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3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8" r:id="rId4"/>
    <p:sldId id="260" r:id="rId5"/>
    <p:sldId id="259" r:id="rId6"/>
    <p:sldId id="263" r:id="rId7"/>
    <p:sldId id="261" r:id="rId8"/>
  </p:sldIdLst>
  <p:sldSz cx="18288000" cy="10287000"/>
  <p:notesSz cx="6858000" cy="9144000"/>
  <p:embeddedFontLst>
    <p:embeddedFont>
      <p:font typeface="Open Sans" panose="020B0606030504020204" pitchFamily="34" charset="0"/>
      <p:regular r:id="rId12"/>
      <p:bold r:id="rId13"/>
    </p:embeddedFont>
    <p:embeddedFont>
      <p:font typeface="Open Sans Light" panose="020B0306030504020204" pitchFamily="34" charset="0"/>
      <p:regular r:id="rId14"/>
      <p:italic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0" d="100"/>
          <a:sy n="50" d="100"/>
        </p:scale>
        <p:origin x="946" y="-48"/>
      </p:cViewPr>
      <p:guideLst>
        <p:guide orient="horz" pos="2136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jpeg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111" b="-15111"/>
            </a:stretch>
          </a:blipFill>
        </p:spPr>
        <p:txBody>
          <a:bodyPr/>
          <a:lstStyle/>
          <a:p>
            <a:endParaRPr lang="vi-V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98817" y="2540294"/>
            <a:ext cx="6254407" cy="62544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FE7">
                <a:alpha val="6588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14485342" y="-3011985"/>
            <a:ext cx="6882590" cy="6882590"/>
          </a:xfrm>
          <a:custGeom>
            <a:avLst/>
            <a:gdLst/>
            <a:ahLst/>
            <a:cxnLst/>
            <a:rect l="l" t="t" r="r" b="b"/>
            <a:pathLst>
              <a:path w="6882590" h="6882590">
                <a:moveTo>
                  <a:pt x="0" y="0"/>
                </a:moveTo>
                <a:lnTo>
                  <a:pt x="6882591" y="0"/>
                </a:lnTo>
                <a:lnTo>
                  <a:pt x="6882591" y="6882590"/>
                </a:lnTo>
                <a:lnTo>
                  <a:pt x="0" y="6882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854951" y="4167288"/>
            <a:ext cx="1725187" cy="172518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FE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241452" y="8314600"/>
            <a:ext cx="4482905" cy="448290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FE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273417" y="2752767"/>
            <a:ext cx="674278" cy="67427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FE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372824" y="6134394"/>
            <a:ext cx="7885636" cy="1273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35"/>
              </a:lnSpc>
            </a:pPr>
            <a:r>
              <a:rPr lang="en-US" sz="72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HTH Resort</a:t>
            </a:r>
            <a:endParaRPr lang="en-US" sz="7200" b="1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162800" y="342900"/>
            <a:ext cx="9603740" cy="131127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BÁO CÁO KẾT THÚC MÔN HỌC</a:t>
            </a:r>
            <a:endParaRPr lang="en-US" sz="4400" b="1" dirty="0">
              <a:solidFill>
                <a:srgbClr val="01070A"/>
              </a:solidFill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PHÁT TRIỂN </a:t>
            </a:r>
            <a:endParaRPr lang="en-US" sz="4400" b="1" dirty="0">
              <a:solidFill>
                <a:srgbClr val="01070A"/>
              </a:solidFill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ỨNG DỤNG BẰNG JAVA</a:t>
            </a:r>
            <a:endParaRPr lang="en-US" sz="4400" b="1" dirty="0">
              <a:solidFill>
                <a:srgbClr val="01070A"/>
              </a:solidFill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062058" y="2999670"/>
            <a:ext cx="9549541" cy="3042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865"/>
              </a:lnSpc>
            </a:pPr>
            <a:r>
              <a:rPr lang="en-US" sz="70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Website</a:t>
            </a:r>
            <a:endParaRPr lang="en-US" sz="7000" b="1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ts val="11865"/>
              </a:lnSpc>
            </a:pPr>
            <a:r>
              <a:rPr lang="en-US" sz="7000" b="1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   Đặt</a:t>
            </a:r>
            <a:r>
              <a:rPr lang="en-US" sz="70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7000" b="1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Phòng</a:t>
            </a:r>
            <a:r>
              <a:rPr lang="en-US" sz="70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Resort</a:t>
            </a:r>
            <a:endParaRPr lang="en-US" sz="7000" b="1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18"/>
          <p:cNvSpPr txBox="1"/>
          <p:nvPr/>
        </p:nvSpPr>
        <p:spPr>
          <a:xfrm>
            <a:off x="7162594" y="8877524"/>
            <a:ext cx="10628836" cy="1121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35"/>
              </a:lnSpc>
            </a:pPr>
            <a:r>
              <a:rPr lang="en-US" sz="50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GVHD: TS. </a:t>
            </a:r>
            <a:r>
              <a:rPr lang="en-US" sz="5000" b="1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Tô</a:t>
            </a:r>
            <a:r>
              <a:rPr lang="en-US" sz="50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Thanh </a:t>
            </a:r>
            <a:r>
              <a:rPr lang="en-US" sz="5000" b="1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Hải</a:t>
            </a:r>
            <a:endParaRPr lang="en-US" sz="5000" b="1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Picture 25" descr="A large building with a pool in front of it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76300"/>
            <a:ext cx="6554470" cy="8223250"/>
          </a:xfrm>
          <a:prstGeom prst="rect">
            <a:avLst/>
          </a:prstGeom>
        </p:spPr>
      </p:pic>
      <p:pic>
        <p:nvPicPr>
          <p:cNvPr id="20" name="Picture 19" descr="logoxoanentrangchu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2400" y="960120"/>
            <a:ext cx="3288030" cy="3288030"/>
          </a:xfrm>
          <a:prstGeom prst="rect">
            <a:avLst/>
          </a:prstGeom>
        </p:spPr>
      </p:pic>
      <p:sp>
        <p:nvSpPr>
          <p:cNvPr id="24" name="TextBox 18"/>
          <p:cNvSpPr txBox="1"/>
          <p:nvPr/>
        </p:nvSpPr>
        <p:spPr>
          <a:xfrm>
            <a:off x="6096000" y="7505700"/>
            <a:ext cx="13150850" cy="1273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9935"/>
              </a:lnSpc>
            </a:pPr>
            <a:r>
              <a:rPr lang="en-US" sz="4000" b="1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NTB: HUỲNH TIẾN HIỂU - ĐHCNTT22A</a:t>
            </a:r>
            <a:endParaRPr lang="en-US" sz="4000" b="1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111" b="-15111"/>
            </a:stretch>
          </a:blipFill>
        </p:spPr>
        <p:txBody>
          <a:bodyPr/>
          <a:lstStyle/>
          <a:p>
            <a:endParaRPr lang="vi-VN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8620587"/>
            <a:ext cx="18288000" cy="2625302"/>
            <a:chOff x="0" y="0"/>
            <a:chExt cx="3315816" cy="4759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15816" cy="475996"/>
            </a:xfrm>
            <a:custGeom>
              <a:avLst/>
              <a:gdLst/>
              <a:ahLst/>
              <a:cxnLst/>
              <a:rect l="l" t="t" r="r" b="b"/>
              <a:pathLst>
                <a:path w="3315816" h="475996">
                  <a:moveTo>
                    <a:pt x="0" y="0"/>
                  </a:moveTo>
                  <a:lnTo>
                    <a:pt x="3315816" y="0"/>
                  </a:lnTo>
                  <a:lnTo>
                    <a:pt x="3315816" y="475996"/>
                  </a:lnTo>
                  <a:lnTo>
                    <a:pt x="0" y="475996"/>
                  </a:lnTo>
                  <a:close/>
                </a:path>
              </a:pathLst>
            </a:custGeom>
            <a:solidFill>
              <a:srgbClr val="9FCFE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15816" cy="514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280370"/>
            <a:ext cx="9256954" cy="839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15"/>
              </a:lnSpc>
            </a:pPr>
            <a:r>
              <a:rPr lang="en-US" sz="4935" b="1" dirty="0" err="1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Mục</a:t>
            </a:r>
            <a:r>
              <a:rPr lang="en-US" sz="4935" b="1" dirty="0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 </a:t>
            </a:r>
            <a:r>
              <a:rPr lang="en-US" sz="4935" b="1" dirty="0" err="1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tiêu</a:t>
            </a:r>
            <a:r>
              <a:rPr lang="en-US" sz="4935" b="1" dirty="0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 </a:t>
            </a:r>
            <a:r>
              <a:rPr lang="en-US" sz="4935" b="1" dirty="0" err="1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đề</a:t>
            </a:r>
            <a:r>
              <a:rPr lang="en-US" sz="4935" b="1" dirty="0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 </a:t>
            </a:r>
            <a:r>
              <a:rPr lang="en-US" sz="4935" b="1" dirty="0" err="1">
                <a:solidFill>
                  <a:srgbClr val="01070A"/>
                </a:solidFill>
                <a:latin typeface="Times New Roman" panose="02020603050405020304" charset="0"/>
                <a:ea typeface="Open Sans" panose="020B0606030504020204" pitchFamily="34" charset="0"/>
                <a:cs typeface="Times New Roman" panose="02020603050405020304" charset="0"/>
              </a:rPr>
              <a:t>tài</a:t>
            </a:r>
            <a:endParaRPr lang="en-US" sz="4935" b="1" dirty="0">
              <a:solidFill>
                <a:srgbClr val="01070A"/>
              </a:solidFill>
              <a:latin typeface="Times New Roman" panose="02020603050405020304" charset="0"/>
              <a:ea typeface="Open Sans" panose="020B0606030504020204" pitchFamily="34" charset="0"/>
              <a:cs typeface="Times New Roman" panose="0202060305040502030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074061"/>
            <a:ext cx="8801100" cy="6555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Xây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dựng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website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phòng resort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với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những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tính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năng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cơ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bản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phục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vụ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nhu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cầu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của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khách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hàng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nhân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viên resort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Đề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giúp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hoạt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động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phòng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quản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lý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các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thông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tin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liên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quan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đến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nghiệp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vụ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đặt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phòng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resort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trở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nên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tiện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lợi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và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nhanh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chóng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4000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endParaRPr lang="en-US" sz="4000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5" name="Picture 14" descr="A room with a bed and chair and a balcony overlooking the ocea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654" y="1818100"/>
            <a:ext cx="7545146" cy="4850451"/>
          </a:xfrm>
          <a:prstGeom prst="rect">
            <a:avLst/>
          </a:prstGeom>
        </p:spPr>
      </p:pic>
      <p:pic>
        <p:nvPicPr>
          <p:cNvPr id="20" name="Picture 19" descr="logoxoanentrangch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-190500"/>
            <a:ext cx="2945130" cy="294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111" b="-15111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9370823" y="1556886"/>
            <a:ext cx="3483873" cy="3483873"/>
          </a:xfrm>
          <a:custGeom>
            <a:avLst/>
            <a:gdLst/>
            <a:ahLst/>
            <a:cxnLst/>
            <a:rect l="l" t="t" r="r" b="b"/>
            <a:pathLst>
              <a:path w="3483873" h="3483873">
                <a:moveTo>
                  <a:pt x="0" y="0"/>
                </a:moveTo>
                <a:lnTo>
                  <a:pt x="3483873" y="0"/>
                </a:lnTo>
                <a:lnTo>
                  <a:pt x="3483873" y="3483873"/>
                </a:lnTo>
                <a:lnTo>
                  <a:pt x="0" y="3483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4" name="TextBox 4"/>
          <p:cNvSpPr txBox="1"/>
          <p:nvPr/>
        </p:nvSpPr>
        <p:spPr>
          <a:xfrm>
            <a:off x="1233729" y="2485926"/>
            <a:ext cx="7910271" cy="878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45"/>
              </a:lnSpc>
              <a:spcBef>
                <a:spcPct val="0"/>
              </a:spcBef>
            </a:pPr>
            <a:r>
              <a:rPr lang="en-US" sz="5320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5320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320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cụ</a:t>
            </a:r>
            <a:r>
              <a:rPr lang="en-US" sz="5320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320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5320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320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công</a:t>
            </a:r>
            <a:r>
              <a:rPr lang="en-US" sz="5320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5320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nghệ</a:t>
            </a:r>
            <a:endParaRPr lang="en-US" sz="5320" b="1" dirty="0">
              <a:solidFill>
                <a:srgbClr val="01070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851750" y="1131441"/>
            <a:ext cx="522019" cy="850891"/>
          </a:xfrm>
          <a:custGeom>
            <a:avLst/>
            <a:gdLst/>
            <a:ahLst/>
            <a:cxnLst/>
            <a:rect l="l" t="t" r="r" b="b"/>
            <a:pathLst>
              <a:path w="522019" h="850891">
                <a:moveTo>
                  <a:pt x="0" y="0"/>
                </a:moveTo>
                <a:lnTo>
                  <a:pt x="522019" y="0"/>
                </a:lnTo>
                <a:lnTo>
                  <a:pt x="522019" y="850890"/>
                </a:lnTo>
                <a:lnTo>
                  <a:pt x="0" y="85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>
            <a:off x="13560876" y="1659627"/>
            <a:ext cx="3483873" cy="3483873"/>
          </a:xfrm>
          <a:custGeom>
            <a:avLst/>
            <a:gdLst/>
            <a:ahLst/>
            <a:cxnLst/>
            <a:rect l="l" t="t" r="r" b="b"/>
            <a:pathLst>
              <a:path w="3483873" h="3483873">
                <a:moveTo>
                  <a:pt x="0" y="0"/>
                </a:moveTo>
                <a:lnTo>
                  <a:pt x="3483873" y="0"/>
                </a:lnTo>
                <a:lnTo>
                  <a:pt x="3483873" y="3483873"/>
                </a:lnTo>
                <a:lnTo>
                  <a:pt x="0" y="3483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7" name="Freeform 7"/>
          <p:cNvSpPr/>
          <p:nvPr/>
        </p:nvSpPr>
        <p:spPr>
          <a:xfrm>
            <a:off x="15041803" y="1234182"/>
            <a:ext cx="522019" cy="850891"/>
          </a:xfrm>
          <a:custGeom>
            <a:avLst/>
            <a:gdLst/>
            <a:ahLst/>
            <a:cxnLst/>
            <a:rect l="l" t="t" r="r" b="b"/>
            <a:pathLst>
              <a:path w="522019" h="850891">
                <a:moveTo>
                  <a:pt x="0" y="0"/>
                </a:moveTo>
                <a:lnTo>
                  <a:pt x="522019" y="0"/>
                </a:lnTo>
                <a:lnTo>
                  <a:pt x="522019" y="850890"/>
                </a:lnTo>
                <a:lnTo>
                  <a:pt x="0" y="85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8" name="Freeform 8"/>
          <p:cNvSpPr/>
          <p:nvPr/>
        </p:nvSpPr>
        <p:spPr>
          <a:xfrm>
            <a:off x="9370823" y="5671686"/>
            <a:ext cx="3483873" cy="3483873"/>
          </a:xfrm>
          <a:custGeom>
            <a:avLst/>
            <a:gdLst/>
            <a:ahLst/>
            <a:cxnLst/>
            <a:rect l="l" t="t" r="r" b="b"/>
            <a:pathLst>
              <a:path w="3483873" h="3483873">
                <a:moveTo>
                  <a:pt x="0" y="0"/>
                </a:moveTo>
                <a:lnTo>
                  <a:pt x="3483873" y="0"/>
                </a:lnTo>
                <a:lnTo>
                  <a:pt x="3483873" y="3483873"/>
                </a:lnTo>
                <a:lnTo>
                  <a:pt x="0" y="3483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9" name="Freeform 9"/>
          <p:cNvSpPr/>
          <p:nvPr/>
        </p:nvSpPr>
        <p:spPr>
          <a:xfrm>
            <a:off x="10851750" y="5246241"/>
            <a:ext cx="522019" cy="850891"/>
          </a:xfrm>
          <a:custGeom>
            <a:avLst/>
            <a:gdLst/>
            <a:ahLst/>
            <a:cxnLst/>
            <a:rect l="l" t="t" r="r" b="b"/>
            <a:pathLst>
              <a:path w="522019" h="850891">
                <a:moveTo>
                  <a:pt x="0" y="0"/>
                </a:moveTo>
                <a:lnTo>
                  <a:pt x="522019" y="0"/>
                </a:lnTo>
                <a:lnTo>
                  <a:pt x="522019" y="850890"/>
                </a:lnTo>
                <a:lnTo>
                  <a:pt x="0" y="85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10" name="Freeform 10"/>
          <p:cNvSpPr/>
          <p:nvPr/>
        </p:nvSpPr>
        <p:spPr>
          <a:xfrm>
            <a:off x="13560877" y="5774427"/>
            <a:ext cx="3483873" cy="3483873"/>
          </a:xfrm>
          <a:custGeom>
            <a:avLst/>
            <a:gdLst/>
            <a:ahLst/>
            <a:cxnLst/>
            <a:rect l="l" t="t" r="r" b="b"/>
            <a:pathLst>
              <a:path w="3483873" h="3483873">
                <a:moveTo>
                  <a:pt x="0" y="0"/>
                </a:moveTo>
                <a:lnTo>
                  <a:pt x="3483873" y="0"/>
                </a:lnTo>
                <a:lnTo>
                  <a:pt x="3483873" y="3483873"/>
                </a:lnTo>
                <a:lnTo>
                  <a:pt x="0" y="3483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>
          <a:xfrm>
            <a:off x="15041804" y="5348982"/>
            <a:ext cx="522019" cy="850891"/>
          </a:xfrm>
          <a:custGeom>
            <a:avLst/>
            <a:gdLst/>
            <a:ahLst/>
            <a:cxnLst/>
            <a:rect l="l" t="t" r="r" b="b"/>
            <a:pathLst>
              <a:path w="522019" h="850891">
                <a:moveTo>
                  <a:pt x="0" y="0"/>
                </a:moveTo>
                <a:lnTo>
                  <a:pt x="522019" y="0"/>
                </a:lnTo>
                <a:lnTo>
                  <a:pt x="522019" y="850890"/>
                </a:lnTo>
                <a:lnTo>
                  <a:pt x="0" y="85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12" name="Group 12"/>
          <p:cNvGrpSpPr/>
          <p:nvPr/>
        </p:nvGrpSpPr>
        <p:grpSpPr>
          <a:xfrm>
            <a:off x="-3018241" y="5774427"/>
            <a:ext cx="10201958" cy="10201958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FE7">
                <a:alpha val="7882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54050" y="3407410"/>
            <a:ext cx="8001635" cy="27578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indent="4572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Trong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dự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án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phát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triển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website,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sử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dụng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các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nghệ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CSS, JavaScript,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Boostrap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, ReactJS, Spring Boot,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cơ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sở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dữ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liệu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được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lưu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trữ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bằng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PostgreSQL,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với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công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cụ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hỗ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trợ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lập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trình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Visual Studio Code </a:t>
            </a:r>
            <a:r>
              <a:rPr lang="en-US" sz="4000" dirty="0" err="1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và</a:t>
            </a:r>
            <a:r>
              <a:rPr lang="en-US" sz="4000" dirty="0">
                <a:solidFill>
                  <a:srgbClr val="01070A"/>
                </a:solidFill>
                <a:latin typeface="Times New Roman" panose="02020603050405020304" charset="0"/>
                <a:cs typeface="Times New Roman" panose="02020603050405020304" charset="0"/>
              </a:rPr>
              <a:t> IntelliJ, sử dụng Post Man kiểm tra.</a:t>
            </a:r>
            <a:endParaRPr lang="en-US" sz="4000" dirty="0">
              <a:solidFill>
                <a:srgbClr val="01070A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Picture 19" descr="A blue ribbon with a cross&#10;&#10;Description automatically generated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929" y="2074188"/>
            <a:ext cx="2449267" cy="2449267"/>
          </a:xfrm>
          <a:prstGeom prst="rect">
            <a:avLst/>
          </a:prstGeom>
        </p:spPr>
      </p:pic>
      <p:pic>
        <p:nvPicPr>
          <p:cNvPr id="29" name="Picture 28" descr="A logo with different colored shapes&#10;&#10;Description automatically generated with medium confidenc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8178" y="2176929"/>
            <a:ext cx="2449267" cy="2449267"/>
          </a:xfrm>
          <a:prstGeom prst="rect">
            <a:avLst/>
          </a:prstGeom>
        </p:spPr>
      </p:pic>
      <p:pic>
        <p:nvPicPr>
          <p:cNvPr id="32" name="Picture 31" descr="A blue atom symbol with a black background&#10;&#10;Description automatically generated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149" y="6356012"/>
            <a:ext cx="2115220" cy="2115220"/>
          </a:xfrm>
          <a:prstGeom prst="rect">
            <a:avLst/>
          </a:prstGeom>
        </p:spPr>
      </p:pic>
      <p:pic>
        <p:nvPicPr>
          <p:cNvPr id="36" name="Picture 35" descr="A green circle with a white leaf&#10;&#10;Description automatically generated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47" y="6199873"/>
            <a:ext cx="2661093" cy="2661093"/>
          </a:xfrm>
          <a:prstGeom prst="rect">
            <a:avLst/>
          </a:prstGeom>
        </p:spPr>
      </p:pic>
      <p:pic>
        <p:nvPicPr>
          <p:cNvPr id="15" name="Picture 14" descr="logoxoanentrangchu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76200" y="-190500"/>
            <a:ext cx="2945130" cy="2945130"/>
          </a:xfrm>
          <a:prstGeom prst="rect">
            <a:avLst/>
          </a:prstGeom>
        </p:spPr>
      </p:pic>
      <p:pic>
        <p:nvPicPr>
          <p:cNvPr id="18" name="Picture 17" descr="1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5075" y="396240"/>
            <a:ext cx="3928745" cy="2046605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12"/>
          <a:stretch>
            <a:fillRect/>
          </a:stretch>
        </p:blipFill>
        <p:spPr>
          <a:xfrm>
            <a:off x="2895600" y="571500"/>
            <a:ext cx="175260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111" b="-15111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2590864" y="342984"/>
            <a:ext cx="12078252" cy="1140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455"/>
              </a:lnSpc>
              <a:spcBef>
                <a:spcPct val="0"/>
              </a:spcBef>
            </a:pPr>
            <a:r>
              <a:rPr lang="en-US" sz="6850" b="1" dirty="0" err="1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Sơ</a:t>
            </a:r>
            <a:r>
              <a:rPr lang="en-US" sz="6850" b="1" dirty="0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6850" b="1" dirty="0" err="1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đồ</a:t>
            </a:r>
            <a:r>
              <a:rPr lang="en-US" sz="6850" b="1" dirty="0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Use Case </a:t>
            </a:r>
            <a:r>
              <a:rPr lang="en-US" sz="6850" b="1" dirty="0" err="1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tổng</a:t>
            </a:r>
            <a:r>
              <a:rPr lang="en-US" sz="6850" b="1" dirty="0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</a:t>
            </a:r>
            <a:r>
              <a:rPr lang="en-US" sz="6850" b="1" dirty="0" err="1">
                <a:solidFill>
                  <a:srgbClr val="01070A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thể</a:t>
            </a:r>
            <a:endParaRPr lang="en-US" sz="6850" b="1" dirty="0">
              <a:solidFill>
                <a:srgbClr val="0107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 descr="logoxoanentrangch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90500"/>
            <a:ext cx="2945130" cy="2945130"/>
          </a:xfrm>
          <a:prstGeom prst="rect">
            <a:avLst/>
          </a:prstGeom>
        </p:spPr>
      </p:pic>
      <p:pic>
        <p:nvPicPr>
          <p:cNvPr id="4" name="Picture 3" descr="4e19467888cf3a9163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00300"/>
            <a:ext cx="16588740" cy="7581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111" b="-15111"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0" y="9680998"/>
            <a:ext cx="18288000" cy="2625302"/>
            <a:chOff x="0" y="0"/>
            <a:chExt cx="3315816" cy="4759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15816" cy="475996"/>
            </a:xfrm>
            <a:custGeom>
              <a:avLst/>
              <a:gdLst/>
              <a:ahLst/>
              <a:cxnLst/>
              <a:rect l="l" t="t" r="r" b="b"/>
              <a:pathLst>
                <a:path w="3315816" h="475996">
                  <a:moveTo>
                    <a:pt x="0" y="0"/>
                  </a:moveTo>
                  <a:lnTo>
                    <a:pt x="3315816" y="0"/>
                  </a:lnTo>
                  <a:lnTo>
                    <a:pt x="3315816" y="475996"/>
                  </a:lnTo>
                  <a:lnTo>
                    <a:pt x="0" y="475996"/>
                  </a:lnTo>
                  <a:close/>
                </a:path>
              </a:pathLst>
            </a:custGeom>
            <a:solidFill>
              <a:srgbClr val="9FCFE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15816" cy="514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1076" y="2297515"/>
            <a:ext cx="8801100" cy="839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815"/>
              </a:lnSpc>
            </a:pPr>
            <a:r>
              <a:rPr lang="en-US" sz="4935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Kết</a:t>
            </a:r>
            <a:r>
              <a:rPr lang="en-US" sz="4935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935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quả</a:t>
            </a:r>
            <a:r>
              <a:rPr lang="en-US" sz="4935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935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đạt</a:t>
            </a:r>
            <a:r>
              <a:rPr lang="en-US" sz="4935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935" b="1" dirty="0" err="1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được</a:t>
            </a:r>
            <a:endParaRPr lang="en-US" sz="4935" b="1" dirty="0">
              <a:solidFill>
                <a:srgbClr val="01070A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81000" y="3391112"/>
            <a:ext cx="8367694" cy="36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25"/>
              </a:lnSpc>
              <a:buFontTx/>
              <a:buChar char="-"/>
            </a:pP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Xây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dựng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thành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công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website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đặt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phòng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resort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với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các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tính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năng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cơ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bản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đáp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ứng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nhu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cầu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của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khách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hàng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và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nhân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viên</a:t>
            </a:r>
            <a:r>
              <a: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Resort</a:t>
            </a:r>
            <a:endParaRPr lang="en-US" sz="2700" dirty="0">
              <a:solidFill>
                <a:srgbClr val="01070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indent="-457200" algn="just">
              <a:lnSpc>
                <a:spcPts val="4725"/>
              </a:lnSpc>
              <a:buFontTx/>
              <a:buChar char="-"/>
            </a:pP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Nâng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cao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kiến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thức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về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các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công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nghệ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mới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2700" spc="27" dirty="0" err="1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như</a:t>
            </a:r>
            <a:r>
              <a: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Spring Boot, ReactJS.</a:t>
            </a:r>
            <a:endParaRPr lang="en-US" sz="2700" spc="27" dirty="0">
              <a:solidFill>
                <a:srgbClr val="01070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>
              <a:lnSpc>
                <a:spcPts val="4725"/>
              </a:lnSpc>
              <a:spcBef>
                <a:spcPct val="0"/>
              </a:spcBef>
            </a:pPr>
            <a:endParaRPr lang="en-US" sz="2700" spc="27" dirty="0">
              <a:solidFill>
                <a:srgbClr val="01070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296400" y="307340"/>
            <a:ext cx="8915400" cy="3228975"/>
            <a:chOff x="15120" y="3180"/>
            <a:chExt cx="14040" cy="5085"/>
          </a:xfrm>
        </p:grpSpPr>
        <p:sp>
          <p:nvSpPr>
            <p:cNvPr id="9" name="TextBox 7"/>
            <p:cNvSpPr txBox="1"/>
            <p:nvPr/>
          </p:nvSpPr>
          <p:spPr>
            <a:xfrm>
              <a:off x="15122" y="3180"/>
              <a:ext cx="14038" cy="13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4935" b="1" dirty="0" err="1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Hạn</a:t>
              </a:r>
              <a:r>
                <a:rPr lang="en-US" sz="4935" b="1" dirty="0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4935" b="1" dirty="0" err="1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chế</a:t>
              </a:r>
              <a:endParaRPr lang="en-US" sz="4935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TextBox 8"/>
            <p:cNvSpPr txBox="1"/>
            <p:nvPr/>
          </p:nvSpPr>
          <p:spPr>
            <a:xfrm>
              <a:off x="15120" y="4563"/>
              <a:ext cx="13347" cy="37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Do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hạn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chế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về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kiến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thức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kinh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nghiệm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thực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tế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nên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website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chưa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đáp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ứng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đầy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đủ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nhu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cầu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của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khách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hàng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Tốc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độ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xử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lí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chưa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tối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ưu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Giao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diện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chưa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thân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thiện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với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người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dùng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372600" y="4281170"/>
            <a:ext cx="8802370" cy="4445635"/>
            <a:chOff x="8520" y="9581"/>
            <a:chExt cx="13862" cy="7001"/>
          </a:xfrm>
        </p:grpSpPr>
        <p:sp>
          <p:nvSpPr>
            <p:cNvPr id="11" name="TextBox 7"/>
            <p:cNvSpPr txBox="1"/>
            <p:nvPr/>
          </p:nvSpPr>
          <p:spPr>
            <a:xfrm>
              <a:off x="8522" y="9581"/>
              <a:ext cx="13860" cy="13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815"/>
                </a:lnSpc>
              </a:pPr>
              <a:r>
                <a:rPr lang="en-US" sz="4935" b="1" dirty="0" err="1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Hướng</a:t>
              </a:r>
              <a:r>
                <a:rPr lang="en-US" sz="4935" b="1" dirty="0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4935" b="1" dirty="0" err="1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phát</a:t>
              </a:r>
              <a:r>
                <a:rPr lang="en-US" sz="4935" b="1" dirty="0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4935" b="1" dirty="0" err="1">
                  <a:solidFill>
                    <a:srgbClr val="01070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triển</a:t>
              </a:r>
              <a:endParaRPr lang="en-US" sz="4935" b="1" dirty="0">
                <a:solidFill>
                  <a:srgbClr val="01070A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TextBox 8"/>
            <p:cNvSpPr txBox="1"/>
            <p:nvPr/>
          </p:nvSpPr>
          <p:spPr>
            <a:xfrm>
              <a:off x="8520" y="10980"/>
              <a:ext cx="13177" cy="56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Tích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hợp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thêm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tính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năng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thanh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toán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trực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tuyến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thông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qua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thẻ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tín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dụng</a:t>
              </a:r>
              <a:r>
                <a:rPr lang="en-US" sz="2700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Tích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hợp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thêm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các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tính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năng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xuất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báo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cáo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thống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kê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các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số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liệu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liên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quan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Cải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thiện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tốc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độ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xử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lí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các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tác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vụ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của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người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dùng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  <a:p>
              <a:pPr marL="457200" indent="-457200" algn="just">
                <a:lnSpc>
                  <a:spcPts val="4725"/>
                </a:lnSpc>
                <a:buFontTx/>
                <a:buChar char="-"/>
              </a:pP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Xây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dựng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giao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diện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website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thân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thiện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en-US" sz="2700" spc="27" dirty="0" err="1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hơn</a:t>
              </a:r>
              <a:r>
                <a:rPr lang="en-US" sz="2700" spc="27" dirty="0">
                  <a:solidFill>
                    <a:srgbClr val="01070A"/>
                  </a:solidFill>
                  <a:ea typeface="Open Sans Light" panose="020B0306030504020204" pitchFamily="34" charset="0"/>
                  <a:cs typeface="Open Sans Light" panose="020B0306030504020204" pitchFamily="34" charset="0"/>
                </a:rPr>
                <a:t>.</a:t>
              </a:r>
              <a:endParaRPr lang="en-US" sz="2700" spc="27" dirty="0">
                <a:solidFill>
                  <a:srgbClr val="01070A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pic>
        <p:nvPicPr>
          <p:cNvPr id="20" name="Picture 19" descr="logoxoanentrangch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190500"/>
            <a:ext cx="2945130" cy="294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5111" b="-15111"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>
            <a:off x="4107669" y="4262865"/>
            <a:ext cx="2777412" cy="988507"/>
            <a:chOff x="0" y="0"/>
            <a:chExt cx="616583" cy="2194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6583" cy="219448"/>
            </a:xfrm>
            <a:custGeom>
              <a:avLst/>
              <a:gdLst/>
              <a:ahLst/>
              <a:cxnLst/>
              <a:rect l="l" t="t" r="r" b="b"/>
              <a:pathLst>
                <a:path w="616583" h="219448">
                  <a:moveTo>
                    <a:pt x="0" y="0"/>
                  </a:moveTo>
                  <a:lnTo>
                    <a:pt x="616583" y="0"/>
                  </a:lnTo>
                  <a:lnTo>
                    <a:pt x="616583" y="219448"/>
                  </a:lnTo>
                  <a:lnTo>
                    <a:pt x="0" y="219448"/>
                  </a:lnTo>
                  <a:close/>
                </a:path>
              </a:pathLst>
            </a:custGeom>
            <a:solidFill>
              <a:srgbClr val="9FCFE7">
                <a:alpha val="67843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616583" cy="3242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24815" lvl="1" indent="-212090" algn="l">
                <a:lnSpc>
                  <a:spcPts val="3440"/>
                </a:lnSpc>
                <a:spcBef>
                  <a:spcPct val="0"/>
                </a:spcBef>
                <a:buFont typeface="Arial" panose="020B0604020202020204"/>
                <a:buChar char="•"/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07669" y="2859117"/>
            <a:ext cx="9697761" cy="1234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70"/>
              </a:lnSpc>
              <a:spcBef>
                <a:spcPct val="0"/>
              </a:spcBef>
            </a:pPr>
            <a:r>
              <a:rPr lang="en-US" sz="7295">
                <a:solidFill>
                  <a:srgbClr val="01070A"/>
                </a:solidFill>
                <a:latin typeface="Now Heavy" panose="00000A00000000000000"/>
              </a:rPr>
              <a:t>DEMO</a:t>
            </a:r>
            <a:endParaRPr lang="en-US" sz="7295">
              <a:solidFill>
                <a:srgbClr val="01070A"/>
              </a:solidFill>
              <a:latin typeface="Now Heavy" panose="00000A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470978" y="-330258"/>
            <a:ext cx="3465192" cy="11163261"/>
            <a:chOff x="0" y="0"/>
            <a:chExt cx="628277" cy="2024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28277" cy="2024022"/>
            </a:xfrm>
            <a:custGeom>
              <a:avLst/>
              <a:gdLst/>
              <a:ahLst/>
              <a:cxnLst/>
              <a:rect l="l" t="t" r="r" b="b"/>
              <a:pathLst>
                <a:path w="628277" h="2024022">
                  <a:moveTo>
                    <a:pt x="0" y="0"/>
                  </a:moveTo>
                  <a:lnTo>
                    <a:pt x="628277" y="0"/>
                  </a:lnTo>
                  <a:lnTo>
                    <a:pt x="628277" y="2024022"/>
                  </a:lnTo>
                  <a:lnTo>
                    <a:pt x="0" y="2024022"/>
                  </a:lnTo>
                  <a:close/>
                </a:path>
              </a:pathLst>
            </a:custGeom>
            <a:solidFill>
              <a:srgbClr val="9FCFE7">
                <a:alpha val="67843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04775"/>
              <a:ext cx="628277" cy="2128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24815" lvl="1" indent="-212090" algn="l">
                <a:lnSpc>
                  <a:spcPts val="3440"/>
                </a:lnSpc>
                <a:spcBef>
                  <a:spcPct val="0"/>
                </a:spcBef>
                <a:buFont typeface="Arial" panose="020B0604020202020204"/>
                <a:buChar char="•"/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3312826" y="-3390455"/>
            <a:ext cx="7770402" cy="7770402"/>
          </a:xfrm>
          <a:custGeom>
            <a:avLst/>
            <a:gdLst/>
            <a:ahLst/>
            <a:cxnLst/>
            <a:rect l="l" t="t" r="r" b="b"/>
            <a:pathLst>
              <a:path w="7770402" h="7770402">
                <a:moveTo>
                  <a:pt x="0" y="0"/>
                </a:moveTo>
                <a:lnTo>
                  <a:pt x="7770402" y="0"/>
                </a:lnTo>
                <a:lnTo>
                  <a:pt x="7770402" y="7770402"/>
                </a:lnTo>
                <a:lnTo>
                  <a:pt x="0" y="7770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vi-VN"/>
          </a:p>
        </p:txBody>
      </p:sp>
      <p:grpSp>
        <p:nvGrpSpPr>
          <p:cNvPr id="11" name="Group 11"/>
          <p:cNvGrpSpPr/>
          <p:nvPr/>
        </p:nvGrpSpPr>
        <p:grpSpPr>
          <a:xfrm>
            <a:off x="14505439" y="4262865"/>
            <a:ext cx="1464045" cy="146404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FE7">
                <a:alpha val="43922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24815" lvl="1" indent="-212090" algn="l">
                <a:lnSpc>
                  <a:spcPts val="3440"/>
                </a:lnSpc>
                <a:spcBef>
                  <a:spcPct val="0"/>
                </a:spcBef>
                <a:buFont typeface="Arial" panose="020B0604020202020204"/>
                <a:buChar char="•"/>
              </a:pPr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8534400" y="342900"/>
            <a:ext cx="8483600" cy="6818630"/>
            <a:chOff x="0" y="0"/>
            <a:chExt cx="7467600" cy="60020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467600" cy="4513580"/>
            </a:xfrm>
            <a:custGeom>
              <a:avLst/>
              <a:gdLst/>
              <a:ahLst/>
              <a:cxnLst/>
              <a:rect l="l" t="t" r="r" b="b"/>
              <a:pathLst>
                <a:path w="7467600" h="451358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4514850"/>
              <a:ext cx="7467600" cy="695960"/>
            </a:xfrm>
            <a:custGeom>
              <a:avLst/>
              <a:gdLst/>
              <a:ahLst/>
              <a:cxnLst/>
              <a:rect l="l" t="t" r="r" b="b"/>
              <a:pathLst>
                <a:path w="7467600" h="69596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vi-VN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2429510" y="5210810"/>
              <a:ext cx="2606040" cy="791210"/>
            </a:xfrm>
            <a:custGeom>
              <a:avLst/>
              <a:gdLst/>
              <a:ahLst/>
              <a:cxnLst/>
              <a:rect l="l" t="t" r="r" b="b"/>
              <a:pathLst>
                <a:path w="2606040" h="79121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233340" y="4316078"/>
            <a:ext cx="2651741" cy="79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5"/>
              </a:lnSpc>
              <a:spcBef>
                <a:spcPct val="0"/>
              </a:spcBef>
            </a:pPr>
            <a:r>
              <a:rPr lang="en-US" sz="4665">
                <a:solidFill>
                  <a:srgbClr val="01070A"/>
                </a:solidFill>
                <a:latin typeface="Now Heavy" panose="00000A00000000000000"/>
              </a:rPr>
              <a:t>Website</a:t>
            </a:r>
            <a:endParaRPr lang="en-US" sz="4665">
              <a:solidFill>
                <a:srgbClr val="01070A"/>
              </a:solidFill>
              <a:latin typeface="Now Heavy" panose="00000A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134807" y="7963184"/>
            <a:ext cx="6199996" cy="79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35"/>
              </a:lnSpc>
              <a:spcBef>
                <a:spcPct val="0"/>
              </a:spcBef>
            </a:pPr>
            <a:r>
              <a:rPr lang="en-US" sz="4665">
                <a:solidFill>
                  <a:srgbClr val="01070A"/>
                </a:solidFill>
                <a:latin typeface="Now Heavy" panose="00000A00000000000000"/>
              </a:rPr>
              <a:t>Thank You!</a:t>
            </a:r>
            <a:endParaRPr lang="en-US" sz="4665">
              <a:solidFill>
                <a:srgbClr val="01070A"/>
              </a:solidFill>
              <a:latin typeface="Now Heavy" panose="00000A00000000000000"/>
            </a:endParaRPr>
          </a:p>
        </p:txBody>
      </p:sp>
      <p:pic>
        <p:nvPicPr>
          <p:cNvPr id="21" name="Picture 20" descr="logoxoanentrangch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400" y="266700"/>
            <a:ext cx="2945130" cy="2945130"/>
          </a:xfrm>
          <a:prstGeom prst="rect">
            <a:avLst/>
          </a:prstGeom>
        </p:spPr>
      </p:pic>
      <p:graphicFrame>
        <p:nvGraphicFramePr>
          <p:cNvPr id="22" name="Object 21"/>
          <p:cNvGraphicFramePr/>
          <p:nvPr/>
        </p:nvGraphicFramePr>
        <p:xfrm>
          <a:off x="8763000" y="647700"/>
          <a:ext cx="7939405" cy="446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5" imgW="3686175" imgH="6067425" progId="Paint.Picture">
                  <p:embed/>
                </p:oleObj>
              </mc:Choice>
              <mc:Fallback>
                <p:oleObj name="" r:id="rId5" imgW="3686175" imgH="6067425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63000" y="647700"/>
                        <a:ext cx="7939405" cy="446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Slides</Application>
  <PresentationFormat>Custom</PresentationFormat>
  <Paragraphs>49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Open Sans</vt:lpstr>
      <vt:lpstr>Open Sans Light</vt:lpstr>
      <vt:lpstr>Arial</vt:lpstr>
      <vt:lpstr>Now Heavy</vt:lpstr>
      <vt:lpstr>Calibri</vt:lpstr>
      <vt:lpstr>Microsoft YaHei</vt:lpstr>
      <vt:lpstr>Arial Unicode MS</vt:lpstr>
      <vt:lpstr>Cambria</vt:lpstr>
      <vt:lpstr>Times New Roman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Bán sách ppt</dc:title>
  <dc:creator/>
  <cp:lastModifiedBy>9. Huỳnh Tiến Hiểu</cp:lastModifiedBy>
  <cp:revision>16</cp:revision>
  <dcterms:created xsi:type="dcterms:W3CDTF">2006-08-16T00:00:00Z</dcterms:created>
  <dcterms:modified xsi:type="dcterms:W3CDTF">2025-05-11T10:16:02Z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B32A7C7C2B4645F094D6FEEC1B17D539_13</vt:lpwstr>
  </property>
  <property fmtid="{D5CDD505-2E9C-101B-9397-08002B2CF9AE}" pid="3" name="KSOProductBuildVer">
    <vt:lpwstr>1033-12.2.0.20795</vt:lpwstr>
  </property>
</Properties>
</file>