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71C3C-6A8B-4932-93AC-4F09D03A26FE}" type="datetimeFigureOut">
              <a:rPr lang="en-US" smtClean="0"/>
              <a:t>1/20/2017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0AC1-2B9F-4661-A454-D5F77C4165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4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0AC1-2B9F-4661-A454-D5F77C4165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9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0AC1-2B9F-4661-A454-D5F77C4165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3498850"/>
            <a:ext cx="12192000" cy="336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2400004" y="3498902"/>
            <a:ext cx="9789585" cy="1226247"/>
          </a:xfrm>
          <a:solidFill>
            <a:schemeClr val="bg1">
              <a:alpha val="80000"/>
            </a:schemeClr>
          </a:solidFill>
          <a:effectLst>
            <a:glow rad="228600">
              <a:schemeClr val="bg1">
                <a:alpha val="40000"/>
              </a:schemeClr>
            </a:glow>
          </a:effectLst>
        </p:spPr>
        <p:txBody>
          <a:bodyPr lIns="360000" anchor="ctr" anchorCtr="0">
            <a:normAutofit/>
          </a:bodyPr>
          <a:lstStyle>
            <a:lvl1pPr marL="0" indent="0" algn="l">
              <a:buNone/>
              <a:defRPr sz="3200">
                <a:solidFill>
                  <a:schemeClr val="bg2"/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Textplatzhalter Vertraulichkeitsklasse"/>
          <p:cNvSpPr>
            <a:spLocks noGrp="1"/>
          </p:cNvSpPr>
          <p:nvPr>
            <p:ph type="body" sz="quarter" idx="11" hasCustomPrompt="1"/>
          </p:nvPr>
        </p:nvSpPr>
        <p:spPr>
          <a:xfrm>
            <a:off x="9984317" y="4437064"/>
            <a:ext cx="2207683" cy="287337"/>
          </a:xfrm>
        </p:spPr>
        <p:txBody>
          <a:bodyPr rIns="180000">
            <a:noAutofit/>
          </a:bodyPr>
          <a:lstStyle>
            <a:lvl1pPr marL="0" indent="0" algn="r">
              <a:buNone/>
              <a:defRPr lang="de-DE" sz="1400" smtClean="0">
                <a:solidFill>
                  <a:schemeClr val="bg2"/>
                </a:solidFill>
                <a:effectLst/>
              </a:defRPr>
            </a:lvl1pPr>
            <a:lvl5pPr marL="1792287" indent="0">
              <a:buNone/>
              <a:defRPr/>
            </a:lvl5pPr>
          </a:lstStyle>
          <a:p>
            <a:pPr lvl="0"/>
            <a:r>
              <a:rPr lang="de-DE" sz="1400" dirty="0" smtClean="0">
                <a:effectLst/>
                <a:latin typeface="+mn-lt"/>
                <a:ea typeface="Times New Roman"/>
                <a:cs typeface="Times New Roman"/>
              </a:rPr>
              <a:t>–– vertraulich ––</a:t>
            </a:r>
            <a:endParaRPr lang="de-DE" dirty="0" smtClean="0"/>
          </a:p>
        </p:txBody>
      </p:sp>
      <p:sp>
        <p:nvSpPr>
          <p:cNvPr id="7" name="Textplatzhalter Version"/>
          <p:cNvSpPr>
            <a:spLocks noGrp="1"/>
          </p:cNvSpPr>
          <p:nvPr>
            <p:ph type="body" sz="quarter" idx="12" hasCustomPrompt="1"/>
          </p:nvPr>
        </p:nvSpPr>
        <p:spPr>
          <a:xfrm>
            <a:off x="624000" y="6489340"/>
            <a:ext cx="3840000" cy="270000"/>
          </a:xfrm>
        </p:spPr>
        <p:txBody>
          <a:bodyPr tIns="0" anchor="ctr">
            <a:noAutofit/>
          </a:bodyPr>
          <a:lstStyle>
            <a:lvl1pPr marL="0" indent="0">
              <a:buNone/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&lt;Modul / Versionsnummer / Datum&gt;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15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Bild + Inhalt (farbiger Hintergrund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2B664C4-6B61-4EA4-B269-1E5EA0E0526A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4" name="Inhaltsplatzhalter"/>
          <p:cNvSpPr>
            <a:spLocks noGrp="1"/>
          </p:cNvSpPr>
          <p:nvPr>
            <p:ph sz="quarter" idx="25"/>
          </p:nvPr>
        </p:nvSpPr>
        <p:spPr>
          <a:xfrm>
            <a:off x="4799999" y="1710000"/>
            <a:ext cx="6912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803275" indent="-260350">
              <a:buClr>
                <a:schemeClr val="accent5"/>
              </a:buClr>
              <a:defRPr/>
            </a:lvl2pPr>
            <a:lvl3pPr marL="1255713" indent="-271463">
              <a:buClr>
                <a:schemeClr val="accent5"/>
              </a:buClr>
              <a:defRPr/>
            </a:lvl3pPr>
            <a:lvl4pPr marL="1708150" indent="-271463">
              <a:buClr>
                <a:schemeClr val="accent5"/>
              </a:buClr>
              <a:defRPr/>
            </a:lvl4pPr>
            <a:lvl5pPr marL="2151063" indent="-271463">
              <a:buClr>
                <a:schemeClr val="accent5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Rechteck unter Bild"/>
          <p:cNvSpPr/>
          <p:nvPr/>
        </p:nvSpPr>
        <p:spPr>
          <a:xfrm>
            <a:off x="0" y="6102000"/>
            <a:ext cx="4608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1800" baseline="0" dirty="0">
              <a:solidFill>
                <a:schemeClr val="bg1"/>
              </a:solidFill>
            </a:endParaRPr>
          </a:p>
        </p:txBody>
      </p:sp>
      <p:sp>
        <p:nvSpPr>
          <p:cNvPr id="11" name="Bildplatzhalter"/>
          <p:cNvSpPr>
            <a:spLocks noGrp="1"/>
          </p:cNvSpPr>
          <p:nvPr>
            <p:ph type="pic" sz="quarter" idx="18"/>
          </p:nvPr>
        </p:nvSpPr>
        <p:spPr>
          <a:xfrm>
            <a:off x="480000" y="1710000"/>
            <a:ext cx="4128000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3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2462FF-AA75-4A14-B796-F09F645BE7EE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1" name="Rechteck unter Bild"/>
          <p:cNvSpPr/>
          <p:nvPr/>
        </p:nvSpPr>
        <p:spPr>
          <a:xfrm>
            <a:off x="7632000" y="6102000"/>
            <a:ext cx="456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1800" baseline="0" dirty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7632000" y="1710000"/>
            <a:ext cx="4080933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436800" y="1619999"/>
            <a:ext cx="6912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75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Inhalt (farbiger Hintergrund)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4B91BAA-52E4-49AE-83F7-FA6BF5A27E9C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Inhaltsplatzhalter"/>
          <p:cNvSpPr>
            <a:spLocks noGrp="1"/>
          </p:cNvSpPr>
          <p:nvPr>
            <p:ph sz="quarter" idx="25"/>
          </p:nvPr>
        </p:nvSpPr>
        <p:spPr>
          <a:xfrm>
            <a:off x="480000" y="1710000"/>
            <a:ext cx="6912000" cy="4752000"/>
          </a:xfrm>
          <a:solidFill>
            <a:schemeClr val="accent3"/>
          </a:solidFill>
        </p:spPr>
        <p:txBody>
          <a:bodyPr/>
          <a:lstStyle>
            <a:lvl1pPr marL="361950" indent="-271463">
              <a:buClr>
                <a:schemeClr val="accent5"/>
              </a:buClr>
              <a:defRPr/>
            </a:lvl1pPr>
            <a:lvl2pPr marL="803275" indent="-260350">
              <a:buClr>
                <a:schemeClr val="accent5"/>
              </a:buClr>
              <a:defRPr/>
            </a:lvl2pPr>
            <a:lvl3pPr marL="1255713" indent="-271463">
              <a:buClr>
                <a:schemeClr val="accent5"/>
              </a:buClr>
              <a:defRPr/>
            </a:lvl3pPr>
            <a:lvl4pPr marL="1708150" indent="-271463">
              <a:buClr>
                <a:schemeClr val="accent5"/>
              </a:buClr>
              <a:defRPr/>
            </a:lvl4pPr>
            <a:lvl5pPr marL="2151063" indent="-271463">
              <a:buClr>
                <a:schemeClr val="accent5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Rechteck unter Bild"/>
          <p:cNvSpPr/>
          <p:nvPr/>
        </p:nvSpPr>
        <p:spPr>
          <a:xfrm>
            <a:off x="7632000" y="6102000"/>
            <a:ext cx="4560000" cy="360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/>
          <a:p>
            <a:pPr marL="0" lvl="0" indent="0" eaLnBrk="1" hangingPunct="1">
              <a:spcBef>
                <a:spcPct val="20000"/>
              </a:spcBef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None/>
            </a:pPr>
            <a:endParaRPr lang="de-DE" altLang="de-DE" sz="1800" baseline="0" dirty="0">
              <a:solidFill>
                <a:schemeClr val="bg1"/>
              </a:solidFill>
            </a:endParaRPr>
          </a:p>
        </p:txBody>
      </p:sp>
      <p:sp>
        <p:nvSpPr>
          <p:cNvPr id="13" name="Bildplatzhalter"/>
          <p:cNvSpPr>
            <a:spLocks noGrp="1"/>
          </p:cNvSpPr>
          <p:nvPr>
            <p:ph type="pic" sz="quarter" idx="18"/>
          </p:nvPr>
        </p:nvSpPr>
        <p:spPr>
          <a:xfrm>
            <a:off x="7632000" y="1710000"/>
            <a:ext cx="4080933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14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8E600B-7CE7-44AB-B9D6-6528F4FE0F44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7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9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e Folie (mit Fußzei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3C377D1-56D5-4260-8E09-6F6E38CBF102}" type="datetime1">
              <a:rPr lang="en-US" smtClean="0"/>
              <a:t>1/20/2017</a:t>
            </a:fld>
            <a:endParaRPr lang="en-US" dirty="0"/>
          </a:p>
        </p:txBody>
      </p:sp>
      <p:cxnSp>
        <p:nvCxnSpPr>
          <p:cNvPr id="6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6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B92907A-FF04-4DCE-8302-652F0A55B087}" type="datetime1">
              <a:rPr lang="en-US" smtClean="0"/>
              <a:t>1/20/2017</a:t>
            </a:fld>
            <a:endParaRPr lang="en-US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2401477" y="3499200"/>
            <a:ext cx="9792000" cy="2818800"/>
          </a:xfrm>
          <a:effectLst/>
        </p:spPr>
        <p:txBody>
          <a:bodyPr lIns="3600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44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foli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6EFE398E-FF71-4205-8661-61950CE067E5}" type="datetime1">
              <a:rPr lang="en-US" smtClean="0"/>
              <a:t>1/20/2017</a:t>
            </a:fld>
            <a:endParaRPr lang="en-US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ildplatzhalter"/>
          <p:cNvSpPr>
            <a:spLocks noGrp="1"/>
          </p:cNvSpPr>
          <p:nvPr>
            <p:ph type="pic" sz="quarter" idx="17"/>
          </p:nvPr>
        </p:nvSpPr>
        <p:spPr>
          <a:xfrm>
            <a:off x="0" y="3500438"/>
            <a:ext cx="12192000" cy="29628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folie mi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DDDBD8-2B43-4171-B25B-4C83C092A85E}" type="datetime1">
              <a:rPr lang="en-US" smtClean="0"/>
              <a:t>1/20/2017</a:t>
            </a:fld>
            <a:endParaRPr lang="en-US" dirty="0"/>
          </a:p>
        </p:txBody>
      </p:sp>
      <p:cxnSp>
        <p:nvCxnSpPr>
          <p:cNvPr id="10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unter Text"/>
          <p:cNvSpPr/>
          <p:nvPr/>
        </p:nvSpPr>
        <p:spPr>
          <a:xfrm>
            <a:off x="3883200" y="6102000"/>
            <a:ext cx="8308800" cy="360040"/>
          </a:xfrm>
          <a:prstGeom prst="rect">
            <a:avLst/>
          </a:prstGeom>
          <a:solidFill>
            <a:schemeClr val="accent3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" name="Textplatzhalter"/>
          <p:cNvSpPr>
            <a:spLocks noGrp="1"/>
          </p:cNvSpPr>
          <p:nvPr>
            <p:ph type="body" sz="quarter" idx="17"/>
          </p:nvPr>
        </p:nvSpPr>
        <p:spPr>
          <a:xfrm>
            <a:off x="3840000" y="3600000"/>
            <a:ext cx="7872000" cy="23415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Bildplatzhalter"/>
          <p:cNvSpPr>
            <a:spLocks noGrp="1"/>
          </p:cNvSpPr>
          <p:nvPr>
            <p:ph type="pic" sz="quarter" idx="18"/>
          </p:nvPr>
        </p:nvSpPr>
        <p:spPr>
          <a:xfrm>
            <a:off x="0" y="3500438"/>
            <a:ext cx="3360000" cy="29628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2402420" y="1699391"/>
            <a:ext cx="9787169" cy="1799506"/>
          </a:xfrm>
          <a:solidFill>
            <a:schemeClr val="bg2"/>
          </a:solidFill>
        </p:spPr>
        <p:txBody>
          <a:bodyPr lIns="360000">
            <a:normAutofit/>
          </a:bodyPr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" y="417601"/>
            <a:ext cx="1776000" cy="11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4 Inhalte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ADAD57B-07D6-443E-B507-4CC77443CB67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26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6192011" y="4374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5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6235211" y="3942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436800" y="4374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1" name="Untertitel links unten"/>
          <p:cNvSpPr>
            <a:spLocks noGrp="1"/>
          </p:cNvSpPr>
          <p:nvPr>
            <p:ph type="body" sz="quarter" idx="25"/>
          </p:nvPr>
        </p:nvSpPr>
        <p:spPr>
          <a:xfrm>
            <a:off x="480000" y="3942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Inhaltsplatzhalter rechts oben"/>
          <p:cNvSpPr>
            <a:spLocks noGrp="1"/>
          </p:cNvSpPr>
          <p:nvPr>
            <p:ph sz="quarter" idx="28"/>
          </p:nvPr>
        </p:nvSpPr>
        <p:spPr>
          <a:xfrm>
            <a:off x="6192011" y="1620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Untertitel rechts oben"/>
          <p:cNvSpPr>
            <a:spLocks noGrp="1"/>
          </p:cNvSpPr>
          <p:nvPr>
            <p:ph type="body" sz="quarter" idx="27"/>
          </p:nvPr>
        </p:nvSpPr>
        <p:spPr>
          <a:xfrm>
            <a:off x="6235200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links oben"/>
          <p:cNvSpPr>
            <a:spLocks noGrp="1"/>
          </p:cNvSpPr>
          <p:nvPr>
            <p:ph sz="quarter" idx="24"/>
          </p:nvPr>
        </p:nvSpPr>
        <p:spPr>
          <a:xfrm>
            <a:off x="436800" y="1620000"/>
            <a:ext cx="5520000" cy="208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4" name="Untertitel links oben"/>
          <p:cNvSpPr>
            <a:spLocks noGrp="1"/>
          </p:cNvSpPr>
          <p:nvPr>
            <p:ph type="body" sz="quarter" idx="23"/>
          </p:nvPr>
        </p:nvSpPr>
        <p:spPr>
          <a:xfrm>
            <a:off x="478367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71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797E18-282A-44FD-9301-012351DBCEA8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436800" y="4374001"/>
            <a:ext cx="1127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480000" y="3942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436800" y="1620001"/>
            <a:ext cx="1127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5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8" name="Inhaltsplatzhalter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112752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5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2 Bilder + 2 Untertitel + 2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D5F47AD-0F61-4703-AE47-C9311F51BB05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316800" y="4392001"/>
            <a:ext cx="839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360000" y="3942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2" name="Bildplatzhalter unten"/>
          <p:cNvSpPr>
            <a:spLocks noGrp="1"/>
          </p:cNvSpPr>
          <p:nvPr>
            <p:ph type="pic" sz="quarter" idx="20"/>
          </p:nvPr>
        </p:nvSpPr>
        <p:spPr>
          <a:xfrm>
            <a:off x="479376" y="3969978"/>
            <a:ext cx="2400000" cy="2519363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316800" y="1620001"/>
            <a:ext cx="8395200" cy="20875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360000" y="118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1" name="Bildplatzhalter oben"/>
          <p:cNvSpPr>
            <a:spLocks noGrp="1"/>
          </p:cNvSpPr>
          <p:nvPr>
            <p:ph type="pic" sz="quarter" idx="19"/>
          </p:nvPr>
        </p:nvSpPr>
        <p:spPr>
          <a:xfrm>
            <a:off x="478367" y="1188001"/>
            <a:ext cx="2400000" cy="2519363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272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8995EAE-058A-4201-B25C-9337BEB62963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436800" y="53100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480000" y="487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436800" y="34668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480000" y="30348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436800" y="1620000"/>
            <a:ext cx="11275200" cy="115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39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3 Bilder + 3 Untertitel + 3 Inhalte üb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AC84A68-DBF6-490B-AD16-C3C199436A96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0" name="Inhaltsplatzhalter unten"/>
          <p:cNvSpPr>
            <a:spLocks noGrp="1"/>
          </p:cNvSpPr>
          <p:nvPr>
            <p:ph sz="quarter" idx="18"/>
          </p:nvPr>
        </p:nvSpPr>
        <p:spPr>
          <a:xfrm>
            <a:off x="3316800" y="53100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Untertitel unten"/>
          <p:cNvSpPr>
            <a:spLocks noGrp="1"/>
          </p:cNvSpPr>
          <p:nvPr>
            <p:ph type="body" sz="quarter" idx="16"/>
          </p:nvPr>
        </p:nvSpPr>
        <p:spPr>
          <a:xfrm>
            <a:off x="3360000" y="487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5" name="Bildplatzhalter unten"/>
          <p:cNvSpPr>
            <a:spLocks noGrp="1"/>
          </p:cNvSpPr>
          <p:nvPr>
            <p:ph type="pic" sz="quarter" idx="23"/>
          </p:nvPr>
        </p:nvSpPr>
        <p:spPr>
          <a:xfrm>
            <a:off x="480000" y="4878000"/>
            <a:ext cx="2400000" cy="15840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1" name="Inhaltsplatzhalter mitte"/>
          <p:cNvSpPr>
            <a:spLocks noGrp="1"/>
          </p:cNvSpPr>
          <p:nvPr>
            <p:ph sz="quarter" idx="19"/>
          </p:nvPr>
        </p:nvSpPr>
        <p:spPr>
          <a:xfrm>
            <a:off x="3316800" y="34668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2" name="Untertitel mitte"/>
          <p:cNvSpPr>
            <a:spLocks noGrp="1"/>
          </p:cNvSpPr>
          <p:nvPr>
            <p:ph type="body" sz="quarter" idx="20"/>
          </p:nvPr>
        </p:nvSpPr>
        <p:spPr>
          <a:xfrm>
            <a:off x="3360000" y="30348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4" name="Bildplatzhalter mitte"/>
          <p:cNvSpPr>
            <a:spLocks noGrp="1"/>
          </p:cNvSpPr>
          <p:nvPr>
            <p:ph type="pic" sz="quarter" idx="22"/>
          </p:nvPr>
        </p:nvSpPr>
        <p:spPr>
          <a:xfrm>
            <a:off x="480000" y="3034800"/>
            <a:ext cx="2400000" cy="15840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9" name="Inhaltsplatzhalter oben"/>
          <p:cNvSpPr>
            <a:spLocks noGrp="1"/>
          </p:cNvSpPr>
          <p:nvPr>
            <p:ph sz="quarter" idx="17"/>
          </p:nvPr>
        </p:nvSpPr>
        <p:spPr>
          <a:xfrm>
            <a:off x="3316800" y="1620000"/>
            <a:ext cx="8395200" cy="115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914400" indent="0">
              <a:buNone/>
              <a:defRPr/>
            </a:lvl3pPr>
            <a:lvl4pPr marL="1349375" indent="0">
              <a:buNone/>
              <a:defRPr/>
            </a:lvl4pPr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6" name="Untertitel oben"/>
          <p:cNvSpPr>
            <a:spLocks noGrp="1"/>
          </p:cNvSpPr>
          <p:nvPr>
            <p:ph type="body" sz="quarter" idx="15"/>
          </p:nvPr>
        </p:nvSpPr>
        <p:spPr>
          <a:xfrm>
            <a:off x="3360000" y="1188000"/>
            <a:ext cx="835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13" name="Bildplatzhalter oben"/>
          <p:cNvSpPr>
            <a:spLocks noGrp="1"/>
          </p:cNvSpPr>
          <p:nvPr>
            <p:ph type="pic" sz="quarter" idx="21"/>
          </p:nvPr>
        </p:nvSpPr>
        <p:spPr>
          <a:xfrm>
            <a:off x="480000" y="1188000"/>
            <a:ext cx="2400000" cy="1584000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130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4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F563018-2BAF-40CE-969B-6FBB63D618A0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456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456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2328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2328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18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4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764DE64-2924-42FA-9E6E-35541B9E8748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6456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6456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2328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2328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86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5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E55FD3-035F-4060-A79C-4EA9879DF929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681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5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2BC077A-B3BB-4E2E-B337-E13DD4B8FE05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6456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6456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2328000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2328000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446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6 Bilder mit ein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994CB9C-42E0-4EBB-BBB7-4C0DB63E4595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23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8305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4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8305009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5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4393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9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4393009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0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481009" y="4392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1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479376" y="3960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6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2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5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620000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1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4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619999"/>
            <a:ext cx="3408000" cy="207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0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 algn="ctr"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36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6 Bilder mit zweizeiligen Beschriftun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46F1E62-26D3-433E-81FA-DD66862DDB00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8" name="Bildplatzhalter unten rechts"/>
          <p:cNvSpPr>
            <a:spLocks noGrp="1"/>
          </p:cNvSpPr>
          <p:nvPr>
            <p:ph type="pic" sz="quarter" idx="35"/>
          </p:nvPr>
        </p:nvSpPr>
        <p:spPr>
          <a:xfrm>
            <a:off x="8305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9" name="Untertitel unten rechts"/>
          <p:cNvSpPr>
            <a:spLocks noGrp="1"/>
          </p:cNvSpPr>
          <p:nvPr>
            <p:ph type="body" sz="quarter" idx="36"/>
          </p:nvPr>
        </p:nvSpPr>
        <p:spPr>
          <a:xfrm>
            <a:off x="8305009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0" name="Bildplatzhalter unten mitte"/>
          <p:cNvSpPr>
            <a:spLocks noGrp="1"/>
          </p:cNvSpPr>
          <p:nvPr>
            <p:ph type="pic" sz="quarter" idx="37"/>
          </p:nvPr>
        </p:nvSpPr>
        <p:spPr>
          <a:xfrm>
            <a:off x="4393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1" name="Untertitel unten mitte"/>
          <p:cNvSpPr>
            <a:spLocks noGrp="1"/>
          </p:cNvSpPr>
          <p:nvPr>
            <p:ph type="body" sz="quarter" idx="38"/>
          </p:nvPr>
        </p:nvSpPr>
        <p:spPr>
          <a:xfrm>
            <a:off x="4393009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Bildplatzhalter unten links"/>
          <p:cNvSpPr>
            <a:spLocks noGrp="1"/>
          </p:cNvSpPr>
          <p:nvPr>
            <p:ph type="pic" sz="quarter" idx="39"/>
          </p:nvPr>
        </p:nvSpPr>
        <p:spPr>
          <a:xfrm>
            <a:off x="481009" y="4716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3" name="Untertitel unten links"/>
          <p:cNvSpPr>
            <a:spLocks noGrp="1"/>
          </p:cNvSpPr>
          <p:nvPr>
            <p:ph type="body" sz="quarter" idx="40"/>
          </p:nvPr>
        </p:nvSpPr>
        <p:spPr>
          <a:xfrm>
            <a:off x="479376" y="3960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4" name="Bildplatzhalter oben rechts"/>
          <p:cNvSpPr>
            <a:spLocks noGrp="1"/>
          </p:cNvSpPr>
          <p:nvPr>
            <p:ph type="pic" sz="quarter" idx="25"/>
          </p:nvPr>
        </p:nvSpPr>
        <p:spPr>
          <a:xfrm>
            <a:off x="8304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25" name="Untertitel oben rechts"/>
          <p:cNvSpPr>
            <a:spLocks noGrp="1"/>
          </p:cNvSpPr>
          <p:nvPr>
            <p:ph type="body" sz="quarter" idx="34"/>
          </p:nvPr>
        </p:nvSpPr>
        <p:spPr>
          <a:xfrm>
            <a:off x="8304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9" name="Bildplatzhalter oben mitte"/>
          <p:cNvSpPr>
            <a:spLocks noGrp="1"/>
          </p:cNvSpPr>
          <p:nvPr>
            <p:ph type="pic" sz="quarter" idx="24"/>
          </p:nvPr>
        </p:nvSpPr>
        <p:spPr>
          <a:xfrm>
            <a:off x="4392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0" name="Untertitel oben mitte"/>
          <p:cNvSpPr>
            <a:spLocks noGrp="1"/>
          </p:cNvSpPr>
          <p:nvPr>
            <p:ph type="body" sz="quarter" idx="33"/>
          </p:nvPr>
        </p:nvSpPr>
        <p:spPr>
          <a:xfrm>
            <a:off x="4392000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31" name="Bildplatzhalter oben links"/>
          <p:cNvSpPr>
            <a:spLocks noGrp="1"/>
          </p:cNvSpPr>
          <p:nvPr>
            <p:ph type="pic" sz="quarter" idx="23"/>
          </p:nvPr>
        </p:nvSpPr>
        <p:spPr>
          <a:xfrm>
            <a:off x="480000" y="1944000"/>
            <a:ext cx="3408000" cy="1746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32" name="Untertitel oben links"/>
          <p:cNvSpPr>
            <a:spLocks noGrp="1"/>
          </p:cNvSpPr>
          <p:nvPr>
            <p:ph type="body" sz="quarter" idx="32"/>
          </p:nvPr>
        </p:nvSpPr>
        <p:spPr>
          <a:xfrm>
            <a:off x="478367" y="1188000"/>
            <a:ext cx="3408000" cy="720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45705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lnSpc>
                <a:spcPts val="2700"/>
              </a:lnSpc>
              <a:buNone/>
              <a:defRPr lang="de-DE" altLang="de-DE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817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Sequenz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13" name="Datumsplatzhalter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E190A9F-0CBD-4B0F-9895-2C34E82D9F87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8" name="Inhaltsplatzhalter rechts unten"/>
          <p:cNvSpPr>
            <a:spLocks noGrp="1"/>
          </p:cNvSpPr>
          <p:nvPr>
            <p:ph sz="quarter" idx="30"/>
          </p:nvPr>
        </p:nvSpPr>
        <p:spPr>
          <a:xfrm>
            <a:off x="6432000" y="3330000"/>
            <a:ext cx="528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1" name="Dreieck nach rechts"/>
          <p:cNvSpPr/>
          <p:nvPr/>
        </p:nvSpPr>
        <p:spPr>
          <a:xfrm rot="16200000" flipV="1">
            <a:off x="4521579" y="4746940"/>
            <a:ext cx="3124800" cy="36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0" name="Untertitel rechts unten"/>
          <p:cNvSpPr>
            <a:spLocks noGrp="1"/>
          </p:cNvSpPr>
          <p:nvPr>
            <p:ph type="body" sz="quarter" idx="29"/>
          </p:nvPr>
        </p:nvSpPr>
        <p:spPr>
          <a:xfrm>
            <a:off x="6475200" y="2898000"/>
            <a:ext cx="523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2" name="Inhaltsplatzhalter links unten"/>
          <p:cNvSpPr>
            <a:spLocks noGrp="1"/>
          </p:cNvSpPr>
          <p:nvPr>
            <p:ph sz="quarter" idx="26"/>
          </p:nvPr>
        </p:nvSpPr>
        <p:spPr>
          <a:xfrm>
            <a:off x="436800" y="3330000"/>
            <a:ext cx="5280000" cy="313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23" name="Untertitel links unten"/>
          <p:cNvSpPr>
            <a:spLocks noGrp="1"/>
          </p:cNvSpPr>
          <p:nvPr>
            <p:ph type="body" sz="quarter" idx="31"/>
          </p:nvPr>
        </p:nvSpPr>
        <p:spPr>
          <a:xfrm>
            <a:off x="480000" y="2898000"/>
            <a:ext cx="523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4" name="Dreieck nach unten"/>
          <p:cNvSpPr/>
          <p:nvPr/>
        </p:nvSpPr>
        <p:spPr>
          <a:xfrm flipV="1">
            <a:off x="527999" y="2556000"/>
            <a:ext cx="5448000" cy="270000"/>
          </a:xfrm>
          <a:prstGeom prst="triangle">
            <a:avLst/>
          </a:prstGeom>
          <a:solidFill>
            <a:schemeClr val="accent3"/>
          </a:solidFill>
          <a:effectLst>
            <a:outerShdw sx="1000" sy="1000" rotWithShape="0">
              <a:schemeClr val="bg1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8400000"/>
            </a:lightRig>
          </a:scene3d>
          <a:sp3d>
            <a:extrusionClr>
              <a:schemeClr val="bg1"/>
            </a:extrusion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7" name="Inhaltsplatzhalter oben"/>
          <p:cNvSpPr>
            <a:spLocks noGrp="1"/>
          </p:cNvSpPr>
          <p:nvPr>
            <p:ph sz="quarter" idx="25"/>
          </p:nvPr>
        </p:nvSpPr>
        <p:spPr>
          <a:xfrm>
            <a:off x="436800" y="1620000"/>
            <a:ext cx="11275200" cy="864000"/>
          </a:xfrm>
        </p:spPr>
        <p:txBody>
          <a:bodyPr/>
          <a:lstStyle>
            <a:lvl5pPr marL="1792287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5" name="Untertitel oben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9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05C3-575A-4F8C-95F0-15C05E6CA2CB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7" name="Inhaltsplatzhalter rechts"/>
          <p:cNvSpPr>
            <a:spLocks noGrp="1"/>
          </p:cNvSpPr>
          <p:nvPr>
            <p:ph sz="quarter" idx="14"/>
          </p:nvPr>
        </p:nvSpPr>
        <p:spPr>
          <a:xfrm>
            <a:off x="6192000" y="1206000"/>
            <a:ext cx="55200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links"/>
          <p:cNvSpPr>
            <a:spLocks noGrp="1"/>
          </p:cNvSpPr>
          <p:nvPr>
            <p:ph sz="quarter" idx="13"/>
          </p:nvPr>
        </p:nvSpPr>
        <p:spPr>
          <a:xfrm>
            <a:off x="436800" y="1205999"/>
            <a:ext cx="55200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89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636202E-B567-4B32-914F-6571453D5BF0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7" name="Textplatzhalter"/>
          <p:cNvSpPr>
            <a:spLocks noGrp="1"/>
          </p:cNvSpPr>
          <p:nvPr>
            <p:ph type="body" sz="quarter" idx="13"/>
          </p:nvPr>
        </p:nvSpPr>
        <p:spPr>
          <a:xfrm>
            <a:off x="1492800" y="1206000"/>
            <a:ext cx="10219200" cy="525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hteck"/>
          <p:cNvSpPr/>
          <p:nvPr/>
        </p:nvSpPr>
        <p:spPr>
          <a:xfrm>
            <a:off x="478367" y="1268760"/>
            <a:ext cx="481063" cy="519324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764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DC72-31B1-4AE4-ACA4-665686CC546C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6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Vergleich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10" name="Datumsplatzhalt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A83-D2C2-49E7-9A7E-0707B18F91B9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3" name="Inhaltsplatzhalter rechts"/>
          <p:cNvSpPr>
            <a:spLocks noGrp="1"/>
          </p:cNvSpPr>
          <p:nvPr>
            <p:ph sz="quarter" idx="14"/>
          </p:nvPr>
        </p:nvSpPr>
        <p:spPr>
          <a:xfrm>
            <a:off x="6192000" y="1926000"/>
            <a:ext cx="5520000" cy="453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rechts oben"/>
          <p:cNvSpPr>
            <a:spLocks noGrp="1"/>
          </p:cNvSpPr>
          <p:nvPr>
            <p:ph type="body" sz="quarter" idx="3"/>
          </p:nvPr>
        </p:nvSpPr>
        <p:spPr>
          <a:xfrm>
            <a:off x="6235200" y="1206000"/>
            <a:ext cx="54768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links"/>
          <p:cNvSpPr>
            <a:spLocks noGrp="1"/>
          </p:cNvSpPr>
          <p:nvPr>
            <p:ph sz="quarter" idx="13"/>
          </p:nvPr>
        </p:nvSpPr>
        <p:spPr>
          <a:xfrm>
            <a:off x="436800" y="1926000"/>
            <a:ext cx="5520000" cy="4536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Textplatzhalter links oben"/>
          <p:cNvSpPr>
            <a:spLocks noGrp="1"/>
          </p:cNvSpPr>
          <p:nvPr>
            <p:ph type="body" idx="1"/>
          </p:nvPr>
        </p:nvSpPr>
        <p:spPr>
          <a:xfrm>
            <a:off x="480000" y="1206000"/>
            <a:ext cx="5476800" cy="720000"/>
          </a:xfrm>
          <a:effectLst/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7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5" indent="0">
              <a:buNone/>
              <a:defRPr sz="1600" b="1"/>
            </a:lvl5pPr>
            <a:lvl6pPr marL="2285294" indent="0">
              <a:buNone/>
              <a:defRPr sz="1600" b="1"/>
            </a:lvl6pPr>
            <a:lvl7pPr marL="2742352" indent="0">
              <a:buNone/>
              <a:defRPr sz="1600" b="1"/>
            </a:lvl7pPr>
            <a:lvl8pPr marL="3199411" indent="0">
              <a:buNone/>
              <a:defRPr sz="1600" b="1"/>
            </a:lvl8pPr>
            <a:lvl9pPr marL="365647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6AF73C5-B9E2-49CC-8639-D29A9530491D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9702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 noChangeAspect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 noChangeAspect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4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36ED7-F72D-4C82-9613-9ED0B47C9405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16"/>
          </p:nvPr>
        </p:nvSpPr>
        <p:spPr>
          <a:xfrm>
            <a:off x="436800" y="1620000"/>
            <a:ext cx="112752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25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2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2D038F-E90B-46C8-8F66-C09EF9423AB3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5" name="Inhaltsplatzhalter rechts"/>
          <p:cNvSpPr>
            <a:spLocks noGrp="1"/>
          </p:cNvSpPr>
          <p:nvPr>
            <p:ph sz="quarter" idx="18"/>
          </p:nvPr>
        </p:nvSpPr>
        <p:spPr>
          <a:xfrm>
            <a:off x="6192000" y="1620000"/>
            <a:ext cx="5520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links"/>
          <p:cNvSpPr>
            <a:spLocks noGrp="1"/>
          </p:cNvSpPr>
          <p:nvPr>
            <p:ph sz="quarter" idx="17"/>
          </p:nvPr>
        </p:nvSpPr>
        <p:spPr>
          <a:xfrm>
            <a:off x="436800" y="1620000"/>
            <a:ext cx="5520267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Untertitel"/>
          <p:cNvSpPr>
            <a:spLocks noGrp="1"/>
          </p:cNvSpPr>
          <p:nvPr>
            <p:ph type="body" sz="quarter" idx="15"/>
          </p:nvPr>
        </p:nvSpPr>
        <p:spPr>
          <a:xfrm>
            <a:off x="478367" y="1188000"/>
            <a:ext cx="112320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6800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321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Vergleich (Forma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056185-F8F3-4EAE-8301-80E271BBE14F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4" name="Inhaltsplatzhalter rechts"/>
          <p:cNvSpPr>
            <a:spLocks noGrp="1"/>
          </p:cNvSpPr>
          <p:nvPr>
            <p:ph sz="quarter" idx="18"/>
          </p:nvPr>
        </p:nvSpPr>
        <p:spPr>
          <a:xfrm>
            <a:off x="6192624" y="1620000"/>
            <a:ext cx="5520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5" name="Untertitel rechts"/>
          <p:cNvSpPr>
            <a:spLocks noGrp="1"/>
          </p:cNvSpPr>
          <p:nvPr>
            <p:ph type="body" sz="quarter" idx="19"/>
          </p:nvPr>
        </p:nvSpPr>
        <p:spPr>
          <a:xfrm>
            <a:off x="6234192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links"/>
          <p:cNvSpPr>
            <a:spLocks noGrp="1"/>
          </p:cNvSpPr>
          <p:nvPr>
            <p:ph sz="quarter" idx="17"/>
          </p:nvPr>
        </p:nvSpPr>
        <p:spPr>
          <a:xfrm>
            <a:off x="436799" y="1620000"/>
            <a:ext cx="5520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Untertitel links"/>
          <p:cNvSpPr>
            <a:spLocks noGrp="1"/>
          </p:cNvSpPr>
          <p:nvPr>
            <p:ph type="body" sz="quarter" idx="16"/>
          </p:nvPr>
        </p:nvSpPr>
        <p:spPr>
          <a:xfrm>
            <a:off x="478367" y="1188000"/>
            <a:ext cx="5476800" cy="396000"/>
          </a:xfrm>
          <a:solidFill>
            <a:schemeClr val="bg2"/>
          </a:solidFill>
          <a:ln>
            <a:noFill/>
          </a:ln>
          <a:effectLst/>
        </p:spPr>
        <p:txBody>
          <a:bodyPr vert="horz" wrap="square" lIns="90000" tIns="0" rIns="91412" bIns="45705" numCol="1" anchor="ctr" anchorCtr="0" compatLnSpc="1">
            <a:prstTxWarp prst="textNoShape">
              <a:avLst/>
            </a:prstTxWarp>
            <a:noAutofit/>
          </a:bodyPr>
          <a:lstStyle>
            <a:lvl1pPr marL="271463" indent="-271463"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7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Untertitel +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5" name="Datumsplatzhalter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C1D0CCA-D450-4C2B-93D3-EFBEB5AFB066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11" name="Inhaltsplatzhalter"/>
          <p:cNvSpPr>
            <a:spLocks noGrp="1"/>
          </p:cNvSpPr>
          <p:nvPr>
            <p:ph sz="quarter" idx="25"/>
          </p:nvPr>
        </p:nvSpPr>
        <p:spPr>
          <a:xfrm>
            <a:off x="4800000" y="1619999"/>
            <a:ext cx="6912000" cy="4842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Rechteck unter Bild"/>
          <p:cNvSpPr/>
          <p:nvPr/>
        </p:nvSpPr>
        <p:spPr>
          <a:xfrm>
            <a:off x="0" y="6102000"/>
            <a:ext cx="4608000" cy="360040"/>
          </a:xfrm>
          <a:prstGeom prst="rect">
            <a:avLst/>
          </a:prstGeom>
          <a:solidFill>
            <a:srgbClr val="69768D"/>
          </a:solidFill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9" name="Bildplatzhalter"/>
          <p:cNvSpPr>
            <a:spLocks noGrp="1"/>
          </p:cNvSpPr>
          <p:nvPr>
            <p:ph type="pic" sz="quarter" idx="18"/>
          </p:nvPr>
        </p:nvSpPr>
        <p:spPr>
          <a:xfrm>
            <a:off x="480000" y="1710000"/>
            <a:ext cx="4128000" cy="4320000"/>
          </a:xfrm>
          <a:noFill/>
          <a:effectLst/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0" name="Untertitel"/>
          <p:cNvSpPr>
            <a:spLocks noGrp="1"/>
          </p:cNvSpPr>
          <p:nvPr>
            <p:ph type="body" sz="quarter" idx="24"/>
          </p:nvPr>
        </p:nvSpPr>
        <p:spPr>
          <a:xfrm>
            <a:off x="478367" y="1188000"/>
            <a:ext cx="11232000" cy="396000"/>
          </a:xfrm>
          <a:solidFill>
            <a:srgbClr val="69768D"/>
          </a:solidFill>
        </p:spPr>
        <p:txBody>
          <a:bodyPr lIns="90000" tIns="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altLang="de-DE" sz="24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2913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66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0752000" y="6659999"/>
            <a:ext cx="960000" cy="198000"/>
          </a:xfrm>
          <a:prstGeom prst="rect">
            <a:avLst/>
          </a:prstGeom>
        </p:spPr>
        <p:txBody>
          <a:bodyPr vert="horz" lIns="91412" tIns="45705" rIns="0" bIns="45705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fld id="{222B3F5C-D87B-4DEA-BB89-0CBEB75088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3600000" y="6660000"/>
            <a:ext cx="4992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 smtClean="0"/>
              <a:t>ITK Engineering AG</a:t>
            </a:r>
            <a:endParaRPr lang="en-US" dirty="0"/>
          </a:p>
        </p:txBody>
      </p:sp>
      <p:sp>
        <p:nvSpPr>
          <p:cNvPr id="2" name="Datumsplatzhalter"/>
          <p:cNvSpPr>
            <a:spLocks noGrp="1"/>
          </p:cNvSpPr>
          <p:nvPr>
            <p:ph type="dt" sz="half" idx="2"/>
          </p:nvPr>
        </p:nvSpPr>
        <p:spPr>
          <a:xfrm>
            <a:off x="379200" y="6660000"/>
            <a:ext cx="2880000" cy="198000"/>
          </a:xfrm>
          <a:prstGeom prst="rect">
            <a:avLst/>
          </a:prstGeom>
        </p:spPr>
        <p:txBody>
          <a:bodyPr vert="horz" lIns="91412" tIns="45705" rIns="91412" bIns="45705" rtlCol="0" anchor="ctr"/>
          <a:lstStyle>
            <a:lvl1pPr algn="l">
              <a:defRPr lang="de-DE" sz="800" smtClean="0">
                <a:solidFill>
                  <a:schemeClr val="accent6"/>
                </a:solidFill>
                <a:latin typeface="+mn-lt"/>
              </a:defRPr>
            </a:lvl1pPr>
          </a:lstStyle>
          <a:p>
            <a:fld id="{20139938-C127-40D9-A6D9-7BF7F9EC3BA9}" type="datetime1">
              <a:rPr lang="en-US" smtClean="0"/>
              <a:t>1/20/2017</a:t>
            </a:fld>
            <a:endParaRPr lang="en-US" dirty="0"/>
          </a:p>
        </p:txBody>
      </p:sp>
      <p:cxnSp>
        <p:nvCxnSpPr>
          <p:cNvPr id="9" name="Linie Fußzeile"/>
          <p:cNvCxnSpPr/>
          <p:nvPr/>
        </p:nvCxnSpPr>
        <p:spPr>
          <a:xfrm>
            <a:off x="0" y="6642000"/>
            <a:ext cx="12192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platzhalter"/>
          <p:cNvSpPr>
            <a:spLocks noGrp="1"/>
          </p:cNvSpPr>
          <p:nvPr>
            <p:ph type="body" idx="1"/>
          </p:nvPr>
        </p:nvSpPr>
        <p:spPr bwMode="auto">
          <a:xfrm>
            <a:off x="436800" y="1206000"/>
            <a:ext cx="11275200" cy="5256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05" rIns="91412" bIns="457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 dirty="0" smtClean="0"/>
              <a:t>Textmasterformat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8" name="Rechteck Kopfzeile"/>
          <p:cNvSpPr/>
          <p:nvPr/>
        </p:nvSpPr>
        <p:spPr>
          <a:xfrm>
            <a:off x="0" y="-17463"/>
            <a:ext cx="12192000" cy="1080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5" rIns="91412" bIns="4570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027" name="Titelplatzhalter"/>
          <p:cNvSpPr>
            <a:spLocks noGrp="1"/>
          </p:cNvSpPr>
          <p:nvPr>
            <p:ph type="title"/>
          </p:nvPr>
        </p:nvSpPr>
        <p:spPr bwMode="auto">
          <a:xfrm>
            <a:off x="2159003" y="107956"/>
            <a:ext cx="9554631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2" tIns="45705" rIns="91412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pic>
        <p:nvPicPr>
          <p:cNvPr id="3" name="Logo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" y="198001"/>
            <a:ext cx="1056000" cy="6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7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40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1pPr>
      <a:lvl2pPr marL="715963" indent="-27305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anose="05000000000000000000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1168400" indent="-2540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3pPr>
      <a:lvl4pPr marL="1611313" indent="-26193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4pPr>
      <a:lvl5pPr marL="2063750" indent="-2714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75000"/>
          </a:schemeClr>
        </a:buClr>
        <a:buSzPct val="110000"/>
        <a:buFont typeface="Wingdings" pitchFamily="2" charset="2"/>
        <a:buChar char="§"/>
        <a:defRPr lang="de-DE" altLang="de-DE" sz="2000" kern="1200" dirty="0" smtClean="0">
          <a:solidFill>
            <a:schemeClr val="accent5"/>
          </a:solidFill>
          <a:latin typeface="+mn-lt"/>
          <a:ea typeface="+mn-ea"/>
          <a:cs typeface="+mn-cs"/>
        </a:defRPr>
      </a:lvl5pPr>
      <a:lvl6pPr marL="2513824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semi.com/PowerSolutions/evalBoard.do?id=NCV73810V2GEVB" TargetMode="External"/><Relationship Id="rId2" Type="http://schemas.openxmlformats.org/officeDocument/2006/relationships/hyperlink" Target="http://www.infineon.com/cms/en/product/interface/automotive-transceiver/automotive-flexray-transceivers/channel.html?channel=db3a304333b8a7ca0133da166c22227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tas.com/en/products/es920_flexray_module.php" TargetMode="External"/><Relationship Id="rId4" Type="http://schemas.openxmlformats.org/officeDocument/2006/relationships/hyperlink" Target="http://www.onsemi.com/PowerSolutions/evalBoard.do?id=NCV7381GEV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- Confidential -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dirty="0" smtClean="0"/>
              <a:t>.1.2017</a:t>
            </a:r>
            <a:endParaRPr lang="en-US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MIL/SIL/PIL/HIL Test Cases And Overview </a:t>
            </a:r>
            <a:r>
              <a:rPr lang="en-US" dirty="0" err="1"/>
              <a:t>FlexRay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437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Star Topology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259200" y="981081"/>
            <a:ext cx="6634163" cy="39988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799663" y="4979912"/>
            <a:ext cx="3363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3: Active Star Topology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1849425" y="540460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of closed rings.</a:t>
            </a:r>
          </a:p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Received Signal is driven to all connected nodes.</a:t>
            </a:r>
          </a:p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node could be connected to a maximum of two star couplers</a:t>
            </a:r>
          </a:p>
        </p:txBody>
      </p:sp>
    </p:spTree>
    <p:extLst>
      <p:ext uri="{BB962C8B-B14F-4D97-AF65-F5344CB8AC3E}">
        <p14:creationId xmlns:p14="http://schemas.microsoft.com/office/powerpoint/2010/main" val="391754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hangingPunc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Topology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259200" y="1608134"/>
            <a:ext cx="5819400" cy="3876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264817" y="5709532"/>
            <a:ext cx="2944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241731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FlexRay</a:t>
            </a:r>
            <a:r>
              <a:rPr lang="en-US" dirty="0"/>
              <a:t> Node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470680" y="1229519"/>
            <a:ext cx="7514120" cy="29141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164514" y="4531829"/>
            <a:ext cx="4126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5: Structure of a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5848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to execute the main application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processes the received data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what to do, and what to be sent to the communication controller</a:t>
            </a:r>
            <a:endParaRPr lang="en-US" alt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Host Controller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666113" y="1206000"/>
            <a:ext cx="6555675" cy="330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88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altLang="de-DE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Realizes 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functions of the </a:t>
            </a:r>
            <a:r>
              <a:rPr lang="en-US" altLang="de-DE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protocol.</a:t>
            </a:r>
          </a:p>
          <a:p>
            <a:pPr>
              <a:lnSpc>
                <a:spcPct val="8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data that should be sent from the host controller.</a:t>
            </a:r>
          </a:p>
          <a:p>
            <a:pPr>
              <a:lnSpc>
                <a:spcPct val="8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what to do, and what to be sent to the communication controller.</a:t>
            </a:r>
          </a:p>
          <a:p>
            <a:pPr>
              <a:lnSpc>
                <a:spcPct val="8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data according to the </a:t>
            </a:r>
            <a:r>
              <a:rPr lang="en-US" altLang="de-DE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protocol, and sends them to the bus driver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Communication Controller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3259200" y="1008000"/>
            <a:ext cx="6157815" cy="3187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74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the supply of a node could occur.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cause defects on the bus.</a:t>
            </a:r>
          </a:p>
          <a:p>
            <a:pPr>
              <a:lnSpc>
                <a:spcPct val="90000"/>
              </a:lnSpc>
            </a:pPr>
            <a:r>
              <a:rPr lang="en-US" altLang="de-DE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the fault-tolerance of the </a:t>
            </a:r>
            <a:r>
              <a:rPr lang="en-US" altLang="de-DE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de-DE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lang="en-US" altLang="de-DE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guardian 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prevent these defects.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organizes sending the data on the bus.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the node from sending and re-</a:t>
            </a:r>
            <a:r>
              <a:rPr lang="en-US" altLang="de-DE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ceiving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its time slots.</a:t>
            </a:r>
          </a:p>
          <a:p>
            <a:pPr>
              <a:lnSpc>
                <a:spcPct val="90000"/>
              </a:lnSpc>
            </a:pP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Recognize synchronization and com-</a:t>
            </a:r>
            <a:r>
              <a:rPr lang="en-US" altLang="de-DE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munication</a:t>
            </a:r>
            <a:r>
              <a:rPr lang="en-US" altLang="de-DE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Bus Guardian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4842570" y="981081"/>
            <a:ext cx="6869430" cy="2663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634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Node: Bus Driver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the connection between the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and the bus.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Data to the Bus.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Data from the Bus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377439" y="1206000"/>
            <a:ext cx="8374561" cy="3247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51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 format for data transmission contains three sections: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section: The header contains protocol control information like the synchronization frame flag, the frame ID, a null frame indicator and the frame length and a cycle counter.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payload section: The payload section contains up to 254 bytes of data. In case the payload does not contain any data, the null frame indicator is set. A null frame is thus a valid frame that does not contain any payload data. It can however serve as an alive signal or can be used for clock synchronization purposes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 section: The trailer section contains a 24 bit CRC that protects the complete frame.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Format</a:t>
            </a:r>
          </a:p>
        </p:txBody>
      </p:sp>
    </p:spTree>
    <p:extLst>
      <p:ext uri="{BB962C8B-B14F-4D97-AF65-F5344CB8AC3E}">
        <p14:creationId xmlns:p14="http://schemas.microsoft.com/office/powerpoint/2010/main" val="177337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FlexRay</a:t>
            </a:r>
            <a:r>
              <a:rPr lang="en-US" dirty="0"/>
              <a:t> Frame Format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1731000" y="1206000"/>
            <a:ext cx="8686800" cy="493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40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bit: reserved for future use. Sent as zero.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preamble indicator: for a static frame this flag indicates the presence of a network management vector in the payload. For a dynamic frame this flag indicates the presence of a message ID in the payload.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Nullframe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indicator: A zero indicates that the payload contains no valid data, a one indicates valid data in the payload.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frame indicator: A one indicates that this frame is a sync frame for clock synchronization.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frame indicator: A one indicates that this frame is a startup frame.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protocol flags contain five bits with the following definition</a:t>
            </a:r>
          </a:p>
        </p:txBody>
      </p:sp>
    </p:spTree>
    <p:extLst>
      <p:ext uri="{BB962C8B-B14F-4D97-AF65-F5344CB8AC3E}">
        <p14:creationId xmlns:p14="http://schemas.microsoft.com/office/powerpoint/2010/main" val="326005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79200" y="1192540"/>
            <a:ext cx="11275200" cy="5256000"/>
          </a:xfrm>
        </p:spPr>
        <p:txBody>
          <a:bodyPr/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object: model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signals 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 values will be saved/logged and can be compared to the expected values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 execution through: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environment used for modeling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tools using the appropriate interface of the modeling environment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of MATLAB/Simulink).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MiL</a:t>
            </a:r>
            <a:r>
              <a:rPr lang="en-US" dirty="0"/>
              <a:t> (Model in the Loop):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0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TLE9221SX: Infineon's first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Transceiver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://www.infineon.com/cms/en/product/interface/automotive-transceiver/automotive-flexray-transceivers/channel.html?channel=db3a304333b8a7ca0133da166c22227b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NCV7381 Evaluation Kit is a Reference Design for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transceiver designed consisting from a two stand-alone 2 channel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nodes.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://www.onsemi.com/PowerSolutions/evalBoard.do?id=NCV73810V2GEVB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NCV7381GEVK: Clamp 30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Evaluation Kit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http://www.onsemi.com/PowerSolutions/evalBoard.do?id=NCV7381GEVK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http://www.etas.com/en/products/es920_flexray_module.php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</a:t>
            </a:r>
            <a:r>
              <a:rPr lang="en-US" dirty="0" err="1"/>
              <a:t>FlexRay</a:t>
            </a:r>
            <a:r>
              <a:rPr lang="en-US" dirty="0"/>
              <a:t>™ Transceivers</a:t>
            </a:r>
          </a:p>
        </p:txBody>
      </p:sp>
    </p:spTree>
    <p:extLst>
      <p:ext uri="{BB962C8B-B14F-4D97-AF65-F5344CB8AC3E}">
        <p14:creationId xmlns:p14="http://schemas.microsoft.com/office/powerpoint/2010/main" val="1482058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6506925" cy="347631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endParaRPr lang="en-US" alt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10Mbps x 2 bandwidth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Time-triggered for real-time transmission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Event-triggered for low-priority data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</a:p>
          <a:p>
            <a:pPr lvl="0"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system design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微軟正黑體" pitchFamily="34"/>
              </a:rPr>
              <a:t>General Background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6675675" y="1430919"/>
            <a:ext cx="5036325" cy="28267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45705" rIns="91412" bIns="45705" numCol="1" anchor="t" anchorCtr="0" compatLnSpc="1">
            <a:prstTxWarp prst="textNoShape">
              <a:avLst/>
            </a:prstTxWarp>
            <a:normAutofit/>
          </a:bodyPr>
          <a:lstStyle>
            <a:lvl1pPr marL="271463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40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715963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68400" indent="-2540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11313" indent="-2619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637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  <a:buFont typeface="Wingdings" pitchFamily="2" charset="2"/>
              <a:buChar char="§"/>
              <a:defRPr lang="de-DE" altLang="de-DE" sz="200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3824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8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42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00" indent="-228530" algn="l" defTabSz="91411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Area Network(CAN)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up to 1Mbps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 resolved by priority.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 and retransmission when message is corrupted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9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a set of core needs for todays automotive </a:t>
            </a: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-try.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data rates than previous standards.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flexible network topology.</a:t>
            </a:r>
          </a:p>
          <a:p>
            <a:pPr>
              <a:lnSpc>
                <a:spcPct val="70000"/>
              </a:lnSpc>
            </a:pP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Fault-tolerant operation.</a:t>
            </a:r>
          </a:p>
          <a:p>
            <a:pPr>
              <a:lnSpc>
                <a:spcPct val="70000"/>
              </a:lnSpc>
            </a:pPr>
            <a:r>
              <a:rPr lang="en-US" alt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 delivers the speed and reliability required for next-generation in-car control systems.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Summary-Conclusion</a:t>
            </a:r>
          </a:p>
        </p:txBody>
      </p:sp>
    </p:spTree>
    <p:extLst>
      <p:ext uri="{BB962C8B-B14F-4D97-AF65-F5344CB8AC3E}">
        <p14:creationId xmlns:p14="http://schemas.microsoft.com/office/powerpoint/2010/main" val="185647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8155200" cy="5256000"/>
          </a:xfrm>
        </p:spPr>
        <p:txBody>
          <a:bodyPr>
            <a:normAutofit fontScale="92500"/>
          </a:bodyPr>
          <a:lstStyle/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object: generated </a:t>
            </a: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alt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is simulated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inputs and outputs of the test object are connected to the test system.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code is executed on a PC or on an evaluation board.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 execution through: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used development environment (</a:t>
            </a:r>
            <a:r>
              <a:rPr lang="en-US" altLang="de-DE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e.g:MATLAB</a:t>
            </a: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/Simulink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Workshop)</a:t>
            </a:r>
          </a:p>
          <a:p>
            <a:pPr marL="0" lvl="0" indent="0">
              <a:buNone/>
            </a:pP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 to external tools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</a:t>
            </a:r>
            <a:r>
              <a:rPr lang="en-US" dirty="0"/>
              <a:t> (Software in the Loop)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875" y="1405939"/>
            <a:ext cx="3853126" cy="20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7462600" cy="5256000"/>
          </a:xfrm>
        </p:spPr>
        <p:txBody>
          <a:bodyPr/>
          <a:lstStyle/>
          <a:p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 model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running in </a:t>
            </a:r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running on the </a:t>
            </a:r>
            <a:r>
              <a:rPr lang="en-US" alt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hardware platform</a:t>
            </a: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input/output devices are used, a data connection is used to exchange data between the control system and the model</a:t>
            </a: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for testing the computing power of the target hardware platform and testing the control system by simulating machine malfunction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PIL (Processor </a:t>
            </a:r>
            <a:r>
              <a:rPr lang="en-US" b="1" dirty="0"/>
              <a:t>in the </a:t>
            </a:r>
            <a:r>
              <a:rPr lang="en-US" b="1" dirty="0" smtClean="0"/>
              <a:t>loop)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8" name="Picture 4" descr="processor in th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75" y="1206000"/>
            <a:ext cx="4357904" cy="22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</a:t>
            </a:r>
            <a:r>
              <a:rPr lang="en-US" dirty="0"/>
              <a:t> (Hardware in the Loop)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36800" y="1206000"/>
            <a:ext cx="8155200" cy="5256000"/>
          </a:xfrm>
        </p:spPr>
        <p:txBody>
          <a:bodyPr>
            <a:normAutofit lnSpcReduction="10000"/>
          </a:bodyPr>
          <a:lstStyle/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object: real ECU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simulation through environment models (e.g.: MATLAB/Simulink)</a:t>
            </a:r>
          </a:p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and Outputs are connected to the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-Simulator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Stimuli is generated by the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-Simulator</a:t>
            </a:r>
          </a:p>
          <a:p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ECU output values to the expected values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executionthrough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control software of the </a:t>
            </a:r>
            <a:r>
              <a:rPr lang="en-US" alt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-Simulator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5" y="1552040"/>
            <a:ext cx="3662362" cy="20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alt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Communication Protocol in distributed systems within automotive context.</a:t>
            </a: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the </a:t>
            </a:r>
            <a:r>
              <a:rPr lang="en-US" alt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consortium (BMW, DaimlerChrysler, </a:t>
            </a:r>
            <a:r>
              <a:rPr lang="en-US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Philips) founded in 1999.</a:t>
            </a:r>
          </a:p>
          <a:p>
            <a:pPr lvl="0"/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1999 many well-known companies joined (e.g. Bosch, GM,VW, Mazda, etc.)</a:t>
            </a:r>
          </a:p>
          <a:p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fast, flexible, fault-tolerant communication protocol.</a:t>
            </a:r>
          </a:p>
          <a:p>
            <a:pPr lvl="0"/>
            <a:r>
              <a:rPr lang="en-US" altLang="de-D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the first time in BMW X5 model in </a:t>
            </a:r>
            <a:r>
              <a:rPr lang="en-US" altLang="de-D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2007,….</a:t>
            </a:r>
            <a:endParaRPr lang="en-US" alt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/>
              <a:t>FlexRay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X-by-wire Technique</a:t>
            </a:r>
          </a:p>
          <a:p>
            <a:pPr marL="0" indent="0">
              <a:buNone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steer-by-wire, brake-by-wire....</a:t>
            </a:r>
          </a:p>
          <a:p>
            <a:pPr lvl="0"/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Hydraulic steering and braking is replaced by an electronic system of sensors and actuators.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10Mbps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2 bandwidth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Time-triggered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transmission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Event-triggered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low-priority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Synchronous</a:t>
            </a:r>
            <a:endParaRPr lang="en-US" alt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de-DE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Deterministic </a:t>
            </a:r>
            <a:r>
              <a:rPr lang="en-US" alt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FlexRay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51109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60183" y="1208624"/>
            <a:ext cx="9071634" cy="301168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799" y="4447852"/>
            <a:ext cx="7348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Pct val="110000"/>
            </a:pP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Some possible </a:t>
            </a:r>
            <a:r>
              <a:rPr lang="en-US" altLang="de-DE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topologies </a:t>
            </a:r>
            <a:r>
              <a:rPr lang="en-US" altLang="de-DE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Passive bus. (b) Active star</a:t>
            </a:r>
            <a:r>
              <a:rPr lang="en-US" altLang="de-DE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de-DE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225389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3F5C-D87B-4DEA-BB89-0CBEB750884C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ITK Engineering 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AC6BF7F-12B2-46CE-9F37-8185537B5881}" type="datetime1">
              <a:rPr lang="en-US" smtClean="0"/>
              <a:t>1/20/2017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dirty="0">
                <a:latin typeface="Liberation Sans" pitchFamily="18"/>
                <a:ea typeface="Droid Sans Fallback" pitchFamily="2"/>
                <a:cs typeface="FreeSans" pitchFamily="2"/>
              </a:rPr>
              <a:t>A node can be connected to one or both channels A and B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Bus Topology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2575799" y="1735919"/>
            <a:ext cx="7796925" cy="29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532623" y="4883943"/>
            <a:ext cx="344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Passive Bus Topology</a:t>
            </a:r>
          </a:p>
        </p:txBody>
      </p:sp>
    </p:spTree>
    <p:extLst>
      <p:ext uri="{BB962C8B-B14F-4D97-AF65-F5344CB8AC3E}">
        <p14:creationId xmlns:p14="http://schemas.microsoft.com/office/powerpoint/2010/main" val="3270046950"/>
      </p:ext>
    </p:extLst>
  </p:cSld>
  <p:clrMapOvr>
    <a:masterClrMapping/>
  </p:clrMapOvr>
</p:sld>
</file>

<file path=ppt/theme/theme1.xml><?xml version="1.0" encoding="utf-8"?>
<a:theme xmlns:a="http://schemas.openxmlformats.org/drawingml/2006/main" name="ITK Standard 2.0">
  <a:themeElements>
    <a:clrScheme name="ITK Standard 2.0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5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 Standard 2.0" id="{93A7D44B-CC53-499B-A53E-307D9BBA5DB7}" vid="{D78937AA-B80E-4539-BE81-6C7754015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 Standard 2.0</Template>
  <TotalTime>118</TotalTime>
  <Words>1057</Words>
  <Application>Microsoft Office PowerPoint</Application>
  <PresentationFormat>Widescreen</PresentationFormat>
  <Paragraphs>217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微軟正黑體</vt:lpstr>
      <vt:lpstr>Arial</vt:lpstr>
      <vt:lpstr>Calibri</vt:lpstr>
      <vt:lpstr>Cambria</vt:lpstr>
      <vt:lpstr>Droid Sans Fallback</vt:lpstr>
      <vt:lpstr>FreeSans</vt:lpstr>
      <vt:lpstr>Georgia</vt:lpstr>
      <vt:lpstr>Liberation Sans</vt:lpstr>
      <vt:lpstr>Segoe UI</vt:lpstr>
      <vt:lpstr>StarSymbol</vt:lpstr>
      <vt:lpstr>Times New Roman</vt:lpstr>
      <vt:lpstr>Wingdings</vt:lpstr>
      <vt:lpstr>ITK Standard 2.0</vt:lpstr>
      <vt:lpstr>MIL/SIL/PIL/HIL Test Cases And Overview FlexRay </vt:lpstr>
      <vt:lpstr>MiL (Model in the Loop): </vt:lpstr>
      <vt:lpstr>SiL (Software in the Loop)</vt:lpstr>
      <vt:lpstr>PIL (Processor in the loop) </vt:lpstr>
      <vt:lpstr>HiL (Hardware in the Loop)</vt:lpstr>
      <vt:lpstr>Overview FlexRay</vt:lpstr>
      <vt:lpstr>Why FlexRay ?</vt:lpstr>
      <vt:lpstr>Network Topology</vt:lpstr>
      <vt:lpstr>Passive Bus Topology</vt:lpstr>
      <vt:lpstr>Active Star Topology</vt:lpstr>
      <vt:lpstr>Hybrid Topology</vt:lpstr>
      <vt:lpstr>Structure of a FlexRay Node</vt:lpstr>
      <vt:lpstr>FlexRay Node: Host Controller</vt:lpstr>
      <vt:lpstr>FlexRay Node: Communication Controller</vt:lpstr>
      <vt:lpstr>FlexRay Node: Bus Guardian</vt:lpstr>
      <vt:lpstr>FlexRay Node: Bus Driver</vt:lpstr>
      <vt:lpstr>Frame Format</vt:lpstr>
      <vt:lpstr>FlexRay Frame Format</vt:lpstr>
      <vt:lpstr>The protocol flags contain five bits with the following definition</vt:lpstr>
      <vt:lpstr>Automotive FlexRay™ Transceivers</vt:lpstr>
      <vt:lpstr>General Background</vt:lpstr>
      <vt:lpstr>Summary-Conclusion</vt:lpstr>
    </vt:vector>
  </TitlesOfParts>
  <Company>ITK Engineering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SW-Coding &amp; MIL-Test</dc:title>
  <dc:creator>Kumar Krishnappa Shivu</dc:creator>
  <cp:lastModifiedBy>Tri Huynh</cp:lastModifiedBy>
  <cp:revision>82</cp:revision>
  <dcterms:created xsi:type="dcterms:W3CDTF">2016-10-12T08:20:12Z</dcterms:created>
  <dcterms:modified xsi:type="dcterms:W3CDTF">2017-01-20T00:56:58Z</dcterms:modified>
</cp:coreProperties>
</file>