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61" r:id="rId3"/>
    <p:sldId id="262" r:id="rId4"/>
    <p:sldId id="263" r:id="rId5"/>
    <p:sldId id="265" r:id="rId6"/>
    <p:sldId id="267" r:id="rId7"/>
    <p:sldId id="268" r:id="rId8"/>
    <p:sldId id="264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3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0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33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279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24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518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878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46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92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75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33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0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05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39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71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65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0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AA4F-0F81-40FA-9505-5F48C63E277A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20AB-7280-4642-97F9-9D8C7E490A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50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3414716" y="5586413"/>
            <a:ext cx="5429249" cy="1071563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שולש שווה-שוקיים 2"/>
          <p:cNvSpPr/>
          <p:nvPr/>
        </p:nvSpPr>
        <p:spPr>
          <a:xfrm>
            <a:off x="2905859" y="3564182"/>
            <a:ext cx="6629401" cy="20222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3504044" y="3122645"/>
            <a:ext cx="17405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SM</a:t>
            </a:r>
            <a:endParaRPr lang="he-IL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7186575" y="3184652"/>
            <a:ext cx="17405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RT</a:t>
            </a:r>
            <a:endParaRPr lang="he-IL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מלבן 8"/>
          <p:cNvSpPr/>
          <p:nvPr/>
        </p:nvSpPr>
        <p:spPr>
          <a:xfrm rot="10800000">
            <a:off x="5505084" y="4124787"/>
            <a:ext cx="1431291" cy="1304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 rot="19687095">
            <a:off x="4956731" y="3933458"/>
            <a:ext cx="1431291" cy="23056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 rot="12661856">
            <a:off x="6072209" y="3925435"/>
            <a:ext cx="1431291" cy="23056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 rot="19636123">
            <a:off x="6081595" y="3725286"/>
            <a:ext cx="181974" cy="119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 rot="19636123">
            <a:off x="6067836" y="3645538"/>
            <a:ext cx="181974" cy="119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 rot="19401419">
            <a:off x="6193467" y="3600841"/>
            <a:ext cx="50276" cy="83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 rot="2369777">
            <a:off x="6193529" y="3603855"/>
            <a:ext cx="50276" cy="83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1785939" y="1567270"/>
            <a:ext cx="9472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DIY low cost Smart Home</a:t>
            </a:r>
            <a:endParaRPr lang="he-IL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85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584016" y="483850"/>
            <a:ext cx="947261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4406901" y="3536937"/>
            <a:ext cx="3826844" cy="2609863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משולש שווה-שוקיים 11"/>
          <p:cNvSpPr/>
          <p:nvPr/>
        </p:nvSpPr>
        <p:spPr>
          <a:xfrm>
            <a:off x="3848100" y="1930400"/>
            <a:ext cx="4773959" cy="15748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4946452" y="4118593"/>
            <a:ext cx="27477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Any questions?</a:t>
            </a:r>
            <a:endParaRPr lang="he-IL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9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3414716" y="5586413"/>
            <a:ext cx="5429249" cy="1071563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משולש שווה-שוקיים 2"/>
          <p:cNvSpPr/>
          <p:nvPr/>
        </p:nvSpPr>
        <p:spPr>
          <a:xfrm>
            <a:off x="2905859" y="3564182"/>
            <a:ext cx="6629401" cy="2022231"/>
          </a:xfrm>
          <a:prstGeom prst="triangle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1604644" y="514730"/>
            <a:ext cx="94726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are the main requirements ?</a:t>
            </a:r>
            <a:endParaRPr lang="he-IL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4413418" y="2845763"/>
            <a:ext cx="36142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</a:t>
            </a:r>
            <a:endParaRPr lang="he-IL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4834684" y="4066337"/>
            <a:ext cx="25893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Main controller</a:t>
            </a:r>
            <a:endParaRPr lang="he-IL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3341643" y="5789136"/>
            <a:ext cx="55753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way to control the appliance</a:t>
            </a:r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79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604644" y="514730"/>
            <a:ext cx="94726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 &amp; Main controller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83189">
            <a:off x="4479755" y="3753553"/>
            <a:ext cx="3722389" cy="3044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4644" y="1743075"/>
            <a:ext cx="1001109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NodeMCU</a:t>
            </a:r>
            <a:r>
              <a:rPr lang="en-US" sz="2800" dirty="0"/>
              <a:t> – ESP8266 based microcontroller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Works with the familiar Arduino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Have a lot of RAM memory ( 96KB vs 2KB @ Arduino </a:t>
            </a:r>
            <a:r>
              <a:rPr lang="en-US" sz="2800" dirty="0" err="1"/>
              <a:t>nano</a:t>
            </a:r>
            <a:r>
              <a:rPr lang="en-US" sz="2800" dirty="0"/>
              <a:t>)</a:t>
            </a:r>
            <a:endParaRPr lang="he-I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Have a lot of Flash memory ( 512KB vs 32KB @ Arduino </a:t>
            </a:r>
            <a:r>
              <a:rPr lang="en-US" sz="2800" dirty="0" err="1"/>
              <a:t>nano</a:t>
            </a:r>
            <a:r>
              <a:rPr lang="en-US" sz="2800" dirty="0"/>
              <a:t>)</a:t>
            </a:r>
            <a:endParaRPr lang="he-I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0629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485899" y="357567"/>
            <a:ext cx="98771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 a “dump” devices</a:t>
            </a:r>
            <a:endParaRPr lang="he-IL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7518" y="2857500"/>
            <a:ext cx="100110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sp>
        <p:nvSpPr>
          <p:cNvPr id="8" name="מלבן 7"/>
          <p:cNvSpPr/>
          <p:nvPr/>
        </p:nvSpPr>
        <p:spPr>
          <a:xfrm>
            <a:off x="6356157" y="3029752"/>
            <a:ext cx="435768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a relay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56101">
            <a:off x="2933325" y="3851381"/>
            <a:ext cx="2085700" cy="2142231"/>
          </a:xfrm>
          <a:prstGeom prst="rect">
            <a:avLst/>
          </a:prstGeom>
        </p:spPr>
      </p:pic>
      <p:pic>
        <p:nvPicPr>
          <p:cNvPr id="1028" name="Picture 4" descr="http://i.stack.imgur.com/AujX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69" y="3852510"/>
            <a:ext cx="1385522" cy="138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385" y="3055949"/>
            <a:ext cx="2978645" cy="2978645"/>
          </a:xfrm>
          <a:prstGeom prst="rect">
            <a:avLst/>
          </a:prstGeom>
        </p:spPr>
      </p:pic>
      <p:cxnSp>
        <p:nvCxnSpPr>
          <p:cNvPr id="11" name="מחבר חץ ישר 10"/>
          <p:cNvCxnSpPr/>
          <p:nvPr/>
        </p:nvCxnSpPr>
        <p:spPr>
          <a:xfrm>
            <a:off x="8438990" y="4286250"/>
            <a:ext cx="604998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16"/>
          <p:cNvSpPr/>
          <p:nvPr/>
        </p:nvSpPr>
        <p:spPr>
          <a:xfrm>
            <a:off x="768385" y="3012171"/>
            <a:ext cx="56560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Clone the remote signal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מלבן 17"/>
          <p:cNvSpPr/>
          <p:nvPr/>
        </p:nvSpPr>
        <p:spPr>
          <a:xfrm>
            <a:off x="1485899" y="1445682"/>
            <a:ext cx="98771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 common methods</a:t>
            </a:r>
            <a:endParaRPr lang="he-IL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>
            <a:off x="6356157" y="2154834"/>
            <a:ext cx="3156143" cy="8189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H="1">
            <a:off x="3873500" y="2155174"/>
            <a:ext cx="2482658" cy="801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0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485899" y="357567"/>
            <a:ext cx="98771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Clone the remote signal</a:t>
            </a:r>
            <a:endParaRPr lang="he-IL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0266" y="4406901"/>
            <a:ext cx="325970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sp>
        <p:nvSpPr>
          <p:cNvPr id="9" name="מלבן 8"/>
          <p:cNvSpPr/>
          <p:nvPr/>
        </p:nvSpPr>
        <p:spPr>
          <a:xfrm>
            <a:off x="2473115" y="1437194"/>
            <a:ext cx="12944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Remote</a:t>
            </a:r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8240939" y="1437194"/>
            <a:ext cx="3038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Electrical appliance</a:t>
            </a:r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4" name="Picture 4" descr="תוצאת תמונה עבור ‪tv png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89" y="2116139"/>
            <a:ext cx="1765312" cy="12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7465">
            <a:off x="2424229" y="2124267"/>
            <a:ext cx="1534418" cy="157600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51" y="2164550"/>
            <a:ext cx="4384257" cy="1642603"/>
          </a:xfrm>
          <a:prstGeom prst="rect">
            <a:avLst/>
          </a:prstGeom>
        </p:spPr>
      </p:pic>
      <p:sp>
        <p:nvSpPr>
          <p:cNvPr id="24" name="מלבן 23"/>
          <p:cNvSpPr/>
          <p:nvPr/>
        </p:nvSpPr>
        <p:spPr>
          <a:xfrm>
            <a:off x="5065971" y="2136483"/>
            <a:ext cx="25020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Infra-red Signal</a:t>
            </a:r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מלבן 24"/>
          <p:cNvSpPr/>
          <p:nvPr/>
        </p:nvSpPr>
        <p:spPr>
          <a:xfrm>
            <a:off x="4214492" y="3456381"/>
            <a:ext cx="44163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to clone the signal ?</a:t>
            </a:r>
            <a:endParaRPr lang="he-IL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6" name="תמונה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7465">
            <a:off x="2094228" y="4266498"/>
            <a:ext cx="1534418" cy="1576007"/>
          </a:xfrm>
          <a:prstGeom prst="rect">
            <a:avLst/>
          </a:prstGeom>
        </p:spPr>
      </p:pic>
      <p:pic>
        <p:nvPicPr>
          <p:cNvPr id="27" name="תמונה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557" y="4323681"/>
            <a:ext cx="799944" cy="1642603"/>
          </a:xfrm>
          <a:prstGeom prst="rect">
            <a:avLst/>
          </a:prstGeom>
        </p:spPr>
      </p:pic>
      <p:pic>
        <p:nvPicPr>
          <p:cNvPr id="5126" name="Picture 6" descr="תוצאת תמונה עבור ‪ir receiver png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80665">
            <a:off x="4308537" y="4832813"/>
            <a:ext cx="1399495" cy="105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תמונה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818" y="4359130"/>
            <a:ext cx="799944" cy="1642603"/>
          </a:xfrm>
          <a:prstGeom prst="rect">
            <a:avLst/>
          </a:prstGeom>
        </p:spPr>
      </p:pic>
      <p:sp>
        <p:nvSpPr>
          <p:cNvPr id="29" name="מלבן 28"/>
          <p:cNvSpPr/>
          <p:nvPr/>
        </p:nvSpPr>
        <p:spPr>
          <a:xfrm>
            <a:off x="3748255" y="4135648"/>
            <a:ext cx="20769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Infra-red Receiver</a:t>
            </a:r>
            <a:endParaRPr lang="he-IL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0" name="תמונה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83189">
            <a:off x="6364959" y="4546924"/>
            <a:ext cx="1549284" cy="1267012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568" y="5826407"/>
            <a:ext cx="5754066" cy="794871"/>
          </a:xfrm>
          <a:prstGeom prst="rect">
            <a:avLst/>
          </a:prstGeom>
        </p:spPr>
      </p:pic>
      <p:sp>
        <p:nvSpPr>
          <p:cNvPr id="15" name="חץ: מכופף 14"/>
          <p:cNvSpPr/>
          <p:nvPr/>
        </p:nvSpPr>
        <p:spPr>
          <a:xfrm rot="5400000">
            <a:off x="8215965" y="4712071"/>
            <a:ext cx="570437" cy="1192835"/>
          </a:xfrm>
          <a:prstGeom prst="bentArrow">
            <a:avLst>
              <a:gd name="adj1" fmla="val 15229"/>
              <a:gd name="adj2" fmla="val 25000"/>
              <a:gd name="adj3" fmla="val 25000"/>
              <a:gd name="adj4" fmla="val 2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4" name="מלבן 33"/>
          <p:cNvSpPr/>
          <p:nvPr/>
        </p:nvSpPr>
        <p:spPr>
          <a:xfrm>
            <a:off x="6241177" y="4191502"/>
            <a:ext cx="18549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Micro-controller</a:t>
            </a:r>
            <a:endParaRPr lang="he-IL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מלבן 34"/>
          <p:cNvSpPr/>
          <p:nvPr/>
        </p:nvSpPr>
        <p:spPr>
          <a:xfrm>
            <a:off x="9539346" y="5287175"/>
            <a:ext cx="1395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Signal data</a:t>
            </a:r>
            <a:endParaRPr lang="he-IL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87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485899" y="357567"/>
            <a:ext cx="98771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Clone the remote signal</a:t>
            </a:r>
            <a:endParaRPr lang="he-IL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0266" y="4406901"/>
            <a:ext cx="325970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39" y="2359686"/>
            <a:ext cx="6975362" cy="3795895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1428967" y="1696010"/>
            <a:ext cx="987710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software manner:</a:t>
            </a:r>
            <a:endParaRPr lang="he-IL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3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485899" y="357567"/>
            <a:ext cx="98771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Clone the remote signal</a:t>
            </a:r>
            <a:endParaRPr lang="he-IL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0266" y="4406901"/>
            <a:ext cx="325970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sp>
        <p:nvSpPr>
          <p:cNvPr id="25" name="מלבן 24"/>
          <p:cNvSpPr/>
          <p:nvPr/>
        </p:nvSpPr>
        <p:spPr>
          <a:xfrm>
            <a:off x="3059319" y="1506728"/>
            <a:ext cx="71953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 hardware manner :</a:t>
            </a:r>
            <a:endParaRPr lang="he-IL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39" y="2255150"/>
            <a:ext cx="1827009" cy="994233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3189">
            <a:off x="2574343" y="3580862"/>
            <a:ext cx="1549284" cy="1267012"/>
          </a:xfrm>
          <a:prstGeom prst="rect">
            <a:avLst/>
          </a:prstGeom>
        </p:spPr>
      </p:pic>
      <p:pic>
        <p:nvPicPr>
          <p:cNvPr id="7170" name="Picture 2" descr="Transistor, Circuit, Component, Electron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13" y="3518139"/>
            <a:ext cx="1097107" cy="1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מחבר ישר 3"/>
          <p:cNvCxnSpPr/>
          <p:nvPr/>
        </p:nvCxnSpPr>
        <p:spPr>
          <a:xfrm>
            <a:off x="3924300" y="4252468"/>
            <a:ext cx="1194704" cy="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5727700" y="4252468"/>
            <a:ext cx="1001347" cy="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 flipH="1" flipV="1">
            <a:off x="5646687" y="4176776"/>
            <a:ext cx="81013" cy="756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H="1">
            <a:off x="5557856" y="4176776"/>
            <a:ext cx="84922" cy="1666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/>
          <p:cNvCxnSpPr/>
          <p:nvPr/>
        </p:nvCxnSpPr>
        <p:spPr>
          <a:xfrm>
            <a:off x="5451787" y="4101084"/>
            <a:ext cx="100171" cy="2423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/>
          <p:cNvCxnSpPr/>
          <p:nvPr/>
        </p:nvCxnSpPr>
        <p:spPr>
          <a:xfrm flipH="1">
            <a:off x="5399691" y="4101084"/>
            <a:ext cx="64156" cy="2423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115867" y="4234222"/>
            <a:ext cx="146732" cy="1091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>
            <a:off x="5327411" y="4138613"/>
            <a:ext cx="82875" cy="2047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/>
          <p:nvPr/>
        </p:nvCxnSpPr>
        <p:spPr>
          <a:xfrm flipH="1">
            <a:off x="5268497" y="4138613"/>
            <a:ext cx="58914" cy="2047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TextBox 7178"/>
          <p:cNvSpPr txBox="1"/>
          <p:nvPr/>
        </p:nvSpPr>
        <p:spPr>
          <a:xfrm>
            <a:off x="4854527" y="3721477"/>
            <a:ext cx="11544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1K resistor</a:t>
            </a:r>
            <a:endParaRPr lang="he-I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80" name="Picture 4" descr="תוצאת תמונה עבור ‪infra red diode png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038034" y="2180764"/>
            <a:ext cx="2219332" cy="18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מחבר ישר 46"/>
          <p:cNvCxnSpPr/>
          <p:nvPr/>
        </p:nvCxnSpPr>
        <p:spPr>
          <a:xfrm flipV="1">
            <a:off x="7620000" y="3142802"/>
            <a:ext cx="13617" cy="322685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/>
          <p:nvPr/>
        </p:nvCxnSpPr>
        <p:spPr>
          <a:xfrm>
            <a:off x="7620917" y="3142802"/>
            <a:ext cx="74729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/>
          <p:nvPr/>
        </p:nvCxnSpPr>
        <p:spPr>
          <a:xfrm flipV="1">
            <a:off x="7327266" y="2993239"/>
            <a:ext cx="1040030" cy="6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/>
          <p:nvPr/>
        </p:nvCxnSpPr>
        <p:spPr>
          <a:xfrm>
            <a:off x="6143713" y="3010706"/>
            <a:ext cx="1194704" cy="0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2449" y="2793100"/>
            <a:ext cx="6008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VCC</a:t>
            </a:r>
            <a:endParaRPr lang="he-IL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75332" y="5593019"/>
            <a:ext cx="6559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GND</a:t>
            </a:r>
            <a:endParaRPr lang="he-IL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41085" y="4075422"/>
            <a:ext cx="15238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NPN Transistor</a:t>
            </a:r>
            <a:endParaRPr lang="he-I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0" name="מחבר ישר 59"/>
          <p:cNvCxnSpPr>
            <a:stCxn id="58" idx="0"/>
          </p:cNvCxnSpPr>
          <p:nvPr/>
        </p:nvCxnSpPr>
        <p:spPr>
          <a:xfrm flipV="1">
            <a:off x="7603307" y="5022414"/>
            <a:ext cx="16693" cy="570605"/>
          </a:xfrm>
          <a:prstGeom prst="line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82733" y="5663688"/>
            <a:ext cx="441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endParaRPr lang="he-IL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49412" y="5735129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endParaRPr lang="he-IL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5" name="תמונה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797" y="2691648"/>
            <a:ext cx="1965362" cy="82610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633477" y="2451077"/>
            <a:ext cx="21220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Infra-red Diode 5mm</a:t>
            </a:r>
            <a:endParaRPr lang="he-IL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5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485899" y="357567"/>
            <a:ext cx="98771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a Relay</a:t>
            </a:r>
            <a:endParaRPr lang="he-IL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3418" y="3073400"/>
            <a:ext cx="1001109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85" y="2916249"/>
            <a:ext cx="2978645" cy="2978645"/>
          </a:xfrm>
          <a:prstGeom prst="rect">
            <a:avLst/>
          </a:prstGeom>
        </p:spPr>
      </p:pic>
      <p:pic>
        <p:nvPicPr>
          <p:cNvPr id="4102" name="Picture 6" descr="תמונה קשור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2773" y="2901960"/>
            <a:ext cx="2459634" cy="21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קשת 1"/>
          <p:cNvSpPr/>
          <p:nvPr/>
        </p:nvSpPr>
        <p:spPr>
          <a:xfrm>
            <a:off x="7429500" y="4483100"/>
            <a:ext cx="812799" cy="177800"/>
          </a:xfrm>
          <a:prstGeom prst="arc">
            <a:avLst>
              <a:gd name="adj1" fmla="val 10719880"/>
              <a:gd name="adj2" fmla="val 11671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04" name="Picture 8" descr="תוצאת תמונה עבור ‪AC socket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577" y="3632201"/>
            <a:ext cx="1511938" cy="15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מחבר חץ ישר 3"/>
          <p:cNvCxnSpPr/>
          <p:nvPr/>
        </p:nvCxnSpPr>
        <p:spPr>
          <a:xfrm>
            <a:off x="3686915" y="4398212"/>
            <a:ext cx="131688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/>
          <p:cNvSpPr/>
          <p:nvPr/>
        </p:nvSpPr>
        <p:spPr>
          <a:xfrm>
            <a:off x="2174854" y="2938330"/>
            <a:ext cx="16623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 Socket</a:t>
            </a:r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מלבן 20"/>
          <p:cNvSpPr/>
          <p:nvPr/>
        </p:nvSpPr>
        <p:spPr>
          <a:xfrm>
            <a:off x="5097880" y="5017138"/>
            <a:ext cx="22362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Sonoff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switch</a:t>
            </a:r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8232773" y="2269645"/>
            <a:ext cx="30380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Electrical appliance</a:t>
            </a:r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106" name="Picture 10" descr="תוצאת תמונה עבור ‪wifi png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64" y="2145940"/>
            <a:ext cx="1678685" cy="6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חץ: למעלה-למטה 9"/>
          <p:cNvSpPr/>
          <p:nvPr/>
        </p:nvSpPr>
        <p:spPr>
          <a:xfrm>
            <a:off x="6096000" y="2925630"/>
            <a:ext cx="215900" cy="924151"/>
          </a:xfrm>
          <a:prstGeom prst="up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38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795144" y="273430"/>
            <a:ext cx="94726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Sending remote commands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146" name="Picture 2" descr="Phone, Cell, Customer Service, Contact Us,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835400"/>
            <a:ext cx="27813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לבן 10"/>
          <p:cNvSpPr/>
          <p:nvPr/>
        </p:nvSpPr>
        <p:spPr>
          <a:xfrm>
            <a:off x="9410700" y="4787625"/>
            <a:ext cx="1998665" cy="901975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משולש שווה-שוקיים 11"/>
          <p:cNvSpPr/>
          <p:nvPr/>
        </p:nvSpPr>
        <p:spPr>
          <a:xfrm>
            <a:off x="9357261" y="3835400"/>
            <a:ext cx="2052104" cy="931618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148" name="Picture 4" descr="Cloud, Day, Dark, Cludy, We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56679"/>
            <a:ext cx="2796815" cy="17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6190990" y="2141835"/>
            <a:ext cx="13340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MQTT</a:t>
            </a:r>
          </a:p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broker</a:t>
            </a:r>
            <a:endParaRPr lang="he-IL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5" name="מחבר חץ ישר 14"/>
          <p:cNvCxnSpPr/>
          <p:nvPr/>
        </p:nvCxnSpPr>
        <p:spPr>
          <a:xfrm flipV="1">
            <a:off x="4381500" y="3263901"/>
            <a:ext cx="1981200" cy="16636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>
            <a:off x="7642929" y="3157498"/>
            <a:ext cx="2097971" cy="11437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/>
          <p:cNvSpPr/>
          <p:nvPr/>
        </p:nvSpPr>
        <p:spPr>
          <a:xfrm rot="19051388">
            <a:off x="4796622" y="3383290"/>
            <a:ext cx="12875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</a:rPr>
              <a:t>Publish</a:t>
            </a:r>
            <a:endParaRPr lang="he-IL" sz="28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25" name="מלבן 24"/>
          <p:cNvSpPr/>
          <p:nvPr/>
        </p:nvSpPr>
        <p:spPr>
          <a:xfrm rot="1680289">
            <a:off x="8003577" y="3234840"/>
            <a:ext cx="16033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</a:rPr>
              <a:t>Subscribe</a:t>
            </a:r>
            <a:endParaRPr lang="he-IL" sz="28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28" name="מלבן 27"/>
          <p:cNvSpPr/>
          <p:nvPr/>
        </p:nvSpPr>
        <p:spPr>
          <a:xfrm>
            <a:off x="-1331444" y="2857153"/>
            <a:ext cx="94726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Remote application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מלבן 28"/>
          <p:cNvSpPr/>
          <p:nvPr/>
        </p:nvSpPr>
        <p:spPr>
          <a:xfrm>
            <a:off x="8916702" y="2874506"/>
            <a:ext cx="33347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Smart home system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1919901" y="1049510"/>
            <a:ext cx="94726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the best way ?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71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683</TotalTime>
  <Words>159</Words>
  <Application>Microsoft Office PowerPoint</Application>
  <PresentationFormat>מסך רחב</PresentationFormat>
  <Paragraphs>49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Tw Cen MT</vt:lpstr>
      <vt:lpstr>מעגל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Maor</dc:creator>
  <cp:lastModifiedBy>Maor</cp:lastModifiedBy>
  <cp:revision>29</cp:revision>
  <dcterms:created xsi:type="dcterms:W3CDTF">2016-12-02T15:14:39Z</dcterms:created>
  <dcterms:modified xsi:type="dcterms:W3CDTF">2016-12-10T20:43:11Z</dcterms:modified>
</cp:coreProperties>
</file>