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109.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tags/tag102.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Default Extension="wmf" ContentType="image/x-wmf"/>
  <Override PartName="/ppt/tags/tag58.xml" ContentType="application/vnd.openxmlformats-officedocument.presentationml.tags+xml"/>
  <Override PartName="/ppt/notesSlides/notesSlide18.xml" ContentType="application/vnd.openxmlformats-officedocument.presentationml.notesSlide+xml"/>
  <Override PartName="/ppt/tags/tag69.xml" ContentType="application/vnd.openxmlformats-officedocument.presentationml.tags+xml"/>
  <Override PartName="/ppt/tags/tag87.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notesSlides/notesSlide25.xml" ContentType="application/vnd.openxmlformats-officedocument.presentationml.notesSlide+xml"/>
  <Override PartName="/ppt/tags/tag94.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21.xml" ContentType="application/vnd.openxmlformats-officedocument.presentationml.notesSlide+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notesSlides/notesSlide50.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tags/tag84.xml" ContentType="application/vnd.openxmlformats-officedocument.presentationml.tags+xml"/>
  <Override PartName="/ppt/notesSlides/notesSlide26.xml" ContentType="application/vnd.openxmlformats-officedocument.presentationml.notesSlide+xml"/>
  <Override PartName="/ppt/tags/tag95.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notesSlides/notesSlide40.xml" ContentType="application/vnd.openxmlformats-officedocument.presentationml.notesSlide+xml"/>
  <Override PartName="/ppt/tags/tag137.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ppt/tags/tag92.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28.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6" r:id="rId2"/>
    <p:sldId id="258" r:id="rId3"/>
    <p:sldId id="259" r:id="rId4"/>
    <p:sldId id="260" r:id="rId5"/>
    <p:sldId id="297" r:id="rId6"/>
    <p:sldId id="298" r:id="rId7"/>
    <p:sldId id="304" r:id="rId8"/>
    <p:sldId id="301" r:id="rId9"/>
    <p:sldId id="302" r:id="rId10"/>
    <p:sldId id="303" r:id="rId11"/>
    <p:sldId id="308" r:id="rId12"/>
    <p:sldId id="309" r:id="rId13"/>
    <p:sldId id="310" r:id="rId14"/>
    <p:sldId id="311" r:id="rId15"/>
    <p:sldId id="312" r:id="rId16"/>
    <p:sldId id="314" r:id="rId17"/>
    <p:sldId id="315" r:id="rId18"/>
    <p:sldId id="316" r:id="rId19"/>
    <p:sldId id="317" r:id="rId20"/>
    <p:sldId id="318" r:id="rId21"/>
    <p:sldId id="319" r:id="rId22"/>
    <p:sldId id="346" r:id="rId23"/>
    <p:sldId id="347" r:id="rId24"/>
    <p:sldId id="351" r:id="rId25"/>
    <p:sldId id="352" r:id="rId26"/>
    <p:sldId id="353" r:id="rId27"/>
    <p:sldId id="354" r:id="rId28"/>
    <p:sldId id="355" r:id="rId29"/>
    <p:sldId id="356" r:id="rId30"/>
    <p:sldId id="348" r:id="rId31"/>
    <p:sldId id="349" r:id="rId32"/>
    <p:sldId id="350" r:id="rId33"/>
    <p:sldId id="345" r:id="rId34"/>
    <p:sldId id="320" r:id="rId35"/>
    <p:sldId id="321" r:id="rId36"/>
    <p:sldId id="325" r:id="rId37"/>
    <p:sldId id="323" r:id="rId38"/>
    <p:sldId id="322" r:id="rId39"/>
    <p:sldId id="324" r:id="rId40"/>
    <p:sldId id="326" r:id="rId41"/>
    <p:sldId id="328" r:id="rId42"/>
    <p:sldId id="359" r:id="rId43"/>
    <p:sldId id="360" r:id="rId44"/>
    <p:sldId id="361" r:id="rId45"/>
    <p:sldId id="362" r:id="rId46"/>
    <p:sldId id="363" r:id="rId47"/>
    <p:sldId id="364" r:id="rId48"/>
    <p:sldId id="365" r:id="rId49"/>
    <p:sldId id="366" r:id="rId50"/>
    <p:sldId id="329" r:id="rId51"/>
    <p:sldId id="330" r:id="rId52"/>
    <p:sldId id="331" r:id="rId53"/>
    <p:sldId id="357" r:id="rId54"/>
    <p:sldId id="358" r:id="rId55"/>
    <p:sldId id="332" r:id="rId56"/>
    <p:sldId id="344" r:id="rId57"/>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01" autoAdjust="0"/>
  </p:normalViewPr>
  <p:slideViewPr>
    <p:cSldViewPr>
      <p:cViewPr varScale="1">
        <p:scale>
          <a:sx n="57" d="100"/>
          <a:sy n="57" d="100"/>
        </p:scale>
        <p:origin x="-1468" y="-68"/>
      </p:cViewPr>
      <p:guideLst>
        <p:guide orient="horz" pos="2160"/>
        <p:guide pos="2880"/>
      </p:guideLst>
    </p:cSldViewPr>
  </p:slid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160521" cy="366137"/>
          </a:xfrm>
          <a:prstGeom prst="rect">
            <a:avLst/>
          </a:prstGeom>
        </p:spPr>
        <p:txBody>
          <a:bodyPr vert="horz" lIns="95299" tIns="47649" rIns="95299" bIns="47649" rtlCol="0"/>
          <a:lstStyle>
            <a:lvl1pPr algn="l">
              <a:defRPr sz="1300"/>
            </a:lvl1pPr>
          </a:lstStyle>
          <a:p>
            <a:endParaRPr lang="en-US"/>
          </a:p>
        </p:txBody>
      </p:sp>
      <p:sp>
        <p:nvSpPr>
          <p:cNvPr id="3" name="Date Placeholder 2"/>
          <p:cNvSpPr>
            <a:spLocks noGrp="1"/>
          </p:cNvSpPr>
          <p:nvPr>
            <p:ph type="dt" sz="quarter" idx="1"/>
          </p:nvPr>
        </p:nvSpPr>
        <p:spPr>
          <a:xfrm>
            <a:off x="5438503" y="2"/>
            <a:ext cx="4160521" cy="366137"/>
          </a:xfrm>
          <a:prstGeom prst="rect">
            <a:avLst/>
          </a:prstGeom>
        </p:spPr>
        <p:txBody>
          <a:bodyPr vert="horz" lIns="95299" tIns="47649" rIns="95299" bIns="47649" rtlCol="0"/>
          <a:lstStyle>
            <a:lvl1pPr algn="r">
              <a:defRPr sz="1300"/>
            </a:lvl1pPr>
          </a:lstStyle>
          <a:p>
            <a:fld id="{192D050E-68A7-4BF6-AD9D-1C7A44A395DD}" type="datetimeFigureOut">
              <a:rPr lang="en-US" smtClean="0"/>
              <a:pPr/>
              <a:t>8/26/2015</a:t>
            </a:fld>
            <a:endParaRPr lang="en-US"/>
          </a:p>
        </p:txBody>
      </p:sp>
      <p:sp>
        <p:nvSpPr>
          <p:cNvPr id="4" name="Footer Placeholder 3"/>
          <p:cNvSpPr>
            <a:spLocks noGrp="1"/>
          </p:cNvSpPr>
          <p:nvPr>
            <p:ph type="ftr" sz="quarter" idx="2"/>
          </p:nvPr>
        </p:nvSpPr>
        <p:spPr>
          <a:xfrm>
            <a:off x="1" y="6947805"/>
            <a:ext cx="4160521" cy="366137"/>
          </a:xfrm>
          <a:prstGeom prst="rect">
            <a:avLst/>
          </a:prstGeom>
        </p:spPr>
        <p:txBody>
          <a:bodyPr vert="horz" lIns="95299" tIns="47649" rIns="95299" bIns="47649" rtlCol="0" anchor="b"/>
          <a:lstStyle>
            <a:lvl1pPr algn="l">
              <a:defRPr sz="1300"/>
            </a:lvl1pPr>
          </a:lstStyle>
          <a:p>
            <a:endParaRPr lang="en-US"/>
          </a:p>
        </p:txBody>
      </p:sp>
      <p:sp>
        <p:nvSpPr>
          <p:cNvPr id="5" name="Slide Number Placeholder 4"/>
          <p:cNvSpPr>
            <a:spLocks noGrp="1"/>
          </p:cNvSpPr>
          <p:nvPr>
            <p:ph type="sldNum" sz="quarter" idx="3"/>
          </p:nvPr>
        </p:nvSpPr>
        <p:spPr>
          <a:xfrm>
            <a:off x="5438503" y="6947805"/>
            <a:ext cx="4160521" cy="366137"/>
          </a:xfrm>
          <a:prstGeom prst="rect">
            <a:avLst/>
          </a:prstGeom>
        </p:spPr>
        <p:txBody>
          <a:bodyPr vert="horz" lIns="95299" tIns="47649" rIns="95299" bIns="47649" rtlCol="0" anchor="b"/>
          <a:lstStyle>
            <a:lvl1pPr algn="r">
              <a:defRPr sz="1300"/>
            </a:lvl1pPr>
          </a:lstStyle>
          <a:p>
            <a:fld id="{251C81D9-15D7-4112-A060-F6577A2F814F}" type="slidenum">
              <a:rPr lang="en-US" smtClean="0"/>
              <a:pPr/>
              <a:t>‹#›</a:t>
            </a:fld>
            <a:endParaRPr lang="en-US"/>
          </a:p>
        </p:txBody>
      </p:sp>
    </p:spTree>
    <p:extLst>
      <p:ext uri="{BB962C8B-B14F-4D97-AF65-F5344CB8AC3E}">
        <p14:creationId xmlns=""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160521" cy="365760"/>
          </a:xfrm>
          <a:prstGeom prst="rect">
            <a:avLst/>
          </a:prstGeom>
        </p:spPr>
        <p:txBody>
          <a:bodyPr vert="horz" lIns="96652" tIns="48326" rIns="96652" bIns="48326" rtlCol="0"/>
          <a:lstStyle>
            <a:lvl1pPr algn="l">
              <a:defRPr sz="1300"/>
            </a:lvl1pPr>
          </a:lstStyle>
          <a:p>
            <a:endParaRPr lang="en-US"/>
          </a:p>
        </p:txBody>
      </p:sp>
      <p:sp>
        <p:nvSpPr>
          <p:cNvPr id="3" name="Date Placeholder 2"/>
          <p:cNvSpPr>
            <a:spLocks noGrp="1"/>
          </p:cNvSpPr>
          <p:nvPr>
            <p:ph type="dt" idx="1"/>
          </p:nvPr>
        </p:nvSpPr>
        <p:spPr>
          <a:xfrm>
            <a:off x="5438458" y="0"/>
            <a:ext cx="4160521" cy="365760"/>
          </a:xfrm>
          <a:prstGeom prst="rect">
            <a:avLst/>
          </a:prstGeom>
        </p:spPr>
        <p:txBody>
          <a:bodyPr vert="horz" lIns="96652" tIns="48326" rIns="96652" bIns="48326" rtlCol="0"/>
          <a:lstStyle>
            <a:lvl1pPr algn="r">
              <a:defRPr sz="1300"/>
            </a:lvl1pPr>
          </a:lstStyle>
          <a:p>
            <a:fld id="{346C757F-8E6F-4388-B04F-98E120A4A3FC}" type="datetimeFigureOut">
              <a:rPr lang="en-US" smtClean="0"/>
              <a:pPr/>
              <a:t>8/26/2015</a:t>
            </a:fld>
            <a:endParaRPr lang="en-US"/>
          </a:p>
        </p:txBody>
      </p:sp>
      <p:sp>
        <p:nvSpPr>
          <p:cNvPr id="4" name="Slide Image Placeholder 3"/>
          <p:cNvSpPr>
            <a:spLocks noGrp="1" noRot="1" noChangeAspect="1"/>
          </p:cNvSpPr>
          <p:nvPr>
            <p:ph type="sldImg" idx="2"/>
          </p:nvPr>
        </p:nvSpPr>
        <p:spPr>
          <a:xfrm>
            <a:off x="2973388" y="549275"/>
            <a:ext cx="3654425" cy="2741613"/>
          </a:xfrm>
          <a:prstGeom prst="rect">
            <a:avLst/>
          </a:prstGeom>
          <a:noFill/>
          <a:ln w="12700">
            <a:solidFill>
              <a:prstClr val="black"/>
            </a:solidFill>
          </a:ln>
        </p:spPr>
        <p:txBody>
          <a:bodyPr vert="horz" lIns="96652" tIns="48326" rIns="96652" bIns="48326" rtlCol="0" anchor="ctr"/>
          <a:lstStyle/>
          <a:p>
            <a:endParaRPr lang="en-US"/>
          </a:p>
        </p:txBody>
      </p:sp>
      <p:sp>
        <p:nvSpPr>
          <p:cNvPr id="5" name="Notes Placeholder 4"/>
          <p:cNvSpPr>
            <a:spLocks noGrp="1"/>
          </p:cNvSpPr>
          <p:nvPr>
            <p:ph type="body" sz="quarter" idx="3"/>
          </p:nvPr>
        </p:nvSpPr>
        <p:spPr>
          <a:xfrm>
            <a:off x="960121" y="3474721"/>
            <a:ext cx="7680960" cy="3291840"/>
          </a:xfrm>
          <a:prstGeom prst="rect">
            <a:avLst/>
          </a:prstGeom>
        </p:spPr>
        <p:txBody>
          <a:bodyPr vert="horz" lIns="96652" tIns="48326" rIns="96652" bIns="4832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948170"/>
            <a:ext cx="4160521" cy="365760"/>
          </a:xfrm>
          <a:prstGeom prst="rect">
            <a:avLst/>
          </a:prstGeom>
        </p:spPr>
        <p:txBody>
          <a:bodyPr vert="horz" lIns="96652" tIns="48326" rIns="96652"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0"/>
            <a:ext cx="4160521" cy="365760"/>
          </a:xfrm>
          <a:prstGeom prst="rect">
            <a:avLst/>
          </a:prstGeom>
        </p:spPr>
        <p:txBody>
          <a:bodyPr vert="horz" lIns="96652" tIns="48326" rIns="96652" bIns="48326" rtlCol="0" anchor="b"/>
          <a:lstStyle>
            <a:lvl1pPr algn="r">
              <a:defRPr sz="1300"/>
            </a:lvl1pPr>
          </a:lstStyle>
          <a:p>
            <a:fld id="{4A48ABE3-AAC7-446F-BC4B-9C6CAE8F49B8}" type="slidenum">
              <a:rPr lang="en-US" smtClean="0"/>
              <a:pPr/>
              <a:t>‹#›</a:t>
            </a:fld>
            <a:endParaRPr lang="en-US"/>
          </a:p>
        </p:txBody>
      </p:sp>
    </p:spTree>
    <p:extLst>
      <p:ext uri="{BB962C8B-B14F-4D97-AF65-F5344CB8AC3E}">
        <p14:creationId xmlns=""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developer.android.com/reference/android/app/Instrumentation.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eveloper.android.com/reference/android/view/ViewGroup.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Every application must have an AndroidManifest.xml file (with precisely that name) in its root directory. The manifest presents essential information about the application to the Android system, information the system must have before it can run any of the application's code. Among other things, the manifest does the following:</a:t>
            </a:r>
          </a:p>
          <a:p>
            <a:r>
              <a:rPr lang="en-US" dirty="0"/>
              <a:t>It names the Java package for the application. The package name serves as a unique identifier for the application.</a:t>
            </a:r>
          </a:p>
          <a:p>
            <a:r>
              <a:rPr lang="en-US" dirty="0"/>
              <a:t>It describes the components of the application — the activities, services, broadcast receivers, and content providers that the application is composed of. It names the classes that implement each of the components and publishes their capabilities (for example, which </a:t>
            </a:r>
            <a:r>
              <a:rPr lang="en-US" dirty="0">
                <a:hlinkClick r:id="rId3" action="ppaction://hlinkfile"/>
              </a:rPr>
              <a:t>Intent</a:t>
            </a:r>
            <a:r>
              <a:rPr lang="en-US" dirty="0"/>
              <a:t> messages they can handle). These declarations let the Android system know what the components are and under what conditions they can be launched.</a:t>
            </a:r>
          </a:p>
          <a:p>
            <a:r>
              <a:rPr lang="en-US" dirty="0"/>
              <a:t>It determines which processes will host application components.</a:t>
            </a:r>
          </a:p>
          <a:p>
            <a:r>
              <a:rPr lang="en-US" dirty="0"/>
              <a:t>It declares which permissions the application must have in order to access protected parts of the API and interact with other applications.</a:t>
            </a:r>
          </a:p>
          <a:p>
            <a:r>
              <a:rPr lang="en-US" dirty="0"/>
              <a:t>It also declares the permissions that others are required to have in order to interact with the application's components.</a:t>
            </a:r>
          </a:p>
          <a:p>
            <a:r>
              <a:rPr lang="en-US" dirty="0"/>
              <a:t>It lists the </a:t>
            </a:r>
            <a:r>
              <a:rPr lang="en-US" dirty="0">
                <a:hlinkClick r:id="rId4" action="ppaction://hlinkfile"/>
              </a:rPr>
              <a:t>Instrumentation</a:t>
            </a:r>
            <a:r>
              <a:rPr lang="en-US" dirty="0"/>
              <a:t> classes that provide profiling and other information as the application is running. These declarations are present in the manifest only while the application is being developed and tested; they're removed before the application is published.</a:t>
            </a:r>
          </a:p>
          <a:p>
            <a:r>
              <a:rPr lang="en-US" dirty="0"/>
              <a:t>It declares the minimum level of the Android API that the application requires.</a:t>
            </a:r>
          </a:p>
          <a:p>
            <a:r>
              <a:rPr lang="en-US" dirty="0"/>
              <a:t>It lists the libraries that the application must be linked against.</a:t>
            </a:r>
          </a:p>
          <a:p>
            <a:endParaRPr lang="en-US" dirty="0"/>
          </a:p>
        </p:txBody>
      </p:sp>
      <p:sp>
        <p:nvSpPr>
          <p:cNvPr id="4" name="Slide Number Placeholder 3"/>
          <p:cNvSpPr>
            <a:spLocks noGrp="1"/>
          </p:cNvSpPr>
          <p:nvPr>
            <p:ph type="sldNum" sz="quarter" idx="10"/>
          </p:nvPr>
        </p:nvSpPr>
        <p:spPr/>
        <p:txBody>
          <a:bodyPr/>
          <a:lstStyle/>
          <a:p>
            <a:fld id="{0978F96B-700B-43DA-B73A-97610C133C2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ViewGroup</a:t>
            </a:r>
            <a:r>
              <a:rPr lang="en-US" dirty="0" smtClean="0"/>
              <a:t> is a special view that can contain other views (called children.) The view group is the base class for layouts and views containers. The </a:t>
            </a:r>
            <a:r>
              <a:rPr lang="en-US" dirty="0" err="1" smtClean="0">
                <a:hlinkClick r:id="rId3"/>
              </a:rPr>
              <a:t>ViewGroup</a:t>
            </a:r>
            <a:r>
              <a:rPr lang="en-US" dirty="0" smtClean="0"/>
              <a:t> subclass is the base class for </a:t>
            </a:r>
            <a:r>
              <a:rPr lang="en-US" i="1" dirty="0" smtClean="0"/>
              <a:t>layouts</a:t>
            </a:r>
            <a:r>
              <a:rPr lang="en-US" dirty="0" smtClean="0"/>
              <a:t>, which are invisible containers that hold other Views (or other </a:t>
            </a:r>
            <a:r>
              <a:rPr lang="en-US" dirty="0" err="1" smtClean="0"/>
              <a:t>ViewGroups</a:t>
            </a:r>
            <a:r>
              <a:rPr lang="en-US" dirty="0" smtClean="0"/>
              <a:t>) and define their layout properties. </a:t>
            </a:r>
            <a:r>
              <a:rPr lang="en-US" dirty="0" err="1" smtClean="0"/>
              <a:t>LinearLayout</a:t>
            </a:r>
            <a:r>
              <a:rPr lang="en-US" dirty="0" smtClean="0"/>
              <a:t> is a subclass of </a:t>
            </a:r>
            <a:r>
              <a:rPr lang="en-US" dirty="0" err="1" smtClean="0"/>
              <a:t>ViewGroup</a:t>
            </a:r>
            <a:r>
              <a:rPr lang="en-US" dirty="0" smtClean="0"/>
              <a:t>.  </a:t>
            </a:r>
          </a:p>
          <a:p>
            <a:endParaRPr lang="en-US" dirty="0" smtClean="0"/>
          </a:p>
          <a:p>
            <a:r>
              <a:rPr lang="en-US" dirty="0" smtClean="0"/>
              <a:t>The View class represents the basic building block for user interface components. A View occupies a rectangular area on the screen and is responsible for drawing and event handling. View is the base class for </a:t>
            </a:r>
            <a:r>
              <a:rPr lang="en-US" i="1" dirty="0" smtClean="0"/>
              <a:t>widgets</a:t>
            </a:r>
            <a:r>
              <a:rPr lang="en-US" dirty="0" smtClean="0"/>
              <a:t>, which are used to create interactive UI components (buttons, text fields, etc.). </a:t>
            </a:r>
          </a:p>
          <a:p>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common </a:t>
            </a:r>
            <a:r>
              <a:rPr lang="en-US" dirty="0" err="1" smtClean="0"/>
              <a:t>IntentFilter</a:t>
            </a:r>
            <a:r>
              <a:rPr lang="en-US" dirty="0" smtClean="0"/>
              <a:t> seen in Android applications. The action </a:t>
            </a:r>
            <a:r>
              <a:rPr lang="en-US" dirty="0" err="1" smtClean="0"/>
              <a:t>android.intent.action.MAIN</a:t>
            </a:r>
            <a:r>
              <a:rPr lang="en-US" dirty="0" smtClean="0"/>
              <a:t> indicates that this is the first activity that should be executed when starting this app. The category </a:t>
            </a:r>
            <a:r>
              <a:rPr lang="en-US" dirty="0" err="1" smtClean="0"/>
              <a:t>android.intent.category.LAUNCHER</a:t>
            </a:r>
            <a:r>
              <a:rPr lang="en-US" dirty="0" smtClean="0"/>
              <a:t> places this Activity in</a:t>
            </a:r>
          </a:p>
          <a:p>
            <a:r>
              <a:rPr lang="en-US" dirty="0" smtClean="0"/>
              <a:t>the launcher window (the window that lists all the available apps).</a:t>
            </a:r>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common </a:t>
            </a:r>
            <a:r>
              <a:rPr lang="en-US" dirty="0" err="1" smtClean="0"/>
              <a:t>IntentFilter</a:t>
            </a:r>
            <a:r>
              <a:rPr lang="en-US" dirty="0" smtClean="0"/>
              <a:t> seen in Android applications. The action </a:t>
            </a:r>
            <a:r>
              <a:rPr lang="en-US" dirty="0" err="1" smtClean="0"/>
              <a:t>android.intent.action.MAIN</a:t>
            </a:r>
            <a:r>
              <a:rPr lang="en-US" dirty="0" smtClean="0"/>
              <a:t> indicates that this is the first activity that should be executed when starting this app. The category </a:t>
            </a:r>
            <a:r>
              <a:rPr lang="en-US" dirty="0" err="1" smtClean="0"/>
              <a:t>android.intent.category.LAUNCHER</a:t>
            </a:r>
            <a:r>
              <a:rPr lang="en-US" dirty="0" smtClean="0"/>
              <a:t> places this Activity in</a:t>
            </a:r>
          </a:p>
          <a:p>
            <a:r>
              <a:rPr lang="en-US" dirty="0" smtClean="0"/>
              <a:t>the launcher window (the window that lists all the available apps).</a:t>
            </a:r>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pPr/>
              <a:t>46</a:t>
            </a:fld>
            <a:endParaRPr lang="en-US"/>
          </a:p>
        </p:txBody>
      </p:sp>
    </p:spTree>
    <p:extLst>
      <p:ext uri="{BB962C8B-B14F-4D97-AF65-F5344CB8AC3E}">
        <p14:creationId xmlns="" xmlns:p14="http://schemas.microsoft.com/office/powerpoint/2010/main" val="19745830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56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48ABE3-AAC7-446F-BC4B-9C6CAE8F49B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977337CF-463D-4AC2-A30B-9D90A59E8CD0}" type="datetimeFigureOut">
              <a:rPr lang="en-US" smtClean="0"/>
              <a:pPr/>
              <a:t>8/26/2015</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337CF-463D-4AC2-A30B-9D90A59E8CD0}" type="datetimeFigureOut">
              <a:rPr lang="en-US" smtClean="0"/>
              <a:pPr/>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337CF-463D-4AC2-A30B-9D90A59E8CD0}" type="datetimeFigureOut">
              <a:rPr lang="en-US" smtClean="0"/>
              <a:pPr/>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337CF-463D-4AC2-A30B-9D90A59E8CD0}" type="datetimeFigureOut">
              <a:rPr lang="en-US" smtClean="0"/>
              <a:pPr/>
              <a:t>8/26/2015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337CF-463D-4AC2-A30B-9D90A59E8CD0}" type="datetimeFigureOut">
              <a:rPr lang="en-US" smtClean="0"/>
              <a:pPr/>
              <a:t>8/26/2015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pPr/>
              <a:t>8/26/2015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pPr/>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pPr/>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pPr/>
              <a:t>‹#›</a:t>
            </a:fld>
            <a:endParaRPr lang="en-US"/>
          </a:p>
        </p:txBody>
      </p:sp>
    </p:spTree>
    <p:extLst>
      <p:ext uri="{BB962C8B-B14F-4D97-AF65-F5344CB8AC3E}">
        <p14:creationId xmlns=""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977337CF-463D-4AC2-A30B-9D90A59E8CD0}" type="datetimeFigureOut">
              <a:rPr lang="en-US" smtClean="0"/>
              <a:pPr/>
              <a:t>8/26/2015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29"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32" Type="http://schemas.openxmlformats.org/officeDocument/2006/relationships/image" Target="../media/image5.wmf"/><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tags" Target="../tags/tag37.xml"/><Relationship Id="rId10" Type="http://schemas.openxmlformats.org/officeDocument/2006/relationships/tags" Target="../tags/tag19.xml"/><Relationship Id="rId19" Type="http://schemas.openxmlformats.org/officeDocument/2006/relationships/tags" Target="../tags/tag28.xml"/><Relationship Id="rId31" Type="http://schemas.openxmlformats.org/officeDocument/2006/relationships/image" Target="../media/image4.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tags" Target="../tags/tag36.xml"/><Relationship Id="rId3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40.xml"/><Relationship Id="rId7" Type="http://schemas.openxmlformats.org/officeDocument/2006/relationships/slideLayout" Target="../slideLayouts/slideLayout6.xml"/><Relationship Id="rId12" Type="http://schemas.openxmlformats.org/officeDocument/2006/relationships/image" Target="../media/image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hyperlink" Target="http://developer.android.com/resources/tutorials/hello-world.html" TargetMode="External"/><Relationship Id="rId5" Type="http://schemas.openxmlformats.org/officeDocument/2006/relationships/tags" Target="../tags/tag42.xml"/><Relationship Id="rId10" Type="http://schemas.openxmlformats.org/officeDocument/2006/relationships/image" Target="../media/image8.png"/><Relationship Id="rId4" Type="http://schemas.openxmlformats.org/officeDocument/2006/relationships/tags" Target="../tags/tag41.xml"/><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0.xml"/><Relationship Id="rId7" Type="http://schemas.openxmlformats.org/officeDocument/2006/relationships/notesSlide" Target="../notesSlides/notesSlide1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2.xml"/><Relationship Id="rId5" Type="http://schemas.openxmlformats.org/officeDocument/2006/relationships/tags" Target="../tags/tag52.xml"/><Relationship Id="rId4" Type="http://schemas.openxmlformats.org/officeDocument/2006/relationships/tags" Target="../tags/tag51.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55.xml"/><Relationship Id="rId7"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14.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notesSlide" Target="../notesSlides/notesSlide18.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slideLayout" Target="../slideLayouts/slideLayout2.xml"/><Relationship Id="rId5" Type="http://schemas.openxmlformats.org/officeDocument/2006/relationships/tags" Target="../tags/tag63.xml"/><Relationship Id="rId15" Type="http://schemas.openxmlformats.org/officeDocument/2006/relationships/hyperlink" Target="http://developer.android.com/guide/topics/ui/index.html" TargetMode="Externa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71.xml"/><Relationship Id="rId7" Type="http://schemas.openxmlformats.org/officeDocument/2006/relationships/notesSlide" Target="../notesSlides/notesSlide19.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6.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hyperlink" Target="http://developer.android.com/resources/tutorials/views/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76.xml"/><Relationship Id="rId7" Type="http://schemas.openxmlformats.org/officeDocument/2006/relationships/slideLayout" Target="../slideLayouts/slideLayout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hyperlink" Target="http://developer.android.com/resources/tutorials/views/index.html" TargetMode="External"/><Relationship Id="rId5" Type="http://schemas.openxmlformats.org/officeDocument/2006/relationships/tags" Target="../tags/tag78.xml"/><Relationship Id="rId10" Type="http://schemas.openxmlformats.org/officeDocument/2006/relationships/image" Target="../media/image18.png"/><Relationship Id="rId4" Type="http://schemas.openxmlformats.org/officeDocument/2006/relationships/tags" Target="../tags/tag77.xml"/><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82.xml"/><Relationship Id="rId7" Type="http://schemas.openxmlformats.org/officeDocument/2006/relationships/notesSlide" Target="../notesSlides/notesSlide2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tags" Target="../tags/tag83.xml"/></Relationships>
</file>

<file path=ppt/slides/_rels/slide22.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20.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23.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21.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hyperlink" Target="http://developer.android.com/guide/developing/devices/emulator.html" TargetMode="Externa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developer.android.com/guide/developing/devices/managing-avds-cmdline.html" TargetMode="External"/><Relationship Id="rId3" Type="http://schemas.openxmlformats.org/officeDocument/2006/relationships/tags" Target="../tags/tag103.xml"/><Relationship Id="rId7" Type="http://schemas.openxmlformats.org/officeDocument/2006/relationships/image" Target="../media/image24.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23.png"/><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hyperlink" Target="http://developer.android.com/guide/basics/what-is-android.html"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notesSlide" Target="../notesSlides/notesSlide34.xml"/><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notesSlide" Target="../notesSlides/notesSlide35.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developer.android.com/reference/android/app/Activity.html" TargetMode="External"/><Relationship Id="rId3" Type="http://schemas.openxmlformats.org/officeDocument/2006/relationships/tags" Target="../tags/tag132.xml"/><Relationship Id="rId7" Type="http://schemas.openxmlformats.org/officeDocument/2006/relationships/image" Target="../media/image25.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notesSlide" Target="../notesSlides/notesSlide38.xml"/><Relationship Id="rId5" Type="http://schemas.openxmlformats.org/officeDocument/2006/relationships/slideLayout" Target="../slideLayouts/slideLayout6.xml"/><Relationship Id="rId4" Type="http://schemas.openxmlformats.org/officeDocument/2006/relationships/tags" Target="../tags/tag13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webkit.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developer.android.com/guide/basics/what-is-android.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developer.android.com/guide/topics/fundamentals/activities.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eloper.android.com/about/dashboards/index.html"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hyperlink" Target="http://developer.android.com/guide/topics/fundamentals/activities.html" TargetMode="Externa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hyperlink" Target="http://developer.android.com/guide/topics/fundamentals.html" TargetMode="External"/><Relationship Id="rId5" Type="http://schemas.openxmlformats.org/officeDocument/2006/relationships/notesSlide" Target="../notesSlides/notesSlide56.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developer.android.com/reference/packages.html" TargetMode="Externa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mtClean="0">
                <a:solidFill>
                  <a:srgbClr val="0070C0"/>
                </a:solidFill>
              </a:rPr>
              <a:t>Introduction to </a:t>
            </a:r>
            <a:br>
              <a:rPr lang="en-US" smtClean="0">
                <a:solidFill>
                  <a:srgbClr val="0070C0"/>
                </a:solidFill>
              </a:rPr>
            </a:br>
            <a:r>
              <a:rPr lang="en-US" smtClean="0">
                <a:solidFill>
                  <a:srgbClr val="0070C0"/>
                </a:solidFill>
              </a:rPr>
              <a:t>Android Development Environment</a:t>
            </a:r>
            <a:endParaRPr lang="en-US">
              <a:solidFill>
                <a:srgbClr val="0070C0"/>
              </a:solidFill>
            </a:endParaRPr>
          </a:p>
        </p:txBody>
      </p:sp>
      <p:sp>
        <p:nvSpPr>
          <p:cNvPr id="5" name="Subtitle 4"/>
          <p:cNvSpPr>
            <a:spLocks noGrp="1"/>
          </p:cNvSpPr>
          <p:nvPr>
            <p:ph type="subTitle" idx="1"/>
          </p:nvPr>
        </p:nvSpPr>
        <p:spPr/>
        <p:txBody>
          <a:bodyPr>
            <a:normAutofit/>
          </a:bodyPr>
          <a:lstStyle/>
          <a:p>
            <a:r>
              <a:rPr lang="en-US" sz="2800" smtClean="0"/>
              <a:t>ECOD - Aug 2015</a:t>
            </a:r>
            <a:endParaRPr lang="en-US" sz="2800"/>
          </a:p>
        </p:txBody>
      </p:sp>
    </p:spTree>
    <p:extLst>
      <p:ext uri="{BB962C8B-B14F-4D97-AF65-F5344CB8AC3E}">
        <p14:creationId xmlns="" xmlns:p14="http://schemas.microsoft.com/office/powerpoint/2010/main" val="48101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Producing an Android App</a:t>
            </a:r>
            <a:endParaRPr lang="en-US" dirty="0"/>
          </a:p>
        </p:txBody>
      </p:sp>
      <p:sp>
        <p:nvSpPr>
          <p:cNvPr id="3" name="Rectangle 2"/>
          <p:cNvSpPr/>
          <p:nvPr>
            <p:custDataLst>
              <p:tags r:id="rId3"/>
            </p:custDataLst>
          </p:nvPr>
        </p:nvSpPr>
        <p:spPr>
          <a:xfrm>
            <a:off x="762000" y="15240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Java code</a:t>
            </a:r>
            <a:endParaRPr lang="en-US" dirty="0">
              <a:solidFill>
                <a:schemeClr val="tx2"/>
              </a:solidFill>
            </a:endParaRPr>
          </a:p>
        </p:txBody>
      </p:sp>
      <p:sp>
        <p:nvSpPr>
          <p:cNvPr id="4" name="Rectangle 3"/>
          <p:cNvSpPr/>
          <p:nvPr>
            <p:custDataLst>
              <p:tags r:id="rId4"/>
            </p:custDataLst>
          </p:nvPr>
        </p:nvSpPr>
        <p:spPr>
          <a:xfrm>
            <a:off x="2895600" y="15240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Byte code</a:t>
            </a:r>
            <a:endParaRPr lang="en-US" dirty="0">
              <a:solidFill>
                <a:schemeClr val="tx2"/>
              </a:solidFill>
            </a:endParaRPr>
          </a:p>
        </p:txBody>
      </p:sp>
      <p:sp>
        <p:nvSpPr>
          <p:cNvPr id="5" name="Rectangle 4"/>
          <p:cNvSpPr/>
          <p:nvPr>
            <p:custDataLst>
              <p:tags r:id="rId5"/>
            </p:custDataLst>
          </p:nvPr>
        </p:nvSpPr>
        <p:spPr>
          <a:xfrm>
            <a:off x="5334000" y="2209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2"/>
                </a:solidFill>
              </a:rPr>
              <a:t>Dalvik</a:t>
            </a:r>
            <a:r>
              <a:rPr lang="en-US" dirty="0" smtClean="0">
                <a:solidFill>
                  <a:schemeClr val="tx2"/>
                </a:solidFill>
              </a:rPr>
              <a:t> exe</a:t>
            </a:r>
            <a:endParaRPr lang="en-US" dirty="0">
              <a:solidFill>
                <a:schemeClr val="tx2"/>
              </a:solidFill>
            </a:endParaRPr>
          </a:p>
        </p:txBody>
      </p:sp>
      <p:sp>
        <p:nvSpPr>
          <p:cNvPr id="6" name="Rectangle 5"/>
          <p:cNvSpPr/>
          <p:nvPr>
            <p:custDataLst>
              <p:tags r:id="rId6"/>
            </p:custDataLst>
          </p:nvPr>
        </p:nvSpPr>
        <p:spPr>
          <a:xfrm>
            <a:off x="2667000" y="32120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Rectangle 9"/>
          <p:cNvSpPr/>
          <p:nvPr>
            <p:custDataLst>
              <p:tags r:id="rId7"/>
            </p:custDataLst>
          </p:nvPr>
        </p:nvSpPr>
        <p:spPr>
          <a:xfrm>
            <a:off x="2819400" y="33644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Rectangle 10"/>
          <p:cNvSpPr/>
          <p:nvPr>
            <p:custDataLst>
              <p:tags r:id="rId8"/>
            </p:custDataLst>
          </p:nvPr>
        </p:nvSpPr>
        <p:spPr>
          <a:xfrm>
            <a:off x="2971800" y="35168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2" name="Rectangle 11"/>
          <p:cNvSpPr/>
          <p:nvPr>
            <p:custDataLst>
              <p:tags r:id="rId9"/>
            </p:custDataLst>
          </p:nvPr>
        </p:nvSpPr>
        <p:spPr>
          <a:xfrm>
            <a:off x="3124200" y="3669268"/>
            <a:ext cx="11430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Byte code</a:t>
            </a:r>
            <a:endParaRPr lang="en-US" dirty="0">
              <a:solidFill>
                <a:schemeClr val="tx2"/>
              </a:solidFill>
            </a:endParaRPr>
          </a:p>
        </p:txBody>
      </p:sp>
      <p:sp>
        <p:nvSpPr>
          <p:cNvPr id="13" name="Rectangle 12"/>
          <p:cNvSpPr/>
          <p:nvPr>
            <p:custDataLst>
              <p:tags r:id="rId10"/>
            </p:custDataLst>
          </p:nvPr>
        </p:nvSpPr>
        <p:spPr>
          <a:xfrm>
            <a:off x="5334000" y="3733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&lt;xml&gt;</a:t>
            </a:r>
            <a:endParaRPr lang="en-US" dirty="0">
              <a:solidFill>
                <a:schemeClr val="tx2"/>
              </a:solidFill>
            </a:endParaRPr>
          </a:p>
        </p:txBody>
      </p:sp>
      <p:grpSp>
        <p:nvGrpSpPr>
          <p:cNvPr id="7" name="Group 25"/>
          <p:cNvGrpSpPr/>
          <p:nvPr>
            <p:custDataLst>
              <p:tags r:id="rId11"/>
            </p:custDataLst>
          </p:nvPr>
        </p:nvGrpSpPr>
        <p:grpSpPr>
          <a:xfrm>
            <a:off x="7620000" y="3733800"/>
            <a:ext cx="1143000" cy="990600"/>
            <a:chOff x="7467600" y="3200400"/>
            <a:chExt cx="1143000" cy="990600"/>
          </a:xfrm>
        </p:grpSpPr>
        <p:sp>
          <p:nvSpPr>
            <p:cNvPr id="19" name="Rectangle 18"/>
            <p:cNvSpPr/>
            <p:nvPr/>
          </p:nvSpPr>
          <p:spPr>
            <a:xfrm>
              <a:off x="7467600" y="3200400"/>
              <a:ext cx="1143000" cy="990600"/>
            </a:xfrm>
            <a:prstGeom prst="rect">
              <a:avLst/>
            </a:prstGeom>
            <a:solidFill>
              <a:srgbClr val="3058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9154" name="Picture 2"/>
            <p:cNvPicPr>
              <a:picLocks noChangeAspect="1" noChangeArrowheads="1"/>
            </p:cNvPicPr>
            <p:nvPr/>
          </p:nvPicPr>
          <p:blipFill>
            <a:blip r:embed="rId31" cstate="print"/>
            <a:srcRect/>
            <a:stretch>
              <a:fillRect/>
            </a:stretch>
          </p:blipFill>
          <p:spPr bwMode="auto">
            <a:xfrm>
              <a:off x="7589520" y="3200400"/>
              <a:ext cx="914400" cy="953588"/>
            </a:xfrm>
            <a:prstGeom prst="rect">
              <a:avLst/>
            </a:prstGeom>
            <a:noFill/>
            <a:ln w="9525">
              <a:noFill/>
              <a:miter lim="800000"/>
              <a:headEnd/>
              <a:tailEnd/>
            </a:ln>
          </p:spPr>
        </p:pic>
      </p:grpSp>
      <p:sp>
        <p:nvSpPr>
          <p:cNvPr id="49155" name="Music"/>
          <p:cNvSpPr>
            <a:spLocks noEditPoints="1" noChangeArrowheads="1"/>
          </p:cNvSpPr>
          <p:nvPr>
            <p:custDataLst>
              <p:tags r:id="rId12"/>
            </p:custDataLst>
          </p:nvPr>
        </p:nvSpPr>
        <p:spPr bwMode="auto">
          <a:xfrm>
            <a:off x="5410200" y="5334000"/>
            <a:ext cx="371475" cy="371475"/>
          </a:xfrm>
          <a:custGeom>
            <a:avLst/>
            <a:gdLst>
              <a:gd name="T0" fmla="*/ 7352 w 21600"/>
              <a:gd name="T1" fmla="*/ 46 h 21600"/>
              <a:gd name="T2" fmla="*/ 7373 w 21600"/>
              <a:gd name="T3" fmla="*/ 9900 h 21600"/>
              <a:gd name="T4" fmla="*/ 21683 w 21600"/>
              <a:gd name="T5" fmla="*/ 10061 h 21600"/>
              <a:gd name="T6" fmla="*/ 7352 w 21600"/>
              <a:gd name="T7" fmla="*/ 46 h 21600"/>
              <a:gd name="T8" fmla="*/ 21600 w 21600"/>
              <a:gd name="T9" fmla="*/ 0 h 21600"/>
              <a:gd name="T10" fmla="*/ 7975 w 21600"/>
              <a:gd name="T11" fmla="*/ 923 h 21600"/>
              <a:gd name="T12" fmla="*/ 20935 w 21600"/>
              <a:gd name="T13" fmla="*/ 5354 h 21600"/>
            </a:gdLst>
            <a:ahLst/>
            <a:cxnLst>
              <a:cxn ang="0">
                <a:pos x="T0" y="T1"/>
              </a:cxn>
              <a:cxn ang="0">
                <a:pos x="T2" y="T3"/>
              </a:cxn>
              <a:cxn ang="0">
                <a:pos x="T4" y="T5"/>
              </a:cxn>
              <a:cxn ang="0">
                <a:pos x="T6" y="T7"/>
              </a:cxn>
              <a:cxn ang="0">
                <a:pos x="T8" y="T9"/>
              </a:cxn>
            </a:cxnLst>
            <a:rect l="T10" t="T11" r="T12" b="T13"/>
            <a:pathLst>
              <a:path w="21600" h="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w="9525">
            <a:solidFill>
              <a:srgbClr val="000000"/>
            </a:solidFill>
            <a:miter lim="800000"/>
            <a:headEnd/>
            <a:tailEnd/>
          </a:ln>
          <a:effectLst>
            <a:outerShdw dist="107763" dir="2700000" sx="1000" sy="1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custDataLst>
              <p:tags r:id="rId13"/>
            </p:custDataLst>
          </p:nvPr>
        </p:nvSpPr>
        <p:spPr>
          <a:xfrm>
            <a:off x="5334000" y="5257800"/>
            <a:ext cx="1143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49156" name="Picture 4" descr="C:\Users\fmccown\AppData\Local\Microsoft\Windows\Temporary Internet Files\Content.IE5\BSJPH8Q7\MCj03125660000[1].wmf"/>
          <p:cNvPicPr>
            <a:picLocks noChangeAspect="1" noChangeArrowheads="1"/>
          </p:cNvPicPr>
          <p:nvPr>
            <p:custDataLst>
              <p:tags r:id="rId14"/>
            </p:custDataLst>
          </p:nvPr>
        </p:nvPicPr>
        <p:blipFill>
          <a:blip r:embed="rId32" cstate="print"/>
          <a:srcRect/>
          <a:stretch>
            <a:fillRect/>
          </a:stretch>
        </p:blipFill>
        <p:spPr bwMode="auto">
          <a:xfrm>
            <a:off x="5715000" y="5791200"/>
            <a:ext cx="762000" cy="416857"/>
          </a:xfrm>
          <a:prstGeom prst="rect">
            <a:avLst/>
          </a:prstGeom>
          <a:noFill/>
        </p:spPr>
      </p:pic>
      <p:sp>
        <p:nvSpPr>
          <p:cNvPr id="18" name="TextBox 17"/>
          <p:cNvSpPr txBox="1"/>
          <p:nvPr>
            <p:custDataLst>
              <p:tags r:id="rId15"/>
            </p:custDataLst>
          </p:nvPr>
        </p:nvSpPr>
        <p:spPr>
          <a:xfrm>
            <a:off x="5867400" y="5334000"/>
            <a:ext cx="609600" cy="338554"/>
          </a:xfrm>
          <a:prstGeom prst="rect">
            <a:avLst/>
          </a:prstGeom>
          <a:noFill/>
        </p:spPr>
        <p:txBody>
          <a:bodyPr wrap="square" rtlCol="0">
            <a:spAutoFit/>
          </a:bodyPr>
          <a:lstStyle/>
          <a:p>
            <a:r>
              <a:rPr lang="en-US" sz="1600" dirty="0" smtClean="0"/>
              <a:t>&lt;</a:t>
            </a:r>
            <a:r>
              <a:rPr lang="en-US" sz="1600" dirty="0" err="1" smtClean="0"/>
              <a:t>str</a:t>
            </a:r>
            <a:r>
              <a:rPr lang="en-US" sz="1600" dirty="0" smtClean="0"/>
              <a:t>&gt;</a:t>
            </a:r>
            <a:endParaRPr lang="en-US" sz="1600" dirty="0"/>
          </a:p>
        </p:txBody>
      </p:sp>
      <p:sp>
        <p:nvSpPr>
          <p:cNvPr id="20" name="TextBox 19"/>
          <p:cNvSpPr txBox="1"/>
          <p:nvPr>
            <p:custDataLst>
              <p:tags r:id="rId16"/>
            </p:custDataLst>
          </p:nvPr>
        </p:nvSpPr>
        <p:spPr>
          <a:xfrm>
            <a:off x="381000" y="2514600"/>
            <a:ext cx="1905000" cy="369332"/>
          </a:xfrm>
          <a:prstGeom prst="rect">
            <a:avLst/>
          </a:prstGeom>
          <a:noFill/>
        </p:spPr>
        <p:txBody>
          <a:bodyPr wrap="square" rtlCol="0">
            <a:spAutoFit/>
          </a:bodyPr>
          <a:lstStyle/>
          <a:p>
            <a:pPr algn="ctr"/>
            <a:r>
              <a:rPr lang="en-US" dirty="0" smtClean="0"/>
              <a:t>.java</a:t>
            </a:r>
            <a:endParaRPr lang="en-US" dirty="0"/>
          </a:p>
        </p:txBody>
      </p:sp>
      <p:sp>
        <p:nvSpPr>
          <p:cNvPr id="21" name="TextBox 20"/>
          <p:cNvSpPr txBox="1"/>
          <p:nvPr>
            <p:custDataLst>
              <p:tags r:id="rId17"/>
            </p:custDataLst>
          </p:nvPr>
        </p:nvSpPr>
        <p:spPr>
          <a:xfrm>
            <a:off x="2514600" y="2514600"/>
            <a:ext cx="1905000" cy="369332"/>
          </a:xfrm>
          <a:prstGeom prst="rect">
            <a:avLst/>
          </a:prstGeom>
          <a:noFill/>
        </p:spPr>
        <p:txBody>
          <a:bodyPr wrap="square" rtlCol="0">
            <a:spAutoFit/>
          </a:bodyPr>
          <a:lstStyle/>
          <a:p>
            <a:pPr algn="ctr"/>
            <a:r>
              <a:rPr lang="en-US" dirty="0" smtClean="0"/>
              <a:t>.class</a:t>
            </a:r>
            <a:endParaRPr lang="en-US" dirty="0"/>
          </a:p>
        </p:txBody>
      </p:sp>
      <p:sp>
        <p:nvSpPr>
          <p:cNvPr id="22" name="TextBox 21"/>
          <p:cNvSpPr txBox="1"/>
          <p:nvPr>
            <p:custDataLst>
              <p:tags r:id="rId18"/>
            </p:custDataLst>
          </p:nvPr>
        </p:nvSpPr>
        <p:spPr>
          <a:xfrm>
            <a:off x="2590800" y="4648200"/>
            <a:ext cx="1905000" cy="369332"/>
          </a:xfrm>
          <a:prstGeom prst="rect">
            <a:avLst/>
          </a:prstGeom>
          <a:noFill/>
        </p:spPr>
        <p:txBody>
          <a:bodyPr wrap="square" rtlCol="0">
            <a:spAutoFit/>
          </a:bodyPr>
          <a:lstStyle/>
          <a:p>
            <a:pPr algn="ctr"/>
            <a:r>
              <a:rPr lang="en-US" dirty="0" smtClean="0"/>
              <a:t>Other .class files</a:t>
            </a:r>
            <a:endParaRPr lang="en-US" dirty="0"/>
          </a:p>
        </p:txBody>
      </p:sp>
      <p:cxnSp>
        <p:nvCxnSpPr>
          <p:cNvPr id="24" name="Straight Arrow Connector 23"/>
          <p:cNvCxnSpPr>
            <a:stCxn id="3" idx="3"/>
            <a:endCxn id="4" idx="1"/>
          </p:cNvCxnSpPr>
          <p:nvPr>
            <p:custDataLst>
              <p:tags r:id="rId19"/>
            </p:custDataLst>
          </p:nvPr>
        </p:nvCxnSpPr>
        <p:spPr>
          <a:xfrm>
            <a:off x="1905000" y="2019300"/>
            <a:ext cx="990600" cy="158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custDataLst>
              <p:tags r:id="rId20"/>
            </p:custDataLst>
          </p:nvPr>
        </p:nvSpPr>
        <p:spPr>
          <a:xfrm>
            <a:off x="1447800" y="1611868"/>
            <a:ext cx="1905000" cy="369332"/>
          </a:xfrm>
          <a:prstGeom prst="rect">
            <a:avLst/>
          </a:prstGeom>
          <a:noFill/>
        </p:spPr>
        <p:txBody>
          <a:bodyPr wrap="square" rtlCol="0">
            <a:spAutoFit/>
          </a:bodyPr>
          <a:lstStyle/>
          <a:p>
            <a:pPr algn="ctr"/>
            <a:r>
              <a:rPr lang="en-US" b="1" dirty="0" err="1" smtClean="0"/>
              <a:t>javac</a:t>
            </a:r>
            <a:endParaRPr lang="en-US" b="1" dirty="0"/>
          </a:p>
        </p:txBody>
      </p:sp>
      <p:sp>
        <p:nvSpPr>
          <p:cNvPr id="27" name="Right Brace 26"/>
          <p:cNvSpPr/>
          <p:nvPr>
            <p:custDataLst>
              <p:tags r:id="rId21"/>
            </p:custDataLst>
          </p:nvPr>
        </p:nvSpPr>
        <p:spPr>
          <a:xfrm>
            <a:off x="4419600" y="2133600"/>
            <a:ext cx="457200" cy="2286000"/>
          </a:xfrm>
          <a:prstGeom prst="rightBrace">
            <a:avLst>
              <a:gd name="adj1" fmla="val 8333"/>
              <a:gd name="adj2" fmla="val 2878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custDataLst>
              <p:tags r:id="rId22"/>
            </p:custDataLst>
          </p:nvPr>
        </p:nvSpPr>
        <p:spPr>
          <a:xfrm>
            <a:off x="4419600" y="2362200"/>
            <a:ext cx="914400" cy="369332"/>
          </a:xfrm>
          <a:prstGeom prst="rect">
            <a:avLst/>
          </a:prstGeom>
          <a:noFill/>
        </p:spPr>
        <p:txBody>
          <a:bodyPr wrap="square" rtlCol="0">
            <a:spAutoFit/>
          </a:bodyPr>
          <a:lstStyle/>
          <a:p>
            <a:pPr algn="ctr"/>
            <a:r>
              <a:rPr lang="en-US" b="1" dirty="0" err="1" smtClean="0"/>
              <a:t>dx</a:t>
            </a:r>
            <a:endParaRPr lang="en-US" b="1" dirty="0"/>
          </a:p>
        </p:txBody>
      </p:sp>
      <p:sp>
        <p:nvSpPr>
          <p:cNvPr id="29" name="TextBox 28"/>
          <p:cNvSpPr txBox="1"/>
          <p:nvPr>
            <p:custDataLst>
              <p:tags r:id="rId23"/>
            </p:custDataLst>
          </p:nvPr>
        </p:nvSpPr>
        <p:spPr>
          <a:xfrm>
            <a:off x="4953000" y="3200400"/>
            <a:ext cx="1905000" cy="369332"/>
          </a:xfrm>
          <a:prstGeom prst="rect">
            <a:avLst/>
          </a:prstGeom>
          <a:noFill/>
        </p:spPr>
        <p:txBody>
          <a:bodyPr wrap="square" rtlCol="0">
            <a:spAutoFit/>
          </a:bodyPr>
          <a:lstStyle/>
          <a:p>
            <a:pPr algn="ctr"/>
            <a:r>
              <a:rPr lang="en-US" dirty="0" smtClean="0"/>
              <a:t>classes.dex</a:t>
            </a:r>
            <a:endParaRPr lang="en-US" dirty="0"/>
          </a:p>
        </p:txBody>
      </p:sp>
      <p:sp>
        <p:nvSpPr>
          <p:cNvPr id="30" name="TextBox 29"/>
          <p:cNvSpPr txBox="1"/>
          <p:nvPr>
            <p:custDataLst>
              <p:tags r:id="rId24"/>
            </p:custDataLst>
          </p:nvPr>
        </p:nvSpPr>
        <p:spPr>
          <a:xfrm>
            <a:off x="4800600" y="4724400"/>
            <a:ext cx="2209800" cy="369332"/>
          </a:xfrm>
          <a:prstGeom prst="rect">
            <a:avLst/>
          </a:prstGeom>
          <a:noFill/>
        </p:spPr>
        <p:txBody>
          <a:bodyPr wrap="square" rtlCol="0">
            <a:spAutoFit/>
          </a:bodyPr>
          <a:lstStyle/>
          <a:p>
            <a:pPr algn="ctr"/>
            <a:r>
              <a:rPr lang="en-US" dirty="0" smtClean="0"/>
              <a:t>AndroidManifest.xml</a:t>
            </a:r>
            <a:endParaRPr lang="en-US" dirty="0"/>
          </a:p>
        </p:txBody>
      </p:sp>
      <p:sp>
        <p:nvSpPr>
          <p:cNvPr id="31" name="TextBox 30"/>
          <p:cNvSpPr txBox="1"/>
          <p:nvPr>
            <p:custDataLst>
              <p:tags r:id="rId25"/>
            </p:custDataLst>
          </p:nvPr>
        </p:nvSpPr>
        <p:spPr>
          <a:xfrm>
            <a:off x="4800600" y="6248400"/>
            <a:ext cx="2209800" cy="369332"/>
          </a:xfrm>
          <a:prstGeom prst="rect">
            <a:avLst/>
          </a:prstGeom>
          <a:noFill/>
        </p:spPr>
        <p:txBody>
          <a:bodyPr wrap="square" rtlCol="0">
            <a:spAutoFit/>
          </a:bodyPr>
          <a:lstStyle/>
          <a:p>
            <a:pPr algn="ctr"/>
            <a:r>
              <a:rPr lang="en-US" dirty="0" smtClean="0"/>
              <a:t>Resources</a:t>
            </a:r>
            <a:endParaRPr lang="en-US" dirty="0"/>
          </a:p>
        </p:txBody>
      </p:sp>
      <p:sp>
        <p:nvSpPr>
          <p:cNvPr id="32" name="Right Brace 31"/>
          <p:cNvSpPr/>
          <p:nvPr>
            <p:custDataLst>
              <p:tags r:id="rId26"/>
            </p:custDataLst>
          </p:nvPr>
        </p:nvSpPr>
        <p:spPr>
          <a:xfrm>
            <a:off x="6781800" y="2895600"/>
            <a:ext cx="457200" cy="2971800"/>
          </a:xfrm>
          <a:prstGeom prst="rightBrace">
            <a:avLst>
              <a:gd name="adj1" fmla="val 8333"/>
              <a:gd name="adj2" fmla="val 44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custDataLst>
              <p:tags r:id="rId27"/>
            </p:custDataLst>
          </p:nvPr>
        </p:nvSpPr>
        <p:spPr>
          <a:xfrm>
            <a:off x="7239000" y="4724400"/>
            <a:ext cx="1905000" cy="369332"/>
          </a:xfrm>
          <a:prstGeom prst="rect">
            <a:avLst/>
          </a:prstGeom>
          <a:noFill/>
        </p:spPr>
        <p:txBody>
          <a:bodyPr wrap="square" rtlCol="0">
            <a:spAutoFit/>
          </a:bodyPr>
          <a:lstStyle/>
          <a:p>
            <a:pPr algn="ctr"/>
            <a:r>
              <a:rPr lang="en-US" dirty="0" smtClean="0"/>
              <a:t>.</a:t>
            </a:r>
            <a:r>
              <a:rPr lang="en-US" dirty="0" err="1" smtClean="0"/>
              <a:t>apk</a:t>
            </a:r>
            <a:endParaRPr lang="en-US" dirty="0"/>
          </a:p>
        </p:txBody>
      </p:sp>
      <p:sp>
        <p:nvSpPr>
          <p:cNvPr id="34" name="TextBox 33"/>
          <p:cNvSpPr txBox="1"/>
          <p:nvPr>
            <p:custDataLst>
              <p:tags r:id="rId28"/>
            </p:custDataLst>
          </p:nvPr>
        </p:nvSpPr>
        <p:spPr>
          <a:xfrm>
            <a:off x="6934200" y="3124200"/>
            <a:ext cx="914400" cy="369332"/>
          </a:xfrm>
          <a:prstGeom prst="rect">
            <a:avLst/>
          </a:prstGeom>
          <a:noFill/>
        </p:spPr>
        <p:txBody>
          <a:bodyPr wrap="square" rtlCol="0">
            <a:spAutoFit/>
          </a:bodyPr>
          <a:lstStyle/>
          <a:p>
            <a:pPr algn="ctr"/>
            <a:r>
              <a:rPr lang="en-US" b="1" dirty="0" err="1" smtClean="0"/>
              <a:t>aapt</a:t>
            </a:r>
            <a:endParaRPr lang="en-US" b="1" dirty="0"/>
          </a:p>
        </p:txBody>
      </p:sp>
    </p:spTree>
    <p:custDataLst>
      <p:tags r:id="rId1"/>
    </p:custDataLst>
    <p:extLst>
      <p:ext uri="{BB962C8B-B14F-4D97-AF65-F5344CB8AC3E}">
        <p14:creationId xmlns="" xmlns:p14="http://schemas.microsoft.com/office/powerpoint/2010/main" val="96036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1143000"/>
          </a:xfrm>
        </p:spPr>
        <p:txBody>
          <a:bodyPr/>
          <a:lstStyle/>
          <a:p>
            <a:pPr algn="l"/>
            <a:r>
              <a:rPr lang="en-US" smtClean="0">
                <a:solidFill>
                  <a:srgbClr val="0070C0"/>
                </a:solidFill>
              </a:rPr>
              <a:t>Creating Hello Android App</a:t>
            </a:r>
            <a:endParaRPr lang="en-US" dirty="0">
              <a:solidFill>
                <a:srgbClr val="0070C0"/>
              </a:solidFill>
            </a:endParaRPr>
          </a:p>
        </p:txBody>
      </p:sp>
      <p:sp>
        <p:nvSpPr>
          <p:cNvPr id="3" name="Content Placeholder 2"/>
          <p:cNvSpPr>
            <a:spLocks noGrp="1"/>
          </p:cNvSpPr>
          <p:nvPr>
            <p:ph idx="1"/>
          </p:nvPr>
        </p:nvSpPr>
        <p:spPr>
          <a:xfrm>
            <a:off x="457200" y="2438400"/>
            <a:ext cx="8229600" cy="3886200"/>
          </a:xfrm>
        </p:spPr>
        <p:txBody>
          <a:bodyPr>
            <a:normAutofit fontScale="92500" lnSpcReduction="20000"/>
          </a:bodyPr>
          <a:lstStyle/>
          <a:p>
            <a:pPr marL="514350" indent="-514350">
              <a:buFont typeface="+mj-lt"/>
              <a:buAutoNum type="arabicPeriod"/>
            </a:pPr>
            <a:r>
              <a:rPr lang="en-US" sz="2800" dirty="0" smtClean="0"/>
              <a:t>Create </a:t>
            </a:r>
            <a:r>
              <a:rPr lang="en-US" sz="2800" smtClean="0"/>
              <a:t>an Activity</a:t>
            </a:r>
          </a:p>
          <a:p>
            <a:pPr marL="514350" indent="-514350">
              <a:buFont typeface="+mj-lt"/>
              <a:buAutoNum type="arabicPeriod"/>
            </a:pPr>
            <a:endParaRPr lang="en-US" sz="2800" dirty="0" smtClean="0"/>
          </a:p>
          <a:p>
            <a:pPr marL="514350" indent="-514350">
              <a:buFont typeface="+mj-lt"/>
              <a:buAutoNum type="arabicPeriod"/>
            </a:pPr>
            <a:r>
              <a:rPr lang="en-US" sz="2800" dirty="0"/>
              <a:t>D</a:t>
            </a:r>
            <a:r>
              <a:rPr lang="en-US" sz="2800" dirty="0" smtClean="0"/>
              <a:t>emonstrate </a:t>
            </a:r>
            <a:r>
              <a:rPr lang="en-US" sz="2800" smtClean="0"/>
              <a:t>resources created</a:t>
            </a:r>
          </a:p>
          <a:p>
            <a:pPr marL="514350" indent="-514350">
              <a:buFont typeface="+mj-lt"/>
              <a:buAutoNum type="arabicPeriod"/>
            </a:pPr>
            <a:endParaRPr lang="en-US" sz="2800" dirty="0" smtClean="0"/>
          </a:p>
          <a:p>
            <a:pPr marL="514350" indent="-514350">
              <a:buFont typeface="+mj-lt"/>
              <a:buAutoNum type="arabicPeriod"/>
            </a:pPr>
            <a:r>
              <a:rPr lang="en-US" sz="2800" dirty="0" smtClean="0"/>
              <a:t>show the Activity lifecycle within the </a:t>
            </a:r>
            <a:r>
              <a:rPr lang="en-US" sz="2800" smtClean="0"/>
              <a:t>Android OS</a:t>
            </a:r>
          </a:p>
          <a:p>
            <a:pPr marL="514350" indent="-514350">
              <a:buFont typeface="+mj-lt"/>
              <a:buAutoNum type="arabicPeriod"/>
            </a:pPr>
            <a:endParaRPr lang="en-US" sz="2800" dirty="0" smtClean="0"/>
          </a:p>
          <a:p>
            <a:pPr marL="514350" indent="-514350">
              <a:buFont typeface="+mj-lt"/>
              <a:buAutoNum type="arabicPeriod"/>
            </a:pPr>
            <a:r>
              <a:rPr lang="en-US" sz="2800" dirty="0" smtClean="0"/>
              <a:t>show the various debugging </a:t>
            </a:r>
            <a:r>
              <a:rPr lang="en-US" sz="2800" smtClean="0"/>
              <a:t>tools available</a:t>
            </a:r>
          </a:p>
          <a:p>
            <a:pPr marL="514350" indent="-514350">
              <a:buFont typeface="+mj-lt"/>
              <a:buAutoNum type="arabicPeriod"/>
            </a:pPr>
            <a:endParaRPr lang="en-US" sz="2800" dirty="0" smtClean="0"/>
          </a:p>
          <a:p>
            <a:pPr marL="514350" indent="-514350">
              <a:buFont typeface="+mj-lt"/>
              <a:buAutoNum type="arabicPeriod"/>
            </a:pPr>
            <a:r>
              <a:rPr lang="en-US" sz="2800" dirty="0" smtClean="0"/>
              <a:t>show how to start one Activity from another</a:t>
            </a:r>
            <a:endParaRPr lang="en-US" sz="2800"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81800" y="192157"/>
            <a:ext cx="2105025" cy="2279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304800" y="2286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600" b="0" i="0" u="none" strike="noStrike" kern="1200" cap="none" spc="0" normalizeH="0" baseline="0" noProof="0" smtClean="0">
                <a:ln>
                  <a:noFill/>
                </a:ln>
                <a:solidFill>
                  <a:srgbClr val="FF0000"/>
                </a:solidFill>
                <a:effectLst/>
                <a:uLnTx/>
                <a:uFillTx/>
                <a:latin typeface="+mj-lt"/>
                <a:ea typeface="+mj-ea"/>
                <a:cs typeface="+mj-cs"/>
              </a:rPr>
              <a:t>Live Lab</a:t>
            </a:r>
            <a:endParaRPr kumimoji="0" lang="en-US" sz="6600" b="0"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 xmlns:p14="http://schemas.microsoft.com/office/powerpoint/2010/main" val="227421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Hello Android</a:t>
            </a:r>
            <a:endParaRPr lang="en-US" dirty="0"/>
          </a:p>
        </p:txBody>
      </p:sp>
      <p:pic>
        <p:nvPicPr>
          <p:cNvPr id="50178" name="Picture 2"/>
          <p:cNvPicPr>
            <a:picLocks noChangeAspect="1" noChangeArrowheads="1"/>
          </p:cNvPicPr>
          <p:nvPr>
            <p:custDataLst>
              <p:tags r:id="rId3"/>
            </p:custDataLst>
          </p:nvPr>
        </p:nvPicPr>
        <p:blipFill>
          <a:blip r:embed="rId9" cstate="print"/>
          <a:srcRect/>
          <a:stretch>
            <a:fillRect/>
          </a:stretch>
        </p:blipFill>
        <p:spPr bwMode="auto">
          <a:xfrm>
            <a:off x="457200" y="1447800"/>
            <a:ext cx="3352800" cy="4851175"/>
          </a:xfrm>
          <a:prstGeom prst="rect">
            <a:avLst/>
          </a:prstGeom>
          <a:noFill/>
          <a:ln w="9525">
            <a:noFill/>
            <a:miter lim="800000"/>
            <a:headEnd/>
            <a:tailEnd/>
          </a:ln>
        </p:spPr>
      </p:pic>
      <p:pic>
        <p:nvPicPr>
          <p:cNvPr id="50179" name="Picture 3"/>
          <p:cNvPicPr>
            <a:picLocks noChangeAspect="1" noChangeArrowheads="1"/>
          </p:cNvPicPr>
          <p:nvPr>
            <p:custDataLst>
              <p:tags r:id="rId4"/>
            </p:custDataLst>
          </p:nvPr>
        </p:nvPicPr>
        <p:blipFill>
          <a:blip r:embed="rId10" cstate="print"/>
          <a:srcRect/>
          <a:stretch>
            <a:fillRect/>
          </a:stretch>
        </p:blipFill>
        <p:spPr bwMode="auto">
          <a:xfrm>
            <a:off x="4114800" y="1524000"/>
            <a:ext cx="4763232" cy="2514600"/>
          </a:xfrm>
          <a:prstGeom prst="rect">
            <a:avLst/>
          </a:prstGeom>
          <a:noFill/>
          <a:ln w="9525">
            <a:noFill/>
            <a:miter lim="800000"/>
            <a:headEnd/>
            <a:tailEnd/>
          </a:ln>
        </p:spPr>
      </p:pic>
      <p:sp>
        <p:nvSpPr>
          <p:cNvPr id="5" name="TextBox 4"/>
          <p:cNvSpPr txBox="1"/>
          <p:nvPr>
            <p:custDataLst>
              <p:tags r:id="rId5"/>
            </p:custDataLst>
          </p:nvPr>
        </p:nvSpPr>
        <p:spPr>
          <a:xfrm>
            <a:off x="3657600" y="6400800"/>
            <a:ext cx="5181600" cy="307777"/>
          </a:xfrm>
          <a:prstGeom prst="rect">
            <a:avLst/>
          </a:prstGeom>
          <a:noFill/>
        </p:spPr>
        <p:txBody>
          <a:bodyPr wrap="square" rtlCol="0">
            <a:spAutoFit/>
          </a:bodyPr>
          <a:lstStyle/>
          <a:p>
            <a:r>
              <a:rPr lang="en-US" sz="1400" dirty="0" smtClean="0">
                <a:hlinkClick r:id="rId11"/>
              </a:rPr>
              <a:t>http://developer.android.com/resources/tutorials/hello-world.html</a:t>
            </a:r>
            <a:endParaRPr lang="en-US" sz="1400" dirty="0"/>
          </a:p>
        </p:txBody>
      </p:sp>
      <p:pic>
        <p:nvPicPr>
          <p:cNvPr id="50180" name="Picture 4"/>
          <p:cNvPicPr>
            <a:picLocks noChangeAspect="1" noChangeArrowheads="1"/>
          </p:cNvPicPr>
          <p:nvPr>
            <p:custDataLst>
              <p:tags r:id="rId6"/>
            </p:custDataLst>
          </p:nvPr>
        </p:nvPicPr>
        <p:blipFill>
          <a:blip r:embed="rId12" cstate="print"/>
          <a:srcRect/>
          <a:stretch>
            <a:fillRect/>
          </a:stretch>
        </p:blipFill>
        <p:spPr bwMode="auto">
          <a:xfrm>
            <a:off x="4419600" y="4495800"/>
            <a:ext cx="3722748" cy="1524000"/>
          </a:xfrm>
          <a:prstGeom prst="rect">
            <a:avLst/>
          </a:prstGeom>
          <a:noFill/>
          <a:ln w="9525">
            <a:noFill/>
            <a:miter lim="800000"/>
            <a:headEnd/>
            <a:tailEnd/>
          </a:ln>
        </p:spPr>
      </p:pic>
    </p:spTree>
    <p:custDataLst>
      <p:tags r:id="rId1"/>
    </p:custDataLst>
    <p:extLst>
      <p:ext uri="{BB962C8B-B14F-4D97-AF65-F5344CB8AC3E}">
        <p14:creationId xmlns="" xmlns:p14="http://schemas.microsoft.com/office/powerpoint/2010/main" val="3752546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smtClean="0"/>
              <a:t>Important Files</a:t>
            </a:r>
            <a:endParaRPr lang="en-US" dirty="0"/>
          </a:p>
        </p:txBody>
      </p:sp>
      <p:sp>
        <p:nvSpPr>
          <p:cNvPr id="5" name="Content Placeholder 4"/>
          <p:cNvSpPr>
            <a:spLocks noGrp="1"/>
          </p:cNvSpPr>
          <p:nvPr>
            <p:ph idx="1"/>
            <p:custDataLst>
              <p:tags r:id="rId3"/>
            </p:custDataLst>
          </p:nvPr>
        </p:nvSpPr>
        <p:spPr/>
        <p:txBody>
          <a:bodyPr>
            <a:noAutofit/>
          </a:bodyPr>
          <a:lstStyle/>
          <a:p>
            <a:pPr marL="457200" indent="-457200">
              <a:buFont typeface="+mj-lt"/>
              <a:buAutoNum type="arabicPeriod"/>
            </a:pPr>
            <a:r>
              <a:rPr lang="en-US" sz="2000" dirty="0" err="1" smtClean="0"/>
              <a:t>src</a:t>
            </a:r>
            <a:r>
              <a:rPr lang="en-US" sz="2000" dirty="0" smtClean="0"/>
              <a:t>/</a:t>
            </a:r>
            <a:r>
              <a:rPr lang="en-US" sz="2000" b="1" dirty="0" smtClean="0"/>
              <a:t>HelloAndroid.java</a:t>
            </a:r>
          </a:p>
          <a:p>
            <a:pPr marL="914400" lvl="1" indent="-457200">
              <a:buFont typeface="+mj-lt"/>
              <a:buAutoNum type="arabicPeriod"/>
            </a:pPr>
            <a:r>
              <a:rPr lang="en-US" sz="2000" dirty="0" smtClean="0"/>
              <a:t>Activity which is started when </a:t>
            </a:r>
            <a:r>
              <a:rPr lang="en-US" sz="2000" smtClean="0"/>
              <a:t>app executes</a:t>
            </a:r>
          </a:p>
          <a:p>
            <a:pPr marL="457200" indent="-457200">
              <a:buFont typeface="+mj-lt"/>
              <a:buAutoNum type="arabicPeriod"/>
            </a:pPr>
            <a:r>
              <a:rPr lang="en-US" sz="2000" smtClean="0"/>
              <a:t>gen/</a:t>
            </a:r>
            <a:r>
              <a:rPr lang="en-US" sz="2000" b="1" smtClean="0"/>
              <a:t>R.java</a:t>
            </a:r>
            <a:r>
              <a:rPr lang="en-US" sz="2000" smtClean="0"/>
              <a:t>    </a:t>
            </a:r>
            <a:r>
              <a:rPr lang="en-US" sz="2000" smtClean="0">
                <a:solidFill>
                  <a:srgbClr val="FF0000"/>
                </a:solidFill>
              </a:rPr>
              <a:t>(DO NOT MODIFY!)</a:t>
            </a:r>
          </a:p>
          <a:p>
            <a:pPr marL="914400" lvl="1" indent="-457200">
              <a:buFont typeface="+mj-lt"/>
              <a:buAutoNum type="arabicPeriod"/>
            </a:pPr>
            <a:r>
              <a:rPr lang="en-US" sz="2000" smtClean="0"/>
              <a:t>Auto-generated, auto-updated file with identifiers from main.xml, strings.xml, and elsewhere</a:t>
            </a:r>
            <a:endParaRPr lang="en-US" sz="2400" dirty="0" smtClean="0"/>
          </a:p>
          <a:p>
            <a:pPr marL="457200" indent="-457200">
              <a:buFont typeface="+mj-lt"/>
              <a:buAutoNum type="arabicPeriod"/>
            </a:pPr>
            <a:r>
              <a:rPr lang="en-US" sz="2000" dirty="0" smtClean="0"/>
              <a:t>res/layout/</a:t>
            </a:r>
            <a:r>
              <a:rPr lang="en-US" sz="2000" b="1" dirty="0" smtClean="0"/>
              <a:t>main.xml</a:t>
            </a:r>
          </a:p>
          <a:p>
            <a:pPr marL="914400" lvl="1" indent="-457200">
              <a:buFont typeface="+mj-lt"/>
              <a:buAutoNum type="arabicPeriod"/>
            </a:pPr>
            <a:r>
              <a:rPr lang="en-US" sz="2000" dirty="0" smtClean="0"/>
              <a:t>Defines &amp; lays out widgets for the activity</a:t>
            </a:r>
          </a:p>
          <a:p>
            <a:pPr marL="457200" indent="-457200">
              <a:buFont typeface="+mj-lt"/>
              <a:buAutoNum type="arabicPeriod"/>
            </a:pPr>
            <a:r>
              <a:rPr lang="en-US" sz="2000" dirty="0" smtClean="0"/>
              <a:t>res/values/</a:t>
            </a:r>
            <a:r>
              <a:rPr lang="en-US" sz="2000" b="1" dirty="0" smtClean="0"/>
              <a:t>strings.xml</a:t>
            </a:r>
          </a:p>
          <a:p>
            <a:pPr marL="914400" lvl="1" indent="-457200">
              <a:buFont typeface="+mj-lt"/>
              <a:buAutoNum type="arabicPeriod"/>
            </a:pPr>
            <a:r>
              <a:rPr lang="en-US" sz="2000" dirty="0" smtClean="0"/>
              <a:t>String constants used by app</a:t>
            </a:r>
          </a:p>
          <a:p>
            <a:pPr marL="457200" indent="-457200">
              <a:buFont typeface="+mj-lt"/>
              <a:buAutoNum type="arabicPeriod"/>
            </a:pPr>
            <a:r>
              <a:rPr lang="en-US" sz="2000" b="1" smtClean="0"/>
              <a:t>AndroidManifest.xml</a:t>
            </a:r>
            <a:endParaRPr lang="en-US" sz="2000" b="1" dirty="0" smtClean="0"/>
          </a:p>
          <a:p>
            <a:pPr marL="914400" lvl="1" indent="-457200">
              <a:buFont typeface="+mj-lt"/>
              <a:buAutoNum type="arabicPeriod"/>
            </a:pPr>
            <a:r>
              <a:rPr lang="en-US" sz="2000" dirty="0" smtClean="0"/>
              <a:t>Declares all the app’s components</a:t>
            </a:r>
          </a:p>
          <a:p>
            <a:pPr marL="914400" lvl="1" indent="-457200">
              <a:buFont typeface="+mj-lt"/>
              <a:buAutoNum type="arabicPeriod"/>
            </a:pPr>
            <a:r>
              <a:rPr lang="en-US" sz="2000" dirty="0" smtClean="0"/>
              <a:t>Names libraries app needs to be linked against</a:t>
            </a:r>
          </a:p>
          <a:p>
            <a:pPr marL="914400" lvl="1" indent="-457200">
              <a:buFont typeface="+mj-lt"/>
              <a:buAutoNum type="arabicPeriod"/>
            </a:pPr>
            <a:r>
              <a:rPr lang="en-US" sz="2000" dirty="0" smtClean="0"/>
              <a:t>Identifies permissions the app expects to be granted</a:t>
            </a:r>
            <a:endParaRPr lang="en-US" sz="2000" dirty="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13</a:t>
            </a:fld>
            <a:endParaRPr lang="en-US"/>
          </a:p>
        </p:txBody>
      </p:sp>
    </p:spTree>
    <p:custDataLst>
      <p:tags r:id="rId1"/>
    </p:custDataLst>
    <p:extLst>
      <p:ext uri="{BB962C8B-B14F-4D97-AF65-F5344CB8AC3E}">
        <p14:creationId xmlns="" xmlns:p14="http://schemas.microsoft.com/office/powerpoint/2010/main" val="1231537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smtClean="0"/>
              <a:t>1   -   src/</a:t>
            </a:r>
            <a:r>
              <a:rPr lang="en-US" b="1" smtClean="0"/>
              <a:t>HelloAndroid.java</a:t>
            </a:r>
            <a:endParaRPr lang="en-US" b="1" dirty="0" smtClean="0"/>
          </a:p>
        </p:txBody>
      </p:sp>
      <p:sp>
        <p:nvSpPr>
          <p:cNvPr id="5" name="Content Placeholder 4"/>
          <p:cNvSpPr>
            <a:spLocks noGrp="1"/>
          </p:cNvSpPr>
          <p:nvPr>
            <p:ph idx="1"/>
            <p:custDataLst>
              <p:tags r:id="rId3"/>
            </p:custDataLst>
          </p:nvPr>
        </p:nvSpPr>
        <p:spPr/>
        <p:txBody>
          <a:bodyPr>
            <a:noAutofit/>
          </a:bodyPr>
          <a:lstStyle/>
          <a:p>
            <a:r>
              <a:rPr lang="en-US" sz="2400" dirty="0" smtClean="0"/>
              <a:t>Activity which is started when app executes</a:t>
            </a:r>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14</a:t>
            </a:fld>
            <a:endParaRPr lang="en-US"/>
          </a:p>
        </p:txBody>
      </p:sp>
      <p:pic>
        <p:nvPicPr>
          <p:cNvPr id="96258" name="Picture 2"/>
          <p:cNvPicPr>
            <a:picLocks noChangeAspect="1" noChangeArrowheads="1"/>
          </p:cNvPicPr>
          <p:nvPr>
            <p:custDataLst>
              <p:tags r:id="rId5"/>
            </p:custDataLst>
          </p:nvPr>
        </p:nvPicPr>
        <p:blipFill>
          <a:blip r:embed="rId8" cstate="print"/>
          <a:srcRect/>
          <a:stretch>
            <a:fillRect/>
          </a:stretch>
        </p:blipFill>
        <p:spPr bwMode="auto">
          <a:xfrm>
            <a:off x="685800" y="1828800"/>
            <a:ext cx="5867400" cy="4687871"/>
          </a:xfrm>
          <a:prstGeom prst="rect">
            <a:avLst/>
          </a:prstGeom>
          <a:noFill/>
          <a:ln w="9525">
            <a:noFill/>
            <a:miter lim="800000"/>
            <a:headEnd/>
            <a:tailEnd/>
          </a:ln>
        </p:spPr>
      </p:pic>
    </p:spTree>
    <p:custDataLst>
      <p:tags r:id="rId1"/>
    </p:custDataLst>
    <p:extLst>
      <p:ext uri="{BB962C8B-B14F-4D97-AF65-F5344CB8AC3E}">
        <p14:creationId xmlns="" xmlns:p14="http://schemas.microsoft.com/office/powerpoint/2010/main" val="1427028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smtClean="0"/>
              <a:t>2   -   gen/</a:t>
            </a:r>
            <a:r>
              <a:rPr lang="en-US" b="1" smtClean="0"/>
              <a:t>R.java</a:t>
            </a:r>
            <a:endParaRPr lang="en-US" b="1" dirty="0" smtClean="0"/>
          </a:p>
        </p:txBody>
      </p:sp>
      <p:sp>
        <p:nvSpPr>
          <p:cNvPr id="5" name="Content Placeholder 4"/>
          <p:cNvSpPr>
            <a:spLocks noGrp="1"/>
          </p:cNvSpPr>
          <p:nvPr>
            <p:ph idx="1"/>
            <p:custDataLst>
              <p:tags r:id="rId3"/>
            </p:custDataLst>
          </p:nvPr>
        </p:nvSpPr>
        <p:spPr/>
        <p:txBody>
          <a:bodyPr>
            <a:noAutofit/>
          </a:bodyPr>
          <a:lstStyle/>
          <a:p>
            <a:r>
              <a:rPr lang="en-US" sz="2400" dirty="0" smtClean="0"/>
              <a:t>Auto-generated file with identifiers from main.xml, strings.xml, and elsewhere</a:t>
            </a:r>
          </a:p>
          <a:p>
            <a:endParaRPr lang="en-US" sz="24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15</a:t>
            </a:fld>
            <a:endParaRPr lang="en-US"/>
          </a:p>
        </p:txBody>
      </p:sp>
      <p:pic>
        <p:nvPicPr>
          <p:cNvPr id="104451" name="Picture 3"/>
          <p:cNvPicPr>
            <a:picLocks noChangeAspect="1" noChangeArrowheads="1"/>
          </p:cNvPicPr>
          <p:nvPr>
            <p:custDataLst>
              <p:tags r:id="rId5"/>
            </p:custDataLst>
          </p:nvPr>
        </p:nvPicPr>
        <p:blipFill>
          <a:blip r:embed="rId9" cstate="print"/>
          <a:srcRect/>
          <a:stretch>
            <a:fillRect/>
          </a:stretch>
        </p:blipFill>
        <p:spPr bwMode="auto">
          <a:xfrm>
            <a:off x="609600" y="2057400"/>
            <a:ext cx="5943600" cy="4721692"/>
          </a:xfrm>
          <a:prstGeom prst="rect">
            <a:avLst/>
          </a:prstGeom>
          <a:noFill/>
          <a:ln w="9525">
            <a:noFill/>
            <a:miter lim="800000"/>
            <a:headEnd/>
            <a:tailEnd/>
          </a:ln>
        </p:spPr>
      </p:pic>
      <p:sp>
        <p:nvSpPr>
          <p:cNvPr id="8" name="TextBox 7"/>
          <p:cNvSpPr txBox="1"/>
          <p:nvPr>
            <p:custDataLst>
              <p:tags r:id="rId6"/>
            </p:custDataLst>
          </p:nvPr>
        </p:nvSpPr>
        <p:spPr>
          <a:xfrm>
            <a:off x="7162800" y="3352800"/>
            <a:ext cx="1371600" cy="830997"/>
          </a:xfrm>
          <a:prstGeom prst="rect">
            <a:avLst/>
          </a:prstGeom>
          <a:noFill/>
        </p:spPr>
        <p:txBody>
          <a:bodyPr wrap="square" rtlCol="0">
            <a:spAutoFit/>
          </a:bodyPr>
          <a:lstStyle/>
          <a:p>
            <a:pPr algn="ctr"/>
            <a:r>
              <a:rPr lang="en-US" sz="2400" dirty="0" smtClean="0">
                <a:solidFill>
                  <a:srgbClr val="C00000"/>
                </a:solidFill>
              </a:rPr>
              <a:t>Do not modify!</a:t>
            </a:r>
            <a:endParaRPr lang="en-US" sz="2400" dirty="0">
              <a:solidFill>
                <a:srgbClr val="C00000"/>
              </a:solidFill>
            </a:endParaRPr>
          </a:p>
        </p:txBody>
      </p:sp>
    </p:spTree>
    <p:custDataLst>
      <p:tags r:id="rId1"/>
    </p:custDataLst>
    <p:extLst>
      <p:ext uri="{BB962C8B-B14F-4D97-AF65-F5344CB8AC3E}">
        <p14:creationId xmlns="" xmlns:p14="http://schemas.microsoft.com/office/powerpoint/2010/main" val="1410829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   res/layout/main.xml</a:t>
            </a:r>
            <a:endParaRPr lang="en-US" dirty="0"/>
          </a:p>
        </p:txBody>
      </p:sp>
      <p:sp>
        <p:nvSpPr>
          <p:cNvPr id="3" name="Content Placeholder 2"/>
          <p:cNvSpPr>
            <a:spLocks noGrp="1"/>
          </p:cNvSpPr>
          <p:nvPr>
            <p:ph idx="1"/>
          </p:nvPr>
        </p:nvSpPr>
        <p:spPr/>
        <p:txBody>
          <a:bodyPr/>
          <a:lstStyle/>
          <a:p>
            <a:r>
              <a:rPr lang="en-US" dirty="0" smtClean="0"/>
              <a:t>layout of main activity</a:t>
            </a:r>
          </a:p>
          <a:p>
            <a:r>
              <a:rPr lang="en-US" dirty="0" smtClean="0"/>
              <a:t>xml view</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8600" y="2895600"/>
            <a:ext cx="8718115" cy="365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87613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contd. -  res/layout/main.xml</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33600" y="990600"/>
            <a:ext cx="5676900" cy="5829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8786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smtClean="0"/>
              <a:t>3 contd.   - res/layout/</a:t>
            </a:r>
            <a:r>
              <a:rPr lang="en-US" b="1" smtClean="0"/>
              <a:t>main.xml</a:t>
            </a:r>
            <a:endParaRPr lang="en-US" b="1" dirty="0" smtClean="0"/>
          </a:p>
        </p:txBody>
      </p:sp>
      <p:sp>
        <p:nvSpPr>
          <p:cNvPr id="5" name="Content Placeholder 4"/>
          <p:cNvSpPr>
            <a:spLocks noGrp="1"/>
          </p:cNvSpPr>
          <p:nvPr>
            <p:ph idx="1"/>
            <p:custDataLst>
              <p:tags r:id="rId3"/>
            </p:custDataLst>
          </p:nvPr>
        </p:nvSpPr>
        <p:spPr/>
        <p:txBody>
          <a:bodyPr>
            <a:noAutofit/>
          </a:bodyPr>
          <a:lstStyle/>
          <a:p>
            <a:r>
              <a:rPr lang="en-US" sz="2400" dirty="0" smtClean="0"/>
              <a:t>Declares layouts &amp; widgets for the activity</a:t>
            </a:r>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18</a:t>
            </a:fld>
            <a:endParaRPr lang="en-US"/>
          </a:p>
        </p:txBody>
      </p:sp>
      <p:pic>
        <p:nvPicPr>
          <p:cNvPr id="97282" name="Picture 2"/>
          <p:cNvPicPr>
            <a:picLocks noChangeAspect="1" noChangeArrowheads="1"/>
          </p:cNvPicPr>
          <p:nvPr>
            <p:custDataLst>
              <p:tags r:id="rId5"/>
            </p:custDataLst>
          </p:nvPr>
        </p:nvPicPr>
        <p:blipFill>
          <a:blip r:embed="rId13" cstate="print"/>
          <a:srcRect/>
          <a:stretch>
            <a:fillRect/>
          </a:stretch>
        </p:blipFill>
        <p:spPr bwMode="auto">
          <a:xfrm>
            <a:off x="457200" y="2438400"/>
            <a:ext cx="6342222" cy="3505200"/>
          </a:xfrm>
          <a:prstGeom prst="rect">
            <a:avLst/>
          </a:prstGeom>
          <a:noFill/>
          <a:ln w="9525">
            <a:noFill/>
            <a:miter lim="800000"/>
            <a:headEnd/>
            <a:tailEnd/>
          </a:ln>
        </p:spPr>
      </p:pic>
      <p:pic>
        <p:nvPicPr>
          <p:cNvPr id="97284" name="Picture 4" descr="http://developer.android.com/images/viewgroup.png"/>
          <p:cNvPicPr>
            <a:picLocks noChangeAspect="1" noChangeArrowheads="1"/>
          </p:cNvPicPr>
          <p:nvPr>
            <p:custDataLst>
              <p:tags r:id="rId6"/>
            </p:custDataLst>
          </p:nvPr>
        </p:nvPicPr>
        <p:blipFill>
          <a:blip r:embed="rId14" cstate="print"/>
          <a:srcRect/>
          <a:stretch>
            <a:fillRect/>
          </a:stretch>
        </p:blipFill>
        <p:spPr bwMode="auto">
          <a:xfrm>
            <a:off x="5562600" y="3429000"/>
            <a:ext cx="2971800" cy="2009776"/>
          </a:xfrm>
          <a:prstGeom prst="rect">
            <a:avLst/>
          </a:prstGeom>
          <a:noFill/>
        </p:spPr>
      </p:pic>
      <p:cxnSp>
        <p:nvCxnSpPr>
          <p:cNvPr id="7" name="Straight Arrow Connector 6"/>
          <p:cNvCxnSpPr/>
          <p:nvPr>
            <p:custDataLst>
              <p:tags r:id="rId7"/>
            </p:custDataLst>
          </p:nvPr>
        </p:nvCxnSpPr>
        <p:spPr>
          <a:xfrm rot="10800000">
            <a:off x="4495800" y="4953000"/>
            <a:ext cx="1066800" cy="762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custDataLst>
              <p:tags r:id="rId8"/>
            </p:custDataLst>
          </p:nvPr>
        </p:nvCxnSpPr>
        <p:spPr>
          <a:xfrm rot="10800000">
            <a:off x="4572000" y="4267200"/>
            <a:ext cx="1752600" cy="6858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9"/>
            </p:custDataLst>
          </p:nvPr>
        </p:nvCxnSpPr>
        <p:spPr>
          <a:xfrm rot="10800000">
            <a:off x="4648200" y="3048000"/>
            <a:ext cx="2057400" cy="4572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custDataLst>
              <p:tags r:id="rId10"/>
            </p:custDataLst>
          </p:nvPr>
        </p:nvSpPr>
        <p:spPr>
          <a:xfrm>
            <a:off x="1219200" y="6400800"/>
            <a:ext cx="6705600" cy="338554"/>
          </a:xfrm>
          <a:prstGeom prst="rect">
            <a:avLst/>
          </a:prstGeom>
          <a:noFill/>
        </p:spPr>
        <p:txBody>
          <a:bodyPr wrap="square" rtlCol="0">
            <a:spAutoFit/>
          </a:bodyPr>
          <a:lstStyle/>
          <a:p>
            <a:pPr algn="ctr"/>
            <a:r>
              <a:rPr lang="en-US" sz="1600" dirty="0" smtClean="0"/>
              <a:t>Tree from: </a:t>
            </a:r>
            <a:r>
              <a:rPr lang="en-US" sz="1600" dirty="0" smtClean="0">
                <a:hlinkClick r:id="rId15"/>
              </a:rPr>
              <a:t>http://developer.android.com/guide/topics/ui/index.html</a:t>
            </a:r>
            <a:endParaRPr lang="en-US" sz="1600" dirty="0"/>
          </a:p>
        </p:txBody>
      </p:sp>
    </p:spTree>
    <p:custDataLst>
      <p:tags r:id="rId1"/>
    </p:custDataLst>
    <p:extLst>
      <p:ext uri="{BB962C8B-B14F-4D97-AF65-F5344CB8AC3E}">
        <p14:creationId xmlns="" xmlns:p14="http://schemas.microsoft.com/office/powerpoint/2010/main" val="2085067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3600" smtClean="0"/>
              <a:t>3  Contd  -  Available </a:t>
            </a:r>
            <a:r>
              <a:rPr lang="en-US" sz="3600" dirty="0" smtClean="0"/>
              <a:t>Layouts</a:t>
            </a:r>
            <a:endParaRPr lang="en-US" sz="3600" dirty="0"/>
          </a:p>
        </p:txBody>
      </p:sp>
      <p:pic>
        <p:nvPicPr>
          <p:cNvPr id="23554" name="Picture 2"/>
          <p:cNvPicPr>
            <a:picLocks noChangeAspect="1" noChangeArrowheads="1"/>
          </p:cNvPicPr>
          <p:nvPr>
            <p:custDataLst>
              <p:tags r:id="rId3"/>
            </p:custDataLst>
          </p:nvPr>
        </p:nvPicPr>
        <p:blipFill>
          <a:blip r:embed="rId8" cstate="print"/>
          <a:srcRect/>
          <a:stretch>
            <a:fillRect/>
          </a:stretch>
        </p:blipFill>
        <p:spPr bwMode="auto">
          <a:xfrm>
            <a:off x="457200" y="2133600"/>
            <a:ext cx="8153400" cy="3598059"/>
          </a:xfrm>
          <a:prstGeom prst="rect">
            <a:avLst/>
          </a:prstGeom>
          <a:noFill/>
          <a:ln w="9525">
            <a:noFill/>
            <a:miter lim="800000"/>
            <a:headEnd/>
            <a:tailEnd/>
          </a:ln>
        </p:spPr>
      </p:pic>
      <p:sp>
        <p:nvSpPr>
          <p:cNvPr id="4" name="TextBox 3"/>
          <p:cNvSpPr txBox="1"/>
          <p:nvPr>
            <p:custDataLst>
              <p:tags r:id="rId4"/>
            </p:custDataLst>
          </p:nvPr>
        </p:nvSpPr>
        <p:spPr>
          <a:xfrm>
            <a:off x="990600" y="6248400"/>
            <a:ext cx="7239000" cy="369332"/>
          </a:xfrm>
          <a:prstGeom prst="rect">
            <a:avLst/>
          </a:prstGeom>
          <a:noFill/>
        </p:spPr>
        <p:txBody>
          <a:bodyPr wrap="square" rtlCol="0">
            <a:spAutoFit/>
          </a:bodyPr>
          <a:lstStyle/>
          <a:p>
            <a:pPr algn="ctr"/>
            <a:r>
              <a:rPr lang="en-US" dirty="0" smtClean="0">
                <a:hlinkClick r:id="rId9"/>
              </a:rPr>
              <a:t>http://developer.android.com/resources/tutorials/views/index.html</a:t>
            </a:r>
            <a:endParaRPr lang="en-US" dirty="0"/>
          </a:p>
        </p:txBody>
      </p:sp>
      <p:sp>
        <p:nvSpPr>
          <p:cNvPr id="5" name="Slide Number Placeholder 4"/>
          <p:cNvSpPr>
            <a:spLocks noGrp="1"/>
          </p:cNvSpPr>
          <p:nvPr>
            <p:ph type="sldNum" sz="quarter" idx="12"/>
            <p:custDataLst>
              <p:tags r:id="rId5"/>
            </p:custDataLst>
          </p:nvPr>
        </p:nvSpPr>
        <p:spPr/>
        <p:txBody>
          <a:bodyPr/>
          <a:lstStyle/>
          <a:p>
            <a:fld id="{374E9322-ADF7-42DC-A84A-F7705813E879}" type="slidenum">
              <a:rPr lang="en-US" smtClean="0"/>
              <a:pPr/>
              <a:t>19</a:t>
            </a:fld>
            <a:endParaRPr lang="en-US" dirty="0"/>
          </a:p>
        </p:txBody>
      </p:sp>
    </p:spTree>
    <p:custDataLst>
      <p:tags r:id="rId1"/>
    </p:custDataLst>
    <p:extLst>
      <p:ext uri="{BB962C8B-B14F-4D97-AF65-F5344CB8AC3E}">
        <p14:creationId xmlns="" xmlns:p14="http://schemas.microsoft.com/office/powerpoint/2010/main" val="87654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1143000"/>
          </a:xfrm>
        </p:spPr>
        <p:txBody>
          <a:bodyPr/>
          <a:lstStyle/>
          <a:p>
            <a:r>
              <a:rPr lang="en-US" dirty="0" smtClean="0"/>
              <a:t>What is Android?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software stack for mobile devices that includes</a:t>
            </a:r>
          </a:p>
          <a:p>
            <a:pPr lvl="1"/>
            <a:r>
              <a:rPr lang="en-US" dirty="0"/>
              <a:t>An operating system</a:t>
            </a:r>
          </a:p>
          <a:p>
            <a:pPr lvl="1"/>
            <a:r>
              <a:rPr lang="en-US" dirty="0"/>
              <a:t>Middleware</a:t>
            </a:r>
          </a:p>
          <a:p>
            <a:pPr lvl="1"/>
            <a:r>
              <a:rPr lang="en-US" dirty="0"/>
              <a:t>Key Applications</a:t>
            </a:r>
          </a:p>
          <a:p>
            <a:r>
              <a:rPr lang="en-US" dirty="0"/>
              <a:t>Uses Linux to provide core system services</a:t>
            </a:r>
          </a:p>
          <a:p>
            <a:pPr lvl="1"/>
            <a:r>
              <a:rPr lang="en-US" dirty="0"/>
              <a:t>Security</a:t>
            </a:r>
          </a:p>
          <a:p>
            <a:pPr lvl="1"/>
            <a:r>
              <a:rPr lang="en-US" dirty="0"/>
              <a:t>Memory management</a:t>
            </a:r>
          </a:p>
          <a:p>
            <a:pPr lvl="1"/>
            <a:r>
              <a:rPr lang="en-US" dirty="0"/>
              <a:t>Process management</a:t>
            </a:r>
          </a:p>
          <a:p>
            <a:pPr lvl="1"/>
            <a:r>
              <a:rPr lang="en-US" dirty="0"/>
              <a:t>Power management</a:t>
            </a:r>
          </a:p>
          <a:p>
            <a:pPr lvl="1"/>
            <a:r>
              <a:rPr lang="en-US" dirty="0"/>
              <a:t>Hardware drivers</a:t>
            </a:r>
          </a:p>
          <a:p>
            <a:pPr lvl="1"/>
            <a:endParaRPr lang="en-US" dirty="0"/>
          </a:p>
        </p:txBody>
      </p:sp>
    </p:spTree>
    <p:extLst>
      <p:ext uri="{BB962C8B-B14F-4D97-AF65-F5344CB8AC3E}">
        <p14:creationId xmlns="" xmlns:p14="http://schemas.microsoft.com/office/powerpoint/2010/main" val="50513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mtClean="0"/>
              <a:t>3  contd -  Available </a:t>
            </a:r>
            <a:r>
              <a:rPr lang="en-US" dirty="0" smtClean="0"/>
              <a:t>Widgets</a:t>
            </a:r>
            <a:endParaRPr lang="en-US" dirty="0"/>
          </a:p>
        </p:txBody>
      </p:sp>
      <p:pic>
        <p:nvPicPr>
          <p:cNvPr id="36867" name="Picture 3"/>
          <p:cNvPicPr>
            <a:picLocks noChangeAspect="1" noChangeArrowheads="1"/>
          </p:cNvPicPr>
          <p:nvPr>
            <p:custDataLst>
              <p:tags r:id="rId3"/>
            </p:custDataLst>
          </p:nvPr>
        </p:nvPicPr>
        <p:blipFill>
          <a:blip r:embed="rId9" cstate="print"/>
          <a:srcRect/>
          <a:stretch>
            <a:fillRect/>
          </a:stretch>
        </p:blipFill>
        <p:spPr bwMode="auto">
          <a:xfrm>
            <a:off x="1676400" y="3886200"/>
            <a:ext cx="5493845" cy="2419376"/>
          </a:xfrm>
          <a:prstGeom prst="rect">
            <a:avLst/>
          </a:prstGeom>
          <a:noFill/>
          <a:ln w="9525">
            <a:noFill/>
            <a:miter lim="800000"/>
            <a:headEnd/>
            <a:tailEnd/>
          </a:ln>
        </p:spPr>
      </p:pic>
      <p:pic>
        <p:nvPicPr>
          <p:cNvPr id="36868" name="Picture 4"/>
          <p:cNvPicPr>
            <a:picLocks noChangeAspect="1" noChangeArrowheads="1"/>
          </p:cNvPicPr>
          <p:nvPr>
            <p:custDataLst>
              <p:tags r:id="rId4"/>
            </p:custDataLst>
          </p:nvPr>
        </p:nvPicPr>
        <p:blipFill>
          <a:blip r:embed="rId10" cstate="print"/>
          <a:srcRect/>
          <a:stretch>
            <a:fillRect/>
          </a:stretch>
        </p:blipFill>
        <p:spPr bwMode="auto">
          <a:xfrm>
            <a:off x="1752600" y="1371600"/>
            <a:ext cx="5486400" cy="2434264"/>
          </a:xfrm>
          <a:prstGeom prst="rect">
            <a:avLst/>
          </a:prstGeom>
          <a:noFill/>
          <a:ln w="9525">
            <a:noFill/>
            <a:miter lim="800000"/>
            <a:headEnd/>
            <a:tailEnd/>
          </a:ln>
        </p:spPr>
      </p:pic>
      <p:sp>
        <p:nvSpPr>
          <p:cNvPr id="6" name="TextBox 5"/>
          <p:cNvSpPr txBox="1"/>
          <p:nvPr>
            <p:custDataLst>
              <p:tags r:id="rId5"/>
            </p:custDataLst>
          </p:nvPr>
        </p:nvSpPr>
        <p:spPr>
          <a:xfrm>
            <a:off x="990600" y="6488668"/>
            <a:ext cx="7239000" cy="369332"/>
          </a:xfrm>
          <a:prstGeom prst="rect">
            <a:avLst/>
          </a:prstGeom>
          <a:noFill/>
        </p:spPr>
        <p:txBody>
          <a:bodyPr wrap="square" rtlCol="0">
            <a:spAutoFit/>
          </a:bodyPr>
          <a:lstStyle/>
          <a:p>
            <a:pPr algn="ctr"/>
            <a:r>
              <a:rPr lang="en-US" dirty="0" smtClean="0">
                <a:hlinkClick r:id="rId11"/>
              </a:rPr>
              <a:t>http://developer.android.com/resources/tutorials/views/index.html</a:t>
            </a:r>
            <a:endParaRPr lang="en-US" dirty="0"/>
          </a:p>
        </p:txBody>
      </p:sp>
      <p:sp>
        <p:nvSpPr>
          <p:cNvPr id="7" name="Slide Number Placeholder 6"/>
          <p:cNvSpPr>
            <a:spLocks noGrp="1"/>
          </p:cNvSpPr>
          <p:nvPr>
            <p:ph type="sldNum" sz="quarter" idx="12"/>
            <p:custDataLst>
              <p:tags r:id="rId6"/>
            </p:custDataLst>
          </p:nvPr>
        </p:nvSpPr>
        <p:spPr/>
        <p:txBody>
          <a:bodyPr/>
          <a:lstStyle/>
          <a:p>
            <a:fld id="{374E9322-ADF7-42DC-A84A-F7705813E879}" type="slidenum">
              <a:rPr lang="en-US" smtClean="0"/>
              <a:pPr/>
              <a:t>20</a:t>
            </a:fld>
            <a:endParaRPr lang="en-US"/>
          </a:p>
        </p:txBody>
      </p:sp>
    </p:spTree>
    <p:custDataLst>
      <p:tags r:id="rId1"/>
    </p:custDataLst>
    <p:extLst>
      <p:ext uri="{BB962C8B-B14F-4D97-AF65-F5344CB8AC3E}">
        <p14:creationId xmlns="" xmlns:p14="http://schemas.microsoft.com/office/powerpoint/2010/main" val="1068924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smtClean="0"/>
              <a:t>4    -   res/values/</a:t>
            </a:r>
            <a:r>
              <a:rPr lang="en-US" b="1" smtClean="0"/>
              <a:t>strings.xml</a:t>
            </a:r>
            <a:endParaRPr lang="en-US" b="1" dirty="0" smtClean="0"/>
          </a:p>
        </p:txBody>
      </p:sp>
      <p:sp>
        <p:nvSpPr>
          <p:cNvPr id="5" name="Content Placeholder 4"/>
          <p:cNvSpPr>
            <a:spLocks noGrp="1"/>
          </p:cNvSpPr>
          <p:nvPr>
            <p:ph idx="1"/>
            <p:custDataLst>
              <p:tags r:id="rId3"/>
            </p:custDataLst>
          </p:nvPr>
        </p:nvSpPr>
        <p:spPr/>
        <p:txBody>
          <a:bodyPr>
            <a:noAutofit/>
          </a:bodyPr>
          <a:lstStyle/>
          <a:p>
            <a:r>
              <a:rPr lang="en-US" sz="2400" dirty="0" smtClean="0"/>
              <a:t>String constants used by app</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Used for supporting </a:t>
            </a:r>
            <a:r>
              <a:rPr lang="en-US" sz="2400" dirty="0" smtClean="0">
                <a:sym typeface="Wingdings" pitchFamily="2" charset="2"/>
              </a:rPr>
              <a:t>Localization</a:t>
            </a:r>
            <a:r>
              <a:rPr lang="en-US" sz="2400" dirty="0" smtClean="0"/>
              <a:t> </a:t>
            </a:r>
          </a:p>
          <a:p>
            <a:pPr lvl="1"/>
            <a:r>
              <a:rPr lang="en-US" sz="2000" dirty="0" smtClean="0"/>
              <a:t>res/values-</a:t>
            </a:r>
            <a:r>
              <a:rPr lang="en-US" sz="2000" b="1" dirty="0" err="1" smtClean="0"/>
              <a:t>es</a:t>
            </a:r>
            <a:r>
              <a:rPr lang="en-US" sz="2000" dirty="0" smtClean="0"/>
              <a:t>/values/strings.xml to support Spanish</a:t>
            </a:r>
          </a:p>
          <a:p>
            <a:pPr lvl="1"/>
            <a:r>
              <a:rPr lang="en-US" sz="2000" dirty="0" smtClean="0"/>
              <a:t>res/values-</a:t>
            </a:r>
            <a:r>
              <a:rPr lang="en-US" sz="2000" b="1" dirty="0" err="1" smtClean="0"/>
              <a:t>fr</a:t>
            </a:r>
            <a:r>
              <a:rPr lang="en-US" sz="2000" dirty="0" smtClean="0"/>
              <a:t>/values/strings.xml to support French</a:t>
            </a:r>
          </a:p>
          <a:p>
            <a:pPr lvl="1"/>
            <a:r>
              <a:rPr lang="en-US" sz="2000" dirty="0" smtClean="0"/>
              <a:t>Etc.</a:t>
            </a:r>
          </a:p>
          <a:p>
            <a:pPr lvl="1"/>
            <a:endParaRPr lang="en-US" sz="20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21</a:t>
            </a:fld>
            <a:endParaRPr lang="en-US"/>
          </a:p>
        </p:txBody>
      </p:sp>
      <p:pic>
        <p:nvPicPr>
          <p:cNvPr id="103427" name="Picture 3"/>
          <p:cNvPicPr>
            <a:picLocks noChangeAspect="1" noChangeArrowheads="1"/>
          </p:cNvPicPr>
          <p:nvPr>
            <p:custDataLst>
              <p:tags r:id="rId5"/>
            </p:custDataLst>
          </p:nvPr>
        </p:nvPicPr>
        <p:blipFill>
          <a:blip r:embed="rId8" cstate="print"/>
          <a:srcRect/>
          <a:stretch>
            <a:fillRect/>
          </a:stretch>
        </p:blipFill>
        <p:spPr bwMode="auto">
          <a:xfrm>
            <a:off x="990600" y="2438400"/>
            <a:ext cx="6705600" cy="1334448"/>
          </a:xfrm>
          <a:prstGeom prst="rect">
            <a:avLst/>
          </a:prstGeom>
          <a:noFill/>
          <a:ln w="9525">
            <a:noFill/>
            <a:miter lim="800000"/>
            <a:headEnd/>
            <a:tailEnd/>
          </a:ln>
        </p:spPr>
      </p:pic>
    </p:spTree>
    <p:custDataLst>
      <p:tags r:id="rId1"/>
    </p:custDataLst>
    <p:extLst>
      <p:ext uri="{BB962C8B-B14F-4D97-AF65-F5344CB8AC3E}">
        <p14:creationId xmlns="" xmlns:p14="http://schemas.microsoft.com/office/powerpoint/2010/main" val="3206463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b="1" smtClean="0"/>
              <a:t>5  -  AndroidManifest.xml</a:t>
            </a:r>
            <a:endParaRPr lang="en-US" b="1" dirty="0" smtClean="0"/>
          </a:p>
        </p:txBody>
      </p:sp>
      <p:sp>
        <p:nvSpPr>
          <p:cNvPr id="5" name="Content Placeholder 4"/>
          <p:cNvSpPr>
            <a:spLocks noGrp="1"/>
          </p:cNvSpPr>
          <p:nvPr>
            <p:ph idx="1"/>
            <p:custDataLst>
              <p:tags r:id="rId3"/>
            </p:custDataLst>
          </p:nvPr>
        </p:nvSpPr>
        <p:spPr/>
        <p:txBody>
          <a:bodyPr>
            <a:noAutofit/>
          </a:bodyPr>
          <a:lstStyle/>
          <a:p>
            <a:r>
              <a:rPr lang="en-US" sz="2400" dirty="0" smtClean="0"/>
              <a:t>Declares all the app’s components</a:t>
            </a:r>
          </a:p>
          <a:p>
            <a:r>
              <a:rPr lang="en-US" sz="2400" dirty="0" smtClean="0"/>
              <a:t>Names libraries app needs to be linked against</a:t>
            </a:r>
          </a:p>
          <a:p>
            <a:r>
              <a:rPr lang="en-US" sz="2400" dirty="0" smtClean="0"/>
              <a:t>Identifies permissions the app expects to be granted</a:t>
            </a:r>
          </a:p>
          <a:p>
            <a:endParaRPr lang="en-US" sz="24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22</a:t>
            </a:fld>
            <a:endParaRPr lang="en-US"/>
          </a:p>
        </p:txBody>
      </p:sp>
      <p:pic>
        <p:nvPicPr>
          <p:cNvPr id="2050" name="Picture 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24948" y="2397815"/>
            <a:ext cx="6829425" cy="4476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15000" y="3362980"/>
            <a:ext cx="2456057" cy="523220"/>
          </a:xfrm>
          <a:prstGeom prst="rect">
            <a:avLst/>
          </a:prstGeom>
          <a:noFill/>
        </p:spPr>
        <p:txBody>
          <a:bodyPr wrap="none" rtlCol="0">
            <a:spAutoFit/>
          </a:bodyPr>
          <a:lstStyle/>
          <a:p>
            <a:r>
              <a:rPr lang="en-US" sz="2800" dirty="0" smtClean="0">
                <a:solidFill>
                  <a:srgbClr val="FF0000"/>
                </a:solidFill>
              </a:rPr>
              <a:t>min </a:t>
            </a:r>
            <a:r>
              <a:rPr lang="en-US" sz="2800" dirty="0" err="1" smtClean="0">
                <a:solidFill>
                  <a:srgbClr val="FF0000"/>
                </a:solidFill>
              </a:rPr>
              <a:t>sdk</a:t>
            </a:r>
            <a:r>
              <a:rPr lang="en-US" sz="2800" dirty="0" smtClean="0">
                <a:solidFill>
                  <a:srgbClr val="FF0000"/>
                </a:solidFill>
              </a:rPr>
              <a:t> version</a:t>
            </a:r>
            <a:endParaRPr lang="en-US" sz="2800" dirty="0">
              <a:solidFill>
                <a:srgbClr val="FF0000"/>
              </a:solidFill>
            </a:endParaRPr>
          </a:p>
        </p:txBody>
      </p:sp>
      <p:cxnSp>
        <p:nvCxnSpPr>
          <p:cNvPr id="7" name="Straight Arrow Connector 6"/>
          <p:cNvCxnSpPr>
            <a:stCxn id="2" idx="1"/>
          </p:cNvCxnSpPr>
          <p:nvPr/>
        </p:nvCxnSpPr>
        <p:spPr>
          <a:xfrm flipH="1">
            <a:off x="4724400" y="3624590"/>
            <a:ext cx="9906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 xmlns:p14="http://schemas.microsoft.com/office/powerpoint/2010/main" val="5884980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52400" y="1905000"/>
            <a:ext cx="800984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custDataLst>
              <p:tags r:id="rId2"/>
            </p:custDataLst>
          </p:nvPr>
        </p:nvSpPr>
        <p:spPr/>
        <p:txBody>
          <a:bodyPr>
            <a:normAutofit/>
          </a:bodyPr>
          <a:lstStyle/>
          <a:p>
            <a:r>
              <a:rPr lang="en-US" b="1" smtClean="0"/>
              <a:t>5 contd   -  AndroidManifest.xml</a:t>
            </a:r>
            <a:endParaRPr lang="en-US" b="1" dirty="0" smtClean="0"/>
          </a:p>
        </p:txBody>
      </p:sp>
      <p:sp>
        <p:nvSpPr>
          <p:cNvPr id="3" name="Slide Number Placeholder 2"/>
          <p:cNvSpPr>
            <a:spLocks noGrp="1"/>
          </p:cNvSpPr>
          <p:nvPr>
            <p:ph type="sldNum" sz="quarter" idx="12"/>
            <p:custDataLst>
              <p:tags r:id="rId3"/>
            </p:custDataLst>
          </p:nvPr>
        </p:nvSpPr>
        <p:spPr/>
        <p:txBody>
          <a:bodyPr/>
          <a:lstStyle/>
          <a:p>
            <a:fld id="{374E9322-ADF7-42DC-A84A-F7705813E879}" type="slidenum">
              <a:rPr lang="en-US" smtClean="0"/>
              <a:pPr/>
              <a:t>23</a:t>
            </a:fld>
            <a:endParaRPr lang="en-US"/>
          </a:p>
        </p:txBody>
      </p:sp>
      <p:cxnSp>
        <p:nvCxnSpPr>
          <p:cNvPr id="7" name="Straight Arrow Connector 6"/>
          <p:cNvCxnSpPr/>
          <p:nvPr/>
        </p:nvCxnSpPr>
        <p:spPr>
          <a:xfrm flipH="1">
            <a:off x="5435876" y="4114800"/>
            <a:ext cx="12192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867400" y="4114800"/>
            <a:ext cx="91440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40821" y="3717235"/>
            <a:ext cx="3786614" cy="461665"/>
          </a:xfrm>
          <a:prstGeom prst="rect">
            <a:avLst/>
          </a:prstGeom>
          <a:noFill/>
        </p:spPr>
        <p:txBody>
          <a:bodyPr wrap="none" rtlCol="0">
            <a:spAutoFit/>
          </a:bodyPr>
          <a:lstStyle/>
          <a:p>
            <a:r>
              <a:rPr lang="en-US" sz="2400" b="1" dirty="0" smtClean="0"/>
              <a:t>Specify Activity to start with</a:t>
            </a:r>
            <a:endParaRPr lang="en-US" sz="2400" b="1" dirty="0"/>
          </a:p>
        </p:txBody>
      </p:sp>
      <p:sp>
        <p:nvSpPr>
          <p:cNvPr id="17" name="TextBox 16"/>
          <p:cNvSpPr txBox="1"/>
          <p:nvPr/>
        </p:nvSpPr>
        <p:spPr>
          <a:xfrm>
            <a:off x="0" y="1138535"/>
            <a:ext cx="9249007" cy="461665"/>
          </a:xfrm>
          <a:prstGeom prst="rect">
            <a:avLst/>
          </a:prstGeom>
          <a:noFill/>
        </p:spPr>
        <p:txBody>
          <a:bodyPr wrap="none" rtlCol="0">
            <a:spAutoFit/>
          </a:bodyPr>
          <a:lstStyle/>
          <a:p>
            <a:r>
              <a:rPr lang="en-US" sz="2400" b="1" dirty="0" smtClean="0"/>
              <a:t>All Activities that are part of application must be registered in Manifest</a:t>
            </a:r>
            <a:endParaRPr lang="en-US" sz="2400" b="1" dirty="0"/>
          </a:p>
        </p:txBody>
      </p:sp>
    </p:spTree>
    <p:custDataLst>
      <p:tags r:id="rId1"/>
    </p:custDataLst>
    <p:extLst>
      <p:ext uri="{BB962C8B-B14F-4D97-AF65-F5344CB8AC3E}">
        <p14:creationId xmlns="" xmlns:p14="http://schemas.microsoft.com/office/powerpoint/2010/main" val="1218925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Running and Debugging the Application</a:t>
            </a:r>
            <a:endParaRPr lang="en-US"/>
          </a:p>
        </p:txBody>
      </p:sp>
      <p:sp>
        <p:nvSpPr>
          <p:cNvPr id="5" name="Subtitle 4"/>
          <p:cNvSpPr>
            <a:spLocks noGrp="1"/>
          </p:cNvSpPr>
          <p:nvPr>
            <p:ph type="subTitle" idx="1"/>
          </p:nvPr>
        </p:nvSpPr>
        <p:spPr/>
        <p:txBody>
          <a:bodyPr/>
          <a:lstStyle/>
          <a:p>
            <a:r>
              <a:rPr lang="en-US" smtClean="0"/>
              <a:t>Using the Emulator</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Sample Android Emulator 4.0 look and feel</a:t>
            </a:r>
            <a:endParaRPr lang="en-US" sz="3600"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47800" y="1127760"/>
            <a:ext cx="5803095" cy="543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85579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dirty="0" smtClean="0"/>
              <a:t>Emulator Basics</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dirty="0" smtClean="0"/>
              <a:t>Host computer’s keyboard works</a:t>
            </a:r>
          </a:p>
          <a:p>
            <a:r>
              <a:rPr lang="en-US" dirty="0" smtClean="0"/>
              <a:t>Host’s mouse acts as finger</a:t>
            </a:r>
          </a:p>
          <a:p>
            <a:r>
              <a:rPr lang="en-US" dirty="0" smtClean="0"/>
              <a:t>Uses host’s Internet connection</a:t>
            </a:r>
          </a:p>
          <a:p>
            <a:r>
              <a:rPr lang="en-US" dirty="0" smtClean="0"/>
              <a:t>Other buttons work: Home, Menu, Back, Search, volume up and down, etc. </a:t>
            </a:r>
            <a:endParaRPr lang="en-US" dirty="0"/>
          </a:p>
          <a:p>
            <a:r>
              <a:rPr lang="en-US" dirty="0" smtClean="0"/>
              <a:t>Ctrl-F11 toggle landscape </a:t>
            </a:r>
            <a:r>
              <a:rPr lang="en-US" dirty="0" smtClean="0">
                <a:sym typeface="Wingdings" pitchFamily="2" charset="2"/>
              </a:rPr>
              <a:t> portrait</a:t>
            </a:r>
          </a:p>
          <a:p>
            <a:r>
              <a:rPr lang="en-US" dirty="0" smtClean="0">
                <a:sym typeface="Wingdings" pitchFamily="2" charset="2"/>
              </a:rPr>
              <a:t>Alt-Enter toggle full-screen mode</a:t>
            </a:r>
            <a:endParaRPr lang="en-US" dirty="0" smtClean="0"/>
          </a:p>
          <a:p>
            <a:r>
              <a:rPr lang="en-US" dirty="0" smtClean="0"/>
              <a:t>More info at </a:t>
            </a:r>
            <a:r>
              <a:rPr lang="en-US" sz="2000" dirty="0" smtClean="0">
                <a:hlinkClick r:id="rId6"/>
              </a:rPr>
              <a:t>http://developer.android.com/guide/developing/devices/emulator.html</a:t>
            </a:r>
            <a:endParaRPr lang="en-US" dirty="0"/>
          </a:p>
        </p:txBody>
      </p:sp>
    </p:spTree>
    <p:custDataLst>
      <p:tags r:id="rId1"/>
    </p:custDataLst>
    <p:extLst>
      <p:ext uri="{BB962C8B-B14F-4D97-AF65-F5344CB8AC3E}">
        <p14:creationId xmlns="" xmlns:p14="http://schemas.microsoft.com/office/powerpoint/2010/main" val="2932363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Emulator Limitations</a:t>
            </a:r>
            <a:endParaRPr lang="en-US" dirty="0"/>
          </a:p>
        </p:txBody>
      </p:sp>
      <p:sp>
        <p:nvSpPr>
          <p:cNvPr id="3" name="Content Placeholder 2"/>
          <p:cNvSpPr>
            <a:spLocks noGrp="1"/>
          </p:cNvSpPr>
          <p:nvPr>
            <p:ph idx="1"/>
            <p:custDataLst>
              <p:tags r:id="rId3"/>
            </p:custDataLst>
          </p:nvPr>
        </p:nvSpPr>
        <p:spPr/>
        <p:txBody>
          <a:bodyPr>
            <a:normAutofit fontScale="77500" lnSpcReduction="20000"/>
          </a:bodyPr>
          <a:lstStyle/>
          <a:p>
            <a:r>
              <a:rPr lang="en-US" sz="3300" dirty="0"/>
              <a:t>No support for placing or receiving actual phone </a:t>
            </a:r>
            <a:r>
              <a:rPr lang="en-US" sz="3300" dirty="0" smtClean="0"/>
              <a:t>calls</a:t>
            </a:r>
          </a:p>
          <a:p>
            <a:pPr lvl="1"/>
            <a:r>
              <a:rPr lang="en-US" sz="3000" dirty="0" smtClean="0"/>
              <a:t>Simulate phone calls (placed and received) through the emulator console</a:t>
            </a:r>
            <a:endParaRPr lang="en-US" sz="3000" dirty="0"/>
          </a:p>
          <a:p>
            <a:r>
              <a:rPr lang="en-US" sz="3300" dirty="0"/>
              <a:t>No support for USB connections</a:t>
            </a:r>
          </a:p>
          <a:p>
            <a:r>
              <a:rPr lang="en-US" sz="3300" dirty="0"/>
              <a:t>No support for camera/video capture (input</a:t>
            </a:r>
            <a:r>
              <a:rPr lang="en-US" sz="3300" dirty="0" smtClean="0"/>
              <a:t>)</a:t>
            </a:r>
            <a:endParaRPr lang="en-US" sz="3300" dirty="0"/>
          </a:p>
          <a:p>
            <a:r>
              <a:rPr lang="en-US" sz="3300" dirty="0"/>
              <a:t>No support for device-attached headphones</a:t>
            </a:r>
          </a:p>
          <a:p>
            <a:r>
              <a:rPr lang="en-US" sz="3300" dirty="0"/>
              <a:t>No support for determining connected state</a:t>
            </a:r>
          </a:p>
          <a:p>
            <a:r>
              <a:rPr lang="en-US" sz="3300" dirty="0"/>
              <a:t>No support for determining battery charge level and AC charging state</a:t>
            </a:r>
          </a:p>
          <a:p>
            <a:r>
              <a:rPr lang="en-US" sz="3300" dirty="0"/>
              <a:t>No support for determining SD card insert/eject</a:t>
            </a:r>
          </a:p>
          <a:p>
            <a:r>
              <a:rPr lang="en-US" sz="3300" dirty="0"/>
              <a:t>No support for </a:t>
            </a:r>
            <a:r>
              <a:rPr lang="en-US" sz="3300" dirty="0" smtClean="0"/>
              <a:t>Bluetooth</a:t>
            </a:r>
          </a:p>
          <a:p>
            <a:r>
              <a:rPr lang="en-US" sz="3300" dirty="0" smtClean="0"/>
              <a:t>No support for simulating the accelerometer</a:t>
            </a:r>
          </a:p>
          <a:p>
            <a:pPr lvl="1"/>
            <a:r>
              <a:rPr lang="en-US" sz="3000" dirty="0" smtClean="0"/>
              <a:t>Use </a:t>
            </a:r>
            <a:r>
              <a:rPr lang="en-US" sz="3000" dirty="0" err="1" smtClean="0"/>
              <a:t>OpenIntents’s</a:t>
            </a:r>
            <a:r>
              <a:rPr lang="en-US" sz="3000" dirty="0" smtClean="0"/>
              <a:t> Sensor Simulator</a:t>
            </a:r>
            <a:endParaRPr lang="en-US" sz="3000" dirty="0"/>
          </a:p>
        </p:txBody>
      </p:sp>
      <p:sp>
        <p:nvSpPr>
          <p:cNvPr id="4" name="TextBox 3"/>
          <p:cNvSpPr txBox="1"/>
          <p:nvPr/>
        </p:nvSpPr>
        <p:spPr>
          <a:xfrm>
            <a:off x="231010" y="6248400"/>
            <a:ext cx="8608190" cy="523220"/>
          </a:xfrm>
          <a:prstGeom prst="rect">
            <a:avLst/>
          </a:prstGeom>
          <a:noFill/>
        </p:spPr>
        <p:txBody>
          <a:bodyPr wrap="none" rtlCol="0">
            <a:spAutoFit/>
          </a:bodyPr>
          <a:lstStyle/>
          <a:p>
            <a:r>
              <a:rPr lang="en-US" sz="2800" dirty="0" smtClean="0"/>
              <a:t>That's why we need </a:t>
            </a:r>
            <a:r>
              <a:rPr lang="en-US" sz="2800" smtClean="0"/>
              <a:t>the real devices - phones and tablets!</a:t>
            </a:r>
            <a:endParaRPr lang="en-US" sz="2800" dirty="0"/>
          </a:p>
        </p:txBody>
      </p:sp>
    </p:spTree>
    <p:custDataLst>
      <p:tags r:id="rId1"/>
    </p:custDataLst>
    <p:extLst>
      <p:ext uri="{BB962C8B-B14F-4D97-AF65-F5344CB8AC3E}">
        <p14:creationId xmlns="" xmlns:p14="http://schemas.microsoft.com/office/powerpoint/2010/main" val="31919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Android Emulator or AVD</a:t>
            </a:r>
            <a:endParaRPr lang="en-US" dirty="0"/>
          </a:p>
        </p:txBody>
      </p:sp>
      <p:sp>
        <p:nvSpPr>
          <p:cNvPr id="3" name="Content Placeholder 2"/>
          <p:cNvSpPr>
            <a:spLocks noGrp="1"/>
          </p:cNvSpPr>
          <p:nvPr>
            <p:ph idx="1"/>
            <p:custDataLst>
              <p:tags r:id="rId3"/>
            </p:custDataLst>
          </p:nvPr>
        </p:nvSpPr>
        <p:spPr/>
        <p:txBody>
          <a:bodyPr>
            <a:normAutofit lnSpcReduction="10000"/>
          </a:bodyPr>
          <a:lstStyle/>
          <a:p>
            <a:r>
              <a:rPr lang="en-US" dirty="0" smtClean="0"/>
              <a:t>Emulator is essential to testing app but is not a substitute for a real device</a:t>
            </a:r>
          </a:p>
          <a:p>
            <a:r>
              <a:rPr lang="en-US" dirty="0" smtClean="0"/>
              <a:t>Emulators are called </a:t>
            </a:r>
            <a:r>
              <a:rPr lang="en-US" b="1" dirty="0" smtClean="0"/>
              <a:t>Android Virtual Devices </a:t>
            </a:r>
            <a:r>
              <a:rPr lang="en-US" dirty="0" smtClean="0"/>
              <a:t>(AVDs)</a:t>
            </a:r>
          </a:p>
          <a:p>
            <a:r>
              <a:rPr lang="en-US" dirty="0" smtClean="0"/>
              <a:t>Android SDK and AVD Manager allows you to create AVDs that target any Android API level</a:t>
            </a:r>
          </a:p>
          <a:p>
            <a:r>
              <a:rPr lang="en-US" dirty="0" smtClean="0"/>
              <a:t>AVD have configurable resolutions, RAM, SD cards, skins, and other hardware </a:t>
            </a:r>
          </a:p>
        </p:txBody>
      </p:sp>
    </p:spTree>
    <p:custDataLst>
      <p:tags r:id="rId1"/>
    </p:custDataLst>
    <p:extLst>
      <p:ext uri="{BB962C8B-B14F-4D97-AF65-F5344CB8AC3E}">
        <p14:creationId xmlns="" xmlns:p14="http://schemas.microsoft.com/office/powerpoint/2010/main" val="2685432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Create an AVD using </a:t>
            </a:r>
            <a:br>
              <a:rPr lang="en-US" dirty="0" smtClean="0"/>
            </a:br>
            <a:r>
              <a:rPr lang="en-US" dirty="0" smtClean="0"/>
              <a:t>AVD Manager</a:t>
            </a:r>
          </a:p>
        </p:txBody>
      </p:sp>
      <p:pic>
        <p:nvPicPr>
          <p:cNvPr id="6146" name="Picture 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28600" y="1143000"/>
            <a:ext cx="3516189" cy="487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42711" y="1371600"/>
            <a:ext cx="5433946" cy="39115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custDataLst>
              <p:tags r:id="rId3"/>
            </p:custDataLst>
          </p:nvPr>
        </p:nvSpPr>
        <p:spPr>
          <a:xfrm>
            <a:off x="664029" y="6046504"/>
            <a:ext cx="7772400" cy="615553"/>
          </a:xfrm>
          <a:prstGeom prst="rect">
            <a:avLst/>
          </a:prstGeom>
          <a:noFill/>
        </p:spPr>
        <p:txBody>
          <a:bodyPr wrap="square" rtlCol="0">
            <a:spAutoFit/>
          </a:bodyPr>
          <a:lstStyle/>
          <a:p>
            <a:pPr algn="ctr"/>
            <a:r>
              <a:rPr lang="en-US" dirty="0" smtClean="0"/>
              <a:t>or use the command line</a:t>
            </a:r>
            <a:br>
              <a:rPr lang="en-US" dirty="0" smtClean="0"/>
            </a:br>
            <a:r>
              <a:rPr lang="en-US" sz="1600" dirty="0" smtClean="0">
                <a:hlinkClick r:id="rId8"/>
              </a:rPr>
              <a:t>http://developer.android.com/guide/developing/devices/managing-avds-cmdline.html</a:t>
            </a:r>
            <a:endParaRPr lang="en-US" dirty="0"/>
          </a:p>
        </p:txBody>
      </p:sp>
    </p:spTree>
    <p:custDataLst>
      <p:tags r:id="rId1"/>
    </p:custDataLst>
    <p:extLst>
      <p:ext uri="{BB962C8B-B14F-4D97-AF65-F5344CB8AC3E}">
        <p14:creationId xmlns="" xmlns:p14="http://schemas.microsoft.com/office/powerpoint/2010/main" val="3626722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droid System Architecture"/>
          <p:cNvPicPr>
            <a:picLocks noChangeAspect="1" noChangeArrowheads="1"/>
          </p:cNvPicPr>
          <p:nvPr>
            <p:custDataLst>
              <p:tags r:id="rId2"/>
            </p:custDataLst>
          </p:nvPr>
        </p:nvPicPr>
        <p:blipFill>
          <a:blip r:embed="rId6" cstate="print"/>
          <a:srcRect/>
          <a:stretch>
            <a:fillRect/>
          </a:stretch>
        </p:blipFill>
        <p:spPr bwMode="auto">
          <a:xfrm>
            <a:off x="762000" y="381000"/>
            <a:ext cx="7848600" cy="5636022"/>
          </a:xfrm>
          <a:prstGeom prst="rect">
            <a:avLst/>
          </a:prstGeom>
          <a:noFill/>
        </p:spPr>
      </p:pic>
      <p:sp>
        <p:nvSpPr>
          <p:cNvPr id="5" name="TextBox 4"/>
          <p:cNvSpPr txBox="1"/>
          <p:nvPr>
            <p:custDataLst>
              <p:tags r:id="rId3"/>
            </p:custDataLst>
          </p:nvPr>
        </p:nvSpPr>
        <p:spPr>
          <a:xfrm>
            <a:off x="1219200" y="6324600"/>
            <a:ext cx="7086600" cy="369332"/>
          </a:xfrm>
          <a:prstGeom prst="rect">
            <a:avLst/>
          </a:prstGeom>
          <a:noFill/>
        </p:spPr>
        <p:txBody>
          <a:bodyPr wrap="square" rtlCol="0">
            <a:spAutoFit/>
          </a:bodyPr>
          <a:lstStyle/>
          <a:p>
            <a:pPr algn="ctr"/>
            <a:r>
              <a:rPr lang="en-US" dirty="0" smtClean="0">
                <a:hlinkClick r:id="rId7"/>
              </a:rPr>
              <a:t>http://developer.android.com/guide/basics/what-is-android.html</a:t>
            </a:r>
            <a:endParaRPr lang="en-US" dirty="0"/>
          </a:p>
        </p:txBody>
      </p:sp>
    </p:spTree>
    <p:custDataLst>
      <p:tags r:id="rId1"/>
    </p:custDataLst>
    <p:extLst>
      <p:ext uri="{BB962C8B-B14F-4D97-AF65-F5344CB8AC3E}">
        <p14:creationId xmlns="" xmlns:p14="http://schemas.microsoft.com/office/powerpoint/2010/main" val="236404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514600"/>
            <a:ext cx="8229600" cy="1143000"/>
          </a:xfrm>
        </p:spPr>
        <p:txBody>
          <a:bodyPr/>
          <a:lstStyle/>
          <a:p>
            <a:r>
              <a:rPr lang="en-US" dirty="0" smtClean="0"/>
              <a:t>Application Components</a:t>
            </a:r>
            <a:endParaRPr lang="en-US" dirty="0"/>
          </a:p>
        </p:txBody>
      </p:sp>
      <p:sp>
        <p:nvSpPr>
          <p:cNvPr id="3" name="Title 3"/>
          <p:cNvSpPr txBox="1">
            <a:spLocks/>
          </p:cNvSpPr>
          <p:nvPr/>
        </p:nvSpPr>
        <p:spPr>
          <a:xfrm>
            <a:off x="685800" y="1447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rgbClr val="FF0000"/>
                </a:solidFill>
                <a:effectLst/>
                <a:uLnTx/>
                <a:uFillTx/>
                <a:latin typeface="+mj-lt"/>
                <a:ea typeface="+mj-ea"/>
                <a:cs typeface="+mj-cs"/>
              </a:rPr>
              <a:t>Section 2</a:t>
            </a:r>
            <a:endParaRPr kumimoji="0" lang="en-US" sz="4400" b="0" i="0" u="none" strike="noStrike" kern="1200" cap="none" spc="0" normalizeH="0" baseline="0" noProof="0">
              <a:ln>
                <a:noFill/>
              </a:ln>
              <a:solidFill>
                <a:srgbClr val="FF0000"/>
              </a:solidFill>
              <a:effectLst/>
              <a:uLnTx/>
              <a:uFillTx/>
              <a:latin typeface="+mj-lt"/>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 Components List</a:t>
            </a:r>
            <a:endParaRPr lang="en-US" dirty="0"/>
          </a:p>
        </p:txBody>
      </p:sp>
      <p:sp>
        <p:nvSpPr>
          <p:cNvPr id="3" name="Content Placeholder 2"/>
          <p:cNvSpPr>
            <a:spLocks noGrp="1"/>
          </p:cNvSpPr>
          <p:nvPr>
            <p:ph idx="1"/>
          </p:nvPr>
        </p:nvSpPr>
        <p:spPr>
          <a:xfrm>
            <a:off x="457200" y="914400"/>
            <a:ext cx="8229600" cy="5592763"/>
          </a:xfrm>
        </p:spPr>
        <p:txBody>
          <a:bodyPr>
            <a:normAutofit fontScale="70000" lnSpcReduction="20000"/>
          </a:bodyPr>
          <a:lstStyle/>
          <a:p>
            <a:pPr algn="ctr">
              <a:buNone/>
            </a:pPr>
            <a:r>
              <a:rPr lang="en-US" dirty="0" smtClean="0">
                <a:solidFill>
                  <a:srgbClr val="0070C0"/>
                </a:solidFill>
              </a:rPr>
              <a:t>five </a:t>
            </a:r>
            <a:r>
              <a:rPr lang="en-US" smtClean="0">
                <a:solidFill>
                  <a:srgbClr val="0070C0"/>
                </a:solidFill>
              </a:rPr>
              <a:t>primary components - different purposes</a:t>
            </a:r>
          </a:p>
          <a:p>
            <a:pPr algn="ctr">
              <a:buNone/>
            </a:pPr>
            <a:endParaRPr lang="en-US" dirty="0" smtClean="0">
              <a:solidFill>
                <a:srgbClr val="0070C0"/>
              </a:solidFill>
            </a:endParaRPr>
          </a:p>
          <a:p>
            <a:pPr marL="742950" indent="-742950">
              <a:buFont typeface="+mj-lt"/>
              <a:buAutoNum type="arabicPeriod"/>
            </a:pPr>
            <a:r>
              <a:rPr lang="en-US" dirty="0" smtClean="0"/>
              <a:t>Activity</a:t>
            </a:r>
          </a:p>
          <a:p>
            <a:pPr marL="971550" lvl="1" indent="-514350"/>
            <a:r>
              <a:rPr lang="en-US" dirty="0" smtClean="0"/>
              <a:t>single screen with a user interface, app may have several activities, subclass of Activity</a:t>
            </a:r>
          </a:p>
          <a:p>
            <a:pPr marL="971550" lvl="1" indent="-514350"/>
            <a:r>
              <a:rPr lang="en-US" dirty="0" smtClean="0"/>
              <a:t>Most of early examples will </a:t>
            </a:r>
            <a:r>
              <a:rPr lang="en-US" smtClean="0"/>
              <a:t>be activities</a:t>
            </a:r>
          </a:p>
          <a:p>
            <a:pPr marL="971550" lvl="1" indent="-514350"/>
            <a:endParaRPr lang="en-US" dirty="0" smtClean="0"/>
          </a:p>
          <a:p>
            <a:pPr marL="742950" indent="-742950">
              <a:buFont typeface="+mj-lt"/>
              <a:buAutoNum type="arabicPeriod"/>
            </a:pPr>
            <a:r>
              <a:rPr lang="en-US" dirty="0" smtClean="0"/>
              <a:t>Intents </a:t>
            </a:r>
          </a:p>
          <a:p>
            <a:pPr marL="971550" lvl="1" indent="-514350"/>
            <a:r>
              <a:rPr lang="en-US" dirty="0" smtClean="0"/>
              <a:t>used to pass information </a:t>
            </a:r>
            <a:r>
              <a:rPr lang="en-US" smtClean="0"/>
              <a:t>between applications</a:t>
            </a:r>
          </a:p>
          <a:p>
            <a:pPr marL="971550" lvl="1" indent="-514350"/>
            <a:endParaRPr lang="en-US" dirty="0" smtClean="0"/>
          </a:p>
          <a:p>
            <a:pPr marL="742950" indent="-742950">
              <a:buFont typeface="+mj-lt"/>
              <a:buAutoNum type="arabicPeriod"/>
            </a:pPr>
            <a:r>
              <a:rPr lang="en-US" dirty="0" smtClean="0"/>
              <a:t>Service</a:t>
            </a:r>
          </a:p>
          <a:p>
            <a:pPr marL="971550" lvl="1" indent="-514350"/>
            <a:r>
              <a:rPr lang="en-US" dirty="0"/>
              <a:t>Application component that performs long-running operations in background with no </a:t>
            </a:r>
            <a:r>
              <a:rPr lang="en-US" dirty="0" smtClean="0"/>
              <a:t>UI</a:t>
            </a:r>
          </a:p>
          <a:p>
            <a:pPr marL="971550" lvl="1" indent="-514350"/>
            <a:r>
              <a:rPr lang="en-US" dirty="0" smtClean="0"/>
              <a:t>example, an application that automatically responds to texts when driving</a:t>
            </a:r>
          </a:p>
          <a:p>
            <a:pPr lvl="1"/>
            <a:endParaRPr lang="en-US" dirty="0"/>
          </a:p>
          <a:p>
            <a:pPr lvl="1"/>
            <a:endParaRPr lang="en-US" dirty="0"/>
          </a:p>
        </p:txBody>
      </p:sp>
    </p:spTree>
    <p:extLst>
      <p:ext uri="{BB962C8B-B14F-4D97-AF65-F5344CB8AC3E}">
        <p14:creationId xmlns="" xmlns:p14="http://schemas.microsoft.com/office/powerpoint/2010/main" val="2645509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Application </a:t>
            </a:r>
            <a:r>
              <a:rPr lang="en-US" smtClean="0"/>
              <a:t>Components List..contd</a:t>
            </a:r>
            <a:endParaRPr lang="en-US" dirty="0"/>
          </a:p>
        </p:txBody>
      </p:sp>
      <p:sp>
        <p:nvSpPr>
          <p:cNvPr id="3" name="Content Placeholder 2"/>
          <p:cNvSpPr>
            <a:spLocks noGrp="1"/>
          </p:cNvSpPr>
          <p:nvPr>
            <p:ph idx="1"/>
          </p:nvPr>
        </p:nvSpPr>
        <p:spPr/>
        <p:txBody>
          <a:bodyPr>
            <a:normAutofit lnSpcReduction="10000"/>
          </a:bodyPr>
          <a:lstStyle/>
          <a:p>
            <a:pPr marL="742950" indent="-742950">
              <a:buFont typeface="+mj-lt"/>
              <a:buAutoNum type="arabicPeriod" startAt="4"/>
            </a:pPr>
            <a:r>
              <a:rPr lang="en-US" sz="3200" dirty="0" smtClean="0"/>
              <a:t>Content Providers</a:t>
            </a:r>
          </a:p>
          <a:p>
            <a:pPr marL="971550" lvl="1" indent="-514350"/>
            <a:r>
              <a:rPr lang="en-US" sz="2800" dirty="0" smtClean="0"/>
              <a:t>a bridge between applications to share data</a:t>
            </a:r>
          </a:p>
          <a:p>
            <a:pPr marL="971550" lvl="1" indent="-514350"/>
            <a:r>
              <a:rPr lang="en-US" sz="2800" dirty="0" smtClean="0"/>
              <a:t>for example the devices contacts information</a:t>
            </a:r>
          </a:p>
          <a:p>
            <a:pPr marL="971550" lvl="1" indent="-514350"/>
            <a:r>
              <a:rPr lang="en-US" sz="2800" dirty="0" smtClean="0"/>
              <a:t>we tend to use these, but not create </a:t>
            </a:r>
            <a:r>
              <a:rPr lang="en-US" sz="2800" smtClean="0"/>
              <a:t>new ones</a:t>
            </a:r>
          </a:p>
          <a:p>
            <a:pPr marL="971550" lvl="1" indent="-514350"/>
            <a:endParaRPr lang="en-US" sz="2800" dirty="0" smtClean="0"/>
          </a:p>
          <a:p>
            <a:pPr marL="742950" indent="-742950">
              <a:buFont typeface="+mj-lt"/>
              <a:buAutoNum type="arabicPeriod" startAt="5"/>
            </a:pPr>
            <a:r>
              <a:rPr lang="en-US" sz="3200" dirty="0" smtClean="0"/>
              <a:t>Broadcast Receivers</a:t>
            </a:r>
          </a:p>
          <a:p>
            <a:pPr marL="971550" lvl="1" indent="-514350"/>
            <a:r>
              <a:rPr lang="en-US" sz="2800" dirty="0" smtClean="0"/>
              <a:t>component that responds to system wide announcements</a:t>
            </a:r>
          </a:p>
          <a:p>
            <a:pPr marL="971550" lvl="1" indent="-514350"/>
            <a:r>
              <a:rPr lang="en-US" sz="2800" dirty="0" smtClean="0"/>
              <a:t>battery low, screen off, date changed</a:t>
            </a:r>
          </a:p>
          <a:p>
            <a:pPr marL="971550" lvl="1" indent="-514350"/>
            <a:r>
              <a:rPr lang="en-US" sz="2800" dirty="0" smtClean="0"/>
              <a:t>also possible to initiate broadcasts from within an application</a:t>
            </a:r>
          </a:p>
          <a:p>
            <a:pPr marL="742950" indent="-742950">
              <a:buFont typeface="+mj-lt"/>
              <a:buAutoNum type="arabicPeriod" startAt="5"/>
            </a:pPr>
            <a:endParaRPr lang="en-US" sz="3200" dirty="0" smtClean="0"/>
          </a:p>
        </p:txBody>
      </p:sp>
    </p:spTree>
    <p:extLst>
      <p:ext uri="{BB962C8B-B14F-4D97-AF65-F5344CB8AC3E}">
        <p14:creationId xmlns="" xmlns:p14="http://schemas.microsoft.com/office/powerpoint/2010/main" val="910098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Understanding Activity Stack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Activity Stack</a:t>
            </a:r>
            <a:endParaRPr lang="en-US" dirty="0"/>
          </a:p>
        </p:txBody>
      </p:sp>
      <p:sp>
        <p:nvSpPr>
          <p:cNvPr id="8" name="Oval 7"/>
          <p:cNvSpPr/>
          <p:nvPr>
            <p:custDataLst>
              <p:tags r:id="rId3"/>
            </p:custDataLst>
          </p:nvPr>
        </p:nvSpPr>
        <p:spPr>
          <a:xfrm>
            <a:off x="3619500" y="452628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custDataLst>
              <p:tags r:id="rId4"/>
            </p:custDataLst>
          </p:nvPr>
        </p:nvSpPr>
        <p:spPr>
          <a:xfrm>
            <a:off x="3619500" y="466344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custDataLst>
              <p:tags r:id="rId5"/>
            </p:custDataLst>
          </p:nvPr>
        </p:nvSpPr>
        <p:spPr>
          <a:xfrm>
            <a:off x="36195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custDataLst>
              <p:tags r:id="rId6"/>
            </p:custDataLst>
          </p:nvPr>
        </p:nvSpPr>
        <p:spPr>
          <a:xfrm>
            <a:off x="4800600" y="1981200"/>
            <a:ext cx="3505200" cy="369332"/>
          </a:xfrm>
          <a:prstGeom prst="rect">
            <a:avLst/>
          </a:prstGeom>
          <a:noFill/>
        </p:spPr>
        <p:txBody>
          <a:bodyPr wrap="square" rtlCol="0">
            <a:spAutoFit/>
          </a:bodyPr>
          <a:lstStyle/>
          <a:p>
            <a:r>
              <a:rPr lang="en-US" dirty="0" smtClean="0"/>
              <a:t>User currently interacting with me</a:t>
            </a:r>
            <a:endParaRPr lang="en-US" dirty="0"/>
          </a:p>
        </p:txBody>
      </p:sp>
      <p:sp>
        <p:nvSpPr>
          <p:cNvPr id="13" name="TextBox 12"/>
          <p:cNvSpPr txBox="1"/>
          <p:nvPr>
            <p:custDataLst>
              <p:tags r:id="rId7"/>
            </p:custDataLst>
          </p:nvPr>
        </p:nvSpPr>
        <p:spPr>
          <a:xfrm>
            <a:off x="4800600" y="2801034"/>
            <a:ext cx="3352800" cy="646331"/>
          </a:xfrm>
          <a:prstGeom prst="rect">
            <a:avLst/>
          </a:prstGeom>
          <a:noFill/>
        </p:spPr>
        <p:txBody>
          <a:bodyPr wrap="square" rtlCol="0">
            <a:spAutoFit/>
          </a:bodyPr>
          <a:lstStyle/>
          <a:p>
            <a:r>
              <a:rPr lang="en-US" dirty="0" smtClean="0"/>
              <a:t>Pressing Back or destroying A1 will bring me to the top</a:t>
            </a:r>
            <a:endParaRPr lang="en-US" dirty="0"/>
          </a:p>
        </p:txBody>
      </p:sp>
      <p:sp>
        <p:nvSpPr>
          <p:cNvPr id="14" name="TextBox 13"/>
          <p:cNvSpPr txBox="1"/>
          <p:nvPr>
            <p:custDataLst>
              <p:tags r:id="rId8"/>
            </p:custDataLst>
          </p:nvPr>
        </p:nvSpPr>
        <p:spPr>
          <a:xfrm>
            <a:off x="4800600" y="4945486"/>
            <a:ext cx="3352800" cy="646331"/>
          </a:xfrm>
          <a:prstGeom prst="rect">
            <a:avLst/>
          </a:prstGeom>
          <a:noFill/>
        </p:spPr>
        <p:txBody>
          <a:bodyPr wrap="square" rtlCol="0">
            <a:spAutoFit/>
          </a:bodyPr>
          <a:lstStyle/>
          <a:p>
            <a:r>
              <a:rPr lang="en-US" dirty="0" smtClean="0"/>
              <a:t>If Activities above me use too many resources, I’ll be destroyed!</a:t>
            </a:r>
            <a:endParaRPr lang="en-US" dirty="0"/>
          </a:p>
        </p:txBody>
      </p:sp>
      <p:sp>
        <p:nvSpPr>
          <p:cNvPr id="15" name="TextBox 14"/>
          <p:cNvSpPr txBox="1"/>
          <p:nvPr>
            <p:custDataLst>
              <p:tags r:id="rId9"/>
            </p:custDataLst>
          </p:nvPr>
        </p:nvSpPr>
        <p:spPr>
          <a:xfrm>
            <a:off x="609600" y="1886634"/>
            <a:ext cx="1821181" cy="646331"/>
          </a:xfrm>
          <a:prstGeom prst="rect">
            <a:avLst/>
          </a:prstGeom>
          <a:noFill/>
        </p:spPr>
        <p:txBody>
          <a:bodyPr wrap="square" rtlCol="0">
            <a:spAutoFit/>
          </a:bodyPr>
          <a:lstStyle/>
          <a:p>
            <a:pPr algn="r"/>
            <a:r>
              <a:rPr lang="en-US" dirty="0" smtClean="0"/>
              <a:t>Most recently created is at Top</a:t>
            </a:r>
            <a:endParaRPr lang="en-US" dirty="0"/>
          </a:p>
        </p:txBody>
      </p:sp>
      <p:sp>
        <p:nvSpPr>
          <p:cNvPr id="16" name="Rounded Rectangle 15"/>
          <p:cNvSpPr/>
          <p:nvPr>
            <p:custDataLst>
              <p:tags r:id="rId10"/>
            </p:custDataLst>
          </p:nvPr>
        </p:nvSpPr>
        <p:spPr>
          <a:xfrm>
            <a:off x="2743200" y="1828800"/>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1</a:t>
            </a:r>
            <a:endParaRPr lang="en-US" sz="2400" dirty="0">
              <a:solidFill>
                <a:schemeClr val="tx1"/>
              </a:solidFill>
            </a:endParaRPr>
          </a:p>
        </p:txBody>
      </p:sp>
      <p:sp>
        <p:nvSpPr>
          <p:cNvPr id="17" name="Rounded Rectangle 16"/>
          <p:cNvSpPr/>
          <p:nvPr>
            <p:custDataLst>
              <p:tags r:id="rId11"/>
            </p:custDataLst>
          </p:nvPr>
        </p:nvSpPr>
        <p:spPr>
          <a:xfrm>
            <a:off x="2743200" y="2749361"/>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2</a:t>
            </a:r>
            <a:endParaRPr lang="en-US" sz="2400" dirty="0">
              <a:solidFill>
                <a:schemeClr val="tx1"/>
              </a:solidFill>
            </a:endParaRPr>
          </a:p>
        </p:txBody>
      </p:sp>
      <p:sp>
        <p:nvSpPr>
          <p:cNvPr id="18" name="Rounded Rectangle 17"/>
          <p:cNvSpPr/>
          <p:nvPr>
            <p:custDataLst>
              <p:tags r:id="rId12"/>
            </p:custDataLst>
          </p:nvPr>
        </p:nvSpPr>
        <p:spPr>
          <a:xfrm>
            <a:off x="2743200" y="3657600"/>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3</a:t>
            </a:r>
            <a:endParaRPr lang="en-US" sz="2400" dirty="0">
              <a:solidFill>
                <a:schemeClr val="tx1"/>
              </a:solidFill>
            </a:endParaRPr>
          </a:p>
        </p:txBody>
      </p:sp>
      <p:sp>
        <p:nvSpPr>
          <p:cNvPr id="19" name="Rounded Rectangle 18"/>
          <p:cNvSpPr/>
          <p:nvPr>
            <p:custDataLst>
              <p:tags r:id="rId13"/>
            </p:custDataLst>
          </p:nvPr>
        </p:nvSpPr>
        <p:spPr>
          <a:xfrm>
            <a:off x="2774662" y="4948566"/>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a:t>
            </a:r>
            <a:r>
              <a:rPr lang="en-US" sz="2400" i="1" dirty="0" smtClean="0">
                <a:solidFill>
                  <a:schemeClr val="tx1"/>
                </a:solidFill>
              </a:rPr>
              <a:t>N</a:t>
            </a:r>
            <a:endParaRPr lang="en-US" sz="2400" i="1" dirty="0">
              <a:solidFill>
                <a:schemeClr val="tx1"/>
              </a:solidFill>
            </a:endParaRPr>
          </a:p>
        </p:txBody>
      </p:sp>
    </p:spTree>
    <p:custDataLst>
      <p:tags r:id="rId1"/>
    </p:custDataLst>
    <p:extLst>
      <p:ext uri="{BB962C8B-B14F-4D97-AF65-F5344CB8AC3E}">
        <p14:creationId xmlns="" xmlns:p14="http://schemas.microsoft.com/office/powerpoint/2010/main" val="3560682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Typical Game</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35</a:t>
            </a:fld>
            <a:endParaRPr lang="en-US"/>
          </a:p>
        </p:txBody>
      </p:sp>
      <p:sp>
        <p:nvSpPr>
          <p:cNvPr id="5" name="Rounded Rectangle 4"/>
          <p:cNvSpPr/>
          <p:nvPr>
            <p:custDataLst>
              <p:tags r:id="rId4"/>
            </p:custDataLst>
          </p:nvPr>
        </p:nvSpPr>
        <p:spPr>
          <a:xfrm>
            <a:off x="685800" y="31242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Splash Screen</a:t>
            </a:r>
          </a:p>
          <a:p>
            <a:pPr algn="ctr"/>
            <a:r>
              <a:rPr lang="en-US" sz="2400" dirty="0" smtClean="0">
                <a:solidFill>
                  <a:srgbClr val="0070C0"/>
                </a:solidFill>
              </a:rPr>
              <a:t>Activity</a:t>
            </a:r>
            <a:endParaRPr lang="en-US" sz="2400" dirty="0">
              <a:solidFill>
                <a:srgbClr val="0070C0"/>
              </a:solidFill>
            </a:endParaRPr>
          </a:p>
        </p:txBody>
      </p:sp>
      <p:sp>
        <p:nvSpPr>
          <p:cNvPr id="7" name="Rounded Rectangle 6"/>
          <p:cNvSpPr/>
          <p:nvPr>
            <p:custDataLst>
              <p:tags r:id="rId5"/>
            </p:custDataLst>
          </p:nvPr>
        </p:nvSpPr>
        <p:spPr>
          <a:xfrm>
            <a:off x="3429000" y="31242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Main Menu</a:t>
            </a:r>
          </a:p>
          <a:p>
            <a:pPr algn="ctr"/>
            <a:r>
              <a:rPr lang="en-US" sz="2400" dirty="0" smtClean="0">
                <a:solidFill>
                  <a:srgbClr val="0070C0"/>
                </a:solidFill>
              </a:rPr>
              <a:t>Activity</a:t>
            </a:r>
            <a:endParaRPr lang="en-US" sz="2400" dirty="0">
              <a:solidFill>
                <a:srgbClr val="0070C0"/>
              </a:solidFill>
            </a:endParaRPr>
          </a:p>
        </p:txBody>
      </p:sp>
      <p:sp>
        <p:nvSpPr>
          <p:cNvPr id="8" name="Rounded Rectangle 7"/>
          <p:cNvSpPr/>
          <p:nvPr>
            <p:custDataLst>
              <p:tags r:id="rId6"/>
            </p:custDataLst>
          </p:nvPr>
        </p:nvSpPr>
        <p:spPr>
          <a:xfrm>
            <a:off x="6172200" y="31623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Game Play</a:t>
            </a:r>
          </a:p>
          <a:p>
            <a:pPr algn="ctr"/>
            <a:r>
              <a:rPr lang="en-US" sz="2400" dirty="0" smtClean="0">
                <a:solidFill>
                  <a:srgbClr val="0070C0"/>
                </a:solidFill>
              </a:rPr>
              <a:t>Activity</a:t>
            </a:r>
            <a:endParaRPr lang="en-US" sz="2400" dirty="0">
              <a:solidFill>
                <a:srgbClr val="0070C0"/>
              </a:solidFill>
            </a:endParaRPr>
          </a:p>
        </p:txBody>
      </p:sp>
      <p:sp>
        <p:nvSpPr>
          <p:cNvPr id="9" name="Rounded Rectangle 8"/>
          <p:cNvSpPr/>
          <p:nvPr>
            <p:custDataLst>
              <p:tags r:id="rId7"/>
            </p:custDataLst>
          </p:nvPr>
        </p:nvSpPr>
        <p:spPr>
          <a:xfrm>
            <a:off x="6172200" y="15240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 Scores</a:t>
            </a:r>
          </a:p>
          <a:p>
            <a:pPr algn="ctr"/>
            <a:r>
              <a:rPr lang="en-US" sz="2400" dirty="0" smtClean="0">
                <a:solidFill>
                  <a:srgbClr val="0070C0"/>
                </a:solidFill>
              </a:rPr>
              <a:t>Activity</a:t>
            </a:r>
            <a:endParaRPr lang="en-US" sz="2400" dirty="0">
              <a:solidFill>
                <a:srgbClr val="0070C0"/>
              </a:solidFill>
            </a:endParaRPr>
          </a:p>
        </p:txBody>
      </p:sp>
      <p:sp>
        <p:nvSpPr>
          <p:cNvPr id="10" name="Rounded Rectangle 9"/>
          <p:cNvSpPr/>
          <p:nvPr>
            <p:custDataLst>
              <p:tags r:id="rId8"/>
            </p:custDataLst>
          </p:nvPr>
        </p:nvSpPr>
        <p:spPr>
          <a:xfrm>
            <a:off x="6172200" y="48006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Settings</a:t>
            </a:r>
          </a:p>
          <a:p>
            <a:pPr algn="ctr"/>
            <a:r>
              <a:rPr lang="en-US" sz="2400" dirty="0" smtClean="0">
                <a:solidFill>
                  <a:srgbClr val="0070C0"/>
                </a:solidFill>
              </a:rPr>
              <a:t>Activity</a:t>
            </a:r>
            <a:endParaRPr lang="en-US" sz="2400" dirty="0">
              <a:solidFill>
                <a:srgbClr val="0070C0"/>
              </a:solidFill>
            </a:endParaRPr>
          </a:p>
        </p:txBody>
      </p:sp>
      <p:cxnSp>
        <p:nvCxnSpPr>
          <p:cNvPr id="12" name="Straight Arrow Connector 11"/>
          <p:cNvCxnSpPr>
            <a:endCxn id="7" idx="1"/>
          </p:cNvCxnSpPr>
          <p:nvPr>
            <p:custDataLst>
              <p:tags r:id="rId9"/>
            </p:custDataLst>
          </p:nvPr>
        </p:nvCxnSpPr>
        <p:spPr>
          <a:xfrm>
            <a:off x="2895600" y="3733800"/>
            <a:ext cx="5334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custDataLst>
              <p:tags r:id="rId10"/>
            </p:custDataLst>
          </p:nvPr>
        </p:nvCxnSpPr>
        <p:spPr>
          <a:xfrm>
            <a:off x="5638800" y="3733800"/>
            <a:ext cx="5334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Freeform 14"/>
          <p:cNvSpPr/>
          <p:nvPr>
            <p:custDataLst>
              <p:tags r:id="rId11"/>
            </p:custDataLst>
          </p:nvPr>
        </p:nvSpPr>
        <p:spPr>
          <a:xfrm>
            <a:off x="4953000" y="2133600"/>
            <a:ext cx="1219200" cy="965200"/>
          </a:xfrm>
          <a:custGeom>
            <a:avLst/>
            <a:gdLst>
              <a:gd name="connsiteX0" fmla="*/ 0 w 1803400"/>
              <a:gd name="connsiteY0" fmla="*/ 1257300 h 1257300"/>
              <a:gd name="connsiteX1" fmla="*/ 381000 w 1803400"/>
              <a:gd name="connsiteY1" fmla="*/ 381000 h 1257300"/>
              <a:gd name="connsiteX2" fmla="*/ 1803400 w 1803400"/>
              <a:gd name="connsiteY2" fmla="*/ 0 h 1257300"/>
            </a:gdLst>
            <a:ahLst/>
            <a:cxnLst>
              <a:cxn ang="0">
                <a:pos x="connsiteX0" y="connsiteY0"/>
              </a:cxn>
              <a:cxn ang="0">
                <a:pos x="connsiteX1" y="connsiteY1"/>
              </a:cxn>
              <a:cxn ang="0">
                <a:pos x="connsiteX2" y="connsiteY2"/>
              </a:cxn>
            </a:cxnLst>
            <a:rect l="l" t="t" r="r" b="b"/>
            <a:pathLst>
              <a:path w="1803400" h="1257300">
                <a:moveTo>
                  <a:pt x="0" y="1257300"/>
                </a:moveTo>
                <a:cubicBezTo>
                  <a:pt x="40216" y="923925"/>
                  <a:pt x="80433" y="590550"/>
                  <a:pt x="381000" y="381000"/>
                </a:cubicBezTo>
                <a:cubicBezTo>
                  <a:pt x="681567" y="171450"/>
                  <a:pt x="1242483" y="85725"/>
                  <a:pt x="1803400" y="0"/>
                </a:cubicBezTo>
              </a:path>
            </a:pathLst>
          </a:cu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custDataLst>
              <p:tags r:id="rId12"/>
            </p:custDataLst>
          </p:nvPr>
        </p:nvSpPr>
        <p:spPr>
          <a:xfrm flipV="1">
            <a:off x="4953000" y="4343400"/>
            <a:ext cx="1219200" cy="965200"/>
          </a:xfrm>
          <a:custGeom>
            <a:avLst/>
            <a:gdLst>
              <a:gd name="connsiteX0" fmla="*/ 0 w 1803400"/>
              <a:gd name="connsiteY0" fmla="*/ 1257300 h 1257300"/>
              <a:gd name="connsiteX1" fmla="*/ 381000 w 1803400"/>
              <a:gd name="connsiteY1" fmla="*/ 381000 h 1257300"/>
              <a:gd name="connsiteX2" fmla="*/ 1803400 w 1803400"/>
              <a:gd name="connsiteY2" fmla="*/ 0 h 1257300"/>
            </a:gdLst>
            <a:ahLst/>
            <a:cxnLst>
              <a:cxn ang="0">
                <a:pos x="connsiteX0" y="connsiteY0"/>
              </a:cxn>
              <a:cxn ang="0">
                <a:pos x="connsiteX1" y="connsiteY1"/>
              </a:cxn>
              <a:cxn ang="0">
                <a:pos x="connsiteX2" y="connsiteY2"/>
              </a:cxn>
            </a:cxnLst>
            <a:rect l="l" t="t" r="r" b="b"/>
            <a:pathLst>
              <a:path w="1803400" h="1257300">
                <a:moveTo>
                  <a:pt x="0" y="1257300"/>
                </a:moveTo>
                <a:cubicBezTo>
                  <a:pt x="40216" y="923925"/>
                  <a:pt x="80433" y="590550"/>
                  <a:pt x="381000" y="381000"/>
                </a:cubicBezTo>
                <a:cubicBezTo>
                  <a:pt x="681567" y="171450"/>
                  <a:pt x="1242483" y="85725"/>
                  <a:pt x="1803400" y="0"/>
                </a:cubicBezTo>
              </a:path>
            </a:pathLst>
          </a:cu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custDataLst>
              <p:tags r:id="rId13"/>
            </p:custDataLst>
          </p:nvPr>
        </p:nvSpPr>
        <p:spPr>
          <a:xfrm>
            <a:off x="381000" y="6248400"/>
            <a:ext cx="4724400" cy="338554"/>
          </a:xfrm>
          <a:prstGeom prst="rect">
            <a:avLst/>
          </a:prstGeom>
          <a:noFill/>
        </p:spPr>
        <p:txBody>
          <a:bodyPr wrap="square" rtlCol="0">
            <a:spAutoFit/>
          </a:bodyPr>
          <a:lstStyle/>
          <a:p>
            <a:r>
              <a:rPr lang="en-US" sz="1600" dirty="0" err="1" smtClean="0"/>
              <a:t>Conder</a:t>
            </a:r>
            <a:r>
              <a:rPr lang="en-US" sz="1600" dirty="0" smtClean="0"/>
              <a:t> &amp; </a:t>
            </a:r>
            <a:r>
              <a:rPr lang="en-US" sz="1600" dirty="0" err="1" smtClean="0"/>
              <a:t>Darcey</a:t>
            </a:r>
            <a:r>
              <a:rPr lang="en-US" sz="1600" dirty="0" smtClean="0"/>
              <a:t> (2010), Fig 4.1, p. 74</a:t>
            </a:r>
            <a:endParaRPr lang="en-US" sz="1600" dirty="0"/>
          </a:p>
        </p:txBody>
      </p:sp>
    </p:spTree>
    <p:custDataLst>
      <p:tags r:id="rId1"/>
    </p:custDataLst>
    <p:extLst>
      <p:ext uri="{BB962C8B-B14F-4D97-AF65-F5344CB8AC3E}">
        <p14:creationId xmlns="" xmlns:p14="http://schemas.microsoft.com/office/powerpoint/2010/main" val="197990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Understanding the Essence of </a:t>
            </a:r>
            <a:r>
              <a:rPr lang="en-US" dirty="0" smtClean="0"/>
              <a:t>Lifecycle</a:t>
            </a:r>
            <a:endParaRPr lang="en-US" dirty="0"/>
          </a:p>
        </p:txBody>
      </p:sp>
      <p:sp>
        <p:nvSpPr>
          <p:cNvPr id="3" name="Content Placeholder 2"/>
          <p:cNvSpPr>
            <a:spLocks noGrp="1"/>
          </p:cNvSpPr>
          <p:nvPr>
            <p:ph idx="1"/>
          </p:nvPr>
        </p:nvSpPr>
        <p:spPr/>
        <p:txBody>
          <a:bodyPr>
            <a:normAutofit fontScale="77500" lnSpcReduction="20000"/>
          </a:bodyPr>
          <a:lstStyle/>
          <a:p>
            <a:pPr marL="742950" indent="-742950">
              <a:buNone/>
            </a:pPr>
            <a:r>
              <a:rPr lang="en-US" dirty="0" smtClean="0"/>
              <a:t>Necessary to overload callback methods so you app behaves </a:t>
            </a:r>
            <a:r>
              <a:rPr lang="en-US" smtClean="0"/>
              <a:t>well:</a:t>
            </a:r>
          </a:p>
          <a:p>
            <a:pPr marL="742950" indent="-742950">
              <a:buNone/>
            </a:pPr>
            <a:endParaRPr lang="en-US" dirty="0" smtClean="0"/>
          </a:p>
          <a:p>
            <a:pPr marL="742950" indent="-742950">
              <a:buFont typeface="+mj-lt"/>
              <a:buAutoNum type="arabicPeriod"/>
            </a:pPr>
            <a:r>
              <a:rPr lang="en-US" dirty="0" smtClean="0">
                <a:solidFill>
                  <a:srgbClr val="0070C0"/>
                </a:solidFill>
              </a:rPr>
              <a:t>App should not </a:t>
            </a:r>
            <a:r>
              <a:rPr lang="en-US" dirty="0">
                <a:solidFill>
                  <a:srgbClr val="0070C0"/>
                </a:solidFill>
              </a:rPr>
              <a:t>crash if the user receives a phone call or switches to another app while using your app.</a:t>
            </a:r>
          </a:p>
          <a:p>
            <a:pPr marL="742950" indent="-742950">
              <a:buFont typeface="+mj-lt"/>
              <a:buAutoNum type="arabicPeriod"/>
            </a:pPr>
            <a:r>
              <a:rPr lang="en-US" dirty="0" smtClean="0">
                <a:solidFill>
                  <a:srgbClr val="0070C0"/>
                </a:solidFill>
              </a:rPr>
              <a:t>App should not </a:t>
            </a:r>
            <a:r>
              <a:rPr lang="en-US" dirty="0">
                <a:solidFill>
                  <a:srgbClr val="0070C0"/>
                </a:solidFill>
              </a:rPr>
              <a:t>consume valuable system resources when the user is not actively using it.</a:t>
            </a:r>
          </a:p>
          <a:p>
            <a:pPr marL="742950" indent="-742950">
              <a:buFont typeface="+mj-lt"/>
              <a:buAutoNum type="arabicPeriod"/>
            </a:pPr>
            <a:r>
              <a:rPr lang="en-US" dirty="0" smtClean="0"/>
              <a:t>App should not </a:t>
            </a:r>
            <a:r>
              <a:rPr lang="en-US" dirty="0"/>
              <a:t>lose the user's progress if they leave your app and return to it at a later time.</a:t>
            </a:r>
          </a:p>
          <a:p>
            <a:pPr marL="742950" indent="-742950">
              <a:buFont typeface="+mj-lt"/>
              <a:buAutoNum type="arabicPeriod"/>
            </a:pPr>
            <a:r>
              <a:rPr lang="en-US" dirty="0" smtClean="0"/>
              <a:t>App should not </a:t>
            </a:r>
            <a:r>
              <a:rPr lang="en-US" dirty="0"/>
              <a:t>crash or lose the user's progress when the screen rotates between landscape and portrait orientation.</a:t>
            </a:r>
          </a:p>
          <a:p>
            <a:pPr marL="742950" indent="-742950">
              <a:buFont typeface="+mj-lt"/>
              <a:buAutoNum type="arabicPeriod"/>
            </a:pPr>
            <a:endParaRPr lang="en-US" dirty="0"/>
          </a:p>
        </p:txBody>
      </p:sp>
      <p:sp>
        <p:nvSpPr>
          <p:cNvPr id="4" name="TextBox 3"/>
          <p:cNvSpPr txBox="1"/>
          <p:nvPr/>
        </p:nvSpPr>
        <p:spPr>
          <a:xfrm>
            <a:off x="533400" y="6183868"/>
            <a:ext cx="7331174" cy="369332"/>
          </a:xfrm>
          <a:prstGeom prst="rect">
            <a:avLst/>
          </a:prstGeom>
          <a:noFill/>
        </p:spPr>
        <p:txBody>
          <a:bodyPr wrap="none" rtlCol="0">
            <a:spAutoFit/>
          </a:bodyPr>
          <a:lstStyle/>
          <a:p>
            <a:r>
              <a:rPr lang="en-US" dirty="0"/>
              <a:t>http://developer.android.com/training/basics/activity-lifecycle/starting.html</a:t>
            </a:r>
          </a:p>
        </p:txBody>
      </p:sp>
    </p:spTree>
    <p:extLst>
      <p:ext uri="{BB962C8B-B14F-4D97-AF65-F5344CB8AC3E}">
        <p14:creationId xmlns="" xmlns:p14="http://schemas.microsoft.com/office/powerpoint/2010/main" val="262855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Activities</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smtClean="0"/>
              <a:t>Android applications don't start with a call to </a:t>
            </a:r>
            <a:r>
              <a:rPr lang="en-US" sz="3200" smtClean="0"/>
              <a:t>main(String[])</a:t>
            </a:r>
          </a:p>
          <a:p>
            <a:endParaRPr lang="en-US" sz="3200" dirty="0" smtClean="0"/>
          </a:p>
          <a:p>
            <a:r>
              <a:rPr lang="en-US" sz="3200" dirty="0" smtClean="0"/>
              <a:t>instead a series of callback methods are </a:t>
            </a:r>
            <a:r>
              <a:rPr lang="en-US" sz="3200" smtClean="0"/>
              <a:t>invoked </a:t>
            </a:r>
          </a:p>
          <a:p>
            <a:endParaRPr lang="en-US" sz="3200" dirty="0" smtClean="0"/>
          </a:p>
          <a:p>
            <a:r>
              <a:rPr lang="en-US" sz="3200" dirty="0" smtClean="0"/>
              <a:t>each corresponds to specific stage of the Activity / </a:t>
            </a:r>
            <a:r>
              <a:rPr lang="en-US" sz="3200" smtClean="0"/>
              <a:t>application lifecycle</a:t>
            </a:r>
          </a:p>
          <a:p>
            <a:endParaRPr lang="en-US" sz="3200" dirty="0" smtClean="0"/>
          </a:p>
          <a:p>
            <a:r>
              <a:rPr lang="en-US" sz="3200" dirty="0" smtClean="0"/>
              <a:t>callback methods also used to tear down Activity / application</a:t>
            </a:r>
            <a:endParaRPr lang="en-US" sz="3200" dirty="0"/>
          </a:p>
        </p:txBody>
      </p:sp>
    </p:spTree>
    <p:extLst>
      <p:ext uri="{BB962C8B-B14F-4D97-AF65-F5344CB8AC3E}">
        <p14:creationId xmlns="" xmlns:p14="http://schemas.microsoft.com/office/powerpoint/2010/main" val="3360545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tate diagram for an Android Activity Lifecycle."/>
          <p:cNvPicPr>
            <a:picLocks noChangeAspect="1" noChangeArrowheads="1"/>
          </p:cNvPicPr>
          <p:nvPr>
            <p:custDataLst>
              <p:tags r:id="rId2"/>
            </p:custDataLst>
          </p:nvPr>
        </p:nvPicPr>
        <p:blipFill>
          <a:blip r:embed="rId7" cstate="print"/>
          <a:srcRect/>
          <a:stretch>
            <a:fillRect/>
          </a:stretch>
        </p:blipFill>
        <p:spPr bwMode="auto">
          <a:xfrm>
            <a:off x="304800" y="85724"/>
            <a:ext cx="5191125" cy="6772276"/>
          </a:xfrm>
          <a:prstGeom prst="rect">
            <a:avLst/>
          </a:prstGeom>
          <a:noFill/>
        </p:spPr>
      </p:pic>
      <p:sp>
        <p:nvSpPr>
          <p:cNvPr id="3" name="Title 2"/>
          <p:cNvSpPr>
            <a:spLocks noGrp="1"/>
          </p:cNvSpPr>
          <p:nvPr>
            <p:ph type="title"/>
            <p:custDataLst>
              <p:tags r:id="rId3"/>
            </p:custDataLst>
          </p:nvPr>
        </p:nvSpPr>
        <p:spPr>
          <a:xfrm>
            <a:off x="5562600" y="1600200"/>
            <a:ext cx="3352800" cy="1143000"/>
          </a:xfrm>
        </p:spPr>
        <p:txBody>
          <a:bodyPr>
            <a:normAutofit fontScale="90000"/>
          </a:bodyPr>
          <a:lstStyle/>
          <a:p>
            <a:r>
              <a:rPr lang="en-US" smtClean="0"/>
              <a:t>Activity Lifecycle</a:t>
            </a:r>
            <a:br>
              <a:rPr lang="en-US" smtClean="0"/>
            </a:br>
            <a:r>
              <a:rPr lang="en-US" smtClean="0"/>
              <a:t/>
            </a:r>
            <a:br>
              <a:rPr lang="en-US" smtClean="0"/>
            </a:br>
            <a:r>
              <a:rPr lang="en-US" sz="3600" smtClean="0"/>
              <a:t>(Beyond</a:t>
            </a:r>
            <a:br>
              <a:rPr lang="en-US" sz="3600" smtClean="0"/>
            </a:br>
            <a:r>
              <a:rPr lang="en-US" sz="3600" smtClean="0"/>
              <a:t>scope of</a:t>
            </a:r>
            <a:br>
              <a:rPr lang="en-US" sz="3600" smtClean="0"/>
            </a:br>
            <a:r>
              <a:rPr lang="en-US" sz="3600" smtClean="0"/>
              <a:t>current</a:t>
            </a:r>
            <a:br>
              <a:rPr lang="en-US" sz="3600" smtClean="0"/>
            </a:br>
            <a:r>
              <a:rPr lang="en-US" sz="3600" smtClean="0"/>
              <a:t>lecture)</a:t>
            </a:r>
            <a:endParaRPr lang="en-US" sz="3600" dirty="0"/>
          </a:p>
        </p:txBody>
      </p:sp>
      <p:sp>
        <p:nvSpPr>
          <p:cNvPr id="4" name="TextBox 3"/>
          <p:cNvSpPr txBox="1"/>
          <p:nvPr>
            <p:custDataLst>
              <p:tags r:id="rId4"/>
            </p:custDataLst>
          </p:nvPr>
        </p:nvSpPr>
        <p:spPr>
          <a:xfrm>
            <a:off x="3733800" y="6248400"/>
            <a:ext cx="5181600" cy="307777"/>
          </a:xfrm>
          <a:prstGeom prst="rect">
            <a:avLst/>
          </a:prstGeom>
          <a:noFill/>
        </p:spPr>
        <p:txBody>
          <a:bodyPr wrap="square" rtlCol="0">
            <a:spAutoFit/>
          </a:bodyPr>
          <a:lstStyle/>
          <a:p>
            <a:r>
              <a:rPr lang="en-US" sz="1400" dirty="0" smtClean="0">
                <a:hlinkClick r:id="rId8"/>
              </a:rPr>
              <a:t>http://developer.android.com/reference/android/app/Activity.html</a:t>
            </a:r>
            <a:endParaRPr lang="en-US" sz="1400" dirty="0"/>
          </a:p>
        </p:txBody>
      </p:sp>
    </p:spTree>
    <p:custDataLst>
      <p:tags r:id="rId1"/>
    </p:custDataLst>
    <p:extLst>
      <p:ext uri="{BB962C8B-B14F-4D97-AF65-F5344CB8AC3E}">
        <p14:creationId xmlns="" xmlns:p14="http://schemas.microsoft.com/office/powerpoint/2010/main" val="1754828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Lifecycle Diagram</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t="3704"/>
          <a:stretch>
            <a:fillRect/>
          </a:stretch>
        </p:blipFill>
        <p:spPr bwMode="auto">
          <a:xfrm>
            <a:off x="156565" y="2590800"/>
            <a:ext cx="8974183" cy="396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4876800" y="1905000"/>
            <a:ext cx="1295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24600" y="1295400"/>
            <a:ext cx="3040832" cy="1077218"/>
          </a:xfrm>
          <a:prstGeom prst="rect">
            <a:avLst/>
          </a:prstGeom>
          <a:noFill/>
        </p:spPr>
        <p:txBody>
          <a:bodyPr wrap="none" rtlCol="0">
            <a:spAutoFit/>
          </a:bodyPr>
          <a:lstStyle/>
          <a:p>
            <a:r>
              <a:rPr lang="en-US" sz="3200" dirty="0" smtClean="0"/>
              <a:t>ready to interact </a:t>
            </a:r>
            <a:br>
              <a:rPr lang="en-US" sz="3200" dirty="0" smtClean="0"/>
            </a:br>
            <a:r>
              <a:rPr lang="en-US" sz="3200" dirty="0" smtClean="0"/>
              <a:t>with user</a:t>
            </a:r>
            <a:endParaRPr lang="en-US" sz="3200" dirty="0"/>
          </a:p>
        </p:txBody>
      </p:sp>
    </p:spTree>
    <p:extLst>
      <p:ext uri="{BB962C8B-B14F-4D97-AF65-F5344CB8AC3E}">
        <p14:creationId xmlns="" xmlns:p14="http://schemas.microsoft.com/office/powerpoint/2010/main" val="130055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Features</a:t>
            </a:r>
            <a:endParaRPr lang="en-US" dirty="0"/>
          </a:p>
        </p:txBody>
      </p:sp>
      <p:sp>
        <p:nvSpPr>
          <p:cNvPr id="3" name="Content Placeholder 2"/>
          <p:cNvSpPr>
            <a:spLocks noGrp="1"/>
          </p:cNvSpPr>
          <p:nvPr>
            <p:ph idx="1"/>
          </p:nvPr>
        </p:nvSpPr>
        <p:spPr>
          <a:xfrm>
            <a:off x="457200" y="1112837"/>
            <a:ext cx="8610600" cy="5668963"/>
          </a:xfrm>
        </p:spPr>
        <p:txBody>
          <a:bodyPr>
            <a:noAutofit/>
          </a:bodyPr>
          <a:lstStyle/>
          <a:p>
            <a:r>
              <a:rPr lang="en-US" sz="2100" b="1" dirty="0" smtClean="0"/>
              <a:t>Application </a:t>
            </a:r>
            <a:r>
              <a:rPr lang="en-US" sz="2100" b="1" dirty="0"/>
              <a:t>framework</a:t>
            </a:r>
            <a:r>
              <a:rPr lang="en-US" sz="2100" dirty="0"/>
              <a:t> enabling reuse and replacement of components</a:t>
            </a:r>
          </a:p>
          <a:p>
            <a:r>
              <a:rPr lang="en-US" sz="2100" b="1" dirty="0" err="1"/>
              <a:t>Dalvik</a:t>
            </a:r>
            <a:r>
              <a:rPr lang="en-US" sz="2100" b="1" dirty="0"/>
              <a:t> virtual machine</a:t>
            </a:r>
            <a:r>
              <a:rPr lang="en-US" sz="2100" dirty="0"/>
              <a:t> optimized for mobile devices</a:t>
            </a:r>
          </a:p>
          <a:p>
            <a:r>
              <a:rPr lang="en-US" sz="2100" b="1" dirty="0"/>
              <a:t>Integrated browser</a:t>
            </a:r>
            <a:r>
              <a:rPr lang="en-US" sz="2100" dirty="0"/>
              <a:t> based on the open source </a:t>
            </a:r>
            <a:r>
              <a:rPr lang="en-US" sz="2100" dirty="0" err="1">
                <a:hlinkClick r:id="rId3"/>
              </a:rPr>
              <a:t>WebKit</a:t>
            </a:r>
            <a:r>
              <a:rPr lang="en-US" sz="2100" dirty="0"/>
              <a:t> engine </a:t>
            </a:r>
          </a:p>
          <a:p>
            <a:r>
              <a:rPr lang="en-US" sz="2100" b="1" dirty="0"/>
              <a:t>Optimized graphics</a:t>
            </a:r>
            <a:r>
              <a:rPr lang="en-US" sz="2100" dirty="0"/>
              <a:t> powered by a custom 2D graphics library; 3D graphics based on the OpenGL ES 1.0 specification (hardware acceleration optional)</a:t>
            </a:r>
          </a:p>
          <a:p>
            <a:r>
              <a:rPr lang="en-US" sz="2100" b="1" dirty="0"/>
              <a:t>SQLite</a:t>
            </a:r>
            <a:r>
              <a:rPr lang="en-US" sz="2100" dirty="0"/>
              <a:t> for structured data storage</a:t>
            </a:r>
          </a:p>
          <a:p>
            <a:r>
              <a:rPr lang="en-US" sz="2100" b="1" dirty="0"/>
              <a:t>Media support</a:t>
            </a:r>
            <a:r>
              <a:rPr lang="en-US" sz="2100" dirty="0"/>
              <a:t> for common audio, video, and still image formats (MPEG4, H.264, MP3, AAC, AMR, JPG, PNG, GIF)</a:t>
            </a:r>
          </a:p>
          <a:p>
            <a:r>
              <a:rPr lang="en-US" sz="2100" b="1" dirty="0"/>
              <a:t>GSM Telephony</a:t>
            </a:r>
            <a:r>
              <a:rPr lang="en-US" sz="2100" dirty="0"/>
              <a:t> (hardware dependent)</a:t>
            </a:r>
          </a:p>
          <a:p>
            <a:r>
              <a:rPr lang="en-US" sz="2100" b="1" dirty="0"/>
              <a:t>Bluetooth, EDGE, 3G, and </a:t>
            </a:r>
            <a:r>
              <a:rPr lang="en-US" sz="2100" b="1" dirty="0" err="1"/>
              <a:t>WiFi</a:t>
            </a:r>
            <a:r>
              <a:rPr lang="en-US" sz="2100" dirty="0"/>
              <a:t> (hardware dependent)</a:t>
            </a:r>
          </a:p>
          <a:p>
            <a:r>
              <a:rPr lang="en-US" sz="2100" b="1" dirty="0"/>
              <a:t>Camera, GPS, compass, and accelerometer</a:t>
            </a:r>
            <a:r>
              <a:rPr lang="en-US" sz="2100" dirty="0"/>
              <a:t> (hardware dependent)</a:t>
            </a:r>
          </a:p>
          <a:p>
            <a:r>
              <a:rPr lang="en-US" sz="2100" b="1" dirty="0"/>
              <a:t>Rich development environment</a:t>
            </a:r>
            <a:r>
              <a:rPr lang="en-US" sz="2100" dirty="0"/>
              <a:t> including a device emulator, tools for debugging, memory and performance profiling, and a plugin for the Eclipse </a:t>
            </a:r>
            <a:r>
              <a:rPr lang="en-US" sz="2100" dirty="0" smtClean="0"/>
              <a:t>IDE</a:t>
            </a:r>
          </a:p>
          <a:p>
            <a:pPr marL="0" indent="0">
              <a:buNone/>
            </a:pPr>
            <a:r>
              <a:rPr lang="en-US" sz="2400" dirty="0">
                <a:hlinkClick r:id="rId4"/>
              </a:rPr>
              <a:t>http</a:t>
            </a:r>
            <a:r>
              <a:rPr lang="en-US" sz="2400">
                <a:hlinkClick r:id="rId4"/>
              </a:rPr>
              <a:t>://</a:t>
            </a:r>
            <a:r>
              <a:rPr lang="en-US" sz="2400" smtClean="0">
                <a:hlinkClick r:id="rId4"/>
              </a:rPr>
              <a:t>developer.android.com/guide/basics/what-is-android.html</a:t>
            </a:r>
            <a:endParaRPr lang="en-US" sz="2400" smtClean="0"/>
          </a:p>
          <a:p>
            <a:pPr marL="0" indent="0">
              <a:buNone/>
            </a:pPr>
            <a:endParaRPr lang="en-US" sz="2400" dirty="0"/>
          </a:p>
          <a:p>
            <a:pPr marL="0" indent="0">
              <a:buNone/>
            </a:pPr>
            <a:endParaRPr lang="en-US" sz="2100" dirty="0"/>
          </a:p>
        </p:txBody>
      </p:sp>
    </p:spTree>
    <p:extLst>
      <p:ext uri="{BB962C8B-B14F-4D97-AF65-F5344CB8AC3E}">
        <p14:creationId xmlns="" xmlns:p14="http://schemas.microsoft.com/office/powerpoint/2010/main" val="311763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States</a:t>
            </a:r>
            <a:endParaRPr lang="en-US" dirty="0"/>
          </a:p>
        </p:txBody>
      </p:sp>
      <p:sp>
        <p:nvSpPr>
          <p:cNvPr id="3" name="Content Placeholder 2"/>
          <p:cNvSpPr>
            <a:spLocks noGrp="1"/>
          </p:cNvSpPr>
          <p:nvPr>
            <p:ph idx="1"/>
          </p:nvPr>
        </p:nvSpPr>
        <p:spPr>
          <a:xfrm>
            <a:off x="457200" y="1112837"/>
            <a:ext cx="8229600" cy="5745163"/>
          </a:xfrm>
        </p:spPr>
        <p:txBody>
          <a:bodyPr>
            <a:normAutofit fontScale="77500" lnSpcReduction="20000"/>
          </a:bodyPr>
          <a:lstStyle/>
          <a:p>
            <a:r>
              <a:rPr lang="en-US" dirty="0" smtClean="0"/>
              <a:t>Active</a:t>
            </a:r>
          </a:p>
          <a:p>
            <a:pPr lvl="1"/>
            <a:r>
              <a:rPr lang="en-US" dirty="0" smtClean="0"/>
              <a:t>activity is in the foreground and user can interact with it</a:t>
            </a:r>
          </a:p>
          <a:p>
            <a:r>
              <a:rPr lang="en-US" dirty="0" smtClean="0"/>
              <a:t>Paused</a:t>
            </a:r>
          </a:p>
          <a:p>
            <a:pPr lvl="1"/>
            <a:r>
              <a:rPr lang="en-US" dirty="0" smtClean="0"/>
              <a:t>activity partially obscured by another activity and user cannot interact with it (for example when working with a menu or dialog)</a:t>
            </a:r>
          </a:p>
          <a:p>
            <a:r>
              <a:rPr lang="en-US" dirty="0" smtClean="0"/>
              <a:t>Stopped</a:t>
            </a:r>
          </a:p>
          <a:p>
            <a:pPr lvl="1"/>
            <a:r>
              <a:rPr lang="en-US" dirty="0" smtClean="0"/>
              <a:t>activity completely hidden and not visible to user. It is in the background. </a:t>
            </a:r>
          </a:p>
          <a:p>
            <a:pPr lvl="1"/>
            <a:r>
              <a:rPr lang="en-US" dirty="0" smtClean="0"/>
              <a:t>Activity instance and variables are retained but no code is being executed by the activity</a:t>
            </a:r>
          </a:p>
          <a:p>
            <a:r>
              <a:rPr lang="en-US" dirty="0" smtClean="0"/>
              <a:t>Dead, activity terminated (or </a:t>
            </a:r>
            <a:r>
              <a:rPr lang="en-US" smtClean="0"/>
              <a:t>never started)</a:t>
            </a:r>
            <a:endParaRPr lang="en-US" dirty="0" smtClean="0"/>
          </a:p>
          <a:p>
            <a:r>
              <a:rPr lang="en-US" dirty="0" smtClean="0"/>
              <a:t>Two other states, Created and Started, but they are transitory </a:t>
            </a:r>
            <a:r>
              <a:rPr lang="en-US" dirty="0" err="1" smtClean="0"/>
              <a:t>onCreate</a:t>
            </a:r>
            <a:r>
              <a:rPr lang="en-US" dirty="0" smtClean="0"/>
              <a:t> -&gt; </a:t>
            </a:r>
            <a:r>
              <a:rPr lang="en-US" dirty="0" err="1" smtClean="0"/>
              <a:t>onStart</a:t>
            </a:r>
            <a:r>
              <a:rPr lang="en-US" dirty="0" smtClean="0"/>
              <a:t> -&gt; </a:t>
            </a:r>
            <a:r>
              <a:rPr lang="en-US" dirty="0" err="1" smtClean="0"/>
              <a:t>onResume</a:t>
            </a:r>
            <a:endParaRPr lang="en-US" dirty="0"/>
          </a:p>
        </p:txBody>
      </p:sp>
    </p:spTree>
    <p:extLst>
      <p:ext uri="{BB962C8B-B14F-4D97-AF65-F5344CB8AC3E}">
        <p14:creationId xmlns="" xmlns:p14="http://schemas.microsoft.com/office/powerpoint/2010/main" val="2708998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dirty="0" smtClean="0"/>
              <a:t>What is used for what?</a:t>
            </a:r>
            <a:endParaRPr lang="en-US" dirty="0"/>
          </a:p>
        </p:txBody>
      </p:sp>
      <p:sp>
        <p:nvSpPr>
          <p:cNvPr id="4" name="Content Placeholder 3"/>
          <p:cNvSpPr>
            <a:spLocks noGrp="1"/>
          </p:cNvSpPr>
          <p:nvPr>
            <p:ph idx="1"/>
            <p:custDataLst>
              <p:tags r:id="rId3"/>
            </p:custDataLst>
          </p:nvPr>
        </p:nvSpPr>
        <p:spPr/>
        <p:txBody>
          <a:bodyPr>
            <a:normAutofit fontScale="92500"/>
          </a:bodyPr>
          <a:lstStyle/>
          <a:p>
            <a:r>
              <a:rPr lang="en-US" b="1" dirty="0" smtClean="0"/>
              <a:t>Entire lifetime</a:t>
            </a:r>
            <a:r>
              <a:rPr lang="en-US" dirty="0" smtClean="0"/>
              <a:t>: </a:t>
            </a:r>
            <a:r>
              <a:rPr lang="en-US" dirty="0" err="1" smtClean="0"/>
              <a:t>onCreate</a:t>
            </a:r>
            <a:r>
              <a:rPr lang="en-US" dirty="0" smtClean="0"/>
              <a:t> / </a:t>
            </a:r>
            <a:r>
              <a:rPr lang="en-US" dirty="0" err="1" smtClean="0"/>
              <a:t>onDestroy</a:t>
            </a:r>
            <a:endParaRPr lang="en-US" dirty="0" smtClean="0"/>
          </a:p>
          <a:p>
            <a:pPr lvl="1"/>
            <a:r>
              <a:rPr lang="en-US" dirty="0" smtClean="0"/>
              <a:t>Load UI</a:t>
            </a:r>
          </a:p>
          <a:p>
            <a:pPr lvl="1"/>
            <a:r>
              <a:rPr lang="en-US" dirty="0" smtClean="0"/>
              <a:t>Could start and stop threads that should always be running</a:t>
            </a:r>
          </a:p>
          <a:p>
            <a:r>
              <a:rPr lang="en-US" b="1" dirty="0" smtClean="0"/>
              <a:t>Visible lifetime</a:t>
            </a:r>
            <a:r>
              <a:rPr lang="en-US" dirty="0" smtClean="0"/>
              <a:t>: </a:t>
            </a:r>
            <a:r>
              <a:rPr lang="en-US" dirty="0" err="1" smtClean="0"/>
              <a:t>onStart</a:t>
            </a:r>
            <a:r>
              <a:rPr lang="en-US" dirty="0" smtClean="0"/>
              <a:t> / </a:t>
            </a:r>
            <a:r>
              <a:rPr lang="en-US" dirty="0" err="1" smtClean="0"/>
              <a:t>onStop</a:t>
            </a:r>
            <a:endParaRPr lang="en-US" dirty="0" smtClean="0"/>
          </a:p>
          <a:p>
            <a:pPr lvl="1"/>
            <a:r>
              <a:rPr lang="en-US" dirty="0" smtClean="0"/>
              <a:t>Access or release resources that influence UI</a:t>
            </a:r>
          </a:p>
          <a:p>
            <a:r>
              <a:rPr lang="en-US" b="1" dirty="0" smtClean="0"/>
              <a:t>Foreground lifetime</a:t>
            </a:r>
            <a:r>
              <a:rPr lang="en-US" dirty="0" smtClean="0"/>
              <a:t>: </a:t>
            </a:r>
            <a:r>
              <a:rPr lang="en-US" dirty="0" err="1" smtClean="0"/>
              <a:t>onResume</a:t>
            </a:r>
            <a:r>
              <a:rPr lang="en-US" dirty="0" smtClean="0"/>
              <a:t> / </a:t>
            </a:r>
            <a:r>
              <a:rPr lang="en-US" dirty="0" err="1" smtClean="0"/>
              <a:t>onPause</a:t>
            </a:r>
            <a:endParaRPr lang="en-US" dirty="0" smtClean="0"/>
          </a:p>
          <a:p>
            <a:pPr lvl="1"/>
            <a:r>
              <a:rPr lang="en-US" dirty="0" smtClean="0"/>
              <a:t>Restore state and save state</a:t>
            </a:r>
          </a:p>
          <a:p>
            <a:pPr lvl="1"/>
            <a:r>
              <a:rPr lang="en-US" dirty="0" smtClean="0"/>
              <a:t>Start and stop audio, video, animations</a:t>
            </a:r>
            <a:endParaRPr lang="en-US" dirty="0"/>
          </a:p>
        </p:txBody>
      </p:sp>
    </p:spTree>
    <p:custDataLst>
      <p:tags r:id="rId1"/>
    </p:custDataLst>
    <p:extLst>
      <p:ext uri="{BB962C8B-B14F-4D97-AF65-F5344CB8AC3E}">
        <p14:creationId xmlns="" xmlns:p14="http://schemas.microsoft.com/office/powerpoint/2010/main" val="1729689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Pausing - </a:t>
            </a:r>
            <a:r>
              <a:rPr lang="en-US" dirty="0" err="1" smtClean="0"/>
              <a:t>onPause</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when activity paused you should</a:t>
            </a:r>
          </a:p>
          <a:p>
            <a:pPr lvl="1"/>
            <a:r>
              <a:rPr lang="en-US" dirty="0" smtClean="0"/>
              <a:t>stop animations of other CPU intensive tasks</a:t>
            </a:r>
          </a:p>
          <a:p>
            <a:pPr lvl="1"/>
            <a:r>
              <a:rPr lang="en-US" dirty="0" smtClean="0"/>
              <a:t>release resources such as broadcast receivers (app stops listening for broadcast info) and handles to sensors such as GPS device or handles to the camera</a:t>
            </a:r>
          </a:p>
          <a:p>
            <a:pPr lvl="1"/>
            <a:r>
              <a:rPr lang="en-US" dirty="0" smtClean="0"/>
              <a:t>stop audio and video if appropriate</a:t>
            </a:r>
          </a:p>
        </p:txBody>
      </p:sp>
    </p:spTree>
    <p:extLst>
      <p:ext uri="{BB962C8B-B14F-4D97-AF65-F5344CB8AC3E}">
        <p14:creationId xmlns="" xmlns:p14="http://schemas.microsoft.com/office/powerpoint/2010/main" val="1457535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 </a:t>
            </a:r>
            <a:r>
              <a:rPr lang="en-US" dirty="0" err="1" smtClean="0"/>
              <a:t>onStop</a:t>
            </a:r>
            <a:r>
              <a:rPr lang="en-US" dirty="0" smtClean="0"/>
              <a:t>()</a:t>
            </a:r>
            <a:endParaRPr lang="en-US" dirty="0"/>
          </a:p>
        </p:txBody>
      </p:sp>
      <p:sp>
        <p:nvSpPr>
          <p:cNvPr id="3" name="Content Placeholder 2"/>
          <p:cNvSpPr>
            <a:spLocks noGrp="1"/>
          </p:cNvSpPr>
          <p:nvPr>
            <p:ph idx="1"/>
          </p:nvPr>
        </p:nvSpPr>
        <p:spPr>
          <a:xfrm>
            <a:off x="457200" y="1112837"/>
            <a:ext cx="8229600" cy="5745163"/>
          </a:xfrm>
        </p:spPr>
        <p:txBody>
          <a:bodyPr>
            <a:normAutofit fontScale="92500" lnSpcReduction="10000"/>
          </a:bodyPr>
          <a:lstStyle/>
          <a:p>
            <a:r>
              <a:rPr lang="en-US" dirty="0" smtClean="0"/>
              <a:t>Many scenarios cause activity to be stopped</a:t>
            </a:r>
          </a:p>
          <a:p>
            <a:r>
              <a:rPr lang="en-US" dirty="0" smtClean="0"/>
              <a:t>Well behaved apps save progress and restart seamlessly</a:t>
            </a:r>
          </a:p>
          <a:p>
            <a:r>
              <a:rPr lang="en-US" dirty="0" smtClean="0"/>
              <a:t>Activity stopped when:</a:t>
            </a:r>
          </a:p>
          <a:p>
            <a:pPr lvl="1"/>
            <a:r>
              <a:rPr lang="en-US" dirty="0" smtClean="0"/>
              <a:t>user performs action in activity that starts another activity in the application</a:t>
            </a:r>
          </a:p>
          <a:p>
            <a:pPr lvl="1"/>
            <a:r>
              <a:rPr lang="en-US" dirty="0" smtClean="0"/>
              <a:t>user opens Recent Apps window and starts a new application</a:t>
            </a:r>
          </a:p>
          <a:p>
            <a:pPr lvl="1"/>
            <a:r>
              <a:rPr lang="en-US" dirty="0" smtClean="0"/>
              <a:t>user receives phone call</a:t>
            </a:r>
          </a:p>
          <a:p>
            <a:r>
              <a:rPr lang="en-US" dirty="0" smtClean="0"/>
              <a:t>use </a:t>
            </a:r>
            <a:r>
              <a:rPr lang="en-US" dirty="0" err="1" smtClean="0"/>
              <a:t>onStop</a:t>
            </a:r>
            <a:r>
              <a:rPr lang="en-US" dirty="0" smtClean="0"/>
              <a:t> to release all resources and save information (persistence)</a:t>
            </a:r>
          </a:p>
          <a:p>
            <a:pPr lvl="1"/>
            <a:endParaRPr lang="en-US" dirty="0"/>
          </a:p>
        </p:txBody>
      </p:sp>
    </p:spTree>
    <p:extLst>
      <p:ext uri="{BB962C8B-B14F-4D97-AF65-F5344CB8AC3E}">
        <p14:creationId xmlns="" xmlns:p14="http://schemas.microsoft.com/office/powerpoint/2010/main" val="36178444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State</a:t>
            </a:r>
            <a:endParaRPr lang="en-US" dirty="0"/>
          </a:p>
        </p:txBody>
      </p:sp>
      <p:sp>
        <p:nvSpPr>
          <p:cNvPr id="3" name="Content Placeholder 2"/>
          <p:cNvSpPr>
            <a:spLocks noGrp="1"/>
          </p:cNvSpPr>
          <p:nvPr>
            <p:ph idx="1"/>
          </p:nvPr>
        </p:nvSpPr>
        <p:spPr/>
        <p:txBody>
          <a:bodyPr/>
          <a:lstStyle/>
          <a:p>
            <a:r>
              <a:rPr lang="en-US" dirty="0" smtClean="0"/>
              <a:t>activities that are paused or stopped the state (instance </a:t>
            </a:r>
            <a:r>
              <a:rPr lang="en-US" dirty="0" err="1" smtClean="0"/>
              <a:t>vars</a:t>
            </a:r>
            <a:r>
              <a:rPr lang="en-US" dirty="0" smtClean="0"/>
              <a:t>) of the activity are retained</a:t>
            </a:r>
          </a:p>
          <a:p>
            <a:pPr lvl="1"/>
            <a:r>
              <a:rPr lang="en-US" dirty="0" smtClean="0"/>
              <a:t>even if not in foreground</a:t>
            </a:r>
          </a:p>
          <a:p>
            <a:r>
              <a:rPr lang="en-US" dirty="0" smtClean="0"/>
              <a:t>When activity destroyed the Activity object is destroyed</a:t>
            </a:r>
          </a:p>
          <a:p>
            <a:pPr lvl="1"/>
            <a:r>
              <a:rPr lang="en-US" dirty="0" smtClean="0"/>
              <a:t>can save information via </a:t>
            </a:r>
            <a:r>
              <a:rPr lang="en-US" dirty="0" err="1"/>
              <a:t>onSaveInstanceState</a:t>
            </a:r>
            <a:r>
              <a:rPr lang="en-US" dirty="0"/>
              <a:t> </a:t>
            </a:r>
            <a:r>
              <a:rPr lang="en-US" dirty="0" smtClean="0"/>
              <a:t>method. Write data to Bundle, Bundle given back when restarted</a:t>
            </a:r>
            <a:endParaRPr lang="en-US" dirty="0"/>
          </a:p>
        </p:txBody>
      </p:sp>
    </p:spTree>
    <p:extLst>
      <p:ext uri="{BB962C8B-B14F-4D97-AF65-F5344CB8AC3E}">
        <p14:creationId xmlns="" xmlns:p14="http://schemas.microsoft.com/office/powerpoint/2010/main" val="3910577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sp>
        <p:nvSpPr>
          <p:cNvPr id="3" name="Content Placeholder 2"/>
          <p:cNvSpPr>
            <a:spLocks noGrp="1"/>
          </p:cNvSpPr>
          <p:nvPr>
            <p:ph idx="1"/>
          </p:nvPr>
        </p:nvSpPr>
        <p:spPr/>
        <p:txBody>
          <a:bodyPr/>
          <a:lstStyle/>
          <a:p>
            <a:r>
              <a:rPr lang="en-US" dirty="0" smtClean="0"/>
              <a:t>app may be destroyed under normal circumstances</a:t>
            </a:r>
          </a:p>
          <a:p>
            <a:pPr lvl="1"/>
            <a:r>
              <a:rPr lang="en-US" dirty="0" smtClean="0"/>
              <a:t>on its own by calling finish or user pressing the back button</a:t>
            </a:r>
            <a:r>
              <a:rPr lang="en-US" dirty="0"/>
              <a:t> </a:t>
            </a:r>
            <a:r>
              <a:rPr lang="en-US" dirty="0" smtClean="0"/>
              <a:t>to navigate away from app</a:t>
            </a:r>
          </a:p>
          <a:p>
            <a:pPr lvl="1"/>
            <a:r>
              <a:rPr lang="en-US" dirty="0" smtClean="0"/>
              <a:t>normal lifecycle methods handle this </a:t>
            </a:r>
            <a:br>
              <a:rPr lang="en-US" dirty="0" smtClean="0"/>
            </a:br>
            <a:r>
              <a:rPr lang="en-US" dirty="0" err="1" smtClean="0"/>
              <a:t>onPause</a:t>
            </a:r>
            <a:r>
              <a:rPr lang="en-US" dirty="0" smtClean="0"/>
              <a:t>() -&gt; </a:t>
            </a:r>
            <a:r>
              <a:rPr lang="en-US" dirty="0" err="1" smtClean="0"/>
              <a:t>onStop</a:t>
            </a:r>
            <a:r>
              <a:rPr lang="en-US" dirty="0" smtClean="0"/>
              <a:t>() -&gt; </a:t>
            </a:r>
            <a:r>
              <a:rPr lang="en-US" dirty="0" err="1" smtClean="0"/>
              <a:t>onDestroy</a:t>
            </a:r>
            <a:endParaRPr lang="en-US" dirty="0" smtClean="0"/>
          </a:p>
          <a:p>
            <a:r>
              <a:rPr lang="en-US" dirty="0" smtClean="0"/>
              <a:t>If the system must destroy the activity (to recover resources or on an orientation change) must be able to recreate Activity</a:t>
            </a:r>
          </a:p>
        </p:txBody>
      </p:sp>
    </p:spTree>
    <p:extLst>
      <p:ext uri="{BB962C8B-B14F-4D97-AF65-F5344CB8AC3E}">
        <p14:creationId xmlns="" xmlns:p14="http://schemas.microsoft.com/office/powerpoint/2010/main" val="3622502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1295400"/>
            <a:ext cx="8610600" cy="4133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96853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sp>
        <p:nvSpPr>
          <p:cNvPr id="3" name="Content Placeholder 2"/>
          <p:cNvSpPr>
            <a:spLocks noGrp="1"/>
          </p:cNvSpPr>
          <p:nvPr>
            <p:ph idx="1"/>
          </p:nvPr>
        </p:nvSpPr>
        <p:spPr/>
        <p:txBody>
          <a:bodyPr/>
          <a:lstStyle/>
          <a:p>
            <a:r>
              <a:rPr lang="en-US" dirty="0" smtClean="0"/>
              <a:t>If Activity destroyed with potential to be recreate later</a:t>
            </a:r>
          </a:p>
          <a:p>
            <a:r>
              <a:rPr lang="en-US" dirty="0" smtClean="0"/>
              <a:t>system calls the </a:t>
            </a:r>
            <a:r>
              <a:rPr lang="en-US" dirty="0" err="1" smtClean="0"/>
              <a:t>onSaveInstanceState</a:t>
            </a:r>
            <a:r>
              <a:rPr lang="en-US" dirty="0"/>
              <a:t> </a:t>
            </a:r>
            <a:r>
              <a:rPr lang="en-US" dirty="0" smtClean="0"/>
              <a:t>(Bundle </a:t>
            </a:r>
            <a:r>
              <a:rPr lang="en-US" dirty="0" err="1" smtClean="0"/>
              <a:t>outState</a:t>
            </a:r>
            <a:r>
              <a:rPr lang="en-US" dirty="0" smtClean="0"/>
              <a:t>) method</a:t>
            </a:r>
          </a:p>
          <a:p>
            <a:r>
              <a:rPr lang="en-US" dirty="0" smtClean="0"/>
              <a:t>Bundle is a data structure like a Map</a:t>
            </a:r>
          </a:p>
          <a:p>
            <a:pPr lvl="1"/>
            <a:r>
              <a:rPr lang="en-US" dirty="0" smtClean="0"/>
              <a:t>String keys</a:t>
            </a:r>
          </a:p>
          <a:p>
            <a:pPr lvl="1"/>
            <a:r>
              <a:rPr lang="en-US" dirty="0"/>
              <a:t>put methods for primitives, arrays, </a:t>
            </a:r>
            <a:r>
              <a:rPr lang="en-US" dirty="0" smtClean="0"/>
              <a:t>Strings, </a:t>
            </a:r>
            <a:r>
              <a:rPr lang="en-US" dirty="0" err="1" smtClean="0"/>
              <a:t>Serializables</a:t>
            </a:r>
            <a:r>
              <a:rPr lang="en-US" dirty="0" smtClean="0"/>
              <a:t> (Java), and Parcels (android)</a:t>
            </a:r>
            <a:endParaRPr lang="en-US" dirty="0"/>
          </a:p>
        </p:txBody>
      </p:sp>
    </p:spTree>
    <p:extLst>
      <p:ext uri="{BB962C8B-B14F-4D97-AF65-F5344CB8AC3E}">
        <p14:creationId xmlns="" xmlns:p14="http://schemas.microsoft.com/office/powerpoint/2010/main" val="2801955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a:bodyPr>
          <a:lstStyle/>
          <a:p>
            <a:r>
              <a:rPr lang="en-US" dirty="0" err="1" smtClean="0"/>
              <a:t>onSaveInstanceState</a:t>
            </a:r>
            <a:r>
              <a:rPr lang="en-US" dirty="0"/>
              <a:t/>
            </a:r>
            <a:br>
              <a:rPr lang="en-US" dirty="0"/>
            </a:br>
            <a:r>
              <a:rPr lang="en-US" dirty="0" err="1"/>
              <a:t>onRestoreInstanceState</a:t>
            </a:r>
            <a:r>
              <a:rPr lang="en-US" dirty="0" smtClean="0"/>
              <a:t>()</a:t>
            </a:r>
            <a:endParaRPr lang="en-US" dirty="0"/>
          </a:p>
        </p:txBody>
      </p:sp>
      <p:sp>
        <p:nvSpPr>
          <p:cNvPr id="3" name="Content Placeholder 2"/>
          <p:cNvSpPr>
            <a:spLocks noGrp="1"/>
          </p:cNvSpPr>
          <p:nvPr>
            <p:ph idx="1"/>
          </p:nvPr>
        </p:nvSpPr>
        <p:spPr>
          <a:xfrm>
            <a:off x="533400" y="1642924"/>
            <a:ext cx="8229600" cy="5211763"/>
          </a:xfrm>
        </p:spPr>
        <p:txBody>
          <a:bodyPr/>
          <a:lstStyle/>
          <a:p>
            <a:r>
              <a:rPr lang="en-US" dirty="0" smtClean="0"/>
              <a:t>systems write info about views to Bundle</a:t>
            </a:r>
          </a:p>
          <a:p>
            <a:r>
              <a:rPr lang="en-US" dirty="0" smtClean="0"/>
              <a:t>other information must be added by programmer</a:t>
            </a:r>
          </a:p>
          <a:p>
            <a:pPr lvl="1"/>
            <a:r>
              <a:rPr lang="en-US" dirty="0" smtClean="0"/>
              <a:t>example, board state for mastermind</a:t>
            </a:r>
          </a:p>
          <a:p>
            <a:r>
              <a:rPr lang="en-US" dirty="0" smtClean="0"/>
              <a:t>When Activity recreated Bundle sent to </a:t>
            </a:r>
            <a:r>
              <a:rPr lang="en-US" dirty="0" err="1" smtClean="0"/>
              <a:t>onCreate</a:t>
            </a:r>
            <a:r>
              <a:rPr lang="en-US" dirty="0" smtClean="0"/>
              <a:t> and </a:t>
            </a:r>
            <a:r>
              <a:rPr lang="en-US" dirty="0" err="1"/>
              <a:t>onRestoreInstanceState</a:t>
            </a:r>
            <a:r>
              <a:rPr lang="en-US" dirty="0" smtClean="0"/>
              <a:t>()</a:t>
            </a:r>
          </a:p>
          <a:p>
            <a:r>
              <a:rPr lang="en-US" dirty="0" smtClean="0"/>
              <a:t>use either method to restore state data / instance variables</a:t>
            </a:r>
          </a:p>
          <a:p>
            <a:pPr lvl="1"/>
            <a:endParaRPr lang="en-US" dirty="0"/>
          </a:p>
        </p:txBody>
      </p:sp>
    </p:spTree>
    <p:extLst>
      <p:ext uri="{BB962C8B-B14F-4D97-AF65-F5344CB8AC3E}">
        <p14:creationId xmlns="" xmlns:p14="http://schemas.microsoft.com/office/powerpoint/2010/main" val="34582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You Own Activities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will often start new Activities within your Activity</a:t>
            </a:r>
          </a:p>
          <a:p>
            <a:pPr lvl="1"/>
            <a:r>
              <a:rPr lang="en-US" dirty="0" smtClean="0"/>
              <a:t>accomplish a task</a:t>
            </a:r>
          </a:p>
          <a:p>
            <a:pPr lvl="1"/>
            <a:r>
              <a:rPr lang="en-US" dirty="0" smtClean="0"/>
              <a:t>get some data</a:t>
            </a:r>
          </a:p>
          <a:p>
            <a:r>
              <a:rPr lang="en-US" dirty="0" smtClean="0"/>
              <a:t>Click Button to get name</a:t>
            </a:r>
          </a:p>
          <a:p>
            <a:pPr lvl="1"/>
            <a:r>
              <a:rPr lang="en-US" dirty="0" smtClean="0"/>
              <a:t>on button click (look at xml)</a:t>
            </a:r>
          </a:p>
          <a:p>
            <a:pPr lvl="1"/>
            <a:r>
              <a:rPr lang="en-US" dirty="0" smtClean="0"/>
              <a:t>create an intent</a:t>
            </a:r>
          </a:p>
          <a:p>
            <a:pPr lvl="1"/>
            <a:r>
              <a:rPr lang="en-US" dirty="0" smtClean="0"/>
              <a:t>call </a:t>
            </a:r>
            <a:r>
              <a:rPr lang="en-US" dirty="0" err="1" smtClean="0"/>
              <a:t>startActivityForResult</a:t>
            </a:r>
            <a:endParaRPr lang="en-US" dirty="0" smtClean="0"/>
          </a:p>
          <a:p>
            <a:pPr lvl="1"/>
            <a:r>
              <a:rPr lang="en-US" dirty="0" smtClean="0"/>
              <a:t>override </a:t>
            </a:r>
            <a:r>
              <a:rPr lang="en-US" dirty="0" err="1" smtClean="0"/>
              <a:t>onActivityResult</a:t>
            </a:r>
            <a:r>
              <a:rPr lang="en-US" dirty="0" smtClean="0"/>
              <a:t>()</a:t>
            </a:r>
          </a:p>
          <a:p>
            <a:pPr lvl="1"/>
            <a:r>
              <a:rPr lang="en-US" dirty="0" smtClean="0"/>
              <a:t>add new Activity to Manifest</a:t>
            </a:r>
          </a:p>
          <a:p>
            <a:pPr lvl="1"/>
            <a:r>
              <a:rPr lang="en-US" dirty="0" smtClean="0"/>
              <a:t>add data to intent, </a:t>
            </a:r>
            <a:r>
              <a:rPr lang="en-US" dirty="0" err="1" smtClean="0"/>
              <a:t>setResult</a:t>
            </a:r>
            <a:r>
              <a:rPr lang="en-US" dirty="0" smtClean="0"/>
              <a:t>, finish</a:t>
            </a:r>
          </a:p>
          <a:p>
            <a:pPr lvl="1"/>
            <a:endParaRPr lang="en-US" dirty="0" smtClean="0"/>
          </a:p>
          <a:p>
            <a:endParaRPr lang="en-US" dirty="0"/>
          </a:p>
        </p:txBody>
      </p:sp>
      <p:sp>
        <p:nvSpPr>
          <p:cNvPr id="4" name="Rectangle 3"/>
          <p:cNvSpPr/>
          <p:nvPr/>
        </p:nvSpPr>
        <p:spPr>
          <a:xfrm>
            <a:off x="76200" y="6336268"/>
            <a:ext cx="9220200" cy="369332"/>
          </a:xfrm>
          <a:prstGeom prst="rect">
            <a:avLst/>
          </a:prstGeom>
        </p:spPr>
        <p:txBody>
          <a:bodyPr wrap="square">
            <a:spAutoFit/>
          </a:bodyPr>
          <a:lstStyle/>
          <a:p>
            <a:r>
              <a:rPr lang="en-US" dirty="0">
                <a:hlinkClick r:id="rId3"/>
              </a:rPr>
              <a:t>http://developer.android.com/guide/topics/fundamentals/activities.html#StartingAnActivity</a:t>
            </a:r>
            <a:endParaRPr lang="en-US" dirty="0"/>
          </a:p>
        </p:txBody>
      </p:sp>
    </p:spTree>
    <p:extLst>
      <p:ext uri="{BB962C8B-B14F-4D97-AF65-F5344CB8AC3E}">
        <p14:creationId xmlns="" xmlns:p14="http://schemas.microsoft.com/office/powerpoint/2010/main" val="238658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Android Distribution Aug 2015</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6200" y="1219200"/>
            <a:ext cx="8975271" cy="5181600"/>
          </a:xfrm>
          <a:prstGeom prst="rect">
            <a:avLst/>
          </a:prstGeom>
          <a:noFill/>
          <a:ln w="9525">
            <a:noFill/>
            <a:miter lim="800000"/>
            <a:headEnd/>
            <a:tailEnd/>
          </a:ln>
        </p:spPr>
      </p:pic>
      <p:sp>
        <p:nvSpPr>
          <p:cNvPr id="7" name="Rectangle 6"/>
          <p:cNvSpPr/>
          <p:nvPr/>
        </p:nvSpPr>
        <p:spPr>
          <a:xfrm>
            <a:off x="4267200" y="4191000"/>
            <a:ext cx="4572000" cy="923330"/>
          </a:xfrm>
          <a:prstGeom prst="rect">
            <a:avLst/>
          </a:prstGeom>
        </p:spPr>
        <p:txBody>
          <a:bodyPr>
            <a:spAutoFit/>
          </a:bodyPr>
          <a:lstStyle/>
          <a:p>
            <a:r>
              <a:rPr lang="en-US" smtClean="0">
                <a:hlinkClick r:id="rId4"/>
              </a:rPr>
              <a:t>https://developer.android.com/about/dashboards/index.html</a:t>
            </a:r>
            <a:endParaRPr lang="en-US" smtClean="0"/>
          </a:p>
          <a:p>
            <a:endParaRPr lang="en-US"/>
          </a:p>
        </p:txBody>
      </p:sp>
    </p:spTree>
    <p:extLst>
      <p:ext uri="{BB962C8B-B14F-4D97-AF65-F5344CB8AC3E}">
        <p14:creationId xmlns="" xmlns:p14="http://schemas.microsoft.com/office/powerpoint/2010/main" val="532300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LifeCycle – Lab 2</a:t>
            </a:r>
            <a:endParaRPr lang="en-US" dirty="0"/>
          </a:p>
        </p:txBody>
      </p:sp>
      <p:sp>
        <p:nvSpPr>
          <p:cNvPr id="3" name="Content Placeholder 2"/>
          <p:cNvSpPr>
            <a:spLocks noGrp="1"/>
          </p:cNvSpPr>
          <p:nvPr>
            <p:ph idx="1"/>
          </p:nvPr>
        </p:nvSpPr>
        <p:spPr/>
        <p:txBody>
          <a:bodyPr/>
          <a:lstStyle/>
          <a:p>
            <a:r>
              <a:rPr lang="en-US" dirty="0" smtClean="0"/>
              <a:t>overload these methods from Activity:</a:t>
            </a:r>
          </a:p>
          <a:p>
            <a:pPr lvl="1"/>
            <a:r>
              <a:rPr lang="en-US" b="1" dirty="0" err="1" smtClean="0"/>
              <a:t>onCreate</a:t>
            </a:r>
            <a:r>
              <a:rPr lang="en-US" b="1" dirty="0" smtClean="0"/>
              <a:t>(), </a:t>
            </a:r>
            <a:r>
              <a:rPr lang="en-US" dirty="0" err="1" smtClean="0"/>
              <a:t>onStart</a:t>
            </a:r>
            <a:r>
              <a:rPr lang="en-US" dirty="0" smtClean="0"/>
              <a:t>(), </a:t>
            </a:r>
            <a:r>
              <a:rPr lang="en-US" dirty="0" err="1" smtClean="0"/>
              <a:t>onResume</a:t>
            </a:r>
            <a:r>
              <a:rPr lang="en-US" dirty="0" smtClean="0"/>
              <a:t>(), </a:t>
            </a:r>
            <a:r>
              <a:rPr lang="en-US" dirty="0" err="1" smtClean="0"/>
              <a:t>onPause</a:t>
            </a:r>
            <a:r>
              <a:rPr lang="en-US" dirty="0" smtClean="0"/>
              <a:t>(), </a:t>
            </a:r>
            <a:r>
              <a:rPr lang="en-US" dirty="0" err="1" smtClean="0"/>
              <a:t>onStop</a:t>
            </a:r>
            <a:r>
              <a:rPr lang="en-US" dirty="0" smtClean="0"/>
              <a:t>(), </a:t>
            </a:r>
            <a:r>
              <a:rPr lang="en-US" dirty="0" err="1" smtClean="0"/>
              <a:t>onRestart</a:t>
            </a:r>
            <a:r>
              <a:rPr lang="en-US" smtClean="0"/>
              <a:t>(), </a:t>
            </a:r>
            <a:r>
              <a:rPr lang="en-US" dirty="0" err="1" smtClean="0"/>
              <a:t>onDestroy</a:t>
            </a:r>
            <a:r>
              <a:rPr lang="en-US" dirty="0" smtClean="0"/>
              <a:t>()</a:t>
            </a:r>
          </a:p>
          <a:p>
            <a:pPr lvl="1"/>
            <a:r>
              <a:rPr lang="en-US" dirty="0" smtClean="0"/>
              <a:t>Use the Log class to log activity</a:t>
            </a:r>
          </a:p>
          <a:p>
            <a:pPr lvl="1"/>
            <a:r>
              <a:rPr lang="en-US" dirty="0" smtClean="0"/>
              <a:t>methods: v, d, </a:t>
            </a:r>
            <a:r>
              <a:rPr lang="en-US" dirty="0" err="1" smtClean="0"/>
              <a:t>i</a:t>
            </a:r>
            <a:r>
              <a:rPr lang="en-US" dirty="0" smtClean="0"/>
              <a:t>, w, e</a:t>
            </a:r>
          </a:p>
          <a:p>
            <a:pPr lvl="1"/>
            <a:r>
              <a:rPr lang="en-US" dirty="0" smtClean="0"/>
              <a:t>VERBOSE, DEBUG, INFO, WARN, ERROR</a:t>
            </a:r>
          </a:p>
          <a:p>
            <a:pPr lvl="1"/>
            <a:r>
              <a:rPr lang="en-US" dirty="0" smtClean="0"/>
              <a:t>Create a TAG so we </a:t>
            </a:r>
            <a:r>
              <a:rPr lang="en-US" smtClean="0"/>
              <a:t>can filter</a:t>
            </a:r>
          </a:p>
          <a:p>
            <a:pPr lvl="1"/>
            <a:r>
              <a:rPr lang="en-US" b="1" smtClean="0"/>
              <a:t>Toast a message (if time permits)</a:t>
            </a:r>
            <a:endParaRPr lang="en-US" b="1" dirty="0" smtClean="0"/>
          </a:p>
          <a:p>
            <a:pPr lvl="1"/>
            <a:endParaRPr lang="en-US" dirty="0"/>
          </a:p>
        </p:txBody>
      </p:sp>
    </p:spTree>
    <p:extLst>
      <p:ext uri="{BB962C8B-B14F-4D97-AF65-F5344CB8AC3E}">
        <p14:creationId xmlns="" xmlns:p14="http://schemas.microsoft.com/office/powerpoint/2010/main" val="1695376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a:t>
            </a:r>
            <a:endParaRPr lang="en-US" dirty="0"/>
          </a:p>
        </p:txBody>
      </p:sp>
      <p:sp>
        <p:nvSpPr>
          <p:cNvPr id="3" name="Content Placeholder 2"/>
          <p:cNvSpPr>
            <a:spLocks noGrp="1"/>
          </p:cNvSpPr>
          <p:nvPr>
            <p:ph idx="1"/>
          </p:nvPr>
        </p:nvSpPr>
        <p:spPr>
          <a:xfrm>
            <a:off x="457200" y="1112837"/>
            <a:ext cx="3505200" cy="5211763"/>
          </a:xfrm>
        </p:spPr>
        <p:txBody>
          <a:bodyPr>
            <a:normAutofit lnSpcReduction="10000"/>
          </a:bodyPr>
          <a:lstStyle/>
          <a:p>
            <a:r>
              <a:rPr lang="en-US" dirty="0" smtClean="0"/>
              <a:t>Run the app and open the </a:t>
            </a:r>
            <a:r>
              <a:rPr lang="en-US" dirty="0" err="1" smtClean="0"/>
              <a:t>Logcat</a:t>
            </a:r>
            <a:r>
              <a:rPr lang="en-US" dirty="0" smtClean="0"/>
              <a:t> view. </a:t>
            </a:r>
          </a:p>
          <a:p>
            <a:pPr lvl="1"/>
            <a:r>
              <a:rPr lang="en-US" dirty="0" smtClean="0"/>
              <a:t>Eclipse Window-&gt; Show View -&gt; Other -&gt; Android -&gt; </a:t>
            </a:r>
            <a:r>
              <a:rPr lang="en-US" dirty="0" err="1" smtClean="0"/>
              <a:t>Logcat</a:t>
            </a:r>
            <a:r>
              <a:rPr lang="en-US" dirty="0" smtClean="0"/>
              <a:t> </a:t>
            </a:r>
            <a:br>
              <a:rPr lang="en-US" dirty="0" smtClean="0"/>
            </a:br>
            <a:r>
              <a:rPr lang="en-US" dirty="0" smtClean="0"/>
              <a:t>or via DDMS</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0600" y="1143000"/>
            <a:ext cx="3981450" cy="540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06055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Logcat</a:t>
            </a:r>
            <a:endParaRPr lang="en-US" dirty="0"/>
          </a:p>
        </p:txBody>
      </p:sp>
      <p:sp>
        <p:nvSpPr>
          <p:cNvPr id="3" name="Content Placeholder 2"/>
          <p:cNvSpPr>
            <a:spLocks noGrp="1"/>
          </p:cNvSpPr>
          <p:nvPr>
            <p:ph idx="1"/>
          </p:nvPr>
        </p:nvSpPr>
        <p:spPr/>
        <p:txBody>
          <a:bodyPr/>
          <a:lstStyle/>
          <a:p>
            <a:r>
              <a:rPr lang="en-US" dirty="0" smtClean="0"/>
              <a:t>After app started</a:t>
            </a:r>
          </a:p>
          <a:p>
            <a:endParaRPr lang="en-US" dirty="0"/>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 y="1828800"/>
            <a:ext cx="8467725"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632688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Dalvik</a:t>
            </a:r>
            <a:r>
              <a:rPr lang="en-US" dirty="0" smtClean="0"/>
              <a:t> Debug Monitor Server</a:t>
            </a:r>
            <a:endParaRPr lang="en-US" dirty="0"/>
          </a:p>
        </p:txBody>
      </p:sp>
      <p:sp>
        <p:nvSpPr>
          <p:cNvPr id="3" name="Content Placeholder 2"/>
          <p:cNvSpPr>
            <a:spLocks noGrp="1"/>
          </p:cNvSpPr>
          <p:nvPr>
            <p:ph idx="1"/>
          </p:nvPr>
        </p:nvSpPr>
        <p:spPr/>
        <p:txBody>
          <a:bodyPr>
            <a:normAutofit fontScale="92500"/>
          </a:bodyPr>
          <a:lstStyle/>
          <a:p>
            <a:r>
              <a:rPr lang="en-US" dirty="0" smtClean="0"/>
              <a:t>DDMS</a:t>
            </a:r>
          </a:p>
          <a:p>
            <a:r>
              <a:rPr lang="en-US" dirty="0" smtClean="0"/>
              <a:t>debugging tool</a:t>
            </a:r>
          </a:p>
          <a:p>
            <a:r>
              <a:rPr lang="en-US" dirty="0" smtClean="0"/>
              <a:t>"provides, </a:t>
            </a:r>
            <a:r>
              <a:rPr lang="en-US" dirty="0"/>
              <a:t>screen capture on the device, thread and heap information on the device, </a:t>
            </a:r>
            <a:r>
              <a:rPr lang="en-US" dirty="0" err="1"/>
              <a:t>logcat</a:t>
            </a:r>
            <a:r>
              <a:rPr lang="en-US" dirty="0"/>
              <a:t>, process, and radio state information, incoming call and SMS spoofing, location data spoofing, and more</a:t>
            </a:r>
            <a:r>
              <a:rPr lang="en-US" dirty="0" smtClean="0"/>
              <a:t>."</a:t>
            </a:r>
          </a:p>
          <a:p>
            <a:r>
              <a:rPr lang="en-US" dirty="0" smtClean="0"/>
              <a:t>can interact with DDMS via Eclipse plugin, another view in Eclipse</a:t>
            </a:r>
            <a:endParaRPr lang="en-US" dirty="0"/>
          </a:p>
        </p:txBody>
      </p:sp>
    </p:spTree>
    <p:extLst>
      <p:ext uri="{BB962C8B-B14F-4D97-AF65-F5344CB8AC3E}">
        <p14:creationId xmlns="" xmlns:p14="http://schemas.microsoft.com/office/powerpoint/2010/main" val="1711310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DDMS</a:t>
            </a:r>
            <a:endParaRPr lang="en-US" dirty="0"/>
          </a:p>
        </p:txBody>
      </p:sp>
      <p:pic>
        <p:nvPicPr>
          <p:cNvPr id="205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371600"/>
            <a:ext cx="8981268" cy="525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33869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Logcat</a:t>
            </a:r>
            <a:endParaRPr lang="en-US" dirty="0"/>
          </a:p>
        </p:txBody>
      </p:sp>
      <p:sp>
        <p:nvSpPr>
          <p:cNvPr id="3" name="Content Placeholder 2"/>
          <p:cNvSpPr>
            <a:spLocks noGrp="1"/>
          </p:cNvSpPr>
          <p:nvPr>
            <p:ph idx="1"/>
          </p:nvPr>
        </p:nvSpPr>
        <p:spPr/>
        <p:txBody>
          <a:bodyPr/>
          <a:lstStyle/>
          <a:p>
            <a:r>
              <a:rPr lang="en-US" dirty="0" smtClean="0"/>
              <a:t>Rotate emulator with CTRL+F-11</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939" y="1828800"/>
            <a:ext cx="8600661"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06205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References</a:t>
            </a:r>
            <a:endParaRPr lang="en-US" dirty="0"/>
          </a:p>
        </p:txBody>
      </p:sp>
      <p:sp>
        <p:nvSpPr>
          <p:cNvPr id="3" name="Content Placeholder 2"/>
          <p:cNvSpPr>
            <a:spLocks noGrp="1"/>
          </p:cNvSpPr>
          <p:nvPr>
            <p:ph idx="1"/>
            <p:custDataLst>
              <p:tags r:id="rId3"/>
            </p:custDataLst>
          </p:nvPr>
        </p:nvSpPr>
        <p:spPr/>
        <p:txBody>
          <a:bodyPr>
            <a:normAutofit/>
          </a:bodyPr>
          <a:lstStyle/>
          <a:p>
            <a:r>
              <a:rPr lang="en-US" smtClean="0"/>
              <a:t>Android </a:t>
            </a:r>
            <a:r>
              <a:rPr lang="en-US" dirty="0" smtClean="0"/>
              <a:t>Dev Guide</a:t>
            </a:r>
            <a:r>
              <a:rPr lang="en-US" dirty="0" smtClean="0">
                <a:hlinkClick r:id="rId6"/>
              </a:rPr>
              <a:t> http</a:t>
            </a:r>
            <a:r>
              <a:rPr lang="en-US" smtClean="0">
                <a:hlinkClick r:id="rId6"/>
              </a:rPr>
              <a:t>://developer.android.com/guide/topics/fundamentals.html</a:t>
            </a:r>
            <a:endParaRPr lang="en-US" smtClean="0"/>
          </a:p>
          <a:p>
            <a:endParaRPr lang="en-US" smtClean="0"/>
          </a:p>
          <a:p>
            <a:endParaRPr lang="en-US" smtClean="0"/>
          </a:p>
          <a:p>
            <a:r>
              <a:rPr lang="en-US" smtClean="0">
                <a:hlinkClick r:id="rId7"/>
              </a:rPr>
              <a:t>http</a:t>
            </a:r>
            <a:r>
              <a:rPr lang="en-US" dirty="0">
                <a:hlinkClick r:id="rId7"/>
              </a:rPr>
              <a:t>://developer.android.com/guide/topics/fundamentals/activities.html</a:t>
            </a:r>
            <a:endParaRPr lang="en-US" dirty="0" smtClean="0"/>
          </a:p>
          <a:p>
            <a:endParaRPr lang="en-US" dirty="0"/>
          </a:p>
        </p:txBody>
      </p:sp>
    </p:spTree>
    <p:custDataLst>
      <p:tags r:id="rId1"/>
    </p:custDataLst>
    <p:extLst>
      <p:ext uri="{BB962C8B-B14F-4D97-AF65-F5344CB8AC3E}">
        <p14:creationId xmlns="" xmlns:p14="http://schemas.microsoft.com/office/powerpoint/2010/main" val="188864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mtClean="0"/>
              <a:t>Screen Densities as of August 2015</a:t>
            </a:r>
            <a:endParaRPr lang="en-US" dirty="0" smtClean="0"/>
          </a:p>
        </p:txBody>
      </p:sp>
      <p:pic>
        <p:nvPicPr>
          <p:cNvPr id="3" name="Picture 2"/>
          <p:cNvPicPr>
            <a:picLocks noChangeAspect="1" noChangeArrowheads="1"/>
          </p:cNvPicPr>
          <p:nvPr/>
        </p:nvPicPr>
        <p:blipFill>
          <a:blip r:embed="rId3" cstate="print"/>
          <a:srcRect/>
          <a:stretch>
            <a:fillRect/>
          </a:stretch>
        </p:blipFill>
        <p:spPr bwMode="auto">
          <a:xfrm>
            <a:off x="427039" y="1057276"/>
            <a:ext cx="8031162" cy="5473066"/>
          </a:xfrm>
          <a:prstGeom prst="rect">
            <a:avLst/>
          </a:prstGeom>
          <a:noFill/>
          <a:ln w="9525">
            <a:noFill/>
            <a:miter lim="800000"/>
            <a:headEnd/>
            <a:tailEnd/>
          </a:ln>
        </p:spPr>
      </p:pic>
      <p:sp>
        <p:nvSpPr>
          <p:cNvPr id="6" name="Rectangle 5"/>
          <p:cNvSpPr/>
          <p:nvPr/>
        </p:nvSpPr>
        <p:spPr>
          <a:xfrm>
            <a:off x="1524000" y="838200"/>
            <a:ext cx="6324600" cy="338554"/>
          </a:xfrm>
          <a:prstGeom prst="rect">
            <a:avLst/>
          </a:prstGeom>
        </p:spPr>
        <p:txBody>
          <a:bodyPr wrap="square">
            <a:spAutoFit/>
          </a:bodyPr>
          <a:lstStyle/>
          <a:p>
            <a:r>
              <a:rPr lang="en-US" sz="1600" smtClean="0"/>
              <a:t>~120dpi     ~160dpi      ~240dpi       ~320dpi       ~480dpi        ~640dpi</a:t>
            </a:r>
            <a:endParaRPr lang="en-US" sz="1600"/>
          </a:p>
        </p:txBody>
      </p:sp>
    </p:spTree>
    <p:extLst>
      <p:ext uri="{BB962C8B-B14F-4D97-AF65-F5344CB8AC3E}">
        <p14:creationId xmlns="" xmlns:p14="http://schemas.microsoft.com/office/powerpoint/2010/main" val="30532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Android Runtime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Android Runtime: </a:t>
            </a:r>
            <a:r>
              <a:rPr lang="en-US" dirty="0" err="1" smtClean="0"/>
              <a:t>Dalvik</a:t>
            </a:r>
            <a:r>
              <a:rPr lang="en-US" dirty="0" smtClean="0"/>
              <a:t> VM</a:t>
            </a:r>
            <a:endParaRPr lang="en-US" dirty="0"/>
          </a:p>
        </p:txBody>
      </p:sp>
      <p:sp>
        <p:nvSpPr>
          <p:cNvPr id="3" name="Content Placeholder 2"/>
          <p:cNvSpPr>
            <a:spLocks noGrp="1"/>
          </p:cNvSpPr>
          <p:nvPr>
            <p:ph idx="1"/>
            <p:custDataLst>
              <p:tags r:id="rId3"/>
            </p:custDataLst>
          </p:nvPr>
        </p:nvSpPr>
        <p:spPr/>
        <p:txBody>
          <a:bodyPr>
            <a:normAutofit/>
          </a:bodyPr>
          <a:lstStyle/>
          <a:p>
            <a:r>
              <a:rPr lang="en-US" sz="3200" dirty="0" smtClean="0"/>
              <a:t>Subset of Java developed by Google</a:t>
            </a:r>
          </a:p>
          <a:p>
            <a:r>
              <a:rPr lang="en-US" sz="3200" dirty="0" smtClean="0"/>
              <a:t>Optimized for mobile devices (better memory management, battery utilization, etc.)</a:t>
            </a:r>
          </a:p>
          <a:p>
            <a:r>
              <a:rPr lang="en-US" sz="3200" dirty="0" err="1" smtClean="0"/>
              <a:t>Dalvik</a:t>
            </a:r>
            <a:r>
              <a:rPr lang="en-US" sz="3200" dirty="0" smtClean="0"/>
              <a:t> runs .</a:t>
            </a:r>
            <a:r>
              <a:rPr lang="en-US" sz="3200" dirty="0" err="1" smtClean="0"/>
              <a:t>dex</a:t>
            </a:r>
            <a:r>
              <a:rPr lang="en-US" sz="3200" dirty="0" smtClean="0"/>
              <a:t> files that are compiled from .class files</a:t>
            </a:r>
          </a:p>
          <a:p>
            <a:r>
              <a:rPr lang="en-US" sz="3200" dirty="0" smtClean="0"/>
              <a:t>Introduces new libraries</a:t>
            </a:r>
          </a:p>
          <a:p>
            <a:r>
              <a:rPr lang="en-US" sz="3200" dirty="0" smtClean="0"/>
              <a:t>Does not support some Java libraries like AWT, Swing</a:t>
            </a:r>
          </a:p>
          <a:p>
            <a:r>
              <a:rPr lang="en-US" sz="2000" dirty="0">
                <a:hlinkClick r:id="rId6"/>
              </a:rPr>
              <a:t>http://developer.android.com/reference/packages.html</a:t>
            </a:r>
            <a:endParaRPr lang="en-US" sz="2000" dirty="0" smtClean="0"/>
          </a:p>
          <a:p>
            <a:pPr lvl="1"/>
            <a:endParaRPr lang="en-US" sz="2800" dirty="0" smtClean="0"/>
          </a:p>
          <a:p>
            <a:endParaRPr lang="en-US" sz="3200" dirty="0"/>
          </a:p>
        </p:txBody>
      </p:sp>
    </p:spTree>
    <p:custDataLst>
      <p:tags r:id="rId1"/>
    </p:custDataLst>
    <p:extLst>
      <p:ext uri="{BB962C8B-B14F-4D97-AF65-F5344CB8AC3E}">
        <p14:creationId xmlns="" xmlns:p14="http://schemas.microsoft.com/office/powerpoint/2010/main" val="336488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Applications Are Boxed</a:t>
            </a:r>
            <a:endParaRPr lang="en-US" dirty="0"/>
          </a:p>
        </p:txBody>
      </p:sp>
      <p:sp>
        <p:nvSpPr>
          <p:cNvPr id="3" name="Content Placeholder 2"/>
          <p:cNvSpPr>
            <a:spLocks noGrp="1"/>
          </p:cNvSpPr>
          <p:nvPr>
            <p:ph idx="1"/>
            <p:custDataLst>
              <p:tags r:id="rId3"/>
            </p:custDataLst>
          </p:nvPr>
        </p:nvSpPr>
        <p:spPr/>
        <p:txBody>
          <a:bodyPr>
            <a:noAutofit/>
          </a:bodyPr>
          <a:lstStyle/>
          <a:p>
            <a:r>
              <a:rPr lang="en-US" sz="2800" dirty="0" smtClean="0"/>
              <a:t>By default, each app is run in its own Linux process</a:t>
            </a:r>
          </a:p>
          <a:p>
            <a:pPr lvl="1"/>
            <a:r>
              <a:rPr lang="en-US" sz="2400" dirty="0" smtClean="0"/>
              <a:t>Process started when app’s code needs to be executed</a:t>
            </a:r>
          </a:p>
          <a:p>
            <a:pPr lvl="1"/>
            <a:r>
              <a:rPr lang="en-US" sz="2400" dirty="0" smtClean="0"/>
              <a:t>Threads can be started to handle </a:t>
            </a:r>
            <a:r>
              <a:rPr lang="en-US" sz="2400" smtClean="0"/>
              <a:t>time-consuming operations</a:t>
            </a:r>
          </a:p>
          <a:p>
            <a:pPr lvl="1"/>
            <a:endParaRPr lang="en-US" sz="2400" dirty="0" smtClean="0"/>
          </a:p>
          <a:p>
            <a:r>
              <a:rPr lang="en-US" sz="2800" dirty="0" smtClean="0"/>
              <a:t>Each process has its own </a:t>
            </a:r>
            <a:r>
              <a:rPr lang="en-US" sz="2800" err="1" smtClean="0"/>
              <a:t>Dalvik</a:t>
            </a:r>
            <a:r>
              <a:rPr lang="en-US" sz="2800" smtClean="0"/>
              <a:t> VM</a:t>
            </a:r>
          </a:p>
          <a:p>
            <a:endParaRPr lang="en-US" sz="2800" dirty="0" smtClean="0"/>
          </a:p>
          <a:p>
            <a:r>
              <a:rPr lang="en-US" sz="2800" dirty="0" smtClean="0"/>
              <a:t>By default, each app is assigned unique Linux ID</a:t>
            </a:r>
          </a:p>
          <a:p>
            <a:pPr lvl="1"/>
            <a:r>
              <a:rPr lang="en-US" sz="2400" dirty="0" smtClean="0"/>
              <a:t>Permissions are set so app’s files are only visible to that app</a:t>
            </a:r>
            <a:endParaRPr lang="en-US" sz="2400" dirty="0"/>
          </a:p>
        </p:txBody>
      </p:sp>
    </p:spTree>
    <p:custDataLst>
      <p:tags r:id="rId1"/>
    </p:custDataLst>
    <p:extLst>
      <p:ext uri="{BB962C8B-B14F-4D97-AF65-F5344CB8AC3E}">
        <p14:creationId xmlns="" xmlns:p14="http://schemas.microsoft.com/office/powerpoint/2010/main" val="28799948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QLemMsXBUbzyRJb9zWN0by"/>
</p:tagLst>
</file>

<file path=ppt/tags/tag10.xml><?xml version="1.0" encoding="utf-8"?>
<p:tagLst xmlns:a="http://schemas.openxmlformats.org/drawingml/2006/main" xmlns:r="http://schemas.openxmlformats.org/officeDocument/2006/relationships" xmlns:p="http://schemas.openxmlformats.org/presentationml/2006/main">
  <p:tag name="DVSECTIONID" val="JTFX2gi20XKfYL01KNPUiJ"/>
</p:tagLst>
</file>

<file path=ppt/tags/tag100.xml><?xml version="1.0" encoding="utf-8"?>
<p:tagLst xmlns:a="http://schemas.openxmlformats.org/drawingml/2006/main" xmlns:r="http://schemas.openxmlformats.org/officeDocument/2006/relationships" xmlns:p="http://schemas.openxmlformats.org/presentationml/2006/main">
  <p:tag name="DVSHAPEID" val="35xJa648BiTKFDjN18kmNf"/>
</p:tagLst>
</file>

<file path=ppt/tags/tag101.xml><?xml version="1.0" encoding="utf-8"?>
<p:tagLst xmlns:a="http://schemas.openxmlformats.org/drawingml/2006/main" xmlns:r="http://schemas.openxmlformats.org/officeDocument/2006/relationships" xmlns:p="http://schemas.openxmlformats.org/presentationml/2006/main">
  <p:tag name="DVSECTIONID" val="rPxeqX4cyyhnjhLfEoII02"/>
</p:tagLst>
</file>

<file path=ppt/tags/tag102.xml><?xml version="1.0" encoding="utf-8"?>
<p:tagLst xmlns:a="http://schemas.openxmlformats.org/drawingml/2006/main" xmlns:r="http://schemas.openxmlformats.org/officeDocument/2006/relationships" xmlns:p="http://schemas.openxmlformats.org/presentationml/2006/main">
  <p:tag name="DVSHAPEID" val="dm3rXET25GdCXHgoaRYc9Y"/>
</p:tagLst>
</file>

<file path=ppt/tags/tag103.xml><?xml version="1.0" encoding="utf-8"?>
<p:tagLst xmlns:a="http://schemas.openxmlformats.org/drawingml/2006/main" xmlns:r="http://schemas.openxmlformats.org/officeDocument/2006/relationships" xmlns:p="http://schemas.openxmlformats.org/presentationml/2006/main">
  <p:tag name="DVSHAPEID" val="kUYOSR77hYbprCitBtsq0V"/>
</p:tagLst>
</file>

<file path=ppt/tags/tag104.xml><?xml version="1.0" encoding="utf-8"?>
<p:tagLst xmlns:a="http://schemas.openxmlformats.org/drawingml/2006/main" xmlns:r="http://schemas.openxmlformats.org/officeDocument/2006/relationships" xmlns:p="http://schemas.openxmlformats.org/presentationml/2006/main">
  <p:tag name="DVSECTIONID" val="UCxAe3cZaT39DFeCChtSzS"/>
</p:tagLst>
</file>

<file path=ppt/tags/tag105.xml><?xml version="1.0" encoding="utf-8"?>
<p:tagLst xmlns:a="http://schemas.openxmlformats.org/drawingml/2006/main" xmlns:r="http://schemas.openxmlformats.org/officeDocument/2006/relationships" xmlns:p="http://schemas.openxmlformats.org/presentationml/2006/main">
  <p:tag name="DVSHAPEID" val="cLL3pjVAWppxrIqVKx583l"/>
</p:tagLst>
</file>

<file path=ppt/tags/tag106.xml><?xml version="1.0" encoding="utf-8"?>
<p:tagLst xmlns:a="http://schemas.openxmlformats.org/drawingml/2006/main" xmlns:r="http://schemas.openxmlformats.org/officeDocument/2006/relationships" xmlns:p="http://schemas.openxmlformats.org/presentationml/2006/main">
  <p:tag name="DVSHAPEID" val="uMeco0LIPGDLdMQTZyHLdy"/>
</p:tagLst>
</file>

<file path=ppt/tags/tag107.xml><?xml version="1.0" encoding="utf-8"?>
<p:tagLst xmlns:a="http://schemas.openxmlformats.org/drawingml/2006/main" xmlns:r="http://schemas.openxmlformats.org/officeDocument/2006/relationships" xmlns:p="http://schemas.openxmlformats.org/presentationml/2006/main">
  <p:tag name="DVSHAPEID" val="ALJ6cs0jmRiS32YoWtxyZS"/>
</p:tagLst>
</file>

<file path=ppt/tags/tag108.xml><?xml version="1.0" encoding="utf-8"?>
<p:tagLst xmlns:a="http://schemas.openxmlformats.org/drawingml/2006/main" xmlns:r="http://schemas.openxmlformats.org/officeDocument/2006/relationships" xmlns:p="http://schemas.openxmlformats.org/presentationml/2006/main">
  <p:tag name="DVSHAPEID" val="YTzqGHYtUC6VbssiOjIvjL"/>
</p:tagLst>
</file>

<file path=ppt/tags/tag109.xml><?xml version="1.0" encoding="utf-8"?>
<p:tagLst xmlns:a="http://schemas.openxmlformats.org/drawingml/2006/main" xmlns:r="http://schemas.openxmlformats.org/officeDocument/2006/relationships" xmlns:p="http://schemas.openxmlformats.org/presentationml/2006/main">
  <p:tag name="DVSHAPEID" val="tlJOUABdeFyINQwMMilTXF"/>
</p:tagLst>
</file>

<file path=ppt/tags/tag11.xml><?xml version="1.0" encoding="utf-8"?>
<p:tagLst xmlns:a="http://schemas.openxmlformats.org/drawingml/2006/main" xmlns:r="http://schemas.openxmlformats.org/officeDocument/2006/relationships" xmlns:p="http://schemas.openxmlformats.org/presentationml/2006/main">
  <p:tag name="DVSHAPEID" val="PCcHo9u7aZSVgbvbJcAI4c"/>
</p:tagLst>
</file>

<file path=ppt/tags/tag110.xml><?xml version="1.0" encoding="utf-8"?>
<p:tagLst xmlns:a="http://schemas.openxmlformats.org/drawingml/2006/main" xmlns:r="http://schemas.openxmlformats.org/officeDocument/2006/relationships" xmlns:p="http://schemas.openxmlformats.org/presentationml/2006/main">
  <p:tag name="DVSHAPEID" val="L7QvVDEdQtycpeGRMoRGor"/>
</p:tagLst>
</file>

<file path=ppt/tags/tag111.xml><?xml version="1.0" encoding="utf-8"?>
<p:tagLst xmlns:a="http://schemas.openxmlformats.org/drawingml/2006/main" xmlns:r="http://schemas.openxmlformats.org/officeDocument/2006/relationships" xmlns:p="http://schemas.openxmlformats.org/presentationml/2006/main">
  <p:tag name="DVSHAPEID" val="ntECM2wpaqONABXpEXz0P4"/>
</p:tagLst>
</file>

<file path=ppt/tags/tag112.xml><?xml version="1.0" encoding="utf-8"?>
<p:tagLst xmlns:a="http://schemas.openxmlformats.org/drawingml/2006/main" xmlns:r="http://schemas.openxmlformats.org/officeDocument/2006/relationships" xmlns:p="http://schemas.openxmlformats.org/presentationml/2006/main">
  <p:tag name="DVSHAPEID" val="9Bqh5UvX2ghjJnQjRCGqj8"/>
</p:tagLst>
</file>

<file path=ppt/tags/tag113.xml><?xml version="1.0" encoding="utf-8"?>
<p:tagLst xmlns:a="http://schemas.openxmlformats.org/drawingml/2006/main" xmlns:r="http://schemas.openxmlformats.org/officeDocument/2006/relationships" xmlns:p="http://schemas.openxmlformats.org/presentationml/2006/main">
  <p:tag name="DVSHAPEID" val="gpnmn6tT369QSwoSgshxOE"/>
</p:tagLst>
</file>

<file path=ppt/tags/tag114.xml><?xml version="1.0" encoding="utf-8"?>
<p:tagLst xmlns:a="http://schemas.openxmlformats.org/drawingml/2006/main" xmlns:r="http://schemas.openxmlformats.org/officeDocument/2006/relationships" xmlns:p="http://schemas.openxmlformats.org/presentationml/2006/main">
  <p:tag name="DVSHAPEID" val="9WGt3RvxkYBXFK90eELg5g"/>
</p:tagLst>
</file>

<file path=ppt/tags/tag115.xml><?xml version="1.0" encoding="utf-8"?>
<p:tagLst xmlns:a="http://schemas.openxmlformats.org/drawingml/2006/main" xmlns:r="http://schemas.openxmlformats.org/officeDocument/2006/relationships" xmlns:p="http://schemas.openxmlformats.org/presentationml/2006/main">
  <p:tag name="DVSHAPEID" val="oiupb83ctzmOUE6lro5dJy"/>
</p:tagLst>
</file>

<file path=ppt/tags/tag116.xml><?xml version="1.0" encoding="utf-8"?>
<p:tagLst xmlns:a="http://schemas.openxmlformats.org/drawingml/2006/main" xmlns:r="http://schemas.openxmlformats.org/officeDocument/2006/relationships" xmlns:p="http://schemas.openxmlformats.org/presentationml/2006/main">
  <p:tag name="DVSHAPEID" val="90AFSR01yOUSynZEGnu8u2"/>
</p:tagLst>
</file>

<file path=ppt/tags/tag117.xml><?xml version="1.0" encoding="utf-8"?>
<p:tagLst xmlns:a="http://schemas.openxmlformats.org/drawingml/2006/main" xmlns:r="http://schemas.openxmlformats.org/officeDocument/2006/relationships" xmlns:p="http://schemas.openxmlformats.org/presentationml/2006/main">
  <p:tag name="DVSECTIONID" val="eC5tw24vMn3kAe17C2JUk0"/>
</p:tagLst>
</file>

<file path=ppt/tags/tag118.xml><?xml version="1.0" encoding="utf-8"?>
<p:tagLst xmlns:a="http://schemas.openxmlformats.org/drawingml/2006/main" xmlns:r="http://schemas.openxmlformats.org/officeDocument/2006/relationships" xmlns:p="http://schemas.openxmlformats.org/presentationml/2006/main">
  <p:tag name="DVSHAPEID" val="sfrP6qQGV14Y6NuZicq0xP"/>
</p:tagLst>
</file>

<file path=ppt/tags/tag119.xml><?xml version="1.0" encoding="utf-8"?>
<p:tagLst xmlns:a="http://schemas.openxmlformats.org/drawingml/2006/main" xmlns:r="http://schemas.openxmlformats.org/officeDocument/2006/relationships" xmlns:p="http://schemas.openxmlformats.org/presentationml/2006/main">
  <p:tag name="DVSHAPEID" val="lJOQmHschMJHsvUxvBNYsQ"/>
</p:tagLst>
</file>

<file path=ppt/tags/tag12.xml><?xml version="1.0" encoding="utf-8"?>
<p:tagLst xmlns:a="http://schemas.openxmlformats.org/drawingml/2006/main" xmlns:r="http://schemas.openxmlformats.org/officeDocument/2006/relationships" xmlns:p="http://schemas.openxmlformats.org/presentationml/2006/main">
  <p:tag name="DVSHAPEID" val="S4JVaFNh7SMxXmTnKHvahh"/>
</p:tagLst>
</file>

<file path=ppt/tags/tag120.xml><?xml version="1.0" encoding="utf-8"?>
<p:tagLst xmlns:a="http://schemas.openxmlformats.org/drawingml/2006/main" xmlns:r="http://schemas.openxmlformats.org/officeDocument/2006/relationships" xmlns:p="http://schemas.openxmlformats.org/presentationml/2006/main">
  <p:tag name="DVSHAPEID" val="p8Xp27wEDkbDUH1g38dJJi"/>
</p:tagLst>
</file>

<file path=ppt/tags/tag121.xml><?xml version="1.0" encoding="utf-8"?>
<p:tagLst xmlns:a="http://schemas.openxmlformats.org/drawingml/2006/main" xmlns:r="http://schemas.openxmlformats.org/officeDocument/2006/relationships" xmlns:p="http://schemas.openxmlformats.org/presentationml/2006/main">
  <p:tag name="DVSHAPEID" val="folZ5LHPcznukFSXFkFD9o"/>
</p:tagLst>
</file>

<file path=ppt/tags/tag122.xml><?xml version="1.0" encoding="utf-8"?>
<p:tagLst xmlns:a="http://schemas.openxmlformats.org/drawingml/2006/main" xmlns:r="http://schemas.openxmlformats.org/officeDocument/2006/relationships" xmlns:p="http://schemas.openxmlformats.org/presentationml/2006/main">
  <p:tag name="DVSHAPEID" val="wOAcvexFKI76Ty432KWN7C"/>
</p:tagLst>
</file>

<file path=ppt/tags/tag123.xml><?xml version="1.0" encoding="utf-8"?>
<p:tagLst xmlns:a="http://schemas.openxmlformats.org/drawingml/2006/main" xmlns:r="http://schemas.openxmlformats.org/officeDocument/2006/relationships" xmlns:p="http://schemas.openxmlformats.org/presentationml/2006/main">
  <p:tag name="DVSHAPEID" val="gpnmn6tT369QSwoSgshxOE"/>
</p:tagLst>
</file>

<file path=ppt/tags/tag124.xml><?xml version="1.0" encoding="utf-8"?>
<p:tagLst xmlns:a="http://schemas.openxmlformats.org/drawingml/2006/main" xmlns:r="http://schemas.openxmlformats.org/officeDocument/2006/relationships" xmlns:p="http://schemas.openxmlformats.org/presentationml/2006/main">
  <p:tag name="DVSHAPEID" val="ndLjSBhVGlgTybP9QqbRF0"/>
</p:tagLst>
</file>

<file path=ppt/tags/tag125.xml><?xml version="1.0" encoding="utf-8"?>
<p:tagLst xmlns:a="http://schemas.openxmlformats.org/drawingml/2006/main" xmlns:r="http://schemas.openxmlformats.org/officeDocument/2006/relationships" xmlns:p="http://schemas.openxmlformats.org/presentationml/2006/main">
  <p:tag name="DVSHAPEID" val="X2GxEauuwANC29A3eRB8pO"/>
</p:tagLst>
</file>

<file path=ppt/tags/tag126.xml><?xml version="1.0" encoding="utf-8"?>
<p:tagLst xmlns:a="http://schemas.openxmlformats.org/drawingml/2006/main" xmlns:r="http://schemas.openxmlformats.org/officeDocument/2006/relationships" xmlns:p="http://schemas.openxmlformats.org/presentationml/2006/main">
  <p:tag name="DVSHAPEID" val="AYYd36BQmXZmgJDlX7rbOG"/>
</p:tagLst>
</file>

<file path=ppt/tags/tag127.xml><?xml version="1.0" encoding="utf-8"?>
<p:tagLst xmlns:a="http://schemas.openxmlformats.org/drawingml/2006/main" xmlns:r="http://schemas.openxmlformats.org/officeDocument/2006/relationships" xmlns:p="http://schemas.openxmlformats.org/presentationml/2006/main">
  <p:tag name="DVSHAPEID" val="6V8GyMcjgxB9sHyq6nSGeQ"/>
</p:tagLst>
</file>

<file path=ppt/tags/tag128.xml><?xml version="1.0" encoding="utf-8"?>
<p:tagLst xmlns:a="http://schemas.openxmlformats.org/drawingml/2006/main" xmlns:r="http://schemas.openxmlformats.org/officeDocument/2006/relationships" xmlns:p="http://schemas.openxmlformats.org/presentationml/2006/main">
  <p:tag name="DVSHAPEID" val="DGTQqTUtGeZTS25mxOD2Gr"/>
</p:tagLst>
</file>

<file path=ppt/tags/tag129.xml><?xml version="1.0" encoding="utf-8"?>
<p:tagLst xmlns:a="http://schemas.openxmlformats.org/drawingml/2006/main" xmlns:r="http://schemas.openxmlformats.org/officeDocument/2006/relationships" xmlns:p="http://schemas.openxmlformats.org/presentationml/2006/main">
  <p:tag name="DVSHAPEID" val="L6gVMw03i8sfisMHmjpNQm"/>
</p:tagLst>
</file>

<file path=ppt/tags/tag13.xml><?xml version="1.0" encoding="utf-8"?>
<p:tagLst xmlns:a="http://schemas.openxmlformats.org/drawingml/2006/main" xmlns:r="http://schemas.openxmlformats.org/officeDocument/2006/relationships" xmlns:p="http://schemas.openxmlformats.org/presentationml/2006/main">
  <p:tag name="DVSHAPEID" val="8WMb3EHna0vCK7XsYOkTR0"/>
</p:tagLst>
</file>

<file path=ppt/tags/tag130.xml><?xml version="1.0" encoding="utf-8"?>
<p:tagLst xmlns:a="http://schemas.openxmlformats.org/drawingml/2006/main" xmlns:r="http://schemas.openxmlformats.org/officeDocument/2006/relationships" xmlns:p="http://schemas.openxmlformats.org/presentationml/2006/main">
  <p:tag name="DVSECTIONID" val="KxlWao8AimH1NUVLbnJKZM"/>
</p:tagLst>
</file>

<file path=ppt/tags/tag131.xml><?xml version="1.0" encoding="utf-8"?>
<p:tagLst xmlns:a="http://schemas.openxmlformats.org/drawingml/2006/main" xmlns:r="http://schemas.openxmlformats.org/officeDocument/2006/relationships" xmlns:p="http://schemas.openxmlformats.org/presentationml/2006/main">
  <p:tag name="DVSHAPEID" val="WYYjmyEJrC97OTNIRwoHTa"/>
</p:tagLst>
</file>

<file path=ppt/tags/tag132.xml><?xml version="1.0" encoding="utf-8"?>
<p:tagLst xmlns:a="http://schemas.openxmlformats.org/drawingml/2006/main" xmlns:r="http://schemas.openxmlformats.org/officeDocument/2006/relationships" xmlns:p="http://schemas.openxmlformats.org/presentationml/2006/main">
  <p:tag name="DVSHAPEID" val="fkJCDBPWnECVmVc1rCXXEp"/>
</p:tagLst>
</file>

<file path=ppt/tags/tag133.xml><?xml version="1.0" encoding="utf-8"?>
<p:tagLst xmlns:a="http://schemas.openxmlformats.org/drawingml/2006/main" xmlns:r="http://schemas.openxmlformats.org/officeDocument/2006/relationships" xmlns:p="http://schemas.openxmlformats.org/presentationml/2006/main">
  <p:tag name="DVSHAPEID" val="xuK1LMMORlgLIDAKV3Uueu"/>
</p:tagLst>
</file>

<file path=ppt/tags/tag134.xml><?xml version="1.0" encoding="utf-8"?>
<p:tagLst xmlns:a="http://schemas.openxmlformats.org/drawingml/2006/main" xmlns:r="http://schemas.openxmlformats.org/officeDocument/2006/relationships" xmlns:p="http://schemas.openxmlformats.org/presentationml/2006/main">
  <p:tag name="DVSECTIONID" val="dmkXwZAh7eeSh7M8MT6NaG"/>
</p:tagLst>
</file>

<file path=ppt/tags/tag135.xml><?xml version="1.0" encoding="utf-8"?>
<p:tagLst xmlns:a="http://schemas.openxmlformats.org/drawingml/2006/main" xmlns:r="http://schemas.openxmlformats.org/officeDocument/2006/relationships" xmlns:p="http://schemas.openxmlformats.org/presentationml/2006/main">
  <p:tag name="DVSHAPEID" val="yjQnRXBKZfpCyswLeKieRE"/>
</p:tagLst>
</file>

<file path=ppt/tags/tag136.xml><?xml version="1.0" encoding="utf-8"?>
<p:tagLst xmlns:a="http://schemas.openxmlformats.org/drawingml/2006/main" xmlns:r="http://schemas.openxmlformats.org/officeDocument/2006/relationships" xmlns:p="http://schemas.openxmlformats.org/presentationml/2006/main">
  <p:tag name="DVSHAPEID" val="gnIfMGjPmXPuRJWIuGtM7v"/>
</p:tagLst>
</file>

<file path=ppt/tags/tag137.xml><?xml version="1.0" encoding="utf-8"?>
<p:tagLst xmlns:a="http://schemas.openxmlformats.org/drawingml/2006/main" xmlns:r="http://schemas.openxmlformats.org/officeDocument/2006/relationships" xmlns:p="http://schemas.openxmlformats.org/presentationml/2006/main">
  <p:tag name="DVSECTIONID" val="jwOFhbAwQ6RtMWm2t0AI2e"/>
</p:tagLst>
</file>

<file path=ppt/tags/tag138.xml><?xml version="1.0" encoding="utf-8"?>
<p:tagLst xmlns:a="http://schemas.openxmlformats.org/drawingml/2006/main" xmlns:r="http://schemas.openxmlformats.org/officeDocument/2006/relationships" xmlns:p="http://schemas.openxmlformats.org/presentationml/2006/main">
  <p:tag name="DVSHAPEID" val="uTxSvQ5LJWwQNeRBQ29yMh"/>
</p:tagLst>
</file>

<file path=ppt/tags/tag139.xml><?xml version="1.0" encoding="utf-8"?>
<p:tagLst xmlns:a="http://schemas.openxmlformats.org/drawingml/2006/main" xmlns:r="http://schemas.openxmlformats.org/officeDocument/2006/relationships" xmlns:p="http://schemas.openxmlformats.org/presentationml/2006/main">
  <p:tag name="DVSHAPEID" val="FBdyqGHU29a2ZQuSgWI5Bj"/>
</p:tagLst>
</file>

<file path=ppt/tags/tag14.xml><?xml version="1.0" encoding="utf-8"?>
<p:tagLst xmlns:a="http://schemas.openxmlformats.org/drawingml/2006/main" xmlns:r="http://schemas.openxmlformats.org/officeDocument/2006/relationships" xmlns:p="http://schemas.openxmlformats.org/presentationml/2006/main">
  <p:tag name="DVSHAPEID" val="8Je9ilrSdTUAWN8ZC9zKHM"/>
</p:tagLst>
</file>

<file path=ppt/tags/tag15.xml><?xml version="1.0" encoding="utf-8"?>
<p:tagLst xmlns:a="http://schemas.openxmlformats.org/drawingml/2006/main" xmlns:r="http://schemas.openxmlformats.org/officeDocument/2006/relationships" xmlns:p="http://schemas.openxmlformats.org/presentationml/2006/main">
  <p:tag name="DVSHAPEID" val="1kCLphIGQoq7O3WUmlWhNB"/>
</p:tagLst>
</file>

<file path=ppt/tags/tag16.xml><?xml version="1.0" encoding="utf-8"?>
<p:tagLst xmlns:a="http://schemas.openxmlformats.org/drawingml/2006/main" xmlns:r="http://schemas.openxmlformats.org/officeDocument/2006/relationships" xmlns:p="http://schemas.openxmlformats.org/presentationml/2006/main">
  <p:tag name="DVSHAPEID" val="I9bakZcbj6imHTwwV9aw3v"/>
</p:tagLst>
</file>

<file path=ppt/tags/tag17.xml><?xml version="1.0" encoding="utf-8"?>
<p:tagLst xmlns:a="http://schemas.openxmlformats.org/drawingml/2006/main" xmlns:r="http://schemas.openxmlformats.org/officeDocument/2006/relationships" xmlns:p="http://schemas.openxmlformats.org/presentationml/2006/main">
  <p:tag name="DVSHAPEID" val="aOY52IMdOpZqCtzfXJuF4j"/>
</p:tagLst>
</file>

<file path=ppt/tags/tag18.xml><?xml version="1.0" encoding="utf-8"?>
<p:tagLst xmlns:a="http://schemas.openxmlformats.org/drawingml/2006/main" xmlns:r="http://schemas.openxmlformats.org/officeDocument/2006/relationships" xmlns:p="http://schemas.openxmlformats.org/presentationml/2006/main">
  <p:tag name="DVSHAPEID" val="Prl3nPqM7gycZnceWuo5iS"/>
</p:tagLst>
</file>

<file path=ppt/tags/tag19.xml><?xml version="1.0" encoding="utf-8"?>
<p:tagLst xmlns:a="http://schemas.openxmlformats.org/drawingml/2006/main" xmlns:r="http://schemas.openxmlformats.org/officeDocument/2006/relationships" xmlns:p="http://schemas.openxmlformats.org/presentationml/2006/main">
  <p:tag name="DVSHAPEID" val="ngh3WGcr2oqQZwKZkXN1iI"/>
</p:tagLst>
</file>

<file path=ppt/tags/tag2.xml><?xml version="1.0" encoding="utf-8"?>
<p:tagLst xmlns:a="http://schemas.openxmlformats.org/drawingml/2006/main" xmlns:r="http://schemas.openxmlformats.org/officeDocument/2006/relationships" xmlns:p="http://schemas.openxmlformats.org/presentationml/2006/main">
  <p:tag name="DVSHAPEID" val="sASEgpkZ3uHPUC6dMLW3gC"/>
</p:tagLst>
</file>

<file path=ppt/tags/tag20.xml><?xml version="1.0" encoding="utf-8"?>
<p:tagLst xmlns:a="http://schemas.openxmlformats.org/drawingml/2006/main" xmlns:r="http://schemas.openxmlformats.org/officeDocument/2006/relationships" xmlns:p="http://schemas.openxmlformats.org/presentationml/2006/main">
  <p:tag name="DVSHAPEID" val="Spuc3INZgZ0W44MkSJAFd9"/>
</p:tagLst>
</file>

<file path=ppt/tags/tag21.xml><?xml version="1.0" encoding="utf-8"?>
<p:tagLst xmlns:a="http://schemas.openxmlformats.org/drawingml/2006/main" xmlns:r="http://schemas.openxmlformats.org/officeDocument/2006/relationships" xmlns:p="http://schemas.openxmlformats.org/presentationml/2006/main">
  <p:tag name="DVSHAPEID" val="L8nFuW9rigAEoRzKDtE37r"/>
</p:tagLst>
</file>

<file path=ppt/tags/tag22.xml><?xml version="1.0" encoding="utf-8"?>
<p:tagLst xmlns:a="http://schemas.openxmlformats.org/drawingml/2006/main" xmlns:r="http://schemas.openxmlformats.org/officeDocument/2006/relationships" xmlns:p="http://schemas.openxmlformats.org/presentationml/2006/main">
  <p:tag name="DVSHAPEID" val="Q2sFc044rCvIElOndQPPHJ"/>
</p:tagLst>
</file>

<file path=ppt/tags/tag23.xml><?xml version="1.0" encoding="utf-8"?>
<p:tagLst xmlns:a="http://schemas.openxmlformats.org/drawingml/2006/main" xmlns:r="http://schemas.openxmlformats.org/officeDocument/2006/relationships" xmlns:p="http://schemas.openxmlformats.org/presentationml/2006/main">
  <p:tag name="DVSHAPEID" val="mpGVL8661a2jikcPK9mePX"/>
</p:tagLst>
</file>

<file path=ppt/tags/tag24.xml><?xml version="1.0" encoding="utf-8"?>
<p:tagLst xmlns:a="http://schemas.openxmlformats.org/drawingml/2006/main" xmlns:r="http://schemas.openxmlformats.org/officeDocument/2006/relationships" xmlns:p="http://schemas.openxmlformats.org/presentationml/2006/main">
  <p:tag name="DVSHAPEID" val="9FddVffNdiK6G3ZhfWYlBk"/>
</p:tagLst>
</file>

<file path=ppt/tags/tag25.xml><?xml version="1.0" encoding="utf-8"?>
<p:tagLst xmlns:a="http://schemas.openxmlformats.org/drawingml/2006/main" xmlns:r="http://schemas.openxmlformats.org/officeDocument/2006/relationships" xmlns:p="http://schemas.openxmlformats.org/presentationml/2006/main">
  <p:tag name="DVSHAPEID" val="Gk3tbo6GtsUpf0HxcQQeXK"/>
</p:tagLst>
</file>

<file path=ppt/tags/tag26.xml><?xml version="1.0" encoding="utf-8"?>
<p:tagLst xmlns:a="http://schemas.openxmlformats.org/drawingml/2006/main" xmlns:r="http://schemas.openxmlformats.org/officeDocument/2006/relationships" xmlns:p="http://schemas.openxmlformats.org/presentationml/2006/main">
  <p:tag name="DVSHAPEID" val="zbE8QsUpgulOZT9r3RHwOh"/>
</p:tagLst>
</file>

<file path=ppt/tags/tag27.xml><?xml version="1.0" encoding="utf-8"?>
<p:tagLst xmlns:a="http://schemas.openxmlformats.org/drawingml/2006/main" xmlns:r="http://schemas.openxmlformats.org/officeDocument/2006/relationships" xmlns:p="http://schemas.openxmlformats.org/presentationml/2006/main">
  <p:tag name="DVSHAPEID" val="bhNYAHJ7unnWKRP2yEL3cq"/>
</p:tagLst>
</file>

<file path=ppt/tags/tag28.xml><?xml version="1.0" encoding="utf-8"?>
<p:tagLst xmlns:a="http://schemas.openxmlformats.org/drawingml/2006/main" xmlns:r="http://schemas.openxmlformats.org/officeDocument/2006/relationships" xmlns:p="http://schemas.openxmlformats.org/presentationml/2006/main">
  <p:tag name="DVSHAPEID" val="3r1OoLMZwqVh0mlRSdF80Y"/>
</p:tagLst>
</file>

<file path=ppt/tags/tag29.xml><?xml version="1.0" encoding="utf-8"?>
<p:tagLst xmlns:a="http://schemas.openxmlformats.org/drawingml/2006/main" xmlns:r="http://schemas.openxmlformats.org/officeDocument/2006/relationships" xmlns:p="http://schemas.openxmlformats.org/presentationml/2006/main">
  <p:tag name="DVSHAPEID" val="q28hB0i3LL4KemWLiYkuQX"/>
</p:tagLst>
</file>

<file path=ppt/tags/tag3.xml><?xml version="1.0" encoding="utf-8"?>
<p:tagLst xmlns:a="http://schemas.openxmlformats.org/drawingml/2006/main" xmlns:r="http://schemas.openxmlformats.org/officeDocument/2006/relationships" xmlns:p="http://schemas.openxmlformats.org/presentationml/2006/main">
  <p:tag name="DVSHAPEID" val="DJczKc5JbqJOMhC2M5FGQ1"/>
</p:tagLst>
</file>

<file path=ppt/tags/tag30.xml><?xml version="1.0" encoding="utf-8"?>
<p:tagLst xmlns:a="http://schemas.openxmlformats.org/drawingml/2006/main" xmlns:r="http://schemas.openxmlformats.org/officeDocument/2006/relationships" xmlns:p="http://schemas.openxmlformats.org/presentationml/2006/main">
  <p:tag name="DVSHAPEID" val="1tRsHGLyo4q40YF79LGtFa"/>
</p:tagLst>
</file>

<file path=ppt/tags/tag31.xml><?xml version="1.0" encoding="utf-8"?>
<p:tagLst xmlns:a="http://schemas.openxmlformats.org/drawingml/2006/main" xmlns:r="http://schemas.openxmlformats.org/officeDocument/2006/relationships" xmlns:p="http://schemas.openxmlformats.org/presentationml/2006/main">
  <p:tag name="DVSHAPEID" val="cf8YU6UHNv8t1Fp8iChdn0"/>
</p:tagLst>
</file>

<file path=ppt/tags/tag32.xml><?xml version="1.0" encoding="utf-8"?>
<p:tagLst xmlns:a="http://schemas.openxmlformats.org/drawingml/2006/main" xmlns:r="http://schemas.openxmlformats.org/officeDocument/2006/relationships" xmlns:p="http://schemas.openxmlformats.org/presentationml/2006/main">
  <p:tag name="DVSHAPEID" val="k9lY5bOyNniRgBkJLFDGgU"/>
</p:tagLst>
</file>

<file path=ppt/tags/tag33.xml><?xml version="1.0" encoding="utf-8"?>
<p:tagLst xmlns:a="http://schemas.openxmlformats.org/drawingml/2006/main" xmlns:r="http://schemas.openxmlformats.org/officeDocument/2006/relationships" xmlns:p="http://schemas.openxmlformats.org/presentationml/2006/main">
  <p:tag name="DVSHAPEID" val="WwX0H1t4brMcVYCW0JTfIL"/>
</p:tagLst>
</file>

<file path=ppt/tags/tag34.xml><?xml version="1.0" encoding="utf-8"?>
<p:tagLst xmlns:a="http://schemas.openxmlformats.org/drawingml/2006/main" xmlns:r="http://schemas.openxmlformats.org/officeDocument/2006/relationships" xmlns:p="http://schemas.openxmlformats.org/presentationml/2006/main">
  <p:tag name="DVSHAPEID" val="bapOOzQCzGJpdP05uM5IbQ"/>
</p:tagLst>
</file>

<file path=ppt/tags/tag35.xml><?xml version="1.0" encoding="utf-8"?>
<p:tagLst xmlns:a="http://schemas.openxmlformats.org/drawingml/2006/main" xmlns:r="http://schemas.openxmlformats.org/officeDocument/2006/relationships" xmlns:p="http://schemas.openxmlformats.org/presentationml/2006/main">
  <p:tag name="DVSHAPEID" val="43Fl6OETN1calMBScTdzR6"/>
</p:tagLst>
</file>

<file path=ppt/tags/tag36.xml><?xml version="1.0" encoding="utf-8"?>
<p:tagLst xmlns:a="http://schemas.openxmlformats.org/drawingml/2006/main" xmlns:r="http://schemas.openxmlformats.org/officeDocument/2006/relationships" xmlns:p="http://schemas.openxmlformats.org/presentationml/2006/main">
  <p:tag name="DVSHAPEID" val="swLNVVf69Zzl6l8st2XFTI"/>
</p:tagLst>
</file>

<file path=ppt/tags/tag37.xml><?xml version="1.0" encoding="utf-8"?>
<p:tagLst xmlns:a="http://schemas.openxmlformats.org/drawingml/2006/main" xmlns:r="http://schemas.openxmlformats.org/officeDocument/2006/relationships" xmlns:p="http://schemas.openxmlformats.org/presentationml/2006/main">
  <p:tag name="DVSHAPEID" val="c2tduBAcvBYXB9AiSJEGRd"/>
</p:tagLst>
</file>

<file path=ppt/tags/tag38.xml><?xml version="1.0" encoding="utf-8"?>
<p:tagLst xmlns:a="http://schemas.openxmlformats.org/drawingml/2006/main" xmlns:r="http://schemas.openxmlformats.org/officeDocument/2006/relationships" xmlns:p="http://schemas.openxmlformats.org/presentationml/2006/main">
  <p:tag name="DVSECTIONID" val="6gsmIoqBvnUZm5hAFJrmJk"/>
</p:tagLst>
</file>

<file path=ppt/tags/tag39.xml><?xml version="1.0" encoding="utf-8"?>
<p:tagLst xmlns:a="http://schemas.openxmlformats.org/drawingml/2006/main" xmlns:r="http://schemas.openxmlformats.org/officeDocument/2006/relationships" xmlns:p="http://schemas.openxmlformats.org/presentationml/2006/main">
  <p:tag name="DVSHAPEID" val="B0GgKJpbCbcKjIjIqDwWtX"/>
</p:tagLst>
</file>

<file path=ppt/tags/tag4.xml><?xml version="1.0" encoding="utf-8"?>
<p:tagLst xmlns:a="http://schemas.openxmlformats.org/drawingml/2006/main" xmlns:r="http://schemas.openxmlformats.org/officeDocument/2006/relationships" xmlns:p="http://schemas.openxmlformats.org/presentationml/2006/main">
  <p:tag name="DVSECTIONID" val="wORZYivOFIuo9JT8GgfM3g"/>
</p:tagLst>
</file>

<file path=ppt/tags/tag40.xml><?xml version="1.0" encoding="utf-8"?>
<p:tagLst xmlns:a="http://schemas.openxmlformats.org/drawingml/2006/main" xmlns:r="http://schemas.openxmlformats.org/officeDocument/2006/relationships" xmlns:p="http://schemas.openxmlformats.org/presentationml/2006/main">
  <p:tag name="DVSHAPEID" val="m8KZSa9d0cQZrtxeRQMkZM"/>
</p:tagLst>
</file>

<file path=ppt/tags/tag41.xml><?xml version="1.0" encoding="utf-8"?>
<p:tagLst xmlns:a="http://schemas.openxmlformats.org/drawingml/2006/main" xmlns:r="http://schemas.openxmlformats.org/officeDocument/2006/relationships" xmlns:p="http://schemas.openxmlformats.org/presentationml/2006/main">
  <p:tag name="DVSHAPEID" val="KQPSZai1aUJDDyvLRe2oa0"/>
</p:tagLst>
</file>

<file path=ppt/tags/tag42.xml><?xml version="1.0" encoding="utf-8"?>
<p:tagLst xmlns:a="http://schemas.openxmlformats.org/drawingml/2006/main" xmlns:r="http://schemas.openxmlformats.org/officeDocument/2006/relationships" xmlns:p="http://schemas.openxmlformats.org/presentationml/2006/main">
  <p:tag name="DVSHAPEID" val="TkgPbcMGa9YAnT90bYVZ2V"/>
</p:tagLst>
</file>

<file path=ppt/tags/tag43.xml><?xml version="1.0" encoding="utf-8"?>
<p:tagLst xmlns:a="http://schemas.openxmlformats.org/drawingml/2006/main" xmlns:r="http://schemas.openxmlformats.org/officeDocument/2006/relationships" xmlns:p="http://schemas.openxmlformats.org/presentationml/2006/main">
  <p:tag name="DVSHAPEID" val="gOQYI6YyhBBKWvB9Z5fuKz"/>
</p:tagLst>
</file>

<file path=ppt/tags/tag44.xml><?xml version="1.0" encoding="utf-8"?>
<p:tagLst xmlns:a="http://schemas.openxmlformats.org/drawingml/2006/main" xmlns:r="http://schemas.openxmlformats.org/officeDocument/2006/relationships" xmlns:p="http://schemas.openxmlformats.org/presentationml/2006/main">
  <p:tag name="DVSECTIONID" val="81yFhOTtQrwZNovGyUCpsm"/>
</p:tagLst>
</file>

<file path=ppt/tags/tag45.xml><?xml version="1.0" encoding="utf-8"?>
<p:tagLst xmlns:a="http://schemas.openxmlformats.org/drawingml/2006/main" xmlns:r="http://schemas.openxmlformats.org/officeDocument/2006/relationships" xmlns:p="http://schemas.openxmlformats.org/presentationml/2006/main">
  <p:tag name="DVSHAPEID" val="F3aCBR23sbYY3sZcuGHBRm"/>
</p:tagLst>
</file>

<file path=ppt/tags/tag46.xml><?xml version="1.0" encoding="utf-8"?>
<p:tagLst xmlns:a="http://schemas.openxmlformats.org/drawingml/2006/main" xmlns:r="http://schemas.openxmlformats.org/officeDocument/2006/relationships" xmlns:p="http://schemas.openxmlformats.org/presentationml/2006/main">
  <p:tag name="DVSHAPEID" val="YCWEp2YPKxaG9MN5u7vd8q"/>
</p:tagLst>
</file>

<file path=ppt/tags/tag47.xml><?xml version="1.0" encoding="utf-8"?>
<p:tagLst xmlns:a="http://schemas.openxmlformats.org/drawingml/2006/main" xmlns:r="http://schemas.openxmlformats.org/officeDocument/2006/relationships" xmlns:p="http://schemas.openxmlformats.org/presentationml/2006/main">
  <p:tag name="DVSHAPEID" val="MYr89NByN8Hi5xFWs05Dqq"/>
</p:tagLst>
</file>

<file path=ppt/tags/tag48.xml><?xml version="1.0" encoding="utf-8"?>
<p:tagLst xmlns:a="http://schemas.openxmlformats.org/drawingml/2006/main" xmlns:r="http://schemas.openxmlformats.org/officeDocument/2006/relationships" xmlns:p="http://schemas.openxmlformats.org/presentationml/2006/main">
  <p:tag name="DVSECTIONID" val="lYoVK985sW0M8qO26BH1wt"/>
</p:tagLst>
</file>

<file path=ppt/tags/tag49.xml><?xml version="1.0" encoding="utf-8"?>
<p:tagLst xmlns:a="http://schemas.openxmlformats.org/drawingml/2006/main" xmlns:r="http://schemas.openxmlformats.org/officeDocument/2006/relationships" xmlns:p="http://schemas.openxmlformats.org/presentationml/2006/main">
  <p:tag name="DVSHAPEID" val="NmjdoobA6EdyQYdgTbebK1"/>
</p:tagLst>
</file>

<file path=ppt/tags/tag5.xml><?xml version="1.0" encoding="utf-8"?>
<p:tagLst xmlns:a="http://schemas.openxmlformats.org/drawingml/2006/main" xmlns:r="http://schemas.openxmlformats.org/officeDocument/2006/relationships" xmlns:p="http://schemas.openxmlformats.org/presentationml/2006/main">
  <p:tag name="DVSHAPEID" val="6BUpSjJYDPY4gJmpvyK3kX"/>
</p:tagLst>
</file>

<file path=ppt/tags/tag50.xml><?xml version="1.0" encoding="utf-8"?>
<p:tagLst xmlns:a="http://schemas.openxmlformats.org/drawingml/2006/main" xmlns:r="http://schemas.openxmlformats.org/officeDocument/2006/relationships" xmlns:p="http://schemas.openxmlformats.org/presentationml/2006/main">
  <p:tag name="DVSHAPEID" val="ZQHgqxFu8vZmb4OWocnc23"/>
</p:tagLst>
</file>

<file path=ppt/tags/tag51.xml><?xml version="1.0" encoding="utf-8"?>
<p:tagLst xmlns:a="http://schemas.openxmlformats.org/drawingml/2006/main" xmlns:r="http://schemas.openxmlformats.org/officeDocument/2006/relationships" xmlns:p="http://schemas.openxmlformats.org/presentationml/2006/main">
  <p:tag name="DVSHAPEID" val="4wHHJb7UofFLntw8YDVBvI"/>
</p:tagLst>
</file>

<file path=ppt/tags/tag52.xml><?xml version="1.0" encoding="utf-8"?>
<p:tagLst xmlns:a="http://schemas.openxmlformats.org/drawingml/2006/main" xmlns:r="http://schemas.openxmlformats.org/officeDocument/2006/relationships" xmlns:p="http://schemas.openxmlformats.org/presentationml/2006/main">
  <p:tag name="DVSHAPEID" val="ztM8rXM2OxZVLayIOtne7J"/>
</p:tagLst>
</file>

<file path=ppt/tags/tag53.xml><?xml version="1.0" encoding="utf-8"?>
<p:tagLst xmlns:a="http://schemas.openxmlformats.org/drawingml/2006/main" xmlns:r="http://schemas.openxmlformats.org/officeDocument/2006/relationships" xmlns:p="http://schemas.openxmlformats.org/presentationml/2006/main">
  <p:tag name="DVSECTIONID" val="mBFmf52fbt4tqVay1lhtVs"/>
</p:tagLst>
</file>

<file path=ppt/tags/tag54.xml><?xml version="1.0" encoding="utf-8"?>
<p:tagLst xmlns:a="http://schemas.openxmlformats.org/drawingml/2006/main" xmlns:r="http://schemas.openxmlformats.org/officeDocument/2006/relationships" xmlns:p="http://schemas.openxmlformats.org/presentationml/2006/main">
  <p:tag name="DVSHAPEID" val="3OD0ChNcINHdIIDoXhEm8s"/>
</p:tagLst>
</file>

<file path=ppt/tags/tag55.xml><?xml version="1.0" encoding="utf-8"?>
<p:tagLst xmlns:a="http://schemas.openxmlformats.org/drawingml/2006/main" xmlns:r="http://schemas.openxmlformats.org/officeDocument/2006/relationships" xmlns:p="http://schemas.openxmlformats.org/presentationml/2006/main">
  <p:tag name="DVSHAPEID" val="foyRtsYJJqCSbmOnzQZEsM"/>
</p:tagLst>
</file>

<file path=ppt/tags/tag56.xml><?xml version="1.0" encoding="utf-8"?>
<p:tagLst xmlns:a="http://schemas.openxmlformats.org/drawingml/2006/main" xmlns:r="http://schemas.openxmlformats.org/officeDocument/2006/relationships" xmlns:p="http://schemas.openxmlformats.org/presentationml/2006/main">
  <p:tag name="DVSHAPEID" val="rMxfkO2Db7QAzfsKNldY4g"/>
</p:tagLst>
</file>

<file path=ppt/tags/tag57.xml><?xml version="1.0" encoding="utf-8"?>
<p:tagLst xmlns:a="http://schemas.openxmlformats.org/drawingml/2006/main" xmlns:r="http://schemas.openxmlformats.org/officeDocument/2006/relationships" xmlns:p="http://schemas.openxmlformats.org/presentationml/2006/main">
  <p:tag name="DVSHAPEID" val="BPxgzzHOnu0sWLkd79G5eu"/>
</p:tagLst>
</file>

<file path=ppt/tags/tag58.xml><?xml version="1.0" encoding="utf-8"?>
<p:tagLst xmlns:a="http://schemas.openxmlformats.org/drawingml/2006/main" xmlns:r="http://schemas.openxmlformats.org/officeDocument/2006/relationships" xmlns:p="http://schemas.openxmlformats.org/presentationml/2006/main">
  <p:tag name="DVSHAPEID" val="2ANzVP3DqtIabHI4ftVnKl"/>
</p:tagLst>
</file>

<file path=ppt/tags/tag59.xml><?xml version="1.0" encoding="utf-8"?>
<p:tagLst xmlns:a="http://schemas.openxmlformats.org/drawingml/2006/main" xmlns:r="http://schemas.openxmlformats.org/officeDocument/2006/relationships" xmlns:p="http://schemas.openxmlformats.org/presentationml/2006/main">
  <p:tag name="DVSECTIONID" val="tmiS4YbxKkRLGzgm4KlKYA"/>
</p:tagLst>
</file>

<file path=ppt/tags/tag6.xml><?xml version="1.0" encoding="utf-8"?>
<p:tagLst xmlns:a="http://schemas.openxmlformats.org/drawingml/2006/main" xmlns:r="http://schemas.openxmlformats.org/officeDocument/2006/relationships" xmlns:p="http://schemas.openxmlformats.org/presentationml/2006/main">
  <p:tag name="DVSHAPEID" val="wiql36gVcsXtKhjmHJKSHv"/>
</p:tagLst>
</file>

<file path=ppt/tags/tag60.xml><?xml version="1.0" encoding="utf-8"?>
<p:tagLst xmlns:a="http://schemas.openxmlformats.org/drawingml/2006/main" xmlns:r="http://schemas.openxmlformats.org/officeDocument/2006/relationships" xmlns:p="http://schemas.openxmlformats.org/presentationml/2006/main">
  <p:tag name="DVSHAPEID" val="GpGlqgdJhqymXeUBJa7mr7"/>
</p:tagLst>
</file>

<file path=ppt/tags/tag61.xml><?xml version="1.0" encoding="utf-8"?>
<p:tagLst xmlns:a="http://schemas.openxmlformats.org/drawingml/2006/main" xmlns:r="http://schemas.openxmlformats.org/officeDocument/2006/relationships" xmlns:p="http://schemas.openxmlformats.org/presentationml/2006/main">
  <p:tag name="DVSHAPEID" val="MrHlAgPrehBPNnr6xvO4gz"/>
</p:tagLst>
</file>

<file path=ppt/tags/tag62.xml><?xml version="1.0" encoding="utf-8"?>
<p:tagLst xmlns:a="http://schemas.openxmlformats.org/drawingml/2006/main" xmlns:r="http://schemas.openxmlformats.org/officeDocument/2006/relationships" xmlns:p="http://schemas.openxmlformats.org/presentationml/2006/main">
  <p:tag name="DVSHAPEID" val="npcjNcKd6KiyDfE4GXTQbg"/>
</p:tagLst>
</file>

<file path=ppt/tags/tag63.xml><?xml version="1.0" encoding="utf-8"?>
<p:tagLst xmlns:a="http://schemas.openxmlformats.org/drawingml/2006/main" xmlns:r="http://schemas.openxmlformats.org/officeDocument/2006/relationships" xmlns:p="http://schemas.openxmlformats.org/presentationml/2006/main">
  <p:tag name="DVSHAPEID" val="L8rx9DDCxmRc3i9gsCG1aQ"/>
</p:tagLst>
</file>

<file path=ppt/tags/tag64.xml><?xml version="1.0" encoding="utf-8"?>
<p:tagLst xmlns:a="http://schemas.openxmlformats.org/drawingml/2006/main" xmlns:r="http://schemas.openxmlformats.org/officeDocument/2006/relationships" xmlns:p="http://schemas.openxmlformats.org/presentationml/2006/main">
  <p:tag name="DVSHAPEID" val="weJcrsPRapn6D3Sf37AudV"/>
</p:tagLst>
</file>

<file path=ppt/tags/tag65.xml><?xml version="1.0" encoding="utf-8"?>
<p:tagLst xmlns:a="http://schemas.openxmlformats.org/drawingml/2006/main" xmlns:r="http://schemas.openxmlformats.org/officeDocument/2006/relationships" xmlns:p="http://schemas.openxmlformats.org/presentationml/2006/main">
  <p:tag name="DVSHAPEID" val="GqbmVquhaa6VCcNWbaMGcs"/>
</p:tagLst>
</file>

<file path=ppt/tags/tag66.xml><?xml version="1.0" encoding="utf-8"?>
<p:tagLst xmlns:a="http://schemas.openxmlformats.org/drawingml/2006/main" xmlns:r="http://schemas.openxmlformats.org/officeDocument/2006/relationships" xmlns:p="http://schemas.openxmlformats.org/presentationml/2006/main">
  <p:tag name="DVSHAPEID" val="PWE5nczyrGDAxi05xomTfd"/>
</p:tagLst>
</file>

<file path=ppt/tags/tag67.xml><?xml version="1.0" encoding="utf-8"?>
<p:tagLst xmlns:a="http://schemas.openxmlformats.org/drawingml/2006/main" xmlns:r="http://schemas.openxmlformats.org/officeDocument/2006/relationships" xmlns:p="http://schemas.openxmlformats.org/presentationml/2006/main">
  <p:tag name="DVSHAPEID" val="0IrGr6WpHwJeBeHP3hIBJq"/>
</p:tagLst>
</file>

<file path=ppt/tags/tag68.xml><?xml version="1.0" encoding="utf-8"?>
<p:tagLst xmlns:a="http://schemas.openxmlformats.org/drawingml/2006/main" xmlns:r="http://schemas.openxmlformats.org/officeDocument/2006/relationships" xmlns:p="http://schemas.openxmlformats.org/presentationml/2006/main">
  <p:tag name="DVSHAPEID" val="h1EvW5CojidBWWDHKsC1Y6"/>
</p:tagLst>
</file>

<file path=ppt/tags/tag69.xml><?xml version="1.0" encoding="utf-8"?>
<p:tagLst xmlns:a="http://schemas.openxmlformats.org/drawingml/2006/main" xmlns:r="http://schemas.openxmlformats.org/officeDocument/2006/relationships" xmlns:p="http://schemas.openxmlformats.org/presentationml/2006/main">
  <p:tag name="DVSECTIONID" val="Z1g5SvN0IrPRv2DR59UVcF"/>
</p:tagLst>
</file>

<file path=ppt/tags/tag7.xml><?xml version="1.0" encoding="utf-8"?>
<p:tagLst xmlns:a="http://schemas.openxmlformats.org/drawingml/2006/main" xmlns:r="http://schemas.openxmlformats.org/officeDocument/2006/relationships" xmlns:p="http://schemas.openxmlformats.org/presentationml/2006/main">
  <p:tag name="DVSECTIONID" val="P6ZWyHZKpKiShxqiQEhFlP"/>
</p:tagLst>
</file>

<file path=ppt/tags/tag70.xml><?xml version="1.0" encoding="utf-8"?>
<p:tagLst xmlns:a="http://schemas.openxmlformats.org/drawingml/2006/main" xmlns:r="http://schemas.openxmlformats.org/officeDocument/2006/relationships" xmlns:p="http://schemas.openxmlformats.org/presentationml/2006/main">
  <p:tag name="DVSHAPEID" val="QjGLoIl5bDtAqq1WaRMjdq"/>
</p:tagLst>
</file>

<file path=ppt/tags/tag71.xml><?xml version="1.0" encoding="utf-8"?>
<p:tagLst xmlns:a="http://schemas.openxmlformats.org/drawingml/2006/main" xmlns:r="http://schemas.openxmlformats.org/officeDocument/2006/relationships" xmlns:p="http://schemas.openxmlformats.org/presentationml/2006/main">
  <p:tag name="DVSHAPEID" val="1ZiKblwfZHrbalOaGU2d7z"/>
</p:tagLst>
</file>

<file path=ppt/tags/tag72.xml><?xml version="1.0" encoding="utf-8"?>
<p:tagLst xmlns:a="http://schemas.openxmlformats.org/drawingml/2006/main" xmlns:r="http://schemas.openxmlformats.org/officeDocument/2006/relationships" xmlns:p="http://schemas.openxmlformats.org/presentationml/2006/main">
  <p:tag name="DVSHAPEID" val="8lvdFOiKeFSpiGtDwZyVEL"/>
</p:tagLst>
</file>

<file path=ppt/tags/tag73.xml><?xml version="1.0" encoding="utf-8"?>
<p:tagLst xmlns:a="http://schemas.openxmlformats.org/drawingml/2006/main" xmlns:r="http://schemas.openxmlformats.org/officeDocument/2006/relationships" xmlns:p="http://schemas.openxmlformats.org/presentationml/2006/main">
  <p:tag name="DVSHAPEID" val="8ffF8ZaShZjrRWeXGIXetM"/>
</p:tagLst>
</file>

<file path=ppt/tags/tag74.xml><?xml version="1.0" encoding="utf-8"?>
<p:tagLst xmlns:a="http://schemas.openxmlformats.org/drawingml/2006/main" xmlns:r="http://schemas.openxmlformats.org/officeDocument/2006/relationships" xmlns:p="http://schemas.openxmlformats.org/presentationml/2006/main">
  <p:tag name="DVSECTIONID" val="UmKeMKxWFLvTmgCZ6FJJBq"/>
</p:tagLst>
</file>

<file path=ppt/tags/tag75.xml><?xml version="1.0" encoding="utf-8"?>
<p:tagLst xmlns:a="http://schemas.openxmlformats.org/drawingml/2006/main" xmlns:r="http://schemas.openxmlformats.org/officeDocument/2006/relationships" xmlns:p="http://schemas.openxmlformats.org/presentationml/2006/main">
  <p:tag name="DVSHAPEID" val="iK37H3o2FcVmdgY0FiAmnS"/>
</p:tagLst>
</file>

<file path=ppt/tags/tag76.xml><?xml version="1.0" encoding="utf-8"?>
<p:tagLst xmlns:a="http://schemas.openxmlformats.org/drawingml/2006/main" xmlns:r="http://schemas.openxmlformats.org/officeDocument/2006/relationships" xmlns:p="http://schemas.openxmlformats.org/presentationml/2006/main">
  <p:tag name="DVSHAPEID" val="6QPwoyjPYqilWuC1i7tek6"/>
</p:tagLst>
</file>

<file path=ppt/tags/tag77.xml><?xml version="1.0" encoding="utf-8"?>
<p:tagLst xmlns:a="http://schemas.openxmlformats.org/drawingml/2006/main" xmlns:r="http://schemas.openxmlformats.org/officeDocument/2006/relationships" xmlns:p="http://schemas.openxmlformats.org/presentationml/2006/main">
  <p:tag name="DVSHAPEID" val="wvJYZG3ED6oqEciaEPIPeu"/>
</p:tagLst>
</file>

<file path=ppt/tags/tag78.xml><?xml version="1.0" encoding="utf-8"?>
<p:tagLst xmlns:a="http://schemas.openxmlformats.org/drawingml/2006/main" xmlns:r="http://schemas.openxmlformats.org/officeDocument/2006/relationships" xmlns:p="http://schemas.openxmlformats.org/presentationml/2006/main">
  <p:tag name="DVSHAPEID" val="3RkunEZtS8xZkjNqzDMjMc"/>
</p:tagLst>
</file>

<file path=ppt/tags/tag79.xml><?xml version="1.0" encoding="utf-8"?>
<p:tagLst xmlns:a="http://schemas.openxmlformats.org/drawingml/2006/main" xmlns:r="http://schemas.openxmlformats.org/officeDocument/2006/relationships" xmlns:p="http://schemas.openxmlformats.org/presentationml/2006/main">
  <p:tag name="DVSHAPEID" val="WvQqI7sEwvS1sRDvioFadg"/>
</p:tagLst>
</file>

<file path=ppt/tags/tag8.xml><?xml version="1.0" encoding="utf-8"?>
<p:tagLst xmlns:a="http://schemas.openxmlformats.org/drawingml/2006/main" xmlns:r="http://schemas.openxmlformats.org/officeDocument/2006/relationships" xmlns:p="http://schemas.openxmlformats.org/presentationml/2006/main">
  <p:tag name="DVSHAPEID" val="qnYugPlrJnE85BYxfDIIDv"/>
</p:tagLst>
</file>

<file path=ppt/tags/tag80.xml><?xml version="1.0" encoding="utf-8"?>
<p:tagLst xmlns:a="http://schemas.openxmlformats.org/drawingml/2006/main" xmlns:r="http://schemas.openxmlformats.org/officeDocument/2006/relationships" xmlns:p="http://schemas.openxmlformats.org/presentationml/2006/main">
  <p:tag name="DVSECTIONID" val="WO4eJcEcQ2oj6TkDJ3tLL3"/>
</p:tagLst>
</file>

<file path=ppt/tags/tag81.xml><?xml version="1.0" encoding="utf-8"?>
<p:tagLst xmlns:a="http://schemas.openxmlformats.org/drawingml/2006/main" xmlns:r="http://schemas.openxmlformats.org/officeDocument/2006/relationships" xmlns:p="http://schemas.openxmlformats.org/presentationml/2006/main">
  <p:tag name="DVSHAPEID" val="SERYneg42UIRUOEXVS1eC2"/>
</p:tagLst>
</file>

<file path=ppt/tags/tag82.xml><?xml version="1.0" encoding="utf-8"?>
<p:tagLst xmlns:a="http://schemas.openxmlformats.org/drawingml/2006/main" xmlns:r="http://schemas.openxmlformats.org/officeDocument/2006/relationships" xmlns:p="http://schemas.openxmlformats.org/presentationml/2006/main">
  <p:tag name="DVSHAPEID" val="6jRVN4loDCYGDbyJJeorsX"/>
</p:tagLst>
</file>

<file path=ppt/tags/tag83.xml><?xml version="1.0" encoding="utf-8"?>
<p:tagLst xmlns:a="http://schemas.openxmlformats.org/drawingml/2006/main" xmlns:r="http://schemas.openxmlformats.org/officeDocument/2006/relationships" xmlns:p="http://schemas.openxmlformats.org/presentationml/2006/main">
  <p:tag name="DVSHAPEID" val="jBWOQltN8ZDPxy7sqbJEg5"/>
</p:tagLst>
</file>

<file path=ppt/tags/tag84.xml><?xml version="1.0" encoding="utf-8"?>
<p:tagLst xmlns:a="http://schemas.openxmlformats.org/drawingml/2006/main" xmlns:r="http://schemas.openxmlformats.org/officeDocument/2006/relationships" xmlns:p="http://schemas.openxmlformats.org/presentationml/2006/main">
  <p:tag name="DVSHAPEID" val="Sebsob8MQaA90fYYdZVQtZ"/>
</p:tagLst>
</file>

<file path=ppt/tags/tag85.xml><?xml version="1.0" encoding="utf-8"?>
<p:tagLst xmlns:a="http://schemas.openxmlformats.org/drawingml/2006/main" xmlns:r="http://schemas.openxmlformats.org/officeDocument/2006/relationships" xmlns:p="http://schemas.openxmlformats.org/presentationml/2006/main">
  <p:tag name="DVSECTIONID" val="v39IEsWGfQESrsymWz9BRU"/>
</p:tagLst>
</file>

<file path=ppt/tags/tag86.xml><?xml version="1.0" encoding="utf-8"?>
<p:tagLst xmlns:a="http://schemas.openxmlformats.org/drawingml/2006/main" xmlns:r="http://schemas.openxmlformats.org/officeDocument/2006/relationships" xmlns:p="http://schemas.openxmlformats.org/presentationml/2006/main">
  <p:tag name="DVSHAPEID" val="z6iHpzd3hY26NWs0ESKJ3w"/>
</p:tagLst>
</file>

<file path=ppt/tags/tag87.xml><?xml version="1.0" encoding="utf-8"?>
<p:tagLst xmlns:a="http://schemas.openxmlformats.org/drawingml/2006/main" xmlns:r="http://schemas.openxmlformats.org/officeDocument/2006/relationships" xmlns:p="http://schemas.openxmlformats.org/presentationml/2006/main">
  <p:tag name="DVSHAPEID" val="KLzDv3UdaQKG1HgeptqmbJ"/>
</p:tagLst>
</file>

<file path=ppt/tags/tag88.xml><?xml version="1.0" encoding="utf-8"?>
<p:tagLst xmlns:a="http://schemas.openxmlformats.org/drawingml/2006/main" xmlns:r="http://schemas.openxmlformats.org/officeDocument/2006/relationships" xmlns:p="http://schemas.openxmlformats.org/presentationml/2006/main">
  <p:tag name="DVSHAPEID" val="84ULBfP3C0i3lx7M3a94Oc"/>
</p:tagLst>
</file>

<file path=ppt/tags/tag89.xml><?xml version="1.0" encoding="utf-8"?>
<p:tagLst xmlns:a="http://schemas.openxmlformats.org/drawingml/2006/main" xmlns:r="http://schemas.openxmlformats.org/officeDocument/2006/relationships" xmlns:p="http://schemas.openxmlformats.org/presentationml/2006/main">
  <p:tag name="DVSECTIONID" val="v39IEsWGfQESrsymWz9BRU"/>
</p:tagLst>
</file>

<file path=ppt/tags/tag9.xml><?xml version="1.0" encoding="utf-8"?>
<p:tagLst xmlns:a="http://schemas.openxmlformats.org/drawingml/2006/main" xmlns:r="http://schemas.openxmlformats.org/officeDocument/2006/relationships" xmlns:p="http://schemas.openxmlformats.org/presentationml/2006/main">
  <p:tag name="DVSHAPEID" val="7MY558Q0isg0R3mzPrAKJz"/>
</p:tagLst>
</file>

<file path=ppt/tags/tag90.xml><?xml version="1.0" encoding="utf-8"?>
<p:tagLst xmlns:a="http://schemas.openxmlformats.org/drawingml/2006/main" xmlns:r="http://schemas.openxmlformats.org/officeDocument/2006/relationships" xmlns:p="http://schemas.openxmlformats.org/presentationml/2006/main">
  <p:tag name="DVSHAPEID" val="z6iHpzd3hY26NWs0ESKJ3w"/>
</p:tagLst>
</file>

<file path=ppt/tags/tag91.xml><?xml version="1.0" encoding="utf-8"?>
<p:tagLst xmlns:a="http://schemas.openxmlformats.org/drawingml/2006/main" xmlns:r="http://schemas.openxmlformats.org/officeDocument/2006/relationships" xmlns:p="http://schemas.openxmlformats.org/presentationml/2006/main">
  <p:tag name="DVSHAPEID" val="84ULBfP3C0i3lx7M3a94Oc"/>
</p:tagLst>
</file>

<file path=ppt/tags/tag92.xml><?xml version="1.0" encoding="utf-8"?>
<p:tagLst xmlns:a="http://schemas.openxmlformats.org/drawingml/2006/main" xmlns:r="http://schemas.openxmlformats.org/officeDocument/2006/relationships" xmlns:p="http://schemas.openxmlformats.org/presentationml/2006/main">
  <p:tag name="DVSECTIONID" val="vxdh92Yq3yXMR8LUwDHufH"/>
</p:tagLst>
</file>

<file path=ppt/tags/tag93.xml><?xml version="1.0" encoding="utf-8"?>
<p:tagLst xmlns:a="http://schemas.openxmlformats.org/drawingml/2006/main" xmlns:r="http://schemas.openxmlformats.org/officeDocument/2006/relationships" xmlns:p="http://schemas.openxmlformats.org/presentationml/2006/main">
  <p:tag name="DVSHAPEID" val="cDcWaRTEegIlhNBqWnrndm"/>
</p:tagLst>
</file>

<file path=ppt/tags/tag94.xml><?xml version="1.0" encoding="utf-8"?>
<p:tagLst xmlns:a="http://schemas.openxmlformats.org/drawingml/2006/main" xmlns:r="http://schemas.openxmlformats.org/officeDocument/2006/relationships" xmlns:p="http://schemas.openxmlformats.org/presentationml/2006/main">
  <p:tag name="DVSHAPEID" val="Ktvaxd3kiJQpllPvsaiD8X"/>
</p:tagLst>
</file>

<file path=ppt/tags/tag95.xml><?xml version="1.0" encoding="utf-8"?>
<p:tagLst xmlns:a="http://schemas.openxmlformats.org/drawingml/2006/main" xmlns:r="http://schemas.openxmlformats.org/officeDocument/2006/relationships" xmlns:p="http://schemas.openxmlformats.org/presentationml/2006/main">
  <p:tag name="DVSECTIONID" val="m20puPdF7sl2BwtyyvVHpZ"/>
</p:tagLst>
</file>

<file path=ppt/tags/tag96.xml><?xml version="1.0" encoding="utf-8"?>
<p:tagLst xmlns:a="http://schemas.openxmlformats.org/drawingml/2006/main" xmlns:r="http://schemas.openxmlformats.org/officeDocument/2006/relationships" xmlns:p="http://schemas.openxmlformats.org/presentationml/2006/main">
  <p:tag name="DVSHAPEID" val="uRsgBrVg5AeNb58Rqqs9y0"/>
</p:tagLst>
</file>

<file path=ppt/tags/tag97.xml><?xml version="1.0" encoding="utf-8"?>
<p:tagLst xmlns:a="http://schemas.openxmlformats.org/drawingml/2006/main" xmlns:r="http://schemas.openxmlformats.org/officeDocument/2006/relationships" xmlns:p="http://schemas.openxmlformats.org/presentationml/2006/main">
  <p:tag name="DVSHAPEID" val="rvr54rQC2eZjV9dw1qdUKn"/>
</p:tagLst>
</file>

<file path=ppt/tags/tag98.xml><?xml version="1.0" encoding="utf-8"?>
<p:tagLst xmlns:a="http://schemas.openxmlformats.org/drawingml/2006/main" xmlns:r="http://schemas.openxmlformats.org/officeDocument/2006/relationships" xmlns:p="http://schemas.openxmlformats.org/presentationml/2006/main">
  <p:tag name="DVSECTIONID" val="8XZYuvkXv3lELuDEMsDxDe"/>
</p:tagLst>
</file>

<file path=ppt/tags/tag99.xml><?xml version="1.0" encoding="utf-8"?>
<p:tagLst xmlns:a="http://schemas.openxmlformats.org/drawingml/2006/main" xmlns:r="http://schemas.openxmlformats.org/officeDocument/2006/relationships" xmlns:p="http://schemas.openxmlformats.org/presentationml/2006/main">
  <p:tag name="DVSHAPEID" val="PBZw3CKXQCUeRcHeoYqdHK"/>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2124</Words>
  <Application>Microsoft Office PowerPoint</Application>
  <PresentationFormat>On-screen Show (4:3)</PresentationFormat>
  <Paragraphs>398</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Introduction to  Android Development Environment</vt:lpstr>
      <vt:lpstr>What is Android?</vt:lpstr>
      <vt:lpstr>Slide 3</vt:lpstr>
      <vt:lpstr>Android Features</vt:lpstr>
      <vt:lpstr>Android Distribution Aug 2015</vt:lpstr>
      <vt:lpstr>Screen Densities as of August 2015</vt:lpstr>
      <vt:lpstr>Android Runtime</vt:lpstr>
      <vt:lpstr>Android Runtime: Dalvik VM</vt:lpstr>
      <vt:lpstr>Applications Are Boxed</vt:lpstr>
      <vt:lpstr>Producing an Android App</vt:lpstr>
      <vt:lpstr>Creating Hello Android App</vt:lpstr>
      <vt:lpstr>Hello Android</vt:lpstr>
      <vt:lpstr>Important Files</vt:lpstr>
      <vt:lpstr>1   -   src/HelloAndroid.java</vt:lpstr>
      <vt:lpstr>2   -   gen/R.java</vt:lpstr>
      <vt:lpstr>3   -   res/layout/main.xml</vt:lpstr>
      <vt:lpstr>3 contd. -  res/layout/main.xml</vt:lpstr>
      <vt:lpstr>3 contd.   - res/layout/main.xml</vt:lpstr>
      <vt:lpstr>3  Contd  -  Available Layouts</vt:lpstr>
      <vt:lpstr>3  contd -  Available Widgets</vt:lpstr>
      <vt:lpstr>4    -   res/values/strings.xml</vt:lpstr>
      <vt:lpstr>5  -  AndroidManifest.xml</vt:lpstr>
      <vt:lpstr>5 contd   -  AndroidManifest.xml</vt:lpstr>
      <vt:lpstr>Running and Debugging the Application</vt:lpstr>
      <vt:lpstr>Sample Android Emulator 4.0 look and feel</vt:lpstr>
      <vt:lpstr>Emulator Basics</vt:lpstr>
      <vt:lpstr>Emulator Limitations</vt:lpstr>
      <vt:lpstr>Android Emulator or AVD</vt:lpstr>
      <vt:lpstr>Create an AVD using  AVD Manager</vt:lpstr>
      <vt:lpstr>Application Components</vt:lpstr>
      <vt:lpstr>Application Components List</vt:lpstr>
      <vt:lpstr>Application Components List..contd</vt:lpstr>
      <vt:lpstr>Understanding Activity Stack</vt:lpstr>
      <vt:lpstr>Activity Stack</vt:lpstr>
      <vt:lpstr>Typical Game</vt:lpstr>
      <vt:lpstr>Understanding the Essence of Lifecycle</vt:lpstr>
      <vt:lpstr>Starting Activities</vt:lpstr>
      <vt:lpstr>Activity Lifecycle  (Beyond scope of current lecture)</vt:lpstr>
      <vt:lpstr>Simplified Lifecycle Diagram</vt:lpstr>
      <vt:lpstr>Primary States</vt:lpstr>
      <vt:lpstr>What is used for what?</vt:lpstr>
      <vt:lpstr>Pausing - onPause method</vt:lpstr>
      <vt:lpstr>Stopping - onStop()</vt:lpstr>
      <vt:lpstr>Saving State</vt:lpstr>
      <vt:lpstr>Activity Destruction</vt:lpstr>
      <vt:lpstr>Activity Destruction</vt:lpstr>
      <vt:lpstr>Activity Destruction</vt:lpstr>
      <vt:lpstr>onSaveInstanceState onRestoreInstanceState()</vt:lpstr>
      <vt:lpstr>Starting You Own Activities</vt:lpstr>
      <vt:lpstr>Understanding LifeCycle – Lab 2</vt:lpstr>
      <vt:lpstr>Logging</vt:lpstr>
      <vt:lpstr>Logcat</vt:lpstr>
      <vt:lpstr>Dalvik Debug Monitor Server</vt:lpstr>
      <vt:lpstr>DDMS</vt:lpstr>
      <vt:lpstr>Logcat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Lak Sri</dc:creator>
  <cp:lastModifiedBy>Admin</cp:lastModifiedBy>
  <cp:revision>70</cp:revision>
  <cp:lastPrinted>2012-08-27T21:22:50Z</cp:lastPrinted>
  <dcterms:created xsi:type="dcterms:W3CDTF">2012-01-17T18:47:14Z</dcterms:created>
  <dcterms:modified xsi:type="dcterms:W3CDTF">2015-08-27T02:38:15Z</dcterms:modified>
</cp:coreProperties>
</file>