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143500" type="screen16x9"/>
  <p:notesSz cx="6858000" cy="9144000"/>
  <p:embeddedFontLst>
    <p:embeddedFont>
      <p:font typeface="Meiryo" panose="020B0604030504040204" pitchFamily="34" charset="-128"/>
      <p:regular r:id="rId41"/>
      <p:italic r:id="rId42"/>
    </p:embeddedFon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Helvetica Neue" panose="020B0604020202020204" charset="0"/>
      <p:regular r:id="rId51"/>
      <p:bold r:id="rId52"/>
      <p:italic r:id="rId53"/>
      <p:boldItalic r:id="rId54"/>
    </p:embeddedFont>
    <p:embeddedFont>
      <p:font typeface="Helvetica Neue Light" panose="020B0604020202020204"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628cd66dc_2_26:notes"/>
          <p:cNvSpPr>
            <a:spLocks noGrp="1" noRot="1" noChangeAspect="1"/>
          </p:cNvSpPr>
          <p:nvPr>
            <p:ph type="sldImg" idx="2"/>
          </p:nvPr>
        </p:nvSpPr>
        <p:spPr>
          <a:xfrm>
            <a:off x="89689" y="685619"/>
            <a:ext cx="6678622" cy="342955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gf628cd66dc_2_26:notes"/>
          <p:cNvSpPr txBox="1">
            <a:spLocks noGrp="1"/>
          </p:cNvSpPr>
          <p:nvPr>
            <p:ph type="body" idx="1"/>
          </p:nvPr>
        </p:nvSpPr>
        <p:spPr>
          <a:xfrm>
            <a:off x="914400" y="4343405"/>
            <a:ext cx="5029200" cy="4114806"/>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9de402796_0_57: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Trong thư mục </a:t>
            </a:r>
            <a:r>
              <a:rPr lang="vi" sz="1600">
                <a:solidFill>
                  <a:srgbClr val="7A7A7A"/>
                </a:solidFill>
                <a:highlight>
                  <a:srgbClr val="FFFFFF"/>
                </a:highlight>
              </a:rPr>
              <a:t>polls</a:t>
            </a:r>
            <a:r>
              <a:rPr lang="vi" sz="1600">
                <a:solidFill>
                  <a:srgbClr val="7A7A7A"/>
                </a:solidFill>
                <a:highlight>
                  <a:srgbClr val="FFFFFF"/>
                </a:highlight>
                <a:latin typeface="Roboto"/>
                <a:ea typeface="Roboto"/>
                <a:cs typeface="Roboto"/>
                <a:sym typeface="Roboto"/>
              </a:rPr>
              <a:t> có chứa một file tên là </a:t>
            </a:r>
            <a:r>
              <a:rPr lang="vi" sz="1600">
                <a:solidFill>
                  <a:srgbClr val="7A7A7A"/>
                </a:solidFill>
                <a:highlight>
                  <a:srgbClr val="FFFFFF"/>
                </a:highlight>
              </a:rPr>
              <a:t>views.py</a:t>
            </a:r>
            <a:r>
              <a:rPr lang="vi" sz="1600">
                <a:solidFill>
                  <a:srgbClr val="7A7A7A"/>
                </a:solidFill>
                <a:highlight>
                  <a:srgbClr val="FFFFFF"/>
                </a:highlight>
                <a:latin typeface="Roboto"/>
                <a:ea typeface="Roboto"/>
                <a:cs typeface="Roboto"/>
                <a:sym typeface="Roboto"/>
              </a:rPr>
              <a:t>, bản chất thì file này giống như một file .php, .asp… trong các ngôn ngữ khác vậy.</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Bên trong file </a:t>
            </a:r>
            <a:r>
              <a:rPr lang="vi" sz="1600">
                <a:solidFill>
                  <a:srgbClr val="7A7A7A"/>
                </a:solidFill>
                <a:highlight>
                  <a:srgbClr val="FFFFFF"/>
                </a:highlight>
              </a:rPr>
              <a:t>views.py</a:t>
            </a:r>
            <a:r>
              <a:rPr lang="vi" sz="1600">
                <a:solidFill>
                  <a:srgbClr val="7A7A7A"/>
                </a:solidFill>
                <a:highlight>
                  <a:srgbClr val="FFFFFF"/>
                </a:highlight>
                <a:latin typeface="Roboto"/>
                <a:ea typeface="Roboto"/>
                <a:cs typeface="Roboto"/>
                <a:sym typeface="Roboto"/>
              </a:rPr>
              <a:t> này chúng ta viết hàm </a:t>
            </a:r>
            <a:r>
              <a:rPr lang="vi" sz="1600">
                <a:solidFill>
                  <a:srgbClr val="7A7A7A"/>
                </a:solidFill>
                <a:highlight>
                  <a:srgbClr val="FFFFFF"/>
                </a:highlight>
              </a:rPr>
              <a:t>index</a:t>
            </a:r>
            <a:r>
              <a:rPr lang="vi" sz="1600">
                <a:solidFill>
                  <a:srgbClr val="7A7A7A"/>
                </a:solidFill>
                <a:highlight>
                  <a:srgbClr val="FFFFFF"/>
                </a:highlight>
                <a:latin typeface="Roboto"/>
                <a:ea typeface="Roboto"/>
                <a:cs typeface="Roboto"/>
                <a:sym typeface="Roboto"/>
              </a:rPr>
              <a:t>, hàm này trả về một đối tượng </a:t>
            </a:r>
            <a:r>
              <a:rPr lang="vi" sz="1600">
                <a:solidFill>
                  <a:srgbClr val="7A7A7A"/>
                </a:solidFill>
                <a:highlight>
                  <a:srgbClr val="FFFFFF"/>
                </a:highlight>
              </a:rPr>
              <a:t>HttpResponse</a:t>
            </a:r>
            <a:r>
              <a:rPr lang="vi" sz="1600">
                <a:solidFill>
                  <a:srgbClr val="7A7A7A"/>
                </a:solidFill>
                <a:highlight>
                  <a:srgbClr val="FFFFFF"/>
                </a:highlight>
                <a:latin typeface="Roboto"/>
                <a:ea typeface="Roboto"/>
                <a:cs typeface="Roboto"/>
                <a:sym typeface="Roboto"/>
              </a:rPr>
              <a:t>. Để gọi được tới hàm </a:t>
            </a:r>
            <a:r>
              <a:rPr lang="vi" sz="1600">
                <a:solidFill>
                  <a:srgbClr val="7A7A7A"/>
                </a:solidFill>
                <a:highlight>
                  <a:srgbClr val="FFFFFF"/>
                </a:highlight>
              </a:rPr>
              <a:t>index</a:t>
            </a:r>
            <a:r>
              <a:rPr lang="vi" sz="1600">
                <a:solidFill>
                  <a:srgbClr val="7A7A7A"/>
                </a:solidFill>
                <a:highlight>
                  <a:srgbClr val="FFFFFF"/>
                </a:highlight>
                <a:latin typeface="Roboto"/>
                <a:ea typeface="Roboto"/>
                <a:cs typeface="Roboto"/>
                <a:sym typeface="Roboto"/>
              </a:rPr>
              <a:t> này và lấy nội dung HTML thì chúng ta phải tạo đường dẫn URL tới file này.</a:t>
            </a:r>
            <a:endParaRPr sz="1600">
              <a:solidFill>
                <a:srgbClr val="7A7A7A"/>
              </a:solidFill>
              <a:highlight>
                <a:srgbClr val="FFFFFF"/>
              </a:highlight>
              <a:latin typeface="Roboto"/>
              <a:ea typeface="Roboto"/>
              <a:cs typeface="Roboto"/>
              <a:sym typeface="Roboto"/>
            </a:endParaRPr>
          </a:p>
        </p:txBody>
      </p:sp>
      <p:sp>
        <p:nvSpPr>
          <p:cNvPr id="144" name="Google Shape;144;gf9de402796_0_57: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9de402796_0_47: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Để gọi được tới hàm </a:t>
            </a:r>
            <a:r>
              <a:rPr lang="vi" sz="1600">
                <a:solidFill>
                  <a:srgbClr val="7A7A7A"/>
                </a:solidFill>
                <a:highlight>
                  <a:srgbClr val="FFFFFF"/>
                </a:highlight>
              </a:rPr>
              <a:t>index</a:t>
            </a:r>
            <a:r>
              <a:rPr lang="vi" sz="1600">
                <a:solidFill>
                  <a:srgbClr val="7A7A7A"/>
                </a:solidFill>
                <a:highlight>
                  <a:srgbClr val="FFFFFF"/>
                </a:highlight>
                <a:latin typeface="Roboto"/>
                <a:ea typeface="Roboto"/>
                <a:cs typeface="Roboto"/>
                <a:sym typeface="Roboto"/>
              </a:rPr>
              <a:t> này và lấy nội dung HTML thì chúng ta phải tạo đường dẫn URL tới file này.</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Để tạo URL chúng ta tạo một file với tên </a:t>
            </a:r>
            <a:r>
              <a:rPr lang="vi" sz="1600">
                <a:solidFill>
                  <a:srgbClr val="7A7A7A"/>
                </a:solidFill>
                <a:highlight>
                  <a:srgbClr val="FFFFFF"/>
                </a:highlight>
              </a:rPr>
              <a:t>urls.py</a:t>
            </a:r>
            <a:r>
              <a:rPr lang="vi" sz="1600">
                <a:solidFill>
                  <a:srgbClr val="7A7A7A"/>
                </a:solidFill>
                <a:highlight>
                  <a:srgbClr val="FFFFFF"/>
                </a:highlight>
                <a:latin typeface="Roboto"/>
                <a:ea typeface="Roboto"/>
                <a:cs typeface="Roboto"/>
                <a:sym typeface="Roboto"/>
              </a:rPr>
              <a:t> bên trong thư mục </a:t>
            </a:r>
            <a:r>
              <a:rPr lang="vi" sz="1600">
                <a:solidFill>
                  <a:srgbClr val="7A7A7A"/>
                </a:solidFill>
                <a:highlight>
                  <a:srgbClr val="FFFFFF"/>
                </a:highlight>
              </a:rPr>
              <a:t>polls.</a:t>
            </a:r>
            <a:endParaRPr sz="1600">
              <a:solidFill>
                <a:srgbClr val="7A7A7A"/>
              </a:solidFill>
              <a:highlight>
                <a:srgbClr val="FFFFFF"/>
              </a:highlight>
              <a:latin typeface="Roboto"/>
              <a:ea typeface="Roboto"/>
              <a:cs typeface="Roboto"/>
              <a:sym typeface="Roboto"/>
            </a:endParaRPr>
          </a:p>
        </p:txBody>
      </p:sp>
      <p:sp>
        <p:nvSpPr>
          <p:cNvPr id="152" name="Google Shape;152;gf9de402796_0_47: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9de402796_0_66: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Bên trong file </a:t>
            </a:r>
            <a:r>
              <a:rPr lang="vi" sz="1600">
                <a:solidFill>
                  <a:srgbClr val="7A7A7A"/>
                </a:solidFill>
                <a:highlight>
                  <a:srgbClr val="FFFFFF"/>
                </a:highlight>
              </a:rPr>
              <a:t>urls.py</a:t>
            </a:r>
            <a:r>
              <a:rPr lang="vi" sz="1600">
                <a:solidFill>
                  <a:srgbClr val="7A7A7A"/>
                </a:solidFill>
                <a:highlight>
                  <a:srgbClr val="FFFFFF"/>
                </a:highlight>
                <a:latin typeface="Roboto"/>
                <a:ea typeface="Roboto"/>
                <a:cs typeface="Roboto"/>
                <a:sym typeface="Roboto"/>
              </a:rPr>
              <a:t> chúng ta khai báo một đối tượng List có tên </a:t>
            </a:r>
            <a:r>
              <a:rPr lang="vi" sz="1600">
                <a:solidFill>
                  <a:srgbClr val="7A7A7A"/>
                </a:solidFill>
                <a:highlight>
                  <a:srgbClr val="FFFFFF"/>
                </a:highlight>
              </a:rPr>
              <a:t>urlpatterns</a:t>
            </a:r>
            <a:r>
              <a:rPr lang="vi" sz="1600">
                <a:solidFill>
                  <a:srgbClr val="7A7A7A"/>
                </a:solidFill>
                <a:highlight>
                  <a:srgbClr val="FFFFFF"/>
                </a:highlight>
                <a:latin typeface="Roboto"/>
                <a:ea typeface="Roboto"/>
                <a:cs typeface="Roboto"/>
                <a:sym typeface="Roboto"/>
              </a:rPr>
              <a:t>, Django sẽ tìm thông tin về các url trong list này, list này chứa các đối tượng url, mỗi url bao gồm 3 tham số, tham số thứ nhất là biểu thức chính quy (Regex – Regular Expression), tham số thứ hai là tên module và tên hàm sẽ trả về nội dung HTML, ở đây là hàm </a:t>
            </a:r>
            <a:r>
              <a:rPr lang="vi" sz="1600">
                <a:solidFill>
                  <a:srgbClr val="7A7A7A"/>
                </a:solidFill>
                <a:highlight>
                  <a:srgbClr val="FFFFFF"/>
                </a:highlight>
              </a:rPr>
              <a:t>index</a:t>
            </a:r>
            <a:r>
              <a:rPr lang="vi" sz="1600">
                <a:solidFill>
                  <a:srgbClr val="7A7A7A"/>
                </a:solidFill>
                <a:highlight>
                  <a:srgbClr val="FFFFFF"/>
                </a:highlight>
                <a:latin typeface="Roboto"/>
                <a:ea typeface="Roboto"/>
                <a:cs typeface="Roboto"/>
                <a:sym typeface="Roboto"/>
              </a:rPr>
              <a:t> trong module </a:t>
            </a:r>
            <a:r>
              <a:rPr lang="vi" sz="1600">
                <a:solidFill>
                  <a:srgbClr val="7A7A7A"/>
                </a:solidFill>
                <a:highlight>
                  <a:srgbClr val="FFFFFF"/>
                </a:highlight>
              </a:rPr>
              <a:t>views</a:t>
            </a:r>
            <a:r>
              <a:rPr lang="vi" sz="1600">
                <a:solidFill>
                  <a:srgbClr val="7A7A7A"/>
                </a:solidFill>
                <a:highlight>
                  <a:srgbClr val="FFFFFF"/>
                </a:highlight>
                <a:latin typeface="Roboto"/>
                <a:ea typeface="Roboto"/>
                <a:cs typeface="Roboto"/>
                <a:sym typeface="Roboto"/>
              </a:rPr>
              <a:t> (file </a:t>
            </a:r>
            <a:r>
              <a:rPr lang="vi" sz="1600">
                <a:solidFill>
                  <a:srgbClr val="7A7A7A"/>
                </a:solidFill>
                <a:highlight>
                  <a:srgbClr val="FFFFFF"/>
                </a:highlight>
              </a:rPr>
              <a:t>views.py</a:t>
            </a:r>
            <a:r>
              <a:rPr lang="vi" sz="1600">
                <a:solidFill>
                  <a:srgbClr val="7A7A7A"/>
                </a:solidFill>
                <a:highlight>
                  <a:srgbClr val="FFFFFF"/>
                </a:highlight>
                <a:latin typeface="Roboto"/>
                <a:ea typeface="Roboto"/>
                <a:cs typeface="Roboto"/>
                <a:sym typeface="Roboto"/>
              </a:rPr>
              <a:t>), tham số thứ 3 là tên biến toàn cục trong toàn bộ ứng dụng, trong đó 2 tham số đầu tiên là bắt buộc phải có.</a:t>
            </a:r>
            <a:endParaRPr sz="1600">
              <a:solidFill>
                <a:srgbClr val="7A7A7A"/>
              </a:solidFill>
              <a:highlight>
                <a:srgbClr val="FFFFFF"/>
              </a:highlight>
              <a:latin typeface="Roboto"/>
              <a:ea typeface="Roboto"/>
              <a:cs typeface="Roboto"/>
              <a:sym typeface="Roboto"/>
            </a:endParaRPr>
          </a:p>
        </p:txBody>
      </p:sp>
      <p:sp>
        <p:nvSpPr>
          <p:cNvPr id="160" name="Google Shape;160;gf9de402796_0_66: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a145824c9_0_3: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Sau khi đã có đường dẫn cho riêng </a:t>
            </a:r>
            <a:r>
              <a:rPr lang="vi" sz="1600">
                <a:solidFill>
                  <a:srgbClr val="7A7A7A"/>
                </a:solidFill>
                <a:highlight>
                  <a:srgbClr val="FFFFFF"/>
                </a:highlight>
              </a:rPr>
              <a:t>polls</a:t>
            </a:r>
            <a:r>
              <a:rPr lang="vi" sz="1600">
                <a:solidFill>
                  <a:srgbClr val="7A7A7A"/>
                </a:solidFill>
                <a:highlight>
                  <a:srgbClr val="FFFFFF"/>
                </a:highlight>
                <a:latin typeface="Roboto"/>
                <a:ea typeface="Roboto"/>
                <a:cs typeface="Roboto"/>
                <a:sym typeface="Roboto"/>
              </a:rPr>
              <a:t>, thì tiếp theo chúng ta phải tạo đường dẫn đến ứng dụng </a:t>
            </a:r>
            <a:r>
              <a:rPr lang="vi" sz="1600">
                <a:solidFill>
                  <a:srgbClr val="7A7A7A"/>
                </a:solidFill>
                <a:highlight>
                  <a:srgbClr val="FFFFFF"/>
                </a:highlight>
              </a:rPr>
              <a:t>polls</a:t>
            </a:r>
            <a:r>
              <a:rPr lang="vi" sz="1600">
                <a:solidFill>
                  <a:srgbClr val="7A7A7A"/>
                </a:solidFill>
                <a:highlight>
                  <a:srgbClr val="FFFFFF"/>
                </a:highlight>
                <a:latin typeface="Roboto"/>
                <a:ea typeface="Roboto"/>
                <a:cs typeface="Roboto"/>
                <a:sym typeface="Roboto"/>
              </a:rPr>
              <a:t> này nữa, chúng ta sẽ tạo đường dẫn cho từng ứng dụng trong file </a:t>
            </a:r>
            <a:r>
              <a:rPr lang="vi" sz="1600">
                <a:solidFill>
                  <a:srgbClr val="7A7A7A"/>
                </a:solidFill>
                <a:highlight>
                  <a:srgbClr val="FFFFFF"/>
                </a:highlight>
              </a:rPr>
              <a:t>mysite/urls.py</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Bên trong file </a:t>
            </a:r>
            <a:r>
              <a:rPr lang="vi" sz="1600">
                <a:solidFill>
                  <a:srgbClr val="7A7A7A"/>
                </a:solidFill>
                <a:highlight>
                  <a:srgbClr val="FFFFFF"/>
                </a:highlight>
              </a:rPr>
              <a:t>mysite/urls.py</a:t>
            </a:r>
            <a:r>
              <a:rPr lang="vi" sz="1600">
                <a:solidFill>
                  <a:srgbClr val="7A7A7A"/>
                </a:solidFill>
                <a:highlight>
                  <a:srgbClr val="FFFFFF"/>
                </a:highlight>
                <a:latin typeface="Roboto"/>
                <a:ea typeface="Roboto"/>
                <a:cs typeface="Roboto"/>
                <a:sym typeface="Roboto"/>
              </a:rPr>
              <a:t> cũng có một list </a:t>
            </a:r>
            <a:r>
              <a:rPr lang="vi" sz="1600">
                <a:solidFill>
                  <a:srgbClr val="7A7A7A"/>
                </a:solidFill>
                <a:highlight>
                  <a:srgbClr val="FFFFFF"/>
                </a:highlight>
              </a:rPr>
              <a:t>urlpatterns</a:t>
            </a:r>
            <a:r>
              <a:rPr lang="vi" sz="1600">
                <a:solidFill>
                  <a:srgbClr val="7A7A7A"/>
                </a:solidFill>
                <a:highlight>
                  <a:srgbClr val="FFFFFF"/>
                </a:highlight>
                <a:latin typeface="Roboto"/>
                <a:ea typeface="Roboto"/>
                <a:cs typeface="Roboto"/>
                <a:sym typeface="Roboto"/>
              </a:rPr>
              <a:t>, list này chứa các đối tượng url dẫn đến các ứng dụng web khác mà chúng ta viết.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Ở đây tham số thứ 2 chúng ta không chỉ đến một hàm index nào đó trong một module nào đó, mà chúng ta chỉ đến một module có chứa đối tượng </a:t>
            </a:r>
            <a:r>
              <a:rPr lang="vi" sz="1600">
                <a:solidFill>
                  <a:srgbClr val="7A7A7A"/>
                </a:solidFill>
                <a:highlight>
                  <a:srgbClr val="FFFFFF"/>
                </a:highlight>
              </a:rPr>
              <a:t>urlpatterns</a:t>
            </a:r>
            <a:r>
              <a:rPr lang="vi" sz="1600">
                <a:solidFill>
                  <a:srgbClr val="7A7A7A"/>
                </a:solidFill>
                <a:highlight>
                  <a:srgbClr val="FFFFFF"/>
                </a:highlight>
                <a:latin typeface="Roboto"/>
                <a:ea typeface="Roboto"/>
                <a:cs typeface="Roboto"/>
                <a:sym typeface="Roboto"/>
              </a:rPr>
              <a:t> khác, trong trường  hợp này là </a:t>
            </a:r>
            <a:r>
              <a:rPr lang="vi" sz="1600">
                <a:solidFill>
                  <a:srgbClr val="7A7A7A"/>
                </a:solidFill>
                <a:highlight>
                  <a:srgbClr val="FFFFFF"/>
                </a:highlight>
              </a:rPr>
              <a:t>polls.urls</a:t>
            </a:r>
            <a:r>
              <a:rPr lang="vi" sz="1600">
                <a:solidFill>
                  <a:srgbClr val="7A7A7A"/>
                </a:solidFill>
                <a:highlight>
                  <a:srgbClr val="FFFFFF"/>
                </a:highlight>
                <a:latin typeface="Roboto"/>
                <a:ea typeface="Roboto"/>
                <a:cs typeface="Roboto"/>
                <a:sym typeface="Roboto"/>
              </a:rPr>
              <a:t>, nên chúng ta phải dùng đến hàm </a:t>
            </a:r>
            <a:r>
              <a:rPr lang="vi" sz="1600">
                <a:solidFill>
                  <a:srgbClr val="7A7A7A"/>
                </a:solidFill>
                <a:highlight>
                  <a:srgbClr val="FFFFFF"/>
                </a:highlight>
              </a:rPr>
              <a:t>include()</a:t>
            </a:r>
            <a:r>
              <a:rPr lang="vi" sz="1600">
                <a:solidFill>
                  <a:srgbClr val="7A7A7A"/>
                </a:solidFill>
                <a:highlight>
                  <a:srgbClr val="FFFFFF"/>
                </a:highlight>
                <a:latin typeface="Roboto"/>
                <a:ea typeface="Roboto"/>
                <a:cs typeface="Roboto"/>
                <a:sym typeface="Roboto"/>
              </a:rPr>
              <a:t>, đối với các url chỉ đến một module url khác thì chuỗi regex không kết thúc bằng dấu </a:t>
            </a:r>
            <a:r>
              <a:rPr lang="vi" sz="1600">
                <a:solidFill>
                  <a:srgbClr val="7A7A7A"/>
                </a:solidFill>
                <a:highlight>
                  <a:srgbClr val="FFFFFF"/>
                </a:highlight>
              </a:rPr>
              <a:t>$</a:t>
            </a:r>
            <a:r>
              <a:rPr lang="vi" sz="1600">
                <a:solidFill>
                  <a:srgbClr val="7A7A7A"/>
                </a:solidFill>
                <a:highlight>
                  <a:srgbClr val="FFFFFF"/>
                </a:highlight>
                <a:latin typeface="Roboto"/>
                <a:ea typeface="Roboto"/>
                <a:cs typeface="Roboto"/>
                <a:sym typeface="Roboto"/>
              </a:rPr>
              <a:t>, hay nói cách khác là không có kết thúc.</a:t>
            </a:r>
            <a:endParaRPr sz="1600">
              <a:solidFill>
                <a:srgbClr val="7A7A7A"/>
              </a:solidFill>
              <a:highlight>
                <a:srgbClr val="FFFFFF"/>
              </a:highlight>
              <a:latin typeface="Roboto"/>
              <a:ea typeface="Roboto"/>
              <a:cs typeface="Roboto"/>
              <a:sym typeface="Roboto"/>
            </a:endParaRPr>
          </a:p>
        </p:txBody>
      </p:sp>
      <p:sp>
        <p:nvSpPr>
          <p:cNvPr id="170" name="Google Shape;170;gfa145824c9_0_3: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a145824c9_0_16: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Khi chúng ta gõ </a:t>
            </a:r>
            <a:r>
              <a:rPr lang="vi" sz="1600">
                <a:solidFill>
                  <a:srgbClr val="7A7A7A"/>
                </a:solidFill>
                <a:highlight>
                  <a:srgbClr val="FFFFFF"/>
                </a:highlight>
              </a:rPr>
              <a:t>localhost:8000</a:t>
            </a:r>
            <a:r>
              <a:rPr lang="vi" sz="1600">
                <a:solidFill>
                  <a:srgbClr val="7A7A7A"/>
                </a:solidFill>
                <a:highlight>
                  <a:srgbClr val="FFFFFF"/>
                </a:highlight>
                <a:latin typeface="Roboto"/>
                <a:ea typeface="Roboto"/>
                <a:cs typeface="Roboto"/>
                <a:sym typeface="Roboto"/>
              </a:rPr>
              <a:t> thì django sẽ đọc các url trong file </a:t>
            </a:r>
            <a:r>
              <a:rPr lang="vi" sz="1600">
                <a:solidFill>
                  <a:srgbClr val="7A7A7A"/>
                </a:solidFill>
                <a:highlight>
                  <a:srgbClr val="FFFFFF"/>
                </a:highlight>
              </a:rPr>
              <a:t>mysite/urls.py</a:t>
            </a:r>
            <a:r>
              <a:rPr lang="vi" sz="1600">
                <a:solidFill>
                  <a:srgbClr val="7A7A7A"/>
                </a:solidFill>
                <a:highlight>
                  <a:srgbClr val="FFFFFF"/>
                </a:highlight>
                <a:latin typeface="Roboto"/>
                <a:ea typeface="Roboto"/>
                <a:cs typeface="Roboto"/>
                <a:sym typeface="Roboto"/>
              </a:rPr>
              <a:t>, trong file này chúng ta có một đường dẫn đến </a:t>
            </a:r>
            <a:r>
              <a:rPr lang="vi" sz="1600">
                <a:solidFill>
                  <a:srgbClr val="7A7A7A"/>
                </a:solidFill>
                <a:highlight>
                  <a:srgbClr val="FFFFFF"/>
                </a:highlight>
              </a:rPr>
              <a:t>admin/</a:t>
            </a:r>
            <a:r>
              <a:rPr lang="vi" sz="1600">
                <a:solidFill>
                  <a:srgbClr val="7A7A7A"/>
                </a:solidFill>
                <a:highlight>
                  <a:srgbClr val="FFFFFF"/>
                </a:highlight>
                <a:latin typeface="Roboto"/>
                <a:ea typeface="Roboto"/>
                <a:cs typeface="Roboto"/>
                <a:sym typeface="Roboto"/>
              </a:rPr>
              <a:t>, đường dẫn này trỏ đến hàm </a:t>
            </a:r>
            <a:r>
              <a:rPr lang="vi" sz="1600">
                <a:solidFill>
                  <a:srgbClr val="7A7A7A"/>
                </a:solidFill>
                <a:highlight>
                  <a:srgbClr val="FFFFFF"/>
                </a:highlight>
              </a:rPr>
              <a:t>get_url()</a:t>
            </a:r>
            <a:r>
              <a:rPr lang="vi" sz="1600">
                <a:solidFill>
                  <a:srgbClr val="7A7A7A"/>
                </a:solidFill>
                <a:highlight>
                  <a:srgbClr val="FFFFFF"/>
                </a:highlight>
                <a:latin typeface="Roboto"/>
                <a:ea typeface="Roboto"/>
                <a:cs typeface="Roboto"/>
                <a:sym typeface="Roboto"/>
              </a:rPr>
              <a:t> trong module </a:t>
            </a:r>
            <a:r>
              <a:rPr lang="vi" sz="1600">
                <a:solidFill>
                  <a:srgbClr val="7A7A7A"/>
                </a:solidFill>
                <a:highlight>
                  <a:srgbClr val="FFFFFF"/>
                </a:highlight>
              </a:rPr>
              <a:t>admin.site</a:t>
            </a:r>
            <a:r>
              <a:rPr lang="vi" sz="1600">
                <a:solidFill>
                  <a:srgbClr val="7A7A7A"/>
                </a:solidFill>
                <a:highlight>
                  <a:srgbClr val="FFFFFF"/>
                </a:highlight>
                <a:latin typeface="Roboto"/>
                <a:ea typeface="Roboto"/>
                <a:cs typeface="Roboto"/>
                <a:sym typeface="Roboto"/>
              </a:rPr>
              <a:t> của django, do đó bạn có thể gõ </a:t>
            </a:r>
            <a:r>
              <a:rPr lang="vi" sz="1600" i="1">
                <a:solidFill>
                  <a:srgbClr val="7A7A7A"/>
                </a:solidFill>
                <a:highlight>
                  <a:srgbClr val="FFFFFF"/>
                </a:highlight>
                <a:latin typeface="Roboto"/>
                <a:ea typeface="Roboto"/>
                <a:cs typeface="Roboto"/>
                <a:sym typeface="Roboto"/>
              </a:rPr>
              <a:t>localhost:8000/admin</a:t>
            </a:r>
            <a:r>
              <a:rPr lang="vi" sz="1600">
                <a:solidFill>
                  <a:srgbClr val="7A7A7A"/>
                </a:solidFill>
                <a:highlight>
                  <a:srgbClr val="FFFFFF"/>
                </a:highlight>
                <a:latin typeface="Roboto"/>
                <a:ea typeface="Roboto"/>
                <a:cs typeface="Roboto"/>
                <a:sym typeface="Roboto"/>
              </a:rPr>
              <a:t> và django sẽ trả về một trang đăng nhập mẫu (chúng ta sẽ tìm hiểu về trang admin này sau), url thứ hai là đường dẫn </a:t>
            </a:r>
            <a:r>
              <a:rPr lang="vi" sz="1600">
                <a:solidFill>
                  <a:srgbClr val="7A7A7A"/>
                </a:solidFill>
                <a:highlight>
                  <a:srgbClr val="FFFFFF"/>
                </a:highlight>
              </a:rPr>
              <a:t>polls/</a:t>
            </a:r>
            <a:r>
              <a:rPr lang="vi" sz="1600">
                <a:solidFill>
                  <a:srgbClr val="7A7A7A"/>
                </a:solidFill>
                <a:highlight>
                  <a:srgbClr val="FFFFFF"/>
                </a:highlight>
                <a:latin typeface="Roboto"/>
                <a:ea typeface="Roboto"/>
                <a:cs typeface="Roboto"/>
                <a:sym typeface="Roboto"/>
              </a:rPr>
              <a:t> trỏ đến một file </a:t>
            </a:r>
            <a:r>
              <a:rPr lang="vi" sz="1600">
                <a:solidFill>
                  <a:srgbClr val="7A7A7A"/>
                </a:solidFill>
                <a:highlight>
                  <a:srgbClr val="FFFFFF"/>
                </a:highlight>
              </a:rPr>
              <a:t>urls.py</a:t>
            </a:r>
            <a:r>
              <a:rPr lang="vi" sz="1600">
                <a:solidFill>
                  <a:srgbClr val="7A7A7A"/>
                </a:solidFill>
                <a:highlight>
                  <a:srgbClr val="FFFFFF"/>
                </a:highlight>
                <a:latin typeface="Roboto"/>
                <a:ea typeface="Roboto"/>
                <a:cs typeface="Roboto"/>
                <a:sym typeface="Roboto"/>
              </a:rPr>
              <a:t> khác ở module polls.urls do chúng ta tự viết, file này lại chứa một list </a:t>
            </a:r>
            <a:r>
              <a:rPr lang="vi" sz="1600">
                <a:solidFill>
                  <a:srgbClr val="7A7A7A"/>
                </a:solidFill>
                <a:highlight>
                  <a:srgbClr val="FFFFFF"/>
                </a:highlight>
              </a:rPr>
              <a:t>urlpatterns</a:t>
            </a:r>
            <a:r>
              <a:rPr lang="vi" sz="1600">
                <a:solidFill>
                  <a:srgbClr val="7A7A7A"/>
                </a:solidFill>
                <a:highlight>
                  <a:srgbClr val="FFFFFF"/>
                </a:highlight>
                <a:latin typeface="Roboto"/>
                <a:ea typeface="Roboto"/>
                <a:cs typeface="Roboto"/>
                <a:sym typeface="Roboto"/>
              </a:rPr>
              <a:t> khác chứa các đường dẫn đến các hàm trả về HTML riêng của chúng, thế nên chúng ta có thể gõ </a:t>
            </a:r>
            <a:r>
              <a:rPr lang="vi" sz="1600">
                <a:solidFill>
                  <a:srgbClr val="7A7A7A"/>
                </a:solidFill>
                <a:highlight>
                  <a:srgbClr val="FFFFFF"/>
                </a:highlight>
              </a:rPr>
              <a:t>localhost:8000/polls</a:t>
            </a:r>
            <a:r>
              <a:rPr lang="vi" sz="1600">
                <a:solidFill>
                  <a:srgbClr val="7A7A7A"/>
                </a:solidFill>
                <a:highlight>
                  <a:srgbClr val="FFFFFF"/>
                </a:highlight>
                <a:latin typeface="Roboto"/>
                <a:ea typeface="Roboto"/>
                <a:cs typeface="Roboto"/>
                <a:sym typeface="Roboto"/>
              </a:rPr>
              <a:t>, và django sẽ trả về trang HTML tạo ra từ hàm </a:t>
            </a:r>
            <a:r>
              <a:rPr lang="vi" sz="1600">
                <a:solidFill>
                  <a:srgbClr val="7A7A7A"/>
                </a:solidFill>
                <a:highlight>
                  <a:srgbClr val="FFFFFF"/>
                </a:highlight>
              </a:rPr>
              <a:t>index()</a:t>
            </a:r>
            <a:r>
              <a:rPr lang="vi" sz="1600">
                <a:solidFill>
                  <a:srgbClr val="7A7A7A"/>
                </a:solidFill>
                <a:highlight>
                  <a:srgbClr val="FFFFFF"/>
                </a:highlight>
                <a:latin typeface="Roboto"/>
                <a:ea typeface="Roboto"/>
                <a:cs typeface="Roboto"/>
                <a:sym typeface="Roboto"/>
              </a:rPr>
              <a:t> trong module </a:t>
            </a:r>
            <a:r>
              <a:rPr lang="vi" sz="1600">
                <a:solidFill>
                  <a:srgbClr val="7A7A7A"/>
                </a:solidFill>
                <a:highlight>
                  <a:srgbClr val="FFFFFF"/>
                </a:highlight>
              </a:rPr>
              <a:t>polls.urls</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p:txBody>
      </p:sp>
      <p:sp>
        <p:nvSpPr>
          <p:cNvPr id="177" name="Google Shape;177;gfa145824c9_0_16: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a145824c9_0_51: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09" name="Google Shape;209;gfa145824c9_0_51: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a145824c9_0_24: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17" name="Google Shape;217;gfa145824c9_0_24: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a145824c9_0_58: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24" name="Google Shape;224;gfa145824c9_0_58: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750ba272c_0_4: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Chúng ta sẽ tạo 2 mô hình (2 lớp…) là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và </a:t>
            </a:r>
            <a:r>
              <a:rPr lang="vi" sz="1600">
                <a:solidFill>
                  <a:srgbClr val="7A7A7A"/>
                </a:solidFill>
                <a:highlight>
                  <a:srgbClr val="FFFFFF"/>
                </a:highlight>
              </a:rPr>
              <a:t>Choice</a:t>
            </a:r>
            <a:r>
              <a:rPr lang="vi" sz="1600">
                <a:solidFill>
                  <a:srgbClr val="7A7A7A"/>
                </a:solidFill>
                <a:highlight>
                  <a:srgbClr val="FFFFFF"/>
                </a:highlight>
                <a:latin typeface="Roboto"/>
                <a:ea typeface="Roboto"/>
                <a:cs typeface="Roboto"/>
                <a:sym typeface="Roboto"/>
              </a:rPr>
              <a:t>. Mỗi mô hình được tạo ra phải được kế thừa từ lớp </a:t>
            </a:r>
            <a:r>
              <a:rPr lang="vi" sz="1600">
                <a:solidFill>
                  <a:srgbClr val="7A7A7A"/>
                </a:solidFill>
                <a:highlight>
                  <a:srgbClr val="FFFFFF"/>
                </a:highlight>
              </a:rPr>
              <a:t>django.db.models.Model</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Mỗi thuộc tính trong mô hình được kế thừa từ một lớp </a:t>
            </a:r>
            <a:r>
              <a:rPr lang="vi" sz="1600">
                <a:solidFill>
                  <a:srgbClr val="7A7A7A"/>
                </a:solidFill>
                <a:highlight>
                  <a:srgbClr val="FFFFFF"/>
                </a:highlight>
              </a:rPr>
              <a:t>Field</a:t>
            </a:r>
            <a:r>
              <a:rPr lang="vi" sz="1600">
                <a:solidFill>
                  <a:srgbClr val="7A7A7A"/>
                </a:solidFill>
                <a:highlight>
                  <a:srgbClr val="FFFFFF"/>
                </a:highlight>
                <a:latin typeface="Roboto"/>
                <a:ea typeface="Roboto"/>
                <a:cs typeface="Roboto"/>
                <a:sym typeface="Roboto"/>
              </a:rPr>
              <a:t>, đây là một lớp ảo trong Django, lớp này lại có nhiều lớp kế thừa khác đại diện cho mỗi kiểu dữ liệu ví dụ như </a:t>
            </a:r>
            <a:r>
              <a:rPr lang="vi" sz="1600">
                <a:solidFill>
                  <a:srgbClr val="7A7A7A"/>
                </a:solidFill>
                <a:highlight>
                  <a:srgbClr val="FFFFFF"/>
                </a:highlight>
              </a:rPr>
              <a:t>CharField</a:t>
            </a:r>
            <a:r>
              <a:rPr lang="vi" sz="1600">
                <a:solidFill>
                  <a:srgbClr val="7A7A7A"/>
                </a:solidFill>
                <a:highlight>
                  <a:srgbClr val="FFFFFF"/>
                </a:highlight>
                <a:latin typeface="Roboto"/>
                <a:ea typeface="Roboto"/>
                <a:cs typeface="Roboto"/>
                <a:sym typeface="Roboto"/>
              </a:rPr>
              <a:t> là kiểu text, </a:t>
            </a:r>
            <a:r>
              <a:rPr lang="vi" sz="1600">
                <a:solidFill>
                  <a:srgbClr val="7A7A7A"/>
                </a:solidFill>
                <a:highlight>
                  <a:srgbClr val="FFFFFF"/>
                </a:highlight>
              </a:rPr>
              <a:t>DateTimeField</a:t>
            </a:r>
            <a:r>
              <a:rPr lang="vi" sz="1600">
                <a:solidFill>
                  <a:srgbClr val="7A7A7A"/>
                </a:solidFill>
                <a:highlight>
                  <a:srgbClr val="FFFFFF"/>
                </a:highlight>
                <a:latin typeface="Roboto"/>
                <a:ea typeface="Roboto"/>
                <a:cs typeface="Roboto"/>
                <a:sym typeface="Roboto"/>
              </a:rPr>
              <a:t> là kiểu </a:t>
            </a:r>
            <a:r>
              <a:rPr lang="vi" sz="1600">
                <a:solidFill>
                  <a:srgbClr val="7A7A7A"/>
                </a:solidFill>
                <a:highlight>
                  <a:srgbClr val="FFFFFF"/>
                </a:highlight>
              </a:rPr>
              <a:t>DateTime</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Tham số </a:t>
            </a:r>
            <a:r>
              <a:rPr lang="vi" sz="1600">
                <a:solidFill>
                  <a:srgbClr val="7A7A7A"/>
                </a:solidFill>
                <a:highlight>
                  <a:srgbClr val="FFFFFF"/>
                </a:highlight>
              </a:rPr>
              <a:t>max_length</a:t>
            </a:r>
            <a:r>
              <a:rPr lang="vi" sz="1600">
                <a:solidFill>
                  <a:srgbClr val="7A7A7A"/>
                </a:solidFill>
                <a:highlight>
                  <a:srgbClr val="FFFFFF"/>
                </a:highlight>
                <a:latin typeface="Roboto"/>
                <a:ea typeface="Roboto"/>
                <a:cs typeface="Roboto"/>
                <a:sym typeface="Roboto"/>
              </a:rPr>
              <a:t> là số lượng ký tự tối đa, đây là tham số bắt buộc phải có. Các tham số còn lại như </a:t>
            </a:r>
            <a:r>
              <a:rPr lang="vi" sz="1600">
                <a:solidFill>
                  <a:srgbClr val="7A7A7A"/>
                </a:solidFill>
                <a:highlight>
                  <a:srgbClr val="FFFFFF"/>
                </a:highlight>
              </a:rPr>
              <a:t>default</a:t>
            </a:r>
            <a:r>
              <a:rPr lang="vi" sz="1600">
                <a:solidFill>
                  <a:srgbClr val="7A7A7A"/>
                </a:solidFill>
                <a:highlight>
                  <a:srgbClr val="FFFFFF"/>
                </a:highlight>
                <a:latin typeface="Roboto"/>
                <a:ea typeface="Roboto"/>
                <a:cs typeface="Roboto"/>
                <a:sym typeface="Roboto"/>
              </a:rPr>
              <a:t>… là tham số tùy chọn, không có cũng được.</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Ngoài các kiểu dữ liệu thường dùng thì chúng ta còn có kiểu khóa ngoại được định nghĩa trong lớp </a:t>
            </a:r>
            <a:r>
              <a:rPr lang="vi" sz="1600">
                <a:solidFill>
                  <a:srgbClr val="7A7A7A"/>
                </a:solidFill>
                <a:highlight>
                  <a:srgbClr val="FFFFFF"/>
                </a:highlight>
              </a:rPr>
              <a:t>ForeignKey</a:t>
            </a:r>
            <a:r>
              <a:rPr lang="vi" sz="1600">
                <a:solidFill>
                  <a:srgbClr val="7A7A7A"/>
                </a:solidFill>
                <a:highlight>
                  <a:srgbClr val="FFFFFF"/>
                </a:highlight>
                <a:latin typeface="Roboto"/>
                <a:ea typeface="Roboto"/>
                <a:cs typeface="Roboto"/>
                <a:sym typeface="Roboto"/>
              </a:rPr>
              <a:t>, tham số đầu tiên là bảng mà khóa ngoại này tham chiếu tới, </a:t>
            </a:r>
            <a:r>
              <a:rPr lang="vi" sz="1600">
                <a:solidFill>
                  <a:srgbClr val="7A7A7A"/>
                </a:solidFill>
                <a:highlight>
                  <a:srgbClr val="FFFFFF"/>
                </a:highlight>
              </a:rPr>
              <a:t>on_delete=models.CASCADE</a:t>
            </a:r>
            <a:r>
              <a:rPr lang="vi" sz="1600">
                <a:solidFill>
                  <a:srgbClr val="7A7A7A"/>
                </a:solidFill>
                <a:highlight>
                  <a:srgbClr val="FFFFFF"/>
                </a:highlight>
                <a:latin typeface="Roboto"/>
                <a:ea typeface="Roboto"/>
                <a:cs typeface="Roboto"/>
                <a:sym typeface="Roboto"/>
              </a:rPr>
              <a:t> tức là khi dữ liệu trong bảng cha có sự thay đổi thì dữ liệu trong bảng con cũng sẽ thay đổi theo, chẳng hạn như bản ghi trong bảng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bị xóa thì các bản ghi trong bảng </a:t>
            </a:r>
            <a:r>
              <a:rPr lang="vi" sz="1600">
                <a:solidFill>
                  <a:srgbClr val="7A7A7A"/>
                </a:solidFill>
                <a:highlight>
                  <a:srgbClr val="FFFFFF"/>
                </a:highlight>
              </a:rPr>
              <a:t>Choice</a:t>
            </a:r>
            <a:r>
              <a:rPr lang="vi" sz="1600">
                <a:solidFill>
                  <a:srgbClr val="7A7A7A"/>
                </a:solidFill>
                <a:highlight>
                  <a:srgbClr val="FFFFFF"/>
                </a:highlight>
                <a:latin typeface="Roboto"/>
                <a:ea typeface="Roboto"/>
                <a:cs typeface="Roboto"/>
                <a:sym typeface="Roboto"/>
              </a:rPr>
              <a:t> có tham chiếu tới bản ghi trong bảng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này cũng sẽ bị xóa.</a:t>
            </a:r>
            <a:endParaRPr sz="1600">
              <a:solidFill>
                <a:srgbClr val="7A7A7A"/>
              </a:solidFill>
              <a:highlight>
                <a:srgbClr val="FFFFFF"/>
              </a:highlight>
              <a:latin typeface="Roboto"/>
              <a:ea typeface="Roboto"/>
              <a:cs typeface="Roboto"/>
              <a:sym typeface="Roboto"/>
            </a:endParaRPr>
          </a:p>
        </p:txBody>
      </p:sp>
      <p:sp>
        <p:nvSpPr>
          <p:cNvPr id="232" name="Google Shape;232;gf750ba272c_0_4: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750ba272c_0_18: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41" name="Google Shape;241;gf750ba272c_0_18: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628cd66dc_2_34:notes"/>
          <p:cNvSpPr>
            <a:spLocks noGrp="1" noRot="1" noChangeAspect="1"/>
          </p:cNvSpPr>
          <p:nvPr>
            <p:ph type="sldImg" idx="2"/>
          </p:nvPr>
        </p:nvSpPr>
        <p:spPr>
          <a:xfrm>
            <a:off x="89689" y="685619"/>
            <a:ext cx="6678622" cy="342955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f628cd66dc_2_34:notes"/>
          <p:cNvSpPr txBox="1">
            <a:spLocks noGrp="1"/>
          </p:cNvSpPr>
          <p:nvPr>
            <p:ph type="body" idx="1"/>
          </p:nvPr>
        </p:nvSpPr>
        <p:spPr>
          <a:xfrm>
            <a:off x="914400" y="4343405"/>
            <a:ext cx="5029200" cy="4114806"/>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750ba272c_0_4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51" name="Google Shape;251;gf750ba272c_0_40: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750ba272c_0_49: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59" name="Google Shape;259;gf750ba272c_0_49: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750ba272c_0_59: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68" name="Google Shape;268;gf750ba272c_0_59: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750ba272c_0_67: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76" name="Google Shape;276;gf750ba272c_0_67: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f750ba272c_0_79: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85" name="Google Shape;285;gf750ba272c_0_79: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750ba272c_0_89: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293" name="Google Shape;293;gf750ba272c_0_89: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750ba272c_0_104: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03" name="Google Shape;303;gf750ba272c_0_104: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fb0aebe025_1_2: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13" name="Google Shape;313;gfb0aebe025_1_2: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750ba272c_0_115: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21" name="Google Shape;321;gf750ba272c_0_115: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750ba272c_0_127: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Chúng ta sẽ tạo 2 mô hình (2 lớp…) là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và </a:t>
            </a:r>
            <a:r>
              <a:rPr lang="vi" sz="1600">
                <a:solidFill>
                  <a:srgbClr val="7A7A7A"/>
                </a:solidFill>
                <a:highlight>
                  <a:srgbClr val="FFFFFF"/>
                </a:highlight>
              </a:rPr>
              <a:t>Choice</a:t>
            </a:r>
            <a:r>
              <a:rPr lang="vi" sz="1600">
                <a:solidFill>
                  <a:srgbClr val="7A7A7A"/>
                </a:solidFill>
                <a:highlight>
                  <a:srgbClr val="FFFFFF"/>
                </a:highlight>
                <a:latin typeface="Roboto"/>
                <a:ea typeface="Roboto"/>
                <a:cs typeface="Roboto"/>
                <a:sym typeface="Roboto"/>
              </a:rPr>
              <a:t>. Mỗi mô hình được tạo ra phải được kế thừa từ lớp </a:t>
            </a:r>
            <a:r>
              <a:rPr lang="vi" sz="1600">
                <a:solidFill>
                  <a:srgbClr val="7A7A7A"/>
                </a:solidFill>
                <a:highlight>
                  <a:srgbClr val="FFFFFF"/>
                </a:highlight>
              </a:rPr>
              <a:t>django.db.models.Model</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Mỗi thuộc tính trong mô hình được kế thừa từ một lớp </a:t>
            </a:r>
            <a:r>
              <a:rPr lang="vi" sz="1600">
                <a:solidFill>
                  <a:srgbClr val="7A7A7A"/>
                </a:solidFill>
                <a:highlight>
                  <a:srgbClr val="FFFFFF"/>
                </a:highlight>
              </a:rPr>
              <a:t>Field</a:t>
            </a:r>
            <a:r>
              <a:rPr lang="vi" sz="1600">
                <a:solidFill>
                  <a:srgbClr val="7A7A7A"/>
                </a:solidFill>
                <a:highlight>
                  <a:srgbClr val="FFFFFF"/>
                </a:highlight>
                <a:latin typeface="Roboto"/>
                <a:ea typeface="Roboto"/>
                <a:cs typeface="Roboto"/>
                <a:sym typeface="Roboto"/>
              </a:rPr>
              <a:t>, đây là một lớp ảo trong Django, lớp này lại có nhiều lớp kế thừa khác đại diện cho mỗi kiểu dữ liệu ví dụ như </a:t>
            </a:r>
            <a:r>
              <a:rPr lang="vi" sz="1600">
                <a:solidFill>
                  <a:srgbClr val="7A7A7A"/>
                </a:solidFill>
                <a:highlight>
                  <a:srgbClr val="FFFFFF"/>
                </a:highlight>
              </a:rPr>
              <a:t>CharField</a:t>
            </a:r>
            <a:r>
              <a:rPr lang="vi" sz="1600">
                <a:solidFill>
                  <a:srgbClr val="7A7A7A"/>
                </a:solidFill>
                <a:highlight>
                  <a:srgbClr val="FFFFFF"/>
                </a:highlight>
                <a:latin typeface="Roboto"/>
                <a:ea typeface="Roboto"/>
                <a:cs typeface="Roboto"/>
                <a:sym typeface="Roboto"/>
              </a:rPr>
              <a:t> là kiểu text, </a:t>
            </a:r>
            <a:r>
              <a:rPr lang="vi" sz="1600">
                <a:solidFill>
                  <a:srgbClr val="7A7A7A"/>
                </a:solidFill>
                <a:highlight>
                  <a:srgbClr val="FFFFFF"/>
                </a:highlight>
              </a:rPr>
              <a:t>DateTimeField</a:t>
            </a:r>
            <a:r>
              <a:rPr lang="vi" sz="1600">
                <a:solidFill>
                  <a:srgbClr val="7A7A7A"/>
                </a:solidFill>
                <a:highlight>
                  <a:srgbClr val="FFFFFF"/>
                </a:highlight>
                <a:latin typeface="Roboto"/>
                <a:ea typeface="Roboto"/>
                <a:cs typeface="Roboto"/>
                <a:sym typeface="Roboto"/>
              </a:rPr>
              <a:t> là kiểu </a:t>
            </a:r>
            <a:r>
              <a:rPr lang="vi" sz="1600">
                <a:solidFill>
                  <a:srgbClr val="7A7A7A"/>
                </a:solidFill>
                <a:highlight>
                  <a:srgbClr val="FFFFFF"/>
                </a:highlight>
              </a:rPr>
              <a:t>DateTime</a:t>
            </a:r>
            <a:r>
              <a:rPr lang="vi" sz="1600">
                <a:solidFill>
                  <a:srgbClr val="7A7A7A"/>
                </a:solidFill>
                <a:highlight>
                  <a:srgbClr val="FFFFFF"/>
                </a:highlight>
                <a:latin typeface="Roboto"/>
                <a:ea typeface="Roboto"/>
                <a:cs typeface="Roboto"/>
                <a:sym typeface="Roboto"/>
              </a:rPr>
              <a:t>…</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None/>
            </a:pPr>
            <a:r>
              <a:rPr lang="vi" sz="1600">
                <a:solidFill>
                  <a:srgbClr val="7A7A7A"/>
                </a:solidFill>
                <a:highlight>
                  <a:srgbClr val="FFFFFF"/>
                </a:highlight>
                <a:latin typeface="Roboto"/>
                <a:ea typeface="Roboto"/>
                <a:cs typeface="Roboto"/>
                <a:sym typeface="Roboto"/>
              </a:rPr>
              <a:t>Tham số </a:t>
            </a:r>
            <a:r>
              <a:rPr lang="vi" sz="1600">
                <a:solidFill>
                  <a:srgbClr val="7A7A7A"/>
                </a:solidFill>
                <a:highlight>
                  <a:srgbClr val="FFFFFF"/>
                </a:highlight>
              </a:rPr>
              <a:t>max_length</a:t>
            </a:r>
            <a:r>
              <a:rPr lang="vi" sz="1600">
                <a:solidFill>
                  <a:srgbClr val="7A7A7A"/>
                </a:solidFill>
                <a:highlight>
                  <a:srgbClr val="FFFFFF"/>
                </a:highlight>
                <a:latin typeface="Roboto"/>
                <a:ea typeface="Roboto"/>
                <a:cs typeface="Roboto"/>
                <a:sym typeface="Roboto"/>
              </a:rPr>
              <a:t> là số lượng ký tự tối đa, đây là tham số bắt buộc phải có. Các tham số còn lại như </a:t>
            </a:r>
            <a:r>
              <a:rPr lang="vi" sz="1600">
                <a:solidFill>
                  <a:srgbClr val="7A7A7A"/>
                </a:solidFill>
                <a:highlight>
                  <a:srgbClr val="FFFFFF"/>
                </a:highlight>
              </a:rPr>
              <a:t>default</a:t>
            </a:r>
            <a:r>
              <a:rPr lang="vi" sz="1600">
                <a:solidFill>
                  <a:srgbClr val="7A7A7A"/>
                </a:solidFill>
                <a:highlight>
                  <a:srgbClr val="FFFFFF"/>
                </a:highlight>
                <a:latin typeface="Roboto"/>
                <a:ea typeface="Roboto"/>
                <a:cs typeface="Roboto"/>
                <a:sym typeface="Roboto"/>
              </a:rPr>
              <a:t>… là tham số tùy chọn, không có cũng được.</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Ngoài các kiểu dữ liệu thường dùng thì chúng ta còn có kiểu khóa ngoại được định nghĩa trong lớp </a:t>
            </a:r>
            <a:r>
              <a:rPr lang="vi" sz="1600">
                <a:solidFill>
                  <a:srgbClr val="7A7A7A"/>
                </a:solidFill>
                <a:highlight>
                  <a:srgbClr val="FFFFFF"/>
                </a:highlight>
              </a:rPr>
              <a:t>ForeignKey</a:t>
            </a:r>
            <a:r>
              <a:rPr lang="vi" sz="1600">
                <a:solidFill>
                  <a:srgbClr val="7A7A7A"/>
                </a:solidFill>
                <a:highlight>
                  <a:srgbClr val="FFFFFF"/>
                </a:highlight>
                <a:latin typeface="Roboto"/>
                <a:ea typeface="Roboto"/>
                <a:cs typeface="Roboto"/>
                <a:sym typeface="Roboto"/>
              </a:rPr>
              <a:t>, tham số đầu tiên là bảng mà khóa ngoại này tham chiếu tới, </a:t>
            </a:r>
            <a:r>
              <a:rPr lang="vi" sz="1600">
                <a:solidFill>
                  <a:srgbClr val="7A7A7A"/>
                </a:solidFill>
                <a:highlight>
                  <a:srgbClr val="FFFFFF"/>
                </a:highlight>
              </a:rPr>
              <a:t>on_delete=models.CASCADE</a:t>
            </a:r>
            <a:r>
              <a:rPr lang="vi" sz="1600">
                <a:solidFill>
                  <a:srgbClr val="7A7A7A"/>
                </a:solidFill>
                <a:highlight>
                  <a:srgbClr val="FFFFFF"/>
                </a:highlight>
                <a:latin typeface="Roboto"/>
                <a:ea typeface="Roboto"/>
                <a:cs typeface="Roboto"/>
                <a:sym typeface="Roboto"/>
              </a:rPr>
              <a:t> tức là khi dữ liệu trong bảng cha có sự thay đổi thì dữ liệu trong bảng con cũng sẽ thay đổi theo, chẳng hạn như bản ghi trong bảng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bị xóa thì các bản ghi trong bảng </a:t>
            </a:r>
            <a:r>
              <a:rPr lang="vi" sz="1600">
                <a:solidFill>
                  <a:srgbClr val="7A7A7A"/>
                </a:solidFill>
                <a:highlight>
                  <a:srgbClr val="FFFFFF"/>
                </a:highlight>
              </a:rPr>
              <a:t>Choice</a:t>
            </a:r>
            <a:r>
              <a:rPr lang="vi" sz="1600">
                <a:solidFill>
                  <a:srgbClr val="7A7A7A"/>
                </a:solidFill>
                <a:highlight>
                  <a:srgbClr val="FFFFFF"/>
                </a:highlight>
                <a:latin typeface="Roboto"/>
                <a:ea typeface="Roboto"/>
                <a:cs typeface="Roboto"/>
                <a:sym typeface="Roboto"/>
              </a:rPr>
              <a:t> có tham chiếu tới bản ghi trong bảng </a:t>
            </a:r>
            <a:r>
              <a:rPr lang="vi" sz="1600">
                <a:solidFill>
                  <a:srgbClr val="7A7A7A"/>
                </a:solidFill>
                <a:highlight>
                  <a:srgbClr val="FFFFFF"/>
                </a:highlight>
              </a:rPr>
              <a:t>Question</a:t>
            </a:r>
            <a:r>
              <a:rPr lang="vi" sz="1600">
                <a:solidFill>
                  <a:srgbClr val="7A7A7A"/>
                </a:solidFill>
                <a:highlight>
                  <a:srgbClr val="FFFFFF"/>
                </a:highlight>
                <a:latin typeface="Roboto"/>
                <a:ea typeface="Roboto"/>
                <a:cs typeface="Roboto"/>
                <a:sym typeface="Roboto"/>
              </a:rPr>
              <a:t> này cũng sẽ bị xóa.</a:t>
            </a:r>
            <a:endParaRPr sz="1600">
              <a:solidFill>
                <a:srgbClr val="7A7A7A"/>
              </a:solidFill>
              <a:highlight>
                <a:srgbClr val="FFFFFF"/>
              </a:highlight>
              <a:latin typeface="Roboto"/>
              <a:ea typeface="Roboto"/>
              <a:cs typeface="Roboto"/>
              <a:sym typeface="Roboto"/>
            </a:endParaRPr>
          </a:p>
        </p:txBody>
      </p:sp>
      <p:sp>
        <p:nvSpPr>
          <p:cNvPr id="329" name="Google Shape;329;gf750ba272c_0_127: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28cd66dc_2_40:notes"/>
          <p:cNvSpPr txBox="1">
            <a:spLocks noGrp="1"/>
          </p:cNvSpPr>
          <p:nvPr>
            <p:ph type="body" idx="1"/>
          </p:nvPr>
        </p:nvSpPr>
        <p:spPr>
          <a:xfrm>
            <a:off x="914400" y="4343405"/>
            <a:ext cx="5029200" cy="41148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f628cd66dc_2_40:notes"/>
          <p:cNvSpPr>
            <a:spLocks noGrp="1" noRot="1" noChangeAspect="1"/>
          </p:cNvSpPr>
          <p:nvPr>
            <p:ph type="sldImg" idx="2"/>
          </p:nvPr>
        </p:nvSpPr>
        <p:spPr>
          <a:xfrm>
            <a:off x="89689" y="685619"/>
            <a:ext cx="6678622" cy="34295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750ba272c_0_14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38" name="Google Shape;338;gf750ba272c_0_140: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74ed4fd78_0_12: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Thường thì khi viết một ứng dụng nào đó, chẳng hạn như website bán hàng, blog, web tin tức, diễn đàn…v.v. ngoài các trang hiển thị thông tin thì chúng ta còn phải xây dựng một trang nữa là trang admin, trong đó lại bao gồm nhiều trang nhỏ hơn như thêm, sửa, xóa bài viết, cài đặt trang web… việc làm các trang này khá đơn giản, không cầu kỳ nhưng cũng rất nhàm chán. Chính vì vậy Django cung cấp sẵn một trang admin cho riêng chúng ta.</a:t>
            </a:r>
            <a:endParaRPr sz="1600">
              <a:solidFill>
                <a:srgbClr val="7A7A7A"/>
              </a:solidFill>
              <a:highlight>
                <a:srgbClr val="FFFFFF"/>
              </a:highlight>
              <a:latin typeface="Roboto"/>
              <a:ea typeface="Roboto"/>
              <a:cs typeface="Roboto"/>
              <a:sym typeface="Roboto"/>
            </a:endParaRPr>
          </a:p>
        </p:txBody>
      </p:sp>
      <p:sp>
        <p:nvSpPr>
          <p:cNvPr id="347" name="Google Shape;347;gf74ed4fd78_0_12: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74ed4fd78_0_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55" name="Google Shape;355;gf74ed4fd78_0_0: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74ed4fd78_0_21: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63" name="Google Shape;363;gf74ed4fd78_0_21: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74ed4fd78_0_29: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71" name="Google Shape;371;gf74ed4fd78_0_29: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f74ed4fd78_0_4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79" name="Google Shape;379;gf74ed4fd78_0_40: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582e97aa6_0_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300"/>
              </a:spcBef>
              <a:spcAft>
                <a:spcPts val="800"/>
              </a:spcAft>
              <a:buNone/>
            </a:pPr>
            <a:endParaRPr sz="1600">
              <a:solidFill>
                <a:srgbClr val="7A7A7A"/>
              </a:solidFill>
              <a:highlight>
                <a:srgbClr val="FFFFFF"/>
              </a:highlight>
              <a:latin typeface="Roboto"/>
              <a:ea typeface="Roboto"/>
              <a:cs typeface="Roboto"/>
              <a:sym typeface="Roboto"/>
            </a:endParaRPr>
          </a:p>
        </p:txBody>
      </p:sp>
      <p:sp>
        <p:nvSpPr>
          <p:cNvPr id="386" name="Google Shape;386;g10582e97aa6_0_0: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628cd66dc_2_147:notes"/>
          <p:cNvSpPr>
            <a:spLocks noGrp="1" noRot="1" noChangeAspect="1"/>
          </p:cNvSpPr>
          <p:nvPr>
            <p:ph type="sldImg" idx="2"/>
          </p:nvPr>
        </p:nvSpPr>
        <p:spPr>
          <a:xfrm>
            <a:off x="89689" y="685619"/>
            <a:ext cx="6678622" cy="342955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gf628cd66dc_2_147:notes"/>
          <p:cNvSpPr txBox="1">
            <a:spLocks noGrp="1"/>
          </p:cNvSpPr>
          <p:nvPr>
            <p:ph type="body" idx="1"/>
          </p:nvPr>
        </p:nvSpPr>
        <p:spPr>
          <a:xfrm>
            <a:off x="914400" y="4343405"/>
            <a:ext cx="5029200" cy="4114806"/>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
        <p:nvSpPr>
          <p:cNvPr id="393" name="Google Shape;393;gf628cd66dc_2_147:notes"/>
          <p:cNvSpPr txBox="1">
            <a:spLocks noGrp="1"/>
          </p:cNvSpPr>
          <p:nvPr>
            <p:ph type="sldNum" idx="12"/>
          </p:nvPr>
        </p:nvSpPr>
        <p:spPr>
          <a:xfrm>
            <a:off x="3919086" y="7997904"/>
            <a:ext cx="2998173" cy="42248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Calibri"/>
              <a:buNone/>
            </a:pPr>
            <a:fld id="{00000000-1234-1234-1234-123412341234}" type="slidenum">
              <a:rPr lang="vi" sz="3200" b="1" i="0" u="none" strike="noStrike" cap="none">
                <a:solidFill>
                  <a:srgbClr val="000000"/>
                </a:solidFill>
                <a:latin typeface="Calibri"/>
                <a:ea typeface="Calibri"/>
                <a:cs typeface="Calibri"/>
                <a:sym typeface="Calibri"/>
              </a:rPr>
              <a:t>37</a:t>
            </a:fld>
            <a:endParaRPr sz="3200" b="1"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628cd66dc_6_7: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f628cd66dc_6_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628cd66dc_6_18: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f628cd66dc_6_18: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de402796_0_0: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rgbClr val="7A7A7A"/>
                </a:solidFill>
                <a:highlight>
                  <a:srgbClr val="FFFFFF"/>
                </a:highlight>
                <a:latin typeface="Roboto"/>
                <a:ea typeface="Roboto"/>
                <a:cs typeface="Roboto"/>
                <a:sym typeface="Roboto"/>
              </a:rPr>
              <a:t>Để tạo một project Django thì bạn mở Command Prompt (cmd) lên và chuyển đến thư mục mà bạn muốn tạo, sau đó gõ đoạn lệnh phía trên, ở trên chúng ta tạo một project với tên là </a:t>
            </a:r>
            <a:r>
              <a:rPr lang="vi" sz="1600">
                <a:solidFill>
                  <a:srgbClr val="7A7A7A"/>
                </a:solidFill>
                <a:highlight>
                  <a:srgbClr val="FFFFFF"/>
                </a:highlight>
              </a:rPr>
              <a:t>mysite</a:t>
            </a:r>
            <a:r>
              <a:rPr lang="vi" sz="1600">
                <a:solidFill>
                  <a:srgbClr val="7A7A7A"/>
                </a:solidFill>
                <a:highlight>
                  <a:srgbClr val="FFFFFF"/>
                </a:highlight>
                <a:latin typeface="Roboto"/>
                <a:ea typeface="Roboto"/>
                <a:cs typeface="Roboto"/>
                <a:sym typeface="Roboto"/>
              </a:rPr>
              <a:t>. Lệnh startproject sẽ tạo một thư mục có tên là </a:t>
            </a:r>
            <a:r>
              <a:rPr lang="vi" sz="1600">
                <a:solidFill>
                  <a:srgbClr val="7A7A7A"/>
                </a:solidFill>
                <a:highlight>
                  <a:srgbClr val="FFFFFF"/>
                </a:highlight>
              </a:rPr>
              <a:t>mysite.</a:t>
            </a:r>
            <a:endParaRPr sz="1600">
              <a:solidFill>
                <a:srgbClr val="7A7A7A"/>
              </a:solidFill>
              <a:highlight>
                <a:srgbClr val="FFFFFF"/>
              </a:highlight>
            </a:endParaRPr>
          </a:p>
          <a:p>
            <a:pPr marL="0" lvl="0" indent="0" algn="l" rtl="0">
              <a:spcBef>
                <a:spcPts val="0"/>
              </a:spcBef>
              <a:spcAft>
                <a:spcPts val="0"/>
              </a:spcAft>
              <a:buNone/>
            </a:pPr>
            <a:r>
              <a:rPr lang="vi" sz="1600">
                <a:solidFill>
                  <a:srgbClr val="7A7A7A"/>
                </a:solidFill>
                <a:highlight>
                  <a:srgbClr val="FFFFFF"/>
                </a:highlight>
                <a:latin typeface="Roboto"/>
                <a:ea typeface="Roboto"/>
                <a:cs typeface="Roboto"/>
                <a:sym typeface="Roboto"/>
              </a:rPr>
              <a:t>Khi đặt tên project bạn tránh đặt những tên trùng với các từ khóa có sẵn trong Python như </a:t>
            </a:r>
            <a:r>
              <a:rPr lang="vi" sz="1600">
                <a:solidFill>
                  <a:srgbClr val="7A7A7A"/>
                </a:solidFill>
                <a:highlight>
                  <a:srgbClr val="FFFFFF"/>
                </a:highlight>
              </a:rPr>
              <a:t>sys</a:t>
            </a:r>
            <a:r>
              <a:rPr lang="vi" sz="1600">
                <a:solidFill>
                  <a:srgbClr val="7A7A7A"/>
                </a:solidFill>
                <a:highlight>
                  <a:srgbClr val="FFFFFF"/>
                </a:highlight>
                <a:latin typeface="Roboto"/>
                <a:ea typeface="Roboto"/>
                <a:cs typeface="Roboto"/>
                <a:sym typeface="Roboto"/>
              </a:rPr>
              <a:t>, </a:t>
            </a:r>
            <a:r>
              <a:rPr lang="vi" sz="1600">
                <a:solidFill>
                  <a:srgbClr val="7A7A7A"/>
                </a:solidFill>
                <a:highlight>
                  <a:srgbClr val="FFFFFF"/>
                </a:highlight>
              </a:rPr>
              <a:t>os</a:t>
            </a:r>
            <a:r>
              <a:rPr lang="vi" sz="1600">
                <a:solidFill>
                  <a:srgbClr val="7A7A7A"/>
                </a:solidFill>
                <a:highlight>
                  <a:srgbClr val="FFFFFF"/>
                </a:highlight>
                <a:latin typeface="Roboto"/>
                <a:ea typeface="Roboto"/>
                <a:cs typeface="Roboto"/>
                <a:sym typeface="Roboto"/>
              </a:rPr>
              <a:t>, </a:t>
            </a:r>
            <a:r>
              <a:rPr lang="vi" sz="1600">
                <a:solidFill>
                  <a:srgbClr val="7A7A7A"/>
                </a:solidFill>
                <a:highlight>
                  <a:srgbClr val="FFFFFF"/>
                </a:highlight>
              </a:rPr>
              <a:t>django</a:t>
            </a:r>
            <a:r>
              <a:rPr lang="vi" sz="1600">
                <a:solidFill>
                  <a:srgbClr val="7A7A7A"/>
                </a:solidFill>
                <a:highlight>
                  <a:srgbClr val="FFFFFF"/>
                </a:highlight>
                <a:latin typeface="Roboto"/>
                <a:ea typeface="Roboto"/>
                <a:cs typeface="Roboto"/>
                <a:sym typeface="Roboto"/>
              </a:rPr>
              <a:t>…. để tránh bị xung đột.</a:t>
            </a:r>
            <a:endParaRPr sz="1600">
              <a:solidFill>
                <a:srgbClr val="7A7A7A"/>
              </a:solidFill>
              <a:highlight>
                <a:srgbClr val="FFFFFF"/>
              </a:highlight>
              <a:latin typeface="Roboto"/>
              <a:ea typeface="Roboto"/>
              <a:cs typeface="Roboto"/>
              <a:sym typeface="Roboto"/>
            </a:endParaRPr>
          </a:p>
          <a:p>
            <a:pPr marL="0" lvl="0" indent="0" algn="l" rtl="0">
              <a:spcBef>
                <a:spcPts val="0"/>
              </a:spcBef>
              <a:spcAft>
                <a:spcPts val="0"/>
              </a:spcAft>
              <a:buNone/>
            </a:pPr>
            <a:r>
              <a:rPr lang="vi" sz="1600">
                <a:solidFill>
                  <a:srgbClr val="7A7A7A"/>
                </a:solidFill>
                <a:highlight>
                  <a:srgbClr val="FFFFFF"/>
                </a:highlight>
                <a:latin typeface="Roboto"/>
                <a:ea typeface="Roboto"/>
                <a:cs typeface="Roboto"/>
                <a:sym typeface="Roboto"/>
              </a:rPr>
              <a:t>Làm web trong Python Django không giống với các ngôn ngữ khác như PHP, ASP.NET hay Java… bạn phải cài sẵn một web server (như Apache hoặc IIS…) trên máy và cài các phần mềm đi kèm trên web server đó, sau đó bạn viết code và bỏ vào thư mục gốc của web server (vd như </a:t>
            </a:r>
            <a:r>
              <a:rPr lang="vi" sz="1600" b="1">
                <a:solidFill>
                  <a:srgbClr val="7A7A7A"/>
                </a:solidFill>
                <a:highlight>
                  <a:srgbClr val="FFFFFF"/>
                </a:highlight>
                <a:latin typeface="Roboto"/>
                <a:ea typeface="Roboto"/>
                <a:cs typeface="Roboto"/>
                <a:sym typeface="Roboto"/>
              </a:rPr>
              <a:t>www</a:t>
            </a:r>
            <a:r>
              <a:rPr lang="vi" sz="1600">
                <a:solidFill>
                  <a:srgbClr val="7A7A7A"/>
                </a:solidFill>
                <a:highlight>
                  <a:srgbClr val="FFFFFF"/>
                </a:highlight>
                <a:latin typeface="Roboto"/>
                <a:ea typeface="Roboto"/>
                <a:cs typeface="Roboto"/>
                <a:sym typeface="Roboto"/>
              </a:rPr>
              <a:t> hay </a:t>
            </a:r>
            <a:r>
              <a:rPr lang="vi" sz="1600" b="1">
                <a:solidFill>
                  <a:srgbClr val="7A7A7A"/>
                </a:solidFill>
                <a:highlight>
                  <a:srgbClr val="FFFFFF"/>
                </a:highlight>
                <a:latin typeface="Roboto"/>
                <a:ea typeface="Roboto"/>
                <a:cs typeface="Roboto"/>
                <a:sym typeface="Roboto"/>
              </a:rPr>
              <a:t>htdocs…</a:t>
            </a:r>
            <a:r>
              <a:rPr lang="vi" sz="1600">
                <a:solidFill>
                  <a:srgbClr val="7A7A7A"/>
                </a:solidFill>
                <a:highlight>
                  <a:srgbClr val="FFFFFF"/>
                </a:highlight>
                <a:latin typeface="Roboto"/>
                <a:ea typeface="Roboto"/>
                <a:cs typeface="Roboto"/>
                <a:sym typeface="Roboto"/>
              </a:rPr>
              <a:t>), mỗi ứng dụng web Django tự chạy một server cho chính nó, do đó bạn có thể đặt code của bạn ở bất kỳ đâu mà bạn muốn.</a:t>
            </a:r>
            <a:endParaRPr sz="1600">
              <a:solidFill>
                <a:srgbClr val="7A7A7A"/>
              </a:solidFill>
              <a:highlight>
                <a:srgbClr val="FFFFFF"/>
              </a:highlight>
              <a:latin typeface="Roboto"/>
              <a:ea typeface="Roboto"/>
              <a:cs typeface="Roboto"/>
              <a:sym typeface="Roboto"/>
            </a:endParaRPr>
          </a:p>
        </p:txBody>
      </p:sp>
      <p:sp>
        <p:nvSpPr>
          <p:cNvPr id="114" name="Google Shape;114;gf9de402796_0_0: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9de402796_0_13: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rgbClr val="7A7A7A"/>
                </a:solidFill>
                <a:highlight>
                  <a:srgbClr val="FFFFFF"/>
                </a:highlight>
                <a:latin typeface="Roboto"/>
                <a:ea typeface="Roboto"/>
                <a:cs typeface="Roboto"/>
                <a:sym typeface="Roboto"/>
              </a:rPr>
              <a:t>Thư mục </a:t>
            </a:r>
            <a:r>
              <a:rPr lang="vi" sz="1600">
                <a:solidFill>
                  <a:srgbClr val="7A7A7A"/>
                </a:solidFill>
                <a:highlight>
                  <a:srgbClr val="FFFFFF"/>
                </a:highlight>
              </a:rPr>
              <a:t>mysite </a:t>
            </a:r>
            <a:r>
              <a:rPr lang="vi" sz="1600">
                <a:solidFill>
                  <a:srgbClr val="7A7A7A"/>
                </a:solidFill>
                <a:highlight>
                  <a:srgbClr val="FFFFFF"/>
                </a:highlight>
                <a:latin typeface="Roboto"/>
                <a:ea typeface="Roboto"/>
                <a:cs typeface="Roboto"/>
                <a:sym typeface="Roboto"/>
              </a:rPr>
              <a:t>có chức năng tương tự như thư mục gốc trong các web server khác như </a:t>
            </a:r>
            <a:r>
              <a:rPr lang="vi" sz="1600" b="1">
                <a:solidFill>
                  <a:srgbClr val="7A7A7A"/>
                </a:solidFill>
                <a:highlight>
                  <a:srgbClr val="FFFFFF"/>
                </a:highlight>
                <a:latin typeface="Roboto"/>
                <a:ea typeface="Roboto"/>
                <a:cs typeface="Roboto"/>
                <a:sym typeface="Roboto"/>
              </a:rPr>
              <a:t>www</a:t>
            </a:r>
            <a:r>
              <a:rPr lang="vi" sz="1600">
                <a:solidFill>
                  <a:srgbClr val="7A7A7A"/>
                </a:solidFill>
                <a:highlight>
                  <a:srgbClr val="FFFFFF"/>
                </a:highlight>
                <a:latin typeface="Roboto"/>
                <a:ea typeface="Roboto"/>
                <a:cs typeface="Roboto"/>
                <a:sym typeface="Roboto"/>
              </a:rPr>
              <a:t> hay </a:t>
            </a:r>
            <a:r>
              <a:rPr lang="vi" sz="1600" b="1">
                <a:solidFill>
                  <a:srgbClr val="7A7A7A"/>
                </a:solidFill>
                <a:highlight>
                  <a:srgbClr val="FFFFFF"/>
                </a:highlight>
                <a:latin typeface="Roboto"/>
                <a:ea typeface="Roboto"/>
                <a:cs typeface="Roboto"/>
                <a:sym typeface="Roboto"/>
              </a:rPr>
              <a:t>htdocs</a:t>
            </a:r>
            <a:r>
              <a:rPr lang="vi" sz="1600">
                <a:solidFill>
                  <a:srgbClr val="7A7A7A"/>
                </a:solidFill>
                <a:highlight>
                  <a:srgbClr val="FFFFFF"/>
                </a:highlight>
                <a:latin typeface="Roboto"/>
                <a:ea typeface="Roboto"/>
                <a:cs typeface="Roboto"/>
                <a:sym typeface="Roboto"/>
              </a:rPr>
              <a:t>… bên trong thư mục này có chứa một file tên là </a:t>
            </a:r>
            <a:r>
              <a:rPr lang="vi" sz="1600">
                <a:solidFill>
                  <a:srgbClr val="7A7A7A"/>
                </a:solidFill>
                <a:highlight>
                  <a:srgbClr val="FFFFFF"/>
                </a:highlight>
              </a:rPr>
              <a:t>manage.py</a:t>
            </a:r>
            <a:r>
              <a:rPr lang="vi" sz="1600">
                <a:solidFill>
                  <a:srgbClr val="7A7A7A"/>
                </a:solidFill>
                <a:highlight>
                  <a:srgbClr val="FFFFFF"/>
                </a:highlight>
                <a:latin typeface="Roboto"/>
                <a:ea typeface="Roboto"/>
                <a:cs typeface="Roboto"/>
                <a:sym typeface="Roboto"/>
              </a:rPr>
              <a:t>, file này cung cấp các chức năng để bạn vận hành server của bạn.</a:t>
            </a:r>
            <a:endParaRPr sz="1600">
              <a:solidFill>
                <a:srgbClr val="7A7A7A"/>
              </a:solidFill>
              <a:highlight>
                <a:srgbClr val="FFFFFF"/>
              </a:highlight>
              <a:latin typeface="Roboto"/>
              <a:ea typeface="Roboto"/>
              <a:cs typeface="Roboto"/>
              <a:sym typeface="Roboto"/>
            </a:endParaRPr>
          </a:p>
        </p:txBody>
      </p:sp>
      <p:sp>
        <p:nvSpPr>
          <p:cNvPr id="121" name="Google Shape;121;gf9de402796_0_13: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9de402796_0_24: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 sz="1600">
                <a:solidFill>
                  <a:srgbClr val="7A7A7A"/>
                </a:solidFill>
                <a:highlight>
                  <a:srgbClr val="FFFFFF"/>
                </a:highlight>
                <a:latin typeface="Roboto"/>
                <a:ea typeface="Roboto"/>
                <a:cs typeface="Roboto"/>
                <a:sym typeface="Roboto"/>
              </a:rPr>
              <a:t>Chúng ta đã chạy một web server viết bằng Python. Mặc định Django server sẽ chạy trên cổng 8000 (chúng ta có thể cấu hình để server chạy trên một cổng khác).</a:t>
            </a:r>
            <a:endParaRPr sz="1600">
              <a:solidFill>
                <a:srgbClr val="7A7A7A"/>
              </a:solidFill>
              <a:highlight>
                <a:srgbClr val="FFFFFF"/>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vi" sz="1600">
                <a:solidFill>
                  <a:srgbClr val="7A7A7A"/>
                </a:solidFill>
                <a:highlight>
                  <a:srgbClr val="FFFFFF"/>
                </a:highlight>
                <a:latin typeface="Roboto"/>
                <a:ea typeface="Roboto"/>
                <a:cs typeface="Roboto"/>
                <a:sym typeface="Roboto"/>
              </a:rPr>
              <a:t>Cũng giống như các web server khác, vì Python cũng là một ngôn ngữ thông dịch nên khi bạn viết code xong và bấm save, muốn test thì bạn chỉ cần refresh lại trang web trên trình duyệt là sẽ thấy sự thay đổi, bạn không cần phải khởi động lại server làm gì.</a:t>
            </a:r>
            <a:endParaRPr sz="1600">
              <a:solidFill>
                <a:srgbClr val="7A7A7A"/>
              </a:solidFill>
              <a:highlight>
                <a:srgbClr val="FFFFFF"/>
              </a:highlight>
              <a:latin typeface="Roboto"/>
              <a:ea typeface="Roboto"/>
              <a:cs typeface="Roboto"/>
              <a:sym typeface="Roboto"/>
            </a:endParaRPr>
          </a:p>
          <a:p>
            <a:pPr marL="0" lvl="0" indent="0" algn="l" rtl="0">
              <a:spcBef>
                <a:spcPts val="0"/>
              </a:spcBef>
              <a:spcAft>
                <a:spcPts val="0"/>
              </a:spcAft>
              <a:buNone/>
            </a:pPr>
            <a:endParaRPr sz="1600">
              <a:solidFill>
                <a:srgbClr val="7A7A7A"/>
              </a:solidFill>
              <a:highlight>
                <a:srgbClr val="FFFFFF"/>
              </a:highlight>
              <a:latin typeface="Roboto"/>
              <a:ea typeface="Roboto"/>
              <a:cs typeface="Roboto"/>
              <a:sym typeface="Roboto"/>
            </a:endParaRPr>
          </a:p>
        </p:txBody>
      </p:sp>
      <p:sp>
        <p:nvSpPr>
          <p:cNvPr id="128" name="Google Shape;128;gf9de402796_0_24: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de402796_0_35:notes"/>
          <p:cNvSpPr txBox="1">
            <a:spLocks noGrp="1"/>
          </p:cNvSpPr>
          <p:nvPr>
            <p:ph type="body" idx="1"/>
          </p:nvPr>
        </p:nvSpPr>
        <p:spPr>
          <a:xfrm>
            <a:off x="914400" y="4343405"/>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rgbClr val="7A7A7A"/>
                </a:solidFill>
                <a:highlight>
                  <a:srgbClr val="FFFFFF"/>
                </a:highlight>
                <a:latin typeface="Roboto"/>
                <a:ea typeface="Roboto"/>
                <a:cs typeface="Roboto"/>
                <a:sym typeface="Roboto"/>
              </a:rPr>
              <a:t>Bạn mở một trình Command Prompt khác lên và trỏ đến thư mục chứa file </a:t>
            </a:r>
            <a:r>
              <a:rPr lang="vi" sz="1600">
                <a:solidFill>
                  <a:srgbClr val="7A7A7A"/>
                </a:solidFill>
                <a:highlight>
                  <a:srgbClr val="FFFFFF"/>
                </a:highlight>
              </a:rPr>
              <a:t>manage.py</a:t>
            </a:r>
            <a:r>
              <a:rPr lang="vi" sz="1600">
                <a:solidFill>
                  <a:srgbClr val="7A7A7A"/>
                </a:solidFill>
                <a:highlight>
                  <a:srgbClr val="FFFFFF"/>
                </a:highlight>
                <a:latin typeface="Roboto"/>
                <a:ea typeface="Roboto"/>
                <a:cs typeface="Roboto"/>
                <a:sym typeface="Roboto"/>
              </a:rPr>
              <a:t>, sau đó chạy file này với tham số </a:t>
            </a:r>
            <a:r>
              <a:rPr lang="vi" sz="1600">
                <a:solidFill>
                  <a:srgbClr val="7A7A7A"/>
                </a:solidFill>
                <a:highlight>
                  <a:srgbClr val="FFFFFF"/>
                </a:highlight>
              </a:rPr>
              <a:t>startapp</a:t>
            </a:r>
            <a:r>
              <a:rPr lang="vi" sz="1600">
                <a:solidFill>
                  <a:srgbClr val="7A7A7A"/>
                </a:solidFill>
                <a:highlight>
                  <a:srgbClr val="FFFFFF"/>
                </a:highlight>
                <a:latin typeface="Roboto"/>
                <a:ea typeface="Roboto"/>
                <a:cs typeface="Roboto"/>
                <a:sym typeface="Roboto"/>
              </a:rPr>
              <a:t> để tạo một ứng dụng web, ở đây chúng ta tạo một ứng dụng web với tên là </a:t>
            </a:r>
            <a:r>
              <a:rPr lang="vi" sz="1600">
                <a:solidFill>
                  <a:srgbClr val="7A7A7A"/>
                </a:solidFill>
                <a:highlight>
                  <a:srgbClr val="FFFFFF"/>
                </a:highlight>
              </a:rPr>
              <a:t>polls</a:t>
            </a:r>
            <a:r>
              <a:rPr lang="vi" sz="1600">
                <a:solidFill>
                  <a:srgbClr val="7A7A7A"/>
                </a:solidFill>
                <a:highlight>
                  <a:srgbClr val="FFFFFF"/>
                </a:highlight>
                <a:latin typeface="Roboto"/>
                <a:ea typeface="Roboto"/>
                <a:cs typeface="Roboto"/>
                <a:sym typeface="Roboto"/>
              </a:rPr>
              <a:t>, nếu như bạn chưa biết thì đây là một ứng dụng đặt câu hỏi và cho phép người dùng trả lời trắc nghiệm, thường dùng để làm các chương trình khảo sát người dùng… đây sẽ là ứng dụng mà chúng ta làm trong những bài đầu tiên.</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0"/>
              </a:spcAft>
              <a:buClr>
                <a:schemeClr val="dk1"/>
              </a:buClr>
              <a:buSzPts val="1100"/>
              <a:buFont typeface="Arial"/>
              <a:buNone/>
            </a:pPr>
            <a:r>
              <a:rPr lang="vi" sz="1600">
                <a:solidFill>
                  <a:srgbClr val="7A7A7A"/>
                </a:solidFill>
                <a:highlight>
                  <a:srgbClr val="FFFFFF"/>
                </a:highlight>
                <a:latin typeface="Roboto"/>
                <a:ea typeface="Roboto"/>
                <a:cs typeface="Roboto"/>
                <a:sym typeface="Roboto"/>
              </a:rPr>
              <a:t>Thư mục này chứa các file chuẩn của một ứng dụng web Django.</a:t>
            </a:r>
            <a:endParaRPr sz="1600">
              <a:solidFill>
                <a:srgbClr val="7A7A7A"/>
              </a:solidFill>
              <a:highlight>
                <a:srgbClr val="FFFFFF"/>
              </a:highlight>
              <a:latin typeface="Roboto"/>
              <a:ea typeface="Roboto"/>
              <a:cs typeface="Roboto"/>
              <a:sym typeface="Roboto"/>
            </a:endParaRPr>
          </a:p>
          <a:p>
            <a:pPr marL="0" lvl="0" indent="0" algn="l" rtl="0">
              <a:lnSpc>
                <a:spcPct val="115000"/>
              </a:lnSpc>
              <a:spcBef>
                <a:spcPts val="2300"/>
              </a:spcBef>
              <a:spcAft>
                <a:spcPts val="800"/>
              </a:spcAft>
              <a:buNone/>
            </a:pPr>
            <a:r>
              <a:rPr lang="vi" sz="1600">
                <a:solidFill>
                  <a:srgbClr val="7A7A7A"/>
                </a:solidFill>
                <a:highlight>
                  <a:srgbClr val="FFFFFF"/>
                </a:highlight>
                <a:latin typeface="Roboto"/>
                <a:ea typeface="Roboto"/>
                <a:cs typeface="Roboto"/>
                <a:sym typeface="Roboto"/>
              </a:rPr>
              <a:t>Sự khác nhau giữa một Project và một Web App là project thì bao gồm nhiều app, trong đó mỗi app thực hiện một công việc riêng biệt.</a:t>
            </a:r>
            <a:endParaRPr sz="1600">
              <a:solidFill>
                <a:srgbClr val="7A7A7A"/>
              </a:solidFill>
              <a:highlight>
                <a:srgbClr val="FFFFFF"/>
              </a:highlight>
              <a:latin typeface="Roboto"/>
              <a:ea typeface="Roboto"/>
              <a:cs typeface="Roboto"/>
              <a:sym typeface="Roboto"/>
            </a:endParaRPr>
          </a:p>
        </p:txBody>
      </p:sp>
      <p:sp>
        <p:nvSpPr>
          <p:cNvPr id="136" name="Google Shape;136;gf9de402796_0_35:notes"/>
          <p:cNvSpPr>
            <a:spLocks noGrp="1" noRot="1" noChangeAspect="1"/>
          </p:cNvSpPr>
          <p:nvPr>
            <p:ph type="sldImg" idx="2"/>
          </p:nvPr>
        </p:nvSpPr>
        <p:spPr>
          <a:xfrm>
            <a:off x="89689" y="685619"/>
            <a:ext cx="66786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bg>
      <p:bgPr>
        <a:gradFill>
          <a:gsLst>
            <a:gs pos="0">
              <a:schemeClr val="lt1"/>
            </a:gs>
            <a:gs pos="17000">
              <a:schemeClr val="lt1"/>
            </a:gs>
            <a:gs pos="67000">
              <a:srgbClr val="F1FAFE"/>
            </a:gs>
            <a:gs pos="83000">
              <a:srgbClr val="FFEACC"/>
            </a:gs>
            <a:gs pos="100000">
              <a:srgbClr val="62C5FB"/>
            </a:gs>
          </a:gsLst>
          <a:path path="circle">
            <a:fillToRect r="100000" b="100000"/>
          </a:path>
          <a:tileRect l="-100000" t="-100000"/>
        </a:gra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a:stretch/>
        </p:blipFill>
        <p:spPr>
          <a:xfrm>
            <a:off x="7881424" y="322305"/>
            <a:ext cx="1106322" cy="424438"/>
          </a:xfrm>
          <a:prstGeom prst="rect">
            <a:avLst/>
          </a:prstGeom>
          <a:noFill/>
          <a:ln>
            <a:noFill/>
          </a:ln>
        </p:spPr>
      </p:pic>
      <p:pic>
        <p:nvPicPr>
          <p:cNvPr id="56" name="Google Shape;56;p14"/>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pic>
        <p:nvPicPr>
          <p:cNvPr id="58" name="Google Shape;58;p15" descr="A screenshot of a cell phon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 name="Google Shape;59;p15"/>
          <p:cNvSpPr txBox="1">
            <a:spLocks noGrp="1"/>
          </p:cNvSpPr>
          <p:nvPr>
            <p:ph type="title"/>
          </p:nvPr>
        </p:nvSpPr>
        <p:spPr>
          <a:xfrm>
            <a:off x="691956" y="133945"/>
            <a:ext cx="5922896" cy="641372"/>
          </a:xfrm>
          <a:prstGeom prst="rect">
            <a:avLst/>
          </a:prstGeom>
          <a:noFill/>
          <a:ln>
            <a:noFill/>
          </a:ln>
        </p:spPr>
        <p:txBody>
          <a:bodyPr spcFirstLastPara="1" wrap="square" lIns="26775" tIns="26775" rIns="26775" bIns="26775" anchor="ctr" anchorCtr="0">
            <a:normAutofit/>
          </a:bodyPr>
          <a:lstStyle>
            <a:lvl1pPr lvl="0" algn="l">
              <a:lnSpc>
                <a:spcPct val="100000"/>
              </a:lnSpc>
              <a:spcBef>
                <a:spcPts val="0"/>
              </a:spcBef>
              <a:spcAft>
                <a:spcPts val="0"/>
              </a:spcAft>
              <a:buClr>
                <a:srgbClr val="000000"/>
              </a:buClr>
              <a:buSzPts val="3100"/>
              <a:buFont typeface="Arial"/>
              <a:buNone/>
              <a:defRPr sz="3100">
                <a:latin typeface="Arial"/>
                <a:ea typeface="Arial"/>
                <a:cs typeface="Arial"/>
                <a:sym typeface="Arial"/>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60" name="Google Shape;60;p15"/>
          <p:cNvSpPr txBox="1">
            <a:spLocks noGrp="1"/>
          </p:cNvSpPr>
          <p:nvPr>
            <p:ph type="sldNum" idx="12"/>
          </p:nvPr>
        </p:nvSpPr>
        <p:spPr>
          <a:xfrm>
            <a:off x="3307531" y="4933866"/>
            <a:ext cx="2528937" cy="181059"/>
          </a:xfrm>
          <a:prstGeom prst="rect">
            <a:avLst/>
          </a:prstGeom>
          <a:noFill/>
          <a:ln>
            <a:noFill/>
          </a:ln>
        </p:spPr>
        <p:txBody>
          <a:bodyPr spcFirstLastPara="1" wrap="square" lIns="26775" tIns="26775" rIns="26775" bIns="26775" anchor="t" anchorCtr="0">
            <a:spAutoFit/>
          </a:bodyPr>
          <a:lstStyle>
            <a:lvl1pPr marL="0" lvl="0"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1pPr>
            <a:lvl2pPr marL="0" lvl="1"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2pPr>
            <a:lvl3pPr marL="0" lvl="2"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3pPr>
            <a:lvl4pPr marL="0" lvl="3"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4pPr>
            <a:lvl5pPr marL="0" lvl="4"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5pPr>
            <a:lvl6pPr marL="0" lvl="5"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6pPr>
            <a:lvl7pPr marL="0" lvl="6"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7pPr>
            <a:lvl8pPr marL="0" lvl="7"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8pPr>
            <a:lvl9pPr marL="0" lvl="8" indent="0" algn="ctr">
              <a:lnSpc>
                <a:spcPct val="100000"/>
              </a:lnSpc>
              <a:spcBef>
                <a:spcPts val="0"/>
              </a:spcBef>
              <a:spcAft>
                <a:spcPts val="0"/>
              </a:spcAft>
              <a:buClr>
                <a:schemeClr val="lt1"/>
              </a:buClr>
              <a:buSzPts val="800"/>
              <a:buFont typeface="Meiryo"/>
              <a:buNone/>
              <a:defRPr sz="800" b="0" i="0" u="none" strike="noStrike" cap="none">
                <a:solidFill>
                  <a:schemeClr val="lt1"/>
                </a:solidFill>
                <a:latin typeface="Meiryo"/>
                <a:ea typeface="Meiryo"/>
                <a:cs typeface="Meiryo"/>
                <a:sym typeface="Meiryo"/>
              </a:defRPr>
            </a:lvl9pPr>
          </a:lstStyle>
          <a:p>
            <a:pPr marL="0" lvl="0" indent="0" algn="ctr" rtl="0">
              <a:spcBef>
                <a:spcPts val="0"/>
              </a:spcBef>
              <a:spcAft>
                <a:spcPts val="0"/>
              </a:spcAft>
              <a:buNone/>
            </a:pPr>
            <a:r>
              <a:rPr lang="vi"/>
              <a:t>Copyright </a:t>
            </a:r>
            <a:r>
              <a:rPr lang="vi" i="1"/>
              <a:t>© </a:t>
            </a:r>
            <a:r>
              <a:rPr lang="vi"/>
              <a:t>VTI Academy All Right Reserved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61"/>
        <p:cNvGrpSpPr/>
        <p:nvPr/>
      </p:nvGrpSpPr>
      <p:grpSpPr>
        <a:xfrm>
          <a:off x="0" y="0"/>
          <a:ext cx="0" cy="0"/>
          <a:chOff x="0" y="0"/>
          <a:chExt cx="0" cy="0"/>
        </a:xfrm>
      </p:grpSpPr>
      <p:cxnSp>
        <p:nvCxnSpPr>
          <p:cNvPr id="62" name="Google Shape;62;p16"/>
          <p:cNvCxnSpPr/>
          <p:nvPr/>
        </p:nvCxnSpPr>
        <p:spPr>
          <a:xfrm>
            <a:off x="180975" y="529646"/>
            <a:ext cx="8070747" cy="0"/>
          </a:xfrm>
          <a:prstGeom prst="straightConnector1">
            <a:avLst/>
          </a:prstGeom>
          <a:noFill/>
          <a:ln w="19050" cap="flat" cmpd="sng">
            <a:solidFill>
              <a:srgbClr val="3C5A99"/>
            </a:solidFill>
            <a:prstDash val="solid"/>
            <a:miter lim="800000"/>
            <a:headEnd type="none" w="sm" len="sm"/>
            <a:tailEnd type="none" w="sm" len="sm"/>
          </a:ln>
        </p:spPr>
      </p:cxnSp>
      <p:sp>
        <p:nvSpPr>
          <p:cNvPr id="63" name="Google Shape;63;p16"/>
          <p:cNvSpPr/>
          <p:nvPr/>
        </p:nvSpPr>
        <p:spPr>
          <a:xfrm>
            <a:off x="0" y="4751614"/>
            <a:ext cx="9144000" cy="391885"/>
          </a:xfrm>
          <a:prstGeom prst="rect">
            <a:avLst/>
          </a:prstGeom>
          <a:solidFill>
            <a:srgbClr val="3C5A9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1" i="0" u="none" strike="noStrike" cap="none">
              <a:solidFill>
                <a:schemeClr val="lt1"/>
              </a:solidFill>
              <a:latin typeface="Calibri"/>
              <a:ea typeface="Calibri"/>
              <a:cs typeface="Calibri"/>
              <a:sym typeface="Calibri"/>
            </a:endParaRPr>
          </a:p>
        </p:txBody>
      </p:sp>
      <p:sp>
        <p:nvSpPr>
          <p:cNvPr id="64" name="Google Shape;64;p16"/>
          <p:cNvSpPr/>
          <p:nvPr/>
        </p:nvSpPr>
        <p:spPr>
          <a:xfrm>
            <a:off x="2543115" y="4820600"/>
            <a:ext cx="3922109" cy="253916"/>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lt1"/>
              </a:buClr>
              <a:buSzPts val="1200"/>
              <a:buFont typeface="Helvetica Neue"/>
              <a:buNone/>
            </a:pPr>
            <a:r>
              <a:rPr lang="vi" sz="1200" b="1" i="0" u="none" strike="noStrike" cap="none">
                <a:solidFill>
                  <a:schemeClr val="lt1"/>
                </a:solidFill>
                <a:latin typeface="Helvetica Neue"/>
                <a:ea typeface="Helvetica Neue"/>
                <a:cs typeface="Helvetica Neue"/>
                <a:sym typeface="Helvetica Neue"/>
              </a:rPr>
              <a:t>Copyright </a:t>
            </a:r>
            <a:r>
              <a:rPr lang="vi" sz="1200" b="1" i="1" u="none" strike="noStrike" cap="none">
                <a:solidFill>
                  <a:schemeClr val="lt1"/>
                </a:solidFill>
                <a:latin typeface="Helvetica Neue"/>
                <a:ea typeface="Helvetica Neue"/>
                <a:cs typeface="Helvetica Neue"/>
                <a:sym typeface="Helvetica Neue"/>
              </a:rPr>
              <a:t>© </a:t>
            </a:r>
            <a:r>
              <a:rPr lang="vi" sz="1200" b="1" i="0" u="none" strike="noStrike" cap="none">
                <a:solidFill>
                  <a:schemeClr val="lt1"/>
                </a:solidFill>
                <a:latin typeface="Helvetica Neue"/>
                <a:ea typeface="Helvetica Neue"/>
                <a:cs typeface="Helvetica Neue"/>
                <a:sym typeface="Helvetica Neue"/>
              </a:rPr>
              <a:t>VTI Academy All Right Reserved </a:t>
            </a:r>
            <a:endParaRPr sz="1200" b="1" i="0" u="none" strike="noStrike" cap="none">
              <a:solidFill>
                <a:schemeClr val="lt1"/>
              </a:solidFill>
              <a:latin typeface="Helvetica Neue"/>
              <a:ea typeface="Helvetica Neue"/>
              <a:cs typeface="Helvetica Neue"/>
              <a:sym typeface="Helvetica Neue"/>
            </a:endParaRPr>
          </a:p>
        </p:txBody>
      </p:sp>
      <p:cxnSp>
        <p:nvCxnSpPr>
          <p:cNvPr id="65" name="Google Shape;65;p16"/>
          <p:cNvCxnSpPr/>
          <p:nvPr/>
        </p:nvCxnSpPr>
        <p:spPr>
          <a:xfrm>
            <a:off x="5479026" y="529646"/>
            <a:ext cx="2772696" cy="0"/>
          </a:xfrm>
          <a:prstGeom prst="straightConnector1">
            <a:avLst/>
          </a:prstGeom>
          <a:noFill/>
          <a:ln w="19050" cap="flat" cmpd="sng">
            <a:solidFill>
              <a:srgbClr val="FFC000"/>
            </a:solidFill>
            <a:prstDash val="solid"/>
            <a:miter lim="800000"/>
            <a:headEnd type="none" w="sm" len="sm"/>
            <a:tailEnd type="none" w="sm" len="sm"/>
          </a:ln>
        </p:spPr>
      </p:cxnSp>
      <p:cxnSp>
        <p:nvCxnSpPr>
          <p:cNvPr id="66" name="Google Shape;66;p16"/>
          <p:cNvCxnSpPr/>
          <p:nvPr/>
        </p:nvCxnSpPr>
        <p:spPr>
          <a:xfrm>
            <a:off x="0" y="4751614"/>
            <a:ext cx="9144000" cy="0"/>
          </a:xfrm>
          <a:prstGeom prst="straightConnector1">
            <a:avLst/>
          </a:prstGeom>
          <a:noFill/>
          <a:ln w="19050" cap="flat" cmpd="sng">
            <a:solidFill>
              <a:srgbClr val="FFC000"/>
            </a:solidFill>
            <a:prstDash val="solid"/>
            <a:miter lim="800000"/>
            <a:headEnd type="none" w="sm" len="sm"/>
            <a:tailEnd type="none" w="sm" len="sm"/>
          </a:ln>
        </p:spPr>
      </p:cxnSp>
      <p:pic>
        <p:nvPicPr>
          <p:cNvPr id="67" name="Google Shape;67;p16" descr="A picture containing drawing&#10;&#10;Description automatically generated"/>
          <p:cNvPicPr preferRelativeResize="0"/>
          <p:nvPr/>
        </p:nvPicPr>
        <p:blipFill rotWithShape="1">
          <a:blip r:embed="rId2">
            <a:alphaModFix/>
          </a:blip>
          <a:srcRect/>
          <a:stretch/>
        </p:blipFill>
        <p:spPr>
          <a:xfrm>
            <a:off x="7219604" y="-9443"/>
            <a:ext cx="1924397" cy="53908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7000">
              <a:schemeClr val="lt1"/>
            </a:gs>
            <a:gs pos="67000">
              <a:srgbClr val="F1FAFE"/>
            </a:gs>
            <a:gs pos="83000">
              <a:srgbClr val="FFEACC"/>
            </a:gs>
            <a:gs pos="100000">
              <a:srgbClr val="62C5FB"/>
            </a:gs>
          </a:gsLst>
          <a:path path="circle">
            <a:fillToRect r="100000" b="100000"/>
          </a:path>
          <a:tileRect l="-100000" t="-100000"/>
        </a:gra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91956" y="133945"/>
            <a:ext cx="7013121" cy="641372"/>
          </a:xfrm>
          <a:prstGeom prst="rect">
            <a:avLst/>
          </a:prstGeom>
          <a:noFill/>
          <a:ln>
            <a:noFill/>
          </a:ln>
        </p:spPr>
        <p:txBody>
          <a:bodyPr spcFirstLastPara="1" wrap="square" lIns="26775" tIns="26775" rIns="26775" bIns="26775" anchor="ctr" anchorCtr="0">
            <a:normAutofit/>
          </a:bodyPr>
          <a:lstStyle>
            <a:lvl1pPr lvl="0" algn="l">
              <a:lnSpc>
                <a:spcPct val="100000"/>
              </a:lnSpc>
              <a:spcBef>
                <a:spcPts val="0"/>
              </a:spcBef>
              <a:spcAft>
                <a:spcPts val="0"/>
              </a:spcAft>
              <a:buClr>
                <a:srgbClr val="000000"/>
              </a:buClr>
              <a:buSzPts val="3100"/>
              <a:buFont typeface="Arial"/>
              <a:buNone/>
              <a:defRPr sz="3100">
                <a:latin typeface="Arial"/>
                <a:ea typeface="Arial"/>
                <a:cs typeface="Arial"/>
                <a:sym typeface="Arial"/>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70" name="Google Shape;70;p17"/>
          <p:cNvSpPr txBox="1">
            <a:spLocks noGrp="1"/>
          </p:cNvSpPr>
          <p:nvPr>
            <p:ph type="dt" idx="10"/>
          </p:nvPr>
        </p:nvSpPr>
        <p:spPr>
          <a:xfrm>
            <a:off x="628650" y="4767263"/>
            <a:ext cx="2057400" cy="273844"/>
          </a:xfrm>
          <a:prstGeom prst="rect">
            <a:avLst/>
          </a:prstGeom>
          <a:noFill/>
          <a:ln>
            <a:noFill/>
          </a:ln>
        </p:spPr>
        <p:txBody>
          <a:bodyPr spcFirstLastPara="1" wrap="square" lIns="34275" tIns="17150" rIns="34275" bIns="17150" anchor="t" anchorCtr="0">
            <a:noAutofit/>
          </a:bodyPr>
          <a:lstStyle>
            <a:lvl1pPr marR="0" lvl="0"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17"/>
          <p:cNvSpPr txBox="1">
            <a:spLocks noGrp="1"/>
          </p:cNvSpPr>
          <p:nvPr>
            <p:ph type="ftr" idx="11"/>
          </p:nvPr>
        </p:nvSpPr>
        <p:spPr>
          <a:xfrm>
            <a:off x="3028950" y="4767263"/>
            <a:ext cx="3086100" cy="273844"/>
          </a:xfrm>
          <a:prstGeom prst="rect">
            <a:avLst/>
          </a:prstGeom>
          <a:noFill/>
          <a:ln>
            <a:noFill/>
          </a:ln>
        </p:spPr>
        <p:txBody>
          <a:bodyPr spcFirstLastPara="1" wrap="square" lIns="34275" tIns="17150" rIns="34275" bIns="17150" anchor="t" anchorCtr="0">
            <a:noAutofit/>
          </a:bodyPr>
          <a:lstStyle>
            <a:lvl1pPr marR="0" lvl="0"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200"/>
              <a:buFont typeface="Helvetica Neue"/>
              <a:buNone/>
              <a:defRPr sz="1200" b="1" i="0" u="none" strike="noStrike" cap="none">
                <a:solidFill>
                  <a:srgbClr val="000000"/>
                </a:solidFill>
                <a:latin typeface="Helvetica Neue"/>
                <a:ea typeface="Helvetica Neue"/>
                <a:cs typeface="Helvetica Neue"/>
                <a:sym typeface="Helvetica Neue"/>
              </a:defRPr>
            </a:lvl9pPr>
          </a:lstStyle>
          <a:p>
            <a:endParaRPr/>
          </a:p>
        </p:txBody>
      </p:sp>
      <p:sp>
        <p:nvSpPr>
          <p:cNvPr id="72" name="Google Shape;72;p17"/>
          <p:cNvSpPr txBox="1">
            <a:spLocks noGrp="1"/>
          </p:cNvSpPr>
          <p:nvPr>
            <p:ph type="sldNum" idx="12"/>
          </p:nvPr>
        </p:nvSpPr>
        <p:spPr>
          <a:xfrm>
            <a:off x="4486056" y="4902398"/>
            <a:ext cx="168315" cy="181059"/>
          </a:xfrm>
          <a:prstGeom prst="rect">
            <a:avLst/>
          </a:prstGeom>
          <a:noFill/>
          <a:ln>
            <a:noFill/>
          </a:ln>
        </p:spPr>
        <p:txBody>
          <a:bodyPr spcFirstLastPara="1" wrap="square" lIns="26775" tIns="26775" rIns="26775" bIns="26775" anchor="t" anchorCtr="0">
            <a:spAutoFit/>
          </a:bodyPr>
          <a:lstStyle>
            <a:lvl1pPr marL="0" lvl="0" indent="0" algn="ctr">
              <a:lnSpc>
                <a:spcPct val="100000"/>
              </a:lnSpc>
              <a:spcBef>
                <a:spcPts val="0"/>
              </a:spcBef>
              <a:spcAft>
                <a:spcPts val="0"/>
              </a:spcAft>
              <a:buClr>
                <a:srgbClr val="000000"/>
              </a:buClr>
              <a:buSzPts val="800"/>
              <a:buFont typeface="Helvetica Neue Light"/>
              <a:buNone/>
              <a:defRPr/>
            </a:lvl1pPr>
            <a:lvl2pPr marL="0" lvl="1" indent="0" algn="ctr">
              <a:lnSpc>
                <a:spcPct val="100000"/>
              </a:lnSpc>
              <a:spcBef>
                <a:spcPts val="0"/>
              </a:spcBef>
              <a:spcAft>
                <a:spcPts val="0"/>
              </a:spcAft>
              <a:buClr>
                <a:srgbClr val="000000"/>
              </a:buClr>
              <a:buSzPts val="800"/>
              <a:buFont typeface="Helvetica Neue Light"/>
              <a:buNone/>
              <a:defRPr/>
            </a:lvl2pPr>
            <a:lvl3pPr marL="0" lvl="2" indent="0" algn="ctr">
              <a:lnSpc>
                <a:spcPct val="100000"/>
              </a:lnSpc>
              <a:spcBef>
                <a:spcPts val="0"/>
              </a:spcBef>
              <a:spcAft>
                <a:spcPts val="0"/>
              </a:spcAft>
              <a:buClr>
                <a:srgbClr val="000000"/>
              </a:buClr>
              <a:buSzPts val="800"/>
              <a:buFont typeface="Helvetica Neue Light"/>
              <a:buNone/>
              <a:defRPr/>
            </a:lvl3pPr>
            <a:lvl4pPr marL="0" lvl="3" indent="0" algn="ctr">
              <a:lnSpc>
                <a:spcPct val="100000"/>
              </a:lnSpc>
              <a:spcBef>
                <a:spcPts val="0"/>
              </a:spcBef>
              <a:spcAft>
                <a:spcPts val="0"/>
              </a:spcAft>
              <a:buClr>
                <a:srgbClr val="000000"/>
              </a:buClr>
              <a:buSzPts val="800"/>
              <a:buFont typeface="Helvetica Neue Light"/>
              <a:buNone/>
              <a:defRPr/>
            </a:lvl4pPr>
            <a:lvl5pPr marL="0" lvl="4" indent="0" algn="ctr">
              <a:lnSpc>
                <a:spcPct val="100000"/>
              </a:lnSpc>
              <a:spcBef>
                <a:spcPts val="0"/>
              </a:spcBef>
              <a:spcAft>
                <a:spcPts val="0"/>
              </a:spcAft>
              <a:buClr>
                <a:srgbClr val="000000"/>
              </a:buClr>
              <a:buSzPts val="800"/>
              <a:buFont typeface="Helvetica Neue Light"/>
              <a:buNone/>
              <a:defRPr/>
            </a:lvl5pPr>
            <a:lvl6pPr marL="0" lvl="5" indent="0" algn="ctr">
              <a:lnSpc>
                <a:spcPct val="100000"/>
              </a:lnSpc>
              <a:spcBef>
                <a:spcPts val="0"/>
              </a:spcBef>
              <a:spcAft>
                <a:spcPts val="0"/>
              </a:spcAft>
              <a:buClr>
                <a:srgbClr val="000000"/>
              </a:buClr>
              <a:buSzPts val="800"/>
              <a:buFont typeface="Helvetica Neue Light"/>
              <a:buNone/>
              <a:defRPr/>
            </a:lvl6pPr>
            <a:lvl7pPr marL="0" lvl="6" indent="0" algn="ctr">
              <a:lnSpc>
                <a:spcPct val="100000"/>
              </a:lnSpc>
              <a:spcBef>
                <a:spcPts val="0"/>
              </a:spcBef>
              <a:spcAft>
                <a:spcPts val="0"/>
              </a:spcAft>
              <a:buClr>
                <a:srgbClr val="000000"/>
              </a:buClr>
              <a:buSzPts val="800"/>
              <a:buFont typeface="Helvetica Neue Light"/>
              <a:buNone/>
              <a:defRPr/>
            </a:lvl7pPr>
            <a:lvl8pPr marL="0" lvl="7" indent="0" algn="ctr">
              <a:lnSpc>
                <a:spcPct val="100000"/>
              </a:lnSpc>
              <a:spcBef>
                <a:spcPts val="0"/>
              </a:spcBef>
              <a:spcAft>
                <a:spcPts val="0"/>
              </a:spcAft>
              <a:buClr>
                <a:srgbClr val="000000"/>
              </a:buClr>
              <a:buSzPts val="800"/>
              <a:buFont typeface="Helvetica Neue Light"/>
              <a:buNone/>
              <a:defRPr/>
            </a:lvl8pPr>
            <a:lvl9pPr marL="0" lvl="8" indent="0" algn="ctr">
              <a:lnSpc>
                <a:spcPct val="100000"/>
              </a:lnSpc>
              <a:spcBef>
                <a:spcPts val="0"/>
              </a:spcBef>
              <a:spcAft>
                <a:spcPts val="0"/>
              </a:spcAft>
              <a:buClr>
                <a:srgbClr val="000000"/>
              </a:buClr>
              <a:buSzPts val="800"/>
              <a:buFont typeface="Helvetica Neue Light"/>
              <a:buNone/>
              <a:defRPr/>
            </a:lvl9pPr>
          </a:lstStyle>
          <a:p>
            <a:pPr marL="0" lvl="0" indent="0" algn="ctr" rtl="0">
              <a:spcBef>
                <a:spcPts val="0"/>
              </a:spcBef>
              <a:spcAft>
                <a:spcPts val="0"/>
              </a:spcAft>
              <a:buNone/>
            </a:pPr>
            <a:fld id="{00000000-1234-1234-1234-123412341234}" type="slidenum">
              <a:rPr lang="vi"/>
              <a:t>‹#›</a:t>
            </a:fld>
            <a:endParaRPr/>
          </a:p>
        </p:txBody>
      </p:sp>
      <p:cxnSp>
        <p:nvCxnSpPr>
          <p:cNvPr id="73" name="Google Shape;73;p17"/>
          <p:cNvCxnSpPr/>
          <p:nvPr/>
        </p:nvCxnSpPr>
        <p:spPr>
          <a:xfrm>
            <a:off x="691956" y="710129"/>
            <a:ext cx="7013121" cy="0"/>
          </a:xfrm>
          <a:prstGeom prst="straightConnector1">
            <a:avLst/>
          </a:prstGeom>
          <a:noFill/>
          <a:ln w="38100" cap="rnd" cmpd="sng">
            <a:solidFill>
              <a:srgbClr val="057BBA">
                <a:alpha val="80000"/>
              </a:srgbClr>
            </a:solidFill>
            <a:prstDash val="solid"/>
            <a:round/>
            <a:headEnd type="none" w="sm" len="sm"/>
            <a:tailEnd type="none" w="sm" len="sm"/>
          </a:ln>
        </p:spPr>
      </p:cxnSp>
      <p:pic>
        <p:nvPicPr>
          <p:cNvPr id="74" name="Google Shape;74;p17" descr="A close up of a sign&#10;&#10;Description automatically generated"/>
          <p:cNvPicPr preferRelativeResize="0"/>
          <p:nvPr/>
        </p:nvPicPr>
        <p:blipFill rotWithShape="1">
          <a:blip r:embed="rId2">
            <a:alphaModFix/>
          </a:blip>
          <a:srcRect/>
          <a:stretch/>
        </p:blipFill>
        <p:spPr>
          <a:xfrm>
            <a:off x="7804831" y="160498"/>
            <a:ext cx="992113" cy="61482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Only">
  <p:cSld name="2_Title Only">
    <p:bg>
      <p:bgPr>
        <a:gradFill>
          <a:gsLst>
            <a:gs pos="0">
              <a:schemeClr val="lt1"/>
            </a:gs>
            <a:gs pos="17000">
              <a:schemeClr val="lt1"/>
            </a:gs>
            <a:gs pos="67000">
              <a:srgbClr val="F1FAFE"/>
            </a:gs>
            <a:gs pos="83000">
              <a:srgbClr val="FFEACC"/>
            </a:gs>
            <a:gs pos="100000">
              <a:srgbClr val="62C5FB"/>
            </a:gs>
          </a:gsLst>
          <a:path path="circle">
            <a:fillToRect r="100000" b="100000"/>
          </a:path>
          <a:tileRect l="-100000" t="-100000"/>
        </a:gra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5295" y="133945"/>
            <a:ext cx="5853410" cy="1138536"/>
          </a:xfrm>
          <a:prstGeom prst="rect">
            <a:avLst/>
          </a:prstGeom>
          <a:noFill/>
          <a:ln>
            <a:noFill/>
          </a:ln>
        </p:spPr>
        <p:txBody>
          <a:bodyPr spcFirstLastPara="1" wrap="square" lIns="26775" tIns="26775" rIns="26775" bIns="26775" anchor="ctr" anchorCtr="0">
            <a:norm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1645295" y="1366242"/>
            <a:ext cx="5853410" cy="3315147"/>
          </a:xfrm>
          <a:prstGeom prst="rect">
            <a:avLst/>
          </a:prstGeom>
          <a:noFill/>
          <a:ln>
            <a:noFill/>
          </a:ln>
        </p:spPr>
        <p:txBody>
          <a:bodyPr spcFirstLastPara="1" wrap="square" lIns="26775" tIns="26775" rIns="26775" bIns="26775" anchor="ctr" anchorCtr="0">
            <a:normAutofit/>
          </a:bodyPr>
          <a:lstStyle>
            <a:lvl1pPr marL="457200" marR="0" lvl="0" indent="-381000" algn="l" rtl="0">
              <a:lnSpc>
                <a:spcPct val="100000"/>
              </a:lnSpc>
              <a:spcBef>
                <a:spcPts val="2200"/>
              </a:spcBef>
              <a:spcAft>
                <a:spcPts val="0"/>
              </a:spcAft>
              <a:buClr>
                <a:srgbClr val="000000"/>
              </a:buClr>
              <a:buSzPts val="2400"/>
              <a:buFont typeface="Arial"/>
              <a:buChar char="•"/>
              <a:defRPr sz="1700" b="0" i="0" u="none" strike="noStrike" cap="none">
                <a:solidFill>
                  <a:srgbClr val="000000"/>
                </a:solidFill>
                <a:latin typeface="Arial"/>
                <a:ea typeface="Arial"/>
                <a:cs typeface="Arial"/>
                <a:sym typeface="Arial"/>
              </a:defRPr>
            </a:lvl1pPr>
            <a:lvl2pPr marL="914400" marR="0" lvl="1" indent="-381000" algn="l" rtl="0">
              <a:lnSpc>
                <a:spcPct val="100000"/>
              </a:lnSpc>
              <a:spcBef>
                <a:spcPts val="2200"/>
              </a:spcBef>
              <a:spcAft>
                <a:spcPts val="0"/>
              </a:spcAft>
              <a:buClr>
                <a:srgbClr val="000000"/>
              </a:buClr>
              <a:buSzPts val="2400"/>
              <a:buFont typeface="Arial"/>
              <a:buChar char="•"/>
              <a:defRPr sz="1700" b="0" i="0" u="none" strike="noStrike" cap="none">
                <a:solidFill>
                  <a:srgbClr val="000000"/>
                </a:solidFill>
                <a:latin typeface="Arial"/>
                <a:ea typeface="Arial"/>
                <a:cs typeface="Arial"/>
                <a:sym typeface="Arial"/>
              </a:defRPr>
            </a:lvl2pPr>
            <a:lvl3pPr marL="1371600" marR="0" lvl="2" indent="-381000" algn="l" rtl="0">
              <a:lnSpc>
                <a:spcPct val="100000"/>
              </a:lnSpc>
              <a:spcBef>
                <a:spcPts val="2200"/>
              </a:spcBef>
              <a:spcAft>
                <a:spcPts val="0"/>
              </a:spcAft>
              <a:buClr>
                <a:srgbClr val="000000"/>
              </a:buClr>
              <a:buSzPts val="2400"/>
              <a:buFont typeface="Arial"/>
              <a:buChar char="•"/>
              <a:defRPr sz="1700" b="0" i="0" u="none" strike="noStrike" cap="none">
                <a:solidFill>
                  <a:srgbClr val="000000"/>
                </a:solidFill>
                <a:latin typeface="Arial"/>
                <a:ea typeface="Arial"/>
                <a:cs typeface="Arial"/>
                <a:sym typeface="Arial"/>
              </a:defRPr>
            </a:lvl3pPr>
            <a:lvl4pPr marL="1828800" marR="0" lvl="3" indent="-381000" algn="l" rtl="0">
              <a:lnSpc>
                <a:spcPct val="100000"/>
              </a:lnSpc>
              <a:spcBef>
                <a:spcPts val="2200"/>
              </a:spcBef>
              <a:spcAft>
                <a:spcPts val="0"/>
              </a:spcAft>
              <a:buClr>
                <a:srgbClr val="000000"/>
              </a:buClr>
              <a:buSzPts val="2400"/>
              <a:buFont typeface="Arial"/>
              <a:buChar char="•"/>
              <a:defRPr sz="1700" b="0" i="0" u="none" strike="noStrike" cap="none">
                <a:solidFill>
                  <a:srgbClr val="000000"/>
                </a:solidFill>
                <a:latin typeface="Arial"/>
                <a:ea typeface="Arial"/>
                <a:cs typeface="Arial"/>
                <a:sym typeface="Arial"/>
              </a:defRPr>
            </a:lvl4pPr>
            <a:lvl5pPr marL="2286000" marR="0" lvl="4" indent="-381000" algn="l" rtl="0">
              <a:lnSpc>
                <a:spcPct val="100000"/>
              </a:lnSpc>
              <a:spcBef>
                <a:spcPts val="2200"/>
              </a:spcBef>
              <a:spcAft>
                <a:spcPts val="0"/>
              </a:spcAft>
              <a:buClr>
                <a:srgbClr val="000000"/>
              </a:buClr>
              <a:buSzPts val="2400"/>
              <a:buFont typeface="Arial"/>
              <a:buChar char="•"/>
              <a:defRPr sz="1700" b="0" i="0" u="none" strike="noStrike" cap="none">
                <a:solidFill>
                  <a:srgbClr val="000000"/>
                </a:solidFill>
                <a:latin typeface="Arial"/>
                <a:ea typeface="Arial"/>
                <a:cs typeface="Arial"/>
                <a:sym typeface="Arial"/>
              </a:defRPr>
            </a:lvl5pPr>
            <a:lvl6pPr marL="2743200" marR="0" lvl="5"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sp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duy.nguyenngoc1@vti.com.v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jango/django.gi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9" descr="A picture containing drawing&#10;&#10;Description automatically generated"/>
          <p:cNvPicPr preferRelativeResize="0"/>
          <p:nvPr/>
        </p:nvPicPr>
        <p:blipFill rotWithShape="1">
          <a:blip r:embed="rId3">
            <a:alphaModFix/>
          </a:blip>
          <a:srcRect/>
          <a:stretch/>
        </p:blipFill>
        <p:spPr>
          <a:xfrm>
            <a:off x="492619" y="657584"/>
            <a:ext cx="1913916" cy="536153"/>
          </a:xfrm>
          <a:prstGeom prst="rect">
            <a:avLst/>
          </a:prstGeom>
          <a:noFill/>
          <a:ln>
            <a:noFill/>
          </a:ln>
        </p:spPr>
      </p:pic>
      <p:sp>
        <p:nvSpPr>
          <p:cNvPr id="81" name="Google Shape;81;p19"/>
          <p:cNvSpPr/>
          <p:nvPr/>
        </p:nvSpPr>
        <p:spPr>
          <a:xfrm>
            <a:off x="673421" y="1134434"/>
            <a:ext cx="2113511" cy="213520"/>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79BF"/>
              </a:buClr>
              <a:buSzPts val="1200"/>
              <a:buFont typeface="Helvetica Neue"/>
              <a:buNone/>
            </a:pPr>
            <a:r>
              <a:rPr lang="vi" sz="1200" b="1" i="0" u="none" strike="noStrike" cap="none">
                <a:solidFill>
                  <a:srgbClr val="0079BF"/>
                </a:solidFill>
                <a:latin typeface="Helvetica Neue"/>
                <a:ea typeface="Helvetica Neue"/>
                <a:cs typeface="Helvetica Neue"/>
                <a:sym typeface="Helvetica Neue"/>
              </a:rPr>
              <a:t>WAY TO ENTERPRISE</a:t>
            </a:r>
            <a:endParaRPr sz="500"/>
          </a:p>
        </p:txBody>
      </p:sp>
      <p:sp>
        <p:nvSpPr>
          <p:cNvPr id="82" name="Google Shape;82;p19"/>
          <p:cNvSpPr txBox="1"/>
          <p:nvPr/>
        </p:nvSpPr>
        <p:spPr>
          <a:xfrm>
            <a:off x="455879" y="1705901"/>
            <a:ext cx="8432389" cy="494156"/>
          </a:xfrm>
          <a:prstGeom prst="rect">
            <a:avLst/>
          </a:prstGeom>
          <a:noFill/>
          <a:ln>
            <a:noFill/>
          </a:ln>
        </p:spPr>
        <p:txBody>
          <a:bodyPr spcFirstLastPara="1" wrap="square" lIns="34275" tIns="17150" rIns="34275" bIns="17150" anchor="ctr" anchorCtr="0">
            <a:noAutofit/>
          </a:bodyPr>
          <a:lstStyle/>
          <a:p>
            <a:pPr marL="0" marR="0" lvl="0" indent="0" algn="ctr" rtl="0">
              <a:lnSpc>
                <a:spcPct val="90000"/>
              </a:lnSpc>
              <a:spcBef>
                <a:spcPts val="0"/>
              </a:spcBef>
              <a:spcAft>
                <a:spcPts val="0"/>
              </a:spcAft>
              <a:buClr>
                <a:srgbClr val="0079BF"/>
              </a:buClr>
              <a:buSzPts val="1700"/>
              <a:buFont typeface="Helvetica Neue"/>
              <a:buNone/>
            </a:pPr>
            <a:r>
              <a:rPr lang="vi" sz="3800">
                <a:solidFill>
                  <a:srgbClr val="0079BF"/>
                </a:solidFill>
                <a:latin typeface="Helvetica Neue"/>
                <a:ea typeface="Helvetica Neue"/>
                <a:cs typeface="Helvetica Neue"/>
                <a:sym typeface="Helvetica Neue"/>
              </a:rPr>
              <a:t>Django - Lesson 1</a:t>
            </a:r>
            <a:endParaRPr sz="3800" b="0" i="0" u="none" strike="noStrike" cap="none">
              <a:solidFill>
                <a:srgbClr val="0079BF"/>
              </a:solidFill>
              <a:latin typeface="Helvetica Neue"/>
              <a:ea typeface="Helvetica Neue"/>
              <a:cs typeface="Helvetica Neue"/>
              <a:sym typeface="Helvetica Neue"/>
            </a:endParaRPr>
          </a:p>
        </p:txBody>
      </p:sp>
      <p:sp>
        <p:nvSpPr>
          <p:cNvPr id="83" name="Google Shape;83;p19"/>
          <p:cNvSpPr txBox="1"/>
          <p:nvPr/>
        </p:nvSpPr>
        <p:spPr>
          <a:xfrm>
            <a:off x="673421" y="3110811"/>
            <a:ext cx="4451832" cy="1065623"/>
          </a:xfrm>
          <a:prstGeom prst="rect">
            <a:avLst/>
          </a:prstGeom>
          <a:noFill/>
          <a:ln>
            <a:noFill/>
          </a:ln>
        </p:spPr>
        <p:txBody>
          <a:bodyPr spcFirstLastPara="1" wrap="square" lIns="34275" tIns="17150" rIns="34275" bIns="17150" anchor="t" anchorCtr="0">
            <a:noAutofit/>
          </a:bodyPr>
          <a:lstStyle/>
          <a:p>
            <a:pPr marL="0" marR="0" lvl="0" indent="0" algn="l" rtl="0">
              <a:lnSpc>
                <a:spcPct val="100000"/>
              </a:lnSpc>
              <a:spcBef>
                <a:spcPts val="0"/>
              </a:spcBef>
              <a:spcAft>
                <a:spcPts val="0"/>
              </a:spcAft>
              <a:buClr>
                <a:srgbClr val="0079BF"/>
              </a:buClr>
              <a:buSzPts val="1100"/>
              <a:buFont typeface="Arial"/>
              <a:buNone/>
            </a:pPr>
            <a:r>
              <a:rPr lang="vi" sz="1900" b="1" i="0" u="none" strike="noStrike" cap="none">
                <a:solidFill>
                  <a:srgbClr val="0079BF"/>
                </a:solidFill>
                <a:latin typeface="Arial"/>
                <a:ea typeface="Arial"/>
                <a:cs typeface="Arial"/>
                <a:sym typeface="Arial"/>
              </a:rPr>
              <a:t>VTI ACADEMY</a:t>
            </a:r>
            <a:endParaRPr sz="500"/>
          </a:p>
          <a:p>
            <a:pPr marL="0" marR="0" lvl="0" indent="0" algn="l" rtl="0">
              <a:lnSpc>
                <a:spcPct val="100000"/>
              </a:lnSpc>
              <a:spcBef>
                <a:spcPts val="400"/>
              </a:spcBef>
              <a:spcAft>
                <a:spcPts val="0"/>
              </a:spcAft>
              <a:buClr>
                <a:srgbClr val="0079BF"/>
              </a:buClr>
              <a:buSzPts val="1100"/>
              <a:buFont typeface="Arial"/>
              <a:buNone/>
            </a:pPr>
            <a:r>
              <a:rPr lang="vi" sz="1900" b="1" i="0" u="none" strike="noStrike" cap="none">
                <a:solidFill>
                  <a:srgbClr val="0079BF"/>
                </a:solidFill>
                <a:latin typeface="Arial"/>
                <a:ea typeface="Arial"/>
                <a:cs typeface="Arial"/>
                <a:sym typeface="Arial"/>
              </a:rPr>
              <a:t>Author: </a:t>
            </a:r>
            <a:r>
              <a:rPr lang="vi" sz="1900" b="1" u="none">
                <a:solidFill>
                  <a:srgbClr val="0079BF"/>
                </a:solidFill>
              </a:rPr>
              <a:t>s</a:t>
            </a:r>
            <a:r>
              <a:rPr lang="vi" sz="1900" b="1">
                <a:solidFill>
                  <a:srgbClr val="0079BF"/>
                </a:solidFill>
              </a:rPr>
              <a:t>u.nguyentien</a:t>
            </a:r>
            <a:r>
              <a:rPr lang="vi" sz="1900" b="1" i="0" u="sng" strike="noStrike" cap="none">
                <a:solidFill>
                  <a:schemeClr val="hlink"/>
                </a:solidFill>
                <a:latin typeface="Arial"/>
                <a:ea typeface="Arial"/>
                <a:cs typeface="Arial"/>
                <a:sym typeface="Arial"/>
                <a:hlinkClick r:id="rId4"/>
              </a:rPr>
              <a:t>@vti.com.vn</a:t>
            </a:r>
            <a:endParaRPr sz="1900" b="1" i="0" u="none" strike="noStrike" cap="none">
              <a:solidFill>
                <a:srgbClr val="0079BF"/>
              </a:solidFill>
              <a:latin typeface="Arial"/>
              <a:ea typeface="Arial"/>
              <a:cs typeface="Arial"/>
              <a:sym typeface="Arial"/>
            </a:endParaRPr>
          </a:p>
          <a:p>
            <a:pPr marL="0" marR="0" lvl="0" indent="0" algn="l" rtl="0">
              <a:lnSpc>
                <a:spcPct val="100000"/>
              </a:lnSpc>
              <a:spcBef>
                <a:spcPts val="400"/>
              </a:spcBef>
              <a:spcAft>
                <a:spcPts val="0"/>
              </a:spcAft>
              <a:buClr>
                <a:srgbClr val="0079BF"/>
              </a:buClr>
              <a:buSzPts val="1100"/>
              <a:buFont typeface="Arial"/>
              <a:buNone/>
            </a:pPr>
            <a:r>
              <a:rPr lang="vi" sz="1900" b="1">
                <a:solidFill>
                  <a:srgbClr val="0079BF"/>
                </a:solidFill>
              </a:rPr>
              <a:t>Oct</a:t>
            </a:r>
            <a:r>
              <a:rPr lang="vi" sz="1900" b="1" i="0" u="none" strike="noStrike" cap="none">
                <a:solidFill>
                  <a:srgbClr val="0079BF"/>
                </a:solidFill>
                <a:latin typeface="Arial"/>
                <a:ea typeface="Arial"/>
                <a:cs typeface="Arial"/>
                <a:sym typeface="Arial"/>
              </a:rPr>
              <a:t> 202</a:t>
            </a:r>
            <a:r>
              <a:rPr lang="vi" sz="1900" b="1">
                <a:solidFill>
                  <a:srgbClr val="0079BF"/>
                </a:solidFill>
              </a:rPr>
              <a:t>1</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47" name="Google Shape;147;p28"/>
          <p:cNvSpPr txBox="1"/>
          <p:nvPr/>
        </p:nvSpPr>
        <p:spPr>
          <a:xfrm>
            <a:off x="626525" y="889225"/>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rgbClr val="3C5A99"/>
              </a:solidFill>
              <a:latin typeface="Consolas"/>
              <a:ea typeface="Consolas"/>
              <a:cs typeface="Consolas"/>
              <a:sym typeface="Consolas"/>
            </a:endParaRPr>
          </a:p>
        </p:txBody>
      </p:sp>
      <p:sp>
        <p:nvSpPr>
          <p:cNvPr id="148" name="Google Shape;148;p28"/>
          <p:cNvSpPr txBox="1"/>
          <p:nvPr/>
        </p:nvSpPr>
        <p:spPr>
          <a:xfrm>
            <a:off x="657510" y="608983"/>
            <a:ext cx="8209800" cy="121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Create View</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Define</a:t>
            </a:r>
            <a:r>
              <a:rPr lang="vi" sz="1800" b="1" i="1">
                <a:solidFill>
                  <a:srgbClr val="3C5A99"/>
                </a:solidFill>
              </a:rPr>
              <a:t> </a:t>
            </a:r>
            <a:r>
              <a:rPr lang="vi" sz="1600" b="1" i="1">
                <a:solidFill>
                  <a:srgbClr val="3C5A99"/>
                </a:solidFill>
              </a:rPr>
              <a:t>index()</a:t>
            </a:r>
            <a:r>
              <a:rPr lang="vi" sz="1600">
                <a:solidFill>
                  <a:srgbClr val="3C5A99"/>
                </a:solidFill>
                <a:highlight>
                  <a:srgbClr val="FFFFFF"/>
                </a:highlight>
              </a:rPr>
              <a:t> in </a:t>
            </a:r>
            <a:r>
              <a:rPr lang="vi" sz="1600" b="1" i="1">
                <a:solidFill>
                  <a:srgbClr val="3C5A99"/>
                </a:solidFill>
              </a:rPr>
              <a:t>views</a:t>
            </a:r>
            <a:r>
              <a:rPr lang="vi" sz="1800" b="1" i="1">
                <a:solidFill>
                  <a:srgbClr val="3C5A99"/>
                </a:solidFill>
              </a:rPr>
              <a:t>.</a:t>
            </a:r>
            <a:r>
              <a:rPr lang="vi" sz="1600" b="1" i="1">
                <a:solidFill>
                  <a:srgbClr val="3C5A99"/>
                </a:solidFill>
              </a:rPr>
              <a:t>py</a:t>
            </a:r>
            <a:r>
              <a:rPr lang="vi" sz="1600">
                <a:solidFill>
                  <a:srgbClr val="3C5A99"/>
                </a:solidFill>
                <a:highlight>
                  <a:srgbClr val="FFFFFF"/>
                </a:highlight>
              </a:rPr>
              <a:t> file.</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This function to serve </a:t>
            </a:r>
            <a:r>
              <a:rPr lang="vi" sz="1600" b="1" i="1">
                <a:solidFill>
                  <a:srgbClr val="3C5A99"/>
                </a:solidFill>
                <a:highlight>
                  <a:srgbClr val="FFFFFF"/>
                </a:highlight>
              </a:rPr>
              <a:t>http request</a:t>
            </a:r>
            <a:r>
              <a:rPr lang="vi" sz="1600">
                <a:solidFill>
                  <a:srgbClr val="3C5A99"/>
                </a:solidFill>
                <a:highlight>
                  <a:srgbClr val="FFFFFF"/>
                </a:highlight>
              </a:rPr>
              <a:t> and return </a:t>
            </a:r>
            <a:r>
              <a:rPr lang="vi" sz="1600" b="1" i="1">
                <a:solidFill>
                  <a:srgbClr val="3C5A99"/>
                </a:solidFill>
                <a:highlight>
                  <a:srgbClr val="FFFFFF"/>
                </a:highlight>
              </a:rPr>
              <a:t>html code</a:t>
            </a:r>
            <a:r>
              <a:rPr lang="vi" sz="1600">
                <a:solidFill>
                  <a:srgbClr val="3C5A99"/>
                </a:solidFill>
                <a:highlight>
                  <a:srgbClr val="FFFFFF"/>
                </a:highlight>
              </a:rPr>
              <a:t> to display on browser.</a:t>
            </a:r>
            <a:endParaRPr sz="1600">
              <a:solidFill>
                <a:srgbClr val="3C5A99"/>
              </a:solidFill>
              <a:highlight>
                <a:srgbClr val="FFFFFF"/>
              </a:highlight>
            </a:endParaRPr>
          </a:p>
        </p:txBody>
      </p:sp>
      <p:pic>
        <p:nvPicPr>
          <p:cNvPr id="149" name="Google Shape;149;p28"/>
          <p:cNvPicPr preferRelativeResize="0"/>
          <p:nvPr/>
        </p:nvPicPr>
        <p:blipFill>
          <a:blip r:embed="rId3">
            <a:alphaModFix/>
          </a:blip>
          <a:stretch>
            <a:fillRect/>
          </a:stretch>
        </p:blipFill>
        <p:spPr>
          <a:xfrm>
            <a:off x="3681250" y="1873025"/>
            <a:ext cx="5280675" cy="257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55" name="Google Shape;155;p29"/>
          <p:cNvSpPr txBox="1"/>
          <p:nvPr/>
        </p:nvSpPr>
        <p:spPr>
          <a:xfrm>
            <a:off x="626525" y="889225"/>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rgbClr val="3C5A99"/>
              </a:solidFill>
              <a:latin typeface="Consolas"/>
              <a:ea typeface="Consolas"/>
              <a:cs typeface="Consolas"/>
              <a:sym typeface="Consolas"/>
            </a:endParaRPr>
          </a:p>
        </p:txBody>
      </p:sp>
      <p:sp>
        <p:nvSpPr>
          <p:cNvPr id="156" name="Google Shape;156;p29"/>
          <p:cNvSpPr txBox="1"/>
          <p:nvPr/>
        </p:nvSpPr>
        <p:spPr>
          <a:xfrm>
            <a:off x="657510" y="631017"/>
            <a:ext cx="8209800" cy="83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Create View </a:t>
            </a:r>
            <a:r>
              <a:rPr lang="vi" sz="1600">
                <a:solidFill>
                  <a:srgbClr val="3C5A99"/>
                </a:solidFill>
                <a:highlight>
                  <a:srgbClr val="FFFFFF"/>
                </a:highlight>
              </a:rPr>
              <a:t>- Define a path to View</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Create file</a:t>
            </a:r>
            <a:r>
              <a:rPr lang="vi" sz="1800" b="1" i="1">
                <a:solidFill>
                  <a:srgbClr val="3C5A99"/>
                </a:solidFill>
              </a:rPr>
              <a:t> </a:t>
            </a:r>
            <a:r>
              <a:rPr lang="vi" sz="1600" b="1" i="1">
                <a:solidFill>
                  <a:srgbClr val="3C5A99"/>
                </a:solidFill>
              </a:rPr>
              <a:t>urls</a:t>
            </a:r>
            <a:r>
              <a:rPr lang="vi" sz="1800" b="1" i="1">
                <a:solidFill>
                  <a:srgbClr val="3C5A99"/>
                </a:solidFill>
              </a:rPr>
              <a:t>.</a:t>
            </a:r>
            <a:r>
              <a:rPr lang="vi" sz="1600" b="1" i="1">
                <a:solidFill>
                  <a:srgbClr val="3C5A99"/>
                </a:solidFill>
              </a:rPr>
              <a:t>py</a:t>
            </a:r>
            <a:r>
              <a:rPr lang="vi" sz="1600">
                <a:solidFill>
                  <a:srgbClr val="3C5A99"/>
                </a:solidFill>
                <a:highlight>
                  <a:srgbClr val="FFFFFF"/>
                </a:highlight>
              </a:rPr>
              <a:t> in polls folder.</a:t>
            </a:r>
            <a:endParaRPr sz="1600">
              <a:solidFill>
                <a:srgbClr val="3C5A99"/>
              </a:solidFill>
              <a:highlight>
                <a:srgbClr val="FFFFFF"/>
              </a:highlight>
            </a:endParaRPr>
          </a:p>
        </p:txBody>
      </p:sp>
      <p:pic>
        <p:nvPicPr>
          <p:cNvPr id="157" name="Google Shape;157;p29"/>
          <p:cNvPicPr preferRelativeResize="0"/>
          <p:nvPr/>
        </p:nvPicPr>
        <p:blipFill>
          <a:blip r:embed="rId3">
            <a:alphaModFix/>
          </a:blip>
          <a:stretch>
            <a:fillRect/>
          </a:stretch>
        </p:blipFill>
        <p:spPr>
          <a:xfrm>
            <a:off x="4408525" y="1553075"/>
            <a:ext cx="2719800" cy="270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63" name="Google Shape;163;p30"/>
          <p:cNvSpPr txBox="1"/>
          <p:nvPr/>
        </p:nvSpPr>
        <p:spPr>
          <a:xfrm>
            <a:off x="626525" y="889225"/>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rgbClr val="3C5A99"/>
              </a:solidFill>
              <a:latin typeface="Consolas"/>
              <a:ea typeface="Consolas"/>
              <a:cs typeface="Consolas"/>
              <a:sym typeface="Consolas"/>
            </a:endParaRPr>
          </a:p>
        </p:txBody>
      </p:sp>
      <p:sp>
        <p:nvSpPr>
          <p:cNvPr id="164" name="Google Shape;164;p30"/>
          <p:cNvSpPr txBox="1"/>
          <p:nvPr/>
        </p:nvSpPr>
        <p:spPr>
          <a:xfrm>
            <a:off x="626525" y="591301"/>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dirty="0">
                <a:solidFill>
                  <a:srgbClr val="3C5A99"/>
                </a:solidFill>
                <a:highlight>
                  <a:srgbClr val="FFFFFF"/>
                </a:highlight>
              </a:rPr>
              <a:t>4. Create View</a:t>
            </a:r>
            <a:r>
              <a:rPr lang="vi" sz="1600" dirty="0">
                <a:solidFill>
                  <a:srgbClr val="3C5A99"/>
                </a:solidFill>
                <a:highlight>
                  <a:schemeClr val="lt1"/>
                </a:highlight>
              </a:rPr>
              <a:t> - Define a path to View</a:t>
            </a:r>
            <a:endParaRPr sz="1600" dirty="0">
              <a:solidFill>
                <a:srgbClr val="3C5A99"/>
              </a:solidFill>
              <a:highlight>
                <a:srgbClr val="FFFFFF"/>
              </a:highlight>
              <a:latin typeface="Consolas"/>
              <a:ea typeface="Consolas"/>
              <a:cs typeface="Consolas"/>
              <a:sym typeface="Consolas"/>
            </a:endParaRPr>
          </a:p>
        </p:txBody>
      </p:sp>
      <p:sp>
        <p:nvSpPr>
          <p:cNvPr id="165" name="Google Shape;165;p30"/>
          <p:cNvSpPr txBox="1"/>
          <p:nvPr/>
        </p:nvSpPr>
        <p:spPr>
          <a:xfrm>
            <a:off x="84811" y="2827078"/>
            <a:ext cx="63804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dirty="0">
                <a:solidFill>
                  <a:srgbClr val="3C5A99"/>
                </a:solidFill>
                <a:highlight>
                  <a:schemeClr val="lt1"/>
                </a:highlight>
              </a:rPr>
              <a:t>- First parameter: </a:t>
            </a:r>
            <a:r>
              <a:rPr lang="vi" sz="1600" b="1" i="1" dirty="0">
                <a:solidFill>
                  <a:srgbClr val="3C5A99"/>
                </a:solidFill>
              </a:rPr>
              <a:t>Regular Expression</a:t>
            </a:r>
            <a:endParaRPr sz="1600" dirty="0">
              <a:solidFill>
                <a:srgbClr val="3C5A99"/>
              </a:solidFill>
              <a:highlight>
                <a:schemeClr val="lt1"/>
              </a:highlight>
            </a:endParaRPr>
          </a:p>
          <a:p>
            <a:pPr marL="0" marR="0" lvl="0" indent="0" algn="l" rtl="0">
              <a:lnSpc>
                <a:spcPct val="150000"/>
              </a:lnSpc>
              <a:spcBef>
                <a:spcPts val="0"/>
              </a:spcBef>
              <a:spcAft>
                <a:spcPts val="0"/>
              </a:spcAft>
              <a:buNone/>
            </a:pPr>
            <a:r>
              <a:rPr lang="vi" sz="1600" dirty="0">
                <a:solidFill>
                  <a:srgbClr val="3C5A99"/>
                </a:solidFill>
                <a:highlight>
                  <a:schemeClr val="lt1"/>
                </a:highlight>
              </a:rPr>
              <a:t>- Second parameter: </a:t>
            </a:r>
            <a:r>
              <a:rPr lang="vi" sz="1600" b="1" i="1" dirty="0">
                <a:solidFill>
                  <a:srgbClr val="3C5A99"/>
                </a:solidFill>
              </a:rPr>
              <a:t>Module name and Name</a:t>
            </a:r>
            <a:r>
              <a:rPr lang="vi" sz="1600" dirty="0">
                <a:solidFill>
                  <a:srgbClr val="3C5A99"/>
                </a:solidFill>
                <a:highlight>
                  <a:schemeClr val="lt1"/>
                </a:highlight>
              </a:rPr>
              <a:t> function to return HTML. Here is index function in views module (file </a:t>
            </a:r>
            <a:r>
              <a:rPr lang="vi" sz="1600" b="1" i="1" dirty="0">
                <a:solidFill>
                  <a:srgbClr val="3C5A99"/>
                </a:solidFill>
              </a:rPr>
              <a:t>views.py</a:t>
            </a:r>
            <a:r>
              <a:rPr lang="vi" sz="1600" dirty="0">
                <a:solidFill>
                  <a:srgbClr val="3C5A99"/>
                </a:solidFill>
                <a:highlight>
                  <a:schemeClr val="lt1"/>
                </a:highlight>
              </a:rPr>
              <a:t>), </a:t>
            </a:r>
            <a:endParaRPr sz="1600" dirty="0">
              <a:solidFill>
                <a:srgbClr val="3C5A99"/>
              </a:solidFill>
              <a:highlight>
                <a:schemeClr val="lt1"/>
              </a:highlight>
            </a:endParaRPr>
          </a:p>
          <a:p>
            <a:pPr marL="0" marR="0" lvl="0" indent="0" algn="l" rtl="0">
              <a:lnSpc>
                <a:spcPct val="150000"/>
              </a:lnSpc>
              <a:spcBef>
                <a:spcPts val="0"/>
              </a:spcBef>
              <a:spcAft>
                <a:spcPts val="0"/>
              </a:spcAft>
              <a:buNone/>
            </a:pPr>
            <a:r>
              <a:rPr lang="vi" sz="1600" dirty="0">
                <a:solidFill>
                  <a:srgbClr val="3C5A99"/>
                </a:solidFill>
                <a:highlight>
                  <a:schemeClr val="lt1"/>
                </a:highlight>
              </a:rPr>
              <a:t>- Third parameter: </a:t>
            </a:r>
            <a:r>
              <a:rPr lang="vi" sz="1600" b="1" i="1" dirty="0">
                <a:solidFill>
                  <a:srgbClr val="3C5A99"/>
                </a:solidFill>
              </a:rPr>
              <a:t>Global variable</a:t>
            </a:r>
            <a:endParaRPr sz="1600" dirty="0">
              <a:solidFill>
                <a:srgbClr val="3C5A99"/>
              </a:solidFill>
              <a:highlight>
                <a:schemeClr val="lt1"/>
              </a:highlight>
            </a:endParaRPr>
          </a:p>
          <a:p>
            <a:pPr marL="0" marR="0" lvl="0" indent="0" algn="l" rtl="0">
              <a:lnSpc>
                <a:spcPct val="150000"/>
              </a:lnSpc>
              <a:spcBef>
                <a:spcPts val="0"/>
              </a:spcBef>
              <a:spcAft>
                <a:spcPts val="0"/>
              </a:spcAft>
              <a:buNone/>
            </a:pPr>
            <a:r>
              <a:rPr lang="vi" sz="1600" dirty="0">
                <a:solidFill>
                  <a:srgbClr val="3C5A99"/>
                </a:solidFill>
                <a:highlight>
                  <a:schemeClr val="lt1"/>
                </a:highlight>
              </a:rPr>
              <a:t>First and second parameters are mandatory</a:t>
            </a:r>
            <a:r>
              <a:rPr lang="vi" dirty="0"/>
              <a:t>.</a:t>
            </a:r>
            <a:endParaRPr dirty="0"/>
          </a:p>
        </p:txBody>
      </p:sp>
      <p:sp>
        <p:nvSpPr>
          <p:cNvPr id="166" name="Google Shape;166;p30"/>
          <p:cNvSpPr txBox="1"/>
          <p:nvPr/>
        </p:nvSpPr>
        <p:spPr>
          <a:xfrm>
            <a:off x="6253967" y="568175"/>
            <a:ext cx="3000000" cy="30168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 – start regex</a:t>
            </a:r>
            <a:endParaRPr sz="1600">
              <a:solidFill>
                <a:srgbClr val="3C5A99"/>
              </a:solidFill>
              <a:highlight>
                <a:schemeClr val="lt1"/>
              </a:highlight>
            </a:endParaRPr>
          </a:p>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 – end regex</a:t>
            </a:r>
            <a:endParaRPr sz="1600">
              <a:solidFill>
                <a:srgbClr val="3C5A99"/>
              </a:solidFill>
              <a:highlight>
                <a:schemeClr val="lt1"/>
              </a:highlight>
            </a:endParaRPr>
          </a:p>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\d – digit characters</a:t>
            </a:r>
            <a:endParaRPr sz="1600">
              <a:solidFill>
                <a:srgbClr val="3C5A99"/>
              </a:solidFill>
              <a:highlight>
                <a:schemeClr val="lt1"/>
              </a:highlight>
            </a:endParaRPr>
          </a:p>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 –  previous character can repeat many times.</a:t>
            </a:r>
            <a:endParaRPr sz="1600">
              <a:solidFill>
                <a:srgbClr val="3C5A99"/>
              </a:solidFill>
              <a:highlight>
                <a:schemeClr val="lt1"/>
              </a:highlight>
            </a:endParaRPr>
          </a:p>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 – / character</a:t>
            </a:r>
            <a:endParaRPr sz="1600">
              <a:solidFill>
                <a:srgbClr val="3C5A99"/>
              </a:solidFill>
              <a:highlight>
                <a:schemeClr val="lt1"/>
              </a:highlight>
            </a:endParaRPr>
          </a:p>
          <a:p>
            <a:pPr marL="457200" marR="0" lvl="0" indent="-330200" algn="l" rtl="0">
              <a:lnSpc>
                <a:spcPct val="150000"/>
              </a:lnSpc>
              <a:spcBef>
                <a:spcPts val="0"/>
              </a:spcBef>
              <a:spcAft>
                <a:spcPts val="0"/>
              </a:spcAft>
              <a:buClr>
                <a:srgbClr val="3C5A99"/>
              </a:buClr>
              <a:buSzPts val="1600"/>
              <a:buChar char="●"/>
            </a:pPr>
            <a:r>
              <a:rPr lang="vi" sz="1600">
                <a:solidFill>
                  <a:srgbClr val="3C5A99"/>
                </a:solidFill>
                <a:highlight>
                  <a:schemeClr val="lt1"/>
                </a:highlight>
              </a:rPr>
              <a:t>() – group some characters together.</a:t>
            </a:r>
            <a:endParaRPr sz="1600">
              <a:solidFill>
                <a:srgbClr val="3C5A99"/>
              </a:solidFill>
              <a:highlight>
                <a:schemeClr val="lt1"/>
              </a:highlight>
            </a:endParaRPr>
          </a:p>
        </p:txBody>
      </p:sp>
      <p:pic>
        <p:nvPicPr>
          <p:cNvPr id="167" name="Google Shape;167;p30"/>
          <p:cNvPicPr preferRelativeResize="0"/>
          <p:nvPr/>
        </p:nvPicPr>
        <p:blipFill>
          <a:blip r:embed="rId3">
            <a:alphaModFix/>
          </a:blip>
          <a:stretch>
            <a:fillRect/>
          </a:stretch>
        </p:blipFill>
        <p:spPr>
          <a:xfrm>
            <a:off x="447325" y="1063414"/>
            <a:ext cx="5311301" cy="17286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73" name="Google Shape;173;p31"/>
          <p:cNvSpPr txBox="1"/>
          <p:nvPr/>
        </p:nvSpPr>
        <p:spPr>
          <a:xfrm>
            <a:off x="626525" y="5716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Create View </a:t>
            </a:r>
            <a:r>
              <a:rPr lang="vi" sz="1600">
                <a:solidFill>
                  <a:srgbClr val="3C5A99"/>
                </a:solidFill>
                <a:highlight>
                  <a:srgbClr val="FFFFFF"/>
                </a:highlight>
              </a:rPr>
              <a:t>- Define path to Polls app</a:t>
            </a:r>
            <a:endParaRPr sz="1600">
              <a:solidFill>
                <a:srgbClr val="3C5A99"/>
              </a:solidFill>
              <a:highlight>
                <a:srgbClr val="FFFFFF"/>
              </a:highlight>
            </a:endParaRPr>
          </a:p>
        </p:txBody>
      </p:sp>
      <p:pic>
        <p:nvPicPr>
          <p:cNvPr id="174" name="Google Shape;174;p31"/>
          <p:cNvPicPr preferRelativeResize="0"/>
          <p:nvPr/>
        </p:nvPicPr>
        <p:blipFill>
          <a:blip r:embed="rId3">
            <a:alphaModFix/>
          </a:blip>
          <a:stretch>
            <a:fillRect/>
          </a:stretch>
        </p:blipFill>
        <p:spPr>
          <a:xfrm>
            <a:off x="2209150" y="968384"/>
            <a:ext cx="5951105" cy="375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80" name="Google Shape;180;p32"/>
          <p:cNvSpPr txBox="1"/>
          <p:nvPr/>
        </p:nvSpPr>
        <p:spPr>
          <a:xfrm>
            <a:off x="636853" y="627193"/>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Create View </a:t>
            </a:r>
            <a:r>
              <a:rPr lang="vi" sz="1600">
                <a:solidFill>
                  <a:srgbClr val="3C5A99"/>
                </a:solidFill>
                <a:highlight>
                  <a:srgbClr val="FFFFFF"/>
                </a:highlight>
              </a:rPr>
              <a:t>- Open View on browser</a:t>
            </a:r>
            <a:endParaRPr sz="1600">
              <a:solidFill>
                <a:srgbClr val="3C5A99"/>
              </a:solidFill>
              <a:highlight>
                <a:srgbClr val="FFFFFF"/>
              </a:highlight>
            </a:endParaRPr>
          </a:p>
        </p:txBody>
      </p:sp>
      <p:grpSp>
        <p:nvGrpSpPr>
          <p:cNvPr id="181" name="Google Shape;181;p32"/>
          <p:cNvGrpSpPr/>
          <p:nvPr/>
        </p:nvGrpSpPr>
        <p:grpSpPr>
          <a:xfrm>
            <a:off x="1087525" y="1079675"/>
            <a:ext cx="1834900" cy="1567400"/>
            <a:chOff x="1083025" y="1574025"/>
            <a:chExt cx="1834900" cy="1567400"/>
          </a:xfrm>
        </p:grpSpPr>
        <p:sp>
          <p:nvSpPr>
            <p:cNvPr id="182" name="Google Shape;182;p3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vi" sz="800">
                  <a:solidFill>
                    <a:srgbClr val="0C58D3"/>
                  </a:solidFill>
                  <a:latin typeface="Roboto"/>
                  <a:ea typeface="Roboto"/>
                  <a:cs typeface="Roboto"/>
                  <a:sym typeface="Roboto"/>
                </a:rPr>
                <a:t>Browser</a:t>
              </a:r>
              <a:endParaRPr sz="800">
                <a:solidFill>
                  <a:srgbClr val="0C58D3"/>
                </a:solidFill>
                <a:latin typeface="Roboto"/>
                <a:ea typeface="Roboto"/>
                <a:cs typeface="Roboto"/>
                <a:sym typeface="Roboto"/>
              </a:endParaRPr>
            </a:p>
          </p:txBody>
        </p:sp>
        <p:sp>
          <p:nvSpPr>
            <p:cNvPr id="183" name="Google Shape;183;p3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 sz="1000" b="1">
                  <a:solidFill>
                    <a:srgbClr val="0C58D3"/>
                  </a:solidFill>
                  <a:latin typeface="Roboto"/>
                  <a:ea typeface="Roboto"/>
                  <a:cs typeface="Roboto"/>
                  <a:sym typeface="Roboto"/>
                </a:rPr>
                <a:t>localhost:8000/polls</a:t>
              </a:r>
              <a:endParaRPr sz="1000" b="1">
                <a:solidFill>
                  <a:srgbClr val="0C58D3"/>
                </a:solidFill>
                <a:latin typeface="Roboto"/>
                <a:ea typeface="Roboto"/>
                <a:cs typeface="Roboto"/>
                <a:sym typeface="Roboto"/>
              </a:endParaRPr>
            </a:p>
          </p:txBody>
        </p:sp>
        <p:cxnSp>
          <p:nvCxnSpPr>
            <p:cNvPr id="184" name="Google Shape;184;p32"/>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185" name="Google Shape;185;p32"/>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a:t>  </a:t>
              </a:r>
              <a:endParaRPr/>
            </a:p>
          </p:txBody>
        </p:sp>
        <p:sp>
          <p:nvSpPr>
            <p:cNvPr id="186" name="Google Shape;186;p32"/>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32"/>
          <p:cNvGrpSpPr/>
          <p:nvPr/>
        </p:nvGrpSpPr>
        <p:grpSpPr>
          <a:xfrm>
            <a:off x="2796474" y="1079675"/>
            <a:ext cx="1834900" cy="1567400"/>
            <a:chOff x="1083025" y="1574025"/>
            <a:chExt cx="1834900" cy="1567400"/>
          </a:xfrm>
        </p:grpSpPr>
        <p:sp>
          <p:nvSpPr>
            <p:cNvPr id="188" name="Google Shape;188;p32"/>
            <p:cNvSpPr txBox="1"/>
            <p:nvPr/>
          </p:nvSpPr>
          <p:spPr>
            <a:xfrm>
              <a:off x="1384077" y="1574025"/>
              <a:ext cx="844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vi" sz="800">
                  <a:solidFill>
                    <a:srgbClr val="0C58D3"/>
                  </a:solidFill>
                  <a:latin typeface="Roboto"/>
                  <a:ea typeface="Roboto"/>
                  <a:cs typeface="Roboto"/>
                  <a:sym typeface="Roboto"/>
                </a:rPr>
                <a:t>URL (mysite)</a:t>
              </a:r>
              <a:endParaRPr sz="800">
                <a:solidFill>
                  <a:srgbClr val="0C58D3"/>
                </a:solidFill>
                <a:latin typeface="Roboto"/>
                <a:ea typeface="Roboto"/>
                <a:cs typeface="Roboto"/>
                <a:sym typeface="Roboto"/>
              </a:endParaRPr>
            </a:p>
          </p:txBody>
        </p:sp>
        <p:sp>
          <p:nvSpPr>
            <p:cNvPr id="189" name="Google Shape;189;p3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 sz="1000" b="1">
                  <a:solidFill>
                    <a:srgbClr val="0C58D3"/>
                  </a:solidFill>
                  <a:latin typeface="Roboto"/>
                  <a:ea typeface="Roboto"/>
                  <a:cs typeface="Roboto"/>
                  <a:sym typeface="Roboto"/>
                </a:rPr>
                <a:t>url(r’^polls/’, include(‘polls.urls’))</a:t>
              </a:r>
              <a:endParaRPr sz="1000" b="1">
                <a:solidFill>
                  <a:srgbClr val="0C58D3"/>
                </a:solidFill>
                <a:latin typeface="Roboto"/>
                <a:ea typeface="Roboto"/>
                <a:cs typeface="Roboto"/>
                <a:sym typeface="Roboto"/>
              </a:endParaRPr>
            </a:p>
          </p:txBody>
        </p:sp>
        <p:cxnSp>
          <p:nvCxnSpPr>
            <p:cNvPr id="190" name="Google Shape;190;p32"/>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191" name="Google Shape;191;p32"/>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a:t>  </a:t>
              </a:r>
              <a:endParaRPr/>
            </a:p>
          </p:txBody>
        </p:sp>
        <p:sp>
          <p:nvSpPr>
            <p:cNvPr id="192" name="Google Shape;192;p32"/>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2"/>
          <p:cNvGrpSpPr/>
          <p:nvPr/>
        </p:nvGrpSpPr>
        <p:grpSpPr>
          <a:xfrm>
            <a:off x="4508319" y="1078975"/>
            <a:ext cx="1834900" cy="1567389"/>
            <a:chOff x="1083025" y="1574036"/>
            <a:chExt cx="1834900" cy="1567389"/>
          </a:xfrm>
        </p:grpSpPr>
        <p:sp>
          <p:nvSpPr>
            <p:cNvPr id="194" name="Google Shape;194;p32"/>
            <p:cNvSpPr txBox="1"/>
            <p:nvPr/>
          </p:nvSpPr>
          <p:spPr>
            <a:xfrm>
              <a:off x="1510082" y="157403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vi" sz="800">
                  <a:solidFill>
                    <a:srgbClr val="858585"/>
                  </a:solidFill>
                  <a:latin typeface="Roboto"/>
                  <a:ea typeface="Roboto"/>
                  <a:cs typeface="Roboto"/>
                  <a:sym typeface="Roboto"/>
                </a:rPr>
                <a:t>URL (polls)</a:t>
              </a:r>
              <a:endParaRPr sz="800">
                <a:solidFill>
                  <a:srgbClr val="858585"/>
                </a:solidFill>
                <a:latin typeface="Roboto"/>
                <a:ea typeface="Roboto"/>
                <a:cs typeface="Roboto"/>
                <a:sym typeface="Roboto"/>
              </a:endParaRPr>
            </a:p>
          </p:txBody>
        </p:sp>
        <p:sp>
          <p:nvSpPr>
            <p:cNvPr id="195" name="Google Shape;195;p3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 sz="1000" b="1">
                  <a:solidFill>
                    <a:srgbClr val="858585"/>
                  </a:solidFill>
                  <a:latin typeface="Roboto"/>
                  <a:ea typeface="Roboto"/>
                  <a:cs typeface="Roboto"/>
                  <a:sym typeface="Roboto"/>
                </a:rPr>
                <a:t>url(r’^r$’, views.index, name=’index’)</a:t>
              </a:r>
              <a:endParaRPr sz="1000" b="1">
                <a:solidFill>
                  <a:srgbClr val="858585"/>
                </a:solidFill>
                <a:latin typeface="Roboto"/>
                <a:ea typeface="Roboto"/>
                <a:cs typeface="Roboto"/>
                <a:sym typeface="Roboto"/>
              </a:endParaRPr>
            </a:p>
          </p:txBody>
        </p:sp>
        <p:cxnSp>
          <p:nvCxnSpPr>
            <p:cNvPr id="196" name="Google Shape;196;p32"/>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97" name="Google Shape;197;p32"/>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a:t>  </a:t>
              </a:r>
              <a:endParaRPr/>
            </a:p>
          </p:txBody>
        </p:sp>
        <p:sp>
          <p:nvSpPr>
            <p:cNvPr id="198" name="Google Shape;198;p32"/>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32"/>
          <p:cNvGrpSpPr/>
          <p:nvPr/>
        </p:nvGrpSpPr>
        <p:grpSpPr>
          <a:xfrm>
            <a:off x="6221583" y="1078953"/>
            <a:ext cx="1834900" cy="2315200"/>
            <a:chOff x="1083025" y="1574025"/>
            <a:chExt cx="1834900" cy="2315200"/>
          </a:xfrm>
        </p:grpSpPr>
        <p:sp>
          <p:nvSpPr>
            <p:cNvPr id="200" name="Google Shape;200;p3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vi" sz="800">
                  <a:solidFill>
                    <a:srgbClr val="858585"/>
                  </a:solidFill>
                  <a:latin typeface="Roboto"/>
                  <a:ea typeface="Roboto"/>
                  <a:cs typeface="Roboto"/>
                  <a:sym typeface="Roboto"/>
                </a:rPr>
                <a:t>View</a:t>
              </a:r>
              <a:endParaRPr sz="800">
                <a:solidFill>
                  <a:srgbClr val="858585"/>
                </a:solidFill>
                <a:latin typeface="Roboto"/>
                <a:ea typeface="Roboto"/>
                <a:cs typeface="Roboto"/>
                <a:sym typeface="Roboto"/>
              </a:endParaRPr>
            </a:p>
          </p:txBody>
        </p:sp>
        <p:sp>
          <p:nvSpPr>
            <p:cNvPr id="201" name="Google Shape;201;p3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 sz="1000" b="1">
                  <a:solidFill>
                    <a:srgbClr val="858585"/>
                  </a:solidFill>
                  <a:latin typeface="Roboto"/>
                  <a:ea typeface="Roboto"/>
                  <a:cs typeface="Roboto"/>
                  <a:sym typeface="Roboto"/>
                </a:rPr>
                <a:t>def index()request):</a:t>
              </a:r>
              <a:endParaRPr sz="1000" b="1">
                <a:solidFill>
                  <a:srgbClr val="858585"/>
                </a:solidFill>
                <a:latin typeface="Roboto"/>
                <a:ea typeface="Roboto"/>
                <a:cs typeface="Roboto"/>
                <a:sym typeface="Roboto"/>
              </a:endParaRPr>
            </a:p>
          </p:txBody>
        </p:sp>
        <p:sp>
          <p:nvSpPr>
            <p:cNvPr id="202" name="Google Shape;202;p32"/>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 sz="800">
                  <a:solidFill>
                    <a:srgbClr val="858585"/>
                  </a:solidFill>
                  <a:latin typeface="Roboto"/>
                  <a:ea typeface="Roboto"/>
                  <a:cs typeface="Roboto"/>
                  <a:sym typeface="Roboto"/>
                </a:rPr>
                <a:t>response = HttpResponse()</a:t>
              </a:r>
              <a:endParaRPr sz="800">
                <a:solidFill>
                  <a:srgbClr val="858585"/>
                </a:solidFill>
                <a:latin typeface="Roboto"/>
                <a:ea typeface="Roboto"/>
                <a:cs typeface="Roboto"/>
                <a:sym typeface="Roboto"/>
              </a:endParaRPr>
            </a:p>
            <a:p>
              <a:pPr marL="0" lvl="0" indent="0" algn="l" rtl="0">
                <a:lnSpc>
                  <a:spcPct val="100000"/>
                </a:lnSpc>
                <a:spcBef>
                  <a:spcPts val="0"/>
                </a:spcBef>
                <a:spcAft>
                  <a:spcPts val="0"/>
                </a:spcAft>
                <a:buNone/>
              </a:pPr>
              <a:r>
                <a:rPr lang="vi" sz="800">
                  <a:solidFill>
                    <a:srgbClr val="858585"/>
                  </a:solidFill>
                  <a:latin typeface="Roboto"/>
                  <a:ea typeface="Roboto"/>
                  <a:cs typeface="Roboto"/>
                  <a:sym typeface="Roboto"/>
                </a:rPr>
                <a:t>response.write(“&lt;h1&gt;Welcome&lt;/h1&gt;”)</a:t>
              </a:r>
              <a:endParaRPr sz="800">
                <a:solidFill>
                  <a:srgbClr val="858585"/>
                </a:solidFill>
                <a:latin typeface="Roboto"/>
                <a:ea typeface="Roboto"/>
                <a:cs typeface="Roboto"/>
                <a:sym typeface="Roboto"/>
              </a:endParaRPr>
            </a:p>
            <a:p>
              <a:pPr marL="0" lvl="0" indent="0" algn="l" rtl="0">
                <a:lnSpc>
                  <a:spcPct val="100000"/>
                </a:lnSpc>
                <a:spcBef>
                  <a:spcPts val="0"/>
                </a:spcBef>
                <a:spcAft>
                  <a:spcPts val="0"/>
                </a:spcAft>
                <a:buNone/>
              </a:pPr>
              <a:r>
                <a:rPr lang="vi" sz="800">
                  <a:solidFill>
                    <a:srgbClr val="858585"/>
                  </a:solidFill>
                  <a:latin typeface="Roboto"/>
                  <a:ea typeface="Roboto"/>
                  <a:cs typeface="Roboto"/>
                  <a:sym typeface="Roboto"/>
                </a:rPr>
                <a:t>response.write(“This is polls app”)</a:t>
              </a:r>
              <a:endParaRPr sz="800">
                <a:solidFill>
                  <a:srgbClr val="858585"/>
                </a:solidFill>
                <a:latin typeface="Roboto"/>
                <a:ea typeface="Roboto"/>
                <a:cs typeface="Roboto"/>
                <a:sym typeface="Roboto"/>
              </a:endParaRPr>
            </a:p>
            <a:p>
              <a:pPr marL="0" lvl="0" indent="0" algn="l" rtl="0">
                <a:lnSpc>
                  <a:spcPct val="100000"/>
                </a:lnSpc>
                <a:spcBef>
                  <a:spcPts val="0"/>
                </a:spcBef>
                <a:spcAft>
                  <a:spcPts val="0"/>
                </a:spcAft>
                <a:buNone/>
              </a:pPr>
              <a:r>
                <a:rPr lang="vi" sz="800">
                  <a:solidFill>
                    <a:srgbClr val="858585"/>
                  </a:solidFill>
                  <a:latin typeface="Roboto"/>
                  <a:ea typeface="Roboto"/>
                  <a:cs typeface="Roboto"/>
                  <a:sym typeface="Roboto"/>
                </a:rPr>
                <a:t>return response</a:t>
              </a:r>
              <a:endParaRPr sz="800">
                <a:solidFill>
                  <a:srgbClr val="858585"/>
                </a:solidFill>
                <a:latin typeface="Roboto"/>
                <a:ea typeface="Roboto"/>
                <a:cs typeface="Roboto"/>
                <a:sym typeface="Roboto"/>
              </a:endParaRPr>
            </a:p>
          </p:txBody>
        </p:sp>
        <p:cxnSp>
          <p:nvCxnSpPr>
            <p:cNvPr id="203" name="Google Shape;203;p32"/>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04" name="Google Shape;204;p32"/>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a:t>  </a:t>
              </a:r>
              <a:endParaRPr/>
            </a:p>
          </p:txBody>
        </p:sp>
        <p:sp>
          <p:nvSpPr>
            <p:cNvPr id="205" name="Google Shape;205;p32"/>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6" name="Google Shape;206;p32"/>
          <p:cNvPicPr preferRelativeResize="0"/>
          <p:nvPr/>
        </p:nvPicPr>
        <p:blipFill>
          <a:blip r:embed="rId3">
            <a:alphaModFix/>
          </a:blip>
          <a:stretch>
            <a:fillRect/>
          </a:stretch>
        </p:blipFill>
        <p:spPr>
          <a:xfrm>
            <a:off x="2581775" y="2810000"/>
            <a:ext cx="3317200" cy="168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12" name="Google Shape;212;p33"/>
          <p:cNvSpPr txBox="1"/>
          <p:nvPr/>
        </p:nvSpPr>
        <p:spPr>
          <a:xfrm>
            <a:off x="650575" y="60942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1. Config database</a:t>
            </a:r>
            <a:endParaRPr sz="1600" b="1">
              <a:solidFill>
                <a:srgbClr val="3C5A99"/>
              </a:solidFill>
              <a:highlight>
                <a:srgbClr val="FFFFFF"/>
              </a:highlight>
            </a:endParaRPr>
          </a:p>
        </p:txBody>
      </p:sp>
      <p:sp>
        <p:nvSpPr>
          <p:cNvPr id="213" name="Google Shape;213;p33"/>
          <p:cNvSpPr txBox="1"/>
          <p:nvPr/>
        </p:nvSpPr>
        <p:spPr>
          <a:xfrm>
            <a:off x="784950" y="1078950"/>
            <a:ext cx="75741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a, File </a:t>
            </a:r>
            <a:r>
              <a:rPr lang="vi" sz="1600" b="1" i="1">
                <a:solidFill>
                  <a:srgbClr val="3C5A99"/>
                </a:solidFill>
              </a:rPr>
              <a:t>settings.py</a:t>
            </a:r>
            <a:r>
              <a:rPr lang="vi" sz="1600">
                <a:solidFill>
                  <a:srgbClr val="3C5A99"/>
                </a:solidFill>
                <a:highlight>
                  <a:srgbClr val="FFFFFF"/>
                </a:highlight>
              </a:rPr>
              <a:t>: contain database config information.</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b, Default, Django server uses </a:t>
            </a:r>
            <a:r>
              <a:rPr lang="vi" sz="1600" b="1" i="1">
                <a:solidFill>
                  <a:srgbClr val="3C5A99"/>
                </a:solidFill>
              </a:rPr>
              <a:t>SQLite</a:t>
            </a:r>
            <a:r>
              <a:rPr lang="vi" sz="1600">
                <a:solidFill>
                  <a:srgbClr val="3C5A99"/>
                </a:solidFill>
                <a:highlight>
                  <a:srgbClr val="FFFFFF"/>
                </a:highlight>
              </a:rPr>
              <a:t> database.</a:t>
            </a:r>
            <a:endParaRPr sz="1600">
              <a:solidFill>
                <a:srgbClr val="3C5A99"/>
              </a:solidFill>
              <a:highlight>
                <a:srgbClr val="FFFFFF"/>
              </a:highlight>
            </a:endParaRPr>
          </a:p>
          <a:p>
            <a:pPr marL="457200" marR="0" lvl="0" indent="-330200" algn="l" rtl="0">
              <a:lnSpc>
                <a:spcPct val="150000"/>
              </a:lnSpc>
              <a:spcBef>
                <a:spcPts val="0"/>
              </a:spcBef>
              <a:spcAft>
                <a:spcPts val="0"/>
              </a:spcAft>
              <a:buClr>
                <a:srgbClr val="3C5A99"/>
              </a:buClr>
              <a:buSzPts val="1600"/>
              <a:buChar char="●"/>
            </a:pPr>
            <a:r>
              <a:rPr lang="vi" sz="1600" b="1" i="1">
                <a:solidFill>
                  <a:srgbClr val="3C5A99"/>
                </a:solidFill>
              </a:rPr>
              <a:t>ENGINE</a:t>
            </a:r>
            <a:r>
              <a:rPr lang="vi" sz="1600">
                <a:solidFill>
                  <a:srgbClr val="3C5A99"/>
                </a:solidFill>
                <a:highlight>
                  <a:srgbClr val="FFFFFF"/>
                </a:highlight>
              </a:rPr>
              <a:t>: module name (database type, </a:t>
            </a:r>
            <a:r>
              <a:rPr lang="vi" sz="1600" b="1" i="1">
                <a:solidFill>
                  <a:srgbClr val="3C5A99"/>
                </a:solidFill>
              </a:rPr>
              <a:t>SQLite</a:t>
            </a:r>
            <a:r>
              <a:rPr lang="vi" sz="1600">
                <a:solidFill>
                  <a:srgbClr val="3C5A99"/>
                </a:solidFill>
                <a:highlight>
                  <a:srgbClr val="FFFFFF"/>
                </a:highlight>
              </a:rPr>
              <a:t>)</a:t>
            </a:r>
            <a:endParaRPr sz="1600">
              <a:solidFill>
                <a:srgbClr val="3C5A99"/>
              </a:solidFill>
              <a:highlight>
                <a:srgbClr val="FFFFFF"/>
              </a:highlight>
            </a:endParaRPr>
          </a:p>
          <a:p>
            <a:pPr marL="457200" marR="0" lvl="0" indent="-330200" algn="l" rtl="0">
              <a:lnSpc>
                <a:spcPct val="150000"/>
              </a:lnSpc>
              <a:spcBef>
                <a:spcPts val="0"/>
              </a:spcBef>
              <a:spcAft>
                <a:spcPts val="0"/>
              </a:spcAft>
              <a:buClr>
                <a:srgbClr val="3C5A99"/>
              </a:buClr>
              <a:buSzPts val="1600"/>
              <a:buChar char="●"/>
            </a:pPr>
            <a:r>
              <a:rPr lang="vi" sz="1600" b="1" i="1">
                <a:solidFill>
                  <a:srgbClr val="3C5A99"/>
                </a:solidFill>
              </a:rPr>
              <a:t>NAME</a:t>
            </a:r>
            <a:r>
              <a:rPr lang="vi" sz="1600">
                <a:solidFill>
                  <a:srgbClr val="3C5A99"/>
                </a:solidFill>
                <a:highlight>
                  <a:srgbClr val="FFFFFF"/>
                </a:highlight>
              </a:rPr>
              <a:t>: database name (</a:t>
            </a:r>
            <a:r>
              <a:rPr lang="vi" sz="1600" b="1" i="1">
                <a:solidFill>
                  <a:srgbClr val="3C5A99"/>
                </a:solidFill>
              </a:rPr>
              <a:t>db.sqlite3</a:t>
            </a:r>
            <a:r>
              <a:rPr lang="vi" sz="1600">
                <a:solidFill>
                  <a:srgbClr val="3C5A99"/>
                </a:solidFill>
                <a:highlight>
                  <a:srgbClr val="FFFFFF"/>
                </a:highlight>
              </a:rPr>
              <a:t>).</a:t>
            </a:r>
            <a:endParaRPr sz="1600">
              <a:solidFill>
                <a:srgbClr val="7A7A7A"/>
              </a:solidFill>
              <a:highlight>
                <a:srgbClr val="FFFFFF"/>
              </a:highlight>
              <a:latin typeface="Roboto"/>
              <a:ea typeface="Roboto"/>
              <a:cs typeface="Roboto"/>
              <a:sym typeface="Roboto"/>
            </a:endParaRPr>
          </a:p>
          <a:p>
            <a:pPr marL="0" lvl="0" indent="0" algn="l" rtl="0">
              <a:spcBef>
                <a:spcPts val="0"/>
              </a:spcBef>
              <a:spcAft>
                <a:spcPts val="0"/>
              </a:spcAft>
              <a:buNone/>
            </a:pPr>
            <a:endParaRPr sz="1600">
              <a:solidFill>
                <a:srgbClr val="7A7A7A"/>
              </a:solidFill>
              <a:highlight>
                <a:srgbClr val="FFFFFF"/>
              </a:highlight>
              <a:latin typeface="Roboto"/>
              <a:ea typeface="Roboto"/>
              <a:cs typeface="Roboto"/>
              <a:sym typeface="Roboto"/>
            </a:endParaRPr>
          </a:p>
        </p:txBody>
      </p:sp>
      <p:pic>
        <p:nvPicPr>
          <p:cNvPr id="214" name="Google Shape;214;p33"/>
          <p:cNvPicPr preferRelativeResize="0"/>
          <p:nvPr/>
        </p:nvPicPr>
        <p:blipFill>
          <a:blip r:embed="rId3">
            <a:alphaModFix/>
          </a:blip>
          <a:stretch>
            <a:fillRect/>
          </a:stretch>
        </p:blipFill>
        <p:spPr>
          <a:xfrm>
            <a:off x="1570534" y="2694339"/>
            <a:ext cx="6704816" cy="20205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20" name="Google Shape;220;p34"/>
          <p:cNvSpPr txBox="1"/>
          <p:nvPr/>
        </p:nvSpPr>
        <p:spPr>
          <a:xfrm>
            <a:off x="650575" y="60942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1.</a:t>
            </a:r>
            <a:r>
              <a:rPr lang="vi" sz="1600">
                <a:solidFill>
                  <a:srgbClr val="3C5A99"/>
                </a:solidFill>
                <a:highlight>
                  <a:srgbClr val="FFFFFF"/>
                </a:highlight>
              </a:rPr>
              <a:t> </a:t>
            </a:r>
            <a:r>
              <a:rPr lang="vi" sz="1600" b="1">
                <a:solidFill>
                  <a:srgbClr val="3C5A99"/>
                </a:solidFill>
                <a:highlight>
                  <a:srgbClr val="FFFFFF"/>
                </a:highlight>
              </a:rPr>
              <a:t>Config</a:t>
            </a:r>
            <a:r>
              <a:rPr lang="vi" sz="1600">
                <a:solidFill>
                  <a:srgbClr val="3C5A99"/>
                </a:solidFill>
                <a:highlight>
                  <a:srgbClr val="FFFFFF"/>
                </a:highlight>
              </a:rPr>
              <a:t> </a:t>
            </a:r>
            <a:r>
              <a:rPr lang="vi" sz="1600" b="1">
                <a:solidFill>
                  <a:srgbClr val="3C5A99"/>
                </a:solidFill>
                <a:highlight>
                  <a:srgbClr val="FFFFFF"/>
                </a:highlight>
              </a:rPr>
              <a:t>database</a:t>
            </a:r>
            <a:endParaRPr sz="1600">
              <a:solidFill>
                <a:srgbClr val="3C5A99"/>
              </a:solidFill>
              <a:highlight>
                <a:srgbClr val="FFFFFF"/>
              </a:highlight>
            </a:endParaRPr>
          </a:p>
        </p:txBody>
      </p:sp>
      <p:sp>
        <p:nvSpPr>
          <p:cNvPr id="221" name="Google Shape;221;p34"/>
          <p:cNvSpPr txBox="1"/>
          <p:nvPr/>
        </p:nvSpPr>
        <p:spPr>
          <a:xfrm>
            <a:off x="166800" y="1078950"/>
            <a:ext cx="8810400" cy="3386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c. Change values of </a:t>
            </a:r>
            <a:r>
              <a:rPr lang="vi" sz="1600" b="1" i="1">
                <a:solidFill>
                  <a:srgbClr val="3C5A99"/>
                </a:solidFill>
              </a:rPr>
              <a:t>DATABASES</a:t>
            </a:r>
            <a:r>
              <a:rPr lang="vi" sz="1600">
                <a:solidFill>
                  <a:srgbClr val="3C5A99"/>
                </a:solidFill>
                <a:highlight>
                  <a:srgbClr val="FFFFFF"/>
                </a:highlight>
              </a:rPr>
              <a:t> in file settings.py to use other database types:</a:t>
            </a:r>
            <a:endParaRPr sz="1600">
              <a:solidFill>
                <a:srgbClr val="3C5A99"/>
              </a:solidFill>
              <a:highlight>
                <a:srgbClr val="FFFFFF"/>
              </a:highlight>
            </a:endParaRPr>
          </a:p>
          <a:p>
            <a:pPr marL="457200" marR="0" lvl="0" indent="-330200" algn="l" rtl="0">
              <a:lnSpc>
                <a:spcPct val="150000"/>
              </a:lnSpc>
              <a:spcBef>
                <a:spcPts val="0"/>
              </a:spcBef>
              <a:spcAft>
                <a:spcPts val="0"/>
              </a:spcAft>
              <a:buClr>
                <a:srgbClr val="3C5A99"/>
              </a:buClr>
              <a:buSzPts val="1600"/>
              <a:buChar char="●"/>
            </a:pPr>
            <a:r>
              <a:rPr lang="vi" sz="1600" b="1" i="1">
                <a:solidFill>
                  <a:srgbClr val="3C5A99"/>
                </a:solidFill>
              </a:rPr>
              <a:t>ENGINE</a:t>
            </a:r>
            <a:r>
              <a:rPr lang="vi" sz="1600">
                <a:solidFill>
                  <a:srgbClr val="3C5A99"/>
                </a:solidFill>
                <a:highlight>
                  <a:srgbClr val="FFFFFF"/>
                </a:highlight>
              </a:rPr>
              <a:t>: </a:t>
            </a:r>
            <a:endParaRPr sz="1600">
              <a:solidFill>
                <a:srgbClr val="3C5A99"/>
              </a:solidFill>
              <a:highlight>
                <a:srgbClr val="FFFFFF"/>
              </a:highlight>
            </a:endParaRPr>
          </a:p>
          <a:p>
            <a:pPr marL="914400" marR="0" lvl="1" indent="-330200" algn="l" rtl="0">
              <a:lnSpc>
                <a:spcPct val="150000"/>
              </a:lnSpc>
              <a:spcBef>
                <a:spcPts val="0"/>
              </a:spcBef>
              <a:spcAft>
                <a:spcPts val="0"/>
              </a:spcAft>
              <a:buClr>
                <a:srgbClr val="3C5A99"/>
              </a:buClr>
              <a:buSzPts val="1600"/>
              <a:buChar char="○"/>
            </a:pPr>
            <a:r>
              <a:rPr lang="vi" sz="1600">
                <a:solidFill>
                  <a:srgbClr val="3C5A99"/>
                </a:solidFill>
                <a:highlight>
                  <a:srgbClr val="FFFFFF"/>
                </a:highlight>
              </a:rPr>
              <a:t>django.db.backends.sqlite3</a:t>
            </a:r>
            <a:endParaRPr sz="1600">
              <a:solidFill>
                <a:srgbClr val="3C5A99"/>
              </a:solidFill>
              <a:highlight>
                <a:srgbClr val="FFFFFF"/>
              </a:highlight>
            </a:endParaRPr>
          </a:p>
          <a:p>
            <a:pPr marL="914400" marR="0" lvl="1" indent="-330200" algn="l" rtl="0">
              <a:lnSpc>
                <a:spcPct val="150000"/>
              </a:lnSpc>
              <a:spcBef>
                <a:spcPts val="0"/>
              </a:spcBef>
              <a:spcAft>
                <a:spcPts val="0"/>
              </a:spcAft>
              <a:buClr>
                <a:srgbClr val="3C5A99"/>
              </a:buClr>
              <a:buSzPts val="1600"/>
              <a:buChar char="○"/>
            </a:pPr>
            <a:r>
              <a:rPr lang="vi" sz="1600">
                <a:solidFill>
                  <a:srgbClr val="3C5A99"/>
                </a:solidFill>
                <a:highlight>
                  <a:srgbClr val="FFFFFF"/>
                </a:highlight>
              </a:rPr>
              <a:t>django.db.backends.postgresql</a:t>
            </a:r>
            <a:endParaRPr sz="1600">
              <a:solidFill>
                <a:srgbClr val="3C5A99"/>
              </a:solidFill>
              <a:highlight>
                <a:srgbClr val="FFFFFF"/>
              </a:highlight>
            </a:endParaRPr>
          </a:p>
          <a:p>
            <a:pPr marL="914400" marR="0" lvl="1" indent="-330200" algn="l" rtl="0">
              <a:lnSpc>
                <a:spcPct val="150000"/>
              </a:lnSpc>
              <a:spcBef>
                <a:spcPts val="0"/>
              </a:spcBef>
              <a:spcAft>
                <a:spcPts val="0"/>
              </a:spcAft>
              <a:buClr>
                <a:srgbClr val="3C5A99"/>
              </a:buClr>
              <a:buSzPts val="1600"/>
              <a:buChar char="○"/>
            </a:pPr>
            <a:r>
              <a:rPr lang="vi" sz="1600">
                <a:solidFill>
                  <a:srgbClr val="3C5A99"/>
                </a:solidFill>
                <a:highlight>
                  <a:srgbClr val="FFFFFF"/>
                </a:highlight>
              </a:rPr>
              <a:t>django.db.backends.mysql</a:t>
            </a:r>
            <a:endParaRPr sz="1600">
              <a:solidFill>
                <a:srgbClr val="3C5A99"/>
              </a:solidFill>
              <a:highlight>
                <a:srgbClr val="FFFFFF"/>
              </a:highlight>
            </a:endParaRPr>
          </a:p>
          <a:p>
            <a:pPr marL="914400" marR="0" lvl="1" indent="-330200" algn="l" rtl="0">
              <a:lnSpc>
                <a:spcPct val="150000"/>
              </a:lnSpc>
              <a:spcBef>
                <a:spcPts val="0"/>
              </a:spcBef>
              <a:spcAft>
                <a:spcPts val="0"/>
              </a:spcAft>
              <a:buClr>
                <a:srgbClr val="3C5A99"/>
              </a:buClr>
              <a:buSzPts val="1600"/>
              <a:buChar char="○"/>
            </a:pPr>
            <a:r>
              <a:rPr lang="vi" sz="1600">
                <a:solidFill>
                  <a:srgbClr val="3C5A99"/>
                </a:solidFill>
                <a:highlight>
                  <a:srgbClr val="FFFFFF"/>
                </a:highlight>
              </a:rPr>
              <a:t>django.db.backends.oracle</a:t>
            </a:r>
            <a:endParaRPr sz="1600">
              <a:solidFill>
                <a:srgbClr val="3C5A99"/>
              </a:solidFill>
              <a:highlight>
                <a:srgbClr val="FFFFFF"/>
              </a:highlight>
            </a:endParaRPr>
          </a:p>
          <a:p>
            <a:pPr marL="457200" marR="0" lvl="0" indent="-330200" algn="l" rtl="0">
              <a:lnSpc>
                <a:spcPct val="150000"/>
              </a:lnSpc>
              <a:spcBef>
                <a:spcPts val="0"/>
              </a:spcBef>
              <a:spcAft>
                <a:spcPts val="0"/>
              </a:spcAft>
              <a:buClr>
                <a:srgbClr val="3C5A99"/>
              </a:buClr>
              <a:buSzPts val="1600"/>
              <a:buChar char="●"/>
            </a:pPr>
            <a:r>
              <a:rPr lang="vi" sz="1600" b="1" i="1">
                <a:solidFill>
                  <a:srgbClr val="3C5A99"/>
                </a:solidFill>
              </a:rPr>
              <a:t>NAME</a:t>
            </a:r>
            <a:r>
              <a:rPr lang="vi" sz="1600">
                <a:solidFill>
                  <a:srgbClr val="3C5A99"/>
                </a:solidFill>
                <a:highlight>
                  <a:srgbClr val="FFFFFF"/>
                </a:highlight>
              </a:rPr>
              <a:t>: Must same name with </a:t>
            </a:r>
            <a:r>
              <a:rPr lang="vi" sz="1600" b="1" i="1">
                <a:solidFill>
                  <a:srgbClr val="3C5A99"/>
                </a:solidFill>
              </a:rPr>
              <a:t>NAME</a:t>
            </a:r>
            <a:r>
              <a:rPr lang="vi" sz="1600">
                <a:solidFill>
                  <a:srgbClr val="3C5A99"/>
                </a:solidFill>
                <a:highlight>
                  <a:srgbClr val="FFFFFF"/>
                </a:highlight>
              </a:rPr>
              <a:t> in CS</a:t>
            </a:r>
            <a:r>
              <a:rPr lang="vi" sz="1600" b="1" i="1">
                <a:solidFill>
                  <a:srgbClr val="3C5A99"/>
                </a:solidFill>
              </a:rPr>
              <a:t>D</a:t>
            </a:r>
            <a:r>
              <a:rPr lang="vi" sz="1600">
                <a:solidFill>
                  <a:srgbClr val="3C5A99"/>
                </a:solidFill>
                <a:highlight>
                  <a:srgbClr val="FFFFFF"/>
                </a:highlight>
              </a:rPr>
              <a:t>L (create by command </a:t>
            </a:r>
            <a:r>
              <a:rPr lang="vi" sz="1600" b="1" i="1">
                <a:solidFill>
                  <a:srgbClr val="3C5A99"/>
                </a:solidFill>
              </a:rPr>
              <a:t>CREATE</a:t>
            </a:r>
            <a:r>
              <a:rPr lang="vi" sz="1600">
                <a:solidFill>
                  <a:srgbClr val="3C5A99"/>
                </a:solidFill>
                <a:highlight>
                  <a:srgbClr val="FFFFFF"/>
                </a:highlight>
              </a:rPr>
              <a:t> </a:t>
            </a:r>
            <a:r>
              <a:rPr lang="vi" sz="1600" b="1" i="1">
                <a:solidFill>
                  <a:srgbClr val="3C5A99"/>
                </a:solidFill>
              </a:rPr>
              <a:t>DATABASE</a:t>
            </a:r>
            <a:r>
              <a:rPr lang="vi" sz="1600">
                <a:solidFill>
                  <a:srgbClr val="3C5A99"/>
                </a:solidFill>
                <a:highlight>
                  <a:srgbClr val="FFFFFF"/>
                </a:highlight>
              </a:rPr>
              <a:t> </a:t>
            </a:r>
            <a:r>
              <a:rPr lang="vi" sz="1600" b="1" i="1">
                <a:solidFill>
                  <a:srgbClr val="3C5A99"/>
                </a:solidFill>
              </a:rPr>
              <a:t>&lt;name&gt;)</a:t>
            </a:r>
            <a:endParaRPr sz="1600">
              <a:solidFill>
                <a:srgbClr val="3C5A99"/>
              </a:solidFill>
              <a:highlight>
                <a:srgbClr val="FFFFFF"/>
              </a:highlight>
            </a:endParaRPr>
          </a:p>
          <a:p>
            <a:pPr marL="457200" marR="0" lvl="0" indent="-330200" algn="l" rtl="0">
              <a:lnSpc>
                <a:spcPct val="150000"/>
              </a:lnSpc>
              <a:spcBef>
                <a:spcPts val="0"/>
              </a:spcBef>
              <a:spcAft>
                <a:spcPts val="0"/>
              </a:spcAft>
              <a:buClr>
                <a:srgbClr val="3C5A99"/>
              </a:buClr>
              <a:buSzPts val="1600"/>
              <a:buChar char="●"/>
            </a:pPr>
            <a:r>
              <a:rPr lang="vi" sz="1600" b="1" i="1">
                <a:solidFill>
                  <a:srgbClr val="3C5A99"/>
                </a:solidFill>
              </a:rPr>
              <a:t>USER</a:t>
            </a:r>
            <a:r>
              <a:rPr lang="vi" sz="1600">
                <a:solidFill>
                  <a:srgbClr val="3C5A99"/>
                </a:solidFill>
                <a:highlight>
                  <a:srgbClr val="FFFFFF"/>
                </a:highlight>
              </a:rPr>
              <a:t>, </a:t>
            </a:r>
            <a:r>
              <a:rPr lang="vi" sz="1600" b="1" i="1">
                <a:solidFill>
                  <a:srgbClr val="3C5A99"/>
                </a:solidFill>
              </a:rPr>
              <a:t>PASSWORD</a:t>
            </a:r>
            <a:r>
              <a:rPr lang="vi" sz="1600">
                <a:solidFill>
                  <a:srgbClr val="3C5A99"/>
                </a:solidFill>
                <a:highlight>
                  <a:srgbClr val="FFFFFF"/>
                </a:highlight>
              </a:rPr>
              <a:t>, </a:t>
            </a:r>
            <a:r>
              <a:rPr lang="vi" sz="1600" b="1" i="1">
                <a:solidFill>
                  <a:srgbClr val="3C5A99"/>
                </a:solidFill>
              </a:rPr>
              <a:t>HOST</a:t>
            </a:r>
            <a:r>
              <a:rPr lang="vi" sz="1600">
                <a:solidFill>
                  <a:srgbClr val="3C5A99"/>
                </a:solidFill>
                <a:highlight>
                  <a:srgbClr val="FFFFFF"/>
                </a:highlight>
              </a:rPr>
              <a:t> are also provided.</a:t>
            </a:r>
            <a:endParaRPr sz="1600">
              <a:solidFill>
                <a:srgbClr val="7A7A7A"/>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27" name="Google Shape;227;p35"/>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1. Config database</a:t>
            </a:r>
            <a:endParaRPr sz="1600">
              <a:solidFill>
                <a:srgbClr val="3C5A99"/>
              </a:solidFill>
              <a:highlight>
                <a:srgbClr val="FFFFFF"/>
              </a:highlight>
            </a:endParaRPr>
          </a:p>
        </p:txBody>
      </p:sp>
      <p:pic>
        <p:nvPicPr>
          <p:cNvPr id="228" name="Google Shape;228;p35"/>
          <p:cNvPicPr preferRelativeResize="0"/>
          <p:nvPr/>
        </p:nvPicPr>
        <p:blipFill>
          <a:blip r:embed="rId3">
            <a:alphaModFix/>
          </a:blip>
          <a:stretch>
            <a:fillRect/>
          </a:stretch>
        </p:blipFill>
        <p:spPr>
          <a:xfrm>
            <a:off x="3518850" y="683300"/>
            <a:ext cx="3771900" cy="2114550"/>
          </a:xfrm>
          <a:prstGeom prst="rect">
            <a:avLst/>
          </a:prstGeom>
          <a:noFill/>
          <a:ln>
            <a:noFill/>
          </a:ln>
        </p:spPr>
      </p:pic>
      <p:sp>
        <p:nvSpPr>
          <p:cNvPr id="229" name="Google Shape;229;p35"/>
          <p:cNvSpPr txBox="1"/>
          <p:nvPr/>
        </p:nvSpPr>
        <p:spPr>
          <a:xfrm>
            <a:off x="573934" y="2797850"/>
            <a:ext cx="8144275" cy="203129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dirty="0">
                <a:solidFill>
                  <a:srgbClr val="3C5A99"/>
                </a:solidFill>
                <a:highlight>
                  <a:srgbClr val="FFFFFF"/>
                </a:highlight>
              </a:rPr>
              <a:t>- </a:t>
            </a:r>
            <a:r>
              <a:rPr lang="vi" sz="1600" b="1" i="1" dirty="0">
                <a:solidFill>
                  <a:srgbClr val="3C5A99"/>
                </a:solidFill>
              </a:rPr>
              <a:t>INSTALLED_APPS</a:t>
            </a:r>
            <a:r>
              <a:rPr lang="vi" sz="1600" dirty="0">
                <a:solidFill>
                  <a:srgbClr val="3C5A99"/>
                </a:solidFill>
                <a:highlight>
                  <a:srgbClr val="FFFFFF"/>
                </a:highlight>
              </a:rPr>
              <a:t>: List applications provided by Django.</a:t>
            </a:r>
            <a:endParaRPr sz="1600" dirty="0">
              <a:solidFill>
                <a:srgbClr val="3C5A99"/>
              </a:solidFill>
              <a:highlight>
                <a:srgbClr val="FFFFFF"/>
              </a:highlight>
            </a:endParaRPr>
          </a:p>
          <a:p>
            <a:pPr marL="0" marR="0" lvl="0" indent="0" algn="l" rtl="0">
              <a:lnSpc>
                <a:spcPct val="150000"/>
              </a:lnSpc>
              <a:spcBef>
                <a:spcPts val="0"/>
              </a:spcBef>
              <a:spcAft>
                <a:spcPts val="0"/>
              </a:spcAft>
              <a:buNone/>
            </a:pPr>
            <a:r>
              <a:rPr lang="vi" sz="1600" dirty="0">
                <a:solidFill>
                  <a:srgbClr val="3C5A99"/>
                </a:solidFill>
                <a:highlight>
                  <a:srgbClr val="FFFFFF"/>
                </a:highlight>
              </a:rPr>
              <a:t>- Django create database model for each app in this list.</a:t>
            </a:r>
            <a:endParaRPr sz="1600" dirty="0">
              <a:solidFill>
                <a:srgbClr val="3C5A99"/>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vi" sz="1600" dirty="0">
                <a:solidFill>
                  <a:srgbClr val="3C5A99"/>
                </a:solidFill>
                <a:highlight>
                  <a:schemeClr val="lt1"/>
                </a:highlight>
              </a:rPr>
              <a:t>- To create tables in database:</a:t>
            </a:r>
            <a:endParaRPr sz="1600" dirty="0">
              <a:solidFill>
                <a:srgbClr val="3C5A99"/>
              </a:solidFill>
              <a:highlight>
                <a:schemeClr val="lt1"/>
              </a:highlight>
            </a:endParaRPr>
          </a:p>
          <a:p>
            <a:pPr marL="0" lvl="0" indent="0" algn="l" rtl="0">
              <a:lnSpc>
                <a:spcPct val="150000"/>
              </a:lnSpc>
              <a:spcBef>
                <a:spcPts val="0"/>
              </a:spcBef>
              <a:spcAft>
                <a:spcPts val="0"/>
              </a:spcAft>
              <a:buClr>
                <a:schemeClr val="dk1"/>
              </a:buClr>
              <a:buSzPts val="1100"/>
              <a:buFont typeface="Arial"/>
              <a:buNone/>
            </a:pPr>
            <a:r>
              <a:rPr lang="vi" sz="1600" i="1" dirty="0">
                <a:solidFill>
                  <a:srgbClr val="3C5A99"/>
                </a:solidFill>
                <a:highlight>
                  <a:schemeClr val="lt1"/>
                </a:highlight>
                <a:latin typeface="Consolas"/>
                <a:ea typeface="Consolas"/>
                <a:cs typeface="Consolas"/>
                <a:sym typeface="Consolas"/>
              </a:rPr>
              <a:t>$ python manage.py migrate</a:t>
            </a:r>
            <a:endParaRPr sz="1600" i="1" dirty="0">
              <a:solidFill>
                <a:srgbClr val="3C5A99"/>
              </a:solidFill>
              <a:highlight>
                <a:schemeClr val="lt1"/>
              </a:highlight>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vi" sz="1600" dirty="0">
                <a:solidFill>
                  <a:srgbClr val="3C5A99"/>
                </a:solidFill>
                <a:highlight>
                  <a:schemeClr val="lt1"/>
                </a:highlight>
              </a:rPr>
              <a:t>- </a:t>
            </a:r>
            <a:r>
              <a:rPr lang="vi" sz="1600" i="1" dirty="0">
                <a:solidFill>
                  <a:srgbClr val="3C5A99"/>
                </a:solidFill>
                <a:highlight>
                  <a:schemeClr val="lt1"/>
                </a:highlight>
                <a:latin typeface="Consolas"/>
                <a:ea typeface="Consolas"/>
                <a:cs typeface="Consolas"/>
                <a:sym typeface="Consolas"/>
              </a:rPr>
              <a:t>migrate</a:t>
            </a:r>
            <a:r>
              <a:rPr lang="vi" sz="1600" dirty="0">
                <a:solidFill>
                  <a:srgbClr val="3C5A99"/>
                </a:solidFill>
                <a:highlight>
                  <a:schemeClr val="lt1"/>
                </a:highlight>
              </a:rPr>
              <a:t> command will look for modules in </a:t>
            </a:r>
            <a:r>
              <a:rPr lang="vi" sz="1600" b="1" i="1" dirty="0">
                <a:solidFill>
                  <a:srgbClr val="3C5A99"/>
                </a:solidFill>
              </a:rPr>
              <a:t>INSTALLED_APPS</a:t>
            </a:r>
            <a:r>
              <a:rPr lang="vi" sz="1600" dirty="0">
                <a:solidFill>
                  <a:srgbClr val="3C5A99"/>
                </a:solidFill>
                <a:highlight>
                  <a:schemeClr val="lt1"/>
                </a:highlight>
              </a:rPr>
              <a:t>, then create tables.</a:t>
            </a:r>
            <a:endParaRPr sz="1600" dirty="0">
              <a:solidFill>
                <a:srgbClr val="3C5A9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35" name="Google Shape;235;p36"/>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2. Create database model for application</a:t>
            </a:r>
            <a:endParaRPr sz="1600">
              <a:solidFill>
                <a:srgbClr val="3C5A99"/>
              </a:solidFill>
              <a:highlight>
                <a:srgbClr val="FFFFFF"/>
              </a:highlight>
            </a:endParaRPr>
          </a:p>
        </p:txBody>
      </p:sp>
      <p:sp>
        <p:nvSpPr>
          <p:cNvPr id="236" name="Google Shape;236;p36"/>
          <p:cNvSpPr txBox="1"/>
          <p:nvPr/>
        </p:nvSpPr>
        <p:spPr>
          <a:xfrm>
            <a:off x="650575" y="1129925"/>
            <a:ext cx="7746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In each app, Django created file </a:t>
            </a:r>
            <a:r>
              <a:rPr lang="vi" sz="1600" b="1" i="1">
                <a:solidFill>
                  <a:srgbClr val="3C5A99"/>
                </a:solidFill>
              </a:rPr>
              <a:t>models.py</a:t>
            </a:r>
            <a:r>
              <a:rPr lang="vi" sz="1600">
                <a:solidFill>
                  <a:srgbClr val="3C5A99"/>
                </a:solidFill>
                <a:highlight>
                  <a:srgbClr val="FFFFFF"/>
                </a:highlight>
              </a:rPr>
              <a:t> to define database models.</a:t>
            </a:r>
            <a:endParaRPr sz="1600">
              <a:solidFill>
                <a:srgbClr val="3C5A99"/>
              </a:solidFill>
              <a:highlight>
                <a:srgbClr val="FFFFFF"/>
              </a:highlight>
            </a:endParaRPr>
          </a:p>
          <a:p>
            <a:pPr marL="0" lvl="0" indent="0" algn="l" rtl="0">
              <a:spcBef>
                <a:spcPts val="0"/>
              </a:spcBef>
              <a:spcAft>
                <a:spcPts val="0"/>
              </a:spcAft>
              <a:buNone/>
            </a:pPr>
            <a:r>
              <a:rPr lang="vi" sz="1600">
                <a:solidFill>
                  <a:srgbClr val="3C5A99"/>
                </a:solidFill>
                <a:highlight>
                  <a:srgbClr val="FFFFFF"/>
                </a:highlight>
              </a:rPr>
              <a:t>- Define 2 class </a:t>
            </a:r>
            <a:r>
              <a:rPr lang="vi" sz="1600" b="1" i="1">
                <a:solidFill>
                  <a:srgbClr val="3C5A99"/>
                </a:solidFill>
              </a:rPr>
              <a:t>Question</a:t>
            </a:r>
            <a:r>
              <a:rPr lang="vi" sz="1600">
                <a:solidFill>
                  <a:srgbClr val="3C5A99"/>
                </a:solidFill>
                <a:highlight>
                  <a:srgbClr val="FFFFFF"/>
                </a:highlight>
              </a:rPr>
              <a:t> and</a:t>
            </a:r>
            <a:r>
              <a:rPr lang="vi" sz="1600" b="1" i="1">
                <a:solidFill>
                  <a:srgbClr val="3C5A99"/>
                </a:solidFill>
              </a:rPr>
              <a:t> Choice</a:t>
            </a:r>
            <a:r>
              <a:rPr lang="vi" sz="1600">
                <a:solidFill>
                  <a:srgbClr val="3C5A99"/>
                </a:solidFill>
                <a:highlight>
                  <a:srgbClr val="FFFFFF"/>
                </a:highlight>
              </a:rPr>
              <a:t>, inherit from </a:t>
            </a:r>
            <a:r>
              <a:rPr lang="vi" sz="1600" b="1" i="1">
                <a:solidFill>
                  <a:srgbClr val="3C5A99"/>
                </a:solidFill>
              </a:rPr>
              <a:t>models.Model</a:t>
            </a:r>
            <a:r>
              <a:rPr lang="vi" sz="1600" i="1">
                <a:solidFill>
                  <a:srgbClr val="3C5A99"/>
                </a:solidFill>
                <a:highlight>
                  <a:srgbClr val="FFFFFF"/>
                </a:highlight>
              </a:rPr>
              <a:t>.</a:t>
            </a:r>
            <a:endParaRPr sz="1600" i="1">
              <a:solidFill>
                <a:srgbClr val="3C5A99"/>
              </a:solidFill>
              <a:highlight>
                <a:srgbClr val="FFFFFF"/>
              </a:highlight>
            </a:endParaRPr>
          </a:p>
        </p:txBody>
      </p:sp>
      <p:pic>
        <p:nvPicPr>
          <p:cNvPr id="237" name="Google Shape;237;p36"/>
          <p:cNvPicPr preferRelativeResize="0"/>
          <p:nvPr/>
        </p:nvPicPr>
        <p:blipFill>
          <a:blip r:embed="rId3">
            <a:alphaModFix/>
          </a:blip>
          <a:stretch>
            <a:fillRect/>
          </a:stretch>
        </p:blipFill>
        <p:spPr>
          <a:xfrm>
            <a:off x="2712575" y="1843025"/>
            <a:ext cx="6147810" cy="2412850"/>
          </a:xfrm>
          <a:prstGeom prst="rect">
            <a:avLst/>
          </a:prstGeom>
          <a:noFill/>
          <a:ln>
            <a:noFill/>
          </a:ln>
        </p:spPr>
      </p:pic>
      <p:pic>
        <p:nvPicPr>
          <p:cNvPr id="238" name="Google Shape;238;p36"/>
          <p:cNvPicPr preferRelativeResize="0"/>
          <p:nvPr/>
        </p:nvPicPr>
        <p:blipFill>
          <a:blip r:embed="rId4">
            <a:alphaModFix/>
          </a:blip>
          <a:stretch>
            <a:fillRect/>
          </a:stretch>
        </p:blipFill>
        <p:spPr>
          <a:xfrm>
            <a:off x="245375" y="1724227"/>
            <a:ext cx="2407775" cy="27161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44" name="Google Shape;244;p37"/>
          <p:cNvSpPr txBox="1"/>
          <p:nvPr/>
        </p:nvSpPr>
        <p:spPr>
          <a:xfrm>
            <a:off x="650575" y="599092"/>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3. Create tables in database</a:t>
            </a:r>
            <a:endParaRPr sz="1600">
              <a:solidFill>
                <a:srgbClr val="3C5A99"/>
              </a:solidFill>
              <a:highlight>
                <a:srgbClr val="FFFFFF"/>
              </a:highlight>
            </a:endParaRPr>
          </a:p>
        </p:txBody>
      </p:sp>
      <p:sp>
        <p:nvSpPr>
          <p:cNvPr id="245" name="Google Shape;245;p37"/>
          <p:cNvSpPr txBox="1"/>
          <p:nvPr/>
        </p:nvSpPr>
        <p:spPr>
          <a:xfrm>
            <a:off x="650575" y="978550"/>
            <a:ext cx="774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Define </a:t>
            </a:r>
            <a:r>
              <a:rPr lang="vi" sz="1600" b="1" i="1">
                <a:solidFill>
                  <a:srgbClr val="3C5A99"/>
                </a:solidFill>
              </a:rPr>
              <a:t>Polls</a:t>
            </a:r>
            <a:r>
              <a:rPr lang="vi" sz="1600">
                <a:solidFill>
                  <a:srgbClr val="3C5A99"/>
                </a:solidFill>
                <a:highlight>
                  <a:srgbClr val="FFFFFF"/>
                </a:highlight>
              </a:rPr>
              <a:t> app in </a:t>
            </a:r>
            <a:r>
              <a:rPr lang="vi" sz="1600" b="1" i="1">
                <a:solidFill>
                  <a:srgbClr val="3C5A99"/>
                </a:solidFill>
              </a:rPr>
              <a:t>INSTALLED_APPS</a:t>
            </a:r>
            <a:endParaRPr sz="1600">
              <a:solidFill>
                <a:srgbClr val="3C5A99"/>
              </a:solidFill>
              <a:highlight>
                <a:srgbClr val="FFFFFF"/>
              </a:highlight>
            </a:endParaRPr>
          </a:p>
        </p:txBody>
      </p:sp>
      <p:pic>
        <p:nvPicPr>
          <p:cNvPr id="246" name="Google Shape;246;p37"/>
          <p:cNvPicPr preferRelativeResize="0"/>
          <p:nvPr/>
        </p:nvPicPr>
        <p:blipFill>
          <a:blip r:embed="rId3">
            <a:alphaModFix/>
          </a:blip>
          <a:stretch>
            <a:fillRect/>
          </a:stretch>
        </p:blipFill>
        <p:spPr>
          <a:xfrm>
            <a:off x="4661300" y="1032413"/>
            <a:ext cx="3629025" cy="1914525"/>
          </a:xfrm>
          <a:prstGeom prst="rect">
            <a:avLst/>
          </a:prstGeom>
          <a:noFill/>
          <a:ln>
            <a:noFill/>
          </a:ln>
        </p:spPr>
      </p:pic>
      <p:pic>
        <p:nvPicPr>
          <p:cNvPr id="247" name="Google Shape;247;p37"/>
          <p:cNvPicPr preferRelativeResize="0"/>
          <p:nvPr/>
        </p:nvPicPr>
        <p:blipFill>
          <a:blip r:embed="rId4">
            <a:alphaModFix/>
          </a:blip>
          <a:stretch>
            <a:fillRect/>
          </a:stretch>
        </p:blipFill>
        <p:spPr>
          <a:xfrm>
            <a:off x="4661300" y="3811150"/>
            <a:ext cx="3133725" cy="723900"/>
          </a:xfrm>
          <a:prstGeom prst="rect">
            <a:avLst/>
          </a:prstGeom>
          <a:noFill/>
          <a:ln>
            <a:noFill/>
          </a:ln>
        </p:spPr>
      </p:pic>
      <p:sp>
        <p:nvSpPr>
          <p:cNvPr id="248" name="Google Shape;248;p37"/>
          <p:cNvSpPr txBox="1"/>
          <p:nvPr/>
        </p:nvSpPr>
        <p:spPr>
          <a:xfrm>
            <a:off x="753975" y="3040500"/>
            <a:ext cx="7108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chemeClr val="lt1"/>
                </a:highlight>
              </a:rPr>
              <a:t>- Notify to Django about the change by run command:</a:t>
            </a:r>
            <a:endParaRPr sz="1600">
              <a:solidFill>
                <a:srgbClr val="3C5A99"/>
              </a:solidFill>
              <a:highlight>
                <a:schemeClr val="lt1"/>
              </a:highlight>
            </a:endParaRPr>
          </a:p>
          <a:p>
            <a:pPr marL="0" lvl="0" indent="0" algn="l" rtl="0">
              <a:spcBef>
                <a:spcPts val="0"/>
              </a:spcBef>
              <a:spcAft>
                <a:spcPts val="0"/>
              </a:spcAft>
              <a:buNone/>
            </a:pPr>
            <a:r>
              <a:rPr lang="vi" sz="1600" i="1">
                <a:solidFill>
                  <a:srgbClr val="3C5A99"/>
                </a:solidFill>
                <a:highlight>
                  <a:schemeClr val="lt1"/>
                </a:highlight>
                <a:latin typeface="Consolas"/>
                <a:ea typeface="Consolas"/>
                <a:cs typeface="Consolas"/>
                <a:sym typeface="Consolas"/>
              </a:rPr>
              <a:t>$ python manage.py makemigrations polls</a:t>
            </a:r>
            <a:r>
              <a:rPr lang="vi" sz="1600">
                <a:solidFill>
                  <a:schemeClr val="dk1"/>
                </a:solidFill>
              </a:rPr>
              <a:t>	</a:t>
            </a:r>
            <a:endParaRPr sz="1600">
              <a:solidFill>
                <a:srgbClr val="3C5A99"/>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691956" y="57745"/>
            <a:ext cx="5922900" cy="6414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79BF"/>
              </a:buClr>
              <a:buSzPts val="3100"/>
              <a:buFont typeface="Calibri"/>
              <a:buNone/>
            </a:pPr>
            <a:r>
              <a:rPr lang="vi" sz="3600">
                <a:solidFill>
                  <a:srgbClr val="0079BF"/>
                </a:solidFill>
                <a:latin typeface="Calibri"/>
                <a:ea typeface="Calibri"/>
                <a:cs typeface="Calibri"/>
                <a:sym typeface="Calibri"/>
              </a:rPr>
              <a:t>Agenda</a:t>
            </a:r>
            <a:endParaRPr sz="3600"/>
          </a:p>
        </p:txBody>
      </p:sp>
      <p:sp>
        <p:nvSpPr>
          <p:cNvPr id="89" name="Google Shape;89;p20"/>
          <p:cNvSpPr/>
          <p:nvPr/>
        </p:nvSpPr>
        <p:spPr>
          <a:xfrm>
            <a:off x="3337042" y="4949359"/>
            <a:ext cx="2508018" cy="161583"/>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chemeClr val="lt1"/>
              </a:buClr>
              <a:buSzPts val="800"/>
              <a:buFont typeface="Meiryo"/>
              <a:buNone/>
            </a:pPr>
            <a:r>
              <a:rPr lang="vi" sz="800" b="0" i="0" u="none" strike="noStrike" cap="none">
                <a:solidFill>
                  <a:schemeClr val="lt1"/>
                </a:solidFill>
                <a:latin typeface="Meiryo"/>
                <a:ea typeface="Meiryo"/>
                <a:cs typeface="Meiryo"/>
                <a:sym typeface="Meiryo"/>
              </a:rPr>
              <a:t>Copyright </a:t>
            </a:r>
            <a:r>
              <a:rPr lang="vi" sz="800" b="0" i="1" u="none" strike="noStrike" cap="none">
                <a:solidFill>
                  <a:schemeClr val="lt1"/>
                </a:solidFill>
                <a:latin typeface="Meiryo"/>
                <a:ea typeface="Meiryo"/>
                <a:cs typeface="Meiryo"/>
                <a:sym typeface="Meiryo"/>
              </a:rPr>
              <a:t>© </a:t>
            </a:r>
            <a:r>
              <a:rPr lang="vi" sz="800" b="0" i="0" u="none" strike="noStrike" cap="none">
                <a:solidFill>
                  <a:schemeClr val="lt1"/>
                </a:solidFill>
                <a:latin typeface="Meiryo"/>
                <a:ea typeface="Meiryo"/>
                <a:cs typeface="Meiryo"/>
                <a:sym typeface="Meiryo"/>
              </a:rPr>
              <a:t>VTI Academy All Rights Reserved </a:t>
            </a:r>
            <a:endParaRPr sz="500"/>
          </a:p>
        </p:txBody>
      </p:sp>
      <p:sp>
        <p:nvSpPr>
          <p:cNvPr id="90" name="Google Shape;90;p20"/>
          <p:cNvSpPr txBox="1"/>
          <p:nvPr/>
        </p:nvSpPr>
        <p:spPr>
          <a:xfrm>
            <a:off x="691956" y="1168680"/>
            <a:ext cx="8025493" cy="3498397"/>
          </a:xfrm>
          <a:prstGeom prst="rect">
            <a:avLst/>
          </a:prstGeom>
          <a:noFill/>
          <a:ln>
            <a:noFill/>
          </a:ln>
        </p:spPr>
        <p:txBody>
          <a:bodyPr spcFirstLastPara="1" wrap="square" lIns="34275" tIns="17150" rIns="34275" bIns="17150" anchor="t" anchorCtr="0">
            <a:noAutofit/>
          </a:bodyPr>
          <a:lstStyle/>
          <a:p>
            <a:pPr marL="127000" marR="0" lvl="0" indent="-196850" algn="l" rtl="0">
              <a:lnSpc>
                <a:spcPct val="200000"/>
              </a:lnSpc>
              <a:spcBef>
                <a:spcPts val="500"/>
              </a:spcBef>
              <a:spcAft>
                <a:spcPts val="0"/>
              </a:spcAft>
              <a:buClr>
                <a:srgbClr val="FF9900"/>
              </a:buClr>
              <a:buSzPts val="2500"/>
              <a:buChar char="❑"/>
            </a:pPr>
            <a:r>
              <a:rPr lang="vi" sz="2500">
                <a:solidFill>
                  <a:srgbClr val="FF9900"/>
                </a:solidFill>
              </a:rPr>
              <a:t>I. Introduction</a:t>
            </a:r>
            <a:endParaRPr sz="2500">
              <a:solidFill>
                <a:srgbClr val="FF9900"/>
              </a:solidFill>
            </a:endParaRPr>
          </a:p>
          <a:p>
            <a:pPr marL="127000" marR="0" lvl="0" indent="-196850" algn="l" rtl="0">
              <a:lnSpc>
                <a:spcPct val="200000"/>
              </a:lnSpc>
              <a:spcBef>
                <a:spcPts val="500"/>
              </a:spcBef>
              <a:spcAft>
                <a:spcPts val="0"/>
              </a:spcAft>
              <a:buClr>
                <a:srgbClr val="FF9900"/>
              </a:buClr>
              <a:buSzPts val="2500"/>
              <a:buChar char="❑"/>
            </a:pPr>
            <a:r>
              <a:rPr lang="vi" sz="2500">
                <a:solidFill>
                  <a:srgbClr val="FF9900"/>
                </a:solidFill>
              </a:rPr>
              <a:t>II. Create Django Project</a:t>
            </a:r>
            <a:endParaRPr sz="2500">
              <a:solidFill>
                <a:srgbClr val="FF9900"/>
              </a:solidFill>
            </a:endParaRPr>
          </a:p>
          <a:p>
            <a:pPr marL="127000" marR="0" lvl="0" indent="-196850" algn="l" rtl="0">
              <a:lnSpc>
                <a:spcPct val="200000"/>
              </a:lnSpc>
              <a:spcBef>
                <a:spcPts val="500"/>
              </a:spcBef>
              <a:spcAft>
                <a:spcPts val="0"/>
              </a:spcAft>
              <a:buClr>
                <a:srgbClr val="FF9900"/>
              </a:buClr>
              <a:buSzPts val="2500"/>
              <a:buChar char="❑"/>
            </a:pPr>
            <a:r>
              <a:rPr lang="vi" sz="2500">
                <a:solidFill>
                  <a:srgbClr val="FF9900"/>
                </a:solidFill>
              </a:rPr>
              <a:t>III. Database Model</a:t>
            </a:r>
            <a:endParaRPr sz="2500">
              <a:solidFill>
                <a:srgbClr val="FF9900"/>
              </a:solidFill>
            </a:endParaRPr>
          </a:p>
          <a:p>
            <a:pPr marL="127000" marR="0" lvl="0" indent="-196850" algn="l" rtl="0">
              <a:lnSpc>
                <a:spcPct val="200000"/>
              </a:lnSpc>
              <a:spcBef>
                <a:spcPts val="500"/>
              </a:spcBef>
              <a:spcAft>
                <a:spcPts val="0"/>
              </a:spcAft>
              <a:buClr>
                <a:srgbClr val="FF9900"/>
              </a:buClr>
              <a:buSzPts val="2500"/>
              <a:buChar char="❑"/>
            </a:pPr>
            <a:r>
              <a:rPr lang="vi" sz="2500">
                <a:solidFill>
                  <a:srgbClr val="FF9900"/>
                </a:solidFill>
              </a:rPr>
              <a:t>IV. System Admin</a:t>
            </a:r>
            <a:endParaRPr sz="2500">
              <a:solidFill>
                <a:srgbClr val="FF99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54" name="Google Shape;254;p38"/>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3. Create tables in database</a:t>
            </a:r>
            <a:endParaRPr sz="1600">
              <a:solidFill>
                <a:srgbClr val="3C5A99"/>
              </a:solidFill>
              <a:highlight>
                <a:srgbClr val="FFFFFF"/>
              </a:highlight>
            </a:endParaRPr>
          </a:p>
        </p:txBody>
      </p:sp>
      <p:sp>
        <p:nvSpPr>
          <p:cNvPr id="255" name="Google Shape;255;p38"/>
          <p:cNvSpPr txBox="1"/>
          <p:nvPr/>
        </p:nvSpPr>
        <p:spPr>
          <a:xfrm>
            <a:off x="650575" y="978550"/>
            <a:ext cx="7746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Run </a:t>
            </a:r>
            <a:r>
              <a:rPr lang="vi" sz="1600" i="1">
                <a:solidFill>
                  <a:srgbClr val="3C5A99"/>
                </a:solidFill>
                <a:highlight>
                  <a:srgbClr val="FFFFFF"/>
                </a:highlight>
                <a:latin typeface="Consolas"/>
                <a:ea typeface="Consolas"/>
                <a:cs typeface="Consolas"/>
                <a:sym typeface="Consolas"/>
              </a:rPr>
              <a:t>migrate</a:t>
            </a:r>
            <a:r>
              <a:rPr lang="vi" sz="1600" i="1">
                <a:solidFill>
                  <a:srgbClr val="3C5A99"/>
                </a:solidFill>
                <a:highlight>
                  <a:srgbClr val="FFFFFF"/>
                </a:highlight>
              </a:rPr>
              <a:t> </a:t>
            </a:r>
            <a:r>
              <a:rPr lang="vi" sz="1600">
                <a:solidFill>
                  <a:srgbClr val="3C5A99"/>
                </a:solidFill>
                <a:highlight>
                  <a:srgbClr val="FFFFFF"/>
                </a:highlight>
              </a:rPr>
              <a:t>command to create all tables of apps in </a:t>
            </a:r>
            <a:r>
              <a:rPr lang="vi" sz="1600" b="1" i="1">
                <a:solidFill>
                  <a:srgbClr val="3C5A99"/>
                </a:solidFill>
              </a:rPr>
              <a:t>INSTALLED_APPS</a:t>
            </a:r>
            <a:r>
              <a:rPr lang="vi" sz="1600">
                <a:solidFill>
                  <a:srgbClr val="3C5A99"/>
                </a:solidFill>
                <a:highlight>
                  <a:srgbClr val="FFFFFF"/>
                </a:highlight>
              </a:rPr>
              <a:t>.</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python manage.py migrate</a:t>
            </a:r>
            <a:r>
              <a:rPr lang="vi" sz="1600">
                <a:solidFill>
                  <a:srgbClr val="3C5A99"/>
                </a:solidFill>
                <a:highlight>
                  <a:srgbClr val="FFFFFF"/>
                </a:highlight>
                <a:latin typeface="Consolas"/>
                <a:ea typeface="Consolas"/>
                <a:cs typeface="Consolas"/>
                <a:sym typeface="Consolas"/>
              </a:rPr>
              <a:t>	</a:t>
            </a:r>
            <a:endParaRPr sz="1600">
              <a:solidFill>
                <a:srgbClr val="3C5A99"/>
              </a:solidFill>
              <a:highlight>
                <a:srgbClr val="FFFFFF"/>
              </a:highlight>
              <a:latin typeface="Consolas"/>
              <a:ea typeface="Consolas"/>
              <a:cs typeface="Consolas"/>
              <a:sym typeface="Consolas"/>
            </a:endParaRPr>
          </a:p>
        </p:txBody>
      </p:sp>
      <p:pic>
        <p:nvPicPr>
          <p:cNvPr id="256" name="Google Shape;256;p38"/>
          <p:cNvPicPr preferRelativeResize="0"/>
          <p:nvPr/>
        </p:nvPicPr>
        <p:blipFill>
          <a:blip r:embed="rId3">
            <a:alphaModFix/>
          </a:blip>
          <a:stretch>
            <a:fillRect/>
          </a:stretch>
        </p:blipFill>
        <p:spPr>
          <a:xfrm>
            <a:off x="3730750" y="1477200"/>
            <a:ext cx="4897875" cy="317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62" name="Google Shape;262;p39"/>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263" name="Google Shape;263;p39"/>
          <p:cNvSpPr txBox="1"/>
          <p:nvPr/>
        </p:nvSpPr>
        <p:spPr>
          <a:xfrm>
            <a:off x="650575" y="1288775"/>
            <a:ext cx="77460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Two ways to work with tables in database:</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 - Use python shell:</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python manage.py shell</a:t>
            </a:r>
            <a:endParaRPr sz="1600" i="1">
              <a:solidFill>
                <a:srgbClr val="3C5A99"/>
              </a:solidFill>
              <a:highlight>
                <a:srgbClr val="FFFFFF"/>
              </a:highlight>
              <a:latin typeface="Consolas"/>
              <a:ea typeface="Consolas"/>
              <a:cs typeface="Consolas"/>
              <a:sym typeface="Consolas"/>
            </a:endParaRPr>
          </a:p>
          <a:p>
            <a:pPr marL="0" marR="0" lvl="0" indent="0" algn="l" rtl="0">
              <a:lnSpc>
                <a:spcPct val="150000"/>
              </a:lnSpc>
              <a:spcBef>
                <a:spcPts val="0"/>
              </a:spcBef>
              <a:spcAft>
                <a:spcPts val="0"/>
              </a:spcAft>
              <a:buNone/>
            </a:pPr>
            <a:r>
              <a:rPr lang="vi" sz="1600">
                <a:solidFill>
                  <a:srgbClr val="3C5A99"/>
                </a:solidFill>
                <a:highlight>
                  <a:srgbClr val="FFFFFF"/>
                </a:highlight>
              </a:rPr>
              <a:t>- Use database manager tools: </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https://sqlitebrowser.org/</a:t>
            </a:r>
            <a:endParaRPr sz="1600" i="1">
              <a:solidFill>
                <a:srgbClr val="3C5A99"/>
              </a:solidFill>
              <a:highlight>
                <a:srgbClr val="FFFFFF"/>
              </a:highlight>
              <a:latin typeface="Consolas"/>
              <a:ea typeface="Consolas"/>
              <a:cs typeface="Consolas"/>
              <a:sym typeface="Consolas"/>
            </a:endParaRPr>
          </a:p>
        </p:txBody>
      </p:sp>
      <p:pic>
        <p:nvPicPr>
          <p:cNvPr id="264" name="Google Shape;264;p39"/>
          <p:cNvPicPr preferRelativeResize="0"/>
          <p:nvPr/>
        </p:nvPicPr>
        <p:blipFill>
          <a:blip r:embed="rId3">
            <a:alphaModFix/>
          </a:blip>
          <a:stretch>
            <a:fillRect/>
          </a:stretch>
        </p:blipFill>
        <p:spPr>
          <a:xfrm>
            <a:off x="2649675" y="3561050"/>
            <a:ext cx="6067425" cy="904875"/>
          </a:xfrm>
          <a:prstGeom prst="rect">
            <a:avLst/>
          </a:prstGeom>
          <a:noFill/>
          <a:ln>
            <a:noFill/>
          </a:ln>
        </p:spPr>
      </p:pic>
      <p:pic>
        <p:nvPicPr>
          <p:cNvPr id="265" name="Google Shape;265;p39"/>
          <p:cNvPicPr preferRelativeResize="0"/>
          <p:nvPr/>
        </p:nvPicPr>
        <p:blipFill>
          <a:blip r:embed="rId4">
            <a:alphaModFix/>
          </a:blip>
          <a:stretch>
            <a:fillRect/>
          </a:stretch>
        </p:blipFill>
        <p:spPr>
          <a:xfrm>
            <a:off x="5422275" y="585804"/>
            <a:ext cx="3294825" cy="28364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71" name="Google Shape;271;p40"/>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272" name="Google Shape;272;p40"/>
          <p:cNvSpPr txBox="1"/>
          <p:nvPr/>
        </p:nvSpPr>
        <p:spPr>
          <a:xfrm>
            <a:off x="605450" y="1402050"/>
            <a:ext cx="7746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Import 2 classes: </a:t>
            </a:r>
            <a:r>
              <a:rPr lang="vi" sz="1600" b="1" i="1">
                <a:solidFill>
                  <a:srgbClr val="3C5A99"/>
                </a:solidFill>
              </a:rPr>
              <a:t>Question</a:t>
            </a:r>
            <a:r>
              <a:rPr lang="vi" sz="1600">
                <a:solidFill>
                  <a:srgbClr val="3C5A99"/>
                </a:solidFill>
                <a:highlight>
                  <a:srgbClr val="FFFFFF"/>
                </a:highlight>
              </a:rPr>
              <a:t> và </a:t>
            </a:r>
            <a:r>
              <a:rPr lang="vi" sz="1600" b="1" i="1">
                <a:solidFill>
                  <a:srgbClr val="3C5A99"/>
                </a:solidFill>
              </a:rPr>
              <a:t>Choice</a:t>
            </a:r>
            <a:r>
              <a:rPr lang="vi" sz="1600">
                <a:solidFill>
                  <a:srgbClr val="3C5A99"/>
                </a:solidFill>
                <a:highlight>
                  <a:srgbClr val="FFFFFF"/>
                </a:highlight>
              </a:rPr>
              <a:t>. </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 Method </a:t>
            </a:r>
            <a:r>
              <a:rPr lang="vi" sz="1600" b="1" i="1">
                <a:solidFill>
                  <a:srgbClr val="3C5A99"/>
                </a:solidFill>
              </a:rPr>
              <a:t>Question.objects.all()</a:t>
            </a:r>
            <a:r>
              <a:rPr lang="vi" sz="1600">
                <a:solidFill>
                  <a:srgbClr val="3C5A99"/>
                </a:solidFill>
                <a:highlight>
                  <a:srgbClr val="FFFFFF"/>
                </a:highlight>
              </a:rPr>
              <a:t> list all </a:t>
            </a:r>
            <a:r>
              <a:rPr lang="vi" sz="1600" b="1" i="1">
                <a:solidFill>
                  <a:srgbClr val="3C5A99"/>
                </a:solidFill>
              </a:rPr>
              <a:t>Questions</a:t>
            </a:r>
            <a:r>
              <a:rPr lang="vi" sz="1600">
                <a:solidFill>
                  <a:srgbClr val="3C5A99"/>
                </a:solidFill>
                <a:highlight>
                  <a:srgbClr val="FFFFFF"/>
                </a:highlight>
              </a:rPr>
              <a:t> in </a:t>
            </a:r>
            <a:r>
              <a:rPr lang="vi" sz="1600" b="1" i="1">
                <a:solidFill>
                  <a:srgbClr val="3C5A99"/>
                </a:solidFill>
              </a:rPr>
              <a:t>CSDL</a:t>
            </a:r>
            <a:r>
              <a:rPr lang="vi" sz="1600">
                <a:solidFill>
                  <a:srgbClr val="3C5A99"/>
                </a:solidFill>
                <a:highlight>
                  <a:srgbClr val="FFFFFF"/>
                </a:highlight>
              </a:rPr>
              <a:t>.</a:t>
            </a:r>
            <a:endParaRPr sz="1600">
              <a:solidFill>
                <a:srgbClr val="3C5A99"/>
              </a:solidFill>
              <a:highlight>
                <a:srgbClr val="FFFFFF"/>
              </a:highlight>
            </a:endParaRPr>
          </a:p>
        </p:txBody>
      </p:sp>
      <p:pic>
        <p:nvPicPr>
          <p:cNvPr id="273" name="Google Shape;273;p40"/>
          <p:cNvPicPr preferRelativeResize="0"/>
          <p:nvPr/>
        </p:nvPicPr>
        <p:blipFill>
          <a:blip r:embed="rId3">
            <a:alphaModFix/>
          </a:blip>
          <a:stretch>
            <a:fillRect/>
          </a:stretch>
        </p:blipFill>
        <p:spPr>
          <a:xfrm>
            <a:off x="1269075" y="3096375"/>
            <a:ext cx="4048125" cy="561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79" name="Google Shape;279;p41"/>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280" name="Google Shape;280;p41"/>
          <p:cNvSpPr txBox="1"/>
          <p:nvPr/>
        </p:nvSpPr>
        <p:spPr>
          <a:xfrm>
            <a:off x="605450" y="932325"/>
            <a:ext cx="774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Create a new </a:t>
            </a:r>
            <a:r>
              <a:rPr lang="vi" sz="1600" b="1" i="1">
                <a:solidFill>
                  <a:srgbClr val="3C5A99"/>
                </a:solidFill>
              </a:rPr>
              <a:t>Question</a:t>
            </a:r>
            <a:r>
              <a:rPr lang="vi" sz="1600">
                <a:solidFill>
                  <a:srgbClr val="3C5A99"/>
                </a:solidFill>
                <a:highlight>
                  <a:srgbClr val="FFFFFF"/>
                </a:highlight>
              </a:rPr>
              <a:t>:</a:t>
            </a:r>
            <a:endParaRPr sz="1600">
              <a:solidFill>
                <a:srgbClr val="7A7A7A"/>
              </a:solidFill>
              <a:highlight>
                <a:srgbClr val="FFFFFF"/>
              </a:highlight>
              <a:latin typeface="Roboto"/>
              <a:ea typeface="Roboto"/>
              <a:cs typeface="Roboto"/>
              <a:sym typeface="Roboto"/>
            </a:endParaRPr>
          </a:p>
        </p:txBody>
      </p:sp>
      <p:pic>
        <p:nvPicPr>
          <p:cNvPr id="281" name="Google Shape;281;p41"/>
          <p:cNvPicPr preferRelativeResize="0"/>
          <p:nvPr/>
        </p:nvPicPr>
        <p:blipFill>
          <a:blip r:embed="rId3">
            <a:alphaModFix/>
          </a:blip>
          <a:stretch>
            <a:fillRect/>
          </a:stretch>
        </p:blipFill>
        <p:spPr>
          <a:xfrm>
            <a:off x="1173100" y="1627125"/>
            <a:ext cx="6153150" cy="504825"/>
          </a:xfrm>
          <a:prstGeom prst="rect">
            <a:avLst/>
          </a:prstGeom>
          <a:noFill/>
          <a:ln>
            <a:noFill/>
          </a:ln>
        </p:spPr>
      </p:pic>
      <p:pic>
        <p:nvPicPr>
          <p:cNvPr id="282" name="Google Shape;282;p41"/>
          <p:cNvPicPr preferRelativeResize="0"/>
          <p:nvPr/>
        </p:nvPicPr>
        <p:blipFill>
          <a:blip r:embed="rId4">
            <a:alphaModFix/>
          </a:blip>
          <a:stretch>
            <a:fillRect/>
          </a:stretch>
        </p:blipFill>
        <p:spPr>
          <a:xfrm>
            <a:off x="2328967" y="2276080"/>
            <a:ext cx="3994183" cy="2383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88" name="Google Shape;288;p42"/>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289" name="Google Shape;289;p42"/>
          <p:cNvSpPr txBox="1"/>
          <p:nvPr/>
        </p:nvSpPr>
        <p:spPr>
          <a:xfrm>
            <a:off x="605450" y="1402050"/>
            <a:ext cx="7746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7A7A7A"/>
                </a:solidFill>
                <a:highlight>
                  <a:srgbClr val="FFFFFF"/>
                </a:highlight>
                <a:latin typeface="Roboto"/>
                <a:ea typeface="Roboto"/>
                <a:cs typeface="Roboto"/>
                <a:sym typeface="Roboto"/>
              </a:rPr>
              <a:t>- </a:t>
            </a:r>
            <a:r>
              <a:rPr lang="vi" sz="1600">
                <a:solidFill>
                  <a:srgbClr val="3C5A99"/>
                </a:solidFill>
                <a:highlight>
                  <a:srgbClr val="FFFFFF"/>
                </a:highlight>
              </a:rPr>
              <a:t>Each record has unique </a:t>
            </a:r>
            <a:r>
              <a:rPr lang="vi" sz="1600" b="1" i="1">
                <a:solidFill>
                  <a:srgbClr val="3C5A99"/>
                </a:solidFill>
              </a:rPr>
              <a:t>ID</a:t>
            </a:r>
            <a:r>
              <a:rPr lang="vi" sz="1600">
                <a:solidFill>
                  <a:srgbClr val="3C5A99"/>
                </a:solidFill>
                <a:highlight>
                  <a:srgbClr val="FFFFFF"/>
                </a:highlight>
              </a:rPr>
              <a:t> value. It is automatically incremented.</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 Value of  </a:t>
            </a:r>
            <a:r>
              <a:rPr lang="vi" sz="1600" b="1" i="1">
                <a:solidFill>
                  <a:srgbClr val="3C5A99"/>
                </a:solidFill>
              </a:rPr>
              <a:t>Question</a:t>
            </a:r>
            <a:r>
              <a:rPr lang="vi" sz="1600">
                <a:solidFill>
                  <a:srgbClr val="3C5A99"/>
                </a:solidFill>
                <a:highlight>
                  <a:srgbClr val="FFFFFF"/>
                </a:highlight>
              </a:rPr>
              <a:t> object can be change directly.</a:t>
            </a:r>
            <a:endParaRPr sz="1600">
              <a:solidFill>
                <a:srgbClr val="3C5A99"/>
              </a:solidFill>
              <a:highlight>
                <a:srgbClr val="FFFFFF"/>
              </a:highlight>
            </a:endParaRPr>
          </a:p>
        </p:txBody>
      </p:sp>
      <p:pic>
        <p:nvPicPr>
          <p:cNvPr id="290" name="Google Shape;290;p42"/>
          <p:cNvPicPr preferRelativeResize="0"/>
          <p:nvPr/>
        </p:nvPicPr>
        <p:blipFill>
          <a:blip r:embed="rId3">
            <a:alphaModFix/>
          </a:blip>
          <a:stretch>
            <a:fillRect/>
          </a:stretch>
        </p:blipFill>
        <p:spPr>
          <a:xfrm>
            <a:off x="2301775" y="2818825"/>
            <a:ext cx="2981325" cy="100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296" name="Google Shape;296;p43"/>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b="1">
              <a:solidFill>
                <a:srgbClr val="3C5A99"/>
              </a:solidFill>
              <a:highlight>
                <a:srgbClr val="FFFFFF"/>
              </a:highlight>
            </a:endParaRPr>
          </a:p>
        </p:txBody>
      </p:sp>
      <p:sp>
        <p:nvSpPr>
          <p:cNvPr id="297" name="Google Shape;297;p43"/>
          <p:cNvSpPr txBox="1"/>
          <p:nvPr/>
        </p:nvSpPr>
        <p:spPr>
          <a:xfrm>
            <a:off x="571625" y="1078950"/>
            <a:ext cx="774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Override method</a:t>
            </a:r>
            <a:r>
              <a:rPr lang="vi" sz="1600" b="1" i="1">
                <a:solidFill>
                  <a:srgbClr val="3C5A99"/>
                </a:solidFill>
              </a:rPr>
              <a:t> __str__()</a:t>
            </a:r>
            <a:r>
              <a:rPr lang="vi" sz="1600">
                <a:solidFill>
                  <a:srgbClr val="3C5A99"/>
                </a:solidFill>
                <a:highlight>
                  <a:srgbClr val="FFFFFF"/>
                </a:highlight>
              </a:rPr>
              <a:t> to return question content exactly.</a:t>
            </a:r>
            <a:endParaRPr sz="1600">
              <a:solidFill>
                <a:srgbClr val="3C5A99"/>
              </a:solidFill>
              <a:highlight>
                <a:srgbClr val="FFFFFF"/>
              </a:highlight>
            </a:endParaRPr>
          </a:p>
        </p:txBody>
      </p:sp>
      <p:pic>
        <p:nvPicPr>
          <p:cNvPr id="298" name="Google Shape;298;p43"/>
          <p:cNvPicPr preferRelativeResize="0"/>
          <p:nvPr/>
        </p:nvPicPr>
        <p:blipFill>
          <a:blip r:embed="rId3">
            <a:alphaModFix/>
          </a:blip>
          <a:stretch>
            <a:fillRect/>
          </a:stretch>
        </p:blipFill>
        <p:spPr>
          <a:xfrm>
            <a:off x="450050" y="2138425"/>
            <a:ext cx="4410075" cy="2484375"/>
          </a:xfrm>
          <a:prstGeom prst="rect">
            <a:avLst/>
          </a:prstGeom>
          <a:noFill/>
          <a:ln>
            <a:noFill/>
          </a:ln>
        </p:spPr>
      </p:pic>
      <p:pic>
        <p:nvPicPr>
          <p:cNvPr id="299" name="Google Shape;299;p43"/>
          <p:cNvPicPr preferRelativeResize="0"/>
          <p:nvPr/>
        </p:nvPicPr>
        <p:blipFill>
          <a:blip r:embed="rId4">
            <a:alphaModFix/>
          </a:blip>
          <a:stretch>
            <a:fillRect/>
          </a:stretch>
        </p:blipFill>
        <p:spPr>
          <a:xfrm>
            <a:off x="5352275" y="3444225"/>
            <a:ext cx="3659820" cy="497875"/>
          </a:xfrm>
          <a:prstGeom prst="rect">
            <a:avLst/>
          </a:prstGeom>
          <a:noFill/>
          <a:ln>
            <a:noFill/>
          </a:ln>
        </p:spPr>
      </p:pic>
      <p:sp>
        <p:nvSpPr>
          <p:cNvPr id="300" name="Google Shape;300;p43"/>
          <p:cNvSpPr txBox="1"/>
          <p:nvPr/>
        </p:nvSpPr>
        <p:spPr>
          <a:xfrm>
            <a:off x="5177350" y="2387950"/>
            <a:ext cx="3879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Turn off/on shell to check result.</a:t>
            </a:r>
            <a:endParaRPr sz="1600">
              <a:solidFill>
                <a:srgbClr val="7A7A7A"/>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306" name="Google Shape;306;p44"/>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b="1">
              <a:solidFill>
                <a:srgbClr val="3C5A99"/>
              </a:solidFill>
              <a:highlight>
                <a:srgbClr val="FFFFFF"/>
              </a:highlight>
            </a:endParaRPr>
          </a:p>
        </p:txBody>
      </p:sp>
      <p:sp>
        <p:nvSpPr>
          <p:cNvPr id="307" name="Google Shape;307;p44"/>
          <p:cNvSpPr txBox="1"/>
          <p:nvPr/>
        </p:nvSpPr>
        <p:spPr>
          <a:xfrm>
            <a:off x="571625" y="1078950"/>
            <a:ext cx="774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Filter records using method </a:t>
            </a:r>
            <a:r>
              <a:rPr lang="vi" sz="1600" b="1" i="1">
                <a:solidFill>
                  <a:srgbClr val="3C5A99"/>
                </a:solidFill>
              </a:rPr>
              <a:t>filter().</a:t>
            </a:r>
            <a:endParaRPr sz="1600">
              <a:solidFill>
                <a:srgbClr val="7A7A7A"/>
              </a:solidFill>
              <a:highlight>
                <a:srgbClr val="FFFFFF"/>
              </a:highlight>
              <a:latin typeface="Roboto"/>
              <a:ea typeface="Roboto"/>
              <a:cs typeface="Roboto"/>
              <a:sym typeface="Roboto"/>
            </a:endParaRPr>
          </a:p>
        </p:txBody>
      </p:sp>
      <p:pic>
        <p:nvPicPr>
          <p:cNvPr id="308" name="Google Shape;308;p44"/>
          <p:cNvPicPr preferRelativeResize="0"/>
          <p:nvPr/>
        </p:nvPicPr>
        <p:blipFill>
          <a:blip r:embed="rId3">
            <a:alphaModFix/>
          </a:blip>
          <a:stretch>
            <a:fillRect/>
          </a:stretch>
        </p:blipFill>
        <p:spPr>
          <a:xfrm>
            <a:off x="650575" y="1610450"/>
            <a:ext cx="5305425" cy="742950"/>
          </a:xfrm>
          <a:prstGeom prst="rect">
            <a:avLst/>
          </a:prstGeom>
          <a:noFill/>
          <a:ln>
            <a:noFill/>
          </a:ln>
        </p:spPr>
      </p:pic>
      <p:pic>
        <p:nvPicPr>
          <p:cNvPr id="309" name="Google Shape;309;p44"/>
          <p:cNvPicPr preferRelativeResize="0"/>
          <p:nvPr/>
        </p:nvPicPr>
        <p:blipFill>
          <a:blip r:embed="rId4">
            <a:alphaModFix/>
          </a:blip>
          <a:stretch>
            <a:fillRect/>
          </a:stretch>
        </p:blipFill>
        <p:spPr>
          <a:xfrm>
            <a:off x="650575" y="3471675"/>
            <a:ext cx="3067050" cy="533400"/>
          </a:xfrm>
          <a:prstGeom prst="rect">
            <a:avLst/>
          </a:prstGeom>
          <a:noFill/>
          <a:ln>
            <a:noFill/>
          </a:ln>
        </p:spPr>
      </p:pic>
      <p:sp>
        <p:nvSpPr>
          <p:cNvPr id="310" name="Google Shape;310;p44"/>
          <p:cNvSpPr txBox="1"/>
          <p:nvPr/>
        </p:nvSpPr>
        <p:spPr>
          <a:xfrm>
            <a:off x="450050" y="2719550"/>
            <a:ext cx="774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Filter records using method </a:t>
            </a:r>
            <a:r>
              <a:rPr lang="vi" sz="1600" b="1" i="1">
                <a:solidFill>
                  <a:srgbClr val="3C5A99"/>
                </a:solidFill>
              </a:rPr>
              <a:t>get()</a:t>
            </a:r>
            <a:r>
              <a:rPr lang="vi" sz="1600">
                <a:solidFill>
                  <a:srgbClr val="3C5A99"/>
                </a:solidFill>
                <a:highlight>
                  <a:srgbClr val="FFFFFF"/>
                </a:highlight>
              </a:rPr>
              <a:t> with pk (</a:t>
            </a:r>
            <a:r>
              <a:rPr lang="vi" sz="1600" b="1" i="1">
                <a:solidFill>
                  <a:srgbClr val="3C5A99"/>
                </a:solidFill>
              </a:rPr>
              <a:t>Primary</a:t>
            </a:r>
            <a:r>
              <a:rPr lang="vi" sz="1600">
                <a:solidFill>
                  <a:srgbClr val="3C5A99"/>
                </a:solidFill>
                <a:highlight>
                  <a:srgbClr val="FFFFFF"/>
                </a:highlight>
              </a:rPr>
              <a:t> </a:t>
            </a:r>
            <a:r>
              <a:rPr lang="vi" sz="1600" b="1" i="1">
                <a:solidFill>
                  <a:srgbClr val="3C5A99"/>
                </a:solidFill>
              </a:rPr>
              <a:t>Key</a:t>
            </a:r>
            <a:r>
              <a:rPr lang="vi" sz="1600">
                <a:solidFill>
                  <a:srgbClr val="3C5A99"/>
                </a:solidFill>
                <a:highlight>
                  <a:srgbClr val="FFFFFF"/>
                </a:highlight>
              </a:rPr>
              <a:t>).</a:t>
            </a:r>
            <a:endParaRPr sz="1600">
              <a:solidFill>
                <a:srgbClr val="7A7A7A"/>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316" name="Google Shape;316;p45"/>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317" name="Google Shape;317;p45"/>
          <p:cNvSpPr txBox="1"/>
          <p:nvPr/>
        </p:nvSpPr>
        <p:spPr>
          <a:xfrm>
            <a:off x="571625" y="1078950"/>
            <a:ext cx="774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Update record with method </a:t>
            </a:r>
            <a:r>
              <a:rPr lang="vi" sz="1600" b="1" i="1">
                <a:solidFill>
                  <a:srgbClr val="3C5A99"/>
                </a:solidFill>
              </a:rPr>
              <a:t>update()</a:t>
            </a:r>
            <a:r>
              <a:rPr lang="vi" sz="1600">
                <a:solidFill>
                  <a:srgbClr val="3C5A99"/>
                </a:solidFill>
                <a:highlight>
                  <a:srgbClr val="FFFFFF"/>
                </a:highlight>
              </a:rPr>
              <a:t>:</a:t>
            </a:r>
            <a:endParaRPr sz="1600">
              <a:solidFill>
                <a:srgbClr val="7A7A7A"/>
              </a:solidFill>
              <a:highlight>
                <a:srgbClr val="FFFFFF"/>
              </a:highlight>
              <a:latin typeface="Roboto"/>
              <a:ea typeface="Roboto"/>
              <a:cs typeface="Roboto"/>
              <a:sym typeface="Roboto"/>
            </a:endParaRPr>
          </a:p>
        </p:txBody>
      </p:sp>
      <p:pic>
        <p:nvPicPr>
          <p:cNvPr id="318" name="Google Shape;318;p45"/>
          <p:cNvPicPr preferRelativeResize="0"/>
          <p:nvPr/>
        </p:nvPicPr>
        <p:blipFill>
          <a:blip r:embed="rId3">
            <a:alphaModFix/>
          </a:blip>
          <a:stretch>
            <a:fillRect/>
          </a:stretch>
        </p:blipFill>
        <p:spPr>
          <a:xfrm>
            <a:off x="1488125" y="1971450"/>
            <a:ext cx="5648325"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324" name="Google Shape;324;p46"/>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b="1">
              <a:solidFill>
                <a:srgbClr val="3C5A99"/>
              </a:solidFill>
              <a:highlight>
                <a:srgbClr val="FFFFFF"/>
              </a:highlight>
            </a:endParaRPr>
          </a:p>
        </p:txBody>
      </p:sp>
      <p:sp>
        <p:nvSpPr>
          <p:cNvPr id="325" name="Google Shape;325;p46"/>
          <p:cNvSpPr txBox="1"/>
          <p:nvPr/>
        </p:nvSpPr>
        <p:spPr>
          <a:xfrm>
            <a:off x="571625" y="1078950"/>
            <a:ext cx="7746000" cy="153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a:t>
            </a:r>
            <a:r>
              <a:rPr lang="vi" sz="1600" b="1" i="1">
                <a:solidFill>
                  <a:srgbClr val="3C5A99"/>
                </a:solidFill>
              </a:rPr>
              <a:t>Choice</a:t>
            </a:r>
            <a:r>
              <a:rPr lang="vi" sz="1600">
                <a:solidFill>
                  <a:srgbClr val="3C5A99"/>
                </a:solidFill>
                <a:highlight>
                  <a:srgbClr val="FFFFFF"/>
                </a:highlight>
              </a:rPr>
              <a:t> table contains a foreign key that refers to the </a:t>
            </a:r>
            <a:r>
              <a:rPr lang="vi" sz="1600" b="1" i="1">
                <a:solidFill>
                  <a:srgbClr val="3C5A99"/>
                </a:solidFill>
              </a:rPr>
              <a:t>Question</a:t>
            </a:r>
            <a:r>
              <a:rPr lang="vi" sz="1600">
                <a:solidFill>
                  <a:srgbClr val="3C5A99"/>
                </a:solidFill>
                <a:highlight>
                  <a:srgbClr val="FFFFFF"/>
                </a:highlight>
              </a:rPr>
              <a:t> table, so the </a:t>
            </a:r>
            <a:r>
              <a:rPr lang="vi" sz="1600" b="1" i="1">
                <a:solidFill>
                  <a:srgbClr val="3C5A99"/>
                </a:solidFill>
              </a:rPr>
              <a:t>Question</a:t>
            </a:r>
            <a:r>
              <a:rPr lang="vi" sz="1600">
                <a:solidFill>
                  <a:srgbClr val="3C5A99"/>
                </a:solidFill>
                <a:highlight>
                  <a:srgbClr val="FFFFFF"/>
                </a:highlight>
              </a:rPr>
              <a:t> table will have a list of </a:t>
            </a:r>
            <a:r>
              <a:rPr lang="vi" sz="1600" b="1" i="1">
                <a:solidFill>
                  <a:srgbClr val="3C5A99"/>
                </a:solidFill>
              </a:rPr>
              <a:t>Choice</a:t>
            </a:r>
            <a:r>
              <a:rPr lang="vi" sz="1600">
                <a:solidFill>
                  <a:srgbClr val="3C5A99"/>
                </a:solidFill>
                <a:highlight>
                  <a:srgbClr val="FFFFFF"/>
                </a:highlight>
              </a:rPr>
              <a:t> objects.</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 Get this list via </a:t>
            </a:r>
            <a:r>
              <a:rPr lang="vi" sz="1600" b="1" i="1">
                <a:solidFill>
                  <a:srgbClr val="3C5A99"/>
                </a:solidFill>
              </a:rPr>
              <a:t>choice_set.all()</a:t>
            </a:r>
            <a:r>
              <a:rPr lang="vi" sz="1600">
                <a:solidFill>
                  <a:srgbClr val="3C5A99"/>
                </a:solidFill>
                <a:highlight>
                  <a:srgbClr val="FFFFFF"/>
                </a:highlight>
              </a:rPr>
              <a:t> (the list name is set by </a:t>
            </a:r>
            <a:r>
              <a:rPr lang="vi" sz="1600" b="1" i="1">
                <a:solidFill>
                  <a:srgbClr val="3C5A99"/>
                </a:solidFill>
              </a:rPr>
              <a:t>&lt; table name&gt;_set</a:t>
            </a:r>
            <a:r>
              <a:rPr lang="vi" sz="1600" i="1">
                <a:solidFill>
                  <a:srgbClr val="3C5A99"/>
                </a:solidFill>
                <a:highlight>
                  <a:srgbClr val="FFFFFF"/>
                </a:highlight>
                <a:latin typeface="Consolas"/>
                <a:ea typeface="Consolas"/>
                <a:cs typeface="Consolas"/>
                <a:sym typeface="Consolas"/>
              </a:rPr>
              <a:t>)</a:t>
            </a:r>
            <a:r>
              <a:rPr lang="vi" sz="1600">
                <a:solidFill>
                  <a:srgbClr val="3C5A99"/>
                </a:solidFill>
                <a:highlight>
                  <a:srgbClr val="FFFFFF"/>
                </a:highlight>
              </a:rPr>
              <a:t>. Here we haven't created any </a:t>
            </a:r>
            <a:r>
              <a:rPr lang="vi" sz="1600" b="1" i="1">
                <a:solidFill>
                  <a:srgbClr val="3C5A99"/>
                </a:solidFill>
              </a:rPr>
              <a:t>Choice</a:t>
            </a:r>
            <a:r>
              <a:rPr lang="vi" sz="1600">
                <a:solidFill>
                  <a:srgbClr val="3C5A99"/>
                </a:solidFill>
                <a:highlight>
                  <a:srgbClr val="FFFFFF"/>
                </a:highlight>
              </a:rPr>
              <a:t> object yet, so the return list is empty.</a:t>
            </a:r>
            <a:endParaRPr sz="1600">
              <a:solidFill>
                <a:srgbClr val="3C5A99"/>
              </a:solidFill>
              <a:highlight>
                <a:srgbClr val="FFFFFF"/>
              </a:highlight>
            </a:endParaRPr>
          </a:p>
        </p:txBody>
      </p:sp>
      <p:pic>
        <p:nvPicPr>
          <p:cNvPr id="326" name="Google Shape;326;p46"/>
          <p:cNvPicPr preferRelativeResize="0"/>
          <p:nvPr/>
        </p:nvPicPr>
        <p:blipFill>
          <a:blip r:embed="rId3">
            <a:alphaModFix/>
          </a:blip>
          <a:stretch>
            <a:fillRect/>
          </a:stretch>
        </p:blipFill>
        <p:spPr>
          <a:xfrm>
            <a:off x="2734400" y="3486150"/>
            <a:ext cx="3024800" cy="58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332" name="Google Shape;332;p47"/>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333" name="Google Shape;333;p47"/>
          <p:cNvSpPr txBox="1"/>
          <p:nvPr/>
        </p:nvSpPr>
        <p:spPr>
          <a:xfrm>
            <a:off x="549050" y="875925"/>
            <a:ext cx="774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Create 3 objects </a:t>
            </a:r>
            <a:r>
              <a:rPr lang="vi" sz="1600" b="1" i="1">
                <a:solidFill>
                  <a:srgbClr val="3C5A99"/>
                </a:solidFill>
              </a:rPr>
              <a:t>Choice</a:t>
            </a:r>
            <a:r>
              <a:rPr lang="vi" sz="1600">
                <a:solidFill>
                  <a:srgbClr val="3C5A99"/>
                </a:solidFill>
                <a:highlight>
                  <a:srgbClr val="FFFFFF"/>
                </a:highlight>
              </a:rPr>
              <a:t> by method </a:t>
            </a:r>
            <a:r>
              <a:rPr lang="vi" sz="1600" b="1" i="1">
                <a:solidFill>
                  <a:srgbClr val="3C5A99"/>
                </a:solidFill>
              </a:rPr>
              <a:t>choice_set</a:t>
            </a:r>
            <a:r>
              <a:rPr lang="vi" sz="1600" i="1">
                <a:solidFill>
                  <a:srgbClr val="3C5A99"/>
                </a:solidFill>
                <a:highlight>
                  <a:srgbClr val="FFFFFF"/>
                </a:highlight>
                <a:latin typeface="Consolas"/>
                <a:ea typeface="Consolas"/>
                <a:cs typeface="Consolas"/>
                <a:sym typeface="Consolas"/>
              </a:rPr>
              <a:t>.</a:t>
            </a:r>
            <a:r>
              <a:rPr lang="vi" sz="1600" b="1" i="1">
                <a:solidFill>
                  <a:srgbClr val="3C5A99"/>
                </a:solidFill>
              </a:rPr>
              <a:t>create().</a:t>
            </a:r>
            <a:endParaRPr sz="1600">
              <a:solidFill>
                <a:srgbClr val="7A7A7A"/>
              </a:solidFill>
              <a:highlight>
                <a:srgbClr val="FFFFFF"/>
              </a:highlight>
            </a:endParaRPr>
          </a:p>
        </p:txBody>
      </p:sp>
      <p:pic>
        <p:nvPicPr>
          <p:cNvPr id="334" name="Google Shape;334;p47"/>
          <p:cNvPicPr preferRelativeResize="0"/>
          <p:nvPr/>
        </p:nvPicPr>
        <p:blipFill>
          <a:blip r:embed="rId3">
            <a:alphaModFix/>
          </a:blip>
          <a:stretch>
            <a:fillRect/>
          </a:stretch>
        </p:blipFill>
        <p:spPr>
          <a:xfrm>
            <a:off x="969225" y="1295156"/>
            <a:ext cx="6905625" cy="1543050"/>
          </a:xfrm>
          <a:prstGeom prst="rect">
            <a:avLst/>
          </a:prstGeom>
          <a:noFill/>
          <a:ln>
            <a:noFill/>
          </a:ln>
        </p:spPr>
      </p:pic>
      <p:pic>
        <p:nvPicPr>
          <p:cNvPr id="335" name="Google Shape;335;p47"/>
          <p:cNvPicPr preferRelativeResize="0"/>
          <p:nvPr/>
        </p:nvPicPr>
        <p:blipFill>
          <a:blip r:embed="rId4">
            <a:alphaModFix/>
          </a:blip>
          <a:stretch>
            <a:fillRect/>
          </a:stretch>
        </p:blipFill>
        <p:spPr>
          <a:xfrm>
            <a:off x="2227850" y="2849207"/>
            <a:ext cx="3874426" cy="189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p:nvPr/>
        </p:nvSpPr>
        <p:spPr>
          <a:xfrm>
            <a:off x="450050" y="54947"/>
            <a:ext cx="30861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 Introduction</a:t>
            </a:r>
            <a:endParaRPr sz="3600" i="0" u="none" strike="noStrike" cap="none">
              <a:solidFill>
                <a:srgbClr val="4F81BD"/>
              </a:solidFill>
              <a:latin typeface="Calibri"/>
              <a:ea typeface="Calibri"/>
              <a:cs typeface="Calibri"/>
              <a:sym typeface="Calibri"/>
            </a:endParaRPr>
          </a:p>
        </p:txBody>
      </p:sp>
      <p:sp>
        <p:nvSpPr>
          <p:cNvPr id="96" name="Google Shape;96;p21"/>
          <p:cNvSpPr txBox="1"/>
          <p:nvPr/>
        </p:nvSpPr>
        <p:spPr>
          <a:xfrm>
            <a:off x="516575" y="651650"/>
            <a:ext cx="8209800" cy="3755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rgbClr val="3C5A99"/>
              </a:buClr>
              <a:buSzPts val="1600"/>
              <a:buAutoNum type="arabicPeriod"/>
            </a:pPr>
            <a:r>
              <a:rPr lang="vi" sz="1600">
                <a:solidFill>
                  <a:srgbClr val="3C5A99"/>
                </a:solidFill>
              </a:rPr>
              <a:t>Django is a free and open source web framework written in Python. Django uses the </a:t>
            </a:r>
            <a:r>
              <a:rPr lang="vi" sz="1600" b="1" i="1">
                <a:solidFill>
                  <a:srgbClr val="3C5A99"/>
                </a:solidFill>
              </a:rPr>
              <a:t>Model-View-Control</a:t>
            </a:r>
            <a:r>
              <a:rPr lang="vi" sz="1600">
                <a:solidFill>
                  <a:srgbClr val="3C5A99"/>
                </a:solidFill>
              </a:rPr>
              <a:t> (</a:t>
            </a:r>
            <a:r>
              <a:rPr lang="vi" sz="1600" b="1" i="1">
                <a:solidFill>
                  <a:srgbClr val="3C5A99"/>
                </a:solidFill>
              </a:rPr>
              <a:t>MVC</a:t>
            </a:r>
            <a:r>
              <a:rPr lang="vi" sz="1600">
                <a:solidFill>
                  <a:srgbClr val="3C5A99"/>
                </a:solidFill>
              </a:rPr>
              <a:t>) paradigm. </a:t>
            </a:r>
            <a:endParaRPr sz="1600">
              <a:solidFill>
                <a:srgbClr val="3C5A99"/>
              </a:solidFill>
            </a:endParaRPr>
          </a:p>
          <a:p>
            <a:pPr marL="457200" lvl="0" indent="-330200" algn="l" rtl="0">
              <a:lnSpc>
                <a:spcPct val="150000"/>
              </a:lnSpc>
              <a:spcBef>
                <a:spcPts val="0"/>
              </a:spcBef>
              <a:spcAft>
                <a:spcPts val="0"/>
              </a:spcAft>
              <a:buClr>
                <a:srgbClr val="3C5A99"/>
              </a:buClr>
              <a:buSzPts val="1600"/>
              <a:buAutoNum type="arabicPeriod"/>
            </a:pPr>
            <a:r>
              <a:rPr lang="vi" sz="1600">
                <a:solidFill>
                  <a:srgbClr val="3C5A99"/>
                </a:solidFill>
              </a:rPr>
              <a:t>Django is developed by the </a:t>
            </a:r>
            <a:r>
              <a:rPr lang="vi" sz="1600" b="1" i="1">
                <a:solidFill>
                  <a:srgbClr val="3C5A99"/>
                </a:solidFill>
              </a:rPr>
              <a:t>Django</a:t>
            </a:r>
            <a:r>
              <a:rPr lang="vi" sz="1600">
                <a:solidFill>
                  <a:srgbClr val="3C5A99"/>
                </a:solidFill>
              </a:rPr>
              <a:t> </a:t>
            </a:r>
            <a:r>
              <a:rPr lang="vi" sz="1600" b="1" i="1">
                <a:solidFill>
                  <a:srgbClr val="3C5A99"/>
                </a:solidFill>
              </a:rPr>
              <a:t>Software</a:t>
            </a:r>
            <a:r>
              <a:rPr lang="vi" sz="1600">
                <a:solidFill>
                  <a:srgbClr val="3C5A99"/>
                </a:solidFill>
              </a:rPr>
              <a:t> </a:t>
            </a:r>
            <a:r>
              <a:rPr lang="vi" sz="1600" b="1" i="1">
                <a:solidFill>
                  <a:srgbClr val="3C5A99"/>
                </a:solidFill>
              </a:rPr>
              <a:t>Foundation</a:t>
            </a:r>
            <a:r>
              <a:rPr lang="vi" sz="1600">
                <a:solidFill>
                  <a:srgbClr val="3C5A99"/>
                </a:solidFill>
              </a:rPr>
              <a:t> (</a:t>
            </a:r>
            <a:r>
              <a:rPr lang="vi" sz="1600" b="1" i="1">
                <a:solidFill>
                  <a:srgbClr val="3C5A99"/>
                </a:solidFill>
              </a:rPr>
              <a:t>DSF</a:t>
            </a:r>
            <a:r>
              <a:rPr lang="vi" sz="1600">
                <a:solidFill>
                  <a:srgbClr val="3C5A99"/>
                </a:solidFill>
              </a:rPr>
              <a:t>) – an independent </a:t>
            </a:r>
            <a:r>
              <a:rPr lang="vi" sz="1600" b="1" i="1">
                <a:solidFill>
                  <a:srgbClr val="3C5A99"/>
                </a:solidFill>
              </a:rPr>
              <a:t>non-profit</a:t>
            </a:r>
            <a:r>
              <a:rPr lang="vi" sz="1600">
                <a:solidFill>
                  <a:srgbClr val="3C5A99"/>
                </a:solidFill>
              </a:rPr>
              <a:t> organization.</a:t>
            </a:r>
            <a:endParaRPr sz="1600">
              <a:solidFill>
                <a:srgbClr val="3C5A99"/>
              </a:solidFill>
            </a:endParaRPr>
          </a:p>
          <a:p>
            <a:pPr marL="457200" lvl="0" indent="-330200" algn="l" rtl="0">
              <a:lnSpc>
                <a:spcPct val="150000"/>
              </a:lnSpc>
              <a:spcBef>
                <a:spcPts val="0"/>
              </a:spcBef>
              <a:spcAft>
                <a:spcPts val="0"/>
              </a:spcAft>
              <a:buClr>
                <a:srgbClr val="3C5A99"/>
              </a:buClr>
              <a:buSzPts val="1600"/>
              <a:buAutoNum type="arabicPeriod"/>
            </a:pPr>
            <a:r>
              <a:rPr lang="vi" sz="1600">
                <a:solidFill>
                  <a:srgbClr val="3C5A99"/>
                </a:solidFill>
              </a:rPr>
              <a:t>Django's main goal is to simplify the creation of complex websites that use databases. </a:t>
            </a:r>
            <a:endParaRPr sz="1600">
              <a:solidFill>
                <a:srgbClr val="3C5A99"/>
              </a:solidFill>
            </a:endParaRPr>
          </a:p>
          <a:p>
            <a:pPr marL="457200" lvl="0" indent="-330200" algn="l" rtl="0">
              <a:lnSpc>
                <a:spcPct val="150000"/>
              </a:lnSpc>
              <a:spcBef>
                <a:spcPts val="0"/>
              </a:spcBef>
              <a:spcAft>
                <a:spcPts val="0"/>
              </a:spcAft>
              <a:buClr>
                <a:srgbClr val="3C5A99"/>
              </a:buClr>
              <a:buSzPts val="1600"/>
              <a:buAutoNum type="arabicPeriod"/>
            </a:pPr>
            <a:r>
              <a:rPr lang="vi" sz="1600">
                <a:solidFill>
                  <a:srgbClr val="3C5A99"/>
                </a:solidFill>
              </a:rPr>
              <a:t>Django focuses on the "</a:t>
            </a:r>
            <a:r>
              <a:rPr lang="vi" sz="1600" b="1" i="1">
                <a:solidFill>
                  <a:srgbClr val="3C5A99"/>
                </a:solidFill>
              </a:rPr>
              <a:t>reusable</a:t>
            </a:r>
            <a:r>
              <a:rPr lang="vi" sz="1600">
                <a:solidFill>
                  <a:srgbClr val="3C5A99"/>
                </a:solidFill>
              </a:rPr>
              <a:t>" and "</a:t>
            </a:r>
            <a:r>
              <a:rPr lang="vi" sz="1600" b="1" i="1">
                <a:solidFill>
                  <a:srgbClr val="3C5A99"/>
                </a:solidFill>
              </a:rPr>
              <a:t>self</a:t>
            </a:r>
            <a:r>
              <a:rPr lang="vi" sz="1600">
                <a:solidFill>
                  <a:srgbClr val="3C5A99"/>
                </a:solidFill>
              </a:rPr>
              <a:t>-</a:t>
            </a:r>
            <a:r>
              <a:rPr lang="vi" sz="1600" b="1" i="1">
                <a:solidFill>
                  <a:srgbClr val="3C5A99"/>
                </a:solidFill>
              </a:rPr>
              <a:t>running</a:t>
            </a:r>
            <a:r>
              <a:rPr lang="vi" sz="1600">
                <a:solidFill>
                  <a:srgbClr val="3C5A99"/>
                </a:solidFill>
              </a:rPr>
              <a:t>" features of components, rapid development, not redoing what has already been done. </a:t>
            </a:r>
            <a:endParaRPr sz="1600">
              <a:solidFill>
                <a:srgbClr val="3C5A99"/>
              </a:solidFill>
            </a:endParaRPr>
          </a:p>
          <a:p>
            <a:pPr marL="457200" lvl="0" indent="-330200" algn="l" rtl="0">
              <a:lnSpc>
                <a:spcPct val="150000"/>
              </a:lnSpc>
              <a:spcBef>
                <a:spcPts val="0"/>
              </a:spcBef>
              <a:spcAft>
                <a:spcPts val="0"/>
              </a:spcAft>
              <a:buClr>
                <a:srgbClr val="3C5A99"/>
              </a:buClr>
              <a:buSzPts val="1600"/>
              <a:buAutoNum type="arabicPeriod"/>
            </a:pPr>
            <a:r>
              <a:rPr lang="vi" sz="1600">
                <a:solidFill>
                  <a:srgbClr val="3C5A99"/>
                </a:solidFill>
              </a:rPr>
              <a:t>Some popular websites built from </a:t>
            </a:r>
            <a:r>
              <a:rPr lang="vi" sz="1600" b="1" i="1">
                <a:solidFill>
                  <a:srgbClr val="3C5A99"/>
                </a:solidFill>
              </a:rPr>
              <a:t>Django</a:t>
            </a:r>
            <a:r>
              <a:rPr lang="vi" sz="1600">
                <a:solidFill>
                  <a:srgbClr val="3C5A99"/>
                </a:solidFill>
              </a:rPr>
              <a:t> are </a:t>
            </a:r>
            <a:r>
              <a:rPr lang="vi" sz="1600" b="1" i="1">
                <a:solidFill>
                  <a:srgbClr val="3C5A99"/>
                </a:solidFill>
              </a:rPr>
              <a:t>Pinterest</a:t>
            </a:r>
            <a:r>
              <a:rPr lang="vi" sz="1600">
                <a:solidFill>
                  <a:srgbClr val="3C5A99"/>
                </a:solidFill>
              </a:rPr>
              <a:t>, </a:t>
            </a:r>
            <a:r>
              <a:rPr lang="vi" sz="1600" b="1" i="1">
                <a:solidFill>
                  <a:srgbClr val="3C5A99"/>
                </a:solidFill>
              </a:rPr>
              <a:t>Instagram</a:t>
            </a:r>
            <a:r>
              <a:rPr lang="vi" sz="1600">
                <a:solidFill>
                  <a:srgbClr val="3C5A99"/>
                </a:solidFill>
              </a:rPr>
              <a:t>, </a:t>
            </a:r>
            <a:r>
              <a:rPr lang="vi" sz="1600" b="1" i="1">
                <a:solidFill>
                  <a:srgbClr val="3C5A99"/>
                </a:solidFill>
              </a:rPr>
              <a:t>Mozilla</a:t>
            </a:r>
            <a:r>
              <a:rPr lang="vi" sz="1600">
                <a:solidFill>
                  <a:srgbClr val="3C5A99"/>
                </a:solidFill>
              </a:rPr>
              <a:t>, and </a:t>
            </a:r>
            <a:r>
              <a:rPr lang="vi" sz="1600" b="1" i="1">
                <a:solidFill>
                  <a:srgbClr val="3C5A99"/>
                </a:solidFill>
              </a:rPr>
              <a:t>Bitbucket</a:t>
            </a:r>
            <a:r>
              <a:rPr lang="vi" sz="1600">
                <a:solidFill>
                  <a:srgbClr val="3C5A99"/>
                </a:solidFill>
              </a:rPr>
              <a:t>.</a:t>
            </a:r>
            <a:endParaRPr sz="1600">
              <a:solidFill>
                <a:srgbClr val="3C5A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III. Database Model</a:t>
            </a:r>
            <a:endParaRPr sz="3600" i="0" u="none" strike="noStrike" cap="none">
              <a:solidFill>
                <a:srgbClr val="4F81BD"/>
              </a:solidFill>
              <a:latin typeface="Calibri"/>
              <a:ea typeface="Calibri"/>
              <a:cs typeface="Calibri"/>
              <a:sym typeface="Calibri"/>
            </a:endParaRPr>
          </a:p>
        </p:txBody>
      </p:sp>
      <p:sp>
        <p:nvSpPr>
          <p:cNvPr id="341" name="Google Shape;341;p48"/>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tables in database</a:t>
            </a:r>
            <a:endParaRPr sz="1600">
              <a:solidFill>
                <a:srgbClr val="3C5A99"/>
              </a:solidFill>
              <a:highlight>
                <a:srgbClr val="FFFFFF"/>
              </a:highlight>
            </a:endParaRPr>
          </a:p>
        </p:txBody>
      </p:sp>
      <p:sp>
        <p:nvSpPr>
          <p:cNvPr id="342" name="Google Shape;342;p48"/>
          <p:cNvSpPr txBox="1"/>
          <p:nvPr/>
        </p:nvSpPr>
        <p:spPr>
          <a:xfrm>
            <a:off x="549050" y="830807"/>
            <a:ext cx="774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To delete a record in the table, we use the </a:t>
            </a:r>
            <a:r>
              <a:rPr lang="vi" sz="1600" b="1" i="1">
                <a:solidFill>
                  <a:srgbClr val="3C5A99"/>
                </a:solidFill>
                <a:highlight>
                  <a:srgbClr val="FFFFFF"/>
                </a:highlight>
              </a:rPr>
              <a:t>delete()</a:t>
            </a:r>
            <a:r>
              <a:rPr lang="vi" sz="1600">
                <a:solidFill>
                  <a:srgbClr val="3C5A99"/>
                </a:solidFill>
                <a:highlight>
                  <a:srgbClr val="FFFFFF"/>
                </a:highlight>
              </a:rPr>
              <a:t> method</a:t>
            </a:r>
            <a:r>
              <a:rPr lang="vi" sz="1600" b="1" i="1">
                <a:solidFill>
                  <a:srgbClr val="3C5A99"/>
                </a:solidFill>
              </a:rPr>
              <a:t>.</a:t>
            </a:r>
            <a:endParaRPr sz="1600">
              <a:solidFill>
                <a:srgbClr val="7A7A7A"/>
              </a:solidFill>
              <a:highlight>
                <a:srgbClr val="FFFFFF"/>
              </a:highlight>
              <a:latin typeface="Roboto"/>
              <a:ea typeface="Roboto"/>
              <a:cs typeface="Roboto"/>
              <a:sym typeface="Roboto"/>
            </a:endParaRPr>
          </a:p>
        </p:txBody>
      </p:sp>
      <p:pic>
        <p:nvPicPr>
          <p:cNvPr id="343" name="Google Shape;343;p48"/>
          <p:cNvPicPr preferRelativeResize="0"/>
          <p:nvPr/>
        </p:nvPicPr>
        <p:blipFill>
          <a:blip r:embed="rId3">
            <a:alphaModFix/>
          </a:blip>
          <a:stretch>
            <a:fillRect/>
          </a:stretch>
        </p:blipFill>
        <p:spPr>
          <a:xfrm>
            <a:off x="1119438" y="1182949"/>
            <a:ext cx="5724525" cy="552450"/>
          </a:xfrm>
          <a:prstGeom prst="rect">
            <a:avLst/>
          </a:prstGeom>
          <a:noFill/>
          <a:ln>
            <a:noFill/>
          </a:ln>
        </p:spPr>
      </p:pic>
      <p:pic>
        <p:nvPicPr>
          <p:cNvPr id="344" name="Google Shape;344;p48"/>
          <p:cNvPicPr preferRelativeResize="0"/>
          <p:nvPr/>
        </p:nvPicPr>
        <p:blipFill>
          <a:blip r:embed="rId4">
            <a:alphaModFix/>
          </a:blip>
          <a:stretch>
            <a:fillRect/>
          </a:stretch>
        </p:blipFill>
        <p:spPr>
          <a:xfrm>
            <a:off x="1072888" y="1752447"/>
            <a:ext cx="5817641" cy="2979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IV. Admin system</a:t>
            </a:r>
            <a:endParaRPr sz="3600" i="0" u="none" strike="noStrike" cap="none">
              <a:solidFill>
                <a:srgbClr val="4F81BD"/>
              </a:solidFill>
              <a:latin typeface="Calibri"/>
              <a:ea typeface="Calibri"/>
              <a:cs typeface="Calibri"/>
              <a:sym typeface="Calibri"/>
            </a:endParaRPr>
          </a:p>
        </p:txBody>
      </p:sp>
      <p:sp>
        <p:nvSpPr>
          <p:cNvPr id="350" name="Google Shape;350;p49"/>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1. Admin module</a:t>
            </a:r>
            <a:endParaRPr sz="1600">
              <a:solidFill>
                <a:srgbClr val="3C5A99"/>
              </a:solidFill>
              <a:highlight>
                <a:srgbClr val="FFFFFF"/>
              </a:highlight>
            </a:endParaRPr>
          </a:p>
        </p:txBody>
      </p:sp>
      <p:sp>
        <p:nvSpPr>
          <p:cNvPr id="351" name="Google Shape;351;p49"/>
          <p:cNvSpPr txBox="1"/>
          <p:nvPr/>
        </p:nvSpPr>
        <p:spPr>
          <a:xfrm>
            <a:off x="529100" y="930482"/>
            <a:ext cx="7746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rgbClr val="FFFFFF"/>
                </a:highlight>
              </a:rPr>
              <a:t>- Django already created </a:t>
            </a:r>
            <a:r>
              <a:rPr lang="vi" sz="1600" b="1" i="1">
                <a:solidFill>
                  <a:srgbClr val="3C5A99"/>
                </a:solidFill>
              </a:rPr>
              <a:t>Admin</a:t>
            </a:r>
            <a:r>
              <a:rPr lang="vi" sz="1600">
                <a:solidFill>
                  <a:srgbClr val="3C5A99"/>
                </a:solidFill>
                <a:highlight>
                  <a:srgbClr val="FFFFFF"/>
                </a:highlight>
              </a:rPr>
              <a:t> module.</a:t>
            </a:r>
            <a:endParaRPr sz="1600">
              <a:solidFill>
                <a:srgbClr val="3C5A99"/>
              </a:solidFill>
              <a:highlight>
                <a:srgbClr val="FFFFFF"/>
              </a:highlight>
            </a:endParaRPr>
          </a:p>
          <a:p>
            <a:pPr marL="0" lvl="0" indent="0" algn="l" rtl="0">
              <a:spcBef>
                <a:spcPts val="0"/>
              </a:spcBef>
              <a:spcAft>
                <a:spcPts val="0"/>
              </a:spcAft>
              <a:buNone/>
            </a:pPr>
            <a:r>
              <a:rPr lang="vi" sz="1600">
                <a:solidFill>
                  <a:srgbClr val="3C5A99"/>
                </a:solidFill>
                <a:highlight>
                  <a:srgbClr val="FFFFFF"/>
                </a:highlight>
              </a:rPr>
              <a:t>- Access admin page at: </a:t>
            </a:r>
            <a:r>
              <a:rPr lang="vi" sz="1600" b="1" i="1">
                <a:solidFill>
                  <a:srgbClr val="3C5A99"/>
                </a:solidFill>
              </a:rPr>
              <a:t>localhost:8000/admin</a:t>
            </a:r>
            <a:endParaRPr sz="1600" b="1" i="1">
              <a:solidFill>
                <a:srgbClr val="3C5A99"/>
              </a:solidFill>
            </a:endParaRPr>
          </a:p>
        </p:txBody>
      </p:sp>
      <p:pic>
        <p:nvPicPr>
          <p:cNvPr id="352" name="Google Shape;352;p49"/>
          <p:cNvPicPr preferRelativeResize="0"/>
          <p:nvPr/>
        </p:nvPicPr>
        <p:blipFill>
          <a:blip r:embed="rId3">
            <a:alphaModFix/>
          </a:blip>
          <a:stretch>
            <a:fillRect/>
          </a:stretch>
        </p:blipFill>
        <p:spPr>
          <a:xfrm>
            <a:off x="762675" y="1594715"/>
            <a:ext cx="7440172" cy="30844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IV. Admin system</a:t>
            </a:r>
            <a:endParaRPr sz="3600" i="0" u="none" strike="noStrike" cap="none">
              <a:solidFill>
                <a:srgbClr val="4F81BD"/>
              </a:solidFill>
              <a:latin typeface="Calibri"/>
              <a:ea typeface="Calibri"/>
              <a:cs typeface="Calibri"/>
              <a:sym typeface="Calibri"/>
            </a:endParaRPr>
          </a:p>
        </p:txBody>
      </p:sp>
      <p:sp>
        <p:nvSpPr>
          <p:cNvPr id="358" name="Google Shape;358;p50"/>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2. Create user</a:t>
            </a:r>
            <a:endParaRPr sz="1600">
              <a:solidFill>
                <a:srgbClr val="3C5A99"/>
              </a:solidFill>
              <a:highlight>
                <a:srgbClr val="FFFFFF"/>
              </a:highlight>
            </a:endParaRPr>
          </a:p>
        </p:txBody>
      </p:sp>
      <p:sp>
        <p:nvSpPr>
          <p:cNvPr id="359" name="Google Shape;359;p50"/>
          <p:cNvSpPr txBox="1"/>
          <p:nvPr/>
        </p:nvSpPr>
        <p:spPr>
          <a:xfrm>
            <a:off x="549050" y="1078957"/>
            <a:ext cx="77460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solidFill>
                  <a:srgbClr val="3C5A99"/>
                </a:solidFill>
                <a:highlight>
                  <a:srgbClr val="FFFFFF"/>
                </a:highlight>
              </a:rPr>
              <a:t>- Django didn’t create </a:t>
            </a:r>
            <a:r>
              <a:rPr lang="vi" sz="1600" b="1" i="1">
                <a:solidFill>
                  <a:srgbClr val="3C5A99"/>
                </a:solidFill>
              </a:rPr>
              <a:t>admin</a:t>
            </a:r>
            <a:r>
              <a:rPr lang="vi" sz="1600">
                <a:solidFill>
                  <a:srgbClr val="3C5A99"/>
                </a:solidFill>
                <a:highlight>
                  <a:srgbClr val="FFFFFF"/>
                </a:highlight>
              </a:rPr>
              <a:t> user.</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a:solidFill>
                  <a:srgbClr val="3C5A99"/>
                </a:solidFill>
                <a:highlight>
                  <a:srgbClr val="FFFFFF"/>
                </a:highlight>
              </a:rPr>
              <a:t>- Create </a:t>
            </a:r>
            <a:r>
              <a:rPr lang="vi" sz="1600" b="1" i="1">
                <a:solidFill>
                  <a:srgbClr val="3C5A99"/>
                </a:solidFill>
              </a:rPr>
              <a:t>admin</a:t>
            </a:r>
            <a:r>
              <a:rPr lang="vi" sz="1600">
                <a:solidFill>
                  <a:srgbClr val="3C5A99"/>
                </a:solidFill>
                <a:highlight>
                  <a:srgbClr val="FFFFFF"/>
                </a:highlight>
              </a:rPr>
              <a:t> user by command:</a:t>
            </a:r>
            <a:endParaRPr sz="1600">
              <a:solidFill>
                <a:srgbClr val="3C5A99"/>
              </a:solidFill>
              <a:highlight>
                <a:srgbClr val="FFFFFF"/>
              </a:highlight>
            </a:endParaRPr>
          </a:p>
          <a:p>
            <a:pPr marL="0" marR="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python manage.py createsuperuser</a:t>
            </a:r>
            <a:endParaRPr sz="1600" i="1">
              <a:solidFill>
                <a:srgbClr val="7A7A7A"/>
              </a:solidFill>
              <a:highlight>
                <a:srgbClr val="FFFFFF"/>
              </a:highlight>
              <a:latin typeface="Consolas"/>
              <a:ea typeface="Consolas"/>
              <a:cs typeface="Consolas"/>
              <a:sym typeface="Consolas"/>
            </a:endParaRPr>
          </a:p>
        </p:txBody>
      </p:sp>
      <p:pic>
        <p:nvPicPr>
          <p:cNvPr id="360" name="Google Shape;360;p50"/>
          <p:cNvPicPr preferRelativeResize="0"/>
          <p:nvPr/>
        </p:nvPicPr>
        <p:blipFill>
          <a:blip r:embed="rId3">
            <a:alphaModFix/>
          </a:blip>
          <a:stretch>
            <a:fillRect/>
          </a:stretch>
        </p:blipFill>
        <p:spPr>
          <a:xfrm>
            <a:off x="1865150" y="2785882"/>
            <a:ext cx="3962400" cy="904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IV. Admin system</a:t>
            </a:r>
            <a:endParaRPr sz="3600" i="0" u="none" strike="noStrike" cap="none">
              <a:solidFill>
                <a:srgbClr val="4F81BD"/>
              </a:solidFill>
              <a:latin typeface="Calibri"/>
              <a:ea typeface="Calibri"/>
              <a:cs typeface="Calibri"/>
              <a:sym typeface="Calibri"/>
            </a:endParaRPr>
          </a:p>
        </p:txBody>
      </p:sp>
      <p:sp>
        <p:nvSpPr>
          <p:cNvPr id="366" name="Google Shape;366;p51"/>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sz="1600" b="1">
                <a:solidFill>
                  <a:srgbClr val="3C5A99"/>
                </a:solidFill>
                <a:highlight>
                  <a:srgbClr val="FFFFFF"/>
                </a:highlight>
              </a:rPr>
              <a:t>3. Login to admin page</a:t>
            </a:r>
            <a:endParaRPr sz="1600">
              <a:solidFill>
                <a:srgbClr val="3C5A99"/>
              </a:solidFill>
              <a:highlight>
                <a:srgbClr val="FFFFFF"/>
              </a:highlight>
            </a:endParaRPr>
          </a:p>
        </p:txBody>
      </p:sp>
      <p:sp>
        <p:nvSpPr>
          <p:cNvPr id="367" name="Google Shape;367;p51"/>
          <p:cNvSpPr txBox="1"/>
          <p:nvPr/>
        </p:nvSpPr>
        <p:spPr>
          <a:xfrm>
            <a:off x="549050" y="1006107"/>
            <a:ext cx="7746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vi" sz="1600">
                <a:solidFill>
                  <a:srgbClr val="3C5A99"/>
                </a:solidFill>
                <a:highlight>
                  <a:schemeClr val="lt1"/>
                </a:highlight>
              </a:rPr>
              <a:t>- Login </a:t>
            </a:r>
            <a:r>
              <a:rPr lang="vi" sz="1600" b="1" i="1">
                <a:solidFill>
                  <a:srgbClr val="3C5A99"/>
                </a:solidFill>
              </a:rPr>
              <a:t>admin</a:t>
            </a:r>
            <a:r>
              <a:rPr lang="vi" sz="1600">
                <a:solidFill>
                  <a:srgbClr val="3C5A99"/>
                </a:solidFill>
                <a:highlight>
                  <a:schemeClr val="lt1"/>
                </a:highlight>
              </a:rPr>
              <a:t> page with </a:t>
            </a:r>
            <a:r>
              <a:rPr lang="vi" sz="1600" b="1" i="1">
                <a:solidFill>
                  <a:srgbClr val="3C5A99"/>
                </a:solidFill>
              </a:rPr>
              <a:t>admin</a:t>
            </a:r>
            <a:r>
              <a:rPr lang="vi" sz="1600">
                <a:solidFill>
                  <a:srgbClr val="3C5A99"/>
                </a:solidFill>
                <a:highlight>
                  <a:schemeClr val="lt1"/>
                </a:highlight>
              </a:rPr>
              <a:t> user</a:t>
            </a:r>
            <a:r>
              <a:rPr lang="vi" sz="1600">
                <a:solidFill>
                  <a:schemeClr val="dk1"/>
                </a:solidFill>
                <a:highlight>
                  <a:srgbClr val="FFFFFF"/>
                </a:highlight>
                <a:latin typeface="Roboto"/>
                <a:ea typeface="Roboto"/>
                <a:cs typeface="Roboto"/>
                <a:sym typeface="Roboto"/>
              </a:rPr>
              <a:t>. </a:t>
            </a:r>
            <a:endParaRPr sz="1600">
              <a:solidFill>
                <a:srgbClr val="7A7A7A"/>
              </a:solidFill>
              <a:highlight>
                <a:srgbClr val="FFFFFF"/>
              </a:highlight>
              <a:latin typeface="Roboto"/>
              <a:ea typeface="Roboto"/>
              <a:cs typeface="Roboto"/>
              <a:sym typeface="Roboto"/>
            </a:endParaRPr>
          </a:p>
        </p:txBody>
      </p:sp>
      <p:pic>
        <p:nvPicPr>
          <p:cNvPr id="368" name="Google Shape;368;p51"/>
          <p:cNvPicPr preferRelativeResize="0"/>
          <p:nvPr/>
        </p:nvPicPr>
        <p:blipFill>
          <a:blip r:embed="rId3">
            <a:alphaModFix/>
          </a:blip>
          <a:stretch>
            <a:fillRect/>
          </a:stretch>
        </p:blipFill>
        <p:spPr>
          <a:xfrm>
            <a:off x="152400" y="1803057"/>
            <a:ext cx="8839201" cy="22739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2"/>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IV. Admin system</a:t>
            </a:r>
            <a:endParaRPr sz="3600" i="0" u="none" strike="noStrike" cap="none">
              <a:solidFill>
                <a:srgbClr val="4F81BD"/>
              </a:solidFill>
              <a:latin typeface="Calibri"/>
              <a:ea typeface="Calibri"/>
              <a:cs typeface="Calibri"/>
              <a:sym typeface="Calibri"/>
            </a:endParaRPr>
          </a:p>
        </p:txBody>
      </p:sp>
      <p:sp>
        <p:nvSpPr>
          <p:cNvPr id="374" name="Google Shape;374;p52"/>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sz="1600" b="1">
                <a:solidFill>
                  <a:srgbClr val="3C5A99"/>
                </a:solidFill>
                <a:highlight>
                  <a:srgbClr val="FFFFFF"/>
                </a:highlight>
              </a:rPr>
              <a:t>4. Work with database in admin module</a:t>
            </a:r>
            <a:endParaRPr sz="1600">
              <a:solidFill>
                <a:srgbClr val="3C5A99"/>
              </a:solidFill>
              <a:highlight>
                <a:srgbClr val="FFFFFF"/>
              </a:highlight>
            </a:endParaRPr>
          </a:p>
        </p:txBody>
      </p:sp>
      <p:sp>
        <p:nvSpPr>
          <p:cNvPr id="375" name="Google Shape;375;p52"/>
          <p:cNvSpPr txBox="1"/>
          <p:nvPr/>
        </p:nvSpPr>
        <p:spPr>
          <a:xfrm>
            <a:off x="539100" y="1017532"/>
            <a:ext cx="7746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3C5A99"/>
                </a:solidFill>
                <a:highlight>
                  <a:schemeClr val="lt1"/>
                </a:highlight>
              </a:rPr>
              <a:t>- Admin module help work with database easily.</a:t>
            </a:r>
            <a:endParaRPr sz="1600">
              <a:solidFill>
                <a:srgbClr val="3C5A99"/>
              </a:solidFill>
              <a:highlight>
                <a:schemeClr val="lt1"/>
              </a:highlight>
            </a:endParaRPr>
          </a:p>
          <a:p>
            <a:pPr marL="0" lvl="0" indent="0" algn="l" rtl="0">
              <a:spcBef>
                <a:spcPts val="0"/>
              </a:spcBef>
              <a:spcAft>
                <a:spcPts val="0"/>
              </a:spcAft>
              <a:buNone/>
            </a:pPr>
            <a:r>
              <a:rPr lang="vi" sz="1600">
                <a:solidFill>
                  <a:srgbClr val="3C5A99"/>
                </a:solidFill>
                <a:highlight>
                  <a:schemeClr val="lt1"/>
                </a:highlight>
              </a:rPr>
              <a:t>- Register database model with admin module with method </a:t>
            </a:r>
            <a:r>
              <a:rPr lang="vi" sz="1600" b="1" i="1">
                <a:solidFill>
                  <a:srgbClr val="3C5A99"/>
                </a:solidFill>
              </a:rPr>
              <a:t>admin.site.register()</a:t>
            </a:r>
            <a:r>
              <a:rPr lang="vi" sz="1600">
                <a:solidFill>
                  <a:srgbClr val="3C5A99"/>
                </a:solidFill>
                <a:highlight>
                  <a:schemeClr val="lt1"/>
                </a:highlight>
              </a:rPr>
              <a:t> trong file </a:t>
            </a:r>
            <a:r>
              <a:rPr lang="vi" sz="1600" b="1" i="1">
                <a:solidFill>
                  <a:srgbClr val="3C5A99"/>
                </a:solidFill>
              </a:rPr>
              <a:t>admin.py</a:t>
            </a:r>
            <a:r>
              <a:rPr lang="vi" sz="1600">
                <a:solidFill>
                  <a:srgbClr val="3C5A99"/>
                </a:solidFill>
                <a:highlight>
                  <a:schemeClr val="lt1"/>
                </a:highlight>
              </a:rPr>
              <a:t>.</a:t>
            </a:r>
            <a:endParaRPr sz="1600">
              <a:solidFill>
                <a:srgbClr val="7A7A7A"/>
              </a:solidFill>
              <a:highlight>
                <a:srgbClr val="FFFFFF"/>
              </a:highlight>
              <a:latin typeface="Roboto"/>
              <a:ea typeface="Roboto"/>
              <a:cs typeface="Roboto"/>
              <a:sym typeface="Roboto"/>
            </a:endParaRPr>
          </a:p>
        </p:txBody>
      </p:sp>
      <p:pic>
        <p:nvPicPr>
          <p:cNvPr id="376" name="Google Shape;376;p52"/>
          <p:cNvPicPr preferRelativeResize="0"/>
          <p:nvPr/>
        </p:nvPicPr>
        <p:blipFill>
          <a:blip r:embed="rId3">
            <a:alphaModFix/>
          </a:blip>
          <a:stretch>
            <a:fillRect/>
          </a:stretch>
        </p:blipFill>
        <p:spPr>
          <a:xfrm>
            <a:off x="2036375" y="2072207"/>
            <a:ext cx="4219575" cy="1933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IV. Admin system</a:t>
            </a:r>
            <a:endParaRPr sz="3600" i="0" u="none" strike="noStrike" cap="none">
              <a:solidFill>
                <a:srgbClr val="4F81BD"/>
              </a:solidFill>
              <a:latin typeface="Calibri"/>
              <a:ea typeface="Calibri"/>
              <a:cs typeface="Calibri"/>
              <a:sym typeface="Calibri"/>
            </a:endParaRPr>
          </a:p>
        </p:txBody>
      </p:sp>
      <p:sp>
        <p:nvSpPr>
          <p:cNvPr id="382" name="Google Shape;382;p53"/>
          <p:cNvSpPr txBox="1"/>
          <p:nvPr/>
        </p:nvSpPr>
        <p:spPr>
          <a:xfrm>
            <a:off x="650575" y="547450"/>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4. Work with database in admin module</a:t>
            </a:r>
            <a:endParaRPr sz="1600">
              <a:solidFill>
                <a:srgbClr val="3C5A99"/>
              </a:solidFill>
              <a:highlight>
                <a:schemeClr val="lt1"/>
              </a:highlight>
              <a:latin typeface="Consolas"/>
              <a:ea typeface="Consolas"/>
              <a:cs typeface="Consolas"/>
              <a:sym typeface="Consolas"/>
            </a:endParaRPr>
          </a:p>
        </p:txBody>
      </p:sp>
      <p:pic>
        <p:nvPicPr>
          <p:cNvPr id="383" name="Google Shape;383;p53"/>
          <p:cNvPicPr preferRelativeResize="0"/>
          <p:nvPr/>
        </p:nvPicPr>
        <p:blipFill>
          <a:blip r:embed="rId3">
            <a:alphaModFix/>
          </a:blip>
          <a:stretch>
            <a:fillRect/>
          </a:stretch>
        </p:blipFill>
        <p:spPr>
          <a:xfrm>
            <a:off x="341800" y="1061650"/>
            <a:ext cx="8267803" cy="3490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p:nvPr/>
        </p:nvSpPr>
        <p:spPr>
          <a:xfrm>
            <a:off x="515075" y="85850"/>
            <a:ext cx="6727500" cy="3612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V. Reference</a:t>
            </a:r>
            <a:endParaRPr sz="3600" i="0" u="none" strike="noStrike" cap="none">
              <a:solidFill>
                <a:srgbClr val="4F81BD"/>
              </a:solidFill>
              <a:latin typeface="Calibri"/>
              <a:ea typeface="Calibri"/>
              <a:cs typeface="Calibri"/>
              <a:sym typeface="Calibri"/>
            </a:endParaRPr>
          </a:p>
        </p:txBody>
      </p:sp>
      <p:sp>
        <p:nvSpPr>
          <p:cNvPr id="389" name="Google Shape;389;p54"/>
          <p:cNvSpPr txBox="1"/>
          <p:nvPr/>
        </p:nvSpPr>
        <p:spPr>
          <a:xfrm>
            <a:off x="650575" y="547450"/>
            <a:ext cx="82098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chemeClr val="lt1"/>
                </a:highlight>
              </a:rPr>
              <a:t>Book:</a:t>
            </a:r>
            <a:endParaRPr sz="1600" b="1">
              <a:solidFill>
                <a:srgbClr val="3C5A99"/>
              </a:solidFill>
              <a:highlight>
                <a:schemeClr val="lt1"/>
              </a:highlight>
            </a:endParaRPr>
          </a:p>
          <a:p>
            <a:pPr marL="0" lvl="0" indent="0" algn="l" rtl="0">
              <a:lnSpc>
                <a:spcPct val="150000"/>
              </a:lnSpc>
              <a:spcBef>
                <a:spcPts val="0"/>
              </a:spcBef>
              <a:spcAft>
                <a:spcPts val="0"/>
              </a:spcAft>
              <a:buNone/>
            </a:pPr>
            <a:r>
              <a:rPr lang="vi" sz="1600">
                <a:solidFill>
                  <a:srgbClr val="3C5A99"/>
                </a:solidFill>
                <a:highlight>
                  <a:schemeClr val="lt1"/>
                </a:highlight>
              </a:rPr>
              <a:t>Web Development with Django_ Learn to build modern web applications with a Python-based framework, </a:t>
            </a:r>
            <a:r>
              <a:rPr lang="vi" sz="1600" b="1">
                <a:solidFill>
                  <a:srgbClr val="3C5A99"/>
                </a:solidFill>
                <a:highlight>
                  <a:schemeClr val="lt1"/>
                </a:highlight>
              </a:rPr>
              <a:t>chapter 1, 2.</a:t>
            </a:r>
            <a:endParaRPr sz="1600" b="1">
              <a:solidFill>
                <a:srgbClr val="3C5A99"/>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55"/>
          <p:cNvSpPr/>
          <p:nvPr/>
        </p:nvSpPr>
        <p:spPr>
          <a:xfrm>
            <a:off x="3337042" y="4949359"/>
            <a:ext cx="2508018" cy="161583"/>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chemeClr val="dk1"/>
              </a:buClr>
              <a:buSzPts val="800"/>
              <a:buFont typeface="Meiryo"/>
              <a:buNone/>
            </a:pPr>
            <a:r>
              <a:rPr lang="vi" sz="800" b="0" i="0" u="none" strike="noStrike" cap="none">
                <a:solidFill>
                  <a:schemeClr val="dk1"/>
                </a:solidFill>
                <a:latin typeface="Meiryo"/>
                <a:ea typeface="Meiryo"/>
                <a:cs typeface="Meiryo"/>
                <a:sym typeface="Meiryo"/>
              </a:rPr>
              <a:t>Copyright </a:t>
            </a:r>
            <a:r>
              <a:rPr lang="vi" sz="800" b="0" i="1" u="none" strike="noStrike" cap="none">
                <a:solidFill>
                  <a:schemeClr val="dk1"/>
                </a:solidFill>
                <a:latin typeface="Meiryo"/>
                <a:ea typeface="Meiryo"/>
                <a:cs typeface="Meiryo"/>
                <a:sym typeface="Meiryo"/>
              </a:rPr>
              <a:t>© </a:t>
            </a:r>
            <a:r>
              <a:rPr lang="vi" sz="800" b="0" i="0" u="none" strike="noStrike" cap="none">
                <a:solidFill>
                  <a:schemeClr val="dk1"/>
                </a:solidFill>
                <a:latin typeface="Meiryo"/>
                <a:ea typeface="Meiryo"/>
                <a:cs typeface="Meiryo"/>
                <a:sym typeface="Meiryo"/>
              </a:rPr>
              <a:t>VTI Academy All Rights Reserved </a:t>
            </a:r>
            <a:endParaRPr sz="500"/>
          </a:p>
        </p:txBody>
      </p:sp>
      <p:sp>
        <p:nvSpPr>
          <p:cNvPr id="396" name="Google Shape;396;p55"/>
          <p:cNvSpPr/>
          <p:nvPr/>
        </p:nvSpPr>
        <p:spPr>
          <a:xfrm>
            <a:off x="2698185" y="2043816"/>
            <a:ext cx="3785731" cy="542456"/>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00517F"/>
              </a:buClr>
              <a:buSzPts val="3300"/>
              <a:buFont typeface="Helvetica Neue"/>
              <a:buNone/>
            </a:pPr>
            <a:r>
              <a:rPr lang="vi" sz="3300" b="0" i="0" u="none" strike="noStrike" cap="none">
                <a:solidFill>
                  <a:srgbClr val="00517F"/>
                </a:solidFill>
                <a:latin typeface="Helvetica Neue"/>
                <a:ea typeface="Helvetica Neue"/>
                <a:cs typeface="Helvetica Neue"/>
                <a:sym typeface="Helvetica Neue"/>
              </a:rPr>
              <a:t>Q &amp; A</a:t>
            </a:r>
            <a:endParaRPr sz="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 Introduction - Install Django</a:t>
            </a:r>
            <a:endParaRPr sz="3600" i="0" u="none" strike="noStrike" cap="none">
              <a:solidFill>
                <a:srgbClr val="4F81BD"/>
              </a:solidFill>
              <a:latin typeface="Calibri"/>
              <a:ea typeface="Calibri"/>
              <a:cs typeface="Calibri"/>
              <a:sym typeface="Calibri"/>
            </a:endParaRPr>
          </a:p>
        </p:txBody>
      </p:sp>
      <p:sp>
        <p:nvSpPr>
          <p:cNvPr id="102" name="Google Shape;102;p22"/>
          <p:cNvSpPr txBox="1"/>
          <p:nvPr/>
        </p:nvSpPr>
        <p:spPr>
          <a:xfrm>
            <a:off x="516575" y="651650"/>
            <a:ext cx="8209800" cy="461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1. Install virtual environment</a:t>
            </a:r>
            <a:r>
              <a:rPr lang="vi" sz="1600">
                <a:solidFill>
                  <a:srgbClr val="3C5A99"/>
                </a:solidFill>
                <a:highlight>
                  <a:srgbClr val="FFFFFF"/>
                </a:highlight>
                <a:latin typeface="Consolas"/>
                <a:ea typeface="Consolas"/>
                <a:cs typeface="Consolas"/>
                <a:sym typeface="Consolas"/>
              </a:rPr>
              <a:t> - </a:t>
            </a:r>
            <a:r>
              <a:rPr lang="vi" sz="1800" b="1" i="1">
                <a:solidFill>
                  <a:srgbClr val="3C5A99"/>
                </a:solidFill>
              </a:rPr>
              <a:t>https://www.anaconda.com/</a:t>
            </a:r>
            <a:endParaRPr sz="1600">
              <a:solidFill>
                <a:srgbClr val="3C5A99"/>
              </a:solidFill>
              <a:highlight>
                <a:srgbClr val="FFFFFF"/>
              </a:highlight>
              <a:latin typeface="Consolas"/>
              <a:ea typeface="Consolas"/>
              <a:cs typeface="Consolas"/>
              <a:sym typeface="Consolas"/>
            </a:endParaRPr>
          </a:p>
        </p:txBody>
      </p:sp>
      <p:pic>
        <p:nvPicPr>
          <p:cNvPr id="103" name="Google Shape;103;p22"/>
          <p:cNvPicPr preferRelativeResize="0"/>
          <p:nvPr/>
        </p:nvPicPr>
        <p:blipFill>
          <a:blip r:embed="rId3">
            <a:alphaModFix/>
          </a:blip>
          <a:stretch>
            <a:fillRect/>
          </a:stretch>
        </p:blipFill>
        <p:spPr>
          <a:xfrm>
            <a:off x="1588550" y="1184498"/>
            <a:ext cx="4518800" cy="351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 Introduction - Install Django</a:t>
            </a:r>
            <a:endParaRPr sz="3600" i="0" u="none" strike="noStrike" cap="none">
              <a:solidFill>
                <a:srgbClr val="4F81BD"/>
              </a:solidFill>
              <a:latin typeface="Calibri"/>
              <a:ea typeface="Calibri"/>
              <a:cs typeface="Calibri"/>
              <a:sym typeface="Calibri"/>
            </a:endParaRPr>
          </a:p>
        </p:txBody>
      </p:sp>
      <p:sp>
        <p:nvSpPr>
          <p:cNvPr id="109" name="Google Shape;109;p23"/>
          <p:cNvSpPr txBox="1"/>
          <p:nvPr/>
        </p:nvSpPr>
        <p:spPr>
          <a:xfrm>
            <a:off x="605850" y="606450"/>
            <a:ext cx="8209800" cy="153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2. Install django</a:t>
            </a:r>
            <a:endParaRPr sz="1600">
              <a:solidFill>
                <a:srgbClr val="3C5A99"/>
              </a:solidFill>
              <a:highlight>
                <a:srgbClr val="FFFFFF"/>
              </a:highlight>
            </a:endParaRPr>
          </a:p>
          <a:p>
            <a:pPr marL="457200" lvl="0" indent="-330200" algn="l" rtl="0">
              <a:lnSpc>
                <a:spcPct val="150000"/>
              </a:lnSpc>
              <a:spcBef>
                <a:spcPts val="0"/>
              </a:spcBef>
              <a:spcAft>
                <a:spcPts val="0"/>
              </a:spcAft>
              <a:buClr>
                <a:srgbClr val="3C5A99"/>
              </a:buClr>
              <a:buSzPts val="1600"/>
              <a:buFont typeface="Consolas"/>
              <a:buChar char="-"/>
            </a:pPr>
            <a:r>
              <a:rPr lang="vi" sz="1600" i="1">
                <a:solidFill>
                  <a:srgbClr val="3C5A99"/>
                </a:solidFill>
                <a:highlight>
                  <a:srgbClr val="FFFFFF"/>
                </a:highlight>
                <a:latin typeface="Consolas"/>
                <a:ea typeface="Consolas"/>
                <a:cs typeface="Consolas"/>
                <a:sym typeface="Consolas"/>
              </a:rPr>
              <a:t>$ pip install Django </a:t>
            </a:r>
            <a:endParaRPr sz="1600" i="1">
              <a:solidFill>
                <a:srgbClr val="3C5A99"/>
              </a:solidFill>
              <a:highlight>
                <a:srgbClr val="FFFFFF"/>
              </a:highlight>
              <a:latin typeface="Consolas"/>
              <a:ea typeface="Consolas"/>
              <a:cs typeface="Consolas"/>
              <a:sym typeface="Consolas"/>
            </a:endParaRPr>
          </a:p>
          <a:p>
            <a:pPr marL="457200" lvl="0" indent="-330200" algn="l" rtl="0">
              <a:lnSpc>
                <a:spcPct val="150000"/>
              </a:lnSpc>
              <a:spcBef>
                <a:spcPts val="0"/>
              </a:spcBef>
              <a:spcAft>
                <a:spcPts val="0"/>
              </a:spcAft>
              <a:buClr>
                <a:srgbClr val="3C5A99"/>
              </a:buClr>
              <a:buSzPts val="1600"/>
              <a:buFont typeface="Consolas"/>
              <a:buChar char="-"/>
            </a:pPr>
            <a:r>
              <a:rPr lang="vi" sz="1600" i="1">
                <a:solidFill>
                  <a:srgbClr val="3C5A99"/>
                </a:solidFill>
                <a:latin typeface="Consolas"/>
                <a:ea typeface="Consolas"/>
                <a:cs typeface="Consolas"/>
                <a:sym typeface="Consolas"/>
              </a:rPr>
              <a:t>$ pip install Django==x.x.x</a:t>
            </a:r>
            <a:endParaRPr sz="1600" i="1">
              <a:solidFill>
                <a:srgbClr val="3C5A99"/>
              </a:solidFill>
              <a:latin typeface="Consolas"/>
              <a:ea typeface="Consolas"/>
              <a:cs typeface="Consolas"/>
              <a:sym typeface="Consolas"/>
            </a:endParaRPr>
          </a:p>
          <a:p>
            <a:pPr marL="457200" marR="0" lvl="0" indent="-330200" algn="l" rtl="0">
              <a:lnSpc>
                <a:spcPct val="150000"/>
              </a:lnSpc>
              <a:spcBef>
                <a:spcPts val="0"/>
              </a:spcBef>
              <a:spcAft>
                <a:spcPts val="0"/>
              </a:spcAft>
              <a:buClr>
                <a:srgbClr val="3C5A99"/>
              </a:buClr>
              <a:buSzPts val="1600"/>
              <a:buFont typeface="Consolas"/>
              <a:buChar char="-"/>
            </a:pPr>
            <a:r>
              <a:rPr lang="vi" sz="1600" i="1">
                <a:solidFill>
                  <a:srgbClr val="3C5A99"/>
                </a:solidFill>
                <a:uFill>
                  <a:noFill/>
                </a:uFill>
                <a:latin typeface="Consolas"/>
                <a:ea typeface="Consolas"/>
                <a:cs typeface="Consolas"/>
                <a:sym typeface="Consolas"/>
                <a:hlinkClick r:id="rId3">
                  <a:extLst>
                    <a:ext uri="{A12FA001-AC4F-418D-AE19-62706E023703}">
                      <ahyp:hlinkClr xmlns:ahyp="http://schemas.microsoft.com/office/drawing/2018/hyperlinkcolor" val="tx"/>
                    </a:ext>
                  </a:extLst>
                </a:hlinkClick>
              </a:rPr>
              <a:t>https://github.com/django/django.git</a:t>
            </a:r>
            <a:endParaRPr sz="1600" i="1">
              <a:solidFill>
                <a:srgbClr val="3C5A99"/>
              </a:solidFill>
              <a:latin typeface="Consolas"/>
              <a:ea typeface="Consolas"/>
              <a:cs typeface="Consolas"/>
              <a:sym typeface="Consolas"/>
            </a:endParaRPr>
          </a:p>
        </p:txBody>
      </p:sp>
      <p:pic>
        <p:nvPicPr>
          <p:cNvPr id="110" name="Google Shape;110;p23"/>
          <p:cNvPicPr preferRelativeResize="0"/>
          <p:nvPr/>
        </p:nvPicPr>
        <p:blipFill>
          <a:blip r:embed="rId4">
            <a:alphaModFix/>
          </a:blip>
          <a:stretch>
            <a:fillRect/>
          </a:stretch>
        </p:blipFill>
        <p:spPr>
          <a:xfrm>
            <a:off x="1328400" y="2734800"/>
            <a:ext cx="4029075" cy="1304925"/>
          </a:xfrm>
          <a:prstGeom prst="rect">
            <a:avLst/>
          </a:prstGeom>
          <a:noFill/>
          <a:ln>
            <a:noFill/>
          </a:ln>
        </p:spPr>
      </p:pic>
      <p:pic>
        <p:nvPicPr>
          <p:cNvPr id="111" name="Google Shape;111;p23"/>
          <p:cNvPicPr preferRelativeResize="0"/>
          <p:nvPr/>
        </p:nvPicPr>
        <p:blipFill>
          <a:blip r:embed="rId5">
            <a:alphaModFix/>
          </a:blip>
          <a:stretch>
            <a:fillRect/>
          </a:stretch>
        </p:blipFill>
        <p:spPr>
          <a:xfrm>
            <a:off x="6438950" y="3763475"/>
            <a:ext cx="1294521" cy="71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17" name="Google Shape;117;p24"/>
          <p:cNvSpPr txBox="1"/>
          <p:nvPr/>
        </p:nvSpPr>
        <p:spPr>
          <a:xfrm>
            <a:off x="626525" y="625738"/>
            <a:ext cx="8209800" cy="1169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rgbClr val="3C5A99"/>
              </a:buClr>
              <a:buSzPts val="1600"/>
              <a:buAutoNum type="arabicPeriod"/>
            </a:pPr>
            <a:r>
              <a:rPr lang="vi" sz="1600" b="1">
                <a:solidFill>
                  <a:srgbClr val="3C5A99"/>
                </a:solidFill>
                <a:highlight>
                  <a:srgbClr val="FFFFFF"/>
                </a:highlight>
              </a:rPr>
              <a:t>Create project </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i="1">
                <a:solidFill>
                  <a:srgbClr val="3C5A99"/>
                </a:solidFill>
                <a:highlight>
                  <a:srgbClr val="FFFFFF"/>
                </a:highlight>
              </a:rPr>
              <a:t>- </a:t>
            </a:r>
            <a:r>
              <a:rPr lang="vi" sz="1600">
                <a:solidFill>
                  <a:srgbClr val="3C5A99"/>
                </a:solidFill>
                <a:highlight>
                  <a:srgbClr val="FFFFFF"/>
                </a:highlight>
              </a:rPr>
              <a:t>Create Django project by command:</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django-admin startproject mysite &lt;port_number&gt;</a:t>
            </a:r>
            <a:endParaRPr sz="1600" i="1">
              <a:solidFill>
                <a:schemeClr val="dk1"/>
              </a:solidFill>
              <a:latin typeface="Consolas"/>
              <a:ea typeface="Consolas"/>
              <a:cs typeface="Consolas"/>
              <a:sym typeface="Consolas"/>
            </a:endParaRPr>
          </a:p>
        </p:txBody>
      </p:sp>
      <p:pic>
        <p:nvPicPr>
          <p:cNvPr id="118" name="Google Shape;118;p24"/>
          <p:cNvPicPr preferRelativeResize="0"/>
          <p:nvPr/>
        </p:nvPicPr>
        <p:blipFill>
          <a:blip r:embed="rId3">
            <a:alphaModFix/>
          </a:blip>
          <a:stretch>
            <a:fillRect/>
          </a:stretch>
        </p:blipFill>
        <p:spPr>
          <a:xfrm>
            <a:off x="1896995" y="1974126"/>
            <a:ext cx="3425425" cy="225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24" name="Google Shape;124;p25"/>
          <p:cNvSpPr txBox="1"/>
          <p:nvPr/>
        </p:nvSpPr>
        <p:spPr>
          <a:xfrm>
            <a:off x="647182" y="636067"/>
            <a:ext cx="82098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2. Run server</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Start </a:t>
            </a:r>
            <a:r>
              <a:rPr lang="vi" sz="1600" b="1" i="1">
                <a:solidFill>
                  <a:srgbClr val="3C5A99"/>
                </a:solidFill>
              </a:rPr>
              <a:t>Webserver</a:t>
            </a:r>
            <a:r>
              <a:rPr lang="vi" sz="1600">
                <a:solidFill>
                  <a:srgbClr val="3C5A99"/>
                </a:solidFill>
                <a:highlight>
                  <a:srgbClr val="FFFFFF"/>
                </a:highlight>
              </a:rPr>
              <a:t> by command:</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python manage.py runserver</a:t>
            </a:r>
            <a:endParaRPr sz="1600" i="1">
              <a:solidFill>
                <a:srgbClr val="3C5A99"/>
              </a:solidFill>
              <a:latin typeface="Consolas"/>
              <a:ea typeface="Consolas"/>
              <a:cs typeface="Consolas"/>
              <a:sym typeface="Consolas"/>
            </a:endParaRPr>
          </a:p>
        </p:txBody>
      </p:sp>
      <p:pic>
        <p:nvPicPr>
          <p:cNvPr id="125" name="Google Shape;125;p25"/>
          <p:cNvPicPr preferRelativeResize="0"/>
          <p:nvPr/>
        </p:nvPicPr>
        <p:blipFill>
          <a:blip r:embed="rId3">
            <a:alphaModFix/>
          </a:blip>
          <a:stretch>
            <a:fillRect/>
          </a:stretch>
        </p:blipFill>
        <p:spPr>
          <a:xfrm>
            <a:off x="190500" y="2227950"/>
            <a:ext cx="8763000" cy="18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31" name="Google Shape;131;p26"/>
          <p:cNvSpPr txBox="1"/>
          <p:nvPr/>
        </p:nvSpPr>
        <p:spPr>
          <a:xfrm>
            <a:off x="626525" y="889225"/>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rgbClr val="3C5A99"/>
              </a:solidFill>
              <a:latin typeface="Consolas"/>
              <a:ea typeface="Consolas"/>
              <a:cs typeface="Consolas"/>
              <a:sym typeface="Consolas"/>
            </a:endParaRPr>
          </a:p>
        </p:txBody>
      </p:sp>
      <p:sp>
        <p:nvSpPr>
          <p:cNvPr id="132" name="Google Shape;132;p26"/>
          <p:cNvSpPr txBox="1"/>
          <p:nvPr/>
        </p:nvSpPr>
        <p:spPr>
          <a:xfrm>
            <a:off x="626525" y="616496"/>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2. Run server</a:t>
            </a:r>
            <a:endParaRPr sz="1600">
              <a:solidFill>
                <a:srgbClr val="3C5A99"/>
              </a:solidFill>
            </a:endParaRPr>
          </a:p>
        </p:txBody>
      </p:sp>
      <p:pic>
        <p:nvPicPr>
          <p:cNvPr id="133" name="Google Shape;133;p26"/>
          <p:cNvPicPr preferRelativeResize="0"/>
          <p:nvPr/>
        </p:nvPicPr>
        <p:blipFill>
          <a:blip r:embed="rId3">
            <a:alphaModFix/>
          </a:blip>
          <a:stretch>
            <a:fillRect/>
          </a:stretch>
        </p:blipFill>
        <p:spPr>
          <a:xfrm>
            <a:off x="391821" y="1099250"/>
            <a:ext cx="8365912" cy="3518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p:nvPr/>
        </p:nvSpPr>
        <p:spPr>
          <a:xfrm>
            <a:off x="450050" y="54950"/>
            <a:ext cx="6792600" cy="392100"/>
          </a:xfrm>
          <a:prstGeom prst="rect">
            <a:avLst/>
          </a:prstGeom>
          <a:noFill/>
          <a:ln>
            <a:noFill/>
          </a:ln>
        </p:spPr>
        <p:txBody>
          <a:bodyPr spcFirstLastPara="1" wrap="square" lIns="34275" tIns="17150" rIns="34275" bIns="17150" anchor="ctr" anchorCtr="0">
            <a:noAutofit/>
          </a:bodyPr>
          <a:lstStyle/>
          <a:p>
            <a:pPr marL="0" lvl="0" indent="0" algn="l" rtl="0">
              <a:spcBef>
                <a:spcPts val="0"/>
              </a:spcBef>
              <a:spcAft>
                <a:spcPts val="0"/>
              </a:spcAft>
              <a:buClr>
                <a:schemeClr val="dk1"/>
              </a:buClr>
              <a:buSzPts val="1100"/>
              <a:buFont typeface="Arial"/>
              <a:buNone/>
            </a:pPr>
            <a:r>
              <a:rPr lang="vi" sz="3600">
                <a:solidFill>
                  <a:srgbClr val="4F81BD"/>
                </a:solidFill>
                <a:latin typeface="Calibri"/>
                <a:ea typeface="Calibri"/>
                <a:cs typeface="Calibri"/>
                <a:sym typeface="Calibri"/>
              </a:rPr>
              <a:t>II. Create Django Project</a:t>
            </a:r>
            <a:endParaRPr sz="3600" i="0" u="none" strike="noStrike" cap="none">
              <a:solidFill>
                <a:srgbClr val="4F81BD"/>
              </a:solidFill>
              <a:latin typeface="Calibri"/>
              <a:ea typeface="Calibri"/>
              <a:cs typeface="Calibri"/>
              <a:sym typeface="Calibri"/>
            </a:endParaRPr>
          </a:p>
        </p:txBody>
      </p:sp>
      <p:sp>
        <p:nvSpPr>
          <p:cNvPr id="139" name="Google Shape;139;p27"/>
          <p:cNvSpPr txBox="1"/>
          <p:nvPr/>
        </p:nvSpPr>
        <p:spPr>
          <a:xfrm>
            <a:off x="626525" y="889225"/>
            <a:ext cx="82098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rgbClr val="3C5A99"/>
              </a:solidFill>
              <a:latin typeface="Consolas"/>
              <a:ea typeface="Consolas"/>
              <a:cs typeface="Consolas"/>
              <a:sym typeface="Consolas"/>
            </a:endParaRPr>
          </a:p>
        </p:txBody>
      </p:sp>
      <p:sp>
        <p:nvSpPr>
          <p:cNvPr id="140" name="Google Shape;140;p27"/>
          <p:cNvSpPr txBox="1"/>
          <p:nvPr/>
        </p:nvSpPr>
        <p:spPr>
          <a:xfrm>
            <a:off x="626525" y="620689"/>
            <a:ext cx="8209800" cy="153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 sz="1600" b="1">
                <a:solidFill>
                  <a:srgbClr val="3C5A99"/>
                </a:solidFill>
                <a:highlight>
                  <a:srgbClr val="FFFFFF"/>
                </a:highlight>
              </a:rPr>
              <a:t>3. Create webapp</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Each </a:t>
            </a:r>
            <a:r>
              <a:rPr lang="vi" sz="1600" b="1" i="1">
                <a:solidFill>
                  <a:srgbClr val="3C5A99"/>
                </a:solidFill>
              </a:rPr>
              <a:t>Django</a:t>
            </a:r>
            <a:r>
              <a:rPr lang="vi" sz="1600">
                <a:solidFill>
                  <a:srgbClr val="3C5A99"/>
                </a:solidFill>
                <a:highlight>
                  <a:srgbClr val="FFFFFF"/>
                </a:highlight>
              </a:rPr>
              <a:t> project has many web app.</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a:solidFill>
                  <a:srgbClr val="3C5A99"/>
                </a:solidFill>
                <a:highlight>
                  <a:srgbClr val="FFFFFF"/>
                </a:highlight>
              </a:rPr>
              <a:t>- Create a new web app by command:</a:t>
            </a:r>
            <a:endParaRPr sz="1600">
              <a:solidFill>
                <a:srgbClr val="3C5A99"/>
              </a:solidFill>
              <a:highlight>
                <a:srgbClr val="FFFFFF"/>
              </a:highlight>
            </a:endParaRPr>
          </a:p>
          <a:p>
            <a:pPr marL="0" lvl="0" indent="0" algn="l" rtl="0">
              <a:lnSpc>
                <a:spcPct val="150000"/>
              </a:lnSpc>
              <a:spcBef>
                <a:spcPts val="0"/>
              </a:spcBef>
              <a:spcAft>
                <a:spcPts val="0"/>
              </a:spcAft>
              <a:buNone/>
            </a:pPr>
            <a:r>
              <a:rPr lang="vi" sz="1600" i="1">
                <a:solidFill>
                  <a:srgbClr val="3C5A99"/>
                </a:solidFill>
                <a:highlight>
                  <a:srgbClr val="FFFFFF"/>
                </a:highlight>
                <a:latin typeface="Consolas"/>
                <a:ea typeface="Consolas"/>
                <a:cs typeface="Consolas"/>
                <a:sym typeface="Consolas"/>
              </a:rPr>
              <a:t>$ python manage.py startapp polls</a:t>
            </a:r>
            <a:endParaRPr sz="1600" i="1">
              <a:solidFill>
                <a:srgbClr val="3C5A99"/>
              </a:solidFill>
              <a:highlight>
                <a:srgbClr val="FFFFFF"/>
              </a:highlight>
              <a:latin typeface="Consolas"/>
              <a:ea typeface="Consolas"/>
              <a:cs typeface="Consolas"/>
              <a:sym typeface="Consolas"/>
            </a:endParaRPr>
          </a:p>
        </p:txBody>
      </p:sp>
      <p:pic>
        <p:nvPicPr>
          <p:cNvPr id="141" name="Google Shape;141;p27"/>
          <p:cNvPicPr preferRelativeResize="0"/>
          <p:nvPr/>
        </p:nvPicPr>
        <p:blipFill>
          <a:blip r:embed="rId3">
            <a:alphaModFix/>
          </a:blip>
          <a:stretch>
            <a:fillRect/>
          </a:stretch>
        </p:blipFill>
        <p:spPr>
          <a:xfrm>
            <a:off x="5422275" y="1047175"/>
            <a:ext cx="3191325" cy="3544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2953</Words>
  <Application>Microsoft Office PowerPoint</Application>
  <PresentationFormat>On-screen Show (16:9)</PresentationFormat>
  <Paragraphs>204</Paragraphs>
  <Slides>37</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Consolas</vt:lpstr>
      <vt:lpstr>Meiryo</vt:lpstr>
      <vt:lpstr>Roboto</vt:lpstr>
      <vt:lpstr>Helvetica Neue Light</vt:lpstr>
      <vt:lpstr>Helvetica Neue</vt:lpstr>
      <vt:lpstr>Calibri</vt:lpstr>
      <vt:lpstr>Arial</vt:lpstr>
      <vt:lpstr>Simple Light</vt:lpstr>
      <vt:lpstr>White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Tien Su</cp:lastModifiedBy>
  <cp:revision>1</cp:revision>
  <dcterms:modified xsi:type="dcterms:W3CDTF">2022-01-07T08:08:22Z</dcterms:modified>
</cp:coreProperties>
</file>