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3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840" r:id="rId1"/>
    <p:sldMasterId id="2147483864" r:id="rId2"/>
    <p:sldMasterId id="2147483873" r:id="rId3"/>
    <p:sldMasterId id="2147483885" r:id="rId4"/>
  </p:sldMasterIdLst>
  <p:notesMasterIdLst>
    <p:notesMasterId r:id="rId80"/>
  </p:notesMasterIdLst>
  <p:sldIdLst>
    <p:sldId id="257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85" r:id="rId16"/>
    <p:sldId id="286" r:id="rId17"/>
    <p:sldId id="287" r:id="rId18"/>
    <p:sldId id="288" r:id="rId19"/>
    <p:sldId id="289" r:id="rId20"/>
    <p:sldId id="290" r:id="rId21"/>
    <p:sldId id="291" r:id="rId22"/>
    <p:sldId id="292" r:id="rId23"/>
    <p:sldId id="293" r:id="rId24"/>
    <p:sldId id="294" r:id="rId25"/>
    <p:sldId id="295" r:id="rId26"/>
    <p:sldId id="296" r:id="rId27"/>
    <p:sldId id="297" r:id="rId28"/>
    <p:sldId id="298" r:id="rId29"/>
    <p:sldId id="299" r:id="rId30"/>
    <p:sldId id="300" r:id="rId31"/>
    <p:sldId id="301" r:id="rId32"/>
    <p:sldId id="302" r:id="rId33"/>
    <p:sldId id="303" r:id="rId34"/>
    <p:sldId id="304" r:id="rId35"/>
    <p:sldId id="305" r:id="rId36"/>
    <p:sldId id="306" r:id="rId37"/>
    <p:sldId id="307" r:id="rId38"/>
    <p:sldId id="308" r:id="rId39"/>
    <p:sldId id="309" r:id="rId40"/>
    <p:sldId id="310" r:id="rId41"/>
    <p:sldId id="311" r:id="rId42"/>
    <p:sldId id="312" r:id="rId43"/>
    <p:sldId id="313" r:id="rId44"/>
    <p:sldId id="314" r:id="rId45"/>
    <p:sldId id="315" r:id="rId46"/>
    <p:sldId id="316" r:id="rId47"/>
    <p:sldId id="317" r:id="rId48"/>
    <p:sldId id="318" r:id="rId49"/>
    <p:sldId id="319" r:id="rId50"/>
    <p:sldId id="320" r:id="rId51"/>
    <p:sldId id="321" r:id="rId52"/>
    <p:sldId id="322" r:id="rId53"/>
    <p:sldId id="323" r:id="rId54"/>
    <p:sldId id="324" r:id="rId55"/>
    <p:sldId id="325" r:id="rId56"/>
    <p:sldId id="326" r:id="rId57"/>
    <p:sldId id="327" r:id="rId58"/>
    <p:sldId id="328" r:id="rId59"/>
    <p:sldId id="329" r:id="rId60"/>
    <p:sldId id="330" r:id="rId61"/>
    <p:sldId id="331" r:id="rId62"/>
    <p:sldId id="258" r:id="rId63"/>
    <p:sldId id="259" r:id="rId64"/>
    <p:sldId id="260" r:id="rId65"/>
    <p:sldId id="261" r:id="rId66"/>
    <p:sldId id="262" r:id="rId67"/>
    <p:sldId id="263" r:id="rId68"/>
    <p:sldId id="264" r:id="rId69"/>
    <p:sldId id="265" r:id="rId70"/>
    <p:sldId id="266" r:id="rId71"/>
    <p:sldId id="267" r:id="rId72"/>
    <p:sldId id="268" r:id="rId73"/>
    <p:sldId id="269" r:id="rId74"/>
    <p:sldId id="270" r:id="rId75"/>
    <p:sldId id="271" r:id="rId76"/>
    <p:sldId id="272" r:id="rId77"/>
    <p:sldId id="273" r:id="rId78"/>
    <p:sldId id="274" r:id="rId7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11" autoAdjust="0"/>
    <p:restoredTop sz="82093" autoAdjust="0"/>
  </p:normalViewPr>
  <p:slideViewPr>
    <p:cSldViewPr snapToGrid="0">
      <p:cViewPr varScale="1">
        <p:scale>
          <a:sx n="90" d="100"/>
          <a:sy n="90" d="100"/>
        </p:scale>
        <p:origin x="14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76" Type="http://schemas.openxmlformats.org/officeDocument/2006/relationships/slide" Target="slides/slide72.xml"/><Relationship Id="rId84" Type="http://schemas.openxmlformats.org/officeDocument/2006/relationships/theme" Target="theme/theme1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82" Type="http://schemas.openxmlformats.org/officeDocument/2006/relationships/presProps" Target="presProps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slide" Target="slides/slide73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notesMaster" Target="notesMasters/notesMaster1.xml"/><Relationship Id="rId85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99C16-8FED-4B05-909D-2B1E950020CB}" type="datetimeFigureOut">
              <a:rPr lang="en-US" smtClean="0"/>
              <a:t>6/1/2016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BA0EB2-4668-402E-A1CD-96F524FD1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850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did you like the paper? Talk about </a:t>
            </a:r>
            <a:r>
              <a:rPr lang="en-US"/>
              <a:t>it’s structure.</a:t>
            </a:r>
            <a:endParaRPr lang="en-US" dirty="0"/>
          </a:p>
          <a:p>
            <a:endParaRPr lang="en-US" dirty="0"/>
          </a:p>
          <a:p>
            <a:r>
              <a:rPr lang="en-US" dirty="0"/>
              <a:t>STM as a concept</a:t>
            </a:r>
          </a:p>
          <a:p>
            <a:endParaRPr lang="en-US" dirty="0"/>
          </a:p>
          <a:p>
            <a:r>
              <a:rPr lang="en-US" dirty="0"/>
              <a:t>Concurrent code is hard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3EA445-B0F6-2244-84BD-91F830F77E1E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59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5715430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3EA445-B0F6-2244-84BD-91F830F77E1E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68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7411389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3EA445-B0F6-2244-84BD-91F830F77E1E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69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5980618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Like that of an array</a:t>
            </a:r>
          </a:p>
          <a:p>
            <a:r>
              <a:rPr lang="en-US" dirty="0"/>
              <a:t>Like a counter’s increment</a:t>
            </a:r>
            <a:r>
              <a:rPr lang="en-US" baseline="0" dirty="0"/>
              <a:t> and decrement, don’t expose the value!</a:t>
            </a:r>
          </a:p>
          <a:p>
            <a:r>
              <a:rPr lang="en-US" baseline="0" dirty="0"/>
              <a:t>Zero crossing example</a:t>
            </a:r>
          </a:p>
          <a:p>
            <a:endParaRPr lang="en-US" baseline="0" dirty="0"/>
          </a:p>
          <a:p>
            <a:r>
              <a:rPr lang="en-US" baseline="0" dirty="0"/>
              <a:t>Predicate expression is conditions under which committing the transaction is valid.</a:t>
            </a:r>
          </a:p>
          <a:p>
            <a:endParaRPr lang="en-US" baseline="0" dirty="0"/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3EA445-B0F6-2244-84BD-91F830F77E1E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70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3907377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Irrecoverable failures like null pointers</a:t>
            </a:r>
          </a:p>
          <a:p>
            <a:r>
              <a:rPr lang="en-US" dirty="0"/>
              <a:t>TL2</a:t>
            </a:r>
            <a:r>
              <a:rPr lang="en-US" baseline="0" dirty="0"/>
              <a:t> algorithm </a:t>
            </a:r>
          </a:p>
          <a:p>
            <a:r>
              <a:rPr lang="en-US" baseline="0" dirty="0"/>
              <a:t>Can be switched off.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3EA445-B0F6-2244-84BD-91F830F77E1E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71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0920766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Transactional memory benchmark tool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3EA445-B0F6-2244-84BD-91F830F77E1E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73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7455663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</a:t>
            </a:r>
            <a:r>
              <a:rPr lang="en-US" baseline="0" dirty="0"/>
              <a:t> the crux of the paper.</a:t>
            </a:r>
          </a:p>
          <a:p>
            <a:r>
              <a:rPr lang="en-US" baseline="0" dirty="0"/>
              <a:t>“10 transactions modifying a counter”</a:t>
            </a:r>
          </a:p>
          <a:p>
            <a:r>
              <a:rPr lang="en-US" baseline="0" dirty="0"/>
              <a:t>Why the datatype makes a difference: control over what </a:t>
            </a:r>
            <a:r>
              <a:rPr lang="en-US" baseline="0" dirty="0" err="1"/>
              <a:t>modifys</a:t>
            </a:r>
            <a:r>
              <a:rPr lang="en-US" baseline="0" dirty="0"/>
              <a:t>, return types of operations.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3EA445-B0F6-2244-84BD-91F830F77E1E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60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5155913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Transactions simplify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concurrent modifications by limiting thread interactions, and are </a:t>
            </a:r>
            <a:r>
              <a:rPr lang="en-US" sz="1200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linearizable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Isolated, atomic and can abort.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TM compiler/programmer wraps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code around transactional blocks and it’ll take care of concurrency control and deadlock prevention.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Every transaction starts by reading the current value of the clock and storing it as the read-version. Then, on every read or write, the version of the particular memory location is compared to the read-version; and, if it's greater, the transaction is aborted. This guarantees that the code is executed on a consistent snapshot of memory. During commit, all write locations are locked, and version numbers of all read and write locations are re-checked.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3EA445-B0F6-2244-84BD-91F830F77E1E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61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0784134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Very expensive, for example a binary tree lookup will track every word</a:t>
            </a:r>
            <a:r>
              <a:rPr lang="en-US" baseline="0" dirty="0"/>
              <a:t> accessed in the path of the tree. Word level granularity is a high overhead.</a:t>
            </a:r>
          </a:p>
          <a:p>
            <a:endParaRPr lang="en-US" baseline="0" dirty="0"/>
          </a:p>
          <a:p>
            <a:r>
              <a:rPr lang="en-US" dirty="0"/>
              <a:t>Abstract rather than concrete access to </a:t>
            </a:r>
            <a:r>
              <a:rPr lang="en-US" dirty="0" err="1"/>
              <a:t>untyped</a:t>
            </a:r>
            <a:r>
              <a:rPr lang="en-US" dirty="0"/>
              <a:t> memory.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3EA445-B0F6-2244-84BD-91F830F77E1E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62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8982618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Datatypes can leverage their semantics to reduce false conflicts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3EA445-B0F6-2244-84BD-91F830F77E1E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63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3225105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STO is a C++ lib.</a:t>
            </a:r>
          </a:p>
          <a:p>
            <a:endParaRPr lang="en-US" dirty="0"/>
          </a:p>
          <a:p>
            <a:r>
              <a:rPr lang="en-US" dirty="0" err="1"/>
              <a:t>Tbox</a:t>
            </a:r>
            <a:r>
              <a:rPr lang="en-US" dirty="0"/>
              <a:t>&lt;&gt; is the transactional proxy</a:t>
            </a:r>
            <a:r>
              <a:rPr lang="en-US" baseline="0" dirty="0"/>
              <a:t> for type &lt;&gt;</a:t>
            </a:r>
          </a:p>
          <a:p>
            <a:endParaRPr lang="en-US" baseline="0" dirty="0"/>
          </a:p>
          <a:p>
            <a:r>
              <a:rPr lang="en-US" baseline="0" dirty="0"/>
              <a:t>Abort exception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3EA445-B0F6-2244-84BD-91F830F77E1E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64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1266914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Commute</a:t>
            </a:r>
            <a:r>
              <a:rPr lang="en-US" baseline="0" dirty="0"/>
              <a:t> example: Array</a:t>
            </a:r>
          </a:p>
          <a:p>
            <a:endParaRPr lang="en-US" baseline="0" dirty="0"/>
          </a:p>
          <a:p>
            <a:r>
              <a:rPr lang="en-US" baseline="0" dirty="0"/>
              <a:t>Read version or predicate tells STO the item should be verified during commit, write value should be locked and install needs to be called.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3EA445-B0F6-2244-84BD-91F830F77E1E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65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461094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blocks </a:t>
            </a:r>
            <a:r>
              <a:rPr lang="en-US" baseline="0" dirty="0"/>
              <a:t>other conflicting modifications.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3EA445-B0F6-2244-84BD-91F830F77E1E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66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490468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Ensures no updates have occurred</a:t>
            </a:r>
          </a:p>
          <a:p>
            <a:r>
              <a:rPr lang="en-US" dirty="0"/>
              <a:t>Tracking</a:t>
            </a:r>
            <a:r>
              <a:rPr lang="en-US" baseline="0" dirty="0"/>
              <a:t> set’s stored version number with live version number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3EA445-B0F6-2244-84BD-91F830F77E1E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67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8425455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6/1/2016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FigureOut">
              <a:rPr lang="en-US" dirty="0"/>
              <a:t>6/1/2016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FigureOut">
              <a:rPr lang="en-US" dirty="0"/>
              <a:t>6/1/2016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>
            <a:lvl1pPr algn="l">
              <a:defRPr b="0" i="0">
                <a:latin typeface="Helvetica"/>
                <a:cs typeface="Helvetica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D0ED334-3B92-F343-B44D-63270FB12163}" type="datetimeFigureOut">
              <a:rPr lang="en-US" smtClean="0"/>
              <a:t>6/1/2016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B3FBF1A-1C89-4A41-8525-EF154E734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0340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816364"/>
            <a:ext cx="10972800" cy="5954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932545"/>
            <a:ext cx="10972800" cy="319361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D0ED334-3B92-F343-B44D-63270FB12163}" type="datetimeFigureOut">
              <a:rPr lang="en-US" smtClean="0"/>
              <a:t>6/1/2016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B3FBF1A-1C89-4A41-8525-EF154E734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9570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D0ED334-3B92-F343-B44D-63270FB12163}" type="datetimeFigureOut">
              <a:rPr lang="en-US" smtClean="0"/>
              <a:t>6/1/2016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B3FBF1A-1C89-4A41-8525-EF154E734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376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  <a:prstGeom prst="rect">
            <a:avLst/>
          </a:prstGeo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  <a:prstGeom prst="rect">
            <a:avLst/>
          </a:prstGeo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D0ED334-3B92-F343-B44D-63270FB12163}" type="datetimeFigureOut">
              <a:rPr lang="en-US" smtClean="0"/>
              <a:t>6/1/2016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B3FBF1A-1C89-4A41-8525-EF154E734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251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B3FBF1A-1C89-4A41-8525-EF154E734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9271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903" y="1767851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D0ED334-3B92-F343-B44D-63270FB12163}" type="datetimeFigureOut">
              <a:rPr lang="en-US" smtClean="0"/>
              <a:t>6/1/2016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B3FBF1A-1C89-4A41-8525-EF154E734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9693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D0ED334-3B92-F343-B44D-63270FB12163}" type="datetimeFigureOut">
              <a:rPr lang="en-US" smtClean="0"/>
              <a:t>6/1/2016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B3FBF1A-1C89-4A41-8525-EF154E734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2410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  <a:prstGeom prst="rect">
            <a:avLst/>
          </a:prstGeo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D0ED334-3B92-F343-B44D-63270FB12163}" type="datetimeFigureOut">
              <a:rPr lang="en-US" smtClean="0"/>
              <a:t>6/1/2016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B3FBF1A-1C89-4A41-8525-EF154E734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154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dirty="0"/>
              <a:t>6/1/2016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32CAD-F139-2C4E-BFE8-2755CE1641A0}" type="datetimeFigureOut">
              <a:rPr lang="en-US" smtClean="0"/>
              <a:t>6/1/2016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0460-A46B-4C45-8D7D-C1ABBA66F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5379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32CAD-F139-2C4E-BFE8-2755CE1641A0}" type="datetimeFigureOut">
              <a:rPr lang="en-US" smtClean="0"/>
              <a:t>6/1/2016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0460-A46B-4C45-8D7D-C1ABBA66F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70430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32CAD-F139-2C4E-BFE8-2755CE1641A0}" type="datetimeFigureOut">
              <a:rPr lang="en-US" smtClean="0"/>
              <a:t>6/1/2016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0460-A46B-4C45-8D7D-C1ABBA66F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69195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32CAD-F139-2C4E-BFE8-2755CE1641A0}" type="datetimeFigureOut">
              <a:rPr lang="en-US" smtClean="0"/>
              <a:t>6/1/2016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0460-A46B-4C45-8D7D-C1ABBA66F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63889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32CAD-F139-2C4E-BFE8-2755CE1641A0}" type="datetimeFigureOut">
              <a:rPr lang="en-US" smtClean="0"/>
              <a:t>6/1/2016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0460-A46B-4C45-8D7D-C1ABBA66F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19367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32CAD-F139-2C4E-BFE8-2755CE1641A0}" type="datetimeFigureOut">
              <a:rPr lang="en-US" smtClean="0"/>
              <a:t>6/1/2016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0460-A46B-4C45-8D7D-C1ABBA66F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76474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32CAD-F139-2C4E-BFE8-2755CE1641A0}" type="datetimeFigureOut">
              <a:rPr lang="en-US" smtClean="0"/>
              <a:t>6/1/2016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0460-A46B-4C45-8D7D-C1ABBA66F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4049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32CAD-F139-2C4E-BFE8-2755CE1641A0}" type="datetimeFigureOut">
              <a:rPr lang="en-US" smtClean="0"/>
              <a:t>6/1/2016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0460-A46B-4C45-8D7D-C1ABBA66F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8309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32CAD-F139-2C4E-BFE8-2755CE1641A0}" type="datetimeFigureOut">
              <a:rPr lang="en-US" smtClean="0"/>
              <a:t>6/1/2016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0460-A46B-4C45-8D7D-C1ABBA66F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21672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32CAD-F139-2C4E-BFE8-2755CE1641A0}" type="datetimeFigureOut">
              <a:rPr lang="en-US" smtClean="0"/>
              <a:t>6/1/2016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0460-A46B-4C45-8D7D-C1ABBA66F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555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32CAD-F139-2C4E-BFE8-2755CE1641A0}" type="datetimeFigureOut">
              <a:rPr lang="en-US" smtClean="0"/>
              <a:t>6/1/2016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0460-A46B-4C45-8D7D-C1ABBA66F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501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914400" y="2286000"/>
            <a:ext cx="103632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4099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dt" sz="half" idx="10"/>
          </p:nvPr>
        </p:nvSpPr>
        <p:spPr>
          <a:xfrm>
            <a:off x="7112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F4C2C3-3C1D-47E2-8781-B84FFF488BAD}" type="datetime1">
              <a:rPr lang="zh-CN" altLang="en-US"/>
              <a:pPr>
                <a:defRPr/>
              </a:pPr>
              <a:t>2016/6/1</a:t>
            </a:fld>
            <a:endParaRPr lang="en-US" altLang="zh-CN"/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2800" y="6248400"/>
            <a:ext cx="54864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9408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5F22BF-D5A2-4AEB-A640-3A5545993A5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9040078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7EF255-7A45-4018-A568-7454E7D96CAC}" type="datetime1">
              <a:rPr lang="zh-CN" altLang="en-US"/>
              <a:pPr>
                <a:defRPr/>
              </a:pPr>
              <a:t>2016/6/1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F79B1E-5A38-4B9A-8FA8-FF0D657A902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3134374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E45E4E-E795-4AA7-BD76-FAB3AD8A020D}" type="datetime1">
              <a:rPr lang="zh-CN" altLang="en-US"/>
              <a:pPr>
                <a:defRPr/>
              </a:pPr>
              <a:t>2016/6/1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D3BF22-F631-44B0-ADC5-C35684D58D6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5458960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356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48400" y="1600200"/>
            <a:ext cx="54356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E4C2D0-296C-41F4-B7F9-C63E6AE364D3}" type="datetime1">
              <a:rPr lang="zh-CN" altLang="en-US"/>
              <a:pPr>
                <a:defRPr/>
              </a:pPr>
              <a:t>2016/6/1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9BB3DC-F0BA-47F3-A2C2-4CC547A87AE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1042785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95D29F-44BD-46C6-8A07-F435BC82185D}" type="datetime1">
              <a:rPr lang="zh-CN" altLang="en-US"/>
              <a:pPr>
                <a:defRPr/>
              </a:pPr>
              <a:t>2016/6/1</a:t>
            </a:fld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574928-822E-4F84-B5EA-DDE6EC6180D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0843146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AB8043-8C6F-4640-855F-968ACA0FC565}" type="datetime1">
              <a:rPr lang="zh-CN" altLang="en-US"/>
              <a:pPr>
                <a:defRPr/>
              </a:pPr>
              <a:t>2016/6/1</a:t>
            </a:fld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4DC6C6-E472-4E54-AD9E-24E56E131A0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4923422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81A330-53BD-4975-BA95-7591295BF103}" type="datetime1">
              <a:rPr lang="zh-CN" altLang="en-US"/>
              <a:pPr>
                <a:defRPr/>
              </a:pPr>
              <a:t>2016/6/1</a:t>
            </a:fld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9CFBC9-03E6-43ED-AA56-25B0CD6D168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0959687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AC1506-0359-47BE-8890-599024441513}" type="datetime1">
              <a:rPr lang="zh-CN" altLang="en-US"/>
              <a:pPr>
                <a:defRPr/>
              </a:pPr>
              <a:t>2016/6/1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C5C035-9AF8-4411-8002-FB5D2976366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9721546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6E6A6C-5B83-45B0-8963-62492196B752}" type="datetime1">
              <a:rPr lang="zh-CN" altLang="en-US"/>
              <a:pPr>
                <a:defRPr/>
              </a:pPr>
              <a:t>2016/6/1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CD4D1B-C536-4A31-A794-CEC4C4BE92E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22651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dirty="0"/>
              <a:t>6/1/2016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055FEC-87A0-4D77-9E91-C3B186A9759A}" type="datetime1">
              <a:rPr lang="zh-CN" altLang="en-US"/>
              <a:pPr>
                <a:defRPr/>
              </a:pPr>
              <a:t>2016/6/1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8646E5-51E7-41F3-97CC-FB6D3167B02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172379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915400" y="457200"/>
            <a:ext cx="2768600" cy="55626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457200"/>
            <a:ext cx="8102600" cy="55626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159DED-0543-4A3F-A5E4-CECF3CC70741}" type="datetime1">
              <a:rPr lang="zh-CN" altLang="en-US"/>
              <a:pPr>
                <a:defRPr/>
              </a:pPr>
              <a:t>2016/6/1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5C8397-007D-4C73-8EBE-DDD3BEC3D73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17755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dirty="0"/>
              <a:t>6/1/2016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dirty="0"/>
              <a:t>6/1/2016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dirty="0"/>
              <a:t>6/1/2016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FigureOut">
              <a:rPr lang="en-US" dirty="0"/>
              <a:t>6/1/2016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6/1/2016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15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3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7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41.xml"/><Relationship Id="rId5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6/1/2016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" y="-1"/>
            <a:ext cx="12201296" cy="2236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111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A32CAD-F139-2C4E-BFE8-2755CE1641A0}" type="datetimeFigureOut">
              <a:rPr lang="en-US" smtClean="0"/>
              <a:t>6/1/2016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DE0460-A46B-4C45-8D7D-C1ABBA66F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5136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74" r:id="rId1"/>
    <p:sldLayoutId id="2147483875" r:id="rId2"/>
    <p:sldLayoutId id="2147483876" r:id="rId3"/>
    <p:sldLayoutId id="2147483877" r:id="rId4"/>
    <p:sldLayoutId id="2147483878" r:id="rId5"/>
    <p:sldLayoutId id="2147483879" r:id="rId6"/>
    <p:sldLayoutId id="2147483880" r:id="rId7"/>
    <p:sldLayoutId id="2147483881" r:id="rId8"/>
    <p:sldLayoutId id="2147483882" r:id="rId9"/>
    <p:sldLayoutId id="2147483883" r:id="rId10"/>
    <p:sldLayoutId id="214748388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457200"/>
            <a:ext cx="10769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110744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17600" y="6172200"/>
            <a:ext cx="203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fld id="{82CFFFCD-403E-4B5D-A326-E0A9FA16144E}" type="datetime1">
              <a:rPr lang="zh-CN" altLang="en-US"/>
              <a:pPr>
                <a:defRPr/>
              </a:pPr>
              <a:t>2016/6/1</a:t>
            </a:fld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54400" y="6172200"/>
            <a:ext cx="548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latin typeface="Times New Roman" panose="02020603050405020304" pitchFamily="18" charset="0"/>
              </a:defRPr>
            </a:lvl1pPr>
          </a:lstStyle>
          <a:p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245600" y="6172200"/>
            <a:ext cx="172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83BC6268-7F43-4520-9941-AC7C795FE18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609600" y="1371600"/>
            <a:ext cx="107696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935133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6" r:id="rId1"/>
    <p:sldLayoutId id="2147483887" r:id="rId2"/>
    <p:sldLayoutId id="2147483888" r:id="rId3"/>
    <p:sldLayoutId id="2147483889" r:id="rId4"/>
    <p:sldLayoutId id="2147483890" r:id="rId5"/>
    <p:sldLayoutId id="2147483891" r:id="rId6"/>
    <p:sldLayoutId id="2147483892" r:id="rId7"/>
    <p:sldLayoutId id="2147483893" r:id="rId8"/>
    <p:sldLayoutId id="2147483894" r:id="rId9"/>
    <p:sldLayoutId id="2147483895" r:id="rId10"/>
    <p:sldLayoutId id="2147483896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if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1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1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hyperlink" Target="https://bartoszmilewski.com/2010/09/11/beyond-locks-software-transactional-memory/" TargetMode="External"/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67512" y="796704"/>
            <a:ext cx="10782300" cy="2462543"/>
          </a:xfrm>
        </p:spPr>
        <p:txBody>
          <a:bodyPr/>
          <a:lstStyle/>
          <a:p>
            <a:pPr algn="ctr">
              <a:lnSpc>
                <a:spcPct val="100000"/>
              </a:lnSpc>
            </a:pPr>
            <a:br>
              <a:rPr lang="en-US" sz="5400" dirty="0"/>
            </a:br>
            <a:br>
              <a:rPr lang="en-US" sz="5400" dirty="0"/>
            </a:br>
            <a:r>
              <a:rPr lang="en-US" sz="5400" dirty="0"/>
              <a:t>CS239-Lecture 15</a:t>
            </a:r>
            <a:br>
              <a:rPr lang="en-US" sz="5400" dirty="0"/>
            </a:br>
            <a:r>
              <a:rPr lang="en-US" sz="5400" dirty="0"/>
              <a:t>Transactions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444561" y="4134449"/>
            <a:ext cx="9228201" cy="1645920"/>
          </a:xfrm>
        </p:spPr>
        <p:txBody>
          <a:bodyPr>
            <a:normAutofit fontScale="77500" lnSpcReduction="20000"/>
          </a:bodyPr>
          <a:lstStyle/>
          <a:p>
            <a:pPr algn="ctr"/>
            <a:r>
              <a:rPr lang="en-US" sz="4000" dirty="0"/>
              <a:t>Madan Musuvathi</a:t>
            </a:r>
          </a:p>
          <a:p>
            <a:pPr algn="ctr"/>
            <a:r>
              <a:rPr lang="en-US" sz="2300" dirty="0"/>
              <a:t> </a:t>
            </a:r>
            <a:endParaRPr lang="en-US" sz="4000" dirty="0"/>
          </a:p>
          <a:p>
            <a:pPr algn="ctr"/>
            <a:r>
              <a:rPr lang="en-US" dirty="0"/>
              <a:t>Visiting Professor, UCLA </a:t>
            </a:r>
          </a:p>
          <a:p>
            <a:pPr algn="ctr"/>
            <a:r>
              <a:rPr lang="en-US" dirty="0"/>
              <a:t>Principal Researcher, Microsoft Research</a:t>
            </a:r>
          </a:p>
        </p:txBody>
      </p:sp>
    </p:spTree>
    <p:extLst>
      <p:ext uri="{BB962C8B-B14F-4D97-AF65-F5344CB8AC3E}">
        <p14:creationId xmlns:p14="http://schemas.microsoft.com/office/powerpoint/2010/main" val="16436363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Outline</a:t>
            </a:r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FaRM background</a:t>
            </a:r>
          </a:p>
          <a:p>
            <a:r>
              <a:rPr lang="en-US" altLang="en-US"/>
              <a:t>Transaction protocol</a:t>
            </a:r>
          </a:p>
          <a:p>
            <a:r>
              <a:rPr lang="en-US" altLang="en-US"/>
              <a:t>Failure recovery</a:t>
            </a:r>
          </a:p>
          <a:p>
            <a:r>
              <a:rPr lang="en-US" altLang="en-US"/>
              <a:t>Evaluation</a:t>
            </a:r>
          </a:p>
        </p:txBody>
      </p:sp>
      <p:sp>
        <p:nvSpPr>
          <p:cNvPr id="2355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defTabSz="914400"/>
            <a:fld id="{A99CD44A-F5C2-4099-982A-A7DCD4680952}" type="slidenum">
              <a:rPr lang="zh-CN" altLang="en-US" sz="1400" b="0" kern="0">
                <a:latin typeface="Times New Roman" panose="02020603050405020304" pitchFamily="18" charset="0"/>
              </a:rPr>
              <a:pPr defTabSz="914400"/>
              <a:t>10</a:t>
            </a:fld>
            <a:endParaRPr lang="en-US" altLang="zh-CN" sz="1400" b="0" ker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10673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farm background</a:t>
            </a:r>
          </a:p>
        </p:txBody>
      </p:sp>
      <p:sp>
        <p:nvSpPr>
          <p:cNvPr id="24578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2457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defTabSz="914400"/>
            <a:fld id="{47E4639A-0DD7-4C70-A3D9-D55FBC279798}" type="slidenum">
              <a:rPr lang="zh-CN" altLang="en-US" sz="1400" b="0" kern="0">
                <a:latin typeface="Times New Roman" panose="02020603050405020304" pitchFamily="18" charset="0"/>
              </a:rPr>
              <a:pPr defTabSz="914400"/>
              <a:t>11</a:t>
            </a:fld>
            <a:endParaRPr lang="en-US" altLang="zh-CN" sz="1400" b="0" ker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46972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1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982914"/>
            <a:ext cx="7315200" cy="3646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FaRM Programming Model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Distributed shared memory abstraction</a:t>
            </a:r>
          </a:p>
          <a:p>
            <a:r>
              <a:rPr lang="en-US" altLang="en-US"/>
              <a:t>FaRM API provides transparent access to local and remote objects</a:t>
            </a: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defTabSz="914400"/>
            <a:fld id="{77C7EC6E-7875-49B4-B2CF-392B09354AB9}" type="slidenum">
              <a:rPr lang="zh-CN" altLang="en-US" sz="1400" b="0" kern="0">
                <a:latin typeface="Times New Roman" panose="02020603050405020304" pitchFamily="18" charset="0"/>
              </a:rPr>
              <a:pPr defTabSz="914400"/>
              <a:t>12</a:t>
            </a:fld>
            <a:endParaRPr lang="en-US" altLang="zh-CN" sz="1400" b="0" ker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30119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FaRM Programming Model</a:t>
            </a:r>
          </a:p>
        </p:txBody>
      </p:sp>
      <p:sp>
        <p:nvSpPr>
          <p:cNvPr id="2662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Application thread can start a transaction</a:t>
            </a:r>
          </a:p>
          <a:p>
            <a:pPr lvl="1"/>
            <a:r>
              <a:rPr lang="en-US" altLang="en-US"/>
              <a:t>Becomes the coordinator</a:t>
            </a:r>
          </a:p>
          <a:p>
            <a:r>
              <a:rPr lang="en-US" altLang="en-US"/>
              <a:t>During transaction, can execute arbitrary logic as well as read, write, allocate, free.</a:t>
            </a:r>
          </a:p>
          <a:p>
            <a:r>
              <a:rPr lang="en-US" altLang="en-US"/>
              <a:t>At the end of the execution, invoke FaRM to commit.</a:t>
            </a:r>
          </a:p>
        </p:txBody>
      </p:sp>
      <p:sp>
        <p:nvSpPr>
          <p:cNvPr id="2662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defTabSz="914400"/>
            <a:fld id="{C76726C6-30C2-4F2D-A48B-DE660D26BE76}" type="slidenum">
              <a:rPr lang="zh-CN" altLang="en-US" sz="1400" b="0" kern="0">
                <a:latin typeface="Times New Roman" panose="02020603050405020304" pitchFamily="18" charset="0"/>
              </a:rPr>
              <a:pPr defTabSz="914400"/>
              <a:t>13</a:t>
            </a:fld>
            <a:endParaRPr lang="en-US" altLang="zh-CN" sz="1400" b="0" ker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18913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FaRM Architecture</a:t>
            </a:r>
          </a:p>
        </p:txBody>
      </p:sp>
      <p:sp>
        <p:nvSpPr>
          <p:cNvPr id="2765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Primary – backup for fault tolerance</a:t>
            </a:r>
          </a:p>
          <a:p>
            <a:r>
              <a:rPr lang="en-US" altLang="en-US"/>
              <a:t>Configuration Manager(CM)</a:t>
            </a:r>
          </a:p>
          <a:p>
            <a:pPr lvl="1"/>
            <a:r>
              <a:rPr lang="en-US" altLang="en-US"/>
              <a:t>Manage leases, detect failures, coordinate recovery</a:t>
            </a:r>
          </a:p>
        </p:txBody>
      </p:sp>
      <p:sp>
        <p:nvSpPr>
          <p:cNvPr id="2765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defTabSz="914400"/>
            <a:fld id="{912AEC05-F441-441C-AB8A-F37186EDD75B}" type="slidenum">
              <a:rPr lang="zh-CN" altLang="en-US" sz="1400" b="0" kern="0">
                <a:latin typeface="Times New Roman" panose="02020603050405020304" pitchFamily="18" charset="0"/>
              </a:rPr>
              <a:pPr defTabSz="914400"/>
              <a:t>14</a:t>
            </a:fld>
            <a:endParaRPr lang="en-US" altLang="zh-CN" sz="1400" b="0" kern="0">
              <a:latin typeface="Times New Roman" panose="02020603050405020304" pitchFamily="18" charset="0"/>
            </a:endParaRPr>
          </a:p>
        </p:txBody>
      </p:sp>
      <p:pic>
        <p:nvPicPr>
          <p:cNvPr id="27652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2825" y="3124200"/>
            <a:ext cx="6807200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85101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RDMA Read in FaRM</a:t>
            </a:r>
          </a:p>
        </p:txBody>
      </p:sp>
      <p:pic>
        <p:nvPicPr>
          <p:cNvPr id="28674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581401" y="1752600"/>
            <a:ext cx="4378325" cy="4419600"/>
          </a:xfrm>
        </p:spPr>
      </p:pic>
      <p:sp>
        <p:nvSpPr>
          <p:cNvPr id="2867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defTabSz="914400"/>
            <a:fld id="{10622509-3181-463C-94E6-C0814DDF49BE}" type="slidenum">
              <a:rPr lang="zh-CN" altLang="en-US" sz="1400" b="0" kern="0">
                <a:latin typeface="Times New Roman" panose="02020603050405020304" pitchFamily="18" charset="0"/>
              </a:rPr>
              <a:pPr defTabSz="914400"/>
              <a:t>15</a:t>
            </a:fld>
            <a:endParaRPr lang="en-US" altLang="zh-CN" sz="1400" b="0" ker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03547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RDMA Read in FaRM</a:t>
            </a:r>
          </a:p>
        </p:txBody>
      </p:sp>
      <p:pic>
        <p:nvPicPr>
          <p:cNvPr id="29698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581401" y="1752600"/>
            <a:ext cx="4378325" cy="4419600"/>
          </a:xfrm>
        </p:spPr>
      </p:pic>
      <p:sp>
        <p:nvSpPr>
          <p:cNvPr id="2969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defTabSz="914400"/>
            <a:fld id="{61F7BD4A-E5DE-447A-8E07-9FDEC5F763DD}" type="slidenum">
              <a:rPr lang="zh-CN" altLang="en-US" sz="1400" b="0" kern="0">
                <a:latin typeface="Times New Roman" panose="02020603050405020304" pitchFamily="18" charset="0"/>
              </a:rPr>
              <a:pPr defTabSz="914400"/>
              <a:t>16</a:t>
            </a:fld>
            <a:endParaRPr lang="en-US" altLang="zh-CN" sz="1400" b="0" kern="0">
              <a:latin typeface="Times New Roman" panose="02020603050405020304" pitchFamily="18" charset="0"/>
            </a:endParaRPr>
          </a:p>
        </p:txBody>
      </p:sp>
      <p:sp>
        <p:nvSpPr>
          <p:cNvPr id="29700" name="Rectangle 5"/>
          <p:cNvSpPr>
            <a:spLocks noChangeArrowheads="1"/>
          </p:cNvSpPr>
          <p:nvPr/>
        </p:nvSpPr>
        <p:spPr bwMode="auto">
          <a:xfrm>
            <a:off x="7239000" y="5257800"/>
            <a:ext cx="152400" cy="381000"/>
          </a:xfrm>
          <a:prstGeom prst="rect">
            <a:avLst/>
          </a:prstGeom>
          <a:solidFill>
            <a:srgbClr val="0070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defTabSz="914400"/>
            <a:endParaRPr lang="en-US" altLang="en-US" kern="0"/>
          </a:p>
        </p:txBody>
      </p:sp>
    </p:spTree>
    <p:extLst>
      <p:ext uri="{BB962C8B-B14F-4D97-AF65-F5344CB8AC3E}">
        <p14:creationId xmlns:p14="http://schemas.microsoft.com/office/powerpoint/2010/main" val="38542902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RDMA Write in FaRM</a:t>
            </a:r>
          </a:p>
        </p:txBody>
      </p:sp>
      <p:pic>
        <p:nvPicPr>
          <p:cNvPr id="30722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73"/>
          <a:stretch>
            <a:fillRect/>
          </a:stretch>
        </p:blipFill>
        <p:spPr>
          <a:xfrm>
            <a:off x="3455988" y="1676400"/>
            <a:ext cx="4545012" cy="4495800"/>
          </a:xfrm>
        </p:spPr>
      </p:pic>
      <p:sp>
        <p:nvSpPr>
          <p:cNvPr id="3072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defTabSz="914400"/>
            <a:fld id="{8FFF101F-FBEE-4E6B-8578-B4ED6699A6C4}" type="slidenum">
              <a:rPr lang="zh-CN" altLang="en-US" sz="1400" b="0" kern="0">
                <a:latin typeface="Times New Roman" panose="02020603050405020304" pitchFamily="18" charset="0"/>
              </a:rPr>
              <a:pPr defTabSz="914400"/>
              <a:t>17</a:t>
            </a:fld>
            <a:endParaRPr lang="en-US" altLang="zh-CN" sz="1400" b="0" kern="0">
              <a:latin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4176714"/>
            <a:ext cx="2362200" cy="245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Arrow Connector 7"/>
          <p:cNvCxnSpPr>
            <a:cxnSpLocks noChangeShapeType="1"/>
          </p:cNvCxnSpPr>
          <p:nvPr/>
        </p:nvCxnSpPr>
        <p:spPr bwMode="auto">
          <a:xfrm flipH="1">
            <a:off x="4800600" y="3733800"/>
            <a:ext cx="1143000" cy="762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3750598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Transaction protocol</a:t>
            </a:r>
          </a:p>
        </p:txBody>
      </p:sp>
      <p:sp>
        <p:nvSpPr>
          <p:cNvPr id="3174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174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defTabSz="914400"/>
            <a:fld id="{044772CB-D18D-45EF-8D08-D387DFF9FFCF}" type="slidenum">
              <a:rPr lang="zh-CN" altLang="en-US" sz="1400" b="0" kern="0">
                <a:latin typeface="Times New Roman" panose="02020603050405020304" pitchFamily="18" charset="0"/>
              </a:rPr>
              <a:pPr defTabSz="914400"/>
              <a:t>18</a:t>
            </a:fld>
            <a:endParaRPr lang="en-US" altLang="zh-CN" sz="1400" b="0" ker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12790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FaRM Transaction Execution</a:t>
            </a:r>
          </a:p>
        </p:txBody>
      </p:sp>
      <p:sp>
        <p:nvSpPr>
          <p:cNvPr id="3277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defTabSz="914400"/>
            <a:fld id="{DEA5684B-4422-4383-8139-40EAE4999002}" type="slidenum">
              <a:rPr lang="zh-CN" altLang="en-US" sz="1400" b="0" kern="0">
                <a:latin typeface="Times New Roman" panose="02020603050405020304" pitchFamily="18" charset="0"/>
              </a:rPr>
              <a:pPr defTabSz="914400"/>
              <a:t>19</a:t>
            </a:fld>
            <a:endParaRPr lang="en-US" altLang="zh-CN" sz="1400" b="0" kern="0">
              <a:latin typeface="Times New Roman" panose="02020603050405020304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 bwMode="auto">
          <a:xfrm>
            <a:off x="2667000" y="2209800"/>
            <a:ext cx="7315200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 bwMode="auto">
          <a:xfrm>
            <a:off x="2667000" y="2819400"/>
            <a:ext cx="7315200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 bwMode="auto">
          <a:xfrm>
            <a:off x="2667000" y="3505200"/>
            <a:ext cx="7315200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 bwMode="auto">
          <a:xfrm>
            <a:off x="2667000" y="4953000"/>
            <a:ext cx="7315200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 bwMode="auto">
          <a:xfrm flipV="1">
            <a:off x="2667000" y="4186238"/>
            <a:ext cx="7315200" cy="4762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776" name="TextBox 24"/>
          <p:cNvSpPr txBox="1">
            <a:spLocks noChangeArrowheads="1"/>
          </p:cNvSpPr>
          <p:nvPr/>
        </p:nvSpPr>
        <p:spPr bwMode="auto">
          <a:xfrm>
            <a:off x="1981200" y="2009775"/>
            <a:ext cx="685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ctr" defTabSz="914400"/>
            <a:r>
              <a:rPr lang="en-US" altLang="en-US" kern="0"/>
              <a:t>C</a:t>
            </a:r>
          </a:p>
        </p:txBody>
      </p:sp>
      <p:sp>
        <p:nvSpPr>
          <p:cNvPr id="32777" name="TextBox 28"/>
          <p:cNvSpPr txBox="1">
            <a:spLocks noChangeArrowheads="1"/>
          </p:cNvSpPr>
          <p:nvPr/>
        </p:nvSpPr>
        <p:spPr bwMode="auto">
          <a:xfrm>
            <a:off x="1981200" y="2647950"/>
            <a:ext cx="685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ctr" defTabSz="914400"/>
            <a:r>
              <a:rPr lang="en-US" altLang="en-US" kern="0"/>
              <a:t>P1</a:t>
            </a:r>
          </a:p>
        </p:txBody>
      </p:sp>
      <p:sp>
        <p:nvSpPr>
          <p:cNvPr id="32778" name="TextBox 29"/>
          <p:cNvSpPr txBox="1">
            <a:spLocks noChangeArrowheads="1"/>
          </p:cNvSpPr>
          <p:nvPr/>
        </p:nvSpPr>
        <p:spPr bwMode="auto">
          <a:xfrm>
            <a:off x="1981200" y="3352800"/>
            <a:ext cx="685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ctr" defTabSz="914400"/>
            <a:r>
              <a:rPr lang="en-US" altLang="en-US" kern="0"/>
              <a:t>B1</a:t>
            </a:r>
          </a:p>
        </p:txBody>
      </p:sp>
      <p:sp>
        <p:nvSpPr>
          <p:cNvPr id="32779" name="TextBox 30"/>
          <p:cNvSpPr txBox="1">
            <a:spLocks noChangeArrowheads="1"/>
          </p:cNvSpPr>
          <p:nvPr/>
        </p:nvSpPr>
        <p:spPr bwMode="auto">
          <a:xfrm>
            <a:off x="1981200" y="4019550"/>
            <a:ext cx="685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ctr" defTabSz="914400"/>
            <a:r>
              <a:rPr lang="en-US" altLang="en-US" kern="0"/>
              <a:t>P2</a:t>
            </a:r>
          </a:p>
        </p:txBody>
      </p:sp>
      <p:sp>
        <p:nvSpPr>
          <p:cNvPr id="32780" name="TextBox 31"/>
          <p:cNvSpPr txBox="1">
            <a:spLocks noChangeArrowheads="1"/>
          </p:cNvSpPr>
          <p:nvPr/>
        </p:nvSpPr>
        <p:spPr bwMode="auto">
          <a:xfrm>
            <a:off x="1981200" y="4724400"/>
            <a:ext cx="685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ctr" defTabSz="914400"/>
            <a:r>
              <a:rPr lang="en-US" altLang="en-US" kern="0"/>
              <a:t>B2</a:t>
            </a:r>
          </a:p>
        </p:txBody>
      </p:sp>
      <p:cxnSp>
        <p:nvCxnSpPr>
          <p:cNvPr id="35" name="Straight Arrow Connector 34"/>
          <p:cNvCxnSpPr>
            <a:cxnSpLocks noChangeShapeType="1"/>
          </p:cNvCxnSpPr>
          <p:nvPr/>
        </p:nvCxnSpPr>
        <p:spPr bwMode="auto">
          <a:xfrm flipV="1">
            <a:off x="3048000" y="2214564"/>
            <a:ext cx="228600" cy="604837"/>
          </a:xfrm>
          <a:prstGeom prst="straightConnector1">
            <a:avLst/>
          </a:prstGeom>
          <a:noFill/>
          <a:ln w="25400">
            <a:solidFill>
              <a:srgbClr val="2D2DB9"/>
            </a:solidFill>
            <a:prstDash val="dash"/>
            <a:round/>
            <a:headEnd/>
            <a:tailEnd type="triangle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" name="Straight Connector 40"/>
          <p:cNvCxnSpPr>
            <a:cxnSpLocks noChangeShapeType="1"/>
          </p:cNvCxnSpPr>
          <p:nvPr/>
        </p:nvCxnSpPr>
        <p:spPr bwMode="auto">
          <a:xfrm>
            <a:off x="2895600" y="2209800"/>
            <a:ext cx="152400" cy="609600"/>
          </a:xfrm>
          <a:prstGeom prst="line">
            <a:avLst/>
          </a:prstGeom>
          <a:noFill/>
          <a:ln w="25400">
            <a:solidFill>
              <a:srgbClr val="2D2DB9"/>
            </a:solidFill>
            <a:prstDash val="dash"/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" name="Straight Arrow Connector 42"/>
          <p:cNvCxnSpPr>
            <a:cxnSpLocks noChangeShapeType="1"/>
          </p:cNvCxnSpPr>
          <p:nvPr/>
        </p:nvCxnSpPr>
        <p:spPr bwMode="auto">
          <a:xfrm flipV="1">
            <a:off x="3771900" y="2176464"/>
            <a:ext cx="114300" cy="2009775"/>
          </a:xfrm>
          <a:prstGeom prst="straightConnector1">
            <a:avLst/>
          </a:prstGeom>
          <a:noFill/>
          <a:ln w="25400">
            <a:solidFill>
              <a:srgbClr val="2D2DB9"/>
            </a:solidFill>
            <a:prstDash val="dash"/>
            <a:round/>
            <a:headEnd/>
            <a:tailEnd type="triangle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" name="Straight Connector 43"/>
          <p:cNvCxnSpPr>
            <a:cxnSpLocks noChangeShapeType="1"/>
          </p:cNvCxnSpPr>
          <p:nvPr/>
        </p:nvCxnSpPr>
        <p:spPr bwMode="auto">
          <a:xfrm>
            <a:off x="3505201" y="2214563"/>
            <a:ext cx="227013" cy="2005012"/>
          </a:xfrm>
          <a:prstGeom prst="line">
            <a:avLst/>
          </a:prstGeom>
          <a:noFill/>
          <a:ln w="25400">
            <a:solidFill>
              <a:srgbClr val="2D2DB9"/>
            </a:solidFill>
            <a:prstDash val="dash"/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" name="Rectangle 50"/>
          <p:cNvSpPr>
            <a:spLocks noChangeArrowheads="1"/>
          </p:cNvSpPr>
          <p:nvPr/>
        </p:nvSpPr>
        <p:spPr bwMode="auto">
          <a:xfrm>
            <a:off x="3046413" y="2455864"/>
            <a:ext cx="228600" cy="115887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defTabSz="914400"/>
            <a:endParaRPr lang="en-US" altLang="en-US" kern="0"/>
          </a:p>
        </p:txBody>
      </p:sp>
      <p:sp>
        <p:nvSpPr>
          <p:cNvPr id="52" name="Rectangle 51"/>
          <p:cNvSpPr>
            <a:spLocks noChangeArrowheads="1"/>
          </p:cNvSpPr>
          <p:nvPr/>
        </p:nvSpPr>
        <p:spPr bwMode="auto">
          <a:xfrm>
            <a:off x="3771900" y="2455864"/>
            <a:ext cx="228600" cy="115887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defTabSz="914400"/>
            <a:endParaRPr lang="en-US" altLang="en-US" kern="0"/>
          </a:p>
        </p:txBody>
      </p:sp>
      <p:sp>
        <p:nvSpPr>
          <p:cNvPr id="53" name="Rectangle 52"/>
          <p:cNvSpPr>
            <a:spLocks noChangeArrowheads="1"/>
          </p:cNvSpPr>
          <p:nvPr/>
        </p:nvSpPr>
        <p:spPr bwMode="auto">
          <a:xfrm>
            <a:off x="2933700" y="1981200"/>
            <a:ext cx="228600" cy="115888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defTabSz="914400"/>
            <a:endParaRPr lang="en-US" altLang="en-US" kern="0"/>
          </a:p>
        </p:txBody>
      </p:sp>
      <p:sp>
        <p:nvSpPr>
          <p:cNvPr id="32788" name="TextBox 54"/>
          <p:cNvSpPr txBox="1">
            <a:spLocks noChangeArrowheads="1"/>
          </p:cNvSpPr>
          <p:nvPr/>
        </p:nvSpPr>
        <p:spPr bwMode="auto">
          <a:xfrm>
            <a:off x="2781300" y="1508125"/>
            <a:ext cx="12573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defTabSz="914400"/>
            <a:r>
              <a:rPr lang="en-US" altLang="en-US" kern="0"/>
              <a:t>Execute</a:t>
            </a: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2209800" y="5410201"/>
            <a:ext cx="4572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defTabSz="914400">
              <a:buFont typeface="Arial" panose="020B0604020202020204" pitchFamily="34" charset="0"/>
              <a:buChar char="•"/>
            </a:pPr>
            <a:r>
              <a:rPr lang="en-US" altLang="en-US" kern="0"/>
              <a:t>One-sided RDMA read</a:t>
            </a:r>
          </a:p>
          <a:p>
            <a:pPr defTabSz="914400">
              <a:buFont typeface="Arial" panose="020B0604020202020204" pitchFamily="34" charset="0"/>
              <a:buChar char="•"/>
            </a:pPr>
            <a:r>
              <a:rPr lang="en-US" altLang="en-US" kern="0"/>
              <a:t>Buffer writes as local </a:t>
            </a:r>
          </a:p>
        </p:txBody>
      </p:sp>
    </p:spTree>
    <p:extLst>
      <p:ext uri="{BB962C8B-B14F-4D97-AF65-F5344CB8AC3E}">
        <p14:creationId xmlns:p14="http://schemas.microsoft.com/office/powerpoint/2010/main" val="905395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2" grpId="0" animBg="1"/>
      <p:bldP spid="53" grpId="0" animBg="1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No Compromises: Distributed Transactions with Consistency, Availability, and Performance</a:t>
            </a:r>
          </a:p>
        </p:txBody>
      </p:sp>
      <p:sp>
        <p:nvSpPr>
          <p:cNvPr id="15362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sz="2000"/>
              <a:t>Aleksandar Dragojevic, Dushyanth Narayanan, Edmund B. Nightingale, ´ Matthew Renzelmann, Alex Shamis, Anirudh Badam, Miguel Castro</a:t>
            </a:r>
          </a:p>
          <a:p>
            <a:r>
              <a:rPr lang="en-US" altLang="en-US"/>
              <a:t>Presented by Lun Liu</a:t>
            </a:r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defTabSz="914400"/>
            <a:fld id="{23511930-6AF6-43D2-90BA-67DE341AC4E7}" type="slidenum">
              <a:rPr lang="zh-CN" altLang="en-US" sz="1400" b="0" kern="0">
                <a:latin typeface="Times New Roman" panose="02020603050405020304" pitchFamily="18" charset="0"/>
              </a:rPr>
              <a:pPr defTabSz="914400"/>
              <a:t>2</a:t>
            </a:fld>
            <a:endParaRPr lang="en-US" altLang="zh-CN" sz="1400" b="0" ker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75287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Two Phase Commit</a:t>
            </a:r>
          </a:p>
        </p:txBody>
      </p:sp>
      <p:sp>
        <p:nvSpPr>
          <p:cNvPr id="3379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defTabSz="914400"/>
            <a:fld id="{71202A61-27B1-4F33-9846-96A809A804A8}" type="slidenum">
              <a:rPr lang="zh-CN" altLang="en-US" sz="1400" b="0" kern="0">
                <a:latin typeface="Times New Roman" panose="02020603050405020304" pitchFamily="18" charset="0"/>
              </a:rPr>
              <a:pPr defTabSz="914400"/>
              <a:t>20</a:t>
            </a:fld>
            <a:endParaRPr lang="en-US" altLang="zh-CN" sz="1400" b="0" kern="0">
              <a:latin typeface="Times New Roman" panose="02020603050405020304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 bwMode="auto">
          <a:xfrm flipV="1">
            <a:off x="2667000" y="2176464"/>
            <a:ext cx="7315200" cy="33337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 bwMode="auto">
          <a:xfrm flipV="1">
            <a:off x="2667000" y="2798764"/>
            <a:ext cx="7315200" cy="20637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 bwMode="auto">
          <a:xfrm>
            <a:off x="2667000" y="3505201"/>
            <a:ext cx="7391400" cy="42863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 bwMode="auto">
          <a:xfrm flipV="1">
            <a:off x="2667000" y="4951414"/>
            <a:ext cx="7315200" cy="1587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 bwMode="auto">
          <a:xfrm flipV="1">
            <a:off x="2667000" y="4186238"/>
            <a:ext cx="7391400" cy="4762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800" name="TextBox 24"/>
          <p:cNvSpPr txBox="1">
            <a:spLocks noChangeArrowheads="1"/>
          </p:cNvSpPr>
          <p:nvPr/>
        </p:nvSpPr>
        <p:spPr bwMode="auto">
          <a:xfrm>
            <a:off x="1981200" y="2009775"/>
            <a:ext cx="685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ctr" defTabSz="914400"/>
            <a:r>
              <a:rPr lang="en-US" altLang="en-US" kern="0"/>
              <a:t>C</a:t>
            </a:r>
          </a:p>
        </p:txBody>
      </p:sp>
      <p:sp>
        <p:nvSpPr>
          <p:cNvPr id="33801" name="TextBox 28"/>
          <p:cNvSpPr txBox="1">
            <a:spLocks noChangeArrowheads="1"/>
          </p:cNvSpPr>
          <p:nvPr/>
        </p:nvSpPr>
        <p:spPr bwMode="auto">
          <a:xfrm>
            <a:off x="1981200" y="2647950"/>
            <a:ext cx="685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ctr" defTabSz="914400"/>
            <a:r>
              <a:rPr lang="en-US" altLang="en-US" kern="0"/>
              <a:t>P1</a:t>
            </a:r>
          </a:p>
        </p:txBody>
      </p:sp>
      <p:sp>
        <p:nvSpPr>
          <p:cNvPr id="33802" name="TextBox 29"/>
          <p:cNvSpPr txBox="1">
            <a:spLocks noChangeArrowheads="1"/>
          </p:cNvSpPr>
          <p:nvPr/>
        </p:nvSpPr>
        <p:spPr bwMode="auto">
          <a:xfrm>
            <a:off x="1981200" y="3352800"/>
            <a:ext cx="685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ctr" defTabSz="914400"/>
            <a:r>
              <a:rPr lang="en-US" altLang="en-US" kern="0"/>
              <a:t>B1</a:t>
            </a:r>
          </a:p>
        </p:txBody>
      </p:sp>
      <p:sp>
        <p:nvSpPr>
          <p:cNvPr id="33803" name="TextBox 30"/>
          <p:cNvSpPr txBox="1">
            <a:spLocks noChangeArrowheads="1"/>
          </p:cNvSpPr>
          <p:nvPr/>
        </p:nvSpPr>
        <p:spPr bwMode="auto">
          <a:xfrm>
            <a:off x="1981200" y="4019550"/>
            <a:ext cx="685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ctr" defTabSz="914400"/>
            <a:r>
              <a:rPr lang="en-US" altLang="en-US" kern="0"/>
              <a:t>P2</a:t>
            </a:r>
          </a:p>
        </p:txBody>
      </p:sp>
      <p:sp>
        <p:nvSpPr>
          <p:cNvPr id="33804" name="TextBox 31"/>
          <p:cNvSpPr txBox="1">
            <a:spLocks noChangeArrowheads="1"/>
          </p:cNvSpPr>
          <p:nvPr/>
        </p:nvSpPr>
        <p:spPr bwMode="auto">
          <a:xfrm>
            <a:off x="1981200" y="4724400"/>
            <a:ext cx="685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ctr" defTabSz="914400"/>
            <a:r>
              <a:rPr lang="en-US" altLang="en-US" kern="0"/>
              <a:t>B2</a:t>
            </a:r>
          </a:p>
        </p:txBody>
      </p:sp>
      <p:cxnSp>
        <p:nvCxnSpPr>
          <p:cNvPr id="35" name="Straight Arrow Connector 34"/>
          <p:cNvCxnSpPr>
            <a:cxnSpLocks noChangeShapeType="1"/>
          </p:cNvCxnSpPr>
          <p:nvPr/>
        </p:nvCxnSpPr>
        <p:spPr bwMode="auto">
          <a:xfrm flipV="1">
            <a:off x="3048000" y="2214564"/>
            <a:ext cx="228600" cy="604837"/>
          </a:xfrm>
          <a:prstGeom prst="straightConnector1">
            <a:avLst/>
          </a:prstGeom>
          <a:noFill/>
          <a:ln w="25400">
            <a:solidFill>
              <a:srgbClr val="2D2DB9"/>
            </a:solidFill>
            <a:prstDash val="dash"/>
            <a:round/>
            <a:headEnd/>
            <a:tailEnd type="triangle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" name="Straight Connector 40"/>
          <p:cNvCxnSpPr>
            <a:cxnSpLocks noChangeShapeType="1"/>
          </p:cNvCxnSpPr>
          <p:nvPr/>
        </p:nvCxnSpPr>
        <p:spPr bwMode="auto">
          <a:xfrm>
            <a:off x="2895600" y="2209800"/>
            <a:ext cx="152400" cy="609600"/>
          </a:xfrm>
          <a:prstGeom prst="line">
            <a:avLst/>
          </a:prstGeom>
          <a:noFill/>
          <a:ln w="25400">
            <a:solidFill>
              <a:srgbClr val="2D2DB9"/>
            </a:solidFill>
            <a:prstDash val="dash"/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" name="Straight Arrow Connector 42"/>
          <p:cNvCxnSpPr>
            <a:cxnSpLocks noChangeShapeType="1"/>
          </p:cNvCxnSpPr>
          <p:nvPr/>
        </p:nvCxnSpPr>
        <p:spPr bwMode="auto">
          <a:xfrm flipV="1">
            <a:off x="3771900" y="2176464"/>
            <a:ext cx="114300" cy="2009775"/>
          </a:xfrm>
          <a:prstGeom prst="straightConnector1">
            <a:avLst/>
          </a:prstGeom>
          <a:noFill/>
          <a:ln w="25400">
            <a:solidFill>
              <a:srgbClr val="2D2DB9"/>
            </a:solidFill>
            <a:prstDash val="dash"/>
            <a:round/>
            <a:headEnd/>
            <a:tailEnd type="triangle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" name="Straight Connector 43"/>
          <p:cNvCxnSpPr>
            <a:cxnSpLocks noChangeShapeType="1"/>
          </p:cNvCxnSpPr>
          <p:nvPr/>
        </p:nvCxnSpPr>
        <p:spPr bwMode="auto">
          <a:xfrm>
            <a:off x="3505201" y="2214563"/>
            <a:ext cx="227013" cy="2005012"/>
          </a:xfrm>
          <a:prstGeom prst="line">
            <a:avLst/>
          </a:prstGeom>
          <a:noFill/>
          <a:ln w="25400">
            <a:solidFill>
              <a:srgbClr val="2D2DB9"/>
            </a:solidFill>
            <a:prstDash val="dash"/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809" name="Rectangle 50"/>
          <p:cNvSpPr>
            <a:spLocks noChangeArrowheads="1"/>
          </p:cNvSpPr>
          <p:nvPr/>
        </p:nvSpPr>
        <p:spPr bwMode="auto">
          <a:xfrm>
            <a:off x="3046413" y="2455864"/>
            <a:ext cx="228600" cy="115887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defTabSz="914400"/>
            <a:endParaRPr lang="en-US" altLang="en-US" kern="0"/>
          </a:p>
        </p:txBody>
      </p:sp>
      <p:sp>
        <p:nvSpPr>
          <p:cNvPr id="33810" name="Rectangle 51"/>
          <p:cNvSpPr>
            <a:spLocks noChangeArrowheads="1"/>
          </p:cNvSpPr>
          <p:nvPr/>
        </p:nvSpPr>
        <p:spPr bwMode="auto">
          <a:xfrm>
            <a:off x="3771900" y="2455864"/>
            <a:ext cx="228600" cy="115887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defTabSz="914400"/>
            <a:endParaRPr lang="en-US" altLang="en-US" kern="0"/>
          </a:p>
        </p:txBody>
      </p:sp>
      <p:sp>
        <p:nvSpPr>
          <p:cNvPr id="33811" name="Rectangle 52"/>
          <p:cNvSpPr>
            <a:spLocks noChangeArrowheads="1"/>
          </p:cNvSpPr>
          <p:nvPr/>
        </p:nvSpPr>
        <p:spPr bwMode="auto">
          <a:xfrm>
            <a:off x="2933700" y="1981200"/>
            <a:ext cx="228600" cy="115888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defTabSz="914400"/>
            <a:endParaRPr lang="en-US" altLang="en-US" kern="0"/>
          </a:p>
        </p:txBody>
      </p:sp>
      <p:sp>
        <p:nvSpPr>
          <p:cNvPr id="33812" name="TextBox 54"/>
          <p:cNvSpPr txBox="1">
            <a:spLocks noChangeArrowheads="1"/>
          </p:cNvSpPr>
          <p:nvPr/>
        </p:nvSpPr>
        <p:spPr bwMode="auto">
          <a:xfrm>
            <a:off x="2781300" y="1508125"/>
            <a:ext cx="12573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defTabSz="914400"/>
            <a:r>
              <a:rPr lang="en-US" altLang="en-US" kern="0"/>
              <a:t>Execute</a:t>
            </a:r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4267200" y="1905000"/>
            <a:ext cx="0" cy="3429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cxnSpLocks noChangeShapeType="1"/>
          </p:cNvCxnSpPr>
          <p:nvPr/>
        </p:nvCxnSpPr>
        <p:spPr bwMode="auto">
          <a:xfrm>
            <a:off x="4648200" y="2205039"/>
            <a:ext cx="114300" cy="593725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" name="Straight Arrow Connector 26"/>
          <p:cNvCxnSpPr>
            <a:cxnSpLocks noChangeShapeType="1"/>
          </p:cNvCxnSpPr>
          <p:nvPr/>
        </p:nvCxnSpPr>
        <p:spPr bwMode="auto">
          <a:xfrm>
            <a:off x="4841876" y="2798763"/>
            <a:ext cx="149225" cy="766762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" name="Straight Arrow Connector 32"/>
          <p:cNvCxnSpPr>
            <a:cxnSpLocks noChangeShapeType="1"/>
          </p:cNvCxnSpPr>
          <p:nvPr/>
        </p:nvCxnSpPr>
        <p:spPr bwMode="auto">
          <a:xfrm>
            <a:off x="4495801" y="2198689"/>
            <a:ext cx="379413" cy="2020887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" name="Straight Arrow Connector 33"/>
          <p:cNvCxnSpPr>
            <a:cxnSpLocks noChangeShapeType="1"/>
          </p:cNvCxnSpPr>
          <p:nvPr/>
        </p:nvCxnSpPr>
        <p:spPr bwMode="auto">
          <a:xfrm>
            <a:off x="4953001" y="4186239"/>
            <a:ext cx="150813" cy="765175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" name="Straight Arrow Connector 35"/>
          <p:cNvCxnSpPr>
            <a:cxnSpLocks noChangeShapeType="1"/>
          </p:cNvCxnSpPr>
          <p:nvPr/>
        </p:nvCxnSpPr>
        <p:spPr bwMode="auto">
          <a:xfrm flipV="1">
            <a:off x="5168901" y="4206875"/>
            <a:ext cx="87313" cy="744538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" name="Straight Arrow Connector 36"/>
          <p:cNvCxnSpPr>
            <a:cxnSpLocks noChangeShapeType="1"/>
          </p:cNvCxnSpPr>
          <p:nvPr/>
        </p:nvCxnSpPr>
        <p:spPr bwMode="auto">
          <a:xfrm flipV="1">
            <a:off x="5332413" y="2209801"/>
            <a:ext cx="228600" cy="1997075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" name="Straight Arrow Connector 44"/>
          <p:cNvCxnSpPr>
            <a:cxnSpLocks noChangeShapeType="1"/>
          </p:cNvCxnSpPr>
          <p:nvPr/>
        </p:nvCxnSpPr>
        <p:spPr bwMode="auto">
          <a:xfrm flipV="1">
            <a:off x="5092700" y="2798763"/>
            <a:ext cx="50800" cy="749300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" name="Straight Arrow Connector 46"/>
          <p:cNvCxnSpPr>
            <a:cxnSpLocks noChangeShapeType="1"/>
          </p:cNvCxnSpPr>
          <p:nvPr/>
        </p:nvCxnSpPr>
        <p:spPr bwMode="auto">
          <a:xfrm flipV="1">
            <a:off x="5256213" y="2209801"/>
            <a:ext cx="76200" cy="638175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0" name="TextBox 49"/>
          <p:cNvSpPr txBox="1">
            <a:spLocks noChangeArrowheads="1"/>
          </p:cNvSpPr>
          <p:nvPr/>
        </p:nvSpPr>
        <p:spPr bwMode="auto">
          <a:xfrm>
            <a:off x="4475163" y="1524000"/>
            <a:ext cx="12573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defTabSz="914400"/>
            <a:r>
              <a:rPr lang="en-US" altLang="en-US" kern="0"/>
              <a:t>Prepare</a:t>
            </a:r>
          </a:p>
        </p:txBody>
      </p:sp>
      <p:cxnSp>
        <p:nvCxnSpPr>
          <p:cNvPr id="56" name="Straight Arrow Connector 55"/>
          <p:cNvCxnSpPr>
            <a:cxnSpLocks noChangeShapeType="1"/>
          </p:cNvCxnSpPr>
          <p:nvPr/>
        </p:nvCxnSpPr>
        <p:spPr bwMode="auto">
          <a:xfrm>
            <a:off x="6705600" y="2214563"/>
            <a:ext cx="114300" cy="595312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" name="Straight Arrow Connector 56"/>
          <p:cNvCxnSpPr>
            <a:cxnSpLocks noChangeShapeType="1"/>
          </p:cNvCxnSpPr>
          <p:nvPr/>
        </p:nvCxnSpPr>
        <p:spPr bwMode="auto">
          <a:xfrm>
            <a:off x="6899276" y="2809876"/>
            <a:ext cx="149225" cy="766763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" name="Straight Arrow Connector 57"/>
          <p:cNvCxnSpPr>
            <a:cxnSpLocks noChangeShapeType="1"/>
          </p:cNvCxnSpPr>
          <p:nvPr/>
        </p:nvCxnSpPr>
        <p:spPr bwMode="auto">
          <a:xfrm>
            <a:off x="6553201" y="2209800"/>
            <a:ext cx="379413" cy="2020888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" name="Straight Arrow Connector 58"/>
          <p:cNvCxnSpPr>
            <a:cxnSpLocks noChangeShapeType="1"/>
          </p:cNvCxnSpPr>
          <p:nvPr/>
        </p:nvCxnSpPr>
        <p:spPr bwMode="auto">
          <a:xfrm>
            <a:off x="7010401" y="4197350"/>
            <a:ext cx="150813" cy="763588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0" name="Straight Arrow Connector 59"/>
          <p:cNvCxnSpPr>
            <a:cxnSpLocks noChangeShapeType="1"/>
          </p:cNvCxnSpPr>
          <p:nvPr/>
        </p:nvCxnSpPr>
        <p:spPr bwMode="auto">
          <a:xfrm flipV="1">
            <a:off x="7226301" y="4217989"/>
            <a:ext cx="87313" cy="744537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" name="Straight Arrow Connector 60"/>
          <p:cNvCxnSpPr>
            <a:cxnSpLocks noChangeShapeType="1"/>
          </p:cNvCxnSpPr>
          <p:nvPr/>
        </p:nvCxnSpPr>
        <p:spPr bwMode="auto">
          <a:xfrm flipV="1">
            <a:off x="7389813" y="2220914"/>
            <a:ext cx="228600" cy="1997075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2" name="Straight Arrow Connector 61"/>
          <p:cNvCxnSpPr>
            <a:cxnSpLocks noChangeShapeType="1"/>
          </p:cNvCxnSpPr>
          <p:nvPr/>
        </p:nvCxnSpPr>
        <p:spPr bwMode="auto">
          <a:xfrm flipV="1">
            <a:off x="7150100" y="2809876"/>
            <a:ext cx="50800" cy="747713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3" name="Straight Arrow Connector 62"/>
          <p:cNvCxnSpPr>
            <a:cxnSpLocks noChangeShapeType="1"/>
          </p:cNvCxnSpPr>
          <p:nvPr/>
        </p:nvCxnSpPr>
        <p:spPr bwMode="auto">
          <a:xfrm flipV="1">
            <a:off x="7313613" y="2220914"/>
            <a:ext cx="76200" cy="636587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521450" y="1519238"/>
            <a:ext cx="12573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defTabSz="914400"/>
            <a:r>
              <a:rPr lang="en-US" altLang="en-US" kern="0"/>
              <a:t>Commit</a:t>
            </a:r>
          </a:p>
        </p:txBody>
      </p:sp>
      <p:sp>
        <p:nvSpPr>
          <p:cNvPr id="65" name="TextBox 64"/>
          <p:cNvSpPr txBox="1">
            <a:spLocks noChangeArrowheads="1"/>
          </p:cNvSpPr>
          <p:nvPr/>
        </p:nvSpPr>
        <p:spPr bwMode="auto">
          <a:xfrm>
            <a:off x="2209800" y="5410201"/>
            <a:ext cx="4572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defTabSz="914400">
              <a:buFont typeface="Arial" panose="020B0604020202020204" pitchFamily="34" charset="0"/>
              <a:buChar char="•"/>
            </a:pPr>
            <a:r>
              <a:rPr lang="en-US" altLang="en-US" kern="0"/>
              <a:t>Two round-trip message passing</a:t>
            </a:r>
          </a:p>
          <a:p>
            <a:pPr defTabSz="914400">
              <a:buFont typeface="Arial" panose="020B0604020202020204" pitchFamily="34" charset="0"/>
              <a:buChar char="•"/>
            </a:pPr>
            <a:r>
              <a:rPr lang="en-US" altLang="en-US" kern="0"/>
              <a:t>Requires all machines’ CPU</a:t>
            </a:r>
          </a:p>
        </p:txBody>
      </p:sp>
    </p:spTree>
    <p:extLst>
      <p:ext uri="{BB962C8B-B14F-4D97-AF65-F5344CB8AC3E}">
        <p14:creationId xmlns:p14="http://schemas.microsoft.com/office/powerpoint/2010/main" val="3236945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64" grpId="0"/>
      <p:bldP spid="6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FaRM Commit</a:t>
            </a:r>
          </a:p>
        </p:txBody>
      </p:sp>
      <p:sp>
        <p:nvSpPr>
          <p:cNvPr id="3481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Use one-sided RDMA operations</a:t>
            </a:r>
          </a:p>
          <a:p>
            <a:r>
              <a:rPr lang="en-US" altLang="en-US"/>
              <a:t>Reduce message counts</a:t>
            </a:r>
          </a:p>
          <a:p>
            <a:endParaRPr lang="en-US" altLang="en-US"/>
          </a:p>
          <a:p>
            <a:r>
              <a:rPr lang="en-US" altLang="en-US"/>
              <a:t>Optimistic Concurrency Control (OCC) + read validation</a:t>
            </a:r>
          </a:p>
          <a:p>
            <a:pPr lvl="1"/>
            <a:r>
              <a:rPr lang="en-US" altLang="en-US"/>
              <a:t>Version number</a:t>
            </a:r>
          </a:p>
          <a:p>
            <a:pPr lvl="1"/>
            <a:r>
              <a:rPr lang="en-US" altLang="en-US"/>
              <a:t>Speculative execution -&gt; lock write set -&gt; validate read set (decision point) -&gt; commit and unlock</a:t>
            </a:r>
          </a:p>
        </p:txBody>
      </p:sp>
      <p:sp>
        <p:nvSpPr>
          <p:cNvPr id="3481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defTabSz="914400"/>
            <a:fld id="{F0927B2C-76D3-4BA1-9DE1-A9D16013DB20}" type="slidenum">
              <a:rPr lang="zh-CN" altLang="en-US" sz="1400" b="0" kern="0">
                <a:latin typeface="Times New Roman" panose="02020603050405020304" pitchFamily="18" charset="0"/>
              </a:rPr>
              <a:pPr defTabSz="914400"/>
              <a:t>21</a:t>
            </a:fld>
            <a:endParaRPr lang="en-US" altLang="zh-CN" sz="1400" b="0" ker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96755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FaRM Commit</a:t>
            </a:r>
          </a:p>
        </p:txBody>
      </p:sp>
      <p:sp>
        <p:nvSpPr>
          <p:cNvPr id="3584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defTabSz="914400"/>
            <a:fld id="{EAE00FE6-54CC-45A3-BDBA-342B66DC5BEB}" type="slidenum">
              <a:rPr lang="zh-CN" altLang="en-US" sz="1400" b="0" kern="0">
                <a:latin typeface="Times New Roman" panose="02020603050405020304" pitchFamily="18" charset="0"/>
              </a:rPr>
              <a:pPr defTabSz="914400"/>
              <a:t>22</a:t>
            </a:fld>
            <a:endParaRPr lang="en-US" altLang="zh-CN" sz="1400" b="0" kern="0">
              <a:latin typeface="Times New Roman" panose="02020603050405020304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 bwMode="auto">
          <a:xfrm>
            <a:off x="2667000" y="2209801"/>
            <a:ext cx="7315200" cy="4763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 bwMode="auto">
          <a:xfrm>
            <a:off x="2667000" y="2819400"/>
            <a:ext cx="7315200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 bwMode="auto">
          <a:xfrm>
            <a:off x="2667000" y="3505200"/>
            <a:ext cx="7315200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 bwMode="auto">
          <a:xfrm flipV="1">
            <a:off x="2667001" y="4926014"/>
            <a:ext cx="7269163" cy="26987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 bwMode="auto">
          <a:xfrm flipV="1">
            <a:off x="2667000" y="4186238"/>
            <a:ext cx="7315200" cy="4762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848" name="TextBox 24"/>
          <p:cNvSpPr txBox="1">
            <a:spLocks noChangeArrowheads="1"/>
          </p:cNvSpPr>
          <p:nvPr/>
        </p:nvSpPr>
        <p:spPr bwMode="auto">
          <a:xfrm>
            <a:off x="1981200" y="2009775"/>
            <a:ext cx="685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ctr" defTabSz="914400"/>
            <a:r>
              <a:rPr lang="en-US" altLang="en-US" kern="0"/>
              <a:t>C</a:t>
            </a:r>
          </a:p>
        </p:txBody>
      </p:sp>
      <p:sp>
        <p:nvSpPr>
          <p:cNvPr id="35849" name="TextBox 28"/>
          <p:cNvSpPr txBox="1">
            <a:spLocks noChangeArrowheads="1"/>
          </p:cNvSpPr>
          <p:nvPr/>
        </p:nvSpPr>
        <p:spPr bwMode="auto">
          <a:xfrm>
            <a:off x="1981200" y="2647950"/>
            <a:ext cx="685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ctr" defTabSz="914400"/>
            <a:r>
              <a:rPr lang="en-US" altLang="en-US" kern="0"/>
              <a:t>P1</a:t>
            </a:r>
          </a:p>
        </p:txBody>
      </p:sp>
      <p:sp>
        <p:nvSpPr>
          <p:cNvPr id="35850" name="TextBox 29"/>
          <p:cNvSpPr txBox="1">
            <a:spLocks noChangeArrowheads="1"/>
          </p:cNvSpPr>
          <p:nvPr/>
        </p:nvSpPr>
        <p:spPr bwMode="auto">
          <a:xfrm>
            <a:off x="1981200" y="3352800"/>
            <a:ext cx="685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ctr" defTabSz="914400"/>
            <a:r>
              <a:rPr lang="en-US" altLang="en-US" kern="0"/>
              <a:t>B1</a:t>
            </a:r>
          </a:p>
        </p:txBody>
      </p:sp>
      <p:sp>
        <p:nvSpPr>
          <p:cNvPr id="35851" name="TextBox 30"/>
          <p:cNvSpPr txBox="1">
            <a:spLocks noChangeArrowheads="1"/>
          </p:cNvSpPr>
          <p:nvPr/>
        </p:nvSpPr>
        <p:spPr bwMode="auto">
          <a:xfrm>
            <a:off x="1981200" y="4019550"/>
            <a:ext cx="685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ctr" defTabSz="914400"/>
            <a:r>
              <a:rPr lang="en-US" altLang="en-US" kern="0"/>
              <a:t>P2</a:t>
            </a:r>
          </a:p>
        </p:txBody>
      </p:sp>
      <p:sp>
        <p:nvSpPr>
          <p:cNvPr id="35852" name="TextBox 31"/>
          <p:cNvSpPr txBox="1">
            <a:spLocks noChangeArrowheads="1"/>
          </p:cNvSpPr>
          <p:nvPr/>
        </p:nvSpPr>
        <p:spPr bwMode="auto">
          <a:xfrm>
            <a:off x="1981200" y="4724400"/>
            <a:ext cx="685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ctr" defTabSz="914400"/>
            <a:r>
              <a:rPr lang="en-US" altLang="en-US" kern="0"/>
              <a:t>B2</a:t>
            </a:r>
          </a:p>
        </p:txBody>
      </p:sp>
      <p:cxnSp>
        <p:nvCxnSpPr>
          <p:cNvPr id="35" name="Straight Arrow Connector 34"/>
          <p:cNvCxnSpPr>
            <a:cxnSpLocks noChangeShapeType="1"/>
          </p:cNvCxnSpPr>
          <p:nvPr/>
        </p:nvCxnSpPr>
        <p:spPr bwMode="auto">
          <a:xfrm flipV="1">
            <a:off x="3048000" y="2214564"/>
            <a:ext cx="228600" cy="604837"/>
          </a:xfrm>
          <a:prstGeom prst="straightConnector1">
            <a:avLst/>
          </a:prstGeom>
          <a:noFill/>
          <a:ln w="25400">
            <a:solidFill>
              <a:srgbClr val="2D2DB9"/>
            </a:solidFill>
            <a:prstDash val="dash"/>
            <a:round/>
            <a:headEnd/>
            <a:tailEnd type="triangle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" name="Straight Connector 40"/>
          <p:cNvCxnSpPr>
            <a:cxnSpLocks noChangeShapeType="1"/>
          </p:cNvCxnSpPr>
          <p:nvPr/>
        </p:nvCxnSpPr>
        <p:spPr bwMode="auto">
          <a:xfrm>
            <a:off x="2895600" y="2209800"/>
            <a:ext cx="152400" cy="609600"/>
          </a:xfrm>
          <a:prstGeom prst="line">
            <a:avLst/>
          </a:prstGeom>
          <a:noFill/>
          <a:ln w="25400">
            <a:solidFill>
              <a:srgbClr val="2D2DB9"/>
            </a:solidFill>
            <a:prstDash val="dash"/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" name="Straight Arrow Connector 42"/>
          <p:cNvCxnSpPr>
            <a:cxnSpLocks noChangeShapeType="1"/>
          </p:cNvCxnSpPr>
          <p:nvPr/>
        </p:nvCxnSpPr>
        <p:spPr bwMode="auto">
          <a:xfrm flipV="1">
            <a:off x="3771900" y="2176464"/>
            <a:ext cx="114300" cy="2009775"/>
          </a:xfrm>
          <a:prstGeom prst="straightConnector1">
            <a:avLst/>
          </a:prstGeom>
          <a:noFill/>
          <a:ln w="25400">
            <a:solidFill>
              <a:srgbClr val="2D2DB9"/>
            </a:solidFill>
            <a:prstDash val="dash"/>
            <a:round/>
            <a:headEnd/>
            <a:tailEnd type="triangle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" name="Straight Connector 43"/>
          <p:cNvCxnSpPr>
            <a:cxnSpLocks noChangeShapeType="1"/>
          </p:cNvCxnSpPr>
          <p:nvPr/>
        </p:nvCxnSpPr>
        <p:spPr bwMode="auto">
          <a:xfrm>
            <a:off x="3505201" y="2214563"/>
            <a:ext cx="227013" cy="2005012"/>
          </a:xfrm>
          <a:prstGeom prst="line">
            <a:avLst/>
          </a:prstGeom>
          <a:noFill/>
          <a:ln w="25400">
            <a:solidFill>
              <a:srgbClr val="2D2DB9"/>
            </a:solidFill>
            <a:prstDash val="dash"/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857" name="Rectangle 50"/>
          <p:cNvSpPr>
            <a:spLocks noChangeArrowheads="1"/>
          </p:cNvSpPr>
          <p:nvPr/>
        </p:nvSpPr>
        <p:spPr bwMode="auto">
          <a:xfrm>
            <a:off x="3046413" y="2455864"/>
            <a:ext cx="228600" cy="115887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defTabSz="914400"/>
            <a:endParaRPr lang="en-US" altLang="en-US" kern="0"/>
          </a:p>
        </p:txBody>
      </p:sp>
      <p:sp>
        <p:nvSpPr>
          <p:cNvPr id="35858" name="Rectangle 51"/>
          <p:cNvSpPr>
            <a:spLocks noChangeArrowheads="1"/>
          </p:cNvSpPr>
          <p:nvPr/>
        </p:nvSpPr>
        <p:spPr bwMode="auto">
          <a:xfrm>
            <a:off x="3771900" y="2455864"/>
            <a:ext cx="228600" cy="115887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defTabSz="914400"/>
            <a:endParaRPr lang="en-US" altLang="en-US" kern="0"/>
          </a:p>
        </p:txBody>
      </p:sp>
      <p:sp>
        <p:nvSpPr>
          <p:cNvPr id="35859" name="Rectangle 52"/>
          <p:cNvSpPr>
            <a:spLocks noChangeArrowheads="1"/>
          </p:cNvSpPr>
          <p:nvPr/>
        </p:nvSpPr>
        <p:spPr bwMode="auto">
          <a:xfrm>
            <a:off x="2933700" y="1981200"/>
            <a:ext cx="228600" cy="115888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defTabSz="914400"/>
            <a:endParaRPr lang="en-US" altLang="en-US" kern="0"/>
          </a:p>
        </p:txBody>
      </p:sp>
      <p:sp>
        <p:nvSpPr>
          <p:cNvPr id="35860" name="TextBox 54"/>
          <p:cNvSpPr txBox="1">
            <a:spLocks noChangeArrowheads="1"/>
          </p:cNvSpPr>
          <p:nvPr/>
        </p:nvSpPr>
        <p:spPr bwMode="auto">
          <a:xfrm>
            <a:off x="2781300" y="1508125"/>
            <a:ext cx="12573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defTabSz="914400"/>
            <a:r>
              <a:rPr lang="en-US" altLang="en-US" kern="0"/>
              <a:t>Execute</a:t>
            </a:r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4267200" y="1905000"/>
            <a:ext cx="0" cy="3429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cxnSpLocks noChangeShapeType="1"/>
          </p:cNvCxnSpPr>
          <p:nvPr/>
        </p:nvCxnSpPr>
        <p:spPr bwMode="auto">
          <a:xfrm>
            <a:off x="4648200" y="2205039"/>
            <a:ext cx="114300" cy="593725"/>
          </a:xfrm>
          <a:prstGeom prst="straightConnector1">
            <a:avLst/>
          </a:prstGeom>
          <a:noFill/>
          <a:ln w="25400">
            <a:solidFill>
              <a:srgbClr val="2D2DB9"/>
            </a:solidFill>
            <a:round/>
            <a:headEnd/>
            <a:tailEnd type="triangle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" name="Straight Arrow Connector 46"/>
          <p:cNvCxnSpPr>
            <a:cxnSpLocks noChangeShapeType="1"/>
          </p:cNvCxnSpPr>
          <p:nvPr/>
        </p:nvCxnSpPr>
        <p:spPr bwMode="auto">
          <a:xfrm flipV="1">
            <a:off x="4953001" y="2209801"/>
            <a:ext cx="150813" cy="588963"/>
          </a:xfrm>
          <a:prstGeom prst="straightConnector1">
            <a:avLst/>
          </a:prstGeom>
          <a:noFill/>
          <a:ln w="25400">
            <a:solidFill>
              <a:srgbClr val="2D2DB9"/>
            </a:solidFill>
            <a:round/>
            <a:headEnd/>
            <a:tailEnd type="triangle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0" name="TextBox 49"/>
          <p:cNvSpPr txBox="1">
            <a:spLocks noChangeArrowheads="1"/>
          </p:cNvSpPr>
          <p:nvPr/>
        </p:nvSpPr>
        <p:spPr bwMode="auto">
          <a:xfrm>
            <a:off x="4343400" y="1524000"/>
            <a:ext cx="12573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defTabSz="914400"/>
            <a:r>
              <a:rPr lang="en-US" altLang="en-US" kern="0"/>
              <a:t>Lock</a:t>
            </a:r>
          </a:p>
        </p:txBody>
      </p:sp>
      <p:sp>
        <p:nvSpPr>
          <p:cNvPr id="48" name="Rectangle 47"/>
          <p:cNvSpPr>
            <a:spLocks noChangeArrowheads="1"/>
          </p:cNvSpPr>
          <p:nvPr/>
        </p:nvSpPr>
        <p:spPr bwMode="auto">
          <a:xfrm>
            <a:off x="4608513" y="2438400"/>
            <a:ext cx="228600" cy="1143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defTabSz="914400"/>
            <a:endParaRPr lang="en-US" altLang="en-US" kern="0"/>
          </a:p>
        </p:txBody>
      </p:sp>
      <p:sp>
        <p:nvSpPr>
          <p:cNvPr id="49" name="TextBox 48"/>
          <p:cNvSpPr txBox="1">
            <a:spLocks noChangeArrowheads="1"/>
          </p:cNvSpPr>
          <p:nvPr/>
        </p:nvSpPr>
        <p:spPr bwMode="auto">
          <a:xfrm>
            <a:off x="2209800" y="5410200"/>
            <a:ext cx="73152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defTabSz="914400">
              <a:buFont typeface="Arial" panose="020B0604020202020204" pitchFamily="34" charset="0"/>
              <a:buChar char="•"/>
            </a:pPr>
            <a:r>
              <a:rPr lang="en-US" altLang="en-US" kern="0"/>
              <a:t>Writes LOCK record to primary of written objects</a:t>
            </a:r>
          </a:p>
          <a:p>
            <a:pPr defTabSz="914400">
              <a:buFont typeface="Arial" panose="020B0604020202020204" pitchFamily="34" charset="0"/>
              <a:buChar char="•"/>
            </a:pPr>
            <a:r>
              <a:rPr lang="en-US" altLang="en-US" kern="0"/>
              <a:t>Primary attempts to lock and sends back message reporting succeed or not</a:t>
            </a:r>
          </a:p>
        </p:txBody>
      </p:sp>
    </p:spTree>
    <p:extLst>
      <p:ext uri="{BB962C8B-B14F-4D97-AF65-F5344CB8AC3E}">
        <p14:creationId xmlns:p14="http://schemas.microsoft.com/office/powerpoint/2010/main" val="4030937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48" grpId="0" animBg="1"/>
      <p:bldP spid="4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FaRM Commit</a:t>
            </a:r>
          </a:p>
        </p:txBody>
      </p:sp>
      <p:sp>
        <p:nvSpPr>
          <p:cNvPr id="3686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defTabSz="914400"/>
            <a:fld id="{CD27E8AA-B508-48F1-AB3F-1158BC984F05}" type="slidenum">
              <a:rPr lang="zh-CN" altLang="en-US" sz="1400" b="0" kern="0">
                <a:latin typeface="Times New Roman" panose="02020603050405020304" pitchFamily="18" charset="0"/>
              </a:rPr>
              <a:pPr defTabSz="914400"/>
              <a:t>23</a:t>
            </a:fld>
            <a:endParaRPr lang="en-US" altLang="zh-CN" sz="1400" b="0" kern="0">
              <a:latin typeface="Times New Roman" panose="02020603050405020304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 bwMode="auto">
          <a:xfrm flipV="1">
            <a:off x="2667000" y="2176464"/>
            <a:ext cx="7315200" cy="33337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 bwMode="auto">
          <a:xfrm>
            <a:off x="2667000" y="2819400"/>
            <a:ext cx="7315200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 bwMode="auto">
          <a:xfrm>
            <a:off x="2667000" y="3505200"/>
            <a:ext cx="7315200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 bwMode="auto">
          <a:xfrm>
            <a:off x="2667000" y="4953000"/>
            <a:ext cx="7315200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 bwMode="auto">
          <a:xfrm flipV="1">
            <a:off x="2667000" y="4186238"/>
            <a:ext cx="7315200" cy="4762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872" name="TextBox 24"/>
          <p:cNvSpPr txBox="1">
            <a:spLocks noChangeArrowheads="1"/>
          </p:cNvSpPr>
          <p:nvPr/>
        </p:nvSpPr>
        <p:spPr bwMode="auto">
          <a:xfrm>
            <a:off x="1981200" y="2009775"/>
            <a:ext cx="685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ctr" defTabSz="914400"/>
            <a:r>
              <a:rPr lang="en-US" altLang="en-US" kern="0"/>
              <a:t>C</a:t>
            </a:r>
          </a:p>
        </p:txBody>
      </p:sp>
      <p:sp>
        <p:nvSpPr>
          <p:cNvPr id="36873" name="TextBox 28"/>
          <p:cNvSpPr txBox="1">
            <a:spLocks noChangeArrowheads="1"/>
          </p:cNvSpPr>
          <p:nvPr/>
        </p:nvSpPr>
        <p:spPr bwMode="auto">
          <a:xfrm>
            <a:off x="1981200" y="2647950"/>
            <a:ext cx="685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ctr" defTabSz="914400"/>
            <a:r>
              <a:rPr lang="en-US" altLang="en-US" kern="0"/>
              <a:t>P1</a:t>
            </a:r>
          </a:p>
        </p:txBody>
      </p:sp>
      <p:sp>
        <p:nvSpPr>
          <p:cNvPr id="36874" name="TextBox 29"/>
          <p:cNvSpPr txBox="1">
            <a:spLocks noChangeArrowheads="1"/>
          </p:cNvSpPr>
          <p:nvPr/>
        </p:nvSpPr>
        <p:spPr bwMode="auto">
          <a:xfrm>
            <a:off x="1981200" y="3352800"/>
            <a:ext cx="685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ctr" defTabSz="914400"/>
            <a:r>
              <a:rPr lang="en-US" altLang="en-US" kern="0"/>
              <a:t>B1</a:t>
            </a:r>
          </a:p>
        </p:txBody>
      </p:sp>
      <p:sp>
        <p:nvSpPr>
          <p:cNvPr id="36875" name="TextBox 30"/>
          <p:cNvSpPr txBox="1">
            <a:spLocks noChangeArrowheads="1"/>
          </p:cNvSpPr>
          <p:nvPr/>
        </p:nvSpPr>
        <p:spPr bwMode="auto">
          <a:xfrm>
            <a:off x="1981200" y="4019550"/>
            <a:ext cx="685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ctr" defTabSz="914400"/>
            <a:r>
              <a:rPr lang="en-US" altLang="en-US" kern="0"/>
              <a:t>P2</a:t>
            </a:r>
          </a:p>
        </p:txBody>
      </p:sp>
      <p:sp>
        <p:nvSpPr>
          <p:cNvPr id="36876" name="TextBox 31"/>
          <p:cNvSpPr txBox="1">
            <a:spLocks noChangeArrowheads="1"/>
          </p:cNvSpPr>
          <p:nvPr/>
        </p:nvSpPr>
        <p:spPr bwMode="auto">
          <a:xfrm>
            <a:off x="1981200" y="4724400"/>
            <a:ext cx="685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ctr" defTabSz="914400"/>
            <a:r>
              <a:rPr lang="en-US" altLang="en-US" kern="0"/>
              <a:t>B2</a:t>
            </a:r>
          </a:p>
        </p:txBody>
      </p:sp>
      <p:cxnSp>
        <p:nvCxnSpPr>
          <p:cNvPr id="35" name="Straight Arrow Connector 34"/>
          <p:cNvCxnSpPr>
            <a:cxnSpLocks noChangeShapeType="1"/>
          </p:cNvCxnSpPr>
          <p:nvPr/>
        </p:nvCxnSpPr>
        <p:spPr bwMode="auto">
          <a:xfrm flipV="1">
            <a:off x="3048000" y="2214564"/>
            <a:ext cx="228600" cy="604837"/>
          </a:xfrm>
          <a:prstGeom prst="straightConnector1">
            <a:avLst/>
          </a:prstGeom>
          <a:noFill/>
          <a:ln w="25400">
            <a:solidFill>
              <a:srgbClr val="2D2DB9"/>
            </a:solidFill>
            <a:prstDash val="dash"/>
            <a:round/>
            <a:headEnd/>
            <a:tailEnd type="triangle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" name="Straight Connector 40"/>
          <p:cNvCxnSpPr>
            <a:cxnSpLocks noChangeShapeType="1"/>
          </p:cNvCxnSpPr>
          <p:nvPr/>
        </p:nvCxnSpPr>
        <p:spPr bwMode="auto">
          <a:xfrm>
            <a:off x="2895600" y="2209800"/>
            <a:ext cx="152400" cy="609600"/>
          </a:xfrm>
          <a:prstGeom prst="line">
            <a:avLst/>
          </a:prstGeom>
          <a:noFill/>
          <a:ln w="25400">
            <a:solidFill>
              <a:srgbClr val="2D2DB9"/>
            </a:solidFill>
            <a:prstDash val="dash"/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" name="Straight Arrow Connector 42"/>
          <p:cNvCxnSpPr>
            <a:cxnSpLocks noChangeShapeType="1"/>
          </p:cNvCxnSpPr>
          <p:nvPr/>
        </p:nvCxnSpPr>
        <p:spPr bwMode="auto">
          <a:xfrm flipV="1">
            <a:off x="3771900" y="2176464"/>
            <a:ext cx="114300" cy="2009775"/>
          </a:xfrm>
          <a:prstGeom prst="straightConnector1">
            <a:avLst/>
          </a:prstGeom>
          <a:noFill/>
          <a:ln w="25400">
            <a:solidFill>
              <a:srgbClr val="2D2DB9"/>
            </a:solidFill>
            <a:prstDash val="dash"/>
            <a:round/>
            <a:headEnd/>
            <a:tailEnd type="triangle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" name="Straight Connector 43"/>
          <p:cNvCxnSpPr>
            <a:cxnSpLocks noChangeShapeType="1"/>
          </p:cNvCxnSpPr>
          <p:nvPr/>
        </p:nvCxnSpPr>
        <p:spPr bwMode="auto">
          <a:xfrm>
            <a:off x="3505201" y="2214563"/>
            <a:ext cx="227013" cy="2005012"/>
          </a:xfrm>
          <a:prstGeom prst="line">
            <a:avLst/>
          </a:prstGeom>
          <a:noFill/>
          <a:ln w="25400">
            <a:solidFill>
              <a:srgbClr val="2D2DB9"/>
            </a:solidFill>
            <a:prstDash val="dash"/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881" name="Rectangle 50"/>
          <p:cNvSpPr>
            <a:spLocks noChangeArrowheads="1"/>
          </p:cNvSpPr>
          <p:nvPr/>
        </p:nvSpPr>
        <p:spPr bwMode="auto">
          <a:xfrm>
            <a:off x="3046413" y="2455864"/>
            <a:ext cx="228600" cy="115887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defTabSz="914400"/>
            <a:endParaRPr lang="en-US" altLang="en-US" kern="0"/>
          </a:p>
        </p:txBody>
      </p:sp>
      <p:sp>
        <p:nvSpPr>
          <p:cNvPr id="36882" name="Rectangle 51"/>
          <p:cNvSpPr>
            <a:spLocks noChangeArrowheads="1"/>
          </p:cNvSpPr>
          <p:nvPr/>
        </p:nvSpPr>
        <p:spPr bwMode="auto">
          <a:xfrm>
            <a:off x="3771900" y="2455864"/>
            <a:ext cx="228600" cy="115887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defTabSz="914400"/>
            <a:endParaRPr lang="en-US" altLang="en-US" kern="0"/>
          </a:p>
        </p:txBody>
      </p:sp>
      <p:sp>
        <p:nvSpPr>
          <p:cNvPr id="36883" name="Rectangle 52"/>
          <p:cNvSpPr>
            <a:spLocks noChangeArrowheads="1"/>
          </p:cNvSpPr>
          <p:nvPr/>
        </p:nvSpPr>
        <p:spPr bwMode="auto">
          <a:xfrm>
            <a:off x="2933700" y="1981200"/>
            <a:ext cx="228600" cy="115888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defTabSz="914400"/>
            <a:endParaRPr lang="en-US" altLang="en-US" kern="0"/>
          </a:p>
        </p:txBody>
      </p:sp>
      <p:sp>
        <p:nvSpPr>
          <p:cNvPr id="36884" name="TextBox 54"/>
          <p:cNvSpPr txBox="1">
            <a:spLocks noChangeArrowheads="1"/>
          </p:cNvSpPr>
          <p:nvPr/>
        </p:nvSpPr>
        <p:spPr bwMode="auto">
          <a:xfrm>
            <a:off x="2781300" y="1508125"/>
            <a:ext cx="12573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defTabSz="914400"/>
            <a:r>
              <a:rPr lang="en-US" altLang="en-US" kern="0"/>
              <a:t>Execute</a:t>
            </a:r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4267200" y="1905000"/>
            <a:ext cx="0" cy="3429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cxnSpLocks noChangeShapeType="1"/>
          </p:cNvCxnSpPr>
          <p:nvPr/>
        </p:nvCxnSpPr>
        <p:spPr bwMode="auto">
          <a:xfrm>
            <a:off x="4648200" y="2205039"/>
            <a:ext cx="114300" cy="593725"/>
          </a:xfrm>
          <a:prstGeom prst="straightConnector1">
            <a:avLst/>
          </a:prstGeom>
          <a:noFill/>
          <a:ln w="25400">
            <a:solidFill>
              <a:srgbClr val="2D2DB9"/>
            </a:solidFill>
            <a:round/>
            <a:headEnd/>
            <a:tailEnd type="triangle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" name="Straight Arrow Connector 46"/>
          <p:cNvCxnSpPr>
            <a:cxnSpLocks noChangeShapeType="1"/>
          </p:cNvCxnSpPr>
          <p:nvPr/>
        </p:nvCxnSpPr>
        <p:spPr bwMode="auto">
          <a:xfrm flipV="1">
            <a:off x="4953001" y="2209801"/>
            <a:ext cx="150813" cy="588963"/>
          </a:xfrm>
          <a:prstGeom prst="straightConnector1">
            <a:avLst/>
          </a:prstGeom>
          <a:noFill/>
          <a:ln w="25400">
            <a:solidFill>
              <a:srgbClr val="2D2DB9"/>
            </a:solidFill>
            <a:round/>
            <a:headEnd/>
            <a:tailEnd type="triangle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888" name="TextBox 49"/>
          <p:cNvSpPr txBox="1">
            <a:spLocks noChangeArrowheads="1"/>
          </p:cNvSpPr>
          <p:nvPr/>
        </p:nvSpPr>
        <p:spPr bwMode="auto">
          <a:xfrm>
            <a:off x="4343400" y="1524000"/>
            <a:ext cx="12573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defTabSz="914400"/>
            <a:r>
              <a:rPr lang="en-US" altLang="en-US" kern="0"/>
              <a:t>Lock</a:t>
            </a:r>
          </a:p>
        </p:txBody>
      </p:sp>
      <p:sp>
        <p:nvSpPr>
          <p:cNvPr id="36889" name="Rectangle 47"/>
          <p:cNvSpPr>
            <a:spLocks noChangeArrowheads="1"/>
          </p:cNvSpPr>
          <p:nvPr/>
        </p:nvSpPr>
        <p:spPr bwMode="auto">
          <a:xfrm>
            <a:off x="4608513" y="2438400"/>
            <a:ext cx="228600" cy="1143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defTabSz="914400"/>
            <a:endParaRPr lang="en-US" altLang="en-US" kern="0"/>
          </a:p>
        </p:txBody>
      </p:sp>
      <p:sp>
        <p:nvSpPr>
          <p:cNvPr id="36890" name="TextBox 27"/>
          <p:cNvSpPr txBox="1">
            <a:spLocks noChangeArrowheads="1"/>
          </p:cNvSpPr>
          <p:nvPr/>
        </p:nvSpPr>
        <p:spPr bwMode="auto">
          <a:xfrm>
            <a:off x="5067300" y="1524000"/>
            <a:ext cx="12573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defTabSz="914400"/>
            <a:r>
              <a:rPr lang="en-US" altLang="en-US" kern="0"/>
              <a:t>Validate</a:t>
            </a:r>
          </a:p>
        </p:txBody>
      </p:sp>
      <p:cxnSp>
        <p:nvCxnSpPr>
          <p:cNvPr id="33" name="Straight Arrow Connector 32"/>
          <p:cNvCxnSpPr>
            <a:cxnSpLocks noChangeShapeType="1"/>
          </p:cNvCxnSpPr>
          <p:nvPr/>
        </p:nvCxnSpPr>
        <p:spPr bwMode="auto">
          <a:xfrm flipV="1">
            <a:off x="5753100" y="2149475"/>
            <a:ext cx="114300" cy="2008188"/>
          </a:xfrm>
          <a:prstGeom prst="straightConnector1">
            <a:avLst/>
          </a:prstGeom>
          <a:noFill/>
          <a:ln w="25400">
            <a:solidFill>
              <a:srgbClr val="2D2DB9"/>
            </a:solidFill>
            <a:prstDash val="dash"/>
            <a:round/>
            <a:headEnd/>
            <a:tailEnd type="triangle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" name="Straight Connector 33"/>
          <p:cNvCxnSpPr>
            <a:cxnSpLocks noChangeShapeType="1"/>
          </p:cNvCxnSpPr>
          <p:nvPr/>
        </p:nvCxnSpPr>
        <p:spPr bwMode="auto">
          <a:xfrm>
            <a:off x="5486401" y="2187576"/>
            <a:ext cx="227013" cy="2003425"/>
          </a:xfrm>
          <a:prstGeom prst="line">
            <a:avLst/>
          </a:prstGeom>
          <a:noFill/>
          <a:ln w="25400">
            <a:solidFill>
              <a:srgbClr val="2D2DB9"/>
            </a:solidFill>
            <a:prstDash val="dash"/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" name="Straight Arrow Connector 10"/>
          <p:cNvCxnSpPr>
            <a:cxnSpLocks noChangeShapeType="1"/>
          </p:cNvCxnSpPr>
          <p:nvPr/>
        </p:nvCxnSpPr>
        <p:spPr bwMode="auto">
          <a:xfrm flipH="1">
            <a:off x="5867400" y="2009775"/>
            <a:ext cx="533400" cy="177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6391276" y="1831975"/>
            <a:ext cx="12287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defTabSz="914400"/>
            <a:r>
              <a:rPr lang="en-US" altLang="en-US" kern="0"/>
              <a:t>Decision</a:t>
            </a:r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2209800" y="5410200"/>
            <a:ext cx="7315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defTabSz="914400">
              <a:buFont typeface="Arial" panose="020B0604020202020204" pitchFamily="34" charset="0"/>
              <a:buChar char="•"/>
            </a:pPr>
            <a:r>
              <a:rPr lang="en-US" altLang="en-US" kern="0"/>
              <a:t>Validates read set using one-sided RDMA</a:t>
            </a:r>
          </a:p>
        </p:txBody>
      </p:sp>
    </p:spTree>
    <p:extLst>
      <p:ext uri="{BB962C8B-B14F-4D97-AF65-F5344CB8AC3E}">
        <p14:creationId xmlns:p14="http://schemas.microsoft.com/office/powerpoint/2010/main" val="776698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3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FaRM Commit</a:t>
            </a:r>
          </a:p>
        </p:txBody>
      </p:sp>
      <p:sp>
        <p:nvSpPr>
          <p:cNvPr id="3789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defTabSz="914400"/>
            <a:fld id="{7C264050-49A4-4E0F-A801-5B83CA999405}" type="slidenum">
              <a:rPr lang="zh-CN" altLang="en-US" sz="1400" b="0" kern="0">
                <a:latin typeface="Times New Roman" panose="02020603050405020304" pitchFamily="18" charset="0"/>
              </a:rPr>
              <a:pPr defTabSz="914400"/>
              <a:t>24</a:t>
            </a:fld>
            <a:endParaRPr lang="en-US" altLang="zh-CN" sz="1400" b="0" kern="0">
              <a:latin typeface="Times New Roman" panose="02020603050405020304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 bwMode="auto">
          <a:xfrm>
            <a:off x="2667000" y="2209801"/>
            <a:ext cx="7315200" cy="317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 bwMode="auto">
          <a:xfrm flipV="1">
            <a:off x="2667000" y="2798764"/>
            <a:ext cx="7315200" cy="20637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 bwMode="auto">
          <a:xfrm flipV="1">
            <a:off x="2667000" y="3503614"/>
            <a:ext cx="7315200" cy="1587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 bwMode="auto">
          <a:xfrm>
            <a:off x="2667000" y="4953000"/>
            <a:ext cx="7315200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 bwMode="auto">
          <a:xfrm flipV="1">
            <a:off x="2667000" y="4157664"/>
            <a:ext cx="7315200" cy="33337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896" name="TextBox 24"/>
          <p:cNvSpPr txBox="1">
            <a:spLocks noChangeArrowheads="1"/>
          </p:cNvSpPr>
          <p:nvPr/>
        </p:nvSpPr>
        <p:spPr bwMode="auto">
          <a:xfrm>
            <a:off x="1981200" y="2009775"/>
            <a:ext cx="685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ctr" defTabSz="914400"/>
            <a:r>
              <a:rPr lang="en-US" altLang="en-US" kern="0"/>
              <a:t>C</a:t>
            </a:r>
          </a:p>
        </p:txBody>
      </p:sp>
      <p:sp>
        <p:nvSpPr>
          <p:cNvPr id="37897" name="TextBox 28"/>
          <p:cNvSpPr txBox="1">
            <a:spLocks noChangeArrowheads="1"/>
          </p:cNvSpPr>
          <p:nvPr/>
        </p:nvSpPr>
        <p:spPr bwMode="auto">
          <a:xfrm>
            <a:off x="1981200" y="2647950"/>
            <a:ext cx="685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ctr" defTabSz="914400"/>
            <a:r>
              <a:rPr lang="en-US" altLang="en-US" kern="0"/>
              <a:t>P1</a:t>
            </a:r>
          </a:p>
        </p:txBody>
      </p:sp>
      <p:sp>
        <p:nvSpPr>
          <p:cNvPr id="37898" name="TextBox 29"/>
          <p:cNvSpPr txBox="1">
            <a:spLocks noChangeArrowheads="1"/>
          </p:cNvSpPr>
          <p:nvPr/>
        </p:nvSpPr>
        <p:spPr bwMode="auto">
          <a:xfrm>
            <a:off x="1981200" y="3352800"/>
            <a:ext cx="685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ctr" defTabSz="914400"/>
            <a:r>
              <a:rPr lang="en-US" altLang="en-US" kern="0"/>
              <a:t>B1</a:t>
            </a:r>
          </a:p>
        </p:txBody>
      </p:sp>
      <p:sp>
        <p:nvSpPr>
          <p:cNvPr id="37899" name="TextBox 30"/>
          <p:cNvSpPr txBox="1">
            <a:spLocks noChangeArrowheads="1"/>
          </p:cNvSpPr>
          <p:nvPr/>
        </p:nvSpPr>
        <p:spPr bwMode="auto">
          <a:xfrm>
            <a:off x="1981200" y="4019550"/>
            <a:ext cx="685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ctr" defTabSz="914400"/>
            <a:r>
              <a:rPr lang="en-US" altLang="en-US" kern="0"/>
              <a:t>P2</a:t>
            </a:r>
          </a:p>
        </p:txBody>
      </p:sp>
      <p:sp>
        <p:nvSpPr>
          <p:cNvPr id="37900" name="TextBox 31"/>
          <p:cNvSpPr txBox="1">
            <a:spLocks noChangeArrowheads="1"/>
          </p:cNvSpPr>
          <p:nvPr/>
        </p:nvSpPr>
        <p:spPr bwMode="auto">
          <a:xfrm>
            <a:off x="1981200" y="4724400"/>
            <a:ext cx="685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ctr" defTabSz="914400"/>
            <a:r>
              <a:rPr lang="en-US" altLang="en-US" kern="0"/>
              <a:t>B2</a:t>
            </a:r>
          </a:p>
        </p:txBody>
      </p:sp>
      <p:cxnSp>
        <p:nvCxnSpPr>
          <p:cNvPr id="35" name="Straight Arrow Connector 34"/>
          <p:cNvCxnSpPr>
            <a:cxnSpLocks noChangeShapeType="1"/>
          </p:cNvCxnSpPr>
          <p:nvPr/>
        </p:nvCxnSpPr>
        <p:spPr bwMode="auto">
          <a:xfrm flipV="1">
            <a:off x="3048000" y="2214564"/>
            <a:ext cx="228600" cy="604837"/>
          </a:xfrm>
          <a:prstGeom prst="straightConnector1">
            <a:avLst/>
          </a:prstGeom>
          <a:noFill/>
          <a:ln w="25400">
            <a:solidFill>
              <a:srgbClr val="2D2DB9"/>
            </a:solidFill>
            <a:prstDash val="dash"/>
            <a:round/>
            <a:headEnd/>
            <a:tailEnd type="triangle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" name="Straight Connector 40"/>
          <p:cNvCxnSpPr>
            <a:cxnSpLocks noChangeShapeType="1"/>
          </p:cNvCxnSpPr>
          <p:nvPr/>
        </p:nvCxnSpPr>
        <p:spPr bwMode="auto">
          <a:xfrm>
            <a:off x="2895600" y="2209800"/>
            <a:ext cx="152400" cy="609600"/>
          </a:xfrm>
          <a:prstGeom prst="line">
            <a:avLst/>
          </a:prstGeom>
          <a:noFill/>
          <a:ln w="25400">
            <a:solidFill>
              <a:srgbClr val="2D2DB9"/>
            </a:solidFill>
            <a:prstDash val="dash"/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" name="Straight Arrow Connector 42"/>
          <p:cNvCxnSpPr>
            <a:cxnSpLocks noChangeShapeType="1"/>
          </p:cNvCxnSpPr>
          <p:nvPr/>
        </p:nvCxnSpPr>
        <p:spPr bwMode="auto">
          <a:xfrm flipV="1">
            <a:off x="3771900" y="2176464"/>
            <a:ext cx="114300" cy="2009775"/>
          </a:xfrm>
          <a:prstGeom prst="straightConnector1">
            <a:avLst/>
          </a:prstGeom>
          <a:noFill/>
          <a:ln w="25400">
            <a:solidFill>
              <a:srgbClr val="2D2DB9"/>
            </a:solidFill>
            <a:prstDash val="dash"/>
            <a:round/>
            <a:headEnd/>
            <a:tailEnd type="triangle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" name="Straight Connector 43"/>
          <p:cNvCxnSpPr>
            <a:cxnSpLocks noChangeShapeType="1"/>
          </p:cNvCxnSpPr>
          <p:nvPr/>
        </p:nvCxnSpPr>
        <p:spPr bwMode="auto">
          <a:xfrm>
            <a:off x="3505201" y="2214563"/>
            <a:ext cx="227013" cy="2005012"/>
          </a:xfrm>
          <a:prstGeom prst="line">
            <a:avLst/>
          </a:prstGeom>
          <a:noFill/>
          <a:ln w="25400">
            <a:solidFill>
              <a:srgbClr val="2D2DB9"/>
            </a:solidFill>
            <a:prstDash val="dash"/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905" name="Rectangle 50"/>
          <p:cNvSpPr>
            <a:spLocks noChangeArrowheads="1"/>
          </p:cNvSpPr>
          <p:nvPr/>
        </p:nvSpPr>
        <p:spPr bwMode="auto">
          <a:xfrm>
            <a:off x="3046413" y="2455864"/>
            <a:ext cx="228600" cy="115887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defTabSz="914400"/>
            <a:endParaRPr lang="en-US" altLang="en-US" kern="0"/>
          </a:p>
        </p:txBody>
      </p:sp>
      <p:sp>
        <p:nvSpPr>
          <p:cNvPr id="37906" name="Rectangle 51"/>
          <p:cNvSpPr>
            <a:spLocks noChangeArrowheads="1"/>
          </p:cNvSpPr>
          <p:nvPr/>
        </p:nvSpPr>
        <p:spPr bwMode="auto">
          <a:xfrm>
            <a:off x="3771900" y="2455864"/>
            <a:ext cx="228600" cy="115887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defTabSz="914400"/>
            <a:endParaRPr lang="en-US" altLang="en-US" kern="0"/>
          </a:p>
        </p:txBody>
      </p:sp>
      <p:sp>
        <p:nvSpPr>
          <p:cNvPr id="37907" name="Rectangle 52"/>
          <p:cNvSpPr>
            <a:spLocks noChangeArrowheads="1"/>
          </p:cNvSpPr>
          <p:nvPr/>
        </p:nvSpPr>
        <p:spPr bwMode="auto">
          <a:xfrm>
            <a:off x="2933700" y="1981200"/>
            <a:ext cx="228600" cy="115888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defTabSz="914400"/>
            <a:endParaRPr lang="en-US" altLang="en-US" kern="0"/>
          </a:p>
        </p:txBody>
      </p:sp>
      <p:sp>
        <p:nvSpPr>
          <p:cNvPr id="37908" name="TextBox 54"/>
          <p:cNvSpPr txBox="1">
            <a:spLocks noChangeArrowheads="1"/>
          </p:cNvSpPr>
          <p:nvPr/>
        </p:nvSpPr>
        <p:spPr bwMode="auto">
          <a:xfrm>
            <a:off x="2781300" y="1508125"/>
            <a:ext cx="12573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defTabSz="914400"/>
            <a:r>
              <a:rPr lang="en-US" altLang="en-US" kern="0"/>
              <a:t>Execute</a:t>
            </a:r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4267200" y="1905000"/>
            <a:ext cx="0" cy="3429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cxnSpLocks noChangeShapeType="1"/>
          </p:cNvCxnSpPr>
          <p:nvPr/>
        </p:nvCxnSpPr>
        <p:spPr bwMode="auto">
          <a:xfrm>
            <a:off x="4648200" y="2205039"/>
            <a:ext cx="114300" cy="593725"/>
          </a:xfrm>
          <a:prstGeom prst="straightConnector1">
            <a:avLst/>
          </a:prstGeom>
          <a:noFill/>
          <a:ln w="25400">
            <a:solidFill>
              <a:srgbClr val="2D2DB9"/>
            </a:solidFill>
            <a:round/>
            <a:headEnd/>
            <a:tailEnd type="triangle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" name="Straight Arrow Connector 46"/>
          <p:cNvCxnSpPr>
            <a:cxnSpLocks noChangeShapeType="1"/>
          </p:cNvCxnSpPr>
          <p:nvPr/>
        </p:nvCxnSpPr>
        <p:spPr bwMode="auto">
          <a:xfrm flipV="1">
            <a:off x="4953001" y="2209801"/>
            <a:ext cx="150813" cy="588963"/>
          </a:xfrm>
          <a:prstGeom prst="straightConnector1">
            <a:avLst/>
          </a:prstGeom>
          <a:noFill/>
          <a:ln w="25400">
            <a:solidFill>
              <a:srgbClr val="2D2DB9"/>
            </a:solidFill>
            <a:round/>
            <a:headEnd/>
            <a:tailEnd type="triangle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912" name="TextBox 49"/>
          <p:cNvSpPr txBox="1">
            <a:spLocks noChangeArrowheads="1"/>
          </p:cNvSpPr>
          <p:nvPr/>
        </p:nvSpPr>
        <p:spPr bwMode="auto">
          <a:xfrm>
            <a:off x="4343400" y="1524000"/>
            <a:ext cx="12573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defTabSz="914400"/>
            <a:r>
              <a:rPr lang="en-US" altLang="en-US" kern="0"/>
              <a:t>Lock</a:t>
            </a:r>
          </a:p>
        </p:txBody>
      </p:sp>
      <p:sp>
        <p:nvSpPr>
          <p:cNvPr id="37913" name="Rectangle 47"/>
          <p:cNvSpPr>
            <a:spLocks noChangeArrowheads="1"/>
          </p:cNvSpPr>
          <p:nvPr/>
        </p:nvSpPr>
        <p:spPr bwMode="auto">
          <a:xfrm>
            <a:off x="4608513" y="2438400"/>
            <a:ext cx="228600" cy="1143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defTabSz="914400"/>
            <a:endParaRPr lang="en-US" altLang="en-US" kern="0"/>
          </a:p>
        </p:txBody>
      </p:sp>
      <p:sp>
        <p:nvSpPr>
          <p:cNvPr id="37914" name="TextBox 27"/>
          <p:cNvSpPr txBox="1">
            <a:spLocks noChangeArrowheads="1"/>
          </p:cNvSpPr>
          <p:nvPr/>
        </p:nvSpPr>
        <p:spPr bwMode="auto">
          <a:xfrm>
            <a:off x="5105400" y="1519238"/>
            <a:ext cx="12573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defTabSz="914400"/>
            <a:r>
              <a:rPr lang="en-US" altLang="en-US" kern="0"/>
              <a:t>Validate</a:t>
            </a:r>
          </a:p>
        </p:txBody>
      </p:sp>
      <p:cxnSp>
        <p:nvCxnSpPr>
          <p:cNvPr id="33" name="Straight Arrow Connector 32"/>
          <p:cNvCxnSpPr>
            <a:cxnSpLocks noChangeShapeType="1"/>
          </p:cNvCxnSpPr>
          <p:nvPr/>
        </p:nvCxnSpPr>
        <p:spPr bwMode="auto">
          <a:xfrm flipV="1">
            <a:off x="5753100" y="2149475"/>
            <a:ext cx="114300" cy="2008188"/>
          </a:xfrm>
          <a:prstGeom prst="straightConnector1">
            <a:avLst/>
          </a:prstGeom>
          <a:noFill/>
          <a:ln w="25400">
            <a:solidFill>
              <a:srgbClr val="2D2DB9"/>
            </a:solidFill>
            <a:prstDash val="dash"/>
            <a:round/>
            <a:headEnd/>
            <a:tailEnd type="triangle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" name="Straight Connector 33"/>
          <p:cNvCxnSpPr>
            <a:cxnSpLocks noChangeShapeType="1"/>
          </p:cNvCxnSpPr>
          <p:nvPr/>
        </p:nvCxnSpPr>
        <p:spPr bwMode="auto">
          <a:xfrm>
            <a:off x="5486401" y="2187576"/>
            <a:ext cx="227013" cy="2003425"/>
          </a:xfrm>
          <a:prstGeom prst="line">
            <a:avLst/>
          </a:prstGeom>
          <a:noFill/>
          <a:ln w="25400">
            <a:solidFill>
              <a:srgbClr val="2D2DB9"/>
            </a:solidFill>
            <a:prstDash val="dash"/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917" name="TextBox 11"/>
          <p:cNvSpPr txBox="1">
            <a:spLocks noChangeArrowheads="1"/>
          </p:cNvSpPr>
          <p:nvPr/>
        </p:nvSpPr>
        <p:spPr bwMode="auto">
          <a:xfrm>
            <a:off x="6248401" y="1524000"/>
            <a:ext cx="13811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defTabSz="914400"/>
            <a:r>
              <a:rPr lang="en-US" altLang="en-US" kern="0"/>
              <a:t>Replicate</a:t>
            </a:r>
          </a:p>
        </p:txBody>
      </p:sp>
      <p:cxnSp>
        <p:nvCxnSpPr>
          <p:cNvPr id="37" name="Straight Arrow Connector 36"/>
          <p:cNvCxnSpPr>
            <a:cxnSpLocks noChangeShapeType="1"/>
          </p:cNvCxnSpPr>
          <p:nvPr/>
        </p:nvCxnSpPr>
        <p:spPr bwMode="auto">
          <a:xfrm>
            <a:off x="6859588" y="2208213"/>
            <a:ext cx="150812" cy="1295400"/>
          </a:xfrm>
          <a:prstGeom prst="straightConnector1">
            <a:avLst/>
          </a:prstGeom>
          <a:noFill/>
          <a:ln w="25400">
            <a:solidFill>
              <a:srgbClr val="2D2DB9"/>
            </a:solidFill>
            <a:round/>
            <a:headEnd/>
            <a:tailEnd type="triangle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" name="Straight Arrow Connector 37"/>
          <p:cNvCxnSpPr>
            <a:cxnSpLocks noChangeShapeType="1"/>
          </p:cNvCxnSpPr>
          <p:nvPr/>
        </p:nvCxnSpPr>
        <p:spPr bwMode="auto">
          <a:xfrm flipV="1">
            <a:off x="7078664" y="2212975"/>
            <a:ext cx="236537" cy="1314450"/>
          </a:xfrm>
          <a:prstGeom prst="straightConnector1">
            <a:avLst/>
          </a:prstGeom>
          <a:noFill/>
          <a:ln w="25400">
            <a:solidFill>
              <a:srgbClr val="FF0000"/>
            </a:solidFill>
            <a:prstDash val="sysDot"/>
            <a:round/>
            <a:headEnd/>
            <a:tailEnd type="triangle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" name="Rectangle 38"/>
          <p:cNvSpPr>
            <a:spLocks noChangeArrowheads="1"/>
          </p:cNvSpPr>
          <p:nvPr/>
        </p:nvSpPr>
        <p:spPr bwMode="auto">
          <a:xfrm>
            <a:off x="6819900" y="2590800"/>
            <a:ext cx="228600" cy="1143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defTabSz="914400"/>
            <a:endParaRPr lang="en-US" altLang="en-US" kern="0"/>
          </a:p>
        </p:txBody>
      </p:sp>
      <p:sp>
        <p:nvSpPr>
          <p:cNvPr id="56" name="TextBox 55"/>
          <p:cNvSpPr txBox="1">
            <a:spLocks noChangeArrowheads="1"/>
          </p:cNvSpPr>
          <p:nvPr/>
        </p:nvSpPr>
        <p:spPr bwMode="auto">
          <a:xfrm>
            <a:off x="2209800" y="5410201"/>
            <a:ext cx="73152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defTabSz="914400">
              <a:buFont typeface="Arial" panose="020B0604020202020204" pitchFamily="34" charset="0"/>
              <a:buChar char="•"/>
            </a:pPr>
            <a:r>
              <a:rPr lang="en-US" altLang="en-US" kern="0"/>
              <a:t>Logs to Backups using COMMIT-BACKUP</a:t>
            </a:r>
          </a:p>
          <a:p>
            <a:pPr defTabSz="914400">
              <a:buFont typeface="Arial" panose="020B0604020202020204" pitchFamily="34" charset="0"/>
              <a:buChar char="•"/>
            </a:pPr>
            <a:r>
              <a:rPr lang="en-US" altLang="en-US" kern="0"/>
              <a:t>Coordinator waits until receives all hardware ack</a:t>
            </a:r>
          </a:p>
        </p:txBody>
      </p:sp>
    </p:spTree>
    <p:extLst>
      <p:ext uri="{BB962C8B-B14F-4D97-AF65-F5344CB8AC3E}">
        <p14:creationId xmlns:p14="http://schemas.microsoft.com/office/powerpoint/2010/main" val="3344438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5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FaRM Commit</a:t>
            </a:r>
          </a:p>
        </p:txBody>
      </p:sp>
      <p:sp>
        <p:nvSpPr>
          <p:cNvPr id="3891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defTabSz="914400"/>
            <a:fld id="{E5580ECC-D0E3-46BD-9323-3BF653BA42D4}" type="slidenum">
              <a:rPr lang="zh-CN" altLang="en-US" sz="1400" b="0" kern="0">
                <a:latin typeface="Times New Roman" panose="02020603050405020304" pitchFamily="18" charset="0"/>
              </a:rPr>
              <a:pPr defTabSz="914400"/>
              <a:t>25</a:t>
            </a:fld>
            <a:endParaRPr lang="en-US" altLang="zh-CN" sz="1400" b="0" kern="0">
              <a:latin typeface="Times New Roman" panose="02020603050405020304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 bwMode="auto">
          <a:xfrm>
            <a:off x="2667000" y="2209801"/>
            <a:ext cx="7315200" cy="317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 bwMode="auto">
          <a:xfrm>
            <a:off x="2667000" y="2819400"/>
            <a:ext cx="7315200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 bwMode="auto">
          <a:xfrm flipV="1">
            <a:off x="2667000" y="3503614"/>
            <a:ext cx="7315200" cy="1587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 bwMode="auto">
          <a:xfrm>
            <a:off x="2667000" y="4953000"/>
            <a:ext cx="7315200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 bwMode="auto">
          <a:xfrm flipV="1">
            <a:off x="2667000" y="4186238"/>
            <a:ext cx="7315200" cy="4762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920" name="TextBox 24"/>
          <p:cNvSpPr txBox="1">
            <a:spLocks noChangeArrowheads="1"/>
          </p:cNvSpPr>
          <p:nvPr/>
        </p:nvSpPr>
        <p:spPr bwMode="auto">
          <a:xfrm>
            <a:off x="1981200" y="2009775"/>
            <a:ext cx="685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ctr" defTabSz="914400"/>
            <a:r>
              <a:rPr lang="en-US" altLang="en-US" kern="0"/>
              <a:t>C</a:t>
            </a:r>
          </a:p>
        </p:txBody>
      </p:sp>
      <p:sp>
        <p:nvSpPr>
          <p:cNvPr id="38921" name="TextBox 28"/>
          <p:cNvSpPr txBox="1">
            <a:spLocks noChangeArrowheads="1"/>
          </p:cNvSpPr>
          <p:nvPr/>
        </p:nvSpPr>
        <p:spPr bwMode="auto">
          <a:xfrm>
            <a:off x="1981200" y="2647950"/>
            <a:ext cx="685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ctr" defTabSz="914400"/>
            <a:r>
              <a:rPr lang="en-US" altLang="en-US" kern="0"/>
              <a:t>P1</a:t>
            </a:r>
          </a:p>
        </p:txBody>
      </p:sp>
      <p:sp>
        <p:nvSpPr>
          <p:cNvPr id="38922" name="TextBox 29"/>
          <p:cNvSpPr txBox="1">
            <a:spLocks noChangeArrowheads="1"/>
          </p:cNvSpPr>
          <p:nvPr/>
        </p:nvSpPr>
        <p:spPr bwMode="auto">
          <a:xfrm>
            <a:off x="1981200" y="3352800"/>
            <a:ext cx="685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ctr" defTabSz="914400"/>
            <a:r>
              <a:rPr lang="en-US" altLang="en-US" kern="0"/>
              <a:t>B1</a:t>
            </a:r>
          </a:p>
        </p:txBody>
      </p:sp>
      <p:sp>
        <p:nvSpPr>
          <p:cNvPr id="38923" name="TextBox 30"/>
          <p:cNvSpPr txBox="1">
            <a:spLocks noChangeArrowheads="1"/>
          </p:cNvSpPr>
          <p:nvPr/>
        </p:nvSpPr>
        <p:spPr bwMode="auto">
          <a:xfrm>
            <a:off x="1981200" y="4019550"/>
            <a:ext cx="685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ctr" defTabSz="914400"/>
            <a:r>
              <a:rPr lang="en-US" altLang="en-US" kern="0"/>
              <a:t>P2</a:t>
            </a:r>
          </a:p>
        </p:txBody>
      </p:sp>
      <p:sp>
        <p:nvSpPr>
          <p:cNvPr id="38924" name="TextBox 31"/>
          <p:cNvSpPr txBox="1">
            <a:spLocks noChangeArrowheads="1"/>
          </p:cNvSpPr>
          <p:nvPr/>
        </p:nvSpPr>
        <p:spPr bwMode="auto">
          <a:xfrm>
            <a:off x="1981200" y="4724400"/>
            <a:ext cx="685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ctr" defTabSz="914400"/>
            <a:r>
              <a:rPr lang="en-US" altLang="en-US" kern="0"/>
              <a:t>B2</a:t>
            </a:r>
          </a:p>
        </p:txBody>
      </p:sp>
      <p:cxnSp>
        <p:nvCxnSpPr>
          <p:cNvPr id="35" name="Straight Arrow Connector 34"/>
          <p:cNvCxnSpPr>
            <a:cxnSpLocks noChangeShapeType="1"/>
          </p:cNvCxnSpPr>
          <p:nvPr/>
        </p:nvCxnSpPr>
        <p:spPr bwMode="auto">
          <a:xfrm flipV="1">
            <a:off x="3048000" y="2214564"/>
            <a:ext cx="228600" cy="604837"/>
          </a:xfrm>
          <a:prstGeom prst="straightConnector1">
            <a:avLst/>
          </a:prstGeom>
          <a:noFill/>
          <a:ln w="25400">
            <a:solidFill>
              <a:srgbClr val="2D2DB9"/>
            </a:solidFill>
            <a:prstDash val="dash"/>
            <a:round/>
            <a:headEnd/>
            <a:tailEnd type="triangle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" name="Straight Connector 40"/>
          <p:cNvCxnSpPr>
            <a:cxnSpLocks noChangeShapeType="1"/>
          </p:cNvCxnSpPr>
          <p:nvPr/>
        </p:nvCxnSpPr>
        <p:spPr bwMode="auto">
          <a:xfrm>
            <a:off x="2895600" y="2209800"/>
            <a:ext cx="152400" cy="609600"/>
          </a:xfrm>
          <a:prstGeom prst="line">
            <a:avLst/>
          </a:prstGeom>
          <a:noFill/>
          <a:ln w="25400">
            <a:solidFill>
              <a:srgbClr val="2D2DB9"/>
            </a:solidFill>
            <a:prstDash val="dash"/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" name="Straight Arrow Connector 42"/>
          <p:cNvCxnSpPr>
            <a:cxnSpLocks noChangeShapeType="1"/>
          </p:cNvCxnSpPr>
          <p:nvPr/>
        </p:nvCxnSpPr>
        <p:spPr bwMode="auto">
          <a:xfrm flipV="1">
            <a:off x="3771900" y="2176464"/>
            <a:ext cx="114300" cy="2009775"/>
          </a:xfrm>
          <a:prstGeom prst="straightConnector1">
            <a:avLst/>
          </a:prstGeom>
          <a:noFill/>
          <a:ln w="25400">
            <a:solidFill>
              <a:srgbClr val="2D2DB9"/>
            </a:solidFill>
            <a:prstDash val="dash"/>
            <a:round/>
            <a:headEnd/>
            <a:tailEnd type="triangle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" name="Straight Connector 43"/>
          <p:cNvCxnSpPr>
            <a:cxnSpLocks noChangeShapeType="1"/>
          </p:cNvCxnSpPr>
          <p:nvPr/>
        </p:nvCxnSpPr>
        <p:spPr bwMode="auto">
          <a:xfrm>
            <a:off x="3505201" y="2214563"/>
            <a:ext cx="227013" cy="2005012"/>
          </a:xfrm>
          <a:prstGeom prst="line">
            <a:avLst/>
          </a:prstGeom>
          <a:noFill/>
          <a:ln w="25400">
            <a:solidFill>
              <a:srgbClr val="2D2DB9"/>
            </a:solidFill>
            <a:prstDash val="dash"/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8929" name="Rectangle 50"/>
          <p:cNvSpPr>
            <a:spLocks noChangeArrowheads="1"/>
          </p:cNvSpPr>
          <p:nvPr/>
        </p:nvSpPr>
        <p:spPr bwMode="auto">
          <a:xfrm>
            <a:off x="3046413" y="2455864"/>
            <a:ext cx="228600" cy="115887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defTabSz="914400"/>
            <a:endParaRPr lang="en-US" altLang="en-US" kern="0"/>
          </a:p>
        </p:txBody>
      </p:sp>
      <p:sp>
        <p:nvSpPr>
          <p:cNvPr id="38930" name="Rectangle 51"/>
          <p:cNvSpPr>
            <a:spLocks noChangeArrowheads="1"/>
          </p:cNvSpPr>
          <p:nvPr/>
        </p:nvSpPr>
        <p:spPr bwMode="auto">
          <a:xfrm>
            <a:off x="3771900" y="2455864"/>
            <a:ext cx="228600" cy="115887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defTabSz="914400"/>
            <a:endParaRPr lang="en-US" altLang="en-US" kern="0"/>
          </a:p>
        </p:txBody>
      </p:sp>
      <p:sp>
        <p:nvSpPr>
          <p:cNvPr id="38931" name="Rectangle 52"/>
          <p:cNvSpPr>
            <a:spLocks noChangeArrowheads="1"/>
          </p:cNvSpPr>
          <p:nvPr/>
        </p:nvSpPr>
        <p:spPr bwMode="auto">
          <a:xfrm>
            <a:off x="2933700" y="1981200"/>
            <a:ext cx="228600" cy="115888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defTabSz="914400"/>
            <a:endParaRPr lang="en-US" altLang="en-US" kern="0"/>
          </a:p>
        </p:txBody>
      </p:sp>
      <p:sp>
        <p:nvSpPr>
          <p:cNvPr id="38932" name="TextBox 54"/>
          <p:cNvSpPr txBox="1">
            <a:spLocks noChangeArrowheads="1"/>
          </p:cNvSpPr>
          <p:nvPr/>
        </p:nvSpPr>
        <p:spPr bwMode="auto">
          <a:xfrm>
            <a:off x="2781300" y="1508125"/>
            <a:ext cx="12573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defTabSz="914400"/>
            <a:r>
              <a:rPr lang="en-US" altLang="en-US" kern="0"/>
              <a:t>Execute</a:t>
            </a:r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4267200" y="1905000"/>
            <a:ext cx="0" cy="3429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cxnSpLocks noChangeShapeType="1"/>
          </p:cNvCxnSpPr>
          <p:nvPr/>
        </p:nvCxnSpPr>
        <p:spPr bwMode="auto">
          <a:xfrm>
            <a:off x="4648200" y="2205039"/>
            <a:ext cx="114300" cy="593725"/>
          </a:xfrm>
          <a:prstGeom prst="straightConnector1">
            <a:avLst/>
          </a:prstGeom>
          <a:noFill/>
          <a:ln w="25400">
            <a:solidFill>
              <a:srgbClr val="2D2DB9"/>
            </a:solidFill>
            <a:round/>
            <a:headEnd/>
            <a:tailEnd type="triangle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" name="Straight Arrow Connector 46"/>
          <p:cNvCxnSpPr>
            <a:cxnSpLocks noChangeShapeType="1"/>
          </p:cNvCxnSpPr>
          <p:nvPr/>
        </p:nvCxnSpPr>
        <p:spPr bwMode="auto">
          <a:xfrm flipV="1">
            <a:off x="4953001" y="2209801"/>
            <a:ext cx="150813" cy="588963"/>
          </a:xfrm>
          <a:prstGeom prst="straightConnector1">
            <a:avLst/>
          </a:prstGeom>
          <a:noFill/>
          <a:ln w="25400">
            <a:solidFill>
              <a:srgbClr val="2D2DB9"/>
            </a:solidFill>
            <a:round/>
            <a:headEnd/>
            <a:tailEnd type="triangle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8936" name="TextBox 49"/>
          <p:cNvSpPr txBox="1">
            <a:spLocks noChangeArrowheads="1"/>
          </p:cNvSpPr>
          <p:nvPr/>
        </p:nvSpPr>
        <p:spPr bwMode="auto">
          <a:xfrm>
            <a:off x="4343400" y="1524000"/>
            <a:ext cx="12573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defTabSz="914400"/>
            <a:r>
              <a:rPr lang="en-US" altLang="en-US" kern="0"/>
              <a:t>Lock</a:t>
            </a:r>
          </a:p>
        </p:txBody>
      </p:sp>
      <p:sp>
        <p:nvSpPr>
          <p:cNvPr id="38937" name="Rectangle 47"/>
          <p:cNvSpPr>
            <a:spLocks noChangeArrowheads="1"/>
          </p:cNvSpPr>
          <p:nvPr/>
        </p:nvSpPr>
        <p:spPr bwMode="auto">
          <a:xfrm>
            <a:off x="4608513" y="2438400"/>
            <a:ext cx="228600" cy="1143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defTabSz="914400"/>
            <a:endParaRPr lang="en-US" altLang="en-US" kern="0"/>
          </a:p>
        </p:txBody>
      </p:sp>
      <p:sp>
        <p:nvSpPr>
          <p:cNvPr id="38938" name="TextBox 27"/>
          <p:cNvSpPr txBox="1">
            <a:spLocks noChangeArrowheads="1"/>
          </p:cNvSpPr>
          <p:nvPr/>
        </p:nvSpPr>
        <p:spPr bwMode="auto">
          <a:xfrm>
            <a:off x="5105400" y="1519238"/>
            <a:ext cx="12573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defTabSz="914400"/>
            <a:r>
              <a:rPr lang="en-US" altLang="en-US" kern="0"/>
              <a:t>Validate</a:t>
            </a:r>
          </a:p>
        </p:txBody>
      </p:sp>
      <p:cxnSp>
        <p:nvCxnSpPr>
          <p:cNvPr id="33" name="Straight Arrow Connector 32"/>
          <p:cNvCxnSpPr>
            <a:cxnSpLocks noChangeShapeType="1"/>
          </p:cNvCxnSpPr>
          <p:nvPr/>
        </p:nvCxnSpPr>
        <p:spPr bwMode="auto">
          <a:xfrm flipV="1">
            <a:off x="5753100" y="2149475"/>
            <a:ext cx="114300" cy="2008188"/>
          </a:xfrm>
          <a:prstGeom prst="straightConnector1">
            <a:avLst/>
          </a:prstGeom>
          <a:noFill/>
          <a:ln w="25400">
            <a:solidFill>
              <a:srgbClr val="2D2DB9"/>
            </a:solidFill>
            <a:prstDash val="dash"/>
            <a:round/>
            <a:headEnd/>
            <a:tailEnd type="triangle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" name="Straight Connector 33"/>
          <p:cNvCxnSpPr>
            <a:cxnSpLocks noChangeShapeType="1"/>
          </p:cNvCxnSpPr>
          <p:nvPr/>
        </p:nvCxnSpPr>
        <p:spPr bwMode="auto">
          <a:xfrm>
            <a:off x="5486401" y="2187576"/>
            <a:ext cx="227013" cy="2003425"/>
          </a:xfrm>
          <a:prstGeom prst="line">
            <a:avLst/>
          </a:prstGeom>
          <a:noFill/>
          <a:ln w="25400">
            <a:solidFill>
              <a:srgbClr val="2D2DB9"/>
            </a:solidFill>
            <a:prstDash val="dash"/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8941" name="TextBox 11"/>
          <p:cNvSpPr txBox="1">
            <a:spLocks noChangeArrowheads="1"/>
          </p:cNvSpPr>
          <p:nvPr/>
        </p:nvSpPr>
        <p:spPr bwMode="auto">
          <a:xfrm>
            <a:off x="6248401" y="1524000"/>
            <a:ext cx="13811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defTabSz="914400"/>
            <a:r>
              <a:rPr lang="en-US" altLang="en-US" kern="0"/>
              <a:t>Replicate</a:t>
            </a:r>
          </a:p>
        </p:txBody>
      </p:sp>
      <p:cxnSp>
        <p:nvCxnSpPr>
          <p:cNvPr id="37" name="Straight Arrow Connector 36"/>
          <p:cNvCxnSpPr>
            <a:cxnSpLocks noChangeShapeType="1"/>
          </p:cNvCxnSpPr>
          <p:nvPr/>
        </p:nvCxnSpPr>
        <p:spPr bwMode="auto">
          <a:xfrm>
            <a:off x="6859588" y="2208213"/>
            <a:ext cx="150812" cy="1295400"/>
          </a:xfrm>
          <a:prstGeom prst="straightConnector1">
            <a:avLst/>
          </a:prstGeom>
          <a:noFill/>
          <a:ln w="25400">
            <a:solidFill>
              <a:srgbClr val="2D2DB9"/>
            </a:solidFill>
            <a:round/>
            <a:headEnd/>
            <a:tailEnd type="triangle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" name="Straight Arrow Connector 37"/>
          <p:cNvCxnSpPr>
            <a:cxnSpLocks noChangeShapeType="1"/>
          </p:cNvCxnSpPr>
          <p:nvPr/>
        </p:nvCxnSpPr>
        <p:spPr bwMode="auto">
          <a:xfrm flipV="1">
            <a:off x="7078664" y="2212975"/>
            <a:ext cx="236537" cy="1314450"/>
          </a:xfrm>
          <a:prstGeom prst="straightConnector1">
            <a:avLst/>
          </a:prstGeom>
          <a:noFill/>
          <a:ln w="25400">
            <a:solidFill>
              <a:srgbClr val="FF0000"/>
            </a:solidFill>
            <a:prstDash val="sysDot"/>
            <a:round/>
            <a:headEnd/>
            <a:tailEnd type="triangle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8944" name="Rectangle 38"/>
          <p:cNvSpPr>
            <a:spLocks noChangeArrowheads="1"/>
          </p:cNvSpPr>
          <p:nvPr/>
        </p:nvSpPr>
        <p:spPr bwMode="auto">
          <a:xfrm>
            <a:off x="6819900" y="2590800"/>
            <a:ext cx="228600" cy="1143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defTabSz="914400"/>
            <a:endParaRPr lang="en-US" altLang="en-US" kern="0"/>
          </a:p>
        </p:txBody>
      </p:sp>
      <p:sp>
        <p:nvSpPr>
          <p:cNvPr id="38945" name="TextBox 45"/>
          <p:cNvSpPr txBox="1">
            <a:spLocks noChangeArrowheads="1"/>
          </p:cNvSpPr>
          <p:nvPr/>
        </p:nvSpPr>
        <p:spPr bwMode="auto">
          <a:xfrm>
            <a:off x="7467601" y="1452564"/>
            <a:ext cx="16859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ctr" defTabSz="914400"/>
            <a:r>
              <a:rPr lang="en-US" altLang="en-US" kern="0"/>
              <a:t>Update and Unlock</a:t>
            </a:r>
          </a:p>
        </p:txBody>
      </p:sp>
      <p:cxnSp>
        <p:nvCxnSpPr>
          <p:cNvPr id="49" name="Straight Arrow Connector 48"/>
          <p:cNvCxnSpPr>
            <a:cxnSpLocks noChangeShapeType="1"/>
          </p:cNvCxnSpPr>
          <p:nvPr/>
        </p:nvCxnSpPr>
        <p:spPr bwMode="auto">
          <a:xfrm>
            <a:off x="8010526" y="2209801"/>
            <a:ext cx="142875" cy="646113"/>
          </a:xfrm>
          <a:prstGeom prst="straightConnector1">
            <a:avLst/>
          </a:prstGeom>
          <a:noFill/>
          <a:ln w="25400">
            <a:solidFill>
              <a:srgbClr val="2D2DB9"/>
            </a:solidFill>
            <a:round/>
            <a:headEnd/>
            <a:tailEnd type="triangle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" name="Straight Arrow Connector 53"/>
          <p:cNvCxnSpPr>
            <a:cxnSpLocks noChangeShapeType="1"/>
          </p:cNvCxnSpPr>
          <p:nvPr/>
        </p:nvCxnSpPr>
        <p:spPr bwMode="auto">
          <a:xfrm flipV="1">
            <a:off x="8305800" y="2214564"/>
            <a:ext cx="223838" cy="604837"/>
          </a:xfrm>
          <a:prstGeom prst="straightConnector1">
            <a:avLst/>
          </a:prstGeom>
          <a:noFill/>
          <a:ln w="25400">
            <a:solidFill>
              <a:srgbClr val="FF0000"/>
            </a:solidFill>
            <a:prstDash val="sysDot"/>
            <a:round/>
            <a:headEnd/>
            <a:tailEnd type="triangle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2209800" y="5410201"/>
            <a:ext cx="73152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defTabSz="914400">
              <a:buFont typeface="Arial" panose="020B0604020202020204" pitchFamily="34" charset="0"/>
              <a:buChar char="•"/>
            </a:pPr>
            <a:r>
              <a:rPr lang="en-US" altLang="en-US" kern="0"/>
              <a:t>Writes COMMIT-PRIMARY</a:t>
            </a:r>
          </a:p>
          <a:p>
            <a:pPr defTabSz="914400">
              <a:buFont typeface="Arial" panose="020B0604020202020204" pitchFamily="34" charset="0"/>
              <a:buChar char="•"/>
            </a:pPr>
            <a:r>
              <a:rPr lang="en-US" altLang="en-US" kern="0"/>
              <a:t>Primary processes by updating and unlocking </a:t>
            </a:r>
          </a:p>
          <a:p>
            <a:pPr defTabSz="914400">
              <a:buFont typeface="Arial" panose="020B0604020202020204" pitchFamily="34" charset="0"/>
              <a:buChar char="•"/>
            </a:pPr>
            <a:r>
              <a:rPr lang="en-US" altLang="en-US" kern="0"/>
              <a:t>Responds to application upon receiving one hardware ack</a:t>
            </a:r>
          </a:p>
        </p:txBody>
      </p:sp>
    </p:spTree>
    <p:extLst>
      <p:ext uri="{BB962C8B-B14F-4D97-AF65-F5344CB8AC3E}">
        <p14:creationId xmlns:p14="http://schemas.microsoft.com/office/powerpoint/2010/main" val="818126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FaRM Commit</a:t>
            </a:r>
          </a:p>
        </p:txBody>
      </p:sp>
      <p:sp>
        <p:nvSpPr>
          <p:cNvPr id="3993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defTabSz="914400"/>
            <a:fld id="{503527DF-D292-47C4-8134-EA01D977FAA3}" type="slidenum">
              <a:rPr lang="zh-CN" altLang="en-US" sz="1400" b="0" kern="0">
                <a:latin typeface="Times New Roman" panose="02020603050405020304" pitchFamily="18" charset="0"/>
              </a:rPr>
              <a:pPr defTabSz="914400"/>
              <a:t>26</a:t>
            </a:fld>
            <a:endParaRPr lang="en-US" altLang="zh-CN" sz="1400" b="0" kern="0">
              <a:latin typeface="Times New Roman" panose="02020603050405020304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 bwMode="auto">
          <a:xfrm>
            <a:off x="2667000" y="2209801"/>
            <a:ext cx="7315200" cy="317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 bwMode="auto">
          <a:xfrm>
            <a:off x="2667000" y="2819400"/>
            <a:ext cx="7315200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 bwMode="auto">
          <a:xfrm flipV="1">
            <a:off x="2667000" y="3503614"/>
            <a:ext cx="7315200" cy="1587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 bwMode="auto">
          <a:xfrm>
            <a:off x="2667000" y="4953000"/>
            <a:ext cx="7315200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 bwMode="auto">
          <a:xfrm flipV="1">
            <a:off x="2667000" y="4186238"/>
            <a:ext cx="7315200" cy="4762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944" name="TextBox 24"/>
          <p:cNvSpPr txBox="1">
            <a:spLocks noChangeArrowheads="1"/>
          </p:cNvSpPr>
          <p:nvPr/>
        </p:nvSpPr>
        <p:spPr bwMode="auto">
          <a:xfrm>
            <a:off x="1981200" y="2009775"/>
            <a:ext cx="685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ctr" defTabSz="914400"/>
            <a:r>
              <a:rPr lang="en-US" altLang="en-US" kern="0"/>
              <a:t>C</a:t>
            </a:r>
          </a:p>
        </p:txBody>
      </p:sp>
      <p:sp>
        <p:nvSpPr>
          <p:cNvPr id="39945" name="TextBox 28"/>
          <p:cNvSpPr txBox="1">
            <a:spLocks noChangeArrowheads="1"/>
          </p:cNvSpPr>
          <p:nvPr/>
        </p:nvSpPr>
        <p:spPr bwMode="auto">
          <a:xfrm>
            <a:off x="1981200" y="2647950"/>
            <a:ext cx="685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ctr" defTabSz="914400"/>
            <a:r>
              <a:rPr lang="en-US" altLang="en-US" kern="0"/>
              <a:t>P1</a:t>
            </a:r>
          </a:p>
        </p:txBody>
      </p:sp>
      <p:sp>
        <p:nvSpPr>
          <p:cNvPr id="39946" name="TextBox 29"/>
          <p:cNvSpPr txBox="1">
            <a:spLocks noChangeArrowheads="1"/>
          </p:cNvSpPr>
          <p:nvPr/>
        </p:nvSpPr>
        <p:spPr bwMode="auto">
          <a:xfrm>
            <a:off x="1981200" y="3352800"/>
            <a:ext cx="685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ctr" defTabSz="914400"/>
            <a:r>
              <a:rPr lang="en-US" altLang="en-US" kern="0"/>
              <a:t>B1</a:t>
            </a:r>
          </a:p>
        </p:txBody>
      </p:sp>
      <p:sp>
        <p:nvSpPr>
          <p:cNvPr id="39947" name="TextBox 30"/>
          <p:cNvSpPr txBox="1">
            <a:spLocks noChangeArrowheads="1"/>
          </p:cNvSpPr>
          <p:nvPr/>
        </p:nvSpPr>
        <p:spPr bwMode="auto">
          <a:xfrm>
            <a:off x="1981200" y="4019550"/>
            <a:ext cx="685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ctr" defTabSz="914400"/>
            <a:r>
              <a:rPr lang="en-US" altLang="en-US" kern="0"/>
              <a:t>P2</a:t>
            </a:r>
          </a:p>
        </p:txBody>
      </p:sp>
      <p:sp>
        <p:nvSpPr>
          <p:cNvPr id="39948" name="TextBox 31"/>
          <p:cNvSpPr txBox="1">
            <a:spLocks noChangeArrowheads="1"/>
          </p:cNvSpPr>
          <p:nvPr/>
        </p:nvSpPr>
        <p:spPr bwMode="auto">
          <a:xfrm>
            <a:off x="1981200" y="4724400"/>
            <a:ext cx="685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ctr" defTabSz="914400"/>
            <a:r>
              <a:rPr lang="en-US" altLang="en-US" kern="0"/>
              <a:t>B2</a:t>
            </a:r>
          </a:p>
        </p:txBody>
      </p:sp>
      <p:cxnSp>
        <p:nvCxnSpPr>
          <p:cNvPr id="35" name="Straight Arrow Connector 34"/>
          <p:cNvCxnSpPr>
            <a:cxnSpLocks noChangeShapeType="1"/>
          </p:cNvCxnSpPr>
          <p:nvPr/>
        </p:nvCxnSpPr>
        <p:spPr bwMode="auto">
          <a:xfrm flipV="1">
            <a:off x="3048000" y="2214564"/>
            <a:ext cx="228600" cy="604837"/>
          </a:xfrm>
          <a:prstGeom prst="straightConnector1">
            <a:avLst/>
          </a:prstGeom>
          <a:noFill/>
          <a:ln w="25400">
            <a:solidFill>
              <a:srgbClr val="2D2DB9"/>
            </a:solidFill>
            <a:prstDash val="dash"/>
            <a:round/>
            <a:headEnd/>
            <a:tailEnd type="triangle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" name="Straight Connector 40"/>
          <p:cNvCxnSpPr>
            <a:cxnSpLocks noChangeShapeType="1"/>
          </p:cNvCxnSpPr>
          <p:nvPr/>
        </p:nvCxnSpPr>
        <p:spPr bwMode="auto">
          <a:xfrm>
            <a:off x="2895600" y="2209800"/>
            <a:ext cx="152400" cy="609600"/>
          </a:xfrm>
          <a:prstGeom prst="line">
            <a:avLst/>
          </a:prstGeom>
          <a:noFill/>
          <a:ln w="25400">
            <a:solidFill>
              <a:srgbClr val="2D2DB9"/>
            </a:solidFill>
            <a:prstDash val="dash"/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" name="Straight Arrow Connector 42"/>
          <p:cNvCxnSpPr>
            <a:cxnSpLocks noChangeShapeType="1"/>
          </p:cNvCxnSpPr>
          <p:nvPr/>
        </p:nvCxnSpPr>
        <p:spPr bwMode="auto">
          <a:xfrm flipV="1">
            <a:off x="3771900" y="2176464"/>
            <a:ext cx="114300" cy="2009775"/>
          </a:xfrm>
          <a:prstGeom prst="straightConnector1">
            <a:avLst/>
          </a:prstGeom>
          <a:noFill/>
          <a:ln w="25400">
            <a:solidFill>
              <a:srgbClr val="2D2DB9"/>
            </a:solidFill>
            <a:prstDash val="dash"/>
            <a:round/>
            <a:headEnd/>
            <a:tailEnd type="triangle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" name="Straight Connector 43"/>
          <p:cNvCxnSpPr>
            <a:cxnSpLocks noChangeShapeType="1"/>
          </p:cNvCxnSpPr>
          <p:nvPr/>
        </p:nvCxnSpPr>
        <p:spPr bwMode="auto">
          <a:xfrm>
            <a:off x="3505201" y="2214563"/>
            <a:ext cx="227013" cy="2005012"/>
          </a:xfrm>
          <a:prstGeom prst="line">
            <a:avLst/>
          </a:prstGeom>
          <a:noFill/>
          <a:ln w="25400">
            <a:solidFill>
              <a:srgbClr val="2D2DB9"/>
            </a:solidFill>
            <a:prstDash val="dash"/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953" name="Rectangle 50"/>
          <p:cNvSpPr>
            <a:spLocks noChangeArrowheads="1"/>
          </p:cNvSpPr>
          <p:nvPr/>
        </p:nvSpPr>
        <p:spPr bwMode="auto">
          <a:xfrm>
            <a:off x="3046413" y="2455864"/>
            <a:ext cx="228600" cy="115887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defTabSz="914400"/>
            <a:endParaRPr lang="en-US" altLang="en-US" kern="0"/>
          </a:p>
        </p:txBody>
      </p:sp>
      <p:sp>
        <p:nvSpPr>
          <p:cNvPr id="39954" name="Rectangle 51"/>
          <p:cNvSpPr>
            <a:spLocks noChangeArrowheads="1"/>
          </p:cNvSpPr>
          <p:nvPr/>
        </p:nvSpPr>
        <p:spPr bwMode="auto">
          <a:xfrm>
            <a:off x="3771900" y="2455864"/>
            <a:ext cx="228600" cy="115887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defTabSz="914400"/>
            <a:endParaRPr lang="en-US" altLang="en-US" kern="0"/>
          </a:p>
        </p:txBody>
      </p:sp>
      <p:sp>
        <p:nvSpPr>
          <p:cNvPr id="39955" name="Rectangle 52"/>
          <p:cNvSpPr>
            <a:spLocks noChangeArrowheads="1"/>
          </p:cNvSpPr>
          <p:nvPr/>
        </p:nvSpPr>
        <p:spPr bwMode="auto">
          <a:xfrm>
            <a:off x="2933700" y="1981200"/>
            <a:ext cx="228600" cy="115888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defTabSz="914400"/>
            <a:endParaRPr lang="en-US" altLang="en-US" kern="0"/>
          </a:p>
        </p:txBody>
      </p:sp>
      <p:sp>
        <p:nvSpPr>
          <p:cNvPr id="39956" name="TextBox 54"/>
          <p:cNvSpPr txBox="1">
            <a:spLocks noChangeArrowheads="1"/>
          </p:cNvSpPr>
          <p:nvPr/>
        </p:nvSpPr>
        <p:spPr bwMode="auto">
          <a:xfrm>
            <a:off x="2781300" y="1508125"/>
            <a:ext cx="12573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defTabSz="914400"/>
            <a:r>
              <a:rPr lang="en-US" altLang="en-US" kern="0"/>
              <a:t>Execute</a:t>
            </a:r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4267200" y="1905000"/>
            <a:ext cx="0" cy="3429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cxnSpLocks noChangeShapeType="1"/>
          </p:cNvCxnSpPr>
          <p:nvPr/>
        </p:nvCxnSpPr>
        <p:spPr bwMode="auto">
          <a:xfrm>
            <a:off x="4648200" y="2205039"/>
            <a:ext cx="114300" cy="593725"/>
          </a:xfrm>
          <a:prstGeom prst="straightConnector1">
            <a:avLst/>
          </a:prstGeom>
          <a:noFill/>
          <a:ln w="25400">
            <a:solidFill>
              <a:srgbClr val="2D2DB9"/>
            </a:solidFill>
            <a:round/>
            <a:headEnd/>
            <a:tailEnd type="triangle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" name="Straight Arrow Connector 46"/>
          <p:cNvCxnSpPr>
            <a:cxnSpLocks noChangeShapeType="1"/>
          </p:cNvCxnSpPr>
          <p:nvPr/>
        </p:nvCxnSpPr>
        <p:spPr bwMode="auto">
          <a:xfrm flipV="1">
            <a:off x="4953001" y="2209801"/>
            <a:ext cx="150813" cy="588963"/>
          </a:xfrm>
          <a:prstGeom prst="straightConnector1">
            <a:avLst/>
          </a:prstGeom>
          <a:noFill/>
          <a:ln w="25400">
            <a:solidFill>
              <a:srgbClr val="2D2DB9"/>
            </a:solidFill>
            <a:round/>
            <a:headEnd/>
            <a:tailEnd type="triangle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960" name="TextBox 49"/>
          <p:cNvSpPr txBox="1">
            <a:spLocks noChangeArrowheads="1"/>
          </p:cNvSpPr>
          <p:nvPr/>
        </p:nvSpPr>
        <p:spPr bwMode="auto">
          <a:xfrm>
            <a:off x="4343400" y="1524000"/>
            <a:ext cx="12573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defTabSz="914400"/>
            <a:r>
              <a:rPr lang="en-US" altLang="en-US" kern="0"/>
              <a:t>Lock</a:t>
            </a:r>
          </a:p>
        </p:txBody>
      </p:sp>
      <p:sp>
        <p:nvSpPr>
          <p:cNvPr id="39961" name="Rectangle 47"/>
          <p:cNvSpPr>
            <a:spLocks noChangeArrowheads="1"/>
          </p:cNvSpPr>
          <p:nvPr/>
        </p:nvSpPr>
        <p:spPr bwMode="auto">
          <a:xfrm>
            <a:off x="4608513" y="2438400"/>
            <a:ext cx="228600" cy="1143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defTabSz="914400"/>
            <a:endParaRPr lang="en-US" altLang="en-US" kern="0"/>
          </a:p>
        </p:txBody>
      </p:sp>
      <p:sp>
        <p:nvSpPr>
          <p:cNvPr id="39962" name="TextBox 27"/>
          <p:cNvSpPr txBox="1">
            <a:spLocks noChangeArrowheads="1"/>
          </p:cNvSpPr>
          <p:nvPr/>
        </p:nvSpPr>
        <p:spPr bwMode="auto">
          <a:xfrm>
            <a:off x="5105400" y="1519238"/>
            <a:ext cx="12573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defTabSz="914400"/>
            <a:r>
              <a:rPr lang="en-US" altLang="en-US" kern="0"/>
              <a:t>Validate</a:t>
            </a:r>
          </a:p>
        </p:txBody>
      </p:sp>
      <p:cxnSp>
        <p:nvCxnSpPr>
          <p:cNvPr id="33" name="Straight Arrow Connector 32"/>
          <p:cNvCxnSpPr>
            <a:cxnSpLocks noChangeShapeType="1"/>
          </p:cNvCxnSpPr>
          <p:nvPr/>
        </p:nvCxnSpPr>
        <p:spPr bwMode="auto">
          <a:xfrm flipV="1">
            <a:off x="5753100" y="2149475"/>
            <a:ext cx="114300" cy="2008188"/>
          </a:xfrm>
          <a:prstGeom prst="straightConnector1">
            <a:avLst/>
          </a:prstGeom>
          <a:noFill/>
          <a:ln w="25400">
            <a:solidFill>
              <a:srgbClr val="2D2DB9"/>
            </a:solidFill>
            <a:prstDash val="dash"/>
            <a:round/>
            <a:headEnd/>
            <a:tailEnd type="triangle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" name="Straight Connector 33"/>
          <p:cNvCxnSpPr>
            <a:cxnSpLocks noChangeShapeType="1"/>
          </p:cNvCxnSpPr>
          <p:nvPr/>
        </p:nvCxnSpPr>
        <p:spPr bwMode="auto">
          <a:xfrm>
            <a:off x="5486401" y="2187576"/>
            <a:ext cx="227013" cy="2003425"/>
          </a:xfrm>
          <a:prstGeom prst="line">
            <a:avLst/>
          </a:prstGeom>
          <a:noFill/>
          <a:ln w="25400">
            <a:solidFill>
              <a:srgbClr val="2D2DB9"/>
            </a:solidFill>
            <a:prstDash val="dash"/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965" name="TextBox 11"/>
          <p:cNvSpPr txBox="1">
            <a:spLocks noChangeArrowheads="1"/>
          </p:cNvSpPr>
          <p:nvPr/>
        </p:nvSpPr>
        <p:spPr bwMode="auto">
          <a:xfrm>
            <a:off x="6248401" y="1524000"/>
            <a:ext cx="13811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defTabSz="914400"/>
            <a:r>
              <a:rPr lang="en-US" altLang="en-US" kern="0"/>
              <a:t>Replicate</a:t>
            </a:r>
          </a:p>
        </p:txBody>
      </p:sp>
      <p:cxnSp>
        <p:nvCxnSpPr>
          <p:cNvPr id="37" name="Straight Arrow Connector 36"/>
          <p:cNvCxnSpPr>
            <a:cxnSpLocks noChangeShapeType="1"/>
          </p:cNvCxnSpPr>
          <p:nvPr/>
        </p:nvCxnSpPr>
        <p:spPr bwMode="auto">
          <a:xfrm>
            <a:off x="6859588" y="2208213"/>
            <a:ext cx="150812" cy="1295400"/>
          </a:xfrm>
          <a:prstGeom prst="straightConnector1">
            <a:avLst/>
          </a:prstGeom>
          <a:noFill/>
          <a:ln w="25400">
            <a:solidFill>
              <a:srgbClr val="2D2DB9"/>
            </a:solidFill>
            <a:round/>
            <a:headEnd/>
            <a:tailEnd type="triangle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" name="Straight Arrow Connector 37"/>
          <p:cNvCxnSpPr>
            <a:cxnSpLocks noChangeShapeType="1"/>
          </p:cNvCxnSpPr>
          <p:nvPr/>
        </p:nvCxnSpPr>
        <p:spPr bwMode="auto">
          <a:xfrm flipV="1">
            <a:off x="7078664" y="2212975"/>
            <a:ext cx="236537" cy="1314450"/>
          </a:xfrm>
          <a:prstGeom prst="straightConnector1">
            <a:avLst/>
          </a:prstGeom>
          <a:noFill/>
          <a:ln w="25400">
            <a:solidFill>
              <a:srgbClr val="FF0000"/>
            </a:solidFill>
            <a:prstDash val="sysDot"/>
            <a:round/>
            <a:headEnd/>
            <a:tailEnd type="triangle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968" name="Rectangle 38"/>
          <p:cNvSpPr>
            <a:spLocks noChangeArrowheads="1"/>
          </p:cNvSpPr>
          <p:nvPr/>
        </p:nvSpPr>
        <p:spPr bwMode="auto">
          <a:xfrm>
            <a:off x="6819900" y="2590800"/>
            <a:ext cx="228600" cy="1143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defTabSz="914400"/>
            <a:endParaRPr lang="en-US" altLang="en-US" kern="0"/>
          </a:p>
        </p:txBody>
      </p:sp>
      <p:sp>
        <p:nvSpPr>
          <p:cNvPr id="39969" name="TextBox 45"/>
          <p:cNvSpPr txBox="1">
            <a:spLocks noChangeArrowheads="1"/>
          </p:cNvSpPr>
          <p:nvPr/>
        </p:nvSpPr>
        <p:spPr bwMode="auto">
          <a:xfrm>
            <a:off x="7467601" y="1452564"/>
            <a:ext cx="16859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ctr" defTabSz="914400"/>
            <a:r>
              <a:rPr lang="en-US" altLang="en-US" kern="0"/>
              <a:t>Update and Unlock</a:t>
            </a:r>
          </a:p>
        </p:txBody>
      </p:sp>
      <p:cxnSp>
        <p:nvCxnSpPr>
          <p:cNvPr id="49" name="Straight Arrow Connector 48"/>
          <p:cNvCxnSpPr>
            <a:cxnSpLocks noChangeShapeType="1"/>
          </p:cNvCxnSpPr>
          <p:nvPr/>
        </p:nvCxnSpPr>
        <p:spPr bwMode="auto">
          <a:xfrm>
            <a:off x="8010526" y="2209801"/>
            <a:ext cx="142875" cy="646113"/>
          </a:xfrm>
          <a:prstGeom prst="straightConnector1">
            <a:avLst/>
          </a:prstGeom>
          <a:noFill/>
          <a:ln w="25400">
            <a:solidFill>
              <a:srgbClr val="2D2DB9"/>
            </a:solidFill>
            <a:round/>
            <a:headEnd/>
            <a:tailEnd type="triangle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" name="Straight Arrow Connector 53"/>
          <p:cNvCxnSpPr>
            <a:cxnSpLocks noChangeShapeType="1"/>
          </p:cNvCxnSpPr>
          <p:nvPr/>
        </p:nvCxnSpPr>
        <p:spPr bwMode="auto">
          <a:xfrm flipV="1">
            <a:off x="8305800" y="2214564"/>
            <a:ext cx="223838" cy="604837"/>
          </a:xfrm>
          <a:prstGeom prst="straightConnector1">
            <a:avLst/>
          </a:prstGeom>
          <a:noFill/>
          <a:ln w="25400">
            <a:solidFill>
              <a:srgbClr val="FF0000"/>
            </a:solidFill>
            <a:prstDash val="sysDot"/>
            <a:round/>
            <a:headEnd/>
            <a:tailEnd type="triangle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2209800" y="5410201"/>
            <a:ext cx="73152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defTabSz="914400">
              <a:buFont typeface="Arial" panose="020B0604020202020204" pitchFamily="34" charset="0"/>
              <a:buChar char="•"/>
            </a:pPr>
            <a:r>
              <a:rPr lang="en-US" altLang="en-US" kern="0"/>
              <a:t>Coordinator truncates after receiving all ack from Primaries</a:t>
            </a:r>
          </a:p>
          <a:p>
            <a:pPr defTabSz="914400">
              <a:buFont typeface="Arial" panose="020B0604020202020204" pitchFamily="34" charset="0"/>
              <a:buChar char="•"/>
            </a:pPr>
            <a:r>
              <a:rPr lang="en-US" altLang="en-US" kern="0"/>
              <a:t>Piggybacking in other log records</a:t>
            </a:r>
          </a:p>
          <a:p>
            <a:pPr defTabSz="914400">
              <a:buFont typeface="Arial" panose="020B0604020202020204" pitchFamily="34" charset="0"/>
              <a:buChar char="•"/>
            </a:pPr>
            <a:r>
              <a:rPr lang="en-US" altLang="en-US" kern="0"/>
              <a:t>Backups apply updates at truncation time</a:t>
            </a:r>
          </a:p>
        </p:txBody>
      </p:sp>
      <p:sp>
        <p:nvSpPr>
          <p:cNvPr id="39973" name="TextBox 41"/>
          <p:cNvSpPr txBox="1">
            <a:spLocks noChangeArrowheads="1"/>
          </p:cNvSpPr>
          <p:nvPr/>
        </p:nvSpPr>
        <p:spPr bwMode="auto">
          <a:xfrm>
            <a:off x="8839201" y="1508125"/>
            <a:ext cx="16859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ctr" defTabSz="914400"/>
            <a:r>
              <a:rPr lang="en-US" altLang="en-US" kern="0"/>
              <a:t>Truncate</a:t>
            </a:r>
          </a:p>
        </p:txBody>
      </p:sp>
      <p:cxnSp>
        <p:nvCxnSpPr>
          <p:cNvPr id="45" name="Straight Arrow Connector 44"/>
          <p:cNvCxnSpPr>
            <a:cxnSpLocks noChangeShapeType="1"/>
          </p:cNvCxnSpPr>
          <p:nvPr/>
        </p:nvCxnSpPr>
        <p:spPr bwMode="auto">
          <a:xfrm>
            <a:off x="9040814" y="2190751"/>
            <a:ext cx="142875" cy="646113"/>
          </a:xfrm>
          <a:prstGeom prst="straightConnector1">
            <a:avLst/>
          </a:prstGeom>
          <a:noFill/>
          <a:ln w="25400">
            <a:solidFill>
              <a:srgbClr val="2D2DB9"/>
            </a:solidFill>
            <a:round/>
            <a:headEnd/>
            <a:tailEnd type="triangle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" name="Straight Arrow Connector 55"/>
          <p:cNvCxnSpPr>
            <a:cxnSpLocks noChangeShapeType="1"/>
          </p:cNvCxnSpPr>
          <p:nvPr/>
        </p:nvCxnSpPr>
        <p:spPr bwMode="auto">
          <a:xfrm>
            <a:off x="9217026" y="2176463"/>
            <a:ext cx="200025" cy="1346200"/>
          </a:xfrm>
          <a:prstGeom prst="straightConnector1">
            <a:avLst/>
          </a:prstGeom>
          <a:noFill/>
          <a:ln w="25400">
            <a:solidFill>
              <a:srgbClr val="2D2DB9"/>
            </a:solidFill>
            <a:round/>
            <a:headEnd/>
            <a:tailEnd type="triangle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614333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FaRM Commit Correctness</a:t>
            </a:r>
          </a:p>
        </p:txBody>
      </p:sp>
      <p:sp>
        <p:nvSpPr>
          <p:cNvPr id="4096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Serialization point</a:t>
            </a:r>
          </a:p>
          <a:p>
            <a:pPr lvl="1"/>
            <a:r>
              <a:rPr lang="en-US" altLang="en-US"/>
              <a:t>Read-write Tx: all write locks acquired</a:t>
            </a:r>
          </a:p>
          <a:p>
            <a:pPr lvl="1"/>
            <a:r>
              <a:rPr lang="en-US" altLang="en-US"/>
              <a:t>Read-only Tx: last read</a:t>
            </a:r>
          </a:p>
          <a:p>
            <a:pPr lvl="1"/>
            <a:r>
              <a:rPr lang="en-US" altLang="en-US"/>
              <a:t>Equivalent to committing atomically at this point</a:t>
            </a:r>
          </a:p>
          <a:p>
            <a:endParaRPr lang="en-US" altLang="en-US"/>
          </a:p>
          <a:p>
            <a:endParaRPr lang="en-US" altLang="en-US"/>
          </a:p>
        </p:txBody>
      </p:sp>
      <p:sp>
        <p:nvSpPr>
          <p:cNvPr id="4096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defTabSz="914400"/>
            <a:fld id="{D1E0FA98-36DE-4122-946A-B5388AEA4B07}" type="slidenum">
              <a:rPr lang="zh-CN" altLang="en-US" sz="1400" b="0" kern="0">
                <a:latin typeface="Times New Roman" panose="02020603050405020304" pitchFamily="18" charset="0"/>
              </a:rPr>
              <a:pPr defTabSz="914400"/>
              <a:t>27</a:t>
            </a:fld>
            <a:endParaRPr lang="en-US" altLang="zh-CN" sz="1400" b="0" ker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37519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FaRM Commit Performance</a:t>
            </a:r>
          </a:p>
        </p:txBody>
      </p:sp>
      <p:sp>
        <p:nvSpPr>
          <p:cNvPr id="4198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Use primary - backup to reduce number of copies of data</a:t>
            </a:r>
          </a:p>
          <a:p>
            <a:r>
              <a:rPr lang="en-US" altLang="en-US"/>
              <a:t>Use one-sided RDMA extensively</a:t>
            </a:r>
          </a:p>
          <a:p>
            <a:r>
              <a:rPr lang="en-US" altLang="en-US"/>
              <a:t>P</a:t>
            </a:r>
            <a:r>
              <a:rPr lang="en-US" altLang="zh-CN" baseline="-25000">
                <a:ea typeface="宋体" panose="02010600030101010101" pitchFamily="2" charset="-122"/>
              </a:rPr>
              <a:t>w</a:t>
            </a:r>
            <a:r>
              <a:rPr lang="en-US" altLang="zh-CN">
                <a:ea typeface="宋体" panose="02010600030101010101" pitchFamily="2" charset="-122"/>
              </a:rPr>
              <a:t>(f + 3) RDMA writes</a:t>
            </a:r>
          </a:p>
          <a:p>
            <a:r>
              <a:rPr lang="en-US" altLang="en-US"/>
              <a:t>P</a:t>
            </a:r>
            <a:r>
              <a:rPr lang="en-US" altLang="en-US" baseline="-25000"/>
              <a:t>r</a:t>
            </a:r>
            <a:r>
              <a:rPr lang="en-US" altLang="en-US"/>
              <a:t> RDMA reads</a:t>
            </a:r>
          </a:p>
          <a:p>
            <a:endParaRPr lang="en-US" altLang="en-US"/>
          </a:p>
          <a:p>
            <a:endParaRPr lang="en-US" altLang="en-US"/>
          </a:p>
        </p:txBody>
      </p:sp>
      <p:sp>
        <p:nvSpPr>
          <p:cNvPr id="4198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defTabSz="914400"/>
            <a:fld id="{02495B4A-ACD4-4ECB-96AB-2ABFE5E0F372}" type="slidenum">
              <a:rPr lang="zh-CN" altLang="en-US" sz="1400" b="0" kern="0">
                <a:latin typeface="Times New Roman" panose="02020603050405020304" pitchFamily="18" charset="0"/>
              </a:rPr>
              <a:pPr defTabSz="914400"/>
              <a:t>28</a:t>
            </a:fld>
            <a:endParaRPr lang="en-US" altLang="zh-CN" sz="1400" b="0" ker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72716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Failure recovery</a:t>
            </a:r>
          </a:p>
        </p:txBody>
      </p:sp>
      <p:sp>
        <p:nvSpPr>
          <p:cNvPr id="43010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301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defTabSz="914400"/>
            <a:fld id="{C2643AD8-E29C-488B-9B83-36D121451D6F}" type="slidenum">
              <a:rPr lang="zh-CN" altLang="en-US" sz="1400" b="0" kern="0">
                <a:latin typeface="Times New Roman" panose="02020603050405020304" pitchFamily="18" charset="0"/>
              </a:rPr>
              <a:pPr defTabSz="914400"/>
              <a:t>29</a:t>
            </a:fld>
            <a:endParaRPr lang="en-US" altLang="zh-CN" sz="1400" b="0" ker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8842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Distributed Transactions</a:t>
            </a:r>
          </a:p>
        </p:txBody>
      </p:sp>
      <p:sp>
        <p:nvSpPr>
          <p:cNvPr id="1638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Transaction</a:t>
            </a:r>
          </a:p>
          <a:p>
            <a:pPr lvl="1"/>
            <a:r>
              <a:rPr lang="en-US" altLang="en-US"/>
              <a:t>A unit of work that you want to treat as a “whole”</a:t>
            </a:r>
          </a:p>
          <a:p>
            <a:pPr lvl="1"/>
            <a:r>
              <a:rPr lang="en-US" altLang="en-US"/>
              <a:t>ACID</a:t>
            </a:r>
          </a:p>
          <a:p>
            <a:r>
              <a:rPr lang="en-US" altLang="en-US"/>
              <a:t>Distributed transaction provides powerful abstraction</a:t>
            </a:r>
          </a:p>
          <a:p>
            <a:pPr lvl="1"/>
            <a:r>
              <a:rPr lang="en-US" altLang="en-US"/>
              <a:t>Simplify building and reasoning about distributed systems</a:t>
            </a:r>
          </a:p>
          <a:p>
            <a:r>
              <a:rPr lang="en-US" altLang="en-US"/>
              <a:t>Previous implementations performed poorly</a:t>
            </a:r>
          </a:p>
          <a:p>
            <a:pPr lvl="1"/>
            <a:r>
              <a:rPr lang="en-US" altLang="en-US"/>
              <a:t>Believed to be inherently slow</a:t>
            </a:r>
          </a:p>
          <a:p>
            <a:pPr lvl="1"/>
            <a:r>
              <a:rPr lang="en-US" altLang="en-US"/>
              <a:t>Not widely used</a:t>
            </a: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defTabSz="914400"/>
            <a:fld id="{7EAFFF43-3F71-4D1B-BFD0-8002B9636811}" type="slidenum">
              <a:rPr lang="zh-CN" altLang="en-US" sz="1400" b="0" kern="0">
                <a:latin typeface="Times New Roman" panose="02020603050405020304" pitchFamily="18" charset="0"/>
              </a:rPr>
              <a:pPr defTabSz="914400"/>
              <a:t>3</a:t>
            </a:fld>
            <a:endParaRPr lang="en-US" altLang="zh-CN" sz="1400" b="0" ker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07010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One Sided Operations Complicate Recovery</a:t>
            </a:r>
          </a:p>
        </p:txBody>
      </p:sp>
      <p:sp>
        <p:nvSpPr>
          <p:cNvPr id="44034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CPU does not process remote access</a:t>
            </a:r>
          </a:p>
          <a:p>
            <a:endParaRPr lang="en-US" altLang="en-US"/>
          </a:p>
          <a:p>
            <a:r>
              <a:rPr lang="en-US" altLang="en-US"/>
              <a:t>Configuration change</a:t>
            </a:r>
          </a:p>
          <a:p>
            <a:pPr lvl="1"/>
            <a:r>
              <a:rPr lang="en-US" altLang="en-US"/>
              <a:t>Precise membership</a:t>
            </a:r>
          </a:p>
          <a:p>
            <a:r>
              <a:rPr lang="en-US" altLang="en-US"/>
              <a:t>Recovery</a:t>
            </a:r>
          </a:p>
          <a:p>
            <a:pPr lvl="1"/>
            <a:r>
              <a:rPr lang="en-US" altLang="en-US"/>
              <a:t>Drain logs before recovering</a:t>
            </a:r>
          </a:p>
        </p:txBody>
      </p:sp>
      <p:sp>
        <p:nvSpPr>
          <p:cNvPr id="4403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defTabSz="914400"/>
            <a:fld id="{2639A17B-469C-4DF7-B62C-064DB1685D36}" type="slidenum">
              <a:rPr lang="zh-CN" altLang="en-US" sz="1400" b="0" kern="0">
                <a:latin typeface="Times New Roman" panose="02020603050405020304" pitchFamily="18" charset="0"/>
              </a:rPr>
              <a:pPr defTabSz="914400"/>
              <a:t>30</a:t>
            </a:fld>
            <a:endParaRPr lang="en-US" altLang="zh-CN" sz="1400" b="0" ker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48889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High Availability</a:t>
            </a:r>
          </a:p>
        </p:txBody>
      </p:sp>
      <p:sp>
        <p:nvSpPr>
          <p:cNvPr id="4505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Short failure detection time </a:t>
            </a:r>
          </a:p>
          <a:p>
            <a:r>
              <a:rPr lang="en-US" altLang="en-US"/>
              <a:t>Data available instantly</a:t>
            </a:r>
          </a:p>
          <a:p>
            <a:pPr lvl="1"/>
            <a:r>
              <a:rPr lang="en-US" altLang="en-US"/>
              <a:t>A backup promoted to primary</a:t>
            </a:r>
          </a:p>
          <a:p>
            <a:r>
              <a:rPr lang="en-US" altLang="en-US"/>
              <a:t>Use parallelism</a:t>
            </a:r>
          </a:p>
          <a:p>
            <a:pPr lvl="1"/>
            <a:r>
              <a:rPr lang="en-US" altLang="en-US"/>
              <a:t>New transactions in parallel with recovery</a:t>
            </a:r>
          </a:p>
          <a:p>
            <a:pPr lvl="1"/>
            <a:r>
              <a:rPr lang="en-US" altLang="en-US"/>
              <a:t>Recover transactions in parallel</a:t>
            </a:r>
          </a:p>
          <a:p>
            <a:pPr lvl="1"/>
            <a:r>
              <a:rPr lang="en-US" altLang="en-US"/>
              <a:t>Recover data in parallel</a:t>
            </a:r>
          </a:p>
        </p:txBody>
      </p:sp>
      <p:sp>
        <p:nvSpPr>
          <p:cNvPr id="4505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defTabSz="914400"/>
            <a:fld id="{64A70F47-53D1-4E7E-9EA9-7D7852F981A1}" type="slidenum">
              <a:rPr lang="zh-CN" altLang="en-US" sz="1400" b="0" kern="0">
                <a:latin typeface="Times New Roman" panose="02020603050405020304" pitchFamily="18" charset="0"/>
              </a:rPr>
              <a:pPr defTabSz="914400"/>
              <a:t>31</a:t>
            </a:fld>
            <a:endParaRPr lang="en-US" altLang="zh-CN" sz="1400" b="0" ker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2115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Failure Recovery Steps</a:t>
            </a:r>
          </a:p>
        </p:txBody>
      </p:sp>
      <p:sp>
        <p:nvSpPr>
          <p:cNvPr id="4608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Detect failure</a:t>
            </a:r>
          </a:p>
          <a:p>
            <a:r>
              <a:rPr lang="en-US" altLang="en-US"/>
              <a:t>Reconfiguration</a:t>
            </a:r>
          </a:p>
          <a:p>
            <a:r>
              <a:rPr lang="en-US" altLang="en-US"/>
              <a:t>Recover transactions</a:t>
            </a:r>
          </a:p>
          <a:p>
            <a:r>
              <a:rPr lang="en-US" altLang="en-US"/>
              <a:t>Recover data</a:t>
            </a:r>
          </a:p>
        </p:txBody>
      </p:sp>
      <p:sp>
        <p:nvSpPr>
          <p:cNvPr id="4608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defTabSz="914400"/>
            <a:fld id="{96F20CE2-970C-4651-B16B-C8394544B1A6}" type="slidenum">
              <a:rPr lang="zh-CN" altLang="en-US" sz="1400" b="0" kern="0">
                <a:latin typeface="Times New Roman" panose="02020603050405020304" pitchFamily="18" charset="0"/>
              </a:rPr>
              <a:pPr defTabSz="914400"/>
              <a:t>32</a:t>
            </a:fld>
            <a:endParaRPr lang="en-US" altLang="zh-CN" sz="1400" b="0" ker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11117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Failure Detection</a:t>
            </a:r>
          </a:p>
        </p:txBody>
      </p:sp>
      <p:sp>
        <p:nvSpPr>
          <p:cNvPr id="4710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defTabSz="914400"/>
            <a:fld id="{61FB8092-95A5-4B65-AA8D-54853A8E72B8}" type="slidenum">
              <a:rPr lang="zh-CN" altLang="en-US" sz="1400" b="0" kern="0">
                <a:latin typeface="Times New Roman" panose="02020603050405020304" pitchFamily="18" charset="0"/>
              </a:rPr>
              <a:pPr defTabSz="914400"/>
              <a:t>33</a:t>
            </a:fld>
            <a:endParaRPr lang="en-US" altLang="zh-CN" sz="1400" b="0" kern="0">
              <a:latin typeface="Times New Roman" panose="02020603050405020304" pitchFamily="18" charset="0"/>
            </a:endParaRPr>
          </a:p>
        </p:txBody>
      </p:sp>
      <p:pic>
        <p:nvPicPr>
          <p:cNvPr id="47107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07" t="6000" r="8047" b="6001"/>
          <a:stretch>
            <a:fillRect/>
          </a:stretch>
        </p:blipFill>
        <p:spPr bwMode="auto">
          <a:xfrm>
            <a:off x="2286000" y="2209800"/>
            <a:ext cx="6019800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7581900" y="1905000"/>
            <a:ext cx="30480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defTabSz="914400"/>
            <a:r>
              <a:rPr lang="en-US" altLang="en-US" kern="0"/>
              <a:t>FaRM uses leases to detect failure</a:t>
            </a:r>
          </a:p>
          <a:p>
            <a:pPr defTabSz="914400"/>
            <a:endParaRPr lang="en-US" altLang="en-US" kern="0"/>
          </a:p>
        </p:txBody>
      </p:sp>
    </p:spTree>
    <p:extLst>
      <p:ext uri="{BB962C8B-B14F-4D97-AF65-F5344CB8AC3E}">
        <p14:creationId xmlns:p14="http://schemas.microsoft.com/office/powerpoint/2010/main" val="1967789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Failure Detection</a:t>
            </a:r>
          </a:p>
        </p:txBody>
      </p:sp>
      <p:sp>
        <p:nvSpPr>
          <p:cNvPr id="4813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defTabSz="914400"/>
            <a:fld id="{CEBA3E99-DEDE-4541-8142-438B9DB658A6}" type="slidenum">
              <a:rPr lang="zh-CN" altLang="en-US" sz="1400" b="0" kern="0">
                <a:latin typeface="Times New Roman" panose="02020603050405020304" pitchFamily="18" charset="0"/>
              </a:rPr>
              <a:pPr defTabSz="914400"/>
              <a:t>34</a:t>
            </a:fld>
            <a:endParaRPr lang="en-US" altLang="zh-CN" sz="1400" b="0" kern="0">
              <a:latin typeface="Times New Roman" panose="02020603050405020304" pitchFamily="18" charset="0"/>
            </a:endParaRPr>
          </a:p>
        </p:txBody>
      </p:sp>
      <p:pic>
        <p:nvPicPr>
          <p:cNvPr id="48131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3" b="7860"/>
          <a:stretch>
            <a:fillRect/>
          </a:stretch>
        </p:blipFill>
        <p:spPr>
          <a:xfrm>
            <a:off x="2286000" y="1905000"/>
            <a:ext cx="8077200" cy="3581400"/>
          </a:xfrm>
        </p:spPr>
      </p:pic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7391400" y="4776788"/>
            <a:ext cx="3048000" cy="101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defTabSz="914400"/>
            <a:r>
              <a:rPr lang="en-US" altLang="en-US" kern="0"/>
              <a:t>Short lease interval, high availability</a:t>
            </a:r>
          </a:p>
          <a:p>
            <a:pPr defTabSz="914400"/>
            <a:endParaRPr lang="en-US" altLang="en-US" kern="0"/>
          </a:p>
        </p:txBody>
      </p:sp>
    </p:spTree>
    <p:extLst>
      <p:ext uri="{BB962C8B-B14F-4D97-AF65-F5344CB8AC3E}">
        <p14:creationId xmlns:p14="http://schemas.microsoft.com/office/powerpoint/2010/main" val="3058755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Reconfiguration</a:t>
            </a:r>
          </a:p>
        </p:txBody>
      </p:sp>
      <p:sp>
        <p:nvSpPr>
          <p:cNvPr id="4915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defTabSz="914400"/>
            <a:fld id="{288500D5-E2D8-486A-BCFD-802A95511178}" type="slidenum">
              <a:rPr lang="zh-CN" altLang="en-US" sz="1400" b="0" kern="0">
                <a:latin typeface="Times New Roman" panose="02020603050405020304" pitchFamily="18" charset="0"/>
              </a:rPr>
              <a:pPr defTabSz="914400"/>
              <a:t>35</a:t>
            </a:fld>
            <a:endParaRPr lang="en-US" altLang="zh-CN" sz="1400" b="0" kern="0">
              <a:latin typeface="Times New Roman" panose="02020603050405020304" pitchFamily="18" charset="0"/>
            </a:endParaRPr>
          </a:p>
        </p:txBody>
      </p:sp>
      <p:cxnSp>
        <p:nvCxnSpPr>
          <p:cNvPr id="20" name="Straight Connector 19"/>
          <p:cNvCxnSpPr/>
          <p:nvPr/>
        </p:nvCxnSpPr>
        <p:spPr bwMode="auto">
          <a:xfrm>
            <a:off x="2667000" y="2819400"/>
            <a:ext cx="7315200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 bwMode="auto">
          <a:xfrm flipV="1">
            <a:off x="2667000" y="3503614"/>
            <a:ext cx="7315200" cy="1587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 bwMode="auto">
          <a:xfrm>
            <a:off x="2667000" y="4953000"/>
            <a:ext cx="7315200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 bwMode="auto">
          <a:xfrm flipV="1">
            <a:off x="2667000" y="4186238"/>
            <a:ext cx="7315200" cy="4762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159" name="TextBox 24"/>
          <p:cNvSpPr txBox="1">
            <a:spLocks noChangeArrowheads="1"/>
          </p:cNvSpPr>
          <p:nvPr/>
        </p:nvSpPr>
        <p:spPr bwMode="auto">
          <a:xfrm>
            <a:off x="1524000" y="2647950"/>
            <a:ext cx="1066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ctr" defTabSz="914400"/>
            <a:r>
              <a:rPr lang="en-US" altLang="en-US" kern="0"/>
              <a:t>CM=S1</a:t>
            </a:r>
          </a:p>
        </p:txBody>
      </p:sp>
      <p:sp>
        <p:nvSpPr>
          <p:cNvPr id="49160" name="TextBox 29"/>
          <p:cNvSpPr txBox="1">
            <a:spLocks noChangeArrowheads="1"/>
          </p:cNvSpPr>
          <p:nvPr/>
        </p:nvSpPr>
        <p:spPr bwMode="auto">
          <a:xfrm>
            <a:off x="1981200" y="3352800"/>
            <a:ext cx="685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ctr" defTabSz="914400"/>
            <a:r>
              <a:rPr lang="en-US" altLang="en-US" kern="0"/>
              <a:t>S2</a:t>
            </a:r>
          </a:p>
        </p:txBody>
      </p:sp>
      <p:sp>
        <p:nvSpPr>
          <p:cNvPr id="49161" name="TextBox 30"/>
          <p:cNvSpPr txBox="1">
            <a:spLocks noChangeArrowheads="1"/>
          </p:cNvSpPr>
          <p:nvPr/>
        </p:nvSpPr>
        <p:spPr bwMode="auto">
          <a:xfrm>
            <a:off x="1981200" y="4019550"/>
            <a:ext cx="685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ctr" defTabSz="914400"/>
            <a:r>
              <a:rPr lang="en-US" altLang="en-US" kern="0"/>
              <a:t>S3</a:t>
            </a:r>
          </a:p>
        </p:txBody>
      </p:sp>
      <p:sp>
        <p:nvSpPr>
          <p:cNvPr id="49162" name="TextBox 31"/>
          <p:cNvSpPr txBox="1">
            <a:spLocks noChangeArrowheads="1"/>
          </p:cNvSpPr>
          <p:nvPr/>
        </p:nvSpPr>
        <p:spPr bwMode="auto">
          <a:xfrm>
            <a:off x="1981200" y="4724400"/>
            <a:ext cx="685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ctr" defTabSz="914400"/>
            <a:r>
              <a:rPr lang="en-US" altLang="en-US" kern="0"/>
              <a:t>S4</a:t>
            </a:r>
          </a:p>
        </p:txBody>
      </p:sp>
      <p:cxnSp>
        <p:nvCxnSpPr>
          <p:cNvPr id="35" name="Straight Arrow Connector 34"/>
          <p:cNvCxnSpPr>
            <a:cxnSpLocks noChangeShapeType="1"/>
          </p:cNvCxnSpPr>
          <p:nvPr/>
        </p:nvCxnSpPr>
        <p:spPr bwMode="auto">
          <a:xfrm flipV="1">
            <a:off x="3200400" y="2798763"/>
            <a:ext cx="160338" cy="677862"/>
          </a:xfrm>
          <a:prstGeom prst="straightConnector1">
            <a:avLst/>
          </a:prstGeom>
          <a:noFill/>
          <a:ln w="25400">
            <a:solidFill>
              <a:srgbClr val="2D2DB9"/>
            </a:solidFill>
            <a:round/>
            <a:headEnd/>
            <a:tailEnd type="triangle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" name="Straight Connector 40"/>
          <p:cNvCxnSpPr>
            <a:cxnSpLocks noChangeShapeType="1"/>
          </p:cNvCxnSpPr>
          <p:nvPr/>
        </p:nvCxnSpPr>
        <p:spPr bwMode="auto">
          <a:xfrm>
            <a:off x="3025776" y="2801938"/>
            <a:ext cx="182563" cy="747712"/>
          </a:xfrm>
          <a:prstGeom prst="line">
            <a:avLst/>
          </a:prstGeom>
          <a:noFill/>
          <a:ln w="25400">
            <a:solidFill>
              <a:srgbClr val="2D2DB9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" name="Straight Arrow Connector 42"/>
          <p:cNvCxnSpPr>
            <a:cxnSpLocks noChangeShapeType="1"/>
          </p:cNvCxnSpPr>
          <p:nvPr/>
        </p:nvCxnSpPr>
        <p:spPr bwMode="auto">
          <a:xfrm flipV="1">
            <a:off x="3294064" y="2798764"/>
            <a:ext cx="206375" cy="2154237"/>
          </a:xfrm>
          <a:prstGeom prst="straightConnector1">
            <a:avLst/>
          </a:prstGeom>
          <a:noFill/>
          <a:ln w="25400">
            <a:solidFill>
              <a:srgbClr val="2D2DB9"/>
            </a:solidFill>
            <a:round/>
            <a:headEnd/>
            <a:tailEnd type="triangle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" name="Straight Connector 43"/>
          <p:cNvCxnSpPr>
            <a:cxnSpLocks noChangeShapeType="1"/>
          </p:cNvCxnSpPr>
          <p:nvPr/>
        </p:nvCxnSpPr>
        <p:spPr bwMode="auto">
          <a:xfrm>
            <a:off x="2941639" y="2798764"/>
            <a:ext cx="319087" cy="2154237"/>
          </a:xfrm>
          <a:prstGeom prst="line">
            <a:avLst/>
          </a:prstGeom>
          <a:noFill/>
          <a:ln w="25400">
            <a:solidFill>
              <a:srgbClr val="2D2DB9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" name="Straight Arrow Connector 6"/>
          <p:cNvCxnSpPr>
            <a:cxnSpLocks noChangeShapeType="1"/>
          </p:cNvCxnSpPr>
          <p:nvPr/>
        </p:nvCxnSpPr>
        <p:spPr bwMode="auto">
          <a:xfrm>
            <a:off x="2686050" y="2228851"/>
            <a:ext cx="114300" cy="593725"/>
          </a:xfrm>
          <a:prstGeom prst="straightConnector1">
            <a:avLst/>
          </a:prstGeom>
          <a:noFill/>
          <a:ln w="25400">
            <a:solidFill>
              <a:srgbClr val="2D2DB9"/>
            </a:solidFill>
            <a:round/>
            <a:headEnd/>
            <a:tailEnd type="triangle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7" name="TextBox 56"/>
          <p:cNvSpPr txBox="1">
            <a:spLocks noChangeArrowheads="1"/>
          </p:cNvSpPr>
          <p:nvPr/>
        </p:nvSpPr>
        <p:spPr bwMode="auto">
          <a:xfrm>
            <a:off x="1779588" y="1828800"/>
            <a:ext cx="17256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ctr" defTabSz="914400"/>
            <a:r>
              <a:rPr lang="en-US" altLang="en-US" kern="0"/>
              <a:t>suspect S3</a:t>
            </a: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2865438" y="5010150"/>
            <a:ext cx="8683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defTabSz="914400"/>
            <a:r>
              <a:rPr lang="en-US" altLang="en-US" sz="1800" kern="0"/>
              <a:t>Probe</a:t>
            </a:r>
          </a:p>
        </p:txBody>
      </p:sp>
    </p:spTree>
    <p:extLst>
      <p:ext uri="{BB962C8B-B14F-4D97-AF65-F5344CB8AC3E}">
        <p14:creationId xmlns:p14="http://schemas.microsoft.com/office/powerpoint/2010/main" val="3589696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1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Reconfiguration</a:t>
            </a:r>
          </a:p>
        </p:txBody>
      </p:sp>
      <p:sp>
        <p:nvSpPr>
          <p:cNvPr id="5017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defTabSz="914400"/>
            <a:fld id="{000FFA96-7B2D-40F1-89B0-C8E85A17A542}" type="slidenum">
              <a:rPr lang="zh-CN" altLang="en-US" sz="1400" b="0" kern="0">
                <a:latin typeface="Times New Roman" panose="02020603050405020304" pitchFamily="18" charset="0"/>
              </a:rPr>
              <a:pPr defTabSz="914400"/>
              <a:t>36</a:t>
            </a:fld>
            <a:endParaRPr lang="en-US" altLang="zh-CN" sz="1400" b="0" kern="0">
              <a:latin typeface="Times New Roman" panose="02020603050405020304" pitchFamily="18" charset="0"/>
            </a:endParaRPr>
          </a:p>
        </p:txBody>
      </p:sp>
      <p:cxnSp>
        <p:nvCxnSpPr>
          <p:cNvPr id="20" name="Straight Connector 19"/>
          <p:cNvCxnSpPr/>
          <p:nvPr/>
        </p:nvCxnSpPr>
        <p:spPr bwMode="auto">
          <a:xfrm>
            <a:off x="2667000" y="2819400"/>
            <a:ext cx="7315200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 bwMode="auto">
          <a:xfrm flipV="1">
            <a:off x="2667000" y="3503614"/>
            <a:ext cx="7315200" cy="1587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 bwMode="auto">
          <a:xfrm>
            <a:off x="2667000" y="4953000"/>
            <a:ext cx="7315200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 bwMode="auto">
          <a:xfrm flipV="1">
            <a:off x="2667000" y="4186238"/>
            <a:ext cx="7315200" cy="4762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183" name="TextBox 24"/>
          <p:cNvSpPr txBox="1">
            <a:spLocks noChangeArrowheads="1"/>
          </p:cNvSpPr>
          <p:nvPr/>
        </p:nvSpPr>
        <p:spPr bwMode="auto">
          <a:xfrm>
            <a:off x="1524000" y="2647950"/>
            <a:ext cx="1066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ctr" defTabSz="914400"/>
            <a:r>
              <a:rPr lang="en-US" altLang="en-US" kern="0"/>
              <a:t>CM=S1</a:t>
            </a:r>
          </a:p>
        </p:txBody>
      </p:sp>
      <p:sp>
        <p:nvSpPr>
          <p:cNvPr id="50184" name="TextBox 29"/>
          <p:cNvSpPr txBox="1">
            <a:spLocks noChangeArrowheads="1"/>
          </p:cNvSpPr>
          <p:nvPr/>
        </p:nvSpPr>
        <p:spPr bwMode="auto">
          <a:xfrm>
            <a:off x="1981200" y="3352800"/>
            <a:ext cx="685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ctr" defTabSz="914400"/>
            <a:r>
              <a:rPr lang="en-US" altLang="en-US" kern="0"/>
              <a:t>S2</a:t>
            </a:r>
          </a:p>
        </p:txBody>
      </p:sp>
      <p:sp>
        <p:nvSpPr>
          <p:cNvPr id="50185" name="TextBox 30"/>
          <p:cNvSpPr txBox="1">
            <a:spLocks noChangeArrowheads="1"/>
          </p:cNvSpPr>
          <p:nvPr/>
        </p:nvSpPr>
        <p:spPr bwMode="auto">
          <a:xfrm>
            <a:off x="1981200" y="4019550"/>
            <a:ext cx="685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ctr" defTabSz="914400"/>
            <a:r>
              <a:rPr lang="en-US" altLang="en-US" kern="0"/>
              <a:t>S3</a:t>
            </a:r>
          </a:p>
        </p:txBody>
      </p:sp>
      <p:sp>
        <p:nvSpPr>
          <p:cNvPr id="50186" name="TextBox 31"/>
          <p:cNvSpPr txBox="1">
            <a:spLocks noChangeArrowheads="1"/>
          </p:cNvSpPr>
          <p:nvPr/>
        </p:nvSpPr>
        <p:spPr bwMode="auto">
          <a:xfrm>
            <a:off x="1981200" y="4724400"/>
            <a:ext cx="685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ctr" defTabSz="914400"/>
            <a:r>
              <a:rPr lang="en-US" altLang="en-US" kern="0"/>
              <a:t>S4</a:t>
            </a:r>
          </a:p>
        </p:txBody>
      </p:sp>
      <p:cxnSp>
        <p:nvCxnSpPr>
          <p:cNvPr id="35" name="Straight Arrow Connector 34"/>
          <p:cNvCxnSpPr>
            <a:cxnSpLocks noChangeShapeType="1"/>
          </p:cNvCxnSpPr>
          <p:nvPr/>
        </p:nvCxnSpPr>
        <p:spPr bwMode="auto">
          <a:xfrm flipV="1">
            <a:off x="3200400" y="2798763"/>
            <a:ext cx="160338" cy="677862"/>
          </a:xfrm>
          <a:prstGeom prst="straightConnector1">
            <a:avLst/>
          </a:prstGeom>
          <a:noFill/>
          <a:ln w="25400">
            <a:solidFill>
              <a:srgbClr val="2D2DB9"/>
            </a:solidFill>
            <a:round/>
            <a:headEnd/>
            <a:tailEnd type="triangle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" name="Straight Connector 40"/>
          <p:cNvCxnSpPr>
            <a:cxnSpLocks noChangeShapeType="1"/>
          </p:cNvCxnSpPr>
          <p:nvPr/>
        </p:nvCxnSpPr>
        <p:spPr bwMode="auto">
          <a:xfrm>
            <a:off x="3025776" y="2801938"/>
            <a:ext cx="182563" cy="747712"/>
          </a:xfrm>
          <a:prstGeom prst="line">
            <a:avLst/>
          </a:prstGeom>
          <a:noFill/>
          <a:ln w="25400">
            <a:solidFill>
              <a:srgbClr val="2D2DB9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" name="Straight Arrow Connector 42"/>
          <p:cNvCxnSpPr>
            <a:cxnSpLocks noChangeShapeType="1"/>
          </p:cNvCxnSpPr>
          <p:nvPr/>
        </p:nvCxnSpPr>
        <p:spPr bwMode="auto">
          <a:xfrm flipV="1">
            <a:off x="3294064" y="2798764"/>
            <a:ext cx="206375" cy="2154237"/>
          </a:xfrm>
          <a:prstGeom prst="straightConnector1">
            <a:avLst/>
          </a:prstGeom>
          <a:noFill/>
          <a:ln w="25400">
            <a:solidFill>
              <a:srgbClr val="2D2DB9"/>
            </a:solidFill>
            <a:round/>
            <a:headEnd/>
            <a:tailEnd type="triangle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" name="Straight Connector 43"/>
          <p:cNvCxnSpPr>
            <a:cxnSpLocks noChangeShapeType="1"/>
          </p:cNvCxnSpPr>
          <p:nvPr/>
        </p:nvCxnSpPr>
        <p:spPr bwMode="auto">
          <a:xfrm>
            <a:off x="2941639" y="2798764"/>
            <a:ext cx="319087" cy="2154237"/>
          </a:xfrm>
          <a:prstGeom prst="line">
            <a:avLst/>
          </a:prstGeom>
          <a:noFill/>
          <a:ln w="25400">
            <a:solidFill>
              <a:srgbClr val="2D2DB9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" name="Straight Arrow Connector 6"/>
          <p:cNvCxnSpPr>
            <a:cxnSpLocks noChangeShapeType="1"/>
          </p:cNvCxnSpPr>
          <p:nvPr/>
        </p:nvCxnSpPr>
        <p:spPr bwMode="auto">
          <a:xfrm>
            <a:off x="2686050" y="2228851"/>
            <a:ext cx="114300" cy="593725"/>
          </a:xfrm>
          <a:prstGeom prst="straightConnector1">
            <a:avLst/>
          </a:prstGeom>
          <a:noFill/>
          <a:ln w="25400">
            <a:solidFill>
              <a:srgbClr val="2D2DB9"/>
            </a:solidFill>
            <a:round/>
            <a:headEnd/>
            <a:tailEnd type="triangle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" name="Straight Arrow Connector 46"/>
          <p:cNvCxnSpPr>
            <a:cxnSpLocks noChangeShapeType="1"/>
          </p:cNvCxnSpPr>
          <p:nvPr/>
        </p:nvCxnSpPr>
        <p:spPr bwMode="auto">
          <a:xfrm flipV="1">
            <a:off x="3849689" y="1912938"/>
            <a:ext cx="276225" cy="914400"/>
          </a:xfrm>
          <a:prstGeom prst="straightConnector1">
            <a:avLst/>
          </a:prstGeom>
          <a:noFill/>
          <a:ln w="25400">
            <a:solidFill>
              <a:srgbClr val="2D2DB9"/>
            </a:solidFill>
            <a:round/>
            <a:headEnd/>
            <a:tailEnd type="triangle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0193" name="TextBox 56"/>
          <p:cNvSpPr txBox="1">
            <a:spLocks noChangeArrowheads="1"/>
          </p:cNvSpPr>
          <p:nvPr/>
        </p:nvSpPr>
        <p:spPr bwMode="auto">
          <a:xfrm>
            <a:off x="1779588" y="1828800"/>
            <a:ext cx="17256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ctr" defTabSz="914400"/>
            <a:r>
              <a:rPr lang="en-US" altLang="en-US" kern="0"/>
              <a:t>suspect S3</a:t>
            </a:r>
          </a:p>
        </p:txBody>
      </p:sp>
      <p:sp>
        <p:nvSpPr>
          <p:cNvPr id="50194" name="TextBox 14"/>
          <p:cNvSpPr txBox="1">
            <a:spLocks noChangeArrowheads="1"/>
          </p:cNvSpPr>
          <p:nvPr/>
        </p:nvSpPr>
        <p:spPr bwMode="auto">
          <a:xfrm>
            <a:off x="2865438" y="5010150"/>
            <a:ext cx="8683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defTabSz="914400"/>
            <a:r>
              <a:rPr lang="en-US" altLang="en-US" sz="1800" kern="0"/>
              <a:t>Probe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611563" y="1524000"/>
            <a:ext cx="15240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defTabSz="914400">
              <a:defRPr/>
            </a:pPr>
            <a:r>
              <a:rPr lang="en-US" kern="0">
                <a:solidFill>
                  <a:sysClr val="windowText" lastClr="000000"/>
                </a:solidFill>
              </a:rPr>
              <a:t>ZooKeeper</a:t>
            </a:r>
            <a:endParaRPr lang="en-US" kern="0" dirty="0">
              <a:solidFill>
                <a:sysClr val="windowText" lastClr="000000"/>
              </a:solidFill>
            </a:endParaRPr>
          </a:p>
        </p:txBody>
      </p:sp>
      <p:cxnSp>
        <p:nvCxnSpPr>
          <p:cNvPr id="58" name="Straight Arrow Connector 57"/>
          <p:cNvCxnSpPr>
            <a:cxnSpLocks noChangeShapeType="1"/>
            <a:stCxn id="16" idx="2"/>
          </p:cNvCxnSpPr>
          <p:nvPr/>
        </p:nvCxnSpPr>
        <p:spPr bwMode="auto">
          <a:xfrm>
            <a:off x="4373563" y="1893332"/>
            <a:ext cx="393700" cy="953056"/>
          </a:xfrm>
          <a:prstGeom prst="straightConnector1">
            <a:avLst/>
          </a:prstGeom>
          <a:noFill/>
          <a:ln w="25400">
            <a:solidFill>
              <a:srgbClr val="2D2DB9"/>
            </a:solidFill>
            <a:round/>
            <a:headEnd/>
            <a:tailEnd type="triangle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3163889" y="2174875"/>
            <a:ext cx="2636837" cy="5222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ctr" defTabSz="914400"/>
            <a:r>
              <a:rPr lang="en-US" altLang="en-US" sz="1400" kern="0"/>
              <a:t>&lt;9,</a:t>
            </a:r>
            <a:r>
              <a:rPr lang="is-IS" altLang="en-US" sz="1400" kern="0"/>
              <a:t>…</a:t>
            </a:r>
            <a:r>
              <a:rPr lang="en-US" altLang="en-US" sz="1400" kern="0"/>
              <a:t>&gt; -&gt; &lt;10, {S1,S2,S4}, F, CM=S1&gt;</a:t>
            </a:r>
          </a:p>
        </p:txBody>
      </p:sp>
      <p:sp>
        <p:nvSpPr>
          <p:cNvPr id="59" name="TextBox 58"/>
          <p:cNvSpPr txBox="1">
            <a:spLocks noChangeArrowheads="1"/>
          </p:cNvSpPr>
          <p:nvPr/>
        </p:nvSpPr>
        <p:spPr bwMode="auto">
          <a:xfrm>
            <a:off x="5035551" y="2655889"/>
            <a:ext cx="989013" cy="3079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ctr" defTabSz="914400"/>
            <a:r>
              <a:rPr lang="en-US" altLang="en-US" sz="1400" kern="0"/>
              <a:t>REMAP</a:t>
            </a:r>
          </a:p>
        </p:txBody>
      </p:sp>
      <p:sp>
        <p:nvSpPr>
          <p:cNvPr id="33" name="TextBox 32"/>
          <p:cNvSpPr txBox="1">
            <a:spLocks noChangeArrowheads="1"/>
          </p:cNvSpPr>
          <p:nvPr/>
        </p:nvSpPr>
        <p:spPr bwMode="auto">
          <a:xfrm>
            <a:off x="2209800" y="5410200"/>
            <a:ext cx="7315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defTabSz="914400">
              <a:buFont typeface="Arial" panose="020B0604020202020204" pitchFamily="34" charset="0"/>
              <a:buChar char="•"/>
            </a:pPr>
            <a:r>
              <a:rPr lang="en-US" altLang="en-US" kern="0"/>
              <a:t>Backup becomes primary, load balancing</a:t>
            </a:r>
          </a:p>
        </p:txBody>
      </p:sp>
    </p:spTree>
    <p:extLst>
      <p:ext uri="{BB962C8B-B14F-4D97-AF65-F5344CB8AC3E}">
        <p14:creationId xmlns:p14="http://schemas.microsoft.com/office/powerpoint/2010/main" val="1019827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6" grpId="0" animBg="1"/>
      <p:bldP spid="59" grpId="0" animBg="1"/>
      <p:bldP spid="33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Reconfiguration</a:t>
            </a:r>
          </a:p>
        </p:txBody>
      </p:sp>
      <p:sp>
        <p:nvSpPr>
          <p:cNvPr id="5120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defTabSz="914400"/>
            <a:fld id="{4FD3F98A-F3D0-4AA8-970B-C70CC375371B}" type="slidenum">
              <a:rPr lang="zh-CN" altLang="en-US" sz="1400" b="0" kern="0">
                <a:latin typeface="Times New Roman" panose="02020603050405020304" pitchFamily="18" charset="0"/>
              </a:rPr>
              <a:pPr defTabSz="914400"/>
              <a:t>37</a:t>
            </a:fld>
            <a:endParaRPr lang="en-US" altLang="zh-CN" sz="1400" b="0" kern="0">
              <a:latin typeface="Times New Roman" panose="02020603050405020304" pitchFamily="18" charset="0"/>
            </a:endParaRPr>
          </a:p>
        </p:txBody>
      </p:sp>
      <p:cxnSp>
        <p:nvCxnSpPr>
          <p:cNvPr id="20" name="Straight Connector 19"/>
          <p:cNvCxnSpPr/>
          <p:nvPr/>
        </p:nvCxnSpPr>
        <p:spPr bwMode="auto">
          <a:xfrm>
            <a:off x="2667000" y="2819400"/>
            <a:ext cx="7315200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 bwMode="auto">
          <a:xfrm flipV="1">
            <a:off x="2667000" y="3503614"/>
            <a:ext cx="7315200" cy="1587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 bwMode="auto">
          <a:xfrm>
            <a:off x="2667000" y="4953000"/>
            <a:ext cx="7315200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 bwMode="auto">
          <a:xfrm flipV="1">
            <a:off x="2667000" y="4186238"/>
            <a:ext cx="7315200" cy="4762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207" name="TextBox 24"/>
          <p:cNvSpPr txBox="1">
            <a:spLocks noChangeArrowheads="1"/>
          </p:cNvSpPr>
          <p:nvPr/>
        </p:nvSpPr>
        <p:spPr bwMode="auto">
          <a:xfrm>
            <a:off x="1524000" y="2647950"/>
            <a:ext cx="1066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ctr" defTabSz="914400"/>
            <a:r>
              <a:rPr lang="en-US" altLang="en-US" kern="0"/>
              <a:t>CM=S1</a:t>
            </a:r>
          </a:p>
        </p:txBody>
      </p:sp>
      <p:sp>
        <p:nvSpPr>
          <p:cNvPr id="51208" name="TextBox 29"/>
          <p:cNvSpPr txBox="1">
            <a:spLocks noChangeArrowheads="1"/>
          </p:cNvSpPr>
          <p:nvPr/>
        </p:nvSpPr>
        <p:spPr bwMode="auto">
          <a:xfrm>
            <a:off x="1981200" y="3352800"/>
            <a:ext cx="685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ctr" defTabSz="914400"/>
            <a:r>
              <a:rPr lang="en-US" altLang="en-US" kern="0"/>
              <a:t>S2</a:t>
            </a:r>
          </a:p>
        </p:txBody>
      </p:sp>
      <p:sp>
        <p:nvSpPr>
          <p:cNvPr id="51209" name="TextBox 30"/>
          <p:cNvSpPr txBox="1">
            <a:spLocks noChangeArrowheads="1"/>
          </p:cNvSpPr>
          <p:nvPr/>
        </p:nvSpPr>
        <p:spPr bwMode="auto">
          <a:xfrm>
            <a:off x="1981200" y="4019550"/>
            <a:ext cx="685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ctr" defTabSz="914400"/>
            <a:r>
              <a:rPr lang="en-US" altLang="en-US" kern="0"/>
              <a:t>S3</a:t>
            </a:r>
          </a:p>
        </p:txBody>
      </p:sp>
      <p:sp>
        <p:nvSpPr>
          <p:cNvPr id="51210" name="TextBox 31"/>
          <p:cNvSpPr txBox="1">
            <a:spLocks noChangeArrowheads="1"/>
          </p:cNvSpPr>
          <p:nvPr/>
        </p:nvSpPr>
        <p:spPr bwMode="auto">
          <a:xfrm>
            <a:off x="1981200" y="4724400"/>
            <a:ext cx="685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ctr" defTabSz="914400"/>
            <a:r>
              <a:rPr lang="en-US" altLang="en-US" kern="0"/>
              <a:t>S4</a:t>
            </a:r>
          </a:p>
        </p:txBody>
      </p:sp>
      <p:cxnSp>
        <p:nvCxnSpPr>
          <p:cNvPr id="35" name="Straight Arrow Connector 34"/>
          <p:cNvCxnSpPr>
            <a:cxnSpLocks noChangeShapeType="1"/>
          </p:cNvCxnSpPr>
          <p:nvPr/>
        </p:nvCxnSpPr>
        <p:spPr bwMode="auto">
          <a:xfrm flipV="1">
            <a:off x="3200400" y="2798763"/>
            <a:ext cx="160338" cy="677862"/>
          </a:xfrm>
          <a:prstGeom prst="straightConnector1">
            <a:avLst/>
          </a:prstGeom>
          <a:noFill/>
          <a:ln w="25400">
            <a:solidFill>
              <a:srgbClr val="2D2DB9"/>
            </a:solidFill>
            <a:round/>
            <a:headEnd/>
            <a:tailEnd type="triangle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" name="Straight Connector 40"/>
          <p:cNvCxnSpPr>
            <a:cxnSpLocks noChangeShapeType="1"/>
          </p:cNvCxnSpPr>
          <p:nvPr/>
        </p:nvCxnSpPr>
        <p:spPr bwMode="auto">
          <a:xfrm>
            <a:off x="3025776" y="2801938"/>
            <a:ext cx="182563" cy="747712"/>
          </a:xfrm>
          <a:prstGeom prst="line">
            <a:avLst/>
          </a:prstGeom>
          <a:noFill/>
          <a:ln w="25400">
            <a:solidFill>
              <a:srgbClr val="2D2DB9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" name="Straight Arrow Connector 42"/>
          <p:cNvCxnSpPr>
            <a:cxnSpLocks noChangeShapeType="1"/>
          </p:cNvCxnSpPr>
          <p:nvPr/>
        </p:nvCxnSpPr>
        <p:spPr bwMode="auto">
          <a:xfrm flipV="1">
            <a:off x="3294064" y="2798764"/>
            <a:ext cx="206375" cy="2154237"/>
          </a:xfrm>
          <a:prstGeom prst="straightConnector1">
            <a:avLst/>
          </a:prstGeom>
          <a:noFill/>
          <a:ln w="25400">
            <a:solidFill>
              <a:srgbClr val="2D2DB9"/>
            </a:solidFill>
            <a:round/>
            <a:headEnd/>
            <a:tailEnd type="triangle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" name="Straight Connector 43"/>
          <p:cNvCxnSpPr>
            <a:cxnSpLocks noChangeShapeType="1"/>
          </p:cNvCxnSpPr>
          <p:nvPr/>
        </p:nvCxnSpPr>
        <p:spPr bwMode="auto">
          <a:xfrm>
            <a:off x="2941639" y="2798764"/>
            <a:ext cx="319087" cy="2154237"/>
          </a:xfrm>
          <a:prstGeom prst="line">
            <a:avLst/>
          </a:prstGeom>
          <a:noFill/>
          <a:ln w="25400">
            <a:solidFill>
              <a:srgbClr val="2D2DB9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" name="Straight Arrow Connector 6"/>
          <p:cNvCxnSpPr>
            <a:cxnSpLocks noChangeShapeType="1"/>
          </p:cNvCxnSpPr>
          <p:nvPr/>
        </p:nvCxnSpPr>
        <p:spPr bwMode="auto">
          <a:xfrm>
            <a:off x="2686050" y="2228851"/>
            <a:ext cx="114300" cy="593725"/>
          </a:xfrm>
          <a:prstGeom prst="straightConnector1">
            <a:avLst/>
          </a:prstGeom>
          <a:noFill/>
          <a:ln w="25400">
            <a:solidFill>
              <a:srgbClr val="2D2DB9"/>
            </a:solidFill>
            <a:round/>
            <a:headEnd/>
            <a:tailEnd type="triangle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" name="Straight Arrow Connector 46"/>
          <p:cNvCxnSpPr>
            <a:cxnSpLocks noChangeShapeType="1"/>
          </p:cNvCxnSpPr>
          <p:nvPr/>
        </p:nvCxnSpPr>
        <p:spPr bwMode="auto">
          <a:xfrm flipV="1">
            <a:off x="3849689" y="1912938"/>
            <a:ext cx="276225" cy="914400"/>
          </a:xfrm>
          <a:prstGeom prst="straightConnector1">
            <a:avLst/>
          </a:prstGeom>
          <a:noFill/>
          <a:ln w="25400">
            <a:solidFill>
              <a:srgbClr val="2D2DB9"/>
            </a:solidFill>
            <a:round/>
            <a:headEnd/>
            <a:tailEnd type="triangle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" name="Straight Arrow Connector 36"/>
          <p:cNvCxnSpPr>
            <a:cxnSpLocks noChangeShapeType="1"/>
          </p:cNvCxnSpPr>
          <p:nvPr/>
        </p:nvCxnSpPr>
        <p:spPr bwMode="auto">
          <a:xfrm>
            <a:off x="6126164" y="2833689"/>
            <a:ext cx="327025" cy="2166937"/>
          </a:xfrm>
          <a:prstGeom prst="straightConnector1">
            <a:avLst/>
          </a:prstGeom>
          <a:noFill/>
          <a:ln w="25400">
            <a:solidFill>
              <a:srgbClr val="2D2DB9"/>
            </a:solidFill>
            <a:round/>
            <a:headEnd/>
            <a:tailEnd type="triangle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" name="Straight Arrow Connector 37"/>
          <p:cNvCxnSpPr>
            <a:cxnSpLocks noChangeShapeType="1"/>
          </p:cNvCxnSpPr>
          <p:nvPr/>
        </p:nvCxnSpPr>
        <p:spPr bwMode="auto">
          <a:xfrm flipV="1">
            <a:off x="7737476" y="2814639"/>
            <a:ext cx="347663" cy="2124075"/>
          </a:xfrm>
          <a:prstGeom prst="straightConnector1">
            <a:avLst/>
          </a:prstGeom>
          <a:noFill/>
          <a:ln w="25400">
            <a:solidFill>
              <a:srgbClr val="2D2DB9"/>
            </a:solidFill>
            <a:round/>
            <a:headEnd/>
            <a:tailEnd type="triangle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" name="Straight Arrow Connector 48"/>
          <p:cNvCxnSpPr>
            <a:cxnSpLocks noChangeShapeType="1"/>
          </p:cNvCxnSpPr>
          <p:nvPr/>
        </p:nvCxnSpPr>
        <p:spPr bwMode="auto">
          <a:xfrm>
            <a:off x="6399213" y="2835276"/>
            <a:ext cx="112712" cy="684213"/>
          </a:xfrm>
          <a:prstGeom prst="straightConnector1">
            <a:avLst/>
          </a:prstGeom>
          <a:noFill/>
          <a:ln w="25400">
            <a:solidFill>
              <a:srgbClr val="2D2DB9"/>
            </a:solidFill>
            <a:round/>
            <a:headEnd/>
            <a:tailEnd type="triangle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" name="Straight Arrow Connector 53"/>
          <p:cNvCxnSpPr>
            <a:cxnSpLocks noChangeShapeType="1"/>
          </p:cNvCxnSpPr>
          <p:nvPr/>
        </p:nvCxnSpPr>
        <p:spPr bwMode="auto">
          <a:xfrm flipV="1">
            <a:off x="7704138" y="2827339"/>
            <a:ext cx="127000" cy="650875"/>
          </a:xfrm>
          <a:prstGeom prst="straightConnector1">
            <a:avLst/>
          </a:prstGeom>
          <a:noFill/>
          <a:ln w="25400">
            <a:solidFill>
              <a:srgbClr val="2D2DB9"/>
            </a:solidFill>
            <a:round/>
            <a:headEnd/>
            <a:tailEnd type="triangle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" name="Straight Arrow Connector 44"/>
          <p:cNvCxnSpPr>
            <a:cxnSpLocks noChangeShapeType="1"/>
          </p:cNvCxnSpPr>
          <p:nvPr/>
        </p:nvCxnSpPr>
        <p:spPr bwMode="auto">
          <a:xfrm>
            <a:off x="9359901" y="2816226"/>
            <a:ext cx="123825" cy="682625"/>
          </a:xfrm>
          <a:prstGeom prst="straightConnector1">
            <a:avLst/>
          </a:prstGeom>
          <a:noFill/>
          <a:ln w="25400">
            <a:solidFill>
              <a:srgbClr val="2D2DB9"/>
            </a:solidFill>
            <a:round/>
            <a:headEnd/>
            <a:tailEnd type="triangle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" name="Straight Arrow Connector 55"/>
          <p:cNvCxnSpPr>
            <a:cxnSpLocks noChangeShapeType="1"/>
          </p:cNvCxnSpPr>
          <p:nvPr/>
        </p:nvCxnSpPr>
        <p:spPr bwMode="auto">
          <a:xfrm>
            <a:off x="9617076" y="2813050"/>
            <a:ext cx="365125" cy="2154238"/>
          </a:xfrm>
          <a:prstGeom prst="straightConnector1">
            <a:avLst/>
          </a:prstGeom>
          <a:noFill/>
          <a:ln w="25400">
            <a:solidFill>
              <a:srgbClr val="2D2DB9"/>
            </a:solidFill>
            <a:round/>
            <a:headEnd/>
            <a:tailEnd type="triangle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223" name="TextBox 56"/>
          <p:cNvSpPr txBox="1">
            <a:spLocks noChangeArrowheads="1"/>
          </p:cNvSpPr>
          <p:nvPr/>
        </p:nvSpPr>
        <p:spPr bwMode="auto">
          <a:xfrm>
            <a:off x="1779588" y="1828800"/>
            <a:ext cx="17256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ctr" defTabSz="914400"/>
            <a:r>
              <a:rPr lang="en-US" altLang="en-US" kern="0"/>
              <a:t>suspect S3</a:t>
            </a:r>
          </a:p>
        </p:txBody>
      </p:sp>
      <p:sp>
        <p:nvSpPr>
          <p:cNvPr id="51224" name="TextBox 14"/>
          <p:cNvSpPr txBox="1">
            <a:spLocks noChangeArrowheads="1"/>
          </p:cNvSpPr>
          <p:nvPr/>
        </p:nvSpPr>
        <p:spPr bwMode="auto">
          <a:xfrm>
            <a:off x="2865438" y="5010150"/>
            <a:ext cx="8683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defTabSz="914400"/>
            <a:r>
              <a:rPr lang="en-US" altLang="en-US" sz="1800" kern="0"/>
              <a:t>Probe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611563" y="1524000"/>
            <a:ext cx="15240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defTabSz="914400">
              <a:defRPr/>
            </a:pPr>
            <a:r>
              <a:rPr lang="en-US" kern="0">
                <a:solidFill>
                  <a:sysClr val="windowText" lastClr="000000"/>
                </a:solidFill>
              </a:rPr>
              <a:t>ZooKeeper</a:t>
            </a:r>
            <a:endParaRPr lang="en-US" kern="0" dirty="0">
              <a:solidFill>
                <a:sysClr val="windowText" lastClr="000000"/>
              </a:solidFill>
            </a:endParaRPr>
          </a:p>
        </p:txBody>
      </p:sp>
      <p:cxnSp>
        <p:nvCxnSpPr>
          <p:cNvPr id="58" name="Straight Arrow Connector 57"/>
          <p:cNvCxnSpPr>
            <a:cxnSpLocks noChangeShapeType="1"/>
            <a:stCxn id="16" idx="2"/>
          </p:cNvCxnSpPr>
          <p:nvPr/>
        </p:nvCxnSpPr>
        <p:spPr bwMode="auto">
          <a:xfrm>
            <a:off x="4373563" y="1893332"/>
            <a:ext cx="393700" cy="953056"/>
          </a:xfrm>
          <a:prstGeom prst="straightConnector1">
            <a:avLst/>
          </a:prstGeom>
          <a:noFill/>
          <a:ln w="25400">
            <a:solidFill>
              <a:srgbClr val="2D2DB9"/>
            </a:solidFill>
            <a:round/>
            <a:headEnd/>
            <a:tailEnd type="triangle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227" name="TextBox 25"/>
          <p:cNvSpPr txBox="1">
            <a:spLocks noChangeArrowheads="1"/>
          </p:cNvSpPr>
          <p:nvPr/>
        </p:nvSpPr>
        <p:spPr bwMode="auto">
          <a:xfrm>
            <a:off x="3163889" y="2174875"/>
            <a:ext cx="2636837" cy="5222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ctr" defTabSz="914400"/>
            <a:r>
              <a:rPr lang="en-US" altLang="en-US" sz="1400" kern="0"/>
              <a:t>&lt;9,</a:t>
            </a:r>
            <a:r>
              <a:rPr lang="is-IS" altLang="en-US" sz="1400" kern="0"/>
              <a:t>…</a:t>
            </a:r>
            <a:r>
              <a:rPr lang="en-US" altLang="en-US" sz="1400" kern="0"/>
              <a:t>&gt; -&gt; &lt;10, {S1,S2,S4}, F, CM=S1&gt;</a:t>
            </a:r>
          </a:p>
        </p:txBody>
      </p:sp>
      <p:sp>
        <p:nvSpPr>
          <p:cNvPr id="51228" name="TextBox 58"/>
          <p:cNvSpPr txBox="1">
            <a:spLocks noChangeArrowheads="1"/>
          </p:cNvSpPr>
          <p:nvPr/>
        </p:nvSpPr>
        <p:spPr bwMode="auto">
          <a:xfrm>
            <a:off x="5035551" y="2655889"/>
            <a:ext cx="989013" cy="3079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ctr" defTabSz="914400"/>
            <a:r>
              <a:rPr lang="en-US" altLang="en-US" sz="1400" kern="0"/>
              <a:t>REMAP</a:t>
            </a:r>
          </a:p>
        </p:txBody>
      </p:sp>
      <p:sp>
        <p:nvSpPr>
          <p:cNvPr id="60" name="TextBox 59"/>
          <p:cNvSpPr txBox="1">
            <a:spLocks noChangeArrowheads="1"/>
          </p:cNvSpPr>
          <p:nvPr/>
        </p:nvSpPr>
        <p:spPr bwMode="auto">
          <a:xfrm>
            <a:off x="5467350" y="5045075"/>
            <a:ext cx="18621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defTabSz="914400"/>
            <a:r>
              <a:rPr lang="en-US" altLang="en-US" sz="1800" kern="0"/>
              <a:t>NEW-CONFIG</a:t>
            </a:r>
          </a:p>
        </p:txBody>
      </p:sp>
      <p:sp>
        <p:nvSpPr>
          <p:cNvPr id="63" name="TextBox 62"/>
          <p:cNvSpPr txBox="1">
            <a:spLocks noChangeArrowheads="1"/>
          </p:cNvSpPr>
          <p:nvPr/>
        </p:nvSpPr>
        <p:spPr bwMode="auto">
          <a:xfrm>
            <a:off x="6773863" y="5419725"/>
            <a:ext cx="24431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defTabSz="914400"/>
            <a:r>
              <a:rPr lang="en-US" altLang="en-US" sz="1800" kern="0"/>
              <a:t>NEW-CONFIG-ACK</a:t>
            </a:r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7831138" y="5029200"/>
            <a:ext cx="32178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defTabSz="914400"/>
            <a:r>
              <a:rPr lang="en-US" altLang="en-US" sz="1800" kern="0"/>
              <a:t>NEW-CONFIG-COMMIT</a:t>
            </a:r>
          </a:p>
        </p:txBody>
      </p:sp>
      <p:sp>
        <p:nvSpPr>
          <p:cNvPr id="33" name="TextBox 32"/>
          <p:cNvSpPr txBox="1">
            <a:spLocks noChangeArrowheads="1"/>
          </p:cNvSpPr>
          <p:nvPr/>
        </p:nvSpPr>
        <p:spPr bwMode="auto">
          <a:xfrm>
            <a:off x="2209800" y="5924551"/>
            <a:ext cx="73152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defTabSz="914400">
              <a:buFont typeface="Arial" panose="020B0604020202020204" pitchFamily="34" charset="0"/>
              <a:buChar char="•"/>
            </a:pPr>
            <a:r>
              <a:rPr lang="en-US" altLang="en-US" kern="0"/>
              <a:t>Machines apply new configurations, stop access</a:t>
            </a:r>
            <a:r>
              <a:rPr lang="en-US" altLang="zh-CN" kern="0"/>
              <a:t>ing</a:t>
            </a:r>
            <a:r>
              <a:rPr lang="en-US" altLang="en-US" kern="0"/>
              <a:t> to affected region</a:t>
            </a:r>
          </a:p>
        </p:txBody>
      </p:sp>
    </p:spTree>
    <p:extLst>
      <p:ext uri="{BB962C8B-B14F-4D97-AF65-F5344CB8AC3E}">
        <p14:creationId xmlns:p14="http://schemas.microsoft.com/office/powerpoint/2010/main" val="379831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  <p:bldP spid="63" grpId="0"/>
      <p:bldP spid="67" grpId="0"/>
      <p:bldP spid="33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Reconfiguration</a:t>
            </a:r>
          </a:p>
        </p:txBody>
      </p:sp>
      <p:sp>
        <p:nvSpPr>
          <p:cNvPr id="5222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defTabSz="914400"/>
            <a:fld id="{689EF07A-0949-4FBF-8569-214DB71BD982}" type="slidenum">
              <a:rPr lang="zh-CN" altLang="en-US" sz="1400" b="0" kern="0">
                <a:latin typeface="Times New Roman" panose="02020603050405020304" pitchFamily="18" charset="0"/>
              </a:rPr>
              <a:pPr defTabSz="914400"/>
              <a:t>38</a:t>
            </a:fld>
            <a:endParaRPr lang="en-US" altLang="zh-CN" sz="1400" b="0" kern="0">
              <a:latin typeface="Times New Roman" panose="02020603050405020304" pitchFamily="18" charset="0"/>
            </a:endParaRPr>
          </a:p>
        </p:txBody>
      </p:sp>
      <p:cxnSp>
        <p:nvCxnSpPr>
          <p:cNvPr id="20" name="Straight Connector 19"/>
          <p:cNvCxnSpPr/>
          <p:nvPr/>
        </p:nvCxnSpPr>
        <p:spPr bwMode="auto">
          <a:xfrm>
            <a:off x="2667000" y="2819400"/>
            <a:ext cx="7315200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 bwMode="auto">
          <a:xfrm flipV="1">
            <a:off x="2667000" y="3503614"/>
            <a:ext cx="7315200" cy="1587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 bwMode="auto">
          <a:xfrm>
            <a:off x="2667000" y="4953000"/>
            <a:ext cx="7315200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 bwMode="auto">
          <a:xfrm flipV="1">
            <a:off x="2667000" y="4186238"/>
            <a:ext cx="7315200" cy="4762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231" name="TextBox 24"/>
          <p:cNvSpPr txBox="1">
            <a:spLocks noChangeArrowheads="1"/>
          </p:cNvSpPr>
          <p:nvPr/>
        </p:nvSpPr>
        <p:spPr bwMode="auto">
          <a:xfrm>
            <a:off x="1524000" y="2647950"/>
            <a:ext cx="1066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ctr" defTabSz="914400"/>
            <a:r>
              <a:rPr lang="en-US" altLang="en-US" kern="0"/>
              <a:t>CM=S1</a:t>
            </a:r>
          </a:p>
        </p:txBody>
      </p:sp>
      <p:sp>
        <p:nvSpPr>
          <p:cNvPr id="52232" name="TextBox 29"/>
          <p:cNvSpPr txBox="1">
            <a:spLocks noChangeArrowheads="1"/>
          </p:cNvSpPr>
          <p:nvPr/>
        </p:nvSpPr>
        <p:spPr bwMode="auto">
          <a:xfrm>
            <a:off x="1981200" y="3352800"/>
            <a:ext cx="685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ctr" defTabSz="914400"/>
            <a:r>
              <a:rPr lang="en-US" altLang="en-US" kern="0"/>
              <a:t>S2</a:t>
            </a:r>
          </a:p>
        </p:txBody>
      </p:sp>
      <p:sp>
        <p:nvSpPr>
          <p:cNvPr id="52233" name="TextBox 30"/>
          <p:cNvSpPr txBox="1">
            <a:spLocks noChangeArrowheads="1"/>
          </p:cNvSpPr>
          <p:nvPr/>
        </p:nvSpPr>
        <p:spPr bwMode="auto">
          <a:xfrm>
            <a:off x="1981200" y="4019550"/>
            <a:ext cx="685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ctr" defTabSz="914400"/>
            <a:r>
              <a:rPr lang="en-US" altLang="en-US" kern="0"/>
              <a:t>S3</a:t>
            </a:r>
          </a:p>
        </p:txBody>
      </p:sp>
      <p:sp>
        <p:nvSpPr>
          <p:cNvPr id="52234" name="TextBox 31"/>
          <p:cNvSpPr txBox="1">
            <a:spLocks noChangeArrowheads="1"/>
          </p:cNvSpPr>
          <p:nvPr/>
        </p:nvSpPr>
        <p:spPr bwMode="auto">
          <a:xfrm>
            <a:off x="1981200" y="4724400"/>
            <a:ext cx="685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ctr" defTabSz="914400"/>
            <a:r>
              <a:rPr lang="en-US" altLang="en-US" kern="0"/>
              <a:t>S4</a:t>
            </a:r>
          </a:p>
        </p:txBody>
      </p:sp>
      <p:cxnSp>
        <p:nvCxnSpPr>
          <p:cNvPr id="35" name="Straight Arrow Connector 34"/>
          <p:cNvCxnSpPr>
            <a:cxnSpLocks noChangeShapeType="1"/>
          </p:cNvCxnSpPr>
          <p:nvPr/>
        </p:nvCxnSpPr>
        <p:spPr bwMode="auto">
          <a:xfrm flipV="1">
            <a:off x="3200400" y="2798763"/>
            <a:ext cx="160338" cy="677862"/>
          </a:xfrm>
          <a:prstGeom prst="straightConnector1">
            <a:avLst/>
          </a:prstGeom>
          <a:noFill/>
          <a:ln w="25400">
            <a:solidFill>
              <a:srgbClr val="2D2DB9"/>
            </a:solidFill>
            <a:round/>
            <a:headEnd/>
            <a:tailEnd type="triangle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" name="Straight Connector 40"/>
          <p:cNvCxnSpPr>
            <a:cxnSpLocks noChangeShapeType="1"/>
          </p:cNvCxnSpPr>
          <p:nvPr/>
        </p:nvCxnSpPr>
        <p:spPr bwMode="auto">
          <a:xfrm>
            <a:off x="3025776" y="2801938"/>
            <a:ext cx="182563" cy="747712"/>
          </a:xfrm>
          <a:prstGeom prst="line">
            <a:avLst/>
          </a:prstGeom>
          <a:noFill/>
          <a:ln w="25400">
            <a:solidFill>
              <a:srgbClr val="2D2DB9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" name="Straight Arrow Connector 42"/>
          <p:cNvCxnSpPr>
            <a:cxnSpLocks noChangeShapeType="1"/>
          </p:cNvCxnSpPr>
          <p:nvPr/>
        </p:nvCxnSpPr>
        <p:spPr bwMode="auto">
          <a:xfrm flipV="1">
            <a:off x="3294064" y="2798764"/>
            <a:ext cx="206375" cy="2154237"/>
          </a:xfrm>
          <a:prstGeom prst="straightConnector1">
            <a:avLst/>
          </a:prstGeom>
          <a:noFill/>
          <a:ln w="25400">
            <a:solidFill>
              <a:srgbClr val="2D2DB9"/>
            </a:solidFill>
            <a:round/>
            <a:headEnd/>
            <a:tailEnd type="triangle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" name="Straight Connector 43"/>
          <p:cNvCxnSpPr>
            <a:cxnSpLocks noChangeShapeType="1"/>
          </p:cNvCxnSpPr>
          <p:nvPr/>
        </p:nvCxnSpPr>
        <p:spPr bwMode="auto">
          <a:xfrm>
            <a:off x="2941639" y="2798764"/>
            <a:ext cx="319087" cy="2154237"/>
          </a:xfrm>
          <a:prstGeom prst="line">
            <a:avLst/>
          </a:prstGeom>
          <a:noFill/>
          <a:ln w="25400">
            <a:solidFill>
              <a:srgbClr val="2D2DB9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" name="Straight Arrow Connector 6"/>
          <p:cNvCxnSpPr>
            <a:cxnSpLocks noChangeShapeType="1"/>
          </p:cNvCxnSpPr>
          <p:nvPr/>
        </p:nvCxnSpPr>
        <p:spPr bwMode="auto">
          <a:xfrm>
            <a:off x="2686050" y="2228851"/>
            <a:ext cx="114300" cy="593725"/>
          </a:xfrm>
          <a:prstGeom prst="straightConnector1">
            <a:avLst/>
          </a:prstGeom>
          <a:noFill/>
          <a:ln w="25400">
            <a:solidFill>
              <a:srgbClr val="2D2DB9"/>
            </a:solidFill>
            <a:round/>
            <a:headEnd/>
            <a:tailEnd type="triangle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" name="Straight Arrow Connector 46"/>
          <p:cNvCxnSpPr>
            <a:cxnSpLocks noChangeShapeType="1"/>
          </p:cNvCxnSpPr>
          <p:nvPr/>
        </p:nvCxnSpPr>
        <p:spPr bwMode="auto">
          <a:xfrm flipV="1">
            <a:off x="3849689" y="1912938"/>
            <a:ext cx="276225" cy="914400"/>
          </a:xfrm>
          <a:prstGeom prst="straightConnector1">
            <a:avLst/>
          </a:prstGeom>
          <a:noFill/>
          <a:ln w="25400">
            <a:solidFill>
              <a:srgbClr val="2D2DB9"/>
            </a:solidFill>
            <a:round/>
            <a:headEnd/>
            <a:tailEnd type="triangle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" name="Straight Arrow Connector 36"/>
          <p:cNvCxnSpPr>
            <a:cxnSpLocks noChangeShapeType="1"/>
          </p:cNvCxnSpPr>
          <p:nvPr/>
        </p:nvCxnSpPr>
        <p:spPr bwMode="auto">
          <a:xfrm>
            <a:off x="6126164" y="2833689"/>
            <a:ext cx="327025" cy="2166937"/>
          </a:xfrm>
          <a:prstGeom prst="straightConnector1">
            <a:avLst/>
          </a:prstGeom>
          <a:noFill/>
          <a:ln w="25400">
            <a:solidFill>
              <a:srgbClr val="2D2DB9"/>
            </a:solidFill>
            <a:round/>
            <a:headEnd/>
            <a:tailEnd type="triangle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" name="Straight Arrow Connector 37"/>
          <p:cNvCxnSpPr>
            <a:cxnSpLocks noChangeShapeType="1"/>
          </p:cNvCxnSpPr>
          <p:nvPr/>
        </p:nvCxnSpPr>
        <p:spPr bwMode="auto">
          <a:xfrm flipV="1">
            <a:off x="7737476" y="2814639"/>
            <a:ext cx="347663" cy="2124075"/>
          </a:xfrm>
          <a:prstGeom prst="straightConnector1">
            <a:avLst/>
          </a:prstGeom>
          <a:noFill/>
          <a:ln w="25400">
            <a:solidFill>
              <a:srgbClr val="2D2DB9"/>
            </a:solidFill>
            <a:round/>
            <a:headEnd/>
            <a:tailEnd type="triangle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" name="Straight Arrow Connector 48"/>
          <p:cNvCxnSpPr>
            <a:cxnSpLocks noChangeShapeType="1"/>
          </p:cNvCxnSpPr>
          <p:nvPr/>
        </p:nvCxnSpPr>
        <p:spPr bwMode="auto">
          <a:xfrm>
            <a:off x="6399213" y="2835276"/>
            <a:ext cx="112712" cy="684213"/>
          </a:xfrm>
          <a:prstGeom prst="straightConnector1">
            <a:avLst/>
          </a:prstGeom>
          <a:noFill/>
          <a:ln w="25400">
            <a:solidFill>
              <a:srgbClr val="2D2DB9"/>
            </a:solidFill>
            <a:round/>
            <a:headEnd/>
            <a:tailEnd type="triangle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" name="Straight Arrow Connector 53"/>
          <p:cNvCxnSpPr>
            <a:cxnSpLocks noChangeShapeType="1"/>
          </p:cNvCxnSpPr>
          <p:nvPr/>
        </p:nvCxnSpPr>
        <p:spPr bwMode="auto">
          <a:xfrm flipV="1">
            <a:off x="7704138" y="2827339"/>
            <a:ext cx="127000" cy="650875"/>
          </a:xfrm>
          <a:prstGeom prst="straightConnector1">
            <a:avLst/>
          </a:prstGeom>
          <a:noFill/>
          <a:ln w="25400">
            <a:solidFill>
              <a:srgbClr val="2D2DB9"/>
            </a:solidFill>
            <a:round/>
            <a:headEnd/>
            <a:tailEnd type="triangle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" name="Straight Arrow Connector 44"/>
          <p:cNvCxnSpPr>
            <a:cxnSpLocks noChangeShapeType="1"/>
          </p:cNvCxnSpPr>
          <p:nvPr/>
        </p:nvCxnSpPr>
        <p:spPr bwMode="auto">
          <a:xfrm>
            <a:off x="9359901" y="2816226"/>
            <a:ext cx="123825" cy="682625"/>
          </a:xfrm>
          <a:prstGeom prst="straightConnector1">
            <a:avLst/>
          </a:prstGeom>
          <a:noFill/>
          <a:ln w="25400">
            <a:solidFill>
              <a:srgbClr val="2D2DB9"/>
            </a:solidFill>
            <a:round/>
            <a:headEnd/>
            <a:tailEnd type="triangle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" name="Straight Arrow Connector 55"/>
          <p:cNvCxnSpPr>
            <a:cxnSpLocks noChangeShapeType="1"/>
          </p:cNvCxnSpPr>
          <p:nvPr/>
        </p:nvCxnSpPr>
        <p:spPr bwMode="auto">
          <a:xfrm>
            <a:off x="9617076" y="2813050"/>
            <a:ext cx="365125" cy="2154238"/>
          </a:xfrm>
          <a:prstGeom prst="straightConnector1">
            <a:avLst/>
          </a:prstGeom>
          <a:noFill/>
          <a:ln w="25400">
            <a:solidFill>
              <a:srgbClr val="2D2DB9"/>
            </a:solidFill>
            <a:round/>
            <a:headEnd/>
            <a:tailEnd type="triangle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2247" name="TextBox 56"/>
          <p:cNvSpPr txBox="1">
            <a:spLocks noChangeArrowheads="1"/>
          </p:cNvSpPr>
          <p:nvPr/>
        </p:nvSpPr>
        <p:spPr bwMode="auto">
          <a:xfrm>
            <a:off x="1779588" y="1828800"/>
            <a:ext cx="17256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ctr" defTabSz="914400"/>
            <a:r>
              <a:rPr lang="en-US" altLang="en-US" kern="0"/>
              <a:t>suspect S3</a:t>
            </a:r>
          </a:p>
        </p:txBody>
      </p:sp>
      <p:sp>
        <p:nvSpPr>
          <p:cNvPr id="52248" name="TextBox 14"/>
          <p:cNvSpPr txBox="1">
            <a:spLocks noChangeArrowheads="1"/>
          </p:cNvSpPr>
          <p:nvPr/>
        </p:nvSpPr>
        <p:spPr bwMode="auto">
          <a:xfrm>
            <a:off x="2865438" y="5010150"/>
            <a:ext cx="8683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defTabSz="914400"/>
            <a:r>
              <a:rPr lang="en-US" altLang="en-US" sz="1800" kern="0"/>
              <a:t>Probe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611563" y="1524000"/>
            <a:ext cx="15240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defTabSz="914400">
              <a:defRPr/>
            </a:pPr>
            <a:r>
              <a:rPr lang="en-US" kern="0">
                <a:solidFill>
                  <a:sysClr val="windowText" lastClr="000000"/>
                </a:solidFill>
              </a:rPr>
              <a:t>ZooKeeper</a:t>
            </a:r>
            <a:endParaRPr lang="en-US" kern="0" dirty="0">
              <a:solidFill>
                <a:sysClr val="windowText" lastClr="000000"/>
              </a:solidFill>
            </a:endParaRPr>
          </a:p>
        </p:txBody>
      </p:sp>
      <p:cxnSp>
        <p:nvCxnSpPr>
          <p:cNvPr id="58" name="Straight Arrow Connector 57"/>
          <p:cNvCxnSpPr>
            <a:cxnSpLocks noChangeShapeType="1"/>
            <a:stCxn id="16" idx="2"/>
          </p:cNvCxnSpPr>
          <p:nvPr/>
        </p:nvCxnSpPr>
        <p:spPr bwMode="auto">
          <a:xfrm>
            <a:off x="4373563" y="1893332"/>
            <a:ext cx="393700" cy="953056"/>
          </a:xfrm>
          <a:prstGeom prst="straightConnector1">
            <a:avLst/>
          </a:prstGeom>
          <a:noFill/>
          <a:ln w="25400">
            <a:solidFill>
              <a:srgbClr val="2D2DB9"/>
            </a:solidFill>
            <a:round/>
            <a:headEnd/>
            <a:tailEnd type="triangle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2251" name="TextBox 25"/>
          <p:cNvSpPr txBox="1">
            <a:spLocks noChangeArrowheads="1"/>
          </p:cNvSpPr>
          <p:nvPr/>
        </p:nvSpPr>
        <p:spPr bwMode="auto">
          <a:xfrm>
            <a:off x="3163889" y="2174875"/>
            <a:ext cx="2636837" cy="5222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ctr" defTabSz="914400"/>
            <a:r>
              <a:rPr lang="en-US" altLang="en-US" sz="1400" kern="0"/>
              <a:t>&lt;9,</a:t>
            </a:r>
            <a:r>
              <a:rPr lang="is-IS" altLang="en-US" sz="1400" kern="0"/>
              <a:t>…</a:t>
            </a:r>
            <a:r>
              <a:rPr lang="en-US" altLang="en-US" sz="1400" kern="0"/>
              <a:t>&gt; -&gt; &lt;10, {S1,S2,S4}, F, CM=S1&gt;</a:t>
            </a:r>
          </a:p>
        </p:txBody>
      </p:sp>
      <p:sp>
        <p:nvSpPr>
          <p:cNvPr id="52252" name="TextBox 58"/>
          <p:cNvSpPr txBox="1">
            <a:spLocks noChangeArrowheads="1"/>
          </p:cNvSpPr>
          <p:nvPr/>
        </p:nvSpPr>
        <p:spPr bwMode="auto">
          <a:xfrm>
            <a:off x="5035551" y="2655889"/>
            <a:ext cx="989013" cy="3079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ctr" defTabSz="914400"/>
            <a:r>
              <a:rPr lang="en-US" altLang="en-US" sz="1400" kern="0"/>
              <a:t>REMAP</a:t>
            </a:r>
          </a:p>
        </p:txBody>
      </p:sp>
      <p:sp>
        <p:nvSpPr>
          <p:cNvPr id="52253" name="TextBox 59"/>
          <p:cNvSpPr txBox="1">
            <a:spLocks noChangeArrowheads="1"/>
          </p:cNvSpPr>
          <p:nvPr/>
        </p:nvSpPr>
        <p:spPr bwMode="auto">
          <a:xfrm>
            <a:off x="5467350" y="5045075"/>
            <a:ext cx="18621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defTabSz="914400"/>
            <a:r>
              <a:rPr lang="en-US" altLang="en-US" sz="1800" kern="0"/>
              <a:t>NEW-CONFIG</a:t>
            </a:r>
          </a:p>
        </p:txBody>
      </p:sp>
      <p:sp>
        <p:nvSpPr>
          <p:cNvPr id="52254" name="TextBox 62"/>
          <p:cNvSpPr txBox="1">
            <a:spLocks noChangeArrowheads="1"/>
          </p:cNvSpPr>
          <p:nvPr/>
        </p:nvSpPr>
        <p:spPr bwMode="auto">
          <a:xfrm>
            <a:off x="6773863" y="5419725"/>
            <a:ext cx="24431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defTabSz="914400"/>
            <a:r>
              <a:rPr lang="en-US" altLang="en-US" sz="1800" kern="0"/>
              <a:t>NEW-CONFIG-ACK</a:t>
            </a:r>
          </a:p>
        </p:txBody>
      </p:sp>
      <p:sp>
        <p:nvSpPr>
          <p:cNvPr id="52255" name="TextBox 66"/>
          <p:cNvSpPr txBox="1">
            <a:spLocks noChangeArrowheads="1"/>
          </p:cNvSpPr>
          <p:nvPr/>
        </p:nvSpPr>
        <p:spPr bwMode="auto">
          <a:xfrm>
            <a:off x="7831138" y="5029200"/>
            <a:ext cx="32178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defTabSz="914400"/>
            <a:r>
              <a:rPr lang="en-US" altLang="en-US" sz="1800" kern="0"/>
              <a:t>NEW-CONFIG-COMMIT</a:t>
            </a:r>
          </a:p>
        </p:txBody>
      </p:sp>
      <p:sp>
        <p:nvSpPr>
          <p:cNvPr id="52256" name="TextBox 32"/>
          <p:cNvSpPr txBox="1">
            <a:spLocks noChangeArrowheads="1"/>
          </p:cNvSpPr>
          <p:nvPr/>
        </p:nvSpPr>
        <p:spPr bwMode="auto">
          <a:xfrm>
            <a:off x="2209800" y="5924551"/>
            <a:ext cx="73152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defTabSz="914400">
              <a:buFont typeface="Arial" panose="020B0604020202020204" pitchFamily="34" charset="0"/>
              <a:buChar char="•"/>
            </a:pPr>
            <a:r>
              <a:rPr lang="en-US" altLang="en-US" kern="0"/>
              <a:t>Recovery starts after everyone stops accessing recovering regions</a:t>
            </a:r>
          </a:p>
        </p:txBody>
      </p:sp>
    </p:spTree>
    <p:extLst>
      <p:ext uri="{BB962C8B-B14F-4D97-AF65-F5344CB8AC3E}">
        <p14:creationId xmlns:p14="http://schemas.microsoft.com/office/powerpoint/2010/main" val="31699161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2651125" y="2143126"/>
            <a:ext cx="17653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ctr" defTabSz="914400"/>
            <a:r>
              <a:rPr lang="en-US" altLang="en-US" sz="1200" kern="0"/>
              <a:t>NEW-CONFIG-COMMIT</a:t>
            </a:r>
          </a:p>
        </p:txBody>
      </p:sp>
      <p:sp>
        <p:nvSpPr>
          <p:cNvPr id="72" name="TextBox 71"/>
          <p:cNvSpPr txBox="1">
            <a:spLocks noChangeArrowheads="1"/>
          </p:cNvSpPr>
          <p:nvPr/>
        </p:nvSpPr>
        <p:spPr bwMode="auto">
          <a:xfrm>
            <a:off x="2111375" y="4437063"/>
            <a:ext cx="12636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ctr" defTabSz="914400"/>
            <a:r>
              <a:rPr lang="en-US" altLang="en-US" sz="1200" kern="0"/>
              <a:t>NEW-CONFIG</a:t>
            </a:r>
          </a:p>
        </p:txBody>
      </p:sp>
      <p:sp>
        <p:nvSpPr>
          <p:cNvPr id="5325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Transaction Recovery</a:t>
            </a:r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58200" y="5410200"/>
            <a:ext cx="12954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defTabSz="914400"/>
            <a:fld id="{17366096-102D-4D20-AD16-77194A02A6B3}" type="slidenum">
              <a:rPr lang="zh-CN" altLang="en-US" sz="1400" b="0" kern="0">
                <a:latin typeface="Times New Roman" panose="02020603050405020304" pitchFamily="18" charset="0"/>
              </a:rPr>
              <a:pPr defTabSz="914400"/>
              <a:t>39</a:t>
            </a:fld>
            <a:endParaRPr lang="en-US" altLang="zh-CN" sz="1400" b="0" kern="0">
              <a:latin typeface="Times New Roman" panose="02020603050405020304" pitchFamily="18" charset="0"/>
            </a:endParaRPr>
          </a:p>
        </p:txBody>
      </p:sp>
      <p:cxnSp>
        <p:nvCxnSpPr>
          <p:cNvPr id="20" name="Straight Connector 19"/>
          <p:cNvCxnSpPr/>
          <p:nvPr/>
        </p:nvCxnSpPr>
        <p:spPr bwMode="auto">
          <a:xfrm>
            <a:off x="2667000" y="2057400"/>
            <a:ext cx="7315200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 bwMode="auto">
          <a:xfrm flipV="1">
            <a:off x="2667000" y="2741614"/>
            <a:ext cx="7315200" cy="1587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 bwMode="auto">
          <a:xfrm>
            <a:off x="2667000" y="4191000"/>
            <a:ext cx="7315200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 bwMode="auto">
          <a:xfrm flipV="1">
            <a:off x="2667000" y="3424238"/>
            <a:ext cx="7315200" cy="4762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257" name="TextBox 24"/>
          <p:cNvSpPr txBox="1">
            <a:spLocks noChangeArrowheads="1"/>
          </p:cNvSpPr>
          <p:nvPr/>
        </p:nvSpPr>
        <p:spPr bwMode="auto">
          <a:xfrm>
            <a:off x="1974851" y="1843088"/>
            <a:ext cx="6762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ctr" defTabSz="914400"/>
            <a:r>
              <a:rPr lang="en-US" altLang="en-US" kern="0"/>
              <a:t>C</a:t>
            </a:r>
          </a:p>
        </p:txBody>
      </p:sp>
      <p:sp>
        <p:nvSpPr>
          <p:cNvPr id="53258" name="TextBox 29"/>
          <p:cNvSpPr txBox="1">
            <a:spLocks noChangeArrowheads="1"/>
          </p:cNvSpPr>
          <p:nvPr/>
        </p:nvSpPr>
        <p:spPr bwMode="auto">
          <a:xfrm>
            <a:off x="1981200" y="2590800"/>
            <a:ext cx="685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ctr" defTabSz="914400"/>
            <a:r>
              <a:rPr lang="en-US" altLang="en-US" kern="0"/>
              <a:t>P</a:t>
            </a:r>
          </a:p>
        </p:txBody>
      </p:sp>
      <p:sp>
        <p:nvSpPr>
          <p:cNvPr id="53259" name="TextBox 30"/>
          <p:cNvSpPr txBox="1">
            <a:spLocks noChangeArrowheads="1"/>
          </p:cNvSpPr>
          <p:nvPr/>
        </p:nvSpPr>
        <p:spPr bwMode="auto">
          <a:xfrm>
            <a:off x="1981200" y="3257550"/>
            <a:ext cx="685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ctr" defTabSz="914400"/>
            <a:r>
              <a:rPr lang="en-US" altLang="en-US" kern="0"/>
              <a:t>B1</a:t>
            </a:r>
          </a:p>
        </p:txBody>
      </p:sp>
      <p:sp>
        <p:nvSpPr>
          <p:cNvPr id="53260" name="TextBox 31"/>
          <p:cNvSpPr txBox="1">
            <a:spLocks noChangeArrowheads="1"/>
          </p:cNvSpPr>
          <p:nvPr/>
        </p:nvSpPr>
        <p:spPr bwMode="auto">
          <a:xfrm>
            <a:off x="1981200" y="3962400"/>
            <a:ext cx="685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ctr" defTabSz="914400"/>
            <a:r>
              <a:rPr lang="en-US" altLang="en-US" kern="0"/>
              <a:t>B2</a:t>
            </a:r>
          </a:p>
        </p:txBody>
      </p:sp>
      <p:sp>
        <p:nvSpPr>
          <p:cNvPr id="59" name="TextBox 58"/>
          <p:cNvSpPr txBox="1">
            <a:spLocks noChangeArrowheads="1"/>
          </p:cNvSpPr>
          <p:nvPr/>
        </p:nvSpPr>
        <p:spPr bwMode="auto">
          <a:xfrm>
            <a:off x="2743200" y="3270251"/>
            <a:ext cx="776288" cy="3079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ctr" defTabSz="914400"/>
            <a:r>
              <a:rPr lang="en-US" altLang="en-US" sz="1400" kern="0"/>
              <a:t>Block</a:t>
            </a:r>
          </a:p>
        </p:txBody>
      </p:sp>
      <p:sp>
        <p:nvSpPr>
          <p:cNvPr id="33" name="TextBox 32"/>
          <p:cNvSpPr txBox="1">
            <a:spLocks noChangeArrowheads="1"/>
          </p:cNvSpPr>
          <p:nvPr/>
        </p:nvSpPr>
        <p:spPr bwMode="auto">
          <a:xfrm>
            <a:off x="2743200" y="2600325"/>
            <a:ext cx="776288" cy="3063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ctr" defTabSz="914400"/>
            <a:r>
              <a:rPr lang="en-US" altLang="en-US" sz="1400" kern="0"/>
              <a:t>Block</a:t>
            </a: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2743200" y="4037014"/>
            <a:ext cx="776288" cy="3079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ctr" defTabSz="914400"/>
            <a:r>
              <a:rPr lang="en-US" altLang="en-US" sz="1400" kern="0"/>
              <a:t>Block</a:t>
            </a:r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3657600" y="2600325"/>
            <a:ext cx="668338" cy="3063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ctr" defTabSz="914400"/>
            <a:r>
              <a:rPr lang="en-US" altLang="en-US" sz="1400" kern="0"/>
              <a:t>Drain</a:t>
            </a:r>
          </a:p>
        </p:txBody>
      </p:sp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3657600" y="3273425"/>
            <a:ext cx="668338" cy="3063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ctr" defTabSz="914400"/>
            <a:r>
              <a:rPr lang="en-US" altLang="en-US" sz="1400" kern="0"/>
              <a:t>Drain</a:t>
            </a:r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3657600" y="4051301"/>
            <a:ext cx="668338" cy="3079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ctr" defTabSz="914400"/>
            <a:r>
              <a:rPr lang="en-US" altLang="en-US" sz="1400" kern="0"/>
              <a:t>Drain</a:t>
            </a:r>
          </a:p>
        </p:txBody>
      </p:sp>
      <p:sp>
        <p:nvSpPr>
          <p:cNvPr id="68" name="TextBox 67"/>
          <p:cNvSpPr txBox="1">
            <a:spLocks noChangeArrowheads="1"/>
          </p:cNvSpPr>
          <p:nvPr/>
        </p:nvSpPr>
        <p:spPr bwMode="auto">
          <a:xfrm>
            <a:off x="2209800" y="5410201"/>
            <a:ext cx="73152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defTabSz="914400">
              <a:buFont typeface="Arial" panose="020B0604020202020204" pitchFamily="34" charset="0"/>
              <a:buChar char="•"/>
            </a:pPr>
            <a:r>
              <a:rPr lang="en-US" altLang="en-US" kern="0"/>
              <a:t>Process all the messages in logs that haven</a:t>
            </a:r>
            <a:r>
              <a:rPr lang="uk-UA" altLang="en-US" kern="0"/>
              <a:t>’</a:t>
            </a:r>
            <a:r>
              <a:rPr lang="en-US" altLang="en-US" kern="0"/>
              <a:t>t been processed</a:t>
            </a:r>
          </a:p>
        </p:txBody>
      </p:sp>
      <p:cxnSp>
        <p:nvCxnSpPr>
          <p:cNvPr id="70" name="Straight Connector 69"/>
          <p:cNvCxnSpPr/>
          <p:nvPr/>
        </p:nvCxnSpPr>
        <p:spPr bwMode="auto">
          <a:xfrm>
            <a:off x="3581400" y="2600325"/>
            <a:ext cx="0" cy="18288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 bwMode="auto">
          <a:xfrm>
            <a:off x="2743200" y="2590800"/>
            <a:ext cx="0" cy="18288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3470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/>
      <p:bldP spid="73" grpId="1"/>
      <p:bldP spid="72" grpId="0"/>
      <p:bldP spid="72" grpId="1"/>
      <p:bldP spid="59" grpId="0" animBg="1"/>
      <p:bldP spid="33" grpId="0" animBg="1"/>
      <p:bldP spid="34" grpId="0" animBg="1"/>
      <p:bldP spid="36" grpId="0" animBg="1"/>
      <p:bldP spid="40" grpId="0" animBg="1"/>
      <p:bldP spid="42" grpId="0" animBg="1"/>
      <p:bldP spid="6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Hardware Trends</a:t>
            </a:r>
          </a:p>
        </p:txBody>
      </p:sp>
      <p:sp>
        <p:nvSpPr>
          <p:cNvPr id="1741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Modern cluster</a:t>
            </a:r>
          </a:p>
          <a:p>
            <a:pPr lvl="1"/>
            <a:r>
              <a:rPr lang="en-US" altLang="en-US"/>
              <a:t>Large main memory</a:t>
            </a:r>
          </a:p>
          <a:p>
            <a:pPr lvl="1"/>
            <a:r>
              <a:rPr lang="en-US" altLang="en-US"/>
              <a:t>Non-volatile memory</a:t>
            </a:r>
          </a:p>
          <a:p>
            <a:pPr lvl="1"/>
            <a:r>
              <a:rPr lang="en-US" altLang="en-US"/>
              <a:t>Fast network with RDMA</a:t>
            </a:r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defTabSz="914400"/>
            <a:fld id="{9BA8F5FB-A6E1-4C47-BD48-96CCBEC57A65}" type="slidenum">
              <a:rPr lang="zh-CN" altLang="en-US" sz="1400" b="0" kern="0">
                <a:latin typeface="Times New Roman" panose="02020603050405020304" pitchFamily="18" charset="0"/>
              </a:rPr>
              <a:pPr defTabSz="914400"/>
              <a:t>4</a:t>
            </a:fld>
            <a:endParaRPr lang="en-US" altLang="zh-CN" sz="1400" b="0" kern="0">
              <a:latin typeface="Times New Roman" panose="02020603050405020304" pitchFamily="18" charset="0"/>
            </a:endParaRPr>
          </a:p>
        </p:txBody>
      </p:sp>
      <p:pic>
        <p:nvPicPr>
          <p:cNvPr id="17412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3741738"/>
            <a:ext cx="7518400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12717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Transaction Recovery</a:t>
            </a:r>
          </a:p>
        </p:txBody>
      </p:sp>
      <p:sp>
        <p:nvSpPr>
          <p:cNvPr id="5427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58200" y="5410200"/>
            <a:ext cx="12954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defTabSz="914400"/>
            <a:fld id="{5D3141C8-0441-4B4E-A988-AA3CC7AB7AF6}" type="slidenum">
              <a:rPr lang="zh-CN" altLang="en-US" sz="1400" b="0" kern="0">
                <a:latin typeface="Times New Roman" panose="02020603050405020304" pitchFamily="18" charset="0"/>
              </a:rPr>
              <a:pPr defTabSz="914400"/>
              <a:t>40</a:t>
            </a:fld>
            <a:endParaRPr lang="en-US" altLang="zh-CN" sz="1400" b="0" kern="0">
              <a:latin typeface="Times New Roman" panose="02020603050405020304" pitchFamily="18" charset="0"/>
            </a:endParaRPr>
          </a:p>
        </p:txBody>
      </p:sp>
      <p:cxnSp>
        <p:nvCxnSpPr>
          <p:cNvPr id="20" name="Straight Connector 19"/>
          <p:cNvCxnSpPr/>
          <p:nvPr/>
        </p:nvCxnSpPr>
        <p:spPr bwMode="auto">
          <a:xfrm>
            <a:off x="2667000" y="2057400"/>
            <a:ext cx="7315200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 bwMode="auto">
          <a:xfrm flipV="1">
            <a:off x="2667000" y="2741614"/>
            <a:ext cx="7315200" cy="1587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 bwMode="auto">
          <a:xfrm>
            <a:off x="2667000" y="4191000"/>
            <a:ext cx="7315200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 bwMode="auto">
          <a:xfrm flipV="1">
            <a:off x="2667000" y="3424238"/>
            <a:ext cx="7315200" cy="4762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279" name="TextBox 24"/>
          <p:cNvSpPr txBox="1">
            <a:spLocks noChangeArrowheads="1"/>
          </p:cNvSpPr>
          <p:nvPr/>
        </p:nvSpPr>
        <p:spPr bwMode="auto">
          <a:xfrm>
            <a:off x="1974851" y="1843088"/>
            <a:ext cx="6762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ctr" defTabSz="914400"/>
            <a:r>
              <a:rPr lang="en-US" altLang="en-US" kern="0"/>
              <a:t>C</a:t>
            </a:r>
          </a:p>
        </p:txBody>
      </p:sp>
      <p:sp>
        <p:nvSpPr>
          <p:cNvPr id="54280" name="TextBox 29"/>
          <p:cNvSpPr txBox="1">
            <a:spLocks noChangeArrowheads="1"/>
          </p:cNvSpPr>
          <p:nvPr/>
        </p:nvSpPr>
        <p:spPr bwMode="auto">
          <a:xfrm>
            <a:off x="1981200" y="2590800"/>
            <a:ext cx="685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ctr" defTabSz="914400"/>
            <a:r>
              <a:rPr lang="en-US" altLang="en-US" kern="0"/>
              <a:t>P</a:t>
            </a:r>
          </a:p>
        </p:txBody>
      </p:sp>
      <p:sp>
        <p:nvSpPr>
          <p:cNvPr id="54281" name="TextBox 30"/>
          <p:cNvSpPr txBox="1">
            <a:spLocks noChangeArrowheads="1"/>
          </p:cNvSpPr>
          <p:nvPr/>
        </p:nvSpPr>
        <p:spPr bwMode="auto">
          <a:xfrm>
            <a:off x="1981200" y="3257550"/>
            <a:ext cx="685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ctr" defTabSz="914400"/>
            <a:r>
              <a:rPr lang="en-US" altLang="en-US" kern="0"/>
              <a:t>B1</a:t>
            </a:r>
          </a:p>
        </p:txBody>
      </p:sp>
      <p:sp>
        <p:nvSpPr>
          <p:cNvPr id="54282" name="TextBox 31"/>
          <p:cNvSpPr txBox="1">
            <a:spLocks noChangeArrowheads="1"/>
          </p:cNvSpPr>
          <p:nvPr/>
        </p:nvSpPr>
        <p:spPr bwMode="auto">
          <a:xfrm>
            <a:off x="1981200" y="3962400"/>
            <a:ext cx="685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ctr" defTabSz="914400"/>
            <a:r>
              <a:rPr lang="en-US" altLang="en-US" kern="0"/>
              <a:t>B2</a:t>
            </a:r>
          </a:p>
        </p:txBody>
      </p:sp>
      <p:cxnSp>
        <p:nvCxnSpPr>
          <p:cNvPr id="38" name="Straight Arrow Connector 37"/>
          <p:cNvCxnSpPr>
            <a:cxnSpLocks noChangeShapeType="1"/>
          </p:cNvCxnSpPr>
          <p:nvPr/>
        </p:nvCxnSpPr>
        <p:spPr bwMode="auto">
          <a:xfrm flipV="1">
            <a:off x="4787900" y="3000376"/>
            <a:ext cx="147638" cy="1190625"/>
          </a:xfrm>
          <a:prstGeom prst="straightConnector1">
            <a:avLst/>
          </a:prstGeom>
          <a:noFill/>
          <a:ln w="25400">
            <a:solidFill>
              <a:srgbClr val="2D2DB9"/>
            </a:solidFill>
            <a:round/>
            <a:headEnd/>
            <a:tailEnd type="triangle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4284" name="TextBox 58"/>
          <p:cNvSpPr txBox="1">
            <a:spLocks noChangeArrowheads="1"/>
          </p:cNvSpPr>
          <p:nvPr/>
        </p:nvSpPr>
        <p:spPr bwMode="auto">
          <a:xfrm>
            <a:off x="2743200" y="3270251"/>
            <a:ext cx="776288" cy="3079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ctr" defTabSz="914400"/>
            <a:r>
              <a:rPr lang="en-US" altLang="en-US" sz="1400" kern="0"/>
              <a:t>Block</a:t>
            </a:r>
          </a:p>
        </p:txBody>
      </p:sp>
      <p:sp>
        <p:nvSpPr>
          <p:cNvPr id="54285" name="TextBox 32"/>
          <p:cNvSpPr txBox="1">
            <a:spLocks noChangeArrowheads="1"/>
          </p:cNvSpPr>
          <p:nvPr/>
        </p:nvSpPr>
        <p:spPr bwMode="auto">
          <a:xfrm>
            <a:off x="2743200" y="2600325"/>
            <a:ext cx="776288" cy="3063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ctr" defTabSz="914400"/>
            <a:r>
              <a:rPr lang="en-US" altLang="en-US" sz="1400" kern="0"/>
              <a:t>Block</a:t>
            </a:r>
          </a:p>
        </p:txBody>
      </p:sp>
      <p:sp>
        <p:nvSpPr>
          <p:cNvPr id="54286" name="TextBox 33"/>
          <p:cNvSpPr txBox="1">
            <a:spLocks noChangeArrowheads="1"/>
          </p:cNvSpPr>
          <p:nvPr/>
        </p:nvSpPr>
        <p:spPr bwMode="auto">
          <a:xfrm>
            <a:off x="2743200" y="4037014"/>
            <a:ext cx="776288" cy="3079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ctr" defTabSz="914400"/>
            <a:r>
              <a:rPr lang="en-US" altLang="en-US" sz="1400" kern="0"/>
              <a:t>Block</a:t>
            </a:r>
          </a:p>
        </p:txBody>
      </p:sp>
      <p:sp>
        <p:nvSpPr>
          <p:cNvPr id="54287" name="TextBox 35"/>
          <p:cNvSpPr txBox="1">
            <a:spLocks noChangeArrowheads="1"/>
          </p:cNvSpPr>
          <p:nvPr/>
        </p:nvSpPr>
        <p:spPr bwMode="auto">
          <a:xfrm>
            <a:off x="3657600" y="2600325"/>
            <a:ext cx="668338" cy="3063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ctr" defTabSz="914400"/>
            <a:r>
              <a:rPr lang="en-US" altLang="en-US" sz="1400" kern="0"/>
              <a:t>Drain</a:t>
            </a:r>
          </a:p>
        </p:txBody>
      </p:sp>
      <p:sp>
        <p:nvSpPr>
          <p:cNvPr id="54288" name="TextBox 39"/>
          <p:cNvSpPr txBox="1">
            <a:spLocks noChangeArrowheads="1"/>
          </p:cNvSpPr>
          <p:nvPr/>
        </p:nvSpPr>
        <p:spPr bwMode="auto">
          <a:xfrm>
            <a:off x="3657600" y="3273425"/>
            <a:ext cx="668338" cy="3063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ctr" defTabSz="914400"/>
            <a:r>
              <a:rPr lang="en-US" altLang="en-US" sz="1400" kern="0"/>
              <a:t>Drain</a:t>
            </a:r>
          </a:p>
        </p:txBody>
      </p:sp>
      <p:sp>
        <p:nvSpPr>
          <p:cNvPr id="54289" name="TextBox 41"/>
          <p:cNvSpPr txBox="1">
            <a:spLocks noChangeArrowheads="1"/>
          </p:cNvSpPr>
          <p:nvPr/>
        </p:nvSpPr>
        <p:spPr bwMode="auto">
          <a:xfrm>
            <a:off x="3657600" y="4051301"/>
            <a:ext cx="668338" cy="3079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ctr" defTabSz="914400"/>
            <a:r>
              <a:rPr lang="en-US" altLang="en-US" sz="1400" kern="0"/>
              <a:t>Drain</a:t>
            </a:r>
          </a:p>
        </p:txBody>
      </p: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4438650" y="2473326"/>
            <a:ext cx="1276350" cy="523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ctr" defTabSz="914400"/>
            <a:r>
              <a:rPr lang="en-US" altLang="en-US" sz="1400" kern="0"/>
              <a:t>Find Recovering</a:t>
            </a:r>
          </a:p>
        </p:txBody>
      </p:sp>
      <p:cxnSp>
        <p:nvCxnSpPr>
          <p:cNvPr id="54" name="Straight Arrow Connector 53"/>
          <p:cNvCxnSpPr>
            <a:cxnSpLocks noChangeShapeType="1"/>
          </p:cNvCxnSpPr>
          <p:nvPr/>
        </p:nvCxnSpPr>
        <p:spPr bwMode="auto">
          <a:xfrm flipV="1">
            <a:off x="4745038" y="2935288"/>
            <a:ext cx="63500" cy="488950"/>
          </a:xfrm>
          <a:prstGeom prst="straightConnector1">
            <a:avLst/>
          </a:prstGeom>
          <a:noFill/>
          <a:ln w="25400">
            <a:solidFill>
              <a:srgbClr val="2D2DB9"/>
            </a:solidFill>
            <a:round/>
            <a:headEnd/>
            <a:tailEnd type="triangle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5797550" y="2587626"/>
            <a:ext cx="603250" cy="3079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ctr" defTabSz="914400"/>
            <a:r>
              <a:rPr lang="en-US" altLang="en-US" sz="1400" kern="0"/>
              <a:t>Lock</a:t>
            </a:r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2209800" y="5410200"/>
            <a:ext cx="7315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defTabSz="914400">
              <a:buFont typeface="Arial" panose="020B0604020202020204" pitchFamily="34" charset="0"/>
              <a:buChar char="•"/>
            </a:pPr>
            <a:r>
              <a:rPr lang="en-US" altLang="en-US" kern="0"/>
              <a:t>Region looks as it is before the failure</a:t>
            </a:r>
          </a:p>
        </p:txBody>
      </p:sp>
    </p:spTree>
    <p:extLst>
      <p:ext uri="{BB962C8B-B14F-4D97-AF65-F5344CB8AC3E}">
        <p14:creationId xmlns:p14="http://schemas.microsoft.com/office/powerpoint/2010/main" val="212254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8" grpId="0" animBg="1"/>
      <p:bldP spid="37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Transaction Recovery</a:t>
            </a:r>
          </a:p>
        </p:txBody>
      </p:sp>
      <p:sp>
        <p:nvSpPr>
          <p:cNvPr id="5529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58200" y="5410200"/>
            <a:ext cx="12954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defTabSz="914400"/>
            <a:fld id="{DEC85DF8-E858-444D-86B1-47AA4A8A66DD}" type="slidenum">
              <a:rPr lang="zh-CN" altLang="en-US" sz="1400" b="0" kern="0">
                <a:latin typeface="Times New Roman" panose="02020603050405020304" pitchFamily="18" charset="0"/>
              </a:rPr>
              <a:pPr defTabSz="914400"/>
              <a:t>41</a:t>
            </a:fld>
            <a:endParaRPr lang="en-US" altLang="zh-CN" sz="1400" b="0" kern="0">
              <a:latin typeface="Times New Roman" panose="02020603050405020304" pitchFamily="18" charset="0"/>
            </a:endParaRPr>
          </a:p>
        </p:txBody>
      </p:sp>
      <p:cxnSp>
        <p:nvCxnSpPr>
          <p:cNvPr id="20" name="Straight Connector 19"/>
          <p:cNvCxnSpPr/>
          <p:nvPr/>
        </p:nvCxnSpPr>
        <p:spPr bwMode="auto">
          <a:xfrm>
            <a:off x="2667000" y="2057400"/>
            <a:ext cx="7315200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 bwMode="auto">
          <a:xfrm flipV="1">
            <a:off x="2667000" y="2741614"/>
            <a:ext cx="7315200" cy="1587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 bwMode="auto">
          <a:xfrm>
            <a:off x="2667000" y="4191000"/>
            <a:ext cx="7315200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 bwMode="auto">
          <a:xfrm flipV="1">
            <a:off x="2667000" y="3424238"/>
            <a:ext cx="7315200" cy="4762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303" name="TextBox 24"/>
          <p:cNvSpPr txBox="1">
            <a:spLocks noChangeArrowheads="1"/>
          </p:cNvSpPr>
          <p:nvPr/>
        </p:nvSpPr>
        <p:spPr bwMode="auto">
          <a:xfrm>
            <a:off x="1974851" y="1843088"/>
            <a:ext cx="6762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ctr" defTabSz="914400"/>
            <a:r>
              <a:rPr lang="en-US" altLang="en-US" kern="0"/>
              <a:t>C</a:t>
            </a:r>
          </a:p>
        </p:txBody>
      </p:sp>
      <p:sp>
        <p:nvSpPr>
          <p:cNvPr id="55304" name="TextBox 29"/>
          <p:cNvSpPr txBox="1">
            <a:spLocks noChangeArrowheads="1"/>
          </p:cNvSpPr>
          <p:nvPr/>
        </p:nvSpPr>
        <p:spPr bwMode="auto">
          <a:xfrm>
            <a:off x="1981200" y="2590800"/>
            <a:ext cx="685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ctr" defTabSz="914400"/>
            <a:r>
              <a:rPr lang="en-US" altLang="en-US" kern="0"/>
              <a:t>P</a:t>
            </a:r>
          </a:p>
        </p:txBody>
      </p:sp>
      <p:sp>
        <p:nvSpPr>
          <p:cNvPr id="55305" name="TextBox 30"/>
          <p:cNvSpPr txBox="1">
            <a:spLocks noChangeArrowheads="1"/>
          </p:cNvSpPr>
          <p:nvPr/>
        </p:nvSpPr>
        <p:spPr bwMode="auto">
          <a:xfrm>
            <a:off x="1981200" y="3257550"/>
            <a:ext cx="685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ctr" defTabSz="914400"/>
            <a:r>
              <a:rPr lang="en-US" altLang="en-US" kern="0"/>
              <a:t>B1</a:t>
            </a:r>
          </a:p>
        </p:txBody>
      </p:sp>
      <p:sp>
        <p:nvSpPr>
          <p:cNvPr id="55306" name="TextBox 31"/>
          <p:cNvSpPr txBox="1">
            <a:spLocks noChangeArrowheads="1"/>
          </p:cNvSpPr>
          <p:nvPr/>
        </p:nvSpPr>
        <p:spPr bwMode="auto">
          <a:xfrm>
            <a:off x="1981200" y="3962400"/>
            <a:ext cx="685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ctr" defTabSz="914400"/>
            <a:r>
              <a:rPr lang="en-US" altLang="en-US" kern="0"/>
              <a:t>B2</a:t>
            </a:r>
          </a:p>
        </p:txBody>
      </p:sp>
      <p:cxnSp>
        <p:nvCxnSpPr>
          <p:cNvPr id="38" name="Straight Arrow Connector 37"/>
          <p:cNvCxnSpPr>
            <a:cxnSpLocks noChangeShapeType="1"/>
          </p:cNvCxnSpPr>
          <p:nvPr/>
        </p:nvCxnSpPr>
        <p:spPr bwMode="auto">
          <a:xfrm flipV="1">
            <a:off x="4787900" y="3000376"/>
            <a:ext cx="147638" cy="1190625"/>
          </a:xfrm>
          <a:prstGeom prst="straightConnector1">
            <a:avLst/>
          </a:prstGeom>
          <a:noFill/>
          <a:ln w="25400">
            <a:solidFill>
              <a:srgbClr val="2D2DB9"/>
            </a:solidFill>
            <a:round/>
            <a:headEnd/>
            <a:tailEnd type="triangle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" name="Straight Arrow Connector 44"/>
          <p:cNvCxnSpPr>
            <a:cxnSpLocks noChangeShapeType="1"/>
          </p:cNvCxnSpPr>
          <p:nvPr/>
        </p:nvCxnSpPr>
        <p:spPr bwMode="auto">
          <a:xfrm>
            <a:off x="6483351" y="1712913"/>
            <a:ext cx="123825" cy="1041400"/>
          </a:xfrm>
          <a:prstGeom prst="straightConnector1">
            <a:avLst/>
          </a:prstGeom>
          <a:noFill/>
          <a:ln w="25400">
            <a:solidFill>
              <a:srgbClr val="2D2DB9"/>
            </a:solidFill>
            <a:prstDash val="sysDot"/>
            <a:round/>
            <a:headEnd/>
            <a:tailEnd type="triangle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5309" name="TextBox 58"/>
          <p:cNvSpPr txBox="1">
            <a:spLocks noChangeArrowheads="1"/>
          </p:cNvSpPr>
          <p:nvPr/>
        </p:nvSpPr>
        <p:spPr bwMode="auto">
          <a:xfrm>
            <a:off x="2743200" y="3270251"/>
            <a:ext cx="776288" cy="3079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ctr" defTabSz="914400"/>
            <a:r>
              <a:rPr lang="en-US" altLang="en-US" sz="1400" kern="0"/>
              <a:t>Block</a:t>
            </a:r>
          </a:p>
        </p:txBody>
      </p:sp>
      <p:sp>
        <p:nvSpPr>
          <p:cNvPr id="55310" name="TextBox 32"/>
          <p:cNvSpPr txBox="1">
            <a:spLocks noChangeArrowheads="1"/>
          </p:cNvSpPr>
          <p:nvPr/>
        </p:nvSpPr>
        <p:spPr bwMode="auto">
          <a:xfrm>
            <a:off x="2743200" y="2600325"/>
            <a:ext cx="776288" cy="3063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ctr" defTabSz="914400"/>
            <a:r>
              <a:rPr lang="en-US" altLang="en-US" sz="1400" kern="0"/>
              <a:t>Block</a:t>
            </a:r>
          </a:p>
        </p:txBody>
      </p:sp>
      <p:sp>
        <p:nvSpPr>
          <p:cNvPr id="55311" name="TextBox 33"/>
          <p:cNvSpPr txBox="1">
            <a:spLocks noChangeArrowheads="1"/>
          </p:cNvSpPr>
          <p:nvPr/>
        </p:nvSpPr>
        <p:spPr bwMode="auto">
          <a:xfrm>
            <a:off x="2743200" y="4037014"/>
            <a:ext cx="776288" cy="3079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ctr" defTabSz="914400"/>
            <a:r>
              <a:rPr lang="en-US" altLang="en-US" sz="1400" kern="0"/>
              <a:t>Block</a:t>
            </a:r>
          </a:p>
        </p:txBody>
      </p:sp>
      <p:sp>
        <p:nvSpPr>
          <p:cNvPr id="55312" name="TextBox 35"/>
          <p:cNvSpPr txBox="1">
            <a:spLocks noChangeArrowheads="1"/>
          </p:cNvSpPr>
          <p:nvPr/>
        </p:nvSpPr>
        <p:spPr bwMode="auto">
          <a:xfrm>
            <a:off x="3657600" y="2600325"/>
            <a:ext cx="668338" cy="3063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ctr" defTabSz="914400"/>
            <a:r>
              <a:rPr lang="en-US" altLang="en-US" sz="1400" kern="0"/>
              <a:t>Drain</a:t>
            </a:r>
          </a:p>
        </p:txBody>
      </p:sp>
      <p:sp>
        <p:nvSpPr>
          <p:cNvPr id="55313" name="TextBox 39"/>
          <p:cNvSpPr txBox="1">
            <a:spLocks noChangeArrowheads="1"/>
          </p:cNvSpPr>
          <p:nvPr/>
        </p:nvSpPr>
        <p:spPr bwMode="auto">
          <a:xfrm>
            <a:off x="3657600" y="3273425"/>
            <a:ext cx="668338" cy="3063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ctr" defTabSz="914400"/>
            <a:r>
              <a:rPr lang="en-US" altLang="en-US" sz="1400" kern="0"/>
              <a:t>Drain</a:t>
            </a:r>
          </a:p>
        </p:txBody>
      </p:sp>
      <p:sp>
        <p:nvSpPr>
          <p:cNvPr id="55314" name="TextBox 41"/>
          <p:cNvSpPr txBox="1">
            <a:spLocks noChangeArrowheads="1"/>
          </p:cNvSpPr>
          <p:nvPr/>
        </p:nvSpPr>
        <p:spPr bwMode="auto">
          <a:xfrm>
            <a:off x="3657600" y="4051301"/>
            <a:ext cx="668338" cy="3079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ctr" defTabSz="914400"/>
            <a:r>
              <a:rPr lang="en-US" altLang="en-US" sz="1400" kern="0"/>
              <a:t>Drain</a:t>
            </a:r>
          </a:p>
        </p:txBody>
      </p:sp>
      <p:sp>
        <p:nvSpPr>
          <p:cNvPr id="55315" name="TextBox 45"/>
          <p:cNvSpPr txBox="1">
            <a:spLocks noChangeArrowheads="1"/>
          </p:cNvSpPr>
          <p:nvPr/>
        </p:nvSpPr>
        <p:spPr bwMode="auto">
          <a:xfrm>
            <a:off x="4438650" y="2473326"/>
            <a:ext cx="1276350" cy="523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ctr" defTabSz="914400"/>
            <a:r>
              <a:rPr lang="en-US" altLang="en-US" sz="1400" kern="0"/>
              <a:t>Find Recovering</a:t>
            </a:r>
          </a:p>
        </p:txBody>
      </p:sp>
      <p:cxnSp>
        <p:nvCxnSpPr>
          <p:cNvPr id="54" name="Straight Arrow Connector 53"/>
          <p:cNvCxnSpPr>
            <a:cxnSpLocks noChangeShapeType="1"/>
          </p:cNvCxnSpPr>
          <p:nvPr/>
        </p:nvCxnSpPr>
        <p:spPr bwMode="auto">
          <a:xfrm flipV="1">
            <a:off x="4745038" y="2935288"/>
            <a:ext cx="63500" cy="488950"/>
          </a:xfrm>
          <a:prstGeom prst="straightConnector1">
            <a:avLst/>
          </a:prstGeom>
          <a:noFill/>
          <a:ln w="25400">
            <a:solidFill>
              <a:srgbClr val="2D2DB9"/>
            </a:solidFill>
            <a:round/>
            <a:headEnd/>
            <a:tailEnd type="triangle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5317" name="TextBox 47"/>
          <p:cNvSpPr txBox="1">
            <a:spLocks noChangeArrowheads="1"/>
          </p:cNvSpPr>
          <p:nvPr/>
        </p:nvSpPr>
        <p:spPr bwMode="auto">
          <a:xfrm>
            <a:off x="5797550" y="2587626"/>
            <a:ext cx="603250" cy="3079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ctr" defTabSz="914400"/>
            <a:r>
              <a:rPr lang="en-US" altLang="en-US" sz="1400" kern="0"/>
              <a:t>Lock</a:t>
            </a:r>
          </a:p>
        </p:txBody>
      </p:sp>
      <p:sp>
        <p:nvSpPr>
          <p:cNvPr id="50" name="TextBox 49"/>
          <p:cNvSpPr txBox="1">
            <a:spLocks noChangeArrowheads="1"/>
          </p:cNvSpPr>
          <p:nvPr/>
        </p:nvSpPr>
        <p:spPr bwMode="auto">
          <a:xfrm>
            <a:off x="5867400" y="1143001"/>
            <a:ext cx="1276350" cy="523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ctr" defTabSz="914400"/>
            <a:r>
              <a:rPr lang="en-US" altLang="en-US" sz="1400" kern="0"/>
              <a:t>Region is active</a:t>
            </a:r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2209800" y="5410200"/>
            <a:ext cx="7315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defTabSz="914400">
              <a:buFont typeface="Arial" panose="020B0604020202020204" pitchFamily="34" charset="0"/>
              <a:buChar char="•"/>
            </a:pPr>
            <a:r>
              <a:rPr lang="en-US" altLang="en-US" kern="0"/>
              <a:t>Operations on the region in parallel with recovery</a:t>
            </a:r>
          </a:p>
        </p:txBody>
      </p:sp>
    </p:spTree>
    <p:extLst>
      <p:ext uri="{BB962C8B-B14F-4D97-AF65-F5344CB8AC3E}">
        <p14:creationId xmlns:p14="http://schemas.microsoft.com/office/powerpoint/2010/main" val="2770263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37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Transaction Recovery</a:t>
            </a:r>
          </a:p>
        </p:txBody>
      </p:sp>
      <p:sp>
        <p:nvSpPr>
          <p:cNvPr id="5632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58200" y="5410200"/>
            <a:ext cx="12954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defTabSz="914400"/>
            <a:fld id="{00FA7DC6-580A-46CC-8817-BBBD71942D94}" type="slidenum">
              <a:rPr lang="zh-CN" altLang="en-US" sz="1400" b="0" kern="0">
                <a:latin typeface="Times New Roman" panose="02020603050405020304" pitchFamily="18" charset="0"/>
              </a:rPr>
              <a:pPr defTabSz="914400"/>
              <a:t>42</a:t>
            </a:fld>
            <a:endParaRPr lang="en-US" altLang="zh-CN" sz="1400" b="0" kern="0">
              <a:latin typeface="Times New Roman" panose="02020603050405020304" pitchFamily="18" charset="0"/>
            </a:endParaRPr>
          </a:p>
        </p:txBody>
      </p:sp>
      <p:cxnSp>
        <p:nvCxnSpPr>
          <p:cNvPr id="20" name="Straight Connector 19"/>
          <p:cNvCxnSpPr/>
          <p:nvPr/>
        </p:nvCxnSpPr>
        <p:spPr bwMode="auto">
          <a:xfrm>
            <a:off x="2667000" y="2057400"/>
            <a:ext cx="7315200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 bwMode="auto">
          <a:xfrm flipV="1">
            <a:off x="2667000" y="2741614"/>
            <a:ext cx="7315200" cy="1587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 bwMode="auto">
          <a:xfrm>
            <a:off x="2667000" y="4191000"/>
            <a:ext cx="7315200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 bwMode="auto">
          <a:xfrm flipV="1">
            <a:off x="2667000" y="3424238"/>
            <a:ext cx="7315200" cy="4762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327" name="TextBox 24"/>
          <p:cNvSpPr txBox="1">
            <a:spLocks noChangeArrowheads="1"/>
          </p:cNvSpPr>
          <p:nvPr/>
        </p:nvSpPr>
        <p:spPr bwMode="auto">
          <a:xfrm>
            <a:off x="1974851" y="1843088"/>
            <a:ext cx="6762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ctr" defTabSz="914400"/>
            <a:r>
              <a:rPr lang="en-US" altLang="en-US" kern="0"/>
              <a:t>C</a:t>
            </a:r>
          </a:p>
        </p:txBody>
      </p:sp>
      <p:sp>
        <p:nvSpPr>
          <p:cNvPr id="56328" name="TextBox 29"/>
          <p:cNvSpPr txBox="1">
            <a:spLocks noChangeArrowheads="1"/>
          </p:cNvSpPr>
          <p:nvPr/>
        </p:nvSpPr>
        <p:spPr bwMode="auto">
          <a:xfrm>
            <a:off x="1981200" y="2590800"/>
            <a:ext cx="685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ctr" defTabSz="914400"/>
            <a:r>
              <a:rPr lang="en-US" altLang="en-US" kern="0"/>
              <a:t>P</a:t>
            </a:r>
          </a:p>
        </p:txBody>
      </p:sp>
      <p:sp>
        <p:nvSpPr>
          <p:cNvPr id="56329" name="TextBox 30"/>
          <p:cNvSpPr txBox="1">
            <a:spLocks noChangeArrowheads="1"/>
          </p:cNvSpPr>
          <p:nvPr/>
        </p:nvSpPr>
        <p:spPr bwMode="auto">
          <a:xfrm>
            <a:off x="1981200" y="3257550"/>
            <a:ext cx="685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ctr" defTabSz="914400"/>
            <a:r>
              <a:rPr lang="en-US" altLang="en-US" kern="0"/>
              <a:t>B1</a:t>
            </a:r>
          </a:p>
        </p:txBody>
      </p:sp>
      <p:sp>
        <p:nvSpPr>
          <p:cNvPr id="56330" name="TextBox 31"/>
          <p:cNvSpPr txBox="1">
            <a:spLocks noChangeArrowheads="1"/>
          </p:cNvSpPr>
          <p:nvPr/>
        </p:nvSpPr>
        <p:spPr bwMode="auto">
          <a:xfrm>
            <a:off x="1981200" y="3962400"/>
            <a:ext cx="685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ctr" defTabSz="914400"/>
            <a:r>
              <a:rPr lang="en-US" altLang="en-US" kern="0"/>
              <a:t>B2</a:t>
            </a:r>
          </a:p>
        </p:txBody>
      </p:sp>
      <p:cxnSp>
        <p:nvCxnSpPr>
          <p:cNvPr id="38" name="Straight Arrow Connector 37"/>
          <p:cNvCxnSpPr>
            <a:cxnSpLocks noChangeShapeType="1"/>
          </p:cNvCxnSpPr>
          <p:nvPr/>
        </p:nvCxnSpPr>
        <p:spPr bwMode="auto">
          <a:xfrm flipV="1">
            <a:off x="4787900" y="3000376"/>
            <a:ext cx="147638" cy="1190625"/>
          </a:xfrm>
          <a:prstGeom prst="straightConnector1">
            <a:avLst/>
          </a:prstGeom>
          <a:noFill/>
          <a:ln w="25400">
            <a:solidFill>
              <a:srgbClr val="2D2DB9"/>
            </a:solidFill>
            <a:round/>
            <a:headEnd/>
            <a:tailEnd type="triangle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" name="Straight Arrow Connector 44"/>
          <p:cNvCxnSpPr>
            <a:cxnSpLocks noChangeShapeType="1"/>
          </p:cNvCxnSpPr>
          <p:nvPr/>
        </p:nvCxnSpPr>
        <p:spPr bwMode="auto">
          <a:xfrm>
            <a:off x="6483351" y="1712913"/>
            <a:ext cx="123825" cy="1041400"/>
          </a:xfrm>
          <a:prstGeom prst="straightConnector1">
            <a:avLst/>
          </a:prstGeom>
          <a:noFill/>
          <a:ln w="25400">
            <a:solidFill>
              <a:srgbClr val="2D2DB9"/>
            </a:solidFill>
            <a:prstDash val="sysDot"/>
            <a:round/>
            <a:headEnd/>
            <a:tailEnd type="triangle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" name="Straight Arrow Connector 55"/>
          <p:cNvCxnSpPr>
            <a:cxnSpLocks noChangeShapeType="1"/>
          </p:cNvCxnSpPr>
          <p:nvPr/>
        </p:nvCxnSpPr>
        <p:spPr bwMode="auto">
          <a:xfrm>
            <a:off x="6804026" y="2735263"/>
            <a:ext cx="80963" cy="722312"/>
          </a:xfrm>
          <a:prstGeom prst="straightConnector1">
            <a:avLst/>
          </a:prstGeom>
          <a:noFill/>
          <a:ln w="25400">
            <a:solidFill>
              <a:srgbClr val="2D2DB9"/>
            </a:solidFill>
            <a:round/>
            <a:headEnd/>
            <a:tailEnd type="triangle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6334" name="TextBox 58"/>
          <p:cNvSpPr txBox="1">
            <a:spLocks noChangeArrowheads="1"/>
          </p:cNvSpPr>
          <p:nvPr/>
        </p:nvSpPr>
        <p:spPr bwMode="auto">
          <a:xfrm>
            <a:off x="2743200" y="3270251"/>
            <a:ext cx="776288" cy="3079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ctr" defTabSz="914400"/>
            <a:r>
              <a:rPr lang="en-US" altLang="en-US" sz="1400" kern="0"/>
              <a:t>Block</a:t>
            </a:r>
          </a:p>
        </p:txBody>
      </p:sp>
      <p:sp>
        <p:nvSpPr>
          <p:cNvPr id="56335" name="TextBox 32"/>
          <p:cNvSpPr txBox="1">
            <a:spLocks noChangeArrowheads="1"/>
          </p:cNvSpPr>
          <p:nvPr/>
        </p:nvSpPr>
        <p:spPr bwMode="auto">
          <a:xfrm>
            <a:off x="2743200" y="2600325"/>
            <a:ext cx="776288" cy="3063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ctr" defTabSz="914400"/>
            <a:r>
              <a:rPr lang="en-US" altLang="en-US" sz="1400" kern="0"/>
              <a:t>Block</a:t>
            </a:r>
          </a:p>
        </p:txBody>
      </p:sp>
      <p:sp>
        <p:nvSpPr>
          <p:cNvPr id="56336" name="TextBox 33"/>
          <p:cNvSpPr txBox="1">
            <a:spLocks noChangeArrowheads="1"/>
          </p:cNvSpPr>
          <p:nvPr/>
        </p:nvSpPr>
        <p:spPr bwMode="auto">
          <a:xfrm>
            <a:off x="2743200" y="4037014"/>
            <a:ext cx="776288" cy="3079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ctr" defTabSz="914400"/>
            <a:r>
              <a:rPr lang="en-US" altLang="en-US" sz="1400" kern="0"/>
              <a:t>Block</a:t>
            </a:r>
          </a:p>
        </p:txBody>
      </p:sp>
      <p:sp>
        <p:nvSpPr>
          <p:cNvPr id="56337" name="TextBox 35"/>
          <p:cNvSpPr txBox="1">
            <a:spLocks noChangeArrowheads="1"/>
          </p:cNvSpPr>
          <p:nvPr/>
        </p:nvSpPr>
        <p:spPr bwMode="auto">
          <a:xfrm>
            <a:off x="3657600" y="2600325"/>
            <a:ext cx="668338" cy="3063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ctr" defTabSz="914400"/>
            <a:r>
              <a:rPr lang="en-US" altLang="en-US" sz="1400" kern="0"/>
              <a:t>Drain</a:t>
            </a:r>
          </a:p>
        </p:txBody>
      </p:sp>
      <p:sp>
        <p:nvSpPr>
          <p:cNvPr id="56338" name="TextBox 39"/>
          <p:cNvSpPr txBox="1">
            <a:spLocks noChangeArrowheads="1"/>
          </p:cNvSpPr>
          <p:nvPr/>
        </p:nvSpPr>
        <p:spPr bwMode="auto">
          <a:xfrm>
            <a:off x="3657600" y="3273425"/>
            <a:ext cx="668338" cy="3063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ctr" defTabSz="914400"/>
            <a:r>
              <a:rPr lang="en-US" altLang="en-US" sz="1400" kern="0"/>
              <a:t>Drain</a:t>
            </a:r>
          </a:p>
        </p:txBody>
      </p:sp>
      <p:sp>
        <p:nvSpPr>
          <p:cNvPr id="56339" name="TextBox 41"/>
          <p:cNvSpPr txBox="1">
            <a:spLocks noChangeArrowheads="1"/>
          </p:cNvSpPr>
          <p:nvPr/>
        </p:nvSpPr>
        <p:spPr bwMode="auto">
          <a:xfrm>
            <a:off x="3657600" y="4051301"/>
            <a:ext cx="668338" cy="3079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ctr" defTabSz="914400"/>
            <a:r>
              <a:rPr lang="en-US" altLang="en-US" sz="1400" kern="0"/>
              <a:t>Drain</a:t>
            </a:r>
          </a:p>
        </p:txBody>
      </p:sp>
      <p:sp>
        <p:nvSpPr>
          <p:cNvPr id="56340" name="TextBox 45"/>
          <p:cNvSpPr txBox="1">
            <a:spLocks noChangeArrowheads="1"/>
          </p:cNvSpPr>
          <p:nvPr/>
        </p:nvSpPr>
        <p:spPr bwMode="auto">
          <a:xfrm>
            <a:off x="4438650" y="2473326"/>
            <a:ext cx="1276350" cy="523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ctr" defTabSz="914400"/>
            <a:r>
              <a:rPr lang="en-US" altLang="en-US" sz="1400" kern="0"/>
              <a:t>Find Recovering</a:t>
            </a:r>
          </a:p>
        </p:txBody>
      </p:sp>
      <p:cxnSp>
        <p:nvCxnSpPr>
          <p:cNvPr id="54" name="Straight Arrow Connector 53"/>
          <p:cNvCxnSpPr>
            <a:cxnSpLocks noChangeShapeType="1"/>
          </p:cNvCxnSpPr>
          <p:nvPr/>
        </p:nvCxnSpPr>
        <p:spPr bwMode="auto">
          <a:xfrm flipV="1">
            <a:off x="4745038" y="2935288"/>
            <a:ext cx="63500" cy="488950"/>
          </a:xfrm>
          <a:prstGeom prst="straightConnector1">
            <a:avLst/>
          </a:prstGeom>
          <a:noFill/>
          <a:ln w="25400">
            <a:solidFill>
              <a:srgbClr val="2D2DB9"/>
            </a:solidFill>
            <a:round/>
            <a:headEnd/>
            <a:tailEnd type="triangle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6342" name="TextBox 47"/>
          <p:cNvSpPr txBox="1">
            <a:spLocks noChangeArrowheads="1"/>
          </p:cNvSpPr>
          <p:nvPr/>
        </p:nvSpPr>
        <p:spPr bwMode="auto">
          <a:xfrm>
            <a:off x="5797550" y="2587626"/>
            <a:ext cx="603250" cy="3079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ctr" defTabSz="914400"/>
            <a:r>
              <a:rPr lang="en-US" altLang="en-US" sz="1400" kern="0"/>
              <a:t>Lock</a:t>
            </a:r>
          </a:p>
        </p:txBody>
      </p:sp>
      <p:sp>
        <p:nvSpPr>
          <p:cNvPr id="56343" name="TextBox 49"/>
          <p:cNvSpPr txBox="1">
            <a:spLocks noChangeArrowheads="1"/>
          </p:cNvSpPr>
          <p:nvPr/>
        </p:nvSpPr>
        <p:spPr bwMode="auto">
          <a:xfrm>
            <a:off x="5867400" y="1143001"/>
            <a:ext cx="1276350" cy="523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ctr" defTabSz="914400"/>
            <a:r>
              <a:rPr lang="en-US" altLang="en-US" sz="1400" kern="0"/>
              <a:t>Region is active</a:t>
            </a:r>
          </a:p>
        </p:txBody>
      </p:sp>
      <p:cxnSp>
        <p:nvCxnSpPr>
          <p:cNvPr id="51" name="Straight Arrow Connector 50"/>
          <p:cNvCxnSpPr>
            <a:cxnSpLocks noChangeShapeType="1"/>
          </p:cNvCxnSpPr>
          <p:nvPr/>
        </p:nvCxnSpPr>
        <p:spPr bwMode="auto">
          <a:xfrm>
            <a:off x="6970714" y="2754314"/>
            <a:ext cx="173037" cy="1450975"/>
          </a:xfrm>
          <a:prstGeom prst="straightConnector1">
            <a:avLst/>
          </a:prstGeom>
          <a:noFill/>
          <a:ln w="25400">
            <a:solidFill>
              <a:srgbClr val="2D2DB9"/>
            </a:solidFill>
            <a:round/>
            <a:headEnd/>
            <a:tailEnd type="triangle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6202364" y="3517900"/>
            <a:ext cx="1474787" cy="3063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ctr" defTabSz="914400"/>
            <a:r>
              <a:rPr lang="en-US" altLang="en-US" sz="1400" kern="0"/>
              <a:t>Replicate logs</a:t>
            </a:r>
          </a:p>
        </p:txBody>
      </p:sp>
      <p:cxnSp>
        <p:nvCxnSpPr>
          <p:cNvPr id="53" name="Straight Arrow Connector 52"/>
          <p:cNvCxnSpPr>
            <a:cxnSpLocks noChangeShapeType="1"/>
          </p:cNvCxnSpPr>
          <p:nvPr/>
        </p:nvCxnSpPr>
        <p:spPr bwMode="auto">
          <a:xfrm flipV="1">
            <a:off x="7239000" y="2057400"/>
            <a:ext cx="247650" cy="685800"/>
          </a:xfrm>
          <a:prstGeom prst="straightConnector1">
            <a:avLst/>
          </a:prstGeom>
          <a:noFill/>
          <a:ln w="25400">
            <a:solidFill>
              <a:srgbClr val="2D2DB9"/>
            </a:solidFill>
            <a:round/>
            <a:headEnd/>
            <a:tailEnd type="triangle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5" name="TextBox 54"/>
          <p:cNvSpPr txBox="1">
            <a:spLocks noChangeArrowheads="1"/>
          </p:cNvSpPr>
          <p:nvPr/>
        </p:nvSpPr>
        <p:spPr bwMode="auto">
          <a:xfrm>
            <a:off x="7010400" y="2286001"/>
            <a:ext cx="603250" cy="3079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ctr" defTabSz="914400"/>
            <a:r>
              <a:rPr lang="en-US" altLang="en-US" sz="1400" kern="0"/>
              <a:t>Vote</a:t>
            </a:r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7637464" y="1882775"/>
            <a:ext cx="777875" cy="3063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ctr" defTabSz="914400"/>
            <a:r>
              <a:rPr lang="en-US" altLang="en-US" sz="1400" kern="0"/>
              <a:t>Decide</a:t>
            </a:r>
          </a:p>
        </p:txBody>
      </p:sp>
      <p:cxnSp>
        <p:nvCxnSpPr>
          <p:cNvPr id="62" name="Straight Arrow Connector 61"/>
          <p:cNvCxnSpPr>
            <a:cxnSpLocks noChangeShapeType="1"/>
          </p:cNvCxnSpPr>
          <p:nvPr/>
        </p:nvCxnSpPr>
        <p:spPr bwMode="auto">
          <a:xfrm>
            <a:off x="8194675" y="2133601"/>
            <a:ext cx="96838" cy="608013"/>
          </a:xfrm>
          <a:prstGeom prst="straightConnector1">
            <a:avLst/>
          </a:prstGeom>
          <a:noFill/>
          <a:ln w="25400">
            <a:solidFill>
              <a:srgbClr val="2D2DB9"/>
            </a:solidFill>
            <a:round/>
            <a:headEnd/>
            <a:tailEnd type="triangle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4" name="Straight Arrow Connector 63"/>
          <p:cNvCxnSpPr>
            <a:cxnSpLocks noChangeShapeType="1"/>
          </p:cNvCxnSpPr>
          <p:nvPr/>
        </p:nvCxnSpPr>
        <p:spPr bwMode="auto">
          <a:xfrm>
            <a:off x="8361363" y="2151064"/>
            <a:ext cx="203200" cy="1304925"/>
          </a:xfrm>
          <a:prstGeom prst="straightConnector1">
            <a:avLst/>
          </a:prstGeom>
          <a:noFill/>
          <a:ln w="25400">
            <a:solidFill>
              <a:srgbClr val="2D2DB9"/>
            </a:solidFill>
            <a:round/>
            <a:headEnd/>
            <a:tailEnd type="triangle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5" name="Straight Arrow Connector 64"/>
          <p:cNvCxnSpPr>
            <a:cxnSpLocks noChangeShapeType="1"/>
          </p:cNvCxnSpPr>
          <p:nvPr/>
        </p:nvCxnSpPr>
        <p:spPr bwMode="auto">
          <a:xfrm>
            <a:off x="8559800" y="2133600"/>
            <a:ext cx="338138" cy="2084388"/>
          </a:xfrm>
          <a:prstGeom prst="straightConnector1">
            <a:avLst/>
          </a:prstGeom>
          <a:noFill/>
          <a:ln w="25400">
            <a:solidFill>
              <a:srgbClr val="2D2DB9"/>
            </a:solidFill>
            <a:round/>
            <a:headEnd/>
            <a:tailEnd type="triangle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2209800" y="5410200"/>
            <a:ext cx="7315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defTabSz="914400">
              <a:buFont typeface="Arial" panose="020B0604020202020204" pitchFamily="34" charset="0"/>
              <a:buChar char="•"/>
            </a:pPr>
            <a:r>
              <a:rPr lang="en-US" altLang="en-US" kern="0"/>
              <a:t>New coordinators are spread around cluster</a:t>
            </a:r>
          </a:p>
        </p:txBody>
      </p:sp>
    </p:spTree>
    <p:extLst>
      <p:ext uri="{BB962C8B-B14F-4D97-AF65-F5344CB8AC3E}">
        <p14:creationId xmlns:p14="http://schemas.microsoft.com/office/powerpoint/2010/main" val="472736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5" grpId="0" animBg="1"/>
      <p:bldP spid="61" grpId="0" animBg="1"/>
      <p:bldP spid="35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Data Recovery</a:t>
            </a:r>
          </a:p>
        </p:txBody>
      </p:sp>
      <p:sp>
        <p:nvSpPr>
          <p:cNvPr id="5734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Need to re-replicate data at new backups </a:t>
            </a:r>
          </a:p>
          <a:p>
            <a:pPr lvl="1"/>
            <a:r>
              <a:rPr lang="en-US" altLang="en-US"/>
              <a:t>To tolerate failures in the future</a:t>
            </a:r>
          </a:p>
          <a:p>
            <a:r>
              <a:rPr lang="en-US" altLang="en-US"/>
              <a:t>Parallelize data replication</a:t>
            </a:r>
          </a:p>
          <a:p>
            <a:r>
              <a:rPr lang="en-US" altLang="en-US"/>
              <a:t>Done in background</a:t>
            </a:r>
          </a:p>
          <a:p>
            <a:pPr lvl="1"/>
            <a:r>
              <a:rPr lang="en-US" altLang="en-US"/>
              <a:t>Starts after locks acquired at all primaries</a:t>
            </a:r>
          </a:p>
          <a:p>
            <a:pPr lvl="1"/>
            <a:r>
              <a:rPr lang="en-US" altLang="en-US"/>
              <a:t>Paced</a:t>
            </a:r>
          </a:p>
        </p:txBody>
      </p:sp>
      <p:sp>
        <p:nvSpPr>
          <p:cNvPr id="5734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defTabSz="914400"/>
            <a:fld id="{0B1180C5-0A1D-4C79-A90D-FF84241303EF}" type="slidenum">
              <a:rPr lang="zh-CN" altLang="en-US" sz="1400" b="0" kern="0">
                <a:latin typeface="Times New Roman" panose="02020603050405020304" pitchFamily="18" charset="0"/>
              </a:rPr>
              <a:pPr defTabSz="914400"/>
              <a:t>43</a:t>
            </a:fld>
            <a:endParaRPr lang="en-US" altLang="zh-CN" sz="1400" b="0" ker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175388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Evaluation</a:t>
            </a:r>
          </a:p>
        </p:txBody>
      </p:sp>
      <p:sp>
        <p:nvSpPr>
          <p:cNvPr id="58370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837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defTabSz="914400"/>
            <a:fld id="{B0D68BC3-2CCB-4B31-B1C7-E1B313C6E6AA}" type="slidenum">
              <a:rPr lang="zh-CN" altLang="en-US" sz="1400" b="0" kern="0">
                <a:latin typeface="Times New Roman" panose="02020603050405020304" pitchFamily="18" charset="0"/>
              </a:rPr>
              <a:pPr defTabSz="914400"/>
              <a:t>44</a:t>
            </a:fld>
            <a:endParaRPr lang="en-US" altLang="zh-CN" sz="1400" b="0" ker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390221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Evaluation Settings</a:t>
            </a:r>
          </a:p>
        </p:txBody>
      </p:sp>
      <p:sp>
        <p:nvSpPr>
          <p:cNvPr id="59394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90 machines cluster, 5 machines ZooKeeper</a:t>
            </a:r>
          </a:p>
          <a:p>
            <a:pPr lvl="1"/>
            <a:r>
              <a:rPr lang="en-US" altLang="en-US"/>
              <a:t>256 GB DRAM, 16 cores</a:t>
            </a:r>
          </a:p>
          <a:p>
            <a:pPr lvl="1"/>
            <a:r>
              <a:rPr lang="en-US" altLang="en-US"/>
              <a:t>30 threads for foreground work, 2 threads for lease manager</a:t>
            </a:r>
          </a:p>
          <a:p>
            <a:pPr lvl="1"/>
            <a:r>
              <a:rPr lang="en-US" altLang="en-US"/>
              <a:t>2x Infiniband Mellanox ConnectX-3 56 Gbps</a:t>
            </a:r>
          </a:p>
          <a:p>
            <a:r>
              <a:rPr lang="en-US" altLang="en-US"/>
              <a:t>3 way replication (1 primary 2 backups)</a:t>
            </a:r>
          </a:p>
          <a:p>
            <a:r>
              <a:rPr lang="en-US" altLang="en-US"/>
              <a:t>Standard OLTP benchmarks</a:t>
            </a:r>
          </a:p>
          <a:p>
            <a:pPr lvl="1"/>
            <a:r>
              <a:rPr lang="en-US" altLang="en-US"/>
              <a:t>TATP, TPCC</a:t>
            </a:r>
          </a:p>
          <a:p>
            <a:pPr lvl="1"/>
            <a:endParaRPr lang="en-US" altLang="en-US"/>
          </a:p>
          <a:p>
            <a:endParaRPr lang="en-US" altLang="en-US"/>
          </a:p>
          <a:p>
            <a:endParaRPr lang="en-US" altLang="en-US"/>
          </a:p>
        </p:txBody>
      </p:sp>
      <p:sp>
        <p:nvSpPr>
          <p:cNvPr id="5939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defTabSz="914400"/>
            <a:fld id="{ED992FC5-84A9-4C1E-B4E2-13B5D1FEDE24}" type="slidenum">
              <a:rPr lang="zh-CN" altLang="en-US" sz="1400" b="0" kern="0">
                <a:latin typeface="Times New Roman" panose="02020603050405020304" pitchFamily="18" charset="0"/>
              </a:rPr>
              <a:pPr defTabSz="914400"/>
              <a:t>45</a:t>
            </a:fld>
            <a:endParaRPr lang="en-US" altLang="zh-CN" sz="1400" b="0" ker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188330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TATP Performance</a:t>
            </a:r>
          </a:p>
        </p:txBody>
      </p:sp>
      <p:pic>
        <p:nvPicPr>
          <p:cNvPr id="60418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362451" y="1562100"/>
            <a:ext cx="5662613" cy="4419600"/>
          </a:xfrm>
        </p:spPr>
      </p:pic>
      <p:sp>
        <p:nvSpPr>
          <p:cNvPr id="6041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defTabSz="914400"/>
            <a:fld id="{958261F6-66FD-4D32-B72A-4C1ACBCBDB3E}" type="slidenum">
              <a:rPr lang="zh-CN" altLang="en-US" sz="1400" b="0" kern="0">
                <a:latin typeface="Times New Roman" panose="02020603050405020304" pitchFamily="18" charset="0"/>
              </a:rPr>
              <a:pPr defTabSz="914400"/>
              <a:t>46</a:t>
            </a:fld>
            <a:endParaRPr lang="en-US" altLang="zh-CN" sz="1400" b="0" kern="0">
              <a:latin typeface="Times New Roman" panose="02020603050405020304" pitchFamily="18" charset="0"/>
            </a:endParaRPr>
          </a:p>
        </p:txBody>
      </p:sp>
      <p:sp>
        <p:nvSpPr>
          <p:cNvPr id="60420" name="TextBox 5"/>
          <p:cNvSpPr txBox="1">
            <a:spLocks noChangeArrowheads="1"/>
          </p:cNvSpPr>
          <p:nvPr/>
        </p:nvSpPr>
        <p:spPr bwMode="auto">
          <a:xfrm>
            <a:off x="1981200" y="1562101"/>
            <a:ext cx="2209800" cy="224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defTabSz="914400">
              <a:buFont typeface="Arial" panose="020B0604020202020204" pitchFamily="34" charset="0"/>
              <a:buChar char="•"/>
            </a:pPr>
            <a:r>
              <a:rPr lang="en-US" altLang="en-US" kern="0"/>
              <a:t>Read dominated</a:t>
            </a:r>
          </a:p>
          <a:p>
            <a:pPr defTabSz="914400">
              <a:buFont typeface="Arial" panose="020B0604020202020204" pitchFamily="34" charset="0"/>
              <a:buChar char="•"/>
            </a:pPr>
            <a:r>
              <a:rPr lang="en-US" altLang="en-US" kern="0"/>
              <a:t>70% single read</a:t>
            </a:r>
          </a:p>
          <a:p>
            <a:pPr defTabSz="914400">
              <a:buFont typeface="Arial" panose="020B0604020202020204" pitchFamily="34" charset="0"/>
              <a:buChar char="•"/>
            </a:pPr>
            <a:r>
              <a:rPr lang="en-US" altLang="en-US" kern="0"/>
              <a:t>10% read 2-4 rows</a:t>
            </a:r>
          </a:p>
          <a:p>
            <a:pPr defTabSz="914400">
              <a:buFont typeface="Arial" panose="020B0604020202020204" pitchFamily="34" charset="0"/>
              <a:buChar char="•"/>
            </a:pPr>
            <a:r>
              <a:rPr lang="en-US" altLang="en-US" kern="0"/>
              <a:t>20% updates</a:t>
            </a:r>
          </a:p>
        </p:txBody>
      </p:sp>
    </p:spTree>
    <p:extLst>
      <p:ext uri="{BB962C8B-B14F-4D97-AF65-F5344CB8AC3E}">
        <p14:creationId xmlns:p14="http://schemas.microsoft.com/office/powerpoint/2010/main" val="278715919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TPC-C Performance</a:t>
            </a:r>
          </a:p>
        </p:txBody>
      </p:sp>
      <p:sp>
        <p:nvSpPr>
          <p:cNvPr id="6144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defTabSz="914400"/>
            <a:fld id="{F2072028-726D-47F1-BC95-94AB78C19E97}" type="slidenum">
              <a:rPr lang="zh-CN" altLang="en-US" sz="1400" b="0" kern="0">
                <a:latin typeface="Times New Roman" panose="02020603050405020304" pitchFamily="18" charset="0"/>
              </a:rPr>
              <a:pPr defTabSz="914400"/>
              <a:t>47</a:t>
            </a:fld>
            <a:endParaRPr lang="en-US" altLang="zh-CN" sz="1400" b="0" kern="0">
              <a:latin typeface="Times New Roman" panose="02020603050405020304" pitchFamily="18" charset="0"/>
            </a:endParaRPr>
          </a:p>
        </p:txBody>
      </p:sp>
      <p:sp>
        <p:nvSpPr>
          <p:cNvPr id="61443" name="TextBox 5"/>
          <p:cNvSpPr txBox="1">
            <a:spLocks noChangeArrowheads="1"/>
          </p:cNvSpPr>
          <p:nvPr/>
        </p:nvSpPr>
        <p:spPr bwMode="auto">
          <a:xfrm>
            <a:off x="1981200" y="1828801"/>
            <a:ext cx="2209800" cy="224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defTabSz="914400">
              <a:buFont typeface="Arial" panose="020B0604020202020204" pitchFamily="34" charset="0"/>
              <a:buChar char="•"/>
            </a:pPr>
            <a:r>
              <a:rPr lang="en-US" altLang="en-US" kern="0"/>
              <a:t>Complex transactions</a:t>
            </a:r>
          </a:p>
          <a:p>
            <a:pPr defTabSz="914400">
              <a:buFont typeface="Arial" panose="020B0604020202020204" pitchFamily="34" charset="0"/>
              <a:buChar char="•"/>
            </a:pPr>
            <a:r>
              <a:rPr lang="en-US" altLang="en-US" kern="0"/>
              <a:t>10% distributed</a:t>
            </a:r>
          </a:p>
          <a:p>
            <a:pPr defTabSz="914400">
              <a:buFont typeface="Arial" panose="020B0604020202020204" pitchFamily="34" charset="0"/>
              <a:buChar char="•"/>
            </a:pPr>
            <a:r>
              <a:rPr lang="en-US" altLang="en-US" kern="0"/>
              <a:t>45% “new orders”</a:t>
            </a:r>
          </a:p>
          <a:p>
            <a:pPr defTabSz="914400">
              <a:buFont typeface="Arial" panose="020B0604020202020204" pitchFamily="34" charset="0"/>
              <a:buChar char="•"/>
            </a:pPr>
            <a:endParaRPr lang="en-US" altLang="en-US" kern="0"/>
          </a:p>
        </p:txBody>
      </p:sp>
      <p:pic>
        <p:nvPicPr>
          <p:cNvPr id="61444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403726" y="1549400"/>
            <a:ext cx="5654675" cy="4419600"/>
          </a:xfrm>
        </p:spPr>
      </p:pic>
    </p:spTree>
    <p:extLst>
      <p:ext uri="{BB962C8B-B14F-4D97-AF65-F5344CB8AC3E}">
        <p14:creationId xmlns:p14="http://schemas.microsoft.com/office/powerpoint/2010/main" val="314778720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TPC-C Recovery</a:t>
            </a:r>
          </a:p>
        </p:txBody>
      </p:sp>
      <p:pic>
        <p:nvPicPr>
          <p:cNvPr id="62466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360739" y="1600200"/>
            <a:ext cx="5546725" cy="4419600"/>
          </a:xfrm>
        </p:spPr>
      </p:pic>
      <p:sp>
        <p:nvSpPr>
          <p:cNvPr id="6246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defTabSz="914400"/>
            <a:fld id="{8D3E5F99-A0BC-40AA-AF69-D841EE853950}" type="slidenum">
              <a:rPr lang="zh-CN" altLang="en-US" sz="1400" b="0" kern="0">
                <a:latin typeface="Times New Roman" panose="02020603050405020304" pitchFamily="18" charset="0"/>
              </a:rPr>
              <a:pPr defTabSz="914400"/>
              <a:t>48</a:t>
            </a:fld>
            <a:endParaRPr lang="en-US" altLang="zh-CN" sz="1400" b="0" ker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834085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TPC-C Recovery</a:t>
            </a:r>
          </a:p>
        </p:txBody>
      </p:sp>
      <p:pic>
        <p:nvPicPr>
          <p:cNvPr id="63490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133725" y="1600200"/>
            <a:ext cx="6000750" cy="4419600"/>
          </a:xfrm>
        </p:spPr>
      </p:pic>
      <p:sp>
        <p:nvSpPr>
          <p:cNvPr id="6349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defTabSz="914400"/>
            <a:fld id="{DA78F1F0-82F0-4A5B-B4EA-71D5B0BA4748}" type="slidenum">
              <a:rPr lang="zh-CN" altLang="en-US" sz="1400" b="0" kern="0">
                <a:latin typeface="Times New Roman" panose="02020603050405020304" pitchFamily="18" charset="0"/>
              </a:rPr>
              <a:pPr defTabSz="914400"/>
              <a:t>49</a:t>
            </a:fld>
            <a:endParaRPr lang="en-US" altLang="zh-CN" sz="1400" b="0" ker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3102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Remote Direct Memory Access (RDMA)</a:t>
            </a:r>
          </a:p>
        </p:txBody>
      </p:sp>
      <p:sp>
        <p:nvSpPr>
          <p:cNvPr id="18434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7620000" cy="4419600"/>
          </a:xfrm>
        </p:spPr>
        <p:txBody>
          <a:bodyPr/>
          <a:lstStyle/>
          <a:p>
            <a:r>
              <a:rPr lang="en-US" altLang="en-US"/>
              <a:t>Read/ write remote memory</a:t>
            </a:r>
          </a:p>
          <a:p>
            <a:pPr lvl="1"/>
            <a:r>
              <a:rPr lang="en-US" altLang="en-US"/>
              <a:t>NIC (Network Interface Controller) performs DMA (direct memory access) request</a:t>
            </a: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defTabSz="914400"/>
            <a:fld id="{055C6488-35A8-4F1B-AC88-50030E9322C6}" type="slidenum">
              <a:rPr lang="zh-CN" altLang="en-US" sz="1400" b="0" kern="0">
                <a:latin typeface="Times New Roman" panose="02020603050405020304" pitchFamily="18" charset="0"/>
              </a:rPr>
              <a:pPr defTabSz="914400"/>
              <a:t>5</a:t>
            </a:fld>
            <a:endParaRPr lang="en-US" altLang="zh-CN" sz="1400" b="0" ker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140315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TATP 18 Machines Failing</a:t>
            </a:r>
          </a:p>
        </p:txBody>
      </p:sp>
      <p:pic>
        <p:nvPicPr>
          <p:cNvPr id="64514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455989" y="1600200"/>
            <a:ext cx="5356225" cy="4419600"/>
          </a:xfrm>
        </p:spPr>
      </p:pic>
      <p:sp>
        <p:nvSpPr>
          <p:cNvPr id="6451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defTabSz="914400"/>
            <a:fld id="{0C29768B-CEDF-43D1-905D-D060BA5C7303}" type="slidenum">
              <a:rPr lang="zh-CN" altLang="en-US" sz="1400" b="0" kern="0">
                <a:latin typeface="Times New Roman" panose="02020603050405020304" pitchFamily="18" charset="0"/>
              </a:rPr>
              <a:pPr defTabSz="914400"/>
              <a:t>50</a:t>
            </a:fld>
            <a:endParaRPr lang="en-US" altLang="zh-CN" sz="1400" b="0" ker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477991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Conclusion</a:t>
            </a:r>
          </a:p>
        </p:txBody>
      </p:sp>
      <p:sp>
        <p:nvSpPr>
          <p:cNvPr id="6553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FaRM transactions</a:t>
            </a:r>
          </a:p>
          <a:p>
            <a:pPr lvl="1"/>
            <a:r>
              <a:rPr lang="en-US" altLang="en-US"/>
              <a:t>Tailored to hardware in modern data centers</a:t>
            </a:r>
          </a:p>
          <a:p>
            <a:pPr lvl="1"/>
            <a:r>
              <a:rPr lang="en-US" altLang="en-US"/>
              <a:t>RDMA, low message counts, parallelism</a:t>
            </a:r>
          </a:p>
          <a:p>
            <a:r>
              <a:rPr lang="en-US" altLang="en-US"/>
              <a:t>High performance</a:t>
            </a:r>
          </a:p>
          <a:p>
            <a:r>
              <a:rPr lang="en-US" altLang="en-US"/>
              <a:t>High availability</a:t>
            </a:r>
          </a:p>
        </p:txBody>
      </p:sp>
      <p:sp>
        <p:nvSpPr>
          <p:cNvPr id="6553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defTabSz="914400"/>
            <a:fld id="{DF1A1DBE-6104-4F5C-A470-AAE2D4654957}" type="slidenum">
              <a:rPr lang="zh-CN" altLang="en-US" sz="1400" b="0" kern="0">
                <a:latin typeface="Times New Roman" panose="02020603050405020304" pitchFamily="18" charset="0"/>
              </a:rPr>
              <a:pPr defTabSz="914400"/>
              <a:t>51</a:t>
            </a:fld>
            <a:endParaRPr lang="en-US" altLang="zh-CN" sz="1400" b="0" ker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282225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Backup</a:t>
            </a:r>
          </a:p>
        </p:txBody>
      </p:sp>
      <p:sp>
        <p:nvSpPr>
          <p:cNvPr id="6656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656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defTabSz="914400"/>
            <a:fld id="{8972A295-4713-430C-83FB-1D20B69612BF}" type="slidenum">
              <a:rPr lang="zh-CN" altLang="en-US" sz="1400" b="0" kern="0">
                <a:latin typeface="Times New Roman" panose="02020603050405020304" pitchFamily="18" charset="0"/>
              </a:rPr>
              <a:pPr defTabSz="914400"/>
              <a:t>52</a:t>
            </a:fld>
            <a:endParaRPr lang="en-US" altLang="zh-CN" sz="1400" b="0" ker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39254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Paxos VS PB</a:t>
            </a:r>
          </a:p>
        </p:txBody>
      </p:sp>
      <p:pic>
        <p:nvPicPr>
          <p:cNvPr id="67586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81200" y="2197100"/>
            <a:ext cx="8305800" cy="3225800"/>
          </a:xfrm>
        </p:spPr>
      </p:pic>
      <p:sp>
        <p:nvSpPr>
          <p:cNvPr id="6758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defTabSz="914400"/>
            <a:fld id="{0950707D-1C13-435D-92D0-4E13DA3383F2}" type="slidenum">
              <a:rPr lang="zh-CN" altLang="en-US" sz="1400" b="0" kern="0">
                <a:latin typeface="Times New Roman" panose="02020603050405020304" pitchFamily="18" charset="0"/>
              </a:rPr>
              <a:pPr defTabSz="914400"/>
              <a:t>53</a:t>
            </a:fld>
            <a:endParaRPr lang="en-US" altLang="zh-CN" sz="1400" b="0" ker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086596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Transaction and Serializability</a:t>
            </a:r>
          </a:p>
        </p:txBody>
      </p:sp>
      <p:sp>
        <p:nvSpPr>
          <p:cNvPr id="6861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Serializability</a:t>
            </a:r>
          </a:p>
          <a:p>
            <a:pPr lvl="1"/>
            <a:r>
              <a:rPr lang="en-US" altLang="en-US"/>
              <a:t>the outcome is equal to the outcome of transactions executed serially</a:t>
            </a:r>
          </a:p>
          <a:p>
            <a:pPr lvl="1"/>
            <a:endParaRPr lang="en-US" altLang="en-US"/>
          </a:p>
        </p:txBody>
      </p:sp>
      <p:sp>
        <p:nvSpPr>
          <p:cNvPr id="6861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defTabSz="914400"/>
            <a:fld id="{6EA1EAD9-AA7D-4742-AC99-5ACBC362A202}" type="slidenum">
              <a:rPr lang="zh-CN" altLang="en-US" sz="1400" b="0" kern="0">
                <a:latin typeface="Times New Roman" panose="02020603050405020304" pitchFamily="18" charset="0"/>
              </a:rPr>
              <a:pPr defTabSz="914400"/>
              <a:t>54</a:t>
            </a:fld>
            <a:endParaRPr lang="en-US" altLang="zh-CN" sz="1400" b="0" ker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873683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963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Use one-sided RDMA operations</a:t>
            </a:r>
          </a:p>
          <a:p>
            <a:r>
              <a:rPr lang="en-US" altLang="en-US"/>
              <a:t>Reduce message counts</a:t>
            </a:r>
          </a:p>
          <a:p>
            <a:r>
              <a:rPr lang="en-US" altLang="en-US"/>
              <a:t>Effectively use parallelism</a:t>
            </a:r>
          </a:p>
        </p:txBody>
      </p:sp>
      <p:sp>
        <p:nvSpPr>
          <p:cNvPr id="6963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defTabSz="914400"/>
            <a:fld id="{BFBB658E-5B91-4D60-B4E6-FF9761E2AE61}" type="slidenum">
              <a:rPr lang="zh-CN" altLang="en-US" sz="1400" b="0" kern="0">
                <a:latin typeface="Times New Roman" panose="02020603050405020304" pitchFamily="18" charset="0"/>
              </a:rPr>
              <a:pPr defTabSz="914400"/>
              <a:t>55</a:t>
            </a:fld>
            <a:endParaRPr lang="en-US" altLang="zh-CN" sz="1400" b="0" ker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124258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TPC-C Aggressive Data Recovery</a:t>
            </a:r>
          </a:p>
        </p:txBody>
      </p:sp>
      <p:pic>
        <p:nvPicPr>
          <p:cNvPr id="70658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287714" y="1600200"/>
            <a:ext cx="5692775" cy="4419600"/>
          </a:xfrm>
        </p:spPr>
      </p:pic>
      <p:sp>
        <p:nvSpPr>
          <p:cNvPr id="7065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defTabSz="914400"/>
            <a:fld id="{F11D398F-6AD0-43A7-B13B-1DE99CB0E3B3}" type="slidenum">
              <a:rPr lang="zh-CN" altLang="en-US" sz="1400" b="0" kern="0">
                <a:latin typeface="Times New Roman" panose="02020603050405020304" pitchFamily="18" charset="0"/>
              </a:rPr>
              <a:pPr defTabSz="914400"/>
              <a:t>56</a:t>
            </a:fld>
            <a:endParaRPr lang="en-US" altLang="zh-CN" sz="1400" b="0" ker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582933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TATP CM Failure</a:t>
            </a:r>
          </a:p>
        </p:txBody>
      </p:sp>
      <p:pic>
        <p:nvPicPr>
          <p:cNvPr id="71682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289300" y="1600200"/>
            <a:ext cx="5689600" cy="4419600"/>
          </a:xfrm>
        </p:spPr>
      </p:pic>
      <p:sp>
        <p:nvSpPr>
          <p:cNvPr id="7168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defTabSz="914400"/>
            <a:fld id="{8ABB6B15-CE5A-4914-9115-0AB8449E0474}" type="slidenum">
              <a:rPr lang="zh-CN" altLang="en-US" sz="1400" b="0" kern="0">
                <a:latin typeface="Times New Roman" panose="02020603050405020304" pitchFamily="18" charset="0"/>
              </a:rPr>
              <a:pPr defTabSz="914400"/>
              <a:t>57</a:t>
            </a:fld>
            <a:endParaRPr lang="en-US" altLang="zh-CN" sz="1400" b="0" ker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018477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Lease Duration</a:t>
            </a:r>
          </a:p>
        </p:txBody>
      </p:sp>
      <p:pic>
        <p:nvPicPr>
          <p:cNvPr id="72706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79750" y="1600200"/>
            <a:ext cx="6108700" cy="4419600"/>
          </a:xfrm>
        </p:spPr>
      </p:pic>
      <p:sp>
        <p:nvSpPr>
          <p:cNvPr id="7270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defTabSz="914400"/>
            <a:fld id="{7157A163-1B91-406D-A357-BE803AFC3F95}" type="slidenum">
              <a:rPr lang="zh-CN" altLang="en-US" sz="1400" b="0" kern="0">
                <a:latin typeface="Times New Roman" panose="02020603050405020304" pitchFamily="18" charset="0"/>
              </a:rPr>
              <a:pPr defTabSz="914400"/>
              <a:t>58</a:t>
            </a:fld>
            <a:endParaRPr lang="en-US" altLang="zh-CN" sz="1400" b="0" ker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560185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Type-Aware Transactions for Faster Concurrent Code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39878" y="5926783"/>
            <a:ext cx="9144000" cy="613501"/>
          </a:xfrm>
        </p:spPr>
        <p:txBody>
          <a:bodyPr>
            <a:normAutofit/>
          </a:bodyPr>
          <a:lstStyle/>
          <a:p>
            <a:pPr algn="r"/>
            <a:r>
              <a:rPr lang="en-US"/>
              <a:t>Presented by Nisarg Shah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239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Remote Memory Direct Access (RDMA)</a:t>
            </a:r>
          </a:p>
        </p:txBody>
      </p:sp>
      <p:sp>
        <p:nvSpPr>
          <p:cNvPr id="1945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defTabSz="914400"/>
            <a:fld id="{A322EB65-C854-4F53-B6A7-6B3009615EB7}" type="slidenum">
              <a:rPr lang="zh-CN" altLang="en-US" sz="1400" b="0" kern="0">
                <a:latin typeface="Times New Roman" panose="02020603050405020304" pitchFamily="18" charset="0"/>
              </a:rPr>
              <a:pPr defTabSz="914400"/>
              <a:t>6</a:t>
            </a:fld>
            <a:endParaRPr lang="en-US" altLang="zh-CN" sz="1400" b="0" kern="0">
              <a:latin typeface="Times New Roman" panose="02020603050405020304" pitchFamily="18" charset="0"/>
            </a:endParaRPr>
          </a:p>
        </p:txBody>
      </p:sp>
      <p:pic>
        <p:nvPicPr>
          <p:cNvPr id="19459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1504951"/>
            <a:ext cx="4800600" cy="5160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932739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Paper talks about their improvement over Software Transactional Memory (STM).</a:t>
            </a:r>
          </a:p>
          <a:p>
            <a:r>
              <a:rPr lang="en-US" dirty="0"/>
              <a:t>STM is an alternative to traditional locking in a programming language for consistency in concurrent applications.</a:t>
            </a:r>
          </a:p>
          <a:p>
            <a:r>
              <a:rPr lang="en-US" dirty="0"/>
              <a:t>Paper introduces STO (Software Transactional Objects) which are faster than STMs. </a:t>
            </a:r>
          </a:p>
          <a:p>
            <a:r>
              <a:rPr lang="en-US" dirty="0"/>
              <a:t>Track abstract operations on transactional datatypes.</a:t>
            </a:r>
          </a:p>
          <a:p>
            <a:r>
              <a:rPr lang="en-US" dirty="0"/>
              <a:t>Predicates prevent false conflicts.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75146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DB transactions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3760" y="365125"/>
            <a:ext cx="5892800" cy="37338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521561" y="2760643"/>
            <a:ext cx="568787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Foo *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getFoo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() 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  static Foo *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pFoo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= 0;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  atomic 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     if (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pFoo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!= 0) // read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         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pFoo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= new Foo(); // write(s)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  }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  </a:t>
            </a:r>
            <a:r>
              <a:rPr kumimoji="0" lang="de-DE" sz="24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return</a:t>
            </a:r>
            <a:r>
              <a:rPr kumimoji="0" lang="de-DE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r>
              <a:rPr kumimoji="0" lang="de-DE" sz="24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pFoo</a:t>
            </a:r>
            <a:r>
              <a:rPr kumimoji="0" lang="de-DE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}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583360" y="4284137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TL2</a:t>
            </a:r>
          </a:p>
        </p:txBody>
      </p:sp>
    </p:spTree>
    <p:extLst>
      <p:ext uri="{BB962C8B-B14F-4D97-AF65-F5344CB8AC3E}">
        <p14:creationId xmlns:p14="http://schemas.microsoft.com/office/powerpoint/2010/main" val="426599492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STM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as fast as purpose-built concurrent code</a:t>
            </a:r>
          </a:p>
          <a:p>
            <a:r>
              <a:rPr lang="en-US" dirty="0"/>
              <a:t>Can’t be implemented at hardware level</a:t>
            </a:r>
          </a:p>
          <a:p>
            <a:r>
              <a:rPr lang="en-US" dirty="0"/>
              <a:t>High costs of book keeping and concurrency control</a:t>
            </a:r>
          </a:p>
          <a:p>
            <a:pPr lvl="1"/>
            <a:r>
              <a:rPr lang="en-US" dirty="0"/>
              <a:t>Track all objects</a:t>
            </a:r>
          </a:p>
          <a:p>
            <a:pPr lvl="1"/>
            <a:r>
              <a:rPr lang="en-US" dirty="0"/>
              <a:t>Locking them or taking snapshots</a:t>
            </a:r>
            <a:br>
              <a:rPr lang="en-US" dirty="0"/>
            </a:br>
            <a:endParaRPr lang="en-US" dirty="0"/>
          </a:p>
          <a:p>
            <a:r>
              <a:rPr lang="en-US" dirty="0"/>
              <a:t>Solution? </a:t>
            </a:r>
            <a:br>
              <a:rPr lang="en-US" dirty="0"/>
            </a:br>
            <a:r>
              <a:rPr lang="en-US" dirty="0"/>
              <a:t>Abstract datatype operations! </a:t>
            </a:r>
          </a:p>
          <a:p>
            <a:r>
              <a:rPr lang="en-US" dirty="0"/>
              <a:t>Abstract reads, writes and predicates on transactional datatypes.</a:t>
            </a:r>
          </a:p>
        </p:txBody>
      </p:sp>
    </p:spTree>
    <p:extLst>
      <p:ext uri="{BB962C8B-B14F-4D97-AF65-F5344CB8AC3E}">
        <p14:creationId xmlns:p14="http://schemas.microsoft.com/office/powerpoint/2010/main" val="423188842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Transactional Object [STO]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Aims to</a:t>
            </a:r>
          </a:p>
          <a:p>
            <a:pPr lvl="1"/>
            <a:r>
              <a:rPr lang="en-US" dirty="0"/>
              <a:t>Use the datatype semantics</a:t>
            </a:r>
          </a:p>
          <a:p>
            <a:pPr lvl="1"/>
            <a:r>
              <a:rPr lang="en-US" dirty="0"/>
              <a:t>Reduce book keeping</a:t>
            </a:r>
          </a:p>
          <a:p>
            <a:pPr lvl="1"/>
            <a:r>
              <a:rPr lang="en-US" dirty="0"/>
              <a:t>Limit false conflicts</a:t>
            </a:r>
          </a:p>
          <a:p>
            <a:pPr lvl="1"/>
            <a:r>
              <a:rPr lang="en-US" dirty="0"/>
              <a:t>Efficient concurrency control</a:t>
            </a:r>
          </a:p>
          <a:p>
            <a:r>
              <a:rPr lang="en-US" dirty="0"/>
              <a:t>Datatypes instead of Memory Words.</a:t>
            </a:r>
          </a:p>
          <a:p>
            <a:pPr lvl="1"/>
            <a:r>
              <a:rPr lang="en-US" dirty="0"/>
              <a:t>Vectors, trees, hash tables, priority queues. Can add your own datatype too.</a:t>
            </a:r>
          </a:p>
          <a:p>
            <a:r>
              <a:rPr lang="en-US" dirty="0"/>
              <a:t>Optimistic predicate verification</a:t>
            </a:r>
          </a:p>
          <a:p>
            <a:r>
              <a:rPr lang="en-US" dirty="0"/>
              <a:t>Based off a lot of other related work. Do go through in the paper.</a:t>
            </a:r>
          </a:p>
        </p:txBody>
      </p:sp>
    </p:spTree>
    <p:extLst>
      <p:ext uri="{BB962C8B-B14F-4D97-AF65-F5344CB8AC3E}">
        <p14:creationId xmlns:p14="http://schemas.microsoft.com/office/powerpoint/2010/main" val="252940619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199" y="1813300"/>
            <a:ext cx="1051560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bool transfer(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TBox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&lt;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int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&gt;&amp; bal1,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TBox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&lt;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int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&gt;&amp; bal2,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int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amt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) { 	TRANSACTION {                // open new transaction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		if (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amt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&lt; 0 || bal1 &lt;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amt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)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			return false;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		bal1 = bal1 -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amt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;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		bal2 = bal2 +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amt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;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	} RETRY(true);                  // commit with retry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	return true;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}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2724923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 platform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TObject</a:t>
            </a:r>
            <a:r>
              <a:rPr lang="en-US" dirty="0"/>
              <a:t> is the base for all Transactional Objects</a:t>
            </a:r>
          </a:p>
          <a:p>
            <a:r>
              <a:rPr lang="en-US" dirty="0"/>
              <a:t>Version number to track update. [ID and helper bits]</a:t>
            </a:r>
          </a:p>
          <a:p>
            <a:r>
              <a:rPr lang="en-US" dirty="0"/>
              <a:t>Version number protect different logical segment of state. COMMUTE!</a:t>
            </a:r>
          </a:p>
          <a:p>
            <a:r>
              <a:rPr lang="en-US" dirty="0"/>
              <a:t>Tracking set [class </a:t>
            </a:r>
            <a:r>
              <a:rPr lang="en-US" dirty="0" err="1"/>
              <a:t>TItem</a:t>
            </a:r>
            <a:r>
              <a:rPr lang="en-US" dirty="0"/>
              <a:t>: read version, write value, predicate value]</a:t>
            </a:r>
          </a:p>
          <a:p>
            <a:pPr lvl="1"/>
            <a:r>
              <a:rPr lang="en-US" dirty="0"/>
              <a:t>Read</a:t>
            </a:r>
          </a:p>
          <a:p>
            <a:pPr lvl="1"/>
            <a:r>
              <a:rPr lang="en-US" dirty="0"/>
              <a:t>Modify</a:t>
            </a:r>
          </a:p>
          <a:p>
            <a:r>
              <a:rPr lang="en-US" dirty="0"/>
              <a:t>Callbacks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603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Commit protocol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Phase 1</a:t>
            </a:r>
          </a:p>
          <a:p>
            <a:pPr lvl="1"/>
            <a:r>
              <a:rPr lang="en-US" dirty="0"/>
              <a:t>All ‘write’ </a:t>
            </a:r>
            <a:r>
              <a:rPr lang="en-US" dirty="0" err="1"/>
              <a:t>TItems</a:t>
            </a:r>
            <a:r>
              <a:rPr lang="en-US" dirty="0"/>
              <a:t> are locked</a:t>
            </a:r>
          </a:p>
          <a:p>
            <a:pPr lvl="1"/>
            <a:r>
              <a:rPr lang="en-US" dirty="0"/>
              <a:t>Lock() callback must lock relevant segment of state</a:t>
            </a:r>
          </a:p>
        </p:txBody>
      </p:sp>
    </p:spTree>
    <p:extLst>
      <p:ext uri="{BB962C8B-B14F-4D97-AF65-F5344CB8AC3E}">
        <p14:creationId xmlns:p14="http://schemas.microsoft.com/office/powerpoint/2010/main" val="190151027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Commit protocol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Phase 1</a:t>
            </a:r>
          </a:p>
          <a:p>
            <a:pPr lvl="1"/>
            <a:r>
              <a:rPr lang="en-US" dirty="0"/>
              <a:t>All ‘write’ </a:t>
            </a:r>
            <a:r>
              <a:rPr lang="en-US" dirty="0" err="1"/>
              <a:t>TItems</a:t>
            </a:r>
            <a:r>
              <a:rPr lang="en-US" dirty="0"/>
              <a:t> are locked</a:t>
            </a:r>
          </a:p>
          <a:p>
            <a:pPr lvl="1"/>
            <a:r>
              <a:rPr lang="en-US" dirty="0"/>
              <a:t>Lock() callback must lock relevant segment of state</a:t>
            </a:r>
          </a:p>
          <a:p>
            <a:r>
              <a:rPr lang="en-US" dirty="0"/>
              <a:t>Phase 2</a:t>
            </a:r>
          </a:p>
          <a:p>
            <a:pPr lvl="1"/>
            <a:r>
              <a:rPr lang="en-US" dirty="0"/>
              <a:t>Read version numbers verified</a:t>
            </a:r>
          </a:p>
          <a:p>
            <a:pPr lvl="1"/>
            <a:r>
              <a:rPr lang="en-US" dirty="0"/>
              <a:t>Check() callback</a:t>
            </a:r>
          </a:p>
        </p:txBody>
      </p:sp>
    </p:spTree>
    <p:extLst>
      <p:ext uri="{BB962C8B-B14F-4D97-AF65-F5344CB8AC3E}">
        <p14:creationId xmlns:p14="http://schemas.microsoft.com/office/powerpoint/2010/main" val="107942097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Commit protocol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Phase 1</a:t>
            </a:r>
          </a:p>
          <a:p>
            <a:pPr lvl="1"/>
            <a:r>
              <a:rPr lang="en-US" dirty="0"/>
              <a:t>All ‘write’ </a:t>
            </a:r>
            <a:r>
              <a:rPr lang="en-US" dirty="0" err="1"/>
              <a:t>TItems</a:t>
            </a:r>
            <a:r>
              <a:rPr lang="en-US" dirty="0"/>
              <a:t> are locked</a:t>
            </a:r>
          </a:p>
          <a:p>
            <a:pPr lvl="1"/>
            <a:r>
              <a:rPr lang="en-US" dirty="0"/>
              <a:t>Lock() callback must lock relevant segment of state</a:t>
            </a:r>
          </a:p>
          <a:p>
            <a:r>
              <a:rPr lang="en-US" dirty="0"/>
              <a:t>Phase 2</a:t>
            </a:r>
          </a:p>
          <a:p>
            <a:pPr lvl="1"/>
            <a:r>
              <a:rPr lang="en-US" dirty="0"/>
              <a:t>Read version numbers verified</a:t>
            </a:r>
          </a:p>
          <a:p>
            <a:pPr lvl="1"/>
            <a:r>
              <a:rPr lang="en-US" dirty="0"/>
              <a:t>Check() callback</a:t>
            </a:r>
          </a:p>
          <a:p>
            <a:r>
              <a:rPr lang="en-US" dirty="0"/>
              <a:t>Transaction will commit now.</a:t>
            </a:r>
          </a:p>
          <a:p>
            <a:r>
              <a:rPr lang="en-US" dirty="0"/>
              <a:t>Phase 3</a:t>
            </a:r>
          </a:p>
          <a:p>
            <a:pPr lvl="1"/>
            <a:r>
              <a:rPr lang="en-US" dirty="0"/>
              <a:t>Install()</a:t>
            </a:r>
          </a:p>
        </p:txBody>
      </p:sp>
    </p:spTree>
    <p:extLst>
      <p:ext uri="{BB962C8B-B14F-4D97-AF65-F5344CB8AC3E}">
        <p14:creationId xmlns:p14="http://schemas.microsoft.com/office/powerpoint/2010/main" val="196210311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Commit protocol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Phase 1</a:t>
            </a:r>
          </a:p>
          <a:p>
            <a:pPr lvl="1"/>
            <a:r>
              <a:rPr lang="en-US" dirty="0"/>
              <a:t>All ‘write’ </a:t>
            </a:r>
            <a:r>
              <a:rPr lang="en-US" dirty="0" err="1"/>
              <a:t>TItems</a:t>
            </a:r>
            <a:r>
              <a:rPr lang="en-US" dirty="0"/>
              <a:t> are locked</a:t>
            </a:r>
          </a:p>
          <a:p>
            <a:pPr lvl="1"/>
            <a:r>
              <a:rPr lang="en-US" dirty="0"/>
              <a:t>Lock() callback must lock relevant segment of state</a:t>
            </a:r>
          </a:p>
          <a:p>
            <a:r>
              <a:rPr lang="en-US" dirty="0"/>
              <a:t>Phase 2</a:t>
            </a:r>
          </a:p>
          <a:p>
            <a:pPr lvl="1"/>
            <a:r>
              <a:rPr lang="en-US" dirty="0"/>
              <a:t>Read version numbers verified</a:t>
            </a:r>
          </a:p>
          <a:p>
            <a:pPr lvl="1"/>
            <a:r>
              <a:rPr lang="en-US" dirty="0"/>
              <a:t>Check() callback</a:t>
            </a:r>
          </a:p>
          <a:p>
            <a:r>
              <a:rPr lang="en-US" dirty="0"/>
              <a:t>Transaction will commit now.</a:t>
            </a:r>
          </a:p>
          <a:p>
            <a:r>
              <a:rPr lang="en-US" dirty="0"/>
              <a:t>Phase 3</a:t>
            </a:r>
          </a:p>
          <a:p>
            <a:pPr lvl="1"/>
            <a:r>
              <a:rPr lang="en-US" dirty="0"/>
              <a:t>Install()</a:t>
            </a:r>
          </a:p>
          <a:p>
            <a:r>
              <a:rPr lang="en-US" dirty="0"/>
              <a:t>Cleanup</a:t>
            </a:r>
          </a:p>
        </p:txBody>
      </p:sp>
    </p:spTree>
    <p:extLst>
      <p:ext uri="{BB962C8B-B14F-4D97-AF65-F5344CB8AC3E}">
        <p14:creationId xmlns:p14="http://schemas.microsoft.com/office/powerpoint/2010/main" val="37346822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Remote Direct Memory Access (RDMA)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7620000" cy="4419600"/>
          </a:xfrm>
        </p:spPr>
        <p:txBody>
          <a:bodyPr/>
          <a:lstStyle/>
          <a:p>
            <a:r>
              <a:rPr lang="en-US" altLang="en-US"/>
              <a:t>Read/ write remote memory</a:t>
            </a:r>
          </a:p>
          <a:p>
            <a:pPr lvl="1"/>
            <a:r>
              <a:rPr lang="en-US" altLang="en-US"/>
              <a:t>NIC performs DMA (direct memory access) request</a:t>
            </a:r>
          </a:p>
          <a:p>
            <a:r>
              <a:rPr lang="en-US" altLang="en-US"/>
              <a:t>Great performance</a:t>
            </a:r>
          </a:p>
          <a:p>
            <a:pPr lvl="1"/>
            <a:r>
              <a:rPr lang="en-US" altLang="en-US"/>
              <a:t>Bypasses the kernel</a:t>
            </a:r>
          </a:p>
          <a:p>
            <a:pPr lvl="1"/>
            <a:r>
              <a:rPr lang="en-US" altLang="en-US"/>
              <a:t>Bypasses the remote CPU</a:t>
            </a:r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defTabSz="914400"/>
            <a:fld id="{01C3503D-D69B-450B-9AA0-71D5F30AD051}" type="slidenum">
              <a:rPr lang="zh-CN" altLang="en-US" sz="1400" b="0" kern="0">
                <a:latin typeface="Times New Roman" panose="02020603050405020304" pitchFamily="18" charset="0"/>
              </a:rPr>
              <a:pPr defTabSz="914400"/>
              <a:t>7</a:t>
            </a:fld>
            <a:endParaRPr lang="en-US" altLang="zh-CN" sz="1400" b="0" ker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0710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False conflicts | Optimistic Predicates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Operations that commute do not require rolling back.</a:t>
            </a:r>
          </a:p>
          <a:p>
            <a:r>
              <a:rPr lang="en-US" dirty="0"/>
              <a:t>Segmentation (with version number for each)</a:t>
            </a:r>
          </a:p>
          <a:p>
            <a:pPr lvl="1"/>
            <a:r>
              <a:rPr lang="en-US" dirty="0"/>
              <a:t>Logical partition</a:t>
            </a:r>
          </a:p>
          <a:p>
            <a:pPr lvl="1"/>
            <a:r>
              <a:rPr lang="en-US" dirty="0"/>
              <a:t>Accumulated counter delta</a:t>
            </a:r>
          </a:p>
          <a:p>
            <a:pPr lvl="1"/>
            <a:r>
              <a:rPr lang="en-US" dirty="0"/>
              <a:t>Multiple versions of read for a no-partition datatype</a:t>
            </a:r>
          </a:p>
          <a:p>
            <a:r>
              <a:rPr lang="en-US" dirty="0"/>
              <a:t>Optimistic transactional predicate</a:t>
            </a:r>
          </a:p>
          <a:p>
            <a:pPr lvl="1"/>
            <a:r>
              <a:rPr lang="en-US" dirty="0" err="1"/>
              <a:t>TItem</a:t>
            </a:r>
            <a:r>
              <a:rPr lang="en-US" dirty="0"/>
              <a:t> records a ‘predicate expression’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213424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Opacity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code never observes </a:t>
            </a:r>
            <a:r>
              <a:rPr lang="en-US" dirty="0" err="1"/>
              <a:t>transactionally</a:t>
            </a:r>
            <a:r>
              <a:rPr lang="en-US" dirty="0"/>
              <a:t> inconsistent state.</a:t>
            </a:r>
          </a:p>
          <a:p>
            <a:r>
              <a:rPr lang="en-US" dirty="0"/>
              <a:t>STO uses TL2 for this.</a:t>
            </a:r>
          </a:p>
          <a:p>
            <a:r>
              <a:rPr lang="en-US" dirty="0"/>
              <a:t>Unlike TL2, STO always records reads in the tracking set.</a:t>
            </a:r>
          </a:p>
          <a:p>
            <a:r>
              <a:rPr lang="en-US" dirty="0"/>
              <a:t>This version of TL2 is fast, but overheads of checks, contention on global version clock make it slow.</a:t>
            </a:r>
          </a:p>
        </p:txBody>
      </p:sp>
    </p:spTree>
    <p:extLst>
      <p:ext uri="{BB962C8B-B14F-4D97-AF65-F5344CB8AC3E}">
        <p14:creationId xmlns:p14="http://schemas.microsoft.com/office/powerpoint/2010/main" val="178840263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Consideration:</a:t>
            </a:r>
          </a:p>
          <a:p>
            <a:pPr lvl="1"/>
            <a:r>
              <a:rPr lang="en-US" dirty="0"/>
              <a:t>Specification</a:t>
            </a:r>
          </a:p>
          <a:p>
            <a:pPr lvl="1"/>
            <a:r>
              <a:rPr lang="en-US" dirty="0"/>
              <a:t>Insert element</a:t>
            </a:r>
          </a:p>
          <a:p>
            <a:pPr lvl="1"/>
            <a:r>
              <a:rPr lang="en-US" dirty="0"/>
              <a:t>Absent element</a:t>
            </a:r>
          </a:p>
          <a:p>
            <a:pPr lvl="1"/>
            <a:r>
              <a:rPr lang="en-US" dirty="0"/>
              <a:t>Read my writes</a:t>
            </a:r>
          </a:p>
          <a:p>
            <a:pPr lvl="1"/>
            <a:r>
              <a:rPr lang="en-US" dirty="0"/>
              <a:t>Correctness </a:t>
            </a:r>
          </a:p>
          <a:p>
            <a:pPr lvl="1"/>
            <a:r>
              <a:rPr lang="en-US" dirty="0"/>
              <a:t>Composition</a:t>
            </a:r>
          </a:p>
        </p:txBody>
      </p:sp>
    </p:spTree>
    <p:extLst>
      <p:ext uri="{BB962C8B-B14F-4D97-AF65-F5344CB8AC3E}">
        <p14:creationId xmlns:p14="http://schemas.microsoft.com/office/powerpoint/2010/main" val="301595002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- STAMP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174" y="1690688"/>
            <a:ext cx="9253652" cy="4718847"/>
          </a:xfrm>
        </p:spPr>
      </p:pic>
    </p:spTree>
    <p:extLst>
      <p:ext uri="{BB962C8B-B14F-4D97-AF65-F5344CB8AC3E}">
        <p14:creationId xmlns:p14="http://schemas.microsoft.com/office/powerpoint/2010/main" val="225772205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- STAMP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762" y="1690688"/>
            <a:ext cx="8920476" cy="4661344"/>
          </a:xfrm>
        </p:spPr>
      </p:pic>
    </p:spTree>
    <p:extLst>
      <p:ext uri="{BB962C8B-B14F-4D97-AF65-F5344CB8AC3E}">
        <p14:creationId xmlns:p14="http://schemas.microsoft.com/office/powerpoint/2010/main" val="28025710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https://bartoszmilewski.com/2010/09/11/beyond-locks-software-transactional-memory/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7043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Hardware Trends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Modern cluster</a:t>
            </a:r>
          </a:p>
          <a:p>
            <a:pPr lvl="1"/>
            <a:r>
              <a:rPr lang="en-US" altLang="en-US"/>
              <a:t>Large main memory</a:t>
            </a:r>
          </a:p>
          <a:p>
            <a:pPr lvl="1"/>
            <a:r>
              <a:rPr lang="en-US" altLang="en-US"/>
              <a:t>Non-volatile memory</a:t>
            </a:r>
          </a:p>
          <a:p>
            <a:pPr lvl="1"/>
            <a:r>
              <a:rPr lang="en-US" altLang="en-US"/>
              <a:t>Fast network with RDMA</a:t>
            </a:r>
          </a:p>
          <a:p>
            <a:pPr lvl="1"/>
            <a:endParaRPr lang="en-US" altLang="en-US"/>
          </a:p>
          <a:p>
            <a:r>
              <a:rPr lang="en-US" altLang="en-US"/>
              <a:t>Eliminates storage and network bottlenecks but leaves the CPU bottlenecks</a:t>
            </a:r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defTabSz="914400"/>
            <a:fld id="{60BB4406-BFBF-4CD4-BBA8-C6AE9C5598F5}" type="slidenum">
              <a:rPr lang="zh-CN" altLang="en-US" sz="1400" b="0" kern="0">
                <a:latin typeface="Times New Roman" panose="02020603050405020304" pitchFamily="18" charset="0"/>
              </a:rPr>
              <a:pPr defTabSz="914400"/>
              <a:t>8</a:t>
            </a:fld>
            <a:endParaRPr lang="en-US" altLang="zh-CN" sz="1400" b="0" ker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5195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FaRM: No Need to Compromise</a:t>
            </a:r>
          </a:p>
        </p:txBody>
      </p:sp>
      <p:sp>
        <p:nvSpPr>
          <p:cNvPr id="2253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Main memory distributed computing platform</a:t>
            </a:r>
          </a:p>
          <a:p>
            <a:pPr lvl="1"/>
            <a:r>
              <a:rPr lang="en-US" altLang="en-US"/>
              <a:t>Use hardware effectively</a:t>
            </a:r>
          </a:p>
          <a:p>
            <a:r>
              <a:rPr lang="en-US" altLang="en-US"/>
              <a:t>Strict serializability</a:t>
            </a:r>
          </a:p>
          <a:p>
            <a:r>
              <a:rPr lang="en-US" altLang="en-US"/>
              <a:t>High performance</a:t>
            </a:r>
          </a:p>
          <a:p>
            <a:r>
              <a:rPr lang="en-US" altLang="en-US"/>
              <a:t>Durability</a:t>
            </a:r>
          </a:p>
          <a:p>
            <a:r>
              <a:rPr lang="en-US" altLang="en-US"/>
              <a:t>High availability</a:t>
            </a:r>
          </a:p>
        </p:txBody>
      </p:sp>
      <p:sp>
        <p:nvSpPr>
          <p:cNvPr id="2253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defTabSz="914400"/>
            <a:fld id="{B4B447E3-9F73-4BC4-A943-7302148AF378}" type="slidenum">
              <a:rPr lang="zh-CN" altLang="en-US" sz="1400" b="0" kern="0">
                <a:latin typeface="Times New Roman" panose="02020603050405020304" pitchFamily="18" charset="0"/>
              </a:rPr>
              <a:pPr defTabSz="914400"/>
              <a:t>9</a:t>
            </a:fld>
            <a:endParaRPr lang="en-US" altLang="zh-CN" sz="1400" b="0" ker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6956522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>
    <a:lnDef>
      <a:spPr>
        <a:ln w="28575"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UNEX_PPT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4.xml><?xml version="1.0" encoding="utf-8"?>
<a:theme xmlns:a="http://schemas.openxmlformats.org/drawingml/2006/main" name="icfp99">
  <a:themeElements>
    <a:clrScheme name="icfp99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FF"/>
      </a:hlink>
      <a:folHlink>
        <a:srgbClr val="B2B2B2"/>
      </a:folHlink>
    </a:clrScheme>
    <a:fontScheme name="icfp99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  <a:ea typeface="宋体" pitchFamily="2" charset="-122"/>
          </a:defRPr>
        </a:defPPr>
      </a:lstStyle>
    </a:lnDef>
  </a:objectDefaults>
  <a:extraClrSchemeLst>
    <a:extraClrScheme>
      <a:clrScheme name="icfp99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cfp99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00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0</TotalTime>
  <Words>1965</Words>
  <Application>Microsoft Office PowerPoint</Application>
  <PresentationFormat>Widescreen</PresentationFormat>
  <Paragraphs>566</Paragraphs>
  <Slides>75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75</vt:i4>
      </vt:variant>
    </vt:vector>
  </HeadingPairs>
  <TitlesOfParts>
    <vt:vector size="87" baseType="lpstr">
      <vt:lpstr>宋体</vt:lpstr>
      <vt:lpstr>Arial</vt:lpstr>
      <vt:lpstr>Calibri</vt:lpstr>
      <vt:lpstr>Calibri Light</vt:lpstr>
      <vt:lpstr>Comic Sans MS</vt:lpstr>
      <vt:lpstr>Helvetica</vt:lpstr>
      <vt:lpstr>Segoe UI</vt:lpstr>
      <vt:lpstr>Times New Roman</vt:lpstr>
      <vt:lpstr>Metropolitan</vt:lpstr>
      <vt:lpstr>UNEX_PPT_Template</vt:lpstr>
      <vt:lpstr>Office Theme</vt:lpstr>
      <vt:lpstr>icfp99</vt:lpstr>
      <vt:lpstr>  CS239-Lecture 15 Transactions</vt:lpstr>
      <vt:lpstr>No Compromises: Distributed Transactions with Consistency, Availability, and Performance</vt:lpstr>
      <vt:lpstr>Distributed Transactions</vt:lpstr>
      <vt:lpstr>Hardware Trends</vt:lpstr>
      <vt:lpstr>Remote Direct Memory Access (RDMA)</vt:lpstr>
      <vt:lpstr>Remote Memory Direct Access (RDMA)</vt:lpstr>
      <vt:lpstr>Remote Direct Memory Access (RDMA)</vt:lpstr>
      <vt:lpstr>Hardware Trends</vt:lpstr>
      <vt:lpstr>FaRM: No Need to Compromise</vt:lpstr>
      <vt:lpstr>Outline</vt:lpstr>
      <vt:lpstr>farm background</vt:lpstr>
      <vt:lpstr>FaRM Programming Model</vt:lpstr>
      <vt:lpstr>FaRM Programming Model</vt:lpstr>
      <vt:lpstr>FaRM Architecture</vt:lpstr>
      <vt:lpstr>RDMA Read in FaRM</vt:lpstr>
      <vt:lpstr>RDMA Read in FaRM</vt:lpstr>
      <vt:lpstr>RDMA Write in FaRM</vt:lpstr>
      <vt:lpstr>Transaction protocol</vt:lpstr>
      <vt:lpstr>FaRM Transaction Execution</vt:lpstr>
      <vt:lpstr>Two Phase Commit</vt:lpstr>
      <vt:lpstr>FaRM Commit</vt:lpstr>
      <vt:lpstr>FaRM Commit</vt:lpstr>
      <vt:lpstr>FaRM Commit</vt:lpstr>
      <vt:lpstr>FaRM Commit</vt:lpstr>
      <vt:lpstr>FaRM Commit</vt:lpstr>
      <vt:lpstr>FaRM Commit</vt:lpstr>
      <vt:lpstr>FaRM Commit Correctness</vt:lpstr>
      <vt:lpstr>FaRM Commit Performance</vt:lpstr>
      <vt:lpstr>Failure recovery</vt:lpstr>
      <vt:lpstr>One Sided Operations Complicate Recovery</vt:lpstr>
      <vt:lpstr>High Availability</vt:lpstr>
      <vt:lpstr>Failure Recovery Steps</vt:lpstr>
      <vt:lpstr>Failure Detection</vt:lpstr>
      <vt:lpstr>Failure Detection</vt:lpstr>
      <vt:lpstr>Reconfiguration</vt:lpstr>
      <vt:lpstr>Reconfiguration</vt:lpstr>
      <vt:lpstr>Reconfiguration</vt:lpstr>
      <vt:lpstr>Reconfiguration</vt:lpstr>
      <vt:lpstr>Transaction Recovery</vt:lpstr>
      <vt:lpstr>Transaction Recovery</vt:lpstr>
      <vt:lpstr>Transaction Recovery</vt:lpstr>
      <vt:lpstr>Transaction Recovery</vt:lpstr>
      <vt:lpstr>Data Recovery</vt:lpstr>
      <vt:lpstr>Evaluation</vt:lpstr>
      <vt:lpstr>Evaluation Settings</vt:lpstr>
      <vt:lpstr>TATP Performance</vt:lpstr>
      <vt:lpstr>TPC-C Performance</vt:lpstr>
      <vt:lpstr>TPC-C Recovery</vt:lpstr>
      <vt:lpstr>TPC-C Recovery</vt:lpstr>
      <vt:lpstr>TATP 18 Machines Failing</vt:lpstr>
      <vt:lpstr>Conclusion</vt:lpstr>
      <vt:lpstr>Backup</vt:lpstr>
      <vt:lpstr>Paxos VS PB</vt:lpstr>
      <vt:lpstr>Transaction and Serializability</vt:lpstr>
      <vt:lpstr>PowerPoint Presentation</vt:lpstr>
      <vt:lpstr>TPC-C Aggressive Data Recovery</vt:lpstr>
      <vt:lpstr>TATP CM Failure</vt:lpstr>
      <vt:lpstr>Lease Duration</vt:lpstr>
      <vt:lpstr>Type-Aware Transactions for Faster Concurrent Code</vt:lpstr>
      <vt:lpstr>Overview</vt:lpstr>
      <vt:lpstr>STM</vt:lpstr>
      <vt:lpstr>Problems with STM</vt:lpstr>
      <vt:lpstr>Software Transactional Object [STO]</vt:lpstr>
      <vt:lpstr>Code</vt:lpstr>
      <vt:lpstr>STO platform</vt:lpstr>
      <vt:lpstr>Commit protocol</vt:lpstr>
      <vt:lpstr>Commit protocol</vt:lpstr>
      <vt:lpstr>Commit protocol</vt:lpstr>
      <vt:lpstr>Commit protocol</vt:lpstr>
      <vt:lpstr>False conflicts | Optimistic Predicates</vt:lpstr>
      <vt:lpstr>Opacity</vt:lpstr>
      <vt:lpstr>Datatypes</vt:lpstr>
      <vt:lpstr>Evaluation - STAMP</vt:lpstr>
      <vt:lpstr>Evaluation - STAMP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2016-03-29T03:05:16Z</dcterms:created>
  <dcterms:modified xsi:type="dcterms:W3CDTF">2016-06-01T14:09:01Z</dcterms:modified>
</cp:coreProperties>
</file>