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256" r:id="rId45"/>
    <p:sldId id="257" r:id="rId46"/>
    <p:sldId id="258" r:id="rId47"/>
    <p:sldId id="259" r:id="rId48"/>
    <p:sldId id="260" r:id="rId49"/>
    <p:sldId id="261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276" r:id="rId65"/>
    <p:sldId id="277" r:id="rId66"/>
    <p:sldId id="278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70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231D-4D3E-4EA4-B713-B1EAFE918C72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674F8-F5F5-4B8F-BD16-0C8B7F00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1"/>
                </a:moveTo>
                <a:lnTo>
                  <a:pt x="9144000" y="5971031"/>
                </a:lnTo>
                <a:lnTo>
                  <a:pt x="9144000" y="0"/>
                </a:lnTo>
                <a:lnTo>
                  <a:pt x="0" y="0"/>
                </a:lnTo>
                <a:lnTo>
                  <a:pt x="0" y="5971031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462" y="486251"/>
            <a:ext cx="8101075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313" y="1298788"/>
            <a:ext cx="8799372" cy="420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4101541"/>
            <a:ext cx="7666355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EBDDC3"/>
                </a:solidFill>
                <a:latin typeface="Tw Cen MT"/>
                <a:cs typeface="Tw Cen MT"/>
              </a:rPr>
              <a:t>H</a:t>
            </a: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I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GH-PERFORMANCE</a:t>
            </a: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NET</a:t>
            </a:r>
            <a:r>
              <a:rPr sz="4000" spc="-120" dirty="0">
                <a:solidFill>
                  <a:srgbClr val="EBDDC3"/>
                </a:solidFill>
                <a:latin typeface="Tw Cen MT"/>
                <a:cs typeface="Tw Cen MT"/>
              </a:rPr>
              <a:t>W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ORK</a:t>
            </a: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I</a:t>
            </a:r>
            <a:r>
              <a:rPr sz="4000" spc="-30" dirty="0">
                <a:solidFill>
                  <a:srgbClr val="EBDDC3"/>
                </a:solidFill>
                <a:latin typeface="Tw Cen MT"/>
                <a:cs typeface="Tw Cen MT"/>
              </a:rPr>
              <a:t>NG</a:t>
            </a:r>
            <a:endParaRPr sz="4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:</a:t>
            </a:r>
            <a:r>
              <a:rPr sz="4000" dirty="0">
                <a:solidFill>
                  <a:srgbClr val="EBDDC3"/>
                </a:solidFill>
                <a:latin typeface="Tw Cen MT"/>
                <a:cs typeface="Tw Cen MT"/>
              </a:rPr>
              <a:t>: </a:t>
            </a:r>
            <a:r>
              <a:rPr sz="4000" dirty="0">
                <a:solidFill>
                  <a:srgbClr val="FFFFFF"/>
                </a:solidFill>
                <a:latin typeface="Tw Cen MT"/>
                <a:cs typeface="Tw Cen MT"/>
              </a:rPr>
              <a:t>U</a:t>
            </a:r>
            <a:r>
              <a:rPr sz="4000" spc="-20" dirty="0">
                <a:solidFill>
                  <a:srgbClr val="EBDDC3"/>
                </a:solidFill>
                <a:latin typeface="Tw Cen MT"/>
                <a:cs typeface="Tw Cen MT"/>
              </a:rPr>
              <a:t>SER</a:t>
            </a:r>
            <a:r>
              <a:rPr sz="4000" dirty="0">
                <a:solidFill>
                  <a:srgbClr val="FFFFFF"/>
                </a:solidFill>
                <a:latin typeface="Tw Cen MT"/>
                <a:cs typeface="Tw Cen MT"/>
              </a:rPr>
              <a:t>-</a:t>
            </a:r>
            <a:r>
              <a:rPr sz="4000" spc="-20" dirty="0">
                <a:solidFill>
                  <a:srgbClr val="EBDDC3"/>
                </a:solidFill>
                <a:latin typeface="Tw Cen MT"/>
                <a:cs typeface="Tw Cen MT"/>
              </a:rPr>
              <a:t>LEVEL</a:t>
            </a: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Tw Cen MT"/>
                <a:cs typeface="Tw Cen MT"/>
              </a:rPr>
              <a:t>NET</a:t>
            </a:r>
            <a:r>
              <a:rPr sz="4000" spc="-80" dirty="0">
                <a:solidFill>
                  <a:srgbClr val="EBDDC3"/>
                </a:solidFill>
                <a:latin typeface="Tw Cen MT"/>
                <a:cs typeface="Tw Cen MT"/>
              </a:rPr>
              <a:t>W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ORK</a:t>
            </a: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I</a:t>
            </a:r>
            <a:r>
              <a:rPr sz="4000" spc="-30" dirty="0">
                <a:solidFill>
                  <a:srgbClr val="EBDDC3"/>
                </a:solidFill>
                <a:latin typeface="Tw Cen MT"/>
                <a:cs typeface="Tw Cen MT"/>
              </a:rPr>
              <a:t>NG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5320741"/>
            <a:ext cx="7465059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:</a:t>
            </a:r>
            <a:r>
              <a:rPr sz="4000" dirty="0">
                <a:solidFill>
                  <a:srgbClr val="EBDDC3"/>
                </a:solidFill>
                <a:latin typeface="Tw Cen MT"/>
                <a:cs typeface="Tw Cen MT"/>
              </a:rPr>
              <a:t>: </a:t>
            </a:r>
            <a:r>
              <a:rPr sz="400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EM</a:t>
            </a:r>
            <a:r>
              <a:rPr sz="4000" spc="-114" dirty="0">
                <a:solidFill>
                  <a:srgbClr val="EBDDC3"/>
                </a:solidFill>
                <a:latin typeface="Tw Cen MT"/>
                <a:cs typeface="Tw Cen MT"/>
              </a:rPr>
              <a:t>O</a:t>
            </a:r>
            <a:r>
              <a:rPr sz="4000" spc="-20" dirty="0">
                <a:solidFill>
                  <a:srgbClr val="EBDDC3"/>
                </a:solidFill>
                <a:latin typeface="Tw Cen MT"/>
                <a:cs typeface="Tw Cen MT"/>
              </a:rPr>
              <a:t>TE</a:t>
            </a: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dirty="0">
                <a:solidFill>
                  <a:srgbClr val="FFFFFF"/>
                </a:solidFill>
                <a:latin typeface="Tw Cen MT"/>
                <a:cs typeface="Tw Cen MT"/>
              </a:rPr>
              <a:t>D</a:t>
            </a: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I</a:t>
            </a:r>
            <a:r>
              <a:rPr sz="4000" spc="-20" dirty="0">
                <a:solidFill>
                  <a:srgbClr val="EBDDC3"/>
                </a:solidFill>
                <a:latin typeface="Tw Cen MT"/>
                <a:cs typeface="Tw Cen MT"/>
              </a:rPr>
              <a:t>RECT</a:t>
            </a: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sz="4000" spc="-30" dirty="0">
                <a:solidFill>
                  <a:srgbClr val="EBDDC3"/>
                </a:solidFill>
                <a:latin typeface="Tw Cen MT"/>
                <a:cs typeface="Tw Cen MT"/>
              </a:rPr>
              <a:t>EMO</a:t>
            </a:r>
            <a:r>
              <a:rPr sz="4000" spc="-200" dirty="0">
                <a:solidFill>
                  <a:srgbClr val="EBDDC3"/>
                </a:solidFill>
                <a:latin typeface="Tw Cen MT"/>
                <a:cs typeface="Tw Cen MT"/>
              </a:rPr>
              <a:t>R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Y</a:t>
            </a: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spc="-16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CCESS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939" y="6252747"/>
            <a:ext cx="651700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96585" algn="l"/>
              </a:tabLst>
            </a:pPr>
            <a:r>
              <a:rPr sz="2600" spc="-15" dirty="0">
                <a:solidFill>
                  <a:srgbClr val="FFFFFF"/>
                </a:solidFill>
                <a:latin typeface="Tw Cen MT"/>
                <a:cs typeface="Tw Cen MT"/>
              </a:rPr>
              <a:t>Moontae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ee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Tw Cen MT"/>
                <a:cs typeface="Tw Cen MT"/>
              </a:rPr>
              <a:t>(Nov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Tw Cen MT"/>
                <a:cs typeface="Tw Cen MT"/>
              </a:rPr>
              <a:t>20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Tw Cen MT"/>
                <a:cs typeface="Tw Cen MT"/>
              </a:rPr>
              <a:t>2014)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	</a:t>
            </a:r>
            <a:r>
              <a:rPr sz="2600" spc="-160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2600" spc="-1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600" spc="5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Tw Cen MT"/>
                <a:cs typeface="Tw Cen MT"/>
              </a:rPr>
              <a:t>1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6222510"/>
            <a:ext cx="11188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>
                <a:solidFill>
                  <a:srgbClr val="FFFFFF"/>
                </a:solidFill>
                <a:latin typeface="Tw Cen MT"/>
                <a:cs typeface="Tw Cen MT"/>
              </a:rPr>
              <a:t>CS6410</a:t>
            </a:r>
            <a:endParaRPr sz="26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0203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Our</a:t>
            </a:r>
            <a:r>
              <a:rPr spc="-5" dirty="0"/>
              <a:t> </a:t>
            </a:r>
            <a:r>
              <a:rPr dirty="0"/>
              <a:t>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451850" cy="471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05</a:t>
            </a:r>
            <a:endParaRPr sz="180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36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15" dirty="0">
                <a:latin typeface="Tw Cen MT"/>
                <a:cs typeface="Tw Cen MT"/>
              </a:rPr>
              <a:t>Lar</a:t>
            </a:r>
            <a:r>
              <a:rPr sz="2900" spc="-80" dirty="0">
                <a:latin typeface="Tw Cen MT"/>
                <a:cs typeface="Tw Cen MT"/>
              </a:rPr>
              <a:t>g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vs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Sma</a:t>
            </a:r>
            <a:r>
              <a:rPr sz="2900" spc="-5" dirty="0">
                <a:latin typeface="Tw Cen MT"/>
                <a:cs typeface="Tw Cen MT"/>
              </a:rPr>
              <a:t>l</a:t>
            </a:r>
            <a:r>
              <a:rPr sz="2900" dirty="0">
                <a:latin typeface="Tw Cen MT"/>
                <a:cs typeface="Tw Cen MT"/>
              </a:rPr>
              <a:t>l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messa</a:t>
            </a:r>
            <a:r>
              <a:rPr sz="2900" spc="-80" dirty="0">
                <a:latin typeface="Tw Cen MT"/>
                <a:cs typeface="Tw Cen MT"/>
              </a:rPr>
              <a:t>g</a:t>
            </a:r>
            <a:r>
              <a:rPr sz="2900" dirty="0">
                <a:latin typeface="Tw Cen MT"/>
                <a:cs typeface="Tw Cen MT"/>
              </a:rPr>
              <a:t>es</a:t>
            </a:r>
            <a:endParaRPr sz="2900">
              <a:latin typeface="Tw Cen MT"/>
              <a:cs typeface="Tw Cen MT"/>
            </a:endParaRPr>
          </a:p>
          <a:p>
            <a:pPr marL="2088514" marR="5080" indent="-1184910">
              <a:lnSpc>
                <a:spcPct val="105800"/>
              </a:lnSpc>
              <a:spcBef>
                <a:spcPts val="2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Lar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e: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</a:t>
            </a:r>
            <a:r>
              <a:rPr sz="2600" spc="-3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nsm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ssi</a:t>
            </a:r>
            <a:r>
              <a:rPr sz="2600" spc="-15" dirty="0">
                <a:latin typeface="Tw Cen MT"/>
                <a:cs typeface="Tw Cen MT"/>
              </a:rPr>
              <a:t>on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d</a:t>
            </a:r>
            <a:r>
              <a:rPr sz="2600" dirty="0">
                <a:latin typeface="Tw Cen MT"/>
                <a:cs typeface="Tw Cen MT"/>
              </a:rPr>
              <a:t>omi</a:t>
            </a:r>
            <a:r>
              <a:rPr sz="2600" spc="-15" dirty="0">
                <a:latin typeface="Tw Cen MT"/>
                <a:cs typeface="Tw Cen MT"/>
              </a:rPr>
              <a:t>nant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300" dirty="0">
                <a:latin typeface="Wingdings"/>
                <a:cs typeface="Wingdings"/>
              </a:rPr>
              <a:t>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n</a:t>
            </a:r>
            <a:r>
              <a:rPr sz="2600" spc="-70" dirty="0">
                <a:latin typeface="Tw Cen MT"/>
                <a:cs typeface="Tw Cen MT"/>
              </a:rPr>
              <a:t>e</a:t>
            </a:r>
            <a:r>
              <a:rPr sz="2600" spc="-20" dirty="0">
                <a:latin typeface="Tw Cen MT"/>
                <a:cs typeface="Tw Cen MT"/>
              </a:rPr>
              <a:t>w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net</a:t>
            </a:r>
            <a:r>
              <a:rPr sz="2600" spc="-75" dirty="0">
                <a:latin typeface="Tw Cen MT"/>
                <a:cs typeface="Tw Cen MT"/>
              </a:rPr>
              <a:t>w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spc="-10" dirty="0">
                <a:latin typeface="Tw Cen MT"/>
                <a:cs typeface="Tw Cen MT"/>
              </a:rPr>
              <a:t>ks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20" dirty="0">
                <a:latin typeface="Tw Cen MT"/>
                <a:cs typeface="Tw Cen MT"/>
              </a:rPr>
              <a:t>mp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es </a:t>
            </a:r>
            <a:r>
              <a:rPr sz="2600" spc="-10" dirty="0">
                <a:latin typeface="Tw Cen MT"/>
                <a:cs typeface="Tw Cen MT"/>
              </a:rPr>
              <a:t>(</a:t>
            </a:r>
            <a:r>
              <a:rPr sz="2600" spc="-4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.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.,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vi</a:t>
            </a:r>
            <a:r>
              <a:rPr sz="2600" spc="-15" dirty="0">
                <a:latin typeface="Tw Cen MT"/>
                <a:cs typeface="Tw Cen MT"/>
              </a:rPr>
              <a:t>deo/aud</a:t>
            </a:r>
            <a:r>
              <a:rPr sz="2600" dirty="0">
                <a:latin typeface="Tw Cen MT"/>
                <a:cs typeface="Tw Cen MT"/>
              </a:rPr>
              <a:t>io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stream)</a:t>
            </a:r>
            <a:endParaRPr sz="2600">
              <a:latin typeface="Tw Cen MT"/>
              <a:cs typeface="Tw Cen MT"/>
            </a:endParaRPr>
          </a:p>
          <a:p>
            <a:pPr marL="2088514" marR="56515" indent="-1184910">
              <a:lnSpc>
                <a:spcPct val="109000"/>
              </a:lnSpc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Sma</a:t>
            </a:r>
            <a:r>
              <a:rPr sz="2600" dirty="0">
                <a:latin typeface="Tw Cen MT"/>
                <a:cs typeface="Tw Cen MT"/>
              </a:rPr>
              <a:t>ll: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p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oc</a:t>
            </a:r>
            <a:r>
              <a:rPr sz="2600" dirty="0">
                <a:latin typeface="Tw Cen MT"/>
                <a:cs typeface="Tw Cen MT"/>
              </a:rPr>
              <a:t>ess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d</a:t>
            </a:r>
            <a:r>
              <a:rPr sz="2600" dirty="0">
                <a:latin typeface="Tw Cen MT"/>
                <a:cs typeface="Tw Cen MT"/>
              </a:rPr>
              <a:t>omi</a:t>
            </a:r>
            <a:r>
              <a:rPr sz="2600" spc="-15" dirty="0">
                <a:latin typeface="Tw Cen MT"/>
                <a:cs typeface="Tw Cen MT"/>
              </a:rPr>
              <a:t>nant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300" dirty="0">
                <a:latin typeface="Wingdings"/>
                <a:cs typeface="Wingdings"/>
              </a:rPr>
              <a:t>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n</a:t>
            </a:r>
            <a:r>
              <a:rPr sz="2600" spc="-70" dirty="0">
                <a:latin typeface="Tw Cen MT"/>
                <a:cs typeface="Tw Cen MT"/>
              </a:rPr>
              <a:t>e</a:t>
            </a:r>
            <a:r>
              <a:rPr sz="2600" spc="-20" dirty="0">
                <a:latin typeface="Tw Cen MT"/>
                <a:cs typeface="Tw Cen MT"/>
              </a:rPr>
              <a:t>w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pa</a:t>
            </a:r>
            <a:r>
              <a:rPr sz="2600" spc="-3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ad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20" dirty="0">
                <a:latin typeface="Tw Cen MT"/>
                <a:cs typeface="Tw Cen MT"/>
              </a:rPr>
              <a:t>gm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20" dirty="0">
                <a:latin typeface="Tw Cen MT"/>
                <a:cs typeface="Tw Cen MT"/>
              </a:rPr>
              <a:t>mp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es </a:t>
            </a:r>
            <a:r>
              <a:rPr sz="2600" spc="-10" dirty="0">
                <a:latin typeface="Tw Cen MT"/>
                <a:cs typeface="Tw Cen MT"/>
              </a:rPr>
              <a:t>(</a:t>
            </a:r>
            <a:r>
              <a:rPr sz="2600" spc="-4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.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.,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j</a:t>
            </a:r>
            <a:r>
              <a:rPr sz="2600" spc="-10" dirty="0">
                <a:latin typeface="Tw Cen MT"/>
                <a:cs typeface="Tw Cen MT"/>
              </a:rPr>
              <a:t>ust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f</a:t>
            </a:r>
            <a:r>
              <a:rPr sz="2600" spc="-55" dirty="0">
                <a:latin typeface="Tw Cen MT"/>
                <a:cs typeface="Tw Cen MT"/>
              </a:rPr>
              <a:t>e</a:t>
            </a:r>
            <a:r>
              <a:rPr sz="2600" spc="-20" dirty="0">
                <a:latin typeface="Tw Cen MT"/>
                <a:cs typeface="Tw Cen MT"/>
              </a:rPr>
              <a:t>w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hundred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45" dirty="0">
                <a:latin typeface="Tw Cen MT"/>
                <a:cs typeface="Tw Cen MT"/>
              </a:rPr>
              <a:t>b</a:t>
            </a:r>
            <a:r>
              <a:rPr sz="2600" dirty="0">
                <a:latin typeface="Tw Cen MT"/>
                <a:cs typeface="Tw Cen MT"/>
              </a:rPr>
              <a:t>ytes)</a:t>
            </a:r>
            <a:endParaRPr sz="26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15" dirty="0">
                <a:latin typeface="Tw Cen MT"/>
                <a:cs typeface="Tw Cen MT"/>
              </a:rPr>
              <a:t>Our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und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55" dirty="0">
                <a:latin typeface="Tw Cen MT"/>
                <a:cs typeface="Tw Cen MT"/>
              </a:rPr>
              <a:t>r</a:t>
            </a:r>
            <a:r>
              <a:rPr sz="2900" spc="-5" dirty="0">
                <a:latin typeface="Tw Cen MT"/>
                <a:cs typeface="Tw Cen MT"/>
              </a:rPr>
              <a:t>l</a:t>
            </a:r>
            <a:r>
              <a:rPr sz="2900" dirty="0">
                <a:latin typeface="Tw Cen MT"/>
                <a:cs typeface="Tw Cen MT"/>
              </a:rPr>
              <a:t>y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ng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cture</a:t>
            </a:r>
            <a:endParaRPr sz="290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20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Send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20" dirty="0">
                <a:latin typeface="Tw Cen MT"/>
                <a:cs typeface="Tw Cen MT"/>
              </a:rPr>
              <a:t>ma</a:t>
            </a:r>
            <a:r>
              <a:rPr sz="2600" spc="-95" dirty="0">
                <a:latin typeface="Tw Cen MT"/>
                <a:cs typeface="Tw Cen MT"/>
              </a:rPr>
              <a:t>n</a:t>
            </a:r>
            <a:r>
              <a:rPr sz="2600" dirty="0">
                <a:latin typeface="Tw Cen MT"/>
                <a:cs typeface="Tw Cen MT"/>
              </a:rPr>
              <a:t>y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sma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ll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messa</a:t>
            </a:r>
            <a:r>
              <a:rPr sz="2600" spc="-70" dirty="0">
                <a:solidFill>
                  <a:srgbClr val="FF0000"/>
                </a:solidFill>
                <a:latin typeface="Tw Cen MT"/>
                <a:cs typeface="Tw Cen MT"/>
              </a:rPr>
              <a:t>g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es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LAN</a:t>
            </a:r>
            <a:endParaRPr sz="260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28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2600" spc="-55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oc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ess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i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ng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2600" spc="-70" dirty="0">
                <a:solidFill>
                  <a:srgbClr val="FF0000"/>
                </a:solidFill>
                <a:latin typeface="Tw Cen MT"/>
                <a:cs typeface="Tw Cen MT"/>
              </a:rPr>
              <a:t>v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erhead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o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erwhelmi</a:t>
            </a:r>
            <a:r>
              <a:rPr sz="2600" spc="-15" dirty="0">
                <a:latin typeface="Tw Cen MT"/>
                <a:cs typeface="Tw Cen MT"/>
              </a:rPr>
              <a:t>ng</a:t>
            </a:r>
            <a:endParaRPr sz="260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160"/>
              </a:spcBef>
            </a:pPr>
            <a:r>
              <a:rPr sz="2300" spc="-10" dirty="0">
                <a:latin typeface="Tw Cen MT"/>
                <a:cs typeface="Tw Cen MT"/>
              </a:rPr>
              <a:t>(</a:t>
            </a:r>
            <a:r>
              <a:rPr sz="2300" spc="-40" dirty="0">
                <a:latin typeface="Tw Cen MT"/>
                <a:cs typeface="Tw Cen MT"/>
              </a:rPr>
              <a:t>e</a:t>
            </a:r>
            <a:r>
              <a:rPr sz="2300" dirty="0">
                <a:latin typeface="Tw Cen MT"/>
                <a:cs typeface="Tw Cen MT"/>
              </a:rPr>
              <a:t>.</a:t>
            </a:r>
            <a:r>
              <a:rPr sz="2300" spc="-65" dirty="0">
                <a:latin typeface="Tw Cen MT"/>
                <a:cs typeface="Tw Cen MT"/>
              </a:rPr>
              <a:t>g</a:t>
            </a:r>
            <a:r>
              <a:rPr sz="2300" dirty="0">
                <a:latin typeface="Tw Cen MT"/>
                <a:cs typeface="Tw Cen MT"/>
              </a:rPr>
              <a:t>.,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b</a:t>
            </a:r>
            <a:r>
              <a:rPr sz="2300" dirty="0">
                <a:latin typeface="Tw Cen MT"/>
                <a:cs typeface="Tw Cen MT"/>
              </a:rPr>
              <a:t>uffer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mana</a:t>
            </a:r>
            <a:r>
              <a:rPr sz="2300" spc="-65" dirty="0">
                <a:latin typeface="Tw Cen MT"/>
                <a:cs typeface="Tw Cen MT"/>
              </a:rPr>
              <a:t>g</a:t>
            </a:r>
            <a:r>
              <a:rPr sz="2300" dirty="0">
                <a:latin typeface="Tw Cen MT"/>
                <a:cs typeface="Tw Cen MT"/>
              </a:rPr>
              <a:t>ement,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messa</a:t>
            </a:r>
            <a:r>
              <a:rPr sz="2300" spc="-65" dirty="0">
                <a:latin typeface="Tw Cen MT"/>
                <a:cs typeface="Tw Cen MT"/>
              </a:rPr>
              <a:t>g</a:t>
            </a:r>
            <a:r>
              <a:rPr sz="2300" dirty="0">
                <a:latin typeface="Tw Cen MT"/>
                <a:cs typeface="Tw Cen MT"/>
              </a:rPr>
              <a:t>e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cop</a:t>
            </a:r>
            <a:r>
              <a:rPr sz="2300" dirty="0">
                <a:latin typeface="Tw Cen MT"/>
                <a:cs typeface="Tw Cen MT"/>
              </a:rPr>
              <a:t>ie</a:t>
            </a:r>
            <a:r>
              <a:rPr sz="2300" spc="-50" dirty="0">
                <a:latin typeface="Tw Cen MT"/>
                <a:cs typeface="Tw Cen MT"/>
              </a:rPr>
              <a:t>s</a:t>
            </a:r>
            <a:r>
              <a:rPr sz="2300" dirty="0">
                <a:latin typeface="Tw Cen MT"/>
                <a:cs typeface="Tw Cen MT"/>
              </a:rPr>
              <a:t>,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inter</a:t>
            </a:r>
            <a:r>
              <a:rPr sz="2300" spc="45" dirty="0">
                <a:latin typeface="Tw Cen MT"/>
                <a:cs typeface="Tw Cen MT"/>
              </a:rPr>
              <a:t>r</a:t>
            </a:r>
            <a:r>
              <a:rPr sz="2300" spc="-10" dirty="0">
                <a:latin typeface="Tw Cen MT"/>
                <a:cs typeface="Tw Cen MT"/>
              </a:rPr>
              <a:t>upt)</a:t>
            </a:r>
            <a:endParaRPr sz="23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12750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40" dirty="0"/>
              <a:t>T</a:t>
            </a:r>
            <a:r>
              <a:rPr spc="-45" dirty="0"/>
              <a:t>r</a:t>
            </a:r>
            <a:r>
              <a:rPr spc="-25" dirty="0"/>
              <a:t>ad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i</a:t>
            </a:r>
            <a:r>
              <a:rPr spc="-25" dirty="0"/>
              <a:t>ona</a:t>
            </a:r>
            <a:r>
              <a:rPr dirty="0"/>
              <a:t>l</a:t>
            </a:r>
            <a:r>
              <a:rPr spc="-5" dirty="0"/>
              <a:t> </a:t>
            </a:r>
            <a:r>
              <a:rPr spc="-25" dirty="0"/>
              <a:t>Ar</a:t>
            </a:r>
            <a:r>
              <a:rPr spc="155" dirty="0"/>
              <a:t>c</a:t>
            </a:r>
            <a:r>
              <a:rPr dirty="0"/>
              <a:t>h</a:t>
            </a:r>
            <a:r>
              <a:rPr spc="-5" dirty="0"/>
              <a:t>i</a:t>
            </a:r>
            <a:r>
              <a:rPr spc="-20" dirty="0"/>
              <a:t>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294370" cy="424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06</a:t>
            </a:r>
            <a:endParaRPr sz="180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latin typeface="Tw Cen MT"/>
                <a:cs typeface="Tw Cen MT"/>
              </a:rPr>
              <a:t>P</a:t>
            </a:r>
            <a:r>
              <a:rPr sz="2900" spc="-60" dirty="0">
                <a:latin typeface="Tw Cen MT"/>
                <a:cs typeface="Tw Cen MT"/>
              </a:rPr>
              <a:t>r</a:t>
            </a:r>
            <a:r>
              <a:rPr sz="2900" spc="-20" dirty="0">
                <a:latin typeface="Tw Cen MT"/>
                <a:cs typeface="Tw Cen MT"/>
              </a:rPr>
              <a:t>ob</a:t>
            </a:r>
            <a:r>
              <a:rPr sz="2900" spc="-5" dirty="0">
                <a:latin typeface="Tw Cen MT"/>
                <a:cs typeface="Tw Cen MT"/>
              </a:rPr>
              <a:t>l</a:t>
            </a:r>
            <a:r>
              <a:rPr sz="2900" dirty="0">
                <a:latin typeface="Tw Cen MT"/>
                <a:cs typeface="Tw Cen MT"/>
              </a:rPr>
              <a:t>em: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Messa</a:t>
            </a:r>
            <a:r>
              <a:rPr sz="2900" spc="-80" dirty="0">
                <a:latin typeface="Tw Cen MT"/>
                <a:cs typeface="Tw Cen MT"/>
              </a:rPr>
              <a:t>g</a:t>
            </a:r>
            <a:r>
              <a:rPr sz="2900" dirty="0">
                <a:latin typeface="Tw Cen MT"/>
                <a:cs typeface="Tw Cen MT"/>
              </a:rPr>
              <a:t>es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pa</a:t>
            </a:r>
            <a:r>
              <a:rPr sz="2900" dirty="0">
                <a:latin typeface="Tw Cen MT"/>
                <a:cs typeface="Tw Cen MT"/>
              </a:rPr>
              <a:t>ss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th</a:t>
            </a:r>
            <a:r>
              <a:rPr sz="2900" spc="-70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ough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the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75" dirty="0">
                <a:latin typeface="Tw Cen MT"/>
                <a:cs typeface="Tw Cen MT"/>
              </a:rPr>
              <a:t>k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5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nel</a:t>
            </a:r>
            <a:endParaRPr sz="290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47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L</a:t>
            </a:r>
            <a:r>
              <a:rPr sz="2600" spc="-80" dirty="0">
                <a:latin typeface="Tw Cen MT"/>
                <a:cs typeface="Tw Cen MT"/>
              </a:rPr>
              <a:t>o</a:t>
            </a:r>
            <a:r>
              <a:rPr sz="2600" spc="-20" dirty="0">
                <a:latin typeface="Tw Cen MT"/>
                <a:cs typeface="Tw Cen MT"/>
              </a:rPr>
              <a:t>w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p</a:t>
            </a:r>
            <a:r>
              <a:rPr sz="2600" dirty="0">
                <a:latin typeface="Tw Cen MT"/>
                <a:cs typeface="Tw Cen MT"/>
              </a:rPr>
              <a:t>er</a:t>
            </a:r>
            <a:r>
              <a:rPr sz="2600" spc="-55" dirty="0">
                <a:latin typeface="Tw Cen MT"/>
                <a:cs typeface="Tw Cen MT"/>
              </a:rPr>
              <a:t>f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manc</a:t>
            </a:r>
            <a:r>
              <a:rPr sz="2600" dirty="0">
                <a:latin typeface="Tw Cen MT"/>
                <a:cs typeface="Tw Cen MT"/>
              </a:rPr>
              <a:t>e</a:t>
            </a:r>
            <a:endParaRPr sz="260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530"/>
              </a:spcBef>
            </a:pPr>
            <a:r>
              <a:rPr sz="1700" spc="-725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700" spc="8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w Cen MT"/>
                <a:cs typeface="Tw Cen MT"/>
              </a:rPr>
              <a:t>Dup</a:t>
            </a:r>
            <a:r>
              <a:rPr sz="2300" dirty="0">
                <a:latin typeface="Tw Cen MT"/>
                <a:cs typeface="Tw Cen MT"/>
              </a:rPr>
              <a:t>li</a:t>
            </a:r>
            <a:r>
              <a:rPr sz="2300" spc="-10" dirty="0">
                <a:latin typeface="Tw Cen MT"/>
                <a:cs typeface="Tw Cen MT"/>
              </a:rPr>
              <a:t>cate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se</a:t>
            </a:r>
            <a:r>
              <a:rPr sz="2300" spc="-60" dirty="0">
                <a:latin typeface="Tw Cen MT"/>
                <a:cs typeface="Tw Cen MT"/>
              </a:rPr>
              <a:t>v</a:t>
            </a:r>
            <a:r>
              <a:rPr sz="2300" dirty="0">
                <a:latin typeface="Tw Cen MT"/>
                <a:cs typeface="Tw Cen MT"/>
              </a:rPr>
              <a:t>e</a:t>
            </a:r>
            <a:r>
              <a:rPr sz="2300" spc="-25" dirty="0">
                <a:latin typeface="Tw Cen MT"/>
                <a:cs typeface="Tw Cen MT"/>
              </a:rPr>
              <a:t>r</a:t>
            </a:r>
            <a:r>
              <a:rPr sz="2300" spc="-15" dirty="0">
                <a:latin typeface="Tw Cen MT"/>
                <a:cs typeface="Tw Cen MT"/>
              </a:rPr>
              <a:t>a</a:t>
            </a:r>
            <a:r>
              <a:rPr sz="2300" dirty="0">
                <a:latin typeface="Tw Cen MT"/>
                <a:cs typeface="Tw Cen MT"/>
              </a:rPr>
              <a:t>l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cop</a:t>
            </a:r>
            <a:r>
              <a:rPr sz="2300" dirty="0">
                <a:latin typeface="Tw Cen MT"/>
                <a:cs typeface="Tw Cen MT"/>
              </a:rPr>
              <a:t>ies</a:t>
            </a:r>
            <a:endParaRPr sz="230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540"/>
              </a:spcBef>
            </a:pPr>
            <a:r>
              <a:rPr sz="1700" spc="-725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700" spc="8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w Cen MT"/>
                <a:cs typeface="Tw Cen MT"/>
              </a:rPr>
              <a:t>Multi</a:t>
            </a:r>
            <a:r>
              <a:rPr sz="2300" spc="-15" dirty="0">
                <a:latin typeface="Tw Cen MT"/>
                <a:cs typeface="Tw Cen MT"/>
              </a:rPr>
              <a:t>p</a:t>
            </a:r>
            <a:r>
              <a:rPr sz="2300" dirty="0">
                <a:latin typeface="Tw Cen MT"/>
                <a:cs typeface="Tw Cen MT"/>
              </a:rPr>
              <a:t>le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ab</a:t>
            </a:r>
            <a:r>
              <a:rPr sz="2300" dirty="0">
                <a:latin typeface="Tw Cen MT"/>
                <a:cs typeface="Tw Cen MT"/>
              </a:rPr>
              <a:t>st</a:t>
            </a:r>
            <a:r>
              <a:rPr sz="2300" spc="-25" dirty="0">
                <a:latin typeface="Tw Cen MT"/>
                <a:cs typeface="Tw Cen MT"/>
              </a:rPr>
              <a:t>r</a:t>
            </a:r>
            <a:r>
              <a:rPr sz="2300" spc="-15" dirty="0">
                <a:latin typeface="Tw Cen MT"/>
                <a:cs typeface="Tw Cen MT"/>
              </a:rPr>
              <a:t>ac</a:t>
            </a:r>
            <a:r>
              <a:rPr sz="2300" dirty="0">
                <a:latin typeface="Tw Cen MT"/>
                <a:cs typeface="Tw Cen MT"/>
              </a:rPr>
              <a:t>ti</a:t>
            </a:r>
            <a:r>
              <a:rPr sz="2300" spc="-10" dirty="0">
                <a:latin typeface="Tw Cen MT"/>
                <a:cs typeface="Tw Cen MT"/>
              </a:rPr>
              <a:t>ons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bet</a:t>
            </a:r>
            <a:r>
              <a:rPr sz="2300" spc="-70" dirty="0">
                <a:latin typeface="Tw Cen MT"/>
                <a:cs typeface="Tw Cen MT"/>
              </a:rPr>
              <a:t>w</a:t>
            </a:r>
            <a:r>
              <a:rPr sz="2300" spc="-15" dirty="0">
                <a:latin typeface="Tw Cen MT"/>
                <a:cs typeface="Tw Cen MT"/>
              </a:rPr>
              <a:t>een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d</a:t>
            </a:r>
            <a:r>
              <a:rPr sz="2300" dirty="0">
                <a:latin typeface="Tw Cen MT"/>
                <a:cs typeface="Tw Cen MT"/>
              </a:rPr>
              <a:t>evi</a:t>
            </a:r>
            <a:r>
              <a:rPr sz="2300" spc="-10" dirty="0">
                <a:latin typeface="Tw Cen MT"/>
                <a:cs typeface="Tw Cen MT"/>
              </a:rPr>
              <a:t>c</a:t>
            </a:r>
            <a:r>
              <a:rPr sz="2300" dirty="0">
                <a:latin typeface="Tw Cen MT"/>
                <a:cs typeface="Tw Cen MT"/>
              </a:rPr>
              <a:t>e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d</a:t>
            </a:r>
            <a:r>
              <a:rPr sz="2300" dirty="0">
                <a:latin typeface="Tw Cen MT"/>
                <a:cs typeface="Tw Cen MT"/>
              </a:rPr>
              <a:t>ri</a:t>
            </a:r>
            <a:r>
              <a:rPr sz="2300" spc="-60" dirty="0">
                <a:latin typeface="Tw Cen MT"/>
                <a:cs typeface="Tw Cen MT"/>
              </a:rPr>
              <a:t>v</a:t>
            </a:r>
            <a:r>
              <a:rPr sz="2300" dirty="0">
                <a:latin typeface="Tw Cen MT"/>
                <a:cs typeface="Tw Cen MT"/>
              </a:rPr>
              <a:t>er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and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user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app</a:t>
            </a:r>
            <a:r>
              <a:rPr sz="2300" dirty="0">
                <a:latin typeface="Tw Cen MT"/>
                <a:cs typeface="Tw Cen MT"/>
              </a:rPr>
              <a:t>s</a:t>
            </a:r>
            <a:endParaRPr sz="23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250">
              <a:latin typeface="Times New Roman"/>
              <a:cs typeface="Times New Roman"/>
            </a:endParaRPr>
          </a:p>
          <a:p>
            <a:pPr marL="904240">
              <a:lnSpc>
                <a:spcPct val="100000"/>
              </a:lnSpc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L</a:t>
            </a:r>
            <a:r>
              <a:rPr sz="2600" spc="-80" dirty="0">
                <a:latin typeface="Tw Cen MT"/>
                <a:cs typeface="Tw Cen MT"/>
              </a:rPr>
              <a:t>o</a:t>
            </a:r>
            <a:r>
              <a:rPr sz="2600" spc="-20" dirty="0">
                <a:latin typeface="Tw Cen MT"/>
                <a:cs typeface="Tw Cen MT"/>
              </a:rPr>
              <a:t>w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fl</a:t>
            </a:r>
            <a:r>
              <a:rPr sz="2600" spc="-80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xi</a:t>
            </a:r>
            <a:r>
              <a:rPr sz="2600" spc="-15" dirty="0">
                <a:latin typeface="Tw Cen MT"/>
                <a:cs typeface="Tw Cen MT"/>
              </a:rPr>
              <a:t>b</a:t>
            </a:r>
            <a:r>
              <a:rPr sz="2600" dirty="0">
                <a:latin typeface="Tw Cen MT"/>
                <a:cs typeface="Tw Cen MT"/>
              </a:rPr>
              <a:t>ili</a:t>
            </a:r>
            <a:r>
              <a:rPr sz="2600" spc="-10" dirty="0">
                <a:latin typeface="Tw Cen MT"/>
                <a:cs typeface="Tw Cen MT"/>
              </a:rPr>
              <a:t>ty</a:t>
            </a:r>
            <a:endParaRPr sz="260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530"/>
              </a:spcBef>
            </a:pPr>
            <a:r>
              <a:rPr sz="1700" spc="-725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700" spc="8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w Cen MT"/>
                <a:cs typeface="Tw Cen MT"/>
              </a:rPr>
              <a:t>All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p</a:t>
            </a:r>
            <a:r>
              <a:rPr sz="2300" spc="-50" dirty="0">
                <a:latin typeface="Tw Cen MT"/>
                <a:cs typeface="Tw Cen MT"/>
              </a:rPr>
              <a:t>r</a:t>
            </a:r>
            <a:r>
              <a:rPr sz="2300" spc="-10" dirty="0">
                <a:latin typeface="Tw Cen MT"/>
                <a:cs typeface="Tw Cen MT"/>
              </a:rPr>
              <a:t>otoc</a:t>
            </a:r>
            <a:r>
              <a:rPr sz="2300" dirty="0">
                <a:latin typeface="Tw Cen MT"/>
                <a:cs typeface="Tw Cen MT"/>
              </a:rPr>
              <a:t>ol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p</a:t>
            </a:r>
            <a:r>
              <a:rPr sz="2300" spc="-50" dirty="0">
                <a:latin typeface="Tw Cen MT"/>
                <a:cs typeface="Tw Cen MT"/>
              </a:rPr>
              <a:t>r</a:t>
            </a:r>
            <a:r>
              <a:rPr sz="2300" spc="-15" dirty="0">
                <a:latin typeface="Tw Cen MT"/>
                <a:cs typeface="Tw Cen MT"/>
              </a:rPr>
              <a:t>oc</a:t>
            </a:r>
            <a:r>
              <a:rPr sz="2300" dirty="0">
                <a:latin typeface="Tw Cen MT"/>
                <a:cs typeface="Tw Cen MT"/>
              </a:rPr>
              <a:t>ess</a:t>
            </a:r>
            <a:r>
              <a:rPr sz="2300" spc="-5" dirty="0">
                <a:latin typeface="Tw Cen MT"/>
                <a:cs typeface="Tw Cen MT"/>
              </a:rPr>
              <a:t>i</a:t>
            </a:r>
            <a:r>
              <a:rPr sz="2300" spc="-15" dirty="0">
                <a:latin typeface="Tw Cen MT"/>
                <a:cs typeface="Tw Cen MT"/>
              </a:rPr>
              <a:t>ng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ins</a:t>
            </a:r>
            <a:r>
              <a:rPr sz="2300" spc="-5" dirty="0">
                <a:latin typeface="Tw Cen MT"/>
                <a:cs typeface="Tw Cen MT"/>
              </a:rPr>
              <a:t>i</a:t>
            </a:r>
            <a:r>
              <a:rPr sz="2300" spc="-15" dirty="0">
                <a:latin typeface="Tw Cen MT"/>
                <a:cs typeface="Tw Cen MT"/>
              </a:rPr>
              <a:t>d</a:t>
            </a:r>
            <a:r>
              <a:rPr sz="2300" dirty="0">
                <a:latin typeface="Tw Cen MT"/>
                <a:cs typeface="Tw Cen MT"/>
              </a:rPr>
              <a:t>e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the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60" dirty="0">
                <a:latin typeface="Tw Cen MT"/>
                <a:cs typeface="Tw Cen MT"/>
              </a:rPr>
              <a:t>k</a:t>
            </a:r>
            <a:r>
              <a:rPr sz="2300" dirty="0">
                <a:latin typeface="Tw Cen MT"/>
                <a:cs typeface="Tw Cen MT"/>
              </a:rPr>
              <a:t>e</a:t>
            </a:r>
            <a:r>
              <a:rPr sz="2300" spc="45" dirty="0">
                <a:latin typeface="Tw Cen MT"/>
                <a:cs typeface="Tw Cen MT"/>
              </a:rPr>
              <a:t>r</a:t>
            </a:r>
            <a:r>
              <a:rPr sz="2300" dirty="0">
                <a:latin typeface="Tw Cen MT"/>
                <a:cs typeface="Tw Cen MT"/>
              </a:rPr>
              <a:t>nel</a:t>
            </a:r>
            <a:endParaRPr sz="2300">
              <a:latin typeface="Tw Cen MT"/>
              <a:cs typeface="Tw Cen MT"/>
            </a:endParaRPr>
          </a:p>
          <a:p>
            <a:pPr marL="1477010" marR="2465070" indent="-242570">
              <a:lnSpc>
                <a:spcPts val="3300"/>
              </a:lnSpc>
              <a:spcBef>
                <a:spcPts val="100"/>
              </a:spcBef>
            </a:pPr>
            <a:r>
              <a:rPr sz="1700" spc="-725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700" spc="8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w Cen MT"/>
                <a:cs typeface="Tw Cen MT"/>
              </a:rPr>
              <a:t>Hard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to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supp</a:t>
            </a:r>
            <a:r>
              <a:rPr sz="2300" dirty="0">
                <a:latin typeface="Tw Cen MT"/>
                <a:cs typeface="Tw Cen MT"/>
              </a:rPr>
              <a:t>o</a:t>
            </a:r>
            <a:r>
              <a:rPr sz="2300" spc="45" dirty="0">
                <a:latin typeface="Tw Cen MT"/>
                <a:cs typeface="Tw Cen MT"/>
              </a:rPr>
              <a:t>r</a:t>
            </a:r>
            <a:r>
              <a:rPr sz="2300" spc="-10" dirty="0">
                <a:latin typeface="Tw Cen MT"/>
                <a:cs typeface="Tw Cen MT"/>
              </a:rPr>
              <a:t>t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n</a:t>
            </a:r>
            <a:r>
              <a:rPr sz="2300" spc="-65" dirty="0">
                <a:latin typeface="Tw Cen MT"/>
                <a:cs typeface="Tw Cen MT"/>
              </a:rPr>
              <a:t>e</a:t>
            </a:r>
            <a:r>
              <a:rPr sz="2300" spc="-20" dirty="0">
                <a:latin typeface="Tw Cen MT"/>
                <a:cs typeface="Tw Cen MT"/>
              </a:rPr>
              <a:t>w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p</a:t>
            </a:r>
            <a:r>
              <a:rPr sz="2300" spc="-50" dirty="0">
                <a:latin typeface="Tw Cen MT"/>
                <a:cs typeface="Tw Cen MT"/>
              </a:rPr>
              <a:t>r</a:t>
            </a:r>
            <a:r>
              <a:rPr sz="2300" spc="-10" dirty="0">
                <a:latin typeface="Tw Cen MT"/>
                <a:cs typeface="Tw Cen MT"/>
              </a:rPr>
              <a:t>otoc</a:t>
            </a:r>
            <a:r>
              <a:rPr sz="2300" dirty="0">
                <a:latin typeface="Tw Cen MT"/>
                <a:cs typeface="Tw Cen MT"/>
              </a:rPr>
              <a:t>ols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and</a:t>
            </a:r>
            <a:r>
              <a:rPr sz="2300" spc="-10" dirty="0">
                <a:latin typeface="Tw Cen MT"/>
                <a:cs typeface="Tw Cen MT"/>
              </a:rPr>
              <a:t> n</a:t>
            </a:r>
            <a:r>
              <a:rPr sz="2300" spc="-65" dirty="0">
                <a:latin typeface="Tw Cen MT"/>
                <a:cs typeface="Tw Cen MT"/>
              </a:rPr>
              <a:t>e</a:t>
            </a:r>
            <a:r>
              <a:rPr sz="2300" spc="-20" dirty="0">
                <a:latin typeface="Tw Cen MT"/>
                <a:cs typeface="Tw Cen MT"/>
              </a:rPr>
              <a:t>w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messa</a:t>
            </a:r>
            <a:r>
              <a:rPr sz="2300" spc="-65" dirty="0">
                <a:latin typeface="Tw Cen MT"/>
                <a:cs typeface="Tw Cen MT"/>
              </a:rPr>
              <a:t>g</a:t>
            </a:r>
            <a:r>
              <a:rPr sz="2300" dirty="0">
                <a:latin typeface="Tw Cen MT"/>
                <a:cs typeface="Tw Cen MT"/>
              </a:rPr>
              <a:t>e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send/rec</a:t>
            </a:r>
            <a:r>
              <a:rPr sz="2300" dirty="0">
                <a:latin typeface="Tw Cen MT"/>
                <a:cs typeface="Tw Cen MT"/>
              </a:rPr>
              <a:t>ei</a:t>
            </a:r>
            <a:r>
              <a:rPr sz="2300" spc="-60" dirty="0">
                <a:latin typeface="Tw Cen MT"/>
                <a:cs typeface="Tw Cen MT"/>
              </a:rPr>
              <a:t>v</a:t>
            </a:r>
            <a:r>
              <a:rPr sz="2300" dirty="0">
                <a:latin typeface="Tw Cen MT"/>
                <a:cs typeface="Tw Cen MT"/>
              </a:rPr>
              <a:t>e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i</a:t>
            </a:r>
            <a:r>
              <a:rPr sz="2300" spc="-10" dirty="0">
                <a:latin typeface="Tw Cen MT"/>
                <a:cs typeface="Tw Cen MT"/>
              </a:rPr>
              <a:t>nterfac</a:t>
            </a:r>
            <a:r>
              <a:rPr sz="2300" dirty="0">
                <a:latin typeface="Tw Cen MT"/>
                <a:cs typeface="Tw Cen MT"/>
              </a:rPr>
              <a:t>es</a:t>
            </a:r>
            <a:endParaRPr sz="23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7077" y="3870959"/>
            <a:ext cx="2405632" cy="1844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84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5" dirty="0"/>
              <a:t>i</a:t>
            </a:r>
            <a:r>
              <a:rPr dirty="0"/>
              <a:t>story</a:t>
            </a:r>
            <a:r>
              <a:rPr spc="-5" dirty="0"/>
              <a:t> </a:t>
            </a:r>
            <a:r>
              <a:rPr dirty="0"/>
              <a:t>of</a:t>
            </a:r>
            <a:r>
              <a:rPr spc="130" dirty="0"/>
              <a:t> </a:t>
            </a:r>
            <a:r>
              <a:rPr dirty="0"/>
              <a:t>H</a:t>
            </a:r>
            <a:r>
              <a:rPr spc="-5" dirty="0"/>
              <a:t>i</a:t>
            </a:r>
            <a:r>
              <a:rPr spc="-20" dirty="0"/>
              <a:t>gh-</a:t>
            </a:r>
            <a:r>
              <a:rPr spc="-265" dirty="0"/>
              <a:t>P</a:t>
            </a:r>
            <a:r>
              <a:rPr dirty="0"/>
              <a:t>er</a:t>
            </a:r>
            <a:r>
              <a:rPr spc="-90" dirty="0"/>
              <a:t>f</a:t>
            </a:r>
            <a:r>
              <a:rPr dirty="0"/>
              <a:t>o</a:t>
            </a:r>
            <a:r>
              <a:rPr spc="85" dirty="0"/>
              <a:t>r</a:t>
            </a:r>
            <a:r>
              <a:rPr spc="-25" dirty="0"/>
              <a:t>manc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7602220" cy="4606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07</a:t>
            </a:r>
            <a:endParaRPr sz="1800" dirty="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780"/>
              </a:spcBef>
              <a:tabLst>
                <a:tab pos="868680" algn="l"/>
              </a:tabLst>
            </a:pPr>
            <a:r>
              <a:rPr sz="1600" spc="-760" dirty="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dirty="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760" dirty="0" smtClean="0">
                <a:latin typeface="Tw Cen MT"/>
                <a:cs typeface="Tw Cen MT"/>
              </a:rPr>
              <a:t>Use</a:t>
            </a:r>
            <a:r>
              <a:rPr sz="2700" spc="-85" dirty="0" smtClean="0">
                <a:latin typeface="Tw Cen MT"/>
                <a:cs typeface="Tw Cen MT"/>
              </a:rPr>
              <a:t>r</a:t>
            </a:r>
            <a:r>
              <a:rPr sz="2700" dirty="0" smtClean="0">
                <a:latin typeface="Tw Cen MT"/>
                <a:cs typeface="Tw Cen MT"/>
              </a:rPr>
              <a:t>-</a:t>
            </a:r>
            <a:r>
              <a:rPr sz="2700" spc="-5" dirty="0" smtClean="0">
                <a:latin typeface="Tw Cen MT"/>
                <a:cs typeface="Tw Cen MT"/>
              </a:rPr>
              <a:t>l</a:t>
            </a:r>
            <a:r>
              <a:rPr sz="2700" spc="-15" dirty="0" smtClean="0">
                <a:latin typeface="Tw Cen MT"/>
                <a:cs typeface="Tw Cen MT"/>
              </a:rPr>
              <a:t>e</a:t>
            </a:r>
            <a:r>
              <a:rPr sz="2700" spc="-70" dirty="0" smtClean="0">
                <a:latin typeface="Tw Cen MT"/>
                <a:cs typeface="Tw Cen MT"/>
              </a:rPr>
              <a:t>v</a:t>
            </a:r>
            <a:r>
              <a:rPr sz="2700" dirty="0" smtClean="0">
                <a:latin typeface="Tw Cen MT"/>
                <a:cs typeface="Tw Cen MT"/>
              </a:rPr>
              <a:t>el</a:t>
            </a:r>
            <a:r>
              <a:rPr sz="2700" spc="-5" dirty="0" smtClean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Net</a:t>
            </a:r>
            <a:r>
              <a:rPr sz="2700" spc="-75" dirty="0">
                <a:latin typeface="Tw Cen MT"/>
                <a:cs typeface="Tw Cen MT"/>
              </a:rPr>
              <a:t>w</a:t>
            </a:r>
            <a:r>
              <a:rPr sz="2700" dirty="0">
                <a:latin typeface="Tw Cen MT"/>
                <a:cs typeface="Tw Cen MT"/>
              </a:rPr>
              <a:t>o</a:t>
            </a:r>
            <a:r>
              <a:rPr sz="2700" spc="50" dirty="0">
                <a:latin typeface="Tw Cen MT"/>
                <a:cs typeface="Tw Cen MT"/>
              </a:rPr>
              <a:t>r</a:t>
            </a:r>
            <a:r>
              <a:rPr sz="2700" dirty="0">
                <a:latin typeface="Tw Cen MT"/>
                <a:cs typeface="Tw Cen MT"/>
              </a:rPr>
              <a:t>k</a:t>
            </a:r>
            <a:r>
              <a:rPr sz="2700" spc="-5" dirty="0">
                <a:latin typeface="Tw Cen MT"/>
                <a:cs typeface="Tw Cen MT"/>
              </a:rPr>
              <a:t>i</a:t>
            </a:r>
            <a:r>
              <a:rPr sz="2700" spc="-15" dirty="0">
                <a:latin typeface="Tw Cen MT"/>
                <a:cs typeface="Tw Cen MT"/>
              </a:rPr>
              <a:t>ng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(U-Net</a:t>
            </a:r>
            <a:r>
              <a:rPr sz="2700" spc="-15" dirty="0" smtClean="0">
                <a:latin typeface="Tw Cen MT"/>
                <a:cs typeface="Tw Cen MT"/>
              </a:rPr>
              <a:t>)</a:t>
            </a:r>
            <a:endParaRPr sz="2700" dirty="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24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w Cen MT"/>
                <a:cs typeface="Tw Cen MT"/>
              </a:rPr>
              <a:t>One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of</a:t>
            </a:r>
            <a:r>
              <a:rPr sz="2400" spc="7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the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first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65" dirty="0">
                <a:latin typeface="Tw Cen MT"/>
                <a:cs typeface="Tw Cen MT"/>
              </a:rPr>
              <a:t>k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dirty="0">
                <a:latin typeface="Tw Cen MT"/>
                <a:cs typeface="Tw Cen MT"/>
              </a:rPr>
              <a:t>ne</a:t>
            </a:r>
            <a:r>
              <a:rPr sz="2400" spc="-5" dirty="0">
                <a:latin typeface="Tw Cen MT"/>
                <a:cs typeface="Tw Cen MT"/>
              </a:rPr>
              <a:t>l</a:t>
            </a:r>
            <a:r>
              <a:rPr sz="2400" dirty="0">
                <a:latin typeface="Tw Cen MT"/>
                <a:cs typeface="Tw Cen MT"/>
              </a:rPr>
              <a:t>-</a:t>
            </a:r>
            <a:r>
              <a:rPr sz="2400" spc="-135" dirty="0">
                <a:latin typeface="Tw Cen MT"/>
                <a:cs typeface="Tw Cen MT"/>
              </a:rPr>
              <a:t>b</a:t>
            </a:r>
            <a:r>
              <a:rPr sz="2400" spc="-15" dirty="0">
                <a:latin typeface="Tw Cen MT"/>
                <a:cs typeface="Tw Cen MT"/>
              </a:rPr>
              <a:t>ypa</a:t>
            </a:r>
            <a:r>
              <a:rPr sz="2400" dirty="0">
                <a:latin typeface="Tw Cen MT"/>
                <a:cs typeface="Tw Cen MT"/>
              </a:rPr>
              <a:t>ssi</a:t>
            </a:r>
            <a:r>
              <a:rPr sz="2400" spc="-15" dirty="0">
                <a:latin typeface="Tw Cen MT"/>
                <a:cs typeface="Tw Cen MT"/>
              </a:rPr>
              <a:t>ng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systems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tabLst>
                <a:tab pos="868680" algn="l"/>
              </a:tabLst>
            </a:pPr>
            <a:r>
              <a:rPr sz="1600" spc="-760" dirty="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dirty="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760" dirty="0" smtClean="0">
                <a:solidFill>
                  <a:srgbClr val="BFBFBF"/>
                </a:solidFill>
                <a:latin typeface="Tw Cen MT"/>
                <a:cs typeface="Tw Cen MT"/>
              </a:rPr>
              <a:t>V</a:t>
            </a:r>
            <a:r>
              <a:rPr sz="2700" spc="-5" dirty="0" smtClean="0">
                <a:solidFill>
                  <a:srgbClr val="BFBFBF"/>
                </a:solidFill>
                <a:latin typeface="Tw Cen MT"/>
                <a:cs typeface="Tw Cen MT"/>
              </a:rPr>
              <a:t>i</a:t>
            </a:r>
            <a:r>
              <a:rPr sz="2700" spc="50" dirty="0" smtClean="0">
                <a:solidFill>
                  <a:srgbClr val="BFBFBF"/>
                </a:solidFill>
                <a:latin typeface="Tw Cen MT"/>
                <a:cs typeface="Tw Cen MT"/>
              </a:rPr>
              <a:t>r</a:t>
            </a:r>
            <a:r>
              <a:rPr sz="2700" spc="-15" dirty="0" smtClean="0">
                <a:solidFill>
                  <a:srgbClr val="BFBFBF"/>
                </a:solidFill>
                <a:latin typeface="Tw Cen MT"/>
                <a:cs typeface="Tw Cen MT"/>
              </a:rPr>
              <a:t>tua</a:t>
            </a:r>
            <a:r>
              <a:rPr sz="2700" dirty="0" smtClean="0">
                <a:solidFill>
                  <a:srgbClr val="BFBFBF"/>
                </a:solidFill>
                <a:latin typeface="Tw Cen MT"/>
                <a:cs typeface="Tw Cen MT"/>
              </a:rPr>
              <a:t>l</a:t>
            </a:r>
            <a:r>
              <a:rPr sz="2700" spc="-5" dirty="0" smtClean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700" spc="-5" dirty="0">
                <a:solidFill>
                  <a:srgbClr val="BFBFBF"/>
                </a:solidFill>
                <a:latin typeface="Tw Cen MT"/>
                <a:cs typeface="Tw Cen MT"/>
              </a:rPr>
              <a:t>I</a:t>
            </a:r>
            <a:r>
              <a:rPr sz="2700" spc="-15" dirty="0">
                <a:solidFill>
                  <a:srgbClr val="BFBFBF"/>
                </a:solidFill>
                <a:latin typeface="Tw Cen MT"/>
                <a:cs typeface="Tw Cen MT"/>
              </a:rPr>
              <a:t>nterfac</a:t>
            </a:r>
            <a:r>
              <a:rPr sz="2700" dirty="0">
                <a:solidFill>
                  <a:srgbClr val="BFBFBF"/>
                </a:solidFill>
                <a:latin typeface="Tw Cen MT"/>
                <a:cs typeface="Tw Cen MT"/>
              </a:rPr>
              <a:t>e</a:t>
            </a:r>
            <a:r>
              <a:rPr sz="27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700" spc="-15" dirty="0">
                <a:solidFill>
                  <a:srgbClr val="BFBFBF"/>
                </a:solidFill>
                <a:latin typeface="Tw Cen MT"/>
                <a:cs typeface="Tw Cen MT"/>
              </a:rPr>
              <a:t>Ar</a:t>
            </a:r>
            <a:r>
              <a:rPr sz="2700" spc="90" dirty="0">
                <a:solidFill>
                  <a:srgbClr val="BFBFBF"/>
                </a:solidFill>
                <a:latin typeface="Tw Cen MT"/>
                <a:cs typeface="Tw Cen MT"/>
              </a:rPr>
              <a:t>c</a:t>
            </a:r>
            <a:r>
              <a:rPr sz="2700" dirty="0">
                <a:solidFill>
                  <a:srgbClr val="BFBFBF"/>
                </a:solidFill>
                <a:latin typeface="Tw Cen MT"/>
                <a:cs typeface="Tw Cen MT"/>
              </a:rPr>
              <a:t>h</a:t>
            </a:r>
            <a:r>
              <a:rPr sz="2700" spc="-5" dirty="0">
                <a:solidFill>
                  <a:srgbClr val="BFBFBF"/>
                </a:solidFill>
                <a:latin typeface="Tw Cen MT"/>
                <a:cs typeface="Tw Cen MT"/>
              </a:rPr>
              <a:t>i</a:t>
            </a:r>
            <a:r>
              <a:rPr sz="2700" spc="-15" dirty="0">
                <a:solidFill>
                  <a:srgbClr val="BFBFBF"/>
                </a:solidFill>
                <a:latin typeface="Tw Cen MT"/>
                <a:cs typeface="Tw Cen MT"/>
              </a:rPr>
              <a:t>tecture</a:t>
            </a:r>
            <a:r>
              <a:rPr sz="27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700" dirty="0">
                <a:solidFill>
                  <a:srgbClr val="BFBFBF"/>
                </a:solidFill>
                <a:latin typeface="Tw Cen MT"/>
                <a:cs typeface="Tw Cen MT"/>
              </a:rPr>
              <a:t>(V</a:t>
            </a:r>
            <a:r>
              <a:rPr sz="2700" spc="-5" dirty="0">
                <a:solidFill>
                  <a:srgbClr val="BFBFBF"/>
                </a:solidFill>
                <a:latin typeface="Tw Cen MT"/>
                <a:cs typeface="Tw Cen MT"/>
              </a:rPr>
              <a:t>I</a:t>
            </a:r>
            <a:r>
              <a:rPr sz="2700" dirty="0">
                <a:solidFill>
                  <a:srgbClr val="BFBFBF"/>
                </a:solidFill>
                <a:latin typeface="Tw Cen MT"/>
                <a:cs typeface="Tw Cen MT"/>
              </a:rPr>
              <a:t>A)</a:t>
            </a:r>
            <a:endParaRPr sz="2700" dirty="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24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First</a:t>
            </a:r>
            <a:r>
              <a:rPr sz="24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BFBFBF"/>
                </a:solidFill>
                <a:latin typeface="Tw Cen MT"/>
                <a:cs typeface="Tw Cen MT"/>
              </a:rPr>
              <a:t>attempt</a:t>
            </a:r>
            <a:r>
              <a:rPr sz="24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BFBFBF"/>
                </a:solidFill>
                <a:latin typeface="Tw Cen MT"/>
                <a:cs typeface="Tw Cen MT"/>
              </a:rPr>
              <a:t>to</a:t>
            </a:r>
            <a:r>
              <a:rPr sz="24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BFBFBF"/>
                </a:solidFill>
                <a:latin typeface="Tw Cen MT"/>
                <a:cs typeface="Tw Cen MT"/>
              </a:rPr>
              <a:t>standard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i</a:t>
            </a:r>
            <a:r>
              <a:rPr sz="2400" spc="-15" dirty="0">
                <a:solidFill>
                  <a:srgbClr val="BFBFBF"/>
                </a:solidFill>
                <a:latin typeface="Tw Cen MT"/>
                <a:cs typeface="Tw Cen MT"/>
              </a:rPr>
              <a:t>ze</a:t>
            </a:r>
            <a:r>
              <a:rPr sz="24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use</a:t>
            </a:r>
            <a:r>
              <a:rPr sz="2400" spc="-75" dirty="0">
                <a:solidFill>
                  <a:srgbClr val="BFBFBF"/>
                </a:solidFill>
                <a:latin typeface="Tw Cen MT"/>
                <a:cs typeface="Tw Cen MT"/>
              </a:rPr>
              <a:t>r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-l</a:t>
            </a:r>
            <a:r>
              <a:rPr sz="2400" spc="-15" dirty="0">
                <a:solidFill>
                  <a:srgbClr val="BFBFBF"/>
                </a:solidFill>
                <a:latin typeface="Tw Cen MT"/>
                <a:cs typeface="Tw Cen MT"/>
              </a:rPr>
              <a:t>e</a:t>
            </a:r>
            <a:r>
              <a:rPr sz="2400" spc="-65" dirty="0">
                <a:solidFill>
                  <a:srgbClr val="BFBFBF"/>
                </a:solidFill>
                <a:latin typeface="Tw Cen MT"/>
                <a:cs typeface="Tw Cen MT"/>
              </a:rPr>
              <a:t>v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el</a:t>
            </a:r>
            <a:r>
              <a:rPr sz="24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BFBFBF"/>
                </a:solidFill>
                <a:latin typeface="Tw Cen MT"/>
                <a:cs typeface="Tw Cen MT"/>
              </a:rPr>
              <a:t>com</a:t>
            </a:r>
            <a:r>
              <a:rPr sz="2400" spc="25" dirty="0">
                <a:solidFill>
                  <a:srgbClr val="BFBFBF"/>
                </a:solidFill>
                <a:latin typeface="Tw Cen MT"/>
                <a:cs typeface="Tw Cen MT"/>
              </a:rPr>
              <a:t>m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uni</a:t>
            </a:r>
            <a:r>
              <a:rPr sz="2400" spc="-15" dirty="0">
                <a:solidFill>
                  <a:srgbClr val="BFBFBF"/>
                </a:solidFill>
                <a:latin typeface="Tw Cen MT"/>
                <a:cs typeface="Tw Cen MT"/>
              </a:rPr>
              <a:t>ca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ti</a:t>
            </a:r>
            <a:r>
              <a:rPr sz="2400" spc="-15" dirty="0">
                <a:solidFill>
                  <a:srgbClr val="BFBFBF"/>
                </a:solidFill>
                <a:latin typeface="Tw Cen MT"/>
                <a:cs typeface="Tw Cen MT"/>
              </a:rPr>
              <a:t>on</a:t>
            </a:r>
            <a:endParaRPr sz="2400" dirty="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32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BFBFBF"/>
                </a:solidFill>
                <a:latin typeface="Tw Cen MT"/>
                <a:cs typeface="Tw Cen MT"/>
              </a:rPr>
              <a:t>Comb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i</a:t>
            </a:r>
            <a:r>
              <a:rPr sz="2400" spc="-15" dirty="0">
                <a:solidFill>
                  <a:srgbClr val="BFBFBF"/>
                </a:solidFill>
                <a:latin typeface="Tw Cen MT"/>
                <a:cs typeface="Tw Cen MT"/>
              </a:rPr>
              <a:t>ne</a:t>
            </a:r>
            <a:r>
              <a:rPr sz="24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U-Net</a:t>
            </a:r>
            <a:r>
              <a:rPr sz="24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i</a:t>
            </a:r>
            <a:r>
              <a:rPr sz="2400" spc="-10" dirty="0">
                <a:solidFill>
                  <a:srgbClr val="BFBFBF"/>
                </a:solidFill>
                <a:latin typeface="Tw Cen MT"/>
                <a:cs typeface="Tw Cen MT"/>
              </a:rPr>
              <a:t>nterfac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e</a:t>
            </a:r>
            <a:r>
              <a:rPr sz="24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wi</a:t>
            </a:r>
            <a:r>
              <a:rPr sz="2400" spc="-10" dirty="0">
                <a:solidFill>
                  <a:srgbClr val="BFBFBF"/>
                </a:solidFill>
                <a:latin typeface="Tw Cen MT"/>
                <a:cs typeface="Tw Cen MT"/>
              </a:rPr>
              <a:t>th</a:t>
            </a:r>
            <a:r>
              <a:rPr sz="24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BFBFBF"/>
                </a:solidFill>
                <a:latin typeface="Tw Cen MT"/>
                <a:cs typeface="Tw Cen MT"/>
              </a:rPr>
              <a:t>remote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 DMA</a:t>
            </a:r>
            <a:r>
              <a:rPr sz="2400" spc="-5" dirty="0">
                <a:solidFill>
                  <a:srgbClr val="BFBFB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se</a:t>
            </a:r>
            <a:r>
              <a:rPr sz="2400" spc="95" dirty="0">
                <a:solidFill>
                  <a:srgbClr val="BFBFBF"/>
                </a:solidFill>
                <a:latin typeface="Tw Cen MT"/>
                <a:cs typeface="Tw Cen MT"/>
              </a:rPr>
              <a:t>r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vi</a:t>
            </a:r>
            <a:r>
              <a:rPr sz="2400" spc="-10" dirty="0">
                <a:solidFill>
                  <a:srgbClr val="BFBFBF"/>
                </a:solidFill>
                <a:latin typeface="Tw Cen MT"/>
                <a:cs typeface="Tw Cen MT"/>
              </a:rPr>
              <a:t>c</a:t>
            </a:r>
            <a:r>
              <a:rPr sz="2400" dirty="0">
                <a:solidFill>
                  <a:srgbClr val="BFBFBF"/>
                </a:solidFill>
                <a:latin typeface="Tw Cen MT"/>
                <a:cs typeface="Tw Cen MT"/>
              </a:rPr>
              <a:t>e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tabLst>
                <a:tab pos="868680" algn="l"/>
              </a:tabLst>
            </a:pPr>
            <a:r>
              <a:rPr sz="1600" spc="-760" dirty="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dirty="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85" dirty="0" smtClean="0">
                <a:latin typeface="Tw Cen MT"/>
                <a:cs typeface="Tw Cen MT"/>
              </a:rPr>
              <a:t>R</a:t>
            </a:r>
            <a:r>
              <a:rPr sz="2700" spc="-15" dirty="0" smtClean="0">
                <a:latin typeface="Tw Cen MT"/>
                <a:cs typeface="Tw Cen MT"/>
              </a:rPr>
              <a:t>emote</a:t>
            </a:r>
            <a:r>
              <a:rPr sz="2700" spc="-5" dirty="0" smtClean="0">
                <a:latin typeface="Tw Cen MT"/>
                <a:cs typeface="Tw Cen MT"/>
              </a:rPr>
              <a:t> </a:t>
            </a:r>
            <a:r>
              <a:rPr sz="2700" dirty="0">
                <a:latin typeface="Tw Cen MT"/>
                <a:cs typeface="Tw Cen MT"/>
              </a:rPr>
              <a:t>D</a:t>
            </a:r>
            <a:r>
              <a:rPr sz="2700" spc="-5" dirty="0">
                <a:latin typeface="Tw Cen MT"/>
                <a:cs typeface="Tw Cen MT"/>
              </a:rPr>
              <a:t>i</a:t>
            </a:r>
            <a:r>
              <a:rPr sz="2700" spc="-10" dirty="0">
                <a:latin typeface="Tw Cen MT"/>
                <a:cs typeface="Tw Cen MT"/>
              </a:rPr>
              <a:t>rect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Memory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Acc</a:t>
            </a:r>
            <a:r>
              <a:rPr sz="2700" dirty="0">
                <a:latin typeface="Tw Cen MT"/>
                <a:cs typeface="Tw Cen MT"/>
              </a:rPr>
              <a:t>ess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(RDMA)</a:t>
            </a:r>
            <a:endParaRPr sz="2700" dirty="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24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w Cen MT"/>
                <a:cs typeface="Tw Cen MT"/>
              </a:rPr>
              <a:t>Mod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n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hi</a:t>
            </a:r>
            <a:r>
              <a:rPr sz="2400" spc="-15" dirty="0">
                <a:latin typeface="Tw Cen MT"/>
                <a:cs typeface="Tw Cen MT"/>
              </a:rPr>
              <a:t>gh-p</a:t>
            </a:r>
            <a:r>
              <a:rPr sz="2400" dirty="0">
                <a:latin typeface="Tw Cen MT"/>
                <a:cs typeface="Tw Cen MT"/>
              </a:rPr>
              <a:t>er</a:t>
            </a:r>
            <a:r>
              <a:rPr sz="2400" spc="-50" dirty="0">
                <a:latin typeface="Tw Cen MT"/>
                <a:cs typeface="Tw Cen MT"/>
              </a:rPr>
              <a:t>f</a:t>
            </a:r>
            <a:r>
              <a:rPr sz="2400" dirty="0">
                <a:latin typeface="Tw Cen MT"/>
                <a:cs typeface="Tw Cen MT"/>
              </a:rPr>
              <a:t>o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manc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net</a:t>
            </a:r>
            <a:r>
              <a:rPr sz="2400" spc="-70" dirty="0">
                <a:latin typeface="Tw Cen MT"/>
                <a:cs typeface="Tw Cen MT"/>
              </a:rPr>
              <a:t>w</a:t>
            </a:r>
            <a:r>
              <a:rPr sz="2400" dirty="0">
                <a:latin typeface="Tw Cen MT"/>
                <a:cs typeface="Tw Cen MT"/>
              </a:rPr>
              <a:t>o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dirty="0">
                <a:latin typeface="Tw Cen MT"/>
                <a:cs typeface="Tw Cen MT"/>
              </a:rPr>
              <a:t>ki</a:t>
            </a:r>
            <a:r>
              <a:rPr sz="2400" spc="-15" dirty="0">
                <a:latin typeface="Tw Cen MT"/>
                <a:cs typeface="Tw Cen MT"/>
              </a:rPr>
              <a:t>ng</a:t>
            </a:r>
            <a:endParaRPr sz="2400" dirty="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22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w Cen MT"/>
                <a:cs typeface="Tw Cen MT"/>
              </a:rPr>
              <a:t>Ma</a:t>
            </a:r>
            <a:r>
              <a:rPr sz="2400" spc="-90" dirty="0">
                <a:latin typeface="Tw Cen MT"/>
                <a:cs typeface="Tw Cen MT"/>
              </a:rPr>
              <a:t>n</a:t>
            </a:r>
            <a:r>
              <a:rPr sz="2400" dirty="0">
                <a:latin typeface="Tw Cen MT"/>
                <a:cs typeface="Tw Cen MT"/>
              </a:rPr>
              <a:t>y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other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na</a:t>
            </a:r>
            <a:r>
              <a:rPr sz="2400" dirty="0">
                <a:latin typeface="Tw Cen MT"/>
                <a:cs typeface="Tw Cen MT"/>
              </a:rPr>
              <a:t>me</a:t>
            </a:r>
            <a:r>
              <a:rPr sz="2400" spc="-50" dirty="0">
                <a:latin typeface="Tw Cen MT"/>
                <a:cs typeface="Tw Cen MT"/>
              </a:rPr>
              <a:t>s</a:t>
            </a:r>
            <a:r>
              <a:rPr sz="2400" dirty="0">
                <a:latin typeface="Tw Cen MT"/>
                <a:cs typeface="Tw Cen MT"/>
              </a:rPr>
              <a:t>,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but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sha</a:t>
            </a:r>
            <a:r>
              <a:rPr sz="2400" dirty="0">
                <a:latin typeface="Tw Cen MT"/>
                <a:cs typeface="Tw Cen MT"/>
              </a:rPr>
              <a:t>ri</a:t>
            </a:r>
            <a:r>
              <a:rPr sz="2400" spc="-15" dirty="0">
                <a:latin typeface="Tw Cen MT"/>
                <a:cs typeface="Tw Cen MT"/>
              </a:rPr>
              <a:t>ng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common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themes</a:t>
            </a:r>
            <a:endParaRPr sz="24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7864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</a:t>
            </a:r>
            <a:r>
              <a:rPr spc="-25" dirty="0"/>
              <a:t>nd</a:t>
            </a:r>
            <a:r>
              <a:rPr spc="-135" dirty="0"/>
              <a:t>e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313" y="3675812"/>
            <a:ext cx="183515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latin typeface="Tw Cen MT"/>
                <a:cs typeface="Tw Cen MT"/>
              </a:rPr>
              <a:t>U-Net</a:t>
            </a:r>
            <a:endParaRPr sz="6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00</a:t>
            </a:r>
            <a:endParaRPr sz="18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6199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I</a:t>
            </a:r>
            <a:r>
              <a:rPr spc="-25" dirty="0"/>
              <a:t>dea</a:t>
            </a:r>
            <a:r>
              <a:rPr dirty="0"/>
              <a:t>s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30" dirty="0"/>
              <a:t>Goa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7999095" cy="2157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08</a:t>
            </a:r>
            <a:endParaRPr sz="180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w Cen MT"/>
                <a:cs typeface="Tw Cen MT"/>
              </a:rPr>
              <a:t>Mo</a:t>
            </a:r>
            <a:r>
              <a:rPr sz="2900" spc="-7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</a:t>
            </a:r>
            <a:r>
              <a:rPr sz="2900" spc="-60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otoc</a:t>
            </a:r>
            <a:r>
              <a:rPr sz="2900" dirty="0">
                <a:latin typeface="Tw Cen MT"/>
                <a:cs typeface="Tw Cen MT"/>
              </a:rPr>
              <a:t>ol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</a:t>
            </a:r>
            <a:r>
              <a:rPr sz="2900" spc="-60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oc</a:t>
            </a:r>
            <a:r>
              <a:rPr sz="2900" dirty="0">
                <a:latin typeface="Tw Cen MT"/>
                <a:cs typeface="Tw Cen MT"/>
              </a:rPr>
              <a:t>ess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ng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pa</a:t>
            </a:r>
            <a:r>
              <a:rPr sz="2900" spc="5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ts</a:t>
            </a:r>
            <a:r>
              <a:rPr sz="2900" spc="-5" dirty="0">
                <a:latin typeface="Tw Cen MT"/>
                <a:cs typeface="Tw Cen MT"/>
              </a:rPr>
              <a:t> i</a:t>
            </a:r>
            <a:r>
              <a:rPr sz="2900" spc="-15" dirty="0">
                <a:latin typeface="Tw Cen MT"/>
                <a:cs typeface="Tw Cen MT"/>
              </a:rPr>
              <a:t>nto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user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spac</a:t>
            </a:r>
            <a:r>
              <a:rPr sz="2900" dirty="0">
                <a:latin typeface="Tw Cen MT"/>
                <a:cs typeface="Tw Cen MT"/>
              </a:rPr>
              <a:t>e!</a:t>
            </a:r>
            <a:endParaRPr sz="290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47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w Cen MT"/>
                <a:cs typeface="Tw Cen MT"/>
              </a:rPr>
              <a:t>Mo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the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entire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p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otoc</a:t>
            </a:r>
            <a:r>
              <a:rPr sz="2600" dirty="0">
                <a:latin typeface="Tw Cen MT"/>
                <a:cs typeface="Tw Cen MT"/>
              </a:rPr>
              <a:t>ol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sta</a:t>
            </a:r>
            <a:r>
              <a:rPr sz="2600" spc="40" dirty="0">
                <a:latin typeface="Tw Cen MT"/>
                <a:cs typeface="Tw Cen MT"/>
              </a:rPr>
              <a:t>c</a:t>
            </a:r>
            <a:r>
              <a:rPr sz="2600" spc="-15" dirty="0">
                <a:latin typeface="Tw Cen MT"/>
                <a:cs typeface="Tw Cen MT"/>
              </a:rPr>
              <a:t>k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to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user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spac</a:t>
            </a:r>
            <a:r>
              <a:rPr sz="2600" dirty="0">
                <a:latin typeface="Tw Cen MT"/>
                <a:cs typeface="Tw Cen MT"/>
              </a:rPr>
              <a:t>e</a:t>
            </a:r>
            <a:endParaRPr sz="2600">
              <a:latin typeface="Tw Cen MT"/>
              <a:cs typeface="Tw Cen MT"/>
            </a:endParaRPr>
          </a:p>
          <a:p>
            <a:pPr marL="1183640" marR="5080" indent="-279400">
              <a:lnSpc>
                <a:spcPct val="101000"/>
              </a:lnSpc>
              <a:spcBef>
                <a:spcPts val="545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emo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70" dirty="0">
                <a:latin typeface="Tw Cen MT"/>
                <a:cs typeface="Tw Cen MT"/>
              </a:rPr>
              <a:t>k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nel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comp</a:t>
            </a:r>
            <a:r>
              <a:rPr sz="2600" dirty="0">
                <a:latin typeface="Tw Cen MT"/>
                <a:cs typeface="Tw Cen MT"/>
              </a:rPr>
              <a:t>letely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f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20" dirty="0">
                <a:latin typeface="Tw Cen MT"/>
                <a:cs typeface="Tw Cen MT"/>
              </a:rPr>
              <a:t>om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data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com</a:t>
            </a:r>
            <a:r>
              <a:rPr sz="2600" spc="30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uni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ca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ti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on path</a:t>
            </a:r>
            <a:endParaRPr sz="26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71643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I</a:t>
            </a:r>
            <a:r>
              <a:rPr spc="-25" dirty="0"/>
              <a:t>dea</a:t>
            </a:r>
            <a:r>
              <a:rPr dirty="0"/>
              <a:t>s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30" dirty="0"/>
              <a:t>Goa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7999095" cy="361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08</a:t>
            </a:r>
            <a:endParaRPr sz="180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w Cen MT"/>
                <a:cs typeface="Tw Cen MT"/>
              </a:rPr>
              <a:t>Mo</a:t>
            </a:r>
            <a:r>
              <a:rPr sz="2900" spc="-7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</a:t>
            </a:r>
            <a:r>
              <a:rPr sz="2900" spc="-60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otoc</a:t>
            </a:r>
            <a:r>
              <a:rPr sz="2900" dirty="0">
                <a:latin typeface="Tw Cen MT"/>
                <a:cs typeface="Tw Cen MT"/>
              </a:rPr>
              <a:t>ol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</a:t>
            </a:r>
            <a:r>
              <a:rPr sz="2900" spc="-60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oc</a:t>
            </a:r>
            <a:r>
              <a:rPr sz="2900" dirty="0">
                <a:latin typeface="Tw Cen MT"/>
                <a:cs typeface="Tw Cen MT"/>
              </a:rPr>
              <a:t>ess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ng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pa</a:t>
            </a:r>
            <a:r>
              <a:rPr sz="2900" spc="5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ts</a:t>
            </a:r>
            <a:r>
              <a:rPr sz="2900" spc="-5" dirty="0">
                <a:latin typeface="Tw Cen MT"/>
                <a:cs typeface="Tw Cen MT"/>
              </a:rPr>
              <a:t> i</a:t>
            </a:r>
            <a:r>
              <a:rPr sz="2900" spc="-15" dirty="0">
                <a:latin typeface="Tw Cen MT"/>
                <a:cs typeface="Tw Cen MT"/>
              </a:rPr>
              <a:t>nto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user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spac</a:t>
            </a:r>
            <a:r>
              <a:rPr sz="2900" dirty="0">
                <a:latin typeface="Tw Cen MT"/>
                <a:cs typeface="Tw Cen MT"/>
              </a:rPr>
              <a:t>e!</a:t>
            </a:r>
            <a:endParaRPr sz="290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47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w Cen MT"/>
                <a:cs typeface="Tw Cen MT"/>
              </a:rPr>
              <a:t>Mo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the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entire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p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otoc</a:t>
            </a:r>
            <a:r>
              <a:rPr sz="2600" dirty="0">
                <a:latin typeface="Tw Cen MT"/>
                <a:cs typeface="Tw Cen MT"/>
              </a:rPr>
              <a:t>ol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sta</a:t>
            </a:r>
            <a:r>
              <a:rPr sz="2600" spc="40" dirty="0">
                <a:latin typeface="Tw Cen MT"/>
                <a:cs typeface="Tw Cen MT"/>
              </a:rPr>
              <a:t>c</a:t>
            </a:r>
            <a:r>
              <a:rPr sz="2600" spc="-15" dirty="0">
                <a:latin typeface="Tw Cen MT"/>
                <a:cs typeface="Tw Cen MT"/>
              </a:rPr>
              <a:t>k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to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user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spac</a:t>
            </a:r>
            <a:r>
              <a:rPr sz="2600" dirty="0">
                <a:latin typeface="Tw Cen MT"/>
                <a:cs typeface="Tw Cen MT"/>
              </a:rPr>
              <a:t>e</a:t>
            </a:r>
            <a:endParaRPr sz="2600">
              <a:latin typeface="Tw Cen MT"/>
              <a:cs typeface="Tw Cen MT"/>
            </a:endParaRPr>
          </a:p>
          <a:p>
            <a:pPr marL="1183640" marR="5080" indent="-279400">
              <a:lnSpc>
                <a:spcPct val="101000"/>
              </a:lnSpc>
              <a:spcBef>
                <a:spcPts val="545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emo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70" dirty="0">
                <a:latin typeface="Tw Cen MT"/>
                <a:cs typeface="Tw Cen MT"/>
              </a:rPr>
              <a:t>k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nel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comp</a:t>
            </a:r>
            <a:r>
              <a:rPr sz="2600" dirty="0">
                <a:latin typeface="Tw Cen MT"/>
                <a:cs typeface="Tw Cen MT"/>
              </a:rPr>
              <a:t>letely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f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20" dirty="0">
                <a:latin typeface="Tw Cen MT"/>
                <a:cs typeface="Tw Cen MT"/>
              </a:rPr>
              <a:t>om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data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com</a:t>
            </a:r>
            <a:r>
              <a:rPr sz="2600" spc="30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uni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ca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ti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on path</a:t>
            </a:r>
            <a:endParaRPr sz="26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Tw Cen MT"/>
                <a:cs typeface="Tw Cen MT"/>
              </a:rPr>
              <a:t>F</a:t>
            </a:r>
            <a:r>
              <a:rPr sz="2900" spc="-15" dirty="0">
                <a:latin typeface="Tw Cen MT"/>
                <a:cs typeface="Tw Cen MT"/>
              </a:rPr>
              <a:t>oc</a:t>
            </a:r>
            <a:r>
              <a:rPr sz="2900" dirty="0">
                <a:latin typeface="Tw Cen MT"/>
                <a:cs typeface="Tw Cen MT"/>
              </a:rPr>
              <a:t>us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ng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on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sma</a:t>
            </a:r>
            <a:r>
              <a:rPr sz="2900" spc="-5" dirty="0">
                <a:latin typeface="Tw Cen MT"/>
                <a:cs typeface="Tw Cen MT"/>
              </a:rPr>
              <a:t>l</a:t>
            </a:r>
            <a:r>
              <a:rPr sz="2900" dirty="0">
                <a:latin typeface="Tw Cen MT"/>
                <a:cs typeface="Tw Cen MT"/>
              </a:rPr>
              <a:t>l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messa</a:t>
            </a:r>
            <a:r>
              <a:rPr sz="2900" spc="-80" dirty="0">
                <a:latin typeface="Tw Cen MT"/>
                <a:cs typeface="Tw Cen MT"/>
              </a:rPr>
              <a:t>g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60" dirty="0">
                <a:latin typeface="Tw Cen MT"/>
                <a:cs typeface="Tw Cen MT"/>
              </a:rPr>
              <a:t>s</a:t>
            </a:r>
            <a:r>
              <a:rPr sz="2900" dirty="0">
                <a:latin typeface="Tw Cen MT"/>
                <a:cs typeface="Tw Cen MT"/>
              </a:rPr>
              <a:t>,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75" dirty="0">
                <a:latin typeface="Tw Cen MT"/>
                <a:cs typeface="Tw Cen MT"/>
              </a:rPr>
              <a:t>k</a:t>
            </a:r>
            <a:r>
              <a:rPr sz="2900" spc="-120" dirty="0">
                <a:latin typeface="Tw Cen MT"/>
                <a:cs typeface="Tw Cen MT"/>
              </a:rPr>
              <a:t>e</a:t>
            </a:r>
            <a:r>
              <a:rPr sz="2900" dirty="0">
                <a:latin typeface="Tw Cen MT"/>
                <a:cs typeface="Tw Cen MT"/>
              </a:rPr>
              <a:t>y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goa</a:t>
            </a:r>
            <a:r>
              <a:rPr sz="2900" spc="-5" dirty="0">
                <a:latin typeface="Tw Cen MT"/>
                <a:cs typeface="Tw Cen MT"/>
              </a:rPr>
              <a:t>l</a:t>
            </a:r>
            <a:r>
              <a:rPr sz="2900" dirty="0">
                <a:latin typeface="Tw Cen MT"/>
                <a:cs typeface="Tw Cen MT"/>
              </a:rPr>
              <a:t>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a</a:t>
            </a:r>
            <a:r>
              <a:rPr sz="2900" dirty="0">
                <a:latin typeface="Tw Cen MT"/>
                <a:cs typeface="Tw Cen MT"/>
              </a:rPr>
              <a:t>re:</a:t>
            </a:r>
            <a:endParaRPr sz="290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47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Hi</a:t>
            </a:r>
            <a:r>
              <a:rPr sz="2600" spc="-15" dirty="0">
                <a:latin typeface="Tw Cen MT"/>
                <a:cs typeface="Tw Cen MT"/>
              </a:rPr>
              <a:t>gh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p</a:t>
            </a:r>
            <a:r>
              <a:rPr sz="2600" dirty="0">
                <a:latin typeface="Tw Cen MT"/>
                <a:cs typeface="Tw Cen MT"/>
              </a:rPr>
              <a:t>er</a:t>
            </a:r>
            <a:r>
              <a:rPr sz="2600" spc="-55" dirty="0">
                <a:latin typeface="Tw Cen MT"/>
                <a:cs typeface="Tw Cen MT"/>
              </a:rPr>
              <a:t>f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manc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/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Hi</a:t>
            </a:r>
            <a:r>
              <a:rPr sz="2600" spc="-15" dirty="0">
                <a:latin typeface="Tw Cen MT"/>
                <a:cs typeface="Tw Cen MT"/>
              </a:rPr>
              <a:t>gh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fl</a:t>
            </a:r>
            <a:r>
              <a:rPr sz="2600" spc="-80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xi</a:t>
            </a:r>
            <a:r>
              <a:rPr sz="2600" spc="-15" dirty="0">
                <a:latin typeface="Tw Cen MT"/>
                <a:cs typeface="Tw Cen MT"/>
              </a:rPr>
              <a:t>b</a:t>
            </a:r>
            <a:r>
              <a:rPr sz="2600" dirty="0">
                <a:latin typeface="Tw Cen MT"/>
                <a:cs typeface="Tw Cen MT"/>
              </a:rPr>
              <a:t>ili</a:t>
            </a:r>
            <a:r>
              <a:rPr sz="2600" spc="-10" dirty="0">
                <a:latin typeface="Tw Cen MT"/>
                <a:cs typeface="Tw Cen MT"/>
              </a:rPr>
              <a:t>ty</a:t>
            </a:r>
            <a:endParaRPr sz="26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47763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I</a:t>
            </a:r>
            <a:r>
              <a:rPr spc="-25" dirty="0"/>
              <a:t>dea</a:t>
            </a:r>
            <a:r>
              <a:rPr dirty="0"/>
              <a:t>s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30" dirty="0"/>
              <a:t>Goa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111490" cy="456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08</a:t>
            </a:r>
            <a:endParaRPr sz="1800" dirty="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  <a:tabLst>
                <a:tab pos="868680" algn="l"/>
              </a:tabLst>
            </a:pPr>
            <a:r>
              <a:rPr sz="1600" spc="-76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20" smtClean="0">
                <a:latin typeface="Tw Cen MT"/>
                <a:cs typeface="Tw Cen MT"/>
              </a:rPr>
              <a:t>Mo</a:t>
            </a:r>
            <a:r>
              <a:rPr sz="2700" spc="-70" smtClean="0">
                <a:latin typeface="Tw Cen MT"/>
                <a:cs typeface="Tw Cen MT"/>
              </a:rPr>
              <a:t>v</a:t>
            </a:r>
            <a:r>
              <a:rPr sz="2700" smtClean="0">
                <a:latin typeface="Tw Cen MT"/>
                <a:cs typeface="Tw Cen MT"/>
              </a:rPr>
              <a:t>e</a:t>
            </a:r>
            <a:r>
              <a:rPr sz="2700" spc="-5" smtClean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</a:t>
            </a:r>
            <a:r>
              <a:rPr sz="2700" spc="-55" dirty="0">
                <a:latin typeface="Tw Cen MT"/>
                <a:cs typeface="Tw Cen MT"/>
              </a:rPr>
              <a:t>r</a:t>
            </a:r>
            <a:r>
              <a:rPr sz="2700" spc="-15" dirty="0">
                <a:latin typeface="Tw Cen MT"/>
                <a:cs typeface="Tw Cen MT"/>
              </a:rPr>
              <a:t>otoc</a:t>
            </a:r>
            <a:r>
              <a:rPr sz="2700" dirty="0">
                <a:latin typeface="Tw Cen MT"/>
                <a:cs typeface="Tw Cen MT"/>
              </a:rPr>
              <a:t>ol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</a:t>
            </a:r>
            <a:r>
              <a:rPr sz="2700" spc="-55" dirty="0">
                <a:latin typeface="Tw Cen MT"/>
                <a:cs typeface="Tw Cen MT"/>
              </a:rPr>
              <a:t>r</a:t>
            </a:r>
            <a:r>
              <a:rPr sz="2700" spc="-15" dirty="0">
                <a:latin typeface="Tw Cen MT"/>
                <a:cs typeface="Tw Cen MT"/>
              </a:rPr>
              <a:t>oc</a:t>
            </a:r>
            <a:r>
              <a:rPr sz="2700" dirty="0">
                <a:latin typeface="Tw Cen MT"/>
                <a:cs typeface="Tw Cen MT"/>
              </a:rPr>
              <a:t>ess</a:t>
            </a:r>
            <a:r>
              <a:rPr sz="2700" spc="-5" dirty="0">
                <a:latin typeface="Tw Cen MT"/>
                <a:cs typeface="Tw Cen MT"/>
              </a:rPr>
              <a:t>i</a:t>
            </a:r>
            <a:r>
              <a:rPr sz="2700" spc="-15" dirty="0">
                <a:latin typeface="Tw Cen MT"/>
                <a:cs typeface="Tw Cen MT"/>
              </a:rPr>
              <a:t>ng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pa</a:t>
            </a:r>
            <a:r>
              <a:rPr sz="2700" spc="50" dirty="0">
                <a:latin typeface="Tw Cen MT"/>
                <a:cs typeface="Tw Cen MT"/>
              </a:rPr>
              <a:t>r</a:t>
            </a:r>
            <a:r>
              <a:rPr sz="2700" dirty="0">
                <a:latin typeface="Tw Cen MT"/>
                <a:cs typeface="Tw Cen MT"/>
              </a:rPr>
              <a:t>ts</a:t>
            </a:r>
            <a:r>
              <a:rPr sz="2700" spc="-5" dirty="0">
                <a:latin typeface="Tw Cen MT"/>
                <a:cs typeface="Tw Cen MT"/>
              </a:rPr>
              <a:t> i</a:t>
            </a:r>
            <a:r>
              <a:rPr sz="2700" spc="-15" dirty="0">
                <a:latin typeface="Tw Cen MT"/>
                <a:cs typeface="Tw Cen MT"/>
              </a:rPr>
              <a:t>nto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dirty="0">
                <a:latin typeface="Tw Cen MT"/>
                <a:cs typeface="Tw Cen MT"/>
              </a:rPr>
              <a:t>user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spac</a:t>
            </a:r>
            <a:r>
              <a:rPr sz="2700" dirty="0">
                <a:latin typeface="Tw Cen MT"/>
                <a:cs typeface="Tw Cen MT"/>
              </a:rPr>
              <a:t>e!</a:t>
            </a:r>
          </a:p>
          <a:p>
            <a:pPr marL="904240">
              <a:lnSpc>
                <a:spcPct val="100000"/>
              </a:lnSpc>
              <a:spcBef>
                <a:spcPts val="509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w Cen MT"/>
                <a:cs typeface="Tw Cen MT"/>
              </a:rPr>
              <a:t>Mo</a:t>
            </a:r>
            <a:r>
              <a:rPr sz="2400" spc="-6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w Cen MT"/>
                <a:cs typeface="Tw Cen MT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entire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p</a:t>
            </a:r>
            <a:r>
              <a:rPr sz="2400" spc="-50" dirty="0">
                <a:latin typeface="Tw Cen MT"/>
                <a:cs typeface="Tw Cen MT"/>
              </a:rPr>
              <a:t>r</a:t>
            </a:r>
            <a:r>
              <a:rPr sz="2400" spc="-10" dirty="0">
                <a:latin typeface="Tw Cen MT"/>
                <a:cs typeface="Tw Cen MT"/>
              </a:rPr>
              <a:t>otoc</a:t>
            </a:r>
            <a:r>
              <a:rPr sz="2400" dirty="0">
                <a:latin typeface="Tw Cen MT"/>
                <a:cs typeface="Tw Cen MT"/>
              </a:rPr>
              <a:t>ol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sta</a:t>
            </a:r>
            <a:r>
              <a:rPr sz="2400" spc="30" dirty="0">
                <a:latin typeface="Tw Cen MT"/>
                <a:cs typeface="Tw Cen MT"/>
              </a:rPr>
              <a:t>c</a:t>
            </a:r>
            <a:r>
              <a:rPr sz="2400" spc="-15" dirty="0">
                <a:latin typeface="Tw Cen MT"/>
                <a:cs typeface="Tw Cen MT"/>
              </a:rPr>
              <a:t>k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to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user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spac</a:t>
            </a:r>
            <a:r>
              <a:rPr sz="2400" dirty="0">
                <a:latin typeface="Tw Cen MT"/>
                <a:cs typeface="Tw Cen MT"/>
              </a:rPr>
              <a:t>e</a:t>
            </a:r>
          </a:p>
          <a:p>
            <a:pPr marL="904240">
              <a:lnSpc>
                <a:spcPct val="100000"/>
              </a:lnSpc>
              <a:spcBef>
                <a:spcPts val="52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emo</a:t>
            </a:r>
            <a:r>
              <a:rPr sz="2400" spc="-6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65" dirty="0">
                <a:latin typeface="Tw Cen MT"/>
                <a:cs typeface="Tw Cen MT"/>
              </a:rPr>
              <a:t>k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dirty="0">
                <a:latin typeface="Tw Cen MT"/>
                <a:cs typeface="Tw Cen MT"/>
              </a:rPr>
              <a:t>nel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comp</a:t>
            </a:r>
            <a:r>
              <a:rPr sz="2400" dirty="0">
                <a:latin typeface="Tw Cen MT"/>
                <a:cs typeface="Tw Cen MT"/>
              </a:rPr>
              <a:t>letely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</a:t>
            </a:r>
            <a:r>
              <a:rPr sz="2400" spc="-50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om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data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com</a:t>
            </a:r>
            <a:r>
              <a:rPr sz="2400" spc="25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uni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ca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ti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on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path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1410"/>
              </a:spcBef>
              <a:tabLst>
                <a:tab pos="868680" algn="l"/>
              </a:tabLst>
            </a:pPr>
            <a:r>
              <a:rPr sz="1600" spc="-76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45" smtClean="0">
                <a:latin typeface="Tw Cen MT"/>
                <a:cs typeface="Tw Cen MT"/>
              </a:rPr>
              <a:t>F</a:t>
            </a:r>
            <a:r>
              <a:rPr sz="2700" spc="-15" smtClean="0">
                <a:latin typeface="Tw Cen MT"/>
                <a:cs typeface="Tw Cen MT"/>
              </a:rPr>
              <a:t>oc</a:t>
            </a:r>
            <a:r>
              <a:rPr sz="2700" smtClean="0">
                <a:latin typeface="Tw Cen MT"/>
                <a:cs typeface="Tw Cen MT"/>
              </a:rPr>
              <a:t>us</a:t>
            </a:r>
            <a:r>
              <a:rPr sz="2700" spc="-5" smtClean="0">
                <a:latin typeface="Tw Cen MT"/>
                <a:cs typeface="Tw Cen MT"/>
              </a:rPr>
              <a:t>i</a:t>
            </a:r>
            <a:r>
              <a:rPr sz="2700" spc="-15" smtClean="0">
                <a:latin typeface="Tw Cen MT"/>
                <a:cs typeface="Tw Cen MT"/>
              </a:rPr>
              <a:t>ng</a:t>
            </a:r>
            <a:r>
              <a:rPr sz="2700" spc="-5" smtClean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on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sma</a:t>
            </a:r>
            <a:r>
              <a:rPr sz="2700" spc="-5" dirty="0">
                <a:latin typeface="Tw Cen MT"/>
                <a:cs typeface="Tw Cen MT"/>
              </a:rPr>
              <a:t>l</a:t>
            </a:r>
            <a:r>
              <a:rPr sz="2700" dirty="0">
                <a:latin typeface="Tw Cen MT"/>
                <a:cs typeface="Tw Cen MT"/>
              </a:rPr>
              <a:t>l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messa</a:t>
            </a:r>
            <a:r>
              <a:rPr sz="2700" spc="-70" dirty="0">
                <a:latin typeface="Tw Cen MT"/>
                <a:cs typeface="Tw Cen MT"/>
              </a:rPr>
              <a:t>g</a:t>
            </a:r>
            <a:r>
              <a:rPr sz="2700" dirty="0">
                <a:latin typeface="Tw Cen MT"/>
                <a:cs typeface="Tw Cen MT"/>
              </a:rPr>
              <a:t>e</a:t>
            </a:r>
            <a:r>
              <a:rPr sz="2700" spc="-55" dirty="0">
                <a:latin typeface="Tw Cen MT"/>
                <a:cs typeface="Tw Cen MT"/>
              </a:rPr>
              <a:t>s</a:t>
            </a:r>
            <a:r>
              <a:rPr sz="2700" dirty="0">
                <a:latin typeface="Tw Cen MT"/>
                <a:cs typeface="Tw Cen MT"/>
              </a:rPr>
              <a:t>,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70" dirty="0">
                <a:latin typeface="Tw Cen MT"/>
                <a:cs typeface="Tw Cen MT"/>
              </a:rPr>
              <a:t>k</a:t>
            </a:r>
            <a:r>
              <a:rPr sz="2700" spc="-110" dirty="0">
                <a:latin typeface="Tw Cen MT"/>
                <a:cs typeface="Tw Cen MT"/>
              </a:rPr>
              <a:t>e</a:t>
            </a:r>
            <a:r>
              <a:rPr sz="2700" dirty="0">
                <a:latin typeface="Tw Cen MT"/>
                <a:cs typeface="Tw Cen MT"/>
              </a:rPr>
              <a:t>y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goa</a:t>
            </a:r>
            <a:r>
              <a:rPr sz="2700" spc="-5" dirty="0">
                <a:latin typeface="Tw Cen MT"/>
                <a:cs typeface="Tw Cen MT"/>
              </a:rPr>
              <a:t>l</a:t>
            </a:r>
            <a:r>
              <a:rPr sz="2700" dirty="0">
                <a:latin typeface="Tw Cen MT"/>
                <a:cs typeface="Tw Cen MT"/>
              </a:rPr>
              <a:t>s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a</a:t>
            </a:r>
            <a:r>
              <a:rPr sz="2700" dirty="0">
                <a:latin typeface="Tw Cen MT"/>
                <a:cs typeface="Tw Cen MT"/>
              </a:rPr>
              <a:t>re:</a:t>
            </a:r>
          </a:p>
          <a:p>
            <a:pPr marL="904240">
              <a:lnSpc>
                <a:spcPct val="100000"/>
              </a:lnSpc>
              <a:spcBef>
                <a:spcPts val="509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Hi</a:t>
            </a:r>
            <a:r>
              <a:rPr sz="2400" spc="-15" dirty="0">
                <a:latin typeface="Tw Cen MT"/>
                <a:cs typeface="Tw Cen MT"/>
              </a:rPr>
              <a:t>gh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p</a:t>
            </a:r>
            <a:r>
              <a:rPr sz="2400" dirty="0">
                <a:latin typeface="Tw Cen MT"/>
                <a:cs typeface="Tw Cen MT"/>
              </a:rPr>
              <a:t>er</a:t>
            </a:r>
            <a:r>
              <a:rPr sz="2400" spc="-50" dirty="0">
                <a:latin typeface="Tw Cen MT"/>
                <a:cs typeface="Tw Cen MT"/>
              </a:rPr>
              <a:t>f</a:t>
            </a:r>
            <a:r>
              <a:rPr sz="2400" dirty="0">
                <a:latin typeface="Tw Cen MT"/>
                <a:cs typeface="Tw Cen MT"/>
              </a:rPr>
              <a:t>o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manc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/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Hi</a:t>
            </a:r>
            <a:r>
              <a:rPr sz="2400" spc="-15" dirty="0">
                <a:solidFill>
                  <a:srgbClr val="D9D9D9"/>
                </a:solidFill>
                <a:latin typeface="Tw Cen MT"/>
                <a:cs typeface="Tw Cen MT"/>
              </a:rPr>
              <a:t>gh</a:t>
            </a:r>
            <a:r>
              <a:rPr sz="24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fl</a:t>
            </a:r>
            <a:r>
              <a:rPr sz="2400" spc="-75" dirty="0">
                <a:solidFill>
                  <a:srgbClr val="D9D9D9"/>
                </a:solidFill>
                <a:latin typeface="Tw Cen MT"/>
                <a:cs typeface="Tw Cen MT"/>
              </a:rPr>
              <a:t>e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xi</a:t>
            </a:r>
            <a:r>
              <a:rPr sz="2400" spc="-15" dirty="0">
                <a:solidFill>
                  <a:srgbClr val="D9D9D9"/>
                </a:solidFill>
                <a:latin typeface="Tw Cen MT"/>
                <a:cs typeface="Tw Cen MT"/>
              </a:rPr>
              <a:t>b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ili</a:t>
            </a:r>
            <a:r>
              <a:rPr sz="2400" spc="-10" dirty="0">
                <a:solidFill>
                  <a:srgbClr val="D9D9D9"/>
                </a:solidFill>
                <a:latin typeface="Tw Cen MT"/>
                <a:cs typeface="Tw Cen MT"/>
              </a:rPr>
              <a:t>ty</a:t>
            </a:r>
            <a:endParaRPr sz="24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57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w Cen MT"/>
                <a:cs typeface="Tw Cen MT"/>
              </a:rPr>
              <a:t>L</a:t>
            </a:r>
            <a:r>
              <a:rPr sz="2100" spc="-65" dirty="0">
                <a:latin typeface="Tw Cen MT"/>
                <a:cs typeface="Tw Cen MT"/>
              </a:rPr>
              <a:t>o</a:t>
            </a:r>
            <a:r>
              <a:rPr sz="2100" spc="-15" dirty="0">
                <a:latin typeface="Tw Cen MT"/>
                <a:cs typeface="Tw Cen MT"/>
              </a:rPr>
              <a:t>w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com</a:t>
            </a:r>
            <a:r>
              <a:rPr sz="2100" spc="25" dirty="0">
                <a:latin typeface="Tw Cen MT"/>
                <a:cs typeface="Tw Cen MT"/>
              </a:rPr>
              <a:t>m</a:t>
            </a:r>
            <a:r>
              <a:rPr sz="2100" dirty="0">
                <a:latin typeface="Tw Cen MT"/>
                <a:cs typeface="Tw Cen MT"/>
              </a:rPr>
              <a:t>uni</a:t>
            </a:r>
            <a:r>
              <a:rPr sz="2100" spc="-10" dirty="0">
                <a:latin typeface="Tw Cen MT"/>
                <a:cs typeface="Tw Cen MT"/>
              </a:rPr>
              <a:t>ca</a:t>
            </a:r>
            <a:r>
              <a:rPr sz="2100" dirty="0">
                <a:latin typeface="Tw Cen MT"/>
                <a:cs typeface="Tw Cen MT"/>
              </a:rPr>
              <a:t>ti</a:t>
            </a:r>
            <a:r>
              <a:rPr sz="2100" spc="-10" dirty="0">
                <a:latin typeface="Tw Cen MT"/>
                <a:cs typeface="Tw Cen MT"/>
              </a:rPr>
              <a:t>on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l</a:t>
            </a:r>
            <a:r>
              <a:rPr sz="2100" spc="-10" dirty="0">
                <a:latin typeface="Tw Cen MT"/>
                <a:cs typeface="Tw Cen MT"/>
              </a:rPr>
              <a:t>aten</a:t>
            </a:r>
            <a:r>
              <a:rPr sz="2100" spc="5" dirty="0">
                <a:latin typeface="Tw Cen MT"/>
                <a:cs typeface="Tw Cen MT"/>
              </a:rPr>
              <a:t>c</a:t>
            </a:r>
            <a:r>
              <a:rPr sz="2100" dirty="0">
                <a:latin typeface="Tw Cen MT"/>
                <a:cs typeface="Tw Cen MT"/>
              </a:rPr>
              <a:t>y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i</a:t>
            </a:r>
            <a:r>
              <a:rPr sz="2100" spc="-10" dirty="0">
                <a:latin typeface="Tw Cen MT"/>
                <a:cs typeface="Tw Cen MT"/>
              </a:rPr>
              <a:t>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l</a:t>
            </a:r>
            <a:r>
              <a:rPr sz="2100" spc="-10" dirty="0">
                <a:latin typeface="Tw Cen MT"/>
                <a:cs typeface="Tw Cen MT"/>
              </a:rPr>
              <a:t>oca</a:t>
            </a:r>
            <a:r>
              <a:rPr sz="2100" dirty="0">
                <a:latin typeface="Tw Cen MT"/>
                <a:cs typeface="Tw Cen MT"/>
              </a:rPr>
              <a:t>l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area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setti</a:t>
            </a:r>
            <a:r>
              <a:rPr sz="2100" spc="-15" dirty="0">
                <a:latin typeface="Tw Cen MT"/>
                <a:cs typeface="Tw Cen MT"/>
              </a:rPr>
              <a:t>ng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Exp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loi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full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ban</a:t>
            </a:r>
            <a:r>
              <a:rPr sz="2100" spc="-60" dirty="0">
                <a:solidFill>
                  <a:srgbClr val="D9D9D9"/>
                </a:solidFill>
                <a:latin typeface="Tw Cen MT"/>
                <a:cs typeface="Tw Cen MT"/>
              </a:rPr>
              <a:t>d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wi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dth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Empha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sis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p</a:t>
            </a:r>
            <a:r>
              <a:rPr sz="2100" spc="-45" dirty="0">
                <a:solidFill>
                  <a:srgbClr val="D9D9D9"/>
                </a:solidFill>
                <a:latin typeface="Tw Cen MT"/>
                <a:cs typeface="Tw Cen MT"/>
              </a:rPr>
              <a:t>r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otoc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ol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d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esi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gn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and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nteg</a:t>
            </a:r>
            <a:r>
              <a:rPr sz="2100" spc="-25" dirty="0">
                <a:solidFill>
                  <a:srgbClr val="D9D9D9"/>
                </a:solidFill>
                <a:latin typeface="Tw Cen MT"/>
                <a:cs typeface="Tw Cen MT"/>
              </a:rPr>
              <a:t>r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ti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fl</a:t>
            </a:r>
            <a:r>
              <a:rPr sz="2100" spc="-65" dirty="0">
                <a:solidFill>
                  <a:srgbClr val="D9D9D9"/>
                </a:solidFill>
                <a:latin typeface="Tw Cen MT"/>
                <a:cs typeface="Tw Cen MT"/>
              </a:rPr>
              <a:t>e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xi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b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ili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ty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05" dirty="0">
                <a:solidFill>
                  <a:srgbClr val="D9D9D9"/>
                </a:solidFill>
                <a:latin typeface="Tw Cen MT"/>
                <a:cs typeface="Tw Cen MT"/>
              </a:rPr>
              <a:t>P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o</a:t>
            </a:r>
            <a:r>
              <a:rPr sz="2100" spc="40" dirty="0">
                <a:solidFill>
                  <a:srgbClr val="D9D9D9"/>
                </a:solidFill>
                <a:latin typeface="Tw Cen MT"/>
                <a:cs typeface="Tw Cen MT"/>
              </a:rPr>
              <a:t>r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tab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le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to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off-the-she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f</a:t>
            </a:r>
            <a:r>
              <a:rPr sz="2100" spc="60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com</a:t>
            </a:r>
            <a:r>
              <a:rPr sz="2100" spc="25" dirty="0">
                <a:solidFill>
                  <a:srgbClr val="D9D9D9"/>
                </a:solidFill>
                <a:latin typeface="Tw Cen MT"/>
                <a:cs typeface="Tw Cen MT"/>
              </a:rPr>
              <a:t>m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uni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ca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ti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har</a:t>
            </a:r>
            <a:r>
              <a:rPr sz="2100" spc="-60" dirty="0">
                <a:solidFill>
                  <a:srgbClr val="D9D9D9"/>
                </a:solidFill>
                <a:latin typeface="Tw Cen MT"/>
                <a:cs typeface="Tw Cen MT"/>
              </a:rPr>
              <a:t>d</a:t>
            </a:r>
            <a:r>
              <a:rPr sz="2100" spc="-100" dirty="0">
                <a:solidFill>
                  <a:srgbClr val="D9D9D9"/>
                </a:solidFill>
                <a:latin typeface="Tw Cen MT"/>
                <a:cs typeface="Tw Cen MT"/>
              </a:rPr>
              <a:t>w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re</a:t>
            </a:r>
            <a:endParaRPr sz="21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62246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I</a:t>
            </a:r>
            <a:r>
              <a:rPr spc="-25" dirty="0"/>
              <a:t>dea</a:t>
            </a:r>
            <a:r>
              <a:rPr dirty="0"/>
              <a:t>s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30" dirty="0"/>
              <a:t>Goa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111490" cy="456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08</a:t>
            </a:r>
            <a:endParaRPr sz="1800" dirty="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  <a:tabLst>
                <a:tab pos="868680" algn="l"/>
              </a:tabLst>
            </a:pPr>
            <a:r>
              <a:rPr sz="1600" spc="-76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20" smtClean="0">
                <a:latin typeface="Tw Cen MT"/>
                <a:cs typeface="Tw Cen MT"/>
              </a:rPr>
              <a:t>Mo</a:t>
            </a:r>
            <a:r>
              <a:rPr sz="2700" spc="-70" smtClean="0">
                <a:latin typeface="Tw Cen MT"/>
                <a:cs typeface="Tw Cen MT"/>
              </a:rPr>
              <a:t>v</a:t>
            </a:r>
            <a:r>
              <a:rPr sz="2700" smtClean="0">
                <a:latin typeface="Tw Cen MT"/>
                <a:cs typeface="Tw Cen MT"/>
              </a:rPr>
              <a:t>e</a:t>
            </a:r>
            <a:r>
              <a:rPr sz="2700" spc="-5" smtClean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</a:t>
            </a:r>
            <a:r>
              <a:rPr sz="2700" spc="-55" dirty="0">
                <a:latin typeface="Tw Cen MT"/>
                <a:cs typeface="Tw Cen MT"/>
              </a:rPr>
              <a:t>r</a:t>
            </a:r>
            <a:r>
              <a:rPr sz="2700" spc="-15" dirty="0">
                <a:latin typeface="Tw Cen MT"/>
                <a:cs typeface="Tw Cen MT"/>
              </a:rPr>
              <a:t>otoc</a:t>
            </a:r>
            <a:r>
              <a:rPr sz="2700" dirty="0">
                <a:latin typeface="Tw Cen MT"/>
                <a:cs typeface="Tw Cen MT"/>
              </a:rPr>
              <a:t>ol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</a:t>
            </a:r>
            <a:r>
              <a:rPr sz="2700" spc="-55" dirty="0">
                <a:latin typeface="Tw Cen MT"/>
                <a:cs typeface="Tw Cen MT"/>
              </a:rPr>
              <a:t>r</a:t>
            </a:r>
            <a:r>
              <a:rPr sz="2700" spc="-15" dirty="0">
                <a:latin typeface="Tw Cen MT"/>
                <a:cs typeface="Tw Cen MT"/>
              </a:rPr>
              <a:t>oc</a:t>
            </a:r>
            <a:r>
              <a:rPr sz="2700" dirty="0">
                <a:latin typeface="Tw Cen MT"/>
                <a:cs typeface="Tw Cen MT"/>
              </a:rPr>
              <a:t>ess</a:t>
            </a:r>
            <a:r>
              <a:rPr sz="2700" spc="-5" dirty="0">
                <a:latin typeface="Tw Cen MT"/>
                <a:cs typeface="Tw Cen MT"/>
              </a:rPr>
              <a:t>i</a:t>
            </a:r>
            <a:r>
              <a:rPr sz="2700" spc="-15" dirty="0">
                <a:latin typeface="Tw Cen MT"/>
                <a:cs typeface="Tw Cen MT"/>
              </a:rPr>
              <a:t>ng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pa</a:t>
            </a:r>
            <a:r>
              <a:rPr sz="2700" spc="50" dirty="0">
                <a:latin typeface="Tw Cen MT"/>
                <a:cs typeface="Tw Cen MT"/>
              </a:rPr>
              <a:t>r</a:t>
            </a:r>
            <a:r>
              <a:rPr sz="2700" dirty="0">
                <a:latin typeface="Tw Cen MT"/>
                <a:cs typeface="Tw Cen MT"/>
              </a:rPr>
              <a:t>ts</a:t>
            </a:r>
            <a:r>
              <a:rPr sz="2700" spc="-5" dirty="0">
                <a:latin typeface="Tw Cen MT"/>
                <a:cs typeface="Tw Cen MT"/>
              </a:rPr>
              <a:t> i</a:t>
            </a:r>
            <a:r>
              <a:rPr sz="2700" spc="-15" dirty="0">
                <a:latin typeface="Tw Cen MT"/>
                <a:cs typeface="Tw Cen MT"/>
              </a:rPr>
              <a:t>nto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dirty="0">
                <a:latin typeface="Tw Cen MT"/>
                <a:cs typeface="Tw Cen MT"/>
              </a:rPr>
              <a:t>user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spac</a:t>
            </a:r>
            <a:r>
              <a:rPr sz="2700" dirty="0">
                <a:latin typeface="Tw Cen MT"/>
                <a:cs typeface="Tw Cen MT"/>
              </a:rPr>
              <a:t>e!</a:t>
            </a:r>
          </a:p>
          <a:p>
            <a:pPr marL="904240">
              <a:lnSpc>
                <a:spcPct val="100000"/>
              </a:lnSpc>
              <a:spcBef>
                <a:spcPts val="509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w Cen MT"/>
                <a:cs typeface="Tw Cen MT"/>
              </a:rPr>
              <a:t>Mo</a:t>
            </a:r>
            <a:r>
              <a:rPr sz="2400" spc="-6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w Cen MT"/>
                <a:cs typeface="Tw Cen MT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entire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p</a:t>
            </a:r>
            <a:r>
              <a:rPr sz="2400" spc="-50" dirty="0">
                <a:latin typeface="Tw Cen MT"/>
                <a:cs typeface="Tw Cen MT"/>
              </a:rPr>
              <a:t>r</a:t>
            </a:r>
            <a:r>
              <a:rPr sz="2400" spc="-10" dirty="0">
                <a:latin typeface="Tw Cen MT"/>
                <a:cs typeface="Tw Cen MT"/>
              </a:rPr>
              <a:t>otoc</a:t>
            </a:r>
            <a:r>
              <a:rPr sz="2400" dirty="0">
                <a:latin typeface="Tw Cen MT"/>
                <a:cs typeface="Tw Cen MT"/>
              </a:rPr>
              <a:t>ol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sta</a:t>
            </a:r>
            <a:r>
              <a:rPr sz="2400" spc="30" dirty="0">
                <a:latin typeface="Tw Cen MT"/>
                <a:cs typeface="Tw Cen MT"/>
              </a:rPr>
              <a:t>c</a:t>
            </a:r>
            <a:r>
              <a:rPr sz="2400" spc="-15" dirty="0">
                <a:latin typeface="Tw Cen MT"/>
                <a:cs typeface="Tw Cen MT"/>
              </a:rPr>
              <a:t>k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to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user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spac</a:t>
            </a:r>
            <a:r>
              <a:rPr sz="2400" dirty="0">
                <a:latin typeface="Tw Cen MT"/>
                <a:cs typeface="Tw Cen MT"/>
              </a:rPr>
              <a:t>e</a:t>
            </a:r>
          </a:p>
          <a:p>
            <a:pPr marL="904240">
              <a:lnSpc>
                <a:spcPct val="100000"/>
              </a:lnSpc>
              <a:spcBef>
                <a:spcPts val="52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emo</a:t>
            </a:r>
            <a:r>
              <a:rPr sz="2400" spc="-6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65" dirty="0">
                <a:latin typeface="Tw Cen MT"/>
                <a:cs typeface="Tw Cen MT"/>
              </a:rPr>
              <a:t>k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dirty="0">
                <a:latin typeface="Tw Cen MT"/>
                <a:cs typeface="Tw Cen MT"/>
              </a:rPr>
              <a:t>nel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comp</a:t>
            </a:r>
            <a:r>
              <a:rPr sz="2400" dirty="0">
                <a:latin typeface="Tw Cen MT"/>
                <a:cs typeface="Tw Cen MT"/>
              </a:rPr>
              <a:t>letely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</a:t>
            </a:r>
            <a:r>
              <a:rPr sz="2400" spc="-50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om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data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com</a:t>
            </a:r>
            <a:r>
              <a:rPr sz="2400" spc="25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uni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ca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ti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on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path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1410"/>
              </a:spcBef>
              <a:tabLst>
                <a:tab pos="868680" algn="l"/>
              </a:tabLst>
            </a:pPr>
            <a:r>
              <a:rPr sz="1600" spc="-76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45" smtClean="0">
                <a:latin typeface="Tw Cen MT"/>
                <a:cs typeface="Tw Cen MT"/>
              </a:rPr>
              <a:t>F</a:t>
            </a:r>
            <a:r>
              <a:rPr sz="2700" spc="-15" smtClean="0">
                <a:latin typeface="Tw Cen MT"/>
                <a:cs typeface="Tw Cen MT"/>
              </a:rPr>
              <a:t>oc</a:t>
            </a:r>
            <a:r>
              <a:rPr sz="2700" smtClean="0">
                <a:latin typeface="Tw Cen MT"/>
                <a:cs typeface="Tw Cen MT"/>
              </a:rPr>
              <a:t>us</a:t>
            </a:r>
            <a:r>
              <a:rPr sz="2700" spc="-5" smtClean="0">
                <a:latin typeface="Tw Cen MT"/>
                <a:cs typeface="Tw Cen MT"/>
              </a:rPr>
              <a:t>i</a:t>
            </a:r>
            <a:r>
              <a:rPr sz="2700" spc="-15" smtClean="0">
                <a:latin typeface="Tw Cen MT"/>
                <a:cs typeface="Tw Cen MT"/>
              </a:rPr>
              <a:t>ng</a:t>
            </a:r>
            <a:r>
              <a:rPr sz="2700" spc="-5" smtClean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on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sma</a:t>
            </a:r>
            <a:r>
              <a:rPr sz="2700" spc="-5" dirty="0">
                <a:latin typeface="Tw Cen MT"/>
                <a:cs typeface="Tw Cen MT"/>
              </a:rPr>
              <a:t>l</a:t>
            </a:r>
            <a:r>
              <a:rPr sz="2700" dirty="0">
                <a:latin typeface="Tw Cen MT"/>
                <a:cs typeface="Tw Cen MT"/>
              </a:rPr>
              <a:t>l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messa</a:t>
            </a:r>
            <a:r>
              <a:rPr sz="2700" spc="-70" dirty="0">
                <a:latin typeface="Tw Cen MT"/>
                <a:cs typeface="Tw Cen MT"/>
              </a:rPr>
              <a:t>g</a:t>
            </a:r>
            <a:r>
              <a:rPr sz="2700" dirty="0">
                <a:latin typeface="Tw Cen MT"/>
                <a:cs typeface="Tw Cen MT"/>
              </a:rPr>
              <a:t>e</a:t>
            </a:r>
            <a:r>
              <a:rPr sz="2700" spc="-55" dirty="0">
                <a:latin typeface="Tw Cen MT"/>
                <a:cs typeface="Tw Cen MT"/>
              </a:rPr>
              <a:t>s</a:t>
            </a:r>
            <a:r>
              <a:rPr sz="2700" dirty="0">
                <a:latin typeface="Tw Cen MT"/>
                <a:cs typeface="Tw Cen MT"/>
              </a:rPr>
              <a:t>,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70" dirty="0">
                <a:latin typeface="Tw Cen MT"/>
                <a:cs typeface="Tw Cen MT"/>
              </a:rPr>
              <a:t>k</a:t>
            </a:r>
            <a:r>
              <a:rPr sz="2700" spc="-110" dirty="0">
                <a:latin typeface="Tw Cen MT"/>
                <a:cs typeface="Tw Cen MT"/>
              </a:rPr>
              <a:t>e</a:t>
            </a:r>
            <a:r>
              <a:rPr sz="2700" dirty="0">
                <a:latin typeface="Tw Cen MT"/>
                <a:cs typeface="Tw Cen MT"/>
              </a:rPr>
              <a:t>y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goa</a:t>
            </a:r>
            <a:r>
              <a:rPr sz="2700" spc="-5" dirty="0">
                <a:latin typeface="Tw Cen MT"/>
                <a:cs typeface="Tw Cen MT"/>
              </a:rPr>
              <a:t>l</a:t>
            </a:r>
            <a:r>
              <a:rPr sz="2700" dirty="0">
                <a:latin typeface="Tw Cen MT"/>
                <a:cs typeface="Tw Cen MT"/>
              </a:rPr>
              <a:t>s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a</a:t>
            </a:r>
            <a:r>
              <a:rPr sz="2700" dirty="0">
                <a:latin typeface="Tw Cen MT"/>
                <a:cs typeface="Tw Cen MT"/>
              </a:rPr>
              <a:t>re:</a:t>
            </a:r>
          </a:p>
          <a:p>
            <a:pPr marL="904240">
              <a:lnSpc>
                <a:spcPct val="100000"/>
              </a:lnSpc>
              <a:spcBef>
                <a:spcPts val="509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Hi</a:t>
            </a:r>
            <a:r>
              <a:rPr sz="2400" spc="-15" dirty="0">
                <a:latin typeface="Tw Cen MT"/>
                <a:cs typeface="Tw Cen MT"/>
              </a:rPr>
              <a:t>gh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p</a:t>
            </a:r>
            <a:r>
              <a:rPr sz="2400" dirty="0">
                <a:latin typeface="Tw Cen MT"/>
                <a:cs typeface="Tw Cen MT"/>
              </a:rPr>
              <a:t>er</a:t>
            </a:r>
            <a:r>
              <a:rPr sz="2400" spc="-50" dirty="0">
                <a:latin typeface="Tw Cen MT"/>
                <a:cs typeface="Tw Cen MT"/>
              </a:rPr>
              <a:t>f</a:t>
            </a:r>
            <a:r>
              <a:rPr sz="2400" dirty="0">
                <a:latin typeface="Tw Cen MT"/>
                <a:cs typeface="Tw Cen MT"/>
              </a:rPr>
              <a:t>o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manc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/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Hi</a:t>
            </a:r>
            <a:r>
              <a:rPr sz="2400" spc="-15" dirty="0">
                <a:solidFill>
                  <a:srgbClr val="D9D9D9"/>
                </a:solidFill>
                <a:latin typeface="Tw Cen MT"/>
                <a:cs typeface="Tw Cen MT"/>
              </a:rPr>
              <a:t>gh</a:t>
            </a:r>
            <a:r>
              <a:rPr sz="24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fl</a:t>
            </a:r>
            <a:r>
              <a:rPr sz="2400" spc="-75" dirty="0">
                <a:solidFill>
                  <a:srgbClr val="D9D9D9"/>
                </a:solidFill>
                <a:latin typeface="Tw Cen MT"/>
                <a:cs typeface="Tw Cen MT"/>
              </a:rPr>
              <a:t>e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xi</a:t>
            </a:r>
            <a:r>
              <a:rPr sz="2400" spc="-15" dirty="0">
                <a:solidFill>
                  <a:srgbClr val="D9D9D9"/>
                </a:solidFill>
                <a:latin typeface="Tw Cen MT"/>
                <a:cs typeface="Tw Cen MT"/>
              </a:rPr>
              <a:t>b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ili</a:t>
            </a:r>
            <a:r>
              <a:rPr sz="2400" spc="-10" dirty="0">
                <a:solidFill>
                  <a:srgbClr val="D9D9D9"/>
                </a:solidFill>
                <a:latin typeface="Tw Cen MT"/>
                <a:cs typeface="Tw Cen MT"/>
              </a:rPr>
              <a:t>ty</a:t>
            </a:r>
            <a:endParaRPr sz="24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57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65" dirty="0">
                <a:solidFill>
                  <a:srgbClr val="D9D9D9"/>
                </a:solidFill>
                <a:latin typeface="Tw Cen MT"/>
                <a:cs typeface="Tw Cen MT"/>
              </a:rPr>
              <a:t>o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w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com</a:t>
            </a:r>
            <a:r>
              <a:rPr sz="2100" spc="25" dirty="0">
                <a:solidFill>
                  <a:srgbClr val="D9D9D9"/>
                </a:solidFill>
                <a:latin typeface="Tw Cen MT"/>
                <a:cs typeface="Tw Cen MT"/>
              </a:rPr>
              <a:t>m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uni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ca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ti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aten</a:t>
            </a:r>
            <a:r>
              <a:rPr sz="2100" spc="5" dirty="0">
                <a:solidFill>
                  <a:srgbClr val="D9D9D9"/>
                </a:solidFill>
                <a:latin typeface="Tw Cen MT"/>
                <a:cs typeface="Tw Cen MT"/>
              </a:rPr>
              <a:t>c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y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oca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area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setti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ng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w Cen MT"/>
                <a:cs typeface="Tw Cen MT"/>
              </a:rPr>
              <a:t>Exp</a:t>
            </a:r>
            <a:r>
              <a:rPr sz="2100" dirty="0">
                <a:latin typeface="Tw Cen MT"/>
                <a:cs typeface="Tw Cen MT"/>
              </a:rPr>
              <a:t>loi</a:t>
            </a:r>
            <a:r>
              <a:rPr sz="2100" spc="-10" dirty="0">
                <a:latin typeface="Tw Cen MT"/>
                <a:cs typeface="Tw Cen MT"/>
              </a:rPr>
              <a:t>t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full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ban</a:t>
            </a:r>
            <a:r>
              <a:rPr sz="2100" spc="-60" dirty="0">
                <a:latin typeface="Tw Cen MT"/>
                <a:cs typeface="Tw Cen MT"/>
              </a:rPr>
              <a:t>d</a:t>
            </a:r>
            <a:r>
              <a:rPr sz="2100" dirty="0">
                <a:latin typeface="Tw Cen MT"/>
                <a:cs typeface="Tw Cen MT"/>
              </a:rPr>
              <a:t>wi</a:t>
            </a:r>
            <a:r>
              <a:rPr sz="2100" spc="-10" dirty="0">
                <a:latin typeface="Tw Cen MT"/>
                <a:cs typeface="Tw Cen MT"/>
              </a:rPr>
              <a:t>dth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Empha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sis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p</a:t>
            </a:r>
            <a:r>
              <a:rPr sz="2100" spc="-45" dirty="0">
                <a:solidFill>
                  <a:srgbClr val="D9D9D9"/>
                </a:solidFill>
                <a:latin typeface="Tw Cen MT"/>
                <a:cs typeface="Tw Cen MT"/>
              </a:rPr>
              <a:t>r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otoc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ol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d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esi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gn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and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nteg</a:t>
            </a:r>
            <a:r>
              <a:rPr sz="2100" spc="-25" dirty="0">
                <a:solidFill>
                  <a:srgbClr val="D9D9D9"/>
                </a:solidFill>
                <a:latin typeface="Tw Cen MT"/>
                <a:cs typeface="Tw Cen MT"/>
              </a:rPr>
              <a:t>r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ti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fl</a:t>
            </a:r>
            <a:r>
              <a:rPr sz="2100" spc="-65" dirty="0">
                <a:solidFill>
                  <a:srgbClr val="D9D9D9"/>
                </a:solidFill>
                <a:latin typeface="Tw Cen MT"/>
                <a:cs typeface="Tw Cen MT"/>
              </a:rPr>
              <a:t>e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xi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b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ili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ty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05" dirty="0">
                <a:solidFill>
                  <a:srgbClr val="D9D9D9"/>
                </a:solidFill>
                <a:latin typeface="Tw Cen MT"/>
                <a:cs typeface="Tw Cen MT"/>
              </a:rPr>
              <a:t>P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o</a:t>
            </a:r>
            <a:r>
              <a:rPr sz="2100" spc="40" dirty="0">
                <a:solidFill>
                  <a:srgbClr val="D9D9D9"/>
                </a:solidFill>
                <a:latin typeface="Tw Cen MT"/>
                <a:cs typeface="Tw Cen MT"/>
              </a:rPr>
              <a:t>r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tab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le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to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off-the-she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f</a:t>
            </a:r>
            <a:r>
              <a:rPr sz="2100" spc="60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com</a:t>
            </a:r>
            <a:r>
              <a:rPr sz="2100" spc="25" dirty="0">
                <a:solidFill>
                  <a:srgbClr val="D9D9D9"/>
                </a:solidFill>
                <a:latin typeface="Tw Cen MT"/>
                <a:cs typeface="Tw Cen MT"/>
              </a:rPr>
              <a:t>m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uni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ca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ti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har</a:t>
            </a:r>
            <a:r>
              <a:rPr sz="2100" spc="-60" dirty="0">
                <a:solidFill>
                  <a:srgbClr val="D9D9D9"/>
                </a:solidFill>
                <a:latin typeface="Tw Cen MT"/>
                <a:cs typeface="Tw Cen MT"/>
              </a:rPr>
              <a:t>d</a:t>
            </a:r>
            <a:r>
              <a:rPr sz="2100" spc="-100" dirty="0">
                <a:solidFill>
                  <a:srgbClr val="D9D9D9"/>
                </a:solidFill>
                <a:latin typeface="Tw Cen MT"/>
                <a:cs typeface="Tw Cen MT"/>
              </a:rPr>
              <a:t>w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re</a:t>
            </a:r>
            <a:endParaRPr sz="21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96162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I</a:t>
            </a:r>
            <a:r>
              <a:rPr spc="-25" dirty="0"/>
              <a:t>dea</a:t>
            </a:r>
            <a:r>
              <a:rPr dirty="0"/>
              <a:t>s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30" dirty="0"/>
              <a:t>Goa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111490" cy="456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08</a:t>
            </a:r>
            <a:endParaRPr sz="1800" dirty="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  <a:tabLst>
                <a:tab pos="868680" algn="l"/>
              </a:tabLst>
            </a:pPr>
            <a:r>
              <a:rPr sz="1600" spc="-76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20" smtClean="0">
                <a:latin typeface="Tw Cen MT"/>
                <a:cs typeface="Tw Cen MT"/>
              </a:rPr>
              <a:t>Mo</a:t>
            </a:r>
            <a:r>
              <a:rPr sz="2700" spc="-70" smtClean="0">
                <a:latin typeface="Tw Cen MT"/>
                <a:cs typeface="Tw Cen MT"/>
              </a:rPr>
              <a:t>v</a:t>
            </a:r>
            <a:r>
              <a:rPr sz="2700" smtClean="0">
                <a:latin typeface="Tw Cen MT"/>
                <a:cs typeface="Tw Cen MT"/>
              </a:rPr>
              <a:t>e</a:t>
            </a:r>
            <a:r>
              <a:rPr sz="2700" spc="-5" smtClean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</a:t>
            </a:r>
            <a:r>
              <a:rPr sz="2700" spc="-55" dirty="0">
                <a:latin typeface="Tw Cen MT"/>
                <a:cs typeface="Tw Cen MT"/>
              </a:rPr>
              <a:t>r</a:t>
            </a:r>
            <a:r>
              <a:rPr sz="2700" spc="-15" dirty="0">
                <a:latin typeface="Tw Cen MT"/>
                <a:cs typeface="Tw Cen MT"/>
              </a:rPr>
              <a:t>otoc</a:t>
            </a:r>
            <a:r>
              <a:rPr sz="2700" dirty="0">
                <a:latin typeface="Tw Cen MT"/>
                <a:cs typeface="Tw Cen MT"/>
              </a:rPr>
              <a:t>ol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</a:t>
            </a:r>
            <a:r>
              <a:rPr sz="2700" spc="-55" dirty="0">
                <a:latin typeface="Tw Cen MT"/>
                <a:cs typeface="Tw Cen MT"/>
              </a:rPr>
              <a:t>r</a:t>
            </a:r>
            <a:r>
              <a:rPr sz="2700" spc="-15" dirty="0">
                <a:latin typeface="Tw Cen MT"/>
                <a:cs typeface="Tw Cen MT"/>
              </a:rPr>
              <a:t>oc</a:t>
            </a:r>
            <a:r>
              <a:rPr sz="2700" dirty="0">
                <a:latin typeface="Tw Cen MT"/>
                <a:cs typeface="Tw Cen MT"/>
              </a:rPr>
              <a:t>ess</a:t>
            </a:r>
            <a:r>
              <a:rPr sz="2700" spc="-5" dirty="0">
                <a:latin typeface="Tw Cen MT"/>
                <a:cs typeface="Tw Cen MT"/>
              </a:rPr>
              <a:t>i</a:t>
            </a:r>
            <a:r>
              <a:rPr sz="2700" spc="-15" dirty="0">
                <a:latin typeface="Tw Cen MT"/>
                <a:cs typeface="Tw Cen MT"/>
              </a:rPr>
              <a:t>ng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pa</a:t>
            </a:r>
            <a:r>
              <a:rPr sz="2700" spc="50" dirty="0">
                <a:latin typeface="Tw Cen MT"/>
                <a:cs typeface="Tw Cen MT"/>
              </a:rPr>
              <a:t>r</a:t>
            </a:r>
            <a:r>
              <a:rPr sz="2700" dirty="0">
                <a:latin typeface="Tw Cen MT"/>
                <a:cs typeface="Tw Cen MT"/>
              </a:rPr>
              <a:t>ts</a:t>
            </a:r>
            <a:r>
              <a:rPr sz="2700" spc="-5" dirty="0">
                <a:latin typeface="Tw Cen MT"/>
                <a:cs typeface="Tw Cen MT"/>
              </a:rPr>
              <a:t> i</a:t>
            </a:r>
            <a:r>
              <a:rPr sz="2700" spc="-15" dirty="0">
                <a:latin typeface="Tw Cen MT"/>
                <a:cs typeface="Tw Cen MT"/>
              </a:rPr>
              <a:t>nto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dirty="0">
                <a:latin typeface="Tw Cen MT"/>
                <a:cs typeface="Tw Cen MT"/>
              </a:rPr>
              <a:t>user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spac</a:t>
            </a:r>
            <a:r>
              <a:rPr sz="2700" dirty="0">
                <a:latin typeface="Tw Cen MT"/>
                <a:cs typeface="Tw Cen MT"/>
              </a:rPr>
              <a:t>e!</a:t>
            </a:r>
          </a:p>
          <a:p>
            <a:pPr marL="904240">
              <a:lnSpc>
                <a:spcPct val="100000"/>
              </a:lnSpc>
              <a:spcBef>
                <a:spcPts val="509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w Cen MT"/>
                <a:cs typeface="Tw Cen MT"/>
              </a:rPr>
              <a:t>Mo</a:t>
            </a:r>
            <a:r>
              <a:rPr sz="2400" spc="-6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w Cen MT"/>
                <a:cs typeface="Tw Cen MT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entire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p</a:t>
            </a:r>
            <a:r>
              <a:rPr sz="2400" spc="-50" dirty="0">
                <a:latin typeface="Tw Cen MT"/>
                <a:cs typeface="Tw Cen MT"/>
              </a:rPr>
              <a:t>r</a:t>
            </a:r>
            <a:r>
              <a:rPr sz="2400" spc="-10" dirty="0">
                <a:latin typeface="Tw Cen MT"/>
                <a:cs typeface="Tw Cen MT"/>
              </a:rPr>
              <a:t>otoc</a:t>
            </a:r>
            <a:r>
              <a:rPr sz="2400" dirty="0">
                <a:latin typeface="Tw Cen MT"/>
                <a:cs typeface="Tw Cen MT"/>
              </a:rPr>
              <a:t>ol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sta</a:t>
            </a:r>
            <a:r>
              <a:rPr sz="2400" spc="30" dirty="0">
                <a:latin typeface="Tw Cen MT"/>
                <a:cs typeface="Tw Cen MT"/>
              </a:rPr>
              <a:t>c</a:t>
            </a:r>
            <a:r>
              <a:rPr sz="2400" spc="-15" dirty="0">
                <a:latin typeface="Tw Cen MT"/>
                <a:cs typeface="Tw Cen MT"/>
              </a:rPr>
              <a:t>k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to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user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spac</a:t>
            </a:r>
            <a:r>
              <a:rPr sz="2400" dirty="0">
                <a:latin typeface="Tw Cen MT"/>
                <a:cs typeface="Tw Cen MT"/>
              </a:rPr>
              <a:t>e</a:t>
            </a:r>
          </a:p>
          <a:p>
            <a:pPr marL="904240">
              <a:lnSpc>
                <a:spcPct val="100000"/>
              </a:lnSpc>
              <a:spcBef>
                <a:spcPts val="52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emo</a:t>
            </a:r>
            <a:r>
              <a:rPr sz="2400" spc="-6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65" dirty="0">
                <a:latin typeface="Tw Cen MT"/>
                <a:cs typeface="Tw Cen MT"/>
              </a:rPr>
              <a:t>k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dirty="0">
                <a:latin typeface="Tw Cen MT"/>
                <a:cs typeface="Tw Cen MT"/>
              </a:rPr>
              <a:t>nel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comp</a:t>
            </a:r>
            <a:r>
              <a:rPr sz="2400" dirty="0">
                <a:latin typeface="Tw Cen MT"/>
                <a:cs typeface="Tw Cen MT"/>
              </a:rPr>
              <a:t>letely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</a:t>
            </a:r>
            <a:r>
              <a:rPr sz="2400" spc="-50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om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data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com</a:t>
            </a:r>
            <a:r>
              <a:rPr sz="2400" spc="25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uni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ca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ti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on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path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1410"/>
              </a:spcBef>
              <a:tabLst>
                <a:tab pos="868680" algn="l"/>
              </a:tabLst>
            </a:pPr>
            <a:r>
              <a:rPr sz="1600" spc="-76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45" smtClean="0">
                <a:latin typeface="Tw Cen MT"/>
                <a:cs typeface="Tw Cen MT"/>
              </a:rPr>
              <a:t>F</a:t>
            </a:r>
            <a:r>
              <a:rPr sz="2700" spc="-15" smtClean="0">
                <a:latin typeface="Tw Cen MT"/>
                <a:cs typeface="Tw Cen MT"/>
              </a:rPr>
              <a:t>oc</a:t>
            </a:r>
            <a:r>
              <a:rPr sz="2700" smtClean="0">
                <a:latin typeface="Tw Cen MT"/>
                <a:cs typeface="Tw Cen MT"/>
              </a:rPr>
              <a:t>us</a:t>
            </a:r>
            <a:r>
              <a:rPr sz="2700" spc="-5" smtClean="0">
                <a:latin typeface="Tw Cen MT"/>
                <a:cs typeface="Tw Cen MT"/>
              </a:rPr>
              <a:t>i</a:t>
            </a:r>
            <a:r>
              <a:rPr sz="2700" spc="-15" smtClean="0">
                <a:latin typeface="Tw Cen MT"/>
                <a:cs typeface="Tw Cen MT"/>
              </a:rPr>
              <a:t>ng</a:t>
            </a:r>
            <a:r>
              <a:rPr sz="2700" spc="-5" smtClean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on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sma</a:t>
            </a:r>
            <a:r>
              <a:rPr sz="2700" spc="-5" dirty="0">
                <a:latin typeface="Tw Cen MT"/>
                <a:cs typeface="Tw Cen MT"/>
              </a:rPr>
              <a:t>l</a:t>
            </a:r>
            <a:r>
              <a:rPr sz="2700" dirty="0">
                <a:latin typeface="Tw Cen MT"/>
                <a:cs typeface="Tw Cen MT"/>
              </a:rPr>
              <a:t>l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messa</a:t>
            </a:r>
            <a:r>
              <a:rPr sz="2700" spc="-70" dirty="0">
                <a:latin typeface="Tw Cen MT"/>
                <a:cs typeface="Tw Cen MT"/>
              </a:rPr>
              <a:t>g</a:t>
            </a:r>
            <a:r>
              <a:rPr sz="2700" dirty="0">
                <a:latin typeface="Tw Cen MT"/>
                <a:cs typeface="Tw Cen MT"/>
              </a:rPr>
              <a:t>e</a:t>
            </a:r>
            <a:r>
              <a:rPr sz="2700" spc="-55" dirty="0">
                <a:latin typeface="Tw Cen MT"/>
                <a:cs typeface="Tw Cen MT"/>
              </a:rPr>
              <a:t>s</a:t>
            </a:r>
            <a:r>
              <a:rPr sz="2700" dirty="0">
                <a:latin typeface="Tw Cen MT"/>
                <a:cs typeface="Tw Cen MT"/>
              </a:rPr>
              <a:t>,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70" dirty="0">
                <a:latin typeface="Tw Cen MT"/>
                <a:cs typeface="Tw Cen MT"/>
              </a:rPr>
              <a:t>k</a:t>
            </a:r>
            <a:r>
              <a:rPr sz="2700" spc="-110" dirty="0">
                <a:latin typeface="Tw Cen MT"/>
                <a:cs typeface="Tw Cen MT"/>
              </a:rPr>
              <a:t>e</a:t>
            </a:r>
            <a:r>
              <a:rPr sz="2700" dirty="0">
                <a:latin typeface="Tw Cen MT"/>
                <a:cs typeface="Tw Cen MT"/>
              </a:rPr>
              <a:t>y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goa</a:t>
            </a:r>
            <a:r>
              <a:rPr sz="2700" spc="-5" dirty="0">
                <a:latin typeface="Tw Cen MT"/>
                <a:cs typeface="Tw Cen MT"/>
              </a:rPr>
              <a:t>l</a:t>
            </a:r>
            <a:r>
              <a:rPr sz="2700" dirty="0">
                <a:latin typeface="Tw Cen MT"/>
                <a:cs typeface="Tw Cen MT"/>
              </a:rPr>
              <a:t>s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a</a:t>
            </a:r>
            <a:r>
              <a:rPr sz="2700" dirty="0">
                <a:latin typeface="Tw Cen MT"/>
                <a:cs typeface="Tw Cen MT"/>
              </a:rPr>
              <a:t>re:</a:t>
            </a:r>
          </a:p>
          <a:p>
            <a:pPr marL="904240">
              <a:lnSpc>
                <a:spcPct val="100000"/>
              </a:lnSpc>
              <a:spcBef>
                <a:spcPts val="509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Hi</a:t>
            </a:r>
            <a:r>
              <a:rPr sz="2400" spc="-15" dirty="0">
                <a:solidFill>
                  <a:srgbClr val="D9D9D9"/>
                </a:solidFill>
                <a:latin typeface="Tw Cen MT"/>
                <a:cs typeface="Tw Cen MT"/>
              </a:rPr>
              <a:t>gh</a:t>
            </a:r>
            <a:r>
              <a:rPr sz="24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D9D9D9"/>
                </a:solidFill>
                <a:latin typeface="Tw Cen MT"/>
                <a:cs typeface="Tw Cen MT"/>
              </a:rPr>
              <a:t>p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er</a:t>
            </a:r>
            <a:r>
              <a:rPr sz="2400" spc="-50" dirty="0">
                <a:solidFill>
                  <a:srgbClr val="D9D9D9"/>
                </a:solidFill>
                <a:latin typeface="Tw Cen MT"/>
                <a:cs typeface="Tw Cen MT"/>
              </a:rPr>
              <a:t>f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o</a:t>
            </a:r>
            <a:r>
              <a:rPr sz="2400" spc="45" dirty="0">
                <a:solidFill>
                  <a:srgbClr val="D9D9D9"/>
                </a:solidFill>
                <a:latin typeface="Tw Cen MT"/>
                <a:cs typeface="Tw Cen MT"/>
              </a:rPr>
              <a:t>r</a:t>
            </a:r>
            <a:r>
              <a:rPr sz="2400" spc="-15" dirty="0">
                <a:solidFill>
                  <a:srgbClr val="D9D9D9"/>
                </a:solidFill>
                <a:latin typeface="Tw Cen MT"/>
                <a:cs typeface="Tw Cen MT"/>
              </a:rPr>
              <a:t>manc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e</a:t>
            </a:r>
            <a:r>
              <a:rPr sz="24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/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Hi</a:t>
            </a:r>
            <a:r>
              <a:rPr sz="2400" spc="-15" dirty="0">
                <a:latin typeface="Tw Cen MT"/>
                <a:cs typeface="Tw Cen MT"/>
              </a:rPr>
              <a:t>gh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fl</a:t>
            </a:r>
            <a:r>
              <a:rPr sz="2400" spc="-75" dirty="0">
                <a:latin typeface="Tw Cen MT"/>
                <a:cs typeface="Tw Cen MT"/>
              </a:rPr>
              <a:t>e</a:t>
            </a:r>
            <a:r>
              <a:rPr sz="2400" dirty="0">
                <a:latin typeface="Tw Cen MT"/>
                <a:cs typeface="Tw Cen MT"/>
              </a:rPr>
              <a:t>xi</a:t>
            </a:r>
            <a:r>
              <a:rPr sz="2400" spc="-15" dirty="0">
                <a:latin typeface="Tw Cen MT"/>
                <a:cs typeface="Tw Cen MT"/>
              </a:rPr>
              <a:t>b</a:t>
            </a:r>
            <a:r>
              <a:rPr sz="2400" dirty="0">
                <a:latin typeface="Tw Cen MT"/>
                <a:cs typeface="Tw Cen MT"/>
              </a:rPr>
              <a:t>ili</a:t>
            </a:r>
            <a:r>
              <a:rPr sz="2400" spc="-10" dirty="0">
                <a:latin typeface="Tw Cen MT"/>
                <a:cs typeface="Tw Cen MT"/>
              </a:rPr>
              <a:t>ty</a:t>
            </a:r>
            <a:endParaRPr sz="24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57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65" dirty="0">
                <a:solidFill>
                  <a:srgbClr val="D9D9D9"/>
                </a:solidFill>
                <a:latin typeface="Tw Cen MT"/>
                <a:cs typeface="Tw Cen MT"/>
              </a:rPr>
              <a:t>o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w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com</a:t>
            </a:r>
            <a:r>
              <a:rPr sz="2100" spc="25" dirty="0">
                <a:solidFill>
                  <a:srgbClr val="D9D9D9"/>
                </a:solidFill>
                <a:latin typeface="Tw Cen MT"/>
                <a:cs typeface="Tw Cen MT"/>
              </a:rPr>
              <a:t>m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uni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ca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ti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aten</a:t>
            </a:r>
            <a:r>
              <a:rPr sz="2100" spc="5" dirty="0">
                <a:solidFill>
                  <a:srgbClr val="D9D9D9"/>
                </a:solidFill>
                <a:latin typeface="Tw Cen MT"/>
                <a:cs typeface="Tw Cen MT"/>
              </a:rPr>
              <a:t>c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y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oca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area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setti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ng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Exp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loi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full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ban</a:t>
            </a:r>
            <a:r>
              <a:rPr sz="2100" spc="-60" dirty="0">
                <a:solidFill>
                  <a:srgbClr val="D9D9D9"/>
                </a:solidFill>
                <a:latin typeface="Tw Cen MT"/>
                <a:cs typeface="Tw Cen MT"/>
              </a:rPr>
              <a:t>d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wi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dth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w Cen MT"/>
                <a:cs typeface="Tw Cen MT"/>
              </a:rPr>
              <a:t>Empha</a:t>
            </a:r>
            <a:r>
              <a:rPr sz="2100" dirty="0">
                <a:latin typeface="Tw Cen MT"/>
                <a:cs typeface="Tw Cen MT"/>
              </a:rPr>
              <a:t>sis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on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p</a:t>
            </a:r>
            <a:r>
              <a:rPr sz="2100" spc="-45" dirty="0">
                <a:latin typeface="Tw Cen MT"/>
                <a:cs typeface="Tw Cen MT"/>
              </a:rPr>
              <a:t>r</a:t>
            </a:r>
            <a:r>
              <a:rPr sz="2100" spc="-10" dirty="0">
                <a:latin typeface="Tw Cen MT"/>
                <a:cs typeface="Tw Cen MT"/>
              </a:rPr>
              <a:t>otoc</a:t>
            </a:r>
            <a:r>
              <a:rPr sz="2100" dirty="0">
                <a:latin typeface="Tw Cen MT"/>
                <a:cs typeface="Tw Cen MT"/>
              </a:rPr>
              <a:t>ol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d</a:t>
            </a:r>
            <a:r>
              <a:rPr sz="2100" dirty="0">
                <a:latin typeface="Tw Cen MT"/>
                <a:cs typeface="Tw Cen MT"/>
              </a:rPr>
              <a:t>esi</a:t>
            </a:r>
            <a:r>
              <a:rPr sz="2100" spc="-15" dirty="0">
                <a:latin typeface="Tw Cen MT"/>
                <a:cs typeface="Tw Cen MT"/>
              </a:rPr>
              <a:t>gn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and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i</a:t>
            </a:r>
            <a:r>
              <a:rPr sz="2100" spc="-10" dirty="0">
                <a:latin typeface="Tw Cen MT"/>
                <a:cs typeface="Tw Cen MT"/>
              </a:rPr>
              <a:t>nteg</a:t>
            </a:r>
            <a:r>
              <a:rPr sz="2100" spc="-25" dirty="0">
                <a:latin typeface="Tw Cen MT"/>
                <a:cs typeface="Tw Cen MT"/>
              </a:rPr>
              <a:t>r</a:t>
            </a:r>
            <a:r>
              <a:rPr sz="2100" spc="-15" dirty="0">
                <a:latin typeface="Tw Cen MT"/>
                <a:cs typeface="Tw Cen MT"/>
              </a:rPr>
              <a:t>a</a:t>
            </a:r>
            <a:r>
              <a:rPr sz="2100" dirty="0">
                <a:latin typeface="Tw Cen MT"/>
                <a:cs typeface="Tw Cen MT"/>
              </a:rPr>
              <a:t>ti</a:t>
            </a:r>
            <a:r>
              <a:rPr sz="2100" spc="-10" dirty="0">
                <a:latin typeface="Tw Cen MT"/>
                <a:cs typeface="Tw Cen MT"/>
              </a:rPr>
              <a:t>on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fl</a:t>
            </a:r>
            <a:r>
              <a:rPr sz="2100" spc="-65" dirty="0">
                <a:latin typeface="Tw Cen MT"/>
                <a:cs typeface="Tw Cen MT"/>
              </a:rPr>
              <a:t>e</a:t>
            </a:r>
            <a:r>
              <a:rPr sz="2100" dirty="0">
                <a:latin typeface="Tw Cen MT"/>
                <a:cs typeface="Tw Cen MT"/>
              </a:rPr>
              <a:t>xi</a:t>
            </a:r>
            <a:r>
              <a:rPr sz="2100" spc="-15" dirty="0">
                <a:latin typeface="Tw Cen MT"/>
                <a:cs typeface="Tw Cen MT"/>
              </a:rPr>
              <a:t>b</a:t>
            </a:r>
            <a:r>
              <a:rPr sz="2100" dirty="0">
                <a:latin typeface="Tw Cen MT"/>
                <a:cs typeface="Tw Cen MT"/>
              </a:rPr>
              <a:t>ili</a:t>
            </a:r>
            <a:r>
              <a:rPr sz="2100" spc="-10" dirty="0">
                <a:latin typeface="Tw Cen MT"/>
                <a:cs typeface="Tw Cen MT"/>
              </a:rPr>
              <a:t>ty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05" dirty="0">
                <a:solidFill>
                  <a:srgbClr val="D9D9D9"/>
                </a:solidFill>
                <a:latin typeface="Tw Cen MT"/>
                <a:cs typeface="Tw Cen MT"/>
              </a:rPr>
              <a:t>P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o</a:t>
            </a:r>
            <a:r>
              <a:rPr sz="2100" spc="40" dirty="0">
                <a:solidFill>
                  <a:srgbClr val="D9D9D9"/>
                </a:solidFill>
                <a:latin typeface="Tw Cen MT"/>
                <a:cs typeface="Tw Cen MT"/>
              </a:rPr>
              <a:t>r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tab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le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to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off-the-she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f</a:t>
            </a:r>
            <a:r>
              <a:rPr sz="2100" spc="60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com</a:t>
            </a:r>
            <a:r>
              <a:rPr sz="2100" spc="25" dirty="0">
                <a:solidFill>
                  <a:srgbClr val="D9D9D9"/>
                </a:solidFill>
                <a:latin typeface="Tw Cen MT"/>
                <a:cs typeface="Tw Cen MT"/>
              </a:rPr>
              <a:t>m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uni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ca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ti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har</a:t>
            </a:r>
            <a:r>
              <a:rPr sz="2100" spc="-60" dirty="0">
                <a:solidFill>
                  <a:srgbClr val="D9D9D9"/>
                </a:solidFill>
                <a:latin typeface="Tw Cen MT"/>
                <a:cs typeface="Tw Cen MT"/>
              </a:rPr>
              <a:t>d</a:t>
            </a:r>
            <a:r>
              <a:rPr sz="2100" spc="-100" dirty="0">
                <a:solidFill>
                  <a:srgbClr val="D9D9D9"/>
                </a:solidFill>
                <a:latin typeface="Tw Cen MT"/>
                <a:cs typeface="Tw Cen MT"/>
              </a:rPr>
              <a:t>w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re</a:t>
            </a:r>
            <a:endParaRPr sz="21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1384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I</a:t>
            </a:r>
            <a:r>
              <a:rPr spc="-25" dirty="0"/>
              <a:t>dea</a:t>
            </a:r>
            <a:r>
              <a:rPr dirty="0"/>
              <a:t>s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30" dirty="0"/>
              <a:t>Goa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111490" cy="456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08</a:t>
            </a:r>
            <a:endParaRPr sz="1800" dirty="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  <a:tabLst>
                <a:tab pos="868680" algn="l"/>
              </a:tabLst>
            </a:pPr>
            <a:r>
              <a:rPr sz="1600" spc="-76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20" smtClean="0">
                <a:latin typeface="Tw Cen MT"/>
                <a:cs typeface="Tw Cen MT"/>
              </a:rPr>
              <a:t>Mo</a:t>
            </a:r>
            <a:r>
              <a:rPr sz="2700" spc="-70" smtClean="0">
                <a:latin typeface="Tw Cen MT"/>
                <a:cs typeface="Tw Cen MT"/>
              </a:rPr>
              <a:t>v</a:t>
            </a:r>
            <a:r>
              <a:rPr sz="2700" smtClean="0">
                <a:latin typeface="Tw Cen MT"/>
                <a:cs typeface="Tw Cen MT"/>
              </a:rPr>
              <a:t>e</a:t>
            </a:r>
            <a:r>
              <a:rPr sz="2700" spc="-5" smtClean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</a:t>
            </a:r>
            <a:r>
              <a:rPr sz="2700" spc="-55" dirty="0">
                <a:latin typeface="Tw Cen MT"/>
                <a:cs typeface="Tw Cen MT"/>
              </a:rPr>
              <a:t>r</a:t>
            </a:r>
            <a:r>
              <a:rPr sz="2700" spc="-15" dirty="0">
                <a:latin typeface="Tw Cen MT"/>
                <a:cs typeface="Tw Cen MT"/>
              </a:rPr>
              <a:t>otoc</a:t>
            </a:r>
            <a:r>
              <a:rPr sz="2700" dirty="0">
                <a:latin typeface="Tw Cen MT"/>
                <a:cs typeface="Tw Cen MT"/>
              </a:rPr>
              <a:t>ol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</a:t>
            </a:r>
            <a:r>
              <a:rPr sz="2700" spc="-55" dirty="0">
                <a:latin typeface="Tw Cen MT"/>
                <a:cs typeface="Tw Cen MT"/>
              </a:rPr>
              <a:t>r</a:t>
            </a:r>
            <a:r>
              <a:rPr sz="2700" spc="-15" dirty="0">
                <a:latin typeface="Tw Cen MT"/>
                <a:cs typeface="Tw Cen MT"/>
              </a:rPr>
              <a:t>oc</a:t>
            </a:r>
            <a:r>
              <a:rPr sz="2700" dirty="0">
                <a:latin typeface="Tw Cen MT"/>
                <a:cs typeface="Tw Cen MT"/>
              </a:rPr>
              <a:t>ess</a:t>
            </a:r>
            <a:r>
              <a:rPr sz="2700" spc="-5" dirty="0">
                <a:latin typeface="Tw Cen MT"/>
                <a:cs typeface="Tw Cen MT"/>
              </a:rPr>
              <a:t>i</a:t>
            </a:r>
            <a:r>
              <a:rPr sz="2700" spc="-15" dirty="0">
                <a:latin typeface="Tw Cen MT"/>
                <a:cs typeface="Tw Cen MT"/>
              </a:rPr>
              <a:t>ng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pa</a:t>
            </a:r>
            <a:r>
              <a:rPr sz="2700" spc="50" dirty="0">
                <a:latin typeface="Tw Cen MT"/>
                <a:cs typeface="Tw Cen MT"/>
              </a:rPr>
              <a:t>r</a:t>
            </a:r>
            <a:r>
              <a:rPr sz="2700" dirty="0">
                <a:latin typeface="Tw Cen MT"/>
                <a:cs typeface="Tw Cen MT"/>
              </a:rPr>
              <a:t>ts</a:t>
            </a:r>
            <a:r>
              <a:rPr sz="2700" spc="-5" dirty="0">
                <a:latin typeface="Tw Cen MT"/>
                <a:cs typeface="Tw Cen MT"/>
              </a:rPr>
              <a:t> i</a:t>
            </a:r>
            <a:r>
              <a:rPr sz="2700" spc="-15" dirty="0">
                <a:latin typeface="Tw Cen MT"/>
                <a:cs typeface="Tw Cen MT"/>
              </a:rPr>
              <a:t>nto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dirty="0">
                <a:latin typeface="Tw Cen MT"/>
                <a:cs typeface="Tw Cen MT"/>
              </a:rPr>
              <a:t>user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spac</a:t>
            </a:r>
            <a:r>
              <a:rPr sz="2700" dirty="0">
                <a:latin typeface="Tw Cen MT"/>
                <a:cs typeface="Tw Cen MT"/>
              </a:rPr>
              <a:t>e!</a:t>
            </a:r>
          </a:p>
          <a:p>
            <a:pPr marL="904240">
              <a:lnSpc>
                <a:spcPct val="100000"/>
              </a:lnSpc>
              <a:spcBef>
                <a:spcPts val="509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w Cen MT"/>
                <a:cs typeface="Tw Cen MT"/>
              </a:rPr>
              <a:t>Mo</a:t>
            </a:r>
            <a:r>
              <a:rPr sz="2400" spc="-6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w Cen MT"/>
                <a:cs typeface="Tw Cen MT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entire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p</a:t>
            </a:r>
            <a:r>
              <a:rPr sz="2400" spc="-50" dirty="0">
                <a:latin typeface="Tw Cen MT"/>
                <a:cs typeface="Tw Cen MT"/>
              </a:rPr>
              <a:t>r</a:t>
            </a:r>
            <a:r>
              <a:rPr sz="2400" spc="-10" dirty="0">
                <a:latin typeface="Tw Cen MT"/>
                <a:cs typeface="Tw Cen MT"/>
              </a:rPr>
              <a:t>otoc</a:t>
            </a:r>
            <a:r>
              <a:rPr sz="2400" dirty="0">
                <a:latin typeface="Tw Cen MT"/>
                <a:cs typeface="Tw Cen MT"/>
              </a:rPr>
              <a:t>ol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sta</a:t>
            </a:r>
            <a:r>
              <a:rPr sz="2400" spc="30" dirty="0">
                <a:latin typeface="Tw Cen MT"/>
                <a:cs typeface="Tw Cen MT"/>
              </a:rPr>
              <a:t>c</a:t>
            </a:r>
            <a:r>
              <a:rPr sz="2400" spc="-15" dirty="0">
                <a:latin typeface="Tw Cen MT"/>
                <a:cs typeface="Tw Cen MT"/>
              </a:rPr>
              <a:t>k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to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user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spac</a:t>
            </a:r>
            <a:r>
              <a:rPr sz="2400" dirty="0">
                <a:latin typeface="Tw Cen MT"/>
                <a:cs typeface="Tw Cen MT"/>
              </a:rPr>
              <a:t>e</a:t>
            </a:r>
          </a:p>
          <a:p>
            <a:pPr marL="904240">
              <a:lnSpc>
                <a:spcPct val="100000"/>
              </a:lnSpc>
              <a:spcBef>
                <a:spcPts val="52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emo</a:t>
            </a:r>
            <a:r>
              <a:rPr sz="2400" spc="-6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65" dirty="0">
                <a:latin typeface="Tw Cen MT"/>
                <a:cs typeface="Tw Cen MT"/>
              </a:rPr>
              <a:t>k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dirty="0">
                <a:latin typeface="Tw Cen MT"/>
                <a:cs typeface="Tw Cen MT"/>
              </a:rPr>
              <a:t>nel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comp</a:t>
            </a:r>
            <a:r>
              <a:rPr sz="2400" dirty="0">
                <a:latin typeface="Tw Cen MT"/>
                <a:cs typeface="Tw Cen MT"/>
              </a:rPr>
              <a:t>letely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</a:t>
            </a:r>
            <a:r>
              <a:rPr sz="2400" spc="-50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om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data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com</a:t>
            </a:r>
            <a:r>
              <a:rPr sz="2400" spc="25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uni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ca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ti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on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path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1410"/>
              </a:spcBef>
              <a:tabLst>
                <a:tab pos="868680" algn="l"/>
              </a:tabLst>
            </a:pPr>
            <a:r>
              <a:rPr sz="1600" spc="-76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45" smtClean="0">
                <a:latin typeface="Tw Cen MT"/>
                <a:cs typeface="Tw Cen MT"/>
              </a:rPr>
              <a:t>F</a:t>
            </a:r>
            <a:r>
              <a:rPr sz="2700" spc="-15" smtClean="0">
                <a:latin typeface="Tw Cen MT"/>
                <a:cs typeface="Tw Cen MT"/>
              </a:rPr>
              <a:t>oc</a:t>
            </a:r>
            <a:r>
              <a:rPr sz="2700" smtClean="0">
                <a:latin typeface="Tw Cen MT"/>
                <a:cs typeface="Tw Cen MT"/>
              </a:rPr>
              <a:t>us</a:t>
            </a:r>
            <a:r>
              <a:rPr sz="2700" spc="-5" smtClean="0">
                <a:latin typeface="Tw Cen MT"/>
                <a:cs typeface="Tw Cen MT"/>
              </a:rPr>
              <a:t>i</a:t>
            </a:r>
            <a:r>
              <a:rPr sz="2700" spc="-15" smtClean="0">
                <a:latin typeface="Tw Cen MT"/>
                <a:cs typeface="Tw Cen MT"/>
              </a:rPr>
              <a:t>ng</a:t>
            </a:r>
            <a:r>
              <a:rPr sz="2700" spc="-5" smtClean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on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sma</a:t>
            </a:r>
            <a:r>
              <a:rPr sz="2700" spc="-5" dirty="0">
                <a:latin typeface="Tw Cen MT"/>
                <a:cs typeface="Tw Cen MT"/>
              </a:rPr>
              <a:t>l</a:t>
            </a:r>
            <a:r>
              <a:rPr sz="2700" dirty="0">
                <a:latin typeface="Tw Cen MT"/>
                <a:cs typeface="Tw Cen MT"/>
              </a:rPr>
              <a:t>l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messa</a:t>
            </a:r>
            <a:r>
              <a:rPr sz="2700" spc="-70" dirty="0">
                <a:latin typeface="Tw Cen MT"/>
                <a:cs typeface="Tw Cen MT"/>
              </a:rPr>
              <a:t>g</a:t>
            </a:r>
            <a:r>
              <a:rPr sz="2700" dirty="0">
                <a:latin typeface="Tw Cen MT"/>
                <a:cs typeface="Tw Cen MT"/>
              </a:rPr>
              <a:t>e</a:t>
            </a:r>
            <a:r>
              <a:rPr sz="2700" spc="-55" dirty="0">
                <a:latin typeface="Tw Cen MT"/>
                <a:cs typeface="Tw Cen MT"/>
              </a:rPr>
              <a:t>s</a:t>
            </a:r>
            <a:r>
              <a:rPr sz="2700" dirty="0">
                <a:latin typeface="Tw Cen MT"/>
                <a:cs typeface="Tw Cen MT"/>
              </a:rPr>
              <a:t>,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70" dirty="0">
                <a:latin typeface="Tw Cen MT"/>
                <a:cs typeface="Tw Cen MT"/>
              </a:rPr>
              <a:t>k</a:t>
            </a:r>
            <a:r>
              <a:rPr sz="2700" spc="-110" dirty="0">
                <a:latin typeface="Tw Cen MT"/>
                <a:cs typeface="Tw Cen MT"/>
              </a:rPr>
              <a:t>e</a:t>
            </a:r>
            <a:r>
              <a:rPr sz="2700" dirty="0">
                <a:latin typeface="Tw Cen MT"/>
                <a:cs typeface="Tw Cen MT"/>
              </a:rPr>
              <a:t>y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goa</a:t>
            </a:r>
            <a:r>
              <a:rPr sz="2700" spc="-5" dirty="0">
                <a:latin typeface="Tw Cen MT"/>
                <a:cs typeface="Tw Cen MT"/>
              </a:rPr>
              <a:t>l</a:t>
            </a:r>
            <a:r>
              <a:rPr sz="2700" dirty="0">
                <a:latin typeface="Tw Cen MT"/>
                <a:cs typeface="Tw Cen MT"/>
              </a:rPr>
              <a:t>s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a</a:t>
            </a:r>
            <a:r>
              <a:rPr sz="2700" dirty="0">
                <a:latin typeface="Tw Cen MT"/>
                <a:cs typeface="Tw Cen MT"/>
              </a:rPr>
              <a:t>re:</a:t>
            </a:r>
          </a:p>
          <a:p>
            <a:pPr marL="904240">
              <a:lnSpc>
                <a:spcPct val="100000"/>
              </a:lnSpc>
              <a:spcBef>
                <a:spcPts val="509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Hi</a:t>
            </a:r>
            <a:r>
              <a:rPr sz="2400" spc="-15" dirty="0">
                <a:solidFill>
                  <a:srgbClr val="D9D9D9"/>
                </a:solidFill>
                <a:latin typeface="Tw Cen MT"/>
                <a:cs typeface="Tw Cen MT"/>
              </a:rPr>
              <a:t>gh</a:t>
            </a:r>
            <a:r>
              <a:rPr sz="24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D9D9D9"/>
                </a:solidFill>
                <a:latin typeface="Tw Cen MT"/>
                <a:cs typeface="Tw Cen MT"/>
              </a:rPr>
              <a:t>p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er</a:t>
            </a:r>
            <a:r>
              <a:rPr sz="2400" spc="-50" dirty="0">
                <a:solidFill>
                  <a:srgbClr val="D9D9D9"/>
                </a:solidFill>
                <a:latin typeface="Tw Cen MT"/>
                <a:cs typeface="Tw Cen MT"/>
              </a:rPr>
              <a:t>f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o</a:t>
            </a:r>
            <a:r>
              <a:rPr sz="2400" spc="45" dirty="0">
                <a:solidFill>
                  <a:srgbClr val="D9D9D9"/>
                </a:solidFill>
                <a:latin typeface="Tw Cen MT"/>
                <a:cs typeface="Tw Cen MT"/>
              </a:rPr>
              <a:t>r</a:t>
            </a:r>
            <a:r>
              <a:rPr sz="2400" spc="-15" dirty="0">
                <a:solidFill>
                  <a:srgbClr val="D9D9D9"/>
                </a:solidFill>
                <a:latin typeface="Tw Cen MT"/>
                <a:cs typeface="Tw Cen MT"/>
              </a:rPr>
              <a:t>manc</a:t>
            </a:r>
            <a:r>
              <a:rPr sz="2400" dirty="0">
                <a:solidFill>
                  <a:srgbClr val="D9D9D9"/>
                </a:solidFill>
                <a:latin typeface="Tw Cen MT"/>
                <a:cs typeface="Tw Cen MT"/>
              </a:rPr>
              <a:t>e</a:t>
            </a:r>
            <a:r>
              <a:rPr sz="24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/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Hi</a:t>
            </a:r>
            <a:r>
              <a:rPr sz="2400" spc="-15" dirty="0">
                <a:latin typeface="Tw Cen MT"/>
                <a:cs typeface="Tw Cen MT"/>
              </a:rPr>
              <a:t>gh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fl</a:t>
            </a:r>
            <a:r>
              <a:rPr sz="2400" spc="-75" dirty="0">
                <a:latin typeface="Tw Cen MT"/>
                <a:cs typeface="Tw Cen MT"/>
              </a:rPr>
              <a:t>e</a:t>
            </a:r>
            <a:r>
              <a:rPr sz="2400" dirty="0">
                <a:latin typeface="Tw Cen MT"/>
                <a:cs typeface="Tw Cen MT"/>
              </a:rPr>
              <a:t>xi</a:t>
            </a:r>
            <a:r>
              <a:rPr sz="2400" spc="-15" dirty="0">
                <a:latin typeface="Tw Cen MT"/>
                <a:cs typeface="Tw Cen MT"/>
              </a:rPr>
              <a:t>b</a:t>
            </a:r>
            <a:r>
              <a:rPr sz="2400" dirty="0">
                <a:latin typeface="Tw Cen MT"/>
                <a:cs typeface="Tw Cen MT"/>
              </a:rPr>
              <a:t>ili</a:t>
            </a:r>
            <a:r>
              <a:rPr sz="2400" spc="-10" dirty="0">
                <a:latin typeface="Tw Cen MT"/>
                <a:cs typeface="Tw Cen MT"/>
              </a:rPr>
              <a:t>ty</a:t>
            </a:r>
            <a:endParaRPr sz="24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57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65" dirty="0">
                <a:solidFill>
                  <a:srgbClr val="D9D9D9"/>
                </a:solidFill>
                <a:latin typeface="Tw Cen MT"/>
                <a:cs typeface="Tw Cen MT"/>
              </a:rPr>
              <a:t>o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w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com</a:t>
            </a:r>
            <a:r>
              <a:rPr sz="2100" spc="25" dirty="0">
                <a:solidFill>
                  <a:srgbClr val="D9D9D9"/>
                </a:solidFill>
                <a:latin typeface="Tw Cen MT"/>
                <a:cs typeface="Tw Cen MT"/>
              </a:rPr>
              <a:t>m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uni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ca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ti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aten</a:t>
            </a:r>
            <a:r>
              <a:rPr sz="2100" spc="5" dirty="0">
                <a:solidFill>
                  <a:srgbClr val="D9D9D9"/>
                </a:solidFill>
                <a:latin typeface="Tw Cen MT"/>
                <a:cs typeface="Tw Cen MT"/>
              </a:rPr>
              <a:t>c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y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oca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area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setti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ng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Exp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loi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full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ban</a:t>
            </a:r>
            <a:r>
              <a:rPr sz="2100" spc="-60" dirty="0">
                <a:solidFill>
                  <a:srgbClr val="D9D9D9"/>
                </a:solidFill>
                <a:latin typeface="Tw Cen MT"/>
                <a:cs typeface="Tw Cen MT"/>
              </a:rPr>
              <a:t>d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wi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dth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Empha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sis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p</a:t>
            </a:r>
            <a:r>
              <a:rPr sz="2100" spc="-45" dirty="0">
                <a:solidFill>
                  <a:srgbClr val="D9D9D9"/>
                </a:solidFill>
                <a:latin typeface="Tw Cen MT"/>
                <a:cs typeface="Tw Cen MT"/>
              </a:rPr>
              <a:t>r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otoc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ol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d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esi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gn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and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nteg</a:t>
            </a:r>
            <a:r>
              <a:rPr sz="2100" spc="-25" dirty="0">
                <a:solidFill>
                  <a:srgbClr val="D9D9D9"/>
                </a:solidFill>
                <a:latin typeface="Tw Cen MT"/>
                <a:cs typeface="Tw Cen MT"/>
              </a:rPr>
              <a:t>r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a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ti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on</a:t>
            </a:r>
            <a:r>
              <a:rPr sz="2100" spc="-5" dirty="0">
                <a:solidFill>
                  <a:srgbClr val="D9D9D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fl</a:t>
            </a:r>
            <a:r>
              <a:rPr sz="2100" spc="-65" dirty="0">
                <a:solidFill>
                  <a:srgbClr val="D9D9D9"/>
                </a:solidFill>
                <a:latin typeface="Tw Cen MT"/>
                <a:cs typeface="Tw Cen MT"/>
              </a:rPr>
              <a:t>e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xi</a:t>
            </a:r>
            <a:r>
              <a:rPr sz="2100" spc="-15" dirty="0">
                <a:solidFill>
                  <a:srgbClr val="D9D9D9"/>
                </a:solidFill>
                <a:latin typeface="Tw Cen MT"/>
                <a:cs typeface="Tw Cen MT"/>
              </a:rPr>
              <a:t>b</a:t>
            </a:r>
            <a:r>
              <a:rPr sz="2100" dirty="0">
                <a:solidFill>
                  <a:srgbClr val="D9D9D9"/>
                </a:solidFill>
                <a:latin typeface="Tw Cen MT"/>
                <a:cs typeface="Tw Cen MT"/>
              </a:rPr>
              <a:t>ili</a:t>
            </a:r>
            <a:r>
              <a:rPr sz="2100" spc="-10" dirty="0">
                <a:solidFill>
                  <a:srgbClr val="D9D9D9"/>
                </a:solidFill>
                <a:latin typeface="Tw Cen MT"/>
                <a:cs typeface="Tw Cen MT"/>
              </a:rPr>
              <a:t>ty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05" dirty="0">
                <a:latin typeface="Tw Cen MT"/>
                <a:cs typeface="Tw Cen MT"/>
              </a:rPr>
              <a:t>P</a:t>
            </a:r>
            <a:r>
              <a:rPr sz="2100" dirty="0">
                <a:latin typeface="Tw Cen MT"/>
                <a:cs typeface="Tw Cen MT"/>
              </a:rPr>
              <a:t>o</a:t>
            </a:r>
            <a:r>
              <a:rPr sz="2100" spc="40" dirty="0">
                <a:latin typeface="Tw Cen MT"/>
                <a:cs typeface="Tw Cen MT"/>
              </a:rPr>
              <a:t>r</a:t>
            </a:r>
            <a:r>
              <a:rPr sz="2100" spc="-10" dirty="0">
                <a:latin typeface="Tw Cen MT"/>
                <a:cs typeface="Tw Cen MT"/>
              </a:rPr>
              <a:t>tab</a:t>
            </a:r>
            <a:r>
              <a:rPr sz="2100" dirty="0">
                <a:latin typeface="Tw Cen MT"/>
                <a:cs typeface="Tw Cen MT"/>
              </a:rPr>
              <a:t>le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to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off-the-she</a:t>
            </a:r>
            <a:r>
              <a:rPr sz="2100" spc="-5" dirty="0">
                <a:latin typeface="Tw Cen MT"/>
                <a:cs typeface="Tw Cen MT"/>
              </a:rPr>
              <a:t>l</a:t>
            </a:r>
            <a:r>
              <a:rPr sz="2100" dirty="0">
                <a:latin typeface="Tw Cen MT"/>
                <a:cs typeface="Tw Cen MT"/>
              </a:rPr>
              <a:t>f</a:t>
            </a:r>
            <a:r>
              <a:rPr sz="2100" spc="60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com</a:t>
            </a:r>
            <a:r>
              <a:rPr sz="2100" spc="25" dirty="0">
                <a:latin typeface="Tw Cen MT"/>
                <a:cs typeface="Tw Cen MT"/>
              </a:rPr>
              <a:t>m</a:t>
            </a:r>
            <a:r>
              <a:rPr sz="2100" dirty="0">
                <a:latin typeface="Tw Cen MT"/>
                <a:cs typeface="Tw Cen MT"/>
              </a:rPr>
              <a:t>uni</a:t>
            </a:r>
            <a:r>
              <a:rPr sz="2100" spc="-10" dirty="0">
                <a:latin typeface="Tw Cen MT"/>
                <a:cs typeface="Tw Cen MT"/>
              </a:rPr>
              <a:t>ca</a:t>
            </a:r>
            <a:r>
              <a:rPr sz="2100" dirty="0">
                <a:latin typeface="Tw Cen MT"/>
                <a:cs typeface="Tw Cen MT"/>
              </a:rPr>
              <a:t>ti</a:t>
            </a:r>
            <a:r>
              <a:rPr sz="2100" spc="-10" dirty="0">
                <a:latin typeface="Tw Cen MT"/>
                <a:cs typeface="Tw Cen MT"/>
              </a:rPr>
              <a:t>on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har</a:t>
            </a:r>
            <a:r>
              <a:rPr sz="2100" spc="-60" dirty="0">
                <a:latin typeface="Tw Cen MT"/>
                <a:cs typeface="Tw Cen MT"/>
              </a:rPr>
              <a:t>d</a:t>
            </a:r>
            <a:r>
              <a:rPr sz="2100" spc="-100" dirty="0">
                <a:latin typeface="Tw Cen MT"/>
                <a:cs typeface="Tw Cen MT"/>
              </a:rPr>
              <a:t>w</a:t>
            </a:r>
            <a:r>
              <a:rPr sz="2100" spc="-15" dirty="0">
                <a:latin typeface="Tw Cen MT"/>
                <a:cs typeface="Tw Cen MT"/>
              </a:rPr>
              <a:t>a</a:t>
            </a:r>
            <a:r>
              <a:rPr sz="2100" dirty="0">
                <a:latin typeface="Tw Cen MT"/>
                <a:cs typeface="Tw Cen MT"/>
              </a:rPr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116210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O</a:t>
            </a:r>
            <a:r>
              <a:rPr spc="-110" dirty="0"/>
              <a:t>v</a:t>
            </a:r>
            <a:r>
              <a:rPr dirty="0"/>
              <a:t>e</a:t>
            </a:r>
            <a:r>
              <a:rPr spc="175" dirty="0"/>
              <a:t>r</a:t>
            </a:r>
            <a:r>
              <a:rPr dirty="0"/>
              <a:t>v</a:t>
            </a:r>
            <a:r>
              <a:rPr spc="-5" dirty="0"/>
              <a:t>i</a:t>
            </a:r>
            <a:r>
              <a:rPr spc="-90" dirty="0"/>
              <a:t>e</a:t>
            </a:r>
            <a:r>
              <a:rPr spc="-30" dirty="0"/>
              <a:t>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00</a:t>
            </a:r>
          </a:p>
          <a:p>
            <a:pPr marL="548640">
              <a:lnSpc>
                <a:spcPct val="100000"/>
              </a:lnSpc>
              <a:spcBef>
                <a:spcPts val="105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20" dirty="0">
                <a:solidFill>
                  <a:srgbClr val="000000"/>
                </a:solidFill>
              </a:rPr>
              <a:t>Ba</a:t>
            </a:r>
            <a:r>
              <a:rPr sz="2900" spc="40" dirty="0">
                <a:solidFill>
                  <a:srgbClr val="000000"/>
                </a:solidFill>
              </a:rPr>
              <a:t>c</a:t>
            </a:r>
            <a:r>
              <a:rPr sz="2900" spc="-15" dirty="0">
                <a:solidFill>
                  <a:srgbClr val="000000"/>
                </a:solidFill>
              </a:rPr>
              <a:t>kg</a:t>
            </a:r>
            <a:r>
              <a:rPr sz="2900" spc="-60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ound</a:t>
            </a:r>
            <a:endParaRPr sz="29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62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0000"/>
                </a:solidFill>
              </a:rPr>
              <a:t>Use</a:t>
            </a:r>
            <a:r>
              <a:rPr sz="2900" spc="-90" dirty="0">
                <a:solidFill>
                  <a:srgbClr val="000000"/>
                </a:solidFill>
              </a:rPr>
              <a:t>r</a:t>
            </a:r>
            <a:r>
              <a:rPr sz="2900" dirty="0">
                <a:solidFill>
                  <a:srgbClr val="000000"/>
                </a:solidFill>
              </a:rPr>
              <a:t>-</a:t>
            </a:r>
            <a:r>
              <a:rPr sz="2900" spc="-5" dirty="0">
                <a:solidFill>
                  <a:srgbClr val="000000"/>
                </a:solidFill>
              </a:rPr>
              <a:t>l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spc="-75" dirty="0">
                <a:solidFill>
                  <a:srgbClr val="000000"/>
                </a:solidFill>
              </a:rPr>
              <a:t>v</a:t>
            </a:r>
            <a:r>
              <a:rPr sz="2900" dirty="0">
                <a:solidFill>
                  <a:srgbClr val="000000"/>
                </a:solidFill>
              </a:rPr>
              <a:t>el</a:t>
            </a:r>
            <a:r>
              <a:rPr sz="2900" spc="-5" dirty="0">
                <a:solidFill>
                  <a:srgbClr val="000000"/>
                </a:solidFill>
              </a:rPr>
              <a:t> </a:t>
            </a:r>
            <a:r>
              <a:rPr sz="2900" spc="-15" dirty="0">
                <a:solidFill>
                  <a:srgbClr val="000000"/>
                </a:solidFill>
              </a:rPr>
              <a:t>Net</a:t>
            </a:r>
            <a:r>
              <a:rPr sz="2900" spc="-80" dirty="0">
                <a:solidFill>
                  <a:srgbClr val="000000"/>
                </a:solidFill>
              </a:rPr>
              <a:t>w</a:t>
            </a:r>
            <a:r>
              <a:rPr sz="2900" dirty="0">
                <a:solidFill>
                  <a:srgbClr val="000000"/>
                </a:solidFill>
              </a:rPr>
              <a:t>o</a:t>
            </a:r>
            <a:r>
              <a:rPr sz="2900" spc="55" dirty="0">
                <a:solidFill>
                  <a:srgbClr val="000000"/>
                </a:solidFill>
              </a:rPr>
              <a:t>r</a:t>
            </a:r>
            <a:r>
              <a:rPr sz="2900" dirty="0">
                <a:solidFill>
                  <a:srgbClr val="000000"/>
                </a:solidFill>
              </a:rPr>
              <a:t>k</a:t>
            </a:r>
            <a:r>
              <a:rPr sz="2900" spc="-5" dirty="0">
                <a:solidFill>
                  <a:srgbClr val="000000"/>
                </a:solidFill>
              </a:rPr>
              <a:t>i</a:t>
            </a:r>
            <a:r>
              <a:rPr sz="2900" spc="-15" dirty="0">
                <a:solidFill>
                  <a:srgbClr val="000000"/>
                </a:solidFill>
              </a:rPr>
              <a:t>ng</a:t>
            </a:r>
            <a:r>
              <a:rPr sz="2900" spc="-5" dirty="0">
                <a:solidFill>
                  <a:srgbClr val="000000"/>
                </a:solidFill>
              </a:rPr>
              <a:t> </a:t>
            </a:r>
            <a:r>
              <a:rPr sz="2900" spc="-15" dirty="0">
                <a:solidFill>
                  <a:srgbClr val="000000"/>
                </a:solidFill>
              </a:rPr>
              <a:t>(U-Net)</a:t>
            </a:r>
            <a:endParaRPr sz="29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72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90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emote</a:t>
            </a:r>
            <a:r>
              <a:rPr sz="2900" spc="-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D</a:t>
            </a:r>
            <a:r>
              <a:rPr sz="2900" spc="-5" dirty="0">
                <a:solidFill>
                  <a:srgbClr val="000000"/>
                </a:solidFill>
              </a:rPr>
              <a:t>i</a:t>
            </a:r>
            <a:r>
              <a:rPr sz="2900" spc="-15" dirty="0">
                <a:solidFill>
                  <a:srgbClr val="000000"/>
                </a:solidFill>
              </a:rPr>
              <a:t>rect</a:t>
            </a:r>
            <a:r>
              <a:rPr sz="2900" spc="-5" dirty="0">
                <a:solidFill>
                  <a:srgbClr val="000000"/>
                </a:solidFill>
              </a:rPr>
              <a:t> </a:t>
            </a:r>
            <a:r>
              <a:rPr sz="2900" spc="-20" dirty="0">
                <a:solidFill>
                  <a:srgbClr val="000000"/>
                </a:solidFill>
              </a:rPr>
              <a:t>Memory</a:t>
            </a:r>
            <a:r>
              <a:rPr sz="2900" spc="-5" dirty="0">
                <a:solidFill>
                  <a:srgbClr val="000000"/>
                </a:solidFill>
              </a:rPr>
              <a:t> </a:t>
            </a:r>
            <a:r>
              <a:rPr sz="2900" spc="-15" dirty="0">
                <a:solidFill>
                  <a:srgbClr val="000000"/>
                </a:solidFill>
              </a:rPr>
              <a:t>Acc</a:t>
            </a:r>
            <a:r>
              <a:rPr sz="2900" dirty="0">
                <a:solidFill>
                  <a:srgbClr val="000000"/>
                </a:solidFill>
              </a:rPr>
              <a:t>ess</a:t>
            </a:r>
            <a:r>
              <a:rPr sz="2900" spc="-5" dirty="0">
                <a:solidFill>
                  <a:srgbClr val="000000"/>
                </a:solidFill>
              </a:rPr>
              <a:t> </a:t>
            </a:r>
            <a:r>
              <a:rPr sz="2900" spc="-15" dirty="0">
                <a:solidFill>
                  <a:srgbClr val="000000"/>
                </a:solidFill>
              </a:rPr>
              <a:t>(RDMA)</a:t>
            </a:r>
            <a:endParaRPr sz="29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72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175" dirty="0">
                <a:solidFill>
                  <a:srgbClr val="000000"/>
                </a:solidFill>
              </a:rPr>
              <a:t>P</a:t>
            </a:r>
            <a:r>
              <a:rPr sz="2900" dirty="0">
                <a:solidFill>
                  <a:srgbClr val="000000"/>
                </a:solidFill>
              </a:rPr>
              <a:t>er</a:t>
            </a:r>
            <a:r>
              <a:rPr sz="2900" spc="-60" dirty="0">
                <a:solidFill>
                  <a:srgbClr val="000000"/>
                </a:solidFill>
              </a:rPr>
              <a:t>f</a:t>
            </a:r>
            <a:r>
              <a:rPr sz="2900" dirty="0">
                <a:solidFill>
                  <a:srgbClr val="000000"/>
                </a:solidFill>
              </a:rPr>
              <a:t>o</a:t>
            </a:r>
            <a:r>
              <a:rPr sz="2900" spc="5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manc</a:t>
            </a:r>
            <a:r>
              <a:rPr sz="2900" dirty="0">
                <a:solidFill>
                  <a:srgbClr val="000000"/>
                </a:solidFill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060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I</a:t>
            </a:r>
            <a:r>
              <a:rPr spc="-25" dirty="0"/>
              <a:t>dea</a:t>
            </a:r>
            <a:r>
              <a:rPr dirty="0"/>
              <a:t>s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30" dirty="0"/>
              <a:t>Goa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111490" cy="456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08</a:t>
            </a:r>
            <a:endParaRPr sz="1800" dirty="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  <a:tabLst>
                <a:tab pos="868680" algn="l"/>
              </a:tabLst>
            </a:pPr>
            <a:r>
              <a:rPr sz="1600" spc="-76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20" smtClean="0">
                <a:latin typeface="Tw Cen MT"/>
                <a:cs typeface="Tw Cen MT"/>
              </a:rPr>
              <a:t>Mo</a:t>
            </a:r>
            <a:r>
              <a:rPr sz="2700" spc="-70" smtClean="0">
                <a:latin typeface="Tw Cen MT"/>
                <a:cs typeface="Tw Cen MT"/>
              </a:rPr>
              <a:t>v</a:t>
            </a:r>
            <a:r>
              <a:rPr sz="2700" smtClean="0">
                <a:latin typeface="Tw Cen MT"/>
                <a:cs typeface="Tw Cen MT"/>
              </a:rPr>
              <a:t>e</a:t>
            </a:r>
            <a:r>
              <a:rPr sz="2700" spc="-5" smtClean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</a:t>
            </a:r>
            <a:r>
              <a:rPr sz="2700" spc="-55" dirty="0">
                <a:latin typeface="Tw Cen MT"/>
                <a:cs typeface="Tw Cen MT"/>
              </a:rPr>
              <a:t>r</a:t>
            </a:r>
            <a:r>
              <a:rPr sz="2700" spc="-15" dirty="0">
                <a:latin typeface="Tw Cen MT"/>
                <a:cs typeface="Tw Cen MT"/>
              </a:rPr>
              <a:t>otoc</a:t>
            </a:r>
            <a:r>
              <a:rPr sz="2700" dirty="0">
                <a:latin typeface="Tw Cen MT"/>
                <a:cs typeface="Tw Cen MT"/>
              </a:rPr>
              <a:t>ol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</a:t>
            </a:r>
            <a:r>
              <a:rPr sz="2700" spc="-55" dirty="0">
                <a:latin typeface="Tw Cen MT"/>
                <a:cs typeface="Tw Cen MT"/>
              </a:rPr>
              <a:t>r</a:t>
            </a:r>
            <a:r>
              <a:rPr sz="2700" spc="-15" dirty="0">
                <a:latin typeface="Tw Cen MT"/>
                <a:cs typeface="Tw Cen MT"/>
              </a:rPr>
              <a:t>oc</a:t>
            </a:r>
            <a:r>
              <a:rPr sz="2700" dirty="0">
                <a:latin typeface="Tw Cen MT"/>
                <a:cs typeface="Tw Cen MT"/>
              </a:rPr>
              <a:t>ess</a:t>
            </a:r>
            <a:r>
              <a:rPr sz="2700" spc="-5" dirty="0">
                <a:latin typeface="Tw Cen MT"/>
                <a:cs typeface="Tw Cen MT"/>
              </a:rPr>
              <a:t>i</a:t>
            </a:r>
            <a:r>
              <a:rPr sz="2700" spc="-15" dirty="0">
                <a:latin typeface="Tw Cen MT"/>
                <a:cs typeface="Tw Cen MT"/>
              </a:rPr>
              <a:t>ng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pa</a:t>
            </a:r>
            <a:r>
              <a:rPr sz="2700" spc="50" dirty="0">
                <a:latin typeface="Tw Cen MT"/>
                <a:cs typeface="Tw Cen MT"/>
              </a:rPr>
              <a:t>r</a:t>
            </a:r>
            <a:r>
              <a:rPr sz="2700" dirty="0">
                <a:latin typeface="Tw Cen MT"/>
                <a:cs typeface="Tw Cen MT"/>
              </a:rPr>
              <a:t>ts</a:t>
            </a:r>
            <a:r>
              <a:rPr sz="2700" spc="-5" dirty="0">
                <a:latin typeface="Tw Cen MT"/>
                <a:cs typeface="Tw Cen MT"/>
              </a:rPr>
              <a:t> i</a:t>
            </a:r>
            <a:r>
              <a:rPr sz="2700" spc="-15" dirty="0">
                <a:latin typeface="Tw Cen MT"/>
                <a:cs typeface="Tw Cen MT"/>
              </a:rPr>
              <a:t>nto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dirty="0">
                <a:latin typeface="Tw Cen MT"/>
                <a:cs typeface="Tw Cen MT"/>
              </a:rPr>
              <a:t>user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spac</a:t>
            </a:r>
            <a:r>
              <a:rPr sz="2700" dirty="0">
                <a:latin typeface="Tw Cen MT"/>
                <a:cs typeface="Tw Cen MT"/>
              </a:rPr>
              <a:t>e!</a:t>
            </a:r>
          </a:p>
          <a:p>
            <a:pPr marL="904240">
              <a:lnSpc>
                <a:spcPct val="100000"/>
              </a:lnSpc>
              <a:spcBef>
                <a:spcPts val="509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w Cen MT"/>
                <a:cs typeface="Tw Cen MT"/>
              </a:rPr>
              <a:t>Mo</a:t>
            </a:r>
            <a:r>
              <a:rPr sz="2400" spc="-6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w Cen MT"/>
                <a:cs typeface="Tw Cen MT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entire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p</a:t>
            </a:r>
            <a:r>
              <a:rPr sz="2400" spc="-50" dirty="0">
                <a:latin typeface="Tw Cen MT"/>
                <a:cs typeface="Tw Cen MT"/>
              </a:rPr>
              <a:t>r</a:t>
            </a:r>
            <a:r>
              <a:rPr sz="2400" spc="-10" dirty="0">
                <a:latin typeface="Tw Cen MT"/>
                <a:cs typeface="Tw Cen MT"/>
              </a:rPr>
              <a:t>otoc</a:t>
            </a:r>
            <a:r>
              <a:rPr sz="2400" dirty="0">
                <a:latin typeface="Tw Cen MT"/>
                <a:cs typeface="Tw Cen MT"/>
              </a:rPr>
              <a:t>ol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sta</a:t>
            </a:r>
            <a:r>
              <a:rPr sz="2400" spc="30" dirty="0">
                <a:latin typeface="Tw Cen MT"/>
                <a:cs typeface="Tw Cen MT"/>
              </a:rPr>
              <a:t>c</a:t>
            </a:r>
            <a:r>
              <a:rPr sz="2400" spc="-15" dirty="0">
                <a:latin typeface="Tw Cen MT"/>
                <a:cs typeface="Tw Cen MT"/>
              </a:rPr>
              <a:t>k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to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user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spac</a:t>
            </a:r>
            <a:r>
              <a:rPr sz="2400" dirty="0">
                <a:latin typeface="Tw Cen MT"/>
                <a:cs typeface="Tw Cen MT"/>
              </a:rPr>
              <a:t>e</a:t>
            </a:r>
          </a:p>
          <a:p>
            <a:pPr marL="904240">
              <a:lnSpc>
                <a:spcPct val="100000"/>
              </a:lnSpc>
              <a:spcBef>
                <a:spcPts val="52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emo</a:t>
            </a:r>
            <a:r>
              <a:rPr sz="2400" spc="-6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65" dirty="0">
                <a:latin typeface="Tw Cen MT"/>
                <a:cs typeface="Tw Cen MT"/>
              </a:rPr>
              <a:t>k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dirty="0">
                <a:latin typeface="Tw Cen MT"/>
                <a:cs typeface="Tw Cen MT"/>
              </a:rPr>
              <a:t>nel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comp</a:t>
            </a:r>
            <a:r>
              <a:rPr sz="2400" dirty="0">
                <a:latin typeface="Tw Cen MT"/>
                <a:cs typeface="Tw Cen MT"/>
              </a:rPr>
              <a:t>letely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</a:t>
            </a:r>
            <a:r>
              <a:rPr sz="2400" spc="-50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om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data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com</a:t>
            </a:r>
            <a:r>
              <a:rPr sz="2400" spc="25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uni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ca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ti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on</a:t>
            </a: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w Cen MT"/>
                <a:cs typeface="Tw Cen MT"/>
              </a:rPr>
              <a:t>path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1410"/>
              </a:spcBef>
              <a:tabLst>
                <a:tab pos="868680" algn="l"/>
              </a:tabLst>
            </a:pPr>
            <a:r>
              <a:rPr sz="1600" spc="-76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45" smtClean="0">
                <a:latin typeface="Tw Cen MT"/>
                <a:cs typeface="Tw Cen MT"/>
              </a:rPr>
              <a:t>F</a:t>
            </a:r>
            <a:r>
              <a:rPr sz="2700" spc="-15" smtClean="0">
                <a:latin typeface="Tw Cen MT"/>
                <a:cs typeface="Tw Cen MT"/>
              </a:rPr>
              <a:t>oc</a:t>
            </a:r>
            <a:r>
              <a:rPr sz="2700" smtClean="0">
                <a:latin typeface="Tw Cen MT"/>
                <a:cs typeface="Tw Cen MT"/>
              </a:rPr>
              <a:t>us</a:t>
            </a:r>
            <a:r>
              <a:rPr sz="2700" spc="-5" smtClean="0">
                <a:latin typeface="Tw Cen MT"/>
                <a:cs typeface="Tw Cen MT"/>
              </a:rPr>
              <a:t>i</a:t>
            </a:r>
            <a:r>
              <a:rPr sz="2700" spc="-15" smtClean="0">
                <a:latin typeface="Tw Cen MT"/>
                <a:cs typeface="Tw Cen MT"/>
              </a:rPr>
              <a:t>ng</a:t>
            </a:r>
            <a:r>
              <a:rPr sz="2700" spc="-5" smtClean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on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sma</a:t>
            </a:r>
            <a:r>
              <a:rPr sz="2700" spc="-5" dirty="0">
                <a:latin typeface="Tw Cen MT"/>
                <a:cs typeface="Tw Cen MT"/>
              </a:rPr>
              <a:t>l</a:t>
            </a:r>
            <a:r>
              <a:rPr sz="2700" dirty="0">
                <a:latin typeface="Tw Cen MT"/>
                <a:cs typeface="Tw Cen MT"/>
              </a:rPr>
              <a:t>l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messa</a:t>
            </a:r>
            <a:r>
              <a:rPr sz="2700" spc="-70" dirty="0">
                <a:latin typeface="Tw Cen MT"/>
                <a:cs typeface="Tw Cen MT"/>
              </a:rPr>
              <a:t>g</a:t>
            </a:r>
            <a:r>
              <a:rPr sz="2700" dirty="0">
                <a:latin typeface="Tw Cen MT"/>
                <a:cs typeface="Tw Cen MT"/>
              </a:rPr>
              <a:t>e</a:t>
            </a:r>
            <a:r>
              <a:rPr sz="2700" spc="-55" dirty="0">
                <a:latin typeface="Tw Cen MT"/>
                <a:cs typeface="Tw Cen MT"/>
              </a:rPr>
              <a:t>s</a:t>
            </a:r>
            <a:r>
              <a:rPr sz="2700" dirty="0">
                <a:latin typeface="Tw Cen MT"/>
                <a:cs typeface="Tw Cen MT"/>
              </a:rPr>
              <a:t>,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70" dirty="0">
                <a:latin typeface="Tw Cen MT"/>
                <a:cs typeface="Tw Cen MT"/>
              </a:rPr>
              <a:t>k</a:t>
            </a:r>
            <a:r>
              <a:rPr sz="2700" spc="-110" dirty="0">
                <a:latin typeface="Tw Cen MT"/>
                <a:cs typeface="Tw Cen MT"/>
              </a:rPr>
              <a:t>e</a:t>
            </a:r>
            <a:r>
              <a:rPr sz="2700" dirty="0">
                <a:latin typeface="Tw Cen MT"/>
                <a:cs typeface="Tw Cen MT"/>
              </a:rPr>
              <a:t>y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goa</a:t>
            </a:r>
            <a:r>
              <a:rPr sz="2700" spc="-5" dirty="0">
                <a:latin typeface="Tw Cen MT"/>
                <a:cs typeface="Tw Cen MT"/>
              </a:rPr>
              <a:t>l</a:t>
            </a:r>
            <a:r>
              <a:rPr sz="2700" dirty="0">
                <a:latin typeface="Tw Cen MT"/>
                <a:cs typeface="Tw Cen MT"/>
              </a:rPr>
              <a:t>s</a:t>
            </a:r>
            <a:r>
              <a:rPr sz="2700" spc="-5" dirty="0">
                <a:latin typeface="Tw Cen MT"/>
                <a:cs typeface="Tw Cen MT"/>
              </a:rPr>
              <a:t> </a:t>
            </a:r>
            <a:r>
              <a:rPr sz="2700" spc="-15" dirty="0">
                <a:latin typeface="Tw Cen MT"/>
                <a:cs typeface="Tw Cen MT"/>
              </a:rPr>
              <a:t>a</a:t>
            </a:r>
            <a:r>
              <a:rPr sz="2700" dirty="0">
                <a:latin typeface="Tw Cen MT"/>
                <a:cs typeface="Tw Cen MT"/>
              </a:rPr>
              <a:t>re:</a:t>
            </a:r>
          </a:p>
          <a:p>
            <a:pPr marL="904240">
              <a:lnSpc>
                <a:spcPct val="100000"/>
              </a:lnSpc>
              <a:spcBef>
                <a:spcPts val="509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Hi</a:t>
            </a:r>
            <a:r>
              <a:rPr sz="2400" spc="-15" dirty="0">
                <a:latin typeface="Tw Cen MT"/>
                <a:cs typeface="Tw Cen MT"/>
              </a:rPr>
              <a:t>gh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p</a:t>
            </a:r>
            <a:r>
              <a:rPr sz="2400" dirty="0">
                <a:latin typeface="Tw Cen MT"/>
                <a:cs typeface="Tw Cen MT"/>
              </a:rPr>
              <a:t>er</a:t>
            </a:r>
            <a:r>
              <a:rPr sz="2400" spc="-50" dirty="0">
                <a:latin typeface="Tw Cen MT"/>
                <a:cs typeface="Tw Cen MT"/>
              </a:rPr>
              <a:t>f</a:t>
            </a:r>
            <a:r>
              <a:rPr sz="2400" dirty="0">
                <a:latin typeface="Tw Cen MT"/>
                <a:cs typeface="Tw Cen MT"/>
              </a:rPr>
              <a:t>o</a:t>
            </a:r>
            <a:r>
              <a:rPr sz="2400" spc="45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manc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/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Hi</a:t>
            </a:r>
            <a:r>
              <a:rPr sz="2400" spc="-15" dirty="0">
                <a:latin typeface="Tw Cen MT"/>
                <a:cs typeface="Tw Cen MT"/>
              </a:rPr>
              <a:t>gh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fl</a:t>
            </a:r>
            <a:r>
              <a:rPr sz="2400" spc="-75" dirty="0">
                <a:latin typeface="Tw Cen MT"/>
                <a:cs typeface="Tw Cen MT"/>
              </a:rPr>
              <a:t>e</a:t>
            </a:r>
            <a:r>
              <a:rPr sz="2400" dirty="0">
                <a:latin typeface="Tw Cen MT"/>
                <a:cs typeface="Tw Cen MT"/>
              </a:rPr>
              <a:t>xi</a:t>
            </a:r>
            <a:r>
              <a:rPr sz="2400" spc="-15" dirty="0">
                <a:latin typeface="Tw Cen MT"/>
                <a:cs typeface="Tw Cen MT"/>
              </a:rPr>
              <a:t>b</a:t>
            </a:r>
            <a:r>
              <a:rPr sz="2400" dirty="0">
                <a:latin typeface="Tw Cen MT"/>
                <a:cs typeface="Tw Cen MT"/>
              </a:rPr>
              <a:t>ili</a:t>
            </a:r>
            <a:r>
              <a:rPr sz="2400" spc="-10" dirty="0">
                <a:latin typeface="Tw Cen MT"/>
                <a:cs typeface="Tw Cen MT"/>
              </a:rPr>
              <a:t>ty</a:t>
            </a:r>
            <a:endParaRPr sz="24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57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w Cen MT"/>
                <a:cs typeface="Tw Cen MT"/>
              </a:rPr>
              <a:t>L</a:t>
            </a:r>
            <a:r>
              <a:rPr sz="2100" spc="-65" dirty="0">
                <a:latin typeface="Tw Cen MT"/>
                <a:cs typeface="Tw Cen MT"/>
              </a:rPr>
              <a:t>o</a:t>
            </a:r>
            <a:r>
              <a:rPr sz="2100" spc="-15" dirty="0">
                <a:latin typeface="Tw Cen MT"/>
                <a:cs typeface="Tw Cen MT"/>
              </a:rPr>
              <a:t>w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com</a:t>
            </a:r>
            <a:r>
              <a:rPr sz="2100" spc="25" dirty="0">
                <a:latin typeface="Tw Cen MT"/>
                <a:cs typeface="Tw Cen MT"/>
              </a:rPr>
              <a:t>m</a:t>
            </a:r>
            <a:r>
              <a:rPr sz="2100" dirty="0">
                <a:latin typeface="Tw Cen MT"/>
                <a:cs typeface="Tw Cen MT"/>
              </a:rPr>
              <a:t>uni</a:t>
            </a:r>
            <a:r>
              <a:rPr sz="2100" spc="-10" dirty="0">
                <a:latin typeface="Tw Cen MT"/>
                <a:cs typeface="Tw Cen MT"/>
              </a:rPr>
              <a:t>ca</a:t>
            </a:r>
            <a:r>
              <a:rPr sz="2100" dirty="0">
                <a:latin typeface="Tw Cen MT"/>
                <a:cs typeface="Tw Cen MT"/>
              </a:rPr>
              <a:t>ti</a:t>
            </a:r>
            <a:r>
              <a:rPr sz="2100" spc="-10" dirty="0">
                <a:latin typeface="Tw Cen MT"/>
                <a:cs typeface="Tw Cen MT"/>
              </a:rPr>
              <a:t>on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l</a:t>
            </a:r>
            <a:r>
              <a:rPr sz="2100" spc="-10" dirty="0">
                <a:latin typeface="Tw Cen MT"/>
                <a:cs typeface="Tw Cen MT"/>
              </a:rPr>
              <a:t>aten</a:t>
            </a:r>
            <a:r>
              <a:rPr sz="2100" spc="5" dirty="0">
                <a:latin typeface="Tw Cen MT"/>
                <a:cs typeface="Tw Cen MT"/>
              </a:rPr>
              <a:t>c</a:t>
            </a:r>
            <a:r>
              <a:rPr sz="2100" dirty="0">
                <a:latin typeface="Tw Cen MT"/>
                <a:cs typeface="Tw Cen MT"/>
              </a:rPr>
              <a:t>y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i</a:t>
            </a:r>
            <a:r>
              <a:rPr sz="2100" spc="-10" dirty="0">
                <a:latin typeface="Tw Cen MT"/>
                <a:cs typeface="Tw Cen MT"/>
              </a:rPr>
              <a:t>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l</a:t>
            </a:r>
            <a:r>
              <a:rPr sz="2100" spc="-10" dirty="0">
                <a:latin typeface="Tw Cen MT"/>
                <a:cs typeface="Tw Cen MT"/>
              </a:rPr>
              <a:t>oca</a:t>
            </a:r>
            <a:r>
              <a:rPr sz="2100" dirty="0">
                <a:latin typeface="Tw Cen MT"/>
                <a:cs typeface="Tw Cen MT"/>
              </a:rPr>
              <a:t>l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area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setti</a:t>
            </a:r>
            <a:r>
              <a:rPr sz="2100" spc="-15" dirty="0">
                <a:latin typeface="Tw Cen MT"/>
                <a:cs typeface="Tw Cen MT"/>
              </a:rPr>
              <a:t>ng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w Cen MT"/>
                <a:cs typeface="Tw Cen MT"/>
              </a:rPr>
              <a:t>Exp</a:t>
            </a:r>
            <a:r>
              <a:rPr sz="2100" dirty="0">
                <a:latin typeface="Tw Cen MT"/>
                <a:cs typeface="Tw Cen MT"/>
              </a:rPr>
              <a:t>loi</a:t>
            </a:r>
            <a:r>
              <a:rPr sz="2100" spc="-10" dirty="0">
                <a:latin typeface="Tw Cen MT"/>
                <a:cs typeface="Tw Cen MT"/>
              </a:rPr>
              <a:t>t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full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ban</a:t>
            </a:r>
            <a:r>
              <a:rPr sz="2100" spc="-60" dirty="0">
                <a:latin typeface="Tw Cen MT"/>
                <a:cs typeface="Tw Cen MT"/>
              </a:rPr>
              <a:t>d</a:t>
            </a:r>
            <a:r>
              <a:rPr sz="2100" dirty="0">
                <a:latin typeface="Tw Cen MT"/>
                <a:cs typeface="Tw Cen MT"/>
              </a:rPr>
              <a:t>wi</a:t>
            </a:r>
            <a:r>
              <a:rPr sz="2100" spc="-10" dirty="0">
                <a:latin typeface="Tw Cen MT"/>
                <a:cs typeface="Tw Cen MT"/>
              </a:rPr>
              <a:t>dth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w Cen MT"/>
                <a:cs typeface="Tw Cen MT"/>
              </a:rPr>
              <a:t>Empha</a:t>
            </a:r>
            <a:r>
              <a:rPr sz="2100" dirty="0">
                <a:latin typeface="Tw Cen MT"/>
                <a:cs typeface="Tw Cen MT"/>
              </a:rPr>
              <a:t>sis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on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p</a:t>
            </a:r>
            <a:r>
              <a:rPr sz="2100" spc="-45" dirty="0">
                <a:latin typeface="Tw Cen MT"/>
                <a:cs typeface="Tw Cen MT"/>
              </a:rPr>
              <a:t>r</a:t>
            </a:r>
            <a:r>
              <a:rPr sz="2100" spc="-10" dirty="0">
                <a:latin typeface="Tw Cen MT"/>
                <a:cs typeface="Tw Cen MT"/>
              </a:rPr>
              <a:t>otoc</a:t>
            </a:r>
            <a:r>
              <a:rPr sz="2100" dirty="0">
                <a:latin typeface="Tw Cen MT"/>
                <a:cs typeface="Tw Cen MT"/>
              </a:rPr>
              <a:t>ol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d</a:t>
            </a:r>
            <a:r>
              <a:rPr sz="2100" dirty="0">
                <a:latin typeface="Tw Cen MT"/>
                <a:cs typeface="Tw Cen MT"/>
              </a:rPr>
              <a:t>esi</a:t>
            </a:r>
            <a:r>
              <a:rPr sz="2100" spc="-15" dirty="0">
                <a:latin typeface="Tw Cen MT"/>
                <a:cs typeface="Tw Cen MT"/>
              </a:rPr>
              <a:t>gn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and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i</a:t>
            </a:r>
            <a:r>
              <a:rPr sz="2100" spc="-10" dirty="0">
                <a:latin typeface="Tw Cen MT"/>
                <a:cs typeface="Tw Cen MT"/>
              </a:rPr>
              <a:t>nteg</a:t>
            </a:r>
            <a:r>
              <a:rPr sz="2100" spc="-25" dirty="0">
                <a:latin typeface="Tw Cen MT"/>
                <a:cs typeface="Tw Cen MT"/>
              </a:rPr>
              <a:t>r</a:t>
            </a:r>
            <a:r>
              <a:rPr sz="2100" spc="-15" dirty="0">
                <a:latin typeface="Tw Cen MT"/>
                <a:cs typeface="Tw Cen MT"/>
              </a:rPr>
              <a:t>a</a:t>
            </a:r>
            <a:r>
              <a:rPr sz="2100" dirty="0">
                <a:latin typeface="Tw Cen MT"/>
                <a:cs typeface="Tw Cen MT"/>
              </a:rPr>
              <a:t>ti</a:t>
            </a:r>
            <a:r>
              <a:rPr sz="2100" spc="-10" dirty="0">
                <a:latin typeface="Tw Cen MT"/>
                <a:cs typeface="Tw Cen MT"/>
              </a:rPr>
              <a:t>on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fl</a:t>
            </a:r>
            <a:r>
              <a:rPr sz="2100" spc="-65" dirty="0">
                <a:latin typeface="Tw Cen MT"/>
                <a:cs typeface="Tw Cen MT"/>
              </a:rPr>
              <a:t>e</a:t>
            </a:r>
            <a:r>
              <a:rPr sz="2100" dirty="0">
                <a:latin typeface="Tw Cen MT"/>
                <a:cs typeface="Tw Cen MT"/>
              </a:rPr>
              <a:t>xi</a:t>
            </a:r>
            <a:r>
              <a:rPr sz="2100" spc="-15" dirty="0">
                <a:latin typeface="Tw Cen MT"/>
                <a:cs typeface="Tw Cen MT"/>
              </a:rPr>
              <a:t>b</a:t>
            </a:r>
            <a:r>
              <a:rPr sz="2100" dirty="0">
                <a:latin typeface="Tw Cen MT"/>
                <a:cs typeface="Tw Cen MT"/>
              </a:rPr>
              <a:t>ili</a:t>
            </a:r>
            <a:r>
              <a:rPr sz="2100" spc="-10" dirty="0">
                <a:latin typeface="Tw Cen MT"/>
                <a:cs typeface="Tw Cen MT"/>
              </a:rPr>
              <a:t>ty</a:t>
            </a:r>
            <a:endParaRPr sz="2100" dirty="0">
              <a:latin typeface="Tw Cen MT"/>
              <a:cs typeface="Tw Cen MT"/>
            </a:endParaRPr>
          </a:p>
          <a:p>
            <a:pPr marL="1234440">
              <a:lnSpc>
                <a:spcPct val="100000"/>
              </a:lnSpc>
              <a:spcBef>
                <a:spcPts val="480"/>
              </a:spcBef>
            </a:pPr>
            <a:r>
              <a:rPr sz="1550" spc="-660" dirty="0">
                <a:solidFill>
                  <a:srgbClr val="DD8047"/>
                </a:solidFill>
                <a:latin typeface="Wingdings"/>
                <a:cs typeface="Wingdings"/>
              </a:rPr>
              <a:t></a:t>
            </a:r>
            <a:r>
              <a:rPr sz="1550" spc="-66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100" spc="-105" dirty="0">
                <a:latin typeface="Tw Cen MT"/>
                <a:cs typeface="Tw Cen MT"/>
              </a:rPr>
              <a:t>P</a:t>
            </a:r>
            <a:r>
              <a:rPr sz="2100" dirty="0">
                <a:latin typeface="Tw Cen MT"/>
                <a:cs typeface="Tw Cen MT"/>
              </a:rPr>
              <a:t>o</a:t>
            </a:r>
            <a:r>
              <a:rPr sz="2100" spc="40" dirty="0">
                <a:latin typeface="Tw Cen MT"/>
                <a:cs typeface="Tw Cen MT"/>
              </a:rPr>
              <a:t>r</a:t>
            </a:r>
            <a:r>
              <a:rPr sz="2100" spc="-10" dirty="0">
                <a:latin typeface="Tw Cen MT"/>
                <a:cs typeface="Tw Cen MT"/>
              </a:rPr>
              <a:t>tab</a:t>
            </a:r>
            <a:r>
              <a:rPr sz="2100" dirty="0">
                <a:latin typeface="Tw Cen MT"/>
                <a:cs typeface="Tw Cen MT"/>
              </a:rPr>
              <a:t>le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to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off-the-she</a:t>
            </a:r>
            <a:r>
              <a:rPr sz="2100" spc="-5" dirty="0">
                <a:latin typeface="Tw Cen MT"/>
                <a:cs typeface="Tw Cen MT"/>
              </a:rPr>
              <a:t>l</a:t>
            </a:r>
            <a:r>
              <a:rPr sz="2100" dirty="0">
                <a:latin typeface="Tw Cen MT"/>
                <a:cs typeface="Tw Cen MT"/>
              </a:rPr>
              <a:t>f</a:t>
            </a:r>
            <a:r>
              <a:rPr sz="2100" spc="60" dirty="0">
                <a:latin typeface="Tw Cen MT"/>
                <a:cs typeface="Tw Cen MT"/>
              </a:rPr>
              <a:t> </a:t>
            </a:r>
            <a:r>
              <a:rPr sz="2100" spc="-15" dirty="0">
                <a:latin typeface="Tw Cen MT"/>
                <a:cs typeface="Tw Cen MT"/>
              </a:rPr>
              <a:t>com</a:t>
            </a:r>
            <a:r>
              <a:rPr sz="2100" spc="25" dirty="0">
                <a:latin typeface="Tw Cen MT"/>
                <a:cs typeface="Tw Cen MT"/>
              </a:rPr>
              <a:t>m</a:t>
            </a:r>
            <a:r>
              <a:rPr sz="2100" dirty="0">
                <a:latin typeface="Tw Cen MT"/>
                <a:cs typeface="Tw Cen MT"/>
              </a:rPr>
              <a:t>uni</a:t>
            </a:r>
            <a:r>
              <a:rPr sz="2100" spc="-10" dirty="0">
                <a:latin typeface="Tw Cen MT"/>
                <a:cs typeface="Tw Cen MT"/>
              </a:rPr>
              <a:t>ca</a:t>
            </a:r>
            <a:r>
              <a:rPr sz="2100" dirty="0">
                <a:latin typeface="Tw Cen MT"/>
                <a:cs typeface="Tw Cen MT"/>
              </a:rPr>
              <a:t>ti</a:t>
            </a:r>
            <a:r>
              <a:rPr sz="2100" spc="-10" dirty="0">
                <a:latin typeface="Tw Cen MT"/>
                <a:cs typeface="Tw Cen MT"/>
              </a:rPr>
              <a:t>on</a:t>
            </a:r>
            <a:r>
              <a:rPr sz="2100" spc="-5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har</a:t>
            </a:r>
            <a:r>
              <a:rPr sz="2100" spc="-60" dirty="0">
                <a:latin typeface="Tw Cen MT"/>
                <a:cs typeface="Tw Cen MT"/>
              </a:rPr>
              <a:t>d</a:t>
            </a:r>
            <a:r>
              <a:rPr sz="2100" spc="-100" dirty="0">
                <a:latin typeface="Tw Cen MT"/>
                <a:cs typeface="Tw Cen MT"/>
              </a:rPr>
              <a:t>w</a:t>
            </a:r>
            <a:r>
              <a:rPr sz="2100" spc="-15" dirty="0">
                <a:latin typeface="Tw Cen MT"/>
                <a:cs typeface="Tw Cen MT"/>
              </a:rPr>
              <a:t>a</a:t>
            </a:r>
            <a:r>
              <a:rPr sz="2100" dirty="0">
                <a:latin typeface="Tw Cen MT"/>
                <a:cs typeface="Tw Cen MT"/>
              </a:rPr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158299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</a:t>
            </a:r>
            <a:r>
              <a:rPr spc="-25" dirty="0"/>
              <a:t>Ar</a:t>
            </a:r>
            <a:r>
              <a:rPr spc="155" dirty="0"/>
              <a:t>c</a:t>
            </a:r>
            <a:r>
              <a:rPr dirty="0"/>
              <a:t>h</a:t>
            </a:r>
            <a:r>
              <a:rPr spc="-5" dirty="0"/>
              <a:t>i</a:t>
            </a:r>
            <a:r>
              <a:rPr spc="-20" dirty="0"/>
              <a:t>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77434" y="1891270"/>
            <a:ext cx="4827964" cy="1613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891" y="3810000"/>
            <a:ext cx="4674106" cy="1757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1274005"/>
            <a:ext cx="8593455" cy="488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09</a:t>
            </a:r>
            <a:endParaRPr sz="18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5117465">
              <a:lnSpc>
                <a:spcPct val="100000"/>
              </a:lnSpc>
              <a:tabLst>
                <a:tab pos="5437505" algn="l"/>
              </a:tabLst>
            </a:pPr>
            <a:r>
              <a:rPr sz="1400" spc="-65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400" spc="-65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400" spc="-135" smtClean="0">
                <a:latin typeface="Tw Cen MT"/>
                <a:cs typeface="Tw Cen MT"/>
              </a:rPr>
              <a:t>T</a:t>
            </a:r>
            <a:r>
              <a:rPr sz="2400" spc="-25" smtClean="0">
                <a:latin typeface="Tw Cen MT"/>
                <a:cs typeface="Tw Cen MT"/>
              </a:rPr>
              <a:t>r</a:t>
            </a:r>
            <a:r>
              <a:rPr sz="2400" spc="-15" smtClean="0">
                <a:latin typeface="Tw Cen MT"/>
                <a:cs typeface="Tw Cen MT"/>
              </a:rPr>
              <a:t>ad</a:t>
            </a:r>
            <a:r>
              <a:rPr sz="2400" smtClean="0">
                <a:latin typeface="Tw Cen MT"/>
                <a:cs typeface="Tw Cen MT"/>
              </a:rPr>
              <a:t>iti</a:t>
            </a:r>
            <a:r>
              <a:rPr sz="2400" spc="-15" smtClean="0">
                <a:latin typeface="Tw Cen MT"/>
                <a:cs typeface="Tw Cen MT"/>
              </a:rPr>
              <a:t>ona</a:t>
            </a:r>
            <a:r>
              <a:rPr sz="2400" smtClean="0">
                <a:latin typeface="Tw Cen MT"/>
                <a:cs typeface="Tw Cen MT"/>
              </a:rPr>
              <a:t>lly</a:t>
            </a:r>
            <a:endParaRPr sz="2400" dirty="0">
              <a:latin typeface="Tw Cen MT"/>
              <a:cs typeface="Tw Cen MT"/>
            </a:endParaRPr>
          </a:p>
          <a:p>
            <a:pPr marL="5473065">
              <a:lnSpc>
                <a:spcPct val="100000"/>
              </a:lnSpc>
              <a:spcBef>
                <a:spcPts val="47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w Cen MT"/>
                <a:cs typeface="Tw Cen MT"/>
              </a:rPr>
              <a:t>K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40" dirty="0">
                <a:latin typeface="Tw Cen MT"/>
                <a:cs typeface="Tw Cen MT"/>
              </a:rPr>
              <a:t>r</a:t>
            </a:r>
            <a:r>
              <a:rPr sz="2000" dirty="0">
                <a:latin typeface="Tw Cen MT"/>
                <a:cs typeface="Tw Cen MT"/>
              </a:rPr>
              <a:t>nel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cont</a:t>
            </a:r>
            <a:r>
              <a:rPr sz="2000" spc="-50" dirty="0">
                <a:latin typeface="Tw Cen MT"/>
                <a:cs typeface="Tw Cen MT"/>
              </a:rPr>
              <a:t>r</a:t>
            </a:r>
            <a:r>
              <a:rPr sz="2000" dirty="0">
                <a:latin typeface="Tw Cen MT"/>
                <a:cs typeface="Tw Cen MT"/>
              </a:rPr>
              <a:t>ols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net</a:t>
            </a:r>
            <a:r>
              <a:rPr sz="2000" spc="-55" dirty="0">
                <a:latin typeface="Tw Cen MT"/>
                <a:cs typeface="Tw Cen MT"/>
              </a:rPr>
              <a:t>w</a:t>
            </a:r>
            <a:r>
              <a:rPr sz="2000" dirty="0">
                <a:latin typeface="Tw Cen MT"/>
                <a:cs typeface="Tw Cen MT"/>
              </a:rPr>
              <a:t>o</a:t>
            </a:r>
            <a:r>
              <a:rPr sz="2000" spc="40" dirty="0">
                <a:latin typeface="Tw Cen MT"/>
                <a:cs typeface="Tw Cen MT"/>
              </a:rPr>
              <a:t>r</a:t>
            </a:r>
            <a:r>
              <a:rPr sz="2000" spc="-10" dirty="0">
                <a:latin typeface="Tw Cen MT"/>
                <a:cs typeface="Tw Cen MT"/>
              </a:rPr>
              <a:t>k</a:t>
            </a:r>
            <a:endParaRPr sz="2000" dirty="0">
              <a:latin typeface="Tw Cen MT"/>
              <a:cs typeface="Tw Cen MT"/>
            </a:endParaRPr>
          </a:p>
          <a:p>
            <a:pPr marL="5753100" marR="215900" indent="-279400">
              <a:lnSpc>
                <a:spcPts val="2350"/>
              </a:lnSpc>
              <a:spcBef>
                <a:spcPts val="72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w Cen MT"/>
                <a:cs typeface="Tw Cen MT"/>
              </a:rPr>
              <a:t>All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com</a:t>
            </a:r>
            <a:r>
              <a:rPr sz="2000" spc="25" dirty="0">
                <a:latin typeface="Tw Cen MT"/>
                <a:cs typeface="Tw Cen MT"/>
              </a:rPr>
              <a:t>m</a:t>
            </a:r>
            <a:r>
              <a:rPr sz="2000" dirty="0">
                <a:latin typeface="Tw Cen MT"/>
                <a:cs typeface="Tw Cen MT"/>
              </a:rPr>
              <a:t>uni</a:t>
            </a:r>
            <a:r>
              <a:rPr sz="2000" spc="-10" dirty="0">
                <a:latin typeface="Tw Cen MT"/>
                <a:cs typeface="Tw Cen MT"/>
              </a:rPr>
              <a:t>ca</a:t>
            </a:r>
            <a:r>
              <a:rPr sz="2000" dirty="0">
                <a:latin typeface="Tw Cen MT"/>
                <a:cs typeface="Tw Cen MT"/>
              </a:rPr>
              <a:t>ti</a:t>
            </a:r>
            <a:r>
              <a:rPr sz="2000" spc="-10" dirty="0">
                <a:latin typeface="Tw Cen MT"/>
                <a:cs typeface="Tw Cen MT"/>
              </a:rPr>
              <a:t>ons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vi</a:t>
            </a:r>
            <a:r>
              <a:rPr sz="2000" spc="-15" dirty="0">
                <a:latin typeface="Tw Cen MT"/>
                <a:cs typeface="Tw Cen MT"/>
              </a:rPr>
              <a:t>a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the </a:t>
            </a:r>
            <a:r>
              <a:rPr sz="2000" spc="-50" dirty="0">
                <a:latin typeface="Tw Cen MT"/>
                <a:cs typeface="Tw Cen MT"/>
              </a:rPr>
              <a:t>k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40" dirty="0">
                <a:latin typeface="Tw Cen MT"/>
                <a:cs typeface="Tw Cen MT"/>
              </a:rPr>
              <a:t>r</a:t>
            </a:r>
            <a:r>
              <a:rPr sz="2000" dirty="0">
                <a:latin typeface="Tw Cen MT"/>
                <a:cs typeface="Tw Cen MT"/>
              </a:rPr>
              <a:t>nel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5117465">
              <a:lnSpc>
                <a:spcPct val="100000"/>
              </a:lnSpc>
              <a:spcBef>
                <a:spcPts val="1330"/>
              </a:spcBef>
              <a:tabLst>
                <a:tab pos="5437505" algn="l"/>
              </a:tabLst>
            </a:pPr>
            <a:r>
              <a:rPr sz="1350" spc="-63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350" spc="-63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300" spc="-630" smtClean="0">
                <a:latin typeface="Tw Cen MT"/>
                <a:cs typeface="Tw Cen MT"/>
              </a:rPr>
              <a:t>U-Net</a:t>
            </a:r>
            <a:endParaRPr sz="2300" dirty="0">
              <a:latin typeface="Tw Cen MT"/>
              <a:cs typeface="Tw Cen MT"/>
            </a:endParaRPr>
          </a:p>
          <a:p>
            <a:pPr marL="5753100" marR="269240" indent="-279400">
              <a:lnSpc>
                <a:spcPct val="102099"/>
              </a:lnSpc>
              <a:spcBef>
                <a:spcPts val="439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w Cen MT"/>
                <a:cs typeface="Tw Cen MT"/>
              </a:rPr>
              <a:t>App</a:t>
            </a:r>
            <a:r>
              <a:rPr sz="2000" dirty="0">
                <a:latin typeface="Tw Cen MT"/>
                <a:cs typeface="Tw Cen MT"/>
              </a:rPr>
              <a:t>li</a:t>
            </a:r>
            <a:r>
              <a:rPr sz="2000" spc="-10" dirty="0">
                <a:latin typeface="Tw Cen MT"/>
                <a:cs typeface="Tw Cen MT"/>
              </a:rPr>
              <a:t>ca</a:t>
            </a:r>
            <a:r>
              <a:rPr sz="2000" dirty="0">
                <a:latin typeface="Tw Cen MT"/>
                <a:cs typeface="Tw Cen MT"/>
              </a:rPr>
              <a:t>ti</a:t>
            </a:r>
            <a:r>
              <a:rPr sz="2000" spc="-10" dirty="0">
                <a:latin typeface="Tw Cen MT"/>
                <a:cs typeface="Tw Cen MT"/>
              </a:rPr>
              <a:t>ons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can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acc</a:t>
            </a:r>
            <a:r>
              <a:rPr sz="2000" dirty="0">
                <a:latin typeface="Tw Cen MT"/>
                <a:cs typeface="Tw Cen MT"/>
              </a:rPr>
              <a:t>ess </a:t>
            </a:r>
            <a:r>
              <a:rPr sz="2000" spc="-10" dirty="0">
                <a:latin typeface="Tw Cen MT"/>
                <a:cs typeface="Tw Cen MT"/>
              </a:rPr>
              <a:t>net</a:t>
            </a:r>
            <a:r>
              <a:rPr sz="2000" spc="-55" dirty="0">
                <a:latin typeface="Tw Cen MT"/>
                <a:cs typeface="Tw Cen MT"/>
              </a:rPr>
              <a:t>w</a:t>
            </a:r>
            <a:r>
              <a:rPr sz="2000" dirty="0">
                <a:latin typeface="Tw Cen MT"/>
                <a:cs typeface="Tw Cen MT"/>
              </a:rPr>
              <a:t>o</a:t>
            </a:r>
            <a:r>
              <a:rPr sz="2000" spc="40" dirty="0">
                <a:latin typeface="Tw Cen MT"/>
                <a:cs typeface="Tw Cen MT"/>
              </a:rPr>
              <a:t>r</a:t>
            </a:r>
            <a:r>
              <a:rPr sz="2000" spc="-10" dirty="0">
                <a:latin typeface="Tw Cen MT"/>
                <a:cs typeface="Tw Cen MT"/>
              </a:rPr>
              <a:t>k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d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rec</a:t>
            </a:r>
            <a:r>
              <a:rPr sz="2000" dirty="0">
                <a:latin typeface="Tw Cen MT"/>
                <a:cs typeface="Tw Cen MT"/>
              </a:rPr>
              <a:t>tly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vi</a:t>
            </a:r>
            <a:r>
              <a:rPr sz="2000" spc="-15" dirty="0">
                <a:latin typeface="Tw Cen MT"/>
                <a:cs typeface="Tw Cen MT"/>
              </a:rPr>
              <a:t>a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MUX</a:t>
            </a:r>
            <a:endParaRPr sz="2000" dirty="0">
              <a:latin typeface="Tw Cen MT"/>
              <a:cs typeface="Tw Cen MT"/>
            </a:endParaRPr>
          </a:p>
          <a:p>
            <a:pPr marL="5753100" marR="617220" indent="-279400">
              <a:lnSpc>
                <a:spcPts val="2350"/>
              </a:lnSpc>
              <a:spcBef>
                <a:spcPts val="67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w Cen MT"/>
                <a:cs typeface="Tw Cen MT"/>
              </a:rPr>
              <a:t>K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40" dirty="0">
                <a:latin typeface="Tw Cen MT"/>
                <a:cs typeface="Tw Cen MT"/>
              </a:rPr>
              <a:t>r</a:t>
            </a:r>
            <a:r>
              <a:rPr sz="2000" dirty="0">
                <a:latin typeface="Tw Cen MT"/>
                <a:cs typeface="Tw Cen MT"/>
              </a:rPr>
              <a:t>nel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n</a:t>
            </a:r>
            <a:r>
              <a:rPr sz="2000" spc="-50" dirty="0">
                <a:latin typeface="Tw Cen MT"/>
                <a:cs typeface="Tw Cen MT"/>
              </a:rPr>
              <a:t>v</a:t>
            </a:r>
            <a:r>
              <a:rPr sz="2000" dirty="0">
                <a:latin typeface="Tw Cen MT"/>
                <a:cs typeface="Tw Cen MT"/>
              </a:rPr>
              <a:t>ol</a:t>
            </a:r>
            <a:r>
              <a:rPr sz="2000" spc="-50" dirty="0">
                <a:latin typeface="Tw Cen MT"/>
                <a:cs typeface="Tw Cen MT"/>
              </a:rPr>
              <a:t>v</a:t>
            </a:r>
            <a:r>
              <a:rPr sz="2000" dirty="0">
                <a:latin typeface="Tw Cen MT"/>
                <a:cs typeface="Tw Cen MT"/>
              </a:rPr>
              <a:t>es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only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n connec</a:t>
            </a:r>
            <a:r>
              <a:rPr sz="2000" dirty="0">
                <a:latin typeface="Tw Cen MT"/>
                <a:cs typeface="Tw Cen MT"/>
              </a:rPr>
              <a:t>ti</a:t>
            </a:r>
            <a:r>
              <a:rPr sz="2000" spc="-10" dirty="0">
                <a:latin typeface="Tw Cen MT"/>
                <a:cs typeface="Tw Cen MT"/>
              </a:rPr>
              <a:t>on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setup</a:t>
            </a:r>
            <a:endParaRPr sz="20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Tw Cen MT"/>
                <a:cs typeface="Tw Cen MT"/>
              </a:rPr>
              <a:t>*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Vi</a:t>
            </a:r>
            <a:r>
              <a:rPr sz="2000" spc="40" dirty="0">
                <a:latin typeface="Tw Cen MT"/>
                <a:cs typeface="Tw Cen MT"/>
              </a:rPr>
              <a:t>r</a:t>
            </a:r>
            <a:r>
              <a:rPr sz="2000" spc="-10" dirty="0">
                <a:latin typeface="Tw Cen MT"/>
                <a:cs typeface="Tw Cen MT"/>
              </a:rPr>
              <a:t>tua</a:t>
            </a:r>
            <a:r>
              <a:rPr sz="2000" dirty="0">
                <a:latin typeface="Tw Cen MT"/>
                <a:cs typeface="Tw Cen MT"/>
              </a:rPr>
              <a:t>li</a:t>
            </a:r>
            <a:r>
              <a:rPr sz="2000" spc="-10" dirty="0">
                <a:latin typeface="Tw Cen MT"/>
                <a:cs typeface="Tw Cen MT"/>
              </a:rPr>
              <a:t>ze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NI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00" dirty="0">
                <a:latin typeface="Wingdings"/>
                <a:cs typeface="Wingdings"/>
              </a:rPr>
              <a:t>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w Cen MT"/>
                <a:cs typeface="Tw Cen MT"/>
              </a:rPr>
              <a:t>p</a:t>
            </a:r>
            <a:r>
              <a:rPr sz="2000" spc="-40" dirty="0">
                <a:latin typeface="Tw Cen MT"/>
                <a:cs typeface="Tw Cen MT"/>
              </a:rPr>
              <a:t>r</a:t>
            </a:r>
            <a:r>
              <a:rPr sz="2000" dirty="0">
                <a:latin typeface="Tw Cen MT"/>
                <a:cs typeface="Tw Cen MT"/>
              </a:rPr>
              <a:t>ovi</a:t>
            </a:r>
            <a:r>
              <a:rPr sz="2000" spc="-15" dirty="0">
                <a:latin typeface="Tw Cen MT"/>
                <a:cs typeface="Tw Cen MT"/>
              </a:rPr>
              <a:t>d</a:t>
            </a:r>
            <a:r>
              <a:rPr sz="2000" dirty="0">
                <a:latin typeface="Tw Cen MT"/>
                <a:cs typeface="Tw Cen MT"/>
              </a:rPr>
              <a:t>es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ea</a:t>
            </a:r>
            <a:r>
              <a:rPr sz="2000" spc="70" dirty="0">
                <a:latin typeface="Tw Cen MT"/>
                <a:cs typeface="Tw Cen MT"/>
              </a:rPr>
              <a:t>c</a:t>
            </a:r>
            <a:r>
              <a:rPr sz="2000" spc="-10" dirty="0">
                <a:latin typeface="Tw Cen MT"/>
                <a:cs typeface="Tw Cen MT"/>
              </a:rPr>
              <a:t>h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p</a:t>
            </a:r>
            <a:r>
              <a:rPr sz="2000" spc="-40" dirty="0">
                <a:latin typeface="Tw Cen MT"/>
                <a:cs typeface="Tw Cen MT"/>
              </a:rPr>
              <a:t>r</a:t>
            </a:r>
            <a:r>
              <a:rPr sz="2000" spc="-10" dirty="0">
                <a:latin typeface="Tw Cen MT"/>
                <a:cs typeface="Tw Cen MT"/>
              </a:rPr>
              <a:t>oc</a:t>
            </a:r>
            <a:r>
              <a:rPr sz="2000" dirty="0">
                <a:latin typeface="Tw Cen MT"/>
                <a:cs typeface="Tw Cen MT"/>
              </a:rPr>
              <a:t>ess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0000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00FF"/>
                </a:solidFill>
                <a:latin typeface="Tw Cen MT"/>
                <a:cs typeface="Tw Cen MT"/>
              </a:rPr>
              <a:t>illus</a:t>
            </a:r>
            <a:r>
              <a:rPr sz="2000" spc="-5" dirty="0">
                <a:solidFill>
                  <a:srgbClr val="0000FF"/>
                </a:solidFill>
                <a:latin typeface="Tw Cen MT"/>
                <a:cs typeface="Tw Cen MT"/>
              </a:rPr>
              <a:t>i</a:t>
            </a:r>
            <a:r>
              <a:rPr sz="2000" spc="-10" dirty="0">
                <a:solidFill>
                  <a:srgbClr val="0000FF"/>
                </a:solidFill>
                <a:latin typeface="Tw Cen MT"/>
                <a:cs typeface="Tw Cen MT"/>
              </a:rPr>
              <a:t>on</a:t>
            </a:r>
            <a:r>
              <a:rPr sz="2000" spc="-5" dirty="0">
                <a:solidFill>
                  <a:srgbClr val="0000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00FF"/>
                </a:solidFill>
                <a:latin typeface="Tw Cen MT"/>
                <a:cs typeface="Tw Cen MT"/>
              </a:rPr>
              <a:t>of</a:t>
            </a:r>
            <a:r>
              <a:rPr sz="2000" spc="55" dirty="0">
                <a:solidFill>
                  <a:srgbClr val="0000FF"/>
                </a:solidFill>
                <a:latin typeface="Tw Cen MT"/>
                <a:cs typeface="Tw Cen MT"/>
              </a:rPr>
              <a:t> </a:t>
            </a:r>
            <a:r>
              <a:rPr sz="2000" spc="-60" dirty="0">
                <a:solidFill>
                  <a:srgbClr val="0000FF"/>
                </a:solidFill>
                <a:latin typeface="Tw Cen MT"/>
                <a:cs typeface="Tw Cen MT"/>
              </a:rPr>
              <a:t>o</a:t>
            </a:r>
            <a:r>
              <a:rPr sz="2000" dirty="0">
                <a:solidFill>
                  <a:srgbClr val="0000FF"/>
                </a:solidFill>
                <a:latin typeface="Tw Cen MT"/>
                <a:cs typeface="Tw Cen MT"/>
              </a:rPr>
              <a:t>wni</a:t>
            </a:r>
            <a:r>
              <a:rPr sz="2000" spc="-10" dirty="0">
                <a:solidFill>
                  <a:srgbClr val="0000FF"/>
                </a:solidFill>
                <a:latin typeface="Tw Cen MT"/>
                <a:cs typeface="Tw Cen MT"/>
              </a:rPr>
              <a:t>ng</a:t>
            </a:r>
            <a:r>
              <a:rPr sz="2000" spc="-5" dirty="0">
                <a:solidFill>
                  <a:srgbClr val="0000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00FF"/>
                </a:solidFill>
                <a:latin typeface="Tw Cen MT"/>
                <a:cs typeface="Tw Cen MT"/>
              </a:rPr>
              <a:t>i</a:t>
            </a:r>
            <a:r>
              <a:rPr sz="2000" spc="-10" dirty="0">
                <a:solidFill>
                  <a:srgbClr val="0000FF"/>
                </a:solidFill>
                <a:latin typeface="Tw Cen MT"/>
                <a:cs typeface="Tw Cen MT"/>
              </a:rPr>
              <a:t>nterfac</a:t>
            </a:r>
            <a:r>
              <a:rPr sz="2000" dirty="0">
                <a:solidFill>
                  <a:srgbClr val="0000FF"/>
                </a:solidFill>
                <a:latin typeface="Tw Cen MT"/>
                <a:cs typeface="Tw Cen MT"/>
              </a:rPr>
              <a:t>e</a:t>
            </a:r>
            <a:r>
              <a:rPr sz="2000" spc="-5" dirty="0">
                <a:solidFill>
                  <a:srgbClr val="0000F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w Cen MT"/>
                <a:cs typeface="Tw Cen MT"/>
              </a:rPr>
              <a:t>to</a:t>
            </a:r>
            <a:r>
              <a:rPr sz="2000" spc="-5" dirty="0">
                <a:solidFill>
                  <a:srgbClr val="0000F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w Cen MT"/>
                <a:cs typeface="Tw Cen MT"/>
              </a:rPr>
              <a:t>net</a:t>
            </a:r>
            <a:r>
              <a:rPr sz="2000" spc="-55" dirty="0">
                <a:solidFill>
                  <a:srgbClr val="0000FF"/>
                </a:solidFill>
                <a:latin typeface="Tw Cen MT"/>
                <a:cs typeface="Tw Cen MT"/>
              </a:rPr>
              <a:t>w</a:t>
            </a:r>
            <a:r>
              <a:rPr sz="2000" dirty="0">
                <a:solidFill>
                  <a:srgbClr val="0000FF"/>
                </a:solidFill>
                <a:latin typeface="Tw Cen MT"/>
                <a:cs typeface="Tw Cen MT"/>
              </a:rPr>
              <a:t>o</a:t>
            </a:r>
            <a:r>
              <a:rPr sz="2000" spc="40" dirty="0">
                <a:solidFill>
                  <a:srgbClr val="0000FF"/>
                </a:solidFill>
                <a:latin typeface="Tw Cen MT"/>
                <a:cs typeface="Tw Cen MT"/>
              </a:rPr>
              <a:t>r</a:t>
            </a:r>
            <a:r>
              <a:rPr sz="2000" spc="-10" dirty="0">
                <a:solidFill>
                  <a:srgbClr val="0000FF"/>
                </a:solidFill>
                <a:latin typeface="Tw Cen MT"/>
                <a:cs typeface="Tw Cen MT"/>
              </a:rPr>
              <a:t>k</a:t>
            </a:r>
            <a:endParaRPr sz="20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8067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</a:t>
            </a:r>
            <a:r>
              <a:rPr dirty="0"/>
              <a:t>Bu</a:t>
            </a:r>
            <a:r>
              <a:rPr spc="-5" dirty="0"/>
              <a:t>il</a:t>
            </a:r>
            <a:r>
              <a:rPr spc="-25" dirty="0"/>
              <a:t>d</a:t>
            </a:r>
            <a:r>
              <a:rPr spc="-5" dirty="0"/>
              <a:t>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B</a:t>
            </a:r>
            <a:r>
              <a:rPr spc="-5" dirty="0"/>
              <a:t>l</a:t>
            </a:r>
            <a:r>
              <a:rPr spc="-25" dirty="0"/>
              <a:t>o</a:t>
            </a:r>
            <a:r>
              <a:rPr spc="65" dirty="0"/>
              <a:t>c</a:t>
            </a:r>
            <a:r>
              <a:rPr spc="-20" dirty="0"/>
              <a:t>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4405350"/>
            <a:ext cx="7994015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sz="1200" spc="-57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200" spc="-57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000" b="1" spc="-15" smtClean="0">
                <a:latin typeface="Tw Cen MT"/>
                <a:cs typeface="Tw Cen MT"/>
              </a:rPr>
              <a:t>End </a:t>
            </a:r>
            <a:r>
              <a:rPr sz="2000" b="1" spc="-10" dirty="0">
                <a:latin typeface="Tw Cen MT"/>
                <a:cs typeface="Tw Cen MT"/>
              </a:rPr>
              <a:t>point</a:t>
            </a:r>
            <a:r>
              <a:rPr sz="2000" b="1" spc="-15" dirty="0">
                <a:latin typeface="Tw Cen MT"/>
                <a:cs typeface="Tw Cen MT"/>
              </a:rPr>
              <a:t>s</a:t>
            </a:r>
            <a:r>
              <a:rPr sz="2000" dirty="0">
                <a:latin typeface="Tw Cen MT"/>
                <a:cs typeface="Tw Cen MT"/>
              </a:rPr>
              <a:t>: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app</a:t>
            </a:r>
            <a:r>
              <a:rPr sz="2000" dirty="0">
                <a:latin typeface="Tw Cen MT"/>
                <a:cs typeface="Tw Cen MT"/>
              </a:rPr>
              <a:t>li</a:t>
            </a:r>
            <a:r>
              <a:rPr sz="2000" spc="-10" dirty="0">
                <a:latin typeface="Tw Cen MT"/>
                <a:cs typeface="Tw Cen MT"/>
              </a:rPr>
              <a:t>ca</a:t>
            </a:r>
            <a:r>
              <a:rPr sz="2000" dirty="0">
                <a:latin typeface="Tw Cen MT"/>
                <a:cs typeface="Tw Cen MT"/>
              </a:rPr>
              <a:t>ti</a:t>
            </a:r>
            <a:r>
              <a:rPr sz="2000" spc="-10" dirty="0">
                <a:latin typeface="Tw Cen MT"/>
                <a:cs typeface="Tw Cen MT"/>
              </a:rPr>
              <a:t>o</a:t>
            </a:r>
            <a:r>
              <a:rPr sz="2000" spc="-50" dirty="0">
                <a:latin typeface="Tw Cen MT"/>
                <a:cs typeface="Tw Cen MT"/>
              </a:rPr>
              <a:t>n</a:t>
            </a:r>
            <a:r>
              <a:rPr sz="2000" spc="-40" dirty="0">
                <a:latin typeface="Tw Cen MT"/>
                <a:cs typeface="Tw Cen MT"/>
              </a:rPr>
              <a:t>’</a:t>
            </a:r>
            <a:r>
              <a:rPr sz="2000" dirty="0">
                <a:latin typeface="Tw Cen MT"/>
                <a:cs typeface="Tw Cen MT"/>
              </a:rPr>
              <a:t>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/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50" dirty="0">
                <a:latin typeface="Tw Cen MT"/>
                <a:cs typeface="Tw Cen MT"/>
              </a:rPr>
              <a:t>k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40" dirty="0">
                <a:latin typeface="Tw Cen MT"/>
                <a:cs typeface="Tw Cen MT"/>
              </a:rPr>
              <a:t>r</a:t>
            </a:r>
            <a:r>
              <a:rPr sz="2000" dirty="0">
                <a:latin typeface="Tw Cen MT"/>
                <a:cs typeface="Tw Cen MT"/>
              </a:rPr>
              <a:t>ne</a:t>
            </a:r>
            <a:r>
              <a:rPr sz="2000" spc="-5" dirty="0">
                <a:latin typeface="Tw Cen MT"/>
                <a:cs typeface="Tw Cen MT"/>
              </a:rPr>
              <a:t>l</a:t>
            </a:r>
            <a:r>
              <a:rPr sz="2000" spc="-40" dirty="0">
                <a:latin typeface="Tw Cen MT"/>
                <a:cs typeface="Tw Cen MT"/>
              </a:rPr>
              <a:t>’</a:t>
            </a:r>
            <a:r>
              <a:rPr sz="2000" dirty="0">
                <a:latin typeface="Tw Cen MT"/>
                <a:cs typeface="Tw Cen MT"/>
              </a:rPr>
              <a:t>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hand</a:t>
            </a:r>
            <a:r>
              <a:rPr sz="2000" dirty="0">
                <a:latin typeface="Tw Cen MT"/>
                <a:cs typeface="Tw Cen MT"/>
              </a:rPr>
              <a:t>le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nto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net</a:t>
            </a:r>
            <a:r>
              <a:rPr sz="2000" spc="-55" dirty="0">
                <a:latin typeface="Tw Cen MT"/>
                <a:cs typeface="Tw Cen MT"/>
              </a:rPr>
              <a:t>w</a:t>
            </a:r>
            <a:r>
              <a:rPr sz="2000" dirty="0">
                <a:latin typeface="Tw Cen MT"/>
                <a:cs typeface="Tw Cen MT"/>
              </a:rPr>
              <a:t>o</a:t>
            </a:r>
            <a:r>
              <a:rPr sz="2000" spc="40" dirty="0">
                <a:latin typeface="Tw Cen MT"/>
                <a:cs typeface="Tw Cen MT"/>
              </a:rPr>
              <a:t>r</a:t>
            </a:r>
            <a:r>
              <a:rPr sz="2000" spc="-10" dirty="0">
                <a:latin typeface="Tw Cen MT"/>
                <a:cs typeface="Tw Cen MT"/>
              </a:rPr>
              <a:t>k</a:t>
            </a:r>
            <a:endParaRPr sz="2000" dirty="0">
              <a:latin typeface="Tw Cen MT"/>
              <a:cs typeface="Tw Cen MT"/>
            </a:endParaRPr>
          </a:p>
          <a:p>
            <a:pPr marL="329565" marR="964565" indent="-317500">
              <a:lnSpc>
                <a:spcPts val="2200"/>
              </a:lnSpc>
              <a:spcBef>
                <a:spcPts val="740"/>
              </a:spcBef>
              <a:tabLst>
                <a:tab pos="332105" algn="l"/>
              </a:tabLst>
            </a:pPr>
            <a:r>
              <a:rPr sz="1200" spc="-57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200" spc="-57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1200" spc="-570" dirty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Tw Cen MT"/>
                <a:cs typeface="Tw Cen MT"/>
              </a:rPr>
              <a:t>Communic</a:t>
            </a:r>
            <a:r>
              <a:rPr sz="2000" b="1" spc="25" dirty="0">
                <a:latin typeface="Tw Cen MT"/>
                <a:cs typeface="Tw Cen MT"/>
              </a:rPr>
              <a:t>a</a:t>
            </a:r>
            <a:r>
              <a:rPr sz="2000" b="1" spc="-10" dirty="0">
                <a:latin typeface="Tw Cen MT"/>
                <a:cs typeface="Tw Cen MT"/>
              </a:rPr>
              <a:t>tion</a:t>
            </a:r>
            <a:r>
              <a:rPr sz="2000" b="1" dirty="0">
                <a:latin typeface="Tw Cen MT"/>
                <a:cs typeface="Tw Cen MT"/>
              </a:rPr>
              <a:t> </a:t>
            </a:r>
            <a:r>
              <a:rPr sz="2000" b="1" spc="-10" dirty="0">
                <a:latin typeface="Tw Cen MT"/>
                <a:cs typeface="Tw Cen MT"/>
              </a:rPr>
              <a:t>s</a:t>
            </a:r>
            <a:r>
              <a:rPr sz="2000" b="1" spc="40" dirty="0">
                <a:latin typeface="Tw Cen MT"/>
                <a:cs typeface="Tw Cen MT"/>
              </a:rPr>
              <a:t>e</a:t>
            </a:r>
            <a:r>
              <a:rPr sz="2000" b="1" spc="-15" dirty="0">
                <a:latin typeface="Tw Cen MT"/>
                <a:cs typeface="Tw Cen MT"/>
              </a:rPr>
              <a:t>gments</a:t>
            </a:r>
            <a:r>
              <a:rPr sz="2000" dirty="0">
                <a:latin typeface="Tw Cen MT"/>
                <a:cs typeface="Tw Cen MT"/>
              </a:rPr>
              <a:t>: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memory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b</a:t>
            </a:r>
            <a:r>
              <a:rPr sz="2000" dirty="0">
                <a:latin typeface="Tw Cen MT"/>
                <a:cs typeface="Tw Cen MT"/>
              </a:rPr>
              <a:t>uffers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40" dirty="0">
                <a:latin typeface="Tw Cen MT"/>
                <a:cs typeface="Tw Cen MT"/>
              </a:rPr>
              <a:t>f</a:t>
            </a:r>
            <a:r>
              <a:rPr sz="2000" dirty="0">
                <a:latin typeface="Tw Cen MT"/>
                <a:cs typeface="Tw Cen MT"/>
              </a:rPr>
              <a:t>or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send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ng/rec</a:t>
            </a:r>
            <a:r>
              <a:rPr sz="2000" dirty="0">
                <a:latin typeface="Tw Cen MT"/>
                <a:cs typeface="Tw Cen MT"/>
              </a:rPr>
              <a:t>eivi</a:t>
            </a:r>
            <a:r>
              <a:rPr sz="2000" spc="-10" dirty="0">
                <a:latin typeface="Tw Cen MT"/>
                <a:cs typeface="Tw Cen MT"/>
              </a:rPr>
              <a:t>ng messa</a:t>
            </a:r>
            <a:r>
              <a:rPr sz="2000" spc="-60" dirty="0">
                <a:latin typeface="Tw Cen MT"/>
                <a:cs typeface="Tw Cen MT"/>
              </a:rPr>
              <a:t>g</a:t>
            </a:r>
            <a:r>
              <a:rPr sz="2000" dirty="0">
                <a:latin typeface="Tw Cen MT"/>
                <a:cs typeface="Tw Cen MT"/>
              </a:rPr>
              <a:t>es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data</a:t>
            </a:r>
            <a:endParaRPr sz="2000" dirty="0">
              <a:latin typeface="Tw Cen MT"/>
              <a:cs typeface="Tw Cen MT"/>
            </a:endParaRPr>
          </a:p>
          <a:p>
            <a:pPr marL="329565" marR="5080" indent="-317500">
              <a:lnSpc>
                <a:spcPts val="2200"/>
              </a:lnSpc>
              <a:spcBef>
                <a:spcPts val="600"/>
              </a:spcBef>
              <a:tabLst>
                <a:tab pos="332105" algn="l"/>
              </a:tabLst>
            </a:pPr>
            <a:r>
              <a:rPr sz="1200" spc="-57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200" spc="-57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1200" spc="-570" dirty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Tw Cen MT"/>
                <a:cs typeface="Tw Cen MT"/>
              </a:rPr>
              <a:t>Mess</a:t>
            </a:r>
            <a:r>
              <a:rPr sz="2000" b="1" spc="25" dirty="0">
                <a:latin typeface="Tw Cen MT"/>
                <a:cs typeface="Tw Cen MT"/>
              </a:rPr>
              <a:t>a</a:t>
            </a:r>
            <a:r>
              <a:rPr sz="2000" b="1" spc="-15" dirty="0">
                <a:latin typeface="Tw Cen MT"/>
                <a:cs typeface="Tw Cen MT"/>
              </a:rPr>
              <a:t>g</a:t>
            </a:r>
            <a:r>
              <a:rPr sz="2000" b="1" dirty="0">
                <a:latin typeface="Tw Cen MT"/>
                <a:cs typeface="Tw Cen MT"/>
              </a:rPr>
              <a:t>e </a:t>
            </a:r>
            <a:r>
              <a:rPr sz="2000" b="1" spc="-15" dirty="0">
                <a:latin typeface="Tw Cen MT"/>
                <a:cs typeface="Tw Cen MT"/>
              </a:rPr>
              <a:t>queues</a:t>
            </a:r>
            <a:r>
              <a:rPr sz="2000" dirty="0">
                <a:latin typeface="Tw Cen MT"/>
                <a:cs typeface="Tw Cen MT"/>
              </a:rPr>
              <a:t>: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ho</a:t>
            </a:r>
            <a:r>
              <a:rPr sz="2000" spc="-5" dirty="0">
                <a:latin typeface="Tw Cen MT"/>
                <a:cs typeface="Tw Cen MT"/>
              </a:rPr>
              <a:t>l</a:t>
            </a:r>
            <a:r>
              <a:rPr sz="2000" spc="-15" dirty="0">
                <a:latin typeface="Tw Cen MT"/>
                <a:cs typeface="Tw Cen MT"/>
              </a:rPr>
              <a:t>d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desc</a:t>
            </a:r>
            <a:r>
              <a:rPr sz="2000" dirty="0">
                <a:latin typeface="Tw Cen MT"/>
                <a:cs typeface="Tw Cen MT"/>
              </a:rPr>
              <a:t>ri</a:t>
            </a:r>
            <a:r>
              <a:rPr sz="2000" spc="-15" dirty="0">
                <a:latin typeface="Tw Cen MT"/>
                <a:cs typeface="Tw Cen MT"/>
              </a:rPr>
              <a:t>p</a:t>
            </a:r>
            <a:r>
              <a:rPr sz="2000" dirty="0">
                <a:latin typeface="Tw Cen MT"/>
                <a:cs typeface="Tw Cen MT"/>
              </a:rPr>
              <a:t>tors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40" dirty="0">
                <a:latin typeface="Tw Cen MT"/>
                <a:cs typeface="Tw Cen MT"/>
              </a:rPr>
              <a:t>f</a:t>
            </a:r>
            <a:r>
              <a:rPr sz="2000" dirty="0">
                <a:latin typeface="Tw Cen MT"/>
                <a:cs typeface="Tw Cen MT"/>
              </a:rPr>
              <a:t>or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messa</a:t>
            </a:r>
            <a:r>
              <a:rPr sz="2000" spc="-60" dirty="0">
                <a:latin typeface="Tw Cen MT"/>
                <a:cs typeface="Tw Cen MT"/>
              </a:rPr>
              <a:t>g</a:t>
            </a:r>
            <a:r>
              <a:rPr sz="2000" dirty="0">
                <a:latin typeface="Tw Cen MT"/>
                <a:cs typeface="Tw Cen MT"/>
              </a:rPr>
              <a:t>es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that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a</a:t>
            </a:r>
            <a:r>
              <a:rPr sz="2000" dirty="0">
                <a:latin typeface="Tw Cen MT"/>
                <a:cs typeface="Tw Cen MT"/>
              </a:rPr>
              <a:t>re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to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b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sent</a:t>
            </a:r>
            <a:r>
              <a:rPr sz="2000" dirty="0">
                <a:latin typeface="Tw Cen MT"/>
                <a:cs typeface="Tw Cen MT"/>
              </a:rPr>
              <a:t> or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ha</a:t>
            </a:r>
            <a:r>
              <a:rPr sz="2000" spc="-50" dirty="0">
                <a:latin typeface="Tw Cen MT"/>
                <a:cs typeface="Tw Cen MT"/>
              </a:rPr>
              <a:t>v</a:t>
            </a:r>
            <a:r>
              <a:rPr sz="2000" dirty="0">
                <a:latin typeface="Tw Cen MT"/>
                <a:cs typeface="Tw Cen MT"/>
              </a:rPr>
              <a:t>e </a:t>
            </a:r>
            <a:r>
              <a:rPr sz="2000" spc="-10" dirty="0">
                <a:latin typeface="Tw Cen MT"/>
                <a:cs typeface="Tw Cen MT"/>
              </a:rPr>
              <a:t>been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rec</a:t>
            </a:r>
            <a:r>
              <a:rPr sz="2000" dirty="0">
                <a:latin typeface="Tw Cen MT"/>
                <a:cs typeface="Tw Cen MT"/>
              </a:rPr>
              <a:t>ei</a:t>
            </a:r>
            <a:r>
              <a:rPr sz="2000" spc="-50" dirty="0">
                <a:latin typeface="Tw Cen MT"/>
                <a:cs typeface="Tw Cen MT"/>
              </a:rPr>
              <a:t>v</a:t>
            </a:r>
            <a:r>
              <a:rPr sz="2000" spc="-15" dirty="0">
                <a:latin typeface="Tw Cen MT"/>
                <a:cs typeface="Tw Cen MT"/>
              </a:rPr>
              <a:t>ed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10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1752600"/>
            <a:ext cx="4805351" cy="2550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108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</a:t>
            </a:r>
            <a:r>
              <a:rPr spc="-30" dirty="0"/>
              <a:t>Com</a:t>
            </a:r>
            <a:r>
              <a:rPr spc="50" dirty="0"/>
              <a:t>m</a:t>
            </a:r>
            <a:r>
              <a:rPr dirty="0"/>
              <a:t>un</a:t>
            </a:r>
            <a:r>
              <a:rPr spc="-5" dirty="0"/>
              <a:t>i</a:t>
            </a:r>
            <a:r>
              <a:rPr spc="-25" dirty="0"/>
              <a:t>ca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on:</a:t>
            </a:r>
            <a:r>
              <a:rPr spc="-5" dirty="0"/>
              <a:t> I</a:t>
            </a:r>
            <a:r>
              <a:rPr dirty="0"/>
              <a:t>n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i</a:t>
            </a:r>
            <a:r>
              <a:rPr spc="-25" dirty="0"/>
              <a:t>a</a:t>
            </a:r>
            <a:r>
              <a:rPr spc="-5" dirty="0"/>
              <a:t>li</a:t>
            </a:r>
            <a:r>
              <a:rPr spc="-25" dirty="0"/>
              <a:t>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4415476"/>
            <a:ext cx="7810500" cy="149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sz="1600" spc="-76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600" spc="-76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700" spc="-5" smtClean="0">
                <a:latin typeface="Tw Cen MT"/>
                <a:cs typeface="Tw Cen MT"/>
              </a:rPr>
              <a:t>I</a:t>
            </a:r>
            <a:r>
              <a:rPr sz="2700" smtClean="0">
                <a:latin typeface="Tw Cen MT"/>
                <a:cs typeface="Tw Cen MT"/>
              </a:rPr>
              <a:t>n</a:t>
            </a:r>
            <a:r>
              <a:rPr sz="2700" spc="-5" smtClean="0">
                <a:latin typeface="Tw Cen MT"/>
                <a:cs typeface="Tw Cen MT"/>
              </a:rPr>
              <a:t>i</a:t>
            </a:r>
            <a:r>
              <a:rPr sz="2700" smtClean="0">
                <a:latin typeface="Tw Cen MT"/>
                <a:cs typeface="Tw Cen MT"/>
              </a:rPr>
              <a:t>t</a:t>
            </a:r>
            <a:r>
              <a:rPr sz="2700" spc="-5" smtClean="0">
                <a:latin typeface="Tw Cen MT"/>
                <a:cs typeface="Tw Cen MT"/>
              </a:rPr>
              <a:t>i</a:t>
            </a:r>
            <a:r>
              <a:rPr sz="2700" spc="-15" smtClean="0">
                <a:latin typeface="Tw Cen MT"/>
                <a:cs typeface="Tw Cen MT"/>
              </a:rPr>
              <a:t>a</a:t>
            </a:r>
            <a:r>
              <a:rPr sz="2700" spc="-5" smtClean="0">
                <a:latin typeface="Tw Cen MT"/>
                <a:cs typeface="Tw Cen MT"/>
              </a:rPr>
              <a:t>li</a:t>
            </a:r>
            <a:r>
              <a:rPr sz="2700" spc="-15" smtClean="0">
                <a:latin typeface="Tw Cen MT"/>
                <a:cs typeface="Tw Cen MT"/>
              </a:rPr>
              <a:t>za</a:t>
            </a:r>
            <a:r>
              <a:rPr sz="2700" smtClean="0">
                <a:latin typeface="Tw Cen MT"/>
                <a:cs typeface="Tw Cen MT"/>
              </a:rPr>
              <a:t>t</a:t>
            </a:r>
            <a:r>
              <a:rPr sz="2700" spc="-5" smtClean="0">
                <a:latin typeface="Tw Cen MT"/>
                <a:cs typeface="Tw Cen MT"/>
              </a:rPr>
              <a:t>i</a:t>
            </a:r>
            <a:r>
              <a:rPr sz="2700" smtClean="0">
                <a:latin typeface="Tw Cen MT"/>
                <a:cs typeface="Tw Cen MT"/>
              </a:rPr>
              <a:t>on</a:t>
            </a:r>
            <a:r>
              <a:rPr sz="2700" dirty="0">
                <a:latin typeface="Tw Cen MT"/>
                <a:cs typeface="Tw Cen MT"/>
              </a:rPr>
              <a:t>:</a:t>
            </a:r>
          </a:p>
          <a:p>
            <a:pPr marL="367665">
              <a:lnSpc>
                <a:spcPct val="100000"/>
              </a:lnSpc>
              <a:spcBef>
                <a:spcPts val="34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w Cen MT"/>
                <a:cs typeface="Tw Cen MT"/>
              </a:rPr>
              <a:t>Create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si</a:t>
            </a:r>
            <a:r>
              <a:rPr sz="2400" spc="-15" dirty="0">
                <a:latin typeface="Tw Cen MT"/>
                <a:cs typeface="Tw Cen MT"/>
              </a:rPr>
              <a:t>ng</a:t>
            </a:r>
            <a:r>
              <a:rPr sz="2400" dirty="0">
                <a:latin typeface="Tw Cen MT"/>
                <a:cs typeface="Tw Cen MT"/>
              </a:rPr>
              <a:t>l</a:t>
            </a:r>
            <a:r>
              <a:rPr sz="2400" spc="-15" dirty="0">
                <a:latin typeface="Tw Cen MT"/>
                <a:cs typeface="Tw Cen MT"/>
              </a:rPr>
              <a:t>e/</a:t>
            </a:r>
            <a:r>
              <a:rPr sz="2400" spc="25" dirty="0">
                <a:latin typeface="Tw Cen MT"/>
                <a:cs typeface="Tw Cen MT"/>
              </a:rPr>
              <a:t>m</a:t>
            </a:r>
            <a:r>
              <a:rPr sz="2400" dirty="0">
                <a:latin typeface="Tw Cen MT"/>
                <a:cs typeface="Tw Cen MT"/>
              </a:rPr>
              <a:t>ulti</a:t>
            </a:r>
            <a:r>
              <a:rPr sz="2400" spc="-15" dirty="0">
                <a:latin typeface="Tw Cen MT"/>
                <a:cs typeface="Tw Cen MT"/>
              </a:rPr>
              <a:t>p</a:t>
            </a:r>
            <a:r>
              <a:rPr sz="2400" dirty="0">
                <a:latin typeface="Tw Cen MT"/>
                <a:cs typeface="Tw Cen MT"/>
              </a:rPr>
              <a:t>le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endp</a:t>
            </a:r>
            <a:r>
              <a:rPr sz="2400" dirty="0">
                <a:latin typeface="Tw Cen MT"/>
                <a:cs typeface="Tw Cen MT"/>
              </a:rPr>
              <a:t>oi</a:t>
            </a:r>
            <a:r>
              <a:rPr sz="2400" spc="-10" dirty="0">
                <a:latin typeface="Tw Cen MT"/>
                <a:cs typeface="Tw Cen MT"/>
              </a:rPr>
              <a:t>nts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50" dirty="0">
                <a:latin typeface="Tw Cen MT"/>
                <a:cs typeface="Tw Cen MT"/>
              </a:rPr>
              <a:t>f</a:t>
            </a:r>
            <a:r>
              <a:rPr sz="2400" dirty="0">
                <a:latin typeface="Tw Cen MT"/>
                <a:cs typeface="Tw Cen MT"/>
              </a:rPr>
              <a:t>or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ea</a:t>
            </a:r>
            <a:r>
              <a:rPr sz="2400" spc="80" dirty="0">
                <a:latin typeface="Tw Cen MT"/>
                <a:cs typeface="Tw Cen MT"/>
              </a:rPr>
              <a:t>c</a:t>
            </a:r>
            <a:r>
              <a:rPr sz="2400" spc="-15" dirty="0">
                <a:latin typeface="Tw Cen MT"/>
                <a:cs typeface="Tw Cen MT"/>
              </a:rPr>
              <a:t>h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app</a:t>
            </a:r>
            <a:r>
              <a:rPr sz="2400" dirty="0">
                <a:latin typeface="Tw Cen MT"/>
                <a:cs typeface="Tw Cen MT"/>
              </a:rPr>
              <a:t>li</a:t>
            </a:r>
            <a:r>
              <a:rPr sz="2400" spc="-15" dirty="0">
                <a:latin typeface="Tw Cen MT"/>
                <a:cs typeface="Tw Cen MT"/>
              </a:rPr>
              <a:t>ca</a:t>
            </a:r>
            <a:r>
              <a:rPr sz="2400" dirty="0">
                <a:latin typeface="Tw Cen MT"/>
                <a:cs typeface="Tw Cen MT"/>
              </a:rPr>
              <a:t>ti</a:t>
            </a:r>
            <a:r>
              <a:rPr sz="2400" spc="-15" dirty="0">
                <a:latin typeface="Tw Cen MT"/>
                <a:cs typeface="Tw Cen MT"/>
              </a:rPr>
              <a:t>on</a:t>
            </a:r>
            <a:endParaRPr sz="2400" dirty="0">
              <a:latin typeface="Tw Cen MT"/>
              <a:cs typeface="Tw Cen MT"/>
            </a:endParaRPr>
          </a:p>
          <a:p>
            <a:pPr marL="647700" marR="5080" indent="-279400">
              <a:lnSpc>
                <a:spcPts val="2550"/>
              </a:lnSpc>
              <a:spcBef>
                <a:spcPts val="580"/>
              </a:spcBef>
            </a:pPr>
            <a:r>
              <a:rPr sz="1650" spc="-78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650" spc="-78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650" spc="-16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w Cen MT"/>
                <a:cs typeface="Tw Cen MT"/>
              </a:rPr>
              <a:t>Assoc</a:t>
            </a:r>
            <a:r>
              <a:rPr sz="2400" dirty="0">
                <a:latin typeface="Tw Cen MT"/>
                <a:cs typeface="Tw Cen MT"/>
              </a:rPr>
              <a:t>i</a:t>
            </a:r>
            <a:r>
              <a:rPr sz="2400" spc="-15" dirty="0">
                <a:latin typeface="Tw Cen MT"/>
                <a:cs typeface="Tw Cen MT"/>
              </a:rPr>
              <a:t>ate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a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com</a:t>
            </a:r>
            <a:r>
              <a:rPr sz="2400" spc="25" dirty="0">
                <a:latin typeface="Tw Cen MT"/>
                <a:cs typeface="Tw Cen MT"/>
              </a:rPr>
              <a:t>m</a:t>
            </a:r>
            <a:r>
              <a:rPr sz="2400" dirty="0">
                <a:latin typeface="Tw Cen MT"/>
                <a:cs typeface="Tw Cen MT"/>
              </a:rPr>
              <a:t>uni</a:t>
            </a:r>
            <a:r>
              <a:rPr sz="2400" spc="-15" dirty="0">
                <a:latin typeface="Tw Cen MT"/>
                <a:cs typeface="Tw Cen MT"/>
              </a:rPr>
              <a:t>ca</a:t>
            </a:r>
            <a:r>
              <a:rPr sz="2400" dirty="0">
                <a:latin typeface="Tw Cen MT"/>
                <a:cs typeface="Tw Cen MT"/>
              </a:rPr>
              <a:t>ti</a:t>
            </a:r>
            <a:r>
              <a:rPr sz="2400" spc="-15" dirty="0">
                <a:latin typeface="Tw Cen MT"/>
                <a:cs typeface="Tw Cen MT"/>
              </a:rPr>
              <a:t>on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segment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and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send/rec</a:t>
            </a:r>
            <a:r>
              <a:rPr sz="2400" dirty="0">
                <a:latin typeface="Tw Cen MT"/>
                <a:cs typeface="Tw Cen MT"/>
              </a:rPr>
              <a:t>ei</a:t>
            </a:r>
            <a:r>
              <a:rPr sz="2400" spc="-6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e/free </a:t>
            </a:r>
            <a:r>
              <a:rPr sz="2400" spc="-15" dirty="0">
                <a:latin typeface="Tw Cen MT"/>
                <a:cs typeface="Tw Cen MT"/>
              </a:rPr>
              <a:t>messa</a:t>
            </a:r>
            <a:r>
              <a:rPr sz="2400" spc="-65" dirty="0">
                <a:latin typeface="Tw Cen MT"/>
                <a:cs typeface="Tw Cen MT"/>
              </a:rPr>
              <a:t>g</a:t>
            </a:r>
            <a:r>
              <a:rPr sz="2400" dirty="0">
                <a:latin typeface="Tw Cen MT"/>
                <a:cs typeface="Tw Cen MT"/>
              </a:rPr>
              <a:t>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queues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wi</a:t>
            </a:r>
            <a:r>
              <a:rPr sz="2400" spc="-10" dirty="0">
                <a:latin typeface="Tw Cen MT"/>
                <a:cs typeface="Tw Cen MT"/>
              </a:rPr>
              <a:t>th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ea</a:t>
            </a:r>
            <a:r>
              <a:rPr sz="2400" spc="80" dirty="0">
                <a:latin typeface="Tw Cen MT"/>
                <a:cs typeface="Tw Cen MT"/>
              </a:rPr>
              <a:t>c</a:t>
            </a:r>
            <a:r>
              <a:rPr sz="2400" spc="-15" dirty="0">
                <a:latin typeface="Tw Cen MT"/>
                <a:cs typeface="Tw Cen MT"/>
              </a:rPr>
              <a:t>h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endp</a:t>
            </a:r>
            <a:r>
              <a:rPr sz="2400" dirty="0">
                <a:latin typeface="Tw Cen MT"/>
                <a:cs typeface="Tw Cen MT"/>
              </a:rPr>
              <a:t>oi</a:t>
            </a:r>
            <a:r>
              <a:rPr sz="2400" spc="-10" dirty="0">
                <a:latin typeface="Tw Cen MT"/>
                <a:cs typeface="Tw Cen MT"/>
              </a:rPr>
              <a:t>nt</a:t>
            </a:r>
            <a:endParaRPr sz="24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2057400"/>
            <a:ext cx="4495798" cy="2086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27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</a:t>
            </a:r>
            <a:r>
              <a:rPr spc="-30" dirty="0"/>
              <a:t>Com</a:t>
            </a:r>
            <a:r>
              <a:rPr spc="50" dirty="0"/>
              <a:t>m</a:t>
            </a:r>
            <a:r>
              <a:rPr dirty="0"/>
              <a:t>un</a:t>
            </a:r>
            <a:r>
              <a:rPr spc="-5" dirty="0"/>
              <a:t>i</a:t>
            </a:r>
            <a:r>
              <a:rPr spc="-25" dirty="0"/>
              <a:t>ca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on:</a:t>
            </a:r>
            <a:r>
              <a:rPr spc="-5" dirty="0"/>
              <a:t> </a:t>
            </a:r>
            <a:r>
              <a:rPr spc="-25" dirty="0"/>
              <a:t>Send</a:t>
            </a:r>
          </a:p>
        </p:txBody>
      </p:sp>
      <p:sp>
        <p:nvSpPr>
          <p:cNvPr id="3" name="object 3"/>
          <p:cNvSpPr/>
          <p:nvPr/>
        </p:nvSpPr>
        <p:spPr>
          <a:xfrm>
            <a:off x="3505200" y="1859281"/>
            <a:ext cx="2133600" cy="1005840"/>
          </a:xfrm>
          <a:custGeom>
            <a:avLst/>
            <a:gdLst/>
            <a:ahLst/>
            <a:cxnLst/>
            <a:rect l="l" t="t" r="r" b="b"/>
            <a:pathLst>
              <a:path w="2133600" h="1005839">
                <a:moveTo>
                  <a:pt x="1965960" y="0"/>
                </a:moveTo>
                <a:lnTo>
                  <a:pt x="157776" y="285"/>
                </a:lnTo>
                <a:lnTo>
                  <a:pt x="115535" y="8255"/>
                </a:lnTo>
                <a:lnTo>
                  <a:pt x="77762" y="26103"/>
                </a:lnTo>
                <a:lnTo>
                  <a:pt x="45890" y="52399"/>
                </a:lnTo>
                <a:lnTo>
                  <a:pt x="21350" y="85708"/>
                </a:lnTo>
                <a:lnTo>
                  <a:pt x="5576" y="124599"/>
                </a:lnTo>
                <a:lnTo>
                  <a:pt x="0" y="167639"/>
                </a:lnTo>
                <a:lnTo>
                  <a:pt x="285" y="848062"/>
                </a:lnTo>
                <a:lnTo>
                  <a:pt x="8254" y="890302"/>
                </a:lnTo>
                <a:lnTo>
                  <a:pt x="26103" y="928075"/>
                </a:lnTo>
                <a:lnTo>
                  <a:pt x="52399" y="959948"/>
                </a:lnTo>
                <a:lnTo>
                  <a:pt x="85708" y="984487"/>
                </a:lnTo>
                <a:lnTo>
                  <a:pt x="124599" y="1000262"/>
                </a:lnTo>
                <a:lnTo>
                  <a:pt x="167639" y="1005838"/>
                </a:lnTo>
                <a:lnTo>
                  <a:pt x="1975821" y="1005553"/>
                </a:lnTo>
                <a:lnTo>
                  <a:pt x="2018062" y="997584"/>
                </a:lnTo>
                <a:lnTo>
                  <a:pt x="2055835" y="979735"/>
                </a:lnTo>
                <a:lnTo>
                  <a:pt x="2087707" y="953440"/>
                </a:lnTo>
                <a:lnTo>
                  <a:pt x="2112247" y="920130"/>
                </a:lnTo>
                <a:lnTo>
                  <a:pt x="2128022" y="881239"/>
                </a:lnTo>
                <a:lnTo>
                  <a:pt x="2133598" y="838200"/>
                </a:lnTo>
                <a:lnTo>
                  <a:pt x="2133313" y="157777"/>
                </a:lnTo>
                <a:lnTo>
                  <a:pt x="2125343" y="115536"/>
                </a:lnTo>
                <a:lnTo>
                  <a:pt x="2107495" y="77763"/>
                </a:lnTo>
                <a:lnTo>
                  <a:pt x="2081199" y="45890"/>
                </a:lnTo>
                <a:lnTo>
                  <a:pt x="2047890" y="21350"/>
                </a:lnTo>
                <a:lnTo>
                  <a:pt x="2008999" y="5576"/>
                </a:lnTo>
                <a:lnTo>
                  <a:pt x="1965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200" y="1859281"/>
            <a:ext cx="2133600" cy="1005840"/>
          </a:xfrm>
          <a:custGeom>
            <a:avLst/>
            <a:gdLst/>
            <a:ahLst/>
            <a:cxnLst/>
            <a:rect l="l" t="t" r="r" b="b"/>
            <a:pathLst>
              <a:path w="2133600" h="1005839">
                <a:moveTo>
                  <a:pt x="0" y="167640"/>
                </a:moveTo>
                <a:lnTo>
                  <a:pt x="5576" y="124600"/>
                </a:lnTo>
                <a:lnTo>
                  <a:pt x="21350" y="85709"/>
                </a:lnTo>
                <a:lnTo>
                  <a:pt x="45890" y="52399"/>
                </a:lnTo>
                <a:lnTo>
                  <a:pt x="77762" y="26104"/>
                </a:lnTo>
                <a:lnTo>
                  <a:pt x="115535" y="8255"/>
                </a:lnTo>
                <a:lnTo>
                  <a:pt x="157776" y="285"/>
                </a:lnTo>
                <a:lnTo>
                  <a:pt x="1965959" y="0"/>
                </a:lnTo>
                <a:lnTo>
                  <a:pt x="1980678" y="637"/>
                </a:lnTo>
                <a:lnTo>
                  <a:pt x="2022494" y="9772"/>
                </a:lnTo>
                <a:lnTo>
                  <a:pt x="2059684" y="28627"/>
                </a:lnTo>
                <a:lnTo>
                  <a:pt x="2090815" y="55770"/>
                </a:lnTo>
                <a:lnTo>
                  <a:pt x="2114454" y="89769"/>
                </a:lnTo>
                <a:lnTo>
                  <a:pt x="2129169" y="129190"/>
                </a:lnTo>
                <a:lnTo>
                  <a:pt x="2133599" y="838199"/>
                </a:lnTo>
                <a:lnTo>
                  <a:pt x="2132962" y="852919"/>
                </a:lnTo>
                <a:lnTo>
                  <a:pt x="2123827" y="894735"/>
                </a:lnTo>
                <a:lnTo>
                  <a:pt x="2104971" y="931924"/>
                </a:lnTo>
                <a:lnTo>
                  <a:pt x="2077828" y="963055"/>
                </a:lnTo>
                <a:lnTo>
                  <a:pt x="2043830" y="986694"/>
                </a:lnTo>
                <a:lnTo>
                  <a:pt x="2004409" y="1001409"/>
                </a:lnTo>
                <a:lnTo>
                  <a:pt x="167640" y="1005839"/>
                </a:lnTo>
                <a:lnTo>
                  <a:pt x="152920" y="1005202"/>
                </a:lnTo>
                <a:lnTo>
                  <a:pt x="111104" y="996067"/>
                </a:lnTo>
                <a:lnTo>
                  <a:pt x="73915" y="977212"/>
                </a:lnTo>
                <a:lnTo>
                  <a:pt x="42784" y="950069"/>
                </a:lnTo>
                <a:lnTo>
                  <a:pt x="19145" y="916070"/>
                </a:lnTo>
                <a:lnTo>
                  <a:pt x="4430" y="876649"/>
                </a:lnTo>
                <a:lnTo>
                  <a:pt x="0" y="16764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3988" y="1608113"/>
            <a:ext cx="1881505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875" algn="ctr">
              <a:lnSpc>
                <a:spcPct val="100000"/>
              </a:lnSpc>
            </a:pPr>
            <a:r>
              <a:rPr sz="1900" spc="5" dirty="0">
                <a:latin typeface="Tw Cen MT"/>
                <a:cs typeface="Tw Cen MT"/>
              </a:rPr>
              <a:t>S</a:t>
            </a:r>
            <a:r>
              <a:rPr sz="1900" spc="-35" dirty="0">
                <a:latin typeface="Tw Cen MT"/>
                <a:cs typeface="Tw Cen MT"/>
              </a:rPr>
              <a:t>T</a:t>
            </a:r>
            <a:r>
              <a:rPr sz="1900" spc="5" dirty="0">
                <a:latin typeface="Tw Cen MT"/>
                <a:cs typeface="Tw Cen MT"/>
              </a:rPr>
              <a:t>ART</a:t>
            </a:r>
            <a:endParaRPr sz="1900">
              <a:latin typeface="Tw Cen MT"/>
              <a:cs typeface="Tw Cen MT"/>
            </a:endParaRPr>
          </a:p>
          <a:p>
            <a:pPr marL="12065" marR="5080" algn="ctr">
              <a:lnSpc>
                <a:spcPct val="99500"/>
              </a:lnSpc>
              <a:spcBef>
                <a:spcPts val="705"/>
              </a:spcBef>
            </a:pPr>
            <a:r>
              <a:rPr sz="1800" spc="-15" dirty="0">
                <a:latin typeface="Tw Cen MT"/>
                <a:cs typeface="Tw Cen MT"/>
              </a:rPr>
              <a:t>Composes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data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i</a:t>
            </a:r>
            <a:r>
              <a:rPr sz="1800" spc="-10" dirty="0">
                <a:latin typeface="Tw Cen MT"/>
                <a:cs typeface="Tw Cen MT"/>
              </a:rPr>
              <a:t>n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com</a:t>
            </a:r>
            <a:r>
              <a:rPr sz="1800" spc="20" dirty="0">
                <a:latin typeface="Tw Cen MT"/>
                <a:cs typeface="Tw Cen MT"/>
              </a:rPr>
              <a:t>m</a:t>
            </a:r>
            <a:r>
              <a:rPr sz="1800" dirty="0">
                <a:latin typeface="Tw Cen MT"/>
                <a:cs typeface="Tw Cen MT"/>
              </a:rPr>
              <a:t>uni</a:t>
            </a:r>
            <a:r>
              <a:rPr sz="1800" spc="-10" dirty="0">
                <a:latin typeface="Tw Cen MT"/>
                <a:cs typeface="Tw Cen MT"/>
              </a:rPr>
              <a:t>ca</a:t>
            </a:r>
            <a:r>
              <a:rPr sz="1800" dirty="0">
                <a:latin typeface="Tw Cen MT"/>
                <a:cs typeface="Tw Cen MT"/>
              </a:rPr>
              <a:t>ti</a:t>
            </a:r>
            <a:r>
              <a:rPr sz="1800" spc="-10" dirty="0">
                <a:latin typeface="Tw Cen MT"/>
                <a:cs typeface="Tw Cen MT"/>
              </a:rPr>
              <a:t>on segment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5079757"/>
            <a:ext cx="173228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algn="ctr">
              <a:lnSpc>
                <a:spcPts val="2130"/>
              </a:lnSpc>
            </a:pPr>
            <a:r>
              <a:rPr sz="1800" dirty="0">
                <a:solidFill>
                  <a:srgbClr val="0000FF"/>
                </a:solidFill>
                <a:latin typeface="Tw Cen MT"/>
                <a:cs typeface="Tw Cen MT"/>
              </a:rPr>
              <a:t>[NI</a:t>
            </a:r>
            <a:r>
              <a:rPr sz="1800" spc="-5" dirty="0">
                <a:solidFill>
                  <a:srgbClr val="0000FF"/>
                </a:solidFill>
                <a:latin typeface="Tw Cen MT"/>
                <a:cs typeface="Tw Cen MT"/>
              </a:rPr>
              <a:t>] </a:t>
            </a:r>
            <a:r>
              <a:rPr sz="1800" dirty="0">
                <a:latin typeface="Tw Cen MT"/>
                <a:cs typeface="Tw Cen MT"/>
              </a:rPr>
              <a:t>l</a:t>
            </a:r>
            <a:r>
              <a:rPr sz="1800" spc="-10" dirty="0">
                <a:latin typeface="Tw Cen MT"/>
                <a:cs typeface="Tw Cen MT"/>
              </a:rPr>
              <a:t>ea</a:t>
            </a:r>
            <a:r>
              <a:rPr sz="1800" spc="-50" dirty="0">
                <a:latin typeface="Tw Cen MT"/>
                <a:cs typeface="Tw Cen MT"/>
              </a:rPr>
              <a:t>v</a:t>
            </a:r>
            <a:r>
              <a:rPr sz="1800" dirty="0">
                <a:latin typeface="Tw Cen MT"/>
                <a:cs typeface="Tw Cen MT"/>
              </a:rPr>
              <a:t>es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2130"/>
              </a:lnSpc>
            </a:pPr>
            <a:r>
              <a:rPr sz="2550" spc="-1185" baseline="-8169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2550" spc="-82" baseline="-8169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w Cen MT"/>
                <a:cs typeface="Tw Cen MT"/>
              </a:rPr>
              <a:t>desc</a:t>
            </a:r>
            <a:r>
              <a:rPr sz="1800" dirty="0">
                <a:latin typeface="Tw Cen MT"/>
                <a:cs typeface="Tw Cen MT"/>
              </a:rPr>
              <a:t>ri</a:t>
            </a:r>
            <a:r>
              <a:rPr sz="1800" spc="-10" dirty="0">
                <a:latin typeface="Tw Cen MT"/>
                <a:cs typeface="Tw Cen MT"/>
              </a:rPr>
              <a:t>p</a:t>
            </a:r>
            <a:r>
              <a:rPr sz="1800" dirty="0">
                <a:latin typeface="Tw Cen MT"/>
                <a:cs typeface="Tw Cen MT"/>
              </a:rPr>
              <a:t>tor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i</a:t>
            </a:r>
            <a:r>
              <a:rPr sz="1800" spc="-10" dirty="0">
                <a:latin typeface="Tw Cen MT"/>
                <a:cs typeface="Tw Cen MT"/>
              </a:rPr>
              <a:t>n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</a:t>
            </a:r>
            <a:endParaRPr sz="1800">
              <a:latin typeface="Tw Cen MT"/>
              <a:cs typeface="Tw Cen MT"/>
            </a:endParaRPr>
          </a:p>
          <a:p>
            <a:pPr marL="243840" algn="ctr">
              <a:lnSpc>
                <a:spcPct val="100000"/>
              </a:lnSpc>
              <a:spcBef>
                <a:spcPts val="40"/>
              </a:spcBef>
            </a:pPr>
            <a:r>
              <a:rPr sz="1800" spc="-10" dirty="0">
                <a:latin typeface="Tw Cen MT"/>
                <a:cs typeface="Tw Cen MT"/>
              </a:rPr>
              <a:t>queue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0339" y="5456682"/>
            <a:ext cx="5499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w Cen MT"/>
                <a:cs typeface="Tw Cen MT"/>
              </a:rPr>
              <a:t>NEG</a:t>
            </a:r>
            <a:r>
              <a:rPr sz="1000" spc="-60" dirty="0">
                <a:latin typeface="Tw Cen MT"/>
                <a:cs typeface="Tw Cen MT"/>
              </a:rPr>
              <a:t>A</a:t>
            </a:r>
            <a:r>
              <a:rPr sz="1000" dirty="0">
                <a:latin typeface="Tw Cen MT"/>
                <a:cs typeface="Tw Cen MT"/>
              </a:rPr>
              <a:t>TI</a:t>
            </a:r>
            <a:r>
              <a:rPr sz="1000" spc="-10" dirty="0">
                <a:latin typeface="Tw Cen MT"/>
                <a:cs typeface="Tw Cen MT"/>
              </a:rPr>
              <a:t>VE</a:t>
            </a:r>
            <a:endParaRPr sz="1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7446" y="5456682"/>
            <a:ext cx="494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w Cen MT"/>
                <a:cs typeface="Tw Cen MT"/>
              </a:rPr>
              <a:t>POSITI</a:t>
            </a:r>
            <a:r>
              <a:rPr sz="1000" spc="-10" dirty="0">
                <a:latin typeface="Tw Cen MT"/>
                <a:cs typeface="Tw Cen MT"/>
              </a:rPr>
              <a:t>VE</a:t>
            </a:r>
            <a:endParaRPr sz="10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12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5200" y="3415520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70">
                <a:moveTo>
                  <a:pt x="0" y="167347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3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1"/>
                </a:lnTo>
                <a:lnTo>
                  <a:pt x="2104927" y="930434"/>
                </a:lnTo>
                <a:lnTo>
                  <a:pt x="2077746" y="961530"/>
                </a:lnTo>
                <a:lnTo>
                  <a:pt x="2043707" y="985114"/>
                </a:lnTo>
                <a:lnTo>
                  <a:pt x="2004246" y="999747"/>
                </a:lnTo>
                <a:lnTo>
                  <a:pt x="167347" y="1004079"/>
                </a:lnTo>
                <a:lnTo>
                  <a:pt x="152628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48480" y="3542277"/>
            <a:ext cx="1853564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99500"/>
              </a:lnSpc>
            </a:pPr>
            <a:r>
              <a:rPr sz="1800" spc="-10" dirty="0">
                <a:latin typeface="Tw Cen MT"/>
                <a:cs typeface="Tw Cen MT"/>
              </a:rPr>
              <a:t>Push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a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desc</a:t>
            </a:r>
            <a:r>
              <a:rPr sz="1800" dirty="0">
                <a:latin typeface="Tw Cen MT"/>
                <a:cs typeface="Tw Cen MT"/>
              </a:rPr>
              <a:t>ri</a:t>
            </a:r>
            <a:r>
              <a:rPr sz="1800" spc="-10" dirty="0">
                <a:latin typeface="Tw Cen MT"/>
                <a:cs typeface="Tw Cen MT"/>
              </a:rPr>
              <a:t>p</a:t>
            </a:r>
            <a:r>
              <a:rPr sz="1800" dirty="0">
                <a:latin typeface="Tw Cen MT"/>
                <a:cs typeface="Tw Cen MT"/>
              </a:rPr>
              <a:t>tor </a:t>
            </a:r>
            <a:r>
              <a:rPr sz="1800" spc="-40" dirty="0">
                <a:latin typeface="Tw Cen MT"/>
                <a:cs typeface="Tw Cen MT"/>
              </a:rPr>
              <a:t>f</a:t>
            </a:r>
            <a:r>
              <a:rPr sz="1800" dirty="0">
                <a:latin typeface="Tw Cen MT"/>
                <a:cs typeface="Tw Cen MT"/>
              </a:rPr>
              <a:t>or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messa</a:t>
            </a:r>
            <a:r>
              <a:rPr sz="1800" spc="-50" dirty="0">
                <a:latin typeface="Tw Cen MT"/>
                <a:cs typeface="Tw Cen MT"/>
              </a:rPr>
              <a:t>g</a:t>
            </a:r>
            <a:r>
              <a:rPr sz="1800" dirty="0">
                <a:latin typeface="Tw Cen MT"/>
                <a:cs typeface="Tw Cen MT"/>
              </a:rPr>
              <a:t>e </a:t>
            </a:r>
            <a:r>
              <a:rPr sz="1800" spc="-10" dirty="0">
                <a:latin typeface="Tw Cen MT"/>
                <a:cs typeface="Tw Cen MT"/>
              </a:rPr>
              <a:t>onto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send</a:t>
            </a:r>
            <a:r>
              <a:rPr sz="1800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queue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5200" y="4953000"/>
            <a:ext cx="2133600" cy="982344"/>
          </a:xfrm>
          <a:custGeom>
            <a:avLst/>
            <a:gdLst/>
            <a:ahLst/>
            <a:cxnLst/>
            <a:rect l="l" t="t" r="r" b="b"/>
            <a:pathLst>
              <a:path w="2133600" h="982345">
                <a:moveTo>
                  <a:pt x="0" y="490883"/>
                </a:moveTo>
                <a:lnTo>
                  <a:pt x="1066799" y="0"/>
                </a:lnTo>
                <a:lnTo>
                  <a:pt x="2133599" y="490883"/>
                </a:lnTo>
                <a:lnTo>
                  <a:pt x="1066799" y="981767"/>
                </a:lnTo>
                <a:lnTo>
                  <a:pt x="0" y="49088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9304" y="5205762"/>
            <a:ext cx="7708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5080" indent="-215900">
              <a:lnSpc>
                <a:spcPts val="2100"/>
              </a:lnSpc>
            </a:pPr>
            <a:r>
              <a:rPr sz="1800" spc="-10" dirty="0">
                <a:latin typeface="Tw Cen MT"/>
                <a:cs typeface="Tw Cen MT"/>
              </a:rPr>
              <a:t>Ba</a:t>
            </a:r>
            <a:r>
              <a:rPr sz="1800" spc="25" dirty="0">
                <a:latin typeface="Tw Cen MT"/>
                <a:cs typeface="Tw Cen MT"/>
              </a:rPr>
              <a:t>c</a:t>
            </a:r>
            <a:r>
              <a:rPr sz="1800" spc="-50" dirty="0">
                <a:latin typeface="Tw Cen MT"/>
                <a:cs typeface="Tw Cen MT"/>
              </a:rPr>
              <a:t>k</a:t>
            </a:r>
            <a:r>
              <a:rPr sz="1800" spc="-10" dirty="0">
                <a:latin typeface="Tw Cen MT"/>
                <a:cs typeface="Tw Cen MT"/>
              </a:rPr>
              <a:t>ed</a:t>
            </a:r>
            <a:r>
              <a:rPr sz="1800" dirty="0">
                <a:latin typeface="Tw Cen MT"/>
                <a:cs typeface="Tw Cen MT"/>
              </a:rPr>
              <a:t>- </a:t>
            </a:r>
            <a:r>
              <a:rPr sz="1800" spc="-10" dirty="0">
                <a:latin typeface="Tw Cen MT"/>
                <a:cs typeface="Tw Cen MT"/>
              </a:rPr>
              <a:t>up?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12038" y="4953000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70">
                <a:moveTo>
                  <a:pt x="0" y="167346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3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1"/>
                </a:lnTo>
                <a:lnTo>
                  <a:pt x="2104927" y="930434"/>
                </a:lnTo>
                <a:lnTo>
                  <a:pt x="2077746" y="961531"/>
                </a:lnTo>
                <a:lnTo>
                  <a:pt x="2043707" y="985114"/>
                </a:lnTo>
                <a:lnTo>
                  <a:pt x="2004246" y="999747"/>
                </a:lnTo>
                <a:lnTo>
                  <a:pt x="167346" y="1004079"/>
                </a:lnTo>
                <a:lnTo>
                  <a:pt x="152627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6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59784" y="5079757"/>
            <a:ext cx="184467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500"/>
              </a:lnSpc>
            </a:pPr>
            <a:r>
              <a:rPr sz="1800" dirty="0">
                <a:solidFill>
                  <a:srgbClr val="0000FF"/>
                </a:solidFill>
                <a:latin typeface="Tw Cen MT"/>
                <a:cs typeface="Tw Cen MT"/>
              </a:rPr>
              <a:t>[NI</a:t>
            </a:r>
            <a:r>
              <a:rPr sz="1800" spc="-5" dirty="0">
                <a:solidFill>
                  <a:srgbClr val="0000FF"/>
                </a:solidFill>
                <a:latin typeface="Tw Cen MT"/>
                <a:cs typeface="Tw Cen MT"/>
              </a:rPr>
              <a:t>] </a:t>
            </a:r>
            <a:r>
              <a:rPr sz="1800" spc="-10" dirty="0">
                <a:latin typeface="Tw Cen MT"/>
                <a:cs typeface="Tw Cen MT"/>
              </a:rPr>
              <a:t>p</a:t>
            </a:r>
            <a:r>
              <a:rPr sz="1800" dirty="0">
                <a:latin typeface="Tw Cen MT"/>
                <a:cs typeface="Tw Cen MT"/>
              </a:rPr>
              <a:t>i</a:t>
            </a:r>
            <a:r>
              <a:rPr sz="1800" spc="25" dirty="0">
                <a:latin typeface="Tw Cen MT"/>
                <a:cs typeface="Tw Cen MT"/>
              </a:rPr>
              <a:t>c</a:t>
            </a:r>
            <a:r>
              <a:rPr sz="1800" spc="-10" dirty="0">
                <a:latin typeface="Tw Cen MT"/>
                <a:cs typeface="Tw Cen MT"/>
              </a:rPr>
              <a:t>ks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up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 messa</a:t>
            </a:r>
            <a:r>
              <a:rPr sz="1800" spc="-50" dirty="0">
                <a:latin typeface="Tw Cen MT"/>
                <a:cs typeface="Tw Cen MT"/>
              </a:rPr>
              <a:t>g</a:t>
            </a:r>
            <a:r>
              <a:rPr sz="1800" dirty="0">
                <a:latin typeface="Tw Cen MT"/>
                <a:cs typeface="Tw Cen MT"/>
              </a:rPr>
              <a:t>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and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inse</a:t>
            </a:r>
            <a:r>
              <a:rPr sz="1800" spc="35" dirty="0">
                <a:latin typeface="Tw Cen MT"/>
                <a:cs typeface="Tw Cen MT"/>
              </a:rPr>
              <a:t>r</a:t>
            </a:r>
            <a:r>
              <a:rPr sz="1800" dirty="0">
                <a:latin typeface="Tw Cen MT"/>
                <a:cs typeface="Tw Cen MT"/>
              </a:rPr>
              <a:t>ts i</a:t>
            </a:r>
            <a:r>
              <a:rPr sz="1800" spc="-10" dirty="0">
                <a:latin typeface="Tw Cen MT"/>
                <a:cs typeface="Tw Cen MT"/>
              </a:rPr>
              <a:t>nto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net</a:t>
            </a:r>
            <a:r>
              <a:rPr sz="1800" spc="-55" dirty="0">
                <a:latin typeface="Tw Cen MT"/>
                <a:cs typeface="Tw Cen MT"/>
              </a:rPr>
              <a:t>w</a:t>
            </a:r>
            <a:r>
              <a:rPr sz="1800" dirty="0">
                <a:latin typeface="Tw Cen MT"/>
                <a:cs typeface="Tw Cen MT"/>
              </a:rPr>
              <a:t>o</a:t>
            </a:r>
            <a:r>
              <a:rPr sz="1800" spc="35" dirty="0">
                <a:latin typeface="Tw Cen MT"/>
                <a:cs typeface="Tw Cen MT"/>
              </a:rPr>
              <a:t>r</a:t>
            </a:r>
            <a:r>
              <a:rPr sz="1800" spc="-10" dirty="0">
                <a:latin typeface="Tw Cen MT"/>
                <a:cs typeface="Tw Cen MT"/>
              </a:rPr>
              <a:t>k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00798" y="3429000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70">
                <a:moveTo>
                  <a:pt x="0" y="167347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4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1"/>
                </a:lnTo>
                <a:lnTo>
                  <a:pt x="2104927" y="930434"/>
                </a:lnTo>
                <a:lnTo>
                  <a:pt x="2077746" y="961531"/>
                </a:lnTo>
                <a:lnTo>
                  <a:pt x="2043707" y="985114"/>
                </a:lnTo>
                <a:lnTo>
                  <a:pt x="2004246" y="999747"/>
                </a:lnTo>
                <a:lnTo>
                  <a:pt x="167347" y="1004079"/>
                </a:lnTo>
                <a:lnTo>
                  <a:pt x="152628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7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33377" y="3555757"/>
            <a:ext cx="167513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500"/>
              </a:lnSpc>
            </a:pPr>
            <a:r>
              <a:rPr sz="1800" dirty="0">
                <a:solidFill>
                  <a:srgbClr val="0000FF"/>
                </a:solidFill>
                <a:latin typeface="Tw Cen MT"/>
                <a:cs typeface="Tw Cen MT"/>
              </a:rPr>
              <a:t>[NI</a:t>
            </a:r>
            <a:r>
              <a:rPr sz="1800" spc="-5" dirty="0">
                <a:solidFill>
                  <a:srgbClr val="0000FF"/>
                </a:solidFill>
                <a:latin typeface="Tw Cen MT"/>
                <a:cs typeface="Tw Cen MT"/>
              </a:rPr>
              <a:t>] </a:t>
            </a:r>
            <a:r>
              <a:rPr sz="1800" dirty="0">
                <a:latin typeface="Tw Cen MT"/>
                <a:cs typeface="Tw Cen MT"/>
              </a:rPr>
              <a:t>i</a:t>
            </a:r>
            <a:r>
              <a:rPr sz="1800" spc="-10" dirty="0">
                <a:latin typeface="Tw Cen MT"/>
                <a:cs typeface="Tw Cen MT"/>
              </a:rPr>
              <a:t>nd</a:t>
            </a:r>
            <a:r>
              <a:rPr sz="1800" dirty="0">
                <a:latin typeface="Tw Cen MT"/>
                <a:cs typeface="Tw Cen MT"/>
              </a:rPr>
              <a:t>i</a:t>
            </a:r>
            <a:r>
              <a:rPr sz="1800" spc="-10" dirty="0">
                <a:latin typeface="Tw Cen MT"/>
                <a:cs typeface="Tw Cen MT"/>
              </a:rPr>
              <a:t>ca</a:t>
            </a:r>
            <a:r>
              <a:rPr sz="1800" dirty="0">
                <a:latin typeface="Tw Cen MT"/>
                <a:cs typeface="Tw Cen MT"/>
              </a:rPr>
              <a:t>tes </a:t>
            </a:r>
            <a:r>
              <a:rPr sz="1800" spc="-10" dirty="0">
                <a:latin typeface="Tw Cen MT"/>
                <a:cs typeface="Tw Cen MT"/>
              </a:rPr>
              <a:t>messa</a:t>
            </a:r>
            <a:r>
              <a:rPr sz="1800" spc="-50" dirty="0">
                <a:latin typeface="Tw Cen MT"/>
                <a:cs typeface="Tw Cen MT"/>
              </a:rPr>
              <a:t>g</a:t>
            </a:r>
            <a:r>
              <a:rPr sz="1800" dirty="0">
                <a:latin typeface="Tw Cen MT"/>
                <a:cs typeface="Tw Cen MT"/>
              </a:rPr>
              <a:t>es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inj</a:t>
            </a:r>
            <a:r>
              <a:rPr sz="1800" spc="-10" dirty="0">
                <a:latin typeface="Tw Cen MT"/>
                <a:cs typeface="Tw Cen MT"/>
              </a:rPr>
              <a:t>ec</a:t>
            </a:r>
            <a:r>
              <a:rPr sz="1800" dirty="0">
                <a:latin typeface="Tw Cen MT"/>
                <a:cs typeface="Tw Cen MT"/>
              </a:rPr>
              <a:t>ti</a:t>
            </a:r>
            <a:r>
              <a:rPr sz="1800" spc="-10" dirty="0">
                <a:latin typeface="Tw Cen MT"/>
                <a:cs typeface="Tw Cen MT"/>
              </a:rPr>
              <a:t>on status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0" dirty="0">
                <a:latin typeface="Tw Cen MT"/>
                <a:cs typeface="Tw Cen MT"/>
              </a:rPr>
              <a:t>b</a:t>
            </a:r>
            <a:r>
              <a:rPr sz="1800" dirty="0">
                <a:latin typeface="Tw Cen MT"/>
                <a:cs typeface="Tw Cen MT"/>
              </a:rPr>
              <a:t>y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fl</a:t>
            </a:r>
            <a:r>
              <a:rPr sz="1800" spc="-10" dirty="0">
                <a:latin typeface="Tw Cen MT"/>
                <a:cs typeface="Tw Cen MT"/>
              </a:rPr>
              <a:t>ag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92033" y="1869045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69">
                <a:moveTo>
                  <a:pt x="1966253" y="0"/>
                </a:moveTo>
                <a:lnTo>
                  <a:pt x="157962" y="258"/>
                </a:lnTo>
                <a:lnTo>
                  <a:pt x="115685" y="8126"/>
                </a:lnTo>
                <a:lnTo>
                  <a:pt x="77872" y="25902"/>
                </a:lnTo>
                <a:lnTo>
                  <a:pt x="45959" y="52150"/>
                </a:lnTo>
                <a:lnTo>
                  <a:pt x="21384" y="85431"/>
                </a:lnTo>
                <a:lnTo>
                  <a:pt x="5585" y="124309"/>
                </a:lnTo>
                <a:lnTo>
                  <a:pt x="0" y="167346"/>
                </a:lnTo>
                <a:lnTo>
                  <a:pt x="258" y="846117"/>
                </a:lnTo>
                <a:lnTo>
                  <a:pt x="8126" y="888393"/>
                </a:lnTo>
                <a:lnTo>
                  <a:pt x="25902" y="926206"/>
                </a:lnTo>
                <a:lnTo>
                  <a:pt x="52150" y="958119"/>
                </a:lnTo>
                <a:lnTo>
                  <a:pt x="85432" y="982694"/>
                </a:lnTo>
                <a:lnTo>
                  <a:pt x="124310" y="998493"/>
                </a:lnTo>
                <a:lnTo>
                  <a:pt x="167346" y="1004079"/>
                </a:lnTo>
                <a:lnTo>
                  <a:pt x="1975638" y="1003821"/>
                </a:lnTo>
                <a:lnTo>
                  <a:pt x="2017914" y="995953"/>
                </a:lnTo>
                <a:lnTo>
                  <a:pt x="2055728" y="978176"/>
                </a:lnTo>
                <a:lnTo>
                  <a:pt x="2087640" y="951928"/>
                </a:lnTo>
                <a:lnTo>
                  <a:pt x="2112215" y="918646"/>
                </a:lnTo>
                <a:lnTo>
                  <a:pt x="2128014" y="879768"/>
                </a:lnTo>
                <a:lnTo>
                  <a:pt x="2133600" y="836731"/>
                </a:lnTo>
                <a:lnTo>
                  <a:pt x="2133341" y="157962"/>
                </a:lnTo>
                <a:lnTo>
                  <a:pt x="2125473" y="115685"/>
                </a:lnTo>
                <a:lnTo>
                  <a:pt x="2107697" y="77872"/>
                </a:lnTo>
                <a:lnTo>
                  <a:pt x="2081449" y="45959"/>
                </a:lnTo>
                <a:lnTo>
                  <a:pt x="2048168" y="21384"/>
                </a:lnTo>
                <a:lnTo>
                  <a:pt x="2009290" y="5585"/>
                </a:lnTo>
                <a:lnTo>
                  <a:pt x="1966253" y="0"/>
                </a:lnTo>
                <a:close/>
              </a:path>
            </a:pathLst>
          </a:custGeom>
          <a:solidFill>
            <a:srgbClr val="DC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92033" y="1869045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69">
                <a:moveTo>
                  <a:pt x="0" y="167347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3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2"/>
                </a:lnTo>
                <a:lnTo>
                  <a:pt x="2104927" y="930434"/>
                </a:lnTo>
                <a:lnTo>
                  <a:pt x="2077746" y="961531"/>
                </a:lnTo>
                <a:lnTo>
                  <a:pt x="2043707" y="985114"/>
                </a:lnTo>
                <a:lnTo>
                  <a:pt x="2004246" y="999747"/>
                </a:lnTo>
                <a:lnTo>
                  <a:pt x="167346" y="1004079"/>
                </a:lnTo>
                <a:lnTo>
                  <a:pt x="152627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7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23787" y="1995802"/>
            <a:ext cx="147637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500"/>
              </a:lnSpc>
            </a:pPr>
            <a:r>
              <a:rPr sz="1800" spc="-10" dirty="0">
                <a:latin typeface="Tw Cen MT"/>
                <a:cs typeface="Tw Cen MT"/>
              </a:rPr>
              <a:t>Associated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send b</a:t>
            </a:r>
            <a:r>
              <a:rPr sz="1800" dirty="0">
                <a:latin typeface="Tw Cen MT"/>
                <a:cs typeface="Tw Cen MT"/>
              </a:rPr>
              <a:t>uffer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can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b</a:t>
            </a:r>
            <a:r>
              <a:rPr sz="1800" dirty="0">
                <a:latin typeface="Tw Cen MT"/>
                <a:cs typeface="Tw Cen MT"/>
              </a:rPr>
              <a:t>e </a:t>
            </a:r>
            <a:r>
              <a:rPr sz="1800" spc="-10" dirty="0">
                <a:latin typeface="Tw Cen MT"/>
                <a:cs typeface="Tw Cen MT"/>
              </a:rPr>
              <a:t>reused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600" y="4953000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70">
                <a:moveTo>
                  <a:pt x="1966252" y="0"/>
                </a:moveTo>
                <a:lnTo>
                  <a:pt x="157962" y="258"/>
                </a:lnTo>
                <a:lnTo>
                  <a:pt x="115685" y="8126"/>
                </a:lnTo>
                <a:lnTo>
                  <a:pt x="77872" y="25902"/>
                </a:lnTo>
                <a:lnTo>
                  <a:pt x="45959" y="52150"/>
                </a:lnTo>
                <a:lnTo>
                  <a:pt x="21384" y="85431"/>
                </a:lnTo>
                <a:lnTo>
                  <a:pt x="5585" y="124309"/>
                </a:lnTo>
                <a:lnTo>
                  <a:pt x="0" y="167346"/>
                </a:lnTo>
                <a:lnTo>
                  <a:pt x="258" y="846117"/>
                </a:lnTo>
                <a:lnTo>
                  <a:pt x="8126" y="888393"/>
                </a:lnTo>
                <a:lnTo>
                  <a:pt x="25902" y="926207"/>
                </a:lnTo>
                <a:lnTo>
                  <a:pt x="52150" y="958120"/>
                </a:lnTo>
                <a:lnTo>
                  <a:pt x="85432" y="982694"/>
                </a:lnTo>
                <a:lnTo>
                  <a:pt x="124310" y="998493"/>
                </a:lnTo>
                <a:lnTo>
                  <a:pt x="167346" y="1004079"/>
                </a:lnTo>
                <a:lnTo>
                  <a:pt x="1975637" y="1003821"/>
                </a:lnTo>
                <a:lnTo>
                  <a:pt x="2017914" y="995953"/>
                </a:lnTo>
                <a:lnTo>
                  <a:pt x="2055727" y="978176"/>
                </a:lnTo>
                <a:lnTo>
                  <a:pt x="2087640" y="951929"/>
                </a:lnTo>
                <a:lnTo>
                  <a:pt x="2112215" y="918647"/>
                </a:lnTo>
                <a:lnTo>
                  <a:pt x="2128014" y="879769"/>
                </a:lnTo>
                <a:lnTo>
                  <a:pt x="2133600" y="836732"/>
                </a:lnTo>
                <a:lnTo>
                  <a:pt x="2133341" y="157961"/>
                </a:lnTo>
                <a:lnTo>
                  <a:pt x="2125473" y="115685"/>
                </a:lnTo>
                <a:lnTo>
                  <a:pt x="2107697" y="77871"/>
                </a:lnTo>
                <a:lnTo>
                  <a:pt x="2081449" y="45959"/>
                </a:lnTo>
                <a:lnTo>
                  <a:pt x="2048167" y="21384"/>
                </a:lnTo>
                <a:lnTo>
                  <a:pt x="2009289" y="5585"/>
                </a:lnTo>
                <a:lnTo>
                  <a:pt x="1966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600" y="4953000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70">
                <a:moveTo>
                  <a:pt x="0" y="167346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3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1"/>
                </a:lnTo>
                <a:lnTo>
                  <a:pt x="2104927" y="930434"/>
                </a:lnTo>
                <a:lnTo>
                  <a:pt x="2077746" y="961531"/>
                </a:lnTo>
                <a:lnTo>
                  <a:pt x="2043707" y="985114"/>
                </a:lnTo>
                <a:lnTo>
                  <a:pt x="2004246" y="999747"/>
                </a:lnTo>
                <a:lnTo>
                  <a:pt x="167346" y="1004079"/>
                </a:lnTo>
                <a:lnTo>
                  <a:pt x="152628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6"/>
                </a:lnTo>
                <a:close/>
              </a:path>
            </a:pathLst>
          </a:custGeom>
          <a:ln w="19049">
            <a:solidFill>
              <a:srgbClr val="E593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1851276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69">
                <a:moveTo>
                  <a:pt x="1966252" y="0"/>
                </a:moveTo>
                <a:lnTo>
                  <a:pt x="157962" y="258"/>
                </a:lnTo>
                <a:lnTo>
                  <a:pt x="115685" y="8126"/>
                </a:lnTo>
                <a:lnTo>
                  <a:pt x="77872" y="25902"/>
                </a:lnTo>
                <a:lnTo>
                  <a:pt x="45959" y="52150"/>
                </a:lnTo>
                <a:lnTo>
                  <a:pt x="21384" y="85431"/>
                </a:lnTo>
                <a:lnTo>
                  <a:pt x="5585" y="124309"/>
                </a:lnTo>
                <a:lnTo>
                  <a:pt x="0" y="167346"/>
                </a:lnTo>
                <a:lnTo>
                  <a:pt x="258" y="846117"/>
                </a:lnTo>
                <a:lnTo>
                  <a:pt x="8126" y="888393"/>
                </a:lnTo>
                <a:lnTo>
                  <a:pt x="25902" y="926207"/>
                </a:lnTo>
                <a:lnTo>
                  <a:pt x="52150" y="958120"/>
                </a:lnTo>
                <a:lnTo>
                  <a:pt x="85432" y="982694"/>
                </a:lnTo>
                <a:lnTo>
                  <a:pt x="124310" y="998493"/>
                </a:lnTo>
                <a:lnTo>
                  <a:pt x="167346" y="1004079"/>
                </a:lnTo>
                <a:lnTo>
                  <a:pt x="1975637" y="1003821"/>
                </a:lnTo>
                <a:lnTo>
                  <a:pt x="2017914" y="995953"/>
                </a:lnTo>
                <a:lnTo>
                  <a:pt x="2055727" y="978177"/>
                </a:lnTo>
                <a:lnTo>
                  <a:pt x="2087640" y="951929"/>
                </a:lnTo>
                <a:lnTo>
                  <a:pt x="2112215" y="918647"/>
                </a:lnTo>
                <a:lnTo>
                  <a:pt x="2128014" y="879769"/>
                </a:lnTo>
                <a:lnTo>
                  <a:pt x="2133600" y="836733"/>
                </a:lnTo>
                <a:lnTo>
                  <a:pt x="2133341" y="157961"/>
                </a:lnTo>
                <a:lnTo>
                  <a:pt x="2125473" y="115685"/>
                </a:lnTo>
                <a:lnTo>
                  <a:pt x="2107697" y="77871"/>
                </a:lnTo>
                <a:lnTo>
                  <a:pt x="2081449" y="45959"/>
                </a:lnTo>
                <a:lnTo>
                  <a:pt x="2048167" y="21384"/>
                </a:lnTo>
                <a:lnTo>
                  <a:pt x="2009289" y="5585"/>
                </a:lnTo>
                <a:lnTo>
                  <a:pt x="1966252" y="0"/>
                </a:lnTo>
                <a:close/>
              </a:path>
            </a:pathLst>
          </a:custGeom>
          <a:solidFill>
            <a:srgbClr val="F5D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" y="1851276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69">
                <a:moveTo>
                  <a:pt x="0" y="167347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3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2"/>
                </a:lnTo>
                <a:lnTo>
                  <a:pt x="2104927" y="930434"/>
                </a:lnTo>
                <a:lnTo>
                  <a:pt x="2077746" y="961531"/>
                </a:lnTo>
                <a:lnTo>
                  <a:pt x="2043706" y="985114"/>
                </a:lnTo>
                <a:lnTo>
                  <a:pt x="2004246" y="999747"/>
                </a:lnTo>
                <a:lnTo>
                  <a:pt x="167346" y="1004079"/>
                </a:lnTo>
                <a:lnTo>
                  <a:pt x="152628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7"/>
                </a:lnTo>
                <a:close/>
              </a:path>
            </a:pathLst>
          </a:custGeom>
          <a:ln w="19049">
            <a:solidFill>
              <a:srgbClr val="E593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2907" y="1978034"/>
            <a:ext cx="179387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9500"/>
              </a:lnSpc>
            </a:pPr>
            <a:r>
              <a:rPr sz="1800" dirty="0">
                <a:solidFill>
                  <a:srgbClr val="0000FF"/>
                </a:solidFill>
                <a:latin typeface="Tw Cen MT"/>
                <a:cs typeface="Tw Cen MT"/>
              </a:rPr>
              <a:t>[NI</a:t>
            </a:r>
            <a:r>
              <a:rPr sz="1800" spc="-5" dirty="0">
                <a:solidFill>
                  <a:srgbClr val="0000FF"/>
                </a:solidFill>
                <a:latin typeface="Tw Cen MT"/>
                <a:cs typeface="Tw Cen MT"/>
              </a:rPr>
              <a:t>] </a:t>
            </a:r>
            <a:r>
              <a:rPr sz="1800" spc="-55" dirty="0">
                <a:latin typeface="Tw Cen MT"/>
                <a:cs typeface="Tw Cen MT"/>
              </a:rPr>
              <a:t>e</a:t>
            </a:r>
            <a:r>
              <a:rPr sz="1800" spc="-40" dirty="0">
                <a:latin typeface="Tw Cen MT"/>
                <a:cs typeface="Tw Cen MT"/>
              </a:rPr>
              <a:t>x</a:t>
            </a:r>
            <a:r>
              <a:rPr sz="1800" dirty="0">
                <a:latin typeface="Tw Cen MT"/>
                <a:cs typeface="Tw Cen MT"/>
              </a:rPr>
              <a:t>e</a:t>
            </a:r>
            <a:r>
              <a:rPr sz="1800" spc="35" dirty="0">
                <a:latin typeface="Tw Cen MT"/>
                <a:cs typeface="Tw Cen MT"/>
              </a:rPr>
              <a:t>r</a:t>
            </a:r>
            <a:r>
              <a:rPr sz="1800" dirty="0">
                <a:latin typeface="Tw Cen MT"/>
                <a:cs typeface="Tw Cen MT"/>
              </a:rPr>
              <a:t>ts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ba</a:t>
            </a:r>
            <a:r>
              <a:rPr sz="1800" spc="25" dirty="0">
                <a:latin typeface="Tw Cen MT"/>
                <a:cs typeface="Tw Cen MT"/>
              </a:rPr>
              <a:t>c</a:t>
            </a:r>
            <a:r>
              <a:rPr sz="1800" spc="-10" dirty="0">
                <a:latin typeface="Tw Cen MT"/>
                <a:cs typeface="Tw Cen MT"/>
              </a:rPr>
              <a:t>k- p</a:t>
            </a:r>
            <a:r>
              <a:rPr sz="1800" dirty="0">
                <a:latin typeface="Tw Cen MT"/>
                <a:cs typeface="Tw Cen MT"/>
              </a:rPr>
              <a:t>ressure </a:t>
            </a:r>
            <a:r>
              <a:rPr sz="1800" spc="-10" dirty="0">
                <a:latin typeface="Tw Cen MT"/>
                <a:cs typeface="Tw Cen MT"/>
              </a:rPr>
              <a:t>to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user </a:t>
            </a:r>
            <a:r>
              <a:rPr sz="1800" spc="-10" dirty="0">
                <a:latin typeface="Tw Cen MT"/>
                <a:cs typeface="Tw Cen MT"/>
              </a:rPr>
              <a:t>p</a:t>
            </a:r>
            <a:r>
              <a:rPr sz="1800" spc="-40" dirty="0">
                <a:latin typeface="Tw Cen MT"/>
                <a:cs typeface="Tw Cen MT"/>
              </a:rPr>
              <a:t>r</a:t>
            </a:r>
            <a:r>
              <a:rPr sz="1800" spc="-10" dirty="0">
                <a:latin typeface="Tw Cen MT"/>
                <a:cs typeface="Tw Cen MT"/>
              </a:rPr>
              <a:t>oc</a:t>
            </a:r>
            <a:r>
              <a:rPr sz="1800" dirty="0">
                <a:latin typeface="Tw Cen MT"/>
                <a:cs typeface="Tw Cen MT"/>
              </a:rPr>
              <a:t>esses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3399" y="3429000"/>
            <a:ext cx="2133600" cy="982344"/>
          </a:xfrm>
          <a:custGeom>
            <a:avLst/>
            <a:gdLst/>
            <a:ahLst/>
            <a:cxnLst/>
            <a:rect l="l" t="t" r="r" b="b"/>
            <a:pathLst>
              <a:path w="2133600" h="982345">
                <a:moveTo>
                  <a:pt x="0" y="490883"/>
                </a:moveTo>
                <a:lnTo>
                  <a:pt x="1066799" y="0"/>
                </a:lnTo>
                <a:lnTo>
                  <a:pt x="2133599" y="490883"/>
                </a:lnTo>
                <a:lnTo>
                  <a:pt x="1066799" y="981767"/>
                </a:lnTo>
                <a:lnTo>
                  <a:pt x="0" y="490883"/>
                </a:lnTo>
                <a:close/>
              </a:path>
            </a:pathLst>
          </a:custGeom>
          <a:ln w="19049">
            <a:solidFill>
              <a:srgbClr val="E593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92836" y="3681762"/>
            <a:ext cx="820419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ts val="2100"/>
              </a:lnSpc>
            </a:pPr>
            <a:r>
              <a:rPr sz="1800" dirty="0">
                <a:latin typeface="Tw Cen MT"/>
                <a:cs typeface="Tw Cen MT"/>
              </a:rPr>
              <a:t>Is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Queue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Full</a:t>
            </a:r>
            <a:r>
              <a:rPr sz="1800" spc="-1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38282" y="2971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342899"/>
                </a:moveTo>
                <a:lnTo>
                  <a:pt x="19049" y="342899"/>
                </a:lnTo>
                <a:lnTo>
                  <a:pt x="19049" y="0"/>
                </a:lnTo>
                <a:lnTo>
                  <a:pt x="57149" y="0"/>
                </a:lnTo>
                <a:lnTo>
                  <a:pt x="57149" y="342899"/>
                </a:lnTo>
                <a:lnTo>
                  <a:pt x="76199" y="342899"/>
                </a:lnTo>
                <a:lnTo>
                  <a:pt x="38100" y="380999"/>
                </a:lnTo>
                <a:lnTo>
                  <a:pt x="0" y="3428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8282" y="4495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342899"/>
                </a:moveTo>
                <a:lnTo>
                  <a:pt x="19049" y="342899"/>
                </a:lnTo>
                <a:lnTo>
                  <a:pt x="19049" y="0"/>
                </a:lnTo>
                <a:lnTo>
                  <a:pt x="57149" y="0"/>
                </a:lnTo>
                <a:lnTo>
                  <a:pt x="57149" y="342899"/>
                </a:lnTo>
                <a:lnTo>
                  <a:pt x="76199" y="342899"/>
                </a:lnTo>
                <a:lnTo>
                  <a:pt x="38100" y="380999"/>
                </a:lnTo>
                <a:lnTo>
                  <a:pt x="0" y="3428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95600" y="5390189"/>
            <a:ext cx="457200" cy="85090"/>
          </a:xfrm>
          <a:custGeom>
            <a:avLst/>
            <a:gdLst/>
            <a:ahLst/>
            <a:cxnLst/>
            <a:rect l="l" t="t" r="r" b="b"/>
            <a:pathLst>
              <a:path w="457200" h="85089">
                <a:moveTo>
                  <a:pt x="0" y="42485"/>
                </a:moveTo>
                <a:lnTo>
                  <a:pt x="42485" y="0"/>
                </a:lnTo>
                <a:lnTo>
                  <a:pt x="42485" y="21242"/>
                </a:lnTo>
                <a:lnTo>
                  <a:pt x="457199" y="21242"/>
                </a:lnTo>
                <a:lnTo>
                  <a:pt x="457199" y="63728"/>
                </a:lnTo>
                <a:lnTo>
                  <a:pt x="42485" y="63728"/>
                </a:lnTo>
                <a:lnTo>
                  <a:pt x="42485" y="84971"/>
                </a:lnTo>
                <a:lnTo>
                  <a:pt x="0" y="42485"/>
                </a:lnTo>
                <a:close/>
              </a:path>
            </a:pathLst>
          </a:custGeom>
          <a:ln w="19049">
            <a:solidFill>
              <a:srgbClr val="E593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46243" y="5378951"/>
            <a:ext cx="502284" cy="107950"/>
          </a:xfrm>
          <a:custGeom>
            <a:avLst/>
            <a:gdLst/>
            <a:ahLst/>
            <a:cxnLst/>
            <a:rect l="l" t="t" r="r" b="b"/>
            <a:pathLst>
              <a:path w="502285" h="107950">
                <a:moveTo>
                  <a:pt x="448431" y="0"/>
                </a:moveTo>
                <a:lnTo>
                  <a:pt x="448431" y="26863"/>
                </a:lnTo>
                <a:lnTo>
                  <a:pt x="0" y="26863"/>
                </a:lnTo>
                <a:lnTo>
                  <a:pt x="0" y="80586"/>
                </a:lnTo>
                <a:lnTo>
                  <a:pt x="448431" y="80586"/>
                </a:lnTo>
                <a:lnTo>
                  <a:pt x="448431" y="107448"/>
                </a:lnTo>
                <a:lnTo>
                  <a:pt x="502155" y="53724"/>
                </a:lnTo>
                <a:lnTo>
                  <a:pt x="448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46243" y="5378951"/>
            <a:ext cx="502284" cy="107950"/>
          </a:xfrm>
          <a:custGeom>
            <a:avLst/>
            <a:gdLst/>
            <a:ahLst/>
            <a:cxnLst/>
            <a:rect l="l" t="t" r="r" b="b"/>
            <a:pathLst>
              <a:path w="502285" h="107950">
                <a:moveTo>
                  <a:pt x="0" y="26862"/>
                </a:moveTo>
                <a:lnTo>
                  <a:pt x="448431" y="26862"/>
                </a:lnTo>
                <a:lnTo>
                  <a:pt x="448431" y="0"/>
                </a:lnTo>
                <a:lnTo>
                  <a:pt x="502155" y="53723"/>
                </a:lnTo>
                <a:lnTo>
                  <a:pt x="448431" y="107447"/>
                </a:lnTo>
                <a:lnTo>
                  <a:pt x="448431" y="80585"/>
                </a:lnTo>
                <a:lnTo>
                  <a:pt x="0" y="80585"/>
                </a:lnTo>
                <a:lnTo>
                  <a:pt x="0" y="26862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7598" y="4495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38099"/>
                </a:moveTo>
                <a:lnTo>
                  <a:pt x="38100" y="0"/>
                </a:lnTo>
                <a:lnTo>
                  <a:pt x="76199" y="38099"/>
                </a:lnTo>
                <a:lnTo>
                  <a:pt x="57149" y="38099"/>
                </a:lnTo>
                <a:lnTo>
                  <a:pt x="57149" y="380999"/>
                </a:lnTo>
                <a:lnTo>
                  <a:pt x="19049" y="380999"/>
                </a:lnTo>
                <a:lnTo>
                  <a:pt x="19049" y="38099"/>
                </a:lnTo>
                <a:lnTo>
                  <a:pt x="0" y="38099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67598" y="2971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38100"/>
                </a:moveTo>
                <a:lnTo>
                  <a:pt x="38100" y="0"/>
                </a:lnTo>
                <a:lnTo>
                  <a:pt x="76199" y="38100"/>
                </a:lnTo>
                <a:lnTo>
                  <a:pt x="57149" y="38100"/>
                </a:lnTo>
                <a:lnTo>
                  <a:pt x="57149" y="380999"/>
                </a:lnTo>
                <a:lnTo>
                  <a:pt x="19049" y="380999"/>
                </a:lnTo>
                <a:lnTo>
                  <a:pt x="19049" y="38100"/>
                </a:lnTo>
                <a:lnTo>
                  <a:pt x="0" y="38100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7722" y="4495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38099"/>
                </a:moveTo>
                <a:lnTo>
                  <a:pt x="38099" y="0"/>
                </a:lnTo>
                <a:lnTo>
                  <a:pt x="76199" y="38099"/>
                </a:lnTo>
                <a:lnTo>
                  <a:pt x="57149" y="38099"/>
                </a:lnTo>
                <a:lnTo>
                  <a:pt x="57149" y="380999"/>
                </a:lnTo>
                <a:lnTo>
                  <a:pt x="19049" y="380999"/>
                </a:lnTo>
                <a:lnTo>
                  <a:pt x="19049" y="38099"/>
                </a:lnTo>
                <a:lnTo>
                  <a:pt x="0" y="38099"/>
                </a:lnTo>
                <a:close/>
              </a:path>
            </a:pathLst>
          </a:custGeom>
          <a:ln w="19049">
            <a:solidFill>
              <a:srgbClr val="E593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66482" y="2951789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38099"/>
                </a:moveTo>
                <a:lnTo>
                  <a:pt x="38099" y="0"/>
                </a:lnTo>
                <a:lnTo>
                  <a:pt x="76199" y="38099"/>
                </a:lnTo>
                <a:lnTo>
                  <a:pt x="57149" y="38099"/>
                </a:lnTo>
                <a:lnTo>
                  <a:pt x="57149" y="380999"/>
                </a:lnTo>
                <a:lnTo>
                  <a:pt x="19049" y="380999"/>
                </a:lnTo>
                <a:lnTo>
                  <a:pt x="19049" y="38099"/>
                </a:lnTo>
                <a:lnTo>
                  <a:pt x="0" y="38099"/>
                </a:lnTo>
                <a:close/>
              </a:path>
            </a:pathLst>
          </a:custGeom>
          <a:ln w="19049">
            <a:solidFill>
              <a:srgbClr val="E593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04463" y="6316807"/>
            <a:ext cx="63404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Send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si</a:t>
            </a:r>
            <a:r>
              <a:rPr sz="2600" spc="-20" dirty="0">
                <a:solidFill>
                  <a:srgbClr val="FF0000"/>
                </a:solidFill>
                <a:latin typeface="Tw Cen MT"/>
                <a:cs typeface="Tw Cen MT"/>
              </a:rPr>
              <a:t>mp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le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90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hang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i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ng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one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or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2600" spc="-75" dirty="0">
                <a:solidFill>
                  <a:srgbClr val="FF0000"/>
                </a:solidFill>
                <a:latin typeface="Tw Cen MT"/>
                <a:cs typeface="Tw Cen MT"/>
              </a:rPr>
              <a:t>w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ointers!</a:t>
            </a:r>
            <a:endParaRPr sz="26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554818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</a:t>
            </a:r>
            <a:r>
              <a:rPr spc="-30" dirty="0"/>
              <a:t>Com</a:t>
            </a:r>
            <a:r>
              <a:rPr spc="50" dirty="0"/>
              <a:t>m</a:t>
            </a:r>
            <a:r>
              <a:rPr dirty="0"/>
              <a:t>un</a:t>
            </a:r>
            <a:r>
              <a:rPr spc="-5" dirty="0"/>
              <a:t>i</a:t>
            </a:r>
            <a:r>
              <a:rPr spc="-25" dirty="0"/>
              <a:t>ca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on:</a:t>
            </a:r>
            <a:r>
              <a:rPr spc="-5" dirty="0"/>
              <a:t> </a:t>
            </a:r>
            <a:r>
              <a:rPr spc="-135" dirty="0"/>
              <a:t>R</a:t>
            </a:r>
            <a:r>
              <a:rPr spc="-20" dirty="0"/>
              <a:t>ec</a:t>
            </a:r>
            <a:r>
              <a:rPr dirty="0"/>
              <a:t>e</a:t>
            </a:r>
            <a:r>
              <a:rPr spc="-5" dirty="0"/>
              <a:t>i</a:t>
            </a:r>
            <a:r>
              <a:rPr spc="-110" dirty="0"/>
              <a:t>v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1809750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13</a:t>
            </a:r>
            <a:endParaRPr sz="1800">
              <a:latin typeface="Tw Cen MT"/>
              <a:cs typeface="Tw Cen MT"/>
            </a:endParaRPr>
          </a:p>
          <a:p>
            <a:pPr marL="1192530">
              <a:lnSpc>
                <a:spcPct val="100000"/>
              </a:lnSpc>
              <a:spcBef>
                <a:spcPts val="475"/>
              </a:spcBef>
            </a:pPr>
            <a:r>
              <a:rPr sz="1900" spc="5" dirty="0">
                <a:latin typeface="Tw Cen MT"/>
                <a:cs typeface="Tw Cen MT"/>
              </a:rPr>
              <a:t>S</a:t>
            </a:r>
            <a:r>
              <a:rPr sz="1900" spc="-35" dirty="0">
                <a:latin typeface="Tw Cen MT"/>
                <a:cs typeface="Tw Cen MT"/>
              </a:rPr>
              <a:t>T</a:t>
            </a:r>
            <a:r>
              <a:rPr sz="1900" spc="5" dirty="0">
                <a:latin typeface="Tw Cen MT"/>
                <a:cs typeface="Tw Cen MT"/>
              </a:rPr>
              <a:t>ART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289" y="3086298"/>
            <a:ext cx="5054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Tw Cen MT"/>
                <a:cs typeface="Tw Cen MT"/>
              </a:rPr>
              <a:t>polling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3628612"/>
            <a:ext cx="12065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365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5434" y="3575248"/>
            <a:ext cx="89026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Tw Cen MT"/>
                <a:cs typeface="Tw Cen MT"/>
              </a:rPr>
              <a:t>e</a:t>
            </a:r>
            <a:r>
              <a:rPr sz="1400" spc="-40" dirty="0">
                <a:latin typeface="Tw Cen MT"/>
                <a:cs typeface="Tw Cen MT"/>
              </a:rPr>
              <a:t>v</a:t>
            </a:r>
            <a:r>
              <a:rPr sz="1400" spc="-10" dirty="0">
                <a:latin typeface="Tw Cen MT"/>
                <a:cs typeface="Tw Cen MT"/>
              </a:rPr>
              <a:t>ent</a:t>
            </a:r>
            <a:r>
              <a:rPr sz="1400" spc="-5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d</a:t>
            </a:r>
            <a:r>
              <a:rPr sz="1400" dirty="0">
                <a:latin typeface="Tw Cen MT"/>
                <a:cs typeface="Tw Cen MT"/>
              </a:rPr>
              <a:t>ri</a:t>
            </a:r>
            <a:r>
              <a:rPr sz="1400" spc="-40" dirty="0">
                <a:latin typeface="Tw Cen MT"/>
                <a:cs typeface="Tw Cen MT"/>
              </a:rPr>
              <a:t>v</a:t>
            </a:r>
            <a:r>
              <a:rPr sz="1400" spc="-10" dirty="0">
                <a:latin typeface="Tw Cen MT"/>
                <a:cs typeface="Tw Cen MT"/>
              </a:rPr>
              <a:t>en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798" y="1860048"/>
            <a:ext cx="2133600" cy="1005840"/>
          </a:xfrm>
          <a:custGeom>
            <a:avLst/>
            <a:gdLst/>
            <a:ahLst/>
            <a:cxnLst/>
            <a:rect l="l" t="t" r="r" b="b"/>
            <a:pathLst>
              <a:path w="2133600" h="1005839">
                <a:moveTo>
                  <a:pt x="1965959" y="0"/>
                </a:moveTo>
                <a:lnTo>
                  <a:pt x="157776" y="285"/>
                </a:lnTo>
                <a:lnTo>
                  <a:pt x="115536" y="8255"/>
                </a:lnTo>
                <a:lnTo>
                  <a:pt x="77763" y="26104"/>
                </a:lnTo>
                <a:lnTo>
                  <a:pt x="45890" y="52400"/>
                </a:lnTo>
                <a:lnTo>
                  <a:pt x="21350" y="85709"/>
                </a:lnTo>
                <a:lnTo>
                  <a:pt x="5576" y="124600"/>
                </a:lnTo>
                <a:lnTo>
                  <a:pt x="0" y="167639"/>
                </a:lnTo>
                <a:lnTo>
                  <a:pt x="285" y="848064"/>
                </a:lnTo>
                <a:lnTo>
                  <a:pt x="8255" y="890304"/>
                </a:lnTo>
                <a:lnTo>
                  <a:pt x="26104" y="928077"/>
                </a:lnTo>
                <a:lnTo>
                  <a:pt x="52400" y="959949"/>
                </a:lnTo>
                <a:lnTo>
                  <a:pt x="85710" y="984489"/>
                </a:lnTo>
                <a:lnTo>
                  <a:pt x="124601" y="1000263"/>
                </a:lnTo>
                <a:lnTo>
                  <a:pt x="167641" y="1005839"/>
                </a:lnTo>
                <a:lnTo>
                  <a:pt x="1975823" y="1005554"/>
                </a:lnTo>
                <a:lnTo>
                  <a:pt x="2018064" y="997584"/>
                </a:lnTo>
                <a:lnTo>
                  <a:pt x="2055837" y="979735"/>
                </a:lnTo>
                <a:lnTo>
                  <a:pt x="2087709" y="953440"/>
                </a:lnTo>
                <a:lnTo>
                  <a:pt x="2112249" y="920130"/>
                </a:lnTo>
                <a:lnTo>
                  <a:pt x="2128023" y="881239"/>
                </a:lnTo>
                <a:lnTo>
                  <a:pt x="2133600" y="838200"/>
                </a:lnTo>
                <a:lnTo>
                  <a:pt x="2133314" y="157776"/>
                </a:lnTo>
                <a:lnTo>
                  <a:pt x="2125344" y="115536"/>
                </a:lnTo>
                <a:lnTo>
                  <a:pt x="2107496" y="77763"/>
                </a:lnTo>
                <a:lnTo>
                  <a:pt x="2081200" y="45890"/>
                </a:lnTo>
                <a:lnTo>
                  <a:pt x="2047891" y="21350"/>
                </a:lnTo>
                <a:lnTo>
                  <a:pt x="2009000" y="5576"/>
                </a:lnTo>
                <a:lnTo>
                  <a:pt x="1965959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0798" y="1860048"/>
            <a:ext cx="2133600" cy="1005840"/>
          </a:xfrm>
          <a:custGeom>
            <a:avLst/>
            <a:gdLst/>
            <a:ahLst/>
            <a:cxnLst/>
            <a:rect l="l" t="t" r="r" b="b"/>
            <a:pathLst>
              <a:path w="2133600" h="1005839">
                <a:moveTo>
                  <a:pt x="0" y="167640"/>
                </a:moveTo>
                <a:lnTo>
                  <a:pt x="5576" y="124600"/>
                </a:lnTo>
                <a:lnTo>
                  <a:pt x="21350" y="85709"/>
                </a:lnTo>
                <a:lnTo>
                  <a:pt x="45890" y="52399"/>
                </a:lnTo>
                <a:lnTo>
                  <a:pt x="77762" y="26104"/>
                </a:lnTo>
                <a:lnTo>
                  <a:pt x="115535" y="8255"/>
                </a:lnTo>
                <a:lnTo>
                  <a:pt x="157776" y="285"/>
                </a:lnTo>
                <a:lnTo>
                  <a:pt x="1965959" y="0"/>
                </a:lnTo>
                <a:lnTo>
                  <a:pt x="1980678" y="637"/>
                </a:lnTo>
                <a:lnTo>
                  <a:pt x="2022495" y="9772"/>
                </a:lnTo>
                <a:lnTo>
                  <a:pt x="2059684" y="28627"/>
                </a:lnTo>
                <a:lnTo>
                  <a:pt x="2090815" y="55770"/>
                </a:lnTo>
                <a:lnTo>
                  <a:pt x="2114454" y="89769"/>
                </a:lnTo>
                <a:lnTo>
                  <a:pt x="2129169" y="129190"/>
                </a:lnTo>
                <a:lnTo>
                  <a:pt x="2133599" y="838199"/>
                </a:lnTo>
                <a:lnTo>
                  <a:pt x="2132962" y="852919"/>
                </a:lnTo>
                <a:lnTo>
                  <a:pt x="2123827" y="894735"/>
                </a:lnTo>
                <a:lnTo>
                  <a:pt x="2104972" y="931924"/>
                </a:lnTo>
                <a:lnTo>
                  <a:pt x="2077828" y="963055"/>
                </a:lnTo>
                <a:lnTo>
                  <a:pt x="2043830" y="986694"/>
                </a:lnTo>
                <a:lnTo>
                  <a:pt x="2004409" y="1001409"/>
                </a:lnTo>
                <a:lnTo>
                  <a:pt x="167640" y="1005839"/>
                </a:lnTo>
                <a:lnTo>
                  <a:pt x="152920" y="1005202"/>
                </a:lnTo>
                <a:lnTo>
                  <a:pt x="111104" y="996067"/>
                </a:lnTo>
                <a:lnTo>
                  <a:pt x="73915" y="977211"/>
                </a:lnTo>
                <a:lnTo>
                  <a:pt x="42784" y="950068"/>
                </a:lnTo>
                <a:lnTo>
                  <a:pt x="19145" y="916070"/>
                </a:lnTo>
                <a:lnTo>
                  <a:pt x="4430" y="876649"/>
                </a:lnTo>
                <a:lnTo>
                  <a:pt x="0" y="16764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1029" y="1987686"/>
            <a:ext cx="18586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 marR="5080" indent="-53340" algn="just">
              <a:lnSpc>
                <a:spcPct val="99500"/>
              </a:lnSpc>
            </a:pPr>
            <a:r>
              <a:rPr sz="1800" spc="-55" dirty="0">
                <a:latin typeface="Tw Cen MT"/>
                <a:cs typeface="Tw Cen MT"/>
              </a:rPr>
              <a:t>R</a:t>
            </a:r>
            <a:r>
              <a:rPr sz="1800" spc="-10" dirty="0">
                <a:latin typeface="Tw Cen MT"/>
                <a:cs typeface="Tw Cen MT"/>
              </a:rPr>
              <a:t>ead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data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us</a:t>
            </a:r>
            <a:r>
              <a:rPr sz="1800" spc="-5" dirty="0">
                <a:latin typeface="Tw Cen MT"/>
                <a:cs typeface="Tw Cen MT"/>
              </a:rPr>
              <a:t>i</a:t>
            </a:r>
            <a:r>
              <a:rPr sz="1800" spc="-10" dirty="0">
                <a:latin typeface="Tw Cen MT"/>
                <a:cs typeface="Tw Cen MT"/>
              </a:rPr>
              <a:t>ng 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desc</a:t>
            </a:r>
            <a:r>
              <a:rPr sz="1800" dirty="0">
                <a:latin typeface="Tw Cen MT"/>
                <a:cs typeface="Tw Cen MT"/>
              </a:rPr>
              <a:t>ri</a:t>
            </a:r>
            <a:r>
              <a:rPr sz="1800" spc="-10" dirty="0">
                <a:latin typeface="Tw Cen MT"/>
                <a:cs typeface="Tw Cen MT"/>
              </a:rPr>
              <a:t>p</a:t>
            </a:r>
            <a:r>
              <a:rPr sz="1800" dirty="0">
                <a:latin typeface="Tw Cen MT"/>
                <a:cs typeface="Tw Cen MT"/>
              </a:rPr>
              <a:t>tor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f</a:t>
            </a:r>
            <a:r>
              <a:rPr sz="1800" spc="-40" dirty="0">
                <a:latin typeface="Tw Cen MT"/>
                <a:cs typeface="Tw Cen MT"/>
              </a:rPr>
              <a:t>r</a:t>
            </a:r>
            <a:r>
              <a:rPr sz="1800" spc="-15" dirty="0">
                <a:latin typeface="Tw Cen MT"/>
                <a:cs typeface="Tw Cen MT"/>
              </a:rPr>
              <a:t>om</a:t>
            </a:r>
            <a:r>
              <a:rPr sz="1800" spc="-10" dirty="0">
                <a:latin typeface="Tw Cen MT"/>
                <a:cs typeface="Tw Cen MT"/>
              </a:rPr>
              <a:t> 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rec</a:t>
            </a:r>
            <a:r>
              <a:rPr sz="1800" dirty="0">
                <a:latin typeface="Tw Cen MT"/>
                <a:cs typeface="Tw Cen MT"/>
              </a:rPr>
              <a:t>ei</a:t>
            </a:r>
            <a:r>
              <a:rPr sz="1800" spc="-50" dirty="0">
                <a:latin typeface="Tw Cen MT"/>
                <a:cs typeface="Tw Cen MT"/>
              </a:rPr>
              <a:t>v</a:t>
            </a:r>
            <a:r>
              <a:rPr sz="1800" dirty="0">
                <a:latin typeface="Tw Cen MT"/>
                <a:cs typeface="Tw Cen MT"/>
              </a:rPr>
              <a:t>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queue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" y="3429000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70">
                <a:moveTo>
                  <a:pt x="1966252" y="0"/>
                </a:moveTo>
                <a:lnTo>
                  <a:pt x="157961" y="258"/>
                </a:lnTo>
                <a:lnTo>
                  <a:pt x="115685" y="8126"/>
                </a:lnTo>
                <a:lnTo>
                  <a:pt x="77872" y="25902"/>
                </a:lnTo>
                <a:lnTo>
                  <a:pt x="45959" y="52150"/>
                </a:lnTo>
                <a:lnTo>
                  <a:pt x="21384" y="85432"/>
                </a:lnTo>
                <a:lnTo>
                  <a:pt x="5585" y="124310"/>
                </a:lnTo>
                <a:lnTo>
                  <a:pt x="0" y="167347"/>
                </a:lnTo>
                <a:lnTo>
                  <a:pt x="258" y="846117"/>
                </a:lnTo>
                <a:lnTo>
                  <a:pt x="8126" y="888393"/>
                </a:lnTo>
                <a:lnTo>
                  <a:pt x="25902" y="926207"/>
                </a:lnTo>
                <a:lnTo>
                  <a:pt x="52150" y="958120"/>
                </a:lnTo>
                <a:lnTo>
                  <a:pt x="85432" y="982694"/>
                </a:lnTo>
                <a:lnTo>
                  <a:pt x="124310" y="998493"/>
                </a:lnTo>
                <a:lnTo>
                  <a:pt x="167346" y="1004079"/>
                </a:lnTo>
                <a:lnTo>
                  <a:pt x="1975637" y="1003821"/>
                </a:lnTo>
                <a:lnTo>
                  <a:pt x="2017914" y="995953"/>
                </a:lnTo>
                <a:lnTo>
                  <a:pt x="2055727" y="978177"/>
                </a:lnTo>
                <a:lnTo>
                  <a:pt x="2087640" y="951929"/>
                </a:lnTo>
                <a:lnTo>
                  <a:pt x="2112215" y="918647"/>
                </a:lnTo>
                <a:lnTo>
                  <a:pt x="2128014" y="879769"/>
                </a:lnTo>
                <a:lnTo>
                  <a:pt x="2133600" y="836733"/>
                </a:lnTo>
                <a:lnTo>
                  <a:pt x="2133341" y="157961"/>
                </a:lnTo>
                <a:lnTo>
                  <a:pt x="2125473" y="115685"/>
                </a:lnTo>
                <a:lnTo>
                  <a:pt x="2107696" y="77871"/>
                </a:lnTo>
                <a:lnTo>
                  <a:pt x="2081448" y="45959"/>
                </a:lnTo>
                <a:lnTo>
                  <a:pt x="2048167" y="21384"/>
                </a:lnTo>
                <a:lnTo>
                  <a:pt x="2009289" y="5585"/>
                </a:lnTo>
                <a:lnTo>
                  <a:pt x="1966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3429000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70">
                <a:moveTo>
                  <a:pt x="0" y="167347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3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1"/>
                </a:lnTo>
                <a:lnTo>
                  <a:pt x="2104927" y="930434"/>
                </a:lnTo>
                <a:lnTo>
                  <a:pt x="2077746" y="961531"/>
                </a:lnTo>
                <a:lnTo>
                  <a:pt x="2043707" y="985114"/>
                </a:lnTo>
                <a:lnTo>
                  <a:pt x="2004246" y="999747"/>
                </a:lnTo>
                <a:lnTo>
                  <a:pt x="167346" y="1004079"/>
                </a:lnTo>
                <a:lnTo>
                  <a:pt x="152628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3034" y="3555757"/>
            <a:ext cx="137350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99500"/>
              </a:lnSpc>
            </a:pPr>
            <a:r>
              <a:rPr sz="1800" spc="-10" dirty="0">
                <a:latin typeface="Tw Cen MT"/>
                <a:cs typeface="Tw Cen MT"/>
              </a:rPr>
              <a:t>Get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a</a:t>
            </a:r>
            <a:r>
              <a:rPr sz="1800" spc="-50" dirty="0">
                <a:latin typeface="Tw Cen MT"/>
                <a:cs typeface="Tw Cen MT"/>
              </a:rPr>
              <a:t>v</a:t>
            </a:r>
            <a:r>
              <a:rPr sz="1800" spc="-10" dirty="0">
                <a:latin typeface="Tw Cen MT"/>
                <a:cs typeface="Tw Cen MT"/>
              </a:rPr>
              <a:t>a</a:t>
            </a:r>
            <a:r>
              <a:rPr sz="1800" dirty="0">
                <a:latin typeface="Tw Cen MT"/>
                <a:cs typeface="Tw Cen MT"/>
              </a:rPr>
              <a:t>il</a:t>
            </a:r>
            <a:r>
              <a:rPr sz="1800" spc="-10" dirty="0">
                <a:latin typeface="Tw Cen MT"/>
                <a:cs typeface="Tw Cen MT"/>
              </a:rPr>
              <a:t>ab</a:t>
            </a:r>
            <a:r>
              <a:rPr sz="1800" dirty="0">
                <a:latin typeface="Tw Cen MT"/>
                <a:cs typeface="Tw Cen MT"/>
              </a:rPr>
              <a:t>le </a:t>
            </a:r>
            <a:r>
              <a:rPr sz="1800" spc="-10" dirty="0">
                <a:latin typeface="Tw Cen MT"/>
                <a:cs typeface="Tw Cen MT"/>
              </a:rPr>
              <a:t>spac</a:t>
            </a:r>
            <a:r>
              <a:rPr sz="1800" dirty="0">
                <a:latin typeface="Tw Cen MT"/>
                <a:cs typeface="Tw Cen MT"/>
              </a:rPr>
              <a:t>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f</a:t>
            </a:r>
            <a:r>
              <a:rPr sz="1800" spc="-40" dirty="0">
                <a:latin typeface="Tw Cen MT"/>
                <a:cs typeface="Tw Cen MT"/>
              </a:rPr>
              <a:t>r</a:t>
            </a:r>
            <a:r>
              <a:rPr sz="1800" spc="-15" dirty="0">
                <a:latin typeface="Tw Cen MT"/>
                <a:cs typeface="Tw Cen MT"/>
              </a:rPr>
              <a:t>om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free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queue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05200" y="3384048"/>
            <a:ext cx="2133600" cy="982344"/>
          </a:xfrm>
          <a:custGeom>
            <a:avLst/>
            <a:gdLst/>
            <a:ahLst/>
            <a:cxnLst/>
            <a:rect l="l" t="t" r="r" b="b"/>
            <a:pathLst>
              <a:path w="2133600" h="982345">
                <a:moveTo>
                  <a:pt x="1066800" y="0"/>
                </a:moveTo>
                <a:lnTo>
                  <a:pt x="0" y="490884"/>
                </a:lnTo>
                <a:lnTo>
                  <a:pt x="1066800" y="981767"/>
                </a:lnTo>
                <a:lnTo>
                  <a:pt x="2133598" y="490884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5200" y="3384048"/>
            <a:ext cx="2133600" cy="982344"/>
          </a:xfrm>
          <a:custGeom>
            <a:avLst/>
            <a:gdLst/>
            <a:ahLst/>
            <a:cxnLst/>
            <a:rect l="l" t="t" r="r" b="b"/>
            <a:pathLst>
              <a:path w="2133600" h="982345">
                <a:moveTo>
                  <a:pt x="0" y="490883"/>
                </a:moveTo>
                <a:lnTo>
                  <a:pt x="1066799" y="0"/>
                </a:lnTo>
                <a:lnTo>
                  <a:pt x="2133599" y="490883"/>
                </a:lnTo>
                <a:lnTo>
                  <a:pt x="1066799" y="981767"/>
                </a:lnTo>
                <a:lnTo>
                  <a:pt x="0" y="49088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19833" y="3636810"/>
            <a:ext cx="70993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-7620">
              <a:lnSpc>
                <a:spcPts val="2100"/>
              </a:lnSpc>
            </a:pPr>
            <a:r>
              <a:rPr sz="1800" spc="-55" dirty="0">
                <a:latin typeface="Tw Cen MT"/>
                <a:cs typeface="Tw Cen MT"/>
              </a:rPr>
              <a:t>R</a:t>
            </a:r>
            <a:r>
              <a:rPr sz="1800" spc="-10" dirty="0">
                <a:latin typeface="Tw Cen MT"/>
                <a:cs typeface="Tw Cen MT"/>
              </a:rPr>
              <a:t>ec</a:t>
            </a:r>
            <a:r>
              <a:rPr sz="1800" dirty="0">
                <a:latin typeface="Tw Cen MT"/>
                <a:cs typeface="Tw Cen MT"/>
              </a:rPr>
              <a:t>ei</a:t>
            </a:r>
            <a:r>
              <a:rPr sz="1800" spc="-50" dirty="0">
                <a:latin typeface="Tw Cen MT"/>
                <a:cs typeface="Tw Cen MT"/>
              </a:rPr>
              <a:t>v</a:t>
            </a:r>
            <a:r>
              <a:rPr sz="1800" dirty="0">
                <a:latin typeface="Tw Cen MT"/>
                <a:cs typeface="Tw Cen MT"/>
              </a:rPr>
              <a:t>e </a:t>
            </a:r>
            <a:r>
              <a:rPr sz="1800" spc="-15" dirty="0">
                <a:latin typeface="Tw Cen MT"/>
                <a:cs typeface="Tw Cen MT"/>
              </a:rPr>
              <a:t>Mod</a:t>
            </a:r>
            <a:r>
              <a:rPr sz="1800" dirty="0">
                <a:latin typeface="Tw Cen MT"/>
                <a:cs typeface="Tw Cen MT"/>
              </a:rPr>
              <a:t>el</a:t>
            </a:r>
            <a:r>
              <a:rPr sz="1800" spc="-1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2038" y="3384048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70">
                <a:moveTo>
                  <a:pt x="0" y="167347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3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1"/>
                </a:lnTo>
                <a:lnTo>
                  <a:pt x="2104927" y="930434"/>
                </a:lnTo>
                <a:lnTo>
                  <a:pt x="2077746" y="961530"/>
                </a:lnTo>
                <a:lnTo>
                  <a:pt x="2043707" y="985114"/>
                </a:lnTo>
                <a:lnTo>
                  <a:pt x="2004246" y="999747"/>
                </a:lnTo>
                <a:lnTo>
                  <a:pt x="167346" y="1004079"/>
                </a:lnTo>
                <a:lnTo>
                  <a:pt x="152627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7"/>
                </a:lnTo>
                <a:close/>
              </a:path>
            </a:pathLst>
          </a:custGeom>
          <a:ln w="19049">
            <a:solidFill>
              <a:srgbClr val="E593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87634" y="3647966"/>
            <a:ext cx="178879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5080" indent="-412115">
              <a:lnSpc>
                <a:spcPts val="2100"/>
              </a:lnSpc>
            </a:pPr>
            <a:r>
              <a:rPr sz="1800" dirty="0">
                <a:latin typeface="Tw Cen MT"/>
                <a:cs typeface="Tw Cen MT"/>
              </a:rPr>
              <a:t>Use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upca</a:t>
            </a:r>
            <a:r>
              <a:rPr sz="1800" dirty="0">
                <a:latin typeface="Tw Cen MT"/>
                <a:cs typeface="Tw Cen MT"/>
              </a:rPr>
              <a:t>ll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to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si</a:t>
            </a:r>
            <a:r>
              <a:rPr sz="1800" spc="-10" dirty="0">
                <a:latin typeface="Tw Cen MT"/>
                <a:cs typeface="Tw Cen MT"/>
              </a:rPr>
              <a:t>gna</a:t>
            </a:r>
            <a:r>
              <a:rPr sz="1800" dirty="0">
                <a:latin typeface="Tw Cen MT"/>
                <a:cs typeface="Tw Cen MT"/>
              </a:rPr>
              <a:t>l </a:t>
            </a:r>
            <a:r>
              <a:rPr sz="1800" spc="-10" dirty="0">
                <a:latin typeface="Tw Cen MT"/>
                <a:cs typeface="Tw Cen MT"/>
              </a:rPr>
              <a:t>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a</a:t>
            </a:r>
            <a:r>
              <a:rPr sz="1800" dirty="0">
                <a:latin typeface="Tw Cen MT"/>
                <a:cs typeface="Tw Cen MT"/>
              </a:rPr>
              <a:t>rri</a:t>
            </a:r>
            <a:r>
              <a:rPr sz="1800" spc="-50" dirty="0">
                <a:latin typeface="Tw Cen MT"/>
                <a:cs typeface="Tw Cen MT"/>
              </a:rPr>
              <a:t>v</a:t>
            </a:r>
            <a:r>
              <a:rPr sz="1800" spc="-10" dirty="0">
                <a:latin typeface="Tw Cen MT"/>
                <a:cs typeface="Tw Cen MT"/>
              </a:rPr>
              <a:t>a</a:t>
            </a:r>
            <a:r>
              <a:rPr sz="1800" dirty="0">
                <a:latin typeface="Tw Cen MT"/>
                <a:cs typeface="Tw Cen MT"/>
              </a:rPr>
              <a:t>l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05200" y="1860048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69">
                <a:moveTo>
                  <a:pt x="0" y="167347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3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2"/>
                </a:lnTo>
                <a:lnTo>
                  <a:pt x="2104927" y="930434"/>
                </a:lnTo>
                <a:lnTo>
                  <a:pt x="2077746" y="961531"/>
                </a:lnTo>
                <a:lnTo>
                  <a:pt x="2043707" y="985114"/>
                </a:lnTo>
                <a:lnTo>
                  <a:pt x="2004246" y="999747"/>
                </a:lnTo>
                <a:lnTo>
                  <a:pt x="167347" y="1004079"/>
                </a:lnTo>
                <a:lnTo>
                  <a:pt x="152628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7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02337" y="2123966"/>
            <a:ext cx="174625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">
              <a:lnSpc>
                <a:spcPts val="2100"/>
              </a:lnSpc>
            </a:pPr>
            <a:r>
              <a:rPr sz="1800" spc="-110" dirty="0">
                <a:latin typeface="Tw Cen MT"/>
                <a:cs typeface="Tw Cen MT"/>
              </a:rPr>
              <a:t>P</a:t>
            </a:r>
            <a:r>
              <a:rPr sz="1800" dirty="0">
                <a:latin typeface="Tw Cen MT"/>
                <a:cs typeface="Tw Cen MT"/>
              </a:rPr>
              <a:t>eri</a:t>
            </a:r>
            <a:r>
              <a:rPr sz="1800" spc="-10" dirty="0">
                <a:latin typeface="Tw Cen MT"/>
                <a:cs typeface="Tw Cen MT"/>
              </a:rPr>
              <a:t>od</a:t>
            </a:r>
            <a:r>
              <a:rPr sz="1800" dirty="0">
                <a:latin typeface="Tw Cen MT"/>
                <a:cs typeface="Tw Cen MT"/>
              </a:rPr>
              <a:t>i</a:t>
            </a:r>
            <a:r>
              <a:rPr sz="1800" spc="-10" dirty="0">
                <a:latin typeface="Tw Cen MT"/>
                <a:cs typeface="Tw Cen MT"/>
              </a:rPr>
              <a:t>ca</a:t>
            </a:r>
            <a:r>
              <a:rPr sz="1800" dirty="0">
                <a:latin typeface="Tw Cen MT"/>
                <a:cs typeface="Tw Cen MT"/>
              </a:rPr>
              <a:t>lly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55" dirty="0">
                <a:latin typeface="Tw Cen MT"/>
                <a:cs typeface="Tw Cen MT"/>
              </a:rPr>
              <a:t>c</a:t>
            </a:r>
            <a:r>
              <a:rPr sz="1800" spc="-10" dirty="0">
                <a:latin typeface="Tw Cen MT"/>
                <a:cs typeface="Tw Cen MT"/>
              </a:rPr>
              <a:t>he</a:t>
            </a:r>
            <a:r>
              <a:rPr sz="1800" spc="25" dirty="0">
                <a:latin typeface="Tw Cen MT"/>
                <a:cs typeface="Tw Cen MT"/>
              </a:rPr>
              <a:t>c</a:t>
            </a:r>
            <a:r>
              <a:rPr sz="1800" spc="-10" dirty="0">
                <a:latin typeface="Tw Cen MT"/>
                <a:cs typeface="Tw Cen MT"/>
              </a:rPr>
              <a:t>k 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status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of</a:t>
            </a:r>
            <a:r>
              <a:rPr sz="1800" spc="50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queue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9600" y="4953000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70">
                <a:moveTo>
                  <a:pt x="0" y="167346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3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1"/>
                </a:lnTo>
                <a:lnTo>
                  <a:pt x="2104927" y="930434"/>
                </a:lnTo>
                <a:lnTo>
                  <a:pt x="2077746" y="961531"/>
                </a:lnTo>
                <a:lnTo>
                  <a:pt x="2043707" y="985114"/>
                </a:lnTo>
                <a:lnTo>
                  <a:pt x="2004246" y="999747"/>
                </a:lnTo>
                <a:lnTo>
                  <a:pt x="167346" y="1004079"/>
                </a:lnTo>
                <a:lnTo>
                  <a:pt x="152628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54568" y="5079757"/>
            <a:ext cx="1650364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500"/>
              </a:lnSpc>
            </a:pPr>
            <a:r>
              <a:rPr sz="1800" spc="-100" dirty="0">
                <a:latin typeface="Tw Cen MT"/>
                <a:cs typeface="Tw Cen MT"/>
              </a:rPr>
              <a:t>T</a:t>
            </a:r>
            <a:r>
              <a:rPr sz="1800" spc="-20" dirty="0">
                <a:latin typeface="Tw Cen MT"/>
                <a:cs typeface="Tw Cen MT"/>
              </a:rPr>
              <a:t>r</a:t>
            </a:r>
            <a:r>
              <a:rPr sz="1800" spc="-10" dirty="0">
                <a:latin typeface="Tw Cen MT"/>
                <a:cs typeface="Tw Cen MT"/>
              </a:rPr>
              <a:t>a</a:t>
            </a:r>
            <a:r>
              <a:rPr sz="1800" dirty="0">
                <a:latin typeface="Tw Cen MT"/>
                <a:cs typeface="Tw Cen MT"/>
              </a:rPr>
              <a:t>nsfer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data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i</a:t>
            </a:r>
            <a:r>
              <a:rPr sz="1800" spc="-10" dirty="0">
                <a:latin typeface="Tw Cen MT"/>
                <a:cs typeface="Tw Cen MT"/>
              </a:rPr>
              <a:t>nto the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app</a:t>
            </a:r>
            <a:r>
              <a:rPr sz="1800" spc="-40" dirty="0">
                <a:latin typeface="Tw Cen MT"/>
                <a:cs typeface="Tw Cen MT"/>
              </a:rPr>
              <a:t>r</a:t>
            </a:r>
            <a:r>
              <a:rPr sz="1800" spc="-10" dirty="0">
                <a:latin typeface="Tw Cen MT"/>
                <a:cs typeface="Tw Cen MT"/>
              </a:rPr>
              <a:t>op</a:t>
            </a:r>
            <a:r>
              <a:rPr sz="1800" dirty="0">
                <a:latin typeface="Tw Cen MT"/>
                <a:cs typeface="Tw Cen MT"/>
              </a:rPr>
              <a:t>ri</a:t>
            </a:r>
            <a:r>
              <a:rPr sz="1800" spc="-10" dirty="0">
                <a:latin typeface="Tw Cen MT"/>
                <a:cs typeface="Tw Cen MT"/>
              </a:rPr>
              <a:t>ate c</a:t>
            </a:r>
            <a:r>
              <a:rPr sz="1800" dirty="0">
                <a:latin typeface="Tw Cen MT"/>
                <a:cs typeface="Tw Cen MT"/>
              </a:rPr>
              <a:t>omm.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segment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" y="1851276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69">
                <a:moveTo>
                  <a:pt x="1966252" y="0"/>
                </a:moveTo>
                <a:lnTo>
                  <a:pt x="157962" y="258"/>
                </a:lnTo>
                <a:lnTo>
                  <a:pt x="115685" y="8126"/>
                </a:lnTo>
                <a:lnTo>
                  <a:pt x="77872" y="25902"/>
                </a:lnTo>
                <a:lnTo>
                  <a:pt x="45959" y="52150"/>
                </a:lnTo>
                <a:lnTo>
                  <a:pt x="21384" y="85431"/>
                </a:lnTo>
                <a:lnTo>
                  <a:pt x="5585" y="124309"/>
                </a:lnTo>
                <a:lnTo>
                  <a:pt x="0" y="167346"/>
                </a:lnTo>
                <a:lnTo>
                  <a:pt x="258" y="846117"/>
                </a:lnTo>
                <a:lnTo>
                  <a:pt x="8126" y="888393"/>
                </a:lnTo>
                <a:lnTo>
                  <a:pt x="25902" y="926207"/>
                </a:lnTo>
                <a:lnTo>
                  <a:pt x="52150" y="958120"/>
                </a:lnTo>
                <a:lnTo>
                  <a:pt x="85432" y="982694"/>
                </a:lnTo>
                <a:lnTo>
                  <a:pt x="124310" y="998493"/>
                </a:lnTo>
                <a:lnTo>
                  <a:pt x="167346" y="1004079"/>
                </a:lnTo>
                <a:lnTo>
                  <a:pt x="1975637" y="1003821"/>
                </a:lnTo>
                <a:lnTo>
                  <a:pt x="2017914" y="995953"/>
                </a:lnTo>
                <a:lnTo>
                  <a:pt x="2055727" y="978177"/>
                </a:lnTo>
                <a:lnTo>
                  <a:pt x="2087640" y="951929"/>
                </a:lnTo>
                <a:lnTo>
                  <a:pt x="2112215" y="918647"/>
                </a:lnTo>
                <a:lnTo>
                  <a:pt x="2128014" y="879769"/>
                </a:lnTo>
                <a:lnTo>
                  <a:pt x="2133600" y="836733"/>
                </a:lnTo>
                <a:lnTo>
                  <a:pt x="2133341" y="157961"/>
                </a:lnTo>
                <a:lnTo>
                  <a:pt x="2125473" y="115685"/>
                </a:lnTo>
                <a:lnTo>
                  <a:pt x="2107697" y="77871"/>
                </a:lnTo>
                <a:lnTo>
                  <a:pt x="2081449" y="45959"/>
                </a:lnTo>
                <a:lnTo>
                  <a:pt x="2048167" y="21384"/>
                </a:lnTo>
                <a:lnTo>
                  <a:pt x="2009289" y="5585"/>
                </a:lnTo>
                <a:lnTo>
                  <a:pt x="1966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1851276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69">
                <a:moveTo>
                  <a:pt x="0" y="167347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3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2"/>
                </a:lnTo>
                <a:lnTo>
                  <a:pt x="2104927" y="930434"/>
                </a:lnTo>
                <a:lnTo>
                  <a:pt x="2077746" y="961531"/>
                </a:lnTo>
                <a:lnTo>
                  <a:pt x="2043706" y="985114"/>
                </a:lnTo>
                <a:lnTo>
                  <a:pt x="2004246" y="999747"/>
                </a:lnTo>
                <a:lnTo>
                  <a:pt x="167346" y="1004079"/>
                </a:lnTo>
                <a:lnTo>
                  <a:pt x="152628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5586" y="1978034"/>
            <a:ext cx="178816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4135" algn="just">
              <a:lnSpc>
                <a:spcPct val="99500"/>
              </a:lnSpc>
            </a:pPr>
            <a:r>
              <a:rPr sz="1800" dirty="0">
                <a:solidFill>
                  <a:srgbClr val="0000FF"/>
                </a:solidFill>
                <a:latin typeface="Tw Cen MT"/>
                <a:cs typeface="Tw Cen MT"/>
              </a:rPr>
              <a:t>[NI</a:t>
            </a:r>
            <a:r>
              <a:rPr sz="1800" spc="-5" dirty="0">
                <a:solidFill>
                  <a:srgbClr val="0000FF"/>
                </a:solidFill>
                <a:latin typeface="Tw Cen MT"/>
                <a:cs typeface="Tw Cen MT"/>
              </a:rPr>
              <a:t>] </a:t>
            </a:r>
            <a:r>
              <a:rPr sz="1800" spc="-10" dirty="0">
                <a:latin typeface="Tw Cen MT"/>
                <a:cs typeface="Tw Cen MT"/>
              </a:rPr>
              <a:t>de</a:t>
            </a:r>
            <a:r>
              <a:rPr sz="1800" spc="20" dirty="0">
                <a:latin typeface="Tw Cen MT"/>
                <a:cs typeface="Tw Cen MT"/>
              </a:rPr>
              <a:t>m</a:t>
            </a:r>
            <a:r>
              <a:rPr sz="1800" dirty="0">
                <a:latin typeface="Tw Cen MT"/>
                <a:cs typeface="Tw Cen MT"/>
              </a:rPr>
              <a:t>ulti</a:t>
            </a:r>
            <a:r>
              <a:rPr sz="1800" spc="-10" dirty="0">
                <a:latin typeface="Tw Cen MT"/>
                <a:cs typeface="Tw Cen MT"/>
              </a:rPr>
              <a:t>p</a:t>
            </a:r>
            <a:r>
              <a:rPr sz="1800" dirty="0">
                <a:latin typeface="Tw Cen MT"/>
                <a:cs typeface="Tw Cen MT"/>
              </a:rPr>
              <a:t>l</a:t>
            </a:r>
            <a:r>
              <a:rPr sz="1800" spc="-55" dirty="0">
                <a:latin typeface="Tw Cen MT"/>
                <a:cs typeface="Tw Cen MT"/>
              </a:rPr>
              <a:t>e</a:t>
            </a:r>
            <a:r>
              <a:rPr sz="1800" spc="-40" dirty="0">
                <a:latin typeface="Tw Cen MT"/>
                <a:cs typeface="Tw Cen MT"/>
              </a:rPr>
              <a:t>x</a:t>
            </a:r>
            <a:r>
              <a:rPr sz="1800" dirty="0">
                <a:latin typeface="Tw Cen MT"/>
                <a:cs typeface="Tw Cen MT"/>
              </a:rPr>
              <a:t>es i</a:t>
            </a:r>
            <a:r>
              <a:rPr sz="1800" spc="-10" dirty="0">
                <a:latin typeface="Tw Cen MT"/>
                <a:cs typeface="Tw Cen MT"/>
              </a:rPr>
              <a:t>nc</a:t>
            </a:r>
            <a:r>
              <a:rPr sz="1800" dirty="0">
                <a:latin typeface="Tw Cen MT"/>
                <a:cs typeface="Tw Cen MT"/>
              </a:rPr>
              <a:t>omi</a:t>
            </a:r>
            <a:r>
              <a:rPr sz="1800" spc="-10" dirty="0">
                <a:latin typeface="Tw Cen MT"/>
                <a:cs typeface="Tw Cen MT"/>
              </a:rPr>
              <a:t>ng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messa</a:t>
            </a:r>
            <a:r>
              <a:rPr sz="1800" spc="-50" dirty="0">
                <a:latin typeface="Tw Cen MT"/>
                <a:cs typeface="Tw Cen MT"/>
              </a:rPr>
              <a:t>g</a:t>
            </a:r>
            <a:r>
              <a:rPr sz="1800" dirty="0">
                <a:latin typeface="Tw Cen MT"/>
                <a:cs typeface="Tw Cen MT"/>
              </a:rPr>
              <a:t>es </a:t>
            </a:r>
            <a:r>
              <a:rPr sz="1800" spc="-10" dirty="0">
                <a:latin typeface="Tw Cen MT"/>
                <a:cs typeface="Tw Cen MT"/>
              </a:rPr>
              <a:t>to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their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d</a:t>
            </a:r>
            <a:r>
              <a:rPr sz="1800" dirty="0">
                <a:latin typeface="Tw Cen MT"/>
                <a:cs typeface="Tw Cen MT"/>
              </a:rPr>
              <a:t>esti</a:t>
            </a:r>
            <a:r>
              <a:rPr sz="1800" spc="-10" dirty="0">
                <a:latin typeface="Tw Cen MT"/>
                <a:cs typeface="Tw Cen MT"/>
              </a:rPr>
              <a:t>na</a:t>
            </a:r>
            <a:r>
              <a:rPr sz="1800" dirty="0">
                <a:latin typeface="Tw Cen MT"/>
                <a:cs typeface="Tw Cen MT"/>
              </a:rPr>
              <a:t>ti</a:t>
            </a:r>
            <a:r>
              <a:rPr sz="1800" spc="-10" dirty="0">
                <a:latin typeface="Tw Cen MT"/>
                <a:cs typeface="Tw Cen MT"/>
              </a:rPr>
              <a:t>ons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53922" y="2971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342899"/>
                </a:moveTo>
                <a:lnTo>
                  <a:pt x="19049" y="342899"/>
                </a:lnTo>
                <a:lnTo>
                  <a:pt x="19049" y="0"/>
                </a:lnTo>
                <a:lnTo>
                  <a:pt x="57149" y="0"/>
                </a:lnTo>
                <a:lnTo>
                  <a:pt x="57149" y="342899"/>
                </a:lnTo>
                <a:lnTo>
                  <a:pt x="76199" y="342899"/>
                </a:lnTo>
                <a:lnTo>
                  <a:pt x="38099" y="380999"/>
                </a:lnTo>
                <a:lnTo>
                  <a:pt x="0" y="3428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3922" y="4504571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342899"/>
                </a:moveTo>
                <a:lnTo>
                  <a:pt x="19049" y="342899"/>
                </a:lnTo>
                <a:lnTo>
                  <a:pt x="19049" y="0"/>
                </a:lnTo>
                <a:lnTo>
                  <a:pt x="57149" y="0"/>
                </a:lnTo>
                <a:lnTo>
                  <a:pt x="57149" y="342899"/>
                </a:lnTo>
                <a:lnTo>
                  <a:pt x="76199" y="342899"/>
                </a:lnTo>
                <a:lnTo>
                  <a:pt x="38099" y="380999"/>
                </a:lnTo>
                <a:lnTo>
                  <a:pt x="0" y="3428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46243" y="3810000"/>
            <a:ext cx="502284" cy="107950"/>
          </a:xfrm>
          <a:custGeom>
            <a:avLst/>
            <a:gdLst/>
            <a:ahLst/>
            <a:cxnLst/>
            <a:rect l="l" t="t" r="r" b="b"/>
            <a:pathLst>
              <a:path w="502285" h="107950">
                <a:moveTo>
                  <a:pt x="0" y="26861"/>
                </a:moveTo>
                <a:lnTo>
                  <a:pt x="448431" y="26861"/>
                </a:lnTo>
                <a:lnTo>
                  <a:pt x="448431" y="0"/>
                </a:lnTo>
                <a:lnTo>
                  <a:pt x="502155" y="53724"/>
                </a:lnTo>
                <a:lnTo>
                  <a:pt x="448431" y="107447"/>
                </a:lnTo>
                <a:lnTo>
                  <a:pt x="448431" y="80585"/>
                </a:lnTo>
                <a:lnTo>
                  <a:pt x="0" y="80585"/>
                </a:lnTo>
                <a:lnTo>
                  <a:pt x="0" y="26861"/>
                </a:lnTo>
                <a:close/>
              </a:path>
            </a:pathLst>
          </a:custGeom>
          <a:ln w="19049">
            <a:solidFill>
              <a:srgbClr val="E593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67598" y="292684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38099"/>
                </a:moveTo>
                <a:lnTo>
                  <a:pt x="38100" y="0"/>
                </a:lnTo>
                <a:lnTo>
                  <a:pt x="76199" y="38099"/>
                </a:lnTo>
                <a:lnTo>
                  <a:pt x="57149" y="38099"/>
                </a:lnTo>
                <a:lnTo>
                  <a:pt x="57149" y="380999"/>
                </a:lnTo>
                <a:lnTo>
                  <a:pt x="19049" y="380999"/>
                </a:lnTo>
                <a:lnTo>
                  <a:pt x="19049" y="38099"/>
                </a:lnTo>
                <a:lnTo>
                  <a:pt x="0" y="38099"/>
                </a:lnTo>
                <a:close/>
              </a:path>
            </a:pathLst>
          </a:custGeom>
          <a:ln w="19049">
            <a:solidFill>
              <a:srgbClr val="E593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8282" y="292684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38099"/>
                </a:moveTo>
                <a:lnTo>
                  <a:pt x="38100" y="0"/>
                </a:lnTo>
                <a:lnTo>
                  <a:pt x="76199" y="38099"/>
                </a:lnTo>
                <a:lnTo>
                  <a:pt x="57149" y="38099"/>
                </a:lnTo>
                <a:lnTo>
                  <a:pt x="57149" y="380999"/>
                </a:lnTo>
                <a:lnTo>
                  <a:pt x="19049" y="380999"/>
                </a:lnTo>
                <a:lnTo>
                  <a:pt x="19049" y="38099"/>
                </a:lnTo>
                <a:lnTo>
                  <a:pt x="0" y="38099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95600" y="5378951"/>
            <a:ext cx="502284" cy="107950"/>
          </a:xfrm>
          <a:custGeom>
            <a:avLst/>
            <a:gdLst/>
            <a:ahLst/>
            <a:cxnLst/>
            <a:rect l="l" t="t" r="r" b="b"/>
            <a:pathLst>
              <a:path w="502285" h="107950">
                <a:moveTo>
                  <a:pt x="0" y="26862"/>
                </a:moveTo>
                <a:lnTo>
                  <a:pt x="448431" y="26862"/>
                </a:lnTo>
                <a:lnTo>
                  <a:pt x="448431" y="0"/>
                </a:lnTo>
                <a:lnTo>
                  <a:pt x="502155" y="53723"/>
                </a:lnTo>
                <a:lnTo>
                  <a:pt x="448431" y="107447"/>
                </a:lnTo>
                <a:lnTo>
                  <a:pt x="448431" y="80585"/>
                </a:lnTo>
                <a:lnTo>
                  <a:pt x="0" y="80585"/>
                </a:lnTo>
                <a:lnTo>
                  <a:pt x="0" y="2686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37477" y="2286000"/>
            <a:ext cx="502284" cy="107950"/>
          </a:xfrm>
          <a:custGeom>
            <a:avLst/>
            <a:gdLst/>
            <a:ahLst/>
            <a:cxnLst/>
            <a:rect l="l" t="t" r="r" b="b"/>
            <a:pathLst>
              <a:path w="502285" h="107950">
                <a:moveTo>
                  <a:pt x="0" y="26861"/>
                </a:moveTo>
                <a:lnTo>
                  <a:pt x="448431" y="26861"/>
                </a:lnTo>
                <a:lnTo>
                  <a:pt x="448431" y="0"/>
                </a:lnTo>
                <a:lnTo>
                  <a:pt x="502155" y="53723"/>
                </a:lnTo>
                <a:lnTo>
                  <a:pt x="448431" y="107448"/>
                </a:lnTo>
                <a:lnTo>
                  <a:pt x="448431" y="80586"/>
                </a:lnTo>
                <a:lnTo>
                  <a:pt x="0" y="80586"/>
                </a:lnTo>
                <a:lnTo>
                  <a:pt x="0" y="26861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7375" y="6316807"/>
            <a:ext cx="72548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80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ec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ei</a:t>
            </a:r>
            <a:r>
              <a:rPr sz="2600" spc="-70" dirty="0">
                <a:solidFill>
                  <a:srgbClr val="FF0000"/>
                </a:solidFill>
                <a:latin typeface="Tw Cen MT"/>
                <a:cs typeface="Tw Cen MT"/>
              </a:rPr>
              <a:t>v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si</a:t>
            </a:r>
            <a:r>
              <a:rPr sz="2600" spc="-20" dirty="0">
                <a:solidFill>
                  <a:srgbClr val="FF0000"/>
                </a:solidFill>
                <a:latin typeface="Tw Cen MT"/>
                <a:cs typeface="Tw Cen MT"/>
              </a:rPr>
              <a:t>mp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le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NIC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90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hang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i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ng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one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or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2600" spc="-75" dirty="0">
                <a:solidFill>
                  <a:srgbClr val="FF0000"/>
                </a:solidFill>
                <a:latin typeface="Tw Cen MT"/>
                <a:cs typeface="Tw Cen MT"/>
              </a:rPr>
              <a:t>w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ointers!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05200" y="4953000"/>
            <a:ext cx="2133600" cy="1004569"/>
          </a:xfrm>
          <a:custGeom>
            <a:avLst/>
            <a:gdLst/>
            <a:ahLst/>
            <a:cxnLst/>
            <a:rect l="l" t="t" r="r" b="b"/>
            <a:pathLst>
              <a:path w="2133600" h="1004570">
                <a:moveTo>
                  <a:pt x="0" y="167346"/>
                </a:moveTo>
                <a:lnTo>
                  <a:pt x="5585" y="124310"/>
                </a:lnTo>
                <a:lnTo>
                  <a:pt x="21384" y="85432"/>
                </a:lnTo>
                <a:lnTo>
                  <a:pt x="45959" y="52150"/>
                </a:lnTo>
                <a:lnTo>
                  <a:pt x="77872" y="25902"/>
                </a:lnTo>
                <a:lnTo>
                  <a:pt x="115685" y="8126"/>
                </a:lnTo>
                <a:lnTo>
                  <a:pt x="157962" y="258"/>
                </a:lnTo>
                <a:lnTo>
                  <a:pt x="1966252" y="0"/>
                </a:lnTo>
                <a:lnTo>
                  <a:pt x="1980971" y="638"/>
                </a:lnTo>
                <a:lnTo>
                  <a:pt x="2022781" y="9788"/>
                </a:lnTo>
                <a:lnTo>
                  <a:pt x="2059953" y="28672"/>
                </a:lnTo>
                <a:lnTo>
                  <a:pt x="2091050" y="55852"/>
                </a:lnTo>
                <a:lnTo>
                  <a:pt x="2114634" y="89892"/>
                </a:lnTo>
                <a:lnTo>
                  <a:pt x="2129267" y="129353"/>
                </a:lnTo>
                <a:lnTo>
                  <a:pt x="2133599" y="836732"/>
                </a:lnTo>
                <a:lnTo>
                  <a:pt x="2132961" y="851451"/>
                </a:lnTo>
                <a:lnTo>
                  <a:pt x="2123811" y="893261"/>
                </a:lnTo>
                <a:lnTo>
                  <a:pt x="2104927" y="930434"/>
                </a:lnTo>
                <a:lnTo>
                  <a:pt x="2077746" y="961531"/>
                </a:lnTo>
                <a:lnTo>
                  <a:pt x="2043707" y="985114"/>
                </a:lnTo>
                <a:lnTo>
                  <a:pt x="2004246" y="999747"/>
                </a:lnTo>
                <a:lnTo>
                  <a:pt x="167347" y="1004079"/>
                </a:lnTo>
                <a:lnTo>
                  <a:pt x="152628" y="1003441"/>
                </a:lnTo>
                <a:lnTo>
                  <a:pt x="110817" y="994291"/>
                </a:lnTo>
                <a:lnTo>
                  <a:pt x="73645" y="975407"/>
                </a:lnTo>
                <a:lnTo>
                  <a:pt x="42548" y="948226"/>
                </a:lnTo>
                <a:lnTo>
                  <a:pt x="18964" y="914187"/>
                </a:lnTo>
                <a:lnTo>
                  <a:pt x="4331" y="874726"/>
                </a:lnTo>
                <a:lnTo>
                  <a:pt x="0" y="16734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18423" y="5079757"/>
            <a:ext cx="151384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9500"/>
              </a:lnSpc>
            </a:pPr>
            <a:r>
              <a:rPr sz="1800" spc="-10" dirty="0">
                <a:latin typeface="Tw Cen MT"/>
                <a:cs typeface="Tw Cen MT"/>
              </a:rPr>
              <a:t>Push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messa</a:t>
            </a:r>
            <a:r>
              <a:rPr sz="1800" spc="-50" dirty="0">
                <a:latin typeface="Tw Cen MT"/>
                <a:cs typeface="Tw Cen MT"/>
              </a:rPr>
              <a:t>g</a:t>
            </a:r>
            <a:r>
              <a:rPr sz="1800" dirty="0">
                <a:latin typeface="Tw Cen MT"/>
                <a:cs typeface="Tw Cen MT"/>
              </a:rPr>
              <a:t>e </a:t>
            </a:r>
            <a:r>
              <a:rPr sz="1800" spc="-10" dirty="0">
                <a:latin typeface="Tw Cen MT"/>
                <a:cs typeface="Tw Cen MT"/>
              </a:rPr>
              <a:t>desc</a:t>
            </a:r>
            <a:r>
              <a:rPr sz="1800" dirty="0">
                <a:latin typeface="Tw Cen MT"/>
                <a:cs typeface="Tw Cen MT"/>
              </a:rPr>
              <a:t>ri</a:t>
            </a:r>
            <a:r>
              <a:rPr sz="1800" spc="-10" dirty="0">
                <a:latin typeface="Tw Cen MT"/>
                <a:cs typeface="Tw Cen MT"/>
              </a:rPr>
              <a:t>p</a:t>
            </a:r>
            <a:r>
              <a:rPr sz="1800" dirty="0">
                <a:latin typeface="Tw Cen MT"/>
                <a:cs typeface="Tw Cen MT"/>
              </a:rPr>
              <a:t>tor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to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the rec</a:t>
            </a:r>
            <a:r>
              <a:rPr sz="1800" dirty="0">
                <a:latin typeface="Tw Cen MT"/>
                <a:cs typeface="Tw Cen MT"/>
              </a:rPr>
              <a:t>ei</a:t>
            </a:r>
            <a:r>
              <a:rPr sz="1800" spc="-50" dirty="0">
                <a:latin typeface="Tw Cen MT"/>
                <a:cs typeface="Tw Cen MT"/>
              </a:rPr>
              <a:t>v</a:t>
            </a:r>
            <a:r>
              <a:rPr sz="1800" dirty="0">
                <a:latin typeface="Tw Cen MT"/>
                <a:cs typeface="Tw Cen MT"/>
              </a:rPr>
              <a:t>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queue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51993" y="445084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38099"/>
                </a:moveTo>
                <a:lnTo>
                  <a:pt x="38099" y="0"/>
                </a:lnTo>
                <a:lnTo>
                  <a:pt x="76199" y="38099"/>
                </a:lnTo>
                <a:lnTo>
                  <a:pt x="57149" y="38099"/>
                </a:lnTo>
                <a:lnTo>
                  <a:pt x="57149" y="380999"/>
                </a:lnTo>
                <a:lnTo>
                  <a:pt x="19050" y="380999"/>
                </a:lnTo>
                <a:lnTo>
                  <a:pt x="19050" y="38099"/>
                </a:lnTo>
                <a:lnTo>
                  <a:pt x="0" y="380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777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</a:t>
            </a:r>
            <a:r>
              <a:rPr dirty="0"/>
              <a:t>P</a:t>
            </a:r>
            <a:r>
              <a:rPr spc="-90" dirty="0"/>
              <a:t>r</a:t>
            </a:r>
            <a:r>
              <a:rPr spc="-20" dirty="0"/>
              <a:t>otec</a:t>
            </a:r>
            <a:r>
              <a:rPr dirty="0"/>
              <a:t>t</a:t>
            </a:r>
            <a:r>
              <a:rPr spc="-5"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75169"/>
            <a:ext cx="4215130" cy="1666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latin typeface="Tw Cen MT"/>
                <a:cs typeface="Tw Cen MT"/>
              </a:rPr>
              <a:t>Owni</a:t>
            </a:r>
            <a:r>
              <a:rPr sz="2900" spc="-15" dirty="0">
                <a:latin typeface="Tw Cen MT"/>
                <a:cs typeface="Tw Cen MT"/>
              </a:rPr>
              <a:t>ng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</a:t>
            </a:r>
            <a:r>
              <a:rPr sz="2900" spc="-60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oc</a:t>
            </a:r>
            <a:r>
              <a:rPr sz="2900" dirty="0">
                <a:latin typeface="Tw Cen MT"/>
                <a:cs typeface="Tw Cen MT"/>
              </a:rPr>
              <a:t>ess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</a:t>
            </a:r>
            <a:r>
              <a:rPr sz="2900" spc="-60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otec</a:t>
            </a:r>
            <a:r>
              <a:rPr sz="2900" dirty="0">
                <a:latin typeface="Tw Cen MT"/>
                <a:cs typeface="Tw Cen MT"/>
              </a:rPr>
              <a:t>t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on</a:t>
            </a:r>
            <a:endParaRPr sz="2900">
              <a:latin typeface="Tw Cen MT"/>
              <a:cs typeface="Tw Cen MT"/>
            </a:endParaRPr>
          </a:p>
          <a:p>
            <a:pPr marL="367665">
              <a:lnSpc>
                <a:spcPct val="100000"/>
              </a:lnSpc>
              <a:spcBef>
                <a:spcPts val="20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Endp</a:t>
            </a:r>
            <a:r>
              <a:rPr sz="2600" dirty="0">
                <a:latin typeface="Tw Cen MT"/>
                <a:cs typeface="Tw Cen MT"/>
              </a:rPr>
              <a:t>oi</a:t>
            </a:r>
            <a:r>
              <a:rPr sz="2600" spc="-10" dirty="0">
                <a:latin typeface="Tw Cen MT"/>
                <a:cs typeface="Tw Cen MT"/>
              </a:rPr>
              <a:t>nts</a:t>
            </a:r>
            <a:endParaRPr sz="2600">
              <a:latin typeface="Tw Cen MT"/>
              <a:cs typeface="Tw Cen MT"/>
            </a:endParaRPr>
          </a:p>
          <a:p>
            <a:pPr marL="367665">
              <a:lnSpc>
                <a:spcPct val="100000"/>
              </a:lnSpc>
              <a:spcBef>
                <a:spcPts val="18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w Cen MT"/>
                <a:cs typeface="Tw Cen MT"/>
              </a:rPr>
              <a:t>Com</a:t>
            </a:r>
            <a:r>
              <a:rPr sz="2600" spc="30" dirty="0">
                <a:latin typeface="Tw Cen MT"/>
                <a:cs typeface="Tw Cen MT"/>
              </a:rPr>
              <a:t>m</a:t>
            </a:r>
            <a:r>
              <a:rPr sz="2600" dirty="0">
                <a:latin typeface="Tw Cen MT"/>
                <a:cs typeface="Tw Cen MT"/>
              </a:rPr>
              <a:t>uni</a:t>
            </a:r>
            <a:r>
              <a:rPr sz="2600" spc="-15" dirty="0">
                <a:latin typeface="Tw Cen MT"/>
                <a:cs typeface="Tw Cen MT"/>
              </a:rPr>
              <a:t>ca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15" dirty="0">
                <a:latin typeface="Tw Cen MT"/>
                <a:cs typeface="Tw Cen MT"/>
              </a:rPr>
              <a:t>on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segments</a:t>
            </a:r>
            <a:endParaRPr sz="2600">
              <a:latin typeface="Tw Cen MT"/>
              <a:cs typeface="Tw Cen MT"/>
            </a:endParaRPr>
          </a:p>
          <a:p>
            <a:pPr marL="367665">
              <a:lnSpc>
                <a:spcPct val="100000"/>
              </a:lnSpc>
              <a:spcBef>
                <a:spcPts val="28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Send</a:t>
            </a:r>
            <a:r>
              <a:rPr sz="2600" dirty="0">
                <a:latin typeface="Tw Cen MT"/>
                <a:cs typeface="Tw Cen MT"/>
              </a:rPr>
              <a:t>/</a:t>
            </a:r>
            <a:r>
              <a:rPr sz="2600" spc="-8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ec</a:t>
            </a:r>
            <a:r>
              <a:rPr sz="2600" dirty="0">
                <a:latin typeface="Tw Cen MT"/>
                <a:cs typeface="Tw Cen MT"/>
              </a:rPr>
              <a:t>ei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spc="-15" dirty="0">
                <a:latin typeface="Tw Cen MT"/>
                <a:cs typeface="Tw Cen MT"/>
              </a:rPr>
              <a:t>e/</a:t>
            </a:r>
            <a:r>
              <a:rPr sz="2600" spc="-45" dirty="0">
                <a:latin typeface="Tw Cen MT"/>
                <a:cs typeface="Tw Cen MT"/>
              </a:rPr>
              <a:t>F</a:t>
            </a:r>
            <a:r>
              <a:rPr sz="2600" dirty="0">
                <a:latin typeface="Tw Cen MT"/>
                <a:cs typeface="Tw Cen MT"/>
              </a:rPr>
              <a:t>ree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queues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3859569"/>
            <a:ext cx="7464425" cy="1964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250" dirty="0">
                <a:latin typeface="Tw Cen MT"/>
                <a:cs typeface="Tw Cen MT"/>
              </a:rPr>
              <a:t>T</a:t>
            </a:r>
            <a:r>
              <a:rPr sz="2900" spc="-20" dirty="0">
                <a:latin typeface="Tw Cen MT"/>
                <a:cs typeface="Tw Cen MT"/>
              </a:rPr>
              <a:t>ag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</a:t>
            </a:r>
            <a:r>
              <a:rPr sz="2900" spc="-60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otec</a:t>
            </a:r>
            <a:r>
              <a:rPr sz="2900" dirty="0">
                <a:latin typeface="Tw Cen MT"/>
                <a:cs typeface="Tw Cen MT"/>
              </a:rPr>
              <a:t>t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on</a:t>
            </a:r>
            <a:endParaRPr sz="2900">
              <a:latin typeface="Tw Cen MT"/>
              <a:cs typeface="Tw Cen MT"/>
            </a:endParaRPr>
          </a:p>
          <a:p>
            <a:pPr marL="647700" marR="16510" indent="-279400">
              <a:lnSpc>
                <a:spcPts val="2850"/>
              </a:lnSpc>
              <a:spcBef>
                <a:spcPts val="52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Outg</a:t>
            </a:r>
            <a:r>
              <a:rPr sz="2600" dirty="0">
                <a:latin typeface="Tw Cen MT"/>
                <a:cs typeface="Tw Cen MT"/>
              </a:rPr>
              <a:t>oi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messa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es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re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tag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spc="-15" dirty="0">
                <a:latin typeface="Tw Cen MT"/>
                <a:cs typeface="Tw Cen MT"/>
              </a:rPr>
              <a:t>ed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wi</a:t>
            </a:r>
            <a:r>
              <a:rPr sz="2600" spc="-10" dirty="0">
                <a:latin typeface="Tw Cen MT"/>
                <a:cs typeface="Tw Cen MT"/>
              </a:rPr>
              <a:t>th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the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or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na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15" dirty="0">
                <a:latin typeface="Tw Cen MT"/>
                <a:cs typeface="Tw Cen MT"/>
              </a:rPr>
              <a:t>ng endp</a:t>
            </a:r>
            <a:r>
              <a:rPr sz="2600" dirty="0">
                <a:latin typeface="Tw Cen MT"/>
                <a:cs typeface="Tw Cen MT"/>
              </a:rPr>
              <a:t>oi</a:t>
            </a:r>
            <a:r>
              <a:rPr sz="2600" spc="-10" dirty="0">
                <a:latin typeface="Tw Cen MT"/>
                <a:cs typeface="Tw Cen MT"/>
              </a:rPr>
              <a:t>nt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add</a:t>
            </a:r>
            <a:r>
              <a:rPr sz="2600" dirty="0">
                <a:latin typeface="Tw Cen MT"/>
                <a:cs typeface="Tw Cen MT"/>
              </a:rPr>
              <a:t>ress</a:t>
            </a:r>
            <a:endParaRPr sz="2600">
              <a:latin typeface="Tw Cen MT"/>
              <a:cs typeface="Tw Cen MT"/>
            </a:endParaRPr>
          </a:p>
          <a:p>
            <a:pPr marL="647700" marR="5080" indent="-279400">
              <a:lnSpc>
                <a:spcPts val="2850"/>
              </a:lnSpc>
              <a:spcBef>
                <a:spcPts val="50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nc</a:t>
            </a:r>
            <a:r>
              <a:rPr sz="2600" dirty="0">
                <a:latin typeface="Tw Cen MT"/>
                <a:cs typeface="Tw Cen MT"/>
              </a:rPr>
              <a:t>omi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messa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es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re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only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d</a:t>
            </a:r>
            <a:r>
              <a:rPr sz="2600" dirty="0">
                <a:latin typeface="Tw Cen MT"/>
                <a:cs typeface="Tw Cen MT"/>
              </a:rPr>
              <a:t>eli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spc="-15" dirty="0">
                <a:latin typeface="Tw Cen MT"/>
                <a:cs typeface="Tw Cen MT"/>
              </a:rPr>
              <a:t>ered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to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the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correct</a:t>
            </a:r>
            <a:r>
              <a:rPr sz="2600" spc="-15" dirty="0">
                <a:latin typeface="Tw Cen MT"/>
                <a:cs typeface="Tw Cen MT"/>
              </a:rPr>
              <a:t> d</a:t>
            </a:r>
            <a:r>
              <a:rPr sz="2600" dirty="0">
                <a:latin typeface="Tw Cen MT"/>
                <a:cs typeface="Tw Cen MT"/>
              </a:rPr>
              <a:t>est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na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15" dirty="0">
                <a:latin typeface="Tw Cen MT"/>
                <a:cs typeface="Tw Cen MT"/>
              </a:rPr>
              <a:t>on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endp</a:t>
            </a:r>
            <a:r>
              <a:rPr sz="2600" dirty="0">
                <a:latin typeface="Tw Cen MT"/>
                <a:cs typeface="Tw Cen MT"/>
              </a:rPr>
              <a:t>oi</a:t>
            </a:r>
            <a:r>
              <a:rPr sz="2600" spc="-10" dirty="0">
                <a:latin typeface="Tw Cen MT"/>
                <a:cs typeface="Tw Cen MT"/>
              </a:rPr>
              <a:t>nt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14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1609" y="2313450"/>
            <a:ext cx="2518410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22275">
              <a:lnSpc>
                <a:spcPts val="3100"/>
              </a:lnSpc>
            </a:pP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Only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80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wni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ng p</a:t>
            </a:r>
            <a:r>
              <a:rPr sz="2600" spc="-55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oc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ess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can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w Cen MT"/>
                <a:cs typeface="Tw Cen MT"/>
              </a:rPr>
              <a:t>acc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ess!</a:t>
            </a:r>
            <a:endParaRPr sz="26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34727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</a:t>
            </a:r>
            <a:r>
              <a:rPr dirty="0"/>
              <a:t>Ze</a:t>
            </a:r>
            <a:r>
              <a:rPr spc="-90" dirty="0"/>
              <a:t>r</a:t>
            </a:r>
            <a:r>
              <a:rPr dirty="0"/>
              <a:t>o</a:t>
            </a:r>
            <a:r>
              <a:rPr spc="-5" dirty="0"/>
              <a:t> </a:t>
            </a:r>
            <a:r>
              <a:rPr dirty="0"/>
              <a:t>Co</a:t>
            </a:r>
            <a:r>
              <a:rPr spc="-204" dirty="0"/>
              <a:t>p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490585" cy="454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15</a:t>
            </a:r>
            <a:endParaRPr sz="180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76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w Cen MT"/>
                <a:cs typeface="Tw Cen MT"/>
              </a:rPr>
              <a:t>Ba</a:t>
            </a:r>
            <a:r>
              <a:rPr sz="2900" dirty="0">
                <a:latin typeface="Tw Cen MT"/>
                <a:cs typeface="Tw Cen MT"/>
              </a:rPr>
              <a:t>se-l</a:t>
            </a:r>
            <a:r>
              <a:rPr sz="2900" spc="-15" dirty="0">
                <a:latin typeface="Tw Cen MT"/>
                <a:cs typeface="Tw Cen MT"/>
              </a:rPr>
              <a:t>e</a:t>
            </a:r>
            <a:r>
              <a:rPr sz="2900" spc="-7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el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U-Net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(mi</a:t>
            </a:r>
            <a:r>
              <a:rPr sz="2900" spc="-15" dirty="0">
                <a:latin typeface="Tw Cen MT"/>
                <a:cs typeface="Tw Cen MT"/>
              </a:rPr>
              <a:t>ght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not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b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5" dirty="0">
                <a:latin typeface="Tw Cen MT"/>
                <a:cs typeface="Tw Cen MT"/>
              </a:rPr>
              <a:t> ‘</a:t>
            </a:r>
            <a:r>
              <a:rPr sz="2900" spc="-15" dirty="0">
                <a:latin typeface="Tw Cen MT"/>
                <a:cs typeface="Tw Cen MT"/>
              </a:rPr>
              <a:t>ze</a:t>
            </a:r>
            <a:r>
              <a:rPr sz="2900" spc="-70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o’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o</a:t>
            </a:r>
            <a:r>
              <a:rPr sz="2900" spc="-140" dirty="0">
                <a:latin typeface="Tw Cen MT"/>
                <a:cs typeface="Tw Cen MT"/>
              </a:rPr>
              <a:t>p</a:t>
            </a:r>
            <a:r>
              <a:rPr sz="2900" spc="-15" dirty="0">
                <a:latin typeface="Tw Cen MT"/>
                <a:cs typeface="Tw Cen MT"/>
              </a:rPr>
              <a:t>y)</a:t>
            </a:r>
            <a:endParaRPr sz="290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20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Send/rec</a:t>
            </a:r>
            <a:r>
              <a:rPr sz="2600" dirty="0">
                <a:latin typeface="Tw Cen MT"/>
                <a:cs typeface="Tw Cen MT"/>
              </a:rPr>
              <a:t>ei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need</a:t>
            </a:r>
            <a:r>
              <a:rPr sz="2600" dirty="0">
                <a:latin typeface="Tw Cen MT"/>
                <a:cs typeface="Tw Cen MT"/>
              </a:rPr>
              <a:t>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b</a:t>
            </a:r>
            <a:r>
              <a:rPr sz="2600" dirty="0">
                <a:latin typeface="Tw Cen MT"/>
                <a:cs typeface="Tw Cen MT"/>
              </a:rPr>
              <a:t>uffer</a:t>
            </a:r>
            <a:endParaRPr sz="2600">
              <a:latin typeface="Tw Cen MT"/>
              <a:cs typeface="Tw Cen MT"/>
            </a:endParaRPr>
          </a:p>
          <a:p>
            <a:pPr marL="1183640" marR="403225" indent="-279400">
              <a:lnSpc>
                <a:spcPts val="2850"/>
              </a:lnSpc>
              <a:spcBef>
                <a:spcPts val="50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eq</a:t>
            </a:r>
            <a:r>
              <a:rPr sz="2600" dirty="0">
                <a:latin typeface="Tw Cen MT"/>
                <a:cs typeface="Tw Cen MT"/>
              </a:rPr>
              <a:t>uires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-120" dirty="0">
                <a:latin typeface="Tw Cen MT"/>
                <a:cs typeface="Tw Cen MT"/>
              </a:rPr>
              <a:t>p</a:t>
            </a:r>
            <a:r>
              <a:rPr sz="2600" dirty="0">
                <a:latin typeface="Tw Cen MT"/>
                <a:cs typeface="Tw Cen MT"/>
              </a:rPr>
              <a:t>y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bet</a:t>
            </a:r>
            <a:r>
              <a:rPr sz="2600" spc="-75" dirty="0">
                <a:latin typeface="Tw Cen MT"/>
                <a:cs typeface="Tw Cen MT"/>
              </a:rPr>
              <a:t>w</a:t>
            </a:r>
            <a:r>
              <a:rPr sz="2600" spc="-15" dirty="0">
                <a:latin typeface="Tw Cen MT"/>
                <a:cs typeface="Tw Cen MT"/>
              </a:rPr>
              <a:t>een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app</a:t>
            </a:r>
            <a:r>
              <a:rPr sz="2600" dirty="0">
                <a:latin typeface="Tw Cen MT"/>
                <a:cs typeface="Tw Cen MT"/>
              </a:rPr>
              <a:t>li</a:t>
            </a:r>
            <a:r>
              <a:rPr sz="2600" spc="-15" dirty="0">
                <a:latin typeface="Tw Cen MT"/>
                <a:cs typeface="Tw Cen MT"/>
              </a:rPr>
              <a:t>ca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15" dirty="0">
                <a:latin typeface="Tw Cen MT"/>
                <a:cs typeface="Tw Cen MT"/>
              </a:rPr>
              <a:t>on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data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st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uc</a:t>
            </a:r>
            <a:r>
              <a:rPr sz="2600" dirty="0">
                <a:latin typeface="Tw Cen MT"/>
                <a:cs typeface="Tw Cen MT"/>
              </a:rPr>
              <a:t>tures </a:t>
            </a:r>
            <a:r>
              <a:rPr sz="2600" spc="-15" dirty="0">
                <a:latin typeface="Tw Cen MT"/>
                <a:cs typeface="Tw Cen MT"/>
              </a:rPr>
              <a:t>and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the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b</a:t>
            </a:r>
            <a:r>
              <a:rPr sz="2600" dirty="0">
                <a:latin typeface="Tw Cen MT"/>
                <a:cs typeface="Tw Cen MT"/>
              </a:rPr>
              <a:t>uffer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the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com</a:t>
            </a:r>
            <a:r>
              <a:rPr sz="2600" spc="30" dirty="0">
                <a:latin typeface="Tw Cen MT"/>
                <a:cs typeface="Tw Cen MT"/>
              </a:rPr>
              <a:t>m</a:t>
            </a:r>
            <a:r>
              <a:rPr sz="2600" dirty="0">
                <a:latin typeface="Tw Cen MT"/>
                <a:cs typeface="Tw Cen MT"/>
              </a:rPr>
              <a:t>uni</a:t>
            </a:r>
            <a:r>
              <a:rPr sz="2600" spc="-15" dirty="0">
                <a:latin typeface="Tw Cen MT"/>
                <a:cs typeface="Tw Cen MT"/>
              </a:rPr>
              <a:t>ca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15" dirty="0">
                <a:latin typeface="Tw Cen MT"/>
                <a:cs typeface="Tw Cen MT"/>
              </a:rPr>
              <a:t>on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segment</a:t>
            </a:r>
            <a:endParaRPr sz="2600">
              <a:latin typeface="Tw Cen MT"/>
              <a:cs typeface="Tw Cen MT"/>
            </a:endParaRPr>
          </a:p>
          <a:p>
            <a:pPr marL="1183640" marR="537845" indent="-279400">
              <a:lnSpc>
                <a:spcPts val="2850"/>
              </a:lnSpc>
              <a:spcBef>
                <a:spcPts val="50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Can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lso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70" dirty="0">
                <a:latin typeface="Tw Cen MT"/>
                <a:cs typeface="Tw Cen MT"/>
              </a:rPr>
              <a:t>k</a:t>
            </a:r>
            <a:r>
              <a:rPr sz="2600" spc="-15" dirty="0">
                <a:latin typeface="Tw Cen MT"/>
                <a:cs typeface="Tw Cen MT"/>
              </a:rPr>
              <a:t>eep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the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app</a:t>
            </a:r>
            <a:r>
              <a:rPr sz="2600" dirty="0">
                <a:latin typeface="Tw Cen MT"/>
                <a:cs typeface="Tw Cen MT"/>
              </a:rPr>
              <a:t>li</a:t>
            </a:r>
            <a:r>
              <a:rPr sz="2600" spc="-15" dirty="0">
                <a:latin typeface="Tw Cen MT"/>
                <a:cs typeface="Tw Cen MT"/>
              </a:rPr>
              <a:t>ca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15" dirty="0">
                <a:latin typeface="Tw Cen MT"/>
                <a:cs typeface="Tw Cen MT"/>
              </a:rPr>
              <a:t>on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data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st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uc</a:t>
            </a:r>
            <a:r>
              <a:rPr sz="2600" dirty="0">
                <a:latin typeface="Tw Cen MT"/>
                <a:cs typeface="Tw Cen MT"/>
              </a:rPr>
              <a:t>tures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the b</a:t>
            </a:r>
            <a:r>
              <a:rPr sz="2600" dirty="0">
                <a:latin typeface="Tw Cen MT"/>
                <a:cs typeface="Tw Cen MT"/>
              </a:rPr>
              <a:t>uffer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wi</a:t>
            </a:r>
            <a:r>
              <a:rPr sz="2600" spc="-10" dirty="0">
                <a:latin typeface="Tw Cen MT"/>
                <a:cs typeface="Tw Cen MT"/>
              </a:rPr>
              <a:t>thout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req</a:t>
            </a:r>
            <a:r>
              <a:rPr sz="2600" dirty="0">
                <a:latin typeface="Tw Cen MT"/>
                <a:cs typeface="Tw Cen MT"/>
              </a:rPr>
              <a:t>uiri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-120" dirty="0">
                <a:latin typeface="Tw Cen MT"/>
                <a:cs typeface="Tw Cen MT"/>
              </a:rPr>
              <a:t>p</a:t>
            </a:r>
            <a:r>
              <a:rPr sz="2600" dirty="0">
                <a:latin typeface="Tw Cen MT"/>
                <a:cs typeface="Tw Cen MT"/>
              </a:rPr>
              <a:t>y</a:t>
            </a:r>
            <a:endParaRPr sz="26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latin typeface="Tw Cen MT"/>
                <a:cs typeface="Tw Cen MT"/>
              </a:rPr>
              <a:t>D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rect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Acc</a:t>
            </a:r>
            <a:r>
              <a:rPr sz="2900" dirty="0">
                <a:latin typeface="Tw Cen MT"/>
                <a:cs typeface="Tw Cen MT"/>
              </a:rPr>
              <a:t>ess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U-Net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(t</a:t>
            </a:r>
            <a:r>
              <a:rPr sz="2900" spc="55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ue</a:t>
            </a:r>
            <a:r>
              <a:rPr sz="2900" spc="-5" dirty="0">
                <a:latin typeface="Tw Cen MT"/>
                <a:cs typeface="Tw Cen MT"/>
              </a:rPr>
              <a:t> ‘</a:t>
            </a:r>
            <a:r>
              <a:rPr sz="2900" spc="-15" dirty="0">
                <a:latin typeface="Tw Cen MT"/>
                <a:cs typeface="Tw Cen MT"/>
              </a:rPr>
              <a:t>ze</a:t>
            </a:r>
            <a:r>
              <a:rPr sz="2900" spc="-70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o’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o</a:t>
            </a:r>
            <a:r>
              <a:rPr sz="2900" spc="-140" dirty="0">
                <a:latin typeface="Tw Cen MT"/>
                <a:cs typeface="Tw Cen MT"/>
              </a:rPr>
              <a:t>p</a:t>
            </a:r>
            <a:r>
              <a:rPr sz="2900" spc="-15" dirty="0">
                <a:latin typeface="Tw Cen MT"/>
                <a:cs typeface="Tw Cen MT"/>
              </a:rPr>
              <a:t>y)</a:t>
            </a:r>
            <a:endParaRPr sz="290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30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Span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the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entire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p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oc</a:t>
            </a:r>
            <a:r>
              <a:rPr sz="2600" dirty="0">
                <a:latin typeface="Tw Cen MT"/>
                <a:cs typeface="Tw Cen MT"/>
              </a:rPr>
              <a:t>ess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add</a:t>
            </a:r>
            <a:r>
              <a:rPr sz="2600" dirty="0">
                <a:latin typeface="Tw Cen MT"/>
                <a:cs typeface="Tw Cen MT"/>
              </a:rPr>
              <a:t>ress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spac</a:t>
            </a:r>
            <a:r>
              <a:rPr sz="2600" dirty="0">
                <a:latin typeface="Tw Cen MT"/>
                <a:cs typeface="Tw Cen MT"/>
              </a:rPr>
              <a:t>e</a:t>
            </a:r>
            <a:endParaRPr sz="260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18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But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req</a:t>
            </a:r>
            <a:r>
              <a:rPr sz="2600" dirty="0">
                <a:latin typeface="Tw Cen MT"/>
                <a:cs typeface="Tw Cen MT"/>
              </a:rPr>
              <a:t>uires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spec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l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har</a:t>
            </a:r>
            <a:r>
              <a:rPr sz="2600" spc="-70" dirty="0">
                <a:latin typeface="Tw Cen MT"/>
                <a:cs typeface="Tw Cen MT"/>
              </a:rPr>
              <a:t>d</a:t>
            </a:r>
            <a:r>
              <a:rPr sz="2600" spc="-125" dirty="0">
                <a:latin typeface="Tw Cen MT"/>
                <a:cs typeface="Tw Cen MT"/>
              </a:rPr>
              <a:t>w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re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supp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spc="-10" dirty="0">
                <a:latin typeface="Tw Cen MT"/>
                <a:cs typeface="Tw Cen MT"/>
              </a:rPr>
              <a:t>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to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90" dirty="0">
                <a:latin typeface="Tw Cen MT"/>
                <a:cs typeface="Tw Cen MT"/>
              </a:rPr>
              <a:t>c</a:t>
            </a:r>
            <a:r>
              <a:rPr sz="2600" spc="-15" dirty="0">
                <a:latin typeface="Tw Cen MT"/>
                <a:cs typeface="Tw Cen MT"/>
              </a:rPr>
              <a:t>he</a:t>
            </a:r>
            <a:r>
              <a:rPr sz="2600" spc="40" dirty="0">
                <a:latin typeface="Tw Cen MT"/>
                <a:cs typeface="Tw Cen MT"/>
              </a:rPr>
              <a:t>c</a:t>
            </a:r>
            <a:r>
              <a:rPr sz="2600" spc="-15" dirty="0">
                <a:latin typeface="Tw Cen MT"/>
                <a:cs typeface="Tw Cen MT"/>
              </a:rPr>
              <a:t>k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add</a:t>
            </a:r>
            <a:r>
              <a:rPr sz="2600" dirty="0">
                <a:latin typeface="Tw Cen MT"/>
                <a:cs typeface="Tw Cen MT"/>
              </a:rPr>
              <a:t>ress</a:t>
            </a:r>
            <a:endParaRPr sz="26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834149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</a:t>
            </a:r>
            <a:r>
              <a:rPr spc="-25" dirty="0"/>
              <a:t>nd</a:t>
            </a:r>
            <a:r>
              <a:rPr spc="-135" dirty="0"/>
              <a:t>e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4687" y="3675812"/>
            <a:ext cx="191452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latin typeface="Tw Cen MT"/>
                <a:cs typeface="Tw Cen MT"/>
              </a:rPr>
              <a:t>RDMA</a:t>
            </a:r>
            <a:endParaRPr sz="6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00</a:t>
            </a:r>
            <a:endParaRPr sz="18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90233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RDMA</a:t>
            </a:r>
            <a:r>
              <a:rPr spc="-5" dirty="0"/>
              <a:t> I</a:t>
            </a:r>
            <a:r>
              <a:rPr spc="-25" dirty="0"/>
              <a:t>dea</a:t>
            </a:r>
            <a:r>
              <a:rPr dirty="0"/>
              <a:t>s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30" dirty="0"/>
              <a:t>Goa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483600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16</a:t>
            </a:r>
            <a:endParaRPr sz="180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76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w Cen MT"/>
                <a:cs typeface="Tw Cen MT"/>
              </a:rPr>
              <a:t>Mo</a:t>
            </a:r>
            <a:r>
              <a:rPr sz="2900" spc="-7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b</a:t>
            </a:r>
            <a:r>
              <a:rPr sz="2900" dirty="0">
                <a:latin typeface="Tw Cen MT"/>
                <a:cs typeface="Tw Cen MT"/>
              </a:rPr>
              <a:t>uffers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bet</a:t>
            </a:r>
            <a:r>
              <a:rPr sz="2900" spc="-80" dirty="0">
                <a:latin typeface="Tw Cen MT"/>
                <a:cs typeface="Tw Cen MT"/>
              </a:rPr>
              <a:t>w</a:t>
            </a:r>
            <a:r>
              <a:rPr sz="2900" spc="-15" dirty="0">
                <a:latin typeface="Tw Cen MT"/>
                <a:cs typeface="Tw Cen MT"/>
              </a:rPr>
              <a:t>een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t</a:t>
            </a:r>
            <a:r>
              <a:rPr sz="2900" spc="-80" dirty="0">
                <a:latin typeface="Tw Cen MT"/>
                <a:cs typeface="Tw Cen MT"/>
              </a:rPr>
              <a:t>w</a:t>
            </a:r>
            <a:r>
              <a:rPr sz="2900" dirty="0">
                <a:latin typeface="Tw Cen MT"/>
                <a:cs typeface="Tw Cen MT"/>
              </a:rPr>
              <a:t>o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app</a:t>
            </a:r>
            <a:r>
              <a:rPr sz="2900" spc="-5" dirty="0">
                <a:latin typeface="Tw Cen MT"/>
                <a:cs typeface="Tw Cen MT"/>
              </a:rPr>
              <a:t>li</a:t>
            </a:r>
            <a:r>
              <a:rPr sz="2900" spc="-15" dirty="0">
                <a:latin typeface="Tw Cen MT"/>
                <a:cs typeface="Tw Cen MT"/>
              </a:rPr>
              <a:t>ca</a:t>
            </a:r>
            <a:r>
              <a:rPr sz="2900" dirty="0">
                <a:latin typeface="Tw Cen MT"/>
                <a:cs typeface="Tw Cen MT"/>
              </a:rPr>
              <a:t>t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ons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v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20" dirty="0">
                <a:latin typeface="Tw Cen MT"/>
                <a:cs typeface="Tw Cen MT"/>
              </a:rPr>
              <a:t>a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net</a:t>
            </a:r>
            <a:r>
              <a:rPr sz="2900" spc="-80" dirty="0">
                <a:latin typeface="Tw Cen MT"/>
                <a:cs typeface="Tw Cen MT"/>
              </a:rPr>
              <a:t>w</a:t>
            </a:r>
            <a:r>
              <a:rPr sz="2900" dirty="0">
                <a:latin typeface="Tw Cen MT"/>
                <a:cs typeface="Tw Cen MT"/>
              </a:rPr>
              <a:t>o</a:t>
            </a:r>
            <a:r>
              <a:rPr sz="2900" spc="55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k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4583469"/>
            <a:ext cx="7703820" cy="124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w Cen MT"/>
                <a:cs typeface="Tw Cen MT"/>
              </a:rPr>
              <a:t>Onc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</a:t>
            </a:r>
            <a:r>
              <a:rPr sz="2900" spc="-60" dirty="0">
                <a:latin typeface="Tw Cen MT"/>
                <a:cs typeface="Tw Cen MT"/>
              </a:rPr>
              <a:t>r</a:t>
            </a:r>
            <a:r>
              <a:rPr sz="2900" spc="-20" dirty="0">
                <a:latin typeface="Tw Cen MT"/>
                <a:cs typeface="Tw Cen MT"/>
              </a:rPr>
              <a:t>og</a:t>
            </a:r>
            <a:r>
              <a:rPr sz="2900" spc="-30" dirty="0">
                <a:latin typeface="Tw Cen MT"/>
                <a:cs typeface="Tw Cen MT"/>
              </a:rPr>
              <a:t>r</a:t>
            </a:r>
            <a:r>
              <a:rPr sz="2900" spc="-20" dirty="0">
                <a:latin typeface="Tw Cen MT"/>
                <a:cs typeface="Tw Cen MT"/>
              </a:rPr>
              <a:t>a</a:t>
            </a:r>
            <a:r>
              <a:rPr sz="2900" dirty="0">
                <a:latin typeface="Tw Cen MT"/>
                <a:cs typeface="Tw Cen MT"/>
              </a:rPr>
              <a:t>ms</a:t>
            </a:r>
            <a:r>
              <a:rPr sz="2900" spc="-5" dirty="0">
                <a:latin typeface="Tw Cen MT"/>
                <a:cs typeface="Tw Cen MT"/>
              </a:rPr>
              <a:t> i</a:t>
            </a:r>
            <a:r>
              <a:rPr sz="2900" spc="-20" dirty="0">
                <a:latin typeface="Tw Cen MT"/>
                <a:cs typeface="Tw Cen MT"/>
              </a:rPr>
              <a:t>mp</a:t>
            </a:r>
            <a:r>
              <a:rPr sz="2900" spc="-5" dirty="0">
                <a:latin typeface="Tw Cen MT"/>
                <a:cs typeface="Tw Cen MT"/>
              </a:rPr>
              <a:t>l</a:t>
            </a:r>
            <a:r>
              <a:rPr sz="2900" spc="-15" dirty="0">
                <a:latin typeface="Tw Cen MT"/>
                <a:cs typeface="Tw Cen MT"/>
              </a:rPr>
              <a:t>ement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RDMA:</a:t>
            </a:r>
            <a:endParaRPr sz="2900">
              <a:latin typeface="Tw Cen MT"/>
              <a:cs typeface="Tw Cen MT"/>
            </a:endParaRPr>
          </a:p>
          <a:p>
            <a:pPr marL="367665">
              <a:lnSpc>
                <a:spcPct val="100000"/>
              </a:lnSpc>
              <a:spcBef>
                <a:spcPts val="20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w Cen MT"/>
                <a:cs typeface="Tw Cen MT"/>
              </a:rPr>
              <a:t>T</a:t>
            </a:r>
            <a:r>
              <a:rPr sz="2600" dirty="0">
                <a:latin typeface="Tw Cen MT"/>
                <a:cs typeface="Tw Cen MT"/>
              </a:rPr>
              <a:t>ries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to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spc="90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hi</a:t>
            </a:r>
            <a:r>
              <a:rPr sz="2600" spc="-15" dirty="0">
                <a:latin typeface="Tw Cen MT"/>
                <a:cs typeface="Tw Cen MT"/>
              </a:rPr>
              <a:t>e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l</a:t>
            </a:r>
            <a:r>
              <a:rPr sz="2600" spc="-80" dirty="0">
                <a:latin typeface="Tw Cen MT"/>
                <a:cs typeface="Tw Cen MT"/>
              </a:rPr>
              <a:t>o</a:t>
            </a:r>
            <a:r>
              <a:rPr sz="2600" spc="-75" dirty="0">
                <a:latin typeface="Tw Cen MT"/>
                <a:cs typeface="Tw Cen MT"/>
              </a:rPr>
              <a:t>w</a:t>
            </a:r>
            <a:r>
              <a:rPr sz="2600" dirty="0">
                <a:latin typeface="Tw Cen MT"/>
                <a:cs typeface="Tw Cen MT"/>
              </a:rPr>
              <a:t>est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l</a:t>
            </a:r>
            <a:r>
              <a:rPr sz="2600" spc="-15" dirty="0">
                <a:latin typeface="Tw Cen MT"/>
                <a:cs typeface="Tw Cen MT"/>
              </a:rPr>
              <a:t>aten</a:t>
            </a:r>
            <a:r>
              <a:rPr sz="2600" spc="15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y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and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hi</a:t>
            </a:r>
            <a:r>
              <a:rPr sz="2600" spc="-15" dirty="0">
                <a:latin typeface="Tw Cen MT"/>
                <a:cs typeface="Tw Cen MT"/>
              </a:rPr>
              <a:t>ghest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th</a:t>
            </a:r>
            <a:r>
              <a:rPr sz="2600" spc="-6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oughput</a:t>
            </a:r>
            <a:endParaRPr sz="2600">
              <a:latin typeface="Tw Cen MT"/>
              <a:cs typeface="Tw Cen MT"/>
            </a:endParaRPr>
          </a:p>
          <a:p>
            <a:pPr marL="367665">
              <a:lnSpc>
                <a:spcPct val="100000"/>
              </a:lnSpc>
              <a:spcBef>
                <a:spcPts val="28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Sma</a:t>
            </a:r>
            <a:r>
              <a:rPr sz="2600" dirty="0">
                <a:latin typeface="Tw Cen MT"/>
                <a:cs typeface="Tw Cen MT"/>
              </a:rPr>
              <a:t>llest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CPU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55" dirty="0">
                <a:latin typeface="Tw Cen MT"/>
                <a:cs typeface="Tw Cen MT"/>
              </a:rPr>
              <a:t>f</a:t>
            </a:r>
            <a:r>
              <a:rPr sz="2600" spc="-15" dirty="0">
                <a:latin typeface="Tw Cen MT"/>
                <a:cs typeface="Tw Cen MT"/>
              </a:rPr>
              <a:t>ootp</a:t>
            </a:r>
            <a:r>
              <a:rPr sz="2600" dirty="0">
                <a:latin typeface="Tw Cen MT"/>
                <a:cs typeface="Tw Cen MT"/>
              </a:rPr>
              <a:t>ri</a:t>
            </a:r>
            <a:r>
              <a:rPr sz="2600" spc="-10" dirty="0">
                <a:latin typeface="Tw Cen MT"/>
                <a:cs typeface="Tw Cen MT"/>
              </a:rPr>
              <a:t>nt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6600" y="2362200"/>
            <a:ext cx="3047998" cy="1920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80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</a:t>
            </a:r>
            <a:r>
              <a:rPr spc="-25" dirty="0"/>
              <a:t>nd</a:t>
            </a:r>
            <a:r>
              <a:rPr spc="-135" dirty="0"/>
              <a:t>e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435" y="3675812"/>
            <a:ext cx="359727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35" dirty="0">
                <a:latin typeface="Tw Cen MT"/>
                <a:cs typeface="Tw Cen MT"/>
              </a:rPr>
              <a:t>Ba</a:t>
            </a:r>
            <a:r>
              <a:rPr sz="6000" spc="95" dirty="0">
                <a:latin typeface="Tw Cen MT"/>
                <a:cs typeface="Tw Cen MT"/>
              </a:rPr>
              <a:t>c</a:t>
            </a:r>
            <a:r>
              <a:rPr sz="6000" spc="-30" dirty="0">
                <a:latin typeface="Tw Cen MT"/>
                <a:cs typeface="Tw Cen MT"/>
              </a:rPr>
              <a:t>kg</a:t>
            </a:r>
            <a:r>
              <a:rPr sz="6000" spc="-120" dirty="0">
                <a:latin typeface="Tw Cen MT"/>
                <a:cs typeface="Tw Cen MT"/>
              </a:rPr>
              <a:t>r</a:t>
            </a:r>
            <a:r>
              <a:rPr sz="6000" spc="-30" dirty="0">
                <a:latin typeface="Tw Cen MT"/>
                <a:cs typeface="Tw Cen MT"/>
              </a:rPr>
              <a:t>ound</a:t>
            </a:r>
            <a:endParaRPr sz="6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00</a:t>
            </a:r>
            <a:endParaRPr sz="18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26642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RDMA</a:t>
            </a:r>
            <a:r>
              <a:rPr spc="-5" dirty="0"/>
              <a:t> </a:t>
            </a:r>
            <a:r>
              <a:rPr spc="-25" dirty="0"/>
              <a:t>Ar</a:t>
            </a:r>
            <a:r>
              <a:rPr spc="155" dirty="0"/>
              <a:t>c</a:t>
            </a:r>
            <a:r>
              <a:rPr dirty="0"/>
              <a:t>h</a:t>
            </a:r>
            <a:r>
              <a:rPr spc="-5" dirty="0"/>
              <a:t>i</a:t>
            </a:r>
            <a:r>
              <a:rPr spc="-20" dirty="0"/>
              <a:t>tecture</a:t>
            </a:r>
            <a:r>
              <a:rPr spc="-5" dirty="0"/>
              <a:t> </a:t>
            </a:r>
            <a:r>
              <a:rPr spc="-20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6987" y="4399000"/>
            <a:ext cx="7600315" cy="130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w Cen MT"/>
                <a:cs typeface="Tw Cen MT"/>
              </a:rPr>
              <a:t>T</a:t>
            </a:r>
            <a:r>
              <a:rPr sz="2000" spc="-20" dirty="0">
                <a:latin typeface="Tw Cen MT"/>
                <a:cs typeface="Tw Cen MT"/>
              </a:rPr>
              <a:t>r</a:t>
            </a:r>
            <a:r>
              <a:rPr sz="2000" spc="-15" dirty="0">
                <a:latin typeface="Tw Cen MT"/>
                <a:cs typeface="Tw Cen MT"/>
              </a:rPr>
              <a:t>ad</a:t>
            </a:r>
            <a:r>
              <a:rPr sz="2000" dirty="0">
                <a:latin typeface="Tw Cen MT"/>
                <a:cs typeface="Tw Cen MT"/>
              </a:rPr>
              <a:t>iti</a:t>
            </a:r>
            <a:r>
              <a:rPr sz="2000" spc="-10" dirty="0">
                <a:latin typeface="Tw Cen MT"/>
                <a:cs typeface="Tw Cen MT"/>
              </a:rPr>
              <a:t>ona</a:t>
            </a:r>
            <a:r>
              <a:rPr sz="2000" dirty="0">
                <a:latin typeface="Tw Cen MT"/>
                <a:cs typeface="Tw Cen MT"/>
              </a:rPr>
              <a:t>ll</a:t>
            </a:r>
            <a:r>
              <a:rPr sz="2000" spc="-140" dirty="0">
                <a:latin typeface="Tw Cen MT"/>
                <a:cs typeface="Tw Cen MT"/>
              </a:rPr>
              <a:t>y</a:t>
            </a:r>
            <a:r>
              <a:rPr sz="2000" dirty="0">
                <a:latin typeface="Tw Cen MT"/>
                <a:cs typeface="Tw Cen MT"/>
              </a:rPr>
              <a:t>,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Tw Cen MT"/>
                <a:cs typeface="Tw Cen MT"/>
              </a:rPr>
              <a:t>so</a:t>
            </a:r>
            <a:r>
              <a:rPr sz="2000" spc="25" dirty="0">
                <a:solidFill>
                  <a:srgbClr val="008000"/>
                </a:solidFill>
                <a:latin typeface="Tw Cen MT"/>
                <a:cs typeface="Tw Cen MT"/>
              </a:rPr>
              <a:t>c</a:t>
            </a:r>
            <a:r>
              <a:rPr sz="2000" spc="-50" dirty="0">
                <a:solidFill>
                  <a:srgbClr val="008000"/>
                </a:solidFill>
                <a:latin typeface="Tw Cen MT"/>
                <a:cs typeface="Tw Cen MT"/>
              </a:rPr>
              <a:t>k</a:t>
            </a:r>
            <a:r>
              <a:rPr sz="2000" spc="-10" dirty="0">
                <a:solidFill>
                  <a:srgbClr val="008000"/>
                </a:solidFill>
                <a:latin typeface="Tw Cen MT"/>
                <a:cs typeface="Tw Cen MT"/>
              </a:rPr>
              <a:t>et</a:t>
            </a:r>
            <a:r>
              <a:rPr sz="2000" spc="-5" dirty="0">
                <a:solidFill>
                  <a:srgbClr val="008000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8000"/>
                </a:solidFill>
                <a:latin typeface="Tw Cen MT"/>
                <a:cs typeface="Tw Cen MT"/>
              </a:rPr>
              <a:t>i</a:t>
            </a:r>
            <a:r>
              <a:rPr sz="2000" spc="-10" dirty="0">
                <a:solidFill>
                  <a:srgbClr val="008000"/>
                </a:solidFill>
                <a:latin typeface="Tw Cen MT"/>
                <a:cs typeface="Tw Cen MT"/>
              </a:rPr>
              <a:t>nterfac</a:t>
            </a:r>
            <a:r>
              <a:rPr sz="2000" dirty="0">
                <a:solidFill>
                  <a:srgbClr val="008000"/>
                </a:solidFill>
                <a:latin typeface="Tw Cen MT"/>
                <a:cs typeface="Tw Cen MT"/>
              </a:rPr>
              <a:t>e</a:t>
            </a:r>
            <a:r>
              <a:rPr sz="2000" spc="-5" dirty="0">
                <a:solidFill>
                  <a:srgbClr val="008000"/>
                </a:solidFill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n</a:t>
            </a:r>
            <a:r>
              <a:rPr sz="2000" spc="-50" dirty="0">
                <a:latin typeface="Tw Cen MT"/>
                <a:cs typeface="Tw Cen MT"/>
              </a:rPr>
              <a:t>v</a:t>
            </a:r>
            <a:r>
              <a:rPr sz="2000" dirty="0">
                <a:latin typeface="Tw Cen MT"/>
                <a:cs typeface="Tw Cen MT"/>
              </a:rPr>
              <a:t>ol</a:t>
            </a:r>
            <a:r>
              <a:rPr sz="2000" spc="-50" dirty="0">
                <a:latin typeface="Tw Cen MT"/>
                <a:cs typeface="Tw Cen MT"/>
              </a:rPr>
              <a:t>v</a:t>
            </a:r>
            <a:r>
              <a:rPr sz="2000" dirty="0">
                <a:latin typeface="Tw Cen MT"/>
                <a:cs typeface="Tw Cen MT"/>
              </a:rPr>
              <a:t>es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the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50" dirty="0">
                <a:latin typeface="Tw Cen MT"/>
                <a:cs typeface="Tw Cen MT"/>
              </a:rPr>
              <a:t>k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40" dirty="0">
                <a:latin typeface="Tw Cen MT"/>
                <a:cs typeface="Tw Cen MT"/>
              </a:rPr>
              <a:t>r</a:t>
            </a:r>
            <a:r>
              <a:rPr sz="2000" dirty="0">
                <a:latin typeface="Tw Cen MT"/>
                <a:cs typeface="Tw Cen MT"/>
              </a:rPr>
              <a:t>nel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w Cen MT"/>
                <a:cs typeface="Tw Cen MT"/>
              </a:rPr>
              <a:t>Ha</a:t>
            </a:r>
            <a:r>
              <a:rPr sz="2000" dirty="0">
                <a:latin typeface="Tw Cen MT"/>
                <a:cs typeface="Tw Cen MT"/>
              </a:rPr>
              <a:t>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a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ded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cated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b="1" spc="-35" dirty="0">
                <a:latin typeface="Tw Cen MT"/>
                <a:cs typeface="Tw Cen MT"/>
              </a:rPr>
              <a:t>v</a:t>
            </a:r>
            <a:r>
              <a:rPr sz="2000" b="1" spc="-10" dirty="0">
                <a:latin typeface="Tw Cen MT"/>
                <a:cs typeface="Tw Cen MT"/>
              </a:rPr>
              <a:t>erbs</a:t>
            </a:r>
            <a:r>
              <a:rPr sz="2000" b="1" dirty="0">
                <a:latin typeface="Tw Cen MT"/>
                <a:cs typeface="Tw Cen MT"/>
              </a:rPr>
              <a:t> </a:t>
            </a:r>
            <a:r>
              <a:rPr sz="2000" b="1" spc="-10" dirty="0">
                <a:latin typeface="Tw Cen MT"/>
                <a:cs typeface="Tw Cen MT"/>
              </a:rPr>
              <a:t>inter</a:t>
            </a:r>
            <a:r>
              <a:rPr sz="2000" b="1" spc="0" dirty="0">
                <a:latin typeface="Tw Cen MT"/>
                <a:cs typeface="Tw Cen MT"/>
              </a:rPr>
              <a:t>f</a:t>
            </a:r>
            <a:r>
              <a:rPr sz="2000" b="1" spc="-10" dirty="0">
                <a:latin typeface="Tw Cen MT"/>
                <a:cs typeface="Tw Cen MT"/>
              </a:rPr>
              <a:t>ac</a:t>
            </a:r>
            <a:r>
              <a:rPr sz="2000" b="1" dirty="0">
                <a:latin typeface="Tw Cen MT"/>
                <a:cs typeface="Tw Cen MT"/>
              </a:rPr>
              <a:t>e</a:t>
            </a:r>
            <a:r>
              <a:rPr sz="2000" b="1" spc="1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nstead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of</a:t>
            </a:r>
            <a:r>
              <a:rPr sz="2000" spc="5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the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so</a:t>
            </a:r>
            <a:r>
              <a:rPr sz="2000" spc="25" dirty="0">
                <a:latin typeface="Tw Cen MT"/>
                <a:cs typeface="Tw Cen MT"/>
              </a:rPr>
              <a:t>c</a:t>
            </a:r>
            <a:r>
              <a:rPr sz="2000" spc="-50" dirty="0">
                <a:latin typeface="Tw Cen MT"/>
                <a:cs typeface="Tw Cen MT"/>
              </a:rPr>
              <a:t>k</a:t>
            </a:r>
            <a:r>
              <a:rPr sz="2000" spc="-10" dirty="0">
                <a:latin typeface="Tw Cen MT"/>
                <a:cs typeface="Tw Cen MT"/>
              </a:rPr>
              <a:t>et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nterfac</a:t>
            </a:r>
            <a:r>
              <a:rPr sz="2000" dirty="0">
                <a:latin typeface="Tw Cen MT"/>
                <a:cs typeface="Tw Cen MT"/>
              </a:rPr>
              <a:t>e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n</a:t>
            </a:r>
            <a:r>
              <a:rPr sz="2000" spc="-50" dirty="0">
                <a:latin typeface="Tw Cen MT"/>
                <a:cs typeface="Tw Cen MT"/>
              </a:rPr>
              <a:t>v</a:t>
            </a:r>
            <a:r>
              <a:rPr sz="2000" dirty="0">
                <a:latin typeface="Tw Cen MT"/>
                <a:cs typeface="Tw Cen MT"/>
              </a:rPr>
              <a:t>ol</a:t>
            </a:r>
            <a:r>
              <a:rPr sz="2000" spc="-50" dirty="0">
                <a:latin typeface="Tw Cen MT"/>
                <a:cs typeface="Tw Cen MT"/>
              </a:rPr>
              <a:t>v</a:t>
            </a:r>
            <a:r>
              <a:rPr sz="2000" dirty="0">
                <a:latin typeface="Tw Cen MT"/>
                <a:cs typeface="Tw Cen MT"/>
              </a:rPr>
              <a:t>es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the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50" dirty="0">
                <a:latin typeface="Tw Cen MT"/>
                <a:cs typeface="Tw Cen MT"/>
              </a:rPr>
              <a:t>k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40" dirty="0">
                <a:latin typeface="Tw Cen MT"/>
                <a:cs typeface="Tw Cen MT"/>
              </a:rPr>
              <a:t>r</a:t>
            </a:r>
            <a:r>
              <a:rPr sz="2000" dirty="0">
                <a:latin typeface="Tw Cen MT"/>
                <a:cs typeface="Tw Cen MT"/>
              </a:rPr>
              <a:t>nel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only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on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w Cen MT"/>
                <a:cs typeface="Tw Cen MT"/>
              </a:rPr>
              <a:t>cont</a:t>
            </a:r>
            <a:r>
              <a:rPr sz="2000" spc="-50" dirty="0">
                <a:solidFill>
                  <a:srgbClr val="0000FF"/>
                </a:solidFill>
                <a:latin typeface="Tw Cen MT"/>
                <a:cs typeface="Tw Cen MT"/>
              </a:rPr>
              <a:t>r</a:t>
            </a:r>
            <a:r>
              <a:rPr sz="2000" dirty="0">
                <a:solidFill>
                  <a:srgbClr val="0000FF"/>
                </a:solidFill>
                <a:latin typeface="Tw Cen MT"/>
                <a:cs typeface="Tw Cen MT"/>
              </a:rPr>
              <a:t>ol</a:t>
            </a:r>
            <a:r>
              <a:rPr sz="2000" spc="-5" dirty="0">
                <a:solidFill>
                  <a:srgbClr val="0000F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w Cen MT"/>
                <a:cs typeface="Tw Cen MT"/>
              </a:rPr>
              <a:t>path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w Cen MT"/>
                <a:cs typeface="Tw Cen MT"/>
              </a:rPr>
              <a:t>Can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acc</a:t>
            </a:r>
            <a:r>
              <a:rPr sz="2000" dirty="0">
                <a:latin typeface="Tw Cen MT"/>
                <a:cs typeface="Tw Cen MT"/>
              </a:rPr>
              <a:t>ess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rNIC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d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rec</a:t>
            </a:r>
            <a:r>
              <a:rPr sz="2000" dirty="0">
                <a:latin typeface="Tw Cen MT"/>
                <a:cs typeface="Tw Cen MT"/>
              </a:rPr>
              <a:t>tly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f</a:t>
            </a:r>
            <a:r>
              <a:rPr sz="2000" spc="-40" dirty="0">
                <a:latin typeface="Tw Cen MT"/>
                <a:cs typeface="Tw Cen MT"/>
              </a:rPr>
              <a:t>r</a:t>
            </a:r>
            <a:r>
              <a:rPr sz="2000" spc="-15" dirty="0">
                <a:latin typeface="Tw Cen MT"/>
                <a:cs typeface="Tw Cen MT"/>
              </a:rPr>
              <a:t>om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user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spac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on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w Cen MT"/>
                <a:cs typeface="Tw Cen MT"/>
              </a:rPr>
              <a:t>data</a:t>
            </a:r>
            <a:r>
              <a:rPr sz="20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w Cen MT"/>
                <a:cs typeface="Tw Cen MT"/>
              </a:rPr>
              <a:t>path</a:t>
            </a:r>
            <a:r>
              <a:rPr sz="20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000" spc="-114" dirty="0">
                <a:latin typeface="Tw Cen MT"/>
                <a:cs typeface="Tw Cen MT"/>
              </a:rPr>
              <a:t>b</a:t>
            </a:r>
            <a:r>
              <a:rPr sz="2000" spc="-15" dirty="0">
                <a:latin typeface="Tw Cen MT"/>
                <a:cs typeface="Tw Cen MT"/>
              </a:rPr>
              <a:t>ypa</a:t>
            </a:r>
            <a:r>
              <a:rPr sz="2000" dirty="0">
                <a:latin typeface="Tw Cen MT"/>
                <a:cs typeface="Tw Cen MT"/>
              </a:rPr>
              <a:t>ssi</a:t>
            </a:r>
            <a:r>
              <a:rPr sz="2000" spc="-10" dirty="0">
                <a:latin typeface="Tw Cen MT"/>
                <a:cs typeface="Tw Cen MT"/>
              </a:rPr>
              <a:t>ng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50" dirty="0">
                <a:latin typeface="Tw Cen MT"/>
                <a:cs typeface="Tw Cen MT"/>
              </a:rPr>
              <a:t>k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40" dirty="0">
                <a:latin typeface="Tw Cen MT"/>
                <a:cs typeface="Tw Cen MT"/>
              </a:rPr>
              <a:t>r</a:t>
            </a:r>
            <a:r>
              <a:rPr sz="2000" dirty="0">
                <a:latin typeface="Tw Cen MT"/>
                <a:cs typeface="Tw Cen MT"/>
              </a:rPr>
              <a:t>nel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17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1676401"/>
            <a:ext cx="6781798" cy="253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598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RDMA</a:t>
            </a:r>
            <a:r>
              <a:rPr spc="-5" dirty="0"/>
              <a:t> </a:t>
            </a:r>
            <a:r>
              <a:rPr spc="-25" dirty="0"/>
              <a:t>Ar</a:t>
            </a:r>
            <a:r>
              <a:rPr spc="155" dirty="0"/>
              <a:t>c</a:t>
            </a:r>
            <a:r>
              <a:rPr dirty="0"/>
              <a:t>h</a:t>
            </a:r>
            <a:r>
              <a:rPr spc="-5" dirty="0"/>
              <a:t>i</a:t>
            </a:r>
            <a:r>
              <a:rPr spc="-20" dirty="0"/>
              <a:t>tecture</a:t>
            </a:r>
            <a:r>
              <a:rPr spc="-5" dirty="0"/>
              <a:t> </a:t>
            </a:r>
            <a:r>
              <a:rPr spc="-20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6987" y="4399000"/>
            <a:ext cx="7503795" cy="130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latin typeface="Tw Cen MT"/>
                <a:cs typeface="Tw Cen MT"/>
              </a:rPr>
              <a:t>T</a:t>
            </a:r>
            <a:r>
              <a:rPr sz="2000" dirty="0">
                <a:latin typeface="Tw Cen MT"/>
                <a:cs typeface="Tw Cen MT"/>
              </a:rPr>
              <a:t>o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initi</a:t>
            </a:r>
            <a:r>
              <a:rPr sz="2000" spc="-10" dirty="0">
                <a:latin typeface="Tw Cen MT"/>
                <a:cs typeface="Tw Cen MT"/>
              </a:rPr>
              <a:t>ate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RDMA,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estab</a:t>
            </a:r>
            <a:r>
              <a:rPr sz="2000" dirty="0">
                <a:latin typeface="Tw Cen MT"/>
                <a:cs typeface="Tw Cen MT"/>
              </a:rPr>
              <a:t>li</a:t>
            </a:r>
            <a:r>
              <a:rPr sz="2000" spc="-10" dirty="0">
                <a:latin typeface="Tw Cen MT"/>
                <a:cs typeface="Tw Cen MT"/>
              </a:rPr>
              <a:t>sh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w Cen MT"/>
                <a:cs typeface="Tw Cen MT"/>
              </a:rPr>
              <a:t>data</a:t>
            </a:r>
            <a:r>
              <a:rPr sz="2000" spc="-5" dirty="0">
                <a:solidFill>
                  <a:srgbClr val="0000F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w Cen MT"/>
                <a:cs typeface="Tw Cen MT"/>
              </a:rPr>
              <a:t>path</a:t>
            </a:r>
            <a:r>
              <a:rPr sz="2000" spc="-5" dirty="0">
                <a:solidFill>
                  <a:srgbClr val="0000FF"/>
                </a:solidFill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f</a:t>
            </a:r>
            <a:r>
              <a:rPr sz="2000" spc="-40" dirty="0">
                <a:latin typeface="Tw Cen MT"/>
                <a:cs typeface="Tw Cen MT"/>
              </a:rPr>
              <a:t>r</a:t>
            </a:r>
            <a:r>
              <a:rPr sz="2000" spc="-15" dirty="0">
                <a:latin typeface="Tw Cen MT"/>
                <a:cs typeface="Tw Cen MT"/>
              </a:rPr>
              <a:t>om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RNIC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to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app</a:t>
            </a:r>
            <a:r>
              <a:rPr sz="2000" dirty="0">
                <a:latin typeface="Tw Cen MT"/>
                <a:cs typeface="Tw Cen MT"/>
              </a:rPr>
              <a:t>li</a:t>
            </a:r>
            <a:r>
              <a:rPr sz="2000" spc="-10" dirty="0">
                <a:latin typeface="Tw Cen MT"/>
                <a:cs typeface="Tw Cen MT"/>
              </a:rPr>
              <a:t>ca</a:t>
            </a:r>
            <a:r>
              <a:rPr sz="2000" dirty="0">
                <a:latin typeface="Tw Cen MT"/>
                <a:cs typeface="Tw Cen MT"/>
              </a:rPr>
              <a:t>ti</a:t>
            </a:r>
            <a:r>
              <a:rPr sz="2000" spc="-10" dirty="0">
                <a:latin typeface="Tw Cen MT"/>
                <a:cs typeface="Tw Cen MT"/>
              </a:rPr>
              <a:t>on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memory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b="1" spc="-140" dirty="0">
                <a:latin typeface="Tw Cen MT"/>
                <a:cs typeface="Tw Cen MT"/>
              </a:rPr>
              <a:t>V</a:t>
            </a:r>
            <a:r>
              <a:rPr sz="2000" b="1" spc="-10" dirty="0">
                <a:latin typeface="Tw Cen MT"/>
                <a:cs typeface="Tw Cen MT"/>
              </a:rPr>
              <a:t>erbs</a:t>
            </a:r>
            <a:r>
              <a:rPr sz="2000" b="1" dirty="0">
                <a:latin typeface="Tw Cen MT"/>
                <a:cs typeface="Tw Cen MT"/>
              </a:rPr>
              <a:t> </a:t>
            </a:r>
            <a:r>
              <a:rPr sz="2000" b="1" spc="-10" dirty="0">
                <a:latin typeface="Tw Cen MT"/>
                <a:cs typeface="Tw Cen MT"/>
              </a:rPr>
              <a:t>inter</a:t>
            </a:r>
            <a:r>
              <a:rPr sz="2000" b="1" spc="0" dirty="0">
                <a:latin typeface="Tw Cen MT"/>
                <a:cs typeface="Tw Cen MT"/>
              </a:rPr>
              <a:t>f</a:t>
            </a:r>
            <a:r>
              <a:rPr sz="2000" b="1" spc="-10" dirty="0">
                <a:latin typeface="Tw Cen MT"/>
                <a:cs typeface="Tw Cen MT"/>
              </a:rPr>
              <a:t>ac</a:t>
            </a:r>
            <a:r>
              <a:rPr sz="2000" b="1" dirty="0">
                <a:latin typeface="Tw Cen MT"/>
                <a:cs typeface="Tw Cen MT"/>
              </a:rPr>
              <a:t>e</a:t>
            </a:r>
            <a:r>
              <a:rPr sz="2000" b="1" spc="1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p</a:t>
            </a:r>
            <a:r>
              <a:rPr sz="2000" spc="-40" dirty="0">
                <a:latin typeface="Tw Cen MT"/>
                <a:cs typeface="Tw Cen MT"/>
              </a:rPr>
              <a:t>r</a:t>
            </a:r>
            <a:r>
              <a:rPr sz="2000" dirty="0">
                <a:latin typeface="Tw Cen MT"/>
                <a:cs typeface="Tw Cen MT"/>
              </a:rPr>
              <a:t>ovi</a:t>
            </a:r>
            <a:r>
              <a:rPr sz="2000" spc="-15" dirty="0">
                <a:latin typeface="Tw Cen MT"/>
                <a:cs typeface="Tw Cen MT"/>
              </a:rPr>
              <a:t>d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API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to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estab</a:t>
            </a:r>
            <a:r>
              <a:rPr sz="2000" dirty="0">
                <a:latin typeface="Tw Cen MT"/>
                <a:cs typeface="Tw Cen MT"/>
              </a:rPr>
              <a:t>li</a:t>
            </a:r>
            <a:r>
              <a:rPr sz="2000" spc="-10" dirty="0">
                <a:latin typeface="Tw Cen MT"/>
                <a:cs typeface="Tw Cen MT"/>
              </a:rPr>
              <a:t>sh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these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data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path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w Cen MT"/>
                <a:cs typeface="Tw Cen MT"/>
              </a:rPr>
              <a:t>Onc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data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path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estab</a:t>
            </a:r>
            <a:r>
              <a:rPr sz="2000" dirty="0">
                <a:latin typeface="Tw Cen MT"/>
                <a:cs typeface="Tw Cen MT"/>
              </a:rPr>
              <a:t>li</a:t>
            </a:r>
            <a:r>
              <a:rPr sz="2000" spc="-10" dirty="0">
                <a:latin typeface="Tw Cen MT"/>
                <a:cs typeface="Tw Cen MT"/>
              </a:rPr>
              <a:t>shed</a:t>
            </a:r>
            <a:r>
              <a:rPr sz="2000" dirty="0">
                <a:latin typeface="Tw Cen MT"/>
                <a:cs typeface="Tw Cen MT"/>
              </a:rPr>
              <a:t>,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d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rec</a:t>
            </a:r>
            <a:r>
              <a:rPr sz="2000" dirty="0">
                <a:latin typeface="Tw Cen MT"/>
                <a:cs typeface="Tw Cen MT"/>
              </a:rPr>
              <a:t>tly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read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f</a:t>
            </a:r>
            <a:r>
              <a:rPr sz="2000" spc="-40" dirty="0">
                <a:latin typeface="Tw Cen MT"/>
                <a:cs typeface="Tw Cen MT"/>
              </a:rPr>
              <a:t>r</a:t>
            </a:r>
            <a:r>
              <a:rPr sz="2000" dirty="0">
                <a:latin typeface="Tw Cen MT"/>
                <a:cs typeface="Tw Cen MT"/>
              </a:rPr>
              <a:t>om/wri</a:t>
            </a:r>
            <a:r>
              <a:rPr sz="2000" spc="-10" dirty="0">
                <a:latin typeface="Tw Cen MT"/>
                <a:cs typeface="Tw Cen MT"/>
              </a:rPr>
              <a:t>te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to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b</a:t>
            </a:r>
            <a:r>
              <a:rPr sz="2000" dirty="0">
                <a:latin typeface="Tw Cen MT"/>
                <a:cs typeface="Tw Cen MT"/>
              </a:rPr>
              <a:t>uffers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w Cen MT"/>
                <a:cs typeface="Tw Cen MT"/>
              </a:rPr>
              <a:t>V</a:t>
            </a:r>
            <a:r>
              <a:rPr sz="2000" spc="-10" dirty="0">
                <a:latin typeface="Tw Cen MT"/>
                <a:cs typeface="Tw Cen MT"/>
              </a:rPr>
              <a:t>erb</a:t>
            </a:r>
            <a:r>
              <a:rPr sz="2000" dirty="0">
                <a:latin typeface="Tw Cen MT"/>
                <a:cs typeface="Tw Cen MT"/>
              </a:rPr>
              <a:t>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nterfac</a:t>
            </a:r>
            <a:r>
              <a:rPr sz="2000" dirty="0">
                <a:latin typeface="Tw Cen MT"/>
                <a:cs typeface="Tw Cen MT"/>
              </a:rPr>
              <a:t>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d</a:t>
            </a:r>
            <a:r>
              <a:rPr sz="2000" dirty="0">
                <a:latin typeface="Tw Cen MT"/>
                <a:cs typeface="Tw Cen MT"/>
              </a:rPr>
              <a:t>ifferent f</a:t>
            </a:r>
            <a:r>
              <a:rPr sz="2000" spc="-40" dirty="0">
                <a:latin typeface="Tw Cen MT"/>
                <a:cs typeface="Tw Cen MT"/>
              </a:rPr>
              <a:t>r</a:t>
            </a:r>
            <a:r>
              <a:rPr sz="2000" spc="-15" dirty="0">
                <a:latin typeface="Tw Cen MT"/>
                <a:cs typeface="Tw Cen MT"/>
              </a:rPr>
              <a:t>om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the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</a:t>
            </a:r>
            <a:r>
              <a:rPr sz="2000" spc="-20" dirty="0">
                <a:latin typeface="Tw Cen MT"/>
                <a:cs typeface="Tw Cen MT"/>
              </a:rPr>
              <a:t>r</a:t>
            </a:r>
            <a:r>
              <a:rPr sz="2000" spc="-15" dirty="0">
                <a:latin typeface="Tw Cen MT"/>
                <a:cs typeface="Tw Cen MT"/>
              </a:rPr>
              <a:t>ad</a:t>
            </a:r>
            <a:r>
              <a:rPr sz="2000" dirty="0">
                <a:latin typeface="Tw Cen MT"/>
                <a:cs typeface="Tw Cen MT"/>
              </a:rPr>
              <a:t>iti</a:t>
            </a:r>
            <a:r>
              <a:rPr sz="2000" spc="-10" dirty="0">
                <a:latin typeface="Tw Cen MT"/>
                <a:cs typeface="Tw Cen MT"/>
              </a:rPr>
              <a:t>ona</a:t>
            </a:r>
            <a:r>
              <a:rPr sz="2000" dirty="0">
                <a:latin typeface="Tw Cen MT"/>
                <a:cs typeface="Tw Cen MT"/>
              </a:rPr>
              <a:t>l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Tw Cen MT"/>
                <a:cs typeface="Tw Cen MT"/>
              </a:rPr>
              <a:t>so</a:t>
            </a:r>
            <a:r>
              <a:rPr sz="2000" spc="25" dirty="0">
                <a:solidFill>
                  <a:srgbClr val="008000"/>
                </a:solidFill>
                <a:latin typeface="Tw Cen MT"/>
                <a:cs typeface="Tw Cen MT"/>
              </a:rPr>
              <a:t>c</a:t>
            </a:r>
            <a:r>
              <a:rPr sz="2000" spc="-50" dirty="0">
                <a:solidFill>
                  <a:srgbClr val="008000"/>
                </a:solidFill>
                <a:latin typeface="Tw Cen MT"/>
                <a:cs typeface="Tw Cen MT"/>
              </a:rPr>
              <a:t>k</a:t>
            </a:r>
            <a:r>
              <a:rPr sz="2000" spc="-10" dirty="0">
                <a:solidFill>
                  <a:srgbClr val="008000"/>
                </a:solidFill>
                <a:latin typeface="Tw Cen MT"/>
                <a:cs typeface="Tw Cen MT"/>
              </a:rPr>
              <a:t>et</a:t>
            </a:r>
            <a:r>
              <a:rPr sz="2000" spc="-5" dirty="0">
                <a:solidFill>
                  <a:srgbClr val="008000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8000"/>
                </a:solidFill>
                <a:latin typeface="Tw Cen MT"/>
                <a:cs typeface="Tw Cen MT"/>
              </a:rPr>
              <a:t>i</a:t>
            </a:r>
            <a:r>
              <a:rPr sz="2000" spc="-10" dirty="0">
                <a:solidFill>
                  <a:srgbClr val="008000"/>
                </a:solidFill>
                <a:latin typeface="Tw Cen MT"/>
                <a:cs typeface="Tw Cen MT"/>
              </a:rPr>
              <a:t>nterfac</a:t>
            </a:r>
            <a:r>
              <a:rPr sz="2000" spc="-20" dirty="0">
                <a:solidFill>
                  <a:srgbClr val="008000"/>
                </a:solidFill>
                <a:latin typeface="Tw Cen MT"/>
                <a:cs typeface="Tw Cen MT"/>
              </a:rPr>
              <a:t>e</a:t>
            </a:r>
            <a:r>
              <a:rPr sz="200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18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1676401"/>
            <a:ext cx="6781798" cy="253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691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RDMA</a:t>
            </a:r>
            <a:r>
              <a:rPr spc="-5" dirty="0"/>
              <a:t> </a:t>
            </a:r>
            <a:r>
              <a:rPr dirty="0"/>
              <a:t>Bu</a:t>
            </a:r>
            <a:r>
              <a:rPr spc="-5" dirty="0"/>
              <a:t>il</a:t>
            </a:r>
            <a:r>
              <a:rPr spc="-25" dirty="0"/>
              <a:t>d</a:t>
            </a:r>
            <a:r>
              <a:rPr spc="-5" dirty="0"/>
              <a:t>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B</a:t>
            </a:r>
            <a:r>
              <a:rPr spc="-5" dirty="0"/>
              <a:t>l</a:t>
            </a:r>
            <a:r>
              <a:rPr spc="-25" dirty="0"/>
              <a:t>o</a:t>
            </a:r>
            <a:r>
              <a:rPr spc="65" dirty="0"/>
              <a:t>c</a:t>
            </a:r>
            <a:r>
              <a:rPr spc="-20" dirty="0"/>
              <a:t>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4176574"/>
            <a:ext cx="7784465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sz="1100" spc="-509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100" spc="-509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1900" spc="-15" smtClean="0">
                <a:latin typeface="Tw Cen MT"/>
                <a:cs typeface="Tw Cen MT"/>
              </a:rPr>
              <a:t>Appli</a:t>
            </a:r>
            <a:r>
              <a:rPr sz="1900" spc="-10" smtClean="0">
                <a:latin typeface="Tw Cen MT"/>
                <a:cs typeface="Tw Cen MT"/>
              </a:rPr>
              <a:t>cations</a:t>
            </a:r>
            <a:r>
              <a:rPr sz="1900" spc="-5" smtClean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use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b="1" spc="-30" dirty="0">
                <a:latin typeface="Tw Cen MT"/>
                <a:cs typeface="Tw Cen MT"/>
              </a:rPr>
              <a:t>v</a:t>
            </a:r>
            <a:r>
              <a:rPr sz="1900" b="1" spc="-10" dirty="0">
                <a:latin typeface="Tw Cen MT"/>
                <a:cs typeface="Tw Cen MT"/>
              </a:rPr>
              <a:t>erb</a:t>
            </a:r>
            <a:r>
              <a:rPr sz="1900" b="1" dirty="0">
                <a:latin typeface="Tw Cen MT"/>
                <a:cs typeface="Tw Cen MT"/>
              </a:rPr>
              <a:t> </a:t>
            </a:r>
            <a:r>
              <a:rPr sz="1900" b="1" spc="-10" dirty="0">
                <a:latin typeface="Tw Cen MT"/>
                <a:cs typeface="Tw Cen MT"/>
              </a:rPr>
              <a:t>inter</a:t>
            </a:r>
            <a:r>
              <a:rPr sz="1900" b="1" spc="0" dirty="0">
                <a:latin typeface="Tw Cen MT"/>
                <a:cs typeface="Tw Cen MT"/>
              </a:rPr>
              <a:t>f</a:t>
            </a:r>
            <a:r>
              <a:rPr sz="1900" b="1" spc="-10" dirty="0">
                <a:latin typeface="Tw Cen MT"/>
                <a:cs typeface="Tw Cen MT"/>
              </a:rPr>
              <a:t>aces</a:t>
            </a:r>
            <a:r>
              <a:rPr sz="1900" b="1" spc="15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i</a:t>
            </a:r>
            <a:r>
              <a:rPr sz="1900" spc="-10" dirty="0">
                <a:latin typeface="Tw Cen MT"/>
                <a:cs typeface="Tw Cen MT"/>
              </a:rPr>
              <a:t>n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ord</a:t>
            </a:r>
            <a:r>
              <a:rPr sz="1900" dirty="0">
                <a:latin typeface="Tw Cen MT"/>
                <a:cs typeface="Tw Cen MT"/>
              </a:rPr>
              <a:t>er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to</a:t>
            </a:r>
            <a:endParaRPr sz="1900" dirty="0">
              <a:latin typeface="Tw Cen MT"/>
              <a:cs typeface="Tw Cen MT"/>
            </a:endParaRPr>
          </a:p>
          <a:p>
            <a:pPr marL="367665">
              <a:lnSpc>
                <a:spcPct val="100000"/>
              </a:lnSpc>
              <a:spcBef>
                <a:spcPts val="70"/>
              </a:spcBef>
            </a:pPr>
            <a:r>
              <a:rPr sz="1300" spc="-60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300" spc="-60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300" spc="-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900" spc="-60" dirty="0">
                <a:latin typeface="Tw Cen MT"/>
                <a:cs typeface="Tw Cen MT"/>
              </a:rPr>
              <a:t>R</a:t>
            </a:r>
            <a:r>
              <a:rPr sz="1900" spc="-10" dirty="0">
                <a:latin typeface="Tw Cen MT"/>
                <a:cs typeface="Tw Cen MT"/>
              </a:rPr>
              <a:t>eg</a:t>
            </a:r>
            <a:r>
              <a:rPr sz="1900" dirty="0">
                <a:latin typeface="Tw Cen MT"/>
                <a:cs typeface="Tw Cen MT"/>
              </a:rPr>
              <a:t>ister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memory: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50" dirty="0">
                <a:latin typeface="Tw Cen MT"/>
                <a:cs typeface="Tw Cen MT"/>
              </a:rPr>
              <a:t>k</a:t>
            </a:r>
            <a:r>
              <a:rPr sz="1900" dirty="0">
                <a:latin typeface="Tw Cen MT"/>
                <a:cs typeface="Tw Cen MT"/>
              </a:rPr>
              <a:t>e</a:t>
            </a:r>
            <a:r>
              <a:rPr sz="1900" spc="35" dirty="0">
                <a:latin typeface="Tw Cen MT"/>
                <a:cs typeface="Tw Cen MT"/>
              </a:rPr>
              <a:t>r</a:t>
            </a:r>
            <a:r>
              <a:rPr sz="1900" dirty="0">
                <a:latin typeface="Tw Cen MT"/>
                <a:cs typeface="Tw Cen MT"/>
              </a:rPr>
              <a:t>nel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ensures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memory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is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5" dirty="0">
                <a:latin typeface="Tw Cen MT"/>
                <a:cs typeface="Tw Cen MT"/>
              </a:rPr>
              <a:t>p</a:t>
            </a:r>
            <a:r>
              <a:rPr sz="1900" dirty="0">
                <a:latin typeface="Tw Cen MT"/>
                <a:cs typeface="Tw Cen MT"/>
              </a:rPr>
              <a:t>i</a:t>
            </a:r>
            <a:r>
              <a:rPr sz="1900" spc="-10" dirty="0">
                <a:latin typeface="Tw Cen MT"/>
                <a:cs typeface="Tw Cen MT"/>
              </a:rPr>
              <a:t>nned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and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acc</a:t>
            </a:r>
            <a:r>
              <a:rPr sz="1900" dirty="0">
                <a:latin typeface="Tw Cen MT"/>
                <a:cs typeface="Tw Cen MT"/>
              </a:rPr>
              <a:t>ess</a:t>
            </a:r>
            <a:r>
              <a:rPr sz="1900" spc="-5" dirty="0">
                <a:latin typeface="Tw Cen MT"/>
                <a:cs typeface="Tw Cen MT"/>
              </a:rPr>
              <a:t>i</a:t>
            </a:r>
            <a:r>
              <a:rPr sz="1900" spc="-15" dirty="0">
                <a:latin typeface="Tw Cen MT"/>
                <a:cs typeface="Tw Cen MT"/>
              </a:rPr>
              <a:t>b</a:t>
            </a:r>
            <a:r>
              <a:rPr sz="1900" dirty="0">
                <a:latin typeface="Tw Cen MT"/>
                <a:cs typeface="Tw Cen MT"/>
              </a:rPr>
              <a:t>le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10" dirty="0">
                <a:latin typeface="Tw Cen MT"/>
                <a:cs typeface="Tw Cen MT"/>
              </a:rPr>
              <a:t>b</a:t>
            </a:r>
            <a:r>
              <a:rPr sz="1900" dirty="0">
                <a:latin typeface="Tw Cen MT"/>
                <a:cs typeface="Tw Cen MT"/>
              </a:rPr>
              <a:t>y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DMA</a:t>
            </a:r>
          </a:p>
          <a:p>
            <a:pPr marL="367665">
              <a:lnSpc>
                <a:spcPct val="100000"/>
              </a:lnSpc>
              <a:spcBef>
                <a:spcPts val="120"/>
              </a:spcBef>
            </a:pPr>
            <a:r>
              <a:rPr sz="1300" spc="-60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300" spc="-60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300" spc="-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w Cen MT"/>
                <a:cs typeface="Tw Cen MT"/>
              </a:rPr>
              <a:t>Create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5" dirty="0">
                <a:latin typeface="Tw Cen MT"/>
                <a:cs typeface="Tw Cen MT"/>
              </a:rPr>
              <a:t>a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queue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5" dirty="0">
                <a:latin typeface="Tw Cen MT"/>
                <a:cs typeface="Tw Cen MT"/>
              </a:rPr>
              <a:t>pa</a:t>
            </a:r>
            <a:r>
              <a:rPr sz="1900" dirty="0">
                <a:latin typeface="Tw Cen MT"/>
                <a:cs typeface="Tw Cen MT"/>
              </a:rPr>
              <a:t>ir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(QP):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5" dirty="0">
                <a:latin typeface="Tw Cen MT"/>
                <a:cs typeface="Tw Cen MT"/>
              </a:rPr>
              <a:t>a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5" dirty="0">
                <a:latin typeface="Tw Cen MT"/>
                <a:cs typeface="Tw Cen MT"/>
              </a:rPr>
              <a:t>pa</a:t>
            </a:r>
            <a:r>
              <a:rPr sz="1900" dirty="0">
                <a:latin typeface="Tw Cen MT"/>
                <a:cs typeface="Tw Cen MT"/>
              </a:rPr>
              <a:t>ir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of</a:t>
            </a:r>
            <a:r>
              <a:rPr sz="1900" spc="5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send/rec</a:t>
            </a:r>
            <a:r>
              <a:rPr sz="1900" dirty="0">
                <a:latin typeface="Tw Cen MT"/>
                <a:cs typeface="Tw Cen MT"/>
              </a:rPr>
              <a:t>ei</a:t>
            </a:r>
            <a:r>
              <a:rPr sz="1900" spc="-50" dirty="0">
                <a:latin typeface="Tw Cen MT"/>
                <a:cs typeface="Tw Cen MT"/>
              </a:rPr>
              <a:t>v</a:t>
            </a:r>
            <a:r>
              <a:rPr sz="1900" dirty="0">
                <a:latin typeface="Tw Cen MT"/>
                <a:cs typeface="Tw Cen MT"/>
              </a:rPr>
              <a:t>e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queues</a:t>
            </a:r>
            <a:endParaRPr sz="1900" dirty="0">
              <a:latin typeface="Tw Cen MT"/>
              <a:cs typeface="Tw Cen MT"/>
            </a:endParaRPr>
          </a:p>
          <a:p>
            <a:pPr marL="647700" marR="535940" indent="-279400">
              <a:lnSpc>
                <a:spcPts val="1850"/>
              </a:lnSpc>
              <a:spcBef>
                <a:spcPts val="540"/>
              </a:spcBef>
            </a:pPr>
            <a:r>
              <a:rPr sz="1300" spc="-60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300" spc="-60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300" spc="-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w Cen MT"/>
                <a:cs typeface="Tw Cen MT"/>
              </a:rPr>
              <a:t>Create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5" dirty="0">
                <a:latin typeface="Tw Cen MT"/>
                <a:cs typeface="Tw Cen MT"/>
              </a:rPr>
              <a:t>a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comp</a:t>
            </a:r>
            <a:r>
              <a:rPr sz="1900" dirty="0">
                <a:latin typeface="Tw Cen MT"/>
                <a:cs typeface="Tw Cen MT"/>
              </a:rPr>
              <a:t>leti</a:t>
            </a:r>
            <a:r>
              <a:rPr sz="1900" spc="-10" dirty="0">
                <a:latin typeface="Tw Cen MT"/>
                <a:cs typeface="Tw Cen MT"/>
              </a:rPr>
              <a:t>on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queue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(CQ):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RNIC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puts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5" dirty="0">
                <a:latin typeface="Tw Cen MT"/>
                <a:cs typeface="Tw Cen MT"/>
              </a:rPr>
              <a:t>a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n</a:t>
            </a:r>
            <a:r>
              <a:rPr sz="1900" spc="-50" dirty="0">
                <a:latin typeface="Tw Cen MT"/>
                <a:cs typeface="Tw Cen MT"/>
              </a:rPr>
              <a:t>e</a:t>
            </a:r>
            <a:r>
              <a:rPr sz="1900" spc="-15" dirty="0">
                <a:latin typeface="Tw Cen MT"/>
                <a:cs typeface="Tw Cen MT"/>
              </a:rPr>
              <a:t>w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comp</a:t>
            </a:r>
            <a:r>
              <a:rPr sz="1900" dirty="0">
                <a:latin typeface="Tw Cen MT"/>
                <a:cs typeface="Tw Cen MT"/>
              </a:rPr>
              <a:t>leti</a:t>
            </a:r>
            <a:r>
              <a:rPr sz="1900" spc="-10" dirty="0">
                <a:latin typeface="Tw Cen MT"/>
                <a:cs typeface="Tw Cen MT"/>
              </a:rPr>
              <a:t>on-queue </a:t>
            </a:r>
            <a:r>
              <a:rPr sz="1900" dirty="0">
                <a:latin typeface="Tw Cen MT"/>
                <a:cs typeface="Tw Cen MT"/>
              </a:rPr>
              <a:t>el</a:t>
            </a:r>
            <a:r>
              <a:rPr sz="1900" spc="-10" dirty="0">
                <a:latin typeface="Tw Cen MT"/>
                <a:cs typeface="Tw Cen MT"/>
              </a:rPr>
              <a:t>ement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i</a:t>
            </a:r>
            <a:r>
              <a:rPr sz="1900" spc="-10" dirty="0">
                <a:latin typeface="Tw Cen MT"/>
                <a:cs typeface="Tw Cen MT"/>
              </a:rPr>
              <a:t>nto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the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CQ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5" dirty="0">
                <a:latin typeface="Tw Cen MT"/>
                <a:cs typeface="Tw Cen MT"/>
              </a:rPr>
              <a:t>a</a:t>
            </a:r>
            <a:r>
              <a:rPr sz="1900" dirty="0">
                <a:latin typeface="Tw Cen MT"/>
                <a:cs typeface="Tw Cen MT"/>
              </a:rPr>
              <a:t>fter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an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op</a:t>
            </a:r>
            <a:r>
              <a:rPr sz="1900" dirty="0">
                <a:latin typeface="Tw Cen MT"/>
                <a:cs typeface="Tw Cen MT"/>
              </a:rPr>
              <a:t>e</a:t>
            </a:r>
            <a:r>
              <a:rPr sz="1900" spc="-20" dirty="0">
                <a:latin typeface="Tw Cen MT"/>
                <a:cs typeface="Tw Cen MT"/>
              </a:rPr>
              <a:t>r</a:t>
            </a:r>
            <a:r>
              <a:rPr sz="1900" spc="-15" dirty="0">
                <a:latin typeface="Tw Cen MT"/>
                <a:cs typeface="Tw Cen MT"/>
              </a:rPr>
              <a:t>a</a:t>
            </a:r>
            <a:r>
              <a:rPr sz="1900" dirty="0">
                <a:latin typeface="Tw Cen MT"/>
                <a:cs typeface="Tw Cen MT"/>
              </a:rPr>
              <a:t>ti</a:t>
            </a:r>
            <a:r>
              <a:rPr sz="1900" spc="-10" dirty="0">
                <a:latin typeface="Tw Cen MT"/>
                <a:cs typeface="Tw Cen MT"/>
              </a:rPr>
              <a:t>on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ha</a:t>
            </a:r>
            <a:r>
              <a:rPr sz="1900" dirty="0">
                <a:latin typeface="Tw Cen MT"/>
                <a:cs typeface="Tw Cen MT"/>
              </a:rPr>
              <a:t>s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comp</a:t>
            </a:r>
            <a:r>
              <a:rPr sz="1900" dirty="0">
                <a:latin typeface="Tw Cen MT"/>
                <a:cs typeface="Tw Cen MT"/>
              </a:rPr>
              <a:t>l</a:t>
            </a:r>
            <a:r>
              <a:rPr sz="1900" spc="-10" dirty="0">
                <a:latin typeface="Tw Cen MT"/>
                <a:cs typeface="Tw Cen MT"/>
              </a:rPr>
              <a:t>eted</a:t>
            </a:r>
            <a:r>
              <a:rPr sz="1900" dirty="0">
                <a:latin typeface="Tw Cen MT"/>
                <a:cs typeface="Tw Cen MT"/>
              </a:rPr>
              <a:t>.</a:t>
            </a:r>
          </a:p>
          <a:p>
            <a:pPr marL="367665">
              <a:lnSpc>
                <a:spcPct val="100000"/>
              </a:lnSpc>
              <a:spcBef>
                <a:spcPts val="80"/>
              </a:spcBef>
            </a:pPr>
            <a:r>
              <a:rPr sz="1300" spc="-60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300" spc="-60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300" spc="-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w Cen MT"/>
                <a:cs typeface="Tw Cen MT"/>
              </a:rPr>
              <a:t>Send/rec</a:t>
            </a:r>
            <a:r>
              <a:rPr sz="1900" dirty="0">
                <a:latin typeface="Tw Cen MT"/>
                <a:cs typeface="Tw Cen MT"/>
              </a:rPr>
              <a:t>ei</a:t>
            </a:r>
            <a:r>
              <a:rPr sz="1900" spc="-50" dirty="0">
                <a:latin typeface="Tw Cen MT"/>
                <a:cs typeface="Tw Cen MT"/>
              </a:rPr>
              <a:t>v</a:t>
            </a:r>
            <a:r>
              <a:rPr sz="1900" dirty="0">
                <a:latin typeface="Tw Cen MT"/>
                <a:cs typeface="Tw Cen MT"/>
              </a:rPr>
              <a:t>e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-10" dirty="0">
                <a:latin typeface="Tw Cen MT"/>
                <a:cs typeface="Tw Cen MT"/>
              </a:rPr>
              <a:t>data</a:t>
            </a:r>
            <a:endParaRPr sz="1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19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5998" y="1676401"/>
            <a:ext cx="4736330" cy="2285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238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RDMA</a:t>
            </a:r>
            <a:r>
              <a:rPr spc="-5" dirty="0"/>
              <a:t> </a:t>
            </a:r>
            <a:r>
              <a:rPr spc="-30" dirty="0"/>
              <a:t>Com</a:t>
            </a:r>
            <a:r>
              <a:rPr spc="50" dirty="0"/>
              <a:t>m</a:t>
            </a:r>
            <a:r>
              <a:rPr dirty="0"/>
              <a:t>un</a:t>
            </a:r>
            <a:r>
              <a:rPr spc="-5" dirty="0"/>
              <a:t>i</a:t>
            </a:r>
            <a:r>
              <a:rPr spc="-25" dirty="0"/>
              <a:t>ca</a:t>
            </a:r>
            <a:r>
              <a:rPr dirty="0"/>
              <a:t>t</a:t>
            </a:r>
            <a:r>
              <a:rPr spc="-5" dirty="0"/>
              <a:t>i</a:t>
            </a:r>
            <a:r>
              <a:rPr spc="-25" dirty="0"/>
              <a:t>on</a:t>
            </a:r>
            <a:r>
              <a:rPr spc="-5" dirty="0"/>
              <a:t> </a:t>
            </a:r>
            <a:r>
              <a:rPr spc="-20" dirty="0"/>
              <a:t>(1/4)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5134683"/>
            <a:ext cx="10864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sz="1300" spc="-615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300" spc="-615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200" spc="-10" smtClean="0">
                <a:latin typeface="Tw Cen MT"/>
                <a:cs typeface="Tw Cen MT"/>
              </a:rPr>
              <a:t>Step</a:t>
            </a:r>
            <a:r>
              <a:rPr sz="2200" spc="-5" smtClean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1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20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751" y="1660230"/>
            <a:ext cx="8534398" cy="2199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407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RDMA</a:t>
            </a:r>
            <a:r>
              <a:rPr spc="-5" dirty="0"/>
              <a:t> </a:t>
            </a:r>
            <a:r>
              <a:rPr spc="-30" dirty="0"/>
              <a:t>Com</a:t>
            </a:r>
            <a:r>
              <a:rPr spc="50" dirty="0"/>
              <a:t>m</a:t>
            </a:r>
            <a:r>
              <a:rPr dirty="0"/>
              <a:t>un</a:t>
            </a:r>
            <a:r>
              <a:rPr spc="-5" dirty="0"/>
              <a:t>i</a:t>
            </a:r>
            <a:r>
              <a:rPr spc="-25" dirty="0"/>
              <a:t>ca</a:t>
            </a:r>
            <a:r>
              <a:rPr dirty="0"/>
              <a:t>t</a:t>
            </a:r>
            <a:r>
              <a:rPr spc="-5" dirty="0"/>
              <a:t>i</a:t>
            </a:r>
            <a:r>
              <a:rPr spc="-25" dirty="0"/>
              <a:t>on</a:t>
            </a:r>
            <a:r>
              <a:rPr spc="-5" dirty="0"/>
              <a:t> </a:t>
            </a:r>
            <a:r>
              <a:rPr spc="-20" dirty="0"/>
              <a:t>(2/4)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5134683"/>
            <a:ext cx="10864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sz="1300" spc="-615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300" spc="-615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200" spc="-10" smtClean="0">
                <a:latin typeface="Tw Cen MT"/>
                <a:cs typeface="Tw Cen MT"/>
              </a:rPr>
              <a:t>Step</a:t>
            </a:r>
            <a:r>
              <a:rPr sz="2200" spc="-5" smtClean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2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21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751" y="1851492"/>
            <a:ext cx="8534398" cy="1772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9523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RDMA</a:t>
            </a:r>
            <a:r>
              <a:rPr spc="-5" dirty="0"/>
              <a:t> </a:t>
            </a:r>
            <a:r>
              <a:rPr spc="-30" dirty="0"/>
              <a:t>Com</a:t>
            </a:r>
            <a:r>
              <a:rPr spc="50" dirty="0"/>
              <a:t>m</a:t>
            </a:r>
            <a:r>
              <a:rPr dirty="0"/>
              <a:t>un</a:t>
            </a:r>
            <a:r>
              <a:rPr spc="-5" dirty="0"/>
              <a:t>i</a:t>
            </a:r>
            <a:r>
              <a:rPr spc="-25" dirty="0"/>
              <a:t>ca</a:t>
            </a:r>
            <a:r>
              <a:rPr dirty="0"/>
              <a:t>t</a:t>
            </a:r>
            <a:r>
              <a:rPr spc="-5" dirty="0"/>
              <a:t>i</a:t>
            </a:r>
            <a:r>
              <a:rPr spc="-25" dirty="0"/>
              <a:t>on</a:t>
            </a:r>
            <a:r>
              <a:rPr spc="-5" dirty="0"/>
              <a:t> </a:t>
            </a:r>
            <a:r>
              <a:rPr spc="-20" dirty="0"/>
              <a:t>(3/4)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5134683"/>
            <a:ext cx="10864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sz="1300" spc="-615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300" spc="-615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200" spc="-10" smtClean="0">
                <a:latin typeface="Tw Cen MT"/>
                <a:cs typeface="Tw Cen MT"/>
              </a:rPr>
              <a:t>Step</a:t>
            </a:r>
            <a:r>
              <a:rPr sz="2200" spc="-5" smtClean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3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22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990" y="1662696"/>
            <a:ext cx="8534398" cy="1984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9475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RDMA</a:t>
            </a:r>
            <a:r>
              <a:rPr spc="-5" dirty="0"/>
              <a:t> </a:t>
            </a:r>
            <a:r>
              <a:rPr spc="-30" dirty="0"/>
              <a:t>Com</a:t>
            </a:r>
            <a:r>
              <a:rPr spc="50" dirty="0"/>
              <a:t>m</a:t>
            </a:r>
            <a:r>
              <a:rPr dirty="0"/>
              <a:t>un</a:t>
            </a:r>
            <a:r>
              <a:rPr spc="-5" dirty="0"/>
              <a:t>i</a:t>
            </a:r>
            <a:r>
              <a:rPr spc="-25" dirty="0"/>
              <a:t>ca</a:t>
            </a:r>
            <a:r>
              <a:rPr dirty="0"/>
              <a:t>t</a:t>
            </a:r>
            <a:r>
              <a:rPr spc="-5" dirty="0"/>
              <a:t>i</a:t>
            </a:r>
            <a:r>
              <a:rPr spc="-25" dirty="0"/>
              <a:t>on</a:t>
            </a:r>
            <a:r>
              <a:rPr spc="-5" dirty="0"/>
              <a:t> </a:t>
            </a:r>
            <a:r>
              <a:rPr spc="-20" dirty="0"/>
              <a:t>(4/4)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5134683"/>
            <a:ext cx="10864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sz="1300" spc="-615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300" spc="-615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200" spc="-10" smtClean="0">
                <a:latin typeface="Tw Cen MT"/>
                <a:cs typeface="Tw Cen MT"/>
              </a:rPr>
              <a:t>Step</a:t>
            </a:r>
            <a:r>
              <a:rPr sz="2200" spc="-5" smtClean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4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23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277" y="1725192"/>
            <a:ext cx="8551982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974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</a:t>
            </a:r>
            <a:r>
              <a:rPr spc="-25" dirty="0"/>
              <a:t>nd</a:t>
            </a:r>
            <a:r>
              <a:rPr spc="-135" dirty="0"/>
              <a:t>e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1628" y="3675812"/>
            <a:ext cx="382079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365" dirty="0">
                <a:latin typeface="Tw Cen MT"/>
                <a:cs typeface="Tw Cen MT"/>
              </a:rPr>
              <a:t>P</a:t>
            </a:r>
            <a:r>
              <a:rPr sz="6000" dirty="0">
                <a:latin typeface="Tw Cen MT"/>
                <a:cs typeface="Tw Cen MT"/>
              </a:rPr>
              <a:t>er</a:t>
            </a:r>
            <a:r>
              <a:rPr sz="6000" spc="-120" dirty="0">
                <a:latin typeface="Tw Cen MT"/>
                <a:cs typeface="Tw Cen MT"/>
              </a:rPr>
              <a:t>f</a:t>
            </a:r>
            <a:r>
              <a:rPr sz="6000" dirty="0">
                <a:latin typeface="Tw Cen MT"/>
                <a:cs typeface="Tw Cen MT"/>
              </a:rPr>
              <a:t>o</a:t>
            </a:r>
            <a:r>
              <a:rPr sz="6000" spc="120" dirty="0">
                <a:latin typeface="Tw Cen MT"/>
                <a:cs typeface="Tw Cen MT"/>
              </a:rPr>
              <a:t>r</a:t>
            </a:r>
            <a:r>
              <a:rPr sz="6000" spc="-35" dirty="0">
                <a:latin typeface="Tw Cen MT"/>
                <a:cs typeface="Tw Cen MT"/>
              </a:rPr>
              <a:t>manc</a:t>
            </a:r>
            <a:r>
              <a:rPr sz="6000" dirty="0">
                <a:latin typeface="Tw Cen MT"/>
                <a:cs typeface="Tw Cen MT"/>
              </a:rPr>
              <a:t>e</a:t>
            </a:r>
            <a:endParaRPr sz="6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00</a:t>
            </a:r>
            <a:endParaRPr sz="18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07875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</a:t>
            </a:r>
            <a:r>
              <a:rPr spc="-265" dirty="0"/>
              <a:t>P</a:t>
            </a:r>
            <a:r>
              <a:rPr dirty="0"/>
              <a:t>er</a:t>
            </a:r>
            <a:r>
              <a:rPr spc="-90" dirty="0"/>
              <a:t>f</a:t>
            </a:r>
            <a:r>
              <a:rPr dirty="0"/>
              <a:t>o</a:t>
            </a:r>
            <a:r>
              <a:rPr spc="85" dirty="0"/>
              <a:t>r</a:t>
            </a:r>
            <a:r>
              <a:rPr spc="-25" dirty="0"/>
              <a:t>manc</a:t>
            </a:r>
            <a:r>
              <a:rPr dirty="0"/>
              <a:t>e:</a:t>
            </a:r>
            <a:r>
              <a:rPr spc="-5" dirty="0"/>
              <a:t> </a:t>
            </a:r>
            <a:r>
              <a:rPr spc="-25" dirty="0"/>
              <a:t>Ban</a:t>
            </a:r>
            <a:r>
              <a:rPr spc="-114" dirty="0"/>
              <a:t>d</a:t>
            </a:r>
            <a:r>
              <a:rPr dirty="0"/>
              <a:t>w</a:t>
            </a:r>
            <a:r>
              <a:rPr spc="-5" dirty="0"/>
              <a:t>i</a:t>
            </a:r>
            <a:r>
              <a:rPr spc="-20" dirty="0"/>
              <a:t>dth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249491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24</a:t>
            </a:r>
            <a:endParaRPr sz="180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</a:pPr>
            <a:r>
              <a:rPr sz="2200" spc="-10" dirty="0">
                <a:latin typeface="Tw Cen MT"/>
                <a:cs typeface="Tw Cen MT"/>
              </a:rPr>
              <a:t>*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UDP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ban</a:t>
            </a:r>
            <a:r>
              <a:rPr sz="2200" spc="-60" dirty="0">
                <a:latin typeface="Tw Cen MT"/>
                <a:cs typeface="Tw Cen MT"/>
              </a:rPr>
              <a:t>d</a:t>
            </a:r>
            <a:r>
              <a:rPr sz="2200" dirty="0">
                <a:latin typeface="Tw Cen MT"/>
                <a:cs typeface="Tw Cen MT"/>
              </a:rPr>
              <a:t>wi</a:t>
            </a:r>
            <a:r>
              <a:rPr sz="2200" spc="-10" dirty="0">
                <a:latin typeface="Tw Cen MT"/>
                <a:cs typeface="Tw Cen MT"/>
              </a:rPr>
              <a:t>dth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6899" y="1692984"/>
            <a:ext cx="19037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Tw Cen MT"/>
                <a:cs typeface="Tw Cen MT"/>
              </a:rPr>
              <a:t>*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spc="-80" dirty="0">
                <a:latin typeface="Tw Cen MT"/>
                <a:cs typeface="Tw Cen MT"/>
              </a:rPr>
              <a:t>T</a:t>
            </a:r>
            <a:r>
              <a:rPr sz="2200" dirty="0">
                <a:latin typeface="Tw Cen MT"/>
                <a:cs typeface="Tw Cen MT"/>
              </a:rPr>
              <a:t>CP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ban</a:t>
            </a:r>
            <a:r>
              <a:rPr sz="2200" spc="-60" dirty="0">
                <a:latin typeface="Tw Cen MT"/>
                <a:cs typeface="Tw Cen MT"/>
              </a:rPr>
              <a:t>d</a:t>
            </a:r>
            <a:r>
              <a:rPr sz="2200" dirty="0">
                <a:latin typeface="Tw Cen MT"/>
                <a:cs typeface="Tw Cen MT"/>
              </a:rPr>
              <a:t>wi</a:t>
            </a:r>
            <a:r>
              <a:rPr sz="2200" spc="-10" dirty="0">
                <a:latin typeface="Tw Cen MT"/>
                <a:cs typeface="Tw Cen MT"/>
              </a:rPr>
              <a:t>dth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511" y="5922083"/>
            <a:ext cx="18846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Tw Cen MT"/>
                <a:cs typeface="Tw Cen MT"/>
              </a:rPr>
              <a:t>si</a:t>
            </a:r>
            <a:r>
              <a:rPr sz="2200" spc="-15" dirty="0">
                <a:latin typeface="Tw Cen MT"/>
                <a:cs typeface="Tw Cen MT"/>
              </a:rPr>
              <a:t>ze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of</a:t>
            </a:r>
            <a:r>
              <a:rPr sz="2200" spc="65" dirty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messa</a:t>
            </a:r>
            <a:r>
              <a:rPr sz="2200" spc="-60" dirty="0">
                <a:latin typeface="Tw Cen MT"/>
                <a:cs typeface="Tw Cen MT"/>
              </a:rPr>
              <a:t>g</a:t>
            </a:r>
            <a:r>
              <a:rPr sz="2200" dirty="0">
                <a:latin typeface="Tw Cen MT"/>
                <a:cs typeface="Tw Cen MT"/>
              </a:rPr>
              <a:t>es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1538" y="5922083"/>
            <a:ext cx="35147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Tw Cen MT"/>
                <a:cs typeface="Tw Cen MT"/>
              </a:rPr>
              <a:t>data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spc="-60" dirty="0">
                <a:latin typeface="Tw Cen MT"/>
                <a:cs typeface="Tw Cen MT"/>
              </a:rPr>
              <a:t>g</a:t>
            </a:r>
            <a:r>
              <a:rPr sz="2200" spc="-15" dirty="0">
                <a:latin typeface="Tw Cen MT"/>
                <a:cs typeface="Tw Cen MT"/>
              </a:rPr>
              <a:t>ene</a:t>
            </a:r>
            <a:r>
              <a:rPr sz="2200" spc="-35" dirty="0">
                <a:latin typeface="Tw Cen MT"/>
                <a:cs typeface="Tw Cen MT"/>
              </a:rPr>
              <a:t>r</a:t>
            </a:r>
            <a:r>
              <a:rPr sz="2200" spc="-15" dirty="0">
                <a:latin typeface="Tw Cen MT"/>
                <a:cs typeface="Tw Cen MT"/>
              </a:rPr>
              <a:t>a</a:t>
            </a:r>
            <a:r>
              <a:rPr sz="2200" dirty="0">
                <a:latin typeface="Tw Cen MT"/>
                <a:cs typeface="Tw Cen MT"/>
              </a:rPr>
              <a:t>ti</a:t>
            </a:r>
            <a:r>
              <a:rPr sz="2200" spc="-15" dirty="0">
                <a:latin typeface="Tw Cen MT"/>
                <a:cs typeface="Tw Cen MT"/>
              </a:rPr>
              <a:t>on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spc="-125" dirty="0">
                <a:latin typeface="Tw Cen MT"/>
                <a:cs typeface="Tw Cen MT"/>
              </a:rPr>
              <a:t>b</a:t>
            </a:r>
            <a:r>
              <a:rPr sz="2200" dirty="0">
                <a:latin typeface="Tw Cen MT"/>
                <a:cs typeface="Tw Cen MT"/>
              </a:rPr>
              <a:t>y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app</a:t>
            </a:r>
            <a:r>
              <a:rPr sz="2200" dirty="0">
                <a:latin typeface="Tw Cen MT"/>
                <a:cs typeface="Tw Cen MT"/>
              </a:rPr>
              <a:t>li</a:t>
            </a:r>
            <a:r>
              <a:rPr sz="2200" spc="-15" dirty="0">
                <a:latin typeface="Tw Cen MT"/>
                <a:cs typeface="Tw Cen MT"/>
              </a:rPr>
              <a:t>ca</a:t>
            </a:r>
            <a:r>
              <a:rPr sz="2200" dirty="0">
                <a:latin typeface="Tw Cen MT"/>
                <a:cs typeface="Tw Cen MT"/>
              </a:rPr>
              <a:t>ti</a:t>
            </a:r>
            <a:r>
              <a:rPr sz="2200" spc="-15" dirty="0">
                <a:latin typeface="Tw Cen MT"/>
                <a:cs typeface="Tw Cen MT"/>
              </a:rPr>
              <a:t>on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" y="2209800"/>
            <a:ext cx="4219964" cy="380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0" y="2209800"/>
            <a:ext cx="4223656" cy="3809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8667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U-N</a:t>
            </a:r>
            <a:r>
              <a:rPr spc="-20" dirty="0"/>
              <a:t>et</a:t>
            </a:r>
            <a:r>
              <a:rPr spc="-5" dirty="0"/>
              <a:t> </a:t>
            </a:r>
            <a:r>
              <a:rPr spc="-265" dirty="0"/>
              <a:t>P</a:t>
            </a:r>
            <a:r>
              <a:rPr dirty="0"/>
              <a:t>er</a:t>
            </a:r>
            <a:r>
              <a:rPr spc="-90" dirty="0"/>
              <a:t>f</a:t>
            </a:r>
            <a:r>
              <a:rPr dirty="0"/>
              <a:t>o</a:t>
            </a:r>
            <a:r>
              <a:rPr spc="85" dirty="0"/>
              <a:t>r</a:t>
            </a:r>
            <a:r>
              <a:rPr spc="-25" dirty="0"/>
              <a:t>manc</a:t>
            </a:r>
            <a:r>
              <a:rPr dirty="0"/>
              <a:t>e:</a:t>
            </a:r>
            <a:r>
              <a:rPr spc="-5" dirty="0"/>
              <a:t> </a:t>
            </a:r>
            <a:r>
              <a:rPr spc="-20" dirty="0"/>
              <a:t>Laten</a:t>
            </a:r>
            <a:r>
              <a:rPr spc="20" dirty="0"/>
              <a:t>c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414337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25</a:t>
            </a:r>
            <a:endParaRPr sz="1800" dirty="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  <a:tabLst>
                <a:tab pos="868680" algn="l"/>
              </a:tabLst>
            </a:pPr>
            <a:r>
              <a:rPr sz="1300" spc="-615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300" spc="-615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200" spc="-10" smtClean="0">
                <a:latin typeface="Tw Cen MT"/>
                <a:cs typeface="Tw Cen MT"/>
              </a:rPr>
              <a:t>End-to-end </a:t>
            </a:r>
            <a:r>
              <a:rPr sz="2200" spc="-45" dirty="0">
                <a:latin typeface="Tw Cen MT"/>
                <a:cs typeface="Tw Cen MT"/>
              </a:rPr>
              <a:t>r</a:t>
            </a:r>
            <a:r>
              <a:rPr sz="2200" spc="-15" dirty="0">
                <a:latin typeface="Tw Cen MT"/>
                <a:cs typeface="Tw Cen MT"/>
              </a:rPr>
              <a:t>ound</a:t>
            </a:r>
            <a:r>
              <a:rPr sz="2200" dirty="0">
                <a:latin typeface="Tw Cen MT"/>
                <a:cs typeface="Tw Cen MT"/>
              </a:rPr>
              <a:t> tr</a:t>
            </a:r>
            <a:r>
              <a:rPr sz="2200" spc="-5" dirty="0">
                <a:latin typeface="Tw Cen MT"/>
                <a:cs typeface="Tw Cen MT"/>
              </a:rPr>
              <a:t>i</a:t>
            </a:r>
            <a:r>
              <a:rPr sz="2200" spc="-15" dirty="0">
                <a:latin typeface="Tw Cen MT"/>
                <a:cs typeface="Tw Cen MT"/>
              </a:rPr>
              <a:t>p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l</a:t>
            </a:r>
            <a:r>
              <a:rPr sz="2200" spc="-10" dirty="0">
                <a:latin typeface="Tw Cen MT"/>
                <a:cs typeface="Tw Cen MT"/>
              </a:rPr>
              <a:t>aten</a:t>
            </a:r>
            <a:r>
              <a:rPr sz="2200" spc="5" dirty="0">
                <a:latin typeface="Tw Cen MT"/>
                <a:cs typeface="Tw Cen MT"/>
              </a:rPr>
              <a:t>c</a:t>
            </a:r>
            <a:r>
              <a:rPr sz="2200" dirty="0">
                <a:latin typeface="Tw Cen MT"/>
                <a:cs typeface="Tw Cen MT"/>
              </a:rPr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4800600" y="1752600"/>
            <a:ext cx="3554422" cy="403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8540" y="5796917"/>
            <a:ext cx="15468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w Cen MT"/>
                <a:cs typeface="Tw Cen MT"/>
              </a:rPr>
              <a:t>si</a:t>
            </a:r>
            <a:r>
              <a:rPr sz="1800" spc="-10" dirty="0">
                <a:latin typeface="Tw Cen MT"/>
                <a:cs typeface="Tw Cen MT"/>
              </a:rPr>
              <a:t>ze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of</a:t>
            </a:r>
            <a:r>
              <a:rPr sz="1800" spc="50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messa</a:t>
            </a:r>
            <a:r>
              <a:rPr sz="1800" spc="-50" dirty="0">
                <a:latin typeface="Tw Cen MT"/>
                <a:cs typeface="Tw Cen MT"/>
              </a:rPr>
              <a:t>g</a:t>
            </a:r>
            <a:r>
              <a:rPr sz="1800" dirty="0">
                <a:latin typeface="Tw Cen MT"/>
                <a:cs typeface="Tw Cen MT"/>
              </a:rPr>
              <a:t>es</a:t>
            </a:r>
            <a:endParaRPr sz="18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93690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Net</a:t>
            </a:r>
            <a:r>
              <a:rPr spc="-120" dirty="0"/>
              <a:t>w</a:t>
            </a:r>
            <a:r>
              <a:rPr dirty="0"/>
              <a:t>o</a:t>
            </a:r>
            <a:r>
              <a:rPr spc="85" dirty="0"/>
              <a:t>r</a:t>
            </a:r>
            <a:r>
              <a:rPr spc="-20" dirty="0"/>
              <a:t>k</a:t>
            </a:r>
            <a:r>
              <a:rPr spc="-5" dirty="0"/>
              <a:t> </a:t>
            </a:r>
            <a:r>
              <a:rPr spc="-30" dirty="0"/>
              <a:t>Com</a:t>
            </a:r>
            <a:r>
              <a:rPr spc="50" dirty="0"/>
              <a:t>m</a:t>
            </a:r>
            <a:r>
              <a:rPr dirty="0"/>
              <a:t>un</a:t>
            </a:r>
            <a:r>
              <a:rPr spc="-5" dirty="0"/>
              <a:t>i</a:t>
            </a:r>
            <a:r>
              <a:rPr spc="-25" dirty="0"/>
              <a:t>ca</a:t>
            </a:r>
            <a:r>
              <a:rPr dirty="0"/>
              <a:t>t</a:t>
            </a:r>
            <a:r>
              <a:rPr spc="-5"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415655" cy="450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01</a:t>
            </a:r>
            <a:endParaRPr sz="18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597535" algn="ctr">
              <a:lnSpc>
                <a:spcPct val="100000"/>
              </a:lnSpc>
              <a:spcBef>
                <a:spcPts val="1380"/>
              </a:spcBef>
              <a:tabLst>
                <a:tab pos="319405" algn="l"/>
              </a:tabLst>
            </a:pPr>
            <a:r>
              <a:rPr sz="1400" spc="-65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400" spc="-65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400" spc="-15" smtClean="0">
                <a:latin typeface="Tw Cen MT"/>
                <a:cs typeface="Tw Cen MT"/>
              </a:rPr>
              <a:t>Send</a:t>
            </a:r>
            <a:endParaRPr sz="2400" dirty="0">
              <a:latin typeface="Tw Cen MT"/>
              <a:cs typeface="Tw Cen MT"/>
            </a:endParaRPr>
          </a:p>
          <a:p>
            <a:pPr marL="3797300">
              <a:lnSpc>
                <a:spcPct val="100000"/>
              </a:lnSpc>
              <a:spcBef>
                <a:spcPts val="47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w Cen MT"/>
                <a:cs typeface="Tw Cen MT"/>
              </a:rPr>
              <a:t>App</a:t>
            </a:r>
            <a:r>
              <a:rPr sz="2000" dirty="0">
                <a:latin typeface="Tw Cen MT"/>
                <a:cs typeface="Tw Cen MT"/>
              </a:rPr>
              <a:t>li</a:t>
            </a:r>
            <a:r>
              <a:rPr sz="2000" spc="-10" dirty="0">
                <a:latin typeface="Tw Cen MT"/>
                <a:cs typeface="Tw Cen MT"/>
              </a:rPr>
              <a:t>ca</a:t>
            </a:r>
            <a:r>
              <a:rPr sz="2000" dirty="0">
                <a:latin typeface="Tw Cen MT"/>
                <a:cs typeface="Tw Cen MT"/>
              </a:rPr>
              <a:t>ti</a:t>
            </a:r>
            <a:r>
              <a:rPr sz="2000" spc="-10" dirty="0">
                <a:latin typeface="Tw Cen MT"/>
                <a:cs typeface="Tw Cen MT"/>
              </a:rPr>
              <a:t>on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b</a:t>
            </a:r>
            <a:r>
              <a:rPr sz="2000" dirty="0">
                <a:latin typeface="Tw Cen MT"/>
                <a:cs typeface="Tw Cen MT"/>
              </a:rPr>
              <a:t>uffer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00" dirty="0">
                <a:latin typeface="Wingdings"/>
                <a:cs typeface="Wingdings"/>
              </a:rPr>
              <a:t>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w Cen MT"/>
                <a:cs typeface="Tw Cen MT"/>
              </a:rPr>
              <a:t>So</a:t>
            </a:r>
            <a:r>
              <a:rPr sz="2000" spc="25" dirty="0">
                <a:latin typeface="Tw Cen MT"/>
                <a:cs typeface="Tw Cen MT"/>
              </a:rPr>
              <a:t>c</a:t>
            </a:r>
            <a:r>
              <a:rPr sz="2000" spc="-50" dirty="0">
                <a:latin typeface="Tw Cen MT"/>
                <a:cs typeface="Tw Cen MT"/>
              </a:rPr>
              <a:t>k</a:t>
            </a:r>
            <a:r>
              <a:rPr sz="2000" spc="-10" dirty="0">
                <a:latin typeface="Tw Cen MT"/>
                <a:cs typeface="Tw Cen MT"/>
              </a:rPr>
              <a:t>et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b</a:t>
            </a:r>
            <a:r>
              <a:rPr sz="2000" dirty="0">
                <a:latin typeface="Tw Cen MT"/>
                <a:cs typeface="Tw Cen MT"/>
              </a:rPr>
              <a:t>uffer</a:t>
            </a:r>
          </a:p>
          <a:p>
            <a:pPr marL="988060" algn="ctr">
              <a:lnSpc>
                <a:spcPct val="100000"/>
              </a:lnSpc>
              <a:spcBef>
                <a:spcPts val="60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w Cen MT"/>
                <a:cs typeface="Tw Cen MT"/>
              </a:rPr>
              <a:t>Atta</a:t>
            </a:r>
            <a:r>
              <a:rPr sz="2000" spc="70" dirty="0">
                <a:latin typeface="Tw Cen MT"/>
                <a:cs typeface="Tw Cen MT"/>
              </a:rPr>
              <a:t>c</a:t>
            </a:r>
            <a:r>
              <a:rPr sz="2000" spc="-10" dirty="0">
                <a:latin typeface="Tw Cen MT"/>
                <a:cs typeface="Tw Cen MT"/>
              </a:rPr>
              <a:t>h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head</a:t>
            </a:r>
            <a:r>
              <a:rPr sz="2000" dirty="0">
                <a:latin typeface="Tw Cen MT"/>
                <a:cs typeface="Tw Cen MT"/>
              </a:rPr>
              <a:t>ers</a:t>
            </a:r>
          </a:p>
          <a:p>
            <a:pPr marL="3797300">
              <a:lnSpc>
                <a:spcPct val="100000"/>
              </a:lnSpc>
              <a:spcBef>
                <a:spcPts val="50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w Cen MT"/>
                <a:cs typeface="Tw Cen MT"/>
              </a:rPr>
              <a:t>Data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pushed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to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NIC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b</a:t>
            </a:r>
            <a:r>
              <a:rPr sz="2000" dirty="0">
                <a:latin typeface="Tw Cen MT"/>
                <a:cs typeface="Tw Cen MT"/>
              </a:rPr>
              <a:t>uffer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R="292100" algn="ctr">
              <a:lnSpc>
                <a:spcPct val="100000"/>
              </a:lnSpc>
              <a:spcBef>
                <a:spcPts val="1350"/>
              </a:spcBef>
              <a:tabLst>
                <a:tab pos="319405" algn="l"/>
              </a:tabLst>
            </a:pPr>
            <a:r>
              <a:rPr sz="1400" spc="-650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400" spc="-650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400" spc="-75" smtClean="0">
                <a:latin typeface="Tw Cen MT"/>
                <a:cs typeface="Tw Cen MT"/>
              </a:rPr>
              <a:t>R</a:t>
            </a:r>
            <a:r>
              <a:rPr sz="2400" spc="-15" smtClean="0">
                <a:latin typeface="Tw Cen MT"/>
                <a:cs typeface="Tw Cen MT"/>
              </a:rPr>
              <a:t>ec</a:t>
            </a:r>
            <a:r>
              <a:rPr sz="2400" smtClean="0">
                <a:latin typeface="Tw Cen MT"/>
                <a:cs typeface="Tw Cen MT"/>
              </a:rPr>
              <a:t>ei</a:t>
            </a:r>
            <a:r>
              <a:rPr sz="2400" spc="-65" smtClean="0">
                <a:latin typeface="Tw Cen MT"/>
                <a:cs typeface="Tw Cen MT"/>
              </a:rPr>
              <a:t>v</a:t>
            </a:r>
            <a:r>
              <a:rPr sz="2400" smtClean="0">
                <a:latin typeface="Tw Cen MT"/>
                <a:cs typeface="Tw Cen MT"/>
              </a:rPr>
              <a:t>e</a:t>
            </a:r>
            <a:endParaRPr sz="2400" dirty="0">
              <a:latin typeface="Tw Cen MT"/>
              <a:cs typeface="Tw Cen MT"/>
            </a:endParaRPr>
          </a:p>
          <a:p>
            <a:pPr marL="3797300">
              <a:lnSpc>
                <a:spcPct val="100000"/>
              </a:lnSpc>
              <a:spcBef>
                <a:spcPts val="57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w Cen MT"/>
                <a:cs typeface="Tw Cen MT"/>
              </a:rPr>
              <a:t>NIC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b</a:t>
            </a:r>
            <a:r>
              <a:rPr sz="2000" dirty="0">
                <a:latin typeface="Tw Cen MT"/>
                <a:cs typeface="Tw Cen MT"/>
              </a:rPr>
              <a:t>uffer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00" dirty="0">
                <a:latin typeface="Wingdings"/>
                <a:cs typeface="Wingdings"/>
              </a:rPr>
              <a:t>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w Cen MT"/>
                <a:cs typeface="Tw Cen MT"/>
              </a:rPr>
              <a:t>So</a:t>
            </a:r>
            <a:r>
              <a:rPr sz="2000" spc="25" dirty="0">
                <a:latin typeface="Tw Cen MT"/>
                <a:cs typeface="Tw Cen MT"/>
              </a:rPr>
              <a:t>c</a:t>
            </a:r>
            <a:r>
              <a:rPr sz="2000" spc="-50" dirty="0">
                <a:latin typeface="Tw Cen MT"/>
                <a:cs typeface="Tw Cen MT"/>
              </a:rPr>
              <a:t>k</a:t>
            </a:r>
            <a:r>
              <a:rPr sz="2000" spc="-10" dirty="0">
                <a:latin typeface="Tw Cen MT"/>
                <a:cs typeface="Tw Cen MT"/>
              </a:rPr>
              <a:t>et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b</a:t>
            </a:r>
            <a:r>
              <a:rPr sz="2000" dirty="0">
                <a:latin typeface="Tw Cen MT"/>
                <a:cs typeface="Tw Cen MT"/>
              </a:rPr>
              <a:t>uffer</a:t>
            </a:r>
          </a:p>
          <a:p>
            <a:pPr marL="3797300">
              <a:lnSpc>
                <a:spcPct val="100000"/>
              </a:lnSpc>
              <a:spcBef>
                <a:spcPts val="60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w Cen MT"/>
                <a:cs typeface="Tw Cen MT"/>
              </a:rPr>
              <a:t>P</a:t>
            </a:r>
            <a:r>
              <a:rPr sz="2000" spc="-15" dirty="0">
                <a:latin typeface="Tw Cen MT"/>
                <a:cs typeface="Tw Cen MT"/>
              </a:rPr>
              <a:t>a</a:t>
            </a:r>
            <a:r>
              <a:rPr sz="2000" dirty="0">
                <a:latin typeface="Tw Cen MT"/>
                <a:cs typeface="Tw Cen MT"/>
              </a:rPr>
              <a:t>rsi</a:t>
            </a:r>
            <a:r>
              <a:rPr sz="2000" spc="-10" dirty="0">
                <a:latin typeface="Tw Cen MT"/>
                <a:cs typeface="Tw Cen MT"/>
              </a:rPr>
              <a:t>ng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head</a:t>
            </a:r>
            <a:r>
              <a:rPr sz="2000" dirty="0">
                <a:latin typeface="Tw Cen MT"/>
                <a:cs typeface="Tw Cen MT"/>
              </a:rPr>
              <a:t>ers</a:t>
            </a:r>
          </a:p>
          <a:p>
            <a:pPr marL="3797300">
              <a:lnSpc>
                <a:spcPct val="100000"/>
              </a:lnSpc>
              <a:spcBef>
                <a:spcPts val="50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w Cen MT"/>
                <a:cs typeface="Tw Cen MT"/>
              </a:rPr>
              <a:t>Data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cop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5" dirty="0">
                <a:latin typeface="Tw Cen MT"/>
                <a:cs typeface="Tw Cen MT"/>
              </a:rPr>
              <a:t>ed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</a:t>
            </a:r>
            <a:r>
              <a:rPr sz="2000" spc="-10" dirty="0">
                <a:latin typeface="Tw Cen MT"/>
                <a:cs typeface="Tw Cen MT"/>
              </a:rPr>
              <a:t>nto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App</a:t>
            </a:r>
            <a:r>
              <a:rPr sz="2000" dirty="0">
                <a:latin typeface="Tw Cen MT"/>
                <a:cs typeface="Tw Cen MT"/>
              </a:rPr>
              <a:t>li</a:t>
            </a:r>
            <a:r>
              <a:rPr sz="2000" spc="-10" dirty="0">
                <a:latin typeface="Tw Cen MT"/>
                <a:cs typeface="Tw Cen MT"/>
              </a:rPr>
              <a:t>ca</a:t>
            </a:r>
            <a:r>
              <a:rPr sz="2000" dirty="0">
                <a:latin typeface="Tw Cen MT"/>
                <a:cs typeface="Tw Cen MT"/>
              </a:rPr>
              <a:t>ti</a:t>
            </a:r>
            <a:r>
              <a:rPr sz="2000" spc="-10" dirty="0">
                <a:latin typeface="Tw Cen MT"/>
                <a:cs typeface="Tw Cen MT"/>
              </a:rPr>
              <a:t>on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b</a:t>
            </a:r>
            <a:r>
              <a:rPr sz="2000" dirty="0">
                <a:latin typeface="Tw Cen MT"/>
                <a:cs typeface="Tw Cen MT"/>
              </a:rPr>
              <a:t>uffer</a:t>
            </a:r>
          </a:p>
          <a:p>
            <a:pPr marL="3797300">
              <a:lnSpc>
                <a:spcPct val="100000"/>
              </a:lnSpc>
              <a:spcBef>
                <a:spcPts val="600"/>
              </a:spcBef>
            </a:pPr>
            <a:r>
              <a:rPr sz="1400" spc="-665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400" spc="-665" dirty="0">
                <a:solidFill>
                  <a:srgbClr val="94B6D2"/>
                </a:solidFill>
                <a:latin typeface="Times New Roman"/>
                <a:cs typeface="Times New Roman"/>
              </a:rPr>
              <a:t>  </a:t>
            </a:r>
            <a:r>
              <a:rPr sz="1400" spc="-140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w Cen MT"/>
                <a:cs typeface="Tw Cen MT"/>
              </a:rPr>
              <a:t>App</a:t>
            </a:r>
            <a:r>
              <a:rPr sz="2000" dirty="0">
                <a:latin typeface="Tw Cen MT"/>
                <a:cs typeface="Tw Cen MT"/>
              </a:rPr>
              <a:t>li</a:t>
            </a:r>
            <a:r>
              <a:rPr sz="2000" spc="-10" dirty="0">
                <a:latin typeface="Tw Cen MT"/>
                <a:cs typeface="Tw Cen MT"/>
              </a:rPr>
              <a:t>ca</a:t>
            </a:r>
            <a:r>
              <a:rPr sz="2000" dirty="0">
                <a:latin typeface="Tw Cen MT"/>
                <a:cs typeface="Tw Cen MT"/>
              </a:rPr>
              <a:t>ti</a:t>
            </a:r>
            <a:r>
              <a:rPr sz="2000" spc="-10" dirty="0">
                <a:latin typeface="Tw Cen MT"/>
                <a:cs typeface="Tw Cen MT"/>
              </a:rPr>
              <a:t>on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s</a:t>
            </a:r>
            <a:r>
              <a:rPr sz="2000" spc="70" dirty="0">
                <a:latin typeface="Tw Cen MT"/>
                <a:cs typeface="Tw Cen MT"/>
              </a:rPr>
              <a:t>c</a:t>
            </a:r>
            <a:r>
              <a:rPr sz="2000" spc="-10" dirty="0">
                <a:latin typeface="Tw Cen MT"/>
                <a:cs typeface="Tw Cen MT"/>
              </a:rPr>
              <a:t>hed</a:t>
            </a:r>
            <a:r>
              <a:rPr sz="2000" dirty="0">
                <a:latin typeface="Tw Cen MT"/>
                <a:cs typeface="Tw Cen MT"/>
              </a:rPr>
              <a:t>ul</a:t>
            </a:r>
            <a:r>
              <a:rPr sz="2000" spc="-15" dirty="0">
                <a:latin typeface="Tw Cen MT"/>
                <a:cs typeface="Tw Cen MT"/>
              </a:rPr>
              <a:t>ed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(cont</a:t>
            </a:r>
            <a:r>
              <a:rPr sz="2000" spc="-70" dirty="0">
                <a:latin typeface="Tw Cen MT"/>
                <a:cs typeface="Tw Cen MT"/>
              </a:rPr>
              <a:t>e</a:t>
            </a:r>
            <a:r>
              <a:rPr sz="2000" spc="-10" dirty="0">
                <a:latin typeface="Tw Cen MT"/>
                <a:cs typeface="Tw Cen MT"/>
              </a:rPr>
              <a:t>xt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spc="-20" dirty="0">
                <a:latin typeface="Tw Cen MT"/>
                <a:cs typeface="Tw Cen MT"/>
              </a:rPr>
              <a:t>s</a:t>
            </a:r>
            <a:r>
              <a:rPr sz="2000" dirty="0">
                <a:latin typeface="Tw Cen MT"/>
                <a:cs typeface="Tw Cen MT"/>
              </a:rPr>
              <a:t>wi</a:t>
            </a:r>
            <a:r>
              <a:rPr sz="2000" spc="-10" dirty="0">
                <a:latin typeface="Tw Cen MT"/>
                <a:cs typeface="Tw Cen MT"/>
              </a:rPr>
              <a:t>t</a:t>
            </a:r>
            <a:r>
              <a:rPr sz="2000" spc="70" dirty="0">
                <a:latin typeface="Tw Cen MT"/>
                <a:cs typeface="Tw Cen MT"/>
              </a:rPr>
              <a:t>c</a:t>
            </a:r>
            <a:r>
              <a:rPr sz="2000" dirty="0">
                <a:latin typeface="Tw Cen MT"/>
                <a:cs typeface="Tw Cen MT"/>
              </a:rPr>
              <a:t>hi</a:t>
            </a:r>
            <a:r>
              <a:rPr sz="2000" spc="-10" dirty="0">
                <a:latin typeface="Tw Cen MT"/>
                <a:cs typeface="Tw Cen MT"/>
              </a:rPr>
              <a:t>ng)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599" y="1828800"/>
            <a:ext cx="2123135" cy="4007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365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RDMA</a:t>
            </a:r>
            <a:r>
              <a:rPr spc="-5" dirty="0"/>
              <a:t> </a:t>
            </a:r>
            <a:r>
              <a:rPr spc="-265" dirty="0"/>
              <a:t>P</a:t>
            </a:r>
            <a:r>
              <a:rPr dirty="0"/>
              <a:t>er</a:t>
            </a:r>
            <a:r>
              <a:rPr spc="-90" dirty="0"/>
              <a:t>f</a:t>
            </a:r>
            <a:r>
              <a:rPr dirty="0"/>
              <a:t>o</a:t>
            </a:r>
            <a:r>
              <a:rPr spc="85" dirty="0"/>
              <a:t>r</a:t>
            </a:r>
            <a:r>
              <a:rPr spc="-25" dirty="0"/>
              <a:t>manc</a:t>
            </a:r>
            <a:r>
              <a:rPr dirty="0"/>
              <a:t>e:</a:t>
            </a:r>
            <a:r>
              <a:rPr spc="-5" dirty="0"/>
              <a:t> </a:t>
            </a:r>
            <a:r>
              <a:rPr dirty="0"/>
              <a:t>CPU</a:t>
            </a:r>
            <a:r>
              <a:rPr spc="-5" dirty="0"/>
              <a:t> l</a:t>
            </a:r>
            <a:r>
              <a:rPr spc="-25" dirty="0"/>
              <a:t>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199199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26</a:t>
            </a:r>
            <a:endParaRPr sz="1800" dirty="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  <a:tabLst>
                <a:tab pos="868680" algn="l"/>
              </a:tabLst>
            </a:pPr>
            <a:r>
              <a:rPr sz="1300" spc="-615" smtClean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300" spc="-615" smtClean="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sz="2200" spc="-615" smtClean="0">
                <a:latin typeface="Tw Cen MT"/>
                <a:cs typeface="Tw Cen MT"/>
              </a:rPr>
              <a:t>CPU</a:t>
            </a:r>
            <a:r>
              <a:rPr sz="2200" spc="-5" smtClean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Load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2286000"/>
            <a:ext cx="7745505" cy="3657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7805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462" y="486251"/>
            <a:ext cx="8101075" cy="677108"/>
          </a:xfrm>
        </p:spPr>
        <p:txBody>
          <a:bodyPr/>
          <a:lstStyle/>
          <a:p>
            <a:r>
              <a:rPr lang="en-US" dirty="0" smtClean="0"/>
              <a:t>Modern RDMA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514485" cy="48013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Several major vendors: </a:t>
            </a:r>
            <a:r>
              <a:rPr lang="en-US" sz="2400" dirty="0" err="1" smtClean="0"/>
              <a:t>Qlogic</a:t>
            </a:r>
            <a:r>
              <a:rPr lang="en-US" sz="2400" dirty="0" smtClean="0"/>
              <a:t> (</a:t>
            </a:r>
            <a:r>
              <a:rPr lang="en-US" sz="2400" dirty="0" err="1" smtClean="0"/>
              <a:t>Infiniband</a:t>
            </a:r>
            <a:r>
              <a:rPr lang="en-US" sz="2400" dirty="0" smtClean="0"/>
              <a:t>), </a:t>
            </a:r>
            <a:r>
              <a:rPr lang="en-US" sz="2400" dirty="0" err="1" smtClean="0"/>
              <a:t>Mellanox</a:t>
            </a:r>
            <a:r>
              <a:rPr lang="en-US" sz="2400" dirty="0" smtClean="0"/>
              <a:t>, Intel, </a:t>
            </a:r>
            <a:r>
              <a:rPr lang="en-US" sz="2400" dirty="0" err="1" smtClean="0"/>
              <a:t>Chelsio</a:t>
            </a:r>
            <a:r>
              <a:rPr lang="en-US" sz="2400" dirty="0" smtClean="0"/>
              <a:t>,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RDMA has evolved from the U/Net approach to have three “modes”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Infiniband</a:t>
            </a:r>
            <a:r>
              <a:rPr lang="en-US" sz="2400" dirty="0" smtClean="0"/>
              <a:t> (</a:t>
            </a:r>
            <a:r>
              <a:rPr lang="en-US" sz="2400" dirty="0" err="1" smtClean="0"/>
              <a:t>Qlogic</a:t>
            </a:r>
            <a:r>
              <a:rPr lang="en-US" sz="2400" dirty="0" smtClean="0"/>
              <a:t> PSM API): one-sided, no “connection setup”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standard: “</a:t>
            </a:r>
            <a:r>
              <a:rPr lang="en-US" sz="2400" dirty="0" err="1" smtClean="0"/>
              <a:t>qpair</a:t>
            </a:r>
            <a:r>
              <a:rPr lang="en-US" sz="2400" dirty="0" smtClean="0"/>
              <a:t>” on each side, plus a binding mechanism (one queue is for the sends, or receives, and the other is for sensing completions)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One-sided RDMA: after some setup, allows one side to read or write to the memory managed by the other side, but pre-permission is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RDMA + VLAN: needed in data centers with multitenancy</a:t>
            </a:r>
          </a:p>
        </p:txBody>
      </p:sp>
    </p:spTree>
    <p:extLst>
      <p:ext uri="{BB962C8B-B14F-4D97-AF65-F5344CB8AC3E}">
        <p14:creationId xmlns:p14="http://schemas.microsoft.com/office/powerpoint/2010/main" val="972527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462" y="486251"/>
            <a:ext cx="8101075" cy="677108"/>
          </a:xfrm>
        </p:spPr>
        <p:txBody>
          <a:bodyPr/>
          <a:lstStyle/>
          <a:p>
            <a:r>
              <a:rPr lang="en-US" dirty="0" smtClean="0"/>
              <a:t>Modern RDMA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514485" cy="44319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 management is tricky: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Pages must be pinned and mapped into IOMMU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Kernel will zero pages on first allocation request: slow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a page is a mapped region from a file, kernel may try </a:t>
            </a:r>
            <a:br>
              <a:rPr lang="en-US" sz="2400" dirty="0" smtClean="0"/>
            </a:br>
            <a:r>
              <a:rPr lang="en-US" sz="2400" dirty="0" smtClean="0"/>
              <a:t>to automatically issue a disk write after updates, costly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with modern NVRAM storage is “awkward”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 multicore NUMA machines, hard to know which core owns a particular memory page, yet this matters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Main reason we should care?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RDMA runs at 20, 40Gb/s.  And soon 100, 200… 1Tb/s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But </a:t>
            </a:r>
            <a:r>
              <a:rPr lang="en-US" sz="2400" dirty="0" err="1" smtClean="0"/>
              <a:t>memcpy</a:t>
            </a:r>
            <a:r>
              <a:rPr lang="en-US" sz="2400" dirty="0" smtClean="0"/>
              <a:t> and </a:t>
            </a:r>
            <a:r>
              <a:rPr lang="en-US" sz="2400" smtClean="0"/>
              <a:t>memset </a:t>
            </a:r>
            <a:r>
              <a:rPr lang="en-US" sz="2400" dirty="0" smtClean="0"/>
              <a:t>run at perhaps 30Gb/s</a:t>
            </a:r>
          </a:p>
        </p:txBody>
      </p:sp>
    </p:spTree>
    <p:extLst>
      <p:ext uri="{BB962C8B-B14F-4D97-AF65-F5344CB8AC3E}">
        <p14:creationId xmlns:p14="http://schemas.microsoft.com/office/powerpoint/2010/main" val="848306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62" y="486251"/>
            <a:ext cx="8101075" cy="677108"/>
          </a:xfrm>
        </p:spPr>
        <p:txBody>
          <a:bodyPr/>
          <a:lstStyle/>
          <a:p>
            <a:r>
              <a:rPr lang="en-US" dirty="0" err="1" smtClean="0"/>
              <a:t>SoftROCE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752600"/>
            <a:ext cx="8514485" cy="4062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Useful new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With standard RDMA may people worry programs won’t be portable and will run only with one kind of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SoftROCE</a:t>
            </a:r>
            <a:r>
              <a:rPr lang="en-US" sz="2400" dirty="0" smtClean="0"/>
              <a:t> allows use of the RDMA software stack (libibverbs.dll) but tunnels via TCP hence doesn’t use hardware RDMA at 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Zero-copy sends, but needs one-copy for receives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Intel </a:t>
            </a:r>
            <a:r>
              <a:rPr lang="en-US" sz="2400" dirty="0" err="1" smtClean="0"/>
              <a:t>iWarp</a:t>
            </a:r>
            <a:r>
              <a:rPr lang="en-US" sz="2400" dirty="0" smtClean="0"/>
              <a:t> is aimed at something similar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Tries to offer RDMA with zero-copy on both sides under the TCP API by dropping TCP into the NIC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Requires a special NIC with an RDMA chip-set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795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4073366"/>
            <a:ext cx="7664450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HIG</a:t>
            </a:r>
            <a:r>
              <a:rPr sz="4000" spc="-30" dirty="0">
                <a:solidFill>
                  <a:srgbClr val="EBDDC3"/>
                </a:solidFill>
                <a:latin typeface="Tw Cen MT"/>
                <a:cs typeface="Tw Cen MT"/>
              </a:rPr>
              <a:t>H</a:t>
            </a:r>
            <a:r>
              <a:rPr sz="4000" spc="-20" dirty="0">
                <a:solidFill>
                  <a:srgbClr val="EBDDC3"/>
                </a:solidFill>
                <a:latin typeface="Tw Cen MT"/>
                <a:cs typeface="Tw Cen MT"/>
              </a:rPr>
              <a:t>-P</a:t>
            </a:r>
            <a:r>
              <a:rPr sz="4000" spc="-15" dirty="0">
                <a:solidFill>
                  <a:srgbClr val="EBDDC3"/>
                </a:solidFill>
                <a:latin typeface="Tw Cen MT"/>
                <a:cs typeface="Tw Cen MT"/>
              </a:rPr>
              <a:t>E</a:t>
            </a:r>
            <a:r>
              <a:rPr sz="4000" spc="-20" dirty="0">
                <a:solidFill>
                  <a:srgbClr val="EBDDC3"/>
                </a:solidFill>
                <a:latin typeface="Tw Cen MT"/>
                <a:cs typeface="Tw Cen MT"/>
              </a:rPr>
              <a:t>R</a:t>
            </a:r>
            <a:r>
              <a:rPr sz="4000" spc="-15" dirty="0">
                <a:solidFill>
                  <a:srgbClr val="EBDDC3"/>
                </a:solidFill>
                <a:latin typeface="Tw Cen MT"/>
                <a:cs typeface="Tw Cen MT"/>
              </a:rPr>
              <a:t>F</a:t>
            </a:r>
            <a:r>
              <a:rPr sz="4000" spc="-35" dirty="0">
                <a:solidFill>
                  <a:srgbClr val="EBDDC3"/>
                </a:solidFill>
                <a:latin typeface="Tw Cen MT"/>
                <a:cs typeface="Tw Cen MT"/>
              </a:rPr>
              <a:t>O</a:t>
            </a:r>
            <a:r>
              <a:rPr sz="4000" spc="-15" dirty="0">
                <a:solidFill>
                  <a:srgbClr val="EBDDC3"/>
                </a:solidFill>
                <a:latin typeface="Tw Cen MT"/>
                <a:cs typeface="Tw Cen MT"/>
              </a:rPr>
              <a:t>R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MANCE</a:t>
            </a:r>
            <a:r>
              <a:rPr sz="4000" spc="5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NET</a:t>
            </a:r>
            <a:r>
              <a:rPr sz="4000" spc="-125" dirty="0">
                <a:solidFill>
                  <a:srgbClr val="EBDDC3"/>
                </a:solidFill>
                <a:latin typeface="Tw Cen MT"/>
                <a:cs typeface="Tw Cen MT"/>
              </a:rPr>
              <a:t>W</a:t>
            </a:r>
            <a:r>
              <a:rPr sz="4000" spc="-35" dirty="0">
                <a:solidFill>
                  <a:srgbClr val="EBDDC3"/>
                </a:solidFill>
                <a:latin typeface="Tw Cen MT"/>
                <a:cs typeface="Tw Cen MT"/>
              </a:rPr>
              <a:t>O</a:t>
            </a:r>
            <a:r>
              <a:rPr sz="4000" spc="-15" dirty="0">
                <a:solidFill>
                  <a:srgbClr val="EBDDC3"/>
                </a:solidFill>
                <a:latin typeface="Tw Cen MT"/>
                <a:cs typeface="Tw Cen MT"/>
              </a:rPr>
              <a:t>R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KING</a:t>
            </a:r>
            <a:endParaRPr sz="4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:</a:t>
            </a:r>
            <a:r>
              <a:rPr sz="4000" dirty="0">
                <a:solidFill>
                  <a:srgbClr val="EBDDC3"/>
                </a:solidFill>
                <a:latin typeface="Tw Cen MT"/>
                <a:cs typeface="Tw Cen MT"/>
              </a:rPr>
              <a:t>:</a:t>
            </a:r>
            <a:r>
              <a:rPr sz="4000" spc="-15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Tw Cen MT"/>
                <a:cs typeface="Tw Cen MT"/>
              </a:rPr>
              <a:t>U</a:t>
            </a:r>
            <a:r>
              <a:rPr sz="4000" spc="-20" dirty="0">
                <a:solidFill>
                  <a:srgbClr val="EBDDC3"/>
                </a:solidFill>
                <a:latin typeface="Tw Cen MT"/>
                <a:cs typeface="Tw Cen MT"/>
              </a:rPr>
              <a:t>SE</a:t>
            </a:r>
            <a:r>
              <a:rPr sz="4000" spc="-10" dirty="0">
                <a:solidFill>
                  <a:srgbClr val="EBDDC3"/>
                </a:solidFill>
                <a:latin typeface="Tw Cen MT"/>
                <a:cs typeface="Tw Cen MT"/>
              </a:rPr>
              <a:t>R</a:t>
            </a:r>
            <a:r>
              <a:rPr sz="4000" spc="-15" dirty="0">
                <a:solidFill>
                  <a:srgbClr val="FFFFFF"/>
                </a:solidFill>
                <a:latin typeface="Tw Cen MT"/>
                <a:cs typeface="Tw Cen MT"/>
              </a:rPr>
              <a:t>-</a:t>
            </a:r>
            <a:r>
              <a:rPr sz="4000" spc="-20" dirty="0">
                <a:solidFill>
                  <a:srgbClr val="EBDDC3"/>
                </a:solidFill>
                <a:latin typeface="Tw Cen MT"/>
                <a:cs typeface="Tw Cen MT"/>
              </a:rPr>
              <a:t>LEVEL</a:t>
            </a:r>
            <a:r>
              <a:rPr sz="4000" spc="-10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Tw Cen MT"/>
                <a:cs typeface="Tw Cen MT"/>
              </a:rPr>
              <a:t>NET</a:t>
            </a:r>
            <a:r>
              <a:rPr sz="4000" spc="-125" dirty="0">
                <a:solidFill>
                  <a:srgbClr val="EBDDC3"/>
                </a:solidFill>
                <a:latin typeface="Tw Cen MT"/>
                <a:cs typeface="Tw Cen MT"/>
              </a:rPr>
              <a:t>W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ORK</a:t>
            </a: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I</a:t>
            </a:r>
            <a:r>
              <a:rPr sz="4000" spc="-30" dirty="0">
                <a:solidFill>
                  <a:srgbClr val="EBDDC3"/>
                </a:solidFill>
                <a:latin typeface="Tw Cen MT"/>
                <a:cs typeface="Tw Cen MT"/>
              </a:rPr>
              <a:t>NG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5292896"/>
            <a:ext cx="746252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EBDDC3"/>
                </a:solidFill>
                <a:latin typeface="Tw Cen MT"/>
                <a:cs typeface="Tw Cen MT"/>
              </a:rPr>
              <a:t>:</a:t>
            </a:r>
            <a:r>
              <a:rPr sz="4000" dirty="0">
                <a:solidFill>
                  <a:srgbClr val="EBDDC3"/>
                </a:solidFill>
                <a:latin typeface="Tw Cen MT"/>
                <a:cs typeface="Tw Cen MT"/>
              </a:rPr>
              <a:t>:</a:t>
            </a:r>
            <a:r>
              <a:rPr sz="4000" spc="-15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EM</a:t>
            </a:r>
            <a:r>
              <a:rPr sz="4000" spc="-114" dirty="0">
                <a:solidFill>
                  <a:srgbClr val="EBDDC3"/>
                </a:solidFill>
                <a:latin typeface="Tw Cen MT"/>
                <a:cs typeface="Tw Cen MT"/>
              </a:rPr>
              <a:t>O</a:t>
            </a:r>
            <a:r>
              <a:rPr sz="4000" spc="-20" dirty="0">
                <a:solidFill>
                  <a:srgbClr val="EBDDC3"/>
                </a:solidFill>
                <a:latin typeface="Tw Cen MT"/>
                <a:cs typeface="Tw Cen MT"/>
              </a:rPr>
              <a:t>TE</a:t>
            </a:r>
            <a:r>
              <a:rPr sz="4000" spc="5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Tw Cen MT"/>
                <a:cs typeface="Tw Cen MT"/>
              </a:rPr>
              <a:t>D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IREC</a:t>
            </a:r>
            <a:r>
              <a:rPr sz="4000" spc="-20" dirty="0">
                <a:solidFill>
                  <a:srgbClr val="EBDDC3"/>
                </a:solidFill>
                <a:latin typeface="Tw Cen MT"/>
                <a:cs typeface="Tw Cen MT"/>
              </a:rPr>
              <a:t>T</a:t>
            </a:r>
            <a:r>
              <a:rPr sz="4000" spc="5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sz="4000" spc="-30" dirty="0">
                <a:solidFill>
                  <a:srgbClr val="EBDDC3"/>
                </a:solidFill>
                <a:latin typeface="Tw Cen MT"/>
                <a:cs typeface="Tw Cen MT"/>
              </a:rPr>
              <a:t>EMO</a:t>
            </a:r>
            <a:r>
              <a:rPr sz="4000" spc="-215" dirty="0">
                <a:solidFill>
                  <a:srgbClr val="EBDDC3"/>
                </a:solidFill>
                <a:latin typeface="Tw Cen MT"/>
                <a:cs typeface="Tw Cen MT"/>
              </a:rPr>
              <a:t>R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Y</a:t>
            </a:r>
            <a:r>
              <a:rPr sz="4000" spc="20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000" spc="-18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4000" spc="-25" dirty="0">
                <a:solidFill>
                  <a:srgbClr val="EBDDC3"/>
                </a:solidFill>
                <a:latin typeface="Tw Cen MT"/>
                <a:cs typeface="Tw Cen MT"/>
              </a:rPr>
              <a:t>CCESS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194" y="6234506"/>
            <a:ext cx="400748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>
                <a:solidFill>
                  <a:srgbClr val="FFFFFF"/>
                </a:solidFill>
                <a:latin typeface="Tw Cen MT"/>
                <a:cs typeface="Tw Cen MT"/>
              </a:rPr>
              <a:t>J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600" spc="-95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2600" spc="-65" dirty="0">
                <a:solidFill>
                  <a:srgbClr val="FFFFFF"/>
                </a:solidFill>
                <a:latin typeface="Tw Cen MT"/>
                <a:cs typeface="Tw Cen MT"/>
              </a:rPr>
              <a:t>y</a:t>
            </a:r>
            <a:r>
              <a:rPr sz="2600" spc="5" dirty="0">
                <a:solidFill>
                  <a:srgbClr val="FFFFFF"/>
                </a:solidFill>
                <a:latin typeface="Tw Cen MT"/>
                <a:cs typeface="Tw Cen MT"/>
              </a:rPr>
              <a:t>o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ng</a:t>
            </a:r>
            <a:r>
              <a:rPr sz="2600" spc="-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Sung</a:t>
            </a:r>
            <a:r>
              <a:rPr sz="2600" spc="-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(N</a:t>
            </a:r>
            <a:r>
              <a:rPr sz="2600" spc="5" dirty="0">
                <a:solidFill>
                  <a:srgbClr val="FFFFFF"/>
                </a:solidFill>
                <a:latin typeface="Tw Cen MT"/>
                <a:cs typeface="Tw Cen MT"/>
              </a:rPr>
              <a:t>o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v</a:t>
            </a:r>
            <a:r>
              <a:rPr sz="2600" spc="-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20,</a:t>
            </a:r>
            <a:r>
              <a:rPr sz="2600" spc="-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201</a:t>
            </a:r>
            <a:r>
              <a:rPr sz="2600" spc="5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)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6203786"/>
            <a:ext cx="112141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CS6410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4604" y="6266454"/>
            <a:ext cx="7702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5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Hado</a:t>
            </a:r>
            <a:r>
              <a:rPr spc="10" dirty="0"/>
              <a:t>o</a:t>
            </a:r>
            <a:r>
              <a:rPr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2334767" y="4274819"/>
            <a:ext cx="4844796" cy="258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461" y="1298788"/>
            <a:ext cx="7570470" cy="290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  <a:p>
            <a:pPr marL="810895" indent="-320675">
              <a:lnSpc>
                <a:spcPct val="100000"/>
              </a:lnSpc>
              <a:spcBef>
                <a:spcPts val="9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dirty="0">
                <a:latin typeface="Tw Cen MT"/>
                <a:cs typeface="Tw Cen MT"/>
              </a:rPr>
              <a:t>Big </a:t>
            </a:r>
            <a:r>
              <a:rPr sz="2900" spc="-15" dirty="0">
                <a:latin typeface="Tw Cen MT"/>
                <a:cs typeface="Tw Cen MT"/>
              </a:rPr>
              <a:t>D</a:t>
            </a:r>
            <a:r>
              <a:rPr sz="2900" dirty="0">
                <a:latin typeface="Tw Cen MT"/>
                <a:cs typeface="Tw Cen MT"/>
              </a:rPr>
              <a:t>ata</a:t>
            </a:r>
            <a:endParaRPr sz="2900">
              <a:latin typeface="Tw Cen MT"/>
              <a:cs typeface="Tw Cen MT"/>
            </a:endParaRPr>
          </a:p>
          <a:p>
            <a:pPr marL="1130935" lvl="1" indent="-274320">
              <a:lnSpc>
                <a:spcPct val="100000"/>
              </a:lnSpc>
              <a:spcBef>
                <a:spcPts val="300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31570" algn="l"/>
              </a:tabLst>
            </a:pPr>
            <a:r>
              <a:rPr sz="2600" spc="-5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ery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comm</a:t>
            </a:r>
            <a:r>
              <a:rPr sz="2600" spc="5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n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n </a:t>
            </a:r>
            <a:r>
              <a:rPr sz="2600" spc="-5" dirty="0">
                <a:latin typeface="Tw Cen MT"/>
                <a:cs typeface="Tw Cen MT"/>
              </a:rPr>
              <a:t>industri</a:t>
            </a:r>
            <a:r>
              <a:rPr sz="2600" spc="10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s</a:t>
            </a:r>
            <a:endParaRPr sz="2600">
              <a:latin typeface="Tw Cen MT"/>
              <a:cs typeface="Tw Cen MT"/>
            </a:endParaRPr>
          </a:p>
          <a:p>
            <a:pPr marL="1405255" lvl="2" indent="-228600">
              <a:lnSpc>
                <a:spcPct val="100000"/>
              </a:lnSpc>
              <a:spcBef>
                <a:spcPts val="250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1405890" algn="l"/>
              </a:tabLst>
            </a:pPr>
            <a:r>
              <a:rPr sz="2300" spc="-25" dirty="0">
                <a:latin typeface="Tw Cen MT"/>
                <a:cs typeface="Tw Cen MT"/>
              </a:rPr>
              <a:t>e</a:t>
            </a:r>
            <a:r>
              <a:rPr sz="2300" dirty="0">
                <a:latin typeface="Tw Cen MT"/>
                <a:cs typeface="Tw Cen MT"/>
              </a:rPr>
              <a:t>.</a:t>
            </a:r>
            <a:r>
              <a:rPr sz="2300" spc="-50" dirty="0">
                <a:latin typeface="Tw Cen MT"/>
                <a:cs typeface="Tw Cen MT"/>
              </a:rPr>
              <a:t>g</a:t>
            </a:r>
            <a:r>
              <a:rPr sz="2300" dirty="0">
                <a:latin typeface="Tw Cen MT"/>
                <a:cs typeface="Tw Cen MT"/>
              </a:rPr>
              <a:t>. </a:t>
            </a:r>
            <a:r>
              <a:rPr sz="2300" spc="-30" dirty="0">
                <a:latin typeface="Tw Cen MT"/>
                <a:cs typeface="Tw Cen MT"/>
              </a:rPr>
              <a:t>F</a:t>
            </a:r>
            <a:r>
              <a:rPr sz="2300" dirty="0">
                <a:latin typeface="Tw Cen MT"/>
                <a:cs typeface="Tw Cen MT"/>
              </a:rPr>
              <a:t>ac</a:t>
            </a:r>
            <a:r>
              <a:rPr sz="2300" spc="-50" dirty="0">
                <a:latin typeface="Tw Cen MT"/>
                <a:cs typeface="Tw Cen MT"/>
              </a:rPr>
              <a:t>e</a:t>
            </a:r>
            <a:r>
              <a:rPr sz="2300" dirty="0">
                <a:latin typeface="Tw Cen MT"/>
                <a:cs typeface="Tw Cen MT"/>
              </a:rPr>
              <a:t>book,</a:t>
            </a:r>
            <a:r>
              <a:rPr sz="2300" spc="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Googl</a:t>
            </a:r>
            <a:r>
              <a:rPr sz="2300" spc="-100" dirty="0">
                <a:latin typeface="Tw Cen MT"/>
                <a:cs typeface="Tw Cen MT"/>
              </a:rPr>
              <a:t>e</a:t>
            </a:r>
            <a:r>
              <a:rPr sz="2300" dirty="0">
                <a:latin typeface="Tw Cen MT"/>
                <a:cs typeface="Tw Cen MT"/>
              </a:rPr>
              <a:t>,</a:t>
            </a:r>
            <a:r>
              <a:rPr sz="2300" spc="-1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Amazon, …</a:t>
            </a:r>
            <a:endParaRPr sz="2300">
              <a:latin typeface="Tw Cen MT"/>
              <a:cs typeface="Tw Cen MT"/>
            </a:endParaRPr>
          </a:p>
          <a:p>
            <a:pPr marL="810895" indent="-320675">
              <a:lnSpc>
                <a:spcPct val="100000"/>
              </a:lnSpc>
              <a:spcBef>
                <a:spcPts val="3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dirty="0">
                <a:latin typeface="Tw Cen MT"/>
                <a:cs typeface="Tw Cen MT"/>
              </a:rPr>
              <a:t>Hadoop</a:t>
            </a:r>
            <a:endParaRPr sz="2900">
              <a:latin typeface="Tw Cen MT"/>
              <a:cs typeface="Tw Cen MT"/>
            </a:endParaRPr>
          </a:p>
          <a:p>
            <a:pPr marL="1130935" lvl="1" indent="-274320">
              <a:lnSpc>
                <a:spcPct val="100000"/>
              </a:lnSpc>
              <a:spcBef>
                <a:spcPts val="300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31570" algn="l"/>
              </a:tabLst>
            </a:pPr>
            <a:r>
              <a:rPr sz="2600" dirty="0">
                <a:latin typeface="Tw Cen MT"/>
                <a:cs typeface="Tw Cen MT"/>
              </a:rPr>
              <a:t>o</a:t>
            </a:r>
            <a:r>
              <a:rPr sz="2600" spc="5" dirty="0">
                <a:latin typeface="Tw Cen MT"/>
                <a:cs typeface="Tw Cen MT"/>
              </a:rPr>
              <a:t>p</a:t>
            </a:r>
            <a:r>
              <a:rPr sz="2600" dirty="0">
                <a:latin typeface="Tw Cen MT"/>
                <a:cs typeface="Tw Cen MT"/>
              </a:rPr>
              <a:t>en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source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Map</a:t>
            </a:r>
            <a:r>
              <a:rPr sz="2600" spc="-65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5" dirty="0">
                <a:latin typeface="Tw Cen MT"/>
                <a:cs typeface="Tw Cen MT"/>
              </a:rPr>
              <a:t>d</a:t>
            </a:r>
            <a:r>
              <a:rPr sz="2600" dirty="0">
                <a:latin typeface="Tw Cen MT"/>
                <a:cs typeface="Tw Cen MT"/>
              </a:rPr>
              <a:t>uce</a:t>
            </a:r>
            <a:r>
              <a:rPr sz="2600" spc="-45" dirty="0">
                <a:latin typeface="Tw Cen MT"/>
                <a:cs typeface="Tw Cen MT"/>
              </a:rPr>
              <a:t> </a:t>
            </a:r>
            <a:r>
              <a:rPr sz="2600" spc="-55" dirty="0">
                <a:latin typeface="Tw Cen MT"/>
                <a:cs typeface="Tw Cen MT"/>
              </a:rPr>
              <a:t>f</a:t>
            </a:r>
            <a:r>
              <a:rPr sz="2600" dirty="0">
                <a:latin typeface="Tw Cen MT"/>
                <a:cs typeface="Tw Cen MT"/>
              </a:rPr>
              <a:t>or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hand</a:t>
            </a:r>
            <a:r>
              <a:rPr sz="2600" spc="5" dirty="0">
                <a:latin typeface="Tw Cen MT"/>
                <a:cs typeface="Tw Cen MT"/>
              </a:rPr>
              <a:t>l</a:t>
            </a:r>
            <a:r>
              <a:rPr sz="2600" spc="-5" dirty="0">
                <a:latin typeface="Tw Cen MT"/>
                <a:cs typeface="Tw Cen MT"/>
              </a:rPr>
              <a:t>in</a:t>
            </a:r>
            <a:r>
              <a:rPr sz="2600" dirty="0">
                <a:latin typeface="Tw Cen MT"/>
                <a:cs typeface="Tw Cen MT"/>
              </a:rPr>
              <a:t>g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l</a:t>
            </a:r>
            <a:r>
              <a:rPr sz="2600" spc="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r</a:t>
            </a:r>
            <a:r>
              <a:rPr sz="2600" spc="-5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data</a:t>
            </a:r>
            <a:endParaRPr sz="2600">
              <a:latin typeface="Tw Cen MT"/>
              <a:cs typeface="Tw Cen MT"/>
            </a:endParaRPr>
          </a:p>
          <a:p>
            <a:pPr marL="1130935" lvl="1" indent="-274320">
              <a:lnSpc>
                <a:spcPct val="100000"/>
              </a:lnSpc>
              <a:spcBef>
                <a:spcPts val="285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31570" algn="l"/>
              </a:tabLst>
            </a:pPr>
            <a:r>
              <a:rPr sz="2600" dirty="0">
                <a:latin typeface="Tw Cen MT"/>
                <a:cs typeface="Tw Cen MT"/>
              </a:rPr>
              <a:t>requ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re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l</a:t>
            </a:r>
            <a:r>
              <a:rPr sz="2600" spc="10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ts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of</a:t>
            </a:r>
            <a:r>
              <a:rPr sz="2600" spc="6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data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</a:t>
            </a:r>
            <a:r>
              <a:rPr sz="2600" spc="-30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ansfers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3367" y="3217233"/>
            <a:ext cx="4258079" cy="3640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Hado</a:t>
            </a:r>
            <a:r>
              <a:rPr spc="10" dirty="0"/>
              <a:t>o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Distributed File</a:t>
            </a:r>
            <a:r>
              <a:rPr spc="-20" dirty="0"/>
              <a:t> </a:t>
            </a:r>
            <a:r>
              <a:rPr dirty="0"/>
              <a:t>S</a:t>
            </a:r>
            <a:r>
              <a:rPr spc="10" dirty="0"/>
              <a:t>y</a:t>
            </a:r>
            <a:r>
              <a:rPr dirty="0"/>
              <a:t>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461" y="1298788"/>
            <a:ext cx="7311390" cy="2265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10895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dirty="0">
                <a:latin typeface="Tw Cen MT"/>
                <a:cs typeface="Tw Cen MT"/>
              </a:rPr>
              <a:t>primary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sto</a:t>
            </a:r>
            <a:r>
              <a:rPr sz="2900" spc="-1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-55" dirty="0">
                <a:latin typeface="Tw Cen MT"/>
                <a:cs typeface="Tw Cen MT"/>
              </a:rPr>
              <a:t>g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50" dirty="0">
                <a:latin typeface="Tw Cen MT"/>
                <a:cs typeface="Tw Cen MT"/>
              </a:rPr>
              <a:t> </a:t>
            </a:r>
            <a:r>
              <a:rPr sz="2900" spc="-60" dirty="0">
                <a:latin typeface="Tw Cen MT"/>
                <a:cs typeface="Tw Cen MT"/>
              </a:rPr>
              <a:t>f</a:t>
            </a:r>
            <a:r>
              <a:rPr sz="2900" dirty="0">
                <a:latin typeface="Tw Cen MT"/>
                <a:cs typeface="Tw Cen MT"/>
              </a:rPr>
              <a:t>or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Hadoop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clusters</a:t>
            </a:r>
            <a:endParaRPr sz="2900">
              <a:latin typeface="Tw Cen MT"/>
              <a:cs typeface="Tw Cen MT"/>
            </a:endParaRPr>
          </a:p>
          <a:p>
            <a:pPr marL="1130935" lvl="1" indent="-27432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31570" algn="l"/>
              </a:tabLst>
            </a:pPr>
            <a:r>
              <a:rPr sz="2600" dirty="0">
                <a:latin typeface="Tw Cen MT"/>
                <a:cs typeface="Tw Cen MT"/>
              </a:rPr>
              <a:t>b</a:t>
            </a:r>
            <a:r>
              <a:rPr sz="2600" spc="5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th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Had</a:t>
            </a:r>
            <a:r>
              <a:rPr sz="2600" spc="5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op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Map</a:t>
            </a:r>
            <a:r>
              <a:rPr sz="2600" spc="-65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5" dirty="0">
                <a:latin typeface="Tw Cen MT"/>
                <a:cs typeface="Tw Cen MT"/>
              </a:rPr>
              <a:t>d</a:t>
            </a:r>
            <a:r>
              <a:rPr sz="2600" dirty="0">
                <a:latin typeface="Tw Cen MT"/>
                <a:cs typeface="Tw Cen MT"/>
              </a:rPr>
              <a:t>uce</a:t>
            </a:r>
            <a:r>
              <a:rPr sz="2600" spc="-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and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HBase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rely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on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it</a:t>
            </a:r>
            <a:endParaRPr sz="2600">
              <a:latin typeface="Tw Cen MT"/>
              <a:cs typeface="Tw Cen MT"/>
            </a:endParaRPr>
          </a:p>
          <a:p>
            <a:pPr marL="810895" indent="-320675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dirty="0">
                <a:latin typeface="Tw Cen MT"/>
                <a:cs typeface="Tw Cen MT"/>
              </a:rPr>
              <a:t>com</a:t>
            </a:r>
            <a:r>
              <a:rPr sz="2900" spc="45" dirty="0">
                <a:latin typeface="Tw Cen MT"/>
                <a:cs typeface="Tw Cen MT"/>
              </a:rPr>
              <a:t>m</a:t>
            </a:r>
            <a:r>
              <a:rPr sz="2900" dirty="0">
                <a:latin typeface="Tw Cen MT"/>
                <a:cs typeface="Tw Cen MT"/>
              </a:rPr>
              <a:t>unication </a:t>
            </a:r>
            <a:r>
              <a:rPr sz="2900" spc="-5" dirty="0">
                <a:latin typeface="Tw Cen MT"/>
                <a:cs typeface="Tw Cen MT"/>
              </a:rPr>
              <a:t>inten</a:t>
            </a:r>
            <a:r>
              <a:rPr sz="2900" spc="5" dirty="0">
                <a:latin typeface="Tw Cen MT"/>
                <a:cs typeface="Tw Cen MT"/>
              </a:rPr>
              <a:t>s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6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e middl</a:t>
            </a:r>
            <a:r>
              <a:rPr sz="2900" spc="-55" dirty="0">
                <a:latin typeface="Tw Cen MT"/>
                <a:cs typeface="Tw Cen MT"/>
              </a:rPr>
              <a:t>e</a:t>
            </a:r>
            <a:r>
              <a:rPr sz="2900" spc="-125" dirty="0">
                <a:latin typeface="Tw Cen MT"/>
                <a:cs typeface="Tw Cen MT"/>
              </a:rPr>
              <a:t>w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</a:t>
            </a:r>
            <a:endParaRPr sz="2900">
              <a:latin typeface="Tw Cen MT"/>
              <a:cs typeface="Tw Cen MT"/>
            </a:endParaRPr>
          </a:p>
          <a:p>
            <a:pPr marL="1130935" lvl="1" indent="-274320">
              <a:lnSpc>
                <a:spcPct val="100000"/>
              </a:lnSpc>
              <a:spcBef>
                <a:spcPts val="625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31570" algn="l"/>
              </a:tabLst>
            </a:pPr>
            <a:r>
              <a:rPr sz="2600" spc="-5" dirty="0">
                <a:latin typeface="Tw Cen MT"/>
                <a:cs typeface="Tw Cen MT"/>
              </a:rPr>
              <a:t>l</a:t>
            </a:r>
            <a:r>
              <a:rPr sz="2600" spc="-45" dirty="0">
                <a:latin typeface="Tw Cen MT"/>
                <a:cs typeface="Tw Cen MT"/>
              </a:rPr>
              <a:t>ay</a:t>
            </a:r>
            <a:r>
              <a:rPr sz="2600" dirty="0">
                <a:latin typeface="Tw Cen MT"/>
                <a:cs typeface="Tw Cen MT"/>
              </a:rPr>
              <a:t>ered</a:t>
            </a:r>
            <a:r>
              <a:rPr sz="2600" spc="-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on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top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of</a:t>
            </a:r>
            <a:r>
              <a:rPr sz="2600" spc="60" dirty="0">
                <a:latin typeface="Tw Cen MT"/>
                <a:cs typeface="Tw Cen MT"/>
              </a:rPr>
              <a:t> </a:t>
            </a:r>
            <a:r>
              <a:rPr sz="2600" spc="-75" dirty="0">
                <a:latin typeface="Tw Cen MT"/>
                <a:cs typeface="Tw Cen MT"/>
              </a:rPr>
              <a:t>T</a:t>
            </a:r>
            <a:r>
              <a:rPr sz="2600" dirty="0">
                <a:latin typeface="Tw Cen MT"/>
                <a:cs typeface="Tw Cen MT"/>
              </a:rPr>
              <a:t>CP/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P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20" y="3275145"/>
            <a:ext cx="4258079" cy="3582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Hado</a:t>
            </a:r>
            <a:r>
              <a:rPr spc="10" dirty="0"/>
              <a:t>o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Distributed File</a:t>
            </a:r>
            <a:r>
              <a:rPr spc="-20" dirty="0"/>
              <a:t> </a:t>
            </a:r>
            <a:r>
              <a:rPr dirty="0"/>
              <a:t>S</a:t>
            </a:r>
            <a:r>
              <a:rPr spc="10" dirty="0"/>
              <a:t>y</a:t>
            </a:r>
            <a:r>
              <a:rPr dirty="0"/>
              <a:t>stem</a:t>
            </a:r>
          </a:p>
        </p:txBody>
      </p:sp>
      <p:sp>
        <p:nvSpPr>
          <p:cNvPr id="4" name="object 4"/>
          <p:cNvSpPr/>
          <p:nvPr/>
        </p:nvSpPr>
        <p:spPr>
          <a:xfrm>
            <a:off x="3565525" y="3662171"/>
            <a:ext cx="2266950" cy="429259"/>
          </a:xfrm>
          <a:custGeom>
            <a:avLst/>
            <a:gdLst/>
            <a:ahLst/>
            <a:cxnLst/>
            <a:rect l="l" t="t" r="r" b="b"/>
            <a:pathLst>
              <a:path w="2266950" h="429260">
                <a:moveTo>
                  <a:pt x="2034841" y="75520"/>
                </a:moveTo>
                <a:lnTo>
                  <a:pt x="0" y="353440"/>
                </a:lnTo>
                <a:lnTo>
                  <a:pt x="10413" y="429005"/>
                </a:lnTo>
                <a:lnTo>
                  <a:pt x="2045165" y="150956"/>
                </a:lnTo>
                <a:lnTo>
                  <a:pt x="2034841" y="75520"/>
                </a:lnTo>
                <a:close/>
              </a:path>
              <a:path w="2266950" h="429260">
                <a:moveTo>
                  <a:pt x="2231346" y="70357"/>
                </a:moveTo>
                <a:lnTo>
                  <a:pt x="2072639" y="70357"/>
                </a:lnTo>
                <a:lnTo>
                  <a:pt x="2082927" y="145795"/>
                </a:lnTo>
                <a:lnTo>
                  <a:pt x="2045165" y="150956"/>
                </a:lnTo>
                <a:lnTo>
                  <a:pt x="2055495" y="226440"/>
                </a:lnTo>
                <a:lnTo>
                  <a:pt x="2266441" y="82295"/>
                </a:lnTo>
                <a:lnTo>
                  <a:pt x="2231346" y="70357"/>
                </a:lnTo>
                <a:close/>
              </a:path>
              <a:path w="2266950" h="429260">
                <a:moveTo>
                  <a:pt x="2072639" y="70357"/>
                </a:moveTo>
                <a:lnTo>
                  <a:pt x="2034841" y="75520"/>
                </a:lnTo>
                <a:lnTo>
                  <a:pt x="2045165" y="150956"/>
                </a:lnTo>
                <a:lnTo>
                  <a:pt x="2082927" y="145795"/>
                </a:lnTo>
                <a:lnTo>
                  <a:pt x="2072639" y="70357"/>
                </a:lnTo>
                <a:close/>
              </a:path>
              <a:path w="2266950" h="429260">
                <a:moveTo>
                  <a:pt x="2024507" y="0"/>
                </a:moveTo>
                <a:lnTo>
                  <a:pt x="2034841" y="75520"/>
                </a:lnTo>
                <a:lnTo>
                  <a:pt x="2072639" y="70357"/>
                </a:lnTo>
                <a:lnTo>
                  <a:pt x="2231346" y="70357"/>
                </a:lnTo>
                <a:lnTo>
                  <a:pt x="20245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8919" y="4151884"/>
            <a:ext cx="382905" cy="517525"/>
          </a:xfrm>
          <a:custGeom>
            <a:avLst/>
            <a:gdLst/>
            <a:ahLst/>
            <a:cxnLst/>
            <a:rect l="l" t="t" r="r" b="b"/>
            <a:pathLst>
              <a:path w="382904" h="517525">
                <a:moveTo>
                  <a:pt x="95630" y="326263"/>
                </a:moveTo>
                <a:lnTo>
                  <a:pt x="0" y="435737"/>
                </a:lnTo>
                <a:lnTo>
                  <a:pt x="95630" y="517525"/>
                </a:lnTo>
                <a:lnTo>
                  <a:pt x="95630" y="469773"/>
                </a:lnTo>
                <a:lnTo>
                  <a:pt x="122772" y="460560"/>
                </a:lnTo>
                <a:lnTo>
                  <a:pt x="173987" y="435961"/>
                </a:lnTo>
                <a:lnTo>
                  <a:pt x="220718" y="403782"/>
                </a:lnTo>
                <a:lnTo>
                  <a:pt x="253178" y="374142"/>
                </a:lnTo>
                <a:lnTo>
                  <a:pt x="95630" y="374142"/>
                </a:lnTo>
                <a:lnTo>
                  <a:pt x="95630" y="326263"/>
                </a:lnTo>
                <a:close/>
              </a:path>
              <a:path w="382904" h="517525">
                <a:moveTo>
                  <a:pt x="380237" y="0"/>
                </a:moveTo>
                <a:lnTo>
                  <a:pt x="372196" y="52981"/>
                </a:lnTo>
                <a:lnTo>
                  <a:pt x="358734" y="103662"/>
                </a:lnTo>
                <a:lnTo>
                  <a:pt x="340181" y="151607"/>
                </a:lnTo>
                <a:lnTo>
                  <a:pt x="316870" y="196382"/>
                </a:lnTo>
                <a:lnTo>
                  <a:pt x="289131" y="237553"/>
                </a:lnTo>
                <a:lnTo>
                  <a:pt x="257296" y="274685"/>
                </a:lnTo>
                <a:lnTo>
                  <a:pt x="221698" y="307345"/>
                </a:lnTo>
                <a:lnTo>
                  <a:pt x="182666" y="335097"/>
                </a:lnTo>
                <a:lnTo>
                  <a:pt x="140533" y="357507"/>
                </a:lnTo>
                <a:lnTo>
                  <a:pt x="95630" y="374142"/>
                </a:lnTo>
                <a:lnTo>
                  <a:pt x="253178" y="374142"/>
                </a:lnTo>
                <a:lnTo>
                  <a:pt x="281363" y="343018"/>
                </a:lnTo>
                <a:lnTo>
                  <a:pt x="314801" y="295322"/>
                </a:lnTo>
                <a:lnTo>
                  <a:pt x="342089" y="242791"/>
                </a:lnTo>
                <a:lnTo>
                  <a:pt x="362752" y="186209"/>
                </a:lnTo>
                <a:lnTo>
                  <a:pt x="376315" y="126360"/>
                </a:lnTo>
                <a:lnTo>
                  <a:pt x="382302" y="64029"/>
                </a:lnTo>
                <a:lnTo>
                  <a:pt x="382306" y="32178"/>
                </a:lnTo>
                <a:lnTo>
                  <a:pt x="3802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8919" y="3668267"/>
            <a:ext cx="382905" cy="531495"/>
          </a:xfrm>
          <a:custGeom>
            <a:avLst/>
            <a:gdLst/>
            <a:ahLst/>
            <a:cxnLst/>
            <a:rect l="l" t="t" r="r" b="b"/>
            <a:pathLst>
              <a:path w="382904" h="531495">
                <a:moveTo>
                  <a:pt x="0" y="0"/>
                </a:moveTo>
                <a:lnTo>
                  <a:pt x="0" y="95630"/>
                </a:lnTo>
                <a:lnTo>
                  <a:pt x="31364" y="97075"/>
                </a:lnTo>
                <a:lnTo>
                  <a:pt x="62032" y="101333"/>
                </a:lnTo>
                <a:lnTo>
                  <a:pt x="120883" y="117843"/>
                </a:lnTo>
                <a:lnTo>
                  <a:pt x="175764" y="144264"/>
                </a:lnTo>
                <a:lnTo>
                  <a:pt x="225887" y="179698"/>
                </a:lnTo>
                <a:lnTo>
                  <a:pt x="270462" y="223250"/>
                </a:lnTo>
                <a:lnTo>
                  <a:pt x="308701" y="274021"/>
                </a:lnTo>
                <a:lnTo>
                  <a:pt x="339815" y="331115"/>
                </a:lnTo>
                <a:lnTo>
                  <a:pt x="363016" y="393635"/>
                </a:lnTo>
                <a:lnTo>
                  <a:pt x="377515" y="460685"/>
                </a:lnTo>
                <a:lnTo>
                  <a:pt x="382524" y="531367"/>
                </a:lnTo>
                <a:lnTo>
                  <a:pt x="382524" y="435736"/>
                </a:lnTo>
                <a:lnTo>
                  <a:pt x="377515" y="365054"/>
                </a:lnTo>
                <a:lnTo>
                  <a:pt x="363016" y="298004"/>
                </a:lnTo>
                <a:lnTo>
                  <a:pt x="339815" y="235484"/>
                </a:lnTo>
                <a:lnTo>
                  <a:pt x="308701" y="178390"/>
                </a:lnTo>
                <a:lnTo>
                  <a:pt x="270462" y="127619"/>
                </a:lnTo>
                <a:lnTo>
                  <a:pt x="225887" y="84067"/>
                </a:lnTo>
                <a:lnTo>
                  <a:pt x="175764" y="48633"/>
                </a:lnTo>
                <a:lnTo>
                  <a:pt x="120883" y="22212"/>
                </a:lnTo>
                <a:lnTo>
                  <a:pt x="62032" y="5702"/>
                </a:lnTo>
                <a:lnTo>
                  <a:pt x="31364" y="1444"/>
                </a:lnTo>
                <a:lnTo>
                  <a:pt x="0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5683" y="4565015"/>
            <a:ext cx="382905" cy="957580"/>
          </a:xfrm>
          <a:custGeom>
            <a:avLst/>
            <a:gdLst/>
            <a:ahLst/>
            <a:cxnLst/>
            <a:rect l="l" t="t" r="r" b="b"/>
            <a:pathLst>
              <a:path w="382904" h="957579">
                <a:moveTo>
                  <a:pt x="95631" y="654177"/>
                </a:moveTo>
                <a:lnTo>
                  <a:pt x="0" y="832231"/>
                </a:lnTo>
                <a:lnTo>
                  <a:pt x="95631" y="957453"/>
                </a:lnTo>
                <a:lnTo>
                  <a:pt x="95631" y="853567"/>
                </a:lnTo>
                <a:lnTo>
                  <a:pt x="121731" y="836760"/>
                </a:lnTo>
                <a:lnTo>
                  <a:pt x="146923" y="816246"/>
                </a:lnTo>
                <a:lnTo>
                  <a:pt x="171151" y="792186"/>
                </a:lnTo>
                <a:lnTo>
                  <a:pt x="194360" y="764747"/>
                </a:lnTo>
                <a:lnTo>
                  <a:pt x="199278" y="757936"/>
                </a:lnTo>
                <a:lnTo>
                  <a:pt x="95631" y="757936"/>
                </a:lnTo>
                <a:lnTo>
                  <a:pt x="95631" y="654177"/>
                </a:lnTo>
                <a:close/>
              </a:path>
              <a:path w="382904" h="957579">
                <a:moveTo>
                  <a:pt x="382016" y="0"/>
                </a:moveTo>
                <a:lnTo>
                  <a:pt x="379797" y="53746"/>
                </a:lnTo>
                <a:lnTo>
                  <a:pt x="376030" y="106549"/>
                </a:lnTo>
                <a:lnTo>
                  <a:pt x="370760" y="158287"/>
                </a:lnTo>
                <a:lnTo>
                  <a:pt x="364033" y="208840"/>
                </a:lnTo>
                <a:lnTo>
                  <a:pt x="355895" y="258087"/>
                </a:lnTo>
                <a:lnTo>
                  <a:pt x="346392" y="305907"/>
                </a:lnTo>
                <a:lnTo>
                  <a:pt x="335568" y="352180"/>
                </a:lnTo>
                <a:lnTo>
                  <a:pt x="323472" y="396784"/>
                </a:lnTo>
                <a:lnTo>
                  <a:pt x="310147" y="439599"/>
                </a:lnTo>
                <a:lnTo>
                  <a:pt x="295640" y="480504"/>
                </a:lnTo>
                <a:lnTo>
                  <a:pt x="279996" y="519378"/>
                </a:lnTo>
                <a:lnTo>
                  <a:pt x="263262" y="556101"/>
                </a:lnTo>
                <a:lnTo>
                  <a:pt x="245484" y="590551"/>
                </a:lnTo>
                <a:lnTo>
                  <a:pt x="206976" y="652152"/>
                </a:lnTo>
                <a:lnTo>
                  <a:pt x="164839" y="703215"/>
                </a:lnTo>
                <a:lnTo>
                  <a:pt x="119439" y="742773"/>
                </a:lnTo>
                <a:lnTo>
                  <a:pt x="95631" y="757936"/>
                </a:lnTo>
                <a:lnTo>
                  <a:pt x="199278" y="757936"/>
                </a:lnTo>
                <a:lnTo>
                  <a:pt x="237500" y="700384"/>
                </a:lnTo>
                <a:lnTo>
                  <a:pt x="257320" y="663789"/>
                </a:lnTo>
                <a:lnTo>
                  <a:pt x="275899" y="624471"/>
                </a:lnTo>
                <a:lnTo>
                  <a:pt x="293184" y="582593"/>
                </a:lnTo>
                <a:lnTo>
                  <a:pt x="309118" y="538321"/>
                </a:lnTo>
                <a:lnTo>
                  <a:pt x="323645" y="491818"/>
                </a:lnTo>
                <a:lnTo>
                  <a:pt x="336712" y="443248"/>
                </a:lnTo>
                <a:lnTo>
                  <a:pt x="348262" y="392776"/>
                </a:lnTo>
                <a:lnTo>
                  <a:pt x="358241" y="340565"/>
                </a:lnTo>
                <a:lnTo>
                  <a:pt x="366593" y="286781"/>
                </a:lnTo>
                <a:lnTo>
                  <a:pt x="373263" y="231588"/>
                </a:lnTo>
                <a:lnTo>
                  <a:pt x="378195" y="175148"/>
                </a:lnTo>
                <a:lnTo>
                  <a:pt x="381335" y="117628"/>
                </a:lnTo>
                <a:lnTo>
                  <a:pt x="382627" y="59190"/>
                </a:lnTo>
                <a:lnTo>
                  <a:pt x="382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5683" y="3685032"/>
            <a:ext cx="382905" cy="928369"/>
          </a:xfrm>
          <a:custGeom>
            <a:avLst/>
            <a:gdLst/>
            <a:ahLst/>
            <a:cxnLst/>
            <a:rect l="l" t="t" r="r" b="b"/>
            <a:pathLst>
              <a:path w="382904" h="928370">
                <a:moveTo>
                  <a:pt x="0" y="0"/>
                </a:moveTo>
                <a:lnTo>
                  <a:pt x="0" y="95631"/>
                </a:lnTo>
                <a:lnTo>
                  <a:pt x="31382" y="98389"/>
                </a:lnTo>
                <a:lnTo>
                  <a:pt x="62066" y="106523"/>
                </a:lnTo>
                <a:lnTo>
                  <a:pt x="120945" y="138060"/>
                </a:lnTo>
                <a:lnTo>
                  <a:pt x="175848" y="188526"/>
                </a:lnTo>
                <a:lnTo>
                  <a:pt x="201562" y="220322"/>
                </a:lnTo>
                <a:lnTo>
                  <a:pt x="225986" y="256207"/>
                </a:lnTo>
                <a:lnTo>
                  <a:pt x="249023" y="295969"/>
                </a:lnTo>
                <a:lnTo>
                  <a:pt x="270573" y="339391"/>
                </a:lnTo>
                <a:lnTo>
                  <a:pt x="290538" y="386261"/>
                </a:lnTo>
                <a:lnTo>
                  <a:pt x="308820" y="436363"/>
                </a:lnTo>
                <a:lnTo>
                  <a:pt x="325320" y="489485"/>
                </a:lnTo>
                <a:lnTo>
                  <a:pt x="339939" y="545410"/>
                </a:lnTo>
                <a:lnTo>
                  <a:pt x="352579" y="603926"/>
                </a:lnTo>
                <a:lnTo>
                  <a:pt x="363142" y="664818"/>
                </a:lnTo>
                <a:lnTo>
                  <a:pt x="371529" y="727872"/>
                </a:lnTo>
                <a:lnTo>
                  <a:pt x="377642" y="792873"/>
                </a:lnTo>
                <a:lnTo>
                  <a:pt x="381382" y="859608"/>
                </a:lnTo>
                <a:lnTo>
                  <a:pt x="382650" y="927862"/>
                </a:lnTo>
                <a:lnTo>
                  <a:pt x="382650" y="832231"/>
                </a:lnTo>
                <a:lnTo>
                  <a:pt x="381382" y="763977"/>
                </a:lnTo>
                <a:lnTo>
                  <a:pt x="377642" y="697242"/>
                </a:lnTo>
                <a:lnTo>
                  <a:pt x="371529" y="632241"/>
                </a:lnTo>
                <a:lnTo>
                  <a:pt x="363142" y="569187"/>
                </a:lnTo>
                <a:lnTo>
                  <a:pt x="352579" y="508295"/>
                </a:lnTo>
                <a:lnTo>
                  <a:pt x="339939" y="449779"/>
                </a:lnTo>
                <a:lnTo>
                  <a:pt x="325320" y="393854"/>
                </a:lnTo>
                <a:lnTo>
                  <a:pt x="308820" y="340732"/>
                </a:lnTo>
                <a:lnTo>
                  <a:pt x="290538" y="290630"/>
                </a:lnTo>
                <a:lnTo>
                  <a:pt x="270573" y="243760"/>
                </a:lnTo>
                <a:lnTo>
                  <a:pt x="249023" y="200338"/>
                </a:lnTo>
                <a:lnTo>
                  <a:pt x="225986" y="160576"/>
                </a:lnTo>
                <a:lnTo>
                  <a:pt x="201562" y="124691"/>
                </a:lnTo>
                <a:lnTo>
                  <a:pt x="175848" y="92895"/>
                </a:lnTo>
                <a:lnTo>
                  <a:pt x="148943" y="65403"/>
                </a:lnTo>
                <a:lnTo>
                  <a:pt x="91954" y="24187"/>
                </a:lnTo>
                <a:lnTo>
                  <a:pt x="31382" y="2758"/>
                </a:lnTo>
                <a:lnTo>
                  <a:pt x="0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461" y="1298788"/>
            <a:ext cx="8412480" cy="289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10895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dirty="0">
                <a:latin typeface="Tw Cen MT"/>
                <a:cs typeface="Tw Cen MT"/>
              </a:rPr>
              <a:t>highly relia</a:t>
            </a:r>
            <a:r>
              <a:rPr sz="2900" spc="5" dirty="0">
                <a:latin typeface="Tw Cen MT"/>
                <a:cs typeface="Tw Cen MT"/>
              </a:rPr>
              <a:t>b</a:t>
            </a:r>
            <a:r>
              <a:rPr sz="2900" spc="-5" dirty="0">
                <a:latin typeface="Tw Cen MT"/>
                <a:cs typeface="Tw Cen MT"/>
              </a:rPr>
              <a:t>l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faul</a:t>
            </a:r>
            <a:r>
              <a:rPr sz="2900" spc="10" dirty="0">
                <a:latin typeface="Tw Cen MT"/>
                <a:cs typeface="Tw Cen MT"/>
              </a:rPr>
              <a:t>t</a:t>
            </a:r>
            <a:r>
              <a:rPr sz="2900" dirty="0">
                <a:latin typeface="Tw Cen MT"/>
                <a:cs typeface="Tw Cen MT"/>
              </a:rPr>
              <a:t>-tole</a:t>
            </a:r>
            <a:r>
              <a:rPr sz="2900" spc="-30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ant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replica</a:t>
            </a:r>
            <a:r>
              <a:rPr sz="2900" spc="5" dirty="0">
                <a:latin typeface="Tw Cen MT"/>
                <a:cs typeface="Tw Cen MT"/>
              </a:rPr>
              <a:t>t</a:t>
            </a:r>
            <a:r>
              <a:rPr sz="2900" spc="-5" dirty="0">
                <a:latin typeface="Tw Cen MT"/>
                <a:cs typeface="Tw Cen MT"/>
              </a:rPr>
              <a:t>ions</a:t>
            </a:r>
            <a:endParaRPr sz="2900">
              <a:latin typeface="Tw Cen MT"/>
              <a:cs typeface="Tw Cen MT"/>
            </a:endParaRPr>
          </a:p>
          <a:p>
            <a:pPr marL="810895" marR="508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dirty="0">
                <a:latin typeface="Tw Cen MT"/>
                <a:cs typeface="Tw Cen MT"/>
              </a:rPr>
              <a:t>n d</a:t>
            </a:r>
            <a:r>
              <a:rPr sz="2900" spc="5" dirty="0">
                <a:latin typeface="Tw Cen MT"/>
                <a:cs typeface="Tw Cen MT"/>
              </a:rPr>
              <a:t>a</a:t>
            </a:r>
            <a:r>
              <a:rPr sz="2900" dirty="0">
                <a:latin typeface="Tw Cen MT"/>
                <a:cs typeface="Tw Cen MT"/>
              </a:rPr>
              <a:t>t</a:t>
            </a:r>
            <a:r>
              <a:rPr sz="2900" spc="10" dirty="0">
                <a:latin typeface="Tw Cen MT"/>
                <a:cs typeface="Tw Cen MT"/>
              </a:rPr>
              <a:t>a</a:t>
            </a:r>
            <a:r>
              <a:rPr sz="2900" spc="5" dirty="0">
                <a:latin typeface="Tw Cen MT"/>
                <a:cs typeface="Tw Cen MT"/>
              </a:rPr>
              <a:t>-</a:t>
            </a:r>
            <a:r>
              <a:rPr sz="2900" spc="-5" dirty="0">
                <a:latin typeface="Tw Cen MT"/>
                <a:cs typeface="Tw Cen MT"/>
              </a:rPr>
              <a:t>intensi</a:t>
            </a:r>
            <a:r>
              <a:rPr sz="2900" spc="-60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5" dirty="0">
                <a:latin typeface="Tw Cen MT"/>
                <a:cs typeface="Tw Cen MT"/>
              </a:rPr>
              <a:t>p</a:t>
            </a:r>
            <a:r>
              <a:rPr sz="2900" dirty="0">
                <a:latin typeface="Tw Cen MT"/>
                <a:cs typeface="Tw Cen MT"/>
              </a:rPr>
              <a:t>plica</a:t>
            </a:r>
            <a:r>
              <a:rPr sz="2900" spc="5" dirty="0">
                <a:latin typeface="Tw Cen MT"/>
                <a:cs typeface="Tw Cen MT"/>
              </a:rPr>
              <a:t>t</a:t>
            </a:r>
            <a:r>
              <a:rPr sz="2900" spc="-5" dirty="0">
                <a:latin typeface="Tw Cen MT"/>
                <a:cs typeface="Tw Cen MT"/>
              </a:rPr>
              <a:t>ion</a:t>
            </a:r>
            <a:r>
              <a:rPr sz="2900" spc="-55" dirty="0">
                <a:latin typeface="Tw Cen MT"/>
                <a:cs typeface="Tw Cen MT"/>
              </a:rPr>
              <a:t>s</a:t>
            </a:r>
            <a:r>
              <a:rPr sz="2900" dirty="0">
                <a:latin typeface="Tw Cen MT"/>
                <a:cs typeface="Tw Cen MT"/>
              </a:rPr>
              <a:t>,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net</a:t>
            </a:r>
            <a:r>
              <a:rPr sz="2900" spc="-65" dirty="0">
                <a:latin typeface="Tw Cen MT"/>
                <a:cs typeface="Tw Cen MT"/>
              </a:rPr>
              <a:t>w</a:t>
            </a:r>
            <a:r>
              <a:rPr sz="2900" dirty="0">
                <a:latin typeface="Tw Cen MT"/>
                <a:cs typeface="Tw Cen MT"/>
              </a:rPr>
              <a:t>o</a:t>
            </a:r>
            <a:r>
              <a:rPr sz="2900" spc="60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k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pe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spc="-60" dirty="0">
                <a:latin typeface="Tw Cen MT"/>
                <a:cs typeface="Tw Cen MT"/>
              </a:rPr>
              <a:t>f</a:t>
            </a:r>
            <a:r>
              <a:rPr sz="2900" dirty="0">
                <a:latin typeface="Tw Cen MT"/>
                <a:cs typeface="Tw Cen MT"/>
              </a:rPr>
              <a:t>o</a:t>
            </a:r>
            <a:r>
              <a:rPr sz="2900" spc="4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mance becomes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-65" dirty="0">
                <a:latin typeface="Tw Cen MT"/>
                <a:cs typeface="Tw Cen MT"/>
              </a:rPr>
              <a:t>k</a:t>
            </a:r>
            <a:r>
              <a:rPr sz="2900" spc="-120" dirty="0">
                <a:latin typeface="Tw Cen MT"/>
                <a:cs typeface="Tw Cen MT"/>
              </a:rPr>
              <a:t>e</a:t>
            </a:r>
            <a:r>
              <a:rPr sz="2900" dirty="0">
                <a:latin typeface="Tw Cen MT"/>
                <a:cs typeface="Tw Cen MT"/>
              </a:rPr>
              <a:t>y component</a:t>
            </a:r>
            <a:endParaRPr sz="2900">
              <a:latin typeface="Tw Cen MT"/>
              <a:cs typeface="Tw Cen MT"/>
            </a:endParaRPr>
          </a:p>
          <a:p>
            <a:pPr marL="2312670">
              <a:lnSpc>
                <a:spcPct val="100000"/>
              </a:lnSpc>
              <a:spcBef>
                <a:spcPts val="2115"/>
              </a:spcBef>
            </a:pPr>
            <a:r>
              <a:rPr sz="1800" b="1" spc="-15" dirty="0">
                <a:latin typeface="Tw Cen MT"/>
                <a:cs typeface="Tw Cen MT"/>
              </a:rPr>
              <a:t>H</a:t>
            </a:r>
            <a:r>
              <a:rPr sz="1800" b="1" spc="-20" dirty="0">
                <a:latin typeface="Tw Cen MT"/>
                <a:cs typeface="Tw Cen MT"/>
              </a:rPr>
              <a:t>D</a:t>
            </a:r>
            <a:r>
              <a:rPr sz="1800" b="1" dirty="0">
                <a:latin typeface="Tw Cen MT"/>
                <a:cs typeface="Tw Cen MT"/>
              </a:rPr>
              <a:t>FS</a:t>
            </a:r>
            <a:r>
              <a:rPr sz="1800" b="1" spc="-5" dirty="0">
                <a:latin typeface="Tw Cen MT"/>
                <a:cs typeface="Tw Cen MT"/>
              </a:rPr>
              <a:t> </a:t>
            </a:r>
            <a:r>
              <a:rPr sz="1800" b="1" spc="-10" dirty="0">
                <a:latin typeface="Tw Cen MT"/>
                <a:cs typeface="Tw Cen MT"/>
              </a:rPr>
              <a:t>write: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150">
              <a:latin typeface="Times New Roman"/>
              <a:cs typeface="Times New Roman"/>
            </a:endParaRPr>
          </a:p>
          <a:p>
            <a:pPr marR="563880" algn="r">
              <a:lnSpc>
                <a:spcPct val="100000"/>
              </a:lnSpc>
            </a:pPr>
            <a:r>
              <a:rPr sz="1800" b="1" spc="20" dirty="0">
                <a:latin typeface="Tw Cen MT"/>
                <a:cs typeface="Tw Cen MT"/>
              </a:rPr>
              <a:t>r</a:t>
            </a:r>
            <a:r>
              <a:rPr sz="1800" b="1" spc="-10" dirty="0">
                <a:latin typeface="Tw Cen MT"/>
                <a:cs typeface="Tw Cen MT"/>
              </a:rPr>
              <a:t>eplic</a:t>
            </a:r>
            <a:r>
              <a:rPr sz="1800" b="1" spc="25" dirty="0">
                <a:latin typeface="Tw Cen MT"/>
                <a:cs typeface="Tw Cen MT"/>
              </a:rPr>
              <a:t>a</a:t>
            </a:r>
            <a:r>
              <a:rPr sz="1800" b="1" spc="-5" dirty="0">
                <a:latin typeface="Tw Cen MT"/>
                <a:cs typeface="Tw Cen MT"/>
              </a:rPr>
              <a:t>ti</a:t>
            </a:r>
            <a:r>
              <a:rPr sz="1800" b="1" spc="-20" dirty="0">
                <a:latin typeface="Tw Cen MT"/>
                <a:cs typeface="Tw Cen MT"/>
              </a:rPr>
              <a:t>o</a:t>
            </a:r>
            <a:r>
              <a:rPr sz="1800" b="1" spc="-10" dirty="0">
                <a:latin typeface="Tw Cen MT"/>
                <a:cs typeface="Tw Cen MT"/>
              </a:rPr>
              <a:t>n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S</a:t>
            </a:r>
            <a:r>
              <a:rPr spc="10" dirty="0"/>
              <a:t>o</a:t>
            </a:r>
            <a:r>
              <a:rPr dirty="0"/>
              <a:t>ft</a:t>
            </a:r>
            <a:r>
              <a:rPr spc="-180" dirty="0"/>
              <a:t>w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B</a:t>
            </a:r>
            <a:r>
              <a:rPr spc="10" dirty="0"/>
              <a:t>o</a:t>
            </a:r>
            <a:r>
              <a:rPr dirty="0"/>
              <a:t>ttlen</a:t>
            </a:r>
            <a:r>
              <a:rPr spc="5" dirty="0"/>
              <a:t>e</a:t>
            </a:r>
            <a:r>
              <a:rPr spc="80" dirty="0"/>
              <a:t>c</a:t>
            </a:r>
            <a:r>
              <a:rPr dirty="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612648" y="2425825"/>
            <a:ext cx="8153352" cy="3487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345" y="4684014"/>
            <a:ext cx="668020" cy="532130"/>
          </a:xfrm>
          <a:custGeom>
            <a:avLst/>
            <a:gdLst/>
            <a:ahLst/>
            <a:cxnLst/>
            <a:rect l="l" t="t" r="r" b="b"/>
            <a:pathLst>
              <a:path w="668019" h="532129">
                <a:moveTo>
                  <a:pt x="0" y="531876"/>
                </a:moveTo>
                <a:lnTo>
                  <a:pt x="667511" y="531876"/>
                </a:lnTo>
                <a:lnTo>
                  <a:pt x="667511" y="0"/>
                </a:lnTo>
                <a:lnTo>
                  <a:pt x="0" y="0"/>
                </a:lnTo>
                <a:lnTo>
                  <a:pt x="0" y="531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345" y="4684014"/>
            <a:ext cx="668020" cy="532130"/>
          </a:xfrm>
          <a:custGeom>
            <a:avLst/>
            <a:gdLst/>
            <a:ahLst/>
            <a:cxnLst/>
            <a:rect l="l" t="t" r="r" b="b"/>
            <a:pathLst>
              <a:path w="668019" h="532129">
                <a:moveTo>
                  <a:pt x="0" y="531876"/>
                </a:moveTo>
                <a:lnTo>
                  <a:pt x="667511" y="531876"/>
                </a:lnTo>
                <a:lnTo>
                  <a:pt x="667511" y="0"/>
                </a:lnTo>
                <a:lnTo>
                  <a:pt x="0" y="0"/>
                </a:lnTo>
                <a:lnTo>
                  <a:pt x="0" y="53187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461" y="1298788"/>
            <a:ext cx="4083685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10895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dirty="0">
                <a:latin typeface="Tw Cen MT"/>
                <a:cs typeface="Tw Cen MT"/>
              </a:rPr>
              <a:t>Using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spc="-85" dirty="0">
                <a:latin typeface="Tw Cen MT"/>
                <a:cs typeface="Tw Cen MT"/>
              </a:rPr>
              <a:t>T</a:t>
            </a:r>
            <a:r>
              <a:rPr sz="2900" dirty="0">
                <a:latin typeface="Tw Cen MT"/>
                <a:cs typeface="Tw Cen MT"/>
              </a:rPr>
              <a:t>CP/IP on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Linux,</a:t>
            </a:r>
            <a:endParaRPr sz="2900">
              <a:latin typeface="Tw Cen MT"/>
              <a:cs typeface="Tw Cen MT"/>
            </a:endParaRPr>
          </a:p>
          <a:p>
            <a:pPr marL="856615">
              <a:lnSpc>
                <a:spcPct val="100000"/>
              </a:lnSpc>
              <a:spcBef>
                <a:spcPts val="615"/>
              </a:spcBef>
            </a:pPr>
            <a:r>
              <a:rPr sz="1800" spc="-180" dirty="0">
                <a:solidFill>
                  <a:srgbClr val="93B6D2"/>
                </a:solidFill>
                <a:latin typeface="Wingdings 2"/>
                <a:cs typeface="Wingdings 2"/>
              </a:rPr>
              <a:t></a:t>
            </a:r>
            <a:r>
              <a:rPr sz="1800" spc="80" dirty="0">
                <a:solidFill>
                  <a:srgbClr val="93B6D2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w Cen MT"/>
                <a:cs typeface="Tw Cen MT"/>
              </a:rPr>
              <a:t>T</a:t>
            </a:r>
            <a:r>
              <a:rPr sz="2600" dirty="0">
                <a:latin typeface="Tw Cen MT"/>
                <a:cs typeface="Tw Cen MT"/>
              </a:rPr>
              <a:t>CP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100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ho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R</a:t>
            </a:r>
            <a:r>
              <a:rPr spc="5" dirty="0"/>
              <a:t>D</a:t>
            </a:r>
            <a:r>
              <a:rPr dirty="0"/>
              <a:t>MA</a:t>
            </a:r>
            <a:r>
              <a:rPr spc="-20" dirty="0"/>
              <a:t> </a:t>
            </a:r>
            <a:r>
              <a:rPr spc="-85" dirty="0"/>
              <a:t>f</a:t>
            </a:r>
            <a:r>
              <a:rPr dirty="0"/>
              <a:t>or HD</a:t>
            </a:r>
            <a:r>
              <a:rPr spc="5" dirty="0"/>
              <a:t>F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401055" y="1842527"/>
            <a:ext cx="3359808" cy="3496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461" y="1298788"/>
            <a:ext cx="4702175" cy="401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10895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dirty="0">
                <a:latin typeface="Tw Cen MT"/>
                <a:cs typeface="Tw Cen MT"/>
              </a:rPr>
              <a:t>da</a:t>
            </a:r>
            <a:r>
              <a:rPr sz="2900" spc="5" dirty="0">
                <a:latin typeface="Tw Cen MT"/>
                <a:cs typeface="Tw Cen MT"/>
              </a:rPr>
              <a:t>t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</a:t>
            </a:r>
            <a:r>
              <a:rPr sz="2900" spc="6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ucture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60" dirty="0">
                <a:latin typeface="Tw Cen MT"/>
                <a:cs typeface="Tw Cen MT"/>
              </a:rPr>
              <a:t>f</a:t>
            </a:r>
            <a:r>
              <a:rPr sz="2900" dirty="0">
                <a:latin typeface="Tw Cen MT"/>
                <a:cs typeface="Tw Cen MT"/>
              </a:rPr>
              <a:t>or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Hadoop</a:t>
            </a:r>
            <a:endParaRPr sz="2900">
              <a:latin typeface="Tw Cen MT"/>
              <a:cs typeface="Tw Cen MT"/>
            </a:endParaRPr>
          </a:p>
          <a:p>
            <a:pPr marL="1130935" lvl="1" indent="-27432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31570" algn="l"/>
              </a:tabLst>
            </a:pPr>
            <a:r>
              <a:rPr sz="2600" dirty="0">
                <a:latin typeface="Tw Cen MT"/>
                <a:cs typeface="Tw Cen MT"/>
              </a:rPr>
              <a:t>&lt;</a:t>
            </a:r>
            <a:r>
              <a:rPr sz="2600" spc="-45" dirty="0">
                <a:latin typeface="Tw Cen MT"/>
                <a:cs typeface="Tw Cen MT"/>
              </a:rPr>
              <a:t>k</a:t>
            </a:r>
            <a:r>
              <a:rPr sz="2600" spc="-105" dirty="0">
                <a:latin typeface="Tw Cen MT"/>
                <a:cs typeface="Tw Cen MT"/>
              </a:rPr>
              <a:t>e</a:t>
            </a:r>
            <a:r>
              <a:rPr sz="2600" spc="-175" dirty="0">
                <a:latin typeface="Tw Cen MT"/>
                <a:cs typeface="Tw Cen MT"/>
              </a:rPr>
              <a:t>y</a:t>
            </a:r>
            <a:r>
              <a:rPr sz="2600" dirty="0">
                <a:latin typeface="Tw Cen MT"/>
                <a:cs typeface="Tw Cen MT"/>
              </a:rPr>
              <a:t>,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spc="-5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alue&gt;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pa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rs</a:t>
            </a:r>
            <a:endParaRPr sz="2600">
              <a:latin typeface="Tw Cen MT"/>
              <a:cs typeface="Tw Cen MT"/>
            </a:endParaRPr>
          </a:p>
          <a:p>
            <a:pPr marL="1130935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31570" algn="l"/>
              </a:tabLst>
            </a:pPr>
            <a:r>
              <a:rPr sz="2600" dirty="0">
                <a:latin typeface="Tw Cen MT"/>
                <a:cs typeface="Tw Cen MT"/>
              </a:rPr>
              <a:t>stor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d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n data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blo</a:t>
            </a:r>
            <a:r>
              <a:rPr sz="2600" spc="40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ks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of</a:t>
            </a:r>
            <a:endParaRPr sz="2600">
              <a:latin typeface="Tw Cen MT"/>
              <a:cs typeface="Tw Cen MT"/>
            </a:endParaRPr>
          </a:p>
          <a:p>
            <a:pPr marL="1130935">
              <a:lnSpc>
                <a:spcPct val="100000"/>
              </a:lnSpc>
            </a:pPr>
            <a:r>
              <a:rPr sz="2600" spc="-5" dirty="0">
                <a:latin typeface="Tw Cen MT"/>
                <a:cs typeface="Tw Cen MT"/>
              </a:rPr>
              <a:t>HDFS</a:t>
            </a:r>
            <a:endParaRPr sz="26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3800">
              <a:latin typeface="Times New Roman"/>
              <a:cs typeface="Times New Roman"/>
            </a:endParaRPr>
          </a:p>
          <a:p>
            <a:pPr marL="810895" marR="5080" indent="-320675" algn="just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dirty="0">
                <a:latin typeface="Tw Cen MT"/>
                <a:cs typeface="Tw Cen MT"/>
              </a:rPr>
              <a:t>Both </a:t>
            </a:r>
            <a:r>
              <a:rPr sz="2900" spc="-10" dirty="0">
                <a:latin typeface="Tw Cen MT"/>
                <a:cs typeface="Tw Cen MT"/>
              </a:rPr>
              <a:t>w</a:t>
            </a:r>
            <a:r>
              <a:rPr sz="2900" dirty="0">
                <a:latin typeface="Tw Cen MT"/>
                <a:cs typeface="Tw Cen MT"/>
              </a:rPr>
              <a:t>ri</a:t>
            </a:r>
            <a:r>
              <a:rPr sz="2900" spc="5" dirty="0">
                <a:latin typeface="Tw Cen MT"/>
                <a:cs typeface="Tw Cen MT"/>
              </a:rPr>
              <a:t>t</a:t>
            </a:r>
            <a:r>
              <a:rPr sz="2900" dirty="0">
                <a:latin typeface="Tw Cen MT"/>
                <a:cs typeface="Tw Cen MT"/>
              </a:rPr>
              <a:t>e(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eplication)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and read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can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ta</a:t>
            </a:r>
            <a:r>
              <a:rPr sz="2900" spc="-55" dirty="0">
                <a:latin typeface="Tw Cen MT"/>
                <a:cs typeface="Tw Cen MT"/>
              </a:rPr>
              <a:t>k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ad</a:t>
            </a:r>
            <a:r>
              <a:rPr sz="2900" spc="-5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ant</a:t>
            </a:r>
            <a:r>
              <a:rPr sz="2900" spc="5" dirty="0">
                <a:latin typeface="Tw Cen MT"/>
                <a:cs typeface="Tw Cen MT"/>
              </a:rPr>
              <a:t>a</a:t>
            </a:r>
            <a:r>
              <a:rPr sz="2900" spc="-55" dirty="0">
                <a:latin typeface="Tw Cen MT"/>
                <a:cs typeface="Tw Cen MT"/>
              </a:rPr>
              <a:t>g</a:t>
            </a:r>
            <a:r>
              <a:rPr sz="2900" dirty="0">
                <a:latin typeface="Tw Cen MT"/>
                <a:cs typeface="Tw Cen MT"/>
              </a:rPr>
              <a:t>e of</a:t>
            </a:r>
            <a:r>
              <a:rPr sz="2900" spc="7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RDMA</a:t>
            </a:r>
            <a:endParaRPr sz="2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75" dirty="0"/>
              <a:t>T</a:t>
            </a:r>
            <a:r>
              <a:rPr spc="-25" dirty="0"/>
              <a:t>od</a:t>
            </a:r>
            <a:r>
              <a:rPr spc="-114" dirty="0"/>
              <a:t>a</a:t>
            </a:r>
            <a:r>
              <a:rPr dirty="0"/>
              <a:t>y</a:t>
            </a:r>
            <a:r>
              <a:rPr spc="-90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25" dirty="0"/>
              <a:t>Theme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1363" y="4988599"/>
            <a:ext cx="55613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45" dirty="0">
                <a:latin typeface="Tw Cen MT"/>
                <a:cs typeface="Tw Cen MT"/>
              </a:rPr>
              <a:t>F</a:t>
            </a:r>
            <a:r>
              <a:rPr sz="2900" spc="-20" dirty="0">
                <a:latin typeface="Tw Cen MT"/>
                <a:cs typeface="Tw Cen MT"/>
              </a:rPr>
              <a:t>a</a:t>
            </a:r>
            <a:r>
              <a:rPr sz="2900" dirty="0">
                <a:latin typeface="Tw Cen MT"/>
                <a:cs typeface="Tw Cen MT"/>
              </a:rPr>
              <a:t>ster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and</a:t>
            </a:r>
            <a:r>
              <a:rPr sz="2900" spc="-5" dirty="0">
                <a:latin typeface="Tw Cen MT"/>
                <a:cs typeface="Tw Cen MT"/>
              </a:rPr>
              <a:t> li</a:t>
            </a:r>
            <a:r>
              <a:rPr sz="2900" spc="-15" dirty="0">
                <a:latin typeface="Tw Cen MT"/>
                <a:cs typeface="Tw Cen MT"/>
              </a:rPr>
              <a:t>ght</a:t>
            </a:r>
            <a:r>
              <a:rPr sz="2900" spc="-80" dirty="0">
                <a:latin typeface="Tw Cen MT"/>
                <a:cs typeface="Tw Cen MT"/>
              </a:rPr>
              <a:t>w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ght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com</a:t>
            </a:r>
            <a:r>
              <a:rPr sz="2900" spc="35" dirty="0">
                <a:latin typeface="Tw Cen MT"/>
                <a:cs typeface="Tw Cen MT"/>
              </a:rPr>
              <a:t>m</a:t>
            </a:r>
            <a:r>
              <a:rPr sz="2900" dirty="0">
                <a:latin typeface="Tw Cen MT"/>
                <a:cs typeface="Tw Cen MT"/>
              </a:rPr>
              <a:t>un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ca</a:t>
            </a:r>
            <a:r>
              <a:rPr sz="2900" dirty="0">
                <a:latin typeface="Tw Cen MT"/>
                <a:cs typeface="Tw Cen MT"/>
              </a:rPr>
              <a:t>t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dirty="0">
                <a:latin typeface="Tw Cen MT"/>
                <a:cs typeface="Tw Cen MT"/>
              </a:rPr>
              <a:t>on!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02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2362200"/>
            <a:ext cx="3657598" cy="2466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60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pc="-45" dirty="0"/>
              <a:t>F</a:t>
            </a:r>
            <a:r>
              <a:rPr dirty="0"/>
              <a:t>aR</a:t>
            </a:r>
            <a:r>
              <a:rPr spc="-5" dirty="0"/>
              <a:t>M</a:t>
            </a:r>
            <a:r>
              <a:rPr dirty="0"/>
              <a:t>:</a:t>
            </a:r>
            <a:r>
              <a:rPr spc="-25" dirty="0"/>
              <a:t> </a:t>
            </a:r>
            <a:r>
              <a:rPr spc="-45" dirty="0"/>
              <a:t>F</a:t>
            </a:r>
            <a:r>
              <a:rPr dirty="0"/>
              <a:t>ast</a:t>
            </a:r>
            <a:r>
              <a:rPr spc="-15" dirty="0"/>
              <a:t> </a:t>
            </a:r>
            <a:r>
              <a:rPr spc="-130" dirty="0"/>
              <a:t>R</a:t>
            </a:r>
            <a:r>
              <a:rPr dirty="0"/>
              <a:t>em</a:t>
            </a:r>
            <a:r>
              <a:rPr spc="5" dirty="0"/>
              <a:t>o</a:t>
            </a:r>
            <a:r>
              <a:rPr dirty="0"/>
              <a:t>te</a:t>
            </a:r>
            <a:r>
              <a:rPr spc="-40" dirty="0"/>
              <a:t> </a:t>
            </a:r>
            <a:r>
              <a:rPr dirty="0"/>
              <a:t>Mem</a:t>
            </a:r>
            <a:r>
              <a:rPr spc="5" dirty="0"/>
              <a:t>o</a:t>
            </a:r>
            <a:r>
              <a:rPr dirty="0"/>
              <a:t>ry</a:t>
            </a:r>
          </a:p>
        </p:txBody>
      </p:sp>
      <p:sp>
        <p:nvSpPr>
          <p:cNvPr id="3" name="object 3"/>
          <p:cNvSpPr/>
          <p:nvPr/>
        </p:nvSpPr>
        <p:spPr>
          <a:xfrm>
            <a:off x="1187196" y="4242782"/>
            <a:ext cx="6983503" cy="1121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461" y="1298788"/>
            <a:ext cx="8409305" cy="244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w Cen MT"/>
                <a:cs typeface="Tw Cen MT"/>
              </a:rPr>
              <a:t>7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10895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dirty="0">
                <a:latin typeface="Tw Cen MT"/>
                <a:cs typeface="Tw Cen MT"/>
              </a:rPr>
              <a:t>relies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on ca</a:t>
            </a:r>
            <a:r>
              <a:rPr sz="2900" spc="110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he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coherent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DMA</a:t>
            </a:r>
            <a:endParaRPr sz="2900">
              <a:latin typeface="Tw Cen MT"/>
              <a:cs typeface="Tw Cen MT"/>
            </a:endParaRPr>
          </a:p>
          <a:p>
            <a:pPr marL="1130935" lvl="1" indent="-27432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31570" algn="l"/>
              </a:tabLst>
            </a:pPr>
            <a:r>
              <a:rPr sz="2600" dirty="0">
                <a:latin typeface="Tw Cen MT"/>
                <a:cs typeface="Tw Cen MT"/>
              </a:rPr>
              <a:t>o</a:t>
            </a:r>
            <a:r>
              <a:rPr sz="2600" spc="5" dirty="0">
                <a:latin typeface="Tw Cen MT"/>
                <a:cs typeface="Tw Cen MT"/>
              </a:rPr>
              <a:t>b</a:t>
            </a:r>
            <a:r>
              <a:rPr sz="2600" dirty="0">
                <a:latin typeface="Tw Cen MT"/>
                <a:cs typeface="Tw Cen MT"/>
              </a:rPr>
              <a:t>j</a:t>
            </a:r>
            <a:r>
              <a:rPr sz="2600" spc="10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ct</a:t>
            </a:r>
            <a:r>
              <a:rPr sz="2600" spc="-50" dirty="0">
                <a:latin typeface="Tw Cen MT"/>
                <a:cs typeface="Tw Cen MT"/>
              </a:rPr>
              <a:t>’</a:t>
            </a:r>
            <a:r>
              <a:rPr sz="2600" dirty="0">
                <a:latin typeface="Tw Cen MT"/>
                <a:cs typeface="Tw Cen MT"/>
              </a:rPr>
              <a:t>s</a:t>
            </a:r>
            <a:r>
              <a:rPr sz="2600" spc="-40" dirty="0">
                <a:latin typeface="Tw Cen MT"/>
                <a:cs typeface="Tw Cen MT"/>
              </a:rPr>
              <a:t> </a:t>
            </a:r>
            <a:r>
              <a:rPr sz="2600" spc="-5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ersi</a:t>
            </a:r>
            <a:r>
              <a:rPr sz="2600" spc="5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n</a:t>
            </a:r>
            <a:r>
              <a:rPr sz="2600" spc="-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numb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r</a:t>
            </a:r>
            <a:endParaRPr sz="2600">
              <a:latin typeface="Tw Cen MT"/>
              <a:cs typeface="Tw Cen MT"/>
            </a:endParaRPr>
          </a:p>
          <a:p>
            <a:pPr marL="1405255" marR="5080" lvl="2" indent="-228600">
              <a:lnSpc>
                <a:spcPct val="100000"/>
              </a:lnSpc>
              <a:spcBef>
                <a:spcPts val="525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1405890" algn="l"/>
              </a:tabLst>
            </a:pPr>
            <a:r>
              <a:rPr sz="2300" dirty="0">
                <a:latin typeface="Tw Cen MT"/>
                <a:cs typeface="Tw Cen MT"/>
              </a:rPr>
              <a:t>stored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both</a:t>
            </a:r>
            <a:r>
              <a:rPr sz="2300" spc="5" dirty="0">
                <a:latin typeface="Tw Cen MT"/>
                <a:cs typeface="Tw Cen MT"/>
              </a:rPr>
              <a:t> </a:t>
            </a:r>
            <a:r>
              <a:rPr sz="2300" spc="-5" dirty="0">
                <a:latin typeface="Tw Cen MT"/>
                <a:cs typeface="Tw Cen MT"/>
              </a:rPr>
              <a:t>i</a:t>
            </a:r>
            <a:r>
              <a:rPr sz="2300" dirty="0">
                <a:latin typeface="Tw Cen MT"/>
                <a:cs typeface="Tw Cen MT"/>
              </a:rPr>
              <a:t>n the first</a:t>
            </a:r>
            <a:r>
              <a:rPr sz="2300" spc="-15" dirty="0">
                <a:latin typeface="Tw Cen MT"/>
                <a:cs typeface="Tw Cen MT"/>
              </a:rPr>
              <a:t> </a:t>
            </a:r>
            <a:r>
              <a:rPr sz="2300" spc="-50" dirty="0">
                <a:latin typeface="Tw Cen MT"/>
                <a:cs typeface="Tw Cen MT"/>
              </a:rPr>
              <a:t>w</a:t>
            </a:r>
            <a:r>
              <a:rPr sz="2300" dirty="0">
                <a:latin typeface="Tw Cen MT"/>
                <a:cs typeface="Tw Cen MT"/>
              </a:rPr>
              <a:t>ord of</a:t>
            </a:r>
            <a:r>
              <a:rPr sz="2300" spc="6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the</a:t>
            </a:r>
            <a:r>
              <a:rPr sz="2300" spc="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object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header</a:t>
            </a:r>
            <a:r>
              <a:rPr sz="2300" spc="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and</a:t>
            </a:r>
            <a:r>
              <a:rPr sz="2300" spc="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at the sta</a:t>
            </a:r>
            <a:r>
              <a:rPr sz="2300" spc="45" dirty="0">
                <a:latin typeface="Tw Cen MT"/>
                <a:cs typeface="Tw Cen MT"/>
              </a:rPr>
              <a:t>r</a:t>
            </a:r>
            <a:r>
              <a:rPr sz="2300" dirty="0">
                <a:latin typeface="Tw Cen MT"/>
                <a:cs typeface="Tw Cen MT"/>
              </a:rPr>
              <a:t>t</a:t>
            </a:r>
            <a:r>
              <a:rPr sz="2300" spc="-1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of</a:t>
            </a:r>
            <a:r>
              <a:rPr sz="2300" spc="7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ea</a:t>
            </a:r>
            <a:r>
              <a:rPr sz="2300" spc="95" dirty="0">
                <a:latin typeface="Tw Cen MT"/>
                <a:cs typeface="Tw Cen MT"/>
              </a:rPr>
              <a:t>c</a:t>
            </a:r>
            <a:r>
              <a:rPr sz="2300" dirty="0">
                <a:latin typeface="Tw Cen MT"/>
                <a:cs typeface="Tw Cen MT"/>
              </a:rPr>
              <a:t>h ca</a:t>
            </a:r>
            <a:r>
              <a:rPr sz="2300" spc="95" dirty="0">
                <a:latin typeface="Tw Cen MT"/>
                <a:cs typeface="Tw Cen MT"/>
              </a:rPr>
              <a:t>c</a:t>
            </a:r>
            <a:r>
              <a:rPr sz="2300" dirty="0">
                <a:latin typeface="Tw Cen MT"/>
                <a:cs typeface="Tw Cen MT"/>
              </a:rPr>
              <a:t>he </a:t>
            </a:r>
            <a:r>
              <a:rPr sz="2300" spc="-5" dirty="0">
                <a:latin typeface="Tw Cen MT"/>
                <a:cs typeface="Tw Cen MT"/>
              </a:rPr>
              <a:t>line</a:t>
            </a:r>
            <a:endParaRPr sz="2300">
              <a:latin typeface="Tw Cen MT"/>
              <a:cs typeface="Tw Cen MT"/>
            </a:endParaRPr>
          </a:p>
          <a:p>
            <a:pPr marL="1405255" lvl="2" indent="-228600">
              <a:lnSpc>
                <a:spcPct val="100000"/>
              </a:lnSpc>
              <a:spcBef>
                <a:spcPts val="490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1405890" algn="l"/>
              </a:tabLst>
            </a:pPr>
            <a:r>
              <a:rPr sz="2300" dirty="0">
                <a:latin typeface="Tw Cen MT"/>
                <a:cs typeface="Tw Cen MT"/>
              </a:rPr>
              <a:t>N</a:t>
            </a:r>
            <a:r>
              <a:rPr sz="2300" spc="-50" dirty="0">
                <a:latin typeface="Tw Cen MT"/>
                <a:cs typeface="Tw Cen MT"/>
              </a:rPr>
              <a:t>O</a:t>
            </a:r>
            <a:r>
              <a:rPr sz="2300" dirty="0">
                <a:latin typeface="Tw Cen MT"/>
                <a:cs typeface="Tw Cen MT"/>
              </a:rPr>
              <a:t>T</a:t>
            </a:r>
            <a:r>
              <a:rPr sz="2300" spc="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visible</a:t>
            </a:r>
            <a:r>
              <a:rPr sz="2300" spc="-1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to the application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(</a:t>
            </a:r>
            <a:r>
              <a:rPr sz="2300" spc="-30" dirty="0">
                <a:latin typeface="Tw Cen MT"/>
                <a:cs typeface="Tw Cen MT"/>
              </a:rPr>
              <a:t>e</a:t>
            </a:r>
            <a:r>
              <a:rPr sz="2300" spc="-5" dirty="0">
                <a:latin typeface="Tw Cen MT"/>
                <a:cs typeface="Tw Cen MT"/>
              </a:rPr>
              <a:t>.</a:t>
            </a:r>
            <a:r>
              <a:rPr sz="2300" spc="-50" dirty="0">
                <a:latin typeface="Tw Cen MT"/>
                <a:cs typeface="Tw Cen MT"/>
              </a:rPr>
              <a:t>g</a:t>
            </a:r>
            <a:r>
              <a:rPr sz="2300" dirty="0">
                <a:latin typeface="Tw Cen MT"/>
                <a:cs typeface="Tw Cen MT"/>
              </a:rPr>
              <a:t>. HDFS)</a:t>
            </a:r>
            <a:endParaRPr sz="23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pc="-215" dirty="0"/>
              <a:t>T</a:t>
            </a:r>
            <a:r>
              <a:rPr spc="-50" dirty="0"/>
              <a:t>r</a:t>
            </a:r>
            <a:r>
              <a:rPr dirty="0"/>
              <a:t>adi</a:t>
            </a:r>
            <a:r>
              <a:rPr spc="-20" dirty="0"/>
              <a:t>t</a:t>
            </a:r>
            <a:r>
              <a:rPr spc="-5" dirty="0"/>
              <a:t>iona</a:t>
            </a:r>
            <a:r>
              <a:rPr dirty="0"/>
              <a:t>l</a:t>
            </a:r>
            <a:r>
              <a:rPr spc="5" dirty="0"/>
              <a:t> </a:t>
            </a:r>
            <a:r>
              <a:rPr dirty="0"/>
              <a:t>Lo</a:t>
            </a:r>
            <a:r>
              <a:rPr spc="75" dirty="0"/>
              <a:t>c</a:t>
            </a:r>
            <a:r>
              <a:rPr spc="-25" dirty="0"/>
              <a:t>k</a:t>
            </a:r>
            <a:r>
              <a:rPr spc="-5" dirty="0"/>
              <a:t>-</a:t>
            </a:r>
            <a:r>
              <a:rPr dirty="0"/>
              <a:t>free</a:t>
            </a:r>
            <a:r>
              <a:rPr spc="-30" dirty="0"/>
              <a:t> </a:t>
            </a:r>
            <a:r>
              <a:rPr dirty="0"/>
              <a:t>reads</a:t>
            </a:r>
          </a:p>
        </p:txBody>
      </p:sp>
      <p:sp>
        <p:nvSpPr>
          <p:cNvPr id="3" name="object 3"/>
          <p:cNvSpPr/>
          <p:nvPr/>
        </p:nvSpPr>
        <p:spPr>
          <a:xfrm>
            <a:off x="1018032" y="2320961"/>
            <a:ext cx="6952538" cy="2955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461" y="1298788"/>
            <a:ext cx="414972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w Cen MT"/>
                <a:cs typeface="Tw Cen MT"/>
              </a:rPr>
              <a:t>8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10895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spc="-30" dirty="0">
                <a:latin typeface="Tw Cen MT"/>
                <a:cs typeface="Tw Cen MT"/>
              </a:rPr>
              <a:t>F</a:t>
            </a:r>
            <a:r>
              <a:rPr sz="2900" dirty="0">
                <a:latin typeface="Tw Cen MT"/>
                <a:cs typeface="Tw Cen MT"/>
              </a:rPr>
              <a:t>or updating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the data,</a:t>
            </a:r>
            <a:endParaRPr sz="2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pc="-215" dirty="0"/>
              <a:t>T</a:t>
            </a:r>
            <a:r>
              <a:rPr spc="-50" dirty="0"/>
              <a:t>r</a:t>
            </a:r>
            <a:r>
              <a:rPr dirty="0"/>
              <a:t>adi</a:t>
            </a:r>
            <a:r>
              <a:rPr spc="-20" dirty="0"/>
              <a:t>t</a:t>
            </a:r>
            <a:r>
              <a:rPr spc="-5" dirty="0"/>
              <a:t>iona</a:t>
            </a:r>
            <a:r>
              <a:rPr dirty="0"/>
              <a:t>l</a:t>
            </a:r>
            <a:r>
              <a:rPr spc="5" dirty="0"/>
              <a:t> </a:t>
            </a:r>
            <a:r>
              <a:rPr dirty="0"/>
              <a:t>Lo</a:t>
            </a:r>
            <a:r>
              <a:rPr spc="75" dirty="0"/>
              <a:t>c</a:t>
            </a:r>
            <a:r>
              <a:rPr spc="-25" dirty="0"/>
              <a:t>k</a:t>
            </a:r>
            <a:r>
              <a:rPr spc="-5" dirty="0"/>
              <a:t>-</a:t>
            </a:r>
            <a:r>
              <a:rPr dirty="0"/>
              <a:t>free</a:t>
            </a:r>
            <a:r>
              <a:rPr spc="-30" dirty="0"/>
              <a:t> </a:t>
            </a:r>
            <a:r>
              <a:rPr dirty="0"/>
              <a:t>reads</a:t>
            </a:r>
          </a:p>
        </p:txBody>
      </p:sp>
      <p:sp>
        <p:nvSpPr>
          <p:cNvPr id="3" name="object 3"/>
          <p:cNvSpPr/>
          <p:nvPr/>
        </p:nvSpPr>
        <p:spPr>
          <a:xfrm>
            <a:off x="1072896" y="2609063"/>
            <a:ext cx="7620026" cy="286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461" y="1298788"/>
            <a:ext cx="549719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w Cen MT"/>
                <a:cs typeface="Tw Cen MT"/>
              </a:rPr>
              <a:t>9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10895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11530" algn="l"/>
              </a:tabLst>
            </a:pPr>
            <a:r>
              <a:rPr sz="2900" spc="-8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eading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requi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es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three access</a:t>
            </a:r>
            <a:r>
              <a:rPr sz="2900" spc="-20" dirty="0">
                <a:latin typeface="Tw Cen MT"/>
                <a:cs typeface="Tw Cen MT"/>
              </a:rPr>
              <a:t>e</a:t>
            </a:r>
            <a:r>
              <a:rPr sz="2900" dirty="0">
                <a:latin typeface="Tw Cen MT"/>
                <a:cs typeface="Tw Cen MT"/>
              </a:rPr>
              <a:t>s</a:t>
            </a:r>
            <a:endParaRPr sz="2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pc="-45" dirty="0"/>
              <a:t>F</a:t>
            </a:r>
            <a:r>
              <a:rPr dirty="0"/>
              <a:t>aRM</a:t>
            </a:r>
            <a:r>
              <a:rPr spc="-15" dirty="0"/>
              <a:t> </a:t>
            </a:r>
            <a:r>
              <a:rPr dirty="0"/>
              <a:t>Lo</a:t>
            </a:r>
            <a:r>
              <a:rPr spc="75" dirty="0"/>
              <a:t>c</a:t>
            </a:r>
            <a:r>
              <a:rPr spc="5" dirty="0"/>
              <a:t>k</a:t>
            </a:r>
            <a:r>
              <a:rPr spc="-5" dirty="0"/>
              <a:t>-</a:t>
            </a:r>
            <a:r>
              <a:rPr dirty="0"/>
              <a:t>free</a:t>
            </a:r>
            <a:r>
              <a:rPr spc="-45" dirty="0"/>
              <a:t> </a:t>
            </a:r>
            <a:r>
              <a:rPr spc="-130" dirty="0"/>
              <a:t>R</a:t>
            </a:r>
            <a:r>
              <a:rPr dirty="0"/>
              <a:t>eads</a:t>
            </a:r>
          </a:p>
        </p:txBody>
      </p:sp>
      <p:sp>
        <p:nvSpPr>
          <p:cNvPr id="3" name="object 3"/>
          <p:cNvSpPr/>
          <p:nvPr/>
        </p:nvSpPr>
        <p:spPr>
          <a:xfrm>
            <a:off x="1225296" y="2544996"/>
            <a:ext cx="6594283" cy="271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98788"/>
            <a:ext cx="6139815" cy="13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10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5153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spc="-30" dirty="0">
                <a:latin typeface="Tw Cen MT"/>
                <a:cs typeface="Tw Cen MT"/>
              </a:rPr>
              <a:t>F</a:t>
            </a:r>
            <a:r>
              <a:rPr sz="2900" dirty="0">
                <a:latin typeface="Tw Cen MT"/>
                <a:cs typeface="Tw Cen MT"/>
              </a:rPr>
              <a:t>aRM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relies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on ca</a:t>
            </a:r>
            <a:r>
              <a:rPr sz="2900" spc="110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he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coherent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DMA</a:t>
            </a:r>
            <a:endParaRPr sz="2900">
              <a:latin typeface="Tw Cen MT"/>
              <a:cs typeface="Tw Cen MT"/>
            </a:endParaRPr>
          </a:p>
          <a:p>
            <a:pPr marL="851535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spc="-17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er</a:t>
            </a:r>
            <a:r>
              <a:rPr sz="2900" spc="5" dirty="0">
                <a:latin typeface="Tw Cen MT"/>
                <a:cs typeface="Tw Cen MT"/>
              </a:rPr>
              <a:t>s</a:t>
            </a:r>
            <a:r>
              <a:rPr sz="2900" spc="-5" dirty="0">
                <a:latin typeface="Tw Cen MT"/>
                <a:cs typeface="Tw Cen MT"/>
              </a:rPr>
              <a:t>io</a:t>
            </a:r>
            <a:r>
              <a:rPr sz="2900" dirty="0">
                <a:latin typeface="Tw Cen MT"/>
                <a:cs typeface="Tw Cen MT"/>
              </a:rPr>
              <a:t>n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in</a:t>
            </a:r>
            <a:r>
              <a:rPr sz="2900" spc="-55" dirty="0">
                <a:latin typeface="Tw Cen MT"/>
                <a:cs typeface="Tw Cen MT"/>
              </a:rPr>
              <a:t>f</a:t>
            </a:r>
            <a:r>
              <a:rPr sz="2900" dirty="0">
                <a:latin typeface="Tw Cen MT"/>
                <a:cs typeface="Tw Cen MT"/>
              </a:rPr>
              <a:t>o 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dirty="0">
                <a:latin typeface="Tw Cen MT"/>
                <a:cs typeface="Tw Cen MT"/>
              </a:rPr>
              <a:t>n e</a:t>
            </a:r>
            <a:r>
              <a:rPr sz="2900" spc="5" dirty="0">
                <a:latin typeface="Tw Cen MT"/>
                <a:cs typeface="Tw Cen MT"/>
              </a:rPr>
              <a:t>a</a:t>
            </a:r>
            <a:r>
              <a:rPr sz="2900" spc="114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h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of</a:t>
            </a:r>
            <a:r>
              <a:rPr sz="2900" spc="7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ca</a:t>
            </a:r>
            <a:r>
              <a:rPr sz="2900" spc="114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h</a:t>
            </a:r>
            <a:r>
              <a:rPr sz="2900" spc="15" dirty="0">
                <a:latin typeface="Tw Cen MT"/>
                <a:cs typeface="Tw Cen MT"/>
              </a:rPr>
              <a:t>e</a:t>
            </a:r>
            <a:r>
              <a:rPr sz="2900" spc="5" dirty="0">
                <a:latin typeface="Tw Cen MT"/>
                <a:cs typeface="Tw Cen MT"/>
              </a:rPr>
              <a:t>-</a:t>
            </a:r>
            <a:r>
              <a:rPr sz="2900" spc="-5" dirty="0">
                <a:latin typeface="Tw Cen MT"/>
                <a:cs typeface="Tw Cen MT"/>
              </a:rPr>
              <a:t>lines</a:t>
            </a:r>
            <a:endParaRPr sz="2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pc="-45" dirty="0"/>
              <a:t>F</a:t>
            </a:r>
            <a:r>
              <a:rPr dirty="0"/>
              <a:t>aRM</a:t>
            </a:r>
            <a:r>
              <a:rPr spc="-15" dirty="0"/>
              <a:t> </a:t>
            </a:r>
            <a:r>
              <a:rPr dirty="0"/>
              <a:t>Lo</a:t>
            </a:r>
            <a:r>
              <a:rPr spc="75" dirty="0"/>
              <a:t>c</a:t>
            </a:r>
            <a:r>
              <a:rPr spc="5" dirty="0"/>
              <a:t>k</a:t>
            </a:r>
            <a:r>
              <a:rPr spc="-5" dirty="0"/>
              <a:t>-</a:t>
            </a:r>
            <a:r>
              <a:rPr dirty="0"/>
              <a:t>free</a:t>
            </a:r>
            <a:r>
              <a:rPr spc="-45" dirty="0"/>
              <a:t> </a:t>
            </a:r>
            <a:r>
              <a:rPr spc="-130" dirty="0"/>
              <a:t>R</a:t>
            </a:r>
            <a:r>
              <a:rPr dirty="0"/>
              <a:t>eads</a:t>
            </a:r>
          </a:p>
        </p:txBody>
      </p:sp>
      <p:sp>
        <p:nvSpPr>
          <p:cNvPr id="3" name="object 3"/>
          <p:cNvSpPr/>
          <p:nvPr/>
        </p:nvSpPr>
        <p:spPr>
          <a:xfrm>
            <a:off x="1263396" y="2379000"/>
            <a:ext cx="6310561" cy="3040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98788"/>
            <a:ext cx="352869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5153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dirty="0">
                <a:latin typeface="Tw Cen MT"/>
                <a:cs typeface="Tw Cen MT"/>
              </a:rPr>
              <a:t>single R</a:t>
            </a:r>
            <a:r>
              <a:rPr sz="2900" spc="-15" dirty="0">
                <a:latin typeface="Tw Cen MT"/>
                <a:cs typeface="Tw Cen MT"/>
              </a:rPr>
              <a:t>D</a:t>
            </a:r>
            <a:r>
              <a:rPr sz="2900" dirty="0">
                <a:latin typeface="Tw Cen MT"/>
                <a:cs typeface="Tw Cen MT"/>
              </a:rPr>
              <a:t>MA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read</a:t>
            </a:r>
            <a:endParaRPr sz="2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pc="-45" dirty="0"/>
              <a:t>F</a:t>
            </a:r>
            <a:r>
              <a:rPr dirty="0"/>
              <a:t>aR</a:t>
            </a:r>
            <a:r>
              <a:rPr spc="-5" dirty="0"/>
              <a:t>M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Distr</a:t>
            </a:r>
            <a:r>
              <a:rPr spc="-20" dirty="0"/>
              <a:t>i</a:t>
            </a:r>
            <a:r>
              <a:rPr dirty="0"/>
              <a:t>buted</a:t>
            </a:r>
            <a:r>
              <a:rPr spc="-35" dirty="0"/>
              <a:t> </a:t>
            </a:r>
            <a:r>
              <a:rPr spc="-215" dirty="0"/>
              <a:t>T</a:t>
            </a:r>
            <a:r>
              <a:rPr spc="-50" dirty="0"/>
              <a:t>r</a:t>
            </a:r>
            <a:r>
              <a:rPr dirty="0"/>
              <a:t>ans</a:t>
            </a:r>
            <a:r>
              <a:rPr spc="-15" dirty="0"/>
              <a:t>a</a:t>
            </a:r>
            <a:r>
              <a:rPr dirty="0"/>
              <a:t>ct</a:t>
            </a:r>
            <a:r>
              <a:rPr spc="-20" dirty="0"/>
              <a:t>i</a:t>
            </a:r>
            <a:r>
              <a:rPr dirty="0"/>
              <a:t>ons</a:t>
            </a:r>
          </a:p>
        </p:txBody>
      </p:sp>
      <p:sp>
        <p:nvSpPr>
          <p:cNvPr id="3" name="object 3"/>
          <p:cNvSpPr/>
          <p:nvPr/>
        </p:nvSpPr>
        <p:spPr>
          <a:xfrm>
            <a:off x="1303019" y="2894131"/>
            <a:ext cx="7143046" cy="3201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98788"/>
            <a:ext cx="6774180" cy="187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12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5153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spc="-55" dirty="0">
                <a:latin typeface="Tw Cen MT"/>
                <a:cs typeface="Tw Cen MT"/>
              </a:rPr>
              <a:t>g</a:t>
            </a:r>
            <a:r>
              <a:rPr sz="2900" dirty="0">
                <a:latin typeface="Tw Cen MT"/>
                <a:cs typeface="Tw Cen MT"/>
              </a:rPr>
              <a:t>ene</a:t>
            </a:r>
            <a:r>
              <a:rPr sz="2900" spc="-2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al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me</a:t>
            </a:r>
            <a:r>
              <a:rPr sz="2900" spc="105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hanism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to e</a:t>
            </a:r>
            <a:r>
              <a:rPr sz="2900" spc="-10" dirty="0">
                <a:latin typeface="Tw Cen MT"/>
                <a:cs typeface="Tw Cen MT"/>
              </a:rPr>
              <a:t>n</a:t>
            </a:r>
            <a:r>
              <a:rPr sz="2900" dirty="0">
                <a:latin typeface="Tw Cen MT"/>
                <a:cs typeface="Tw Cen MT"/>
              </a:rPr>
              <a:t>sure co</a:t>
            </a:r>
            <a:r>
              <a:rPr sz="2900" spc="-10" dirty="0">
                <a:latin typeface="Tw Cen MT"/>
                <a:cs typeface="Tw Cen MT"/>
              </a:rPr>
              <a:t>n</a:t>
            </a:r>
            <a:r>
              <a:rPr sz="2900" dirty="0">
                <a:latin typeface="Tw Cen MT"/>
                <a:cs typeface="Tw Cen MT"/>
              </a:rPr>
              <a:t>sis</a:t>
            </a:r>
            <a:r>
              <a:rPr sz="2900" spc="5" dirty="0">
                <a:latin typeface="Tw Cen MT"/>
                <a:cs typeface="Tw Cen MT"/>
              </a:rPr>
              <a:t>t</a:t>
            </a:r>
            <a:r>
              <a:rPr sz="2900" dirty="0">
                <a:latin typeface="Tw Cen MT"/>
                <a:cs typeface="Tw Cen MT"/>
              </a:rPr>
              <a:t>en</a:t>
            </a:r>
            <a:r>
              <a:rPr sz="2900" spc="15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y</a:t>
            </a:r>
            <a:endParaRPr sz="2900">
              <a:latin typeface="Tw Cen MT"/>
              <a:cs typeface="Tw Cen MT"/>
            </a:endParaRPr>
          </a:p>
          <a:p>
            <a:pPr marL="851535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spc="-150" dirty="0">
                <a:latin typeface="Tw Cen MT"/>
                <a:cs typeface="Tw Cen MT"/>
              </a:rPr>
              <a:t>T</a:t>
            </a:r>
            <a:r>
              <a:rPr sz="2900" spc="-65" dirty="0">
                <a:latin typeface="Tw Cen MT"/>
                <a:cs typeface="Tw Cen MT"/>
              </a:rPr>
              <a:t>w</a:t>
            </a:r>
            <a:r>
              <a:rPr sz="2900" spc="-5" dirty="0">
                <a:latin typeface="Tw Cen MT"/>
                <a:cs typeface="Tw Cen MT"/>
              </a:rPr>
              <a:t>o</a:t>
            </a:r>
            <a:r>
              <a:rPr sz="2900" spc="5" dirty="0">
                <a:latin typeface="Tw Cen MT"/>
                <a:cs typeface="Tw Cen MT"/>
              </a:rPr>
              <a:t>-</a:t>
            </a:r>
            <a:r>
              <a:rPr sz="2900" dirty="0">
                <a:latin typeface="Tw Cen MT"/>
                <a:cs typeface="Tw Cen MT"/>
              </a:rPr>
              <a:t>s</a:t>
            </a:r>
            <a:r>
              <a:rPr sz="2900" spc="5" dirty="0">
                <a:latin typeface="Tw Cen MT"/>
                <a:cs typeface="Tw Cen MT"/>
              </a:rPr>
              <a:t>t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-50" dirty="0">
                <a:latin typeface="Tw Cen MT"/>
                <a:cs typeface="Tw Cen MT"/>
              </a:rPr>
              <a:t>g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com</a:t>
            </a:r>
            <a:r>
              <a:rPr sz="2900" spc="-15" dirty="0">
                <a:latin typeface="Tw Cen MT"/>
                <a:cs typeface="Tw Cen MT"/>
              </a:rPr>
              <a:t>m</a:t>
            </a:r>
            <a:r>
              <a:rPr sz="2900" spc="-5" dirty="0">
                <a:latin typeface="Tw Cen MT"/>
                <a:cs typeface="Tw Cen MT"/>
              </a:rPr>
              <a:t>its</a:t>
            </a:r>
            <a:endParaRPr sz="2900">
              <a:latin typeface="Tw Cen MT"/>
              <a:cs typeface="Tw Cen MT"/>
            </a:endParaRPr>
          </a:p>
          <a:p>
            <a:pPr marL="4417695" marR="1017269">
              <a:lnSpc>
                <a:spcPct val="100000"/>
              </a:lnSpc>
              <a:spcBef>
                <a:spcPts val="55"/>
              </a:spcBef>
            </a:pPr>
            <a:r>
              <a:rPr sz="1800" spc="-5" dirty="0">
                <a:latin typeface="Tw Cen MT"/>
                <a:cs typeface="Tw Cen MT"/>
              </a:rPr>
              <a:t>(</a:t>
            </a:r>
            <a:r>
              <a:rPr sz="1800" spc="65" dirty="0">
                <a:latin typeface="Tw Cen MT"/>
                <a:cs typeface="Tw Cen MT"/>
              </a:rPr>
              <a:t>c</a:t>
            </a:r>
            <a:r>
              <a:rPr sz="1800" spc="-10" dirty="0">
                <a:latin typeface="Tw Cen MT"/>
                <a:cs typeface="Tw Cen MT"/>
              </a:rPr>
              <a:t>he</a:t>
            </a:r>
            <a:r>
              <a:rPr sz="1800" spc="25" dirty="0">
                <a:latin typeface="Tw Cen MT"/>
                <a:cs typeface="Tw Cen MT"/>
              </a:rPr>
              <a:t>c</a:t>
            </a:r>
            <a:r>
              <a:rPr sz="1800" spc="-10" dirty="0">
                <a:latin typeface="Tw Cen MT"/>
                <a:cs typeface="Tw Cen MT"/>
              </a:rPr>
              <a:t>ks</a:t>
            </a:r>
            <a:r>
              <a:rPr sz="1800" spc="-30" dirty="0">
                <a:latin typeface="Tw Cen MT"/>
                <a:cs typeface="Tw Cen MT"/>
              </a:rPr>
              <a:t> </a:t>
            </a:r>
            <a:r>
              <a:rPr sz="1800" spc="-45" dirty="0">
                <a:latin typeface="Tw Cen MT"/>
                <a:cs typeface="Tw Cen MT"/>
              </a:rPr>
              <a:t>v</a:t>
            </a:r>
            <a:r>
              <a:rPr sz="1800" dirty="0">
                <a:latin typeface="Tw Cen MT"/>
                <a:cs typeface="Tw Cen MT"/>
              </a:rPr>
              <a:t>ersi</a:t>
            </a:r>
            <a:r>
              <a:rPr sz="1800" spc="-10" dirty="0">
                <a:latin typeface="Tw Cen MT"/>
                <a:cs typeface="Tw Cen MT"/>
              </a:rPr>
              <a:t>on n</a:t>
            </a:r>
            <a:r>
              <a:rPr sz="1800" spc="-5" dirty="0">
                <a:latin typeface="Tw Cen MT"/>
                <a:cs typeface="Tw Cen MT"/>
              </a:rPr>
              <a:t>u</a:t>
            </a:r>
            <a:r>
              <a:rPr sz="1800" spc="-15" dirty="0">
                <a:latin typeface="Tw Cen MT"/>
                <a:cs typeface="Tw Cen MT"/>
              </a:rPr>
              <a:t>m</a:t>
            </a:r>
            <a:r>
              <a:rPr sz="1800" spc="-5" dirty="0">
                <a:latin typeface="Tw Cen MT"/>
                <a:cs typeface="Tw Cen MT"/>
              </a:rPr>
              <a:t>b</a:t>
            </a:r>
            <a:r>
              <a:rPr sz="1800" dirty="0">
                <a:latin typeface="Tw Cen MT"/>
                <a:cs typeface="Tw Cen MT"/>
              </a:rPr>
              <a:t>er)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S</a:t>
            </a:r>
            <a:r>
              <a:rPr spc="5" dirty="0"/>
              <a:t>h</a:t>
            </a:r>
            <a:r>
              <a:rPr dirty="0"/>
              <a:t>ared</a:t>
            </a:r>
            <a:r>
              <a:rPr spc="-30" dirty="0"/>
              <a:t> </a:t>
            </a:r>
            <a:r>
              <a:rPr dirty="0"/>
              <a:t>Address Space</a:t>
            </a:r>
          </a:p>
        </p:txBody>
      </p:sp>
      <p:sp>
        <p:nvSpPr>
          <p:cNvPr id="3" name="object 3"/>
          <p:cNvSpPr/>
          <p:nvPr/>
        </p:nvSpPr>
        <p:spPr>
          <a:xfrm>
            <a:off x="2532888" y="4034016"/>
            <a:ext cx="4560164" cy="28239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98788"/>
            <a:ext cx="8190230" cy="267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13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5153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dirty="0">
                <a:latin typeface="Tw Cen MT"/>
                <a:cs typeface="Tw Cen MT"/>
              </a:rPr>
              <a:t>sha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ed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ad</a:t>
            </a:r>
            <a:r>
              <a:rPr sz="2900" spc="5" dirty="0">
                <a:latin typeface="Tw Cen MT"/>
                <a:cs typeface="Tw Cen MT"/>
              </a:rPr>
              <a:t>d</a:t>
            </a:r>
            <a:r>
              <a:rPr sz="2900" dirty="0">
                <a:latin typeface="Tw Cen MT"/>
                <a:cs typeface="Tw Cen MT"/>
              </a:rPr>
              <a:t>ress</a:t>
            </a:r>
            <a:r>
              <a:rPr sz="2900" spc="-4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sp</a:t>
            </a:r>
            <a:r>
              <a:rPr sz="2900" spc="10" dirty="0">
                <a:latin typeface="Tw Cen MT"/>
                <a:cs typeface="Tw Cen MT"/>
              </a:rPr>
              <a:t>a</a:t>
            </a:r>
            <a:r>
              <a:rPr sz="2900" dirty="0">
                <a:latin typeface="Tw Cen MT"/>
                <a:cs typeface="Tw Cen MT"/>
              </a:rPr>
              <a:t>ce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consists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of</a:t>
            </a:r>
            <a:r>
              <a:rPr sz="2900" spc="7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ma</a:t>
            </a:r>
            <a:r>
              <a:rPr sz="2900" spc="-90" dirty="0">
                <a:latin typeface="Tw Cen MT"/>
                <a:cs typeface="Tw Cen MT"/>
              </a:rPr>
              <a:t>n</a:t>
            </a:r>
            <a:r>
              <a:rPr sz="2900" dirty="0">
                <a:latin typeface="Tw Cen MT"/>
                <a:cs typeface="Tw Cen MT"/>
              </a:rPr>
              <a:t>y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sha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ed</a:t>
            </a:r>
            <a:endParaRPr sz="2900">
              <a:latin typeface="Tw Cen MT"/>
              <a:cs typeface="Tw Cen MT"/>
            </a:endParaRPr>
          </a:p>
          <a:p>
            <a:pPr marL="851535">
              <a:lnSpc>
                <a:spcPct val="100000"/>
              </a:lnSpc>
            </a:pPr>
            <a:r>
              <a:rPr sz="2900" dirty="0">
                <a:latin typeface="Tw Cen MT"/>
                <a:cs typeface="Tw Cen MT"/>
              </a:rPr>
              <a:t>me</a:t>
            </a:r>
            <a:r>
              <a:rPr sz="2900" spc="-10" dirty="0">
                <a:latin typeface="Tw Cen MT"/>
                <a:cs typeface="Tw Cen MT"/>
              </a:rPr>
              <a:t>m</a:t>
            </a:r>
            <a:r>
              <a:rPr sz="2900" dirty="0">
                <a:latin typeface="Tw Cen MT"/>
                <a:cs typeface="Tw Cen MT"/>
              </a:rPr>
              <a:t>ory regions</a:t>
            </a:r>
            <a:endParaRPr sz="2900">
              <a:latin typeface="Tw Cen MT"/>
              <a:cs typeface="Tw Cen MT"/>
            </a:endParaRPr>
          </a:p>
          <a:p>
            <a:pPr marL="851535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dirty="0">
                <a:latin typeface="Tw Cen MT"/>
                <a:cs typeface="Tw Cen MT"/>
              </a:rPr>
              <a:t>consistent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ha</a:t>
            </a:r>
            <a:r>
              <a:rPr sz="2900" spc="5" dirty="0">
                <a:latin typeface="Tw Cen MT"/>
                <a:cs typeface="Tw Cen MT"/>
              </a:rPr>
              <a:t>s</a:t>
            </a:r>
            <a:r>
              <a:rPr sz="2900" dirty="0">
                <a:latin typeface="Tw Cen MT"/>
                <a:cs typeface="Tw Cen MT"/>
              </a:rPr>
              <a:t>hing </a:t>
            </a:r>
            <a:r>
              <a:rPr sz="2900" spc="-60" dirty="0">
                <a:latin typeface="Tw Cen MT"/>
                <a:cs typeface="Tw Cen MT"/>
              </a:rPr>
              <a:t>f</a:t>
            </a:r>
            <a:r>
              <a:rPr sz="2900" dirty="0">
                <a:latin typeface="Tw Cen MT"/>
                <a:cs typeface="Tw Cen MT"/>
              </a:rPr>
              <a:t>or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map</a:t>
            </a:r>
            <a:r>
              <a:rPr sz="2900" spc="5" dirty="0">
                <a:latin typeface="Tw Cen MT"/>
                <a:cs typeface="Tw Cen MT"/>
              </a:rPr>
              <a:t>p</a:t>
            </a:r>
            <a:r>
              <a:rPr sz="2900" spc="-5" dirty="0">
                <a:latin typeface="Tw Cen MT"/>
                <a:cs typeface="Tw Cen MT"/>
              </a:rPr>
              <a:t>in</a:t>
            </a:r>
            <a:r>
              <a:rPr sz="2900" dirty="0">
                <a:latin typeface="Tw Cen MT"/>
                <a:cs typeface="Tw Cen MT"/>
              </a:rPr>
              <a:t>g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</a:t>
            </a:r>
            <a:r>
              <a:rPr sz="2900" spc="5" dirty="0">
                <a:latin typeface="Tw Cen MT"/>
                <a:cs typeface="Tw Cen MT"/>
              </a:rPr>
              <a:t>g</a:t>
            </a:r>
            <a:r>
              <a:rPr sz="2900" spc="-5" dirty="0">
                <a:latin typeface="Tw Cen MT"/>
                <a:cs typeface="Tw Cen MT"/>
              </a:rPr>
              <a:t>io</a:t>
            </a:r>
            <a:r>
              <a:rPr sz="2900" dirty="0">
                <a:latin typeface="Tw Cen MT"/>
                <a:cs typeface="Tw Cen MT"/>
              </a:rPr>
              <a:t>n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iden</a:t>
            </a:r>
            <a:r>
              <a:rPr sz="2900" spc="5" dirty="0">
                <a:latin typeface="Tw Cen MT"/>
                <a:cs typeface="Tw Cen MT"/>
              </a:rPr>
              <a:t>t</a:t>
            </a:r>
            <a:r>
              <a:rPr sz="2900" spc="-5" dirty="0">
                <a:latin typeface="Tw Cen MT"/>
                <a:cs typeface="Tw Cen MT"/>
              </a:rPr>
              <a:t>ifie</a:t>
            </a:r>
            <a:r>
              <a:rPr sz="2900" dirty="0">
                <a:latin typeface="Tw Cen MT"/>
                <a:cs typeface="Tw Cen MT"/>
              </a:rPr>
              <a:t>r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to</a:t>
            </a:r>
            <a:endParaRPr sz="2900">
              <a:latin typeface="Tw Cen MT"/>
              <a:cs typeface="Tw Cen MT"/>
            </a:endParaRPr>
          </a:p>
          <a:p>
            <a:pPr marL="851535">
              <a:lnSpc>
                <a:spcPct val="100000"/>
              </a:lnSpc>
            </a:pP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5" dirty="0">
                <a:latin typeface="Tw Cen MT"/>
                <a:cs typeface="Tw Cen MT"/>
              </a:rPr>
              <a:t>m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114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hine that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sto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es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0" dirty="0">
                <a:latin typeface="Tw Cen MT"/>
                <a:cs typeface="Tw Cen MT"/>
              </a:rPr>
              <a:t>o</a:t>
            </a:r>
            <a:r>
              <a:rPr sz="2900" dirty="0">
                <a:latin typeface="Tw Cen MT"/>
                <a:cs typeface="Tw Cen MT"/>
              </a:rPr>
              <a:t>bject</a:t>
            </a:r>
            <a:endParaRPr sz="2900">
              <a:latin typeface="Tw Cen MT"/>
              <a:cs typeface="Tw Cen MT"/>
            </a:endParaRPr>
          </a:p>
          <a:p>
            <a:pPr marL="897255">
              <a:lnSpc>
                <a:spcPct val="100000"/>
              </a:lnSpc>
              <a:spcBef>
                <a:spcPts val="625"/>
              </a:spcBef>
            </a:pPr>
            <a:r>
              <a:rPr sz="1800" spc="-180" dirty="0">
                <a:solidFill>
                  <a:srgbClr val="93B6D2"/>
                </a:solidFill>
                <a:latin typeface="Wingdings 2"/>
                <a:cs typeface="Wingdings 2"/>
              </a:rPr>
              <a:t></a:t>
            </a:r>
            <a:r>
              <a:rPr sz="1800" spc="80" dirty="0">
                <a:solidFill>
                  <a:srgbClr val="93B6D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5" dirty="0">
                <a:latin typeface="Tw Cen MT"/>
                <a:cs typeface="Tw Cen MT"/>
              </a:rPr>
              <a:t>a</a:t>
            </a:r>
            <a:r>
              <a:rPr sz="2600" spc="95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h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ma</a:t>
            </a:r>
            <a:r>
              <a:rPr sz="2600" spc="105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hine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s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ma</a:t>
            </a:r>
            <a:r>
              <a:rPr sz="2600" spc="5" dirty="0">
                <a:latin typeface="Tw Cen MT"/>
                <a:cs typeface="Tw Cen MT"/>
              </a:rPr>
              <a:t>p</a:t>
            </a:r>
            <a:r>
              <a:rPr sz="2600" dirty="0">
                <a:latin typeface="Tw Cen MT"/>
                <a:cs typeface="Tw Cen MT"/>
              </a:rPr>
              <a:t>p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d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int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k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vi</a:t>
            </a:r>
            <a:r>
              <a:rPr sz="2600" spc="45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tual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rings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486251"/>
            <a:ext cx="768858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34665" algn="l"/>
              </a:tabLst>
            </a:pPr>
            <a:r>
              <a:rPr sz="4000" spc="-220" dirty="0">
                <a:solidFill>
                  <a:srgbClr val="775F54"/>
                </a:solidFill>
                <a:latin typeface="Tw Cen MT"/>
                <a:cs typeface="Tw Cen MT"/>
              </a:rPr>
              <a:t>T</a:t>
            </a:r>
            <a:r>
              <a:rPr sz="4000" spc="-50" dirty="0">
                <a:solidFill>
                  <a:srgbClr val="775F54"/>
                </a:solidFill>
                <a:latin typeface="Tw Cen MT"/>
                <a:cs typeface="Tw Cen MT"/>
              </a:rPr>
              <a:t>r</a:t>
            </a:r>
            <a:r>
              <a:rPr sz="4000" spc="-20" dirty="0">
                <a:solidFill>
                  <a:srgbClr val="775F54"/>
                </a:solidFill>
                <a:latin typeface="Tw Cen MT"/>
                <a:cs typeface="Tw Cen MT"/>
              </a:rPr>
              <a:t>an</a:t>
            </a:r>
            <a:r>
              <a:rPr sz="4000" spc="-10" dirty="0">
                <a:solidFill>
                  <a:srgbClr val="775F54"/>
                </a:solidFill>
                <a:latin typeface="Tw Cen MT"/>
                <a:cs typeface="Tw Cen MT"/>
              </a:rPr>
              <a:t>s</a:t>
            </a:r>
            <a:r>
              <a:rPr sz="4000" spc="-15" dirty="0">
                <a:solidFill>
                  <a:srgbClr val="775F54"/>
                </a:solidFill>
                <a:latin typeface="Tw Cen MT"/>
                <a:cs typeface="Tw Cen MT"/>
              </a:rPr>
              <a:t>actio</a:t>
            </a:r>
            <a:r>
              <a:rPr sz="4000" spc="-20" dirty="0">
                <a:solidFill>
                  <a:srgbClr val="775F54"/>
                </a:solidFill>
                <a:latin typeface="Tw Cen MT"/>
                <a:cs typeface="Tw Cen MT"/>
              </a:rPr>
              <a:t>ns</a:t>
            </a:r>
            <a:r>
              <a:rPr sz="4000" spc="30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000" spc="-15" dirty="0">
                <a:solidFill>
                  <a:srgbClr val="775F54"/>
                </a:solidFill>
                <a:latin typeface="Tw Cen MT"/>
                <a:cs typeface="Tw Cen MT"/>
              </a:rPr>
              <a:t>i</a:t>
            </a:r>
            <a:r>
              <a:rPr sz="4000" spc="-20" dirty="0">
                <a:solidFill>
                  <a:srgbClr val="775F54"/>
                </a:solidFill>
                <a:latin typeface="Tw Cen MT"/>
                <a:cs typeface="Tw Cen MT"/>
              </a:rPr>
              <a:t>n</a:t>
            </a:r>
            <a:r>
              <a:rPr sz="4000" dirty="0">
                <a:solidFill>
                  <a:srgbClr val="775F54"/>
                </a:solidFill>
                <a:latin typeface="Tw Cen MT"/>
                <a:cs typeface="Tw Cen MT"/>
              </a:rPr>
              <a:t>	</a:t>
            </a:r>
            <a:r>
              <a:rPr sz="4000" spc="-20" dirty="0">
                <a:solidFill>
                  <a:srgbClr val="775F54"/>
                </a:solidFill>
                <a:latin typeface="Tw Cen MT"/>
                <a:cs typeface="Tw Cen MT"/>
              </a:rPr>
              <a:t>Sh</a:t>
            </a:r>
            <a:r>
              <a:rPr sz="4000" spc="-15" dirty="0">
                <a:solidFill>
                  <a:srgbClr val="775F54"/>
                </a:solidFill>
                <a:latin typeface="Tw Cen MT"/>
                <a:cs typeface="Tw Cen MT"/>
              </a:rPr>
              <a:t>are</a:t>
            </a:r>
            <a:r>
              <a:rPr sz="4000" spc="-25" dirty="0">
                <a:solidFill>
                  <a:srgbClr val="775F54"/>
                </a:solidFill>
                <a:latin typeface="Tw Cen MT"/>
                <a:cs typeface="Tw Cen MT"/>
              </a:rPr>
              <a:t>d</a:t>
            </a:r>
            <a:r>
              <a:rPr sz="4000" spc="-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000" spc="-25" dirty="0">
                <a:solidFill>
                  <a:srgbClr val="775F54"/>
                </a:solidFill>
                <a:latin typeface="Tw Cen MT"/>
                <a:cs typeface="Tw Cen MT"/>
              </a:rPr>
              <a:t>A</a:t>
            </a:r>
            <a:r>
              <a:rPr sz="4000" spc="-20" dirty="0">
                <a:solidFill>
                  <a:srgbClr val="775F54"/>
                </a:solidFill>
                <a:latin typeface="Tw Cen MT"/>
                <a:cs typeface="Tw Cen MT"/>
              </a:rPr>
              <a:t>ddr</a:t>
            </a:r>
            <a:r>
              <a:rPr sz="4000" spc="-10" dirty="0">
                <a:solidFill>
                  <a:srgbClr val="775F54"/>
                </a:solidFill>
                <a:latin typeface="Tw Cen MT"/>
                <a:cs typeface="Tw Cen MT"/>
              </a:rPr>
              <a:t>e</a:t>
            </a:r>
            <a:r>
              <a:rPr sz="4000" spc="-15" dirty="0">
                <a:solidFill>
                  <a:srgbClr val="775F54"/>
                </a:solidFill>
                <a:latin typeface="Tw Cen MT"/>
                <a:cs typeface="Tw Cen MT"/>
              </a:rPr>
              <a:t>ss</a:t>
            </a:r>
            <a:r>
              <a:rPr sz="4000" spc="30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000" spc="-20" dirty="0">
                <a:solidFill>
                  <a:srgbClr val="775F54"/>
                </a:solidFill>
                <a:latin typeface="Tw Cen MT"/>
                <a:cs typeface="Tw Cen MT"/>
              </a:rPr>
              <a:t>Space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9303" y="2869699"/>
            <a:ext cx="6796913" cy="3494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98788"/>
            <a:ext cx="6617970" cy="19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14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5153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dirty="0">
                <a:latin typeface="Tw Cen MT"/>
                <a:cs typeface="Tw Cen MT"/>
              </a:rPr>
              <a:t>St</a:t>
            </a:r>
            <a:r>
              <a:rPr sz="2900" spc="-5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ong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consisten</a:t>
            </a:r>
            <a:r>
              <a:rPr sz="2900" spc="15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y</a:t>
            </a:r>
            <a:endParaRPr sz="2900">
              <a:latin typeface="Tw Cen MT"/>
              <a:cs typeface="Tw Cen MT"/>
            </a:endParaRPr>
          </a:p>
          <a:p>
            <a:pPr marL="851535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dirty="0">
                <a:latin typeface="Tw Cen MT"/>
                <a:cs typeface="Tw Cen MT"/>
              </a:rPr>
              <a:t>Atomic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85" dirty="0">
                <a:latin typeface="Tw Cen MT"/>
                <a:cs typeface="Tw Cen MT"/>
              </a:rPr>
              <a:t>e</a:t>
            </a:r>
            <a:r>
              <a:rPr sz="2900" spc="-65" dirty="0">
                <a:latin typeface="Tw Cen MT"/>
                <a:cs typeface="Tw Cen MT"/>
              </a:rPr>
              <a:t>x</a:t>
            </a:r>
            <a:r>
              <a:rPr sz="2900" dirty="0">
                <a:latin typeface="Tw Cen MT"/>
                <a:cs typeface="Tw Cen MT"/>
              </a:rPr>
              <a:t>ecution of</a:t>
            </a:r>
            <a:r>
              <a:rPr sz="2900" spc="70" dirty="0">
                <a:latin typeface="Tw Cen MT"/>
                <a:cs typeface="Tw Cen MT"/>
              </a:rPr>
              <a:t> </a:t>
            </a:r>
            <a:r>
              <a:rPr sz="2900" spc="50" dirty="0">
                <a:latin typeface="Tw Cen MT"/>
                <a:cs typeface="Tw Cen MT"/>
              </a:rPr>
              <a:t>m</a:t>
            </a:r>
            <a:r>
              <a:rPr sz="2900" dirty="0">
                <a:latin typeface="Tw Cen MT"/>
                <a:cs typeface="Tw Cen MT"/>
              </a:rPr>
              <a:t>ulti</a:t>
            </a:r>
            <a:r>
              <a:rPr sz="2900" spc="5" dirty="0">
                <a:latin typeface="Tw Cen MT"/>
                <a:cs typeface="Tw Cen MT"/>
              </a:rPr>
              <a:t>p</a:t>
            </a:r>
            <a:r>
              <a:rPr sz="2900" spc="-5" dirty="0">
                <a:latin typeface="Tw Cen MT"/>
                <a:cs typeface="Tw Cen MT"/>
              </a:rPr>
              <a:t>l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ope</a:t>
            </a:r>
            <a:r>
              <a:rPr sz="2900" spc="-1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5" dirty="0">
                <a:latin typeface="Tw Cen MT"/>
                <a:cs typeface="Tw Cen MT"/>
              </a:rPr>
              <a:t>t</a:t>
            </a:r>
            <a:r>
              <a:rPr sz="2900" spc="-5" dirty="0">
                <a:latin typeface="Tw Cen MT"/>
                <a:cs typeface="Tw Cen MT"/>
              </a:rPr>
              <a:t>ions</a:t>
            </a:r>
            <a:endParaRPr sz="2900">
              <a:latin typeface="Tw Cen MT"/>
              <a:cs typeface="Tw Cen MT"/>
            </a:endParaRPr>
          </a:p>
          <a:p>
            <a:pPr marL="1233170">
              <a:lnSpc>
                <a:spcPct val="100000"/>
              </a:lnSpc>
              <a:spcBef>
                <a:spcPts val="2600"/>
              </a:spcBef>
            </a:pPr>
            <a:r>
              <a:rPr sz="1800" spc="-10" dirty="0">
                <a:latin typeface="Tw Cen MT"/>
                <a:cs typeface="Tw Cen MT"/>
              </a:rPr>
              <a:t>Shared</a:t>
            </a:r>
            <a:r>
              <a:rPr sz="1800" spc="-15" dirty="0">
                <a:latin typeface="Tw Cen MT"/>
                <a:cs typeface="Tw Cen MT"/>
              </a:rPr>
              <a:t> A</a:t>
            </a:r>
            <a:r>
              <a:rPr sz="1800" spc="-5" dirty="0">
                <a:latin typeface="Tw Cen MT"/>
                <a:cs typeface="Tw Cen MT"/>
              </a:rPr>
              <a:t>d</a:t>
            </a:r>
            <a:r>
              <a:rPr sz="1800" spc="-10" dirty="0">
                <a:latin typeface="Tw Cen MT"/>
                <a:cs typeface="Tw Cen MT"/>
              </a:rPr>
              <a:t>dress</a:t>
            </a:r>
            <a:r>
              <a:rPr sz="1800" spc="-20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Spa</a:t>
            </a:r>
            <a:r>
              <a:rPr sz="1800" spc="-5" dirty="0">
                <a:latin typeface="Tw Cen MT"/>
                <a:cs typeface="Tw Cen MT"/>
              </a:rPr>
              <a:t>c</a:t>
            </a:r>
            <a:r>
              <a:rPr sz="180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7573" y="4287603"/>
            <a:ext cx="5543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solidFill>
                  <a:srgbClr val="006FC0"/>
                </a:solidFill>
                <a:latin typeface="Tw Cen MT"/>
                <a:cs typeface="Tw Cen MT"/>
              </a:rPr>
              <a:t>R</a:t>
            </a:r>
            <a:r>
              <a:rPr sz="2000" dirty="0">
                <a:solidFill>
                  <a:srgbClr val="006FC0"/>
                </a:solidFill>
                <a:latin typeface="Tw Cen MT"/>
                <a:cs typeface="Tw Cen MT"/>
              </a:rPr>
              <a:t>ead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27020" y="3898391"/>
            <a:ext cx="309880" cy="378460"/>
          </a:xfrm>
          <a:custGeom>
            <a:avLst/>
            <a:gdLst/>
            <a:ahLst/>
            <a:cxnLst/>
            <a:rect l="l" t="t" r="r" b="b"/>
            <a:pathLst>
              <a:path w="309880" h="378460">
                <a:moveTo>
                  <a:pt x="232029" y="154685"/>
                </a:moveTo>
                <a:lnTo>
                  <a:pt x="77343" y="154685"/>
                </a:lnTo>
                <a:lnTo>
                  <a:pt x="77343" y="377951"/>
                </a:lnTo>
                <a:lnTo>
                  <a:pt x="232029" y="377951"/>
                </a:lnTo>
                <a:lnTo>
                  <a:pt x="232029" y="154685"/>
                </a:lnTo>
                <a:close/>
              </a:path>
              <a:path w="309880" h="378460">
                <a:moveTo>
                  <a:pt x="154686" y="0"/>
                </a:moveTo>
                <a:lnTo>
                  <a:pt x="0" y="154685"/>
                </a:lnTo>
                <a:lnTo>
                  <a:pt x="309372" y="154685"/>
                </a:lnTo>
                <a:lnTo>
                  <a:pt x="15468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64781" y="4251662"/>
            <a:ext cx="4743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00AF50"/>
                </a:solidFill>
                <a:latin typeface="Tw Cen MT"/>
                <a:cs typeface="Tw Cen MT"/>
              </a:rPr>
              <a:t>F</a:t>
            </a:r>
            <a:r>
              <a:rPr sz="2000" dirty="0">
                <a:solidFill>
                  <a:srgbClr val="00AF50"/>
                </a:solidFill>
                <a:latin typeface="Tw Cen MT"/>
                <a:cs typeface="Tw Cen MT"/>
              </a:rPr>
              <a:t>r</a:t>
            </a:r>
            <a:r>
              <a:rPr sz="2000" spc="5" dirty="0">
                <a:solidFill>
                  <a:srgbClr val="00AF50"/>
                </a:solidFill>
                <a:latin typeface="Tw Cen MT"/>
                <a:cs typeface="Tw Cen MT"/>
              </a:rPr>
              <a:t>e</a:t>
            </a:r>
            <a:r>
              <a:rPr sz="2000" dirty="0">
                <a:solidFill>
                  <a:srgbClr val="00AF50"/>
                </a:solidFill>
                <a:latin typeface="Tw Cen MT"/>
                <a:cs typeface="Tw Cen MT"/>
              </a:rPr>
              <a:t>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235" y="3863340"/>
            <a:ext cx="309880" cy="378460"/>
          </a:xfrm>
          <a:custGeom>
            <a:avLst/>
            <a:gdLst/>
            <a:ahLst/>
            <a:cxnLst/>
            <a:rect l="l" t="t" r="r" b="b"/>
            <a:pathLst>
              <a:path w="309879" h="378460">
                <a:moveTo>
                  <a:pt x="232029" y="154686"/>
                </a:moveTo>
                <a:lnTo>
                  <a:pt x="77343" y="154686"/>
                </a:lnTo>
                <a:lnTo>
                  <a:pt x="77343" y="377952"/>
                </a:lnTo>
                <a:lnTo>
                  <a:pt x="232029" y="377952"/>
                </a:lnTo>
                <a:lnTo>
                  <a:pt x="232029" y="154686"/>
                </a:lnTo>
                <a:close/>
              </a:path>
              <a:path w="309879" h="378460">
                <a:moveTo>
                  <a:pt x="154686" y="0"/>
                </a:moveTo>
                <a:lnTo>
                  <a:pt x="0" y="154686"/>
                </a:lnTo>
                <a:lnTo>
                  <a:pt x="309372" y="154686"/>
                </a:lnTo>
                <a:lnTo>
                  <a:pt x="15468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16678" y="4140410"/>
            <a:ext cx="5543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solidFill>
                  <a:srgbClr val="006FC0"/>
                </a:solidFill>
                <a:latin typeface="Tw Cen MT"/>
                <a:cs typeface="Tw Cen MT"/>
              </a:rPr>
              <a:t>R</a:t>
            </a:r>
            <a:r>
              <a:rPr sz="2000" dirty="0">
                <a:solidFill>
                  <a:srgbClr val="006FC0"/>
                </a:solidFill>
                <a:latin typeface="Tw Cen MT"/>
                <a:cs typeface="Tw Cen MT"/>
              </a:rPr>
              <a:t>ead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55235" y="3752088"/>
            <a:ext cx="309880" cy="378460"/>
          </a:xfrm>
          <a:custGeom>
            <a:avLst/>
            <a:gdLst/>
            <a:ahLst/>
            <a:cxnLst/>
            <a:rect l="l" t="t" r="r" b="b"/>
            <a:pathLst>
              <a:path w="309879" h="378460">
                <a:moveTo>
                  <a:pt x="232028" y="154686"/>
                </a:moveTo>
                <a:lnTo>
                  <a:pt x="77342" y="154686"/>
                </a:lnTo>
                <a:lnTo>
                  <a:pt x="77342" y="377951"/>
                </a:lnTo>
                <a:lnTo>
                  <a:pt x="232028" y="377951"/>
                </a:lnTo>
                <a:lnTo>
                  <a:pt x="232028" y="154686"/>
                </a:lnTo>
                <a:close/>
              </a:path>
              <a:path w="309879" h="378460">
                <a:moveTo>
                  <a:pt x="154686" y="0"/>
                </a:moveTo>
                <a:lnTo>
                  <a:pt x="0" y="154686"/>
                </a:lnTo>
                <a:lnTo>
                  <a:pt x="309372" y="154686"/>
                </a:lnTo>
                <a:lnTo>
                  <a:pt x="15468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19602" y="4218769"/>
            <a:ext cx="6102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5" dirty="0">
                <a:solidFill>
                  <a:srgbClr val="C00000"/>
                </a:solidFill>
                <a:latin typeface="Tw Cen MT"/>
                <a:cs typeface="Tw Cen MT"/>
              </a:rPr>
              <a:t>W</a:t>
            </a:r>
            <a:r>
              <a:rPr sz="2000" dirty="0">
                <a:solidFill>
                  <a:srgbClr val="C00000"/>
                </a:solidFill>
                <a:latin typeface="Tw Cen MT"/>
                <a:cs typeface="Tw Cen MT"/>
              </a:rPr>
              <a:t>r</a:t>
            </a:r>
            <a:r>
              <a:rPr sz="2000" spc="5" dirty="0">
                <a:solidFill>
                  <a:srgbClr val="C00000"/>
                </a:solidFill>
                <a:latin typeface="Tw Cen MT"/>
                <a:cs typeface="Tw Cen MT"/>
              </a:rPr>
              <a:t>i</a:t>
            </a:r>
            <a:r>
              <a:rPr sz="2000" dirty="0">
                <a:solidFill>
                  <a:srgbClr val="C00000"/>
                </a:solidFill>
                <a:latin typeface="Tw Cen MT"/>
                <a:cs typeface="Tw Cen MT"/>
              </a:rPr>
              <a:t>te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8540" y="3829811"/>
            <a:ext cx="309880" cy="378460"/>
          </a:xfrm>
          <a:custGeom>
            <a:avLst/>
            <a:gdLst/>
            <a:ahLst/>
            <a:cxnLst/>
            <a:rect l="l" t="t" r="r" b="b"/>
            <a:pathLst>
              <a:path w="309879" h="378460">
                <a:moveTo>
                  <a:pt x="232029" y="154686"/>
                </a:moveTo>
                <a:lnTo>
                  <a:pt x="77343" y="154686"/>
                </a:lnTo>
                <a:lnTo>
                  <a:pt x="77343" y="377951"/>
                </a:lnTo>
                <a:lnTo>
                  <a:pt x="232029" y="377951"/>
                </a:lnTo>
                <a:lnTo>
                  <a:pt x="232029" y="154686"/>
                </a:lnTo>
                <a:close/>
              </a:path>
              <a:path w="309879" h="378460">
                <a:moveTo>
                  <a:pt x="154686" y="0"/>
                </a:moveTo>
                <a:lnTo>
                  <a:pt x="0" y="154686"/>
                </a:lnTo>
                <a:lnTo>
                  <a:pt x="309372" y="154686"/>
                </a:lnTo>
                <a:lnTo>
                  <a:pt x="1546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71794" y="4139521"/>
            <a:ext cx="6102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5" dirty="0">
                <a:solidFill>
                  <a:srgbClr val="C00000"/>
                </a:solidFill>
                <a:latin typeface="Tw Cen MT"/>
                <a:cs typeface="Tw Cen MT"/>
              </a:rPr>
              <a:t>W</a:t>
            </a:r>
            <a:r>
              <a:rPr sz="2000" dirty="0">
                <a:solidFill>
                  <a:srgbClr val="C00000"/>
                </a:solidFill>
                <a:latin typeface="Tw Cen MT"/>
                <a:cs typeface="Tw Cen MT"/>
              </a:rPr>
              <a:t>r</a:t>
            </a:r>
            <a:r>
              <a:rPr sz="2000" spc="5" dirty="0">
                <a:solidFill>
                  <a:srgbClr val="C00000"/>
                </a:solidFill>
                <a:latin typeface="Tw Cen MT"/>
                <a:cs typeface="Tw Cen MT"/>
              </a:rPr>
              <a:t>i</a:t>
            </a:r>
            <a:r>
              <a:rPr sz="2000" dirty="0">
                <a:solidFill>
                  <a:srgbClr val="C00000"/>
                </a:solidFill>
                <a:latin typeface="Tw Cen MT"/>
                <a:cs typeface="Tw Cen MT"/>
              </a:rPr>
              <a:t>te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9715" y="3750564"/>
            <a:ext cx="309880" cy="378460"/>
          </a:xfrm>
          <a:custGeom>
            <a:avLst/>
            <a:gdLst/>
            <a:ahLst/>
            <a:cxnLst/>
            <a:rect l="l" t="t" r="r" b="b"/>
            <a:pathLst>
              <a:path w="309879" h="378460">
                <a:moveTo>
                  <a:pt x="232029" y="154686"/>
                </a:moveTo>
                <a:lnTo>
                  <a:pt x="77343" y="154686"/>
                </a:lnTo>
                <a:lnTo>
                  <a:pt x="77343" y="377952"/>
                </a:lnTo>
                <a:lnTo>
                  <a:pt x="232029" y="377952"/>
                </a:lnTo>
                <a:lnTo>
                  <a:pt x="232029" y="154686"/>
                </a:lnTo>
                <a:close/>
              </a:path>
              <a:path w="309879" h="378460">
                <a:moveTo>
                  <a:pt x="154686" y="0"/>
                </a:moveTo>
                <a:lnTo>
                  <a:pt x="0" y="154686"/>
                </a:lnTo>
                <a:lnTo>
                  <a:pt x="309372" y="154686"/>
                </a:lnTo>
                <a:lnTo>
                  <a:pt x="1546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12914" y="4008711"/>
            <a:ext cx="51815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AF50"/>
                </a:solidFill>
                <a:latin typeface="Tw Cen MT"/>
                <a:cs typeface="Tw Cen MT"/>
              </a:rPr>
              <a:t>Al</a:t>
            </a:r>
            <a:r>
              <a:rPr sz="2000" spc="-5" dirty="0">
                <a:solidFill>
                  <a:srgbClr val="00AF50"/>
                </a:solidFill>
                <a:latin typeface="Tw Cen MT"/>
                <a:cs typeface="Tw Cen MT"/>
              </a:rPr>
              <a:t>l</a:t>
            </a:r>
            <a:r>
              <a:rPr sz="2000" spc="10" dirty="0">
                <a:solidFill>
                  <a:srgbClr val="00AF50"/>
                </a:solidFill>
                <a:latin typeface="Tw Cen MT"/>
                <a:cs typeface="Tw Cen MT"/>
              </a:rPr>
              <a:t>o</a:t>
            </a:r>
            <a:r>
              <a:rPr sz="2000" dirty="0">
                <a:solidFill>
                  <a:srgbClr val="00AF50"/>
                </a:solidFill>
                <a:latin typeface="Tw Cen MT"/>
                <a:cs typeface="Tw Cen MT"/>
              </a:rPr>
              <a:t>c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89876" y="3619500"/>
            <a:ext cx="307975" cy="378460"/>
          </a:xfrm>
          <a:custGeom>
            <a:avLst/>
            <a:gdLst/>
            <a:ahLst/>
            <a:cxnLst/>
            <a:rect l="l" t="t" r="r" b="b"/>
            <a:pathLst>
              <a:path w="307975" h="378460">
                <a:moveTo>
                  <a:pt x="230885" y="153924"/>
                </a:moveTo>
                <a:lnTo>
                  <a:pt x="76962" y="153924"/>
                </a:lnTo>
                <a:lnTo>
                  <a:pt x="76962" y="377951"/>
                </a:lnTo>
                <a:lnTo>
                  <a:pt x="230885" y="377951"/>
                </a:lnTo>
                <a:lnTo>
                  <a:pt x="230885" y="153924"/>
                </a:lnTo>
                <a:close/>
              </a:path>
              <a:path w="307975" h="378460">
                <a:moveTo>
                  <a:pt x="153924" y="0"/>
                </a:moveTo>
                <a:lnTo>
                  <a:pt x="0" y="153924"/>
                </a:lnTo>
                <a:lnTo>
                  <a:pt x="307848" y="153924"/>
                </a:lnTo>
                <a:lnTo>
                  <a:pt x="15392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o</a:t>
            </a:r>
            <a:r>
              <a:rPr dirty="0"/>
              <a:t>m</a:t>
            </a:r>
            <a:r>
              <a:rPr spc="85" dirty="0"/>
              <a:t>m</a:t>
            </a:r>
            <a:r>
              <a:rPr dirty="0"/>
              <a:t>unication</a:t>
            </a:r>
            <a:r>
              <a:rPr spc="-30" dirty="0"/>
              <a:t> </a:t>
            </a:r>
            <a:r>
              <a:rPr dirty="0"/>
              <a:t>Primiti</a:t>
            </a:r>
            <a:r>
              <a:rPr spc="-80" dirty="0"/>
              <a:t>v</a:t>
            </a:r>
            <a:r>
              <a:rPr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5015484" y="2316496"/>
            <a:ext cx="3732910" cy="3392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98788"/>
            <a:ext cx="4476115" cy="451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15</a:t>
            </a:r>
            <a:endParaRPr sz="1200">
              <a:latin typeface="Tw Cen MT"/>
              <a:cs typeface="Tw Cen MT"/>
            </a:endParaRPr>
          </a:p>
          <a:p>
            <a:pPr marL="851535" indent="-320040">
              <a:lnSpc>
                <a:spcPct val="100000"/>
              </a:lnSpc>
              <a:spcBef>
                <a:spcPts val="9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dirty="0">
                <a:latin typeface="Tw Cen MT"/>
                <a:cs typeface="Tw Cen MT"/>
              </a:rPr>
              <a:t>One-sided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RDMA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rea</a:t>
            </a:r>
            <a:r>
              <a:rPr sz="2900" spc="10" dirty="0">
                <a:latin typeface="Tw Cen MT"/>
                <a:cs typeface="Tw Cen MT"/>
              </a:rPr>
              <a:t>d</a:t>
            </a:r>
            <a:r>
              <a:rPr sz="2900" dirty="0">
                <a:latin typeface="Tw Cen MT"/>
                <a:cs typeface="Tw Cen MT"/>
              </a:rPr>
              <a:t>s</a:t>
            </a:r>
            <a:endParaRPr sz="2900">
              <a:latin typeface="Tw Cen MT"/>
              <a:cs typeface="Tw Cen MT"/>
            </a:endParaRPr>
          </a:p>
          <a:p>
            <a:pPr marL="1171575" lvl="1" indent="-274320">
              <a:lnSpc>
                <a:spcPct val="100000"/>
              </a:lnSpc>
              <a:spcBef>
                <a:spcPts val="300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72210" algn="l"/>
              </a:tabLst>
            </a:pPr>
            <a:r>
              <a:rPr sz="2600" dirty="0">
                <a:latin typeface="Tw Cen MT"/>
                <a:cs typeface="Tw Cen MT"/>
              </a:rPr>
              <a:t>to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ac</a:t>
            </a:r>
            <a:r>
              <a:rPr sz="2600" spc="-10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ess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data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directly</a:t>
            </a:r>
            <a:endParaRPr sz="2600">
              <a:latin typeface="Tw Cen MT"/>
              <a:cs typeface="Tw Cen MT"/>
            </a:endParaRPr>
          </a:p>
          <a:p>
            <a:pPr lvl="1">
              <a:lnSpc>
                <a:spcPct val="100000"/>
              </a:lnSpc>
              <a:spcBef>
                <a:spcPts val="36"/>
              </a:spcBef>
              <a:buClr>
                <a:srgbClr val="93B6D2"/>
              </a:buClr>
              <a:buFont typeface="Wingdings 2"/>
              <a:buChar char=""/>
            </a:pPr>
            <a:endParaRPr sz="3600">
              <a:latin typeface="Times New Roman"/>
              <a:cs typeface="Times New Roman"/>
            </a:endParaRPr>
          </a:p>
          <a:p>
            <a:pPr marL="85153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dirty="0">
                <a:latin typeface="Tw Cen MT"/>
                <a:cs typeface="Tw Cen MT"/>
              </a:rPr>
              <a:t>RDMA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writes</a:t>
            </a:r>
            <a:endParaRPr sz="2900">
              <a:latin typeface="Tw Cen MT"/>
              <a:cs typeface="Tw Cen MT"/>
            </a:endParaRPr>
          </a:p>
          <a:p>
            <a:pPr marL="1171575" marR="5080" lvl="1" indent="-274320">
              <a:lnSpc>
                <a:spcPts val="2810"/>
              </a:lnSpc>
              <a:spcBef>
                <a:spcPts val="650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72210" algn="l"/>
              </a:tabLst>
            </a:pPr>
            <a:r>
              <a:rPr sz="2600" dirty="0">
                <a:latin typeface="Tw Cen MT"/>
                <a:cs typeface="Tw Cen MT"/>
              </a:rPr>
              <a:t>cir</a:t>
            </a:r>
            <a:r>
              <a:rPr sz="2600" spc="-15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ular buf</a:t>
            </a:r>
            <a:r>
              <a:rPr sz="2600" spc="-15" dirty="0">
                <a:latin typeface="Tw Cen MT"/>
                <a:cs typeface="Tw Cen MT"/>
              </a:rPr>
              <a:t>f</a:t>
            </a:r>
            <a:r>
              <a:rPr sz="2600" dirty="0">
                <a:latin typeface="Tw Cen MT"/>
                <a:cs typeface="Tw Cen MT"/>
              </a:rPr>
              <a:t>er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s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used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spc="-55" dirty="0">
                <a:latin typeface="Tw Cen MT"/>
                <a:cs typeface="Tw Cen MT"/>
              </a:rPr>
              <a:t>f</a:t>
            </a:r>
            <a:r>
              <a:rPr sz="2600" dirty="0">
                <a:latin typeface="Tw Cen MT"/>
                <a:cs typeface="Tw Cen MT"/>
              </a:rPr>
              <a:t>or unid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recti</a:t>
            </a:r>
            <a:r>
              <a:rPr sz="2600" spc="5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nal</a:t>
            </a:r>
            <a:r>
              <a:rPr sz="2600" spc="-40" dirty="0">
                <a:latin typeface="Tw Cen MT"/>
                <a:cs typeface="Tw Cen MT"/>
              </a:rPr>
              <a:t> </a:t>
            </a:r>
            <a:r>
              <a:rPr sz="2600" spc="95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hannel</a:t>
            </a:r>
            <a:endParaRPr sz="2600">
              <a:latin typeface="Tw Cen MT"/>
              <a:cs typeface="Tw Cen MT"/>
            </a:endParaRPr>
          </a:p>
          <a:p>
            <a:pPr marL="1171575" lvl="1" indent="-274320">
              <a:lnSpc>
                <a:spcPts val="2965"/>
              </a:lnSpc>
              <a:spcBef>
                <a:spcPts val="245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72210" algn="l"/>
              </a:tabLst>
            </a:pPr>
            <a:r>
              <a:rPr sz="2600" dirty="0">
                <a:latin typeface="Tw Cen MT"/>
                <a:cs typeface="Tw Cen MT"/>
              </a:rPr>
              <a:t>one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buffer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spc="-55" dirty="0">
                <a:latin typeface="Tw Cen MT"/>
                <a:cs typeface="Tw Cen MT"/>
              </a:rPr>
              <a:t>f</a:t>
            </a:r>
            <a:r>
              <a:rPr sz="2600" dirty="0">
                <a:latin typeface="Tw Cen MT"/>
                <a:cs typeface="Tw Cen MT"/>
              </a:rPr>
              <a:t>or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5" dirty="0">
                <a:latin typeface="Tw Cen MT"/>
                <a:cs typeface="Tw Cen MT"/>
              </a:rPr>
              <a:t>a</a:t>
            </a:r>
            <a:r>
              <a:rPr sz="2600" spc="95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h</a:t>
            </a:r>
            <a:endParaRPr sz="2600">
              <a:latin typeface="Tw Cen MT"/>
              <a:cs typeface="Tw Cen MT"/>
            </a:endParaRPr>
          </a:p>
          <a:p>
            <a:pPr marL="600075" algn="ctr">
              <a:lnSpc>
                <a:spcPts val="2965"/>
              </a:lnSpc>
            </a:pPr>
            <a:r>
              <a:rPr sz="2600" dirty="0">
                <a:latin typeface="Tw Cen MT"/>
                <a:cs typeface="Tw Cen MT"/>
              </a:rPr>
              <a:t>sender/recei</a:t>
            </a:r>
            <a:r>
              <a:rPr sz="2600" spc="-55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er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pair</a:t>
            </a:r>
            <a:endParaRPr sz="2600">
              <a:latin typeface="Tw Cen MT"/>
              <a:cs typeface="Tw Cen MT"/>
            </a:endParaRPr>
          </a:p>
          <a:p>
            <a:pPr marL="1171575" marR="890269" lvl="1" indent="-274320">
              <a:lnSpc>
                <a:spcPts val="2810"/>
              </a:lnSpc>
              <a:spcBef>
                <a:spcPts val="640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72210" algn="l"/>
              </a:tabLst>
            </a:pPr>
            <a:r>
              <a:rPr sz="2600" dirty="0">
                <a:latin typeface="Tw Cen MT"/>
                <a:cs typeface="Tw Cen MT"/>
              </a:rPr>
              <a:t>buffer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s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stor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d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on rece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spc="-5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er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z="4000" spc="-25" dirty="0"/>
              <a:t>b</a:t>
            </a:r>
            <a:r>
              <a:rPr sz="4000" spc="-15" dirty="0"/>
              <a:t>e</a:t>
            </a:r>
            <a:r>
              <a:rPr sz="4000" spc="-20" dirty="0"/>
              <a:t>n</a:t>
            </a:r>
            <a:r>
              <a:rPr sz="4000" spc="135" dirty="0"/>
              <a:t>c</a:t>
            </a:r>
            <a:r>
              <a:rPr sz="4000" spc="-25" dirty="0"/>
              <a:t>hma</a:t>
            </a:r>
            <a:r>
              <a:rPr sz="4000" spc="75" dirty="0"/>
              <a:t>r</a:t>
            </a:r>
            <a:r>
              <a:rPr sz="4000" spc="-20" dirty="0"/>
              <a:t>k</a:t>
            </a:r>
            <a:r>
              <a:rPr sz="4000" spc="-5" dirty="0"/>
              <a:t> </a:t>
            </a:r>
            <a:r>
              <a:rPr sz="4000" spc="-10" dirty="0"/>
              <a:t>o</a:t>
            </a:r>
            <a:r>
              <a:rPr sz="4000" spc="-20" dirty="0"/>
              <a:t>n</a:t>
            </a:r>
            <a:r>
              <a:rPr sz="4000" spc="-5" dirty="0"/>
              <a:t> </a:t>
            </a:r>
            <a:r>
              <a:rPr sz="4000" spc="-25" dirty="0"/>
              <a:t>com</a:t>
            </a:r>
            <a:r>
              <a:rPr sz="4000" spc="50" dirty="0"/>
              <a:t>m</a:t>
            </a:r>
            <a:r>
              <a:rPr sz="4000" spc="-15" dirty="0"/>
              <a:t>unication</a:t>
            </a:r>
            <a:r>
              <a:rPr sz="4000" spc="10" dirty="0"/>
              <a:t> </a:t>
            </a:r>
            <a:r>
              <a:rPr sz="4000" spc="-15" dirty="0"/>
              <a:t>primiti</a:t>
            </a:r>
            <a:r>
              <a:rPr sz="4000" spc="-100" dirty="0"/>
              <a:t>v</a:t>
            </a:r>
            <a:r>
              <a:rPr sz="4000" spc="-20" dirty="0"/>
              <a:t>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200" y="2156449"/>
            <a:ext cx="4450249" cy="3169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3815" y="2153448"/>
            <a:ext cx="4520184" cy="31728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313" y="1298788"/>
            <a:ext cx="18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16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75" dirty="0"/>
              <a:t>T</a:t>
            </a:r>
            <a:r>
              <a:rPr dirty="0"/>
              <a:t>e</a:t>
            </a:r>
            <a:r>
              <a:rPr spc="85" dirty="0"/>
              <a:t>r</a:t>
            </a:r>
            <a:r>
              <a:rPr dirty="0"/>
              <a:t>ms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dirty="0"/>
              <a:t>P</a:t>
            </a:r>
            <a:r>
              <a:rPr spc="-90" dirty="0"/>
              <a:t>r</a:t>
            </a:r>
            <a:r>
              <a:rPr spc="-25" dirty="0"/>
              <a:t>ob</a:t>
            </a:r>
            <a:r>
              <a:rPr spc="-5" dirty="0"/>
              <a:t>l</a:t>
            </a:r>
            <a:r>
              <a:rPr dirty="0"/>
              <a:t>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112125" cy="255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03</a:t>
            </a:r>
            <a:endParaRPr sz="180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w Cen MT"/>
                <a:cs typeface="Tw Cen MT"/>
              </a:rPr>
              <a:t>Com</a:t>
            </a:r>
            <a:r>
              <a:rPr sz="2900" spc="35" dirty="0">
                <a:latin typeface="Tw Cen MT"/>
                <a:cs typeface="Tw Cen MT"/>
              </a:rPr>
              <a:t>m</a:t>
            </a:r>
            <a:r>
              <a:rPr sz="2900" dirty="0">
                <a:latin typeface="Tw Cen MT"/>
                <a:cs typeface="Tw Cen MT"/>
              </a:rPr>
              <a:t>un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ca</a:t>
            </a:r>
            <a:r>
              <a:rPr sz="2900" dirty="0">
                <a:latin typeface="Tw Cen MT"/>
                <a:cs typeface="Tw Cen MT"/>
              </a:rPr>
              <a:t>t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on</a:t>
            </a:r>
            <a:r>
              <a:rPr sz="2900" spc="-5" dirty="0">
                <a:latin typeface="Tw Cen MT"/>
                <a:cs typeface="Tw Cen MT"/>
              </a:rPr>
              <a:t> l</a:t>
            </a:r>
            <a:r>
              <a:rPr sz="2900" spc="-15" dirty="0">
                <a:latin typeface="Tw Cen MT"/>
                <a:cs typeface="Tw Cen MT"/>
              </a:rPr>
              <a:t>aten</a:t>
            </a:r>
            <a:r>
              <a:rPr sz="2900" spc="10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y</a:t>
            </a:r>
            <a:endParaRPr sz="2900">
              <a:latin typeface="Tw Cen MT"/>
              <a:cs typeface="Tw Cen MT"/>
            </a:endParaRPr>
          </a:p>
          <a:p>
            <a:pPr marL="1183640" marR="708660" indent="-279400">
              <a:lnSpc>
                <a:spcPct val="101000"/>
              </a:lnSpc>
              <a:spcBef>
                <a:spcPts val="434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P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oc</a:t>
            </a:r>
            <a:r>
              <a:rPr sz="2600" dirty="0">
                <a:latin typeface="Tw Cen MT"/>
                <a:cs typeface="Tw Cen MT"/>
              </a:rPr>
              <a:t>ess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o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spc="-15" dirty="0">
                <a:latin typeface="Tw Cen MT"/>
                <a:cs typeface="Tw Cen MT"/>
              </a:rPr>
              <a:t>erhead</a:t>
            </a:r>
            <a:r>
              <a:rPr sz="2600" dirty="0">
                <a:latin typeface="Tw Cen MT"/>
                <a:cs typeface="Tw Cen MT"/>
              </a:rPr>
              <a:t>: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messa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spc="-15" dirty="0">
                <a:latin typeface="Tw Cen MT"/>
                <a:cs typeface="Tw Cen MT"/>
              </a:rPr>
              <a:t>e-hand</a:t>
            </a:r>
            <a:r>
              <a:rPr sz="2600" dirty="0">
                <a:latin typeface="Tw Cen MT"/>
                <a:cs typeface="Tw Cen MT"/>
              </a:rPr>
              <a:t>li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20" dirty="0">
                <a:latin typeface="Tw Cen MT"/>
                <a:cs typeface="Tw Cen MT"/>
              </a:rPr>
              <a:t>me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at send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ng/rec</a:t>
            </a:r>
            <a:r>
              <a:rPr sz="2600" dirty="0">
                <a:latin typeface="Tw Cen MT"/>
                <a:cs typeface="Tw Cen MT"/>
              </a:rPr>
              <a:t>eivi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end</a:t>
            </a:r>
            <a:r>
              <a:rPr sz="2600" dirty="0">
                <a:latin typeface="Tw Cen MT"/>
                <a:cs typeface="Tw Cen MT"/>
              </a:rPr>
              <a:t>s</a:t>
            </a:r>
            <a:endParaRPr sz="2600">
              <a:latin typeface="Tw Cen MT"/>
              <a:cs typeface="Tw Cen MT"/>
            </a:endParaRPr>
          </a:p>
          <a:p>
            <a:pPr marL="1183640" marR="5080" indent="-279400">
              <a:lnSpc>
                <a:spcPct val="101000"/>
              </a:lnSpc>
              <a:spcBef>
                <a:spcPts val="495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Net</a:t>
            </a:r>
            <a:r>
              <a:rPr sz="2600" spc="-75" dirty="0">
                <a:latin typeface="Tw Cen MT"/>
                <a:cs typeface="Tw Cen MT"/>
              </a:rPr>
              <a:t>w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k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l</a:t>
            </a:r>
            <a:r>
              <a:rPr sz="2600" spc="-15" dirty="0">
                <a:latin typeface="Tw Cen MT"/>
                <a:cs typeface="Tw Cen MT"/>
              </a:rPr>
              <a:t>aten</a:t>
            </a:r>
            <a:r>
              <a:rPr sz="2600" spc="15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y: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messa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</a:t>
            </a:r>
            <a:r>
              <a:rPr sz="2600" spc="-3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nsm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ssi</a:t>
            </a:r>
            <a:r>
              <a:rPr sz="2600" spc="-15" dirty="0">
                <a:latin typeface="Tw Cen MT"/>
                <a:cs typeface="Tw Cen MT"/>
              </a:rPr>
              <a:t>on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20" dirty="0">
                <a:latin typeface="Tw Cen MT"/>
                <a:cs typeface="Tw Cen MT"/>
              </a:rPr>
              <a:t>me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bet</a:t>
            </a:r>
            <a:r>
              <a:rPr sz="2600" spc="-75" dirty="0">
                <a:latin typeface="Tw Cen MT"/>
                <a:cs typeface="Tw Cen MT"/>
              </a:rPr>
              <a:t>w</a:t>
            </a:r>
            <a:r>
              <a:rPr sz="2600" spc="-15" dirty="0">
                <a:latin typeface="Tw Cen MT"/>
                <a:cs typeface="Tw Cen MT"/>
              </a:rPr>
              <a:t>een</a:t>
            </a:r>
            <a:r>
              <a:rPr sz="2600" spc="-10" dirty="0">
                <a:latin typeface="Tw Cen MT"/>
                <a:cs typeface="Tw Cen MT"/>
              </a:rPr>
              <a:t> t</a:t>
            </a:r>
            <a:r>
              <a:rPr sz="2600" spc="-75" dirty="0">
                <a:latin typeface="Tw Cen MT"/>
                <a:cs typeface="Tw Cen MT"/>
              </a:rPr>
              <a:t>w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end</a:t>
            </a:r>
            <a:r>
              <a:rPr sz="2600" dirty="0">
                <a:latin typeface="Tw Cen MT"/>
                <a:cs typeface="Tw Cen MT"/>
              </a:rPr>
              <a:t>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(i.</a:t>
            </a:r>
            <a:r>
              <a:rPr sz="2600" spc="-30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.,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end-to-end</a:t>
            </a:r>
            <a:r>
              <a:rPr sz="2600" dirty="0">
                <a:latin typeface="Tw Cen MT"/>
                <a:cs typeface="Tw Cen MT"/>
              </a:rPr>
              <a:t> l</a:t>
            </a:r>
            <a:r>
              <a:rPr sz="2600" spc="-15" dirty="0">
                <a:latin typeface="Tw Cen MT"/>
                <a:cs typeface="Tw Cen MT"/>
              </a:rPr>
              <a:t>aten</a:t>
            </a:r>
            <a:r>
              <a:rPr sz="2600" spc="15" dirty="0">
                <a:latin typeface="Tw Cen MT"/>
                <a:cs typeface="Tw Cen MT"/>
              </a:rPr>
              <a:t>c</a:t>
            </a:r>
            <a:r>
              <a:rPr sz="2600" spc="-10" dirty="0">
                <a:latin typeface="Tw Cen MT"/>
                <a:cs typeface="Tw Cen MT"/>
              </a:rPr>
              <a:t>y)</a:t>
            </a:r>
            <a:endParaRPr sz="26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68719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Limited</a:t>
            </a:r>
            <a:r>
              <a:rPr spc="-15" dirty="0"/>
              <a:t> c</a:t>
            </a:r>
            <a:r>
              <a:rPr dirty="0"/>
              <a:t>a</a:t>
            </a:r>
            <a:r>
              <a:rPr spc="170" dirty="0"/>
              <a:t>c</a:t>
            </a:r>
            <a:r>
              <a:rPr dirty="0"/>
              <a:t>he</a:t>
            </a:r>
            <a:r>
              <a:rPr spc="-20" dirty="0"/>
              <a:t> </a:t>
            </a:r>
            <a:r>
              <a:rPr dirty="0"/>
              <a:t>space</a:t>
            </a:r>
            <a:r>
              <a:rPr spc="-10" dirty="0"/>
              <a:t> </a:t>
            </a:r>
            <a:r>
              <a:rPr spc="-5" dirty="0"/>
              <a:t>i</a:t>
            </a:r>
            <a:r>
              <a:rPr dirty="0"/>
              <a:t>n NIC</a:t>
            </a:r>
          </a:p>
        </p:txBody>
      </p:sp>
      <p:sp>
        <p:nvSpPr>
          <p:cNvPr id="3" name="object 3"/>
          <p:cNvSpPr/>
          <p:nvPr/>
        </p:nvSpPr>
        <p:spPr>
          <a:xfrm>
            <a:off x="4689347" y="1920310"/>
            <a:ext cx="4256525" cy="4083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98788"/>
            <a:ext cx="4424045" cy="449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17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51535" marR="159385" indent="-320040">
              <a:lnSpc>
                <a:spcPct val="9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dirty="0">
                <a:latin typeface="Tw Cen MT"/>
                <a:cs typeface="Tw Cen MT"/>
              </a:rPr>
              <a:t>So</a:t>
            </a:r>
            <a:r>
              <a:rPr sz="2900" spc="-10" dirty="0">
                <a:latin typeface="Tw Cen MT"/>
                <a:cs typeface="Tw Cen MT"/>
              </a:rPr>
              <a:t>m</a:t>
            </a:r>
            <a:r>
              <a:rPr sz="2900" dirty="0">
                <a:latin typeface="Tw Cen MT"/>
                <a:cs typeface="Tw Cen MT"/>
              </a:rPr>
              <a:t>e Hadoop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clusters can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ha</a:t>
            </a:r>
            <a:r>
              <a:rPr sz="2900" spc="-6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hund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eds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and thou</a:t>
            </a:r>
            <a:r>
              <a:rPr sz="2900" spc="5" dirty="0">
                <a:latin typeface="Tw Cen MT"/>
                <a:cs typeface="Tw Cen MT"/>
              </a:rPr>
              <a:t>s</a:t>
            </a:r>
            <a:r>
              <a:rPr sz="2900" dirty="0">
                <a:latin typeface="Tw Cen MT"/>
                <a:cs typeface="Tw Cen MT"/>
              </a:rPr>
              <a:t>an</a:t>
            </a:r>
            <a:r>
              <a:rPr sz="2900" spc="5" dirty="0">
                <a:latin typeface="Tw Cen MT"/>
                <a:cs typeface="Tw Cen MT"/>
              </a:rPr>
              <a:t>d</a:t>
            </a:r>
            <a:r>
              <a:rPr sz="2900" dirty="0">
                <a:latin typeface="Tw Cen MT"/>
                <a:cs typeface="Tw Cen MT"/>
              </a:rPr>
              <a:t>s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of</a:t>
            </a:r>
            <a:r>
              <a:rPr sz="2900" spc="7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nodes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Clr>
                <a:srgbClr val="DD8046"/>
              </a:buClr>
              <a:buFont typeface="Wingdings"/>
              <a:buChar char=""/>
            </a:pPr>
            <a:endParaRPr sz="3950">
              <a:latin typeface="Times New Roman"/>
              <a:cs typeface="Times New Roman"/>
            </a:endParaRPr>
          </a:p>
          <a:p>
            <a:pPr marL="851535" marR="126364" indent="-320040">
              <a:lnSpc>
                <a:spcPts val="313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spc="-170" dirty="0">
                <a:latin typeface="Tw Cen MT"/>
                <a:cs typeface="Tw Cen MT"/>
              </a:rPr>
              <a:t>P</a:t>
            </a:r>
            <a:r>
              <a:rPr sz="2900" dirty="0">
                <a:latin typeface="Tw Cen MT"/>
                <a:cs typeface="Tw Cen MT"/>
              </a:rPr>
              <a:t>er</a:t>
            </a:r>
            <a:r>
              <a:rPr sz="2900" spc="-50" dirty="0">
                <a:latin typeface="Tw Cen MT"/>
                <a:cs typeface="Tw Cen MT"/>
              </a:rPr>
              <a:t>f</a:t>
            </a:r>
            <a:r>
              <a:rPr sz="2900" dirty="0">
                <a:latin typeface="Tw Cen MT"/>
                <a:cs typeface="Tw Cen MT"/>
              </a:rPr>
              <a:t>o</a:t>
            </a:r>
            <a:r>
              <a:rPr sz="2900" spc="60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m</a:t>
            </a:r>
            <a:r>
              <a:rPr sz="2900" spc="-15" dirty="0">
                <a:latin typeface="Tw Cen MT"/>
                <a:cs typeface="Tw Cen MT"/>
              </a:rPr>
              <a:t>a</a:t>
            </a:r>
            <a:r>
              <a:rPr sz="2900" dirty="0">
                <a:latin typeface="Tw Cen MT"/>
                <a:cs typeface="Tw Cen MT"/>
              </a:rPr>
              <a:t>nce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of</a:t>
            </a:r>
            <a:r>
              <a:rPr sz="2900" spc="7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RDMA can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suffer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as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amount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of me</a:t>
            </a:r>
            <a:r>
              <a:rPr sz="2900" spc="-10" dirty="0">
                <a:latin typeface="Tw Cen MT"/>
                <a:cs typeface="Tw Cen MT"/>
              </a:rPr>
              <a:t>m</a:t>
            </a:r>
            <a:r>
              <a:rPr sz="2900" dirty="0">
                <a:latin typeface="Tw Cen MT"/>
                <a:cs typeface="Tw Cen MT"/>
              </a:rPr>
              <a:t>ory regi</a:t>
            </a:r>
            <a:r>
              <a:rPr sz="2900" spc="5" dirty="0">
                <a:latin typeface="Tw Cen MT"/>
                <a:cs typeface="Tw Cen MT"/>
              </a:rPr>
              <a:t>s</a:t>
            </a:r>
            <a:r>
              <a:rPr sz="2900" dirty="0">
                <a:latin typeface="Tw Cen MT"/>
                <a:cs typeface="Tw Cen MT"/>
              </a:rPr>
              <a:t>te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ed </a:t>
            </a:r>
            <a:r>
              <a:rPr sz="2900" spc="-5" dirty="0">
                <a:latin typeface="Tw Cen MT"/>
                <a:cs typeface="Tw Cen MT"/>
              </a:rPr>
              <a:t>increases</a:t>
            </a:r>
            <a:endParaRPr sz="2900">
              <a:latin typeface="Tw Cen MT"/>
              <a:cs typeface="Tw Cen MT"/>
            </a:endParaRPr>
          </a:p>
          <a:p>
            <a:pPr marL="1171575" marR="5080" indent="-274320">
              <a:lnSpc>
                <a:spcPts val="2810"/>
              </a:lnSpc>
              <a:spcBef>
                <a:spcPts val="610"/>
              </a:spcBef>
            </a:pPr>
            <a:r>
              <a:rPr sz="1800" spc="-180" dirty="0">
                <a:solidFill>
                  <a:srgbClr val="93B6D2"/>
                </a:solidFill>
                <a:latin typeface="Wingdings 2"/>
                <a:cs typeface="Wingdings 2"/>
              </a:rPr>
              <a:t></a:t>
            </a:r>
            <a:r>
              <a:rPr sz="1800" spc="80" dirty="0">
                <a:solidFill>
                  <a:srgbClr val="93B6D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NIC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wi</a:t>
            </a:r>
            <a:r>
              <a:rPr sz="2600" spc="-5" dirty="0">
                <a:latin typeface="Tw Cen MT"/>
                <a:cs typeface="Tw Cen MT"/>
              </a:rPr>
              <a:t>l</a:t>
            </a:r>
            <a:r>
              <a:rPr sz="2600" dirty="0">
                <a:latin typeface="Tw Cen MT"/>
                <a:cs typeface="Tw Cen MT"/>
              </a:rPr>
              <a:t>l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40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un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out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of</a:t>
            </a:r>
            <a:r>
              <a:rPr sz="2600" spc="6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space to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ca</a:t>
            </a:r>
            <a:r>
              <a:rPr sz="2600" spc="90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he all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pa</a:t>
            </a:r>
            <a:r>
              <a:rPr sz="2600" spc="-4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tab</a:t>
            </a:r>
            <a:r>
              <a:rPr sz="2600" spc="10" dirty="0">
                <a:latin typeface="Tw Cen MT"/>
                <a:cs typeface="Tw Cen MT"/>
              </a:rPr>
              <a:t>l</a:t>
            </a:r>
            <a:r>
              <a:rPr sz="2600" dirty="0">
                <a:latin typeface="Tw Cen MT"/>
                <a:cs typeface="Tw Cen MT"/>
              </a:rPr>
              <a:t>es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Limited</a:t>
            </a:r>
            <a:r>
              <a:rPr spc="-15" dirty="0"/>
              <a:t> c</a:t>
            </a:r>
            <a:r>
              <a:rPr dirty="0"/>
              <a:t>a</a:t>
            </a:r>
            <a:r>
              <a:rPr spc="170" dirty="0"/>
              <a:t>c</a:t>
            </a:r>
            <a:r>
              <a:rPr dirty="0"/>
              <a:t>he</a:t>
            </a:r>
            <a:r>
              <a:rPr spc="-20" dirty="0"/>
              <a:t> </a:t>
            </a:r>
            <a:r>
              <a:rPr dirty="0"/>
              <a:t>space</a:t>
            </a:r>
            <a:r>
              <a:rPr spc="-10" dirty="0"/>
              <a:t> </a:t>
            </a:r>
            <a:r>
              <a:rPr spc="-5" dirty="0"/>
              <a:t>i</a:t>
            </a:r>
            <a:r>
              <a:rPr dirty="0"/>
              <a:t>n NIC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98788"/>
            <a:ext cx="8345170" cy="292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18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5153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spc="-30" dirty="0">
                <a:latin typeface="Tw Cen MT"/>
                <a:cs typeface="Tw Cen MT"/>
              </a:rPr>
              <a:t>F</a:t>
            </a:r>
            <a:r>
              <a:rPr sz="2900" dirty="0">
                <a:latin typeface="Tw Cen MT"/>
                <a:cs typeface="Tw Cen MT"/>
              </a:rPr>
              <a:t>aRM</a:t>
            </a:r>
            <a:r>
              <a:rPr sz="2900" spc="-60" dirty="0">
                <a:latin typeface="Tw Cen MT"/>
                <a:cs typeface="Tw Cen MT"/>
              </a:rPr>
              <a:t>’</a:t>
            </a:r>
            <a:r>
              <a:rPr sz="2900" dirty="0">
                <a:latin typeface="Tw Cen MT"/>
                <a:cs typeface="Tw Cen MT"/>
              </a:rPr>
              <a:t>s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solution: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</a:t>
            </a:r>
            <a:r>
              <a:rPr sz="2900" spc="-65" dirty="0">
                <a:latin typeface="Tw Cen MT"/>
                <a:cs typeface="Tw Cen MT"/>
              </a:rPr>
              <a:t>h</a:t>
            </a:r>
            <a:r>
              <a:rPr sz="2900" dirty="0">
                <a:latin typeface="Tw Cen MT"/>
                <a:cs typeface="Tw Cen MT"/>
              </a:rPr>
              <a:t>yCo</a:t>
            </a:r>
            <a:endParaRPr sz="2900">
              <a:latin typeface="Tw Cen MT"/>
              <a:cs typeface="Tw Cen MT"/>
            </a:endParaRPr>
          </a:p>
          <a:p>
            <a:pPr marL="1171575" marR="805180" lvl="1" indent="-27432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72210" algn="l"/>
              </a:tabLst>
            </a:pPr>
            <a:r>
              <a:rPr sz="2600" spc="-50" dirty="0">
                <a:latin typeface="Tw Cen MT"/>
                <a:cs typeface="Tw Cen MT"/>
              </a:rPr>
              <a:t>k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45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nel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dri</a:t>
            </a:r>
            <a:r>
              <a:rPr sz="2600" spc="-5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er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that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al</a:t>
            </a:r>
            <a:r>
              <a:rPr sz="2600" spc="-5" dirty="0">
                <a:latin typeface="Tw Cen MT"/>
                <a:cs typeface="Tw Cen MT"/>
              </a:rPr>
              <a:t>l</a:t>
            </a:r>
            <a:r>
              <a:rPr sz="2600" spc="10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cates</a:t>
            </a:r>
            <a:r>
              <a:rPr sz="2600" spc="-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l</a:t>
            </a:r>
            <a:r>
              <a:rPr sz="2600" spc="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r</a:t>
            </a:r>
            <a:r>
              <a:rPr sz="2600" spc="-5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numb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r</a:t>
            </a:r>
            <a:r>
              <a:rPr sz="2600" spc="-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of p</a:t>
            </a:r>
            <a:r>
              <a:rPr sz="2600" spc="-50" dirty="0">
                <a:latin typeface="Tw Cen MT"/>
                <a:cs typeface="Tw Cen MT"/>
              </a:rPr>
              <a:t>h</a:t>
            </a:r>
            <a:r>
              <a:rPr sz="2600" dirty="0">
                <a:latin typeface="Tw Cen MT"/>
                <a:cs typeface="Tw Cen MT"/>
              </a:rPr>
              <a:t>ysically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conti</a:t>
            </a:r>
            <a:r>
              <a:rPr sz="2600" spc="5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uous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and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natu</a:t>
            </a:r>
            <a:r>
              <a:rPr sz="2600" spc="-25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al</a:t>
            </a:r>
            <a:r>
              <a:rPr sz="2600" spc="-5" dirty="0">
                <a:latin typeface="Tw Cen MT"/>
                <a:cs typeface="Tw Cen MT"/>
              </a:rPr>
              <a:t>l</a:t>
            </a:r>
            <a:r>
              <a:rPr sz="2600" dirty="0">
                <a:latin typeface="Tw Cen MT"/>
                <a:cs typeface="Tw Cen MT"/>
              </a:rPr>
              <a:t>y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al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spc="5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ned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2GB m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m</a:t>
            </a:r>
            <a:r>
              <a:rPr sz="2600" spc="5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ry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reg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ons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at boot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time</a:t>
            </a:r>
            <a:endParaRPr sz="2600">
              <a:latin typeface="Tw Cen MT"/>
              <a:cs typeface="Tw Cen MT"/>
            </a:endParaRPr>
          </a:p>
          <a:p>
            <a:pPr marL="1171575" marR="50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72210" algn="l"/>
              </a:tabLst>
            </a:pPr>
            <a:r>
              <a:rPr sz="2600" dirty="0">
                <a:latin typeface="Tw Cen MT"/>
                <a:cs typeface="Tw Cen MT"/>
              </a:rPr>
              <a:t>ma</a:t>
            </a:r>
            <a:r>
              <a:rPr sz="2600" spc="5" dirty="0">
                <a:latin typeface="Tw Cen MT"/>
                <a:cs typeface="Tw Cen MT"/>
              </a:rPr>
              <a:t>p</a:t>
            </a:r>
            <a:r>
              <a:rPr sz="2600" dirty="0">
                <a:latin typeface="Tw Cen MT"/>
                <a:cs typeface="Tw Cen MT"/>
              </a:rPr>
              <a:t>s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reg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on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int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vi</a:t>
            </a:r>
            <a:r>
              <a:rPr sz="2600" spc="45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tual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addr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ss</a:t>
            </a:r>
            <a:r>
              <a:rPr sz="2600" spc="-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space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al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spc="5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ned on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 2GB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b</a:t>
            </a:r>
            <a:r>
              <a:rPr sz="2600" spc="5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undary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P</a:t>
            </a:r>
            <a:r>
              <a:rPr spc="-75" dirty="0"/>
              <a:t>h</a:t>
            </a:r>
            <a:r>
              <a:rPr dirty="0"/>
              <a:t>y</a:t>
            </a:r>
            <a:r>
              <a:rPr spc="5" dirty="0"/>
              <a:t>C</a:t>
            </a:r>
            <a:r>
              <a:rPr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1740407" y="1844110"/>
            <a:ext cx="5897734" cy="4007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98788"/>
            <a:ext cx="18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19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Limited</a:t>
            </a:r>
            <a:r>
              <a:rPr spc="-15" dirty="0"/>
              <a:t> c</a:t>
            </a:r>
            <a:r>
              <a:rPr dirty="0"/>
              <a:t>a</a:t>
            </a:r>
            <a:r>
              <a:rPr spc="170" dirty="0"/>
              <a:t>c</a:t>
            </a:r>
            <a:r>
              <a:rPr dirty="0"/>
              <a:t>he</a:t>
            </a:r>
            <a:r>
              <a:rPr spc="-20" dirty="0"/>
              <a:t> </a:t>
            </a:r>
            <a:r>
              <a:rPr dirty="0"/>
              <a:t>space</a:t>
            </a:r>
            <a:r>
              <a:rPr spc="-10" dirty="0"/>
              <a:t> </a:t>
            </a:r>
            <a:r>
              <a:rPr spc="-5" dirty="0"/>
              <a:t>i</a:t>
            </a:r>
            <a:r>
              <a:rPr dirty="0"/>
              <a:t>n NIC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98788"/>
            <a:ext cx="8418195" cy="420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20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5153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dirty="0">
                <a:latin typeface="Tw Cen MT"/>
                <a:cs typeface="Tw Cen MT"/>
              </a:rPr>
              <a:t>P</a:t>
            </a:r>
            <a:r>
              <a:rPr sz="2900" spc="-65" dirty="0">
                <a:latin typeface="Tw Cen MT"/>
                <a:cs typeface="Tw Cen MT"/>
              </a:rPr>
              <a:t>h</a:t>
            </a:r>
            <a:r>
              <a:rPr sz="2900" dirty="0">
                <a:latin typeface="Tw Cen MT"/>
                <a:cs typeface="Tw Cen MT"/>
              </a:rPr>
              <a:t>yCo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still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suffe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ed</a:t>
            </a:r>
            <a:r>
              <a:rPr sz="2900" spc="-4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as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number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of</a:t>
            </a:r>
            <a:r>
              <a:rPr sz="2900" spc="7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clusters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increased</a:t>
            </a:r>
            <a:endParaRPr sz="2900">
              <a:latin typeface="Tw Cen MT"/>
              <a:cs typeface="Tw Cen MT"/>
            </a:endParaRPr>
          </a:p>
          <a:p>
            <a:pPr marL="1171575" lvl="1" indent="-27432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72210" algn="l"/>
              </a:tabLst>
            </a:pPr>
            <a:r>
              <a:rPr sz="2600" dirty="0">
                <a:latin typeface="Tw Cen MT"/>
                <a:cs typeface="Tw Cen MT"/>
              </a:rPr>
              <a:t>b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cause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t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can </a:t>
            </a:r>
            <a:r>
              <a:rPr sz="2600" spc="35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un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out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of</a:t>
            </a:r>
            <a:r>
              <a:rPr sz="2600" spc="6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space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to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ca</a:t>
            </a:r>
            <a:r>
              <a:rPr sz="2600" spc="90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he all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queue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pa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r</a:t>
            </a:r>
            <a:endParaRPr sz="2600">
              <a:latin typeface="Tw Cen MT"/>
              <a:cs typeface="Tw Cen MT"/>
            </a:endParaRPr>
          </a:p>
          <a:p>
            <a:pPr marL="1445895" lvl="2" indent="-228600">
              <a:lnSpc>
                <a:spcPct val="100000"/>
              </a:lnSpc>
              <a:spcBef>
                <a:spcPts val="540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1446530" algn="l"/>
                <a:tab pos="1738630" algn="l"/>
                <a:tab pos="2075180" algn="l"/>
                <a:tab pos="2727960" algn="l"/>
              </a:tabLst>
            </a:pPr>
            <a:r>
              <a:rPr sz="2300" i="1" dirty="0">
                <a:latin typeface="Cambria Math"/>
                <a:cs typeface="Cambria Math"/>
              </a:rPr>
              <a:t>2	×	𝑚</a:t>
            </a:r>
            <a:r>
              <a:rPr sz="2300" i="1" spc="50" dirty="0">
                <a:latin typeface="Cambria Math"/>
                <a:cs typeface="Cambria Math"/>
              </a:rPr>
              <a:t> </a:t>
            </a:r>
            <a:r>
              <a:rPr sz="2300" i="1" dirty="0">
                <a:latin typeface="Cambria Math"/>
                <a:cs typeface="Cambria Math"/>
              </a:rPr>
              <a:t>×	</a:t>
            </a:r>
            <a:r>
              <a:rPr sz="2300" i="1" spc="130" dirty="0">
                <a:latin typeface="Cambria Math"/>
                <a:cs typeface="Cambria Math"/>
              </a:rPr>
              <a:t>𝑡</a:t>
            </a:r>
            <a:r>
              <a:rPr sz="2475" i="1" spc="75" baseline="28619" dirty="0">
                <a:latin typeface="Cambria Math"/>
                <a:cs typeface="Cambria Math"/>
              </a:rPr>
              <a:t>2</a:t>
            </a:r>
            <a:r>
              <a:rPr sz="2475" i="1" baseline="28619" dirty="0">
                <a:latin typeface="Cambria Math"/>
                <a:cs typeface="Cambria Math"/>
              </a:rPr>
              <a:t> </a:t>
            </a:r>
            <a:r>
              <a:rPr sz="2475" i="1" spc="7" baseline="28619" dirty="0">
                <a:latin typeface="Cambria Math"/>
                <a:cs typeface="Cambria Math"/>
              </a:rPr>
              <a:t> </a:t>
            </a:r>
            <a:r>
              <a:rPr sz="2300" dirty="0">
                <a:latin typeface="Tw Cen MT"/>
                <a:cs typeface="Tw Cen MT"/>
              </a:rPr>
              <a:t>queue pairs</a:t>
            </a:r>
            <a:r>
              <a:rPr sz="2300" spc="-1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per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ma</a:t>
            </a:r>
            <a:r>
              <a:rPr sz="2300" spc="95" dirty="0">
                <a:latin typeface="Tw Cen MT"/>
                <a:cs typeface="Tw Cen MT"/>
              </a:rPr>
              <a:t>c</a:t>
            </a:r>
            <a:r>
              <a:rPr sz="2300" dirty="0">
                <a:latin typeface="Tw Cen MT"/>
                <a:cs typeface="Tw Cen MT"/>
              </a:rPr>
              <a:t>hine</a:t>
            </a:r>
            <a:endParaRPr sz="2300">
              <a:latin typeface="Tw Cen MT"/>
              <a:cs typeface="Tw Cen MT"/>
            </a:endParaRPr>
          </a:p>
          <a:p>
            <a:pPr marL="1903095" lvl="3" indent="-228600">
              <a:lnSpc>
                <a:spcPct val="100000"/>
              </a:lnSpc>
              <a:spcBef>
                <a:spcPts val="395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903730" algn="l"/>
              </a:tabLst>
            </a:pPr>
            <a:r>
              <a:rPr sz="2000" i="1" dirty="0">
                <a:latin typeface="Cambria Math"/>
                <a:cs typeface="Cambria Math"/>
              </a:rPr>
              <a:t>𝑚</a:t>
            </a:r>
            <a:r>
              <a:rPr sz="2000" i="1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Tw Cen MT"/>
                <a:cs typeface="Tw Cen MT"/>
              </a:rPr>
              <a:t>= </a:t>
            </a:r>
            <a:r>
              <a:rPr sz="2000" spc="-10" dirty="0">
                <a:latin typeface="Tw Cen MT"/>
                <a:cs typeface="Tw Cen MT"/>
              </a:rPr>
              <a:t>n</a:t>
            </a:r>
            <a:r>
              <a:rPr sz="2000" dirty="0">
                <a:latin typeface="Tw Cen MT"/>
                <a:cs typeface="Tw Cen MT"/>
              </a:rPr>
              <a:t>u</a:t>
            </a:r>
            <a:r>
              <a:rPr sz="2000" spc="-10" dirty="0">
                <a:latin typeface="Tw Cen MT"/>
                <a:cs typeface="Tw Cen MT"/>
              </a:rPr>
              <a:t>m</a:t>
            </a:r>
            <a:r>
              <a:rPr sz="2000" dirty="0">
                <a:latin typeface="Tw Cen MT"/>
                <a:cs typeface="Tw Cen MT"/>
              </a:rPr>
              <a:t>ber</a:t>
            </a:r>
            <a:r>
              <a:rPr sz="2000" spc="-2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of</a:t>
            </a:r>
            <a:r>
              <a:rPr sz="2000" spc="5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m</a:t>
            </a:r>
            <a:r>
              <a:rPr sz="2000" spc="-10" dirty="0">
                <a:latin typeface="Tw Cen MT"/>
                <a:cs typeface="Tw Cen MT"/>
              </a:rPr>
              <a:t>a</a:t>
            </a:r>
            <a:r>
              <a:rPr sz="2000" spc="75" dirty="0">
                <a:latin typeface="Tw Cen MT"/>
                <a:cs typeface="Tw Cen MT"/>
              </a:rPr>
              <a:t>c</a:t>
            </a:r>
            <a:r>
              <a:rPr sz="2000" dirty="0">
                <a:latin typeface="Tw Cen MT"/>
                <a:cs typeface="Tw Cen MT"/>
              </a:rPr>
              <a:t>hin</a:t>
            </a:r>
            <a:r>
              <a:rPr sz="2000" spc="5" dirty="0">
                <a:latin typeface="Tw Cen MT"/>
                <a:cs typeface="Tw Cen MT"/>
              </a:rPr>
              <a:t>e</a:t>
            </a:r>
            <a:r>
              <a:rPr sz="2000" spc="-35" dirty="0">
                <a:latin typeface="Tw Cen MT"/>
                <a:cs typeface="Tw Cen MT"/>
              </a:rPr>
              <a:t>s</a:t>
            </a:r>
            <a:r>
              <a:rPr sz="2000" dirty="0">
                <a:latin typeface="Tw Cen MT"/>
                <a:cs typeface="Tw Cen MT"/>
              </a:rPr>
              <a:t>,</a:t>
            </a:r>
            <a:r>
              <a:rPr sz="2000" spc="-20" dirty="0">
                <a:latin typeface="Tw Cen MT"/>
                <a:cs typeface="Tw Cen MT"/>
              </a:rPr>
              <a:t> </a:t>
            </a:r>
            <a:r>
              <a:rPr sz="2000" i="1" dirty="0">
                <a:latin typeface="Cambria Math"/>
                <a:cs typeface="Cambria Math"/>
              </a:rPr>
              <a:t>𝑡</a:t>
            </a:r>
            <a:r>
              <a:rPr sz="2000" i="1" spc="160" dirty="0">
                <a:latin typeface="Cambria Math"/>
                <a:cs typeface="Cambria Math"/>
              </a:rPr>
              <a:t> </a:t>
            </a:r>
            <a:r>
              <a:rPr sz="2000" dirty="0">
                <a:latin typeface="Tw Cen MT"/>
                <a:cs typeface="Tw Cen MT"/>
              </a:rPr>
              <a:t>= </a:t>
            </a:r>
            <a:r>
              <a:rPr sz="2000" spc="-10" dirty="0">
                <a:latin typeface="Tw Cen MT"/>
                <a:cs typeface="Tw Cen MT"/>
              </a:rPr>
              <a:t>n</a:t>
            </a:r>
            <a:r>
              <a:rPr sz="2000" dirty="0">
                <a:latin typeface="Tw Cen MT"/>
                <a:cs typeface="Tw Cen MT"/>
              </a:rPr>
              <a:t>u</a:t>
            </a:r>
            <a:r>
              <a:rPr sz="2000" spc="-10" dirty="0">
                <a:latin typeface="Tw Cen MT"/>
                <a:cs typeface="Tw Cen MT"/>
              </a:rPr>
              <a:t>m</a:t>
            </a:r>
            <a:r>
              <a:rPr sz="2000" dirty="0">
                <a:latin typeface="Tw Cen MT"/>
                <a:cs typeface="Tw Cen MT"/>
              </a:rPr>
              <a:t>ber</a:t>
            </a:r>
            <a:r>
              <a:rPr sz="2000" spc="-2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of</a:t>
            </a:r>
            <a:r>
              <a:rPr sz="2000" spc="5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threads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per</a:t>
            </a:r>
            <a:r>
              <a:rPr sz="2000" spc="-2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m</a:t>
            </a:r>
            <a:r>
              <a:rPr sz="2000" spc="-10" dirty="0">
                <a:latin typeface="Tw Cen MT"/>
                <a:cs typeface="Tw Cen MT"/>
              </a:rPr>
              <a:t>a</a:t>
            </a:r>
            <a:r>
              <a:rPr sz="2000" spc="75" dirty="0">
                <a:latin typeface="Tw Cen MT"/>
                <a:cs typeface="Tw Cen MT"/>
              </a:rPr>
              <a:t>c</a:t>
            </a:r>
            <a:r>
              <a:rPr sz="2000" dirty="0">
                <a:latin typeface="Tw Cen MT"/>
                <a:cs typeface="Tw Cen MT"/>
              </a:rPr>
              <a:t>hine</a:t>
            </a:r>
            <a:endParaRPr sz="2000">
              <a:latin typeface="Tw Cen MT"/>
              <a:cs typeface="Tw Cen MT"/>
            </a:endParaRPr>
          </a:p>
          <a:p>
            <a:pPr marL="1171575" marR="272415" lvl="1" indent="-274320">
              <a:lnSpc>
                <a:spcPct val="100000"/>
              </a:lnSpc>
              <a:spcBef>
                <a:spcPts val="565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72210" algn="l"/>
              </a:tabLst>
            </a:pPr>
            <a:r>
              <a:rPr sz="2600" dirty="0">
                <a:latin typeface="Tw Cen MT"/>
                <a:cs typeface="Tw Cen MT"/>
              </a:rPr>
              <a:t>sing</a:t>
            </a:r>
            <a:r>
              <a:rPr sz="2600" spc="5" dirty="0">
                <a:latin typeface="Tw Cen MT"/>
                <a:cs typeface="Tw Cen MT"/>
              </a:rPr>
              <a:t>l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connecti</a:t>
            </a:r>
            <a:r>
              <a:rPr sz="2600" spc="5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n</a:t>
            </a:r>
            <a:r>
              <a:rPr sz="2600" spc="-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b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t</a:t>
            </a:r>
            <a:r>
              <a:rPr sz="2600" spc="-45" dirty="0">
                <a:latin typeface="Tw Cen MT"/>
                <a:cs typeface="Tw Cen MT"/>
              </a:rPr>
              <a:t>w</a:t>
            </a:r>
            <a:r>
              <a:rPr sz="2600" dirty="0">
                <a:latin typeface="Tw Cen MT"/>
                <a:cs typeface="Tw Cen MT"/>
              </a:rPr>
              <a:t>een</a:t>
            </a:r>
            <a:r>
              <a:rPr sz="2600" spc="-5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 thr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ad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and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ea</a:t>
            </a:r>
            <a:r>
              <a:rPr sz="2600" spc="100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h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rem</a:t>
            </a:r>
            <a:r>
              <a:rPr sz="2600" spc="10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te ma</a:t>
            </a:r>
            <a:r>
              <a:rPr sz="2600" spc="105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hine</a:t>
            </a:r>
            <a:endParaRPr sz="2600">
              <a:latin typeface="Tw Cen MT"/>
              <a:cs typeface="Tw Cen MT"/>
            </a:endParaRPr>
          </a:p>
          <a:p>
            <a:pPr marL="1217295">
              <a:lnSpc>
                <a:spcPct val="100000"/>
              </a:lnSpc>
              <a:spcBef>
                <a:spcPts val="525"/>
              </a:spcBef>
              <a:tabLst>
                <a:tab pos="1738630" algn="l"/>
                <a:tab pos="2075180" algn="l"/>
              </a:tabLst>
            </a:pPr>
            <a:r>
              <a:rPr sz="1700" spc="10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sz="1700" spc="80" dirty="0">
                <a:solidFill>
                  <a:srgbClr val="DD8046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latin typeface="Cambria Math"/>
                <a:cs typeface="Cambria Math"/>
              </a:rPr>
              <a:t>2	×	𝑚</a:t>
            </a:r>
            <a:r>
              <a:rPr sz="2300" i="1" spc="50" dirty="0">
                <a:latin typeface="Cambria Math"/>
                <a:cs typeface="Cambria Math"/>
              </a:rPr>
              <a:t> </a:t>
            </a:r>
            <a:r>
              <a:rPr sz="2300" i="1" dirty="0">
                <a:latin typeface="Cambria Math"/>
                <a:cs typeface="Cambria Math"/>
              </a:rPr>
              <a:t>×</a:t>
            </a:r>
            <a:r>
              <a:rPr sz="2300" i="1" spc="-5" dirty="0">
                <a:latin typeface="Cambria Math"/>
                <a:cs typeface="Cambria Math"/>
              </a:rPr>
              <a:t> </a:t>
            </a:r>
            <a:r>
              <a:rPr sz="2300" i="1" dirty="0">
                <a:latin typeface="Cambria Math"/>
                <a:cs typeface="Cambria Math"/>
              </a:rPr>
              <a:t>𝑡</a:t>
            </a:r>
            <a:endParaRPr sz="2300">
              <a:latin typeface="Cambria Math"/>
              <a:cs typeface="Cambria Math"/>
            </a:endParaRPr>
          </a:p>
          <a:p>
            <a:pPr marL="1171575" lvl="1" indent="-27432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69230"/>
              <a:buFont typeface="Wingdings 2"/>
              <a:buChar char=""/>
              <a:tabLst>
                <a:tab pos="1172210" algn="l"/>
              </a:tabLst>
            </a:pPr>
            <a:r>
              <a:rPr sz="2600" dirty="0">
                <a:latin typeface="Tw Cen MT"/>
                <a:cs typeface="Tw Cen MT"/>
              </a:rPr>
              <a:t>queue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pair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s</a:t>
            </a:r>
            <a:r>
              <a:rPr sz="2600" dirty="0">
                <a:latin typeface="Tw Cen MT"/>
                <a:cs typeface="Tw Cen MT"/>
              </a:rPr>
              <a:t>haring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among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i="1" dirty="0">
                <a:latin typeface="Cambria Math"/>
                <a:cs typeface="Cambria Math"/>
              </a:rPr>
              <a:t>𝑞</a:t>
            </a:r>
            <a:r>
              <a:rPr sz="2600" i="1" spc="215" dirty="0">
                <a:latin typeface="Cambria Math"/>
                <a:cs typeface="Cambria Math"/>
              </a:rPr>
              <a:t> </a:t>
            </a:r>
            <a:r>
              <a:rPr sz="2600" dirty="0">
                <a:latin typeface="Tw Cen MT"/>
                <a:cs typeface="Tw Cen MT"/>
              </a:rPr>
              <a:t>threads</a:t>
            </a:r>
            <a:endParaRPr sz="2600">
              <a:latin typeface="Tw Cen MT"/>
              <a:cs typeface="Tw Cen MT"/>
            </a:endParaRPr>
          </a:p>
          <a:p>
            <a:pPr marL="1217295">
              <a:lnSpc>
                <a:spcPct val="100000"/>
              </a:lnSpc>
              <a:spcBef>
                <a:spcPts val="520"/>
              </a:spcBef>
              <a:tabLst>
                <a:tab pos="1738630" algn="l"/>
                <a:tab pos="2075180" algn="l"/>
              </a:tabLst>
            </a:pPr>
            <a:r>
              <a:rPr sz="1700" spc="10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sz="1700" spc="80" dirty="0">
                <a:solidFill>
                  <a:srgbClr val="DD8046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latin typeface="Cambria Math"/>
                <a:cs typeface="Cambria Math"/>
              </a:rPr>
              <a:t>2	×	𝑚</a:t>
            </a:r>
            <a:r>
              <a:rPr sz="2300" i="1" spc="50" dirty="0">
                <a:latin typeface="Cambria Math"/>
                <a:cs typeface="Cambria Math"/>
              </a:rPr>
              <a:t> </a:t>
            </a:r>
            <a:r>
              <a:rPr sz="2300" i="1" dirty="0">
                <a:latin typeface="Cambria Math"/>
                <a:cs typeface="Cambria Math"/>
              </a:rPr>
              <a:t>×</a:t>
            </a:r>
            <a:r>
              <a:rPr sz="2300" i="1" spc="-5" dirty="0">
                <a:latin typeface="Cambria Math"/>
                <a:cs typeface="Cambria Math"/>
              </a:rPr>
              <a:t> </a:t>
            </a:r>
            <a:r>
              <a:rPr sz="2300" i="1" dirty="0">
                <a:latin typeface="Cambria Math"/>
                <a:cs typeface="Cambria Math"/>
              </a:rPr>
              <a:t>𝑡</a:t>
            </a:r>
            <a:r>
              <a:rPr sz="2300" i="1" spc="60" dirty="0">
                <a:latin typeface="Cambria Math"/>
                <a:cs typeface="Cambria Math"/>
              </a:rPr>
              <a:t> </a:t>
            </a:r>
            <a:r>
              <a:rPr sz="2300" i="1" dirty="0">
                <a:latin typeface="Cambria Math"/>
                <a:cs typeface="Cambria Math"/>
              </a:rPr>
              <a:t>/</a:t>
            </a:r>
            <a:r>
              <a:rPr sz="2300" i="1" spc="5" dirty="0">
                <a:latin typeface="Cambria Math"/>
                <a:cs typeface="Cambria Math"/>
              </a:rPr>
              <a:t> </a:t>
            </a:r>
            <a:r>
              <a:rPr sz="2300" i="1" dirty="0">
                <a:latin typeface="Cambria Math"/>
                <a:cs typeface="Cambria Math"/>
              </a:rPr>
              <a:t>𝑞</a:t>
            </a:r>
            <a:endParaRPr sz="2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o</a:t>
            </a:r>
            <a:r>
              <a:rPr dirty="0"/>
              <a:t>nn</a:t>
            </a:r>
            <a:r>
              <a:rPr spc="10" dirty="0"/>
              <a:t>e</a:t>
            </a:r>
            <a:r>
              <a:rPr dirty="0"/>
              <a:t>ction</a:t>
            </a:r>
            <a:r>
              <a:rPr spc="-50" dirty="0"/>
              <a:t> </a:t>
            </a:r>
            <a:r>
              <a:rPr dirty="0"/>
              <a:t>Multip</a:t>
            </a:r>
            <a:r>
              <a:rPr spc="-5" dirty="0"/>
              <a:t>l</a:t>
            </a:r>
            <a:r>
              <a:rPr spc="-130" dirty="0"/>
              <a:t>e</a:t>
            </a:r>
            <a:r>
              <a:rPr dirty="0"/>
              <a:t>xing</a:t>
            </a:r>
          </a:p>
        </p:txBody>
      </p:sp>
      <p:sp>
        <p:nvSpPr>
          <p:cNvPr id="3" name="object 3"/>
          <p:cNvSpPr/>
          <p:nvPr/>
        </p:nvSpPr>
        <p:spPr>
          <a:xfrm>
            <a:off x="1744979" y="2272238"/>
            <a:ext cx="5888406" cy="3823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98788"/>
            <a:ext cx="656145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21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5153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dirty="0">
                <a:latin typeface="Tw Cen MT"/>
                <a:cs typeface="Tw Cen MT"/>
              </a:rPr>
              <a:t>best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6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alue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of</a:t>
            </a:r>
            <a:r>
              <a:rPr sz="2900" spc="7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q depends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on cluster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size</a:t>
            </a:r>
            <a:endParaRPr sz="2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E</a:t>
            </a:r>
            <a:r>
              <a:rPr spc="5" dirty="0"/>
              <a:t>x</a:t>
            </a:r>
            <a:r>
              <a:rPr dirty="0"/>
              <a:t>periments</a:t>
            </a:r>
          </a:p>
        </p:txBody>
      </p:sp>
      <p:sp>
        <p:nvSpPr>
          <p:cNvPr id="3" name="object 3"/>
          <p:cNvSpPr/>
          <p:nvPr/>
        </p:nvSpPr>
        <p:spPr>
          <a:xfrm>
            <a:off x="387095" y="2455102"/>
            <a:ext cx="4332861" cy="2720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5820" y="2508472"/>
            <a:ext cx="4239835" cy="2633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4892" y="5798816"/>
            <a:ext cx="4307064" cy="379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313" y="1298788"/>
            <a:ext cx="588581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22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5153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spc="-20" dirty="0">
                <a:latin typeface="Tw Cen MT"/>
                <a:cs typeface="Tw Cen MT"/>
              </a:rPr>
              <a:t>K</a:t>
            </a:r>
            <a:r>
              <a:rPr sz="2900" spc="-125" dirty="0">
                <a:latin typeface="Tw Cen MT"/>
                <a:cs typeface="Tw Cen MT"/>
              </a:rPr>
              <a:t>e</a:t>
            </a:r>
            <a:r>
              <a:rPr sz="2900" spc="-5" dirty="0">
                <a:latin typeface="Tw Cen MT"/>
                <a:cs typeface="Tw Cen MT"/>
              </a:rPr>
              <a:t>y</a:t>
            </a:r>
            <a:r>
              <a:rPr sz="2900" dirty="0">
                <a:latin typeface="Tw Cen MT"/>
                <a:cs typeface="Tw Cen MT"/>
              </a:rPr>
              <a:t>-</a:t>
            </a:r>
            <a:r>
              <a:rPr sz="2900" spc="-6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alue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sto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e: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looku</a:t>
            </a:r>
            <a:r>
              <a:rPr sz="2900" dirty="0">
                <a:latin typeface="Tw Cen MT"/>
                <a:cs typeface="Tw Cen MT"/>
              </a:rPr>
              <a:t>p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scala</a:t>
            </a:r>
            <a:r>
              <a:rPr sz="2900" spc="10" dirty="0">
                <a:latin typeface="Tw Cen MT"/>
                <a:cs typeface="Tw Cen MT"/>
              </a:rPr>
              <a:t>b</a:t>
            </a:r>
            <a:r>
              <a:rPr sz="2900" spc="-5" dirty="0">
                <a:latin typeface="Tw Cen MT"/>
                <a:cs typeface="Tw Cen MT"/>
              </a:rPr>
              <a:t>ility</a:t>
            </a:r>
            <a:endParaRPr sz="2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/>
              <a:t>E</a:t>
            </a:r>
            <a:r>
              <a:rPr spc="5" dirty="0"/>
              <a:t>x</a:t>
            </a:r>
            <a:r>
              <a:rPr dirty="0"/>
              <a:t>periments</a:t>
            </a:r>
          </a:p>
        </p:txBody>
      </p:sp>
      <p:sp>
        <p:nvSpPr>
          <p:cNvPr id="3" name="object 3"/>
          <p:cNvSpPr/>
          <p:nvPr/>
        </p:nvSpPr>
        <p:spPr>
          <a:xfrm>
            <a:off x="483108" y="2400406"/>
            <a:ext cx="4104400" cy="2878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0411" y="2398766"/>
            <a:ext cx="4040482" cy="2834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5351" y="5867406"/>
            <a:ext cx="4498010" cy="2285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313" y="1298788"/>
            <a:ext cx="6422390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w Cen MT"/>
                <a:cs typeface="Tw Cen MT"/>
              </a:rPr>
              <a:t>23</a:t>
            </a:r>
            <a:endParaRPr sz="1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00">
              <a:latin typeface="Times New Roman"/>
              <a:cs typeface="Times New Roman"/>
            </a:endParaRPr>
          </a:p>
          <a:p>
            <a:pPr marL="85153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852169" algn="l"/>
              </a:tabLst>
            </a:pPr>
            <a:r>
              <a:rPr sz="2900" spc="-20" dirty="0">
                <a:latin typeface="Tw Cen MT"/>
                <a:cs typeface="Tw Cen MT"/>
              </a:rPr>
              <a:t>K</a:t>
            </a:r>
            <a:r>
              <a:rPr sz="2900" spc="-125" dirty="0">
                <a:latin typeface="Tw Cen MT"/>
                <a:cs typeface="Tw Cen MT"/>
              </a:rPr>
              <a:t>e</a:t>
            </a:r>
            <a:r>
              <a:rPr sz="2900" spc="-5" dirty="0">
                <a:latin typeface="Tw Cen MT"/>
                <a:cs typeface="Tw Cen MT"/>
              </a:rPr>
              <a:t>y</a:t>
            </a:r>
            <a:r>
              <a:rPr sz="2900" dirty="0">
                <a:latin typeface="Tw Cen MT"/>
                <a:cs typeface="Tw Cen MT"/>
              </a:rPr>
              <a:t>-</a:t>
            </a:r>
            <a:r>
              <a:rPr sz="2900" spc="-6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alue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sto</a:t>
            </a:r>
            <a:r>
              <a:rPr sz="2900" spc="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e: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spc="-6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arying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upd</a:t>
            </a:r>
            <a:r>
              <a:rPr sz="2900" spc="5" dirty="0">
                <a:latin typeface="Tw Cen MT"/>
                <a:cs typeface="Tw Cen MT"/>
              </a:rPr>
              <a:t>a</a:t>
            </a:r>
            <a:r>
              <a:rPr sz="2900" dirty="0">
                <a:latin typeface="Tw Cen MT"/>
                <a:cs typeface="Tw Cen MT"/>
              </a:rPr>
              <a:t>te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spc="-2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ates</a:t>
            </a:r>
            <a:endParaRPr sz="2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75" dirty="0"/>
              <a:t>T</a:t>
            </a:r>
            <a:r>
              <a:rPr dirty="0"/>
              <a:t>e</a:t>
            </a:r>
            <a:r>
              <a:rPr spc="85" dirty="0"/>
              <a:t>r</a:t>
            </a:r>
            <a:r>
              <a:rPr dirty="0"/>
              <a:t>ms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dirty="0"/>
              <a:t>P</a:t>
            </a:r>
            <a:r>
              <a:rPr spc="-90" dirty="0"/>
              <a:t>r</a:t>
            </a:r>
            <a:r>
              <a:rPr spc="-25" dirty="0"/>
              <a:t>ob</a:t>
            </a:r>
            <a:r>
              <a:rPr spc="-5" dirty="0"/>
              <a:t>l</a:t>
            </a:r>
            <a:r>
              <a:rPr dirty="0"/>
              <a:t>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286750" cy="447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03</a:t>
            </a:r>
            <a:endParaRPr sz="1800">
              <a:latin typeface="Tw Cen MT"/>
              <a:cs typeface="Tw Cen MT"/>
            </a:endParaRPr>
          </a:p>
          <a:p>
            <a:pPr marL="548640">
              <a:lnSpc>
                <a:spcPct val="100000"/>
              </a:lnSpc>
              <a:spcBef>
                <a:spcPts val="1050"/>
              </a:spcBef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w Cen MT"/>
                <a:cs typeface="Tw Cen MT"/>
              </a:rPr>
              <a:t>Com</a:t>
            </a:r>
            <a:r>
              <a:rPr sz="2900" spc="35" dirty="0">
                <a:latin typeface="Tw Cen MT"/>
                <a:cs typeface="Tw Cen MT"/>
              </a:rPr>
              <a:t>m</a:t>
            </a:r>
            <a:r>
              <a:rPr sz="2900" dirty="0">
                <a:latin typeface="Tw Cen MT"/>
                <a:cs typeface="Tw Cen MT"/>
              </a:rPr>
              <a:t>un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ca</a:t>
            </a:r>
            <a:r>
              <a:rPr sz="2900" dirty="0">
                <a:latin typeface="Tw Cen MT"/>
                <a:cs typeface="Tw Cen MT"/>
              </a:rPr>
              <a:t>t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spc="-15" dirty="0">
                <a:latin typeface="Tw Cen MT"/>
                <a:cs typeface="Tw Cen MT"/>
              </a:rPr>
              <a:t>on</a:t>
            </a:r>
            <a:r>
              <a:rPr sz="2900" spc="-5" dirty="0">
                <a:latin typeface="Tw Cen MT"/>
                <a:cs typeface="Tw Cen MT"/>
              </a:rPr>
              <a:t> l</a:t>
            </a:r>
            <a:r>
              <a:rPr sz="2900" spc="-15" dirty="0">
                <a:latin typeface="Tw Cen MT"/>
                <a:cs typeface="Tw Cen MT"/>
              </a:rPr>
              <a:t>aten</a:t>
            </a:r>
            <a:r>
              <a:rPr sz="2900" spc="10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y</a:t>
            </a:r>
            <a:endParaRPr sz="2900">
              <a:latin typeface="Tw Cen MT"/>
              <a:cs typeface="Tw Cen MT"/>
            </a:endParaRPr>
          </a:p>
          <a:p>
            <a:pPr marL="1183640" marR="883285" indent="-279400">
              <a:lnSpc>
                <a:spcPct val="101000"/>
              </a:lnSpc>
              <a:spcBef>
                <a:spcPts val="434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P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oc</a:t>
            </a:r>
            <a:r>
              <a:rPr sz="2600" dirty="0">
                <a:latin typeface="Tw Cen MT"/>
                <a:cs typeface="Tw Cen MT"/>
              </a:rPr>
              <a:t>ess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o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spc="-15" dirty="0">
                <a:latin typeface="Tw Cen MT"/>
                <a:cs typeface="Tw Cen MT"/>
              </a:rPr>
              <a:t>erhead</a:t>
            </a:r>
            <a:r>
              <a:rPr sz="2600" dirty="0">
                <a:latin typeface="Tw Cen MT"/>
                <a:cs typeface="Tw Cen MT"/>
              </a:rPr>
              <a:t>: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messa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spc="-15" dirty="0">
                <a:latin typeface="Tw Cen MT"/>
                <a:cs typeface="Tw Cen MT"/>
              </a:rPr>
              <a:t>e-hand</a:t>
            </a:r>
            <a:r>
              <a:rPr sz="2600" dirty="0">
                <a:latin typeface="Tw Cen MT"/>
                <a:cs typeface="Tw Cen MT"/>
              </a:rPr>
              <a:t>li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20" dirty="0">
                <a:latin typeface="Tw Cen MT"/>
                <a:cs typeface="Tw Cen MT"/>
              </a:rPr>
              <a:t>me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at send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ng/rec</a:t>
            </a:r>
            <a:r>
              <a:rPr sz="2600" dirty="0">
                <a:latin typeface="Tw Cen MT"/>
                <a:cs typeface="Tw Cen MT"/>
              </a:rPr>
              <a:t>eivi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end</a:t>
            </a:r>
            <a:r>
              <a:rPr sz="2600" dirty="0">
                <a:latin typeface="Tw Cen MT"/>
                <a:cs typeface="Tw Cen MT"/>
              </a:rPr>
              <a:t>s</a:t>
            </a:r>
            <a:endParaRPr sz="2600">
              <a:latin typeface="Tw Cen MT"/>
              <a:cs typeface="Tw Cen MT"/>
            </a:endParaRPr>
          </a:p>
          <a:p>
            <a:pPr marL="1183640" marR="179070" indent="-279400">
              <a:lnSpc>
                <a:spcPct val="101000"/>
              </a:lnSpc>
              <a:spcBef>
                <a:spcPts val="495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Net</a:t>
            </a:r>
            <a:r>
              <a:rPr sz="2600" spc="-75" dirty="0">
                <a:latin typeface="Tw Cen MT"/>
                <a:cs typeface="Tw Cen MT"/>
              </a:rPr>
              <a:t>w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k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l</a:t>
            </a:r>
            <a:r>
              <a:rPr sz="2600" spc="-15" dirty="0">
                <a:latin typeface="Tw Cen MT"/>
                <a:cs typeface="Tw Cen MT"/>
              </a:rPr>
              <a:t>aten</a:t>
            </a:r>
            <a:r>
              <a:rPr sz="2600" spc="15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y: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messa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</a:t>
            </a:r>
            <a:r>
              <a:rPr sz="2600" spc="-3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nsm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ssi</a:t>
            </a:r>
            <a:r>
              <a:rPr sz="2600" spc="-15" dirty="0">
                <a:latin typeface="Tw Cen MT"/>
                <a:cs typeface="Tw Cen MT"/>
              </a:rPr>
              <a:t>on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20" dirty="0">
                <a:latin typeface="Tw Cen MT"/>
                <a:cs typeface="Tw Cen MT"/>
              </a:rPr>
              <a:t>me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bet</a:t>
            </a:r>
            <a:r>
              <a:rPr sz="2600" spc="-75" dirty="0">
                <a:latin typeface="Tw Cen MT"/>
                <a:cs typeface="Tw Cen MT"/>
              </a:rPr>
              <a:t>w</a:t>
            </a:r>
            <a:r>
              <a:rPr sz="2600" spc="-15" dirty="0">
                <a:latin typeface="Tw Cen MT"/>
                <a:cs typeface="Tw Cen MT"/>
              </a:rPr>
              <a:t>een</a:t>
            </a:r>
            <a:r>
              <a:rPr sz="2600" spc="-10" dirty="0">
                <a:latin typeface="Tw Cen MT"/>
                <a:cs typeface="Tw Cen MT"/>
              </a:rPr>
              <a:t> t</a:t>
            </a:r>
            <a:r>
              <a:rPr sz="2600" spc="-75" dirty="0">
                <a:latin typeface="Tw Cen MT"/>
                <a:cs typeface="Tw Cen MT"/>
              </a:rPr>
              <a:t>w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end</a:t>
            </a:r>
            <a:r>
              <a:rPr sz="2600" dirty="0">
                <a:latin typeface="Tw Cen MT"/>
                <a:cs typeface="Tw Cen MT"/>
              </a:rPr>
              <a:t>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(i.</a:t>
            </a:r>
            <a:r>
              <a:rPr sz="2600" spc="-30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.,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end-to-end</a:t>
            </a:r>
            <a:r>
              <a:rPr sz="2600" dirty="0">
                <a:latin typeface="Tw Cen MT"/>
                <a:cs typeface="Tw Cen MT"/>
              </a:rPr>
              <a:t> l</a:t>
            </a:r>
            <a:r>
              <a:rPr sz="2600" spc="-15" dirty="0">
                <a:latin typeface="Tw Cen MT"/>
                <a:cs typeface="Tw Cen MT"/>
              </a:rPr>
              <a:t>aten</a:t>
            </a:r>
            <a:r>
              <a:rPr sz="2600" spc="15" dirty="0">
                <a:latin typeface="Tw Cen MT"/>
                <a:cs typeface="Tw Cen MT"/>
              </a:rPr>
              <a:t>c</a:t>
            </a:r>
            <a:r>
              <a:rPr sz="2600" spc="-10" dirty="0">
                <a:latin typeface="Tw Cen MT"/>
                <a:cs typeface="Tw Cen MT"/>
              </a:rPr>
              <a:t>y)</a:t>
            </a:r>
            <a:endParaRPr sz="26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dirty="0">
                <a:latin typeface="Tw Cen MT"/>
                <a:cs typeface="Tw Cen MT"/>
              </a:rPr>
              <a:t>f</a:t>
            </a:r>
            <a:r>
              <a:rPr sz="2900" spc="8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net</a:t>
            </a:r>
            <a:r>
              <a:rPr sz="2900" spc="-80" dirty="0">
                <a:latin typeface="Tw Cen MT"/>
                <a:cs typeface="Tw Cen MT"/>
              </a:rPr>
              <a:t>w</a:t>
            </a:r>
            <a:r>
              <a:rPr sz="2900" dirty="0">
                <a:latin typeface="Tw Cen MT"/>
                <a:cs typeface="Tw Cen MT"/>
              </a:rPr>
              <a:t>o</a:t>
            </a:r>
            <a:r>
              <a:rPr sz="2900" spc="55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k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envi</a:t>
            </a:r>
            <a:r>
              <a:rPr sz="2900" spc="-60" dirty="0">
                <a:latin typeface="Tw Cen MT"/>
                <a:cs typeface="Tw Cen MT"/>
              </a:rPr>
              <a:t>r</a:t>
            </a:r>
            <a:r>
              <a:rPr sz="2900" spc="-15" dirty="0">
                <a:latin typeface="Tw Cen MT"/>
                <a:cs typeface="Tw Cen MT"/>
              </a:rPr>
              <a:t>onment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sa</a:t>
            </a:r>
            <a:r>
              <a:rPr sz="2900" dirty="0">
                <a:latin typeface="Tw Cen MT"/>
                <a:cs typeface="Tw Cen MT"/>
              </a:rPr>
              <a:t>t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dirty="0">
                <a:latin typeface="Tw Cen MT"/>
                <a:cs typeface="Tw Cen MT"/>
              </a:rPr>
              <a:t>sf</a:t>
            </a:r>
            <a:r>
              <a:rPr sz="2900" spc="-5" dirty="0">
                <a:latin typeface="Tw Cen MT"/>
                <a:cs typeface="Tw Cen MT"/>
              </a:rPr>
              <a:t>i</a:t>
            </a:r>
            <a:r>
              <a:rPr sz="2900" dirty="0">
                <a:latin typeface="Tw Cen MT"/>
                <a:cs typeface="Tw Cen MT"/>
              </a:rPr>
              <a:t>es</a:t>
            </a:r>
            <a:endParaRPr sz="290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57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Hi</a:t>
            </a:r>
            <a:r>
              <a:rPr sz="2600" spc="-15" dirty="0">
                <a:latin typeface="Tw Cen MT"/>
                <a:cs typeface="Tw Cen MT"/>
              </a:rPr>
              <a:t>gh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ban</a:t>
            </a:r>
            <a:r>
              <a:rPr sz="2600" spc="-70" dirty="0">
                <a:latin typeface="Tw Cen MT"/>
                <a:cs typeface="Tw Cen MT"/>
              </a:rPr>
              <a:t>d</a:t>
            </a:r>
            <a:r>
              <a:rPr sz="2600" dirty="0">
                <a:latin typeface="Tw Cen MT"/>
                <a:cs typeface="Tw Cen MT"/>
              </a:rPr>
              <a:t>wi</a:t>
            </a:r>
            <a:r>
              <a:rPr sz="2600" spc="-15" dirty="0">
                <a:latin typeface="Tw Cen MT"/>
                <a:cs typeface="Tw Cen MT"/>
              </a:rPr>
              <a:t>dth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/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L</a:t>
            </a:r>
            <a:r>
              <a:rPr sz="2600" spc="-80" dirty="0">
                <a:latin typeface="Tw Cen MT"/>
                <a:cs typeface="Tw Cen MT"/>
              </a:rPr>
              <a:t>o</a:t>
            </a:r>
            <a:r>
              <a:rPr sz="2600" spc="-20" dirty="0">
                <a:latin typeface="Tw Cen MT"/>
                <a:cs typeface="Tw Cen MT"/>
              </a:rPr>
              <a:t>w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net</a:t>
            </a:r>
            <a:r>
              <a:rPr sz="2600" spc="-75" dirty="0">
                <a:latin typeface="Tw Cen MT"/>
                <a:cs typeface="Tw Cen MT"/>
              </a:rPr>
              <a:t>w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k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l</a:t>
            </a:r>
            <a:r>
              <a:rPr sz="2600" spc="-15" dirty="0">
                <a:latin typeface="Tw Cen MT"/>
                <a:cs typeface="Tw Cen MT"/>
              </a:rPr>
              <a:t>aten</a:t>
            </a:r>
            <a:r>
              <a:rPr sz="2600" spc="15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y</a:t>
            </a:r>
            <a:endParaRPr sz="2600">
              <a:latin typeface="Tw Cen MT"/>
              <a:cs typeface="Tw Cen MT"/>
            </a:endParaRPr>
          </a:p>
          <a:p>
            <a:pPr marL="904240">
              <a:lnSpc>
                <a:spcPct val="100000"/>
              </a:lnSpc>
              <a:spcBef>
                <a:spcPts val="48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Long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connec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15" dirty="0">
                <a:latin typeface="Tw Cen MT"/>
                <a:cs typeface="Tw Cen MT"/>
              </a:rPr>
              <a:t>on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du</a:t>
            </a:r>
            <a:r>
              <a:rPr sz="2600" spc="-4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15" dirty="0">
                <a:latin typeface="Tw Cen MT"/>
                <a:cs typeface="Tw Cen MT"/>
              </a:rPr>
              <a:t>ons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/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80" dirty="0">
                <a:latin typeface="Tw Cen MT"/>
                <a:cs typeface="Tw Cen MT"/>
              </a:rPr>
              <a:t>R</a:t>
            </a:r>
            <a:r>
              <a:rPr sz="2600" dirty="0">
                <a:latin typeface="Tw Cen MT"/>
                <a:cs typeface="Tw Cen MT"/>
              </a:rPr>
              <a:t>el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ely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f</a:t>
            </a:r>
            <a:r>
              <a:rPr sz="2600" spc="-55" dirty="0">
                <a:latin typeface="Tw Cen MT"/>
                <a:cs typeface="Tw Cen MT"/>
              </a:rPr>
              <a:t>e</a:t>
            </a:r>
            <a:r>
              <a:rPr sz="2600" spc="-20" dirty="0">
                <a:latin typeface="Tw Cen MT"/>
                <a:cs typeface="Tw Cen MT"/>
              </a:rPr>
              <a:t>w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connec</a:t>
            </a:r>
            <a:r>
              <a:rPr sz="2600" dirty="0">
                <a:latin typeface="Tw Cen MT"/>
                <a:cs typeface="Tw Cen MT"/>
              </a:rPr>
              <a:t>ti</a:t>
            </a:r>
            <a:r>
              <a:rPr sz="2600" spc="-15" dirty="0">
                <a:latin typeface="Tw Cen MT"/>
                <a:cs typeface="Tw Cen MT"/>
              </a:rPr>
              <a:t>ons</a:t>
            </a:r>
            <a:endParaRPr sz="26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1847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5" dirty="0"/>
              <a:t>T</a:t>
            </a:r>
            <a:r>
              <a:rPr dirty="0"/>
              <a:t>CP</a:t>
            </a:r>
            <a:r>
              <a:rPr spc="-5" dirty="0"/>
              <a:t> </a:t>
            </a:r>
            <a:r>
              <a:rPr dirty="0"/>
              <a:t>Off</a:t>
            </a:r>
            <a:r>
              <a:rPr spc="-5" dirty="0"/>
              <a:t>l</a:t>
            </a:r>
            <a:r>
              <a:rPr spc="-25" dirty="0"/>
              <a:t>oad</a:t>
            </a:r>
            <a:r>
              <a:rPr spc="-5" dirty="0"/>
              <a:t>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spc="-25" dirty="0"/>
              <a:t>Eng</a:t>
            </a:r>
            <a:r>
              <a:rPr spc="-5" dirty="0"/>
              <a:t>i</a:t>
            </a:r>
            <a:r>
              <a:rPr spc="-25" dirty="0"/>
              <a:t>ne</a:t>
            </a:r>
            <a:r>
              <a:rPr spc="-5" dirty="0"/>
              <a:t> </a:t>
            </a:r>
            <a:r>
              <a:rPr spc="-15" dirty="0"/>
              <a:t>(</a:t>
            </a:r>
            <a:r>
              <a:rPr spc="-110" dirty="0"/>
              <a:t>T</a:t>
            </a:r>
            <a:r>
              <a:rPr spc="-25" dirty="0"/>
              <a:t>OE)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9925" y="6205082"/>
            <a:ext cx="36766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w Cen MT"/>
                <a:cs typeface="Tw Cen MT"/>
              </a:rPr>
              <a:t>TH</a:t>
            </a:r>
            <a:r>
              <a:rPr sz="2800" spc="-5" dirty="0">
                <a:latin typeface="Tw Cen MT"/>
                <a:cs typeface="Tw Cen MT"/>
              </a:rPr>
              <a:t>I</a:t>
            </a:r>
            <a:r>
              <a:rPr sz="2800" dirty="0">
                <a:latin typeface="Tw Cen MT"/>
                <a:cs typeface="Tw Cen MT"/>
              </a:rPr>
              <a:t>S</a:t>
            </a:r>
            <a:r>
              <a:rPr sz="2800" spc="-5" dirty="0">
                <a:latin typeface="Tw Cen MT"/>
                <a:cs typeface="Tw Cen MT"/>
              </a:rPr>
              <a:t> I</a:t>
            </a:r>
            <a:r>
              <a:rPr sz="2800" dirty="0">
                <a:latin typeface="Tw Cen MT"/>
                <a:cs typeface="Tw Cen MT"/>
              </a:rPr>
              <a:t>S</a:t>
            </a:r>
            <a:r>
              <a:rPr sz="2800" spc="-5" dirty="0"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2800" b="1" spc="-30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2800" b="1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2800" b="1" spc="2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OUR</a:t>
            </a:r>
            <a:r>
              <a:rPr sz="2800" spc="-5" dirty="0">
                <a:latin typeface="Tw Cen MT"/>
                <a:cs typeface="Tw Cen MT"/>
              </a:rPr>
              <a:t> </a:t>
            </a:r>
            <a:r>
              <a:rPr sz="2800" spc="-15" dirty="0">
                <a:latin typeface="Tw Cen MT"/>
                <a:cs typeface="Tw Cen MT"/>
              </a:rPr>
              <a:t>S</a:t>
            </a:r>
            <a:r>
              <a:rPr sz="2800" spc="-75" dirty="0">
                <a:latin typeface="Tw Cen MT"/>
                <a:cs typeface="Tw Cen MT"/>
              </a:rPr>
              <a:t>T</a:t>
            </a:r>
            <a:r>
              <a:rPr sz="2800" spc="-25" dirty="0">
                <a:latin typeface="Tw Cen MT"/>
                <a:cs typeface="Tw Cen MT"/>
              </a:rPr>
              <a:t>O</a:t>
            </a:r>
            <a:r>
              <a:rPr sz="2800" spc="-140" dirty="0">
                <a:latin typeface="Tw Cen MT"/>
                <a:cs typeface="Tw Cen MT"/>
              </a:rPr>
              <a:t>R</a:t>
            </a:r>
            <a:r>
              <a:rPr sz="2800" spc="-20" dirty="0">
                <a:latin typeface="Tw Cen MT"/>
                <a:cs typeface="Tw Cen MT"/>
              </a:rPr>
              <a:t>Y</a:t>
            </a:r>
            <a:r>
              <a:rPr sz="2800" dirty="0">
                <a:latin typeface="Tw Cen MT"/>
                <a:cs typeface="Tw Cen MT"/>
              </a:rPr>
              <a:t>!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74005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04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599" y="1828800"/>
            <a:ext cx="2123135" cy="4007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3600" y="1905000"/>
            <a:ext cx="2057398" cy="3876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3657600"/>
            <a:ext cx="2438400" cy="152400"/>
          </a:xfrm>
          <a:custGeom>
            <a:avLst/>
            <a:gdLst/>
            <a:ahLst/>
            <a:cxnLst/>
            <a:rect l="l" t="t" r="r" b="b"/>
            <a:pathLst>
              <a:path w="2438400" h="152400">
                <a:moveTo>
                  <a:pt x="0" y="38099"/>
                </a:moveTo>
                <a:lnTo>
                  <a:pt x="2362199" y="38099"/>
                </a:lnTo>
                <a:lnTo>
                  <a:pt x="2362199" y="0"/>
                </a:lnTo>
                <a:lnTo>
                  <a:pt x="2438399" y="76199"/>
                </a:lnTo>
                <a:lnTo>
                  <a:pt x="2362199" y="152400"/>
                </a:lnTo>
                <a:lnTo>
                  <a:pt x="2362199" y="114300"/>
                </a:lnTo>
                <a:lnTo>
                  <a:pt x="0" y="114300"/>
                </a:lnTo>
                <a:lnTo>
                  <a:pt x="0" y="380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85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Our</a:t>
            </a:r>
            <a:r>
              <a:rPr spc="-5" dirty="0"/>
              <a:t> </a:t>
            </a:r>
            <a:r>
              <a:rPr dirty="0"/>
              <a:t>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74005"/>
            <a:ext cx="8451850" cy="276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w Cen MT"/>
                <a:cs typeface="Tw Cen MT"/>
              </a:rPr>
              <a:t>05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4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700" spc="-790" dirty="0">
                <a:solidFill>
                  <a:srgbClr val="DD8047"/>
                </a:solidFill>
                <a:latin typeface="Wingdings"/>
                <a:cs typeface="Wingdings"/>
              </a:rPr>
              <a:t></a:t>
            </a:r>
            <a:r>
              <a:rPr sz="1700" spc="-790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2900" spc="-15" dirty="0">
                <a:latin typeface="Tw Cen MT"/>
                <a:cs typeface="Tw Cen MT"/>
              </a:rPr>
              <a:t>Lar</a:t>
            </a:r>
            <a:r>
              <a:rPr sz="2900" spc="-80" dirty="0">
                <a:latin typeface="Tw Cen MT"/>
                <a:cs typeface="Tw Cen MT"/>
              </a:rPr>
              <a:t>g</a:t>
            </a:r>
            <a:r>
              <a:rPr sz="2900" dirty="0">
                <a:latin typeface="Tw Cen MT"/>
                <a:cs typeface="Tw Cen MT"/>
              </a:rPr>
              <a:t>e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vs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Sma</a:t>
            </a:r>
            <a:r>
              <a:rPr sz="2900" spc="-5" dirty="0">
                <a:latin typeface="Tw Cen MT"/>
                <a:cs typeface="Tw Cen MT"/>
              </a:rPr>
              <a:t>l</a:t>
            </a:r>
            <a:r>
              <a:rPr sz="2900" dirty="0">
                <a:latin typeface="Tw Cen MT"/>
                <a:cs typeface="Tw Cen MT"/>
              </a:rPr>
              <a:t>l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messa</a:t>
            </a:r>
            <a:r>
              <a:rPr sz="2900" spc="-80" dirty="0">
                <a:latin typeface="Tw Cen MT"/>
                <a:cs typeface="Tw Cen MT"/>
              </a:rPr>
              <a:t>g</a:t>
            </a:r>
            <a:r>
              <a:rPr sz="2900" dirty="0">
                <a:latin typeface="Tw Cen MT"/>
                <a:cs typeface="Tw Cen MT"/>
              </a:rPr>
              <a:t>es</a:t>
            </a:r>
            <a:endParaRPr sz="2900">
              <a:latin typeface="Tw Cen MT"/>
              <a:cs typeface="Tw Cen MT"/>
            </a:endParaRPr>
          </a:p>
          <a:p>
            <a:pPr marL="2088514" marR="5080" indent="-1184910">
              <a:lnSpc>
                <a:spcPts val="3700"/>
              </a:lnSpc>
              <a:spcBef>
                <a:spcPts val="11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Lar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e: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</a:t>
            </a:r>
            <a:r>
              <a:rPr sz="2600" spc="-3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nsm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ssi</a:t>
            </a:r>
            <a:r>
              <a:rPr sz="2600" spc="-15" dirty="0">
                <a:latin typeface="Tw Cen MT"/>
                <a:cs typeface="Tw Cen MT"/>
              </a:rPr>
              <a:t>on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d</a:t>
            </a:r>
            <a:r>
              <a:rPr sz="2600" dirty="0">
                <a:latin typeface="Tw Cen MT"/>
                <a:cs typeface="Tw Cen MT"/>
              </a:rPr>
              <a:t>omi</a:t>
            </a:r>
            <a:r>
              <a:rPr sz="2600" spc="-15" dirty="0">
                <a:latin typeface="Tw Cen MT"/>
                <a:cs typeface="Tw Cen MT"/>
              </a:rPr>
              <a:t>nant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300" dirty="0">
                <a:latin typeface="Wingdings"/>
                <a:cs typeface="Wingdings"/>
              </a:rPr>
              <a:t>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n</a:t>
            </a:r>
            <a:r>
              <a:rPr sz="2600" spc="-70" dirty="0">
                <a:latin typeface="Tw Cen MT"/>
                <a:cs typeface="Tw Cen MT"/>
              </a:rPr>
              <a:t>e</a:t>
            </a:r>
            <a:r>
              <a:rPr sz="2600" spc="-20" dirty="0">
                <a:latin typeface="Tw Cen MT"/>
                <a:cs typeface="Tw Cen MT"/>
              </a:rPr>
              <a:t>w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net</a:t>
            </a:r>
            <a:r>
              <a:rPr sz="2600" spc="-75" dirty="0">
                <a:latin typeface="Tw Cen MT"/>
                <a:cs typeface="Tw Cen MT"/>
              </a:rPr>
              <a:t>w</a:t>
            </a:r>
            <a:r>
              <a:rPr sz="2600" dirty="0">
                <a:latin typeface="Tw Cen MT"/>
                <a:cs typeface="Tw Cen MT"/>
              </a:rPr>
              <a:t>o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spc="-10" dirty="0">
                <a:latin typeface="Tw Cen MT"/>
                <a:cs typeface="Tw Cen MT"/>
              </a:rPr>
              <a:t>ks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20" dirty="0">
                <a:latin typeface="Tw Cen MT"/>
                <a:cs typeface="Tw Cen MT"/>
              </a:rPr>
              <a:t>mp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es </a:t>
            </a:r>
            <a:r>
              <a:rPr sz="2600" spc="-10" dirty="0">
                <a:latin typeface="Tw Cen MT"/>
                <a:cs typeface="Tw Cen MT"/>
              </a:rPr>
              <a:t>(</a:t>
            </a:r>
            <a:r>
              <a:rPr sz="2600" spc="-4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.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.,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vi</a:t>
            </a:r>
            <a:r>
              <a:rPr sz="2600" spc="-15" dirty="0">
                <a:latin typeface="Tw Cen MT"/>
                <a:cs typeface="Tw Cen MT"/>
              </a:rPr>
              <a:t>deo/aud</a:t>
            </a:r>
            <a:r>
              <a:rPr sz="2600" dirty="0">
                <a:latin typeface="Tw Cen MT"/>
                <a:cs typeface="Tw Cen MT"/>
              </a:rPr>
              <a:t>io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stream)</a:t>
            </a:r>
            <a:endParaRPr sz="2600">
              <a:latin typeface="Tw Cen MT"/>
              <a:cs typeface="Tw Cen MT"/>
            </a:endParaRPr>
          </a:p>
          <a:p>
            <a:pPr marL="2088514" marR="56515" indent="-1184910">
              <a:lnSpc>
                <a:spcPts val="3600"/>
              </a:lnSpc>
              <a:spcBef>
                <a:spcPts val="80"/>
              </a:spcBef>
            </a:pPr>
            <a:r>
              <a:rPr sz="1800" spc="-850" dirty="0">
                <a:solidFill>
                  <a:srgbClr val="94B6D2"/>
                </a:solidFill>
                <a:latin typeface="Wingdings 2"/>
                <a:cs typeface="Wingdings 2"/>
              </a:rPr>
              <a:t></a:t>
            </a:r>
            <a:r>
              <a:rPr sz="1800" spc="85" dirty="0">
                <a:solidFill>
                  <a:srgbClr val="94B6D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Sma</a:t>
            </a:r>
            <a:r>
              <a:rPr sz="2600" dirty="0">
                <a:latin typeface="Tw Cen MT"/>
                <a:cs typeface="Tw Cen MT"/>
              </a:rPr>
              <a:t>ll: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p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oc</a:t>
            </a:r>
            <a:r>
              <a:rPr sz="2600" dirty="0">
                <a:latin typeface="Tw Cen MT"/>
                <a:cs typeface="Tw Cen MT"/>
              </a:rPr>
              <a:t>ess</a:t>
            </a:r>
            <a:r>
              <a:rPr sz="2600" spc="-5" dirty="0">
                <a:latin typeface="Tw Cen MT"/>
                <a:cs typeface="Tw Cen MT"/>
              </a:rPr>
              <a:t>i</a:t>
            </a:r>
            <a:r>
              <a:rPr sz="2600" spc="-15" dirty="0">
                <a:latin typeface="Tw Cen MT"/>
                <a:cs typeface="Tw Cen MT"/>
              </a:rPr>
              <a:t>ng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d</a:t>
            </a:r>
            <a:r>
              <a:rPr sz="2600" dirty="0">
                <a:latin typeface="Tw Cen MT"/>
                <a:cs typeface="Tw Cen MT"/>
              </a:rPr>
              <a:t>omi</a:t>
            </a:r>
            <a:r>
              <a:rPr sz="2600" spc="-15" dirty="0">
                <a:latin typeface="Tw Cen MT"/>
                <a:cs typeface="Tw Cen MT"/>
              </a:rPr>
              <a:t>nant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300" dirty="0">
                <a:latin typeface="Wingdings"/>
                <a:cs typeface="Wingdings"/>
              </a:rPr>
              <a:t>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w Cen MT"/>
                <a:cs typeface="Tw Cen MT"/>
              </a:rPr>
              <a:t>n</a:t>
            </a:r>
            <a:r>
              <a:rPr sz="2600" spc="-70" dirty="0">
                <a:latin typeface="Tw Cen MT"/>
                <a:cs typeface="Tw Cen MT"/>
              </a:rPr>
              <a:t>e</a:t>
            </a:r>
            <a:r>
              <a:rPr sz="2600" spc="-20" dirty="0">
                <a:latin typeface="Tw Cen MT"/>
                <a:cs typeface="Tw Cen MT"/>
              </a:rPr>
              <a:t>w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pa</a:t>
            </a:r>
            <a:r>
              <a:rPr sz="2600" spc="-30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ad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20" dirty="0">
                <a:latin typeface="Tw Cen MT"/>
                <a:cs typeface="Tw Cen MT"/>
              </a:rPr>
              <a:t>gm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</a:t>
            </a:r>
            <a:r>
              <a:rPr sz="2600" spc="-20" dirty="0">
                <a:latin typeface="Tw Cen MT"/>
                <a:cs typeface="Tw Cen MT"/>
              </a:rPr>
              <a:t>mp</a:t>
            </a:r>
            <a:r>
              <a:rPr sz="2600" spc="-55" dirty="0">
                <a:latin typeface="Tw Cen MT"/>
                <a:cs typeface="Tw Cen MT"/>
              </a:rPr>
              <a:t>r</a:t>
            </a:r>
            <a:r>
              <a:rPr sz="2600" spc="-15" dirty="0">
                <a:latin typeface="Tw Cen MT"/>
                <a:cs typeface="Tw Cen MT"/>
              </a:rPr>
              <a:t>o</a:t>
            </a:r>
            <a:r>
              <a:rPr sz="2600" spc="-70" dirty="0">
                <a:latin typeface="Tw Cen MT"/>
                <a:cs typeface="Tw Cen MT"/>
              </a:rPr>
              <a:t>v</a:t>
            </a:r>
            <a:r>
              <a:rPr sz="2600" dirty="0">
                <a:latin typeface="Tw Cen MT"/>
                <a:cs typeface="Tw Cen MT"/>
              </a:rPr>
              <a:t>es </a:t>
            </a:r>
            <a:r>
              <a:rPr sz="2600" spc="-10" dirty="0">
                <a:latin typeface="Tw Cen MT"/>
                <a:cs typeface="Tw Cen MT"/>
              </a:rPr>
              <a:t>(</a:t>
            </a:r>
            <a:r>
              <a:rPr sz="2600" spc="-4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.</a:t>
            </a:r>
            <a:r>
              <a:rPr sz="2600" spc="-70" dirty="0">
                <a:latin typeface="Tw Cen MT"/>
                <a:cs typeface="Tw Cen MT"/>
              </a:rPr>
              <a:t>g</a:t>
            </a:r>
            <a:r>
              <a:rPr sz="2600" dirty="0">
                <a:latin typeface="Tw Cen MT"/>
                <a:cs typeface="Tw Cen MT"/>
              </a:rPr>
              <a:t>.,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j</a:t>
            </a:r>
            <a:r>
              <a:rPr sz="2600" spc="-10" dirty="0">
                <a:latin typeface="Tw Cen MT"/>
                <a:cs typeface="Tw Cen MT"/>
              </a:rPr>
              <a:t>ust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a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f</a:t>
            </a:r>
            <a:r>
              <a:rPr sz="2600" spc="-55" dirty="0">
                <a:latin typeface="Tw Cen MT"/>
                <a:cs typeface="Tw Cen MT"/>
              </a:rPr>
              <a:t>e</a:t>
            </a:r>
            <a:r>
              <a:rPr sz="2600" spc="-20" dirty="0">
                <a:latin typeface="Tw Cen MT"/>
                <a:cs typeface="Tw Cen MT"/>
              </a:rPr>
              <a:t>w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5" dirty="0">
                <a:latin typeface="Tw Cen MT"/>
                <a:cs typeface="Tw Cen MT"/>
              </a:rPr>
              <a:t>hundred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45" dirty="0">
                <a:latin typeface="Tw Cen MT"/>
                <a:cs typeface="Tw Cen MT"/>
              </a:rPr>
              <a:t>b</a:t>
            </a:r>
            <a:r>
              <a:rPr sz="2600" dirty="0">
                <a:latin typeface="Tw Cen MT"/>
                <a:cs typeface="Tw Cen MT"/>
              </a:rPr>
              <a:t>ytes)</a:t>
            </a:r>
            <a:endParaRPr sz="26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9173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1634</Words>
  <Application>Microsoft Office PowerPoint</Application>
  <PresentationFormat>On-screen Show (4:3)</PresentationFormat>
  <Paragraphs>462</Paragraphs>
  <Slides>66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Overview</vt:lpstr>
      <vt:lpstr>Index</vt:lpstr>
      <vt:lpstr>Network Communication</vt:lpstr>
      <vt:lpstr>Today’s Theme</vt:lpstr>
      <vt:lpstr>Terms and Problems</vt:lpstr>
      <vt:lpstr>Terms and Problems</vt:lpstr>
      <vt:lpstr>TCP Offloading Engine (TOE)</vt:lpstr>
      <vt:lpstr>Our Story</vt:lpstr>
      <vt:lpstr>Our Story</vt:lpstr>
      <vt:lpstr>Traditional Architecture</vt:lpstr>
      <vt:lpstr>History of High-Performance</vt:lpstr>
      <vt:lpstr>Index</vt:lpstr>
      <vt:lpstr>U-Net Ideas and Goals</vt:lpstr>
      <vt:lpstr>U-Net Ideas and Goals</vt:lpstr>
      <vt:lpstr>U-Net Ideas and Goals</vt:lpstr>
      <vt:lpstr>U-Net Ideas and Goals</vt:lpstr>
      <vt:lpstr>U-Net Ideas and Goals</vt:lpstr>
      <vt:lpstr>U-Net Ideas and Goals</vt:lpstr>
      <vt:lpstr>U-Net Ideas and Goals</vt:lpstr>
      <vt:lpstr>U-Net Architecture</vt:lpstr>
      <vt:lpstr>U-Net Building Blocks</vt:lpstr>
      <vt:lpstr>U-Net Communication: Initialize</vt:lpstr>
      <vt:lpstr>U-Net Communication: Send</vt:lpstr>
      <vt:lpstr>U-Net Communication: Receive</vt:lpstr>
      <vt:lpstr>U-Net Protection</vt:lpstr>
      <vt:lpstr>U-Net Zero Copy</vt:lpstr>
      <vt:lpstr>Index</vt:lpstr>
      <vt:lpstr>RDMA Ideas and Goals</vt:lpstr>
      <vt:lpstr>RDMA Architecture (1/2)</vt:lpstr>
      <vt:lpstr>RDMA Architecture (2/2)</vt:lpstr>
      <vt:lpstr>RDMA Building Blocks</vt:lpstr>
      <vt:lpstr>RDMA Communication (1/4)</vt:lpstr>
      <vt:lpstr>RDMA Communication (2/4)</vt:lpstr>
      <vt:lpstr>RDMA Communication (3/4)</vt:lpstr>
      <vt:lpstr>RDMA Communication (4/4)</vt:lpstr>
      <vt:lpstr>Index</vt:lpstr>
      <vt:lpstr>U-Net Performance: Bandwidth</vt:lpstr>
      <vt:lpstr>U-Net Performance: Latency</vt:lpstr>
      <vt:lpstr>RDMA Performance: CPU load</vt:lpstr>
      <vt:lpstr>Modern RDMA</vt:lpstr>
      <vt:lpstr>Modern RDMA</vt:lpstr>
      <vt:lpstr>SoftROCE</vt:lpstr>
      <vt:lpstr>PowerPoint Presentation</vt:lpstr>
      <vt:lpstr>Hadoop</vt:lpstr>
      <vt:lpstr>Hadoop Distributed File System</vt:lpstr>
      <vt:lpstr>Hadoop Distributed File System</vt:lpstr>
      <vt:lpstr>Software Bottleneck</vt:lpstr>
      <vt:lpstr>RDMA for HDFS</vt:lpstr>
      <vt:lpstr>FaRM: Fast Remote Memory</vt:lpstr>
      <vt:lpstr>Traditional Lock-free reads</vt:lpstr>
      <vt:lpstr>Traditional Lock-free reads</vt:lpstr>
      <vt:lpstr>FaRM Lock-free Reads</vt:lpstr>
      <vt:lpstr>FaRM Lock-free Reads</vt:lpstr>
      <vt:lpstr>FaRM: Distributed Transactions</vt:lpstr>
      <vt:lpstr>Shared Address Space</vt:lpstr>
      <vt:lpstr>PowerPoint Presentation</vt:lpstr>
      <vt:lpstr>Communication Primitives</vt:lpstr>
      <vt:lpstr>benchmark on communication primitives</vt:lpstr>
      <vt:lpstr>Limited cache space in NIC</vt:lpstr>
      <vt:lpstr>Limited cache space in NIC</vt:lpstr>
      <vt:lpstr>PhyCo</vt:lpstr>
      <vt:lpstr>Limited cache space in NIC</vt:lpstr>
      <vt:lpstr>Connection Multiplexing</vt:lpstr>
      <vt:lpstr>Experiments</vt:lpstr>
      <vt:lpstr>Experiments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</dc:creator>
  <cp:lastModifiedBy>Ken Birman</cp:lastModifiedBy>
  <cp:revision>4</cp:revision>
  <dcterms:created xsi:type="dcterms:W3CDTF">2015-11-10T13:29:03Z</dcterms:created>
  <dcterms:modified xsi:type="dcterms:W3CDTF">2015-11-10T19:43:55Z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2014-11-19T00:00:00Z</vt:filetime>
  </property>
  <property fmtid="{D5CDD505-2E9C-101B-9397-08002B2CF9AE}" pid="3" name="LastSaved">
    <vt:filetime>2015-11-10T00:00:00Z</vt:filetime>
  </property>
</Properties>
</file>