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53"/>
  </p:notesMasterIdLst>
  <p:handoutMasterIdLst>
    <p:handoutMasterId r:id="rId54"/>
  </p:handoutMasterIdLst>
  <p:sldIdLst>
    <p:sldId id="347" r:id="rId2"/>
    <p:sldId id="348" r:id="rId3"/>
    <p:sldId id="349" r:id="rId4"/>
    <p:sldId id="281" r:id="rId5"/>
    <p:sldId id="274" r:id="rId6"/>
    <p:sldId id="257" r:id="rId7"/>
    <p:sldId id="258" r:id="rId8"/>
    <p:sldId id="350" r:id="rId9"/>
    <p:sldId id="259" r:id="rId10"/>
    <p:sldId id="260" r:id="rId11"/>
    <p:sldId id="261" r:id="rId12"/>
    <p:sldId id="346" r:id="rId13"/>
    <p:sldId id="262" r:id="rId14"/>
    <p:sldId id="263" r:id="rId15"/>
    <p:sldId id="287" r:id="rId16"/>
    <p:sldId id="352" r:id="rId17"/>
    <p:sldId id="353" r:id="rId18"/>
    <p:sldId id="270" r:id="rId19"/>
    <p:sldId id="372" r:id="rId20"/>
    <p:sldId id="373" r:id="rId21"/>
    <p:sldId id="374" r:id="rId22"/>
    <p:sldId id="375" r:id="rId23"/>
    <p:sldId id="376" r:id="rId24"/>
    <p:sldId id="377" r:id="rId25"/>
    <p:sldId id="378" r:id="rId26"/>
    <p:sldId id="379" r:id="rId27"/>
    <p:sldId id="351" r:id="rId28"/>
    <p:sldId id="354" r:id="rId29"/>
    <p:sldId id="355" r:id="rId30"/>
    <p:sldId id="356" r:id="rId31"/>
    <p:sldId id="361" r:id="rId32"/>
    <p:sldId id="362" r:id="rId33"/>
    <p:sldId id="360" r:id="rId34"/>
    <p:sldId id="363" r:id="rId35"/>
    <p:sldId id="364" r:id="rId36"/>
    <p:sldId id="365" r:id="rId37"/>
    <p:sldId id="366" r:id="rId38"/>
    <p:sldId id="368" r:id="rId39"/>
    <p:sldId id="367" r:id="rId40"/>
    <p:sldId id="369" r:id="rId41"/>
    <p:sldId id="370" r:id="rId42"/>
    <p:sldId id="371" r:id="rId43"/>
    <p:sldId id="380" r:id="rId44"/>
    <p:sldId id="381" r:id="rId45"/>
    <p:sldId id="382" r:id="rId46"/>
    <p:sldId id="383" r:id="rId47"/>
    <p:sldId id="384" r:id="rId48"/>
    <p:sldId id="385" r:id="rId49"/>
    <p:sldId id="386" r:id="rId50"/>
    <p:sldId id="387" r:id="rId51"/>
    <p:sldId id="388" r:id="rId52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ahoma" panose="020B0604030504040204" pitchFamily="34" charset="0"/>
        <a:ea typeface="幼圆" panose="0201050906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ahoma" panose="020B0604030504040204" pitchFamily="34" charset="0"/>
        <a:ea typeface="幼圆" panose="0201050906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ahoma" panose="020B0604030504040204" pitchFamily="34" charset="0"/>
        <a:ea typeface="幼圆" panose="0201050906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ahoma" panose="020B0604030504040204" pitchFamily="34" charset="0"/>
        <a:ea typeface="幼圆" panose="0201050906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ahoma" panose="020B0604030504040204" pitchFamily="34" charset="0"/>
        <a:ea typeface="幼圆" panose="02010509060101010101" pitchFamily="49" charset="-122"/>
        <a:cs typeface="+mn-cs"/>
      </a:defRPr>
    </a:lvl5pPr>
    <a:lvl6pPr marL="2286000" algn="l" defTabSz="914400" rtl="0" eaLnBrk="1" latinLnBrk="0" hangingPunct="1">
      <a:defRPr kumimoji="1" sz="2800" b="1" kern="1200">
        <a:solidFill>
          <a:schemeClr val="tx1"/>
        </a:solidFill>
        <a:latin typeface="Tahoma" panose="020B0604030504040204" pitchFamily="34" charset="0"/>
        <a:ea typeface="幼圆" panose="02010509060101010101" pitchFamily="49" charset="-122"/>
        <a:cs typeface="+mn-cs"/>
      </a:defRPr>
    </a:lvl6pPr>
    <a:lvl7pPr marL="2743200" algn="l" defTabSz="914400" rtl="0" eaLnBrk="1" latinLnBrk="0" hangingPunct="1">
      <a:defRPr kumimoji="1" sz="2800" b="1" kern="1200">
        <a:solidFill>
          <a:schemeClr val="tx1"/>
        </a:solidFill>
        <a:latin typeface="Tahoma" panose="020B0604030504040204" pitchFamily="34" charset="0"/>
        <a:ea typeface="幼圆" panose="02010509060101010101" pitchFamily="49" charset="-122"/>
        <a:cs typeface="+mn-cs"/>
      </a:defRPr>
    </a:lvl7pPr>
    <a:lvl8pPr marL="3200400" algn="l" defTabSz="914400" rtl="0" eaLnBrk="1" latinLnBrk="0" hangingPunct="1">
      <a:defRPr kumimoji="1" sz="2800" b="1" kern="1200">
        <a:solidFill>
          <a:schemeClr val="tx1"/>
        </a:solidFill>
        <a:latin typeface="Tahoma" panose="020B0604030504040204" pitchFamily="34" charset="0"/>
        <a:ea typeface="幼圆" panose="02010509060101010101" pitchFamily="49" charset="-122"/>
        <a:cs typeface="+mn-cs"/>
      </a:defRPr>
    </a:lvl8pPr>
    <a:lvl9pPr marL="3657600" algn="l" defTabSz="914400" rtl="0" eaLnBrk="1" latinLnBrk="0" hangingPunct="1">
      <a:defRPr kumimoji="1" sz="2800" b="1" kern="1200">
        <a:solidFill>
          <a:schemeClr val="tx1"/>
        </a:solidFill>
        <a:latin typeface="Tahoma" panose="020B0604030504040204" pitchFamily="34" charset="0"/>
        <a:ea typeface="幼圆" panose="020105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84" autoAdjust="0"/>
    <p:restoredTop sz="94646" autoAdjust="0"/>
  </p:normalViewPr>
  <p:slideViewPr>
    <p:cSldViewPr>
      <p:cViewPr varScale="1">
        <p:scale>
          <a:sx n="59" d="100"/>
          <a:sy n="59" d="100"/>
        </p:scale>
        <p:origin x="109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121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7.xml"/><Relationship Id="rId13" Type="http://schemas.openxmlformats.org/officeDocument/2006/relationships/slide" Target="slides/slide22.xml"/><Relationship Id="rId3" Type="http://schemas.openxmlformats.org/officeDocument/2006/relationships/slide" Target="slides/slide9.xml"/><Relationship Id="rId7" Type="http://schemas.openxmlformats.org/officeDocument/2006/relationships/slide" Target="slides/slide15.xml"/><Relationship Id="rId12" Type="http://schemas.openxmlformats.org/officeDocument/2006/relationships/slide" Target="slides/slide21.xml"/><Relationship Id="rId17" Type="http://schemas.openxmlformats.org/officeDocument/2006/relationships/slide" Target="slides/slide26.xml"/><Relationship Id="rId2" Type="http://schemas.openxmlformats.org/officeDocument/2006/relationships/slide" Target="slides/slide7.xml"/><Relationship Id="rId16" Type="http://schemas.openxmlformats.org/officeDocument/2006/relationships/slide" Target="slides/slide25.xml"/><Relationship Id="rId1" Type="http://schemas.openxmlformats.org/officeDocument/2006/relationships/slide" Target="slides/slide5.xml"/><Relationship Id="rId6" Type="http://schemas.openxmlformats.org/officeDocument/2006/relationships/slide" Target="slides/slide14.xml"/><Relationship Id="rId11" Type="http://schemas.openxmlformats.org/officeDocument/2006/relationships/slide" Target="slides/slide20.xml"/><Relationship Id="rId5" Type="http://schemas.openxmlformats.org/officeDocument/2006/relationships/slide" Target="slides/slide13.xml"/><Relationship Id="rId15" Type="http://schemas.openxmlformats.org/officeDocument/2006/relationships/slide" Target="slides/slide24.xml"/><Relationship Id="rId10" Type="http://schemas.openxmlformats.org/officeDocument/2006/relationships/slide" Target="slides/slide19.xml"/><Relationship Id="rId4" Type="http://schemas.openxmlformats.org/officeDocument/2006/relationships/slide" Target="slides/slide11.xml"/><Relationship Id="rId9" Type="http://schemas.openxmlformats.org/officeDocument/2006/relationships/slide" Target="slides/slide18.xml"/><Relationship Id="rId14" Type="http://schemas.openxmlformats.org/officeDocument/2006/relationships/slide" Target="slides/slide2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4" Type="http://schemas.openxmlformats.org/officeDocument/2006/relationships/image" Target="../media/image23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12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2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12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200" b="0" smtClean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175AE09-90CB-4CBA-90E6-891F786A341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12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2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42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542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12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42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200" b="0" smtClean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09A9398-0428-4347-AAE0-DD7E2D97A36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620665293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1717049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324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3246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65747850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990600"/>
            <a:ext cx="4038600" cy="53340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038600" cy="53340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578106467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990600"/>
            <a:ext cx="4038600" cy="53340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990600"/>
            <a:ext cx="4038600" cy="2590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733800"/>
            <a:ext cx="4038600" cy="2590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0722110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28154781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8315299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4038600" cy="53340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038600" cy="53340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56078531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7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44294442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12515710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339969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72978306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0898236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90600"/>
            <a:ext cx="82296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6403977"/>
            <a:ext cx="9144000" cy="454025"/>
          </a:xfrm>
          <a:prstGeom prst="rect">
            <a:avLst/>
          </a:prstGeom>
          <a:gradFill rotWithShape="1">
            <a:gsLst>
              <a:gs pos="0">
                <a:srgbClr val="1C3853">
                  <a:alpha val="65999"/>
                </a:srgbClr>
              </a:gs>
              <a:gs pos="100000">
                <a:srgbClr val="336699">
                  <a:alpha val="65999"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zh-CN" sz="1200" b="0" i="1">
              <a:solidFill>
                <a:srgbClr val="0099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gradFill rotWithShape="1">
            <a:gsLst>
              <a:gs pos="0">
                <a:srgbClr val="1C3853">
                  <a:alpha val="65999"/>
                </a:srgbClr>
              </a:gs>
              <a:gs pos="100000">
                <a:srgbClr val="336699">
                  <a:alpha val="65999"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 b="0">
              <a:ea typeface="宋体" panose="02010600030101010101" pitchFamily="2" charset="-122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914400"/>
          </a:xfrm>
          <a:prstGeom prst="rect">
            <a:avLst/>
          </a:prstGeom>
          <a:gradFill rotWithShape="0">
            <a:gsLst>
              <a:gs pos="0">
                <a:srgbClr val="182F47"/>
              </a:gs>
              <a:gs pos="100000">
                <a:srgbClr val="336699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65" r:id="rId13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2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anose="020B0604030504040204" pitchFamily="34" charset="0"/>
          <a:ea typeface="幼圆" panose="020105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anose="020B0604030504040204" pitchFamily="34" charset="0"/>
          <a:ea typeface="幼圆" panose="020105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anose="020B0604030504040204" pitchFamily="34" charset="0"/>
          <a:ea typeface="幼圆" panose="020105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anose="020B0604030504040204" pitchFamily="34" charset="0"/>
          <a:ea typeface="幼圆" panose="020105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anose="020B0604030504040204" pitchFamily="34" charset="0"/>
          <a:ea typeface="幼圆" panose="020105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anose="020B0604030504040204" pitchFamily="34" charset="0"/>
          <a:ea typeface="幼圆" panose="020105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anose="020B0604030504040204" pitchFamily="34" charset="0"/>
          <a:ea typeface="幼圆" panose="020105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anose="020B0604030504040204" pitchFamily="34" charset="0"/>
          <a:ea typeface="幼圆" panose="020105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63300"/>
        </a:buClr>
        <a:buSzPct val="75000"/>
        <a:buFont typeface="Wingdings" panose="05000000000000000000" pitchFamily="2" charset="2"/>
        <a:buChar char="Ø"/>
        <a:defRPr kumimoji="1" sz="2800" kern="1200">
          <a:solidFill>
            <a:schemeClr val="tx1"/>
          </a:solidFill>
          <a:latin typeface="+mn-lt"/>
          <a:ea typeface="隶书" panose="02010509060101010101" pitchFamily="49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buChar char="F"/>
        <a:defRPr kumimoji="1" sz="2400" b="1" kern="1200">
          <a:solidFill>
            <a:schemeClr val="tx1"/>
          </a:solidFill>
          <a:latin typeface="+mn-lt"/>
          <a:ea typeface="楷体_GB2312" pitchFamily="49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comzyh.com/blog/archives/568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4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7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9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1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3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4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23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20.bin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22.bin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29.png"/><Relationship Id="rId4" Type="http://schemas.openxmlformats.org/officeDocument/2006/relationships/image" Target="../media/image28.w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3068638"/>
            <a:ext cx="7772400" cy="722312"/>
          </a:xfrm>
        </p:spPr>
        <p:txBody>
          <a:bodyPr/>
          <a:lstStyle/>
          <a:p>
            <a:pPr eaLnBrk="1" hangingPunct="1"/>
            <a:r>
              <a:rPr lang="zh-CN" altLang="en-US" sz="4000"/>
              <a:t>网络流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59632" y="3933056"/>
            <a:ext cx="6840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ym typeface="Wingdings" panose="05000000000000000000" pitchFamily="2" charset="2"/>
                <a:hlinkClick r:id="rId2"/>
              </a:rPr>
              <a:t></a:t>
            </a:r>
            <a:r>
              <a:rPr lang="en-US" altLang="zh-CN" dirty="0" err="1">
                <a:hlinkClick r:id="rId2"/>
              </a:rPr>
              <a:t>Comzyh</a:t>
            </a:r>
            <a:r>
              <a:rPr lang="zh-CN" altLang="en-US" dirty="0"/>
              <a:t>博客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(a,b)  </a:t>
            </a:r>
            <a:r>
              <a:rPr lang="zh-CN" altLang="en-US"/>
              <a:t>表示  </a:t>
            </a:r>
            <a:r>
              <a:rPr lang="en-US" altLang="zh-CN"/>
              <a:t>(</a:t>
            </a:r>
            <a:r>
              <a:rPr lang="zh-CN" altLang="en-US"/>
              <a:t>流量</a:t>
            </a:r>
            <a:r>
              <a:rPr lang="en-US" altLang="zh-CN"/>
              <a:t>f,</a:t>
            </a:r>
            <a:r>
              <a:rPr lang="zh-CN" altLang="en-US"/>
              <a:t>容量</a:t>
            </a:r>
            <a:r>
              <a:rPr lang="en-US" altLang="zh-CN"/>
              <a:t>c)</a:t>
            </a:r>
          </a:p>
        </p:txBody>
      </p:sp>
      <p:grpSp>
        <p:nvGrpSpPr>
          <p:cNvPr id="13315" name="Group 92"/>
          <p:cNvGrpSpPr>
            <a:grpSpLocks/>
          </p:cNvGrpSpPr>
          <p:nvPr/>
        </p:nvGrpSpPr>
        <p:grpSpPr bwMode="auto">
          <a:xfrm>
            <a:off x="395290" y="1916113"/>
            <a:ext cx="3201987" cy="3128962"/>
            <a:chOff x="249" y="1207"/>
            <a:chExt cx="2017" cy="1971"/>
          </a:xfrm>
        </p:grpSpPr>
        <p:sp>
          <p:nvSpPr>
            <p:cNvPr id="13336" name="Oval 28"/>
            <p:cNvSpPr>
              <a:spLocks noChangeArrowheads="1"/>
            </p:cNvSpPr>
            <p:nvPr/>
          </p:nvSpPr>
          <p:spPr bwMode="auto">
            <a:xfrm>
              <a:off x="256" y="2019"/>
              <a:ext cx="309" cy="309"/>
            </a:xfrm>
            <a:prstGeom prst="ellipse">
              <a:avLst/>
            </a:prstGeom>
            <a:solidFill>
              <a:srgbClr val="FF99CC"/>
            </a:solidFill>
            <a:ln w="9525">
              <a:solidFill>
                <a:srgbClr val="0000FF"/>
              </a:solidFill>
              <a:round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v1</a:t>
              </a:r>
            </a:p>
          </p:txBody>
        </p:sp>
        <p:sp>
          <p:nvSpPr>
            <p:cNvPr id="13337" name="Oval 29"/>
            <p:cNvSpPr>
              <a:spLocks noChangeArrowheads="1"/>
            </p:cNvSpPr>
            <p:nvPr/>
          </p:nvSpPr>
          <p:spPr bwMode="auto">
            <a:xfrm>
              <a:off x="991" y="2869"/>
              <a:ext cx="309" cy="309"/>
            </a:xfrm>
            <a:prstGeom prst="ellipse">
              <a:avLst/>
            </a:prstGeom>
            <a:solidFill>
              <a:srgbClr val="FF99CC"/>
            </a:solidFill>
            <a:ln w="9525">
              <a:solidFill>
                <a:srgbClr val="0000FF"/>
              </a:solidFill>
              <a:round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</a:p>
          </p:txBody>
        </p:sp>
        <p:sp>
          <p:nvSpPr>
            <p:cNvPr id="13338" name="Oval 30"/>
            <p:cNvSpPr>
              <a:spLocks noChangeArrowheads="1"/>
            </p:cNvSpPr>
            <p:nvPr/>
          </p:nvSpPr>
          <p:spPr bwMode="auto">
            <a:xfrm>
              <a:off x="1068" y="1207"/>
              <a:ext cx="309" cy="309"/>
            </a:xfrm>
            <a:prstGeom prst="ellipse">
              <a:avLst/>
            </a:prstGeom>
            <a:solidFill>
              <a:srgbClr val="FF99CC"/>
            </a:solidFill>
            <a:ln w="9525">
              <a:solidFill>
                <a:srgbClr val="0000FF"/>
              </a:solidFill>
              <a:round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</a:p>
          </p:txBody>
        </p:sp>
        <p:sp>
          <p:nvSpPr>
            <p:cNvPr id="13339" name="Oval 31"/>
            <p:cNvSpPr>
              <a:spLocks noChangeArrowheads="1"/>
            </p:cNvSpPr>
            <p:nvPr/>
          </p:nvSpPr>
          <p:spPr bwMode="auto">
            <a:xfrm>
              <a:off x="1957" y="2057"/>
              <a:ext cx="309" cy="309"/>
            </a:xfrm>
            <a:prstGeom prst="ellipse">
              <a:avLst/>
            </a:prstGeom>
            <a:solidFill>
              <a:srgbClr val="FF99CC"/>
            </a:solidFill>
            <a:ln w="9525">
              <a:solidFill>
                <a:srgbClr val="0000FF"/>
              </a:solidFill>
              <a:round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v2</a:t>
              </a:r>
            </a:p>
          </p:txBody>
        </p:sp>
        <p:sp>
          <p:nvSpPr>
            <p:cNvPr id="13340" name="Line 34"/>
            <p:cNvSpPr>
              <a:spLocks noChangeShapeType="1"/>
            </p:cNvSpPr>
            <p:nvPr/>
          </p:nvSpPr>
          <p:spPr bwMode="auto">
            <a:xfrm flipH="1">
              <a:off x="565" y="1478"/>
              <a:ext cx="503" cy="541"/>
            </a:xfrm>
            <a:prstGeom prst="line">
              <a:avLst/>
            </a:prstGeom>
            <a:noFill/>
            <a:ln w="28575">
              <a:solidFill>
                <a:srgbClr val="CC99FF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3341" name="Line 35"/>
            <p:cNvSpPr>
              <a:spLocks noChangeShapeType="1"/>
            </p:cNvSpPr>
            <p:nvPr/>
          </p:nvSpPr>
          <p:spPr bwMode="auto">
            <a:xfrm>
              <a:off x="565" y="2135"/>
              <a:ext cx="1392" cy="77"/>
            </a:xfrm>
            <a:prstGeom prst="line">
              <a:avLst/>
            </a:prstGeom>
            <a:noFill/>
            <a:ln w="28575">
              <a:solidFill>
                <a:srgbClr val="CC99FF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3342" name="Line 36"/>
            <p:cNvSpPr>
              <a:spLocks noChangeShapeType="1"/>
            </p:cNvSpPr>
            <p:nvPr/>
          </p:nvSpPr>
          <p:spPr bwMode="auto">
            <a:xfrm>
              <a:off x="1338" y="1478"/>
              <a:ext cx="657" cy="579"/>
            </a:xfrm>
            <a:prstGeom prst="line">
              <a:avLst/>
            </a:prstGeom>
            <a:noFill/>
            <a:ln w="28575">
              <a:solidFill>
                <a:srgbClr val="CC99FF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3343" name="Line 37"/>
            <p:cNvSpPr>
              <a:spLocks noChangeShapeType="1"/>
            </p:cNvSpPr>
            <p:nvPr/>
          </p:nvSpPr>
          <p:spPr bwMode="auto">
            <a:xfrm flipH="1">
              <a:off x="1338" y="2366"/>
              <a:ext cx="657" cy="541"/>
            </a:xfrm>
            <a:prstGeom prst="line">
              <a:avLst/>
            </a:prstGeom>
            <a:noFill/>
            <a:ln w="28575">
              <a:solidFill>
                <a:srgbClr val="CC99FF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3344" name="Line 38"/>
            <p:cNvSpPr>
              <a:spLocks noChangeShapeType="1"/>
            </p:cNvSpPr>
            <p:nvPr/>
          </p:nvSpPr>
          <p:spPr bwMode="auto">
            <a:xfrm>
              <a:off x="488" y="2366"/>
              <a:ext cx="464" cy="503"/>
            </a:xfrm>
            <a:prstGeom prst="line">
              <a:avLst/>
            </a:prstGeom>
            <a:noFill/>
            <a:ln w="28575">
              <a:solidFill>
                <a:srgbClr val="CC99FF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3345" name="Text Box 39"/>
            <p:cNvSpPr txBox="1">
              <a:spLocks noChangeArrowheads="1"/>
            </p:cNvSpPr>
            <p:nvPr/>
          </p:nvSpPr>
          <p:spPr bwMode="auto">
            <a:xfrm>
              <a:off x="991" y="1903"/>
              <a:ext cx="619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FF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  <a:ea typeface="宋体" panose="02010600030101010101" pitchFamily="2" charset="-122"/>
                </a:rPr>
                <a:t>(2,2)</a:t>
              </a:r>
            </a:p>
          </p:txBody>
        </p:sp>
        <p:sp>
          <p:nvSpPr>
            <p:cNvPr id="13346" name="Text Box 40"/>
            <p:cNvSpPr txBox="1">
              <a:spLocks noChangeArrowheads="1"/>
            </p:cNvSpPr>
            <p:nvPr/>
          </p:nvSpPr>
          <p:spPr bwMode="auto">
            <a:xfrm>
              <a:off x="481" y="1421"/>
              <a:ext cx="486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FF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  <a:ea typeface="宋体" panose="02010600030101010101" pitchFamily="2" charset="-122"/>
                </a:rPr>
                <a:t>(4,4)</a:t>
              </a:r>
            </a:p>
          </p:txBody>
        </p:sp>
        <p:sp>
          <p:nvSpPr>
            <p:cNvPr id="13347" name="Text Box 41"/>
            <p:cNvSpPr txBox="1">
              <a:spLocks noChangeArrowheads="1"/>
            </p:cNvSpPr>
            <p:nvPr/>
          </p:nvSpPr>
          <p:spPr bwMode="auto">
            <a:xfrm>
              <a:off x="249" y="2542"/>
              <a:ext cx="486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FF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  <a:ea typeface="宋体" panose="02010600030101010101" pitchFamily="2" charset="-122"/>
                </a:rPr>
                <a:t>(2,4)</a:t>
              </a:r>
            </a:p>
          </p:txBody>
        </p:sp>
        <p:sp>
          <p:nvSpPr>
            <p:cNvPr id="13348" name="Text Box 42"/>
            <p:cNvSpPr txBox="1">
              <a:spLocks noChangeArrowheads="1"/>
            </p:cNvSpPr>
            <p:nvPr/>
          </p:nvSpPr>
          <p:spPr bwMode="auto">
            <a:xfrm>
              <a:off x="1756" y="1460"/>
              <a:ext cx="486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FF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  <a:ea typeface="宋体" panose="02010600030101010101" pitchFamily="2" charset="-122"/>
                </a:rPr>
                <a:t>(0,3)</a:t>
              </a:r>
            </a:p>
          </p:txBody>
        </p:sp>
        <p:sp>
          <p:nvSpPr>
            <p:cNvPr id="13349" name="Text Box 43"/>
            <p:cNvSpPr txBox="1">
              <a:spLocks noChangeArrowheads="1"/>
            </p:cNvSpPr>
            <p:nvPr/>
          </p:nvSpPr>
          <p:spPr bwMode="auto">
            <a:xfrm>
              <a:off x="1679" y="2658"/>
              <a:ext cx="486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FF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  <a:ea typeface="宋体" panose="02010600030101010101" pitchFamily="2" charset="-122"/>
                </a:rPr>
                <a:t>(2,2)</a:t>
              </a:r>
            </a:p>
          </p:txBody>
        </p:sp>
      </p:grpSp>
      <p:grpSp>
        <p:nvGrpSpPr>
          <p:cNvPr id="13316" name="Group 93"/>
          <p:cNvGrpSpPr>
            <a:grpSpLocks/>
          </p:cNvGrpSpPr>
          <p:nvPr/>
        </p:nvGrpSpPr>
        <p:grpSpPr bwMode="auto">
          <a:xfrm>
            <a:off x="5216525" y="1916113"/>
            <a:ext cx="3201988" cy="3128962"/>
            <a:chOff x="3286" y="1207"/>
            <a:chExt cx="2017" cy="1971"/>
          </a:xfrm>
        </p:grpSpPr>
        <p:sp>
          <p:nvSpPr>
            <p:cNvPr id="13320" name="Oval 61"/>
            <p:cNvSpPr>
              <a:spLocks noChangeArrowheads="1"/>
            </p:cNvSpPr>
            <p:nvPr/>
          </p:nvSpPr>
          <p:spPr bwMode="auto">
            <a:xfrm>
              <a:off x="3293" y="2019"/>
              <a:ext cx="309" cy="309"/>
            </a:xfrm>
            <a:prstGeom prst="ellipse">
              <a:avLst/>
            </a:prstGeom>
            <a:solidFill>
              <a:srgbClr val="FF99CC"/>
            </a:solidFill>
            <a:ln w="9525">
              <a:solidFill>
                <a:srgbClr val="0000FF"/>
              </a:solidFill>
              <a:round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v1</a:t>
              </a:r>
            </a:p>
          </p:txBody>
        </p:sp>
        <p:sp>
          <p:nvSpPr>
            <p:cNvPr id="13321" name="Oval 62"/>
            <p:cNvSpPr>
              <a:spLocks noChangeArrowheads="1"/>
            </p:cNvSpPr>
            <p:nvPr/>
          </p:nvSpPr>
          <p:spPr bwMode="auto">
            <a:xfrm>
              <a:off x="4028" y="2869"/>
              <a:ext cx="309" cy="309"/>
            </a:xfrm>
            <a:prstGeom prst="ellipse">
              <a:avLst/>
            </a:prstGeom>
            <a:solidFill>
              <a:srgbClr val="FF99CC"/>
            </a:solidFill>
            <a:ln w="9525">
              <a:solidFill>
                <a:srgbClr val="0000FF"/>
              </a:solidFill>
              <a:round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</a:p>
          </p:txBody>
        </p:sp>
        <p:sp>
          <p:nvSpPr>
            <p:cNvPr id="13322" name="Oval 63"/>
            <p:cNvSpPr>
              <a:spLocks noChangeArrowheads="1"/>
            </p:cNvSpPr>
            <p:nvPr/>
          </p:nvSpPr>
          <p:spPr bwMode="auto">
            <a:xfrm>
              <a:off x="4105" y="1207"/>
              <a:ext cx="309" cy="309"/>
            </a:xfrm>
            <a:prstGeom prst="ellipse">
              <a:avLst/>
            </a:prstGeom>
            <a:solidFill>
              <a:srgbClr val="FF99CC"/>
            </a:solidFill>
            <a:ln w="9525">
              <a:solidFill>
                <a:srgbClr val="0000FF"/>
              </a:solidFill>
              <a:round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</a:p>
          </p:txBody>
        </p:sp>
        <p:sp>
          <p:nvSpPr>
            <p:cNvPr id="13323" name="Oval 64"/>
            <p:cNvSpPr>
              <a:spLocks noChangeArrowheads="1"/>
            </p:cNvSpPr>
            <p:nvPr/>
          </p:nvSpPr>
          <p:spPr bwMode="auto">
            <a:xfrm>
              <a:off x="4994" y="2057"/>
              <a:ext cx="309" cy="309"/>
            </a:xfrm>
            <a:prstGeom prst="ellipse">
              <a:avLst/>
            </a:prstGeom>
            <a:solidFill>
              <a:srgbClr val="FF99CC"/>
            </a:solidFill>
            <a:ln w="9525">
              <a:solidFill>
                <a:srgbClr val="0000FF"/>
              </a:solidFill>
              <a:round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v2</a:t>
              </a:r>
            </a:p>
          </p:txBody>
        </p:sp>
        <p:sp>
          <p:nvSpPr>
            <p:cNvPr id="13324" name="Text Box 72"/>
            <p:cNvSpPr txBox="1">
              <a:spLocks noChangeArrowheads="1"/>
            </p:cNvSpPr>
            <p:nvPr/>
          </p:nvSpPr>
          <p:spPr bwMode="auto">
            <a:xfrm>
              <a:off x="3286" y="2542"/>
              <a:ext cx="211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FF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13325" name="Text Box 73"/>
            <p:cNvSpPr txBox="1">
              <a:spLocks noChangeArrowheads="1"/>
            </p:cNvSpPr>
            <p:nvPr/>
          </p:nvSpPr>
          <p:spPr bwMode="auto">
            <a:xfrm>
              <a:off x="4785" y="1480"/>
              <a:ext cx="211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FF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13326" name="Text Box 74"/>
            <p:cNvSpPr txBox="1">
              <a:spLocks noChangeArrowheads="1"/>
            </p:cNvSpPr>
            <p:nvPr/>
          </p:nvSpPr>
          <p:spPr bwMode="auto">
            <a:xfrm>
              <a:off x="4716" y="2658"/>
              <a:ext cx="211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FF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cxnSp>
          <p:nvCxnSpPr>
            <p:cNvPr id="13327" name="AutoShape 76"/>
            <p:cNvCxnSpPr>
              <a:cxnSpLocks noChangeShapeType="1"/>
              <a:stCxn id="13320" idx="7"/>
              <a:endCxn id="13322" idx="4"/>
            </p:cNvCxnSpPr>
            <p:nvPr/>
          </p:nvCxnSpPr>
          <p:spPr bwMode="auto">
            <a:xfrm rot="-5400000">
              <a:off x="3634" y="1439"/>
              <a:ext cx="548" cy="702"/>
            </a:xfrm>
            <a:prstGeom prst="curvedConnector3">
              <a:avLst>
                <a:gd name="adj1" fmla="val 54116"/>
              </a:avLst>
            </a:prstGeom>
            <a:noFill/>
            <a:ln w="25400">
              <a:solidFill>
                <a:srgbClr val="339966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3328" name="Text Box 77"/>
            <p:cNvSpPr txBox="1">
              <a:spLocks noChangeArrowheads="1"/>
            </p:cNvSpPr>
            <p:nvPr/>
          </p:nvSpPr>
          <p:spPr bwMode="auto">
            <a:xfrm>
              <a:off x="3788" y="1748"/>
              <a:ext cx="211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FF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cxnSp>
          <p:nvCxnSpPr>
            <p:cNvPr id="13329" name="AutoShape 78"/>
            <p:cNvCxnSpPr>
              <a:cxnSpLocks noChangeShapeType="1"/>
              <a:stCxn id="13323" idx="2"/>
              <a:endCxn id="13320" idx="6"/>
            </p:cNvCxnSpPr>
            <p:nvPr/>
          </p:nvCxnSpPr>
          <p:spPr bwMode="auto">
            <a:xfrm rot="10800000">
              <a:off x="3602" y="2173"/>
              <a:ext cx="1392" cy="39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rgbClr val="CC99FF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3330" name="Text Box 79"/>
            <p:cNvSpPr txBox="1">
              <a:spLocks noChangeArrowheads="1"/>
            </p:cNvSpPr>
            <p:nvPr/>
          </p:nvSpPr>
          <p:spPr bwMode="auto">
            <a:xfrm>
              <a:off x="4245" y="1962"/>
              <a:ext cx="211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FF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cxnSp>
          <p:nvCxnSpPr>
            <p:cNvPr id="13331" name="AutoShape 80"/>
            <p:cNvCxnSpPr>
              <a:cxnSpLocks noChangeShapeType="1"/>
              <a:stCxn id="13320" idx="3"/>
              <a:endCxn id="13321" idx="2"/>
            </p:cNvCxnSpPr>
            <p:nvPr/>
          </p:nvCxnSpPr>
          <p:spPr bwMode="auto">
            <a:xfrm rot="16200000" flipH="1">
              <a:off x="3313" y="2308"/>
              <a:ext cx="740" cy="690"/>
            </a:xfrm>
            <a:prstGeom prst="curvedConnector2">
              <a:avLst/>
            </a:prstGeom>
            <a:noFill/>
            <a:ln w="9525">
              <a:solidFill>
                <a:srgbClr val="CC99FF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332" name="AutoShape 81"/>
            <p:cNvCxnSpPr>
              <a:cxnSpLocks noChangeShapeType="1"/>
              <a:stCxn id="13321" idx="0"/>
              <a:endCxn id="13320" idx="5"/>
            </p:cNvCxnSpPr>
            <p:nvPr/>
          </p:nvCxnSpPr>
          <p:spPr bwMode="auto">
            <a:xfrm rot="5400000" flipH="1">
              <a:off x="3577" y="2263"/>
              <a:ext cx="586" cy="625"/>
            </a:xfrm>
            <a:prstGeom prst="curvedConnector3">
              <a:avLst>
                <a:gd name="adj1" fmla="val 46153"/>
              </a:avLst>
            </a:prstGeom>
            <a:noFill/>
            <a:ln w="9525">
              <a:solidFill>
                <a:srgbClr val="CC99FF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3333" name="Text Box 82"/>
            <p:cNvSpPr txBox="1">
              <a:spLocks noChangeArrowheads="1"/>
            </p:cNvSpPr>
            <p:nvPr/>
          </p:nvSpPr>
          <p:spPr bwMode="auto">
            <a:xfrm>
              <a:off x="3743" y="2387"/>
              <a:ext cx="211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FF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cxnSp>
          <p:nvCxnSpPr>
            <p:cNvPr id="13334" name="AutoShape 83"/>
            <p:cNvCxnSpPr>
              <a:cxnSpLocks noChangeShapeType="1"/>
              <a:stCxn id="13321" idx="6"/>
              <a:endCxn id="13323" idx="5"/>
            </p:cNvCxnSpPr>
            <p:nvPr/>
          </p:nvCxnSpPr>
          <p:spPr bwMode="auto">
            <a:xfrm flipV="1">
              <a:off x="4337" y="2321"/>
              <a:ext cx="921" cy="702"/>
            </a:xfrm>
            <a:prstGeom prst="curvedConnector2">
              <a:avLst/>
            </a:prstGeom>
            <a:noFill/>
            <a:ln w="9525">
              <a:solidFill>
                <a:srgbClr val="CC99FF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335" name="AutoShape 84"/>
            <p:cNvCxnSpPr>
              <a:cxnSpLocks noChangeShapeType="1"/>
              <a:stCxn id="13322" idx="6"/>
            </p:cNvCxnSpPr>
            <p:nvPr/>
          </p:nvCxnSpPr>
          <p:spPr bwMode="auto">
            <a:xfrm>
              <a:off x="4414" y="1362"/>
              <a:ext cx="553" cy="707"/>
            </a:xfrm>
            <a:prstGeom prst="curvedConnector2">
              <a:avLst/>
            </a:prstGeom>
            <a:noFill/>
            <a:ln w="9525">
              <a:solidFill>
                <a:srgbClr val="CC99FF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3317" name="Text Box 86"/>
          <p:cNvSpPr txBox="1">
            <a:spLocks noChangeArrowheads="1"/>
          </p:cNvSpPr>
          <p:nvPr/>
        </p:nvSpPr>
        <p:spPr bwMode="auto">
          <a:xfrm>
            <a:off x="611188" y="5013325"/>
            <a:ext cx="8208962" cy="1202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如果网络中一条边的容量为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0,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则认为这条边不在残量网络中。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r(s,v1)=0,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所以就不画出来了。另外举个例子：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r(v1,s) = c(v1,s) – f(v1,s) = 0 – (-f(s,v1)) = f(s,v1) = 4.</a:t>
            </a:r>
          </a:p>
        </p:txBody>
      </p:sp>
      <p:sp>
        <p:nvSpPr>
          <p:cNvPr id="13318" name="Text Box 87"/>
          <p:cNvSpPr txBox="1">
            <a:spLocks noChangeArrowheads="1"/>
          </p:cNvSpPr>
          <p:nvPr/>
        </p:nvSpPr>
        <p:spPr bwMode="auto">
          <a:xfrm>
            <a:off x="611190" y="1247775"/>
            <a:ext cx="1720641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0">
                <a:latin typeface="幼圆" panose="02010509060101010101" pitchFamily="49" charset="-122"/>
              </a:rPr>
              <a:t>图</a:t>
            </a:r>
            <a:r>
              <a:rPr lang="en-US" altLang="zh-CN" sz="2400" b="0">
                <a:latin typeface="幼圆" panose="02010509060101010101" pitchFamily="49" charset="-122"/>
              </a:rPr>
              <a:t>1 </a:t>
            </a:r>
            <a:r>
              <a:rPr lang="zh-CN" altLang="en-US" sz="2400" b="0">
                <a:latin typeface="幼圆" panose="02010509060101010101" pitchFamily="49" charset="-122"/>
              </a:rPr>
              <a:t>原网络</a:t>
            </a:r>
          </a:p>
        </p:txBody>
      </p:sp>
      <p:sp>
        <p:nvSpPr>
          <p:cNvPr id="13319" name="Text Box 88"/>
          <p:cNvSpPr txBox="1">
            <a:spLocks noChangeArrowheads="1"/>
          </p:cNvSpPr>
          <p:nvPr/>
        </p:nvSpPr>
        <p:spPr bwMode="auto">
          <a:xfrm>
            <a:off x="5364165" y="1247775"/>
            <a:ext cx="2028417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0">
                <a:latin typeface="幼圆" panose="02010509060101010101" pitchFamily="49" charset="-122"/>
              </a:rPr>
              <a:t>图</a:t>
            </a:r>
            <a:r>
              <a:rPr lang="en-US" altLang="zh-CN" sz="2400" b="0">
                <a:latin typeface="幼圆" panose="02010509060101010101" pitchFamily="49" charset="-122"/>
              </a:rPr>
              <a:t>2 </a:t>
            </a:r>
            <a:r>
              <a:rPr lang="zh-CN" altLang="en-US" sz="2400" b="0">
                <a:latin typeface="幼圆" panose="02010509060101010101" pitchFamily="49" charset="-122"/>
              </a:rPr>
              <a:t>残量网络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00565" y="1557338"/>
            <a:ext cx="3957637" cy="4876800"/>
          </a:xfrm>
        </p:spPr>
        <p:txBody>
          <a:bodyPr/>
          <a:lstStyle/>
          <a:p>
            <a:pPr eaLnBrk="1" hangingPunct="1"/>
            <a:r>
              <a:rPr lang="zh-CN" altLang="en-US"/>
              <a:t>从残量网络中可以清楚地看到：</a:t>
            </a:r>
          </a:p>
          <a:p>
            <a:pPr eaLnBrk="1" hangingPunct="1"/>
            <a:r>
              <a:rPr lang="zh-CN" altLang="en-US"/>
              <a:t>因为存在边</a:t>
            </a:r>
            <a:r>
              <a:rPr lang="en-US" altLang="zh-CN"/>
              <a:t>(s,v2) = 3,</a:t>
            </a:r>
            <a:r>
              <a:rPr lang="zh-CN" altLang="en-US"/>
              <a:t>我们知道从</a:t>
            </a:r>
            <a:r>
              <a:rPr lang="en-US" altLang="zh-CN"/>
              <a:t>S</a:t>
            </a:r>
            <a:r>
              <a:rPr lang="zh-CN" altLang="en-US"/>
              <a:t>到</a:t>
            </a:r>
            <a:r>
              <a:rPr lang="en-US" altLang="zh-CN"/>
              <a:t>v2</a:t>
            </a:r>
            <a:r>
              <a:rPr lang="zh-CN" altLang="en-US"/>
              <a:t>还可以再增加</a:t>
            </a:r>
            <a:r>
              <a:rPr lang="en-US" altLang="zh-CN"/>
              <a:t>3</a:t>
            </a:r>
            <a:r>
              <a:rPr lang="zh-CN" altLang="en-US"/>
              <a:t>单位的流量；</a:t>
            </a:r>
          </a:p>
          <a:p>
            <a:pPr eaLnBrk="1" hangingPunct="1"/>
            <a:r>
              <a:rPr lang="zh-CN" altLang="en-US"/>
              <a:t>因为存在边</a:t>
            </a:r>
            <a:r>
              <a:rPr lang="en-US" altLang="zh-CN"/>
              <a:t>(v1,t) = 2,</a:t>
            </a:r>
            <a:r>
              <a:rPr lang="zh-CN" altLang="en-US"/>
              <a:t>我们知道从</a:t>
            </a:r>
            <a:r>
              <a:rPr lang="en-US" altLang="zh-CN"/>
              <a:t>v1</a:t>
            </a:r>
            <a:r>
              <a:rPr lang="zh-CN" altLang="en-US"/>
              <a:t>到</a:t>
            </a:r>
            <a:r>
              <a:rPr lang="en-US" altLang="zh-CN"/>
              <a:t>t</a:t>
            </a:r>
            <a:r>
              <a:rPr lang="zh-CN" altLang="en-US"/>
              <a:t>还可以再增加</a:t>
            </a:r>
            <a:r>
              <a:rPr lang="en-US" altLang="zh-CN"/>
              <a:t>2</a:t>
            </a:r>
            <a:r>
              <a:rPr lang="zh-CN" altLang="en-US"/>
              <a:t>单位的流量。</a:t>
            </a:r>
          </a:p>
        </p:txBody>
      </p:sp>
      <p:grpSp>
        <p:nvGrpSpPr>
          <p:cNvPr id="14340" name="Group 21"/>
          <p:cNvGrpSpPr>
            <a:grpSpLocks/>
          </p:cNvGrpSpPr>
          <p:nvPr/>
        </p:nvGrpSpPr>
        <p:grpSpPr bwMode="auto">
          <a:xfrm>
            <a:off x="250825" y="1541463"/>
            <a:ext cx="4033838" cy="3941762"/>
            <a:chOff x="158" y="971"/>
            <a:chExt cx="2541" cy="2483"/>
          </a:xfrm>
        </p:grpSpPr>
        <p:sp>
          <p:nvSpPr>
            <p:cNvPr id="14341" name="Oval 5"/>
            <p:cNvSpPr>
              <a:spLocks noChangeArrowheads="1"/>
            </p:cNvSpPr>
            <p:nvPr/>
          </p:nvSpPr>
          <p:spPr bwMode="auto">
            <a:xfrm>
              <a:off x="167" y="1993"/>
              <a:ext cx="390" cy="390"/>
            </a:xfrm>
            <a:prstGeom prst="ellipse">
              <a:avLst/>
            </a:prstGeom>
            <a:solidFill>
              <a:srgbClr val="FF99CC"/>
            </a:solidFill>
            <a:ln w="9525">
              <a:solidFill>
                <a:srgbClr val="0000FF"/>
              </a:solidFill>
              <a:round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v1</a:t>
              </a:r>
            </a:p>
          </p:txBody>
        </p:sp>
        <p:sp>
          <p:nvSpPr>
            <p:cNvPr id="14342" name="Oval 6"/>
            <p:cNvSpPr>
              <a:spLocks noChangeArrowheads="1"/>
            </p:cNvSpPr>
            <p:nvPr/>
          </p:nvSpPr>
          <p:spPr bwMode="auto">
            <a:xfrm>
              <a:off x="1092" y="3065"/>
              <a:ext cx="390" cy="389"/>
            </a:xfrm>
            <a:prstGeom prst="ellipse">
              <a:avLst/>
            </a:prstGeom>
            <a:solidFill>
              <a:srgbClr val="FF99CC"/>
            </a:solidFill>
            <a:ln w="9525">
              <a:solidFill>
                <a:srgbClr val="0000FF"/>
              </a:solidFill>
              <a:round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</a:p>
          </p:txBody>
        </p:sp>
        <p:sp>
          <p:nvSpPr>
            <p:cNvPr id="14343" name="Oval 7"/>
            <p:cNvSpPr>
              <a:spLocks noChangeArrowheads="1"/>
            </p:cNvSpPr>
            <p:nvPr/>
          </p:nvSpPr>
          <p:spPr bwMode="auto">
            <a:xfrm>
              <a:off x="1190" y="971"/>
              <a:ext cx="389" cy="389"/>
            </a:xfrm>
            <a:prstGeom prst="ellipse">
              <a:avLst/>
            </a:prstGeom>
            <a:solidFill>
              <a:srgbClr val="FF99CC"/>
            </a:solidFill>
            <a:ln w="9525">
              <a:solidFill>
                <a:srgbClr val="0000FF"/>
              </a:solidFill>
              <a:round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</a:p>
          </p:txBody>
        </p:sp>
        <p:sp>
          <p:nvSpPr>
            <p:cNvPr id="14344" name="Oval 8"/>
            <p:cNvSpPr>
              <a:spLocks noChangeArrowheads="1"/>
            </p:cNvSpPr>
            <p:nvPr/>
          </p:nvSpPr>
          <p:spPr bwMode="auto">
            <a:xfrm>
              <a:off x="2309" y="2042"/>
              <a:ext cx="390" cy="390"/>
            </a:xfrm>
            <a:prstGeom prst="ellipse">
              <a:avLst/>
            </a:prstGeom>
            <a:solidFill>
              <a:srgbClr val="FF99CC"/>
            </a:solidFill>
            <a:ln w="9525">
              <a:solidFill>
                <a:srgbClr val="0000FF"/>
              </a:solidFill>
              <a:round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v2</a:t>
              </a:r>
            </a:p>
          </p:txBody>
        </p:sp>
        <p:sp>
          <p:nvSpPr>
            <p:cNvPr id="14345" name="Text Box 9"/>
            <p:cNvSpPr txBox="1">
              <a:spLocks noChangeArrowheads="1"/>
            </p:cNvSpPr>
            <p:nvPr/>
          </p:nvSpPr>
          <p:spPr bwMode="auto">
            <a:xfrm>
              <a:off x="158" y="2653"/>
              <a:ext cx="211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FF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14346" name="Text Box 10"/>
            <p:cNvSpPr txBox="1">
              <a:spLocks noChangeArrowheads="1"/>
            </p:cNvSpPr>
            <p:nvPr/>
          </p:nvSpPr>
          <p:spPr bwMode="auto">
            <a:xfrm>
              <a:off x="2008" y="1360"/>
              <a:ext cx="211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FF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14347" name="Text Box 11"/>
            <p:cNvSpPr txBox="1">
              <a:spLocks noChangeArrowheads="1"/>
            </p:cNvSpPr>
            <p:nvPr/>
          </p:nvSpPr>
          <p:spPr bwMode="auto">
            <a:xfrm>
              <a:off x="1960" y="2799"/>
              <a:ext cx="211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FF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cxnSp>
          <p:nvCxnSpPr>
            <p:cNvPr id="14348" name="AutoShape 12"/>
            <p:cNvCxnSpPr>
              <a:cxnSpLocks noChangeShapeType="1"/>
              <a:stCxn id="14341" idx="7"/>
              <a:endCxn id="14343" idx="3"/>
            </p:cNvCxnSpPr>
            <p:nvPr/>
          </p:nvCxnSpPr>
          <p:spPr bwMode="auto">
            <a:xfrm rot="-5400000">
              <a:off x="500" y="1303"/>
              <a:ext cx="747" cy="747"/>
            </a:xfrm>
            <a:prstGeom prst="curvedConnector3">
              <a:avLst>
                <a:gd name="adj1" fmla="val 85139"/>
              </a:avLst>
            </a:prstGeom>
            <a:noFill/>
            <a:ln w="12700">
              <a:solidFill>
                <a:srgbClr val="CC99FF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349" name="Text Box 13"/>
            <p:cNvSpPr txBox="1">
              <a:spLocks noChangeArrowheads="1"/>
            </p:cNvSpPr>
            <p:nvPr/>
          </p:nvSpPr>
          <p:spPr bwMode="auto">
            <a:xfrm>
              <a:off x="790" y="1653"/>
              <a:ext cx="211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FF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cxnSp>
          <p:nvCxnSpPr>
            <p:cNvPr id="14350" name="AutoShape 14"/>
            <p:cNvCxnSpPr>
              <a:cxnSpLocks noChangeShapeType="1"/>
              <a:stCxn id="14344" idx="2"/>
              <a:endCxn id="14341" idx="6"/>
            </p:cNvCxnSpPr>
            <p:nvPr/>
          </p:nvCxnSpPr>
          <p:spPr bwMode="auto">
            <a:xfrm rot="10800000">
              <a:off x="557" y="2188"/>
              <a:ext cx="1752" cy="49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rgbClr val="CC99FF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351" name="Text Box 15"/>
            <p:cNvSpPr txBox="1">
              <a:spLocks noChangeArrowheads="1"/>
            </p:cNvSpPr>
            <p:nvPr/>
          </p:nvSpPr>
          <p:spPr bwMode="auto">
            <a:xfrm>
              <a:off x="1366" y="1922"/>
              <a:ext cx="265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FF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cxnSp>
          <p:nvCxnSpPr>
            <p:cNvPr id="14352" name="AutoShape 16"/>
            <p:cNvCxnSpPr>
              <a:cxnSpLocks noChangeShapeType="1"/>
              <a:stCxn id="14341" idx="3"/>
              <a:endCxn id="14342" idx="2"/>
            </p:cNvCxnSpPr>
            <p:nvPr/>
          </p:nvCxnSpPr>
          <p:spPr bwMode="auto">
            <a:xfrm rot="16200000" flipH="1">
              <a:off x="191" y="2359"/>
              <a:ext cx="933" cy="868"/>
            </a:xfrm>
            <a:prstGeom prst="curvedConnector2">
              <a:avLst/>
            </a:prstGeom>
            <a:noFill/>
            <a:ln w="9525">
              <a:solidFill>
                <a:srgbClr val="CC99FF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353" name="AutoShape 17"/>
            <p:cNvCxnSpPr>
              <a:cxnSpLocks noChangeShapeType="1"/>
              <a:stCxn id="14342" idx="0"/>
              <a:endCxn id="14341" idx="5"/>
            </p:cNvCxnSpPr>
            <p:nvPr/>
          </p:nvCxnSpPr>
          <p:spPr bwMode="auto">
            <a:xfrm rot="5400000" flipH="1">
              <a:off x="524" y="2302"/>
              <a:ext cx="739" cy="787"/>
            </a:xfrm>
            <a:prstGeom prst="curvedConnector3">
              <a:avLst>
                <a:gd name="adj1" fmla="val 46153"/>
              </a:avLst>
            </a:prstGeom>
            <a:noFill/>
            <a:ln w="9525">
              <a:solidFill>
                <a:srgbClr val="CC99FF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354" name="Text Box 18"/>
            <p:cNvSpPr txBox="1">
              <a:spLocks noChangeArrowheads="1"/>
            </p:cNvSpPr>
            <p:nvPr/>
          </p:nvSpPr>
          <p:spPr bwMode="auto">
            <a:xfrm>
              <a:off x="734" y="2458"/>
              <a:ext cx="211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FF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cxnSp>
          <p:nvCxnSpPr>
            <p:cNvPr id="14355" name="AutoShape 19"/>
            <p:cNvCxnSpPr>
              <a:cxnSpLocks noChangeShapeType="1"/>
              <a:stCxn id="14342" idx="6"/>
              <a:endCxn id="14344" idx="4"/>
            </p:cNvCxnSpPr>
            <p:nvPr/>
          </p:nvCxnSpPr>
          <p:spPr bwMode="auto">
            <a:xfrm flipV="1">
              <a:off x="1482" y="2432"/>
              <a:ext cx="1022" cy="828"/>
            </a:xfrm>
            <a:prstGeom prst="curvedConnector2">
              <a:avLst/>
            </a:prstGeom>
            <a:noFill/>
            <a:ln w="9525">
              <a:solidFill>
                <a:srgbClr val="CC99FF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356" name="AutoShape 20"/>
            <p:cNvCxnSpPr>
              <a:cxnSpLocks noChangeShapeType="1"/>
              <a:stCxn id="14343" idx="6"/>
              <a:endCxn id="14344" idx="0"/>
            </p:cNvCxnSpPr>
            <p:nvPr/>
          </p:nvCxnSpPr>
          <p:spPr bwMode="auto">
            <a:xfrm>
              <a:off x="1579" y="1166"/>
              <a:ext cx="925" cy="876"/>
            </a:xfrm>
            <a:prstGeom prst="curvedConnector2">
              <a:avLst/>
            </a:prstGeom>
            <a:noFill/>
            <a:ln w="9525">
              <a:solidFill>
                <a:srgbClr val="CC99FF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为什么要建立后向弧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27538" y="1052515"/>
            <a:ext cx="4248150" cy="4968875"/>
          </a:xfrm>
        </p:spPr>
        <p:txBody>
          <a:bodyPr/>
          <a:lstStyle/>
          <a:p>
            <a:pPr eaLnBrk="1" hangingPunct="1"/>
            <a:r>
              <a:rPr lang="zh-CN" altLang="en-US"/>
              <a:t>其中像</a:t>
            </a:r>
            <a:r>
              <a:rPr lang="en-US" altLang="zh-CN"/>
              <a:t>(v1,s)</a:t>
            </a:r>
            <a:r>
              <a:rPr lang="zh-CN" altLang="en-US"/>
              <a:t>这样的边称为后向弧</a:t>
            </a:r>
            <a:r>
              <a:rPr lang="en-US" altLang="zh-CN"/>
              <a:t>,</a:t>
            </a:r>
            <a:r>
              <a:rPr lang="zh-CN" altLang="en-US"/>
              <a:t>它表示从</a:t>
            </a:r>
            <a:r>
              <a:rPr lang="en-US" altLang="zh-CN"/>
              <a:t>v1</a:t>
            </a:r>
            <a:r>
              <a:rPr lang="zh-CN" altLang="en-US"/>
              <a:t>到</a:t>
            </a:r>
            <a:r>
              <a:rPr lang="en-US" altLang="zh-CN"/>
              <a:t>s</a:t>
            </a:r>
            <a:r>
              <a:rPr lang="zh-CN" altLang="en-US"/>
              <a:t>还可以增加</a:t>
            </a:r>
            <a:r>
              <a:rPr lang="en-US" altLang="zh-CN"/>
              <a:t>4</a:t>
            </a:r>
            <a:r>
              <a:rPr lang="zh-CN" altLang="en-US"/>
              <a:t>单位的流量。</a:t>
            </a:r>
          </a:p>
          <a:p>
            <a:pPr eaLnBrk="1" hangingPunct="1"/>
            <a:r>
              <a:rPr lang="zh-CN" altLang="en-US"/>
              <a:t>但是从</a:t>
            </a:r>
            <a:r>
              <a:rPr lang="en-US" altLang="zh-CN"/>
              <a:t>v1</a:t>
            </a:r>
            <a:r>
              <a:rPr lang="zh-CN" altLang="en-US"/>
              <a:t>到</a:t>
            </a:r>
            <a:r>
              <a:rPr lang="en-US" altLang="zh-CN"/>
              <a:t>s</a:t>
            </a:r>
            <a:r>
              <a:rPr lang="zh-CN" altLang="en-US"/>
              <a:t>不是和原网络中的弧的方向相反吗？显然“从</a:t>
            </a:r>
            <a:r>
              <a:rPr lang="en-US" altLang="zh-CN"/>
              <a:t>v1</a:t>
            </a:r>
            <a:r>
              <a:rPr lang="zh-CN" altLang="en-US"/>
              <a:t>到</a:t>
            </a:r>
            <a:r>
              <a:rPr lang="en-US" altLang="zh-CN"/>
              <a:t>s</a:t>
            </a:r>
            <a:r>
              <a:rPr lang="zh-CN" altLang="en-US"/>
              <a:t>还可以增加</a:t>
            </a:r>
            <a:r>
              <a:rPr lang="en-US" altLang="zh-CN"/>
              <a:t>4</a:t>
            </a:r>
            <a:r>
              <a:rPr lang="zh-CN" altLang="en-US"/>
              <a:t>单位流量”这条信息毫无意义。那么，有必要建立这些后向弧吗？</a:t>
            </a:r>
          </a:p>
          <a:p>
            <a:pPr eaLnBrk="1" hangingPunct="1"/>
            <a:endParaRPr lang="en-US" altLang="zh-CN" b="0"/>
          </a:p>
        </p:txBody>
      </p:sp>
      <p:sp>
        <p:nvSpPr>
          <p:cNvPr id="15364" name="Oval 5"/>
          <p:cNvSpPr>
            <a:spLocks noChangeArrowheads="1"/>
          </p:cNvSpPr>
          <p:nvPr/>
        </p:nvSpPr>
        <p:spPr bwMode="auto">
          <a:xfrm>
            <a:off x="265115" y="3163890"/>
            <a:ext cx="619125" cy="619125"/>
          </a:xfrm>
          <a:prstGeom prst="ellipse">
            <a:avLst/>
          </a:prstGeom>
          <a:solidFill>
            <a:srgbClr val="FF99CC"/>
          </a:solidFill>
          <a:ln w="9525">
            <a:solidFill>
              <a:srgbClr val="0000FF"/>
            </a:solidFill>
            <a:round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v1</a:t>
            </a:r>
          </a:p>
        </p:txBody>
      </p:sp>
      <p:sp>
        <p:nvSpPr>
          <p:cNvPr id="15365" name="Oval 6"/>
          <p:cNvSpPr>
            <a:spLocks noChangeArrowheads="1"/>
          </p:cNvSpPr>
          <p:nvPr/>
        </p:nvSpPr>
        <p:spPr bwMode="auto">
          <a:xfrm>
            <a:off x="1733552" y="4865690"/>
            <a:ext cx="619125" cy="617537"/>
          </a:xfrm>
          <a:prstGeom prst="ellipse">
            <a:avLst/>
          </a:prstGeom>
          <a:solidFill>
            <a:srgbClr val="FF99CC"/>
          </a:solidFill>
          <a:ln w="9525">
            <a:solidFill>
              <a:srgbClr val="0000FF"/>
            </a:solidFill>
            <a:round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</a:p>
        </p:txBody>
      </p:sp>
      <p:sp>
        <p:nvSpPr>
          <p:cNvPr id="15366" name="Oval 7"/>
          <p:cNvSpPr>
            <a:spLocks noChangeArrowheads="1"/>
          </p:cNvSpPr>
          <p:nvPr/>
        </p:nvSpPr>
        <p:spPr bwMode="auto">
          <a:xfrm>
            <a:off x="1889125" y="1541465"/>
            <a:ext cx="617538" cy="617537"/>
          </a:xfrm>
          <a:prstGeom prst="ellipse">
            <a:avLst/>
          </a:prstGeom>
          <a:solidFill>
            <a:srgbClr val="FF99CC"/>
          </a:solidFill>
          <a:ln w="9525">
            <a:solidFill>
              <a:srgbClr val="0000FF"/>
            </a:solidFill>
            <a:round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</a:p>
        </p:txBody>
      </p:sp>
      <p:sp>
        <p:nvSpPr>
          <p:cNvPr id="15367" name="Oval 8"/>
          <p:cNvSpPr>
            <a:spLocks noChangeArrowheads="1"/>
          </p:cNvSpPr>
          <p:nvPr/>
        </p:nvSpPr>
        <p:spPr bwMode="auto">
          <a:xfrm>
            <a:off x="3665540" y="3241677"/>
            <a:ext cx="619125" cy="619125"/>
          </a:xfrm>
          <a:prstGeom prst="ellipse">
            <a:avLst/>
          </a:prstGeom>
          <a:solidFill>
            <a:srgbClr val="FF99CC"/>
          </a:solidFill>
          <a:ln w="9525">
            <a:solidFill>
              <a:srgbClr val="0000FF"/>
            </a:solidFill>
            <a:round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v2</a:t>
            </a:r>
          </a:p>
        </p:txBody>
      </p:sp>
      <p:sp>
        <p:nvSpPr>
          <p:cNvPr id="15368" name="Text Box 9"/>
          <p:cNvSpPr txBox="1">
            <a:spLocks noChangeArrowheads="1"/>
          </p:cNvSpPr>
          <p:nvPr/>
        </p:nvSpPr>
        <p:spPr bwMode="auto">
          <a:xfrm>
            <a:off x="250825" y="4211638"/>
            <a:ext cx="335646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15369" name="Text Box 10"/>
          <p:cNvSpPr txBox="1">
            <a:spLocks noChangeArrowheads="1"/>
          </p:cNvSpPr>
          <p:nvPr/>
        </p:nvSpPr>
        <p:spPr bwMode="auto">
          <a:xfrm>
            <a:off x="3187700" y="2159000"/>
            <a:ext cx="335646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15370" name="Text Box 11"/>
          <p:cNvSpPr txBox="1">
            <a:spLocks noChangeArrowheads="1"/>
          </p:cNvSpPr>
          <p:nvPr/>
        </p:nvSpPr>
        <p:spPr bwMode="auto">
          <a:xfrm>
            <a:off x="3111500" y="4443413"/>
            <a:ext cx="335646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</a:p>
        </p:txBody>
      </p:sp>
      <p:cxnSp>
        <p:nvCxnSpPr>
          <p:cNvPr id="15371" name="AutoShape 12"/>
          <p:cNvCxnSpPr>
            <a:cxnSpLocks noChangeShapeType="1"/>
            <a:stCxn id="15364" idx="7"/>
            <a:endCxn id="15366" idx="3"/>
          </p:cNvCxnSpPr>
          <p:nvPr/>
        </p:nvCxnSpPr>
        <p:spPr bwMode="auto">
          <a:xfrm rot="16200000">
            <a:off x="793751" y="2068514"/>
            <a:ext cx="1185862" cy="1185863"/>
          </a:xfrm>
          <a:prstGeom prst="curvedConnector3">
            <a:avLst>
              <a:gd name="adj1" fmla="val 85139"/>
            </a:avLst>
          </a:prstGeom>
          <a:noFill/>
          <a:ln w="25400">
            <a:solidFill>
              <a:srgbClr val="339966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372" name="Text Box 13"/>
          <p:cNvSpPr txBox="1">
            <a:spLocks noChangeArrowheads="1"/>
          </p:cNvSpPr>
          <p:nvPr/>
        </p:nvSpPr>
        <p:spPr bwMode="auto">
          <a:xfrm>
            <a:off x="1254125" y="2624138"/>
            <a:ext cx="335646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</a:p>
        </p:txBody>
      </p:sp>
      <p:cxnSp>
        <p:nvCxnSpPr>
          <p:cNvPr id="15373" name="AutoShape 14"/>
          <p:cNvCxnSpPr>
            <a:cxnSpLocks noChangeShapeType="1"/>
            <a:stCxn id="15367" idx="2"/>
            <a:endCxn id="15364" idx="6"/>
          </p:cNvCxnSpPr>
          <p:nvPr/>
        </p:nvCxnSpPr>
        <p:spPr bwMode="auto">
          <a:xfrm rot="10800000">
            <a:off x="884238" y="3473450"/>
            <a:ext cx="2781300" cy="77788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CC99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374" name="Text Box 15"/>
          <p:cNvSpPr txBox="1">
            <a:spLocks noChangeArrowheads="1"/>
          </p:cNvSpPr>
          <p:nvPr/>
        </p:nvSpPr>
        <p:spPr bwMode="auto">
          <a:xfrm>
            <a:off x="2168525" y="3051175"/>
            <a:ext cx="420688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</a:p>
        </p:txBody>
      </p:sp>
      <p:cxnSp>
        <p:nvCxnSpPr>
          <p:cNvPr id="15375" name="AutoShape 16"/>
          <p:cNvCxnSpPr>
            <a:cxnSpLocks noChangeShapeType="1"/>
            <a:stCxn id="15364" idx="3"/>
            <a:endCxn id="15365" idx="2"/>
          </p:cNvCxnSpPr>
          <p:nvPr/>
        </p:nvCxnSpPr>
        <p:spPr bwMode="auto">
          <a:xfrm rot="16200000" flipH="1">
            <a:off x="304006" y="3744119"/>
            <a:ext cx="1481138" cy="1377950"/>
          </a:xfrm>
          <a:prstGeom prst="curvedConnector2">
            <a:avLst/>
          </a:prstGeom>
          <a:noFill/>
          <a:ln w="9525">
            <a:solidFill>
              <a:srgbClr val="CC99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376" name="AutoShape 17"/>
          <p:cNvCxnSpPr>
            <a:cxnSpLocks noChangeShapeType="1"/>
            <a:stCxn id="15365" idx="0"/>
            <a:endCxn id="15364" idx="5"/>
          </p:cNvCxnSpPr>
          <p:nvPr/>
        </p:nvCxnSpPr>
        <p:spPr bwMode="auto">
          <a:xfrm rot="5400000" flipH="1">
            <a:off x="831852" y="3654427"/>
            <a:ext cx="1173163" cy="1249363"/>
          </a:xfrm>
          <a:prstGeom prst="curvedConnector3">
            <a:avLst>
              <a:gd name="adj1" fmla="val 46153"/>
            </a:avLst>
          </a:prstGeom>
          <a:noFill/>
          <a:ln w="9525">
            <a:solidFill>
              <a:srgbClr val="CC99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377" name="Text Box 18"/>
          <p:cNvSpPr txBox="1">
            <a:spLocks noChangeArrowheads="1"/>
          </p:cNvSpPr>
          <p:nvPr/>
        </p:nvSpPr>
        <p:spPr bwMode="auto">
          <a:xfrm>
            <a:off x="1165225" y="3902075"/>
            <a:ext cx="335646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</a:p>
        </p:txBody>
      </p:sp>
      <p:cxnSp>
        <p:nvCxnSpPr>
          <p:cNvPr id="15378" name="AutoShape 19"/>
          <p:cNvCxnSpPr>
            <a:cxnSpLocks noChangeShapeType="1"/>
            <a:stCxn id="15365" idx="6"/>
            <a:endCxn id="15367" idx="4"/>
          </p:cNvCxnSpPr>
          <p:nvPr/>
        </p:nvCxnSpPr>
        <p:spPr bwMode="auto">
          <a:xfrm flipV="1">
            <a:off x="2352677" y="3860800"/>
            <a:ext cx="1622425" cy="1314450"/>
          </a:xfrm>
          <a:prstGeom prst="curvedConnector2">
            <a:avLst/>
          </a:prstGeom>
          <a:noFill/>
          <a:ln w="9525">
            <a:solidFill>
              <a:srgbClr val="CC99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379" name="AutoShape 20"/>
          <p:cNvCxnSpPr>
            <a:cxnSpLocks noChangeShapeType="1"/>
            <a:stCxn id="15366" idx="6"/>
            <a:endCxn id="15367" idx="0"/>
          </p:cNvCxnSpPr>
          <p:nvPr/>
        </p:nvCxnSpPr>
        <p:spPr bwMode="auto">
          <a:xfrm>
            <a:off x="2506665" y="1851025"/>
            <a:ext cx="1468437" cy="1390650"/>
          </a:xfrm>
          <a:prstGeom prst="curvedConnector2">
            <a:avLst/>
          </a:prstGeom>
          <a:noFill/>
          <a:ln w="9525">
            <a:solidFill>
              <a:srgbClr val="CC99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为什么要建立后向弧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400"/>
              <a:t>显然，例</a:t>
            </a:r>
            <a:r>
              <a:rPr lang="en-US" altLang="zh-CN" sz="2400"/>
              <a:t>1</a:t>
            </a:r>
            <a:r>
              <a:rPr lang="zh-CN" altLang="en-US" sz="2400"/>
              <a:t>中的画出来的不是一个最大流。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/>
              <a:t>但是，如果我们把</a:t>
            </a:r>
            <a:r>
              <a:rPr lang="en-US" altLang="zh-CN" sz="2400"/>
              <a:t>s -&gt; v2 -&gt; v1 -&gt; t</a:t>
            </a:r>
            <a:r>
              <a:rPr lang="zh-CN" altLang="en-US" sz="2400"/>
              <a:t>这条路径经过的弧的流量都增加</a:t>
            </a:r>
            <a:r>
              <a:rPr lang="en-US" altLang="zh-CN" sz="2400"/>
              <a:t>2,</a:t>
            </a:r>
            <a:r>
              <a:rPr lang="zh-CN" altLang="en-US" sz="2400"/>
              <a:t>就得到了该网络的最大流。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/>
              <a:t>注意到这条路径经过了一条后向弧</a:t>
            </a:r>
            <a:r>
              <a:rPr lang="en-US" altLang="zh-CN" sz="2400">
                <a:sym typeface="Wingdings" panose="05000000000000000000" pitchFamily="2" charset="2"/>
              </a:rPr>
              <a:t>:(</a:t>
            </a:r>
            <a:r>
              <a:rPr lang="en-US" altLang="zh-CN" sz="2400"/>
              <a:t>v2,v1)</a:t>
            </a:r>
            <a:r>
              <a:rPr lang="zh-CN" altLang="en-US" sz="2400"/>
              <a:t>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/>
              <a:t>如果不设立后向弧，算法就不能发现这条路径。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/>
              <a:t>从本质上说，后向弧为算法纠正自己所犯的错误提供了可能性，它允许算法取消先前的错误的行为（让</a:t>
            </a:r>
            <a:r>
              <a:rPr lang="en-US" altLang="zh-CN" sz="2400"/>
              <a:t>2</a:t>
            </a:r>
            <a:r>
              <a:rPr lang="zh-CN" altLang="en-US" sz="2400"/>
              <a:t>单位的流从</a:t>
            </a:r>
            <a:r>
              <a:rPr lang="en-US" altLang="zh-CN" sz="2400"/>
              <a:t>v1</a:t>
            </a:r>
            <a:r>
              <a:rPr lang="zh-CN" altLang="en-US" sz="2400"/>
              <a:t>流到</a:t>
            </a:r>
            <a:r>
              <a:rPr lang="en-US" altLang="zh-CN" sz="2400"/>
              <a:t>v2)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可改进路（增广路）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4033838" cy="4598988"/>
          </a:xfrm>
        </p:spPr>
        <p:txBody>
          <a:bodyPr/>
          <a:lstStyle/>
          <a:p>
            <a:pPr eaLnBrk="1" hangingPunct="1"/>
            <a:r>
              <a:rPr lang="zh-CN" altLang="en-US"/>
              <a:t>可改进路定义：</a:t>
            </a:r>
            <a:r>
              <a:rPr lang="zh-CN" altLang="en-US">
                <a:solidFill>
                  <a:schemeClr val="tx2"/>
                </a:solidFill>
              </a:rPr>
              <a:t>在残量网络中的一条从</a:t>
            </a:r>
            <a:r>
              <a:rPr lang="en-US" altLang="zh-CN">
                <a:solidFill>
                  <a:schemeClr val="tx2"/>
                </a:solidFill>
              </a:rPr>
              <a:t>s</a:t>
            </a:r>
            <a:r>
              <a:rPr lang="zh-CN" altLang="en-US">
                <a:solidFill>
                  <a:schemeClr val="tx2"/>
                </a:solidFill>
              </a:rPr>
              <a:t>通往</a:t>
            </a:r>
            <a:r>
              <a:rPr lang="en-US" altLang="zh-CN">
                <a:solidFill>
                  <a:schemeClr val="tx2"/>
                </a:solidFill>
              </a:rPr>
              <a:t>t</a:t>
            </a:r>
            <a:r>
              <a:rPr lang="zh-CN" altLang="en-US">
                <a:solidFill>
                  <a:schemeClr val="tx2"/>
                </a:solidFill>
              </a:rPr>
              <a:t>的路径，其中任意一条弧</a:t>
            </a:r>
            <a:r>
              <a:rPr lang="en-US" altLang="zh-CN">
                <a:solidFill>
                  <a:schemeClr val="tx2"/>
                </a:solidFill>
              </a:rPr>
              <a:t>(u,v)</a:t>
            </a:r>
            <a:r>
              <a:rPr lang="zh-CN" altLang="en-US">
                <a:solidFill>
                  <a:schemeClr val="tx2"/>
                </a:solidFill>
              </a:rPr>
              <a:t>，都有</a:t>
            </a:r>
            <a:r>
              <a:rPr lang="en-US" altLang="zh-CN">
                <a:solidFill>
                  <a:schemeClr val="tx2"/>
                </a:solidFill>
              </a:rPr>
              <a:t>r[u,v]&gt;0</a:t>
            </a:r>
            <a:r>
              <a:rPr lang="zh-CN" altLang="en-US">
                <a:solidFill>
                  <a:schemeClr val="tx2"/>
                </a:solidFill>
              </a:rPr>
              <a:t>。</a:t>
            </a:r>
            <a:r>
              <a:rPr lang="zh-CN" altLang="en-US"/>
              <a:t>（每一条前向弧都是非饱和弧，每一条后向弧都是非零流弧）</a:t>
            </a:r>
            <a:endParaRPr lang="zh-CN" altLang="en-US">
              <a:solidFill>
                <a:schemeClr val="tx2"/>
              </a:solidFill>
            </a:endParaRPr>
          </a:p>
          <a:p>
            <a:pPr eaLnBrk="1" hangingPunct="1"/>
            <a:r>
              <a:rPr lang="zh-CN" altLang="en-US"/>
              <a:t>绿色的即为一条可改进路。</a:t>
            </a:r>
          </a:p>
        </p:txBody>
      </p:sp>
      <p:sp>
        <p:nvSpPr>
          <p:cNvPr id="17412" name="Oval 5"/>
          <p:cNvSpPr>
            <a:spLocks noChangeArrowheads="1"/>
          </p:cNvSpPr>
          <p:nvPr/>
        </p:nvSpPr>
        <p:spPr bwMode="auto">
          <a:xfrm>
            <a:off x="4738688" y="3581400"/>
            <a:ext cx="609600" cy="609600"/>
          </a:xfrm>
          <a:prstGeom prst="ellipse">
            <a:avLst/>
          </a:prstGeom>
          <a:solidFill>
            <a:srgbClr val="FF99CC"/>
          </a:solidFill>
          <a:ln w="9525">
            <a:solidFill>
              <a:srgbClr val="0000FF"/>
            </a:solidFill>
            <a:round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v1</a:t>
            </a:r>
          </a:p>
        </p:txBody>
      </p:sp>
      <p:sp>
        <p:nvSpPr>
          <p:cNvPr id="17413" name="Oval 6"/>
          <p:cNvSpPr>
            <a:spLocks noChangeArrowheads="1"/>
          </p:cNvSpPr>
          <p:nvPr/>
        </p:nvSpPr>
        <p:spPr bwMode="auto">
          <a:xfrm>
            <a:off x="6186488" y="5257800"/>
            <a:ext cx="609600" cy="609600"/>
          </a:xfrm>
          <a:prstGeom prst="ellipse">
            <a:avLst/>
          </a:prstGeom>
          <a:solidFill>
            <a:srgbClr val="FF99CC"/>
          </a:solidFill>
          <a:ln w="9525">
            <a:solidFill>
              <a:srgbClr val="0000FF"/>
            </a:solidFill>
            <a:round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</a:p>
        </p:txBody>
      </p:sp>
      <p:sp>
        <p:nvSpPr>
          <p:cNvPr id="17414" name="Oval 7"/>
          <p:cNvSpPr>
            <a:spLocks noChangeArrowheads="1"/>
          </p:cNvSpPr>
          <p:nvPr/>
        </p:nvSpPr>
        <p:spPr bwMode="auto">
          <a:xfrm>
            <a:off x="6338888" y="1981200"/>
            <a:ext cx="609600" cy="609600"/>
          </a:xfrm>
          <a:prstGeom prst="ellipse">
            <a:avLst/>
          </a:prstGeom>
          <a:solidFill>
            <a:srgbClr val="FF99CC"/>
          </a:solidFill>
          <a:ln w="9525">
            <a:solidFill>
              <a:srgbClr val="0000FF"/>
            </a:solidFill>
            <a:round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</a:p>
        </p:txBody>
      </p:sp>
      <p:sp>
        <p:nvSpPr>
          <p:cNvPr id="17415" name="Oval 8"/>
          <p:cNvSpPr>
            <a:spLocks noChangeArrowheads="1"/>
          </p:cNvSpPr>
          <p:nvPr/>
        </p:nvSpPr>
        <p:spPr bwMode="auto">
          <a:xfrm>
            <a:off x="8091488" y="3657600"/>
            <a:ext cx="609600" cy="609600"/>
          </a:xfrm>
          <a:prstGeom prst="ellipse">
            <a:avLst/>
          </a:prstGeom>
          <a:solidFill>
            <a:srgbClr val="FF99CC"/>
          </a:solidFill>
          <a:ln w="9525">
            <a:solidFill>
              <a:srgbClr val="0000FF"/>
            </a:solidFill>
            <a:round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v2</a:t>
            </a:r>
          </a:p>
        </p:txBody>
      </p:sp>
      <p:sp>
        <p:nvSpPr>
          <p:cNvPr id="17416" name="Text Box 9"/>
          <p:cNvSpPr txBox="1">
            <a:spLocks noChangeArrowheads="1"/>
          </p:cNvSpPr>
          <p:nvPr/>
        </p:nvSpPr>
        <p:spPr bwMode="auto">
          <a:xfrm>
            <a:off x="4724400" y="4613275"/>
            <a:ext cx="335646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17417" name="Text Box 10"/>
          <p:cNvSpPr txBox="1">
            <a:spLocks noChangeArrowheads="1"/>
          </p:cNvSpPr>
          <p:nvPr/>
        </p:nvSpPr>
        <p:spPr bwMode="auto">
          <a:xfrm>
            <a:off x="7620000" y="2590800"/>
            <a:ext cx="335646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17418" name="Text Box 11"/>
          <p:cNvSpPr txBox="1">
            <a:spLocks noChangeArrowheads="1"/>
          </p:cNvSpPr>
          <p:nvPr/>
        </p:nvSpPr>
        <p:spPr bwMode="auto">
          <a:xfrm>
            <a:off x="7543800" y="4841875"/>
            <a:ext cx="335646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</a:p>
        </p:txBody>
      </p:sp>
      <p:cxnSp>
        <p:nvCxnSpPr>
          <p:cNvPr id="17419" name="AutoShape 12"/>
          <p:cNvCxnSpPr>
            <a:cxnSpLocks noChangeShapeType="1"/>
            <a:stCxn id="17412" idx="7"/>
            <a:endCxn id="17414" idx="4"/>
          </p:cNvCxnSpPr>
          <p:nvPr/>
        </p:nvCxnSpPr>
        <p:spPr bwMode="auto">
          <a:xfrm rot="16200000">
            <a:off x="5411788" y="2438400"/>
            <a:ext cx="1079500" cy="1384300"/>
          </a:xfrm>
          <a:prstGeom prst="curvedConnector3">
            <a:avLst>
              <a:gd name="adj1" fmla="val 54116"/>
            </a:avLst>
          </a:prstGeom>
          <a:noFill/>
          <a:ln w="12700">
            <a:solidFill>
              <a:srgbClr val="CC99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420" name="Text Box 13"/>
          <p:cNvSpPr txBox="1">
            <a:spLocks noChangeArrowheads="1"/>
          </p:cNvSpPr>
          <p:nvPr/>
        </p:nvSpPr>
        <p:spPr bwMode="auto">
          <a:xfrm>
            <a:off x="5715000" y="3048000"/>
            <a:ext cx="335646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</a:p>
        </p:txBody>
      </p:sp>
      <p:cxnSp>
        <p:nvCxnSpPr>
          <p:cNvPr id="17421" name="AutoShape 14"/>
          <p:cNvCxnSpPr>
            <a:cxnSpLocks noChangeShapeType="1"/>
            <a:stCxn id="17415" idx="2"/>
            <a:endCxn id="17412" idx="6"/>
          </p:cNvCxnSpPr>
          <p:nvPr/>
        </p:nvCxnSpPr>
        <p:spPr bwMode="auto">
          <a:xfrm rot="10800000">
            <a:off x="5348288" y="3886200"/>
            <a:ext cx="2743200" cy="762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339966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422" name="Text Box 15"/>
          <p:cNvSpPr txBox="1">
            <a:spLocks noChangeArrowheads="1"/>
          </p:cNvSpPr>
          <p:nvPr/>
        </p:nvSpPr>
        <p:spPr bwMode="auto">
          <a:xfrm>
            <a:off x="6615113" y="3470275"/>
            <a:ext cx="335646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</a:p>
        </p:txBody>
      </p:sp>
      <p:cxnSp>
        <p:nvCxnSpPr>
          <p:cNvPr id="17423" name="AutoShape 16"/>
          <p:cNvCxnSpPr>
            <a:cxnSpLocks noChangeShapeType="1"/>
            <a:stCxn id="17412" idx="3"/>
            <a:endCxn id="17413" idx="2"/>
          </p:cNvCxnSpPr>
          <p:nvPr/>
        </p:nvCxnSpPr>
        <p:spPr bwMode="auto">
          <a:xfrm rot="16200000" flipH="1">
            <a:off x="4776788" y="4152900"/>
            <a:ext cx="1460500" cy="1358900"/>
          </a:xfrm>
          <a:prstGeom prst="curvedConnector2">
            <a:avLst/>
          </a:prstGeom>
          <a:noFill/>
          <a:ln w="9525">
            <a:solidFill>
              <a:srgbClr val="339966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24" name="AutoShape 17"/>
          <p:cNvCxnSpPr>
            <a:cxnSpLocks noChangeShapeType="1"/>
            <a:stCxn id="17413" idx="0"/>
            <a:endCxn id="17412" idx="5"/>
          </p:cNvCxnSpPr>
          <p:nvPr/>
        </p:nvCxnSpPr>
        <p:spPr bwMode="auto">
          <a:xfrm rot="5400000" flipH="1">
            <a:off x="5297488" y="4064000"/>
            <a:ext cx="1155700" cy="1231900"/>
          </a:xfrm>
          <a:prstGeom prst="curvedConnector3">
            <a:avLst>
              <a:gd name="adj1" fmla="val 46153"/>
            </a:avLst>
          </a:prstGeom>
          <a:noFill/>
          <a:ln w="9525">
            <a:solidFill>
              <a:srgbClr val="CC99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425" name="Text Box 18"/>
          <p:cNvSpPr txBox="1">
            <a:spLocks noChangeArrowheads="1"/>
          </p:cNvSpPr>
          <p:nvPr/>
        </p:nvSpPr>
        <p:spPr bwMode="auto">
          <a:xfrm>
            <a:off x="5624513" y="4308475"/>
            <a:ext cx="335646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</a:p>
        </p:txBody>
      </p:sp>
      <p:cxnSp>
        <p:nvCxnSpPr>
          <p:cNvPr id="17426" name="AutoShape 19"/>
          <p:cNvCxnSpPr>
            <a:cxnSpLocks noChangeShapeType="1"/>
            <a:stCxn id="17413" idx="6"/>
            <a:endCxn id="17415" idx="5"/>
          </p:cNvCxnSpPr>
          <p:nvPr/>
        </p:nvCxnSpPr>
        <p:spPr bwMode="auto">
          <a:xfrm flipV="1">
            <a:off x="6796088" y="4178300"/>
            <a:ext cx="1816100" cy="1384300"/>
          </a:xfrm>
          <a:prstGeom prst="curvedConnector2">
            <a:avLst/>
          </a:prstGeom>
          <a:noFill/>
          <a:ln w="9525">
            <a:solidFill>
              <a:srgbClr val="CC99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27" name="AutoShape 20"/>
          <p:cNvCxnSpPr>
            <a:cxnSpLocks noChangeShapeType="1"/>
            <a:stCxn id="17414" idx="6"/>
            <a:endCxn id="17415" idx="2"/>
          </p:cNvCxnSpPr>
          <p:nvPr/>
        </p:nvCxnSpPr>
        <p:spPr bwMode="auto">
          <a:xfrm>
            <a:off x="6948488" y="2286000"/>
            <a:ext cx="1143000" cy="1676400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rgbClr val="339966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可改进路算法</a:t>
            </a:r>
          </a:p>
        </p:txBody>
      </p:sp>
      <p:sp>
        <p:nvSpPr>
          <p:cNvPr id="1843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4215" y="1268413"/>
            <a:ext cx="7991475" cy="50403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/>
              <a:t>可改进路算法：每次用</a:t>
            </a:r>
            <a:r>
              <a:rPr lang="en-US" altLang="zh-CN"/>
              <a:t>BFS</a:t>
            </a:r>
            <a:r>
              <a:rPr lang="zh-CN" altLang="en-US"/>
              <a:t>找一条可改进路，然后沿着这条路径修改流量值（实际修改的是残量网络的边权），使得总流量变得更大，修正的方法是：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/>
              <a:t>   </a:t>
            </a:r>
            <a:r>
              <a:rPr lang="en-US" altLang="zh-CN"/>
              <a:t>1</a:t>
            </a:r>
            <a:r>
              <a:rPr lang="zh-CN" altLang="en-US"/>
              <a:t>、不属于可改进路</a:t>
            </a:r>
            <a:r>
              <a:rPr lang="en-US" altLang="zh-CN"/>
              <a:t>P</a:t>
            </a:r>
            <a:r>
              <a:rPr lang="zh-CN" altLang="en-US"/>
              <a:t>的弧一概不变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/>
              <a:t>   </a:t>
            </a:r>
            <a:r>
              <a:rPr lang="en-US" altLang="zh-CN"/>
              <a:t>2</a:t>
            </a:r>
            <a:r>
              <a:rPr lang="zh-CN" altLang="en-US"/>
              <a:t>、对于可改进路</a:t>
            </a:r>
            <a:r>
              <a:rPr lang="en-US" altLang="zh-CN"/>
              <a:t>P</a:t>
            </a:r>
            <a:r>
              <a:rPr lang="zh-CN" altLang="en-US"/>
              <a:t>上的所有前向弧加上</a:t>
            </a:r>
            <a:r>
              <a:rPr lang="en-US" altLang="zh-CN"/>
              <a:t>a</a:t>
            </a:r>
            <a:r>
              <a:rPr lang="zh-CN" altLang="en-US"/>
              <a:t>，后向弧减去</a:t>
            </a:r>
            <a:r>
              <a:rPr lang="en-US" altLang="zh-CN"/>
              <a:t>a</a:t>
            </a:r>
            <a:r>
              <a:rPr lang="zh-CN" altLang="en-US"/>
              <a:t>，这里</a:t>
            </a:r>
            <a:r>
              <a:rPr lang="en-US" altLang="zh-CN"/>
              <a:t>a</a:t>
            </a:r>
            <a:r>
              <a:rPr lang="zh-CN" altLang="en-US"/>
              <a:t>是一个可改进量。</a:t>
            </a:r>
            <a:r>
              <a:rPr lang="en-US" altLang="zh-CN"/>
              <a:t>a</a:t>
            </a:r>
            <a:r>
              <a:rPr lang="zh-CN" altLang="en-US"/>
              <a:t>既要尽量大，又要保证变化后</a:t>
            </a:r>
            <a:r>
              <a:rPr lang="en-US" altLang="zh-CN"/>
              <a:t>0&lt;=F</a:t>
            </a:r>
            <a:r>
              <a:rPr lang="en-US" altLang="zh-CN" baseline="-25000"/>
              <a:t>ij</a:t>
            </a:r>
            <a:r>
              <a:rPr lang="en-US" altLang="zh-CN"/>
              <a:t>&lt;=C</a:t>
            </a:r>
            <a:r>
              <a:rPr lang="en-US" altLang="zh-CN" baseline="-25000"/>
              <a:t>ij </a:t>
            </a:r>
            <a:r>
              <a:rPr lang="en-US" altLang="zh-CN"/>
              <a:t>(</a:t>
            </a:r>
            <a:r>
              <a:rPr lang="zh-CN" altLang="en-US"/>
              <a:t>满足容量限制和平衡条件</a:t>
            </a:r>
            <a:r>
              <a:rPr lang="en-US" altLang="zh-CN"/>
              <a:t>)</a:t>
            </a:r>
            <a:r>
              <a:rPr lang="en-US" altLang="zh-CN" baseline="-25000"/>
              <a:t> </a:t>
            </a:r>
            <a:r>
              <a:rPr lang="zh-CN" altLang="en-US"/>
              <a:t>。因此</a:t>
            </a:r>
            <a:r>
              <a:rPr lang="en-US" altLang="zh-CN"/>
              <a:t>a=min(min(C</a:t>
            </a:r>
            <a:r>
              <a:rPr lang="zh-CN" altLang="en-US"/>
              <a:t>前向弧</a:t>
            </a:r>
            <a:r>
              <a:rPr lang="en-US" altLang="zh-CN"/>
              <a:t>ij</a:t>
            </a:r>
            <a:r>
              <a:rPr lang="zh-CN" altLang="en-US"/>
              <a:t>－</a:t>
            </a:r>
            <a:r>
              <a:rPr lang="en-US" altLang="zh-CN"/>
              <a:t>F</a:t>
            </a:r>
            <a:r>
              <a:rPr lang="zh-CN" altLang="en-US"/>
              <a:t>前向弧</a:t>
            </a:r>
            <a:r>
              <a:rPr lang="en-US" altLang="zh-CN"/>
              <a:t>ij),min(F</a:t>
            </a:r>
            <a:r>
              <a:rPr lang="zh-CN" altLang="en-US"/>
              <a:t>后向弧</a:t>
            </a:r>
            <a:r>
              <a:rPr lang="en-US" altLang="zh-CN"/>
              <a:t>ij))</a:t>
            </a:r>
            <a:r>
              <a:rPr lang="zh-CN" altLang="en-US"/>
              <a:t>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/>
              <a:t>如果不存在</a:t>
            </a:r>
            <a:r>
              <a:rPr lang="en-US" altLang="zh-CN"/>
              <a:t>Vs</a:t>
            </a:r>
            <a:r>
              <a:rPr lang="zh-CN" altLang="en-US"/>
              <a:t>到</a:t>
            </a:r>
            <a:r>
              <a:rPr lang="en-US" altLang="zh-CN"/>
              <a:t>Vt</a:t>
            </a:r>
            <a:r>
              <a:rPr lang="zh-CN" altLang="en-US"/>
              <a:t>的可改进路，算法停止，此时的流就是最大流。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可改进路算法</a:t>
            </a:r>
          </a:p>
        </p:txBody>
      </p:sp>
      <p:grpSp>
        <p:nvGrpSpPr>
          <p:cNvPr id="19459" name="Group 18"/>
          <p:cNvGrpSpPr>
            <a:grpSpLocks/>
          </p:cNvGrpSpPr>
          <p:nvPr/>
        </p:nvGrpSpPr>
        <p:grpSpPr bwMode="auto">
          <a:xfrm>
            <a:off x="1187450" y="1125540"/>
            <a:ext cx="7488238" cy="3743325"/>
            <a:chOff x="748" y="709"/>
            <a:chExt cx="4717" cy="2358"/>
          </a:xfrm>
        </p:grpSpPr>
        <p:sp>
          <p:nvSpPr>
            <p:cNvPr id="19461" name="Rectangle 4"/>
            <p:cNvSpPr>
              <a:spLocks noChangeArrowheads="1"/>
            </p:cNvSpPr>
            <p:nvPr/>
          </p:nvSpPr>
          <p:spPr bwMode="auto">
            <a:xfrm>
              <a:off x="1519" y="709"/>
              <a:ext cx="2359" cy="363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latin typeface="幼圆" panose="02010509060101010101" pitchFamily="49" charset="-122"/>
                </a:rPr>
                <a:t>取所有</a:t>
              </a:r>
              <a:r>
                <a:rPr lang="en-US" altLang="zh-CN" sz="2400">
                  <a:latin typeface="幼圆" panose="02010509060101010101" pitchFamily="49" charset="-122"/>
                </a:rPr>
                <a:t>F</a:t>
              </a:r>
              <a:r>
                <a:rPr lang="en-US" altLang="zh-CN" sz="2400" baseline="-25000">
                  <a:latin typeface="幼圆" panose="02010509060101010101" pitchFamily="49" charset="-122"/>
                </a:rPr>
                <a:t>ij</a:t>
              </a:r>
              <a:r>
                <a:rPr lang="en-US" altLang="zh-CN" sz="2400">
                  <a:latin typeface="幼圆" panose="02010509060101010101" pitchFamily="49" charset="-122"/>
                </a:rPr>
                <a:t>=0</a:t>
              </a:r>
              <a:r>
                <a:rPr lang="zh-CN" altLang="en-US" sz="2400">
                  <a:latin typeface="幼圆" panose="02010509060101010101" pitchFamily="49" charset="-122"/>
                </a:rPr>
                <a:t>作为第一个流</a:t>
              </a:r>
            </a:p>
          </p:txBody>
        </p:sp>
        <p:sp>
          <p:nvSpPr>
            <p:cNvPr id="19462" name="Rectangle 5"/>
            <p:cNvSpPr>
              <a:spLocks noChangeArrowheads="1"/>
            </p:cNvSpPr>
            <p:nvPr/>
          </p:nvSpPr>
          <p:spPr bwMode="auto">
            <a:xfrm>
              <a:off x="1519" y="1616"/>
              <a:ext cx="2359" cy="363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latin typeface="幼圆" panose="02010509060101010101" pitchFamily="49" charset="-122"/>
                </a:rPr>
                <a:t>现有流</a:t>
              </a:r>
              <a:r>
                <a:rPr lang="en-US" altLang="zh-CN" sz="2400">
                  <a:latin typeface="幼圆" panose="02010509060101010101" pitchFamily="49" charset="-122"/>
                </a:rPr>
                <a:t>F</a:t>
              </a:r>
              <a:r>
                <a:rPr lang="zh-CN" altLang="en-US" sz="2400">
                  <a:latin typeface="幼圆" panose="02010509060101010101" pitchFamily="49" charset="-122"/>
                </a:rPr>
                <a:t>存在可改进路？</a:t>
              </a:r>
            </a:p>
          </p:txBody>
        </p:sp>
        <p:sp>
          <p:nvSpPr>
            <p:cNvPr id="19463" name="Rectangle 6"/>
            <p:cNvSpPr>
              <a:spLocks noChangeArrowheads="1"/>
            </p:cNvSpPr>
            <p:nvPr/>
          </p:nvSpPr>
          <p:spPr bwMode="auto">
            <a:xfrm>
              <a:off x="1111" y="2704"/>
              <a:ext cx="3130" cy="363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latin typeface="幼圆" panose="02010509060101010101" pitchFamily="49" charset="-122"/>
                </a:rPr>
                <a:t>按前述方法将其改为一个更好的流</a:t>
              </a:r>
            </a:p>
          </p:txBody>
        </p:sp>
        <p:sp>
          <p:nvSpPr>
            <p:cNvPr id="19464" name="Rectangle 7"/>
            <p:cNvSpPr>
              <a:spLocks noChangeArrowheads="1"/>
            </p:cNvSpPr>
            <p:nvPr/>
          </p:nvSpPr>
          <p:spPr bwMode="auto">
            <a:xfrm>
              <a:off x="4468" y="2704"/>
              <a:ext cx="997" cy="363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幼圆" panose="02010509060101010101" pitchFamily="49" charset="-122"/>
                </a:rPr>
                <a:t>F</a:t>
              </a:r>
              <a:r>
                <a:rPr lang="zh-CN" altLang="en-US" sz="2400">
                  <a:latin typeface="幼圆" panose="02010509060101010101" pitchFamily="49" charset="-122"/>
                </a:rPr>
                <a:t>为最大流</a:t>
              </a:r>
            </a:p>
          </p:txBody>
        </p:sp>
        <p:sp>
          <p:nvSpPr>
            <p:cNvPr id="19465" name="Line 8"/>
            <p:cNvSpPr>
              <a:spLocks noChangeShapeType="1"/>
            </p:cNvSpPr>
            <p:nvPr/>
          </p:nvSpPr>
          <p:spPr bwMode="auto">
            <a:xfrm>
              <a:off x="2744" y="1071"/>
              <a:ext cx="0" cy="499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9466" name="Line 9"/>
            <p:cNvSpPr>
              <a:spLocks noChangeShapeType="1"/>
            </p:cNvSpPr>
            <p:nvPr/>
          </p:nvSpPr>
          <p:spPr bwMode="auto">
            <a:xfrm>
              <a:off x="2744" y="1979"/>
              <a:ext cx="0" cy="725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9467" name="Line 10"/>
            <p:cNvSpPr>
              <a:spLocks noChangeShapeType="1"/>
            </p:cNvSpPr>
            <p:nvPr/>
          </p:nvSpPr>
          <p:spPr bwMode="auto">
            <a:xfrm flipH="1">
              <a:off x="748" y="2886"/>
              <a:ext cx="363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9468" name="Line 11"/>
            <p:cNvSpPr>
              <a:spLocks noChangeShapeType="1"/>
            </p:cNvSpPr>
            <p:nvPr/>
          </p:nvSpPr>
          <p:spPr bwMode="auto">
            <a:xfrm flipV="1">
              <a:off x="748" y="1298"/>
              <a:ext cx="0" cy="158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9469" name="Line 12"/>
            <p:cNvSpPr>
              <a:spLocks noChangeShapeType="1"/>
            </p:cNvSpPr>
            <p:nvPr/>
          </p:nvSpPr>
          <p:spPr bwMode="auto">
            <a:xfrm>
              <a:off x="748" y="1298"/>
              <a:ext cx="1996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9470" name="Line 13"/>
            <p:cNvSpPr>
              <a:spLocks noChangeShapeType="1"/>
            </p:cNvSpPr>
            <p:nvPr/>
          </p:nvSpPr>
          <p:spPr bwMode="auto">
            <a:xfrm>
              <a:off x="3878" y="1752"/>
              <a:ext cx="1043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9471" name="Line 14"/>
            <p:cNvSpPr>
              <a:spLocks noChangeShapeType="1"/>
            </p:cNvSpPr>
            <p:nvPr/>
          </p:nvSpPr>
          <p:spPr bwMode="auto">
            <a:xfrm>
              <a:off x="4921" y="1752"/>
              <a:ext cx="0" cy="907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9472" name="Text Box 15"/>
            <p:cNvSpPr txBox="1">
              <a:spLocks noChangeArrowheads="1"/>
            </p:cNvSpPr>
            <p:nvPr/>
          </p:nvSpPr>
          <p:spPr bwMode="auto">
            <a:xfrm>
              <a:off x="4184" y="1343"/>
              <a:ext cx="212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2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幼圆" panose="02010509060101010101" pitchFamily="49" charset="-122"/>
                </a:rPr>
                <a:t>N</a:t>
              </a:r>
            </a:p>
          </p:txBody>
        </p:sp>
        <p:sp>
          <p:nvSpPr>
            <p:cNvPr id="19473" name="Text Box 16"/>
            <p:cNvSpPr txBox="1">
              <a:spLocks noChangeArrowheads="1"/>
            </p:cNvSpPr>
            <p:nvPr/>
          </p:nvSpPr>
          <p:spPr bwMode="auto">
            <a:xfrm>
              <a:off x="2789" y="2160"/>
              <a:ext cx="212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2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幼圆" panose="02010509060101010101" pitchFamily="49" charset="-122"/>
                </a:rPr>
                <a:t>Y</a:t>
              </a:r>
            </a:p>
          </p:txBody>
        </p:sp>
      </p:grpSp>
      <p:sp>
        <p:nvSpPr>
          <p:cNvPr id="19460" name="Text Box 17"/>
          <p:cNvSpPr txBox="1">
            <a:spLocks noChangeArrowheads="1"/>
          </p:cNvSpPr>
          <p:nvPr/>
        </p:nvSpPr>
        <p:spPr bwMode="auto">
          <a:xfrm>
            <a:off x="2411415" y="5516565"/>
            <a:ext cx="4149191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2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latin typeface="Times New Roman" panose="02020603050405020304" pitchFamily="18" charset="0"/>
              </a:rPr>
              <a:t>如何很快找到可改进路？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截集的定义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2" y="990600"/>
            <a:ext cx="8435975" cy="5334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000"/>
              <a:t>一个截集</a:t>
            </a:r>
            <a:r>
              <a:rPr lang="en-US" altLang="zh-CN" sz="2000"/>
              <a:t>(S,T)</a:t>
            </a:r>
            <a:r>
              <a:rPr lang="zh-CN" altLang="en-US" sz="2000"/>
              <a:t>由两个点集</a:t>
            </a:r>
            <a:r>
              <a:rPr lang="en-US" altLang="zh-CN" sz="2000"/>
              <a:t>S,T</a:t>
            </a:r>
            <a:r>
              <a:rPr lang="zh-CN" altLang="en-US" sz="2000"/>
              <a:t>组成</a:t>
            </a:r>
            <a:r>
              <a:rPr lang="en-US" altLang="zh-CN" sz="2000"/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/>
              <a:t>S+T = V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/>
              <a:t>s </a:t>
            </a:r>
            <a:r>
              <a:rPr lang="zh-CN" altLang="en-US" sz="2000"/>
              <a:t>属于 </a:t>
            </a:r>
            <a:r>
              <a:rPr lang="en-US" altLang="zh-CN" sz="2000"/>
              <a:t>S.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/>
              <a:t>t  </a:t>
            </a:r>
            <a:r>
              <a:rPr lang="zh-CN" altLang="en-US" sz="2000"/>
              <a:t>属于 </a:t>
            </a:r>
            <a:r>
              <a:rPr lang="en-US" altLang="zh-CN" sz="2000"/>
              <a:t>T.</a:t>
            </a:r>
          </a:p>
          <a:p>
            <a:pPr eaLnBrk="1" hangingPunct="1">
              <a:lnSpc>
                <a:spcPct val="80000"/>
              </a:lnSpc>
            </a:pPr>
            <a:endParaRPr lang="en-US" altLang="zh-CN" sz="2000"/>
          </a:p>
          <a:p>
            <a:pPr eaLnBrk="1" hangingPunct="1">
              <a:lnSpc>
                <a:spcPct val="80000"/>
              </a:lnSpc>
            </a:pPr>
            <a:endParaRPr lang="en-US" altLang="zh-CN" sz="2000"/>
          </a:p>
          <a:p>
            <a:pPr eaLnBrk="1" hangingPunct="1">
              <a:lnSpc>
                <a:spcPct val="80000"/>
              </a:lnSpc>
            </a:pPr>
            <a:endParaRPr lang="en-US" altLang="zh-CN" sz="2000"/>
          </a:p>
          <a:p>
            <a:pPr eaLnBrk="1" hangingPunct="1">
              <a:lnSpc>
                <a:spcPct val="80000"/>
              </a:lnSpc>
            </a:pPr>
            <a:endParaRPr lang="en-US" altLang="zh-CN" sz="2000"/>
          </a:p>
          <a:p>
            <a:pPr eaLnBrk="1" hangingPunct="1">
              <a:lnSpc>
                <a:spcPct val="80000"/>
              </a:lnSpc>
            </a:pPr>
            <a:endParaRPr lang="en-US" altLang="zh-CN" sz="2000"/>
          </a:p>
          <a:p>
            <a:pPr eaLnBrk="1" hangingPunct="1">
              <a:lnSpc>
                <a:spcPct val="80000"/>
              </a:lnSpc>
            </a:pPr>
            <a:r>
              <a:rPr lang="zh-CN" altLang="en-US" sz="2000"/>
              <a:t>一种定义</a:t>
            </a:r>
            <a:r>
              <a:rPr lang="en-US" altLang="zh-CN" sz="2000"/>
              <a:t>S</a:t>
            </a:r>
            <a:r>
              <a:rPr lang="zh-CN" altLang="en-US" sz="2000"/>
              <a:t>的方法：</a:t>
            </a:r>
          </a:p>
          <a:p>
            <a:pPr eaLnBrk="1" hangingPunct="1">
              <a:lnSpc>
                <a:spcPct val="80000"/>
              </a:lnSpc>
            </a:pPr>
            <a:endParaRPr lang="zh-CN" altLang="en-US" sz="2000"/>
          </a:p>
          <a:p>
            <a:pPr eaLnBrk="1" hangingPunct="1">
              <a:lnSpc>
                <a:spcPct val="80000"/>
              </a:lnSpc>
            </a:pPr>
            <a:endParaRPr lang="zh-CN" altLang="en-US" sz="2000"/>
          </a:p>
          <a:p>
            <a:pPr eaLnBrk="1" hangingPunct="1">
              <a:lnSpc>
                <a:spcPct val="80000"/>
              </a:lnSpc>
            </a:pPr>
            <a:endParaRPr lang="zh-CN" altLang="en-US" sz="2000"/>
          </a:p>
          <a:p>
            <a:pPr eaLnBrk="1" hangingPunct="1">
              <a:lnSpc>
                <a:spcPct val="80000"/>
              </a:lnSpc>
            </a:pPr>
            <a:endParaRPr lang="zh-CN" altLang="en-US" sz="2000"/>
          </a:p>
          <a:p>
            <a:pPr eaLnBrk="1" hangingPunct="1">
              <a:lnSpc>
                <a:spcPct val="80000"/>
              </a:lnSpc>
            </a:pPr>
            <a:r>
              <a:rPr lang="zh-CN" altLang="en-US" sz="2000"/>
              <a:t>一旦</a:t>
            </a:r>
            <a:r>
              <a:rPr lang="en-US" altLang="zh-CN" sz="2000"/>
              <a:t>V</a:t>
            </a:r>
            <a:r>
              <a:rPr lang="en-US" altLang="zh-CN" sz="2000" baseline="-25000"/>
              <a:t>t</a:t>
            </a:r>
            <a:r>
              <a:rPr lang="zh-CN" altLang="en-US" sz="2000"/>
              <a:t>进入</a:t>
            </a:r>
            <a:r>
              <a:rPr lang="en-US" altLang="zh-CN" sz="2000"/>
              <a:t>S</a:t>
            </a:r>
            <a:r>
              <a:rPr lang="zh-CN" altLang="en-US" sz="2000"/>
              <a:t>集合，就表明找到一条可改进路；如果</a:t>
            </a:r>
            <a:r>
              <a:rPr lang="en-US" altLang="zh-CN" sz="2000"/>
              <a:t>S</a:t>
            </a:r>
            <a:r>
              <a:rPr lang="zh-CN" altLang="en-US" sz="2000"/>
              <a:t>集合扩展不下去而</a:t>
            </a:r>
            <a:r>
              <a:rPr lang="en-US" altLang="zh-CN" sz="2000"/>
              <a:t>V</a:t>
            </a:r>
            <a:r>
              <a:rPr lang="en-US" altLang="zh-CN" sz="2000" baseline="-25000"/>
              <a:t>t</a:t>
            </a:r>
            <a:r>
              <a:rPr lang="zh-CN" altLang="en-US" sz="2000"/>
              <a:t>又尚未进入</a:t>
            </a:r>
            <a:r>
              <a:rPr lang="en-US" altLang="zh-CN" sz="2000"/>
              <a:t>S</a:t>
            </a:r>
            <a:r>
              <a:rPr lang="zh-CN" altLang="en-US" sz="2000"/>
              <a:t>集合，则说明不存在可改进路，此时，除</a:t>
            </a:r>
            <a:r>
              <a:rPr lang="en-US" altLang="zh-CN" sz="2000"/>
              <a:t>S</a:t>
            </a:r>
            <a:r>
              <a:rPr lang="zh-CN" altLang="en-US" sz="2000"/>
              <a:t>外的顶点进入</a:t>
            </a:r>
            <a:r>
              <a:rPr lang="en-US" altLang="zh-CN" sz="2000"/>
              <a:t>T</a:t>
            </a:r>
            <a:r>
              <a:rPr lang="zh-CN" altLang="en-US" sz="2000"/>
              <a:t>集合。</a:t>
            </a:r>
            <a:endParaRPr lang="zh-CN" altLang="en-US" sz="2000" baseline="-25000"/>
          </a:p>
        </p:txBody>
      </p:sp>
      <p:graphicFrame>
        <p:nvGraphicFramePr>
          <p:cNvPr id="20484" name="Object 4"/>
          <p:cNvGraphicFramePr>
            <a:graphicFrameLocks noChangeAspect="1"/>
          </p:cNvGraphicFramePr>
          <p:nvPr/>
        </p:nvGraphicFramePr>
        <p:xfrm>
          <a:off x="3178175" y="1531940"/>
          <a:ext cx="5334000" cy="2249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8" name="VISIO" r:id="rId3" imgW="5010345" imgH="2238283" progId="Visio.Drawing.6">
                  <p:embed/>
                </p:oleObj>
              </mc:Choice>
              <mc:Fallback>
                <p:oleObj name="VISIO" r:id="rId3" imgW="5010345" imgH="2238283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8175" y="1531940"/>
                        <a:ext cx="5334000" cy="2249487"/>
                      </a:xfrm>
                      <a:prstGeom prst="rect">
                        <a:avLst/>
                      </a:prstGeom>
                      <a:solidFill>
                        <a:srgbClr val="CC99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5" name="Arc 5"/>
          <p:cNvSpPr>
            <a:spLocks/>
          </p:cNvSpPr>
          <p:nvPr/>
        </p:nvSpPr>
        <p:spPr bwMode="auto">
          <a:xfrm rot="8663610" flipH="1">
            <a:off x="2949575" y="1760538"/>
            <a:ext cx="1295400" cy="1219200"/>
          </a:xfrm>
          <a:custGeom>
            <a:avLst/>
            <a:gdLst>
              <a:gd name="T0" fmla="*/ 0 w 21600"/>
              <a:gd name="T1" fmla="*/ 0 h 21600"/>
              <a:gd name="T2" fmla="*/ 1295400 w 21600"/>
              <a:gd name="T3" fmla="*/ 1219200 h 21600"/>
              <a:gd name="T4" fmla="*/ 0 w 21600"/>
              <a:gd name="T5" fmla="*/ 121920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8575">
            <a:solidFill>
              <a:schemeClr val="tx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6" name="Arc 6"/>
          <p:cNvSpPr>
            <a:spLocks/>
          </p:cNvSpPr>
          <p:nvPr/>
        </p:nvSpPr>
        <p:spPr bwMode="auto">
          <a:xfrm rot="17975134" flipH="1">
            <a:off x="4483895" y="2310607"/>
            <a:ext cx="2417763" cy="590550"/>
          </a:xfrm>
          <a:custGeom>
            <a:avLst/>
            <a:gdLst>
              <a:gd name="T0" fmla="*/ 0 w 30248"/>
              <a:gd name="T1" fmla="*/ 49404 h 21600"/>
              <a:gd name="T2" fmla="*/ 2417763 w 30248"/>
              <a:gd name="T3" fmla="*/ 590550 h 21600"/>
              <a:gd name="T4" fmla="*/ 691246 w 30248"/>
              <a:gd name="T5" fmla="*/ 59055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0248" h="21600" fill="none" extrusionOk="0">
                <a:moveTo>
                  <a:pt x="-1" y="1806"/>
                </a:moveTo>
                <a:cubicBezTo>
                  <a:pt x="2727" y="615"/>
                  <a:pt x="5671" y="0"/>
                  <a:pt x="8648" y="0"/>
                </a:cubicBezTo>
                <a:cubicBezTo>
                  <a:pt x="20577" y="0"/>
                  <a:pt x="30248" y="9670"/>
                  <a:pt x="30248" y="21600"/>
                </a:cubicBezTo>
              </a:path>
              <a:path w="30248" h="21600" stroke="0" extrusionOk="0">
                <a:moveTo>
                  <a:pt x="-1" y="1806"/>
                </a:moveTo>
                <a:cubicBezTo>
                  <a:pt x="2727" y="615"/>
                  <a:pt x="5671" y="0"/>
                  <a:pt x="8648" y="0"/>
                </a:cubicBezTo>
                <a:cubicBezTo>
                  <a:pt x="20577" y="0"/>
                  <a:pt x="30248" y="9670"/>
                  <a:pt x="30248" y="21600"/>
                </a:cubicBezTo>
                <a:lnTo>
                  <a:pt x="8648" y="21600"/>
                </a:lnTo>
                <a:lnTo>
                  <a:pt x="-1" y="1806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7" name="Arc 7"/>
          <p:cNvSpPr>
            <a:spLocks/>
          </p:cNvSpPr>
          <p:nvPr/>
        </p:nvSpPr>
        <p:spPr bwMode="auto">
          <a:xfrm rot="8663610" flipH="1">
            <a:off x="3257550" y="2176463"/>
            <a:ext cx="2719388" cy="609600"/>
          </a:xfrm>
          <a:custGeom>
            <a:avLst/>
            <a:gdLst>
              <a:gd name="T0" fmla="*/ 0 w 21596"/>
              <a:gd name="T1" fmla="*/ 0 h 21600"/>
              <a:gd name="T2" fmla="*/ 2719388 w 21596"/>
              <a:gd name="T3" fmla="*/ 598622 h 21600"/>
              <a:gd name="T4" fmla="*/ 0 w 21596"/>
              <a:gd name="T5" fmla="*/ 60960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596" h="21600" fill="none" extrusionOk="0">
                <a:moveTo>
                  <a:pt x="-1" y="0"/>
                </a:moveTo>
                <a:cubicBezTo>
                  <a:pt x="11777" y="0"/>
                  <a:pt x="21384" y="9435"/>
                  <a:pt x="21596" y="21210"/>
                </a:cubicBezTo>
              </a:path>
              <a:path w="21596" h="21600" stroke="0" extrusionOk="0">
                <a:moveTo>
                  <a:pt x="-1" y="0"/>
                </a:moveTo>
                <a:cubicBezTo>
                  <a:pt x="11777" y="0"/>
                  <a:pt x="21384" y="9435"/>
                  <a:pt x="21596" y="2121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8575">
            <a:solidFill>
              <a:schemeClr val="tx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8" name="Arc 8"/>
          <p:cNvSpPr>
            <a:spLocks/>
          </p:cNvSpPr>
          <p:nvPr/>
        </p:nvSpPr>
        <p:spPr bwMode="auto">
          <a:xfrm rot="19978170" flipH="1">
            <a:off x="5359402" y="2327275"/>
            <a:ext cx="2303463" cy="1028700"/>
          </a:xfrm>
          <a:custGeom>
            <a:avLst/>
            <a:gdLst>
              <a:gd name="T0" fmla="*/ 0 w 28805"/>
              <a:gd name="T1" fmla="*/ 56001 h 22723"/>
              <a:gd name="T2" fmla="*/ 2301144 w 28805"/>
              <a:gd name="T3" fmla="*/ 1028700 h 22723"/>
              <a:gd name="T4" fmla="*/ 576166 w 28805"/>
              <a:gd name="T5" fmla="*/ 977860 h 2272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8805" h="22723" fill="none" extrusionOk="0">
                <a:moveTo>
                  <a:pt x="0" y="1237"/>
                </a:moveTo>
                <a:cubicBezTo>
                  <a:pt x="2313" y="418"/>
                  <a:pt x="4750" y="0"/>
                  <a:pt x="7205" y="0"/>
                </a:cubicBezTo>
                <a:cubicBezTo>
                  <a:pt x="19134" y="0"/>
                  <a:pt x="28805" y="9670"/>
                  <a:pt x="28805" y="21600"/>
                </a:cubicBezTo>
                <a:cubicBezTo>
                  <a:pt x="28805" y="21974"/>
                  <a:pt x="28795" y="22348"/>
                  <a:pt x="28775" y="22722"/>
                </a:cubicBezTo>
              </a:path>
              <a:path w="28805" h="22723" stroke="0" extrusionOk="0">
                <a:moveTo>
                  <a:pt x="0" y="1237"/>
                </a:moveTo>
                <a:cubicBezTo>
                  <a:pt x="2313" y="418"/>
                  <a:pt x="4750" y="0"/>
                  <a:pt x="7205" y="0"/>
                </a:cubicBezTo>
                <a:cubicBezTo>
                  <a:pt x="19134" y="0"/>
                  <a:pt x="28805" y="9670"/>
                  <a:pt x="28805" y="21600"/>
                </a:cubicBezTo>
                <a:cubicBezTo>
                  <a:pt x="28805" y="21974"/>
                  <a:pt x="28795" y="22348"/>
                  <a:pt x="28775" y="22722"/>
                </a:cubicBezTo>
                <a:lnTo>
                  <a:pt x="7205" y="21600"/>
                </a:lnTo>
                <a:lnTo>
                  <a:pt x="0" y="1237"/>
                </a:lnTo>
                <a:close/>
              </a:path>
            </a:pathLst>
          </a:custGeom>
          <a:noFill/>
          <a:ln w="28575">
            <a:solidFill>
              <a:schemeClr val="tx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9" name="Arc 9"/>
          <p:cNvSpPr>
            <a:spLocks/>
          </p:cNvSpPr>
          <p:nvPr/>
        </p:nvSpPr>
        <p:spPr bwMode="auto">
          <a:xfrm rot="18774589" flipH="1">
            <a:off x="7102475" y="2179638"/>
            <a:ext cx="1295400" cy="1219200"/>
          </a:xfrm>
          <a:custGeom>
            <a:avLst/>
            <a:gdLst>
              <a:gd name="T0" fmla="*/ 0 w 21600"/>
              <a:gd name="T1" fmla="*/ 0 h 21600"/>
              <a:gd name="T2" fmla="*/ 1295400 w 21600"/>
              <a:gd name="T3" fmla="*/ 1219200 h 21600"/>
              <a:gd name="T4" fmla="*/ 0 w 21600"/>
              <a:gd name="T5" fmla="*/ 121920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8575">
            <a:solidFill>
              <a:schemeClr val="tx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0" name="Arc 10"/>
          <p:cNvSpPr>
            <a:spLocks/>
          </p:cNvSpPr>
          <p:nvPr/>
        </p:nvSpPr>
        <p:spPr bwMode="auto">
          <a:xfrm rot="3160243" flipH="1">
            <a:off x="2912270" y="2561432"/>
            <a:ext cx="2970213" cy="762000"/>
          </a:xfrm>
          <a:custGeom>
            <a:avLst/>
            <a:gdLst>
              <a:gd name="T0" fmla="*/ 0 w 27584"/>
              <a:gd name="T1" fmla="*/ 43639 h 21600"/>
              <a:gd name="T2" fmla="*/ 2970213 w 27584"/>
              <a:gd name="T3" fmla="*/ 509446 h 21600"/>
              <a:gd name="T4" fmla="*/ 775826 w 27584"/>
              <a:gd name="T5" fmla="*/ 76200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7584" h="21600" fill="none" extrusionOk="0">
                <a:moveTo>
                  <a:pt x="0" y="1237"/>
                </a:moveTo>
                <a:cubicBezTo>
                  <a:pt x="2313" y="418"/>
                  <a:pt x="4750" y="0"/>
                  <a:pt x="7205" y="0"/>
                </a:cubicBezTo>
                <a:cubicBezTo>
                  <a:pt x="16374" y="0"/>
                  <a:pt x="24544" y="5789"/>
                  <a:pt x="27584" y="14440"/>
                </a:cubicBezTo>
              </a:path>
              <a:path w="27584" h="21600" stroke="0" extrusionOk="0">
                <a:moveTo>
                  <a:pt x="0" y="1237"/>
                </a:moveTo>
                <a:cubicBezTo>
                  <a:pt x="2313" y="418"/>
                  <a:pt x="4750" y="0"/>
                  <a:pt x="7205" y="0"/>
                </a:cubicBezTo>
                <a:cubicBezTo>
                  <a:pt x="16374" y="0"/>
                  <a:pt x="24544" y="5789"/>
                  <a:pt x="27584" y="14440"/>
                </a:cubicBezTo>
                <a:lnTo>
                  <a:pt x="7205" y="21600"/>
                </a:lnTo>
                <a:lnTo>
                  <a:pt x="0" y="1237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1" name="Arc 11"/>
          <p:cNvSpPr>
            <a:spLocks/>
          </p:cNvSpPr>
          <p:nvPr/>
        </p:nvSpPr>
        <p:spPr bwMode="auto">
          <a:xfrm>
            <a:off x="4321175" y="1631952"/>
            <a:ext cx="2971800" cy="2187575"/>
          </a:xfrm>
          <a:custGeom>
            <a:avLst/>
            <a:gdLst>
              <a:gd name="T0" fmla="*/ 420042 w 21600"/>
              <a:gd name="T1" fmla="*/ 0 h 21383"/>
              <a:gd name="T2" fmla="*/ 2971800 w 21600"/>
              <a:gd name="T3" fmla="*/ 2187575 h 21383"/>
              <a:gd name="T4" fmla="*/ 0 w 21600"/>
              <a:gd name="T5" fmla="*/ 2187575 h 2138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383" fill="none" extrusionOk="0">
                <a:moveTo>
                  <a:pt x="3053" y="-1"/>
                </a:moveTo>
                <a:cubicBezTo>
                  <a:pt x="13694" y="1519"/>
                  <a:pt x="21600" y="10633"/>
                  <a:pt x="21600" y="21383"/>
                </a:cubicBezTo>
              </a:path>
              <a:path w="21600" h="21383" stroke="0" extrusionOk="0">
                <a:moveTo>
                  <a:pt x="3053" y="-1"/>
                </a:moveTo>
                <a:cubicBezTo>
                  <a:pt x="13694" y="1519"/>
                  <a:pt x="21600" y="10633"/>
                  <a:pt x="21600" y="21383"/>
                </a:cubicBezTo>
                <a:lnTo>
                  <a:pt x="0" y="21383"/>
                </a:lnTo>
                <a:lnTo>
                  <a:pt x="3053" y="-1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2" name="Arc 12"/>
          <p:cNvSpPr>
            <a:spLocks/>
          </p:cNvSpPr>
          <p:nvPr/>
        </p:nvSpPr>
        <p:spPr bwMode="auto">
          <a:xfrm>
            <a:off x="3635375" y="1989138"/>
            <a:ext cx="3429000" cy="1987550"/>
          </a:xfrm>
          <a:custGeom>
            <a:avLst/>
            <a:gdLst>
              <a:gd name="T0" fmla="*/ 419314 w 21499"/>
              <a:gd name="T1" fmla="*/ 0 h 21439"/>
              <a:gd name="T2" fmla="*/ 3429000 w 21499"/>
              <a:gd name="T3" fmla="*/ 1794163 h 21439"/>
              <a:gd name="T4" fmla="*/ 0 w 21499"/>
              <a:gd name="T5" fmla="*/ 1987550 h 2143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499" h="21439" fill="none" extrusionOk="0">
                <a:moveTo>
                  <a:pt x="2629" y="-1"/>
                </a:moveTo>
                <a:cubicBezTo>
                  <a:pt x="12677" y="1231"/>
                  <a:pt x="20521" y="9277"/>
                  <a:pt x="21499" y="19352"/>
                </a:cubicBezTo>
              </a:path>
              <a:path w="21499" h="21439" stroke="0" extrusionOk="0">
                <a:moveTo>
                  <a:pt x="2629" y="-1"/>
                </a:moveTo>
                <a:cubicBezTo>
                  <a:pt x="12677" y="1231"/>
                  <a:pt x="20521" y="9277"/>
                  <a:pt x="21499" y="19352"/>
                </a:cubicBezTo>
                <a:lnTo>
                  <a:pt x="0" y="21439"/>
                </a:lnTo>
                <a:lnTo>
                  <a:pt x="2629" y="-1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0493" name="Object 13"/>
          <p:cNvGraphicFramePr>
            <a:graphicFrameLocks noChangeAspect="1"/>
          </p:cNvGraphicFramePr>
          <p:nvPr>
            <p:ph sz="half" idx="2"/>
          </p:nvPr>
        </p:nvGraphicFramePr>
        <p:xfrm>
          <a:off x="1187450" y="4221163"/>
          <a:ext cx="5976938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9" name="Equation" r:id="rId5" imgW="2565400" imgH="508000" progId="Equation.DSMT4">
                  <p:embed/>
                </p:oleObj>
              </mc:Choice>
              <mc:Fallback>
                <p:oleObj name="Equation" r:id="rId5" imgW="2565400" imgH="5080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4221163"/>
                        <a:ext cx="5976938" cy="99695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CC99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最大流最小截定理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400"/>
              <a:t>截集间的流量和</a:t>
            </a:r>
            <a:r>
              <a:rPr lang="en-US" altLang="zh-CN" sz="2400"/>
              <a:t>: f(S,T) =</a:t>
            </a:r>
          </a:p>
          <a:p>
            <a:pPr eaLnBrk="1" hangingPunct="1">
              <a:lnSpc>
                <a:spcPct val="90000"/>
              </a:lnSpc>
            </a:pPr>
            <a:endParaRPr lang="en-US" altLang="zh-CN" sz="2400"/>
          </a:p>
          <a:p>
            <a:pPr eaLnBrk="1" hangingPunct="1">
              <a:lnSpc>
                <a:spcPct val="90000"/>
              </a:lnSpc>
            </a:pPr>
            <a:r>
              <a:rPr lang="zh-CN" altLang="en-US" sz="2400"/>
              <a:t>即</a:t>
            </a:r>
            <a:r>
              <a:rPr lang="en-US" altLang="zh-CN" sz="2400"/>
              <a:t>:S</a:t>
            </a:r>
            <a:r>
              <a:rPr lang="zh-CN" altLang="en-US" sz="2400"/>
              <a:t>中的任意一点与</a:t>
            </a:r>
            <a:r>
              <a:rPr lang="en-US" altLang="zh-CN" sz="2400"/>
              <a:t>T</a:t>
            </a:r>
            <a:r>
              <a:rPr lang="zh-CN" altLang="en-US" sz="2400"/>
              <a:t>中的任意一点组成的所有边上的流量之和</a:t>
            </a:r>
            <a:r>
              <a:rPr lang="en-US" altLang="zh-CN" sz="2400"/>
              <a:t>.(</a:t>
            </a:r>
            <a:r>
              <a:rPr lang="zh-CN" altLang="en-US" sz="2400"/>
              <a:t>边的方向为从</a:t>
            </a:r>
            <a:r>
              <a:rPr lang="en-US" altLang="zh-CN" sz="2400"/>
              <a:t>S</a:t>
            </a:r>
            <a:r>
              <a:rPr lang="zh-CN" altLang="en-US" sz="2400"/>
              <a:t>中的节点到</a:t>
            </a:r>
            <a:r>
              <a:rPr lang="en-US" altLang="zh-CN" sz="2400"/>
              <a:t>T</a:t>
            </a:r>
            <a:r>
              <a:rPr lang="zh-CN" altLang="en-US" sz="2400"/>
              <a:t>中的节点</a:t>
            </a:r>
            <a:r>
              <a:rPr lang="en-US" altLang="zh-CN" sz="2400"/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/>
              <a:t>c,r</a:t>
            </a:r>
            <a:r>
              <a:rPr lang="zh-CN" altLang="en-US" sz="2400"/>
              <a:t>等函数都有类似的定义</a:t>
            </a:r>
            <a:r>
              <a:rPr lang="en-US" altLang="zh-CN" sz="2400"/>
              <a:t>.(</a:t>
            </a:r>
            <a:r>
              <a:rPr lang="zh-CN" altLang="en-US" sz="2400"/>
              <a:t>截集的容量和、截集的残量网络容量和</a:t>
            </a:r>
            <a:r>
              <a:rPr lang="en-US" altLang="zh-CN" sz="2400"/>
              <a:t>)</a:t>
            </a:r>
          </a:p>
          <a:p>
            <a:pPr eaLnBrk="1" hangingPunct="1">
              <a:lnSpc>
                <a:spcPct val="90000"/>
              </a:lnSpc>
            </a:pPr>
            <a:endParaRPr lang="en-US" altLang="zh-CN" sz="2400"/>
          </a:p>
          <a:p>
            <a:pPr eaLnBrk="1" hangingPunct="1">
              <a:lnSpc>
                <a:spcPct val="90000"/>
              </a:lnSpc>
            </a:pPr>
            <a:r>
              <a:rPr lang="zh-CN" altLang="en-US" sz="2400">
                <a:solidFill>
                  <a:srgbClr val="FF0000"/>
                </a:solidFill>
              </a:rPr>
              <a:t>任一个网络</a:t>
            </a:r>
            <a:r>
              <a:rPr lang="en-US" altLang="zh-CN" sz="2400">
                <a:solidFill>
                  <a:srgbClr val="FF0000"/>
                </a:solidFill>
              </a:rPr>
              <a:t>D</a:t>
            </a:r>
            <a:r>
              <a:rPr lang="zh-CN" altLang="en-US" sz="2400">
                <a:solidFill>
                  <a:srgbClr val="FF0000"/>
                </a:solidFill>
              </a:rPr>
              <a:t>中从</a:t>
            </a:r>
            <a:r>
              <a:rPr lang="en-US" altLang="zh-CN" sz="2400">
                <a:solidFill>
                  <a:srgbClr val="FF0000"/>
                </a:solidFill>
              </a:rPr>
              <a:t>V</a:t>
            </a:r>
            <a:r>
              <a:rPr lang="en-US" altLang="zh-CN" sz="2400" baseline="-25000">
                <a:solidFill>
                  <a:srgbClr val="FF0000"/>
                </a:solidFill>
              </a:rPr>
              <a:t>s</a:t>
            </a:r>
            <a:r>
              <a:rPr lang="zh-CN" altLang="en-US" sz="2400">
                <a:solidFill>
                  <a:srgbClr val="FF0000"/>
                </a:solidFill>
              </a:rPr>
              <a:t>到</a:t>
            </a:r>
            <a:r>
              <a:rPr lang="en-US" altLang="zh-CN" sz="2400">
                <a:solidFill>
                  <a:srgbClr val="FF0000"/>
                </a:solidFill>
              </a:rPr>
              <a:t>V</a:t>
            </a:r>
            <a:r>
              <a:rPr lang="en-US" altLang="zh-CN" sz="2400" baseline="-25000">
                <a:solidFill>
                  <a:srgbClr val="FF0000"/>
                </a:solidFill>
              </a:rPr>
              <a:t>t</a:t>
            </a:r>
            <a:r>
              <a:rPr lang="zh-CN" altLang="en-US" sz="2400">
                <a:solidFill>
                  <a:srgbClr val="FF0000"/>
                </a:solidFill>
              </a:rPr>
              <a:t>的最大流的流量等于分离</a:t>
            </a:r>
            <a:r>
              <a:rPr lang="en-US" altLang="zh-CN" sz="2400">
                <a:solidFill>
                  <a:srgbClr val="FF0000"/>
                </a:solidFill>
              </a:rPr>
              <a:t>Vs</a:t>
            </a:r>
            <a:r>
              <a:rPr lang="zh-CN" altLang="en-US" sz="2400">
                <a:solidFill>
                  <a:srgbClr val="FF0000"/>
                </a:solidFill>
              </a:rPr>
              <a:t>和</a:t>
            </a:r>
            <a:r>
              <a:rPr lang="en-US" altLang="zh-CN" sz="2400">
                <a:solidFill>
                  <a:srgbClr val="FF0000"/>
                </a:solidFill>
              </a:rPr>
              <a:t>Vt</a:t>
            </a:r>
            <a:r>
              <a:rPr lang="zh-CN" altLang="en-US" sz="2400">
                <a:solidFill>
                  <a:srgbClr val="FF0000"/>
                </a:solidFill>
              </a:rPr>
              <a:t>的最小截集的容量。</a:t>
            </a:r>
          </a:p>
        </p:txBody>
      </p:sp>
      <p:graphicFrame>
        <p:nvGraphicFramePr>
          <p:cNvPr id="21508" name="Object 4"/>
          <p:cNvGraphicFramePr>
            <a:graphicFrameLocks noChangeAspect="1"/>
          </p:cNvGraphicFramePr>
          <p:nvPr/>
        </p:nvGraphicFramePr>
        <p:xfrm>
          <a:off x="4572000" y="981075"/>
          <a:ext cx="252095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1" name="Equation" r:id="rId3" imgW="850531" imgH="355446" progId="Equation.DSMT4">
                  <p:embed/>
                </p:oleObj>
              </mc:Choice>
              <mc:Fallback>
                <p:oleObj name="Equation" r:id="rId3" imgW="850531" imgH="355446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981075"/>
                        <a:ext cx="2520950" cy="8636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CC99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最大流等价条件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网络流中这三个条件等价（</a:t>
            </a:r>
            <a:r>
              <a:rPr lang="zh-CN" altLang="en-US" b="0"/>
              <a:t>在同一个时刻</a:t>
            </a:r>
            <a:r>
              <a:rPr lang="zh-CN" altLang="en-US"/>
              <a:t>）</a:t>
            </a:r>
            <a:r>
              <a:rPr lang="en-US" altLang="zh-CN"/>
              <a:t>:</a:t>
            </a:r>
          </a:p>
          <a:p>
            <a:pPr eaLnBrk="1" hangingPunct="1"/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f</a:t>
            </a:r>
            <a:r>
              <a:rPr lang="zh-CN" altLang="en-US"/>
              <a:t>是最大流</a:t>
            </a:r>
          </a:p>
          <a:p>
            <a:pPr eaLnBrk="1" hangingPunct="1"/>
            <a:r>
              <a:rPr lang="en-US" altLang="zh-CN"/>
              <a:t>2</a:t>
            </a:r>
            <a:r>
              <a:rPr lang="zh-CN" altLang="en-US"/>
              <a:t>、残量网络中找不到增广路径</a:t>
            </a:r>
          </a:p>
          <a:p>
            <a:pPr eaLnBrk="1" hangingPunct="1"/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en-US" altLang="zh-CN"/>
              <a:t>|f| = c(S,T)</a:t>
            </a:r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网络流问题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    </a:t>
            </a:r>
            <a:r>
              <a:rPr lang="zh-CN" altLang="en-US" sz="2400"/>
              <a:t>由于人类对自然资源的消耗，人们意识到大约在</a:t>
            </a:r>
            <a:r>
              <a:rPr lang="en-US" altLang="zh-CN" sz="2400"/>
              <a:t>2300 </a:t>
            </a:r>
            <a:r>
              <a:rPr lang="zh-CN" altLang="en-US" sz="2400"/>
              <a:t>年之后，地球就不能再居住了。于是在月球上建立了新的绿地，以便在需要时移民。令人意想不到的是，</a:t>
            </a:r>
            <a:r>
              <a:rPr lang="en-US" altLang="zh-CN" sz="2400"/>
              <a:t>2177 </a:t>
            </a:r>
            <a:r>
              <a:rPr lang="zh-CN" altLang="en-US" sz="2400"/>
              <a:t>年冬由于未知的原因，地球环境发生了连锁崩溃，人类必须在最短的时间内迁往月球。现有</a:t>
            </a:r>
            <a:r>
              <a:rPr lang="en-US" altLang="zh-CN" sz="2400"/>
              <a:t>n</a:t>
            </a:r>
            <a:r>
              <a:rPr lang="zh-CN" altLang="en-US" sz="2400"/>
              <a:t>个太空站位于地球与月球之间，且有</a:t>
            </a:r>
            <a:r>
              <a:rPr lang="en-US" altLang="zh-CN" sz="2400"/>
              <a:t>m </a:t>
            </a:r>
            <a:r>
              <a:rPr lang="zh-CN" altLang="en-US" sz="2400"/>
              <a:t>艘公共交通太空船在其间来回穿梭。每个太空站可容纳无限多的人，而每艘太空船</a:t>
            </a:r>
            <a:r>
              <a:rPr lang="en-US" altLang="zh-CN" sz="2400"/>
              <a:t>i </a:t>
            </a:r>
            <a:r>
              <a:rPr lang="zh-CN" altLang="en-US" sz="2400"/>
              <a:t>只可容纳</a:t>
            </a:r>
            <a:r>
              <a:rPr lang="en-US" altLang="zh-CN" sz="2400"/>
              <a:t>H[i]</a:t>
            </a:r>
            <a:r>
              <a:rPr lang="zh-CN" altLang="en-US" sz="2400"/>
              <a:t>个人。每艘太空船将周期性地停靠一系列的太空站，例如：</a:t>
            </a:r>
            <a:r>
              <a:rPr lang="en-US" altLang="zh-CN" sz="2400"/>
              <a:t>(1</a:t>
            </a:r>
            <a:r>
              <a:rPr lang="zh-CN" altLang="en-US" sz="2400"/>
              <a:t>，</a:t>
            </a:r>
            <a:r>
              <a:rPr lang="en-US" altLang="zh-CN" sz="2400"/>
              <a:t>3</a:t>
            </a:r>
            <a:r>
              <a:rPr lang="zh-CN" altLang="en-US" sz="2400"/>
              <a:t>，</a:t>
            </a:r>
            <a:r>
              <a:rPr lang="en-US" altLang="zh-CN" sz="2400"/>
              <a:t>4)</a:t>
            </a:r>
            <a:r>
              <a:rPr lang="zh-CN" altLang="en-US" sz="2400"/>
              <a:t>表示该太空船将周期性地停靠太空站</a:t>
            </a:r>
            <a:r>
              <a:rPr lang="en-US" altLang="zh-CN" sz="2400"/>
              <a:t>134134134…</a:t>
            </a:r>
            <a:r>
              <a:rPr lang="zh-CN" altLang="en-US" sz="2400"/>
              <a:t>。每一艘太空船从一个太空站驶往任一太空站耗时均为</a:t>
            </a:r>
            <a:r>
              <a:rPr lang="en-US" altLang="zh-CN" sz="2400"/>
              <a:t>1</a:t>
            </a:r>
            <a:r>
              <a:rPr lang="zh-CN" altLang="en-US" sz="2400"/>
              <a:t>。人们只能在太空船停靠太空站</a:t>
            </a:r>
            <a:r>
              <a:rPr lang="en-US" altLang="zh-CN" sz="2400"/>
              <a:t>(</a:t>
            </a:r>
            <a:r>
              <a:rPr lang="zh-CN" altLang="en-US" sz="2400"/>
              <a:t>或月球、地球</a:t>
            </a:r>
            <a:r>
              <a:rPr lang="en-US" altLang="zh-CN" sz="2400"/>
              <a:t>)</a:t>
            </a:r>
            <a:r>
              <a:rPr lang="zh-CN" altLang="en-US" sz="2400"/>
              <a:t>时上、下船。初始时所有人全在地球上，太空船全在初始站。试设计一个算法，找出让所有人尽快地全部转移到月球上的运输方案。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结论</a:t>
            </a:r>
            <a:r>
              <a:rPr lang="en-US" altLang="zh-CN"/>
              <a:t>1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1.f(X,X) = 0 			(</a:t>
            </a:r>
            <a:r>
              <a:rPr lang="zh-CN" altLang="en-US"/>
              <a:t>由流量反对称性</a:t>
            </a:r>
            <a:r>
              <a:rPr lang="en-US" altLang="zh-CN"/>
              <a:t>)</a:t>
            </a:r>
          </a:p>
          <a:p>
            <a:pPr eaLnBrk="1" hangingPunct="1"/>
            <a:r>
              <a:rPr lang="en-US" altLang="zh-CN"/>
              <a:t>2. f(X,Y) = -f(Y,X)	         (</a:t>
            </a:r>
            <a:r>
              <a:rPr lang="zh-CN" altLang="en-US"/>
              <a:t>由流量反对称性</a:t>
            </a:r>
            <a:r>
              <a:rPr lang="en-US" altLang="zh-CN"/>
              <a:t>)</a:t>
            </a:r>
          </a:p>
          <a:p>
            <a:pPr eaLnBrk="1" hangingPunct="1"/>
            <a:r>
              <a:rPr lang="en-US" altLang="zh-CN"/>
              <a:t>3.f(X ∪ Y,Z) = f(X,Z) + f(Y,Z)    (</a:t>
            </a:r>
            <a:r>
              <a:rPr lang="zh-CN" altLang="en-US"/>
              <a:t>显然</a:t>
            </a:r>
            <a:r>
              <a:rPr lang="en-US" altLang="zh-CN"/>
              <a:t>)</a:t>
            </a:r>
          </a:p>
          <a:p>
            <a:pPr eaLnBrk="1" hangingPunct="1"/>
            <a:r>
              <a:rPr lang="en-US" altLang="zh-CN"/>
              <a:t>4.f(X,Y ∪ Z) = f(X,Y) + f(X,Z)    (</a:t>
            </a:r>
            <a:r>
              <a:rPr lang="zh-CN" altLang="en-US"/>
              <a:t>显然</a:t>
            </a:r>
            <a:r>
              <a:rPr lang="en-US" altLang="zh-CN"/>
              <a:t>)</a:t>
            </a:r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"/>
            <a:ext cx="9144000" cy="936625"/>
          </a:xfrm>
        </p:spPr>
        <p:txBody>
          <a:bodyPr/>
          <a:lstStyle/>
          <a:p>
            <a:pPr eaLnBrk="1" hangingPunct="1"/>
            <a:r>
              <a:rPr lang="en-US" altLang="zh-CN" sz="1800"/>
              <a:t>1</a:t>
            </a:r>
            <a:r>
              <a:rPr lang="zh-CN" altLang="en-US" sz="1800"/>
              <a:t>、</a:t>
            </a:r>
            <a:r>
              <a:rPr lang="en-US" altLang="zh-CN" sz="1800"/>
              <a:t>f</a:t>
            </a:r>
            <a:r>
              <a:rPr lang="zh-CN" altLang="en-US" sz="1800"/>
              <a:t>是最大流</a:t>
            </a:r>
            <a:br>
              <a:rPr lang="zh-CN" altLang="en-US" sz="1800"/>
            </a:br>
            <a:r>
              <a:rPr lang="en-US" altLang="zh-CN" sz="1800"/>
              <a:t>2</a:t>
            </a:r>
            <a:r>
              <a:rPr lang="zh-CN" altLang="en-US" sz="1800"/>
              <a:t>、残量网络中找不到增广路径</a:t>
            </a:r>
            <a:br>
              <a:rPr lang="zh-CN" altLang="en-US" sz="1800"/>
            </a:br>
            <a:r>
              <a:rPr lang="en-US" altLang="zh-CN" sz="1800"/>
              <a:t>3</a:t>
            </a:r>
            <a:r>
              <a:rPr lang="zh-CN" altLang="en-US" sz="1800"/>
              <a:t>、</a:t>
            </a:r>
            <a:r>
              <a:rPr lang="en-US" altLang="zh-CN" sz="1800"/>
              <a:t>|f| = c(S,T)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41440"/>
            <a:ext cx="8229600" cy="3654425"/>
          </a:xfrm>
        </p:spPr>
        <p:txBody>
          <a:bodyPr/>
          <a:lstStyle/>
          <a:p>
            <a:pPr eaLnBrk="1" hangingPunct="1"/>
            <a:r>
              <a:rPr lang="en-US" altLang="zh-CN" sz="3200"/>
              <a:t>1 -&gt;  2</a:t>
            </a:r>
            <a:r>
              <a:rPr lang="zh-CN" altLang="en-US" sz="3200"/>
              <a:t>证明</a:t>
            </a:r>
            <a:r>
              <a:rPr lang="en-US" altLang="zh-CN" sz="3200"/>
              <a:t>: </a:t>
            </a:r>
            <a:r>
              <a:rPr lang="zh-CN" altLang="en-US" sz="3200"/>
              <a:t>显然</a:t>
            </a:r>
            <a:r>
              <a:rPr lang="en-US" altLang="zh-CN" sz="3200"/>
              <a:t>.</a:t>
            </a:r>
            <a:r>
              <a:rPr lang="zh-CN" altLang="en-US" sz="3200"/>
              <a:t>假设有增广路径</a:t>
            </a:r>
            <a:r>
              <a:rPr lang="en-US" altLang="zh-CN" sz="3200"/>
              <a:t>,</a:t>
            </a:r>
            <a:r>
              <a:rPr lang="zh-CN" altLang="en-US" sz="3200"/>
              <a:t>由于增广路径的容量至少为</a:t>
            </a:r>
            <a:r>
              <a:rPr lang="en-US" altLang="zh-CN" sz="3200"/>
              <a:t>1,</a:t>
            </a:r>
            <a:r>
              <a:rPr lang="zh-CN" altLang="en-US" sz="3200"/>
              <a:t>所以用这个增广路径增广过后的流的流量肯定要比</a:t>
            </a:r>
            <a:r>
              <a:rPr lang="en-US" altLang="zh-CN" sz="3200"/>
              <a:t>f</a:t>
            </a:r>
            <a:r>
              <a:rPr lang="zh-CN" altLang="en-US" sz="3200"/>
              <a:t>的大</a:t>
            </a:r>
            <a:r>
              <a:rPr lang="en-US" altLang="zh-CN" sz="3200"/>
              <a:t>,</a:t>
            </a:r>
            <a:r>
              <a:rPr lang="zh-CN" altLang="en-US" sz="3200"/>
              <a:t>这与</a:t>
            </a:r>
            <a:r>
              <a:rPr lang="en-US" altLang="zh-CN" sz="3200"/>
              <a:t>f</a:t>
            </a:r>
            <a:r>
              <a:rPr lang="zh-CN" altLang="en-US" sz="3200"/>
              <a:t>是最大流矛盾</a:t>
            </a:r>
            <a:r>
              <a:rPr lang="en-US" altLang="zh-CN" sz="3200"/>
              <a:t>.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结论</a:t>
            </a:r>
            <a:r>
              <a:rPr lang="en-US" altLang="zh-CN"/>
              <a:t>2(</a:t>
            </a:r>
            <a:r>
              <a:rPr lang="zh-CN" altLang="en-US"/>
              <a:t>点集总流量为零</a:t>
            </a:r>
            <a:r>
              <a:rPr lang="en-US" altLang="zh-CN"/>
              <a:t>)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990600"/>
            <a:ext cx="8231188" cy="5334000"/>
          </a:xfrm>
        </p:spPr>
        <p:txBody>
          <a:bodyPr/>
          <a:lstStyle/>
          <a:p>
            <a:pPr eaLnBrk="1" hangingPunct="1"/>
            <a:r>
              <a:rPr lang="zh-CN" altLang="en-US" sz="2400"/>
              <a:t>不包含</a:t>
            </a:r>
            <a:r>
              <a:rPr lang="en-US" altLang="zh-CN" sz="2400"/>
              <a:t>s</a:t>
            </a:r>
            <a:r>
              <a:rPr lang="zh-CN" altLang="en-US" sz="2400"/>
              <a:t>和</a:t>
            </a:r>
            <a:r>
              <a:rPr lang="en-US" altLang="zh-CN" sz="2400"/>
              <a:t>t</a:t>
            </a:r>
            <a:r>
              <a:rPr lang="zh-CN" altLang="en-US" sz="2400"/>
              <a:t>的点集</a:t>
            </a:r>
            <a:r>
              <a:rPr lang="en-US" altLang="zh-CN" sz="2400"/>
              <a:t>,</a:t>
            </a:r>
            <a:r>
              <a:rPr lang="zh-CN" altLang="en-US" sz="2400"/>
              <a:t>与它相关联的边上的流量之和为</a:t>
            </a:r>
            <a:r>
              <a:rPr lang="en-US" altLang="zh-CN" sz="2400"/>
              <a:t>0.</a:t>
            </a:r>
          </a:p>
          <a:p>
            <a:pPr eaLnBrk="1" hangingPunct="1"/>
            <a:r>
              <a:rPr lang="zh-CN" altLang="en-US" sz="2400"/>
              <a:t>证明</a:t>
            </a:r>
            <a:r>
              <a:rPr lang="en-US" altLang="zh-CN" sz="2400"/>
              <a:t>: f(X,V) =</a:t>
            </a:r>
          </a:p>
          <a:p>
            <a:pPr eaLnBrk="1" hangingPunct="1"/>
            <a:endParaRPr lang="en-US" altLang="zh-CN" sz="24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                       =                                        (</a:t>
            </a:r>
            <a:r>
              <a:rPr lang="zh-CN" altLang="en-US" sz="2400"/>
              <a:t>由流量平衡</a:t>
            </a:r>
            <a:r>
              <a:rPr lang="en-US" altLang="zh-CN" sz="2400"/>
              <a:t>)   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24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                       = 0 </a:t>
            </a:r>
          </a:p>
        </p:txBody>
      </p:sp>
      <p:graphicFrame>
        <p:nvGraphicFramePr>
          <p:cNvPr id="25604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2987675" y="1446215"/>
          <a:ext cx="2592388" cy="90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0" name="Equation" r:id="rId3" imgW="914400" imgH="304800" progId="Equation.DSMT4">
                  <p:embed/>
                </p:oleObj>
              </mc:Choice>
              <mc:Fallback>
                <p:oleObj name="Equation" r:id="rId3" imgW="914400" imgH="304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1446215"/>
                        <a:ext cx="2592388" cy="903287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CC99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5" name="Object 5"/>
          <p:cNvGraphicFramePr>
            <a:graphicFrameLocks noChangeAspect="1"/>
          </p:cNvGraphicFramePr>
          <p:nvPr>
            <p:ph sz="quarter" idx="3"/>
          </p:nvPr>
        </p:nvGraphicFramePr>
        <p:xfrm>
          <a:off x="2987677" y="2349502"/>
          <a:ext cx="1368425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1" name="Equation" r:id="rId5" imgW="393529" imgH="342751" progId="Equation.DSMT4">
                  <p:embed/>
                </p:oleObj>
              </mc:Choice>
              <mc:Fallback>
                <p:oleObj name="Equation" r:id="rId5" imgW="393529" imgH="342751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7" y="2349502"/>
                        <a:ext cx="1368425" cy="79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rgbClr val="000000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结论</a:t>
            </a:r>
            <a:r>
              <a:rPr lang="en-US" altLang="zh-CN"/>
              <a:t>3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任意割的流量等于整个网络的流量</a:t>
            </a:r>
            <a:r>
              <a:rPr lang="en-US" altLang="zh-CN"/>
              <a:t>.</a:t>
            </a:r>
          </a:p>
          <a:p>
            <a:pPr eaLnBrk="1" hangingPunct="1"/>
            <a:r>
              <a:rPr lang="zh-CN" altLang="en-US"/>
              <a:t>证明</a:t>
            </a:r>
            <a:r>
              <a:rPr lang="en-US" altLang="zh-CN"/>
              <a:t>: </a:t>
            </a:r>
          </a:p>
          <a:p>
            <a:pPr eaLnBrk="1" hangingPunct="1"/>
            <a:r>
              <a:rPr lang="en-US" altLang="zh-CN"/>
              <a:t>f(S,T) = f(S,V) – f(S,S) (</a:t>
            </a:r>
            <a:r>
              <a:rPr lang="zh-CN" altLang="en-US"/>
              <a:t>由辅助定理</a:t>
            </a:r>
            <a:r>
              <a:rPr lang="en-US" altLang="zh-CN"/>
              <a:t>1)</a:t>
            </a:r>
          </a:p>
          <a:p>
            <a:pPr lvl="3" eaLnBrk="1" hangingPunct="1">
              <a:buFont typeface="Wingdings" panose="05000000000000000000" pitchFamily="2" charset="2"/>
              <a:buNone/>
            </a:pPr>
            <a:r>
              <a:rPr lang="en-US" altLang="zh-CN" sz="3200"/>
              <a:t> = f(S,V)	       (</a:t>
            </a:r>
            <a:r>
              <a:rPr lang="zh-CN" altLang="en-US" sz="3200"/>
              <a:t>由辅助定理</a:t>
            </a:r>
            <a:r>
              <a:rPr lang="en-US" altLang="zh-CN" sz="3200"/>
              <a:t>1)</a:t>
            </a:r>
          </a:p>
          <a:p>
            <a:pPr lvl="3" eaLnBrk="1" hangingPunct="1">
              <a:buFont typeface="Wingdings" panose="05000000000000000000" pitchFamily="2" charset="2"/>
              <a:buNone/>
            </a:pPr>
            <a:r>
              <a:rPr lang="en-US" altLang="zh-CN" sz="3200"/>
              <a:t> = f(S,V) + f(S </a:t>
            </a:r>
            <a:r>
              <a:rPr lang="en-US" altLang="zh-CN" sz="3200">
                <a:latin typeface="Times New Roman" panose="02020603050405020304" pitchFamily="18" charset="0"/>
              </a:rPr>
              <a:t>–</a:t>
            </a:r>
            <a:r>
              <a:rPr lang="en-US" altLang="zh-CN" sz="3200"/>
              <a:t> s,V)  (</a:t>
            </a:r>
            <a:r>
              <a:rPr lang="zh-CN" altLang="en-US" sz="3200"/>
              <a:t>同上</a:t>
            </a:r>
            <a:r>
              <a:rPr lang="en-US" altLang="zh-CN" sz="3200"/>
              <a:t>)</a:t>
            </a:r>
          </a:p>
          <a:p>
            <a:pPr lvl="3" eaLnBrk="1" hangingPunct="1">
              <a:buFont typeface="Wingdings" panose="05000000000000000000" pitchFamily="2" charset="2"/>
              <a:buNone/>
            </a:pPr>
            <a:r>
              <a:rPr lang="en-US" altLang="zh-CN" sz="3200"/>
              <a:t> = f(s,V)              (</a:t>
            </a:r>
            <a:r>
              <a:rPr lang="zh-CN" altLang="en-US" sz="3200"/>
              <a:t>由辅助定理</a:t>
            </a:r>
            <a:r>
              <a:rPr lang="en-US" altLang="zh-CN" sz="3200"/>
              <a:t>2)</a:t>
            </a:r>
          </a:p>
          <a:p>
            <a:pPr lvl="3" eaLnBrk="1" hangingPunct="1">
              <a:buFont typeface="Wingdings" panose="05000000000000000000" pitchFamily="2" charset="2"/>
              <a:buNone/>
            </a:pPr>
            <a:r>
              <a:rPr lang="en-US" altLang="zh-CN" sz="3200"/>
              <a:t> = |f|		       (</a:t>
            </a:r>
            <a:r>
              <a:rPr lang="zh-CN" altLang="en-US" sz="3200"/>
              <a:t>由</a:t>
            </a:r>
            <a:r>
              <a:rPr lang="en-US" altLang="zh-CN" sz="3200"/>
              <a:t>|f|</a:t>
            </a:r>
            <a:r>
              <a:rPr lang="zh-CN" altLang="en-US" sz="3200"/>
              <a:t>的定义</a:t>
            </a:r>
            <a:r>
              <a:rPr lang="en-US" altLang="zh-CN" sz="3200"/>
              <a:t>)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结论</a:t>
            </a:r>
            <a:r>
              <a:rPr lang="en-US" altLang="zh-CN"/>
              <a:t>4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990600"/>
            <a:ext cx="8231188" cy="5334000"/>
          </a:xfrm>
        </p:spPr>
        <p:txBody>
          <a:bodyPr/>
          <a:lstStyle/>
          <a:p>
            <a:pPr eaLnBrk="1" hangingPunct="1"/>
            <a:r>
              <a:rPr lang="zh-CN" altLang="en-US" sz="2400"/>
              <a:t>网络的流量小于等于任意一个割的</a:t>
            </a:r>
            <a:r>
              <a:rPr lang="zh-CN" altLang="en-US" sz="2400" i="1"/>
              <a:t>容量</a:t>
            </a:r>
            <a:r>
              <a:rPr lang="en-US" altLang="zh-CN" sz="2400"/>
              <a:t>.(</a:t>
            </a:r>
            <a:r>
              <a:rPr lang="zh-CN" altLang="en-US" sz="2400"/>
              <a:t>注意这个与辅助定理</a:t>
            </a:r>
            <a:r>
              <a:rPr lang="en-US" altLang="zh-CN" sz="2400"/>
              <a:t>3</a:t>
            </a:r>
            <a:r>
              <a:rPr lang="zh-CN" altLang="en-US" sz="2400"/>
              <a:t>的区别</a:t>
            </a:r>
            <a:r>
              <a:rPr lang="en-US" altLang="zh-CN" sz="2400"/>
              <a:t>.</a:t>
            </a:r>
            <a:r>
              <a:rPr lang="zh-CN" altLang="en-US" sz="2400"/>
              <a:t>这里是容量</a:t>
            </a:r>
            <a:r>
              <a:rPr lang="en-US" altLang="zh-CN" sz="2400"/>
              <a:t>)</a:t>
            </a:r>
          </a:p>
          <a:p>
            <a:pPr eaLnBrk="1" hangingPunct="1"/>
            <a:r>
              <a:rPr lang="zh-CN" altLang="en-US" sz="2400"/>
              <a:t>即</a:t>
            </a:r>
            <a:r>
              <a:rPr lang="en-US" altLang="zh-CN" sz="2400"/>
              <a:t>|f| &lt;= c(S,T)</a:t>
            </a:r>
          </a:p>
          <a:p>
            <a:pPr eaLnBrk="1" hangingPunct="1"/>
            <a:r>
              <a:rPr lang="zh-CN" altLang="en-US" sz="2400"/>
              <a:t>证明</a:t>
            </a:r>
            <a:r>
              <a:rPr lang="en-US" altLang="zh-CN" sz="2400"/>
              <a:t>:  |f| = f(S,T) =                          (</a:t>
            </a:r>
            <a:r>
              <a:rPr lang="zh-CN" altLang="en-US" sz="2400"/>
              <a:t>由定义</a:t>
            </a:r>
            <a:r>
              <a:rPr lang="en-US" altLang="zh-CN" sz="2400"/>
              <a:t>)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24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                              &lt;=                       (</a:t>
            </a:r>
            <a:r>
              <a:rPr lang="zh-CN" altLang="en-US" sz="2400"/>
              <a:t>由流量限制</a:t>
            </a:r>
            <a:r>
              <a:rPr lang="en-US" altLang="zh-CN" sz="2400"/>
              <a:t>)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24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                               = c(S,T)</a:t>
            </a:r>
          </a:p>
        </p:txBody>
      </p:sp>
      <p:graphicFrame>
        <p:nvGraphicFramePr>
          <p:cNvPr id="27652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3924300" y="2060577"/>
          <a:ext cx="2058988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8" name="公式" r:id="rId3" imgW="850531" imgH="355446" progId="Equation.3">
                  <p:embed/>
                </p:oleObj>
              </mc:Choice>
              <mc:Fallback>
                <p:oleObj name="公式" r:id="rId3" imgW="850531" imgH="355446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2060577"/>
                        <a:ext cx="2058988" cy="1052513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CC99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3" name="Object 5"/>
          <p:cNvGraphicFramePr>
            <a:graphicFrameLocks noChangeAspect="1"/>
          </p:cNvGraphicFramePr>
          <p:nvPr>
            <p:ph sz="quarter" idx="3"/>
          </p:nvPr>
        </p:nvGraphicFramePr>
        <p:xfrm>
          <a:off x="3708400" y="3068640"/>
          <a:ext cx="1727200" cy="852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9" name="公式" r:id="rId5" imgW="812447" imgH="355446" progId="Equation.3">
                  <p:embed/>
                </p:oleObj>
              </mc:Choice>
              <mc:Fallback>
                <p:oleObj name="公式" r:id="rId5" imgW="812447" imgH="355446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3068640"/>
                        <a:ext cx="1727200" cy="852487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CC99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484315"/>
            <a:ext cx="8229600" cy="48402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/>
              <a:t>2 -&gt; 3</a:t>
            </a:r>
            <a:r>
              <a:rPr lang="zh-CN" altLang="en-US" sz="2400"/>
              <a:t>证明</a:t>
            </a:r>
            <a:r>
              <a:rPr lang="en-US" altLang="zh-CN" sz="2400"/>
              <a:t>: </a:t>
            </a:r>
            <a:r>
              <a:rPr lang="zh-CN" altLang="en-US" sz="2400"/>
              <a:t>定义</a:t>
            </a:r>
            <a:r>
              <a:rPr lang="en-US" altLang="zh-CN" sz="2400"/>
              <a:t>S = s ∪ {v | </a:t>
            </a:r>
            <a:r>
              <a:rPr lang="zh-CN" altLang="en-US" sz="2400"/>
              <a:t>在残量网络中</a:t>
            </a:r>
            <a:r>
              <a:rPr lang="en-US" altLang="zh-CN" sz="2400"/>
              <a:t>s</a:t>
            </a:r>
            <a:r>
              <a:rPr lang="zh-CN" altLang="en-US" sz="2400"/>
              <a:t>到</a:t>
            </a:r>
            <a:r>
              <a:rPr lang="en-US" altLang="zh-CN" sz="2400"/>
              <a:t>v</a:t>
            </a:r>
            <a:r>
              <a:rPr lang="zh-CN" altLang="en-US" sz="2400"/>
              <a:t>有一条路径</a:t>
            </a:r>
            <a:r>
              <a:rPr lang="en-US" altLang="zh-CN" sz="2400"/>
              <a:t>} ; T = V- S. </a:t>
            </a:r>
            <a:r>
              <a:rPr lang="zh-CN" altLang="en-US" sz="2400"/>
              <a:t>则 </a:t>
            </a:r>
            <a:r>
              <a:rPr lang="en-US" altLang="zh-CN" sz="2400"/>
              <a:t>(S,T) </a:t>
            </a:r>
            <a:r>
              <a:rPr lang="zh-CN" altLang="en-US" sz="2400"/>
              <a:t>是一个割</a:t>
            </a:r>
            <a:r>
              <a:rPr lang="en-US" altLang="zh-CN" sz="240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/>
              <a:t>|f| = f(S,T)  (</a:t>
            </a:r>
            <a:r>
              <a:rPr lang="zh-CN" altLang="en-US" sz="2400"/>
              <a:t>由辅助定理</a:t>
            </a:r>
            <a:r>
              <a:rPr lang="en-US" altLang="zh-CN" sz="2400"/>
              <a:t>3)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/>
              <a:t>而且</a:t>
            </a:r>
            <a:r>
              <a:rPr lang="en-US" altLang="zh-CN" sz="2400"/>
              <a:t>,r(S,T) = 0.  </a:t>
            </a:r>
            <a:r>
              <a:rPr lang="zh-CN" altLang="en-US" sz="2400"/>
              <a:t>假设不为</a:t>
            </a:r>
            <a:r>
              <a:rPr lang="en-US" altLang="zh-CN" sz="2400"/>
              <a:t>0,</a:t>
            </a:r>
            <a:r>
              <a:rPr lang="zh-CN" altLang="en-US" sz="2400"/>
              <a:t>则在残量网络中</a:t>
            </a:r>
            <a:r>
              <a:rPr lang="en-US" altLang="zh-CN" sz="2400"/>
              <a:t>, </a:t>
            </a:r>
            <a:r>
              <a:rPr lang="zh-CN" altLang="en-US" sz="2400"/>
              <a:t>两个集合间必定有边相连</a:t>
            </a:r>
            <a:r>
              <a:rPr lang="en-US" altLang="zh-CN" sz="2400"/>
              <a:t>,</a:t>
            </a:r>
            <a:r>
              <a:rPr lang="zh-CN" altLang="en-US" sz="2400"/>
              <a:t>设在</a:t>
            </a:r>
            <a:r>
              <a:rPr lang="en-US" altLang="zh-CN" sz="2400"/>
              <a:t>S</a:t>
            </a:r>
            <a:r>
              <a:rPr lang="zh-CN" altLang="en-US" sz="2400"/>
              <a:t>的一端为</a:t>
            </a:r>
            <a:r>
              <a:rPr lang="en-US" altLang="zh-CN" sz="2400"/>
              <a:t>v,</a:t>
            </a:r>
            <a:r>
              <a:rPr lang="zh-CN" altLang="en-US" sz="2400"/>
              <a:t>在</a:t>
            </a:r>
            <a:r>
              <a:rPr lang="en-US" altLang="zh-CN" sz="2400"/>
              <a:t>T</a:t>
            </a:r>
            <a:r>
              <a:rPr lang="zh-CN" altLang="en-US" sz="2400"/>
              <a:t>的一端为</a:t>
            </a:r>
            <a:r>
              <a:rPr lang="en-US" altLang="zh-CN" sz="2400"/>
              <a:t>u. </a:t>
            </a:r>
            <a:r>
              <a:rPr lang="zh-CN" altLang="en-US" sz="2400"/>
              <a:t>那么</a:t>
            </a:r>
            <a:r>
              <a:rPr lang="en-US" altLang="zh-CN" sz="2400"/>
              <a:t>,s</a:t>
            </a:r>
            <a:r>
              <a:rPr lang="zh-CN" altLang="en-US" sz="2400"/>
              <a:t>就可以通过</a:t>
            </a:r>
            <a:r>
              <a:rPr lang="en-US" altLang="zh-CN" sz="2400"/>
              <a:t>v</a:t>
            </a:r>
            <a:r>
              <a:rPr lang="zh-CN" altLang="en-US" sz="2400"/>
              <a:t>到达</a:t>
            </a:r>
            <a:r>
              <a:rPr lang="en-US" altLang="zh-CN" sz="2400"/>
              <a:t>u,</a:t>
            </a:r>
            <a:r>
              <a:rPr lang="zh-CN" altLang="en-US" sz="2400"/>
              <a:t>那么根据</a:t>
            </a:r>
            <a:r>
              <a:rPr lang="en-US" altLang="zh-CN" sz="2400"/>
              <a:t>S</a:t>
            </a:r>
            <a:r>
              <a:rPr lang="zh-CN" altLang="en-US" sz="2400"/>
              <a:t>的定义</a:t>
            </a:r>
            <a:r>
              <a:rPr lang="en-US" altLang="zh-CN" sz="2400"/>
              <a:t>,u</a:t>
            </a:r>
            <a:r>
              <a:rPr lang="zh-CN" altLang="en-US" sz="2400"/>
              <a:t>就应该在</a:t>
            </a:r>
            <a:r>
              <a:rPr lang="en-US" altLang="zh-CN" sz="2400"/>
              <a:t>S</a:t>
            </a:r>
            <a:r>
              <a:rPr lang="zh-CN" altLang="en-US" sz="2400"/>
              <a:t>中</a:t>
            </a:r>
            <a:r>
              <a:rPr lang="en-US" altLang="zh-CN" sz="2400"/>
              <a:t>.</a:t>
            </a:r>
            <a:r>
              <a:rPr lang="zh-CN" altLang="en-US" sz="2400"/>
              <a:t>矛盾</a:t>
            </a:r>
            <a:r>
              <a:rPr lang="en-US" altLang="zh-CN" sz="2400"/>
              <a:t>. 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所以</a:t>
            </a:r>
            <a:r>
              <a:rPr lang="en-US" altLang="zh-CN" sz="2400"/>
              <a:t>,|f| = f(S,T) = c(S,T) – r(S,T) = c(S,T)</a:t>
            </a:r>
          </a:p>
          <a:p>
            <a:pPr eaLnBrk="1" hangingPunct="1">
              <a:lnSpc>
                <a:spcPct val="90000"/>
              </a:lnSpc>
            </a:pPr>
            <a:endParaRPr lang="en-US" altLang="zh-CN" sz="240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bg1"/>
                    </a:gs>
                    <a:gs pos="100000">
                      <a:schemeClr val="accent1"/>
                    </a:gs>
                  </a:gsLst>
                  <a:lin ang="0" scaled="1"/>
                </a:gradFill>
              </a14:hiddenFill>
            </a:ext>
          </a:extLst>
        </p:spPr>
        <p:txBody>
          <a:bodyPr anchor="ctr"/>
          <a:lstStyle/>
          <a:p>
            <a:pPr eaLnBrk="1" hangingPunct="1"/>
            <a:br>
              <a:rPr lang="en-US" altLang="zh-CN" sz="2400"/>
            </a:br>
            <a:br>
              <a:rPr lang="en-US" altLang="zh-CN" sz="1800"/>
            </a:br>
            <a:endParaRPr lang="en-US" altLang="zh-CN" sz="1800"/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gradFill rotWithShape="0">
            <a:gsLst>
              <a:gs pos="0">
                <a:srgbClr val="182F47"/>
              </a:gs>
              <a:gs pos="100000">
                <a:srgbClr val="336699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bg1"/>
                </a:solidFill>
              </a:rPr>
              <a:t>1</a:t>
            </a:r>
            <a:r>
              <a:rPr lang="zh-CN" altLang="en-US" sz="2000">
                <a:solidFill>
                  <a:schemeClr val="bg1"/>
                </a:solidFill>
              </a:rPr>
              <a:t>、</a:t>
            </a:r>
            <a:r>
              <a:rPr lang="en-US" altLang="zh-CN" sz="2000">
                <a:solidFill>
                  <a:schemeClr val="bg1"/>
                </a:solidFill>
              </a:rPr>
              <a:t>f</a:t>
            </a:r>
            <a:r>
              <a:rPr lang="zh-CN" altLang="en-US" sz="2000">
                <a:solidFill>
                  <a:schemeClr val="bg1"/>
                </a:solidFill>
              </a:rPr>
              <a:t>是最大流</a:t>
            </a:r>
            <a:br>
              <a:rPr lang="zh-CN" altLang="en-US" sz="2000">
                <a:solidFill>
                  <a:schemeClr val="bg1"/>
                </a:solidFill>
              </a:rPr>
            </a:br>
            <a:r>
              <a:rPr lang="en-US" altLang="zh-CN" sz="2000">
                <a:solidFill>
                  <a:schemeClr val="bg1"/>
                </a:solidFill>
              </a:rPr>
              <a:t>2</a:t>
            </a:r>
            <a:r>
              <a:rPr lang="zh-CN" altLang="en-US" sz="2000">
                <a:solidFill>
                  <a:schemeClr val="bg1"/>
                </a:solidFill>
              </a:rPr>
              <a:t>、残量网络中找不到增广路径</a:t>
            </a:r>
            <a:br>
              <a:rPr lang="zh-CN" altLang="en-US" sz="2000">
                <a:solidFill>
                  <a:schemeClr val="bg1"/>
                </a:solidFill>
              </a:rPr>
            </a:br>
            <a:r>
              <a:rPr lang="en-US" altLang="zh-CN" sz="2000">
                <a:solidFill>
                  <a:schemeClr val="bg1"/>
                </a:solidFill>
              </a:rPr>
              <a:t>3</a:t>
            </a:r>
            <a:r>
              <a:rPr lang="zh-CN" altLang="en-US" sz="2000">
                <a:solidFill>
                  <a:schemeClr val="bg1"/>
                </a:solidFill>
              </a:rPr>
              <a:t>、</a:t>
            </a:r>
            <a:r>
              <a:rPr lang="en-US" altLang="zh-CN" sz="2000">
                <a:solidFill>
                  <a:schemeClr val="bg1"/>
                </a:solidFill>
              </a:rPr>
              <a:t>|f| = c(S,T)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288" y="1196977"/>
            <a:ext cx="8229600" cy="4346575"/>
          </a:xfrm>
        </p:spPr>
        <p:txBody>
          <a:bodyPr/>
          <a:lstStyle/>
          <a:p>
            <a:pPr eaLnBrk="1" hangingPunct="1"/>
            <a:r>
              <a:rPr lang="en-US" altLang="zh-CN"/>
              <a:t>3 -&gt; 1</a:t>
            </a:r>
            <a:r>
              <a:rPr lang="zh-CN" altLang="en-US"/>
              <a:t>证明</a:t>
            </a:r>
            <a:r>
              <a:rPr lang="en-US" altLang="zh-CN"/>
              <a:t>: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/>
              <a:t>   |f| &lt;= c(S,T)   (</a:t>
            </a:r>
            <a:r>
              <a:rPr lang="zh-CN" altLang="en-US"/>
              <a:t>辅助定理</a:t>
            </a:r>
            <a:r>
              <a:rPr lang="en-US" altLang="zh-CN"/>
              <a:t>4)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/>
              <a:t>    </a:t>
            </a:r>
            <a:r>
              <a:rPr lang="zh-CN" altLang="en-US"/>
              <a:t>因为我们已经有</a:t>
            </a:r>
            <a:r>
              <a:rPr lang="en-US" altLang="zh-CN"/>
              <a:t>|f| = c(S,T),</a:t>
            </a:r>
            <a:r>
              <a:rPr lang="zh-CN" altLang="en-US"/>
              <a:t>如果最大流的流量是</a:t>
            </a:r>
            <a:r>
              <a:rPr lang="en-US" altLang="zh-CN"/>
              <a:t>|f|+d (d&gt;0),</a:t>
            </a:r>
            <a:r>
              <a:rPr lang="zh-CN" altLang="en-US"/>
              <a:t>那么</a:t>
            </a:r>
            <a:r>
              <a:rPr lang="en-US" altLang="zh-CN"/>
              <a:t>|f|+d</a:t>
            </a:r>
            <a:r>
              <a:rPr lang="zh-CN" altLang="en-US"/>
              <a:t>肯定不能满足上面的条件</a:t>
            </a:r>
            <a:r>
              <a:rPr lang="en-US" altLang="zh-CN"/>
              <a:t>.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08050"/>
          </a:xfrm>
          <a:noFill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bg1"/>
                    </a:gs>
                    <a:gs pos="100000">
                      <a:schemeClr val="accent1"/>
                    </a:gs>
                  </a:gsLst>
                  <a:lin ang="0" scaled="1"/>
                </a:gradFill>
              </a14:hiddenFill>
            </a:ext>
          </a:extLst>
        </p:spPr>
        <p:txBody>
          <a:bodyPr anchor="ctr"/>
          <a:lstStyle/>
          <a:p>
            <a:pPr eaLnBrk="1" hangingPunct="1"/>
            <a:br>
              <a:rPr lang="en-US" altLang="zh-CN" sz="2800">
                <a:solidFill>
                  <a:schemeClr val="tx1"/>
                </a:solidFill>
              </a:rPr>
            </a:br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gradFill rotWithShape="0">
            <a:gsLst>
              <a:gs pos="0">
                <a:srgbClr val="182F47"/>
              </a:gs>
              <a:gs pos="100000">
                <a:srgbClr val="336699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bg1"/>
                </a:solidFill>
              </a:rPr>
              <a:t>1</a:t>
            </a:r>
            <a:r>
              <a:rPr lang="zh-CN" altLang="en-US" sz="2000">
                <a:solidFill>
                  <a:schemeClr val="bg1"/>
                </a:solidFill>
              </a:rPr>
              <a:t>、</a:t>
            </a:r>
            <a:r>
              <a:rPr lang="en-US" altLang="zh-CN" sz="2000">
                <a:solidFill>
                  <a:schemeClr val="bg1"/>
                </a:solidFill>
              </a:rPr>
              <a:t>f</a:t>
            </a:r>
            <a:r>
              <a:rPr lang="zh-CN" altLang="en-US" sz="2000">
                <a:solidFill>
                  <a:schemeClr val="bg1"/>
                </a:solidFill>
              </a:rPr>
              <a:t>是最大流</a:t>
            </a:r>
            <a:br>
              <a:rPr lang="zh-CN" altLang="en-US" sz="2000">
                <a:solidFill>
                  <a:schemeClr val="bg1"/>
                </a:solidFill>
              </a:rPr>
            </a:br>
            <a:r>
              <a:rPr lang="en-US" altLang="zh-CN" sz="2000">
                <a:solidFill>
                  <a:schemeClr val="bg1"/>
                </a:solidFill>
              </a:rPr>
              <a:t>2</a:t>
            </a:r>
            <a:r>
              <a:rPr lang="zh-CN" altLang="en-US" sz="2000">
                <a:solidFill>
                  <a:schemeClr val="bg1"/>
                </a:solidFill>
              </a:rPr>
              <a:t>、残量网络中找不到增广路径</a:t>
            </a:r>
            <a:br>
              <a:rPr lang="zh-CN" altLang="en-US" sz="2000">
                <a:solidFill>
                  <a:schemeClr val="bg1"/>
                </a:solidFill>
              </a:rPr>
            </a:br>
            <a:r>
              <a:rPr lang="en-US" altLang="zh-CN" sz="2000">
                <a:solidFill>
                  <a:schemeClr val="bg1"/>
                </a:solidFill>
              </a:rPr>
              <a:t>3</a:t>
            </a:r>
            <a:r>
              <a:rPr lang="zh-CN" altLang="en-US" sz="2000">
                <a:solidFill>
                  <a:schemeClr val="bg1"/>
                </a:solidFill>
              </a:rPr>
              <a:t>、</a:t>
            </a:r>
            <a:r>
              <a:rPr lang="en-US" altLang="zh-CN" sz="2000">
                <a:solidFill>
                  <a:schemeClr val="bg1"/>
                </a:solidFill>
              </a:rPr>
              <a:t>|f| = c(S,T)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标号法寻求可改进路（</a:t>
            </a:r>
            <a:r>
              <a:rPr lang="en-US" altLang="zh-CN"/>
              <a:t>Ford-Fulkerson</a:t>
            </a:r>
            <a:r>
              <a:rPr lang="zh-CN" altLang="en-US"/>
              <a:t>算法）</a:t>
            </a:r>
          </a:p>
        </p:txBody>
      </p:sp>
      <p:graphicFrame>
        <p:nvGraphicFramePr>
          <p:cNvPr id="30723" name="Object 5"/>
          <p:cNvGraphicFramePr>
            <a:graphicFrameLocks noChangeAspect="1"/>
          </p:cNvGraphicFramePr>
          <p:nvPr>
            <p:ph sz="half" idx="1"/>
          </p:nvPr>
        </p:nvGraphicFramePr>
        <p:xfrm>
          <a:off x="539750" y="3895725"/>
          <a:ext cx="833120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1" name="Equation" r:id="rId3" imgW="5207000" imgH="698500" progId="Equation.DSMT4">
                  <p:embed/>
                </p:oleObj>
              </mc:Choice>
              <mc:Fallback>
                <p:oleObj name="Equation" r:id="rId3" imgW="5207000" imgH="6985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3895725"/>
                        <a:ext cx="8331200" cy="11176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CC99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250825" y="1196975"/>
            <a:ext cx="8642350" cy="2733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1pPr>
            <a:lvl2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/>
              <a:t>   </a:t>
            </a:r>
            <a:r>
              <a:rPr lang="zh-CN" altLang="en-US" sz="2000"/>
              <a:t>从一个可行流</a:t>
            </a:r>
            <a:r>
              <a:rPr lang="en-US" altLang="zh-CN" sz="2000"/>
              <a:t>F</a:t>
            </a:r>
            <a:r>
              <a:rPr lang="zh-CN" altLang="en-US" sz="2000"/>
              <a:t>出发（可以设为零流），经过标号过程和调整过程。</a:t>
            </a:r>
          </a:p>
          <a:p>
            <a:pPr lvl="1" eaLnBrk="1" hangingPunct="1"/>
            <a:r>
              <a:rPr lang="zh-CN" altLang="en-US" sz="2000"/>
              <a:t>    </a:t>
            </a:r>
            <a:r>
              <a:rPr lang="zh-CN" altLang="en-US" sz="2000">
                <a:solidFill>
                  <a:schemeClr val="folHlink"/>
                </a:solidFill>
              </a:rPr>
              <a:t>标号过程</a:t>
            </a:r>
            <a:r>
              <a:rPr lang="en-US" altLang="zh-CN" sz="2000">
                <a:solidFill>
                  <a:schemeClr val="folHlink"/>
                </a:solidFill>
              </a:rPr>
              <a:t>:</a:t>
            </a:r>
          </a:p>
          <a:p>
            <a:pPr lvl="1" eaLnBrk="1" hangingPunct="1"/>
            <a:r>
              <a:rPr lang="en-US" altLang="zh-CN" sz="2000"/>
              <a:t>       </a:t>
            </a:r>
            <a:r>
              <a:rPr lang="zh-CN" altLang="en-US" sz="2000"/>
              <a:t>网络中的顶点或者是标号点</a:t>
            </a:r>
            <a:r>
              <a:rPr lang="en-US" altLang="zh-CN" sz="2000"/>
              <a:t>(</a:t>
            </a:r>
            <a:r>
              <a:rPr lang="zh-CN" altLang="en-US" sz="2000"/>
              <a:t>分为已检查和未检查两种</a:t>
            </a:r>
            <a:r>
              <a:rPr lang="en-US" altLang="zh-CN" sz="2000"/>
              <a:t>)</a:t>
            </a:r>
            <a:r>
              <a:rPr lang="zh-CN" altLang="en-US" sz="2000"/>
              <a:t>，或者是未标号点，每个标号点分为两部分</a:t>
            </a:r>
            <a:r>
              <a:rPr lang="en-US" altLang="zh-CN" sz="2000"/>
              <a:t>(</a:t>
            </a:r>
            <a:r>
              <a:rPr lang="zh-CN" altLang="en-US" sz="2000"/>
              <a:t>标号从哪个顶点得到，确定可改进量</a:t>
            </a:r>
            <a:r>
              <a:rPr lang="en-US" altLang="zh-CN" sz="2000"/>
              <a:t>a)</a:t>
            </a:r>
            <a:r>
              <a:rPr lang="zh-CN" altLang="en-US" sz="2000"/>
              <a:t>。</a:t>
            </a:r>
          </a:p>
          <a:p>
            <a:pPr lvl="1" eaLnBrk="1" hangingPunct="1"/>
            <a:r>
              <a:rPr lang="zh-CN" altLang="en-US" sz="2000"/>
              <a:t>       标号过程开始，总先给</a:t>
            </a:r>
            <a:r>
              <a:rPr lang="en-US" altLang="zh-CN" sz="2000"/>
              <a:t>V</a:t>
            </a:r>
            <a:r>
              <a:rPr lang="en-US" altLang="zh-CN" sz="2000" baseline="-25000"/>
              <a:t>s</a:t>
            </a:r>
            <a:r>
              <a:rPr lang="zh-CN" altLang="en-US" sz="2000"/>
              <a:t>标上</a:t>
            </a:r>
            <a:r>
              <a:rPr lang="en-US" altLang="zh-CN" sz="2000"/>
              <a:t>(0, +</a:t>
            </a:r>
            <a:r>
              <a:rPr lang="en-US" altLang="zh-CN"/>
              <a:t>∞</a:t>
            </a:r>
            <a:r>
              <a:rPr lang="en-US" altLang="zh-CN" sz="2000"/>
              <a:t>)</a:t>
            </a:r>
            <a:r>
              <a:rPr lang="zh-CN" altLang="en-US" sz="2000"/>
              <a:t>，这时是标号而未检查的顶点，其余都是未标号点。取一个标号而未检查的标号</a:t>
            </a:r>
            <a:r>
              <a:rPr lang="en-US" altLang="zh-CN" sz="2000"/>
              <a:t>V</a:t>
            </a:r>
            <a:r>
              <a:rPr lang="en-US" altLang="zh-CN" sz="2000" baseline="-25000"/>
              <a:t>i</a:t>
            </a:r>
            <a:r>
              <a:rPr lang="en-US" altLang="zh-CN" sz="2000"/>
              <a:t> </a:t>
            </a:r>
            <a:r>
              <a:rPr lang="zh-CN" altLang="en-US" sz="2000"/>
              <a:t>，对一切未标号点</a:t>
            </a:r>
            <a:r>
              <a:rPr lang="en-US" altLang="zh-CN" sz="2000"/>
              <a:t>V</a:t>
            </a:r>
            <a:r>
              <a:rPr lang="en-US" altLang="zh-CN" sz="2000" baseline="-25000"/>
              <a:t>j</a:t>
            </a:r>
            <a:r>
              <a:rPr lang="en-US" altLang="zh-CN"/>
              <a:t> </a:t>
            </a:r>
            <a:r>
              <a:rPr lang="zh-CN" altLang="en-US" sz="2000"/>
              <a:t>：</a:t>
            </a:r>
          </a:p>
        </p:txBody>
      </p:sp>
      <p:graphicFrame>
        <p:nvGraphicFramePr>
          <p:cNvPr id="30725" name="Object 7"/>
          <p:cNvGraphicFramePr>
            <a:graphicFrameLocks noChangeAspect="1"/>
          </p:cNvGraphicFramePr>
          <p:nvPr>
            <p:ph sz="half" idx="2"/>
          </p:nvPr>
        </p:nvGraphicFramePr>
        <p:xfrm>
          <a:off x="539752" y="4618038"/>
          <a:ext cx="7832725" cy="1116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2" name="Equation" r:id="rId5" imgW="4902200" imgH="698500" progId="Equation.DSMT4">
                  <p:embed/>
                </p:oleObj>
              </mc:Choice>
              <mc:Fallback>
                <p:oleObj name="Equation" r:id="rId5" imgW="4902200" imgH="6985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2" y="4618038"/>
                        <a:ext cx="7832725" cy="111601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CC99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6" name="Text Box 10"/>
          <p:cNvSpPr txBox="1">
            <a:spLocks noChangeArrowheads="1"/>
          </p:cNvSpPr>
          <p:nvPr/>
        </p:nvSpPr>
        <p:spPr bwMode="auto">
          <a:xfrm>
            <a:off x="323852" y="5373690"/>
            <a:ext cx="8424863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     </a:t>
            </a:r>
            <a:r>
              <a:rPr lang="zh-CN" altLang="en-US" sz="2000"/>
              <a:t>在</a:t>
            </a:r>
            <a:r>
              <a:rPr lang="en-US" altLang="zh-CN" sz="2000"/>
              <a:t>V</a:t>
            </a:r>
            <a:r>
              <a:rPr lang="en-US" altLang="zh-CN" sz="2000" baseline="-25000"/>
              <a:t>i</a:t>
            </a:r>
            <a:r>
              <a:rPr lang="zh-CN" altLang="en-US" sz="2000"/>
              <a:t>的全部相邻顶点都已标号后， </a:t>
            </a:r>
            <a:r>
              <a:rPr lang="en-US" altLang="zh-CN" sz="2000"/>
              <a:t>V</a:t>
            </a:r>
            <a:r>
              <a:rPr lang="en-US" altLang="zh-CN" sz="2000" baseline="-25000"/>
              <a:t>i</a:t>
            </a:r>
            <a:r>
              <a:rPr lang="zh-CN" altLang="en-US" sz="2000"/>
              <a:t>成为标号而已检查过的顶点。重复上述步骤，一旦</a:t>
            </a:r>
            <a:r>
              <a:rPr lang="en-US" altLang="zh-CN" sz="2000"/>
              <a:t>V</a:t>
            </a:r>
            <a:r>
              <a:rPr lang="en-US" altLang="zh-CN" sz="2000" baseline="-25000"/>
              <a:t>t</a:t>
            </a:r>
            <a:r>
              <a:rPr lang="zh-CN" altLang="en-US" sz="2000"/>
              <a:t>被标上号，表明得到一条从</a:t>
            </a:r>
            <a:r>
              <a:rPr lang="en-US" altLang="zh-CN" sz="2000"/>
              <a:t>V</a:t>
            </a:r>
            <a:r>
              <a:rPr lang="en-US" altLang="zh-CN" sz="2000" baseline="-25000"/>
              <a:t>s</a:t>
            </a:r>
            <a:r>
              <a:rPr lang="zh-CN" altLang="en-US" sz="2000"/>
              <a:t>到</a:t>
            </a:r>
            <a:r>
              <a:rPr lang="en-US" altLang="zh-CN" sz="2000"/>
              <a:t>V</a:t>
            </a:r>
            <a:r>
              <a:rPr lang="en-US" altLang="zh-CN" sz="2000" baseline="-25000"/>
              <a:t>t</a:t>
            </a:r>
            <a:r>
              <a:rPr lang="zh-CN" altLang="en-US" sz="2000"/>
              <a:t>的可改进路</a:t>
            </a:r>
            <a:r>
              <a:rPr lang="en-US" altLang="zh-CN" sz="2000"/>
              <a:t>P</a:t>
            </a:r>
            <a:r>
              <a:rPr lang="zh-CN" altLang="en-US" sz="2000"/>
              <a:t>，转入调整过程。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标号法寻求可改进路（</a:t>
            </a:r>
            <a:r>
              <a:rPr lang="en-US" altLang="zh-CN"/>
              <a:t>Ford-Fulkerson</a:t>
            </a:r>
            <a:r>
              <a:rPr lang="zh-CN" altLang="en-US"/>
              <a:t>算法）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2" y="990600"/>
            <a:ext cx="8075613" cy="53340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1800">
                <a:solidFill>
                  <a:schemeClr val="folHlink"/>
                </a:solidFill>
              </a:rPr>
              <a:t>调整过程：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1800"/>
              <a:t>     采用“倒向追踪”的方法，从</a:t>
            </a:r>
            <a:r>
              <a:rPr lang="en-US" altLang="zh-CN" sz="1800"/>
              <a:t>Vt</a:t>
            </a:r>
            <a:r>
              <a:rPr lang="zh-CN" altLang="en-US" sz="1800"/>
              <a:t>开始，利用第一个标号找出可改进路</a:t>
            </a:r>
            <a:r>
              <a:rPr lang="en-US" altLang="zh-CN" sz="1800"/>
              <a:t>P</a:t>
            </a:r>
            <a:r>
              <a:rPr lang="zh-CN" altLang="en-US" sz="1800"/>
              <a:t>，并以</a:t>
            </a:r>
            <a:r>
              <a:rPr lang="en-US" altLang="zh-CN" sz="1800"/>
              <a:t>Vt</a:t>
            </a:r>
            <a:r>
              <a:rPr lang="zh-CN" altLang="en-US" sz="1800"/>
              <a:t>的第二个标号</a:t>
            </a:r>
            <a:r>
              <a:rPr lang="en-US" altLang="zh-CN" sz="1800"/>
              <a:t>L (Vt)</a:t>
            </a:r>
            <a:r>
              <a:rPr lang="zh-CN" altLang="en-US" sz="1800"/>
              <a:t>作为改进量</a:t>
            </a:r>
            <a:r>
              <a:rPr lang="en-US" altLang="zh-CN" sz="1800"/>
              <a:t>a</a:t>
            </a:r>
            <a:r>
              <a:rPr lang="zh-CN" altLang="en-US" sz="1800"/>
              <a:t>，改进</a:t>
            </a:r>
            <a:r>
              <a:rPr lang="en-US" altLang="zh-CN" sz="1800"/>
              <a:t>P</a:t>
            </a:r>
            <a:r>
              <a:rPr lang="zh-CN" altLang="en-US" sz="1800"/>
              <a:t>上的流量。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1800"/>
              <a:t>     例如：设</a:t>
            </a:r>
            <a:r>
              <a:rPr lang="en-US" altLang="zh-CN" sz="1800"/>
              <a:t>Vt</a:t>
            </a:r>
            <a:r>
              <a:rPr lang="zh-CN" altLang="en-US" sz="1800"/>
              <a:t>的第一个标号为</a:t>
            </a:r>
            <a:r>
              <a:rPr lang="en-US" altLang="zh-CN" sz="1800"/>
              <a:t>Vk(</a:t>
            </a:r>
            <a:r>
              <a:rPr lang="zh-CN" altLang="en-US" sz="1800"/>
              <a:t>或</a:t>
            </a:r>
            <a:r>
              <a:rPr lang="en-US" altLang="zh-CN" sz="1800"/>
              <a:t>-Vk)</a:t>
            </a:r>
            <a:r>
              <a:rPr lang="zh-CN" altLang="en-US" sz="1800"/>
              <a:t>，则弧</a:t>
            </a:r>
            <a:r>
              <a:rPr lang="en-US" altLang="zh-CN" sz="1800"/>
              <a:t>(Vk,Vt)(</a:t>
            </a:r>
            <a:r>
              <a:rPr lang="zh-CN" altLang="en-US" sz="1800"/>
              <a:t>或</a:t>
            </a:r>
            <a:r>
              <a:rPr lang="en-US" altLang="zh-CN" sz="1800"/>
              <a:t>(Vt,Vk))</a:t>
            </a:r>
            <a:r>
              <a:rPr lang="zh-CN" altLang="en-US" sz="1800"/>
              <a:t>是</a:t>
            </a:r>
            <a:r>
              <a:rPr lang="en-US" altLang="zh-CN" sz="1800"/>
              <a:t>P</a:t>
            </a:r>
            <a:r>
              <a:rPr lang="zh-CN" altLang="en-US" sz="1800"/>
              <a:t>上的弧，接下来再检查</a:t>
            </a:r>
            <a:r>
              <a:rPr lang="en-US" altLang="zh-CN" sz="1800"/>
              <a:t>Vk</a:t>
            </a:r>
            <a:r>
              <a:rPr lang="zh-CN" altLang="en-US" sz="1800"/>
              <a:t>的第一个标号，如此继续下去</a:t>
            </a:r>
            <a:r>
              <a:rPr lang="en-US" altLang="zh-CN" sz="1800"/>
              <a:t>...</a:t>
            </a:r>
            <a:r>
              <a:rPr lang="zh-CN" altLang="en-US" sz="1800"/>
              <a:t>，直到查倒</a:t>
            </a:r>
            <a:r>
              <a:rPr lang="en-US" altLang="zh-CN" sz="1800"/>
              <a:t>Vs</a:t>
            </a:r>
            <a:r>
              <a:rPr lang="zh-CN" altLang="en-US" sz="1800"/>
              <a:t>为止。这时被找出的弧构成了</a:t>
            </a:r>
            <a:r>
              <a:rPr lang="en-US" altLang="zh-CN" sz="1800"/>
              <a:t>P</a:t>
            </a:r>
            <a:r>
              <a:rPr lang="zh-CN" altLang="en-US" sz="1800"/>
              <a:t>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1800"/>
              <a:t>     令改进量</a:t>
            </a:r>
            <a:r>
              <a:rPr lang="en-US" altLang="zh-CN" sz="1800"/>
              <a:t>a=L(Vt)</a:t>
            </a:r>
            <a:r>
              <a:rPr lang="zh-CN" altLang="en-US" sz="1800"/>
              <a:t>，即</a:t>
            </a:r>
            <a:r>
              <a:rPr lang="en-US" altLang="zh-CN" sz="1800"/>
              <a:t>Vt</a:t>
            </a:r>
            <a:r>
              <a:rPr lang="zh-CN" altLang="en-US" sz="1800"/>
              <a:t>的第二个标号。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1800"/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1800"/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1800"/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1800"/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18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1800"/>
              <a:t>     去掉所有的标号，对新的可行流</a:t>
            </a:r>
            <a:r>
              <a:rPr lang="en-US" altLang="zh-CN" sz="1800"/>
              <a:t>F</a:t>
            </a:r>
            <a:r>
              <a:rPr lang="en-US" altLang="zh-CN" sz="1800" baseline="-25000"/>
              <a:t>ij</a:t>
            </a:r>
            <a:r>
              <a:rPr lang="en-US" altLang="zh-CN" sz="1800" baseline="30000"/>
              <a:t>’</a:t>
            </a:r>
            <a:r>
              <a:rPr lang="zh-CN" altLang="en-US" sz="1800" baseline="30000"/>
              <a:t>，</a:t>
            </a:r>
            <a:r>
              <a:rPr lang="zh-CN" altLang="en-US" sz="1800"/>
              <a:t>重新进入标号过程。直到标号过程无法继续。</a:t>
            </a:r>
            <a:endParaRPr lang="zh-CN" altLang="en-US" sz="1800" baseline="30000"/>
          </a:p>
        </p:txBody>
      </p:sp>
      <p:graphicFrame>
        <p:nvGraphicFramePr>
          <p:cNvPr id="31748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2444752" y="3213102"/>
          <a:ext cx="3533775" cy="146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1" name="Equation" r:id="rId3" imgW="1778000" imgH="736600" progId="Equation.DSMT4">
                  <p:embed/>
                </p:oleObj>
              </mc:Choice>
              <mc:Fallback>
                <p:oleObj name="Equation" r:id="rId3" imgW="1778000" imgH="736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4752" y="3213102"/>
                        <a:ext cx="3533775" cy="146367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CC99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例</a:t>
            </a:r>
            <a:r>
              <a:rPr lang="en-US" altLang="zh-CN"/>
              <a:t>1 </a:t>
            </a:r>
            <a:r>
              <a:rPr lang="zh-CN" altLang="en-US"/>
              <a:t>求如下网络的最大流</a:t>
            </a:r>
          </a:p>
        </p:txBody>
      </p:sp>
      <p:grpSp>
        <p:nvGrpSpPr>
          <p:cNvPr id="32771" name="Group 29"/>
          <p:cNvGrpSpPr>
            <a:grpSpLocks/>
          </p:cNvGrpSpPr>
          <p:nvPr/>
        </p:nvGrpSpPr>
        <p:grpSpPr bwMode="auto">
          <a:xfrm>
            <a:off x="1116013" y="1196977"/>
            <a:ext cx="6172200" cy="4257675"/>
            <a:chOff x="703" y="754"/>
            <a:chExt cx="3888" cy="2682"/>
          </a:xfrm>
        </p:grpSpPr>
        <p:sp>
          <p:nvSpPr>
            <p:cNvPr id="32772" name="Oval 5"/>
            <p:cNvSpPr>
              <a:spLocks noChangeArrowheads="1"/>
            </p:cNvSpPr>
            <p:nvPr/>
          </p:nvSpPr>
          <p:spPr bwMode="auto">
            <a:xfrm>
              <a:off x="1837" y="845"/>
              <a:ext cx="532" cy="505"/>
            </a:xfrm>
            <a:prstGeom prst="ellipse">
              <a:avLst/>
            </a:prstGeom>
            <a:solidFill>
              <a:srgbClr val="FF99CC"/>
            </a:solidFill>
            <a:ln w="9525">
              <a:solidFill>
                <a:srgbClr val="0000FF"/>
              </a:solidFill>
              <a:round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V2</a:t>
              </a:r>
            </a:p>
          </p:txBody>
        </p:sp>
        <p:sp>
          <p:nvSpPr>
            <p:cNvPr id="32773" name="Oval 6"/>
            <p:cNvSpPr>
              <a:spLocks noChangeArrowheads="1"/>
            </p:cNvSpPr>
            <p:nvPr/>
          </p:nvSpPr>
          <p:spPr bwMode="auto">
            <a:xfrm>
              <a:off x="4060" y="2024"/>
              <a:ext cx="531" cy="504"/>
            </a:xfrm>
            <a:prstGeom prst="ellipse">
              <a:avLst/>
            </a:prstGeom>
            <a:solidFill>
              <a:srgbClr val="FF99CC"/>
            </a:solidFill>
            <a:ln w="9525">
              <a:solidFill>
                <a:srgbClr val="0000FF"/>
              </a:solidFill>
              <a:round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Vt</a:t>
              </a:r>
            </a:p>
          </p:txBody>
        </p:sp>
        <p:sp>
          <p:nvSpPr>
            <p:cNvPr id="32774" name="Oval 7"/>
            <p:cNvSpPr>
              <a:spLocks noChangeArrowheads="1"/>
            </p:cNvSpPr>
            <p:nvPr/>
          </p:nvSpPr>
          <p:spPr bwMode="auto">
            <a:xfrm>
              <a:off x="703" y="2024"/>
              <a:ext cx="531" cy="504"/>
            </a:xfrm>
            <a:prstGeom prst="ellipse">
              <a:avLst/>
            </a:prstGeom>
            <a:solidFill>
              <a:srgbClr val="FF99CC"/>
            </a:solidFill>
            <a:ln w="9525">
              <a:solidFill>
                <a:srgbClr val="0000FF"/>
              </a:solidFill>
              <a:round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Vs</a:t>
              </a:r>
            </a:p>
          </p:txBody>
        </p:sp>
        <p:sp>
          <p:nvSpPr>
            <p:cNvPr id="32775" name="Oval 8"/>
            <p:cNvSpPr>
              <a:spLocks noChangeArrowheads="1"/>
            </p:cNvSpPr>
            <p:nvPr/>
          </p:nvSpPr>
          <p:spPr bwMode="auto">
            <a:xfrm>
              <a:off x="1701" y="2931"/>
              <a:ext cx="531" cy="505"/>
            </a:xfrm>
            <a:prstGeom prst="ellipse">
              <a:avLst/>
            </a:prstGeom>
            <a:solidFill>
              <a:srgbClr val="FF99CC"/>
            </a:solidFill>
            <a:ln w="9525">
              <a:solidFill>
                <a:srgbClr val="0000FF"/>
              </a:solidFill>
              <a:round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V1</a:t>
              </a:r>
            </a:p>
          </p:txBody>
        </p:sp>
        <p:sp>
          <p:nvSpPr>
            <p:cNvPr id="32776" name="Line 9"/>
            <p:cNvSpPr>
              <a:spLocks noChangeShapeType="1"/>
            </p:cNvSpPr>
            <p:nvPr/>
          </p:nvSpPr>
          <p:spPr bwMode="auto">
            <a:xfrm flipV="1">
              <a:off x="1202" y="1298"/>
              <a:ext cx="635" cy="772"/>
            </a:xfrm>
            <a:prstGeom prst="line">
              <a:avLst/>
            </a:prstGeom>
            <a:noFill/>
            <a:ln w="28575">
              <a:solidFill>
                <a:srgbClr val="CC99FF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2777" name="Line 10"/>
            <p:cNvSpPr>
              <a:spLocks noChangeShapeType="1"/>
            </p:cNvSpPr>
            <p:nvPr/>
          </p:nvSpPr>
          <p:spPr bwMode="auto">
            <a:xfrm>
              <a:off x="1157" y="2523"/>
              <a:ext cx="499" cy="499"/>
            </a:xfrm>
            <a:prstGeom prst="line">
              <a:avLst/>
            </a:prstGeom>
            <a:noFill/>
            <a:ln w="28575">
              <a:solidFill>
                <a:srgbClr val="CC99FF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2778" name="Line 11"/>
            <p:cNvSpPr>
              <a:spLocks noChangeShapeType="1"/>
            </p:cNvSpPr>
            <p:nvPr/>
          </p:nvSpPr>
          <p:spPr bwMode="auto">
            <a:xfrm flipV="1">
              <a:off x="2427" y="1072"/>
              <a:ext cx="680" cy="0"/>
            </a:xfrm>
            <a:prstGeom prst="line">
              <a:avLst/>
            </a:prstGeom>
            <a:noFill/>
            <a:ln w="28575">
              <a:solidFill>
                <a:srgbClr val="CC99FF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2779" name="Line 12"/>
            <p:cNvSpPr>
              <a:spLocks noChangeShapeType="1"/>
            </p:cNvSpPr>
            <p:nvPr/>
          </p:nvSpPr>
          <p:spPr bwMode="auto">
            <a:xfrm>
              <a:off x="2291" y="3182"/>
              <a:ext cx="816" cy="22"/>
            </a:xfrm>
            <a:prstGeom prst="line">
              <a:avLst/>
            </a:prstGeom>
            <a:noFill/>
            <a:ln w="28575">
              <a:solidFill>
                <a:srgbClr val="CC99FF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2780" name="Line 13"/>
            <p:cNvSpPr>
              <a:spLocks noChangeShapeType="1"/>
            </p:cNvSpPr>
            <p:nvPr/>
          </p:nvSpPr>
          <p:spPr bwMode="auto">
            <a:xfrm>
              <a:off x="3652" y="1253"/>
              <a:ext cx="453" cy="771"/>
            </a:xfrm>
            <a:prstGeom prst="line">
              <a:avLst/>
            </a:prstGeom>
            <a:noFill/>
            <a:ln w="28575">
              <a:solidFill>
                <a:srgbClr val="CC99FF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2781" name="Oval 14"/>
            <p:cNvSpPr>
              <a:spLocks noChangeArrowheads="1"/>
            </p:cNvSpPr>
            <p:nvPr/>
          </p:nvSpPr>
          <p:spPr bwMode="auto">
            <a:xfrm>
              <a:off x="3153" y="800"/>
              <a:ext cx="532" cy="505"/>
            </a:xfrm>
            <a:prstGeom prst="ellipse">
              <a:avLst/>
            </a:prstGeom>
            <a:solidFill>
              <a:srgbClr val="FF99CC"/>
            </a:solidFill>
            <a:ln w="9525">
              <a:solidFill>
                <a:srgbClr val="0000FF"/>
              </a:solidFill>
              <a:round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V4</a:t>
              </a:r>
            </a:p>
          </p:txBody>
        </p:sp>
        <p:sp>
          <p:nvSpPr>
            <p:cNvPr id="32782" name="Oval 15"/>
            <p:cNvSpPr>
              <a:spLocks noChangeArrowheads="1"/>
            </p:cNvSpPr>
            <p:nvPr/>
          </p:nvSpPr>
          <p:spPr bwMode="auto">
            <a:xfrm>
              <a:off x="3198" y="2931"/>
              <a:ext cx="532" cy="505"/>
            </a:xfrm>
            <a:prstGeom prst="ellipse">
              <a:avLst/>
            </a:prstGeom>
            <a:solidFill>
              <a:srgbClr val="FF99CC"/>
            </a:solidFill>
            <a:ln w="9525">
              <a:solidFill>
                <a:srgbClr val="0000FF"/>
              </a:solidFill>
              <a:round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V3</a:t>
              </a:r>
            </a:p>
          </p:txBody>
        </p:sp>
        <p:sp>
          <p:nvSpPr>
            <p:cNvPr id="32783" name="Line 16"/>
            <p:cNvSpPr>
              <a:spLocks noChangeShapeType="1"/>
            </p:cNvSpPr>
            <p:nvPr/>
          </p:nvSpPr>
          <p:spPr bwMode="auto">
            <a:xfrm flipV="1">
              <a:off x="3743" y="2523"/>
              <a:ext cx="408" cy="568"/>
            </a:xfrm>
            <a:prstGeom prst="line">
              <a:avLst/>
            </a:prstGeom>
            <a:noFill/>
            <a:ln w="28575">
              <a:solidFill>
                <a:srgbClr val="CC99FF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2784" name="Line 17"/>
            <p:cNvSpPr>
              <a:spLocks noChangeShapeType="1"/>
            </p:cNvSpPr>
            <p:nvPr/>
          </p:nvSpPr>
          <p:spPr bwMode="auto">
            <a:xfrm flipH="1">
              <a:off x="1973" y="1389"/>
              <a:ext cx="90" cy="1497"/>
            </a:xfrm>
            <a:prstGeom prst="line">
              <a:avLst/>
            </a:prstGeom>
            <a:noFill/>
            <a:ln w="28575">
              <a:solidFill>
                <a:srgbClr val="CC99FF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2785" name="Line 18"/>
            <p:cNvSpPr>
              <a:spLocks noChangeShapeType="1"/>
            </p:cNvSpPr>
            <p:nvPr/>
          </p:nvSpPr>
          <p:spPr bwMode="auto">
            <a:xfrm flipH="1" flipV="1">
              <a:off x="2335" y="1298"/>
              <a:ext cx="999" cy="1633"/>
            </a:xfrm>
            <a:prstGeom prst="line">
              <a:avLst/>
            </a:prstGeom>
            <a:noFill/>
            <a:ln w="28575">
              <a:solidFill>
                <a:srgbClr val="CC99FF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2786" name="Text Box 19"/>
            <p:cNvSpPr txBox="1">
              <a:spLocks noChangeArrowheads="1"/>
            </p:cNvSpPr>
            <p:nvPr/>
          </p:nvSpPr>
          <p:spPr bwMode="auto">
            <a:xfrm>
              <a:off x="1112" y="1435"/>
              <a:ext cx="486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2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  <a:ea typeface="宋体" panose="02010600030101010101" pitchFamily="2" charset="-122"/>
                </a:rPr>
                <a:t>(3,3)</a:t>
              </a:r>
            </a:p>
          </p:txBody>
        </p:sp>
        <p:sp>
          <p:nvSpPr>
            <p:cNvPr id="32787" name="Text Box 20"/>
            <p:cNvSpPr txBox="1">
              <a:spLocks noChangeArrowheads="1"/>
            </p:cNvSpPr>
            <p:nvPr/>
          </p:nvSpPr>
          <p:spPr bwMode="auto">
            <a:xfrm>
              <a:off x="1248" y="2432"/>
              <a:ext cx="486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2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  <a:ea typeface="宋体" panose="02010600030101010101" pitchFamily="2" charset="-122"/>
                </a:rPr>
                <a:t>(1,5)</a:t>
              </a:r>
            </a:p>
          </p:txBody>
        </p:sp>
        <p:sp>
          <p:nvSpPr>
            <p:cNvPr id="32788" name="Text Box 21"/>
            <p:cNvSpPr txBox="1">
              <a:spLocks noChangeArrowheads="1"/>
            </p:cNvSpPr>
            <p:nvPr/>
          </p:nvSpPr>
          <p:spPr bwMode="auto">
            <a:xfrm>
              <a:off x="2472" y="754"/>
              <a:ext cx="486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2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  <a:ea typeface="宋体" panose="02010600030101010101" pitchFamily="2" charset="-122"/>
                </a:rPr>
                <a:t>(3,4)</a:t>
              </a:r>
            </a:p>
          </p:txBody>
        </p:sp>
        <p:sp>
          <p:nvSpPr>
            <p:cNvPr id="32789" name="Text Box 22"/>
            <p:cNvSpPr txBox="1">
              <a:spLocks noChangeArrowheads="1"/>
            </p:cNvSpPr>
            <p:nvPr/>
          </p:nvSpPr>
          <p:spPr bwMode="auto">
            <a:xfrm>
              <a:off x="3788" y="1344"/>
              <a:ext cx="486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2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  <a:ea typeface="宋体" panose="02010600030101010101" pitchFamily="2" charset="-122"/>
                </a:rPr>
                <a:t>(3,5)</a:t>
              </a:r>
            </a:p>
          </p:txBody>
        </p:sp>
        <p:sp>
          <p:nvSpPr>
            <p:cNvPr id="32790" name="Text Box 23"/>
            <p:cNvSpPr txBox="1">
              <a:spLocks noChangeArrowheads="1"/>
            </p:cNvSpPr>
            <p:nvPr/>
          </p:nvSpPr>
          <p:spPr bwMode="auto">
            <a:xfrm>
              <a:off x="1701" y="1842"/>
              <a:ext cx="486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2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  <a:ea typeface="宋体" panose="02010600030101010101" pitchFamily="2" charset="-122"/>
                </a:rPr>
                <a:t>(1,1)</a:t>
              </a:r>
            </a:p>
          </p:txBody>
        </p:sp>
        <p:sp>
          <p:nvSpPr>
            <p:cNvPr id="32791" name="Text Box 24"/>
            <p:cNvSpPr txBox="1">
              <a:spLocks noChangeArrowheads="1"/>
            </p:cNvSpPr>
            <p:nvPr/>
          </p:nvSpPr>
          <p:spPr bwMode="auto">
            <a:xfrm>
              <a:off x="2291" y="1661"/>
              <a:ext cx="486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2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  <a:ea typeface="宋体" panose="02010600030101010101" pitchFamily="2" charset="-122"/>
                </a:rPr>
                <a:t>(1,1)</a:t>
              </a:r>
            </a:p>
          </p:txBody>
        </p:sp>
        <p:sp>
          <p:nvSpPr>
            <p:cNvPr id="32792" name="Text Box 25"/>
            <p:cNvSpPr txBox="1">
              <a:spLocks noChangeArrowheads="1"/>
            </p:cNvSpPr>
            <p:nvPr/>
          </p:nvSpPr>
          <p:spPr bwMode="auto">
            <a:xfrm>
              <a:off x="2427" y="2841"/>
              <a:ext cx="486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2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  <a:ea typeface="宋体" panose="02010600030101010101" pitchFamily="2" charset="-122"/>
                </a:rPr>
                <a:t>(2,2)</a:t>
              </a:r>
            </a:p>
          </p:txBody>
        </p:sp>
        <p:sp>
          <p:nvSpPr>
            <p:cNvPr id="32793" name="Text Box 26"/>
            <p:cNvSpPr txBox="1">
              <a:spLocks noChangeArrowheads="1"/>
            </p:cNvSpPr>
            <p:nvPr/>
          </p:nvSpPr>
          <p:spPr bwMode="auto">
            <a:xfrm>
              <a:off x="3923" y="2795"/>
              <a:ext cx="486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2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  <a:ea typeface="宋体" panose="02010600030101010101" pitchFamily="2" charset="-122"/>
                </a:rPr>
                <a:t>(1,2)</a:t>
              </a:r>
            </a:p>
          </p:txBody>
        </p:sp>
        <p:sp>
          <p:nvSpPr>
            <p:cNvPr id="32794" name="Line 27"/>
            <p:cNvSpPr>
              <a:spLocks noChangeShapeType="1"/>
            </p:cNvSpPr>
            <p:nvPr/>
          </p:nvSpPr>
          <p:spPr bwMode="auto">
            <a:xfrm flipH="1" flipV="1">
              <a:off x="3424" y="1298"/>
              <a:ext cx="46" cy="1678"/>
            </a:xfrm>
            <a:prstGeom prst="line">
              <a:avLst/>
            </a:prstGeom>
            <a:noFill/>
            <a:ln w="28575">
              <a:solidFill>
                <a:srgbClr val="CC99FF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2795" name="Text Box 28"/>
            <p:cNvSpPr txBox="1">
              <a:spLocks noChangeArrowheads="1"/>
            </p:cNvSpPr>
            <p:nvPr/>
          </p:nvSpPr>
          <p:spPr bwMode="auto">
            <a:xfrm>
              <a:off x="3424" y="1888"/>
              <a:ext cx="486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2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  <a:ea typeface="宋体" panose="02010600030101010101" pitchFamily="2" charset="-122"/>
                </a:rPr>
                <a:t>(0,3)</a:t>
              </a:r>
            </a:p>
          </p:txBody>
        </p:sp>
      </p:grp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网络流问题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   </a:t>
            </a:r>
            <a:r>
              <a:rPr lang="zh-CN" altLang="en-US" sz="2400"/>
              <a:t>由文件</a:t>
            </a:r>
            <a:r>
              <a:rPr lang="en-US" altLang="zh-CN" sz="2400"/>
              <a:t>input.txt</a:t>
            </a:r>
            <a:r>
              <a:rPr lang="zh-CN" altLang="en-US" sz="2400"/>
              <a:t>提供输入数据。文件第</a:t>
            </a:r>
            <a:r>
              <a:rPr lang="en-US" altLang="zh-CN" sz="2400"/>
              <a:t>1</a:t>
            </a:r>
            <a:r>
              <a:rPr lang="zh-CN" altLang="en-US" sz="2400"/>
              <a:t>行有</a:t>
            </a:r>
            <a:r>
              <a:rPr lang="en-US" altLang="zh-CN" sz="2400"/>
              <a:t>3 </a:t>
            </a:r>
            <a:r>
              <a:rPr lang="zh-CN" altLang="en-US" sz="2400"/>
              <a:t>个正整数</a:t>
            </a:r>
            <a:r>
              <a:rPr lang="en-US" altLang="zh-CN" sz="2400"/>
              <a:t>n</a:t>
            </a:r>
            <a:r>
              <a:rPr lang="zh-CN" altLang="en-US" sz="2400"/>
              <a:t>（太空站个数），</a:t>
            </a:r>
            <a:r>
              <a:rPr lang="en-US" altLang="zh-CN" sz="2400"/>
              <a:t>m</a:t>
            </a:r>
            <a:r>
              <a:rPr lang="zh-CN" altLang="en-US" sz="2400"/>
              <a:t>（太空船个数）和</a:t>
            </a:r>
            <a:r>
              <a:rPr lang="en-US" altLang="zh-CN" sz="2400"/>
              <a:t>k</a:t>
            </a:r>
            <a:r>
              <a:rPr lang="zh-CN" altLang="en-US" sz="2400"/>
              <a:t>（需要运送的地球上的人的个数）。其中 </a:t>
            </a:r>
            <a:r>
              <a:rPr lang="en-US" altLang="zh-CN" sz="2400"/>
              <a:t>1&lt;=m&lt;=13, 1&lt;=n&lt;=20,1&lt;=k&lt;=50</a:t>
            </a:r>
            <a:r>
              <a:rPr lang="zh-CN" altLang="en-US" sz="2400"/>
              <a:t>。接下来的</a:t>
            </a:r>
            <a:r>
              <a:rPr lang="en-US" altLang="zh-CN" sz="2400"/>
              <a:t>n </a:t>
            </a:r>
            <a:r>
              <a:rPr lang="zh-CN" altLang="en-US" sz="2400"/>
              <a:t>行给出太空船的信息。第</a:t>
            </a:r>
            <a:r>
              <a:rPr lang="en-US" altLang="zh-CN" sz="2400"/>
              <a:t>i+1 </a:t>
            </a:r>
            <a:r>
              <a:rPr lang="zh-CN" altLang="en-US" sz="2400"/>
              <a:t>行说明太空船</a:t>
            </a:r>
            <a:r>
              <a:rPr lang="en-US" altLang="zh-CN" sz="2400"/>
              <a:t>pi</a:t>
            </a:r>
            <a:r>
              <a:rPr lang="zh-CN" altLang="en-US" sz="2400"/>
              <a:t>。第</a:t>
            </a:r>
            <a:r>
              <a:rPr lang="en-US" altLang="zh-CN" sz="2400"/>
              <a:t>1 </a:t>
            </a:r>
            <a:r>
              <a:rPr lang="zh-CN" altLang="en-US" sz="2400"/>
              <a:t>个数表示</a:t>
            </a:r>
            <a:r>
              <a:rPr lang="en-US" altLang="zh-CN" sz="2400"/>
              <a:t>pi </a:t>
            </a:r>
            <a:r>
              <a:rPr lang="zh-CN" altLang="en-US" sz="2400"/>
              <a:t>可容纳的人数</a:t>
            </a:r>
            <a:r>
              <a:rPr lang="en-US" altLang="zh-CN" sz="2400"/>
              <a:t>Hpi</a:t>
            </a:r>
            <a:r>
              <a:rPr lang="zh-CN" altLang="en-US" sz="2400"/>
              <a:t>；第</a:t>
            </a:r>
            <a:r>
              <a:rPr lang="en-US" altLang="zh-CN" sz="2400"/>
              <a:t>2 </a:t>
            </a:r>
            <a:r>
              <a:rPr lang="zh-CN" altLang="en-US" sz="2400"/>
              <a:t>个数表示</a:t>
            </a:r>
            <a:r>
              <a:rPr lang="en-US" altLang="zh-CN" sz="2400"/>
              <a:t>pi </a:t>
            </a:r>
            <a:r>
              <a:rPr lang="zh-CN" altLang="en-US" sz="2400"/>
              <a:t>一个周期停靠的太空站个数</a:t>
            </a:r>
            <a:r>
              <a:rPr lang="en-US" altLang="zh-CN" sz="2400"/>
              <a:t>r</a:t>
            </a:r>
            <a:r>
              <a:rPr lang="zh-CN" altLang="en-US" sz="2400"/>
              <a:t>，</a:t>
            </a:r>
            <a:r>
              <a:rPr lang="en-US" altLang="zh-CN" sz="2400"/>
              <a:t>1&lt;=r&lt;=n+2</a:t>
            </a:r>
            <a:r>
              <a:rPr lang="zh-CN" altLang="en-US" sz="2400"/>
              <a:t>；随后</a:t>
            </a:r>
            <a:r>
              <a:rPr lang="en-US" altLang="zh-CN" sz="2400"/>
              <a:t>r </a:t>
            </a:r>
            <a:r>
              <a:rPr lang="zh-CN" altLang="en-US" sz="2400"/>
              <a:t>个数是停靠的太空站的编号</a:t>
            </a:r>
            <a:r>
              <a:rPr lang="en-US" altLang="zh-CN" sz="2400"/>
              <a:t>(Si1,Si2,…,Sir)</a:t>
            </a:r>
            <a:r>
              <a:rPr lang="zh-CN" altLang="en-US" sz="2400"/>
              <a:t>，地球用</a:t>
            </a:r>
            <a:r>
              <a:rPr lang="en-US" altLang="zh-CN" sz="2400"/>
              <a:t>0 </a:t>
            </a:r>
            <a:r>
              <a:rPr lang="zh-CN" altLang="en-US" sz="2400"/>
              <a:t>表示，月球用</a:t>
            </a:r>
            <a:r>
              <a:rPr lang="en-US" altLang="zh-CN" sz="2400"/>
              <a:t>-1 </a:t>
            </a:r>
            <a:r>
              <a:rPr lang="zh-CN" altLang="en-US" sz="2400"/>
              <a:t>表示。时刻</a:t>
            </a:r>
            <a:r>
              <a:rPr lang="en-US" altLang="zh-CN" sz="2400"/>
              <a:t>0 </a:t>
            </a:r>
            <a:r>
              <a:rPr lang="zh-CN" altLang="en-US" sz="2400"/>
              <a:t>时，所有太空船都在初始站，然后开始运行。在时刻</a:t>
            </a:r>
            <a:r>
              <a:rPr lang="en-US" altLang="zh-CN" sz="2400"/>
              <a:t>1</a:t>
            </a:r>
            <a:r>
              <a:rPr lang="zh-CN" altLang="en-US" sz="2400"/>
              <a:t>，</a:t>
            </a:r>
            <a:r>
              <a:rPr lang="en-US" altLang="zh-CN" sz="2400"/>
              <a:t>2</a:t>
            </a:r>
            <a:r>
              <a:rPr lang="zh-CN" altLang="en-US" sz="2400"/>
              <a:t>，</a:t>
            </a:r>
            <a:r>
              <a:rPr lang="en-US" altLang="zh-CN" sz="2400"/>
              <a:t>3…</a:t>
            </a:r>
            <a:r>
              <a:rPr lang="zh-CN" altLang="en-US" sz="2400"/>
              <a:t>等正点时刻各艘太空船停靠相应的太空站。只有在</a:t>
            </a:r>
            <a:r>
              <a:rPr lang="en-US" altLang="zh-CN" sz="2400"/>
              <a:t>0,1,2…</a:t>
            </a:r>
            <a:r>
              <a:rPr lang="zh-CN" altLang="en-US" sz="2400"/>
              <a:t>等正点时刻才能上下太空船。</a:t>
            </a:r>
            <a:br>
              <a:rPr lang="zh-CN" altLang="en-US" sz="2400"/>
            </a:br>
            <a:r>
              <a:rPr lang="zh-CN" altLang="en-US" sz="2400"/>
              <a:t>  将全部人员安全转移所需的时间输出到文件</a:t>
            </a:r>
            <a:r>
              <a:rPr lang="en-US" altLang="zh-CN" sz="2400"/>
              <a:t>output.txt </a:t>
            </a:r>
            <a:r>
              <a:rPr lang="zh-CN" altLang="en-US" sz="2400"/>
              <a:t>中。如果问题无解，则输出</a:t>
            </a:r>
            <a:r>
              <a:rPr lang="en-US" altLang="zh-CN" sz="2400"/>
              <a:t>0</a:t>
            </a:r>
            <a:r>
              <a:rPr lang="zh-CN" altLang="en-US" sz="2400"/>
              <a:t>。 </a:t>
            </a: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标号法分析例</a:t>
            </a:r>
            <a:r>
              <a:rPr lang="en-US" altLang="zh-CN"/>
              <a:t>1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>
              <a:buNone/>
            </a:pPr>
            <a:r>
              <a:rPr lang="en-US" altLang="zh-CN"/>
              <a:t>1.</a:t>
            </a:r>
            <a:r>
              <a:rPr lang="zh-CN" altLang="en-US"/>
              <a:t>标号过程</a:t>
            </a:r>
          </a:p>
          <a:p>
            <a:pPr marL="533400" indent="-533400" eaLnBrk="1" hangingPunct="1">
              <a:buFont typeface="Wingdings" panose="05000000000000000000" pitchFamily="2" charset="2"/>
              <a:buAutoNum type="arabicParenBoth"/>
            </a:pPr>
            <a:r>
              <a:rPr lang="zh-CN" altLang="en-US"/>
              <a:t>首先给</a:t>
            </a:r>
            <a:r>
              <a:rPr lang="en-US" altLang="zh-CN"/>
              <a:t>Vs</a:t>
            </a:r>
            <a:r>
              <a:rPr lang="zh-CN" altLang="en-US"/>
              <a:t>标上</a:t>
            </a:r>
            <a:r>
              <a:rPr lang="en-US" altLang="zh-CN"/>
              <a:t>(0,+∞)</a:t>
            </a:r>
          </a:p>
          <a:p>
            <a:pPr marL="533400" indent="-533400" eaLnBrk="1" hangingPunct="1">
              <a:buFont typeface="Wingdings" panose="05000000000000000000" pitchFamily="2" charset="2"/>
              <a:buAutoNum type="arabicParenBoth"/>
            </a:pPr>
            <a:r>
              <a:rPr lang="zh-CN" altLang="en-US"/>
              <a:t>检查</a:t>
            </a:r>
            <a:r>
              <a:rPr lang="en-US" altLang="zh-CN"/>
              <a:t>Vs</a:t>
            </a:r>
            <a:r>
              <a:rPr lang="zh-CN" altLang="en-US"/>
              <a:t>。弧</a:t>
            </a:r>
            <a:r>
              <a:rPr lang="en-US" altLang="zh-CN"/>
              <a:t>(Vs,V2)</a:t>
            </a:r>
            <a:r>
              <a:rPr lang="zh-CN" altLang="en-US"/>
              <a:t>上，</a:t>
            </a:r>
            <a:r>
              <a:rPr lang="en-US" altLang="zh-CN"/>
              <a:t>Fs2=Cs2=3</a:t>
            </a:r>
            <a:r>
              <a:rPr lang="zh-CN" altLang="en-US"/>
              <a:t>，不满足标号条件；弧</a:t>
            </a:r>
            <a:r>
              <a:rPr lang="en-US" altLang="zh-CN"/>
              <a:t>(Vs,V1)</a:t>
            </a:r>
            <a:r>
              <a:rPr lang="zh-CN" altLang="en-US"/>
              <a:t>上，</a:t>
            </a:r>
            <a:r>
              <a:rPr lang="en-US" altLang="zh-CN"/>
              <a:t>Fs1=1&lt;Cs1=5</a:t>
            </a:r>
            <a:r>
              <a:rPr lang="zh-CN" altLang="en-US"/>
              <a:t>，则</a:t>
            </a:r>
            <a:r>
              <a:rPr lang="en-US" altLang="zh-CN"/>
              <a:t>V1</a:t>
            </a:r>
            <a:r>
              <a:rPr lang="zh-CN" altLang="en-US"/>
              <a:t>的标号为</a:t>
            </a:r>
            <a:r>
              <a:rPr lang="en-US" altLang="zh-CN"/>
              <a:t>(Vs,L(V1))</a:t>
            </a:r>
            <a:r>
              <a:rPr lang="zh-CN" altLang="en-US"/>
              <a:t>，其中</a:t>
            </a:r>
            <a:r>
              <a:rPr lang="en-US" altLang="zh-CN"/>
              <a:t>L(V1)=min[L(Vs),(Cs1-Fs1)]=min</a:t>
            </a:r>
            <a:r>
              <a:rPr lang="en-US" altLang="zh-CN" b="0"/>
              <a:t>[</a:t>
            </a:r>
            <a:r>
              <a:rPr lang="en-US" altLang="zh-CN"/>
              <a:t>+∞,5-1</a:t>
            </a:r>
            <a:r>
              <a:rPr lang="en-US" altLang="zh-CN" b="0"/>
              <a:t>]=4</a:t>
            </a:r>
          </a:p>
          <a:p>
            <a:pPr marL="533400" indent="-533400" eaLnBrk="1" hangingPunct="1">
              <a:buFont typeface="Wingdings" panose="05000000000000000000" pitchFamily="2" charset="2"/>
              <a:buAutoNum type="arabicParenBoth"/>
            </a:pPr>
            <a:r>
              <a:rPr lang="zh-CN" altLang="en-US" b="0"/>
              <a:t>检查</a:t>
            </a:r>
            <a:r>
              <a:rPr lang="en-US" altLang="zh-CN" b="0"/>
              <a:t>V1</a:t>
            </a:r>
            <a:r>
              <a:rPr lang="zh-CN" altLang="en-US" b="0"/>
              <a:t>。</a:t>
            </a:r>
            <a:r>
              <a:rPr lang="zh-CN" altLang="en-US"/>
              <a:t>弧</a:t>
            </a:r>
            <a:r>
              <a:rPr lang="en-US" altLang="zh-CN"/>
              <a:t>(V1,V3)</a:t>
            </a:r>
            <a:r>
              <a:rPr lang="zh-CN" altLang="en-US"/>
              <a:t>上，</a:t>
            </a:r>
            <a:r>
              <a:rPr lang="en-US" altLang="zh-CN"/>
              <a:t>F13=C13=2</a:t>
            </a:r>
            <a:r>
              <a:rPr lang="zh-CN" altLang="en-US"/>
              <a:t>，不满足标号条件；弧</a:t>
            </a:r>
            <a:r>
              <a:rPr lang="en-US" altLang="zh-CN"/>
              <a:t>(V2,V1)</a:t>
            </a:r>
            <a:r>
              <a:rPr lang="zh-CN" altLang="en-US"/>
              <a:t>上，</a:t>
            </a:r>
            <a:r>
              <a:rPr lang="en-US" altLang="zh-CN"/>
              <a:t>F21=1&gt;0</a:t>
            </a:r>
            <a:r>
              <a:rPr lang="zh-CN" altLang="en-US"/>
              <a:t>，则给</a:t>
            </a:r>
            <a:r>
              <a:rPr lang="en-US" altLang="zh-CN"/>
              <a:t>V2</a:t>
            </a:r>
            <a:r>
              <a:rPr lang="zh-CN" altLang="en-US"/>
              <a:t>记下标号为</a:t>
            </a:r>
            <a:r>
              <a:rPr lang="en-US" altLang="zh-CN"/>
              <a:t>(-V1,L(V2))</a:t>
            </a:r>
            <a:r>
              <a:rPr lang="zh-CN" altLang="en-US"/>
              <a:t>，其中</a:t>
            </a:r>
            <a:r>
              <a:rPr lang="en-US" altLang="zh-CN"/>
              <a:t>L(V2)</a:t>
            </a:r>
            <a:r>
              <a:rPr lang="zh-CN" altLang="en-US"/>
              <a:t>＝</a:t>
            </a:r>
            <a:r>
              <a:rPr lang="en-US" altLang="zh-CN"/>
              <a:t>min[L(V1),F21]=min[4,1]=1</a:t>
            </a: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标号法分析例</a:t>
            </a:r>
            <a:r>
              <a:rPr lang="en-US" altLang="zh-CN"/>
              <a:t>1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>
              <a:buFont typeface="Wingdings" panose="05000000000000000000" pitchFamily="2" charset="2"/>
              <a:buAutoNum type="arabicParenBoth" startAt="4"/>
            </a:pPr>
            <a:r>
              <a:rPr lang="zh-CN" altLang="en-US"/>
              <a:t>检查</a:t>
            </a:r>
            <a:r>
              <a:rPr lang="en-US" altLang="zh-CN"/>
              <a:t>V2</a:t>
            </a:r>
            <a:r>
              <a:rPr lang="zh-CN" altLang="en-US"/>
              <a:t>。弧</a:t>
            </a:r>
            <a:r>
              <a:rPr lang="en-US" altLang="zh-CN"/>
              <a:t>(V2,V4)</a:t>
            </a:r>
            <a:r>
              <a:rPr lang="zh-CN" altLang="en-US"/>
              <a:t>上，</a:t>
            </a:r>
            <a:r>
              <a:rPr lang="en-US" altLang="zh-CN"/>
              <a:t>F24=3&lt;C24=4</a:t>
            </a:r>
            <a:r>
              <a:rPr lang="zh-CN" altLang="en-US"/>
              <a:t>，则给</a:t>
            </a:r>
            <a:r>
              <a:rPr lang="en-US" altLang="zh-CN"/>
              <a:t>V4</a:t>
            </a:r>
            <a:r>
              <a:rPr lang="zh-CN" altLang="en-US"/>
              <a:t>标号</a:t>
            </a:r>
            <a:r>
              <a:rPr lang="en-US" altLang="zh-CN"/>
              <a:t>(V2,L(V4))</a:t>
            </a:r>
            <a:r>
              <a:rPr lang="zh-CN" altLang="en-US"/>
              <a:t>，其中</a:t>
            </a:r>
            <a:r>
              <a:rPr lang="en-US" altLang="zh-CN"/>
              <a:t>L(V4)=min[L(V2),C24-F24]=min[1,1]=1</a:t>
            </a:r>
          </a:p>
          <a:p>
            <a:pPr marL="533400" indent="-533400" eaLnBrk="1" hangingPunct="1">
              <a:buNone/>
            </a:pPr>
            <a:r>
              <a:rPr lang="en-US" altLang="zh-CN"/>
              <a:t>     </a:t>
            </a:r>
            <a:r>
              <a:rPr lang="zh-CN" altLang="en-US"/>
              <a:t>同理，标注</a:t>
            </a:r>
            <a:r>
              <a:rPr lang="en-US" altLang="zh-CN"/>
              <a:t>V3</a:t>
            </a:r>
            <a:r>
              <a:rPr lang="zh-CN" altLang="en-US"/>
              <a:t>为</a:t>
            </a:r>
            <a:r>
              <a:rPr lang="en-US" altLang="zh-CN"/>
              <a:t>(-V2,1).</a:t>
            </a:r>
          </a:p>
          <a:p>
            <a:pPr marL="533400" indent="-533400" eaLnBrk="1" hangingPunct="1">
              <a:buFont typeface="Wingdings" panose="05000000000000000000" pitchFamily="2" charset="2"/>
              <a:buAutoNum type="arabicParenBoth" startAt="5"/>
            </a:pPr>
            <a:r>
              <a:rPr lang="zh-CN" altLang="en-US"/>
              <a:t>在</a:t>
            </a:r>
            <a:r>
              <a:rPr lang="en-US" altLang="zh-CN"/>
              <a:t>V3</a:t>
            </a:r>
            <a:r>
              <a:rPr lang="zh-CN" altLang="en-US"/>
              <a:t>，</a:t>
            </a:r>
            <a:r>
              <a:rPr lang="en-US" altLang="zh-CN"/>
              <a:t>V4</a:t>
            </a:r>
            <a:r>
              <a:rPr lang="zh-CN" altLang="en-US"/>
              <a:t>中任选一个进行检查，如</a:t>
            </a:r>
            <a:r>
              <a:rPr lang="en-US" altLang="zh-CN"/>
              <a:t>V4</a:t>
            </a:r>
            <a:r>
              <a:rPr lang="zh-CN" altLang="en-US"/>
              <a:t>。弧</a:t>
            </a:r>
            <a:r>
              <a:rPr lang="en-US" altLang="zh-CN"/>
              <a:t>(V4,Vt)</a:t>
            </a:r>
            <a:r>
              <a:rPr lang="zh-CN" altLang="en-US"/>
              <a:t>上， </a:t>
            </a:r>
            <a:r>
              <a:rPr lang="en-US" altLang="zh-CN"/>
              <a:t>F4t=3&lt;C4t=5</a:t>
            </a:r>
            <a:r>
              <a:rPr lang="zh-CN" altLang="en-US"/>
              <a:t>，则给</a:t>
            </a:r>
            <a:r>
              <a:rPr lang="en-US" altLang="zh-CN"/>
              <a:t>Vt</a:t>
            </a:r>
            <a:r>
              <a:rPr lang="zh-CN" altLang="en-US"/>
              <a:t>标号</a:t>
            </a:r>
            <a:r>
              <a:rPr lang="en-US" altLang="zh-CN"/>
              <a:t>(V4,L(Vt))</a:t>
            </a:r>
            <a:r>
              <a:rPr lang="zh-CN" altLang="en-US"/>
              <a:t>，其中</a:t>
            </a:r>
            <a:r>
              <a:rPr lang="en-US" altLang="zh-CN"/>
              <a:t>L(Vt)=min[L(V4),C4t-F4t]=min[1,2]=1</a:t>
            </a:r>
          </a:p>
          <a:p>
            <a:pPr marL="533400" indent="-533400" eaLnBrk="1" hangingPunct="1">
              <a:buFont typeface="Wingdings" panose="05000000000000000000" pitchFamily="2" charset="2"/>
              <a:buAutoNum type="arabicParenBoth" startAt="5"/>
            </a:pPr>
            <a:r>
              <a:rPr lang="en-US" altLang="zh-CN"/>
              <a:t>Vt</a:t>
            </a:r>
            <a:r>
              <a:rPr lang="zh-CN" altLang="en-US"/>
              <a:t>有了标号，转入调整过程。</a:t>
            </a: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标号法分析例</a:t>
            </a:r>
            <a:r>
              <a:rPr lang="en-US" altLang="zh-CN"/>
              <a:t>1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2" y="990600"/>
            <a:ext cx="8507413" cy="5334000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  <a:buNone/>
            </a:pPr>
            <a:r>
              <a:rPr lang="en-US" altLang="zh-CN" sz="2400"/>
              <a:t>2.</a:t>
            </a:r>
            <a:r>
              <a:rPr lang="zh-CN" altLang="en-US" sz="2400"/>
              <a:t>调整过程</a:t>
            </a:r>
          </a:p>
          <a:p>
            <a:pPr marL="533400" indent="-533400" eaLnBrk="1" hangingPunct="1">
              <a:lnSpc>
                <a:spcPct val="90000"/>
              </a:lnSpc>
              <a:buFont typeface="Wingdings" panose="05000000000000000000" pitchFamily="2" charset="2"/>
              <a:buAutoNum type="arabicParenBoth"/>
            </a:pPr>
            <a:r>
              <a:rPr lang="zh-CN" altLang="en-US" sz="1800"/>
              <a:t>如图为按照标号</a:t>
            </a:r>
          </a:p>
          <a:p>
            <a:pPr marL="533400" indent="-533400" eaLnBrk="1" hangingPunct="1">
              <a:lnSpc>
                <a:spcPct val="90000"/>
              </a:lnSpc>
              <a:buNone/>
            </a:pPr>
            <a:r>
              <a:rPr lang="zh-CN" altLang="en-US" sz="1800"/>
              <a:t>的第一个顶点找到的</a:t>
            </a:r>
          </a:p>
          <a:p>
            <a:pPr marL="533400" indent="-533400" eaLnBrk="1" hangingPunct="1">
              <a:lnSpc>
                <a:spcPct val="90000"/>
              </a:lnSpc>
              <a:buNone/>
            </a:pPr>
            <a:r>
              <a:rPr lang="zh-CN" altLang="en-US" sz="1800"/>
              <a:t>一个可改进路</a:t>
            </a:r>
          </a:p>
          <a:p>
            <a:pPr marL="533400" indent="-533400" eaLnBrk="1" hangingPunct="1">
              <a:lnSpc>
                <a:spcPct val="90000"/>
              </a:lnSpc>
              <a:buFont typeface="Wingdings" panose="05000000000000000000" pitchFamily="2" charset="2"/>
              <a:buAutoNum type="arabicParenBoth" startAt="2"/>
            </a:pPr>
            <a:r>
              <a:rPr lang="zh-CN" altLang="en-US" sz="1800"/>
              <a:t>前向弧集合</a:t>
            </a:r>
          </a:p>
          <a:p>
            <a:pPr marL="533400" indent="-533400" eaLnBrk="1" hangingPunct="1">
              <a:lnSpc>
                <a:spcPct val="90000"/>
              </a:lnSpc>
              <a:buNone/>
            </a:pPr>
            <a:endParaRPr lang="zh-CN" altLang="en-US" sz="1800"/>
          </a:p>
          <a:p>
            <a:pPr marL="533400" indent="-533400" eaLnBrk="1" hangingPunct="1">
              <a:lnSpc>
                <a:spcPct val="90000"/>
              </a:lnSpc>
              <a:buFont typeface="Wingdings" panose="05000000000000000000" pitchFamily="2" charset="2"/>
              <a:buAutoNum type="arabicParenBoth" startAt="3"/>
            </a:pPr>
            <a:r>
              <a:rPr lang="zh-CN" altLang="en-US" sz="1800"/>
              <a:t>后向弧集合</a:t>
            </a:r>
          </a:p>
          <a:p>
            <a:pPr marL="533400" indent="-533400" eaLnBrk="1" hangingPunct="1">
              <a:lnSpc>
                <a:spcPct val="90000"/>
              </a:lnSpc>
              <a:buFont typeface="Wingdings" panose="05000000000000000000" pitchFamily="2" charset="2"/>
              <a:buAutoNum type="arabicParenBoth" startAt="3"/>
            </a:pPr>
            <a:endParaRPr lang="zh-CN" altLang="en-US" sz="1800"/>
          </a:p>
          <a:p>
            <a:pPr marL="533400" indent="-533400" eaLnBrk="1" hangingPunct="1">
              <a:lnSpc>
                <a:spcPct val="90000"/>
              </a:lnSpc>
              <a:buFont typeface="Wingdings" panose="05000000000000000000" pitchFamily="2" charset="2"/>
              <a:buAutoNum type="arabicParenBoth" startAt="3"/>
            </a:pPr>
            <a:endParaRPr lang="zh-CN" altLang="en-US" sz="1800"/>
          </a:p>
          <a:p>
            <a:pPr marL="533400" indent="-533400" eaLnBrk="1" hangingPunct="1">
              <a:lnSpc>
                <a:spcPct val="90000"/>
              </a:lnSpc>
              <a:buFont typeface="Wingdings" panose="05000000000000000000" pitchFamily="2" charset="2"/>
              <a:buAutoNum type="arabicParenBoth" startAt="3"/>
            </a:pPr>
            <a:r>
              <a:rPr lang="zh-CN" altLang="en-US" sz="1800"/>
              <a:t>按</a:t>
            </a:r>
            <a:r>
              <a:rPr lang="en-US" altLang="zh-CN" sz="1800"/>
              <a:t>a</a:t>
            </a:r>
            <a:r>
              <a:rPr lang="zh-CN" altLang="en-US" sz="1800"/>
              <a:t>＝</a:t>
            </a:r>
            <a:r>
              <a:rPr lang="en-US" altLang="zh-CN" sz="1800"/>
              <a:t>1</a:t>
            </a:r>
            <a:r>
              <a:rPr lang="zh-CN" altLang="en-US" sz="1800"/>
              <a:t>在</a:t>
            </a:r>
            <a:r>
              <a:rPr lang="en-US" altLang="zh-CN" sz="1800"/>
              <a:t>P</a:t>
            </a:r>
            <a:r>
              <a:rPr lang="zh-CN" altLang="en-US" sz="1800"/>
              <a:t>上调整</a:t>
            </a:r>
          </a:p>
          <a:p>
            <a:pPr marL="533400" indent="-533400" eaLnBrk="1" hangingPunct="1">
              <a:lnSpc>
                <a:spcPct val="90000"/>
              </a:lnSpc>
              <a:buFont typeface="Wingdings" panose="05000000000000000000" pitchFamily="2" charset="2"/>
              <a:buAutoNum type="arabicParenBoth" startAt="3"/>
            </a:pPr>
            <a:endParaRPr lang="zh-CN" altLang="en-US" sz="1800"/>
          </a:p>
          <a:p>
            <a:pPr marL="533400" indent="-533400" eaLnBrk="1" hangingPunct="1">
              <a:lnSpc>
                <a:spcPct val="90000"/>
              </a:lnSpc>
              <a:buFont typeface="Wingdings" panose="05000000000000000000" pitchFamily="2" charset="2"/>
              <a:buAutoNum type="arabicParenBoth" startAt="3"/>
            </a:pPr>
            <a:endParaRPr lang="zh-CN" altLang="en-US" sz="1800"/>
          </a:p>
          <a:p>
            <a:pPr marL="533400" indent="-533400" eaLnBrk="1" hangingPunct="1">
              <a:lnSpc>
                <a:spcPct val="90000"/>
              </a:lnSpc>
              <a:buFont typeface="Wingdings" panose="05000000000000000000" pitchFamily="2" charset="2"/>
              <a:buAutoNum type="arabicParenBoth" startAt="3"/>
            </a:pPr>
            <a:endParaRPr lang="zh-CN" altLang="en-US" sz="1800"/>
          </a:p>
          <a:p>
            <a:pPr marL="533400" indent="-533400" eaLnBrk="1" hangingPunct="1">
              <a:lnSpc>
                <a:spcPct val="90000"/>
              </a:lnSpc>
              <a:buFont typeface="Wingdings" panose="05000000000000000000" pitchFamily="2" charset="2"/>
              <a:buAutoNum type="arabicParenBoth" startAt="3"/>
            </a:pPr>
            <a:r>
              <a:rPr lang="zh-CN" altLang="en-US" sz="1800"/>
              <a:t>对调整后的图重新进入标号过程</a:t>
            </a:r>
          </a:p>
          <a:p>
            <a:pPr marL="533400" indent="-533400" eaLnBrk="1" hangingPunct="1">
              <a:lnSpc>
                <a:spcPct val="90000"/>
              </a:lnSpc>
              <a:buFont typeface="Wingdings" panose="05000000000000000000" pitchFamily="2" charset="2"/>
              <a:buAutoNum type="arabicParenBoth" startAt="3"/>
            </a:pPr>
            <a:endParaRPr lang="zh-CN" altLang="en-US" sz="1800"/>
          </a:p>
          <a:p>
            <a:pPr marL="533400" indent="-533400" eaLnBrk="1" hangingPunct="1">
              <a:lnSpc>
                <a:spcPct val="90000"/>
              </a:lnSpc>
              <a:buNone/>
            </a:pPr>
            <a:r>
              <a:rPr lang="zh-CN" altLang="en-US" sz="1800"/>
              <a:t>        </a:t>
            </a:r>
          </a:p>
          <a:p>
            <a:pPr marL="533400" indent="-533400" eaLnBrk="1" hangingPunct="1">
              <a:lnSpc>
                <a:spcPct val="90000"/>
              </a:lnSpc>
              <a:buFont typeface="Wingdings" panose="05000000000000000000" pitchFamily="2" charset="2"/>
              <a:buAutoNum type="arabicParenBoth" startAt="3"/>
            </a:pPr>
            <a:endParaRPr lang="zh-CN" altLang="en-US" sz="1800"/>
          </a:p>
          <a:p>
            <a:pPr marL="533400" indent="-533400" eaLnBrk="1" hangingPunct="1">
              <a:lnSpc>
                <a:spcPct val="90000"/>
              </a:lnSpc>
              <a:buNone/>
            </a:pPr>
            <a:endParaRPr lang="en-US" altLang="zh-CN" sz="1800"/>
          </a:p>
        </p:txBody>
      </p:sp>
      <p:graphicFrame>
        <p:nvGraphicFramePr>
          <p:cNvPr id="35844" name="Object 36"/>
          <p:cNvGraphicFramePr>
            <a:graphicFrameLocks noChangeAspect="1"/>
          </p:cNvGraphicFramePr>
          <p:nvPr>
            <p:ph sz="quarter" idx="2"/>
          </p:nvPr>
        </p:nvGraphicFramePr>
        <p:xfrm>
          <a:off x="1116015" y="2565400"/>
          <a:ext cx="2346325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4" name="Equation" r:id="rId3" imgW="1371600" imgH="241300" progId="Equation.DSMT4">
                  <p:embed/>
                </p:oleObj>
              </mc:Choice>
              <mc:Fallback>
                <p:oleObj name="Equation" r:id="rId3" imgW="1371600" imgH="241300" progId="Equation.DSMT4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5" y="2565400"/>
                        <a:ext cx="2346325" cy="41275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CC99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5845" name="Group 41"/>
          <p:cNvGrpSpPr>
            <a:grpSpLocks/>
          </p:cNvGrpSpPr>
          <p:nvPr/>
        </p:nvGrpSpPr>
        <p:grpSpPr bwMode="auto">
          <a:xfrm>
            <a:off x="3563938" y="981077"/>
            <a:ext cx="5472112" cy="3179763"/>
            <a:chOff x="2245" y="618"/>
            <a:chExt cx="3447" cy="2003"/>
          </a:xfrm>
        </p:grpSpPr>
        <p:sp>
          <p:nvSpPr>
            <p:cNvPr id="35848" name="Oval 5"/>
            <p:cNvSpPr>
              <a:spLocks noChangeArrowheads="1"/>
            </p:cNvSpPr>
            <p:nvPr/>
          </p:nvSpPr>
          <p:spPr bwMode="auto">
            <a:xfrm>
              <a:off x="3576" y="764"/>
              <a:ext cx="347" cy="308"/>
            </a:xfrm>
            <a:prstGeom prst="ellipse">
              <a:avLst/>
            </a:prstGeom>
            <a:solidFill>
              <a:srgbClr val="FF99CC"/>
            </a:solidFill>
            <a:ln w="9525">
              <a:solidFill>
                <a:srgbClr val="0000FF"/>
              </a:solidFill>
              <a:round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V2</a:t>
              </a:r>
            </a:p>
          </p:txBody>
        </p:sp>
        <p:sp>
          <p:nvSpPr>
            <p:cNvPr id="35849" name="Oval 6"/>
            <p:cNvSpPr>
              <a:spLocks noChangeArrowheads="1"/>
            </p:cNvSpPr>
            <p:nvPr/>
          </p:nvSpPr>
          <p:spPr bwMode="auto">
            <a:xfrm>
              <a:off x="5028" y="1482"/>
              <a:ext cx="347" cy="307"/>
            </a:xfrm>
            <a:prstGeom prst="ellipse">
              <a:avLst/>
            </a:prstGeom>
            <a:solidFill>
              <a:srgbClr val="FF99CC"/>
            </a:solidFill>
            <a:ln w="9525">
              <a:solidFill>
                <a:srgbClr val="0000FF"/>
              </a:solidFill>
              <a:round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Vt</a:t>
              </a:r>
            </a:p>
          </p:txBody>
        </p:sp>
        <p:sp>
          <p:nvSpPr>
            <p:cNvPr id="35850" name="Oval 7"/>
            <p:cNvSpPr>
              <a:spLocks noChangeArrowheads="1"/>
            </p:cNvSpPr>
            <p:nvPr/>
          </p:nvSpPr>
          <p:spPr bwMode="auto">
            <a:xfrm>
              <a:off x="2835" y="1482"/>
              <a:ext cx="347" cy="307"/>
            </a:xfrm>
            <a:prstGeom prst="ellipse">
              <a:avLst/>
            </a:prstGeom>
            <a:solidFill>
              <a:srgbClr val="FF99CC"/>
            </a:solidFill>
            <a:ln w="9525">
              <a:solidFill>
                <a:srgbClr val="0000FF"/>
              </a:solidFill>
              <a:round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Vs</a:t>
              </a:r>
            </a:p>
          </p:txBody>
        </p:sp>
        <p:sp>
          <p:nvSpPr>
            <p:cNvPr id="35851" name="Oval 8"/>
            <p:cNvSpPr>
              <a:spLocks noChangeArrowheads="1"/>
            </p:cNvSpPr>
            <p:nvPr/>
          </p:nvSpPr>
          <p:spPr bwMode="auto">
            <a:xfrm>
              <a:off x="3487" y="2035"/>
              <a:ext cx="347" cy="307"/>
            </a:xfrm>
            <a:prstGeom prst="ellipse">
              <a:avLst/>
            </a:prstGeom>
            <a:solidFill>
              <a:srgbClr val="FF99CC"/>
            </a:solidFill>
            <a:ln w="9525">
              <a:solidFill>
                <a:srgbClr val="0000FF"/>
              </a:solidFill>
              <a:round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V1</a:t>
              </a:r>
            </a:p>
          </p:txBody>
        </p:sp>
        <p:sp>
          <p:nvSpPr>
            <p:cNvPr id="35852" name="Line 9"/>
            <p:cNvSpPr>
              <a:spLocks noChangeShapeType="1"/>
            </p:cNvSpPr>
            <p:nvPr/>
          </p:nvSpPr>
          <p:spPr bwMode="auto">
            <a:xfrm flipV="1">
              <a:off x="3161" y="1040"/>
              <a:ext cx="415" cy="470"/>
            </a:xfrm>
            <a:prstGeom prst="line">
              <a:avLst/>
            </a:prstGeom>
            <a:noFill/>
            <a:ln w="28575">
              <a:solidFill>
                <a:srgbClr val="CC99FF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5853" name="Line 10"/>
            <p:cNvSpPr>
              <a:spLocks noChangeShapeType="1"/>
            </p:cNvSpPr>
            <p:nvPr/>
          </p:nvSpPr>
          <p:spPr bwMode="auto">
            <a:xfrm>
              <a:off x="3132" y="1786"/>
              <a:ext cx="326" cy="304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5854" name="Line 11"/>
            <p:cNvSpPr>
              <a:spLocks noChangeShapeType="1"/>
            </p:cNvSpPr>
            <p:nvPr/>
          </p:nvSpPr>
          <p:spPr bwMode="auto">
            <a:xfrm flipV="1">
              <a:off x="3961" y="903"/>
              <a:ext cx="445" cy="0"/>
            </a:xfrm>
            <a:prstGeom prst="line">
              <a:avLst/>
            </a:prstGeom>
            <a:noFill/>
            <a:ln w="28575">
              <a:solidFill>
                <a:srgbClr val="CC99FF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5855" name="Line 12"/>
            <p:cNvSpPr>
              <a:spLocks noChangeShapeType="1"/>
            </p:cNvSpPr>
            <p:nvPr/>
          </p:nvSpPr>
          <p:spPr bwMode="auto">
            <a:xfrm>
              <a:off x="3873" y="2187"/>
              <a:ext cx="533" cy="14"/>
            </a:xfrm>
            <a:prstGeom prst="line">
              <a:avLst/>
            </a:prstGeom>
            <a:noFill/>
            <a:ln w="28575">
              <a:solidFill>
                <a:srgbClr val="CC99FF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5856" name="Line 13"/>
            <p:cNvSpPr>
              <a:spLocks noChangeShapeType="1"/>
            </p:cNvSpPr>
            <p:nvPr/>
          </p:nvSpPr>
          <p:spPr bwMode="auto">
            <a:xfrm>
              <a:off x="4762" y="1013"/>
              <a:ext cx="296" cy="469"/>
            </a:xfrm>
            <a:prstGeom prst="line">
              <a:avLst/>
            </a:prstGeom>
            <a:noFill/>
            <a:ln w="28575">
              <a:solidFill>
                <a:srgbClr val="CC99FF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5857" name="Oval 14"/>
            <p:cNvSpPr>
              <a:spLocks noChangeArrowheads="1"/>
            </p:cNvSpPr>
            <p:nvPr/>
          </p:nvSpPr>
          <p:spPr bwMode="auto">
            <a:xfrm>
              <a:off x="4436" y="737"/>
              <a:ext cx="347" cy="307"/>
            </a:xfrm>
            <a:prstGeom prst="ellipse">
              <a:avLst/>
            </a:prstGeom>
            <a:solidFill>
              <a:srgbClr val="FF99CC"/>
            </a:solidFill>
            <a:ln w="9525">
              <a:solidFill>
                <a:srgbClr val="0000FF"/>
              </a:solidFill>
              <a:round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V4</a:t>
              </a:r>
            </a:p>
          </p:txBody>
        </p:sp>
        <p:sp>
          <p:nvSpPr>
            <p:cNvPr id="35858" name="Oval 15"/>
            <p:cNvSpPr>
              <a:spLocks noChangeArrowheads="1"/>
            </p:cNvSpPr>
            <p:nvPr/>
          </p:nvSpPr>
          <p:spPr bwMode="auto">
            <a:xfrm>
              <a:off x="4465" y="2035"/>
              <a:ext cx="348" cy="307"/>
            </a:xfrm>
            <a:prstGeom prst="ellipse">
              <a:avLst/>
            </a:prstGeom>
            <a:solidFill>
              <a:srgbClr val="FF99CC"/>
            </a:solidFill>
            <a:ln w="9525">
              <a:solidFill>
                <a:srgbClr val="0000FF"/>
              </a:solidFill>
              <a:round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V3</a:t>
              </a:r>
            </a:p>
          </p:txBody>
        </p:sp>
        <p:sp>
          <p:nvSpPr>
            <p:cNvPr id="35859" name="Line 16"/>
            <p:cNvSpPr>
              <a:spLocks noChangeShapeType="1"/>
            </p:cNvSpPr>
            <p:nvPr/>
          </p:nvSpPr>
          <p:spPr bwMode="auto">
            <a:xfrm flipV="1">
              <a:off x="4821" y="1786"/>
              <a:ext cx="267" cy="346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5860" name="Line 17"/>
            <p:cNvSpPr>
              <a:spLocks noChangeShapeType="1"/>
            </p:cNvSpPr>
            <p:nvPr/>
          </p:nvSpPr>
          <p:spPr bwMode="auto">
            <a:xfrm flipH="1">
              <a:off x="3665" y="1096"/>
              <a:ext cx="59" cy="911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5861" name="Line 18"/>
            <p:cNvSpPr>
              <a:spLocks noChangeShapeType="1"/>
            </p:cNvSpPr>
            <p:nvPr/>
          </p:nvSpPr>
          <p:spPr bwMode="auto">
            <a:xfrm flipH="1" flipV="1">
              <a:off x="3901" y="1040"/>
              <a:ext cx="653" cy="995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5862" name="Text Box 19"/>
            <p:cNvSpPr txBox="1">
              <a:spLocks noChangeArrowheads="1"/>
            </p:cNvSpPr>
            <p:nvPr/>
          </p:nvSpPr>
          <p:spPr bwMode="auto">
            <a:xfrm>
              <a:off x="3102" y="1124"/>
              <a:ext cx="486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2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  <a:ea typeface="宋体" panose="02010600030101010101" pitchFamily="2" charset="-122"/>
                </a:rPr>
                <a:t>(3,3)</a:t>
              </a:r>
            </a:p>
          </p:txBody>
        </p:sp>
        <p:sp>
          <p:nvSpPr>
            <p:cNvPr id="35863" name="Text Box 20"/>
            <p:cNvSpPr txBox="1">
              <a:spLocks noChangeArrowheads="1"/>
            </p:cNvSpPr>
            <p:nvPr/>
          </p:nvSpPr>
          <p:spPr bwMode="auto">
            <a:xfrm>
              <a:off x="3191" y="1731"/>
              <a:ext cx="486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2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  <a:ea typeface="宋体" panose="02010600030101010101" pitchFamily="2" charset="-122"/>
                </a:rPr>
                <a:t>(1,5)</a:t>
              </a:r>
            </a:p>
          </p:txBody>
        </p:sp>
        <p:sp>
          <p:nvSpPr>
            <p:cNvPr id="35864" name="Text Box 21"/>
            <p:cNvSpPr txBox="1">
              <a:spLocks noChangeArrowheads="1"/>
            </p:cNvSpPr>
            <p:nvPr/>
          </p:nvSpPr>
          <p:spPr bwMode="auto">
            <a:xfrm>
              <a:off x="3991" y="709"/>
              <a:ext cx="486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2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  <a:ea typeface="宋体" panose="02010600030101010101" pitchFamily="2" charset="-122"/>
                </a:rPr>
                <a:t>(3,4)</a:t>
              </a:r>
            </a:p>
          </p:txBody>
        </p:sp>
        <p:sp>
          <p:nvSpPr>
            <p:cNvPr id="35865" name="Text Box 22"/>
            <p:cNvSpPr txBox="1">
              <a:spLocks noChangeArrowheads="1"/>
            </p:cNvSpPr>
            <p:nvPr/>
          </p:nvSpPr>
          <p:spPr bwMode="auto">
            <a:xfrm>
              <a:off x="4851" y="1068"/>
              <a:ext cx="486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2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  <a:ea typeface="宋体" panose="02010600030101010101" pitchFamily="2" charset="-122"/>
                </a:rPr>
                <a:t>(3,5)</a:t>
              </a:r>
            </a:p>
          </p:txBody>
        </p:sp>
        <p:sp>
          <p:nvSpPr>
            <p:cNvPr id="35866" name="Text Box 23"/>
            <p:cNvSpPr txBox="1">
              <a:spLocks noChangeArrowheads="1"/>
            </p:cNvSpPr>
            <p:nvPr/>
          </p:nvSpPr>
          <p:spPr bwMode="auto">
            <a:xfrm>
              <a:off x="3487" y="1371"/>
              <a:ext cx="486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2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  <a:ea typeface="宋体" panose="02010600030101010101" pitchFamily="2" charset="-122"/>
                </a:rPr>
                <a:t>(1,1)</a:t>
              </a:r>
            </a:p>
          </p:txBody>
        </p:sp>
        <p:sp>
          <p:nvSpPr>
            <p:cNvPr id="35867" name="Text Box 24"/>
            <p:cNvSpPr txBox="1">
              <a:spLocks noChangeArrowheads="1"/>
            </p:cNvSpPr>
            <p:nvPr/>
          </p:nvSpPr>
          <p:spPr bwMode="auto">
            <a:xfrm>
              <a:off x="3873" y="1261"/>
              <a:ext cx="486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2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  <a:ea typeface="宋体" panose="02010600030101010101" pitchFamily="2" charset="-122"/>
                </a:rPr>
                <a:t>(1,1)</a:t>
              </a:r>
            </a:p>
          </p:txBody>
        </p:sp>
        <p:sp>
          <p:nvSpPr>
            <p:cNvPr id="35868" name="Text Box 25"/>
            <p:cNvSpPr txBox="1">
              <a:spLocks noChangeArrowheads="1"/>
            </p:cNvSpPr>
            <p:nvPr/>
          </p:nvSpPr>
          <p:spPr bwMode="auto">
            <a:xfrm>
              <a:off x="3961" y="1980"/>
              <a:ext cx="486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2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  <a:ea typeface="宋体" panose="02010600030101010101" pitchFamily="2" charset="-122"/>
                </a:rPr>
                <a:t>(2,2)</a:t>
              </a:r>
            </a:p>
          </p:txBody>
        </p:sp>
        <p:sp>
          <p:nvSpPr>
            <p:cNvPr id="35869" name="Text Box 26"/>
            <p:cNvSpPr txBox="1">
              <a:spLocks noChangeArrowheads="1"/>
            </p:cNvSpPr>
            <p:nvPr/>
          </p:nvSpPr>
          <p:spPr bwMode="auto">
            <a:xfrm>
              <a:off x="4939" y="1952"/>
              <a:ext cx="486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2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  <a:ea typeface="宋体" panose="02010600030101010101" pitchFamily="2" charset="-122"/>
                </a:rPr>
                <a:t>(1,2)</a:t>
              </a:r>
            </a:p>
          </p:txBody>
        </p:sp>
        <p:sp>
          <p:nvSpPr>
            <p:cNvPr id="35870" name="Line 27"/>
            <p:cNvSpPr>
              <a:spLocks noChangeShapeType="1"/>
            </p:cNvSpPr>
            <p:nvPr/>
          </p:nvSpPr>
          <p:spPr bwMode="auto">
            <a:xfrm flipH="1" flipV="1">
              <a:off x="4613" y="1040"/>
              <a:ext cx="30" cy="1022"/>
            </a:xfrm>
            <a:prstGeom prst="line">
              <a:avLst/>
            </a:prstGeom>
            <a:noFill/>
            <a:ln w="28575">
              <a:solidFill>
                <a:srgbClr val="CC99FF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5871" name="Text Box 28"/>
            <p:cNvSpPr txBox="1">
              <a:spLocks noChangeArrowheads="1"/>
            </p:cNvSpPr>
            <p:nvPr/>
          </p:nvSpPr>
          <p:spPr bwMode="auto">
            <a:xfrm>
              <a:off x="4613" y="1399"/>
              <a:ext cx="486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2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  <a:ea typeface="宋体" panose="02010600030101010101" pitchFamily="2" charset="-122"/>
                </a:rPr>
                <a:t>(0,3)</a:t>
              </a:r>
            </a:p>
          </p:txBody>
        </p:sp>
        <p:sp>
          <p:nvSpPr>
            <p:cNvPr id="35872" name="Text Box 29"/>
            <p:cNvSpPr txBox="1">
              <a:spLocks noChangeArrowheads="1"/>
            </p:cNvSpPr>
            <p:nvPr/>
          </p:nvSpPr>
          <p:spPr bwMode="auto">
            <a:xfrm>
              <a:off x="2245" y="1523"/>
              <a:ext cx="489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2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(0, </a:t>
              </a:r>
              <a:r>
                <a:rPr lang="en-US" altLang="zh-CN" sz="1800" b="0">
                  <a:solidFill>
                    <a:srgbClr val="FF0000"/>
                  </a:solidFill>
                </a:rPr>
                <a:t>∞</a:t>
              </a:r>
              <a:r>
                <a:rPr lang="en-US" altLang="zh-CN" sz="1800" b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</a:p>
          </p:txBody>
        </p:sp>
        <p:sp>
          <p:nvSpPr>
            <p:cNvPr id="35873" name="Text Box 30"/>
            <p:cNvSpPr txBox="1">
              <a:spLocks noChangeArrowheads="1"/>
            </p:cNvSpPr>
            <p:nvPr/>
          </p:nvSpPr>
          <p:spPr bwMode="auto">
            <a:xfrm>
              <a:off x="3107" y="618"/>
              <a:ext cx="547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2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(-V1,1)</a:t>
              </a:r>
            </a:p>
          </p:txBody>
        </p:sp>
        <p:sp>
          <p:nvSpPr>
            <p:cNvPr id="35874" name="Text Box 31"/>
            <p:cNvSpPr txBox="1">
              <a:spLocks noChangeArrowheads="1"/>
            </p:cNvSpPr>
            <p:nvPr/>
          </p:nvSpPr>
          <p:spPr bwMode="auto">
            <a:xfrm>
              <a:off x="3334" y="2387"/>
              <a:ext cx="531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2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(-Vs,4)</a:t>
              </a:r>
            </a:p>
          </p:txBody>
        </p:sp>
        <p:sp>
          <p:nvSpPr>
            <p:cNvPr id="35875" name="Text Box 32"/>
            <p:cNvSpPr txBox="1">
              <a:spLocks noChangeArrowheads="1"/>
            </p:cNvSpPr>
            <p:nvPr/>
          </p:nvSpPr>
          <p:spPr bwMode="auto">
            <a:xfrm>
              <a:off x="4785" y="618"/>
              <a:ext cx="498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2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(V2,1)</a:t>
              </a:r>
            </a:p>
          </p:txBody>
        </p:sp>
        <p:sp>
          <p:nvSpPr>
            <p:cNvPr id="35876" name="Text Box 33"/>
            <p:cNvSpPr txBox="1">
              <a:spLocks noChangeArrowheads="1"/>
            </p:cNvSpPr>
            <p:nvPr/>
          </p:nvSpPr>
          <p:spPr bwMode="auto">
            <a:xfrm>
              <a:off x="4558" y="2387"/>
              <a:ext cx="547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2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(-V2,1)</a:t>
              </a:r>
            </a:p>
          </p:txBody>
        </p:sp>
        <p:sp>
          <p:nvSpPr>
            <p:cNvPr id="35877" name="Text Box 34"/>
            <p:cNvSpPr txBox="1">
              <a:spLocks noChangeArrowheads="1"/>
            </p:cNvSpPr>
            <p:nvPr/>
          </p:nvSpPr>
          <p:spPr bwMode="auto">
            <a:xfrm>
              <a:off x="5194" y="1253"/>
              <a:ext cx="498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2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(V3,1)</a:t>
              </a:r>
            </a:p>
          </p:txBody>
        </p:sp>
      </p:grpSp>
      <p:graphicFrame>
        <p:nvGraphicFramePr>
          <p:cNvPr id="35846" name="Object 38"/>
          <p:cNvGraphicFramePr>
            <a:graphicFrameLocks noChangeAspect="1"/>
          </p:cNvGraphicFramePr>
          <p:nvPr>
            <p:ph sz="quarter" idx="3"/>
          </p:nvPr>
        </p:nvGraphicFramePr>
        <p:xfrm>
          <a:off x="1042990" y="3213100"/>
          <a:ext cx="2452687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5" name="Equation" r:id="rId5" imgW="1384300" imgH="241300" progId="Equation.DSMT4">
                  <p:embed/>
                </p:oleObj>
              </mc:Choice>
              <mc:Fallback>
                <p:oleObj name="Equation" r:id="rId5" imgW="1384300" imgH="241300" progId="Equation.DSMT4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90" y="3213100"/>
                        <a:ext cx="2452687" cy="427038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CC99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7" name="Object 40"/>
          <p:cNvGraphicFramePr>
            <a:graphicFrameLocks noChangeAspect="1"/>
          </p:cNvGraphicFramePr>
          <p:nvPr/>
        </p:nvGraphicFramePr>
        <p:xfrm>
          <a:off x="1042988" y="4149727"/>
          <a:ext cx="4140200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6" name="Equation" r:id="rId7" imgW="2336800" imgH="482600" progId="Equation.DSMT4">
                  <p:embed/>
                </p:oleObj>
              </mc:Choice>
              <mc:Fallback>
                <p:oleObj name="Equation" r:id="rId7" imgW="2336800" imgH="482600" progId="Equation.DSMT4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4149727"/>
                        <a:ext cx="4140200" cy="85407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CC99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标号法分析例</a:t>
            </a:r>
            <a:r>
              <a:rPr lang="en-US" altLang="zh-CN"/>
              <a:t>1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3.</a:t>
            </a:r>
            <a:r>
              <a:rPr lang="zh-CN" altLang="en-US"/>
              <a:t>重新开始标号过程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/>
              <a:t>   当算法进行到检查</a:t>
            </a:r>
            <a:r>
              <a:rPr lang="en-US" altLang="zh-CN"/>
              <a:t>V1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/>
              <a:t>时</a:t>
            </a:r>
            <a:r>
              <a:rPr lang="en-US" altLang="zh-CN"/>
              <a:t>F21=0</a:t>
            </a:r>
            <a:r>
              <a:rPr lang="zh-CN" altLang="en-US"/>
              <a:t>，</a:t>
            </a:r>
            <a:r>
              <a:rPr lang="en-US" altLang="zh-CN"/>
              <a:t>F13=C13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/>
              <a:t>均不符合条件，标号无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/>
              <a:t>法继续，这时的可行流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/>
              <a:t>为最大流</a:t>
            </a:r>
            <a:r>
              <a:rPr lang="en-US" altLang="zh-CN"/>
              <a:t>5</a:t>
            </a:r>
            <a:r>
              <a:rPr lang="zh-CN" altLang="en-US"/>
              <a:t>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/>
              <a:t>同时找到最小截集</a:t>
            </a:r>
            <a:r>
              <a:rPr lang="en-US" altLang="zh-CN"/>
              <a:t>(S,T)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/>
              <a:t>S={Vs,V1},T={V2,V3,V4,Vt}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/>
              <a:t>C(S,T)=5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/>
              <a:t>这也验证了最大流最小截定理的正确性</a:t>
            </a:r>
          </a:p>
        </p:txBody>
      </p:sp>
      <p:grpSp>
        <p:nvGrpSpPr>
          <p:cNvPr id="36868" name="Group 4"/>
          <p:cNvGrpSpPr>
            <a:grpSpLocks/>
          </p:cNvGrpSpPr>
          <p:nvPr/>
        </p:nvGrpSpPr>
        <p:grpSpPr bwMode="auto">
          <a:xfrm>
            <a:off x="4932363" y="1125540"/>
            <a:ext cx="3931776" cy="2376487"/>
            <a:chOff x="703" y="754"/>
            <a:chExt cx="4006" cy="2682"/>
          </a:xfrm>
        </p:grpSpPr>
        <p:sp>
          <p:nvSpPr>
            <p:cNvPr id="36872" name="Oval 5"/>
            <p:cNvSpPr>
              <a:spLocks noChangeArrowheads="1"/>
            </p:cNvSpPr>
            <p:nvPr/>
          </p:nvSpPr>
          <p:spPr bwMode="auto">
            <a:xfrm>
              <a:off x="1837" y="845"/>
              <a:ext cx="532" cy="505"/>
            </a:xfrm>
            <a:prstGeom prst="ellipse">
              <a:avLst/>
            </a:prstGeom>
            <a:solidFill>
              <a:srgbClr val="FF99CC"/>
            </a:solidFill>
            <a:ln w="9525">
              <a:solidFill>
                <a:srgbClr val="0000FF"/>
              </a:solidFill>
              <a:round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V2</a:t>
              </a:r>
            </a:p>
          </p:txBody>
        </p:sp>
        <p:sp>
          <p:nvSpPr>
            <p:cNvPr id="36873" name="Oval 6"/>
            <p:cNvSpPr>
              <a:spLocks noChangeArrowheads="1"/>
            </p:cNvSpPr>
            <p:nvPr/>
          </p:nvSpPr>
          <p:spPr bwMode="auto">
            <a:xfrm>
              <a:off x="4060" y="2024"/>
              <a:ext cx="531" cy="504"/>
            </a:xfrm>
            <a:prstGeom prst="ellipse">
              <a:avLst/>
            </a:prstGeom>
            <a:solidFill>
              <a:srgbClr val="FF99CC"/>
            </a:solidFill>
            <a:ln w="9525">
              <a:solidFill>
                <a:srgbClr val="0000FF"/>
              </a:solidFill>
              <a:round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Vt</a:t>
              </a:r>
            </a:p>
          </p:txBody>
        </p:sp>
        <p:sp>
          <p:nvSpPr>
            <p:cNvPr id="36874" name="Oval 7"/>
            <p:cNvSpPr>
              <a:spLocks noChangeArrowheads="1"/>
            </p:cNvSpPr>
            <p:nvPr/>
          </p:nvSpPr>
          <p:spPr bwMode="auto">
            <a:xfrm>
              <a:off x="703" y="2024"/>
              <a:ext cx="531" cy="504"/>
            </a:xfrm>
            <a:prstGeom prst="ellipse">
              <a:avLst/>
            </a:prstGeom>
            <a:solidFill>
              <a:srgbClr val="FF99CC"/>
            </a:solidFill>
            <a:ln w="9525">
              <a:solidFill>
                <a:srgbClr val="0000FF"/>
              </a:solidFill>
              <a:round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Vs</a:t>
              </a:r>
            </a:p>
          </p:txBody>
        </p:sp>
        <p:sp>
          <p:nvSpPr>
            <p:cNvPr id="36875" name="Oval 8"/>
            <p:cNvSpPr>
              <a:spLocks noChangeArrowheads="1"/>
            </p:cNvSpPr>
            <p:nvPr/>
          </p:nvSpPr>
          <p:spPr bwMode="auto">
            <a:xfrm>
              <a:off x="1701" y="2931"/>
              <a:ext cx="531" cy="505"/>
            </a:xfrm>
            <a:prstGeom prst="ellipse">
              <a:avLst/>
            </a:prstGeom>
            <a:solidFill>
              <a:srgbClr val="FF99CC"/>
            </a:solidFill>
            <a:ln w="9525">
              <a:solidFill>
                <a:srgbClr val="0000FF"/>
              </a:solidFill>
              <a:round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V1</a:t>
              </a:r>
            </a:p>
          </p:txBody>
        </p:sp>
        <p:sp>
          <p:nvSpPr>
            <p:cNvPr id="36876" name="Line 9"/>
            <p:cNvSpPr>
              <a:spLocks noChangeShapeType="1"/>
            </p:cNvSpPr>
            <p:nvPr/>
          </p:nvSpPr>
          <p:spPr bwMode="auto">
            <a:xfrm flipV="1">
              <a:off x="1202" y="1298"/>
              <a:ext cx="635" cy="772"/>
            </a:xfrm>
            <a:prstGeom prst="line">
              <a:avLst/>
            </a:prstGeom>
            <a:noFill/>
            <a:ln w="28575">
              <a:solidFill>
                <a:srgbClr val="CC99FF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6877" name="Line 10"/>
            <p:cNvSpPr>
              <a:spLocks noChangeShapeType="1"/>
            </p:cNvSpPr>
            <p:nvPr/>
          </p:nvSpPr>
          <p:spPr bwMode="auto">
            <a:xfrm>
              <a:off x="1157" y="2523"/>
              <a:ext cx="499" cy="499"/>
            </a:xfrm>
            <a:prstGeom prst="line">
              <a:avLst/>
            </a:prstGeom>
            <a:noFill/>
            <a:ln w="28575">
              <a:solidFill>
                <a:srgbClr val="CC99FF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6878" name="Line 11"/>
            <p:cNvSpPr>
              <a:spLocks noChangeShapeType="1"/>
            </p:cNvSpPr>
            <p:nvPr/>
          </p:nvSpPr>
          <p:spPr bwMode="auto">
            <a:xfrm flipV="1">
              <a:off x="2427" y="1072"/>
              <a:ext cx="680" cy="0"/>
            </a:xfrm>
            <a:prstGeom prst="line">
              <a:avLst/>
            </a:prstGeom>
            <a:noFill/>
            <a:ln w="28575">
              <a:solidFill>
                <a:srgbClr val="CC99FF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6879" name="Line 12"/>
            <p:cNvSpPr>
              <a:spLocks noChangeShapeType="1"/>
            </p:cNvSpPr>
            <p:nvPr/>
          </p:nvSpPr>
          <p:spPr bwMode="auto">
            <a:xfrm>
              <a:off x="2291" y="3182"/>
              <a:ext cx="816" cy="22"/>
            </a:xfrm>
            <a:prstGeom prst="line">
              <a:avLst/>
            </a:prstGeom>
            <a:noFill/>
            <a:ln w="28575">
              <a:solidFill>
                <a:srgbClr val="CC99FF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6880" name="Line 13"/>
            <p:cNvSpPr>
              <a:spLocks noChangeShapeType="1"/>
            </p:cNvSpPr>
            <p:nvPr/>
          </p:nvSpPr>
          <p:spPr bwMode="auto">
            <a:xfrm>
              <a:off x="3652" y="1253"/>
              <a:ext cx="453" cy="771"/>
            </a:xfrm>
            <a:prstGeom prst="line">
              <a:avLst/>
            </a:prstGeom>
            <a:noFill/>
            <a:ln w="28575">
              <a:solidFill>
                <a:srgbClr val="CC99FF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6881" name="Oval 14"/>
            <p:cNvSpPr>
              <a:spLocks noChangeArrowheads="1"/>
            </p:cNvSpPr>
            <p:nvPr/>
          </p:nvSpPr>
          <p:spPr bwMode="auto">
            <a:xfrm>
              <a:off x="3153" y="800"/>
              <a:ext cx="532" cy="505"/>
            </a:xfrm>
            <a:prstGeom prst="ellipse">
              <a:avLst/>
            </a:prstGeom>
            <a:solidFill>
              <a:srgbClr val="FF99CC"/>
            </a:solidFill>
            <a:ln w="9525">
              <a:solidFill>
                <a:srgbClr val="0000FF"/>
              </a:solidFill>
              <a:round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V4</a:t>
              </a:r>
            </a:p>
          </p:txBody>
        </p:sp>
        <p:sp>
          <p:nvSpPr>
            <p:cNvPr id="36882" name="Oval 15"/>
            <p:cNvSpPr>
              <a:spLocks noChangeArrowheads="1"/>
            </p:cNvSpPr>
            <p:nvPr/>
          </p:nvSpPr>
          <p:spPr bwMode="auto">
            <a:xfrm>
              <a:off x="3198" y="2931"/>
              <a:ext cx="532" cy="505"/>
            </a:xfrm>
            <a:prstGeom prst="ellipse">
              <a:avLst/>
            </a:prstGeom>
            <a:solidFill>
              <a:srgbClr val="FF99CC"/>
            </a:solidFill>
            <a:ln w="9525">
              <a:solidFill>
                <a:srgbClr val="0000FF"/>
              </a:solidFill>
              <a:round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V3</a:t>
              </a:r>
            </a:p>
          </p:txBody>
        </p:sp>
        <p:sp>
          <p:nvSpPr>
            <p:cNvPr id="36883" name="Line 16"/>
            <p:cNvSpPr>
              <a:spLocks noChangeShapeType="1"/>
            </p:cNvSpPr>
            <p:nvPr/>
          </p:nvSpPr>
          <p:spPr bwMode="auto">
            <a:xfrm flipV="1">
              <a:off x="3743" y="2523"/>
              <a:ext cx="408" cy="568"/>
            </a:xfrm>
            <a:prstGeom prst="line">
              <a:avLst/>
            </a:prstGeom>
            <a:noFill/>
            <a:ln w="28575">
              <a:solidFill>
                <a:srgbClr val="CC99FF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6884" name="Line 17"/>
            <p:cNvSpPr>
              <a:spLocks noChangeShapeType="1"/>
            </p:cNvSpPr>
            <p:nvPr/>
          </p:nvSpPr>
          <p:spPr bwMode="auto">
            <a:xfrm flipH="1">
              <a:off x="1973" y="1389"/>
              <a:ext cx="90" cy="1497"/>
            </a:xfrm>
            <a:prstGeom prst="line">
              <a:avLst/>
            </a:prstGeom>
            <a:noFill/>
            <a:ln w="28575">
              <a:solidFill>
                <a:srgbClr val="CC99FF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6885" name="Line 18"/>
            <p:cNvSpPr>
              <a:spLocks noChangeShapeType="1"/>
            </p:cNvSpPr>
            <p:nvPr/>
          </p:nvSpPr>
          <p:spPr bwMode="auto">
            <a:xfrm flipH="1" flipV="1">
              <a:off x="2335" y="1298"/>
              <a:ext cx="999" cy="1633"/>
            </a:xfrm>
            <a:prstGeom prst="line">
              <a:avLst/>
            </a:prstGeom>
            <a:noFill/>
            <a:ln w="28575">
              <a:solidFill>
                <a:srgbClr val="CC99FF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6886" name="Text Box 19"/>
            <p:cNvSpPr txBox="1">
              <a:spLocks noChangeArrowheads="1"/>
            </p:cNvSpPr>
            <p:nvPr/>
          </p:nvSpPr>
          <p:spPr bwMode="auto">
            <a:xfrm>
              <a:off x="1112" y="1435"/>
              <a:ext cx="786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2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  <a:ea typeface="宋体" panose="02010600030101010101" pitchFamily="2" charset="-122"/>
                </a:rPr>
                <a:t>(3,3)</a:t>
              </a:r>
            </a:p>
          </p:txBody>
        </p:sp>
        <p:sp>
          <p:nvSpPr>
            <p:cNvPr id="36887" name="Text Box 20"/>
            <p:cNvSpPr txBox="1">
              <a:spLocks noChangeArrowheads="1"/>
            </p:cNvSpPr>
            <p:nvPr/>
          </p:nvSpPr>
          <p:spPr bwMode="auto">
            <a:xfrm>
              <a:off x="1248" y="2433"/>
              <a:ext cx="786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2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  <a:ea typeface="宋体" panose="02010600030101010101" pitchFamily="2" charset="-122"/>
                </a:rPr>
                <a:t>(2,5)</a:t>
              </a:r>
            </a:p>
          </p:txBody>
        </p:sp>
        <p:sp>
          <p:nvSpPr>
            <p:cNvPr id="36888" name="Text Box 21"/>
            <p:cNvSpPr txBox="1">
              <a:spLocks noChangeArrowheads="1"/>
            </p:cNvSpPr>
            <p:nvPr/>
          </p:nvSpPr>
          <p:spPr bwMode="auto">
            <a:xfrm>
              <a:off x="2473" y="754"/>
              <a:ext cx="786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2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  <a:ea typeface="宋体" panose="02010600030101010101" pitchFamily="2" charset="-122"/>
                </a:rPr>
                <a:t>(3,4)</a:t>
              </a:r>
            </a:p>
          </p:txBody>
        </p:sp>
        <p:sp>
          <p:nvSpPr>
            <p:cNvPr id="36889" name="Text Box 22"/>
            <p:cNvSpPr txBox="1">
              <a:spLocks noChangeArrowheads="1"/>
            </p:cNvSpPr>
            <p:nvPr/>
          </p:nvSpPr>
          <p:spPr bwMode="auto">
            <a:xfrm>
              <a:off x="3788" y="1343"/>
              <a:ext cx="786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2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  <a:ea typeface="宋体" panose="02010600030101010101" pitchFamily="2" charset="-122"/>
                </a:rPr>
                <a:t>(3,5)</a:t>
              </a:r>
            </a:p>
          </p:txBody>
        </p:sp>
        <p:sp>
          <p:nvSpPr>
            <p:cNvPr id="36890" name="Text Box 23"/>
            <p:cNvSpPr txBox="1">
              <a:spLocks noChangeArrowheads="1"/>
            </p:cNvSpPr>
            <p:nvPr/>
          </p:nvSpPr>
          <p:spPr bwMode="auto">
            <a:xfrm>
              <a:off x="1701" y="1841"/>
              <a:ext cx="786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2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  <a:ea typeface="宋体" panose="02010600030101010101" pitchFamily="2" charset="-122"/>
                </a:rPr>
                <a:t>(0,1)</a:t>
              </a:r>
            </a:p>
          </p:txBody>
        </p:sp>
        <p:sp>
          <p:nvSpPr>
            <p:cNvPr id="36891" name="Text Box 24"/>
            <p:cNvSpPr txBox="1">
              <a:spLocks noChangeArrowheads="1"/>
            </p:cNvSpPr>
            <p:nvPr/>
          </p:nvSpPr>
          <p:spPr bwMode="auto">
            <a:xfrm>
              <a:off x="2291" y="1661"/>
              <a:ext cx="786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2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  <a:ea typeface="宋体" panose="02010600030101010101" pitchFamily="2" charset="-122"/>
                </a:rPr>
                <a:t>(0,1)</a:t>
              </a:r>
            </a:p>
          </p:txBody>
        </p:sp>
        <p:sp>
          <p:nvSpPr>
            <p:cNvPr id="36892" name="Text Box 25"/>
            <p:cNvSpPr txBox="1">
              <a:spLocks noChangeArrowheads="1"/>
            </p:cNvSpPr>
            <p:nvPr/>
          </p:nvSpPr>
          <p:spPr bwMode="auto">
            <a:xfrm>
              <a:off x="2427" y="2841"/>
              <a:ext cx="786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2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  <a:ea typeface="宋体" panose="02010600030101010101" pitchFamily="2" charset="-122"/>
                </a:rPr>
                <a:t>(2,2)</a:t>
              </a:r>
            </a:p>
          </p:txBody>
        </p:sp>
        <p:sp>
          <p:nvSpPr>
            <p:cNvPr id="36893" name="Text Box 26"/>
            <p:cNvSpPr txBox="1">
              <a:spLocks noChangeArrowheads="1"/>
            </p:cNvSpPr>
            <p:nvPr/>
          </p:nvSpPr>
          <p:spPr bwMode="auto">
            <a:xfrm>
              <a:off x="3923" y="2795"/>
              <a:ext cx="786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2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  <a:ea typeface="宋体" panose="02010600030101010101" pitchFamily="2" charset="-122"/>
                </a:rPr>
                <a:t>(2,2)</a:t>
              </a:r>
            </a:p>
          </p:txBody>
        </p:sp>
        <p:sp>
          <p:nvSpPr>
            <p:cNvPr id="36894" name="Line 27"/>
            <p:cNvSpPr>
              <a:spLocks noChangeShapeType="1"/>
            </p:cNvSpPr>
            <p:nvPr/>
          </p:nvSpPr>
          <p:spPr bwMode="auto">
            <a:xfrm flipH="1" flipV="1">
              <a:off x="3424" y="1298"/>
              <a:ext cx="46" cy="1678"/>
            </a:xfrm>
            <a:prstGeom prst="line">
              <a:avLst/>
            </a:prstGeom>
            <a:noFill/>
            <a:ln w="28575">
              <a:solidFill>
                <a:srgbClr val="CC99FF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6895" name="Text Box 28"/>
            <p:cNvSpPr txBox="1">
              <a:spLocks noChangeArrowheads="1"/>
            </p:cNvSpPr>
            <p:nvPr/>
          </p:nvSpPr>
          <p:spPr bwMode="auto">
            <a:xfrm>
              <a:off x="3423" y="1888"/>
              <a:ext cx="786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2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  <a:ea typeface="宋体" panose="02010600030101010101" pitchFamily="2" charset="-122"/>
                </a:rPr>
                <a:t>(0,3)</a:t>
              </a:r>
            </a:p>
          </p:txBody>
        </p:sp>
      </p:grpSp>
      <p:sp>
        <p:nvSpPr>
          <p:cNvPr id="36869" name="Text Box 29"/>
          <p:cNvSpPr txBox="1">
            <a:spLocks noChangeArrowheads="1"/>
          </p:cNvSpPr>
          <p:nvPr/>
        </p:nvSpPr>
        <p:spPr bwMode="auto">
          <a:xfrm>
            <a:off x="4140200" y="2276477"/>
            <a:ext cx="776472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2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(0, </a:t>
            </a:r>
            <a:r>
              <a:rPr lang="en-US" altLang="zh-CN" sz="1800" b="0">
                <a:solidFill>
                  <a:srgbClr val="FF0000"/>
                </a:solidFill>
              </a:rPr>
              <a:t>∞</a:t>
            </a:r>
            <a:r>
              <a:rPr lang="en-US" altLang="zh-CN" sz="1800" b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36870" name="Text Box 30"/>
          <p:cNvSpPr txBox="1">
            <a:spLocks noChangeArrowheads="1"/>
          </p:cNvSpPr>
          <p:nvPr/>
        </p:nvSpPr>
        <p:spPr bwMode="auto">
          <a:xfrm>
            <a:off x="5364165" y="3495677"/>
            <a:ext cx="834181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2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(Vs, </a:t>
            </a:r>
            <a:r>
              <a:rPr lang="en-US" altLang="zh-CN" sz="1800" b="0">
                <a:solidFill>
                  <a:srgbClr val="FF0000"/>
                </a:solidFill>
              </a:rPr>
              <a:t>3</a:t>
            </a:r>
            <a:r>
              <a:rPr lang="en-US" altLang="zh-CN" sz="1800" b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36871" name="Arc 31"/>
          <p:cNvSpPr>
            <a:spLocks/>
          </p:cNvSpPr>
          <p:nvPr/>
        </p:nvSpPr>
        <p:spPr bwMode="auto">
          <a:xfrm>
            <a:off x="4787900" y="1700213"/>
            <a:ext cx="2089150" cy="2233612"/>
          </a:xfrm>
          <a:custGeom>
            <a:avLst/>
            <a:gdLst>
              <a:gd name="T0" fmla="*/ 0 w 21600"/>
              <a:gd name="T1" fmla="*/ 0 h 21600"/>
              <a:gd name="T2" fmla="*/ 2089150 w 21600"/>
              <a:gd name="T3" fmla="*/ 2233612 h 21600"/>
              <a:gd name="T4" fmla="*/ 0 w 21600"/>
              <a:gd name="T5" fmla="*/ 2233612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多源多汇网络的最大流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r>
              <a:rPr lang="zh-CN" altLang="en-US"/>
              <a:t>将其转换为单源单汇的问题</a:t>
            </a:r>
          </a:p>
        </p:txBody>
      </p:sp>
      <p:pic>
        <p:nvPicPr>
          <p:cNvPr id="1597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125540"/>
            <a:ext cx="2541588" cy="324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974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277" y="1125540"/>
            <a:ext cx="3903663" cy="298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9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9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9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9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9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9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47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容量有上下界的网络的最大流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/>
              <a:t>   </a:t>
            </a:r>
            <a:r>
              <a:rPr lang="zh-CN" altLang="en-US"/>
              <a:t>网络中的每条弧</a:t>
            </a:r>
            <a:r>
              <a:rPr lang="en-US" altLang="zh-CN"/>
              <a:t>e</a:t>
            </a:r>
            <a:r>
              <a:rPr lang="zh-CN" altLang="en-US"/>
              <a:t>对应两个数字</a:t>
            </a:r>
            <a:r>
              <a:rPr lang="en-US" altLang="zh-CN"/>
              <a:t>B(e)</a:t>
            </a:r>
            <a:r>
              <a:rPr lang="zh-CN" altLang="en-US"/>
              <a:t>和</a:t>
            </a:r>
            <a:r>
              <a:rPr lang="en-US" altLang="zh-CN"/>
              <a:t>C(e)</a:t>
            </a:r>
            <a:r>
              <a:rPr lang="zh-CN" altLang="en-US"/>
              <a:t>，分别标识弧容量的上界和下界，那么如何求满足条件</a:t>
            </a:r>
            <a:r>
              <a:rPr lang="en-US" altLang="zh-CN"/>
              <a:t>B(e) ≤F(e) ≤C(e) </a:t>
            </a:r>
            <a:r>
              <a:rPr lang="zh-CN" altLang="en-US"/>
              <a:t>的最大流？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/>
              <a:t>   标号法中的网络是有上下界网络的一种特例，即</a:t>
            </a:r>
            <a:r>
              <a:rPr lang="en-US" altLang="zh-CN"/>
              <a:t>B(e)=0</a:t>
            </a:r>
            <a:r>
              <a:rPr lang="zh-CN" altLang="en-US"/>
              <a:t>。但当</a:t>
            </a:r>
            <a:r>
              <a:rPr lang="en-US" altLang="zh-CN"/>
              <a:t>B(e)&gt;0</a:t>
            </a:r>
            <a:r>
              <a:rPr lang="zh-CN" altLang="en-US"/>
              <a:t>时有上下界的网络不一定存在可行流了。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/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/>
              <a:t>   那么如何判断一个有上下界的网络有无可行流呢？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/>
          </a:p>
        </p:txBody>
      </p:sp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4221163"/>
            <a:ext cx="2590800" cy="74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容量有上下界的网络的最大流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2" y="990600"/>
            <a:ext cx="8291513" cy="5334000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  <a:buNone/>
            </a:pPr>
            <a:r>
              <a:rPr lang="en-US" altLang="zh-CN" sz="2400"/>
              <a:t>   </a:t>
            </a:r>
            <a:r>
              <a:rPr lang="zh-CN" altLang="en-US" sz="2400"/>
              <a:t>算法思路：将原网络转换为一个附加网络。</a:t>
            </a:r>
          </a:p>
          <a:p>
            <a:pPr marL="533400" indent="-533400" eaLnBrk="1" hangingPunct="1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zh-CN" altLang="en-US" sz="2400"/>
              <a:t>新增加两个顶点    和    ，分别称为附加源和附加汇</a:t>
            </a:r>
          </a:p>
          <a:p>
            <a:pPr marL="533400" indent="-533400" eaLnBrk="1" hangingPunct="1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zh-CN" altLang="en-US" sz="2400"/>
              <a:t>对原网络</a:t>
            </a:r>
            <a:r>
              <a:rPr lang="en-US" altLang="zh-CN" sz="2400"/>
              <a:t>N</a:t>
            </a:r>
            <a:r>
              <a:rPr lang="zh-CN" altLang="en-US" sz="2400"/>
              <a:t>的每个顶点</a:t>
            </a:r>
            <a:r>
              <a:rPr lang="en-US" altLang="zh-CN" sz="2400"/>
              <a:t>U</a:t>
            </a:r>
            <a:r>
              <a:rPr lang="zh-CN" altLang="en-US" sz="2400"/>
              <a:t>加一条新弧                 ，这条弧的容量为以</a:t>
            </a:r>
            <a:r>
              <a:rPr lang="en-US" altLang="zh-CN" sz="2400"/>
              <a:t>U</a:t>
            </a:r>
            <a:r>
              <a:rPr lang="zh-CN" altLang="en-US" sz="2400"/>
              <a:t>为尾的弧的容量下限之和。</a:t>
            </a:r>
          </a:p>
          <a:p>
            <a:pPr marL="533400" indent="-533400" eaLnBrk="1" hangingPunct="1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zh-CN" altLang="en-US" sz="2400"/>
              <a:t>对原网络</a:t>
            </a:r>
            <a:r>
              <a:rPr lang="en-US" altLang="zh-CN" sz="2400"/>
              <a:t>N</a:t>
            </a:r>
            <a:r>
              <a:rPr lang="zh-CN" altLang="en-US" sz="2400"/>
              <a:t>的每个顶点</a:t>
            </a:r>
            <a:r>
              <a:rPr lang="en-US" altLang="zh-CN" sz="2400"/>
              <a:t>U</a:t>
            </a:r>
            <a:r>
              <a:rPr lang="zh-CN" altLang="en-US" sz="2400"/>
              <a:t>加一条新弧                 ，这条弧的容量为以</a:t>
            </a:r>
            <a:r>
              <a:rPr lang="en-US" altLang="zh-CN" sz="2400"/>
              <a:t>U</a:t>
            </a:r>
            <a:r>
              <a:rPr lang="zh-CN" altLang="en-US" sz="2400"/>
              <a:t>为头的弧的容量下限之和。</a:t>
            </a:r>
          </a:p>
          <a:p>
            <a:pPr marL="533400" indent="-533400" eaLnBrk="1" hangingPunct="1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zh-CN" altLang="en-US" sz="2400"/>
              <a:t>原网络的弧仍保留，弧容量修正为</a:t>
            </a:r>
            <a:r>
              <a:rPr lang="en-US" altLang="zh-CN" sz="2400"/>
              <a:t>C(e) -B(e) </a:t>
            </a:r>
          </a:p>
          <a:p>
            <a:pPr marL="533400" indent="-533400" eaLnBrk="1" hangingPunct="1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zh-CN" altLang="en-US" sz="2400"/>
              <a:t>再添两条新弧</a:t>
            </a:r>
            <a:r>
              <a:rPr lang="en-US" altLang="zh-CN" sz="2400"/>
              <a:t>e=st,e’=ts</a:t>
            </a:r>
            <a:r>
              <a:rPr lang="zh-CN" altLang="en-US" sz="2400"/>
              <a:t>。其容量均为∞</a:t>
            </a:r>
          </a:p>
          <a:p>
            <a:pPr marL="533400" indent="-533400" eaLnBrk="1" hangingPunct="1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zh-CN" altLang="en-US" sz="2400"/>
              <a:t>用标号法求此新网络的最大流，若结果能使流出    的一切弧都满载，则原网络有可行流</a:t>
            </a:r>
            <a:r>
              <a:rPr lang="en-US" altLang="zh-CN" sz="2400"/>
              <a:t>F(e) </a:t>
            </a:r>
            <a:r>
              <a:rPr lang="zh-CN" altLang="en-US" sz="2400"/>
              <a:t>＝ </a:t>
            </a:r>
            <a:r>
              <a:rPr lang="en-US" altLang="zh-CN" sz="2400"/>
              <a:t>F(e)’ </a:t>
            </a:r>
            <a:r>
              <a:rPr lang="zh-CN" altLang="en-US" sz="2400"/>
              <a:t>＋</a:t>
            </a:r>
            <a:r>
              <a:rPr lang="en-US" altLang="zh-CN" sz="2400"/>
              <a:t>B(e)</a:t>
            </a:r>
            <a:r>
              <a:rPr lang="zh-CN" altLang="en-US" sz="2400"/>
              <a:t>，否则无可行流。</a:t>
            </a:r>
          </a:p>
          <a:p>
            <a:pPr marL="533400" indent="-533400" eaLnBrk="1" hangingPunct="1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zh-CN" altLang="en-US" sz="2400"/>
              <a:t>在原网络中运用标号法将可行流放大，从而得出最大流。</a:t>
            </a:r>
          </a:p>
          <a:p>
            <a:pPr marL="533400" indent="-533400" eaLnBrk="1" hangingPunct="1">
              <a:lnSpc>
                <a:spcPct val="90000"/>
              </a:lnSpc>
              <a:buNone/>
            </a:pPr>
            <a:endParaRPr lang="en-US" altLang="zh-CN" sz="2400"/>
          </a:p>
        </p:txBody>
      </p:sp>
      <p:graphicFrame>
        <p:nvGraphicFramePr>
          <p:cNvPr id="39940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3276600" y="1484313"/>
          <a:ext cx="304800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5" name="Equation" r:id="rId3" imgW="114151" imgH="215619" progId="Equation.DSMT4">
                  <p:embed/>
                </p:oleObj>
              </mc:Choice>
              <mc:Fallback>
                <p:oleObj name="Equation" r:id="rId3" imgW="114151" imgH="215619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484313"/>
                        <a:ext cx="304800" cy="36036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CC99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1" name="Object 6"/>
          <p:cNvGraphicFramePr>
            <a:graphicFrameLocks noChangeAspect="1"/>
          </p:cNvGraphicFramePr>
          <p:nvPr>
            <p:ph sz="quarter" idx="3"/>
          </p:nvPr>
        </p:nvGraphicFramePr>
        <p:xfrm>
          <a:off x="3924300" y="1484313"/>
          <a:ext cx="268288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6" name="Equation" r:id="rId5" imgW="88707" imgH="215432" progId="Equation.DSMT4">
                  <p:embed/>
                </p:oleObj>
              </mc:Choice>
              <mc:Fallback>
                <p:oleObj name="Equation" r:id="rId5" imgW="88707" imgH="215432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1484313"/>
                        <a:ext cx="268288" cy="36036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CC99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2" name="Object 8"/>
          <p:cNvGraphicFramePr>
            <a:graphicFrameLocks noChangeAspect="1"/>
          </p:cNvGraphicFramePr>
          <p:nvPr/>
        </p:nvGraphicFramePr>
        <p:xfrm>
          <a:off x="5867400" y="1735138"/>
          <a:ext cx="1296988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7" name="Equation" r:id="rId7" imgW="431613" imgH="215806" progId="Equation.DSMT4">
                  <p:embed/>
                </p:oleObj>
              </mc:Choice>
              <mc:Fallback>
                <p:oleObj name="Equation" r:id="rId7" imgW="431613" imgH="215806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1735138"/>
                        <a:ext cx="1296988" cy="39846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CC99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3" name="Object 9"/>
          <p:cNvGraphicFramePr>
            <a:graphicFrameLocks noChangeAspect="1"/>
          </p:cNvGraphicFramePr>
          <p:nvPr/>
        </p:nvGraphicFramePr>
        <p:xfrm>
          <a:off x="5867400" y="2517775"/>
          <a:ext cx="1512888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8" name="Equation" r:id="rId9" imgW="444114" imgH="215713" progId="Equation.DSMT4">
                  <p:embed/>
                </p:oleObj>
              </mc:Choice>
              <mc:Fallback>
                <p:oleObj name="Equation" r:id="rId9" imgW="444114" imgH="215713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2517775"/>
                        <a:ext cx="1512888" cy="4064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CC99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4" name="Object 10"/>
          <p:cNvGraphicFramePr>
            <a:graphicFrameLocks noChangeAspect="1"/>
          </p:cNvGraphicFramePr>
          <p:nvPr/>
        </p:nvGraphicFramePr>
        <p:xfrm>
          <a:off x="7524750" y="4437063"/>
          <a:ext cx="304800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9" name="Equation" r:id="rId11" imgW="114151" imgH="215619" progId="Equation.DSMT4">
                  <p:embed/>
                </p:oleObj>
              </mc:Choice>
              <mc:Fallback>
                <p:oleObj name="Equation" r:id="rId11" imgW="114151" imgH="215619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4750" y="4437063"/>
                        <a:ext cx="304800" cy="36036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CC99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容量有上下界的网络的最大流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altLang="zh-CN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/>
              <a:t>例原网络，第一个数字为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/>
              <a:t>B(e)</a:t>
            </a:r>
            <a:r>
              <a:rPr lang="zh-CN" altLang="en-US"/>
              <a:t>，第二个为</a:t>
            </a:r>
            <a:r>
              <a:rPr lang="en-US" altLang="zh-CN"/>
              <a:t>C(e)</a:t>
            </a:r>
          </a:p>
        </p:txBody>
      </p:sp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665" y="2781302"/>
            <a:ext cx="3671887" cy="2297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容量有上下界的网络的最大流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altLang="zh-CN" sz="24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/>
              <a:t>按照上述算法求得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/>
              <a:t>附加网络，并用标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/>
              <a:t>号法求此网络的最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/>
              <a:t>大流。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/>
              <a:t>发现从    流出的流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/>
              <a:t>都满载，所以有可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/>
              <a:t>行流。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240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2400"/>
          </a:p>
        </p:txBody>
      </p:sp>
      <p:pic>
        <p:nvPicPr>
          <p:cNvPr id="4198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38" y="1268413"/>
            <a:ext cx="4894262" cy="394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1989" name="Object 5"/>
          <p:cNvGraphicFramePr>
            <a:graphicFrameLocks noChangeAspect="1"/>
          </p:cNvGraphicFramePr>
          <p:nvPr>
            <p:ph sz="half" idx="2"/>
          </p:nvPr>
        </p:nvGraphicFramePr>
        <p:xfrm>
          <a:off x="1476375" y="3284538"/>
          <a:ext cx="228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2" name="Equation" r:id="rId4" imgW="114151" imgH="215619" progId="Equation.DSMT4">
                  <p:embed/>
                </p:oleObj>
              </mc:Choice>
              <mc:Fallback>
                <p:oleObj name="Equation" r:id="rId4" imgW="114151" imgH="215619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3284538"/>
                        <a:ext cx="228600" cy="4318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CC99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容量有上下界的网络的最大流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altLang="zh-CN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/>
              <a:t>按照</a:t>
            </a:r>
            <a:r>
              <a:rPr lang="en-US" altLang="zh-CN"/>
              <a:t>F(e) </a:t>
            </a:r>
            <a:r>
              <a:rPr lang="zh-CN" altLang="en-US"/>
              <a:t>＝</a:t>
            </a:r>
            <a:r>
              <a:rPr lang="en-US" altLang="zh-CN"/>
              <a:t>F(e)’ </a:t>
            </a:r>
            <a:r>
              <a:rPr lang="zh-CN" altLang="en-US"/>
              <a:t>＋</a:t>
            </a:r>
            <a:r>
              <a:rPr lang="en-US" altLang="zh-CN"/>
              <a:t>B(e)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/>
              <a:t>将此最大流还原为原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/>
              <a:t>网络的最大流</a:t>
            </a:r>
          </a:p>
        </p:txBody>
      </p:sp>
      <p:pic>
        <p:nvPicPr>
          <p:cNvPr id="430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100" y="2852738"/>
            <a:ext cx="4319588" cy="2614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7"/>
          <p:cNvSpPr txBox="1">
            <a:spLocks noChangeArrowheads="1"/>
          </p:cNvSpPr>
          <p:nvPr/>
        </p:nvSpPr>
        <p:spPr bwMode="auto">
          <a:xfrm>
            <a:off x="6443663" y="1052515"/>
            <a:ext cx="2520950" cy="4789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latin typeface="幼圆" panose="02010509060101010101" pitchFamily="49" charset="-122"/>
              </a:rPr>
              <a:t>网络可以被想象成一些输水的管道</a:t>
            </a:r>
            <a:r>
              <a:rPr lang="en-US" altLang="zh-CN">
                <a:latin typeface="幼圆" panose="02010509060101010101" pitchFamily="49" charset="-122"/>
              </a:rPr>
              <a:t>.</a:t>
            </a:r>
            <a:r>
              <a:rPr lang="zh-CN" altLang="en-US">
                <a:latin typeface="幼圆" panose="02010509060101010101" pitchFamily="49" charset="-122"/>
              </a:rPr>
              <a:t>括号内右边的数字表示管道的容量</a:t>
            </a:r>
            <a:r>
              <a:rPr lang="en-US" altLang="zh-CN">
                <a:latin typeface="幼圆" panose="02010509060101010101" pitchFamily="49" charset="-122"/>
              </a:rPr>
              <a:t>,</a:t>
            </a:r>
            <a:r>
              <a:rPr lang="zh-CN" altLang="en-US">
                <a:latin typeface="幼圆" panose="02010509060101010101" pitchFamily="49" charset="-122"/>
              </a:rPr>
              <a:t>左边的数字表示这条管道的当前流量。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>
              <a:latin typeface="幼圆" panose="020105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latin typeface="幼圆" panose="02010509060101010101" pitchFamily="49" charset="-122"/>
              </a:rPr>
              <a:t>最大流为</a:t>
            </a:r>
            <a:r>
              <a:rPr lang="en-US" altLang="zh-CN">
                <a:latin typeface="幼圆" panose="02010509060101010101" pitchFamily="49" charset="-122"/>
              </a:rPr>
              <a:t>5</a:t>
            </a:r>
            <a:r>
              <a:rPr lang="zh-CN" altLang="en-US">
                <a:latin typeface="幼圆" panose="02010509060101010101" pitchFamily="49" charset="-122"/>
              </a:rPr>
              <a:t>？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幼圆" panose="02010509060101010101" pitchFamily="49" charset="-122"/>
            </a:endParaRPr>
          </a:p>
        </p:txBody>
      </p:sp>
      <p:sp>
        <p:nvSpPr>
          <p:cNvPr id="7171" name="Rectangle 18"/>
          <p:cNvSpPr>
            <a:spLocks noChangeArrowheads="1"/>
          </p:cNvSpPr>
          <p:nvPr/>
        </p:nvSpPr>
        <p:spPr bwMode="auto">
          <a:xfrm>
            <a:off x="0" y="0"/>
            <a:ext cx="9144000" cy="908050"/>
          </a:xfrm>
          <a:prstGeom prst="rect">
            <a:avLst/>
          </a:prstGeom>
          <a:gradFill rotWithShape="0">
            <a:gsLst>
              <a:gs pos="0">
                <a:srgbClr val="182F47"/>
              </a:gs>
              <a:gs pos="100000">
                <a:srgbClr val="336699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 dirty="0">
                <a:solidFill>
                  <a:schemeClr val="bg1"/>
                </a:solidFill>
              </a:rPr>
              <a:t>一个简单的例子</a:t>
            </a:r>
            <a:r>
              <a:rPr lang="en-US" altLang="zh-CN" sz="3200" dirty="0">
                <a:solidFill>
                  <a:schemeClr val="bg1"/>
                </a:solidFill>
              </a:rPr>
              <a:t>-</a:t>
            </a:r>
            <a:r>
              <a:rPr lang="zh-CN" altLang="en-US" sz="3200" dirty="0">
                <a:solidFill>
                  <a:schemeClr val="bg1"/>
                </a:solidFill>
              </a:rPr>
              <a:t>网络的最大流问题</a:t>
            </a:r>
          </a:p>
        </p:txBody>
      </p:sp>
      <p:grpSp>
        <p:nvGrpSpPr>
          <p:cNvPr id="7172" name="Group 34"/>
          <p:cNvGrpSpPr>
            <a:grpSpLocks/>
          </p:cNvGrpSpPr>
          <p:nvPr/>
        </p:nvGrpSpPr>
        <p:grpSpPr bwMode="auto">
          <a:xfrm>
            <a:off x="271009" y="1318420"/>
            <a:ext cx="6172200" cy="4257675"/>
            <a:chOff x="158" y="663"/>
            <a:chExt cx="3888" cy="2682"/>
          </a:xfrm>
        </p:grpSpPr>
        <p:sp>
          <p:nvSpPr>
            <p:cNvPr id="7173" name="Oval 3"/>
            <p:cNvSpPr>
              <a:spLocks noChangeArrowheads="1"/>
            </p:cNvSpPr>
            <p:nvPr/>
          </p:nvSpPr>
          <p:spPr bwMode="auto">
            <a:xfrm>
              <a:off x="1292" y="754"/>
              <a:ext cx="532" cy="505"/>
            </a:xfrm>
            <a:prstGeom prst="ellipse">
              <a:avLst/>
            </a:prstGeom>
            <a:solidFill>
              <a:srgbClr val="FF99CC"/>
            </a:solidFill>
            <a:ln w="9525">
              <a:solidFill>
                <a:srgbClr val="0000FF"/>
              </a:solidFill>
              <a:round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7174" name="Oval 4"/>
            <p:cNvSpPr>
              <a:spLocks noChangeArrowheads="1"/>
            </p:cNvSpPr>
            <p:nvPr/>
          </p:nvSpPr>
          <p:spPr bwMode="auto">
            <a:xfrm>
              <a:off x="3515" y="1933"/>
              <a:ext cx="531" cy="504"/>
            </a:xfrm>
            <a:prstGeom prst="ellipse">
              <a:avLst/>
            </a:prstGeom>
            <a:solidFill>
              <a:srgbClr val="FF99CC"/>
            </a:solidFill>
            <a:ln w="9525">
              <a:solidFill>
                <a:srgbClr val="0000FF"/>
              </a:solidFill>
              <a:round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</a:p>
          </p:txBody>
        </p:sp>
        <p:sp>
          <p:nvSpPr>
            <p:cNvPr id="7175" name="Oval 5"/>
            <p:cNvSpPr>
              <a:spLocks noChangeArrowheads="1"/>
            </p:cNvSpPr>
            <p:nvPr/>
          </p:nvSpPr>
          <p:spPr bwMode="auto">
            <a:xfrm>
              <a:off x="158" y="1933"/>
              <a:ext cx="531" cy="504"/>
            </a:xfrm>
            <a:prstGeom prst="ellipse">
              <a:avLst/>
            </a:prstGeom>
            <a:solidFill>
              <a:srgbClr val="FF99CC"/>
            </a:solidFill>
            <a:ln w="9525">
              <a:solidFill>
                <a:srgbClr val="0000FF"/>
              </a:solidFill>
              <a:round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</a:p>
          </p:txBody>
        </p:sp>
        <p:sp>
          <p:nvSpPr>
            <p:cNvPr id="7176" name="Oval 6"/>
            <p:cNvSpPr>
              <a:spLocks noChangeArrowheads="1"/>
            </p:cNvSpPr>
            <p:nvPr/>
          </p:nvSpPr>
          <p:spPr bwMode="auto">
            <a:xfrm>
              <a:off x="1156" y="2840"/>
              <a:ext cx="531" cy="505"/>
            </a:xfrm>
            <a:prstGeom prst="ellipse">
              <a:avLst/>
            </a:prstGeom>
            <a:solidFill>
              <a:srgbClr val="FF99CC"/>
            </a:solidFill>
            <a:ln w="9525">
              <a:solidFill>
                <a:srgbClr val="0000FF"/>
              </a:solidFill>
              <a:round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7177" name="Line 7"/>
            <p:cNvSpPr>
              <a:spLocks noChangeShapeType="1"/>
            </p:cNvSpPr>
            <p:nvPr/>
          </p:nvSpPr>
          <p:spPr bwMode="auto">
            <a:xfrm flipV="1">
              <a:off x="657" y="1207"/>
              <a:ext cx="635" cy="772"/>
            </a:xfrm>
            <a:prstGeom prst="line">
              <a:avLst/>
            </a:prstGeom>
            <a:noFill/>
            <a:ln w="28575">
              <a:solidFill>
                <a:srgbClr val="CC99FF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178" name="Line 8"/>
            <p:cNvSpPr>
              <a:spLocks noChangeShapeType="1"/>
            </p:cNvSpPr>
            <p:nvPr/>
          </p:nvSpPr>
          <p:spPr bwMode="auto">
            <a:xfrm>
              <a:off x="612" y="2432"/>
              <a:ext cx="499" cy="499"/>
            </a:xfrm>
            <a:prstGeom prst="line">
              <a:avLst/>
            </a:prstGeom>
            <a:noFill/>
            <a:ln w="28575">
              <a:solidFill>
                <a:srgbClr val="CC99FF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179" name="Line 9"/>
            <p:cNvSpPr>
              <a:spLocks noChangeShapeType="1"/>
            </p:cNvSpPr>
            <p:nvPr/>
          </p:nvSpPr>
          <p:spPr bwMode="auto">
            <a:xfrm flipV="1">
              <a:off x="1882" y="981"/>
              <a:ext cx="680" cy="0"/>
            </a:xfrm>
            <a:prstGeom prst="line">
              <a:avLst/>
            </a:prstGeom>
            <a:noFill/>
            <a:ln w="28575">
              <a:solidFill>
                <a:srgbClr val="CC99FF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180" name="Line 10"/>
            <p:cNvSpPr>
              <a:spLocks noChangeShapeType="1"/>
            </p:cNvSpPr>
            <p:nvPr/>
          </p:nvSpPr>
          <p:spPr bwMode="auto">
            <a:xfrm>
              <a:off x="1746" y="3091"/>
              <a:ext cx="816" cy="22"/>
            </a:xfrm>
            <a:prstGeom prst="line">
              <a:avLst/>
            </a:prstGeom>
            <a:noFill/>
            <a:ln w="28575">
              <a:solidFill>
                <a:srgbClr val="CC99FF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181" name="Line 11"/>
            <p:cNvSpPr>
              <a:spLocks noChangeShapeType="1"/>
            </p:cNvSpPr>
            <p:nvPr/>
          </p:nvSpPr>
          <p:spPr bwMode="auto">
            <a:xfrm>
              <a:off x="3107" y="1162"/>
              <a:ext cx="453" cy="771"/>
            </a:xfrm>
            <a:prstGeom prst="line">
              <a:avLst/>
            </a:prstGeom>
            <a:noFill/>
            <a:ln w="28575">
              <a:solidFill>
                <a:srgbClr val="CC99FF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182" name="Oval 19"/>
            <p:cNvSpPr>
              <a:spLocks noChangeArrowheads="1"/>
            </p:cNvSpPr>
            <p:nvPr/>
          </p:nvSpPr>
          <p:spPr bwMode="auto">
            <a:xfrm>
              <a:off x="2608" y="709"/>
              <a:ext cx="532" cy="505"/>
            </a:xfrm>
            <a:prstGeom prst="ellipse">
              <a:avLst/>
            </a:prstGeom>
            <a:solidFill>
              <a:srgbClr val="FF99CC"/>
            </a:solidFill>
            <a:ln w="9525">
              <a:solidFill>
                <a:srgbClr val="0000FF"/>
              </a:solidFill>
              <a:round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7183" name="Oval 20"/>
            <p:cNvSpPr>
              <a:spLocks noChangeArrowheads="1"/>
            </p:cNvSpPr>
            <p:nvPr/>
          </p:nvSpPr>
          <p:spPr bwMode="auto">
            <a:xfrm>
              <a:off x="2653" y="2840"/>
              <a:ext cx="532" cy="505"/>
            </a:xfrm>
            <a:prstGeom prst="ellipse">
              <a:avLst/>
            </a:prstGeom>
            <a:solidFill>
              <a:srgbClr val="FF99CC"/>
            </a:solidFill>
            <a:ln w="9525">
              <a:solidFill>
                <a:srgbClr val="0000FF"/>
              </a:solidFill>
              <a:round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7184" name="Line 21"/>
            <p:cNvSpPr>
              <a:spLocks noChangeShapeType="1"/>
            </p:cNvSpPr>
            <p:nvPr/>
          </p:nvSpPr>
          <p:spPr bwMode="auto">
            <a:xfrm flipV="1">
              <a:off x="3198" y="2432"/>
              <a:ext cx="408" cy="568"/>
            </a:xfrm>
            <a:prstGeom prst="line">
              <a:avLst/>
            </a:prstGeom>
            <a:noFill/>
            <a:ln w="28575">
              <a:solidFill>
                <a:srgbClr val="CC99FF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185" name="Line 24"/>
            <p:cNvSpPr>
              <a:spLocks noChangeShapeType="1"/>
            </p:cNvSpPr>
            <p:nvPr/>
          </p:nvSpPr>
          <p:spPr bwMode="auto">
            <a:xfrm flipH="1">
              <a:off x="1655" y="1253"/>
              <a:ext cx="1179" cy="1633"/>
            </a:xfrm>
            <a:prstGeom prst="line">
              <a:avLst/>
            </a:prstGeom>
            <a:noFill/>
            <a:ln w="28575">
              <a:solidFill>
                <a:srgbClr val="CC99FF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186" name="Line 25"/>
            <p:cNvSpPr>
              <a:spLocks noChangeShapeType="1"/>
            </p:cNvSpPr>
            <p:nvPr/>
          </p:nvSpPr>
          <p:spPr bwMode="auto">
            <a:xfrm flipV="1">
              <a:off x="1519" y="1162"/>
              <a:ext cx="1088" cy="1633"/>
            </a:xfrm>
            <a:prstGeom prst="line">
              <a:avLst/>
            </a:prstGeom>
            <a:noFill/>
            <a:ln w="28575">
              <a:solidFill>
                <a:srgbClr val="CC99FF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187" name="Text Box 26"/>
            <p:cNvSpPr txBox="1">
              <a:spLocks noChangeArrowheads="1"/>
            </p:cNvSpPr>
            <p:nvPr/>
          </p:nvSpPr>
          <p:spPr bwMode="auto">
            <a:xfrm>
              <a:off x="567" y="1344"/>
              <a:ext cx="486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2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sz="2400" b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r>
                <a:rPr lang="en-US" altLang="zh-CN" sz="2400" b="0">
                  <a:latin typeface="Times New Roman" panose="02020603050405020304" pitchFamily="18" charset="0"/>
                  <a:ea typeface="宋体" panose="02010600030101010101" pitchFamily="2" charset="-122"/>
                </a:rPr>
                <a:t>,4)</a:t>
              </a:r>
            </a:p>
          </p:txBody>
        </p:sp>
        <p:sp>
          <p:nvSpPr>
            <p:cNvPr id="7188" name="Text Box 27"/>
            <p:cNvSpPr txBox="1">
              <a:spLocks noChangeArrowheads="1"/>
            </p:cNvSpPr>
            <p:nvPr/>
          </p:nvSpPr>
          <p:spPr bwMode="auto">
            <a:xfrm>
              <a:off x="703" y="2341"/>
              <a:ext cx="486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2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sz="2400" b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en-US" altLang="zh-CN" sz="2400" b="0">
                  <a:latin typeface="Times New Roman" panose="02020603050405020304" pitchFamily="18" charset="0"/>
                  <a:ea typeface="宋体" panose="02010600030101010101" pitchFamily="2" charset="-122"/>
                </a:rPr>
                <a:t>,2)</a:t>
              </a:r>
            </a:p>
          </p:txBody>
        </p:sp>
        <p:sp>
          <p:nvSpPr>
            <p:cNvPr id="7189" name="Text Box 28"/>
            <p:cNvSpPr txBox="1">
              <a:spLocks noChangeArrowheads="1"/>
            </p:cNvSpPr>
            <p:nvPr/>
          </p:nvSpPr>
          <p:spPr bwMode="auto">
            <a:xfrm>
              <a:off x="1927" y="663"/>
              <a:ext cx="486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2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sz="2400" b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r>
                <a:rPr lang="en-US" altLang="zh-CN" sz="2400" b="0">
                  <a:latin typeface="Times New Roman" panose="02020603050405020304" pitchFamily="18" charset="0"/>
                  <a:ea typeface="宋体" panose="02010600030101010101" pitchFamily="2" charset="-122"/>
                </a:rPr>
                <a:t>,3)</a:t>
              </a:r>
            </a:p>
          </p:txBody>
        </p:sp>
        <p:sp>
          <p:nvSpPr>
            <p:cNvPr id="7190" name="Text Box 29"/>
            <p:cNvSpPr txBox="1">
              <a:spLocks noChangeArrowheads="1"/>
            </p:cNvSpPr>
            <p:nvPr/>
          </p:nvSpPr>
          <p:spPr bwMode="auto">
            <a:xfrm>
              <a:off x="3243" y="1253"/>
              <a:ext cx="486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2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sz="2400" b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en-US" altLang="zh-CN" sz="2400" b="0">
                  <a:latin typeface="Times New Roman" panose="02020603050405020304" pitchFamily="18" charset="0"/>
                  <a:ea typeface="宋体" panose="02010600030101010101" pitchFamily="2" charset="-122"/>
                </a:rPr>
                <a:t>,2)</a:t>
              </a:r>
            </a:p>
          </p:txBody>
        </p:sp>
        <p:sp>
          <p:nvSpPr>
            <p:cNvPr id="7191" name="Text Box 30"/>
            <p:cNvSpPr txBox="1">
              <a:spLocks noChangeArrowheads="1"/>
            </p:cNvSpPr>
            <p:nvPr/>
          </p:nvSpPr>
          <p:spPr bwMode="auto">
            <a:xfrm>
              <a:off x="2245" y="1933"/>
              <a:ext cx="486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2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sz="2400" b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en-US" altLang="zh-CN" sz="2400" b="0">
                  <a:latin typeface="Times New Roman" panose="02020603050405020304" pitchFamily="18" charset="0"/>
                  <a:ea typeface="宋体" panose="02010600030101010101" pitchFamily="2" charset="-122"/>
                </a:rPr>
                <a:t>,1)</a:t>
              </a:r>
            </a:p>
          </p:txBody>
        </p:sp>
        <p:sp>
          <p:nvSpPr>
            <p:cNvPr id="7192" name="Text Box 31"/>
            <p:cNvSpPr txBox="1">
              <a:spLocks noChangeArrowheads="1"/>
            </p:cNvSpPr>
            <p:nvPr/>
          </p:nvSpPr>
          <p:spPr bwMode="auto">
            <a:xfrm>
              <a:off x="1746" y="1570"/>
              <a:ext cx="486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2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  <a:ea typeface="宋体" panose="02010600030101010101" pitchFamily="2" charset="-122"/>
                </a:rPr>
                <a:t>(0,2)</a:t>
              </a:r>
            </a:p>
          </p:txBody>
        </p:sp>
        <p:sp>
          <p:nvSpPr>
            <p:cNvPr id="7193" name="Text Box 32"/>
            <p:cNvSpPr txBox="1">
              <a:spLocks noChangeArrowheads="1"/>
            </p:cNvSpPr>
            <p:nvPr/>
          </p:nvSpPr>
          <p:spPr bwMode="auto">
            <a:xfrm>
              <a:off x="1882" y="2750"/>
              <a:ext cx="486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2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sz="2400" b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r>
                <a:rPr lang="en-US" altLang="zh-CN" sz="2400" b="0">
                  <a:latin typeface="Times New Roman" panose="02020603050405020304" pitchFamily="18" charset="0"/>
                  <a:ea typeface="宋体" panose="02010600030101010101" pitchFamily="2" charset="-122"/>
                </a:rPr>
                <a:t>,3)</a:t>
              </a:r>
            </a:p>
          </p:txBody>
        </p:sp>
        <p:sp>
          <p:nvSpPr>
            <p:cNvPr id="7194" name="Text Box 33"/>
            <p:cNvSpPr txBox="1">
              <a:spLocks noChangeArrowheads="1"/>
            </p:cNvSpPr>
            <p:nvPr/>
          </p:nvSpPr>
          <p:spPr bwMode="auto">
            <a:xfrm>
              <a:off x="2925" y="2387"/>
              <a:ext cx="486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2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sz="2400" b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r>
                <a:rPr lang="en-US" altLang="zh-CN" sz="2400" b="0">
                  <a:latin typeface="Times New Roman" panose="02020603050405020304" pitchFamily="18" charset="0"/>
                  <a:ea typeface="宋体" panose="02010600030101010101" pitchFamily="2" charset="-122"/>
                </a:rPr>
                <a:t>,4)</a:t>
              </a:r>
            </a:p>
          </p:txBody>
        </p:sp>
      </p:grp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容量有上下界的网络的最大流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/>
              <a:t>用标号法进行可行流放大，得到最大流</a:t>
            </a:r>
            <a:r>
              <a:rPr lang="en-US" altLang="zh-CN"/>
              <a:t>10</a:t>
            </a:r>
          </a:p>
        </p:txBody>
      </p:sp>
      <p:pic>
        <p:nvPicPr>
          <p:cNvPr id="4403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2133600"/>
            <a:ext cx="403225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容量有上下界的网络的最小流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按照前述附加网络方法求得可行流，只不过在放大可行流时，以</a:t>
            </a:r>
            <a:r>
              <a:rPr lang="en-US" altLang="zh-CN"/>
              <a:t>t</a:t>
            </a:r>
            <a:r>
              <a:rPr lang="zh-CN" altLang="en-US"/>
              <a:t>为源点，</a:t>
            </a:r>
            <a:r>
              <a:rPr lang="en-US" altLang="zh-CN"/>
              <a:t>s</a:t>
            </a:r>
            <a:r>
              <a:rPr lang="zh-CN" altLang="en-US"/>
              <a:t>为汇点进行，倒向求出的最大流为从</a:t>
            </a:r>
            <a:r>
              <a:rPr lang="en-US" altLang="zh-CN"/>
              <a:t>s</a:t>
            </a:r>
            <a:r>
              <a:rPr lang="zh-CN" altLang="en-US"/>
              <a:t>到</a:t>
            </a:r>
            <a:r>
              <a:rPr lang="en-US" altLang="zh-CN"/>
              <a:t>t</a:t>
            </a:r>
            <a:r>
              <a:rPr lang="zh-CN" altLang="en-US"/>
              <a:t>到的最小流。</a:t>
            </a:r>
          </a:p>
        </p:txBody>
      </p:sp>
      <p:pic>
        <p:nvPicPr>
          <p:cNvPr id="450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840" y="2852738"/>
            <a:ext cx="4319587" cy="2614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061" name="Arc 5"/>
          <p:cNvSpPr>
            <a:spLocks/>
          </p:cNvSpPr>
          <p:nvPr/>
        </p:nvSpPr>
        <p:spPr bwMode="auto">
          <a:xfrm rot="625963" flipH="1">
            <a:off x="3978275" y="3517902"/>
            <a:ext cx="3257550" cy="1293813"/>
          </a:xfrm>
          <a:custGeom>
            <a:avLst/>
            <a:gdLst>
              <a:gd name="T0" fmla="*/ 160821 w 20357"/>
              <a:gd name="T1" fmla="*/ 0 h 21577"/>
              <a:gd name="T2" fmla="*/ 3257550 w 20357"/>
              <a:gd name="T3" fmla="*/ 860763 h 21577"/>
              <a:gd name="T4" fmla="*/ 0 w 20357"/>
              <a:gd name="T5" fmla="*/ 1293813 h 2157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0357" h="21577" fill="none" extrusionOk="0">
                <a:moveTo>
                  <a:pt x="1004" y="0"/>
                </a:moveTo>
                <a:cubicBezTo>
                  <a:pt x="9773" y="408"/>
                  <a:pt x="17422" y="6082"/>
                  <a:pt x="20356" y="14355"/>
                </a:cubicBezTo>
              </a:path>
              <a:path w="20357" h="21577" stroke="0" extrusionOk="0">
                <a:moveTo>
                  <a:pt x="1004" y="0"/>
                </a:moveTo>
                <a:cubicBezTo>
                  <a:pt x="9773" y="408"/>
                  <a:pt x="17422" y="6082"/>
                  <a:pt x="20356" y="14355"/>
                </a:cubicBezTo>
                <a:lnTo>
                  <a:pt x="0" y="21577"/>
                </a:lnTo>
                <a:lnTo>
                  <a:pt x="1004" y="0"/>
                </a:lnTo>
                <a:close/>
              </a:path>
            </a:pathLst>
          </a:custGeom>
          <a:noFill/>
          <a:ln w="127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最小费用最大流问题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zh-CN" altLang="en-US" sz="2400"/>
              <a:t>求运输量最大且费用最少的运输方案</a:t>
            </a:r>
          </a:p>
          <a:p>
            <a:pPr eaLnBrk="1" hangingPunct="1"/>
            <a:endParaRPr lang="zh-CN" altLang="en-US" sz="2400"/>
          </a:p>
          <a:p>
            <a:pPr eaLnBrk="1" hangingPunct="1"/>
            <a:endParaRPr lang="zh-CN" altLang="en-US" sz="2400"/>
          </a:p>
          <a:p>
            <a:pPr eaLnBrk="1" hangingPunct="1"/>
            <a:r>
              <a:rPr lang="zh-CN" altLang="en-US" sz="2400"/>
              <a:t>求一个最大流，使得此式取最小值</a:t>
            </a:r>
          </a:p>
        </p:txBody>
      </p:sp>
      <p:graphicFrame>
        <p:nvGraphicFramePr>
          <p:cNvPr id="46084" name="Object 7"/>
          <p:cNvGraphicFramePr>
            <a:graphicFrameLocks noChangeAspect="1"/>
          </p:cNvGraphicFramePr>
          <p:nvPr>
            <p:ph sz="half" idx="2"/>
          </p:nvPr>
        </p:nvGraphicFramePr>
        <p:xfrm>
          <a:off x="900115" y="1989138"/>
          <a:ext cx="2447925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0" name="Equation" r:id="rId3" imgW="1117115" imgH="253890" progId="Equation.DSMT4">
                  <p:embed/>
                </p:oleObj>
              </mc:Choice>
              <mc:Fallback>
                <p:oleObj name="Equation" r:id="rId3" imgW="1117115" imgH="25389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5" y="1989138"/>
                        <a:ext cx="2447925" cy="55721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CC99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6085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827" y="2708275"/>
            <a:ext cx="3363913" cy="221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086" name="Oval 5"/>
          <p:cNvSpPr>
            <a:spLocks noChangeArrowheads="1"/>
          </p:cNvSpPr>
          <p:nvPr/>
        </p:nvSpPr>
        <p:spPr bwMode="auto">
          <a:xfrm>
            <a:off x="5003800" y="3429000"/>
            <a:ext cx="431800" cy="431800"/>
          </a:xfrm>
          <a:prstGeom prst="ellipse">
            <a:avLst/>
          </a:prstGeom>
          <a:noFill/>
          <a:ln w="9525" algn="ctr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6087" name="Oval 6"/>
          <p:cNvSpPr>
            <a:spLocks noChangeArrowheads="1"/>
          </p:cNvSpPr>
          <p:nvPr/>
        </p:nvSpPr>
        <p:spPr bwMode="auto">
          <a:xfrm>
            <a:off x="7524750" y="2636838"/>
            <a:ext cx="431800" cy="431800"/>
          </a:xfrm>
          <a:prstGeom prst="ellipse">
            <a:avLst/>
          </a:prstGeom>
          <a:noFill/>
          <a:ln w="9525" algn="ctr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最小费用最大流问题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/>
              <a:t>算法思想：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/>
              <a:t>   若</a:t>
            </a:r>
            <a:r>
              <a:rPr lang="en-US" altLang="zh-CN"/>
              <a:t>F</a:t>
            </a:r>
            <a:r>
              <a:rPr lang="zh-CN" altLang="en-US"/>
              <a:t>是所有可行流中费用最小的，而</a:t>
            </a:r>
            <a:r>
              <a:rPr lang="en-US" altLang="zh-CN"/>
              <a:t>P</a:t>
            </a:r>
            <a:r>
              <a:rPr lang="zh-CN" altLang="en-US"/>
              <a:t>是关于</a:t>
            </a:r>
            <a:r>
              <a:rPr lang="en-US" altLang="zh-CN"/>
              <a:t>F</a:t>
            </a:r>
            <a:r>
              <a:rPr lang="zh-CN" altLang="en-US"/>
              <a:t>的所有可改进路中费用最小的，沿着</a:t>
            </a:r>
            <a:r>
              <a:rPr lang="en-US" altLang="zh-CN"/>
              <a:t>P</a:t>
            </a:r>
            <a:r>
              <a:rPr lang="zh-CN" altLang="en-US"/>
              <a:t>取调整</a:t>
            </a:r>
            <a:r>
              <a:rPr lang="en-US" altLang="zh-CN"/>
              <a:t>F</a:t>
            </a:r>
            <a:r>
              <a:rPr lang="zh-CN" altLang="en-US"/>
              <a:t>最大，则得到的流为最小费用最大流。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/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最小费用最大流问题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>
              <a:buNone/>
            </a:pPr>
            <a:r>
              <a:rPr lang="zh-CN" altLang="en-US" sz="2200"/>
              <a:t>步骤：</a:t>
            </a:r>
          </a:p>
          <a:p>
            <a:pPr marL="533400" indent="-533400" eaLnBrk="1" hangingPunct="1">
              <a:buFont typeface="Wingdings" panose="05000000000000000000" pitchFamily="2" charset="2"/>
              <a:buAutoNum type="arabicPeriod"/>
            </a:pPr>
            <a:r>
              <a:rPr lang="zh-CN" altLang="en-US" sz="2200"/>
              <a:t>取</a:t>
            </a:r>
            <a:r>
              <a:rPr lang="en-US" altLang="zh-CN" sz="2200"/>
              <a:t>F(0)=0;</a:t>
            </a:r>
          </a:p>
          <a:p>
            <a:pPr marL="533400" indent="-533400" eaLnBrk="1" hangingPunct="1">
              <a:buFont typeface="Wingdings" panose="05000000000000000000" pitchFamily="2" charset="2"/>
              <a:buAutoNum type="arabicPeriod"/>
            </a:pPr>
            <a:r>
              <a:rPr lang="zh-CN" altLang="en-US" sz="2200"/>
              <a:t>若第</a:t>
            </a:r>
            <a:r>
              <a:rPr lang="en-US" altLang="zh-CN" sz="2200"/>
              <a:t>k-1</a:t>
            </a:r>
            <a:r>
              <a:rPr lang="zh-CN" altLang="en-US" sz="2200"/>
              <a:t>步得到最小费用流</a:t>
            </a:r>
            <a:r>
              <a:rPr lang="en-US" altLang="zh-CN" sz="2200"/>
              <a:t>F(k-1)</a:t>
            </a:r>
            <a:r>
              <a:rPr lang="zh-CN" altLang="en-US" sz="2200"/>
              <a:t>，则构造赋权有向图</a:t>
            </a:r>
            <a:r>
              <a:rPr lang="en-US" altLang="zh-CN" sz="2200"/>
              <a:t>W(F(k-1))</a:t>
            </a:r>
            <a:r>
              <a:rPr lang="zh-CN" altLang="en-US" sz="2200"/>
              <a:t>，在</a:t>
            </a:r>
            <a:r>
              <a:rPr lang="en-US" altLang="zh-CN" sz="2200"/>
              <a:t>W(F(k-1))</a:t>
            </a:r>
            <a:r>
              <a:rPr lang="zh-CN" altLang="en-US" sz="2200"/>
              <a:t>中，寻求从</a:t>
            </a:r>
            <a:r>
              <a:rPr lang="en-US" altLang="zh-CN" sz="2200"/>
              <a:t>Vs</a:t>
            </a:r>
            <a:r>
              <a:rPr lang="zh-CN" altLang="en-US" sz="2200"/>
              <a:t>到</a:t>
            </a:r>
            <a:r>
              <a:rPr lang="en-US" altLang="zh-CN" sz="2200"/>
              <a:t>Vt</a:t>
            </a:r>
            <a:r>
              <a:rPr lang="zh-CN" altLang="en-US" sz="2200"/>
              <a:t>的最短路径。若不存在最短路</a:t>
            </a:r>
            <a:r>
              <a:rPr lang="en-US" altLang="zh-CN" sz="2200"/>
              <a:t>(</a:t>
            </a:r>
            <a:r>
              <a:rPr lang="zh-CN" altLang="en-US" sz="2200"/>
              <a:t>即最短路为</a:t>
            </a:r>
            <a:r>
              <a:rPr lang="en-US" altLang="zh-CN" sz="2200"/>
              <a:t>+∞)</a:t>
            </a:r>
            <a:r>
              <a:rPr lang="zh-CN" altLang="en-US" sz="2200"/>
              <a:t>，则</a:t>
            </a:r>
            <a:r>
              <a:rPr lang="en-US" altLang="zh-CN" sz="2200"/>
              <a:t>F(k-1)</a:t>
            </a:r>
            <a:r>
              <a:rPr lang="zh-CN" altLang="en-US" sz="2200"/>
              <a:t>为最小费用最大流；若存在最短路，则为可改进路</a:t>
            </a:r>
            <a:r>
              <a:rPr lang="en-US" altLang="zh-CN" sz="2200"/>
              <a:t>P</a:t>
            </a:r>
            <a:r>
              <a:rPr lang="zh-CN" altLang="en-US" sz="2200"/>
              <a:t>，在</a:t>
            </a:r>
            <a:r>
              <a:rPr lang="en-US" altLang="zh-CN" sz="2200"/>
              <a:t>P</a:t>
            </a:r>
            <a:r>
              <a:rPr lang="zh-CN" altLang="en-US" sz="2200"/>
              <a:t>上对</a:t>
            </a:r>
            <a:r>
              <a:rPr lang="en-US" altLang="zh-CN" sz="2200"/>
              <a:t>F(k-1)</a:t>
            </a:r>
            <a:r>
              <a:rPr lang="zh-CN" altLang="en-US" sz="2200"/>
              <a:t>进行调整。</a:t>
            </a:r>
          </a:p>
          <a:p>
            <a:pPr marL="533400" indent="-533400" eaLnBrk="1" hangingPunct="1">
              <a:buFont typeface="Wingdings" panose="05000000000000000000" pitchFamily="2" charset="2"/>
              <a:buAutoNum type="arabicPeriod"/>
            </a:pPr>
            <a:r>
              <a:rPr lang="zh-CN" altLang="en-US" sz="2200"/>
              <a:t>其中，赋权有向图</a:t>
            </a:r>
            <a:r>
              <a:rPr lang="en-US" altLang="zh-CN" sz="2200"/>
              <a:t>W(F(k))</a:t>
            </a:r>
            <a:r>
              <a:rPr lang="zh-CN" altLang="en-US" sz="2200"/>
              <a:t>的构造规则为：其顶点是原网络的顶点，而每条弧变为两个方向相反的弧，定义权值</a:t>
            </a:r>
            <a:r>
              <a:rPr lang="en-US" altLang="zh-CN" sz="2200"/>
              <a:t>W</a:t>
            </a:r>
            <a:r>
              <a:rPr lang="en-US" altLang="zh-CN" sz="2200" baseline="-25000"/>
              <a:t>ij</a:t>
            </a:r>
            <a:r>
              <a:rPr lang="zh-CN" altLang="en-US" sz="2200"/>
              <a:t>为</a:t>
            </a:r>
            <a:endParaRPr lang="zh-CN" altLang="en-US" sz="2200" baseline="-25000"/>
          </a:p>
        </p:txBody>
      </p:sp>
      <p:pic>
        <p:nvPicPr>
          <p:cNvPr id="4813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4437065"/>
            <a:ext cx="424815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最小费用最大流问题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>
              <a:buFont typeface="Wingdings" panose="05000000000000000000" pitchFamily="2" charset="2"/>
              <a:buAutoNum type="arabicPeriod" startAt="4"/>
            </a:pPr>
            <a:r>
              <a:rPr lang="zh-CN" altLang="en-US"/>
              <a:t>在</a:t>
            </a:r>
            <a:r>
              <a:rPr lang="en-US" altLang="zh-CN"/>
              <a:t>P</a:t>
            </a:r>
            <a:r>
              <a:rPr lang="zh-CN" altLang="en-US"/>
              <a:t>上对</a:t>
            </a:r>
            <a:r>
              <a:rPr lang="en-US" altLang="zh-CN"/>
              <a:t>F(k-1)</a:t>
            </a:r>
            <a:r>
              <a:rPr lang="zh-CN" altLang="en-US"/>
              <a:t>进行调整的方法为：</a:t>
            </a:r>
          </a:p>
          <a:p>
            <a:pPr marL="533400" indent="-533400" eaLnBrk="1" hangingPunct="1">
              <a:buFont typeface="Wingdings" panose="05000000000000000000" pitchFamily="2" charset="2"/>
              <a:buAutoNum type="arabicPeriod" startAt="4"/>
            </a:pPr>
            <a:endParaRPr lang="zh-CN" altLang="en-US"/>
          </a:p>
          <a:p>
            <a:pPr marL="533400" indent="-533400" eaLnBrk="1" hangingPunct="1">
              <a:buFont typeface="Wingdings" panose="05000000000000000000" pitchFamily="2" charset="2"/>
              <a:buAutoNum type="arabicPeriod" startAt="4"/>
            </a:pPr>
            <a:endParaRPr lang="zh-CN" altLang="en-US"/>
          </a:p>
          <a:p>
            <a:pPr marL="533400" indent="-533400" eaLnBrk="1" hangingPunct="1">
              <a:buFont typeface="Wingdings" panose="05000000000000000000" pitchFamily="2" charset="2"/>
              <a:buAutoNum type="arabicPeriod" startAt="4"/>
            </a:pPr>
            <a:endParaRPr lang="zh-CN" altLang="en-US"/>
          </a:p>
          <a:p>
            <a:pPr marL="533400" indent="-533400" eaLnBrk="1" hangingPunct="1">
              <a:buFont typeface="Wingdings" panose="05000000000000000000" pitchFamily="2" charset="2"/>
              <a:buAutoNum type="arabicPeriod" startAt="4"/>
            </a:pPr>
            <a:endParaRPr lang="zh-CN" altLang="en-US"/>
          </a:p>
          <a:p>
            <a:pPr marL="533400" indent="-533400" eaLnBrk="1" hangingPunct="1">
              <a:buFont typeface="Wingdings" panose="05000000000000000000" pitchFamily="2" charset="2"/>
              <a:buAutoNum type="arabicPeriod" startAt="4"/>
            </a:pPr>
            <a:r>
              <a:rPr lang="zh-CN" altLang="en-US"/>
              <a:t>得到新流</a:t>
            </a:r>
            <a:r>
              <a:rPr lang="en-US" altLang="zh-CN"/>
              <a:t>F(k)</a:t>
            </a:r>
            <a:r>
              <a:rPr lang="zh-CN" altLang="en-US"/>
              <a:t>，再对</a:t>
            </a:r>
            <a:r>
              <a:rPr lang="en-US" altLang="zh-CN"/>
              <a:t>F(k)</a:t>
            </a:r>
            <a:r>
              <a:rPr lang="zh-CN" altLang="en-US"/>
              <a:t>重复上述步骤，直到不存在最短路径。</a:t>
            </a:r>
          </a:p>
          <a:p>
            <a:pPr marL="533400" indent="-533400" eaLnBrk="1" hangingPunct="1">
              <a:buFont typeface="Wingdings" panose="05000000000000000000" pitchFamily="2" charset="2"/>
              <a:buAutoNum type="arabicPeriod" startAt="4"/>
            </a:pPr>
            <a:endParaRPr lang="en-US" altLang="zh-CN"/>
          </a:p>
        </p:txBody>
      </p:sp>
      <p:pic>
        <p:nvPicPr>
          <p:cNvPr id="491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5" y="1700215"/>
            <a:ext cx="5703887" cy="160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最小费用最大流问题－例</a:t>
            </a:r>
          </a:p>
        </p:txBody>
      </p:sp>
      <p:pic>
        <p:nvPicPr>
          <p:cNvPr id="5017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916115"/>
            <a:ext cx="2952750" cy="1944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18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40" y="1773240"/>
            <a:ext cx="2643187" cy="2395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最小费用最大流问题－例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  <p:pic>
        <p:nvPicPr>
          <p:cNvPr id="5120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2" y="1989140"/>
            <a:ext cx="5434013" cy="2408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最小费用最大流问题－例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  <p:pic>
        <p:nvPicPr>
          <p:cNvPr id="522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490" y="2289177"/>
            <a:ext cx="5659437" cy="2328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最小费用最大流问题－例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  <p:pic>
        <p:nvPicPr>
          <p:cNvPr id="532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2" y="2349502"/>
            <a:ext cx="2868613" cy="233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2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2" y="2276477"/>
            <a:ext cx="2824163" cy="243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一些符号和定义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b="0"/>
              <a:t>V</a:t>
            </a:r>
            <a:r>
              <a:rPr lang="zh-CN" altLang="en-US" b="0"/>
              <a:t>表示整个图中的所有结点的集合</a:t>
            </a:r>
            <a:r>
              <a:rPr lang="en-US" altLang="zh-CN" b="0"/>
              <a:t>.</a:t>
            </a:r>
          </a:p>
          <a:p>
            <a:pPr eaLnBrk="1" hangingPunct="1"/>
            <a:r>
              <a:rPr lang="en-US" altLang="zh-CN" b="0"/>
              <a:t>E</a:t>
            </a:r>
            <a:r>
              <a:rPr lang="zh-CN" altLang="en-US" b="0"/>
              <a:t>表示整个图中所有边的集合</a:t>
            </a:r>
            <a:r>
              <a:rPr lang="en-US" altLang="zh-CN" b="0"/>
              <a:t>.</a:t>
            </a:r>
          </a:p>
          <a:p>
            <a:pPr eaLnBrk="1" hangingPunct="1"/>
            <a:r>
              <a:rPr lang="en-US" altLang="zh-CN" b="0"/>
              <a:t>G = (V,E) ,</a:t>
            </a:r>
            <a:r>
              <a:rPr lang="zh-CN" altLang="en-US" b="0"/>
              <a:t>表示整个图</a:t>
            </a:r>
            <a:r>
              <a:rPr lang="en-US" altLang="zh-CN" b="0"/>
              <a:t>.</a:t>
            </a:r>
          </a:p>
          <a:p>
            <a:pPr eaLnBrk="1" hangingPunct="1"/>
            <a:r>
              <a:rPr lang="en-US" altLang="zh-CN" b="0"/>
              <a:t>s</a:t>
            </a:r>
            <a:r>
              <a:rPr lang="zh-CN" altLang="en-US" b="0"/>
              <a:t>表示网络的源点</a:t>
            </a:r>
            <a:r>
              <a:rPr lang="en-US" altLang="zh-CN" b="0"/>
              <a:t>,t</a:t>
            </a:r>
            <a:r>
              <a:rPr lang="zh-CN" altLang="en-US" b="0"/>
              <a:t>表示网络的汇点</a:t>
            </a:r>
            <a:r>
              <a:rPr lang="en-US" altLang="zh-CN" b="0"/>
              <a:t>.</a:t>
            </a:r>
          </a:p>
          <a:p>
            <a:pPr eaLnBrk="1" hangingPunct="1"/>
            <a:r>
              <a:rPr lang="zh-CN" altLang="en-US" b="0"/>
              <a:t>对于每条边</a:t>
            </a:r>
            <a:r>
              <a:rPr lang="en-US" altLang="zh-CN" b="0"/>
              <a:t>(u,v),</a:t>
            </a:r>
            <a:r>
              <a:rPr lang="zh-CN" altLang="en-US" b="0"/>
              <a:t>有一个容量</a:t>
            </a:r>
            <a:r>
              <a:rPr lang="en-US" altLang="zh-CN" b="0"/>
              <a:t>c(u,v)   (c(u,v)&gt;=0)</a:t>
            </a:r>
          </a:p>
          <a:p>
            <a:pPr eaLnBrk="1" hangingPunct="1"/>
            <a:r>
              <a:rPr lang="zh-CN" altLang="en-US" b="0"/>
              <a:t>如果</a:t>
            </a:r>
            <a:r>
              <a:rPr lang="en-US" altLang="zh-CN" b="0"/>
              <a:t>c(u,v)=0</a:t>
            </a:r>
            <a:r>
              <a:rPr lang="zh-CN" altLang="en-US" b="0"/>
              <a:t>，则表示</a:t>
            </a:r>
            <a:r>
              <a:rPr lang="en-US" altLang="zh-CN" b="0"/>
              <a:t>(u,v)</a:t>
            </a:r>
            <a:r>
              <a:rPr lang="zh-CN" altLang="en-US" b="0"/>
              <a:t>不存在于网络中。</a:t>
            </a:r>
          </a:p>
          <a:p>
            <a:pPr eaLnBrk="1" hangingPunct="1"/>
            <a:r>
              <a:rPr lang="zh-CN" altLang="en-US" b="0"/>
              <a:t>如果原网络中不存在边</a:t>
            </a:r>
            <a:r>
              <a:rPr lang="en-US" altLang="zh-CN" b="0"/>
              <a:t>(u,v)</a:t>
            </a:r>
            <a:r>
              <a:rPr lang="zh-CN" altLang="en-US" b="0"/>
              <a:t>，则令</a:t>
            </a:r>
            <a:r>
              <a:rPr lang="en-US" altLang="zh-CN" b="0"/>
              <a:t>c(u,v)=0</a:t>
            </a:r>
          </a:p>
          <a:p>
            <a:pPr eaLnBrk="1" hangingPunct="1"/>
            <a:r>
              <a:rPr lang="zh-CN" altLang="en-US" b="0"/>
              <a:t>对于每条边</a:t>
            </a:r>
            <a:r>
              <a:rPr lang="en-US" altLang="zh-CN" b="0"/>
              <a:t>(u,v),</a:t>
            </a:r>
            <a:r>
              <a:rPr lang="zh-CN" altLang="en-US" b="0"/>
              <a:t>有一个流量</a:t>
            </a:r>
            <a:r>
              <a:rPr lang="en-US" altLang="zh-CN" b="0"/>
              <a:t>f(u,v).</a:t>
            </a:r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最小费用最大流问题－例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  <p:pic>
        <p:nvPicPr>
          <p:cNvPr id="542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7" y="2420938"/>
            <a:ext cx="5794375" cy="2328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作业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本课算法的实现</a:t>
            </a:r>
          </a:p>
          <a:p>
            <a:pPr eaLnBrk="1" hangingPunct="1"/>
            <a:r>
              <a:rPr lang="zh-CN" altLang="en-US"/>
              <a:t>标号法</a:t>
            </a:r>
          </a:p>
          <a:p>
            <a:pPr eaLnBrk="1" hangingPunct="1"/>
            <a:r>
              <a:rPr lang="zh-CN" altLang="en-US"/>
              <a:t>容量有上下界网络的最大流</a:t>
            </a:r>
          </a:p>
          <a:p>
            <a:pPr eaLnBrk="1" hangingPunct="1"/>
            <a:r>
              <a:rPr lang="zh-CN" altLang="en-US"/>
              <a:t>容量有上下界网络的最小流</a:t>
            </a:r>
          </a:p>
          <a:p>
            <a:pPr eaLnBrk="1" hangingPunct="1"/>
            <a:r>
              <a:rPr lang="zh-CN" altLang="en-US"/>
              <a:t>最小费用最大流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Grp="1" noChangeArrowheads="1"/>
          </p:cNvSpPr>
          <p:nvPr>
            <p:ph type="ctrTitle" idx="4294967295"/>
          </p:nvPr>
        </p:nvSpPr>
        <p:spPr>
          <a:xfrm>
            <a:off x="0" y="0"/>
            <a:ext cx="9144000" cy="908050"/>
          </a:xfrm>
        </p:spPr>
        <p:txBody>
          <a:bodyPr/>
          <a:lstStyle/>
          <a:p>
            <a:pPr eaLnBrk="1" hangingPunct="1"/>
            <a:r>
              <a:rPr lang="zh-CN" altLang="en-US"/>
              <a:t>网络流的三个性质</a:t>
            </a:r>
          </a:p>
        </p:txBody>
      </p:sp>
      <p:sp>
        <p:nvSpPr>
          <p:cNvPr id="9219" name="Text Box 5"/>
          <p:cNvSpPr txBox="1">
            <a:spLocks noChangeArrowheads="1"/>
          </p:cNvSpPr>
          <p:nvPr/>
        </p:nvSpPr>
        <p:spPr bwMode="auto">
          <a:xfrm>
            <a:off x="611188" y="908050"/>
            <a:ext cx="7866062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320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zh-CN" altLang="en-US" sz="3200" i="1">
                <a:latin typeface="Times New Roman" panose="02020603050405020304" pitchFamily="18" charset="0"/>
                <a:ea typeface="宋体" panose="02010600030101010101" pitchFamily="2" charset="-122"/>
              </a:rPr>
              <a:t>容量限制</a:t>
            </a:r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:  f[u,v]&lt;=c[u,v]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320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zh-CN" altLang="en-US" sz="3200" i="1">
                <a:latin typeface="Times New Roman" panose="02020603050405020304" pitchFamily="18" charset="0"/>
                <a:ea typeface="宋体" panose="02010600030101010101" pitchFamily="2" charset="-122"/>
              </a:rPr>
              <a:t>反对称性</a:t>
            </a:r>
            <a:r>
              <a:rPr lang="zh-CN" altLang="en-US" sz="320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f[u,v] = - f[v,u]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320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zh-CN" altLang="en-US" sz="3200" i="1">
                <a:latin typeface="Times New Roman" panose="02020603050405020304" pitchFamily="18" charset="0"/>
                <a:ea typeface="宋体" panose="02010600030101010101" pitchFamily="2" charset="-122"/>
              </a:rPr>
              <a:t>流量平衡</a:t>
            </a:r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:  </a:t>
            </a:r>
            <a:r>
              <a:rPr lang="zh-CN" altLang="en-US" sz="3200">
                <a:latin typeface="Times New Roman" panose="02020603050405020304" pitchFamily="18" charset="0"/>
                <a:ea typeface="宋体" panose="02010600030101010101" pitchFamily="2" charset="-122"/>
              </a:rPr>
              <a:t>对于不是源点也不是汇点的任意结点</a:t>
            </a:r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en-US" sz="3200">
                <a:latin typeface="Times New Roman" panose="02020603050405020304" pitchFamily="18" charset="0"/>
                <a:ea typeface="宋体" panose="02010600030101010101" pitchFamily="2" charset="-122"/>
              </a:rPr>
              <a:t>流入该结点的流量和等于流出该结点的流量和。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>
                <a:latin typeface="Times New Roman" panose="02020603050405020304" pitchFamily="18" charset="0"/>
                <a:ea typeface="宋体" panose="02010600030101010101" pitchFamily="2" charset="-122"/>
              </a:rPr>
              <a:t>结合反对称性</a:t>
            </a:r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en-US" sz="3200">
                <a:latin typeface="Times New Roman" panose="02020603050405020304" pitchFamily="18" charset="0"/>
                <a:ea typeface="宋体" panose="02010600030101010101" pitchFamily="2" charset="-122"/>
              </a:rPr>
              <a:t>流量平衡也可以写成</a:t>
            </a:r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					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32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>
                <a:latin typeface="Times New Roman" panose="02020603050405020304" pitchFamily="18" charset="0"/>
                <a:ea typeface="宋体" panose="02010600030101010101" pitchFamily="2" charset="-122"/>
              </a:rPr>
              <a:t>只要满足这三个性质</a:t>
            </a:r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en-US" sz="3200">
                <a:latin typeface="Times New Roman" panose="02020603050405020304" pitchFamily="18" charset="0"/>
                <a:ea typeface="宋体" panose="02010600030101010101" pitchFamily="2" charset="-122"/>
              </a:rPr>
              <a:t>就是一个合法的网络流</a:t>
            </a:r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en-US" sz="3200">
                <a:latin typeface="Times New Roman" panose="02020603050405020304" pitchFamily="18" charset="0"/>
                <a:ea typeface="宋体" panose="02010600030101010101" pitchFamily="2" charset="-122"/>
              </a:rPr>
              <a:t>也称为</a:t>
            </a:r>
            <a:r>
              <a:rPr lang="zh-CN" altLang="en-US" sz="32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可行流</a:t>
            </a:r>
            <a:r>
              <a:rPr lang="zh-CN" altLang="en-US" sz="3200">
                <a:latin typeface="Times New Roman" panose="02020603050405020304" pitchFamily="18" charset="0"/>
                <a:ea typeface="宋体" panose="02010600030101010101" pitchFamily="2" charset="-122"/>
              </a:rPr>
              <a:t>。可行流至少有一个零流。</a:t>
            </a:r>
          </a:p>
        </p:txBody>
      </p:sp>
      <p:graphicFrame>
        <p:nvGraphicFramePr>
          <p:cNvPr id="9220" name="Object 6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6" name="公式" r:id="rId3" imgW="114151" imgH="215619" progId="Equation.3">
                  <p:embed/>
                </p:oleObj>
              </mc:Choice>
              <mc:Fallback>
                <p:oleObj name="公式" r:id="rId3" imgW="114151" imgH="215619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1" name="Object 7"/>
          <p:cNvGraphicFramePr>
            <a:graphicFrameLocks noChangeAspect="1"/>
          </p:cNvGraphicFramePr>
          <p:nvPr/>
        </p:nvGraphicFramePr>
        <p:xfrm>
          <a:off x="3348038" y="4005263"/>
          <a:ext cx="273685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7" name="Equation" r:id="rId5" imgW="875920" imgH="304668" progId="Equation.DSMT4">
                  <p:embed/>
                </p:oleObj>
              </mc:Choice>
              <mc:Fallback>
                <p:oleObj name="Equation" r:id="rId5" imgW="875920" imgH="304668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4005263"/>
                        <a:ext cx="273685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0"/>
              <a:t>最大流问题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定义一个网络的流量（记为</a:t>
            </a:r>
            <a:r>
              <a:rPr lang="en-US" altLang="zh-CN"/>
              <a:t>|f|</a:t>
            </a:r>
            <a:r>
              <a:rPr lang="zh-CN" altLang="en-US"/>
              <a:t>）</a:t>
            </a:r>
            <a:r>
              <a:rPr lang="en-US" altLang="zh-CN"/>
              <a:t>=</a:t>
            </a:r>
          </a:p>
          <a:p>
            <a:pPr eaLnBrk="1" hangingPunct="1"/>
            <a:endParaRPr lang="en-US" altLang="zh-CN"/>
          </a:p>
          <a:p>
            <a:pPr eaLnBrk="1" hangingPunct="1"/>
            <a:r>
              <a:rPr lang="zh-CN" altLang="en-US">
                <a:solidFill>
                  <a:schemeClr val="folHlink"/>
                </a:solidFill>
              </a:rPr>
              <a:t>最大流</a:t>
            </a:r>
            <a:r>
              <a:rPr lang="zh-CN" altLang="en-US"/>
              <a:t>问题，就是求在满足网络流性质的情况下，</a:t>
            </a:r>
            <a:r>
              <a:rPr lang="en-US" altLang="zh-CN"/>
              <a:t>|f|</a:t>
            </a:r>
            <a:r>
              <a:rPr lang="zh-CN" altLang="en-US"/>
              <a:t>的最大值。</a:t>
            </a:r>
          </a:p>
        </p:txBody>
      </p:sp>
      <p:graphicFrame>
        <p:nvGraphicFramePr>
          <p:cNvPr id="10244" name="Object 4"/>
          <p:cNvGraphicFramePr>
            <a:graphicFrameLocks noChangeAspect="1"/>
          </p:cNvGraphicFramePr>
          <p:nvPr/>
        </p:nvGraphicFramePr>
        <p:xfrm>
          <a:off x="6443663" y="908050"/>
          <a:ext cx="2057400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7" name="Equation" r:id="rId3" imgW="634725" imgH="342751" progId="Equation.DSMT4">
                  <p:embed/>
                </p:oleObj>
              </mc:Choice>
              <mc:Fallback>
                <p:oleObj name="Equation" r:id="rId3" imgW="634725" imgH="342751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3663" y="908050"/>
                        <a:ext cx="2057400" cy="1111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弧的分类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zh-CN"/>
          </a:p>
          <a:p>
            <a:pPr eaLnBrk="1" hangingPunct="1"/>
            <a:r>
              <a:rPr lang="zh-CN" altLang="en-US"/>
              <a:t>若给定一个可行流</a:t>
            </a:r>
            <a:r>
              <a:rPr lang="en-US" altLang="zh-CN"/>
              <a:t>F=(F</a:t>
            </a:r>
            <a:r>
              <a:rPr lang="en-US" altLang="zh-CN" baseline="-25000"/>
              <a:t>ij</a:t>
            </a:r>
            <a:r>
              <a:rPr lang="en-US" altLang="zh-CN"/>
              <a:t>),</a:t>
            </a:r>
            <a:r>
              <a:rPr lang="zh-CN" altLang="en-US"/>
              <a:t>我们把网络中</a:t>
            </a:r>
            <a:r>
              <a:rPr lang="en-US" altLang="zh-CN"/>
              <a:t>F</a:t>
            </a:r>
            <a:r>
              <a:rPr lang="en-US" altLang="zh-CN" baseline="-25000"/>
              <a:t>ij</a:t>
            </a:r>
            <a:r>
              <a:rPr lang="en-US" altLang="zh-CN"/>
              <a:t>=C</a:t>
            </a:r>
            <a:r>
              <a:rPr lang="en-US" altLang="zh-CN" baseline="-25000"/>
              <a:t>ij</a:t>
            </a:r>
            <a:r>
              <a:rPr lang="zh-CN" altLang="en-US"/>
              <a:t>的弧称作饱和弧， </a:t>
            </a:r>
            <a:r>
              <a:rPr lang="en-US" altLang="zh-CN"/>
              <a:t>F</a:t>
            </a:r>
            <a:r>
              <a:rPr lang="en-US" altLang="zh-CN" baseline="-25000"/>
              <a:t>ij</a:t>
            </a:r>
            <a:r>
              <a:rPr lang="en-US" altLang="zh-CN"/>
              <a:t>&lt;C</a:t>
            </a:r>
            <a:r>
              <a:rPr lang="en-US" altLang="zh-CN" baseline="-25000"/>
              <a:t>ij</a:t>
            </a:r>
            <a:r>
              <a:rPr lang="zh-CN" altLang="en-US"/>
              <a:t>的弧称作非饱和弧， </a:t>
            </a:r>
            <a:r>
              <a:rPr lang="en-US" altLang="zh-CN"/>
              <a:t>F</a:t>
            </a:r>
            <a:r>
              <a:rPr lang="en-US" altLang="zh-CN" baseline="-25000"/>
              <a:t>ij</a:t>
            </a:r>
            <a:r>
              <a:rPr lang="en-US" altLang="zh-CN"/>
              <a:t>=0</a:t>
            </a:r>
            <a:r>
              <a:rPr lang="zh-CN" altLang="en-US"/>
              <a:t>的弧称作零流弧， </a:t>
            </a:r>
            <a:r>
              <a:rPr lang="en-US" altLang="zh-CN"/>
              <a:t>F</a:t>
            </a:r>
            <a:r>
              <a:rPr lang="en-US" altLang="zh-CN" baseline="-25000"/>
              <a:t>ij</a:t>
            </a:r>
            <a:r>
              <a:rPr lang="en-US" altLang="zh-CN"/>
              <a:t>&gt;0</a:t>
            </a:r>
            <a:r>
              <a:rPr lang="zh-CN" altLang="en-US"/>
              <a:t>的弧称作非零流弧</a:t>
            </a:r>
          </a:p>
          <a:p>
            <a:pPr eaLnBrk="1" hangingPunct="1"/>
            <a:r>
              <a:rPr lang="zh-CN" altLang="en-US"/>
              <a:t>若</a:t>
            </a:r>
            <a:r>
              <a:rPr lang="en-US" altLang="zh-CN"/>
              <a:t>P</a:t>
            </a:r>
            <a:r>
              <a:rPr lang="zh-CN" altLang="en-US"/>
              <a:t>是网络中联结源点</a:t>
            </a:r>
            <a:r>
              <a:rPr lang="en-US" altLang="zh-CN"/>
              <a:t>s</a:t>
            </a:r>
            <a:r>
              <a:rPr lang="zh-CN" altLang="en-US"/>
              <a:t>和汇点</a:t>
            </a:r>
            <a:r>
              <a:rPr lang="en-US" altLang="zh-CN"/>
              <a:t>t</a:t>
            </a:r>
            <a:r>
              <a:rPr lang="zh-CN" altLang="en-US"/>
              <a:t>的的一条路</a:t>
            </a:r>
            <a:r>
              <a:rPr lang="en-US" altLang="zh-CN"/>
              <a:t>(</a:t>
            </a:r>
            <a:r>
              <a:rPr lang="zh-CN" altLang="en-US"/>
              <a:t>不用管边的有向性</a:t>
            </a:r>
            <a:r>
              <a:rPr lang="en-US" altLang="zh-CN"/>
              <a:t>)</a:t>
            </a:r>
            <a:r>
              <a:rPr lang="zh-CN" altLang="en-US"/>
              <a:t>，我们定义路的方向是从</a:t>
            </a:r>
            <a:r>
              <a:rPr lang="en-US" altLang="zh-CN"/>
              <a:t>V</a:t>
            </a:r>
            <a:r>
              <a:rPr lang="en-US" altLang="zh-CN" baseline="-25000"/>
              <a:t>s</a:t>
            </a:r>
            <a:r>
              <a:rPr lang="zh-CN" altLang="en-US"/>
              <a:t>到</a:t>
            </a:r>
            <a:r>
              <a:rPr lang="en-US" altLang="zh-CN"/>
              <a:t>V</a:t>
            </a:r>
            <a:r>
              <a:rPr lang="en-US" altLang="zh-CN" baseline="-25000"/>
              <a:t>t</a:t>
            </a:r>
            <a:r>
              <a:rPr lang="zh-CN" altLang="en-US"/>
              <a:t>，则路上的弧被分为两类：一类与路的方向一致，称为前向弧；另一类和路的方向相反，称为后向弧</a:t>
            </a:r>
            <a:endParaRPr lang="zh-CN" altLang="en-US" baseline="-25000"/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残量网络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为了更方便算法的实现，一般根据原网络定义一个残量网络。其中</a:t>
            </a:r>
            <a:r>
              <a:rPr lang="en-US" altLang="zh-CN"/>
              <a:t>r(u,v)</a:t>
            </a:r>
            <a:r>
              <a:rPr lang="zh-CN" altLang="en-US"/>
              <a:t>为残量网络的容量。</a:t>
            </a:r>
          </a:p>
          <a:p>
            <a:pPr eaLnBrk="1" hangingPunct="1"/>
            <a:r>
              <a:rPr lang="en-US" altLang="zh-CN"/>
              <a:t>r(u,v) = c(u,v) – f(u,v)</a:t>
            </a:r>
          </a:p>
          <a:p>
            <a:pPr eaLnBrk="1" hangingPunct="1"/>
            <a:r>
              <a:rPr lang="zh-CN" altLang="en-US"/>
              <a:t>通俗地讲：就是对于某一条边（也称弧），还能再有多少流量经过。</a:t>
            </a:r>
          </a:p>
          <a:p>
            <a:pPr eaLnBrk="1" hangingPunct="1"/>
            <a:r>
              <a:rPr lang="en-US" altLang="zh-CN"/>
              <a:t>G</a:t>
            </a:r>
            <a:r>
              <a:rPr lang="en-US" altLang="zh-CN" baseline="-25000"/>
              <a:t>f</a:t>
            </a:r>
            <a:r>
              <a:rPr lang="zh-CN" altLang="en-US"/>
              <a:t>残量网络</a:t>
            </a:r>
            <a:r>
              <a:rPr lang="en-US" altLang="zh-CN"/>
              <a:t>,E</a:t>
            </a:r>
            <a:r>
              <a:rPr lang="en-US" altLang="zh-CN" baseline="-25000"/>
              <a:t>f</a:t>
            </a:r>
            <a:r>
              <a:rPr lang="zh-CN" altLang="en-US"/>
              <a:t>表示残量网络的边集</a:t>
            </a:r>
            <a:r>
              <a:rPr lang="en-US" altLang="zh-CN"/>
              <a:t>.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幼圆"/>
        <a:cs typeface=""/>
      </a:majorFont>
      <a:minorFont>
        <a:latin typeface="Tahoma"/>
        <a:ea typeface="幼圆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Pct val="60000"/>
          <a:buFont typeface="Wingdings" panose="05000000000000000000" pitchFamily="2" charset="2"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幼圆" panose="020105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Pct val="60000"/>
          <a:buFont typeface="Wingdings" panose="05000000000000000000" pitchFamily="2" charset="2"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幼圆" panose="02010509060101010101" pitchFamily="49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2747</TotalTime>
  <Words>3942</Words>
  <Application>Microsoft Office PowerPoint</Application>
  <PresentationFormat>全屏显示(4:3)</PresentationFormat>
  <Paragraphs>391</Paragraphs>
  <Slides>51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51</vt:i4>
      </vt:variant>
    </vt:vector>
  </HeadingPairs>
  <TitlesOfParts>
    <vt:vector size="63" baseType="lpstr">
      <vt:lpstr>Tahoma</vt:lpstr>
      <vt:lpstr>幼圆</vt:lpstr>
      <vt:lpstr>Wingdings</vt:lpstr>
      <vt:lpstr>Arial</vt:lpstr>
      <vt:lpstr>隶书</vt:lpstr>
      <vt:lpstr>楷体_GB2312</vt:lpstr>
      <vt:lpstr>宋体</vt:lpstr>
      <vt:lpstr>Times New Roman</vt:lpstr>
      <vt:lpstr>Blends</vt:lpstr>
      <vt:lpstr>Microsoft 公式 3.0</vt:lpstr>
      <vt:lpstr>MathType 5.0 Equation</vt:lpstr>
      <vt:lpstr>Visio 2000 Drawing</vt:lpstr>
      <vt:lpstr>网络流</vt:lpstr>
      <vt:lpstr>网络流问题</vt:lpstr>
      <vt:lpstr>网络流问题</vt:lpstr>
      <vt:lpstr>PowerPoint 演示文稿</vt:lpstr>
      <vt:lpstr>一些符号和定义</vt:lpstr>
      <vt:lpstr>网络流的三个性质</vt:lpstr>
      <vt:lpstr>最大流问题</vt:lpstr>
      <vt:lpstr>弧的分类</vt:lpstr>
      <vt:lpstr>残量网络</vt:lpstr>
      <vt:lpstr>(a,b)  表示  (流量f,容量c)</vt:lpstr>
      <vt:lpstr>PowerPoint 演示文稿</vt:lpstr>
      <vt:lpstr>为什么要建立后向弧</vt:lpstr>
      <vt:lpstr>为什么要建立后向弧</vt:lpstr>
      <vt:lpstr>可改进路（增广路）</vt:lpstr>
      <vt:lpstr>可改进路算法</vt:lpstr>
      <vt:lpstr>可改进路算法</vt:lpstr>
      <vt:lpstr>截集的定义</vt:lpstr>
      <vt:lpstr>最大流最小截定理</vt:lpstr>
      <vt:lpstr>最大流等价条件</vt:lpstr>
      <vt:lpstr>结论1</vt:lpstr>
      <vt:lpstr>1、f是最大流 2、残量网络中找不到增广路径 3、|f| = c(S,T)</vt:lpstr>
      <vt:lpstr>结论2(点集总流量为零)</vt:lpstr>
      <vt:lpstr>结论3</vt:lpstr>
      <vt:lpstr>结论4</vt:lpstr>
      <vt:lpstr>  </vt:lpstr>
      <vt:lpstr> </vt:lpstr>
      <vt:lpstr>标号法寻求可改进路（Ford-Fulkerson算法）</vt:lpstr>
      <vt:lpstr>标号法寻求可改进路（Ford-Fulkerson算法）</vt:lpstr>
      <vt:lpstr>例1 求如下网络的最大流</vt:lpstr>
      <vt:lpstr>标号法分析例1</vt:lpstr>
      <vt:lpstr>标号法分析例1</vt:lpstr>
      <vt:lpstr>标号法分析例1</vt:lpstr>
      <vt:lpstr>标号法分析例1</vt:lpstr>
      <vt:lpstr>多源多汇网络的最大流</vt:lpstr>
      <vt:lpstr>容量有上下界的网络的最大流</vt:lpstr>
      <vt:lpstr>容量有上下界的网络的最大流</vt:lpstr>
      <vt:lpstr>容量有上下界的网络的最大流</vt:lpstr>
      <vt:lpstr>容量有上下界的网络的最大流</vt:lpstr>
      <vt:lpstr>容量有上下界的网络的最大流</vt:lpstr>
      <vt:lpstr>容量有上下界的网络的最大流</vt:lpstr>
      <vt:lpstr>容量有上下界的网络的最小流</vt:lpstr>
      <vt:lpstr>最小费用最大流问题</vt:lpstr>
      <vt:lpstr>最小费用最大流问题</vt:lpstr>
      <vt:lpstr>最小费用最大流问题</vt:lpstr>
      <vt:lpstr>最小费用最大流问题</vt:lpstr>
      <vt:lpstr>最小费用最大流问题－例</vt:lpstr>
      <vt:lpstr>最小费用最大流问题－例</vt:lpstr>
      <vt:lpstr>最小费用最大流问题－例</vt:lpstr>
      <vt:lpstr>最小费用最大流问题－例</vt:lpstr>
      <vt:lpstr>最小费用最大流问题－例</vt:lpstr>
      <vt:lpstr>作业</vt:lpstr>
    </vt:vector>
  </TitlesOfParts>
  <Company>xjzx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网络流</dc:title>
  <dc:creator>Kevin Kvar_ispw17</dc:creator>
  <cp:lastModifiedBy>Kevin Kvar_ispw17</cp:lastModifiedBy>
  <cp:revision>156</cp:revision>
  <dcterms:created xsi:type="dcterms:W3CDTF">2005-03-19T03:05:40Z</dcterms:created>
  <dcterms:modified xsi:type="dcterms:W3CDTF">2017-05-03T06:19:44Z</dcterms:modified>
</cp:coreProperties>
</file>