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74" r:id="rId17"/>
    <p:sldId id="275" r:id="rId18"/>
    <p:sldId id="268" r:id="rId19"/>
    <p:sldId id="269" r:id="rId20"/>
    <p:sldId id="270" r:id="rId21"/>
    <p:sldId id="277" r:id="rId22"/>
    <p:sldId id="278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>
      <p:cViewPr varScale="1">
        <p:scale>
          <a:sx n="67" d="100"/>
          <a:sy n="67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8F13-FD5A-4D9A-BD40-BC7E192ED848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8A7A-2C13-4905-8BAF-CA326A1876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5B0CA-02C9-4465-B913-67A24DCF6C15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8A7A-2C13-4905-8BAF-CA326A1876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2012/5/11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博弈论相关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</a:rPr>
              <a:t>李晓潇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堆石子，每次可以从任意一堆取任意个数石子，两人轮流操作，无法继续判负。</a:t>
            </a:r>
            <a:endParaRPr lang="en-US" altLang="zh-CN" dirty="0" smtClean="0"/>
          </a:p>
          <a:p>
            <a:r>
              <a:rPr lang="zh-CN" altLang="en-US" dirty="0" smtClean="0"/>
              <a:t>两堆石子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表示局面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堆石子？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类状态之间的不同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NIM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对于一个有向无环图，和一个棋子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两个选手轮流沿边移动棋子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无法移动判负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186766" cy="1143000"/>
          </a:xfrm>
        </p:spPr>
        <p:txBody>
          <a:bodyPr/>
          <a:lstStyle/>
          <a:p>
            <a:r>
              <a:rPr lang="zh-CN" altLang="en-US" dirty="0" smtClean="0"/>
              <a:t>一般问题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对于一个给定的有向无环图，定义关于图的每个顶点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g(x)=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 g(y) | 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Mex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最小的</a:t>
            </a:r>
            <a:r>
              <a:rPr lang="zh-CN" altLang="en-US" dirty="0" smtClean="0"/>
              <a:t>没出现过的</a:t>
            </a:r>
            <a:r>
              <a:rPr lang="zh-CN" altLang="en-US" dirty="0" smtClean="0"/>
              <a:t>非负整数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对于一个</a:t>
            </a:r>
            <a:r>
              <a:rPr lang="en-US" altLang="zh-CN" dirty="0" smtClean="0"/>
              <a:t>ICG</a:t>
            </a:r>
            <a:r>
              <a:rPr lang="zh-CN" altLang="en-US" dirty="0" smtClean="0"/>
              <a:t>，定义关于游戏的每个局面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g(x)=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 g(y) | 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的后继局面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Mex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最小的</a:t>
            </a:r>
            <a:r>
              <a:rPr lang="zh-CN" altLang="en-US" dirty="0" smtClean="0"/>
              <a:t>没出现过</a:t>
            </a:r>
            <a:r>
              <a:rPr lang="zh-CN" altLang="en-US" smtClean="0"/>
              <a:t>的</a:t>
            </a:r>
            <a:r>
              <a:rPr lang="zh-CN" altLang="en-US" smtClean="0"/>
              <a:t>非负整数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algn="just"/>
            <a:r>
              <a:rPr lang="zh-CN" altLang="en-US" dirty="0" smtClean="0"/>
              <a:t>将各种的</a:t>
            </a:r>
            <a:r>
              <a:rPr lang="en-US" altLang="zh-CN" dirty="0" smtClean="0"/>
              <a:t>ICG</a:t>
            </a:r>
            <a:r>
              <a:rPr lang="zh-CN" altLang="en-US" dirty="0" smtClean="0"/>
              <a:t>化为同样的游戏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对于任意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endParaRPr lang="en-US" altLang="zh-CN" baseline="-25000" dirty="0" smtClean="0"/>
          </a:p>
          <a:p>
            <a:r>
              <a:rPr lang="zh-CN" altLang="en-US" dirty="0" smtClean="0"/>
              <a:t>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g(X)=g(X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g(X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g(X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)…g(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SG</a:t>
            </a:r>
            <a:r>
              <a:rPr lang="zh-CN" altLang="en-US" dirty="0" smtClean="0"/>
              <a:t>值相同局面，可以认为局面本质相同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Sprague-Grundy Theorem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条线段长短不一，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轮流染色，每次染色长度必须为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个单位长度，且每个单位长度不能被重复染色，无法操作者判负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考虑</a:t>
            </a:r>
            <a:r>
              <a:rPr lang="en-US" altLang="zh-CN" dirty="0" smtClean="0"/>
              <a:t>N=1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zoj</a:t>
            </a:r>
            <a:r>
              <a:rPr lang="en-US" dirty="0" smtClean="0"/>
              <a:t> 2083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对于每个线段当作一个子游戏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SG</a:t>
            </a:r>
            <a:r>
              <a:rPr lang="zh-CN" altLang="en-US" dirty="0" smtClean="0"/>
              <a:t>异或和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zoj</a:t>
            </a:r>
            <a:r>
              <a:rPr lang="en-US" dirty="0" smtClean="0"/>
              <a:t> 2083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在一个平面上有有限个点，和几条不相交曲线；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两个玩家轮流在平面上画封闭曲线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曲线之间不能相交，并且至少经过平面上一个点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无法操作则判负</a:t>
            </a:r>
            <a:endParaRPr lang="en-US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RIMS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357562"/>
            <a:ext cx="3233737" cy="186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游戏结果仅仅与点的个数有关，与位置无关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画圈相当于分成两个部分，对点数求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RIMS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给出一棵树，树上的某些节点可能结有环，任意两个环之间不相交。两人轮流操作，每次可以删掉一条边，之后去掉不与根相连通的部分。同样无法操作的判负，求谁有必胜策略？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3710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对于一条单链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G(X) = </a:t>
            </a:r>
            <a:r>
              <a:rPr lang="zh-CN" altLang="en-US" dirty="0" smtClean="0"/>
              <a:t>链的长度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一棵树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拆分成若干棵子树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3710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军事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竞技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爱情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考虑环删除一条边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奇数换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，偶数环</a:t>
            </a:r>
            <a:r>
              <a:rPr lang="en-US" altLang="zh-CN" dirty="0" smtClean="0"/>
              <a:t>0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回到原问题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将环用长度为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的链代替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求树的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思考：若给出的是一张普通的无向图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3710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游戏在一个字符串集上进行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双方轮流进行</a:t>
            </a:r>
            <a:endParaRPr lang="en-US" altLang="zh-CN" dirty="0" smtClean="0"/>
          </a:p>
          <a:p>
            <a:endParaRPr lang="en-US" altLang="zh-CN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中的一个串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中所有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的前缀（包含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无法操作则判负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WordCraft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WordCraft</a:t>
            </a:r>
            <a:endParaRPr lang="zh-CN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5240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如何解决？</a:t>
            </a: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最基本的方法：博弈树？</a:t>
            </a: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可行吗？</a:t>
            </a:r>
            <a:endParaRPr kumimoji="0" lang="en-US" altLang="zh-CN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例子：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”，“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”，“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状态过多：</a:t>
            </a:r>
            <a:r>
              <a:rPr kumimoji="0" lang="en-US" altLang="zh-CN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O(2^N)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9144000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10575" y="6181725"/>
            <a:ext cx="609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42B8A0B-34EF-4916-8BC0-61529764E54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为何状态过多？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因为没有充分利用题目条件！</a:t>
            </a:r>
            <a:endParaRPr lang="en-US" altLang="zh-CN" dirty="0" smtClean="0"/>
          </a:p>
          <a:p>
            <a:r>
              <a:rPr lang="zh-CN" altLang="en-US" dirty="0" smtClean="0"/>
              <a:t>题目中的关键字：“前缀”。</a:t>
            </a:r>
            <a:endParaRPr lang="en-US" altLang="zh-CN" dirty="0" smtClean="0"/>
          </a:p>
          <a:p>
            <a:r>
              <a:rPr lang="zh-CN" altLang="en-US" dirty="0" smtClean="0"/>
              <a:t>这让我们想到了树结构。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:{</a:t>
            </a:r>
            <a:r>
              <a:rPr lang="zh-CN" altLang="en-US" dirty="0" smtClean="0"/>
              <a:t>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”，“</a:t>
            </a:r>
            <a:r>
              <a:rPr lang="en-US" altLang="zh-CN" dirty="0" err="1" smtClean="0"/>
              <a:t>aa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ac</a:t>
            </a:r>
            <a:r>
              <a:rPr lang="zh-CN" altLang="en-US" dirty="0" smtClean="0"/>
              <a:t>”，“</a:t>
            </a:r>
            <a:r>
              <a:rPr lang="en-US" altLang="zh-CN" dirty="0" err="1" smtClean="0"/>
              <a:t>acg</a:t>
            </a:r>
            <a:r>
              <a:rPr lang="zh-CN" altLang="en-US" dirty="0" smtClean="0"/>
              <a:t>”，“</a:t>
            </a:r>
            <a:r>
              <a:rPr lang="en-US" altLang="zh-CN" dirty="0" err="1" smtClean="0"/>
              <a:t>acm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分析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3048000" cy="2114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0EA460-CBD0-4AAD-BE39-3B6BCA825C26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这样，每次操作就变成：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/>
              <a:t>选择某一结点，删除该结点到根的路径上的所有节点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比如，上例中，可以进行的所有操作之后的局面：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分析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999287" cy="3309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F103E8-CC73-4417-8C86-31941F95052E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这样，一个局面可以看作是若干个树组成。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注意到所有操作只对其中的一棵树进行，与其他树无关。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函数来求解。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分析</a:t>
            </a:r>
            <a:endParaRPr lang="zh-CN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DF7839-F15B-42AF-883B-AF3252444B1B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需要建的是什么树？</a:t>
            </a:r>
            <a:endParaRPr lang="en-US" altLang="zh-CN" smtClean="0"/>
          </a:p>
          <a:p>
            <a:pPr lvl="1"/>
            <a:r>
              <a:rPr lang="zh-CN" altLang="en-US" smtClean="0"/>
              <a:t>每个结点的父亲是它的（除了它自己外）最长的前缀。</a:t>
            </a:r>
            <a:endParaRPr lang="en-US" altLang="zh-CN" smtClean="0"/>
          </a:p>
          <a:p>
            <a:r>
              <a:rPr lang="zh-CN" altLang="en-US" smtClean="0"/>
              <a:t>最基本算法：</a:t>
            </a:r>
            <a:endParaRPr lang="en-US" altLang="zh-CN" smtClean="0"/>
          </a:p>
          <a:p>
            <a:pPr lvl="1"/>
            <a:r>
              <a:rPr lang="en-US" altLang="zh-CN" smtClean="0"/>
              <a:t>O(N^2maxLen)</a:t>
            </a:r>
            <a:r>
              <a:rPr lang="zh-CN" altLang="en-US" smtClean="0"/>
              <a:t>：对于每个结点，遍历集合</a:t>
            </a:r>
            <a:r>
              <a:rPr lang="en-US" altLang="zh-CN" smtClean="0"/>
              <a:t>D</a:t>
            </a:r>
            <a:r>
              <a:rPr lang="zh-CN" altLang="en-US" smtClean="0"/>
              <a:t>，找到这样的父亲。</a:t>
            </a:r>
            <a:endParaRPr lang="en-US" altLang="zh-CN" smtClean="0"/>
          </a:p>
          <a:p>
            <a:r>
              <a:rPr lang="zh-CN" altLang="en-US" smtClean="0"/>
              <a:t>怎么优化？</a:t>
            </a:r>
            <a:endParaRPr lang="en-US" altLang="zh-CN" smtClean="0"/>
          </a:p>
          <a:p>
            <a:pPr lvl="1"/>
            <a:r>
              <a:rPr lang="zh-CN" altLang="en-US" smtClean="0"/>
              <a:t>利用字典序</a:t>
            </a:r>
            <a:endParaRPr lang="en-US" altLang="zh-C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建树</a:t>
            </a:r>
            <a:endParaRPr lang="zh-CN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9D6529-780A-4525-B1FE-B6C8AB9AA1CD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每个字符串的父亲如何找？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不妨令</a:t>
            </a:r>
            <a:r>
              <a:rPr lang="en-US" altLang="zh-CN" dirty="0" smtClean="0"/>
              <a:t>D[0] = “”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Find_Father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{</a:t>
            </a:r>
          </a:p>
          <a:p>
            <a:pPr marL="365760" lvl="1" indent="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=i-1;</a:t>
            </a:r>
          </a:p>
          <a:p>
            <a:pPr marL="365760" lvl="1" indent="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r>
              <a:rPr lang="en-US" altLang="zh-CN" dirty="0" smtClean="0"/>
              <a:t>	while(D[j]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D[i]</a:t>
            </a:r>
            <a:r>
              <a:rPr lang="zh-CN" altLang="en-US" dirty="0" smtClean="0"/>
              <a:t>的前缀</a:t>
            </a:r>
            <a:r>
              <a:rPr lang="en-US" altLang="zh-CN" dirty="0" smtClean="0"/>
              <a:t>)</a:t>
            </a:r>
          </a:p>
          <a:p>
            <a:pPr marL="365760" lvl="1" indent="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r>
              <a:rPr lang="en-US" altLang="zh-CN" dirty="0" smtClean="0"/>
              <a:t>		j = father[j];</a:t>
            </a:r>
          </a:p>
          <a:p>
            <a:pPr marL="365760" lvl="1" indent="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father[i] = j;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   }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建树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76400"/>
            <a:ext cx="19335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005638-16EF-43E6-B4B7-EFEFE3D56FE3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复杂度是多少？</a:t>
            </a:r>
            <a:endParaRPr lang="en-US" altLang="zh-CN" smtClean="0"/>
          </a:p>
          <a:p>
            <a:pPr lvl="1"/>
            <a:r>
              <a:rPr lang="en-US" altLang="zh-CN" smtClean="0"/>
              <a:t>j = father[j]</a:t>
            </a:r>
            <a:r>
              <a:rPr lang="zh-CN" altLang="en-US" smtClean="0"/>
              <a:t> 最多进行 </a:t>
            </a:r>
            <a:r>
              <a:rPr lang="en-US" altLang="zh-CN" smtClean="0"/>
              <a:t>maxLen</a:t>
            </a:r>
            <a:r>
              <a:rPr lang="zh-CN" altLang="en-US" smtClean="0"/>
              <a:t> 次。</a:t>
            </a:r>
            <a:endParaRPr lang="en-US" altLang="zh-CN" smtClean="0"/>
          </a:p>
          <a:p>
            <a:pPr lvl="1"/>
            <a:r>
              <a:rPr lang="zh-CN" altLang="en-US" smtClean="0"/>
              <a:t>每次判断前缀关系要</a:t>
            </a:r>
            <a:r>
              <a:rPr lang="en-US" altLang="zh-CN" smtClean="0"/>
              <a:t>O(maxLen)</a:t>
            </a:r>
          </a:p>
          <a:p>
            <a:pPr lvl="1"/>
            <a:r>
              <a:rPr lang="zh-CN" altLang="en-US" smtClean="0"/>
              <a:t>一共是</a:t>
            </a:r>
            <a:r>
              <a:rPr lang="en-US" altLang="zh-CN" smtClean="0"/>
              <a:t>O(NmaxLen^2)</a:t>
            </a:r>
          </a:p>
          <a:p>
            <a:r>
              <a:rPr lang="zh-CN" altLang="en-US" smtClean="0"/>
              <a:t>优化？</a:t>
            </a:r>
            <a:endParaRPr lang="en-US" altLang="zh-CN" smtClean="0"/>
          </a:p>
          <a:p>
            <a:pPr lvl="1"/>
            <a:r>
              <a:rPr lang="zh-CN" altLang="en-US" smtClean="0"/>
              <a:t>判断前缀关系的优化：</a:t>
            </a:r>
            <a:endParaRPr lang="en-US" altLang="zh-CN" smtClean="0"/>
          </a:p>
          <a:p>
            <a:pPr lvl="1"/>
            <a:r>
              <a:rPr lang="zh-CN" altLang="en-US" smtClean="0"/>
              <a:t>计算</a:t>
            </a:r>
            <a:r>
              <a:rPr lang="en-US" altLang="zh-CN" smtClean="0"/>
              <a:t>D[i]</a:t>
            </a:r>
            <a:r>
              <a:rPr lang="zh-CN" altLang="en-US" smtClean="0"/>
              <a:t>与</a:t>
            </a:r>
            <a:r>
              <a:rPr lang="en-US" altLang="zh-CN" smtClean="0"/>
              <a:t>D[i-1]</a:t>
            </a:r>
            <a:r>
              <a:rPr lang="zh-CN" altLang="en-US" smtClean="0"/>
              <a:t>的公共前缀长度</a:t>
            </a:r>
            <a:r>
              <a:rPr lang="en-US" altLang="zh-CN" smtClean="0"/>
              <a:t>comLen</a:t>
            </a:r>
            <a:r>
              <a:rPr lang="zh-CN" altLang="en-US" smtClean="0"/>
              <a:t>即可。</a:t>
            </a:r>
            <a:endParaRPr lang="en-US" altLang="zh-CN" smtClean="0"/>
          </a:p>
          <a:p>
            <a:pPr lvl="1"/>
            <a:r>
              <a:rPr lang="zh-CN" altLang="en-US" smtClean="0"/>
              <a:t>之后，</a:t>
            </a:r>
            <a:r>
              <a:rPr lang="en-US" altLang="zh-CN" smtClean="0"/>
              <a:t>D[j]</a:t>
            </a:r>
            <a:r>
              <a:rPr lang="zh-CN" altLang="en-US" smtClean="0"/>
              <a:t>是</a:t>
            </a:r>
            <a:r>
              <a:rPr lang="en-US" altLang="zh-CN" smtClean="0"/>
              <a:t>D[i]</a:t>
            </a:r>
            <a:r>
              <a:rPr lang="zh-CN" altLang="en-US" smtClean="0"/>
              <a:t>的前缀当且仅当</a:t>
            </a:r>
            <a:r>
              <a:rPr lang="en-US" altLang="zh-CN" smtClean="0"/>
              <a:t>	D[j].length()&lt;=comLen</a:t>
            </a:r>
          </a:p>
          <a:p>
            <a:pPr lvl="1"/>
            <a:r>
              <a:rPr lang="zh-CN" altLang="en-US" smtClean="0"/>
              <a:t>这样，复杂度是</a:t>
            </a:r>
            <a:r>
              <a:rPr lang="en-US" altLang="zh-CN" smtClean="0"/>
              <a:t>O(NmaxLen)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建树</a:t>
            </a:r>
            <a:endParaRPr lang="zh-CN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5BE6FE-F01D-4633-9EF6-6FD93EF720B2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从底向上依次求解。</a:t>
            </a:r>
            <a:endParaRPr lang="en-US" altLang="zh-CN" smtClean="0"/>
          </a:p>
          <a:p>
            <a:r>
              <a:rPr lang="zh-CN" altLang="en-US" smtClean="0"/>
              <a:t>在求解某结点</a:t>
            </a:r>
            <a:r>
              <a:rPr lang="en-US" altLang="zh-CN" smtClean="0"/>
              <a:t>i</a:t>
            </a:r>
            <a:r>
              <a:rPr lang="zh-CN" altLang="en-US" smtClean="0"/>
              <a:t>时：</a:t>
            </a:r>
            <a:endParaRPr lang="en-US" altLang="zh-CN" smtClean="0"/>
          </a:p>
          <a:p>
            <a:pPr lvl="1"/>
            <a:r>
              <a:rPr lang="zh-CN" altLang="en-US" smtClean="0"/>
              <a:t>枚举所有可能的操作 </a:t>
            </a:r>
            <a:r>
              <a:rPr lang="en-US" altLang="zh-CN" smtClean="0"/>
              <a:t>O(N)</a:t>
            </a:r>
          </a:p>
          <a:p>
            <a:pPr lvl="1"/>
            <a:r>
              <a:rPr lang="zh-CN" altLang="en-US" smtClean="0"/>
              <a:t>计算操走后的局面的</a:t>
            </a:r>
            <a:r>
              <a:rPr lang="en-US" altLang="zh-CN" smtClean="0"/>
              <a:t>SG</a:t>
            </a:r>
            <a:r>
              <a:rPr lang="zh-CN" altLang="en-US" smtClean="0"/>
              <a:t>值 </a:t>
            </a:r>
            <a:r>
              <a:rPr lang="en-US" altLang="zh-CN" smtClean="0"/>
              <a:t>O(N)</a:t>
            </a:r>
          </a:p>
          <a:p>
            <a:pPr lvl="2"/>
            <a:r>
              <a:rPr lang="zh-CN" altLang="en-US" smtClean="0"/>
              <a:t>需要预处理：每个结点的所有儿子的</a:t>
            </a:r>
            <a:r>
              <a:rPr lang="en-US" altLang="zh-CN" smtClean="0"/>
              <a:t>SG</a:t>
            </a:r>
            <a:r>
              <a:rPr lang="zh-CN" altLang="en-US" smtClean="0"/>
              <a:t>值</a:t>
            </a:r>
            <a:r>
              <a:rPr lang="en-US" altLang="zh-CN" smtClean="0"/>
              <a:t>NIM</a:t>
            </a:r>
            <a:r>
              <a:rPr lang="zh-CN" altLang="en-US" smtClean="0"/>
              <a:t>和。</a:t>
            </a:r>
            <a:r>
              <a:rPr lang="en-US" altLang="zh-CN" smtClean="0"/>
              <a:t>(xor)</a:t>
            </a:r>
          </a:p>
          <a:p>
            <a:pPr lvl="1"/>
            <a:r>
              <a:rPr lang="zh-CN" altLang="en-US" smtClean="0"/>
              <a:t>所以，总复杂度是</a:t>
            </a:r>
            <a:r>
              <a:rPr lang="en-US" altLang="zh-CN" smtClean="0"/>
              <a:t>O(N^3)?</a:t>
            </a:r>
          </a:p>
          <a:p>
            <a:pPr lvl="1"/>
            <a:r>
              <a:rPr lang="zh-CN" altLang="en-US" smtClean="0"/>
              <a:t>枚举所有操作时进行一次</a:t>
            </a:r>
            <a:r>
              <a:rPr lang="en-US" altLang="zh-CN" smtClean="0"/>
              <a:t>DFS</a:t>
            </a:r>
            <a:r>
              <a:rPr lang="zh-CN" altLang="en-US" smtClean="0"/>
              <a:t>，遍历时顺带计算出</a:t>
            </a:r>
            <a:r>
              <a:rPr lang="en-US" altLang="zh-CN" smtClean="0"/>
              <a:t>SG</a:t>
            </a:r>
            <a:r>
              <a:rPr lang="zh-CN" altLang="en-US" smtClean="0"/>
              <a:t>值。</a:t>
            </a:r>
            <a:endParaRPr lang="en-US" altLang="zh-CN" smtClean="0"/>
          </a:p>
          <a:p>
            <a:pPr lvl="1"/>
            <a:r>
              <a:rPr lang="zh-CN" altLang="en-US" smtClean="0"/>
              <a:t>时间复杂度</a:t>
            </a:r>
            <a:r>
              <a:rPr lang="en-US" altLang="zh-CN" smtClean="0"/>
              <a:t>O(N^2)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求解</a:t>
            </a:r>
            <a:r>
              <a:rPr altLang="zh-CN" smtClean="0"/>
              <a:t>SG</a:t>
            </a:r>
            <a:r>
              <a:rPr lang="zh-CN" altLang="en-US" smtClean="0"/>
              <a:t>值</a:t>
            </a:r>
            <a:endParaRPr lang="zh-CN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C2C637-4A87-470A-BE0E-6EEDC4EA8C10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有一对恋人被抓住，只有一人能活下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使用锤子剪刀布来决定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说好一起出锤子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两人都深爱着对方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但是两人都想活命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恋人困境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注意到这样的事实：</a:t>
            </a:r>
            <a:endParaRPr lang="en-US" altLang="zh-CN" smtClean="0"/>
          </a:p>
          <a:p>
            <a:pPr lvl="1"/>
            <a:r>
              <a:rPr lang="zh-CN" altLang="en-US" smtClean="0"/>
              <a:t>一个结点</a:t>
            </a:r>
            <a:r>
              <a:rPr lang="en-US" altLang="zh-CN" smtClean="0"/>
              <a:t>i</a:t>
            </a:r>
            <a:r>
              <a:rPr lang="zh-CN" altLang="en-US" smtClean="0"/>
              <a:t>为根的子树，一次操作后局面的</a:t>
            </a:r>
            <a:r>
              <a:rPr lang="en-US" altLang="zh-CN" smtClean="0"/>
              <a:t>SG</a:t>
            </a:r>
            <a:r>
              <a:rPr lang="zh-CN" altLang="en-US" smtClean="0"/>
              <a:t>值不可能大于该子树的结点数目。</a:t>
            </a:r>
            <a:endParaRPr lang="en-US" altLang="zh-CN" smtClean="0"/>
          </a:p>
          <a:p>
            <a:r>
              <a:rPr lang="zh-CN" altLang="en-US" smtClean="0"/>
              <a:t>重新计算复杂度：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Ｏ</a:t>
            </a:r>
            <a:r>
              <a:rPr lang="en-US" altLang="zh-CN" smtClean="0"/>
              <a:t>(NmaxLen)</a:t>
            </a:r>
            <a:endParaRPr lang="zh-CN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求解</a:t>
            </a:r>
            <a:r>
              <a:rPr altLang="zh-CN" smtClean="0"/>
              <a:t>SG</a:t>
            </a:r>
            <a:r>
              <a:rPr lang="zh-CN" altLang="en-US" smtClean="0"/>
              <a:t>值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52800"/>
            <a:ext cx="2790825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A78622-4FF5-4CCF-BB7B-947172DB0311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课间休息～～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42976" y="2124080"/>
          <a:ext cx="6972320" cy="187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80"/>
                <a:gridCol w="1743080"/>
                <a:gridCol w="1743080"/>
                <a:gridCol w="1743080"/>
              </a:tblGrid>
              <a:tr h="4691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男生        女生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锤子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剪刀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布</a:t>
                      </a:r>
                      <a:endParaRPr lang="zh-CN" altLang="en-US" dirty="0"/>
                    </a:p>
                  </a:txBody>
                  <a:tcPr/>
                </a:tc>
              </a:tr>
              <a:tr h="4691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锤子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</a:tr>
              <a:tr h="4691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剪刀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</a:tr>
              <a:tr h="4691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恋人困境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轮流报数，规定每次报数至少为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，最多为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。使得所报的数字的和到达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的为胜利者，求在什么情况下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有必胜策略。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AB</a:t>
            </a:r>
            <a:r>
              <a:rPr lang="zh-CN" altLang="en-US" dirty="0" smtClean="0"/>
              <a:t>轮流报数，规定每次报数至少为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，最多为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。使得所报的数字的</a:t>
            </a:r>
            <a:r>
              <a:rPr lang="zh-CN" altLang="en-US" dirty="0" smtClean="0"/>
              <a:t>和</a:t>
            </a:r>
            <a:r>
              <a:rPr lang="zh-CN" altLang="en-US" dirty="0" smtClean="0"/>
              <a:t>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的为失败者，求在什么情况下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有必胜策略。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热身一下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两名选手交替决策</a:t>
            </a:r>
            <a:endParaRPr lang="en-US" altLang="zh-CN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对于某个局面，游戏的下一步选择是有限的</a:t>
            </a:r>
            <a:endParaRPr lang="en-US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对于任意一个局面，下一步选择集合仅仅取决于局面本身，而不由其他因素影响</a:t>
            </a:r>
            <a:endParaRPr lang="en-US" altLang="zh-CN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431800" indent="-323850"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若名选手的选择集合为空，则判负；游戏本身在有限的步骤内结束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公平组合游戏</a:t>
            </a:r>
            <a:r>
              <a:rPr lang="en-US" altLang="zh-CN" dirty="0" smtClean="0"/>
              <a:t>(ICG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lnSpc>
                <a:spcPct val="98000"/>
              </a:lnSpc>
              <a:buSzPct val="45000"/>
              <a:buFont typeface="Wingdings" charset="2"/>
              <a:buChar char="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zh-CN" dirty="0" smtClean="0"/>
              <a:t>N</a:t>
            </a:r>
            <a:r>
              <a:rPr lang="zh-CN" altLang="en-US" dirty="0" smtClean="0"/>
              <a:t>局面（</a:t>
            </a:r>
            <a:r>
              <a:rPr lang="en-US" dirty="0" smtClean="0"/>
              <a:t>Next)</a:t>
            </a:r>
            <a:r>
              <a:rPr lang="zh-CN" altLang="en-US" dirty="0" smtClean="0"/>
              <a:t>：将要操作的玩家有必胜策略的局面，即先手必胜的局面</a:t>
            </a:r>
            <a:endParaRPr lang="en-US" dirty="0" smtClean="0"/>
          </a:p>
          <a:p>
            <a:pPr marL="391686" indent="-293764">
              <a:lnSpc>
                <a:spcPct val="98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lnSpc>
                <a:spcPct val="98000"/>
              </a:lnSpc>
              <a:buSzPct val="45000"/>
              <a:buFont typeface="Wingdings" charset="2"/>
              <a:buChar char="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zh-CN" dirty="0" smtClean="0"/>
          </a:p>
          <a:p>
            <a:pPr marL="391686" indent="-293764">
              <a:lnSpc>
                <a:spcPct val="98000"/>
              </a:lnSpc>
              <a:buSzPct val="45000"/>
              <a:buFont typeface="Wingdings" charset="2"/>
              <a:buChar char="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zh-CN" dirty="0" smtClean="0"/>
              <a:t>P</a:t>
            </a:r>
            <a:r>
              <a:rPr lang="zh-CN" altLang="en-US" dirty="0" smtClean="0"/>
              <a:t>局面（</a:t>
            </a:r>
            <a:r>
              <a:rPr lang="en-US" altLang="zh-CN" dirty="0" smtClean="0"/>
              <a:t>Previous</a:t>
            </a:r>
            <a:r>
              <a:rPr lang="en-US" dirty="0" smtClean="0"/>
              <a:t>)</a:t>
            </a:r>
            <a:r>
              <a:rPr lang="zh-CN" altLang="en-US" dirty="0" smtClean="0"/>
              <a:t>：之前操作的玩家有必胜策略的局面，即先手必败的局面</a:t>
            </a:r>
            <a:endParaRPr lang="en-US" altLang="zh-CN" dirty="0" smtClean="0"/>
          </a:p>
          <a:p>
            <a:pPr marL="391686" indent="-293764">
              <a:lnSpc>
                <a:spcPct val="98000"/>
              </a:lnSpc>
              <a:buSzPct val="45000"/>
              <a:buFont typeface="Wingdings" charset="2"/>
              <a:buChar char="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lnSpc>
                <a:spcPct val="98000"/>
              </a:lnSpc>
              <a:buSzPct val="45000"/>
              <a:buFont typeface="Wingdings" charset="2"/>
              <a:buChar char="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将所有无法移动的终止标记为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若存在局面能够一步到达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局面，则标记为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若存在局面能够到达的均为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局面，则标记为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由于游戏在有限步能结束（即局面之间不存在环），故重复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两步必然能给所有状态打上标记（拓扑序）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局面求解方法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轮流报数，规定每次报数至少为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，最多为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。使得所报的数字的和到达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的为胜利者，求在什么情况下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有必胜策略。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 = 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小试牛刀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450057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N/P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</TotalTime>
  <Words>1396</Words>
  <PresentationFormat>全屏显示(4:3)</PresentationFormat>
  <Paragraphs>284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聚合</vt:lpstr>
      <vt:lpstr>博弈论相关</vt:lpstr>
      <vt:lpstr>博弈论</vt:lpstr>
      <vt:lpstr>恋人困境</vt:lpstr>
      <vt:lpstr>恋人困境</vt:lpstr>
      <vt:lpstr>热身一下</vt:lpstr>
      <vt:lpstr>公平组合游戏(ICG )</vt:lpstr>
      <vt:lpstr>N、P局面</vt:lpstr>
      <vt:lpstr>N、P局面求解方法</vt:lpstr>
      <vt:lpstr>小试牛刀</vt:lpstr>
      <vt:lpstr>NIM游戏</vt:lpstr>
      <vt:lpstr>一般问题</vt:lpstr>
      <vt:lpstr>SG函数</vt:lpstr>
      <vt:lpstr>Sprague-Grundy Theorem</vt:lpstr>
      <vt:lpstr>zoj 2083</vt:lpstr>
      <vt:lpstr>zoj 2083</vt:lpstr>
      <vt:lpstr>RIMS游戏</vt:lpstr>
      <vt:lpstr>RIMS游戏</vt:lpstr>
      <vt:lpstr>POJ 3710</vt:lpstr>
      <vt:lpstr>POJ 3710</vt:lpstr>
      <vt:lpstr>POJ 3710</vt:lpstr>
      <vt:lpstr>WordCraft</vt:lpstr>
      <vt:lpstr>WordCraft</vt:lpstr>
      <vt:lpstr>分析</vt:lpstr>
      <vt:lpstr>分析</vt:lpstr>
      <vt:lpstr>分析</vt:lpstr>
      <vt:lpstr>建树</vt:lpstr>
      <vt:lpstr>建树</vt:lpstr>
      <vt:lpstr>建树</vt:lpstr>
      <vt:lpstr>求解SG值</vt:lpstr>
      <vt:lpstr>求解SG值</vt:lpstr>
      <vt:lpstr>课间休息～～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博弈论相关</dc:title>
  <dc:creator>Administrator</dc:creator>
  <cp:lastModifiedBy>user</cp:lastModifiedBy>
  <cp:revision>31</cp:revision>
  <dcterms:created xsi:type="dcterms:W3CDTF">2012-05-09T17:50:18Z</dcterms:created>
  <dcterms:modified xsi:type="dcterms:W3CDTF">2012-05-11T04:39:58Z</dcterms:modified>
</cp:coreProperties>
</file>