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56"/>
  </p:notesMasterIdLst>
  <p:sldIdLst>
    <p:sldId id="256" r:id="rId2"/>
    <p:sldId id="308" r:id="rId3"/>
    <p:sldId id="309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6" r:id="rId18"/>
    <p:sldId id="325" r:id="rId19"/>
    <p:sldId id="327" r:id="rId20"/>
    <p:sldId id="328" r:id="rId21"/>
    <p:sldId id="329" r:id="rId22"/>
    <p:sldId id="330" r:id="rId23"/>
    <p:sldId id="331" r:id="rId24"/>
    <p:sldId id="332" r:id="rId25"/>
    <p:sldId id="335" r:id="rId26"/>
    <p:sldId id="334" r:id="rId27"/>
    <p:sldId id="336" r:id="rId28"/>
    <p:sldId id="338" r:id="rId29"/>
    <p:sldId id="337" r:id="rId30"/>
    <p:sldId id="341" r:id="rId31"/>
    <p:sldId id="339" r:id="rId32"/>
    <p:sldId id="340" r:id="rId33"/>
    <p:sldId id="342" r:id="rId34"/>
    <p:sldId id="343" r:id="rId35"/>
    <p:sldId id="344" r:id="rId36"/>
    <p:sldId id="345" r:id="rId37"/>
    <p:sldId id="346" r:id="rId38"/>
    <p:sldId id="347" r:id="rId39"/>
    <p:sldId id="361" r:id="rId40"/>
    <p:sldId id="351" r:id="rId41"/>
    <p:sldId id="352" r:id="rId42"/>
    <p:sldId id="353" r:id="rId43"/>
    <p:sldId id="355" r:id="rId44"/>
    <p:sldId id="354" r:id="rId45"/>
    <p:sldId id="356" r:id="rId46"/>
    <p:sldId id="358" r:id="rId47"/>
    <p:sldId id="359" r:id="rId48"/>
    <p:sldId id="360" r:id="rId49"/>
    <p:sldId id="357" r:id="rId50"/>
    <p:sldId id="362" r:id="rId51"/>
    <p:sldId id="363" r:id="rId52"/>
    <p:sldId id="364" r:id="rId53"/>
    <p:sldId id="365" r:id="rId54"/>
    <p:sldId id="366" r:id="rId5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FF3300"/>
    <a:srgbClr val="0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815" autoAdjust="0"/>
    <p:restoredTop sz="94660"/>
  </p:normalViewPr>
  <p:slideViewPr>
    <p:cSldViewPr>
      <p:cViewPr varScale="1">
        <p:scale>
          <a:sx n="65" d="100"/>
          <a:sy n="65" d="100"/>
        </p:scale>
        <p:origin x="-65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A1888-5B84-4577-8768-985065EE12AC}" type="datetimeFigureOut">
              <a:rPr lang="zh-CN" altLang="en-US" smtClean="0"/>
              <a:pPr/>
              <a:t>2012/5/13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C2ED6-1423-43DF-8682-A25772950B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C2ED6-1423-43DF-8682-A25772950B7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242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7026B7E-415F-44E8-86C9-70ACD66291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DA7F1A-0599-42C2-AC56-141967E489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732CB1-DC92-435D-9D9E-7D8F243EE7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8229600" cy="21288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4000500"/>
            <a:ext cx="8229600" cy="21304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F461FB-A87F-410D-AD76-9ED295BA96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B99E0E-710B-499A-B7D1-D76DEDA59C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122238"/>
            <a:ext cx="8229600" cy="6008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DEEE6-0A31-477E-A578-5704F2A398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719263"/>
            <a:ext cx="4038600" cy="21288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57200" y="4000500"/>
            <a:ext cx="8229600" cy="21304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CBC043-ECD8-4DC3-8B49-E0DF2DC3B6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58A6D-8486-43F8-9263-C8CE2B779F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8B3895-5018-4845-A4A6-8414A6FFCB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F89C9-7ADC-4374-8F23-C2118BA7A7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D9C4A9-924F-4200-926D-F3C0EB996E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2460A-A8AB-4842-925B-DEBBA845BE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145450-A7A1-469E-B66F-EAF81B1153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32F8DE-0DE7-4ABA-972C-A3C0611CA8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04A9A2-0E6B-430A-BA0F-17891DE8B4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2323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323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323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A24624A9-9679-4E1E-A14F-39B2C0BCCC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22324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2324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2324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2324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2324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2324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2324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2324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2324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2325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2325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2325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2325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2325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2325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2325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2325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2325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2325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2326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2326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2326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2326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2326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2326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2326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2326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2326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2326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2327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2327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教你玩游戏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16088" y="3887788"/>
            <a:ext cx="5257800" cy="1049337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清华大学 莫涛</a:t>
            </a:r>
          </a:p>
        </p:txBody>
      </p:sp>
    </p:spTree>
  </p:cSld>
  <p:clrMapOvr>
    <a:masterClrMapping/>
  </p:clrMapOvr>
  <p:transition advTm="9797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Game2 </a:t>
            </a:r>
            <a:r>
              <a:rPr lang="zh-CN" altLang="en-US" dirty="0" smtClean="0"/>
              <a:t>猜数字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见演示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Game2 </a:t>
            </a:r>
            <a:r>
              <a:rPr lang="zh-CN" altLang="en-US" dirty="0" smtClean="0"/>
              <a:t>猜数字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见演示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筛法，每次选择一个猜测，使得剩下的可能的答案尽量好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Game2 </a:t>
            </a:r>
            <a:r>
              <a:rPr lang="zh-CN" altLang="en-US" dirty="0" smtClean="0"/>
              <a:t>猜数字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见演示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筛法，每次选择一个猜测，使得剩下的可能的答案的集合</a:t>
            </a:r>
            <a:r>
              <a:rPr lang="en-US" altLang="zh-CN" dirty="0" smtClean="0"/>
              <a:t>S</a:t>
            </a:r>
            <a:r>
              <a:rPr lang="zh-CN" altLang="en-US" dirty="0" smtClean="0"/>
              <a:t>尽量好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|S|</a:t>
            </a:r>
            <a:r>
              <a:rPr lang="zh-CN" altLang="en-US" dirty="0" smtClean="0"/>
              <a:t>最坏情况下最小         最坏</a:t>
            </a:r>
            <a:r>
              <a:rPr lang="en-US" altLang="zh-CN" dirty="0" smtClean="0"/>
              <a:t>7</a:t>
            </a:r>
            <a:r>
              <a:rPr lang="zh-CN" altLang="en-US" dirty="0" smtClean="0"/>
              <a:t>次 平均</a:t>
            </a:r>
            <a:r>
              <a:rPr lang="en-US" altLang="zh-CN" dirty="0" smtClean="0"/>
              <a:t>5.389</a:t>
            </a:r>
            <a:r>
              <a:rPr lang="zh-CN" altLang="en-US" dirty="0" smtClean="0"/>
              <a:t>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|S|</a:t>
            </a:r>
            <a:r>
              <a:rPr lang="zh-CN" altLang="en-US" dirty="0" smtClean="0"/>
              <a:t>平均情况下最小         最坏</a:t>
            </a:r>
            <a:r>
              <a:rPr lang="en-US" altLang="zh-CN" dirty="0" smtClean="0"/>
              <a:t>7</a:t>
            </a:r>
            <a:r>
              <a:rPr lang="zh-CN" altLang="en-US" dirty="0" smtClean="0"/>
              <a:t>次 平均</a:t>
            </a:r>
            <a:r>
              <a:rPr lang="en-US" altLang="zh-CN" dirty="0" smtClean="0"/>
              <a:t>5.268</a:t>
            </a:r>
            <a:r>
              <a:rPr lang="zh-CN" altLang="en-US" dirty="0" smtClean="0"/>
              <a:t>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所需平均猜测次数最小   最坏</a:t>
            </a:r>
            <a:r>
              <a:rPr lang="en-US" altLang="zh-CN" dirty="0" smtClean="0"/>
              <a:t>8</a:t>
            </a:r>
            <a:r>
              <a:rPr lang="zh-CN" altLang="en-US" dirty="0" smtClean="0"/>
              <a:t>次 平均</a:t>
            </a:r>
            <a:r>
              <a:rPr lang="en-US" altLang="zh-CN" dirty="0" smtClean="0"/>
              <a:t>5.243</a:t>
            </a:r>
            <a:r>
              <a:rPr lang="zh-CN" altLang="en-US" dirty="0" smtClean="0"/>
              <a:t>次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Puzzle2 CBA</a:t>
            </a:r>
            <a:r>
              <a:rPr lang="zh-CN" altLang="en-US" dirty="0" smtClean="0"/>
              <a:t>的下界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CBA</a:t>
            </a:r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 err="1" smtClean="0"/>
              <a:t>Comparision</a:t>
            </a:r>
            <a:r>
              <a:rPr lang="en-US" altLang="zh-CN" dirty="0" smtClean="0"/>
              <a:t>-based </a:t>
            </a:r>
            <a:r>
              <a:rPr lang="en-US" altLang="zh-CN" dirty="0" err="1" smtClean="0"/>
              <a:t>alogrithm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基于比较的排序算法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N</a:t>
            </a:r>
            <a:r>
              <a:rPr lang="zh-CN" altLang="en-US" dirty="0" smtClean="0"/>
              <a:t>个互不相等的数，每次可以比较两个数的大小，最少几次比较可以确定它们的大小关系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Puzzle2 CBA</a:t>
            </a:r>
            <a:r>
              <a:rPr lang="zh-CN" altLang="en-US" dirty="0" smtClean="0"/>
              <a:t>的下界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CBA</a:t>
            </a:r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 err="1" smtClean="0"/>
              <a:t>Comparision</a:t>
            </a:r>
            <a:r>
              <a:rPr lang="en-US" altLang="zh-CN" dirty="0" smtClean="0"/>
              <a:t>-based </a:t>
            </a:r>
            <a:r>
              <a:rPr lang="en-US" altLang="zh-CN" dirty="0" err="1" smtClean="0"/>
              <a:t>alogrithm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基于比较的排序算法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N</a:t>
            </a:r>
            <a:r>
              <a:rPr lang="zh-CN" altLang="en-US" dirty="0" smtClean="0"/>
              <a:t>个互不相等的数，每次可以比较两个数的大小，最少几次比较可以确定它们的大小关系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Log(N!)=Log1+Log2+……+</a:t>
            </a:r>
            <a:r>
              <a:rPr lang="en-US" altLang="zh-CN" dirty="0" err="1" smtClean="0"/>
              <a:t>LogN</a:t>
            </a:r>
            <a:r>
              <a:rPr lang="en-US" altLang="zh-CN" dirty="0" smtClean="0"/>
              <a:t>=O(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Game3 </a:t>
            </a:r>
            <a:r>
              <a:rPr lang="zh-CN" altLang="en-US" dirty="0" smtClean="0"/>
              <a:t>踩灯游戏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见演示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Puzzle3 </a:t>
            </a:r>
            <a:r>
              <a:rPr lang="zh-CN" altLang="en-US" dirty="0" smtClean="0"/>
              <a:t>超级翻转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黄点代表人物，在网格线上移动，每次移动的边所相邻的一个或两个格子会翻过来</a:t>
            </a:r>
            <a:endParaRPr lang="zh-CN" altLang="en-US" dirty="0"/>
          </a:p>
        </p:txBody>
      </p:sp>
      <p:pic>
        <p:nvPicPr>
          <p:cNvPr id="4915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971800"/>
            <a:ext cx="6276975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Puzzle3 </a:t>
            </a:r>
            <a:r>
              <a:rPr lang="zh-CN" altLang="en-US" dirty="0" smtClean="0"/>
              <a:t>超级翻转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高斯消元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X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 =0</a:t>
            </a:r>
            <a:r>
              <a:rPr lang="zh-CN" altLang="en-US" dirty="0" smtClean="0"/>
              <a:t>表示边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走了偶数次，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 =1</a:t>
            </a:r>
            <a:r>
              <a:rPr lang="zh-CN" altLang="en-US" dirty="0" smtClean="0"/>
              <a:t>表示边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走了奇数次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每个格子周围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的异或和</a:t>
            </a:r>
            <a:r>
              <a:rPr lang="en-US" dirty="0" smtClean="0"/>
              <a:t>=</a:t>
            </a:r>
            <a:r>
              <a:rPr lang="zh-CN" altLang="en-US" dirty="0" smtClean="0"/>
              <a:t>该格子是否需要翻转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每个网格点周围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的异或和</a:t>
            </a:r>
            <a:r>
              <a:rPr lang="en-US" dirty="0" smtClean="0"/>
              <a:t>=0</a:t>
            </a:r>
            <a:endParaRPr lang="zh-CN" altLang="en-US" dirty="0" smtClean="0"/>
          </a:p>
          <a:p>
            <a:pPr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>
              <a:buNone/>
            </a:pPr>
            <a:endParaRPr lang="zh-CN" altLang="en-US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Puzzle3 </a:t>
            </a:r>
            <a:r>
              <a:rPr lang="zh-CN" altLang="en-US" dirty="0" smtClean="0"/>
              <a:t>超级翻转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高斯消元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X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 =0</a:t>
            </a:r>
            <a:r>
              <a:rPr lang="zh-CN" altLang="en-US" dirty="0" smtClean="0"/>
              <a:t>表示边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走了偶数次，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i</a:t>
            </a:r>
            <a:r>
              <a:rPr lang="en-US" altLang="zh-CN" dirty="0" smtClean="0"/>
              <a:t> =1</a:t>
            </a:r>
            <a:r>
              <a:rPr lang="zh-CN" altLang="en-US" dirty="0" smtClean="0"/>
              <a:t>表示边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走了奇数次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每个格子周围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的异或和</a:t>
            </a:r>
            <a:r>
              <a:rPr lang="en-US" dirty="0" smtClean="0"/>
              <a:t>=</a:t>
            </a:r>
            <a:r>
              <a:rPr lang="zh-CN" altLang="en-US" dirty="0" smtClean="0"/>
              <a:t>该格子是否需要翻转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每个网格点周围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的异或和</a:t>
            </a:r>
            <a:r>
              <a:rPr lang="en-US" dirty="0" smtClean="0"/>
              <a:t>=0</a:t>
            </a:r>
            <a:endParaRPr lang="zh-CN" altLang="en-US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求出来的路不连通怎么办？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>
              <a:buNone/>
            </a:pPr>
            <a:endParaRPr lang="zh-CN" altLang="en-US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Game4 </a:t>
            </a:r>
            <a:r>
              <a:rPr lang="zh-CN" altLang="en-US" dirty="0" smtClean="0"/>
              <a:t>魔塔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见演示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Game1 </a:t>
            </a:r>
            <a:r>
              <a:rPr lang="zh-CN" altLang="en-US" dirty="0" smtClean="0"/>
              <a:t>读心术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见演示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Game4 </a:t>
            </a:r>
            <a:r>
              <a:rPr lang="zh-CN" altLang="en-US" dirty="0" smtClean="0"/>
              <a:t>魔塔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见演示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是</a:t>
            </a:r>
            <a:r>
              <a:rPr lang="en-US" altLang="zh-CN" dirty="0" smtClean="0"/>
              <a:t>NP</a:t>
            </a:r>
            <a:r>
              <a:rPr lang="zh-CN" altLang="en-US" dirty="0" smtClean="0"/>
              <a:t>问题吗？（只能在非多项式时间内判断是否可以通关）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Game4 </a:t>
            </a:r>
            <a:r>
              <a:rPr lang="zh-CN" altLang="en-US" dirty="0" smtClean="0"/>
              <a:t>魔塔</a:t>
            </a:r>
            <a:endParaRPr lang="zh-CN" altLang="en-US" dirty="0"/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828800"/>
            <a:ext cx="8123237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Game4 </a:t>
            </a:r>
            <a:r>
              <a:rPr lang="zh-CN" altLang="en-US" dirty="0" smtClean="0"/>
              <a:t>魔塔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勇士的生命为</a:t>
            </a:r>
            <a:r>
              <a:rPr lang="en-US" altLang="zh-CN" dirty="0" smtClean="0"/>
              <a:t>M</a:t>
            </a:r>
          </a:p>
          <a:p>
            <a:r>
              <a:rPr lang="zh-CN" altLang="en-US" dirty="0" smtClean="0"/>
              <a:t>共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个骑士，第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个小怪的生命为</a:t>
            </a:r>
            <a:r>
              <a:rPr lang="en-US" altLang="zh-CN" dirty="0" smtClean="0"/>
              <a:t>V</a:t>
            </a:r>
            <a:r>
              <a:rPr lang="en-US" altLang="zh-CN" baseline="-25000" dirty="0" smtClean="0"/>
              <a:t>i</a:t>
            </a:r>
            <a:r>
              <a:rPr lang="zh-CN" altLang="en-US" dirty="0" smtClean="0"/>
              <a:t>，打败它可以获得攻击增加</a:t>
            </a:r>
            <a:r>
              <a:rPr lang="en-US" altLang="zh-CN" dirty="0" err="1" smtClean="0"/>
              <a:t>W</a:t>
            </a:r>
            <a:r>
              <a:rPr lang="en-US" altLang="zh-CN" baseline="-25000" dirty="0" err="1" smtClean="0"/>
              <a:t>i</a:t>
            </a:r>
            <a:r>
              <a:rPr lang="zh-CN" altLang="en-US" dirty="0" smtClean="0"/>
              <a:t>的宝石</a:t>
            </a:r>
            <a:endParaRPr lang="en-US" altLang="zh-CN" baseline="-25000" dirty="0" smtClean="0"/>
          </a:p>
          <a:p>
            <a:r>
              <a:rPr lang="zh-CN" altLang="en-US" dirty="0" smtClean="0"/>
              <a:t>勇士与所有小怪的攻击均为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，防御均为</a:t>
            </a:r>
            <a:r>
              <a:rPr lang="en-US" altLang="zh-CN" dirty="0" smtClean="0"/>
              <a:t>0</a:t>
            </a:r>
          </a:p>
          <a:p>
            <a:r>
              <a:rPr lang="en-US" altLang="zh-CN" dirty="0" smtClean="0"/>
              <a:t>Boss</a:t>
            </a:r>
            <a:r>
              <a:rPr lang="zh-CN" altLang="en-US" dirty="0" smtClean="0"/>
              <a:t>的生命为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，攻击为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，防御恰好比你所能吃到的最高攻击力少</a:t>
            </a:r>
            <a:r>
              <a:rPr lang="en-US" altLang="zh-CN" dirty="0" smtClean="0"/>
              <a:t>1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Game4 </a:t>
            </a:r>
            <a:r>
              <a:rPr lang="zh-CN" altLang="en-US" dirty="0" smtClean="0"/>
              <a:t>魔塔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勇士的生命为</a:t>
            </a:r>
            <a:r>
              <a:rPr lang="en-US" altLang="zh-CN" dirty="0" smtClean="0"/>
              <a:t>M</a:t>
            </a:r>
          </a:p>
          <a:p>
            <a:r>
              <a:rPr lang="zh-CN" altLang="en-US" dirty="0" smtClean="0"/>
              <a:t>共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个骑士，第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个小怪的生命为</a:t>
            </a:r>
            <a:r>
              <a:rPr lang="en-US" altLang="zh-CN" dirty="0" smtClean="0"/>
              <a:t>V</a:t>
            </a:r>
            <a:r>
              <a:rPr lang="en-US" altLang="zh-CN" baseline="-25000" dirty="0" smtClean="0"/>
              <a:t>i</a:t>
            </a:r>
            <a:r>
              <a:rPr lang="zh-CN" altLang="en-US" dirty="0" smtClean="0"/>
              <a:t>，打败它可以</a:t>
            </a:r>
            <a:r>
              <a:rPr lang="zh-CN" altLang="en-US" dirty="0" smtClean="0"/>
              <a:t>获得</a:t>
            </a:r>
            <a:r>
              <a:rPr lang="zh-CN" altLang="en-US" dirty="0" smtClean="0"/>
              <a:t>金币</a:t>
            </a:r>
            <a:r>
              <a:rPr lang="en-US" altLang="zh-CN" dirty="0" err="1" smtClean="0"/>
              <a:t>W</a:t>
            </a:r>
            <a:r>
              <a:rPr lang="en-US" altLang="zh-CN" baseline="-25000" dirty="0" err="1" smtClean="0"/>
              <a:t>i</a:t>
            </a:r>
            <a:endParaRPr lang="en-US" altLang="zh-CN" baseline="-25000" dirty="0" smtClean="0"/>
          </a:p>
          <a:p>
            <a:r>
              <a:rPr lang="zh-CN" altLang="en-US" dirty="0" smtClean="0"/>
              <a:t>勇士与所有小怪的攻击均为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，防御均为</a:t>
            </a:r>
            <a:r>
              <a:rPr lang="en-US" altLang="zh-CN" dirty="0" smtClean="0"/>
              <a:t>0</a:t>
            </a:r>
          </a:p>
          <a:p>
            <a:r>
              <a:rPr lang="en-US" altLang="zh-CN" dirty="0" smtClean="0"/>
              <a:t>Boss</a:t>
            </a:r>
            <a:r>
              <a:rPr lang="zh-CN" altLang="en-US" dirty="0" smtClean="0"/>
              <a:t>前有一扇门，钥匙售价是</a:t>
            </a:r>
            <a:r>
              <a:rPr lang="zh-CN" altLang="en-US" dirty="0" smtClean="0"/>
              <a:t>比你所能拿到的最多</a:t>
            </a:r>
            <a:r>
              <a:rPr lang="zh-CN" altLang="en-US" smtClean="0"/>
              <a:t>的金币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背包问题是</a:t>
            </a:r>
            <a:r>
              <a:rPr lang="en-US" altLang="zh-CN" dirty="0" smtClean="0"/>
              <a:t>NP-hard</a:t>
            </a:r>
            <a:r>
              <a:rPr lang="zh-CN" altLang="en-US" dirty="0" smtClean="0"/>
              <a:t>的！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Puzzle4 </a:t>
            </a:r>
            <a:r>
              <a:rPr lang="zh-CN" altLang="en-US" dirty="0" smtClean="0"/>
              <a:t>简化魔塔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假设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 </a:t>
            </a:r>
            <a:r>
              <a:rPr lang="zh-CN" altLang="en-US" dirty="0" smtClean="0"/>
              <a:t>只能往高层走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smtClean="0"/>
              <a:t>2. </a:t>
            </a:r>
            <a:r>
              <a:rPr lang="zh-CN" altLang="en-US" dirty="0" smtClean="0"/>
              <a:t>没有钱和经验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3. </a:t>
            </a:r>
            <a:r>
              <a:rPr lang="zh-CN" altLang="en-US" dirty="0" smtClean="0"/>
              <a:t>没有奇怪的宝物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Puzzle4 </a:t>
            </a:r>
            <a:r>
              <a:rPr lang="zh-CN" altLang="en-US" dirty="0" smtClean="0"/>
              <a:t>简化魔塔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假设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 </a:t>
            </a:r>
            <a:r>
              <a:rPr lang="zh-CN" altLang="en-US" dirty="0" smtClean="0"/>
              <a:t>只能往高层走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smtClean="0"/>
              <a:t>2. </a:t>
            </a:r>
            <a:r>
              <a:rPr lang="zh-CN" altLang="en-US" dirty="0" smtClean="0"/>
              <a:t>没有钱和经验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3. </a:t>
            </a:r>
            <a:r>
              <a:rPr lang="zh-CN" altLang="en-US" dirty="0" smtClean="0"/>
              <a:t>没有奇怪的宝物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还是很难？再假设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4. </a:t>
            </a:r>
            <a:r>
              <a:rPr lang="zh-CN" altLang="en-US" dirty="0" smtClean="0"/>
              <a:t>只有增加攻击力的宝石，没有增加防御力和生命  值的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5. </a:t>
            </a:r>
            <a:r>
              <a:rPr lang="zh-CN" altLang="en-US" dirty="0" smtClean="0"/>
              <a:t>没有门和钥匙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Puzzle4 </a:t>
            </a:r>
            <a:r>
              <a:rPr lang="zh-CN" altLang="en-US" dirty="0" smtClean="0"/>
              <a:t>简化魔塔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rot="20884859">
            <a:off x="1970760" y="3188224"/>
            <a:ext cx="5170280" cy="1176533"/>
          </a:xfrm>
        </p:spPr>
        <p:txBody>
          <a:bodyPr/>
          <a:lstStyle/>
          <a:p>
            <a:pPr algn="ctr">
              <a:buNone/>
            </a:pPr>
            <a:r>
              <a:rPr lang="zh-CN" altLang="en-US" sz="6000" dirty="0" smtClean="0">
                <a:solidFill>
                  <a:srgbClr val="FF0000"/>
                </a:solidFill>
              </a:rPr>
              <a:t>失去乐趣了！</a:t>
            </a:r>
            <a:endParaRPr lang="en-US" altLang="zh-CN" sz="60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Game5 </a:t>
            </a:r>
            <a:r>
              <a:rPr lang="zh-CN" altLang="en-US" dirty="0" smtClean="0"/>
              <a:t>星际争霸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见演示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Game5 </a:t>
            </a:r>
            <a:r>
              <a:rPr lang="zh-CN" altLang="en-US" dirty="0" smtClean="0"/>
              <a:t>星际争霸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见演示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是</a:t>
            </a:r>
            <a:r>
              <a:rPr lang="en-US" altLang="zh-CN" dirty="0" smtClean="0"/>
              <a:t>NP</a:t>
            </a:r>
            <a:r>
              <a:rPr lang="zh-CN" altLang="en-US" dirty="0" smtClean="0"/>
              <a:t>问题吗？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Game5 </a:t>
            </a:r>
            <a:r>
              <a:rPr lang="zh-CN" altLang="en-US" dirty="0" smtClean="0"/>
              <a:t>星际争霸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见演示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是</a:t>
            </a:r>
            <a:r>
              <a:rPr lang="en-US" altLang="zh-CN" dirty="0" smtClean="0"/>
              <a:t>NP</a:t>
            </a:r>
            <a:r>
              <a:rPr lang="zh-CN" altLang="en-US" dirty="0" smtClean="0"/>
              <a:t>问题吗？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双方局面完全已知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双方微操均为顶尖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双方均为最佳策略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是否总是能在多项式时间内判定一个局面的胜者或者是和局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Game1 </a:t>
            </a:r>
            <a:r>
              <a:rPr lang="zh-CN" altLang="en-US" dirty="0" smtClean="0"/>
              <a:t>读心术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见演示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类似的问题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猜价格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Game5 </a:t>
            </a:r>
            <a:r>
              <a:rPr lang="zh-CN" altLang="en-US" dirty="0" smtClean="0"/>
              <a:t>星际争霸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转自</a:t>
            </a:r>
            <a:r>
              <a:rPr lang="en-US" altLang="zh-CN" dirty="0" smtClean="0"/>
              <a:t>Matrix67</a:t>
            </a:r>
          </a:p>
          <a:p>
            <a:pPr lvl="1"/>
            <a:r>
              <a:rPr lang="en-US" altLang="zh-CN" dirty="0" smtClean="0"/>
              <a:t>A,B</a:t>
            </a:r>
            <a:r>
              <a:rPr lang="zh-CN" altLang="en-US" dirty="0" smtClean="0"/>
              <a:t>两位玩家，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位于孤岛且没有经济来源，只能等待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的攻打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初始时，</a:t>
            </a:r>
            <a:r>
              <a:rPr lang="en-US" altLang="zh-CN" dirty="0" smtClean="0"/>
              <a:t>A </a:t>
            </a:r>
            <a:r>
              <a:rPr lang="zh-CN" altLang="en-US" dirty="0" smtClean="0"/>
              <a:t>的资源刚好够造一个农民，还需要收集额外的 </a:t>
            </a:r>
            <a:r>
              <a:rPr lang="en-US" altLang="zh-CN" dirty="0" smtClean="0"/>
              <a:t>x </a:t>
            </a:r>
            <a:r>
              <a:rPr lang="zh-CN" altLang="en-US" dirty="0" smtClean="0"/>
              <a:t>个单位的资源才足以消灭</a:t>
            </a:r>
            <a:r>
              <a:rPr lang="en-US" altLang="zh-CN" dirty="0" smtClean="0"/>
              <a:t>B</a:t>
            </a:r>
          </a:p>
          <a:p>
            <a:pPr lvl="1"/>
            <a:r>
              <a:rPr lang="zh-CN" altLang="en-US" dirty="0" smtClean="0"/>
              <a:t>所有</a:t>
            </a:r>
            <a:r>
              <a:rPr lang="en-US" altLang="zh-CN" dirty="0" smtClean="0"/>
              <a:t>x</a:t>
            </a:r>
            <a:r>
              <a:rPr lang="zh-CN" altLang="en-US" dirty="0" smtClean="0"/>
              <a:t>资源分布在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个矿点，每个矿点有一个基地和一个被矿石围住的农民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矿点之间有若干小路连接，每条路上有一个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的防御塔保证一个农民经过必死无疑，两个农民经过恰好能活一个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Game5 </a:t>
            </a:r>
            <a:r>
              <a:rPr lang="zh-CN" altLang="en-US" dirty="0" smtClean="0"/>
              <a:t>星际争霸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归约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哈密尔顿回路问题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旅行商问题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最小点集覆盖问题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最大独立集问题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最大团问题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背包问题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子集问题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三染色问题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SAT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Game6 </a:t>
            </a:r>
            <a:r>
              <a:rPr lang="zh-CN" altLang="en-US" dirty="0" smtClean="0"/>
              <a:t>射箭游戏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见演示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Game6 </a:t>
            </a:r>
            <a:r>
              <a:rPr lang="zh-CN" altLang="en-US" dirty="0" smtClean="0"/>
              <a:t>射箭游戏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见演示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100000</a:t>
            </a:r>
            <a:r>
              <a:rPr lang="zh-CN" altLang="en-US" dirty="0" smtClean="0"/>
              <a:t>个靶子，判断能否一箭全中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Game6 </a:t>
            </a:r>
            <a:r>
              <a:rPr lang="zh-CN" altLang="en-US" dirty="0" smtClean="0"/>
              <a:t>射箭游戏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设箭的轨迹抛物线为</a:t>
            </a:r>
            <a:endParaRPr lang="en-US" altLang="zh-CN" dirty="0" smtClean="0"/>
          </a:p>
          <a:p>
            <a:r>
              <a:rPr lang="zh-CN" altLang="en-US" dirty="0" smtClean="0"/>
              <a:t>则射中靶子</a:t>
            </a:r>
            <a:r>
              <a:rPr lang="en-US" dirty="0" smtClean="0"/>
              <a:t>(x,y</a:t>
            </a:r>
            <a:r>
              <a:rPr lang="en-US" baseline="-25000" dirty="0" smtClean="0"/>
              <a:t>1</a:t>
            </a:r>
            <a:r>
              <a:rPr lang="en-US" dirty="0" smtClean="0"/>
              <a:t>,y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r>
              <a:rPr lang="zh-CN" altLang="en-US" dirty="0" smtClean="0"/>
              <a:t>的条件为</a:t>
            </a:r>
          </a:p>
          <a:p>
            <a:r>
              <a:rPr lang="zh-CN" altLang="en-US" dirty="0" smtClean="0"/>
              <a:t>适当变形可得</a:t>
            </a:r>
          </a:p>
          <a:p>
            <a:r>
              <a:rPr lang="zh-CN" altLang="en-US" dirty="0" smtClean="0"/>
              <a:t>将</a:t>
            </a:r>
            <a:r>
              <a:rPr lang="en-US" dirty="0" smtClean="0"/>
              <a:t>a</a:t>
            </a:r>
            <a:r>
              <a:rPr lang="zh-CN" altLang="en-US" dirty="0" smtClean="0"/>
              <a:t>看做横坐标，</a:t>
            </a:r>
            <a:r>
              <a:rPr lang="en-US" dirty="0" smtClean="0"/>
              <a:t>b</a:t>
            </a:r>
            <a:r>
              <a:rPr lang="zh-CN" altLang="en-US" dirty="0" smtClean="0"/>
              <a:t>看做纵坐标，则所有能射中该靶的</a:t>
            </a:r>
            <a:r>
              <a:rPr lang="en-US" dirty="0" smtClean="0"/>
              <a:t>(</a:t>
            </a:r>
            <a:r>
              <a:rPr lang="en-US" dirty="0" err="1" smtClean="0"/>
              <a:t>a,b</a:t>
            </a:r>
            <a:r>
              <a:rPr lang="en-US" dirty="0" smtClean="0"/>
              <a:t>)</a:t>
            </a:r>
            <a:r>
              <a:rPr lang="zh-CN" altLang="en-US" dirty="0" smtClean="0"/>
              <a:t>恰对应第一象限中两条平行直线间的区域</a:t>
            </a:r>
            <a:endParaRPr lang="en-US" altLang="zh-CN" dirty="0" smtClean="0"/>
          </a:p>
          <a:p>
            <a:r>
              <a:rPr lang="zh-CN" altLang="en-US" dirty="0" smtClean="0"/>
              <a:t>半平面交</a:t>
            </a:r>
            <a:r>
              <a:rPr lang="en-US" altLang="zh-CN" dirty="0" smtClean="0"/>
              <a:t>/</a:t>
            </a:r>
            <a:r>
              <a:rPr lang="zh-CN" altLang="en-US" dirty="0" smtClean="0"/>
              <a:t>上下凸线</a:t>
            </a:r>
            <a:endParaRPr lang="zh-CN" altLang="en-US" dirty="0"/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120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91200" y="2286000"/>
            <a:ext cx="3065929" cy="457200"/>
          </a:xfrm>
          <a:prstGeom prst="rect">
            <a:avLst/>
          </a:prstGeom>
          <a:noFill/>
        </p:spPr>
      </p:pic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6600" y="2819400"/>
            <a:ext cx="2753711" cy="609600"/>
          </a:xfrm>
          <a:prstGeom prst="rect">
            <a:avLst/>
          </a:prstGeom>
          <a:noFill/>
        </p:spPr>
      </p:pic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1205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19600" y="1828800"/>
            <a:ext cx="3962400" cy="42100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Puzzle5 </a:t>
            </a:r>
            <a:r>
              <a:rPr lang="zh-CN" altLang="en-US" dirty="0" smtClean="0"/>
              <a:t>无穷皇后问题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转自</a:t>
            </a:r>
            <a:r>
              <a:rPr lang="en-US" altLang="zh-CN" dirty="0" smtClean="0"/>
              <a:t>Matrix67</a:t>
            </a:r>
          </a:p>
          <a:p>
            <a:r>
              <a:rPr lang="zh-CN" altLang="en-US" dirty="0" smtClean="0"/>
              <a:t>棋盘的左下角在原点处，从下到上有无穷多行，从左到右有无穷多列</a:t>
            </a:r>
            <a:endParaRPr lang="en-US" altLang="zh-CN" dirty="0" smtClean="0"/>
          </a:p>
          <a:p>
            <a:r>
              <a:rPr lang="zh-CN" altLang="en-US" dirty="0" smtClean="0"/>
              <a:t>找出一个全体正整数的</a:t>
            </a:r>
            <a:endParaRPr lang="en-US" altLang="zh-CN" dirty="0" smtClean="0"/>
          </a:p>
          <a:p>
            <a:r>
              <a:rPr lang="zh-CN" altLang="en-US" dirty="0" smtClean="0"/>
              <a:t>排列方式 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a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 a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...</a:t>
            </a:r>
            <a:r>
              <a:rPr lang="zh-CN" altLang="en-US" dirty="0" smtClean="0"/>
              <a:t>使得</a:t>
            </a:r>
            <a:endParaRPr lang="en-US" altLang="zh-CN" dirty="0" smtClean="0"/>
          </a:p>
          <a:p>
            <a:r>
              <a:rPr lang="zh-CN" altLang="en-US" dirty="0" smtClean="0"/>
              <a:t>当第一个皇后放在第一行</a:t>
            </a:r>
            <a:endParaRPr lang="en-US" altLang="zh-CN" dirty="0" smtClean="0"/>
          </a:p>
          <a:p>
            <a:r>
              <a:rPr lang="zh-CN" altLang="en-US" dirty="0" smtClean="0"/>
              <a:t>的第 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</a:t>
            </a:r>
            <a:r>
              <a:rPr lang="zh-CN" altLang="en-US" dirty="0" smtClean="0"/>
              <a:t>列，第二个皇后放</a:t>
            </a:r>
            <a:endParaRPr lang="en-US" altLang="zh-CN" dirty="0" smtClean="0"/>
          </a:p>
          <a:p>
            <a:r>
              <a:rPr lang="zh-CN" altLang="en-US" dirty="0" smtClean="0"/>
              <a:t>在第二行的第 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2</a:t>
            </a:r>
            <a:r>
              <a:rPr lang="zh-CN" altLang="en-US" dirty="0" smtClean="0"/>
              <a:t>列</a:t>
            </a:r>
            <a:r>
              <a:rPr lang="en-US" altLang="zh-CN" dirty="0" smtClean="0"/>
              <a:t>…</a:t>
            </a:r>
            <a:r>
              <a:rPr lang="zh-CN" altLang="en-US" dirty="0" smtClean="0"/>
              <a:t>任意</a:t>
            </a:r>
            <a:endParaRPr lang="en-US" altLang="zh-CN" dirty="0" smtClean="0"/>
          </a:p>
          <a:p>
            <a:r>
              <a:rPr lang="zh-CN" altLang="en-US" dirty="0" smtClean="0"/>
              <a:t>两个皇后之间都不会互相攻击。</a:t>
            </a:r>
            <a:endParaRPr lang="zh-CN" altLang="en-US" dirty="0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2971800"/>
            <a:ext cx="2888428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Puzzle5 </a:t>
            </a:r>
            <a:r>
              <a:rPr lang="zh-CN" altLang="en-US" dirty="0" smtClean="0"/>
              <a:t>无穷皇后问题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皇后的解</a:t>
            </a:r>
            <a:endParaRPr lang="zh-CN" altLang="en-US" dirty="0"/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2362200"/>
            <a:ext cx="3124200" cy="346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Puzzle5 </a:t>
            </a:r>
            <a:r>
              <a:rPr lang="zh-CN" altLang="en-US" dirty="0" smtClean="0"/>
              <a:t>无穷皇后问题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25</a:t>
            </a:r>
            <a:r>
              <a:rPr lang="zh-CN" altLang="en-US" dirty="0" smtClean="0"/>
              <a:t>皇后的解</a:t>
            </a:r>
            <a:endParaRPr lang="zh-CN" altLang="en-US" dirty="0"/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2133600"/>
            <a:ext cx="4267200" cy="4209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Puzzle5 </a:t>
            </a:r>
            <a:r>
              <a:rPr lang="zh-CN" altLang="en-US" dirty="0" smtClean="0"/>
              <a:t>无穷皇后问题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125</a:t>
            </a:r>
            <a:r>
              <a:rPr lang="zh-CN" altLang="en-US" dirty="0" smtClean="0"/>
              <a:t>皇后的解</a:t>
            </a:r>
            <a:endParaRPr lang="zh-CN" altLang="en-US" dirty="0"/>
          </a:p>
        </p:txBody>
      </p:sp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1828800"/>
            <a:ext cx="4812855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Game7 </a:t>
            </a:r>
            <a:r>
              <a:rPr lang="zh-CN" altLang="en-US" dirty="0" smtClean="0"/>
              <a:t>斗士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双人多局回合制，</a:t>
            </a:r>
            <a:r>
              <a:rPr lang="en-US" altLang="zh-CN" dirty="0" smtClean="0"/>
              <a:t>99</a:t>
            </a:r>
            <a:r>
              <a:rPr lang="zh-CN" altLang="en-US" dirty="0" smtClean="0"/>
              <a:t>局</a:t>
            </a:r>
            <a:r>
              <a:rPr lang="en-US" altLang="zh-CN" dirty="0" smtClean="0"/>
              <a:t>50</a:t>
            </a:r>
            <a:r>
              <a:rPr lang="zh-CN" altLang="en-US" dirty="0" smtClean="0"/>
              <a:t>胜</a:t>
            </a:r>
            <a:endParaRPr lang="en-US" altLang="zh-CN" dirty="0" smtClean="0"/>
          </a:p>
          <a:p>
            <a:r>
              <a:rPr lang="zh-CN" altLang="en-US" dirty="0" smtClean="0"/>
              <a:t>运气，攻击，防御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每运一次气可以得到一点能量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每次攻击释放所有能量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攻击时对面在运气则我方胜利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双方同时攻击时能量大者获胜，相同则继续游戏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大于等于四点的能量可以无视防御</a:t>
            </a:r>
          </a:p>
          <a:p>
            <a:r>
              <a:rPr lang="zh-CN" altLang="en-US" dirty="0" smtClean="0"/>
              <a:t>见演示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Game1 </a:t>
            </a:r>
            <a:r>
              <a:rPr lang="zh-CN" altLang="en-US" dirty="0" smtClean="0"/>
              <a:t>读心术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见演示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类似的问题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猜价格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老鼠与毒药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Game7 </a:t>
            </a:r>
            <a:r>
              <a:rPr lang="zh-CN" altLang="en-US" dirty="0" smtClean="0"/>
              <a:t>斗士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局面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的信息：双方的气</a:t>
            </a:r>
            <a:r>
              <a:rPr lang="en-US" altLang="zh-CN" dirty="0" smtClean="0"/>
              <a:t>(&lt;3)</a:t>
            </a:r>
            <a:r>
              <a:rPr lang="zh-CN" altLang="en-US" dirty="0" smtClean="0"/>
              <a:t>，共</a:t>
            </a:r>
            <a:r>
              <a:rPr lang="en-US" altLang="zh-CN" dirty="0" smtClean="0"/>
              <a:t>9</a:t>
            </a:r>
            <a:r>
              <a:rPr lang="zh-CN" altLang="en-US" dirty="0" smtClean="0"/>
              <a:t>种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我方</a:t>
            </a:r>
            <a:r>
              <a:rPr lang="en-US" altLang="zh-CN" dirty="0" smtClean="0"/>
              <a:t>1</a:t>
            </a:r>
            <a:r>
              <a:rPr lang="zh-CN" altLang="en-US" dirty="0" smtClean="0"/>
              <a:t>点能量，对方</a:t>
            </a:r>
            <a:r>
              <a:rPr lang="en-US" altLang="zh-CN" dirty="0" smtClean="0"/>
              <a:t>2</a:t>
            </a:r>
            <a:r>
              <a:rPr lang="zh-CN" altLang="en-US" dirty="0" smtClean="0"/>
              <a:t>点能量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295400" y="38862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S=(0,1)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对方运气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对方攻击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对方防御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我方运气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(2,3)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(2,2)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我方攻击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(0,2)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我方防御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(1,3)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(1,0)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(1,2)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Game7 </a:t>
            </a:r>
            <a:r>
              <a:rPr lang="zh-CN" altLang="en-US" dirty="0" smtClean="0"/>
              <a:t>斗士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双人零和游戏，纳什均衡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假设表中</a:t>
            </a:r>
            <a:r>
              <a:rPr lang="en-US" altLang="zh-CN" dirty="0" smtClean="0"/>
              <a:t>F</a:t>
            </a:r>
            <a:r>
              <a:rPr lang="zh-CN" altLang="en-US" dirty="0" smtClean="0"/>
              <a:t>为已知，</a:t>
            </a:r>
            <a:r>
              <a:rPr lang="en-US" altLang="zh-CN" dirty="0" smtClean="0"/>
              <a:t>F(0,1)</a:t>
            </a:r>
            <a:r>
              <a:rPr lang="zh-CN" altLang="en-US" dirty="0" smtClean="0"/>
              <a:t>可用线性规划解出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47800" y="27432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S=(0,1)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对方运气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对方攻击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对方防御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我方运气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F(2,3)=0.25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F(</a:t>
                      </a:r>
                      <a:r>
                        <a:rPr lang="zh-CN" altLang="en-US" dirty="0" smtClean="0"/>
                        <a:t>负</a:t>
                      </a:r>
                      <a:r>
                        <a:rPr lang="en-US" altLang="zh-CN" dirty="0" smtClean="0"/>
                        <a:t>)=0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F(2,2)=0.5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我方攻击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F(</a:t>
                      </a:r>
                      <a:r>
                        <a:rPr lang="zh-CN" altLang="en-US" dirty="0" smtClean="0"/>
                        <a:t>胜</a:t>
                      </a:r>
                      <a:r>
                        <a:rPr lang="en-US" altLang="zh-CN" dirty="0" smtClean="0"/>
                        <a:t>)=1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F(</a:t>
                      </a:r>
                      <a:r>
                        <a:rPr lang="zh-CN" altLang="en-US" dirty="0" smtClean="0"/>
                        <a:t>负</a:t>
                      </a:r>
                      <a:r>
                        <a:rPr lang="en-US" altLang="zh-CN" dirty="0" smtClean="0"/>
                        <a:t>)=0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F(0,2)=0.08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我方防御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F(1,3)=0.12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F(1,0)=0.78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F(1,2)=0.32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Game7 </a:t>
            </a:r>
            <a:r>
              <a:rPr lang="zh-CN" altLang="en-US" dirty="0" smtClean="0"/>
              <a:t>斗士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双人零和游戏，纳什均衡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假设表中</a:t>
            </a:r>
            <a:r>
              <a:rPr lang="en-US" altLang="zh-CN" dirty="0" smtClean="0"/>
              <a:t>F</a:t>
            </a:r>
            <a:r>
              <a:rPr lang="zh-CN" altLang="en-US" dirty="0" smtClean="0"/>
              <a:t>为已知，</a:t>
            </a:r>
            <a:r>
              <a:rPr lang="en-US" altLang="zh-CN" dirty="0" smtClean="0"/>
              <a:t>F(0,1)</a:t>
            </a:r>
            <a:r>
              <a:rPr lang="zh-CN" altLang="en-US" dirty="0" smtClean="0"/>
              <a:t>可用线性规划解出</a:t>
            </a:r>
            <a:endParaRPr lang="en-US" altLang="zh-CN" dirty="0" smtClean="0"/>
          </a:p>
          <a:p>
            <a:r>
              <a:rPr lang="zh-CN" altLang="en-US" dirty="0" smtClean="0"/>
              <a:t>迭代，</a:t>
            </a:r>
            <a:r>
              <a:rPr lang="en-US" altLang="zh-CN" dirty="0" smtClean="0"/>
              <a:t>F’(T,S)</a:t>
            </a:r>
            <a:r>
              <a:rPr lang="zh-CN" altLang="en-US" dirty="0" smtClean="0"/>
              <a:t>表示第</a:t>
            </a:r>
            <a:r>
              <a:rPr lang="en-US" altLang="zh-CN" dirty="0" smtClean="0"/>
              <a:t>T</a:t>
            </a:r>
            <a:r>
              <a:rPr lang="zh-CN" altLang="en-US" dirty="0" smtClean="0"/>
              <a:t>回合时状态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的胜率</a:t>
            </a:r>
            <a:endParaRPr lang="en-US" altLang="zh-CN" dirty="0" smtClean="0"/>
          </a:p>
          <a:p>
            <a:r>
              <a:rPr lang="zh-CN" altLang="en-US" dirty="0" smtClean="0"/>
              <a:t>从</a:t>
            </a:r>
            <a:r>
              <a:rPr lang="en-US" altLang="zh-CN" dirty="0" smtClean="0"/>
              <a:t>F’(50,S)=0.5</a:t>
            </a:r>
            <a:r>
              <a:rPr lang="zh-CN" altLang="en-US" dirty="0" smtClean="0"/>
              <a:t>倒推得</a:t>
            </a:r>
            <a:r>
              <a:rPr lang="en-US" altLang="zh-CN" dirty="0" smtClean="0"/>
              <a:t>F(S)=F’(0,S)</a:t>
            </a:r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47800" y="27432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S=(0,1)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对方运气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对方攻击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对方防御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我方运气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F(2,3)=0.25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F(</a:t>
                      </a:r>
                      <a:r>
                        <a:rPr lang="zh-CN" altLang="en-US" dirty="0" smtClean="0"/>
                        <a:t>负</a:t>
                      </a:r>
                      <a:r>
                        <a:rPr lang="en-US" altLang="zh-CN" dirty="0" smtClean="0"/>
                        <a:t>)=0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F(2,2)=0.5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我方攻击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F(</a:t>
                      </a:r>
                      <a:r>
                        <a:rPr lang="zh-CN" altLang="en-US" dirty="0" smtClean="0"/>
                        <a:t>胜</a:t>
                      </a:r>
                      <a:r>
                        <a:rPr lang="en-US" altLang="zh-CN" dirty="0" smtClean="0"/>
                        <a:t>)=1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F(</a:t>
                      </a:r>
                      <a:r>
                        <a:rPr lang="zh-CN" altLang="en-US" dirty="0" smtClean="0"/>
                        <a:t>负</a:t>
                      </a:r>
                      <a:r>
                        <a:rPr lang="en-US" altLang="zh-CN" dirty="0" smtClean="0"/>
                        <a:t>)=0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F(0,2)=0.08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我方防御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F(1,3)=0.12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F(1,0)=0.78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F(1,2)=0.32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Game7 </a:t>
            </a:r>
            <a:r>
              <a:rPr lang="zh-CN" altLang="en-US" dirty="0" smtClean="0"/>
              <a:t>斗士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90600" y="2514600"/>
          <a:ext cx="7315200" cy="2427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600200"/>
                <a:gridCol w="1447800"/>
                <a:gridCol w="1447800"/>
                <a:gridCol w="16002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我方</a:t>
                      </a:r>
                      <a:r>
                        <a:rPr lang="en-US" altLang="zh-CN" dirty="0" smtClean="0"/>
                        <a:t>\</a:t>
                      </a:r>
                      <a:r>
                        <a:rPr lang="zh-CN" altLang="en-US" dirty="0" smtClean="0"/>
                        <a:t>对方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3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56018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0.215486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0.077738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56018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0.784513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0.319814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0.121611</a:t>
                      </a:r>
                      <a:endParaRPr lang="zh-CN" altLang="en-US" dirty="0"/>
                    </a:p>
                  </a:txBody>
                  <a:tcPr/>
                </a:tc>
              </a:tr>
              <a:tr h="56018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0.922261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0.680185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0.250739</a:t>
                      </a:r>
                      <a:endParaRPr lang="zh-CN" altLang="en-US" dirty="0"/>
                    </a:p>
                  </a:txBody>
                  <a:tcPr/>
                </a:tc>
              </a:tr>
              <a:tr h="300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0.878388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0.74926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r>
              <a:rPr lang="zh-CN" altLang="en-US" dirty="0" smtClean="0"/>
              <a:t>胜率表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Game7 </a:t>
            </a:r>
            <a:r>
              <a:rPr lang="zh-CN" altLang="en-US" dirty="0" smtClean="0"/>
              <a:t>斗士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4411662"/>
          </a:xfrm>
        </p:spPr>
        <p:txBody>
          <a:bodyPr/>
          <a:lstStyle/>
          <a:p>
            <a:r>
              <a:rPr lang="zh-CN" altLang="en-US" dirty="0" smtClean="0"/>
              <a:t>出招表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615" y="1981200"/>
            <a:ext cx="862538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Game7 </a:t>
            </a:r>
            <a:r>
              <a:rPr lang="zh-CN" altLang="en-US" dirty="0" smtClean="0"/>
              <a:t>斗士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循环赛，面对弱</a:t>
            </a:r>
            <a:r>
              <a:rPr lang="en-US" altLang="zh-CN" dirty="0" smtClean="0"/>
              <a:t>AI</a:t>
            </a:r>
            <a:r>
              <a:rPr lang="zh-CN" altLang="en-US" dirty="0" smtClean="0"/>
              <a:t>怎么办？</a:t>
            </a:r>
            <a:endParaRPr lang="zh-CN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Game7 </a:t>
            </a:r>
            <a:r>
              <a:rPr lang="zh-CN" altLang="en-US" dirty="0" smtClean="0"/>
              <a:t>斗士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循环赛，面对弱</a:t>
            </a:r>
            <a:r>
              <a:rPr lang="en-US" altLang="zh-CN" dirty="0" smtClean="0"/>
              <a:t>AI</a:t>
            </a:r>
            <a:r>
              <a:rPr lang="zh-CN" altLang="en-US" dirty="0" smtClean="0"/>
              <a:t>怎么办？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记录对手在各状态下的出招概率</a:t>
            </a:r>
            <a:endParaRPr lang="en-US" altLang="zh-CN" dirty="0" smtClean="0"/>
          </a:p>
          <a:p>
            <a:r>
              <a:rPr lang="zh-CN" altLang="en-US" dirty="0" smtClean="0"/>
              <a:t>对手出招诡异，</a:t>
            </a:r>
            <a:r>
              <a:rPr lang="en-US" altLang="zh-CN" dirty="0" smtClean="0"/>
              <a:t>F</a:t>
            </a:r>
            <a:r>
              <a:rPr lang="zh-CN" altLang="en-US" dirty="0" smtClean="0"/>
              <a:t>值不准怎么办？</a:t>
            </a:r>
            <a:endParaRPr lang="zh-CN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Game7 </a:t>
            </a:r>
            <a:r>
              <a:rPr lang="zh-CN" altLang="en-US" dirty="0" smtClean="0"/>
              <a:t>斗士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循环赛，面对弱</a:t>
            </a:r>
            <a:r>
              <a:rPr lang="en-US" altLang="zh-CN" dirty="0" smtClean="0"/>
              <a:t>AI</a:t>
            </a:r>
            <a:r>
              <a:rPr lang="zh-CN" altLang="en-US" dirty="0" smtClean="0"/>
              <a:t>怎么办？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记录对手在各状态下的出招概率</a:t>
            </a:r>
            <a:endParaRPr lang="en-US" altLang="zh-CN" dirty="0" smtClean="0"/>
          </a:p>
          <a:p>
            <a:r>
              <a:rPr lang="zh-CN" altLang="en-US" dirty="0" smtClean="0"/>
              <a:t>对手出招诡异，</a:t>
            </a:r>
            <a:r>
              <a:rPr lang="en-US" altLang="zh-CN" dirty="0" smtClean="0"/>
              <a:t>F</a:t>
            </a:r>
            <a:r>
              <a:rPr lang="zh-CN" altLang="en-US" dirty="0" smtClean="0"/>
              <a:t>值不准怎么办？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记录各状态的胜率，在线计算</a:t>
            </a:r>
            <a:r>
              <a:rPr lang="en-US" altLang="zh-CN" dirty="0" smtClean="0"/>
              <a:t>F</a:t>
            </a:r>
            <a:r>
              <a:rPr lang="zh-CN" altLang="en-US" dirty="0" smtClean="0"/>
              <a:t>与出招表</a:t>
            </a:r>
            <a:endParaRPr lang="en-US" altLang="zh-CN" dirty="0" smtClean="0"/>
          </a:p>
          <a:p>
            <a:r>
              <a:rPr lang="zh-CN" altLang="en-US" dirty="0" smtClean="0"/>
              <a:t>一个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局平均胜</a:t>
            </a:r>
            <a:r>
              <a:rPr lang="en-US" altLang="zh-CN" dirty="0" smtClean="0"/>
              <a:t>51</a:t>
            </a:r>
            <a:r>
              <a:rPr lang="zh-CN" altLang="en-US" dirty="0" smtClean="0"/>
              <a:t>局的算法一定好吗？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Game7 </a:t>
            </a:r>
            <a:r>
              <a:rPr lang="zh-CN" altLang="en-US" dirty="0" smtClean="0"/>
              <a:t>斗士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循环赛，面对弱</a:t>
            </a:r>
            <a:r>
              <a:rPr lang="en-US" altLang="zh-CN" dirty="0" smtClean="0"/>
              <a:t>AI</a:t>
            </a:r>
            <a:r>
              <a:rPr lang="zh-CN" altLang="en-US" dirty="0" smtClean="0"/>
              <a:t>怎么办？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记录对手在各状态下的出招概率</a:t>
            </a:r>
            <a:endParaRPr lang="en-US" altLang="zh-CN" dirty="0" smtClean="0"/>
          </a:p>
          <a:p>
            <a:r>
              <a:rPr lang="zh-CN" altLang="en-US" dirty="0" smtClean="0"/>
              <a:t>对手出招诡异，</a:t>
            </a:r>
            <a:r>
              <a:rPr lang="en-US" altLang="zh-CN" dirty="0" smtClean="0"/>
              <a:t>F</a:t>
            </a:r>
            <a:r>
              <a:rPr lang="zh-CN" altLang="en-US" dirty="0" smtClean="0"/>
              <a:t>值不准怎么办？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记录各状态的胜率，在线计算</a:t>
            </a:r>
            <a:r>
              <a:rPr lang="en-US" altLang="zh-CN" dirty="0" smtClean="0"/>
              <a:t>F</a:t>
            </a:r>
            <a:r>
              <a:rPr lang="zh-CN" altLang="en-US" dirty="0" smtClean="0"/>
              <a:t>与出招表</a:t>
            </a:r>
            <a:endParaRPr lang="en-US" altLang="zh-CN" dirty="0" smtClean="0"/>
          </a:p>
          <a:p>
            <a:r>
              <a:rPr lang="zh-CN" altLang="en-US" dirty="0" smtClean="0"/>
              <a:t>一个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局平均胜</a:t>
            </a:r>
            <a:r>
              <a:rPr lang="en-US" altLang="zh-CN" dirty="0" smtClean="0"/>
              <a:t>51</a:t>
            </a:r>
            <a:r>
              <a:rPr lang="zh-CN" altLang="en-US" dirty="0" smtClean="0"/>
              <a:t>局的算法一定好吗？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10%</a:t>
            </a:r>
            <a:r>
              <a:rPr lang="zh-CN" altLang="en-US" dirty="0" smtClean="0"/>
              <a:t>胜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局，</a:t>
            </a:r>
            <a:r>
              <a:rPr lang="en-US" altLang="zh-CN" dirty="0" smtClean="0"/>
              <a:t>90%</a:t>
            </a:r>
            <a:r>
              <a:rPr lang="zh-CN" altLang="en-US" dirty="0" smtClean="0"/>
              <a:t>胜</a:t>
            </a:r>
            <a:r>
              <a:rPr lang="en-US" altLang="zh-CN" dirty="0" smtClean="0"/>
              <a:t>46</a:t>
            </a:r>
            <a:r>
              <a:rPr lang="zh-CN" altLang="en-US" dirty="0" smtClean="0"/>
              <a:t>局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10%*100+90%*46=51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Game8 </a:t>
            </a:r>
            <a:r>
              <a:rPr lang="zh-CN" altLang="en-US" dirty="0" smtClean="0"/>
              <a:t>武林英雄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见演示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Puzzle1 </a:t>
            </a:r>
            <a:r>
              <a:rPr lang="zh-CN" altLang="en-US" dirty="0" smtClean="0"/>
              <a:t>老鼠与毒药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 </a:t>
            </a:r>
            <a:r>
              <a:rPr lang="en-US" altLang="zh-CN" dirty="0" smtClean="0"/>
              <a:t>1000 </a:t>
            </a:r>
            <a:r>
              <a:rPr lang="zh-CN" altLang="en-US" dirty="0" smtClean="0"/>
              <a:t>个一模一样的瓶子，其中有 </a:t>
            </a:r>
            <a:r>
              <a:rPr lang="en-US" altLang="zh-CN" dirty="0" smtClean="0"/>
              <a:t>999 </a:t>
            </a:r>
            <a:r>
              <a:rPr lang="zh-CN" altLang="en-US" dirty="0" smtClean="0"/>
              <a:t>瓶是普通的水，有一瓶是毒药。</a:t>
            </a:r>
            <a:endParaRPr lang="en-US" altLang="zh-CN" dirty="0" smtClean="0"/>
          </a:p>
          <a:p>
            <a:r>
              <a:rPr lang="zh-CN" altLang="en-US" dirty="0" smtClean="0"/>
              <a:t>任何喝下毒药的生物都会在一星期之后死亡。</a:t>
            </a:r>
            <a:endParaRPr lang="en-US" altLang="zh-CN" dirty="0" smtClean="0"/>
          </a:p>
          <a:p>
            <a:r>
              <a:rPr lang="zh-CN" altLang="en-US" dirty="0" smtClean="0"/>
              <a:t>你只有 </a:t>
            </a:r>
            <a:r>
              <a:rPr lang="en-US" altLang="zh-CN" dirty="0" smtClean="0"/>
              <a:t>10 </a:t>
            </a:r>
            <a:r>
              <a:rPr lang="zh-CN" altLang="en-US" dirty="0" smtClean="0"/>
              <a:t>只小白鼠和一星期的时间，如何检验出哪个瓶子里有毒药？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Game8 </a:t>
            </a:r>
            <a:r>
              <a:rPr lang="zh-CN" altLang="en-US" dirty="0" smtClean="0"/>
              <a:t>武林英雄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见演示</a:t>
            </a:r>
            <a:endParaRPr lang="en-US" altLang="zh-CN" dirty="0" smtClean="0"/>
          </a:p>
          <a:p>
            <a:r>
              <a:rPr lang="zh-CN" altLang="en-US" dirty="0" smtClean="0"/>
              <a:t>求我方获胜的概率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双方</a:t>
            </a:r>
            <a:r>
              <a:rPr lang="en-US" altLang="zh-CN" dirty="0" smtClean="0"/>
              <a:t>HP</a:t>
            </a:r>
            <a:r>
              <a:rPr lang="zh-CN" altLang="en-US" dirty="0" smtClean="0"/>
              <a:t>不超过</a:t>
            </a:r>
            <a:r>
              <a:rPr lang="en-US" altLang="zh-CN" dirty="0" smtClean="0"/>
              <a:t>1000</a:t>
            </a:r>
          </a:p>
          <a:p>
            <a:pPr lvl="1"/>
            <a:r>
              <a:rPr lang="zh-CN" altLang="en-US" dirty="0" smtClean="0"/>
              <a:t>双方攻击上下限浮动不超过</a:t>
            </a:r>
            <a:r>
              <a:rPr lang="en-US" altLang="zh-CN" dirty="0" smtClean="0"/>
              <a:t>10</a:t>
            </a:r>
          </a:p>
          <a:p>
            <a:pPr lvl="1"/>
            <a:r>
              <a:rPr lang="zh-CN" altLang="en-US" dirty="0" smtClean="0"/>
              <a:t>已知闪避、暴击、破击的概率</a:t>
            </a:r>
            <a:endParaRPr lang="zh-CN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Game8 </a:t>
            </a:r>
            <a:r>
              <a:rPr lang="zh-CN" altLang="en-US" dirty="0" smtClean="0"/>
              <a:t>武林英雄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r>
              <a:rPr lang="en-US" altLang="zh-CN" dirty="0" smtClean="0"/>
              <a:t>F[</a:t>
            </a:r>
            <a:r>
              <a:rPr lang="en-US" altLang="zh-CN" dirty="0" err="1" smtClean="0"/>
              <a:t>Hp</a:t>
            </a:r>
            <a:r>
              <a:rPr lang="en-US" altLang="zh-CN" baseline="-25000" dirty="0" err="1" smtClean="0"/>
              <a:t>me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Hp</a:t>
            </a:r>
            <a:r>
              <a:rPr lang="en-US" altLang="zh-CN" baseline="-25000" dirty="0" err="1" smtClean="0"/>
              <a:t>you</a:t>
            </a:r>
            <a:r>
              <a:rPr lang="en-US" altLang="zh-CN" dirty="0" smtClean="0"/>
              <a:t>]</a:t>
            </a:r>
            <a:r>
              <a:rPr lang="zh-CN" altLang="en-US" dirty="0" smtClean="0"/>
              <a:t>表示我有</a:t>
            </a:r>
            <a:r>
              <a:rPr lang="en-US" altLang="zh-CN" dirty="0" err="1" smtClean="0"/>
              <a:t>Hp</a:t>
            </a:r>
            <a:r>
              <a:rPr lang="en-US" altLang="zh-CN" baseline="-25000" dirty="0" err="1" smtClean="0"/>
              <a:t>me</a:t>
            </a:r>
            <a:r>
              <a:rPr lang="zh-CN" altLang="en-US" dirty="0" smtClean="0"/>
              <a:t>点血，对手有</a:t>
            </a:r>
            <a:r>
              <a:rPr lang="en-US" altLang="zh-CN" dirty="0" err="1" smtClean="0"/>
              <a:t>Hp</a:t>
            </a:r>
            <a:r>
              <a:rPr lang="en-US" altLang="zh-CN" baseline="-25000" dirty="0" err="1" smtClean="0"/>
              <a:t>you</a:t>
            </a:r>
            <a:r>
              <a:rPr lang="zh-CN" altLang="en-US" dirty="0" smtClean="0"/>
              <a:t>点血时我获胜的概率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时间复杂度？</a:t>
            </a:r>
            <a:endParaRPr lang="en-US" altLang="zh-CN" dirty="0" smtClean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" y="2819400"/>
            <a:ext cx="2438399" cy="536448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66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3429000"/>
            <a:ext cx="8763000" cy="581849"/>
          </a:xfrm>
          <a:prstGeom prst="rect">
            <a:avLst/>
          </a:prstGeom>
          <a:noFill/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771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3400" y="4267200"/>
            <a:ext cx="2406316" cy="457200"/>
          </a:xfrm>
          <a:prstGeom prst="rect">
            <a:avLst/>
          </a:prstGeom>
          <a:noFill/>
        </p:spPr>
      </p:pic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0" y="638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6600" y="4191000"/>
            <a:ext cx="2497282" cy="533400"/>
          </a:xfrm>
          <a:prstGeom prst="rect">
            <a:avLst/>
          </a:prstGeom>
          <a:noFill/>
        </p:spPr>
      </p:pic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0" y="666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Game8 </a:t>
            </a:r>
            <a:r>
              <a:rPr lang="zh-CN" altLang="en-US" dirty="0" smtClean="0"/>
              <a:t>武林英雄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r>
              <a:rPr lang="en-US" altLang="zh-CN" dirty="0" smtClean="0"/>
              <a:t>F[</a:t>
            </a:r>
            <a:r>
              <a:rPr lang="en-US" altLang="zh-CN" dirty="0" err="1" smtClean="0"/>
              <a:t>Hp</a:t>
            </a:r>
            <a:r>
              <a:rPr lang="en-US" altLang="zh-CN" baseline="-25000" dirty="0" err="1" smtClean="0"/>
              <a:t>me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Hp</a:t>
            </a:r>
            <a:r>
              <a:rPr lang="en-US" altLang="zh-CN" baseline="-25000" dirty="0" err="1" smtClean="0"/>
              <a:t>you</a:t>
            </a:r>
            <a:r>
              <a:rPr lang="en-US" altLang="zh-CN" dirty="0" smtClean="0"/>
              <a:t>]</a:t>
            </a:r>
            <a:r>
              <a:rPr lang="zh-CN" altLang="en-US" dirty="0" smtClean="0"/>
              <a:t>表示我有</a:t>
            </a:r>
            <a:r>
              <a:rPr lang="en-US" altLang="zh-CN" dirty="0" err="1" smtClean="0"/>
              <a:t>Hp</a:t>
            </a:r>
            <a:r>
              <a:rPr lang="en-US" altLang="zh-CN" baseline="-25000" dirty="0" err="1" smtClean="0"/>
              <a:t>me</a:t>
            </a:r>
            <a:r>
              <a:rPr lang="zh-CN" altLang="en-US" dirty="0" smtClean="0"/>
              <a:t>点血，对手有</a:t>
            </a:r>
            <a:r>
              <a:rPr lang="en-US" altLang="zh-CN" dirty="0" err="1" smtClean="0"/>
              <a:t>Hp</a:t>
            </a:r>
            <a:r>
              <a:rPr lang="en-US" altLang="zh-CN" baseline="-25000" dirty="0" err="1" smtClean="0"/>
              <a:t>you</a:t>
            </a:r>
            <a:r>
              <a:rPr lang="zh-CN" altLang="en-US" dirty="0" smtClean="0"/>
              <a:t>点血时我获胜的概率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时间复杂度？</a:t>
            </a:r>
            <a:endParaRPr lang="en-US" altLang="zh-CN" dirty="0" smtClean="0"/>
          </a:p>
          <a:p>
            <a:r>
              <a:rPr lang="en-US" altLang="zh-CN" dirty="0" err="1" smtClean="0"/>
              <a:t>DMG</a:t>
            </a:r>
            <a:r>
              <a:rPr lang="en-US" altLang="zh-CN" baseline="-25000" dirty="0" err="1" smtClean="0"/>
              <a:t>you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DMG</a:t>
            </a:r>
            <a:r>
              <a:rPr lang="en-US" altLang="zh-CN" baseline="-25000" dirty="0" err="1" smtClean="0"/>
              <a:t>you</a:t>
            </a:r>
            <a:r>
              <a:rPr lang="en-US" altLang="zh-CN" dirty="0" smtClean="0"/>
              <a:t>=0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" y="2819400"/>
            <a:ext cx="2438399" cy="536448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66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3429000"/>
            <a:ext cx="8763000" cy="581849"/>
          </a:xfrm>
          <a:prstGeom prst="rect">
            <a:avLst/>
          </a:prstGeom>
          <a:noFill/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771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3400" y="4267200"/>
            <a:ext cx="2406316" cy="457200"/>
          </a:xfrm>
          <a:prstGeom prst="rect">
            <a:avLst/>
          </a:prstGeom>
          <a:noFill/>
        </p:spPr>
      </p:pic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0" y="638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6600" y="4191000"/>
            <a:ext cx="2497282" cy="533400"/>
          </a:xfrm>
          <a:prstGeom prst="rect">
            <a:avLst/>
          </a:prstGeom>
          <a:noFill/>
        </p:spPr>
      </p:pic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0" y="666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Game9 </a:t>
            </a:r>
            <a:r>
              <a:rPr lang="zh-CN" altLang="en-US" dirty="0" smtClean="0"/>
              <a:t>图灵机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见演示</a:t>
            </a:r>
            <a:endParaRPr lang="en-US" altLang="zh-CN" dirty="0" smtClean="0"/>
          </a:p>
          <a:p>
            <a:r>
              <a:rPr lang="en-US" altLang="zh-CN" dirty="0" smtClean="0"/>
              <a:t>Androids</a:t>
            </a:r>
          </a:p>
          <a:p>
            <a:r>
              <a:rPr lang="en-US" altLang="zh-CN" dirty="0" smtClean="0"/>
              <a:t>Officers</a:t>
            </a:r>
            <a:endParaRPr lang="zh-CN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Backup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空当接龙</a:t>
            </a:r>
            <a:endParaRPr lang="en-US" altLang="zh-CN" dirty="0" smtClean="0"/>
          </a:p>
          <a:p>
            <a:r>
              <a:rPr lang="en-US" altLang="zh-CN" dirty="0" smtClean="0"/>
              <a:t>Move the box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Puzzle1 </a:t>
            </a:r>
            <a:r>
              <a:rPr lang="zh-CN" altLang="en-US" dirty="0" smtClean="0"/>
              <a:t>老鼠与毒药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解法：二进制转换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Puzzle1 </a:t>
            </a:r>
            <a:r>
              <a:rPr lang="zh-CN" altLang="en-US" dirty="0" smtClean="0"/>
              <a:t>老鼠与毒药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解法：二进制转换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如果有两个星期时间呢？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Puzzle1 </a:t>
            </a:r>
            <a:r>
              <a:rPr lang="zh-CN" altLang="en-US" dirty="0" smtClean="0"/>
              <a:t>老鼠与毒药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解法：二进制转换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如果有两个星期时间呢？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三进制转换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7</a:t>
            </a:r>
            <a:r>
              <a:rPr lang="zh-CN" altLang="en-US" dirty="0" smtClean="0"/>
              <a:t>只老鼠足够，</a:t>
            </a:r>
            <a:r>
              <a:rPr lang="en-US" altLang="zh-CN" dirty="0" smtClean="0"/>
              <a:t>3</a:t>
            </a:r>
            <a:r>
              <a:rPr lang="en-US" altLang="zh-CN" baseline="30000" dirty="0" smtClean="0"/>
              <a:t>7</a:t>
            </a:r>
            <a:r>
              <a:rPr lang="en-US" altLang="zh-CN" dirty="0" smtClean="0"/>
              <a:t>=2187&gt;1000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Puzzle1 </a:t>
            </a:r>
            <a:r>
              <a:rPr lang="zh-CN" altLang="en-US" dirty="0" smtClean="0"/>
              <a:t>老鼠与毒药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解法：二进制转换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如果有两个星期时间呢？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三进制转换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7</a:t>
            </a:r>
            <a:r>
              <a:rPr lang="zh-CN" altLang="en-US" dirty="0" smtClean="0"/>
              <a:t>只老鼠足够，</a:t>
            </a:r>
            <a:r>
              <a:rPr lang="en-US" altLang="zh-CN" dirty="0" smtClean="0"/>
              <a:t>3</a:t>
            </a:r>
            <a:r>
              <a:rPr lang="en-US" altLang="zh-CN" baseline="30000" dirty="0" smtClean="0"/>
              <a:t>7</a:t>
            </a:r>
            <a:r>
              <a:rPr lang="en-US" altLang="zh-CN" dirty="0" smtClean="0"/>
              <a:t>=2187&gt;1000</a:t>
            </a:r>
          </a:p>
          <a:p>
            <a:pPr lvl="1"/>
            <a:r>
              <a:rPr lang="en-US" altLang="zh-CN" dirty="0" smtClean="0"/>
              <a:t>6</a:t>
            </a:r>
            <a:r>
              <a:rPr lang="zh-CN" altLang="en-US" dirty="0" smtClean="0"/>
              <a:t>只老鼠可以吗？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5786</TotalTime>
  <Words>1709</Words>
  <Application>Microsoft PowerPoint</Application>
  <PresentationFormat>全屏显示(4:3)</PresentationFormat>
  <Paragraphs>344</Paragraphs>
  <Slides>54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55" baseType="lpstr">
      <vt:lpstr>Network</vt:lpstr>
      <vt:lpstr>教你玩游戏</vt:lpstr>
      <vt:lpstr>Game1 读心术</vt:lpstr>
      <vt:lpstr>Game1 读心术</vt:lpstr>
      <vt:lpstr>Game1 读心术</vt:lpstr>
      <vt:lpstr>Puzzle1 老鼠与毒药</vt:lpstr>
      <vt:lpstr>Puzzle1 老鼠与毒药</vt:lpstr>
      <vt:lpstr>Puzzle1 老鼠与毒药</vt:lpstr>
      <vt:lpstr>Puzzle1 老鼠与毒药</vt:lpstr>
      <vt:lpstr>Puzzle1 老鼠与毒药</vt:lpstr>
      <vt:lpstr>Game2 猜数字</vt:lpstr>
      <vt:lpstr>Game2 猜数字</vt:lpstr>
      <vt:lpstr>Game2 猜数字</vt:lpstr>
      <vt:lpstr>Puzzle2 CBA的下界</vt:lpstr>
      <vt:lpstr>Puzzle2 CBA的下界</vt:lpstr>
      <vt:lpstr>Game3 踩灯游戏</vt:lpstr>
      <vt:lpstr>Puzzle3 超级翻转</vt:lpstr>
      <vt:lpstr>Puzzle3 超级翻转</vt:lpstr>
      <vt:lpstr>Puzzle3 超级翻转</vt:lpstr>
      <vt:lpstr>Game4 魔塔</vt:lpstr>
      <vt:lpstr>Game4 魔塔</vt:lpstr>
      <vt:lpstr>Game4 魔塔</vt:lpstr>
      <vt:lpstr>Game4 魔塔</vt:lpstr>
      <vt:lpstr>Game4 魔塔</vt:lpstr>
      <vt:lpstr>Puzzle4 简化魔塔</vt:lpstr>
      <vt:lpstr>Puzzle4 简化魔塔</vt:lpstr>
      <vt:lpstr>Puzzle4 简化魔塔</vt:lpstr>
      <vt:lpstr>Game5 星际争霸</vt:lpstr>
      <vt:lpstr>Game5 星际争霸</vt:lpstr>
      <vt:lpstr>Game5 星际争霸</vt:lpstr>
      <vt:lpstr>Game5 星际争霸</vt:lpstr>
      <vt:lpstr>Game5 星际争霸</vt:lpstr>
      <vt:lpstr>Game6 射箭游戏</vt:lpstr>
      <vt:lpstr>Game6 射箭游戏</vt:lpstr>
      <vt:lpstr>Game6 射箭游戏</vt:lpstr>
      <vt:lpstr>Puzzle5 无穷皇后问题</vt:lpstr>
      <vt:lpstr>Puzzle5 无穷皇后问题</vt:lpstr>
      <vt:lpstr>Puzzle5 无穷皇后问题</vt:lpstr>
      <vt:lpstr>Puzzle5 无穷皇后问题</vt:lpstr>
      <vt:lpstr>Game7 斗士</vt:lpstr>
      <vt:lpstr>Game7 斗士</vt:lpstr>
      <vt:lpstr>Game7 斗士</vt:lpstr>
      <vt:lpstr>Game7 斗士</vt:lpstr>
      <vt:lpstr>Game7 斗士</vt:lpstr>
      <vt:lpstr>Game7 斗士</vt:lpstr>
      <vt:lpstr>Game7 斗士</vt:lpstr>
      <vt:lpstr>Game7 斗士</vt:lpstr>
      <vt:lpstr>Game7 斗士</vt:lpstr>
      <vt:lpstr>Game7 斗士</vt:lpstr>
      <vt:lpstr>Game8 武林英雄</vt:lpstr>
      <vt:lpstr>Game8 武林英雄</vt:lpstr>
      <vt:lpstr>Game8 武林英雄</vt:lpstr>
      <vt:lpstr>Game8 武林英雄</vt:lpstr>
      <vt:lpstr>Game9 图灵机</vt:lpstr>
      <vt:lpstr>Backup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Myth5</cp:lastModifiedBy>
  <cp:revision>905</cp:revision>
  <cp:lastPrinted>1601-01-01T00:00:00Z</cp:lastPrinted>
  <dcterms:created xsi:type="dcterms:W3CDTF">1601-01-01T00:00:00Z</dcterms:created>
  <dcterms:modified xsi:type="dcterms:W3CDTF">2012-05-13T00:57:13Z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