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38"/>
  </p:notesMasterIdLst>
  <p:handoutMasterIdLst>
    <p:handoutMasterId r:id="rId39"/>
  </p:handoutMasterIdLst>
  <p:sldIdLst>
    <p:sldId id="256" r:id="rId6"/>
    <p:sldId id="259" r:id="rId7"/>
    <p:sldId id="260" r:id="rId8"/>
    <p:sldId id="262" r:id="rId9"/>
    <p:sldId id="263" r:id="rId10"/>
    <p:sldId id="264" r:id="rId11"/>
    <p:sldId id="276" r:id="rId12"/>
    <p:sldId id="277" r:id="rId13"/>
    <p:sldId id="265" r:id="rId14"/>
    <p:sldId id="266" r:id="rId15"/>
    <p:sldId id="267" r:id="rId16"/>
    <p:sldId id="294" r:id="rId17"/>
    <p:sldId id="293" r:id="rId18"/>
    <p:sldId id="295" r:id="rId19"/>
    <p:sldId id="274" r:id="rId20"/>
    <p:sldId id="275"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7" r:id="rId35"/>
    <p:sldId id="299" r:id="rId36"/>
    <p:sldId id="258" r:id="rId37"/>
  </p:sldIdLst>
  <p:sldSz cx="9144000" cy="6858000" type="screen4x3"/>
  <p:notesSz cx="6858000" cy="9144000"/>
  <p:defaultTextStyle>
    <a:defPPr>
      <a:defRPr lang="zh-CN"/>
    </a:defPPr>
    <a:lvl1pPr marL="0" lvl="0"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1pPr>
    <a:lvl2pPr marL="457200" lvl="1"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2pPr>
    <a:lvl3pPr marL="914400" lvl="2"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3pPr>
    <a:lvl4pPr marL="1371600" lvl="3"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4pPr>
    <a:lvl5pPr marL="1828800" lvl="4"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5pPr>
    <a:lvl6pPr marL="2286000" lvl="5"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6pPr>
    <a:lvl7pPr marL="2743200" lvl="6"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7pPr>
    <a:lvl8pPr marL="3200400" lvl="7"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8pPr>
    <a:lvl9pPr marL="3657600" lvl="8" indent="0" algn="l" defTabSz="4572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1"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3E5"/>
    <a:srgbClr val="000000"/>
    <a:srgbClr val="FB3A00"/>
    <a:srgbClr val="2CBD1F"/>
    <a:srgbClr val="905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snapToGrid="0" snapToObjects="1" showGuides="1">
      <p:cViewPr varScale="1">
        <p:scale>
          <a:sx n="108" d="100"/>
          <a:sy n="108" d="100"/>
        </p:scale>
        <p:origin x="-1704" y="-84"/>
      </p:cViewPr>
      <p:guideLst>
        <p:guide orient="horz" pos="2160"/>
        <p:guide pos="288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vl1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1" charset="0"/>
              <a:ea typeface="宋体" panose="02010600030101010101" pitchFamily="2" charset="-122"/>
              <a:cs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p>
            <a:pPr lvl="0" algn="r">
              <a:buClrTx/>
            </a:pPr>
            <a:endParaRPr lang="zh-CN" altLang="en-US" sz="1200"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kumimoji="1" sz="1200"/>
            </a:lvl1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1" charset="0"/>
              <a:ea typeface="宋体" panose="02010600030101010101" pitchFamily="2" charset="-122"/>
              <a:cs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p>
            <a:pPr lvl="0" algn="r">
              <a:buClrTx/>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640583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vl1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1" charset="0"/>
              <a:ea typeface="宋体" panose="02010600030101010101" pitchFamily="2" charset="-122"/>
              <a:cs typeface="宋体" panose="02010600030101010101" pitchFamily="2" charset="-122"/>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p>
            <a:pPr lvl="0" algn="r">
              <a:buClrTx/>
            </a:pPr>
            <a:endParaRPr lang="zh-CN" altLang="en-US" sz="1200"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457200" rtl="0" eaLnBrk="1" fontAlgn="base" latinLnBrk="0" hangingPunct="1">
              <a:lnSpc>
                <a:spcPct val="100000"/>
              </a:lnSpc>
              <a:spcBef>
                <a:spcPct val="3000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mn-lt"/>
              <a:ea typeface="+mn-ea"/>
              <a:cs typeface="宋体" panose="02010600030101010101" pitchFamily="2" charset="-122"/>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kumimoji="1" sz="1200"/>
            </a:lvl1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1" charset="0"/>
              <a:ea typeface="宋体" panose="02010600030101010101" pitchFamily="2" charset="-122"/>
              <a:cs typeface="宋体" panose="02010600030101010101" pitchFamily="2" charset="-122"/>
            </a:endParaRPr>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a:buClrTx/>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239565624"/>
      </p:ext>
    </p:extLst>
  </p:cSld>
  <p:clrMap bg1="lt1" tx1="dk1" bg2="lt2" tx2="dk2" accent1="accent1" accent2="accent2" accent3="accent3" accent4="accent4" accent5="accent5" accent6="accent6" hlink="hlink" folHlink="folHlink"/>
  <p:hf sldNum="0" hdr="0" ftr="0" dt="0"/>
  <p:notesStyle>
    <a:lvl1pPr algn="l" defTabSz="457200" rtl="0" fontAlgn="base">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0"/>
            <a:ext cx="2171700" cy="5976938"/>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112713" y="0"/>
            <a:ext cx="6362700" cy="59769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236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236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日期占位符 3"/>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ctr"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3335338"/>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6019800" cy="33353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4525963"/>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60198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88925" y="1450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479925" y="1450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灯片编号占位符 5"/>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pPr lvl="0">
              <a:buClrTx/>
            </a:pPr>
            <a:endParaRPr lang="zh-CN" altLang="en-US" dirty="0"/>
          </a:p>
        </p:txBody>
      </p:sp>
      <p:sp>
        <p:nvSpPr>
          <p:cNvPr id="8" name="灯片编号占位符 7"/>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Tx/>
            </a:pPr>
            <a:endParaRPr lang="zh-CN" altLang="en-US" dirty="0"/>
          </a:p>
        </p:txBody>
      </p:sp>
      <p:sp>
        <p:nvSpPr>
          <p:cNvPr id="4" name="灯片编号占位符 3"/>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88925" y="1450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479925" y="1450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Tx/>
            </a:pPr>
            <a:endParaRPr lang="zh-CN" altLang="en-US" dirty="0"/>
          </a:p>
        </p:txBody>
      </p:sp>
      <p:sp>
        <p:nvSpPr>
          <p:cNvPr id="3" name="灯片编号占位符 2"/>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灯片编号占位符 5"/>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1" fontAlgn="base" latinLnBrk="0" hangingPunct="1">
              <a:lnSpc>
                <a:spcPct val="125000"/>
              </a:lnSpc>
              <a:spcBef>
                <a:spcPct val="0"/>
              </a:spcBef>
              <a:spcAft>
                <a:spcPct val="0"/>
              </a:spcAft>
              <a:buClrTx/>
              <a:buSzTx/>
              <a:buFont typeface="Arial" panose="020B0604020202020204" pitchFamily="34" charset="0"/>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Tx/>
            </a:pPr>
            <a:endParaRPr lang="zh-CN" altLang="en-US" dirty="0"/>
          </a:p>
        </p:txBody>
      </p:sp>
      <p:sp>
        <p:nvSpPr>
          <p:cNvPr id="6" name="灯片编号占位符 5"/>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0"/>
            <a:ext cx="2171700" cy="5976938"/>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112713" y="0"/>
            <a:ext cx="6362700" cy="59769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vert="horz"/>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6" name="灯片编号占位符 5"/>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8" name="灯片编号占位符 7"/>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4" name="灯片编号占位符 3"/>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3" name="灯片编号占位符 2"/>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6" name="灯片编号占位符 5"/>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6" name="灯片编号占位符 5"/>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600200"/>
            <a:ext cx="2057400" cy="4525963"/>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1600200"/>
            <a:ext cx="6019800" cy="4525963"/>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pPr lvl="0">
              <a:buClrTx/>
            </a:pPr>
            <a:endParaRPr lang="zh-CN" altLang="en-US" dirty="0">
              <a:latin typeface="Calibri" panose="020F0502020204030204" pitchFamily="1" charset="0"/>
            </a:endParaRPr>
          </a:p>
        </p:txBody>
      </p:sp>
      <p:sp>
        <p:nvSpPr>
          <p:cNvPr id="5" name="灯片编号占位符 4"/>
          <p:cNvSpPr>
            <a:spLocks noGrp="1"/>
          </p:cNvSpPr>
          <p:nvPr>
            <p:ph type="sldNum" sz="quarter" idx="11"/>
          </p:nvPr>
        </p:nvSpPr>
        <p:spPr/>
        <p:txBody>
          <a:body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1" fontAlgn="base" latinLnBrk="0" hangingPunct="1">
              <a:lnSpc>
                <a:spcPct val="125000"/>
              </a:lnSpc>
              <a:spcBef>
                <a:spcPct val="0"/>
              </a:spcBef>
              <a:spcAft>
                <a:spcPct val="0"/>
              </a:spcAft>
              <a:buClrTx/>
              <a:buSzTx/>
              <a:buFont typeface="Arial" panose="020B0604020202020204" pitchFamily="34" charset="0"/>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Tx/>
            </a:pP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 descr="无标题.png"/>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1027" name="标题占位符 1"/>
          <p:cNvSpPr>
            <a:spLocks noGrp="1"/>
          </p:cNvSpPr>
          <p:nvPr>
            <p:ph type="title"/>
          </p:nvPr>
        </p:nvSpPr>
        <p:spPr>
          <a:xfrm>
            <a:off x="112713" y="0"/>
            <a:ext cx="8686800" cy="1101725"/>
          </a:xfrm>
          <a:prstGeom prst="rect">
            <a:avLst/>
          </a:prstGeom>
          <a:noFill/>
          <a:ln w="9525">
            <a:noFill/>
          </a:ln>
        </p:spPr>
        <p:txBody>
          <a:bodyPr anchor="ctr"/>
          <a:lstStyle/>
          <a:p>
            <a:pPr lvl="0"/>
            <a:r>
              <a:rPr lang="zh-CN" altLang="en-US" dirty="0"/>
              <a:t>单击此处编辑标题</a:t>
            </a:r>
          </a:p>
        </p:txBody>
      </p:sp>
      <p:sp>
        <p:nvSpPr>
          <p:cNvPr id="1028" name="文本占位符 2"/>
          <p:cNvSpPr>
            <a:spLocks noGrp="1"/>
          </p:cNvSpPr>
          <p:nvPr>
            <p:ph type="body" idx="1"/>
          </p:nvPr>
        </p:nvSpPr>
        <p:spPr>
          <a:xfrm>
            <a:off x="288925" y="1450975"/>
            <a:ext cx="8229600" cy="4525963"/>
          </a:xfrm>
          <a:prstGeom prst="rect">
            <a:avLst/>
          </a:prstGeom>
          <a:noFill/>
          <a:ln w="9525">
            <a:noFill/>
          </a:ln>
        </p:spPr>
        <p:txBody>
          <a:bodyPr/>
          <a:lstStyle/>
          <a:p>
            <a:pPr lvl="0"/>
            <a:r>
              <a:rPr lang="zh-CN" altLang="en-US" dirty="0"/>
              <a:t>单击此处编辑文本样式</a:t>
            </a:r>
            <a:endParaRPr lang="en-US" altLang="zh-CN" dirty="0"/>
          </a:p>
          <a:p>
            <a:pPr lvl="1"/>
            <a:r>
              <a:rPr lang="zh-CN" altLang="en-US" dirty="0"/>
              <a:t>二级文本</a:t>
            </a:r>
          </a:p>
        </p:txBody>
      </p:sp>
      <p:sp>
        <p:nvSpPr>
          <p:cNvPr id="1029" name="日期占位符 3"/>
          <p:cNvSpPr>
            <a:spLocks noGrp="1" noChangeArrowheads="1"/>
          </p:cNvSpPr>
          <p:nvPr>
            <p:ph type="dt" sz="half" idx="2"/>
          </p:nvPr>
        </p:nvSpPr>
        <p:spPr bwMode="auto">
          <a:xfrm>
            <a:off x="0" y="6518275"/>
            <a:ext cx="2133600" cy="365125"/>
          </a:xfrm>
          <a:prstGeom prst="rect">
            <a:avLst/>
          </a:prstGeom>
          <a:noFill/>
          <a:ln>
            <a:noFill/>
          </a:ln>
        </p:spPr>
        <p:txBody>
          <a:bodyPr vert="horz" wrap="square" lIns="91440" tIns="45720" rIns="91440" bIns="45720" numCol="1" anchor="ctr" anchorCtr="0" compatLnSpc="1"/>
          <a:lstStyle>
            <a:lvl1pPr>
              <a:defRPr sz="1200">
                <a:solidFill>
                  <a:srgbClr val="898989"/>
                </a:solidFill>
                <a:latin typeface="微软雅黑" panose="020B0503020204020204" pitchFamily="1" charset="-122"/>
                <a:ea typeface="微软雅黑" panose="020B0503020204020204" pitchFamily="1" charset="-122"/>
              </a:defRPr>
            </a:lvl1pPr>
          </a:lstStyle>
          <a:p>
            <a:pPr lvl="0">
              <a:buClrTx/>
            </a:pPr>
            <a:endParaRPr lang="zh-CN" altLang="en-US" dirty="0"/>
          </a:p>
        </p:txBody>
      </p:sp>
      <p:cxnSp>
        <p:nvCxnSpPr>
          <p:cNvPr id="1030" name="直线连接符 8"/>
          <p:cNvCxnSpPr/>
          <p:nvPr/>
        </p:nvCxnSpPr>
        <p:spPr>
          <a:xfrm>
            <a:off x="0" y="1101725"/>
            <a:ext cx="9144000" cy="0"/>
          </a:xfrm>
          <a:prstGeom prst="line">
            <a:avLst/>
          </a:prstGeom>
          <a:ln w="19050" cap="flat" cmpd="sng">
            <a:solidFill>
              <a:srgbClr val="FB3A00"/>
            </a:solidFill>
            <a:prstDash val="solid"/>
            <a:headEnd type="none" w="med" len="med"/>
            <a:tailEnd type="none" w="med" len="me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fontAlgn="base">
        <a:spcBef>
          <a:spcPct val="0"/>
        </a:spcBef>
        <a:spcAft>
          <a:spcPct val="0"/>
        </a:spcAft>
        <a:defRPr kumimoji="1" sz="2000">
          <a:solidFill>
            <a:schemeClr val="tx1"/>
          </a:solidFill>
          <a:latin typeface="+mj-lt"/>
          <a:ea typeface="+mj-ea"/>
          <a:cs typeface="+mj-cs"/>
        </a:defRPr>
      </a:lvl1pPr>
      <a:lvl2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2pPr>
      <a:lvl3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3pPr>
      <a:lvl4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4pPr>
      <a:lvl5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5pPr>
      <a:lvl6pPr marL="4572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6pPr>
      <a:lvl7pPr marL="9144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7pPr>
      <a:lvl8pPr marL="13716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8pPr>
      <a:lvl9pPr marL="18288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9pPr>
    </p:titleStyle>
    <p:bodyStyle>
      <a:lvl1pPr marL="342900" indent="-342900" algn="l" defTabSz="457200" rtl="0" fontAlgn="base">
        <a:lnSpc>
          <a:spcPct val="125000"/>
        </a:lnSpc>
        <a:spcBef>
          <a:spcPct val="0"/>
        </a:spcBef>
        <a:spcAft>
          <a:spcPct val="0"/>
        </a:spcAft>
        <a:buFont typeface="Arial" panose="020B0604020202020204" pitchFamily="34" charset="0"/>
        <a:buChar char="•"/>
        <a:defRPr kumimoji="1" sz="1600">
          <a:solidFill>
            <a:schemeClr val="tx1"/>
          </a:solidFill>
          <a:latin typeface="+mn-lt"/>
          <a:ea typeface="+mn-ea"/>
          <a:cs typeface="+mn-cs"/>
        </a:defRPr>
      </a:lvl1pPr>
      <a:lvl2pPr marL="742950" indent="-285750" algn="l" defTabSz="457200" rtl="0" fontAlgn="base">
        <a:lnSpc>
          <a:spcPct val="125000"/>
        </a:lnSpc>
        <a:spcBef>
          <a:spcPct val="0"/>
        </a:spcBef>
        <a:spcAft>
          <a:spcPct val="0"/>
        </a:spcAft>
        <a:buFont typeface="Arial" panose="020B0604020202020204" pitchFamily="34" charset="0"/>
        <a:buChar char="–"/>
        <a:defRPr kumimoji="1" sz="14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kumimoji="1" sz="2400">
          <a:solidFill>
            <a:schemeClr val="tx1"/>
          </a:solidFill>
          <a:latin typeface="Calibri" panose="020F0502020204030204" pitchFamily="1" charset="0"/>
          <a:ea typeface="宋体" panose="02010600030101010101" pitchFamily="2" charset="-122"/>
          <a:cs typeface="宋体" panose="02010600030101010101" pitchFamily="2" charset="-122"/>
        </a:defRPr>
      </a:lvl3pPr>
      <a:lvl4pPr marL="16002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Calibri" panose="020F0502020204030204" pitchFamily="1" charset="0"/>
          <a:ea typeface="宋体" panose="02010600030101010101" pitchFamily="2" charset="-122"/>
        </a:defRPr>
      </a:lvl4pPr>
      <a:lvl5pPr marL="20574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Calibri" panose="020F0502020204030204" pitchFamily="1" charset="0"/>
          <a:ea typeface="宋体" panose="02010600030101010101" pitchFamily="2" charset="-122"/>
        </a:defRPr>
      </a:lvl5pPr>
      <a:lvl6pPr marL="25146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6pPr>
      <a:lvl7pPr marL="29718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7pPr>
      <a:lvl8pPr marL="34290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8pPr>
      <a:lvl9pPr marL="38862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图片 6" descr="首页.png"/>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3315" name="标题占位符 1"/>
          <p:cNvSpPr>
            <a:spLocks noGrp="1"/>
          </p:cNvSpPr>
          <p:nvPr>
            <p:ph type="title"/>
          </p:nvPr>
        </p:nvSpPr>
        <p:spPr>
          <a:xfrm>
            <a:off x="457200" y="4187825"/>
            <a:ext cx="8027988" cy="747713"/>
          </a:xfrm>
          <a:prstGeom prst="rect">
            <a:avLst/>
          </a:prstGeom>
          <a:noFill/>
          <a:ln w="9525">
            <a:noFill/>
          </a:ln>
        </p:spPr>
        <p:txBody>
          <a:bodyPr anchor="ctr"/>
          <a:lstStyle/>
          <a:p>
            <a:pPr lvl="0"/>
            <a:r>
              <a:rPr lang="zh-CN" altLang="en-US" dirty="0"/>
              <a:t>单击此处编辑标题本文</a:t>
            </a:r>
          </a:p>
        </p:txBody>
      </p:sp>
      <p:sp>
        <p:nvSpPr>
          <p:cNvPr id="13316" name="文本占位符 2"/>
          <p:cNvSpPr>
            <a:spLocks noGrp="1"/>
          </p:cNvSpPr>
          <p:nvPr>
            <p:ph type="body" idx="1"/>
          </p:nvPr>
        </p:nvSpPr>
        <p:spPr>
          <a:xfrm>
            <a:off x="457200" y="1600200"/>
            <a:ext cx="8229600" cy="2363788"/>
          </a:xfrm>
          <a:prstGeom prst="rect">
            <a:avLst/>
          </a:prstGeom>
          <a:noFill/>
          <a:ln w="9525">
            <a:noFill/>
          </a:ln>
        </p:spPr>
        <p:txBody>
          <a:bodyPr anchor="ctr"/>
          <a:lstStyle/>
          <a:p>
            <a:pPr lvl="0"/>
            <a:r>
              <a:rPr lang="zh-CN" altLang="en-US" dirty="0"/>
              <a:t>单击此处编辑标题文本</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fontAlgn="base">
        <a:spcBef>
          <a:spcPct val="0"/>
        </a:spcBef>
        <a:spcAft>
          <a:spcPct val="0"/>
        </a:spcAft>
        <a:defRPr kumimoji="1" sz="2000">
          <a:solidFill>
            <a:schemeClr val="tx1"/>
          </a:solidFill>
          <a:latin typeface="+mj-lt"/>
          <a:ea typeface="+mj-ea"/>
          <a:cs typeface="+mj-cs"/>
        </a:defRPr>
      </a:lvl1pPr>
      <a:lvl2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2pPr>
      <a:lvl3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3pPr>
      <a:lvl4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4pPr>
      <a:lvl5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5pPr>
      <a:lvl6pPr marL="4572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6pPr>
      <a:lvl7pPr marL="9144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7pPr>
      <a:lvl8pPr marL="13716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8pPr>
      <a:lvl9pPr marL="18288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9pPr>
    </p:titleStyle>
    <p:bodyStyle>
      <a:lvl1pPr marL="342900" indent="-342900" algn="l" defTabSz="457200" rtl="0" fontAlgn="base">
        <a:spcBef>
          <a:spcPct val="20000"/>
        </a:spcBef>
        <a:spcAft>
          <a:spcPct val="0"/>
        </a:spcAft>
        <a:buFont typeface="Arial" panose="020B0604020202020204" pitchFamily="34" charset="0"/>
        <a:defRPr kumimoji="1" sz="4400">
          <a:solidFill>
            <a:schemeClr val="tx1"/>
          </a:solidFill>
          <a:latin typeface="+mn-lt"/>
          <a:ea typeface="+mn-ea"/>
          <a:cs typeface="+mn-cs"/>
        </a:defRPr>
      </a:lvl1pPr>
      <a:lvl2pPr marL="457200" algn="l" defTabSz="457200" rtl="0" fontAlgn="base">
        <a:spcBef>
          <a:spcPct val="20000"/>
        </a:spcBef>
        <a:spcAft>
          <a:spcPct val="0"/>
        </a:spcAft>
        <a:buFont typeface="Arial" panose="020B0604020202020204" pitchFamily="34" charset="0"/>
        <a:defRPr kumimoji="1" sz="2800">
          <a:solidFill>
            <a:schemeClr val="tx1"/>
          </a:solidFill>
          <a:latin typeface="Calibri" panose="020F0502020204030204" pitchFamily="1" charset="0"/>
          <a:ea typeface="宋体" panose="02010600030101010101" pitchFamily="2" charset="-122"/>
          <a:cs typeface="宋体" panose="02010600030101010101" pitchFamily="2" charset="-122"/>
        </a:defRPr>
      </a:lvl2pPr>
      <a:lvl3pPr marL="1143000" indent="-228600" algn="l" defTabSz="457200" rtl="0" fontAlgn="base">
        <a:spcBef>
          <a:spcPct val="20000"/>
        </a:spcBef>
        <a:spcAft>
          <a:spcPct val="0"/>
        </a:spcAft>
        <a:buFont typeface="Arial" panose="020B0604020202020204" pitchFamily="34" charset="0"/>
        <a:buChar char="•"/>
        <a:defRPr kumimoji="1" sz="2400">
          <a:solidFill>
            <a:schemeClr val="tx1"/>
          </a:solidFill>
          <a:latin typeface="Calibri" panose="020F0502020204030204" pitchFamily="1" charset="0"/>
          <a:ea typeface="宋体" panose="02010600030101010101" pitchFamily="2" charset="-122"/>
        </a:defRPr>
      </a:lvl3pPr>
      <a:lvl4pPr marL="16002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Calibri" panose="020F0502020204030204" pitchFamily="1" charset="0"/>
          <a:ea typeface="宋体" panose="02010600030101010101" pitchFamily="2" charset="-122"/>
        </a:defRPr>
      </a:lvl4pPr>
      <a:lvl5pPr marL="20574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Calibri" panose="020F0502020204030204" pitchFamily="1" charset="0"/>
          <a:ea typeface="宋体" panose="02010600030101010101" pitchFamily="2" charset="-122"/>
        </a:defRPr>
      </a:lvl5pPr>
      <a:lvl6pPr marL="25146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6pPr>
      <a:lvl7pPr marL="29718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7pPr>
      <a:lvl8pPr marL="34290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8pPr>
      <a:lvl9pPr marL="38862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标题占位符 1"/>
          <p:cNvSpPr>
            <a:spLocks noGrp="1"/>
          </p:cNvSpPr>
          <p:nvPr>
            <p:ph type="title"/>
          </p:nvPr>
        </p:nvSpPr>
        <p:spPr>
          <a:xfrm>
            <a:off x="1727200" y="4011613"/>
            <a:ext cx="5778500" cy="808037"/>
          </a:xfrm>
          <a:prstGeom prst="rect">
            <a:avLst/>
          </a:prstGeom>
          <a:noFill/>
          <a:ln w="9525">
            <a:noFill/>
          </a:ln>
        </p:spPr>
        <p:txBody>
          <a:bodyPr anchor="ctr"/>
          <a:lstStyle/>
          <a:p>
            <a:pPr lvl="0"/>
            <a:r>
              <a:rPr lang="zh-CN" altLang="en-US" dirty="0"/>
              <a:t>单击此处编辑文案</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457200" rtl="0" fontAlgn="base">
        <a:spcBef>
          <a:spcPct val="0"/>
        </a:spcBef>
        <a:spcAft>
          <a:spcPct val="0"/>
        </a:spcAft>
        <a:defRPr kumimoji="1" sz="2000">
          <a:solidFill>
            <a:schemeClr val="tx1"/>
          </a:solidFill>
          <a:latin typeface="+mj-lt"/>
          <a:ea typeface="+mj-ea"/>
          <a:cs typeface="+mj-cs"/>
        </a:defRPr>
      </a:lvl1pPr>
      <a:lvl2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2pPr>
      <a:lvl3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3pPr>
      <a:lvl4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4pPr>
      <a:lvl5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5pPr>
      <a:lvl6pPr marL="4572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6pPr>
      <a:lvl7pPr marL="9144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7pPr>
      <a:lvl8pPr marL="13716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8pPr>
      <a:lvl9pPr marL="18288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9pPr>
    </p:titleStyle>
    <p:bodyStyle>
      <a:lvl1pPr marL="342900" indent="-342900" algn="l" defTabSz="457200" rtl="0" fontAlgn="base">
        <a:spcBef>
          <a:spcPct val="20000"/>
        </a:spcBef>
        <a:spcAft>
          <a:spcPct val="0"/>
        </a:spcAft>
        <a:buFont typeface="Arial" panose="020B0604020202020204" pitchFamily="34" charset="0"/>
        <a:buChar char="•"/>
        <a:defRPr kumimoji="1" sz="3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kumimoji="1" sz="2800">
          <a:solidFill>
            <a:schemeClr val="tx1"/>
          </a:solidFill>
          <a:latin typeface="+mn-lt"/>
          <a:ea typeface="+mn-ea"/>
        </a:defRPr>
      </a:lvl2pPr>
      <a:lvl3pPr marL="1143000" indent="-228600" algn="l" defTabSz="457200" rtl="0" fontAlgn="base">
        <a:spcBef>
          <a:spcPct val="20000"/>
        </a:spcBef>
        <a:spcAft>
          <a:spcPct val="0"/>
        </a:spcAft>
        <a:buFont typeface="Arial" panose="020B0604020202020204" pitchFamily="34" charset="0"/>
        <a:buChar char="•"/>
        <a:defRPr kumimoji="1" sz="2400">
          <a:solidFill>
            <a:schemeClr val="tx1"/>
          </a:solidFill>
          <a:latin typeface="+mn-lt"/>
          <a:ea typeface="+mn-ea"/>
        </a:defRPr>
      </a:lvl3pPr>
      <a:lvl4pPr marL="16002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defRPr>
      </a:lvl4pPr>
      <a:lvl5pPr marL="20574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图片 1" descr="无标题.png"/>
          <p:cNvPicPr>
            <a:picLocks noChangeAspect="1"/>
          </p:cNvPicPr>
          <p:nvPr userDrawn="1"/>
        </p:nvPicPr>
        <p:blipFill>
          <a:blip r:embed="rId13"/>
          <a:stretch>
            <a:fillRect/>
          </a:stretch>
        </p:blipFill>
        <p:spPr>
          <a:xfrm>
            <a:off x="0" y="0"/>
            <a:ext cx="9144000" cy="6858000"/>
          </a:xfrm>
          <a:prstGeom prst="rect">
            <a:avLst/>
          </a:prstGeom>
          <a:noFill/>
          <a:ln w="9525">
            <a:noFill/>
          </a:ln>
        </p:spPr>
      </p:pic>
      <p:cxnSp>
        <p:nvCxnSpPr>
          <p:cNvPr id="15363" name="直线连接符 8"/>
          <p:cNvCxnSpPr/>
          <p:nvPr/>
        </p:nvCxnSpPr>
        <p:spPr>
          <a:xfrm>
            <a:off x="0" y="1101725"/>
            <a:ext cx="9144000" cy="0"/>
          </a:xfrm>
          <a:prstGeom prst="line">
            <a:avLst/>
          </a:prstGeom>
          <a:ln w="19050" cap="flat" cmpd="sng">
            <a:solidFill>
              <a:srgbClr val="FB3A00"/>
            </a:solidFill>
            <a:prstDash val="solid"/>
            <a:headEnd type="none" w="med" len="med"/>
            <a:tailEnd type="none" w="med" len="med"/>
          </a:ln>
        </p:spPr>
      </p:cxnSp>
      <p:sp>
        <p:nvSpPr>
          <p:cNvPr id="15364" name="标题占位符 1"/>
          <p:cNvSpPr>
            <a:spLocks noGrp="1"/>
          </p:cNvSpPr>
          <p:nvPr>
            <p:ph type="title"/>
          </p:nvPr>
        </p:nvSpPr>
        <p:spPr>
          <a:xfrm>
            <a:off x="112713" y="0"/>
            <a:ext cx="8686800" cy="1101725"/>
          </a:xfrm>
          <a:prstGeom prst="rect">
            <a:avLst/>
          </a:prstGeom>
          <a:noFill/>
          <a:ln w="9525">
            <a:noFill/>
          </a:ln>
        </p:spPr>
        <p:txBody>
          <a:bodyPr anchor="ctr"/>
          <a:lstStyle/>
          <a:p>
            <a:pPr lvl="0"/>
            <a:r>
              <a:rPr lang="zh-CN" altLang="en-US" dirty="0"/>
              <a:t>单击此处编辑标题</a:t>
            </a:r>
          </a:p>
        </p:txBody>
      </p:sp>
      <p:sp>
        <p:nvSpPr>
          <p:cNvPr id="15365" name="文本占位符 2"/>
          <p:cNvSpPr>
            <a:spLocks noGrp="1"/>
          </p:cNvSpPr>
          <p:nvPr>
            <p:ph type="body" idx="1"/>
          </p:nvPr>
        </p:nvSpPr>
        <p:spPr>
          <a:xfrm>
            <a:off x="288925" y="1450975"/>
            <a:ext cx="8229600" cy="4525963"/>
          </a:xfrm>
          <a:prstGeom prst="rect">
            <a:avLst/>
          </a:prstGeom>
          <a:noFill/>
          <a:ln w="9525">
            <a:noFill/>
          </a:ln>
        </p:spPr>
        <p:txBody>
          <a:bodyPr/>
          <a:lstStyle/>
          <a:p>
            <a:pPr lvl="0"/>
            <a:r>
              <a:rPr lang="zh-CN" altLang="en-US" dirty="0"/>
              <a:t>单击此处编辑文本样式</a:t>
            </a:r>
            <a:endParaRPr lang="en-US" altLang="zh-CN" dirty="0"/>
          </a:p>
          <a:p>
            <a:pPr lvl="1"/>
            <a:r>
              <a:rPr lang="zh-CN" altLang="en-US" dirty="0"/>
              <a:t>二级文本</a:t>
            </a:r>
          </a:p>
        </p:txBody>
      </p:sp>
      <p:sp>
        <p:nvSpPr>
          <p:cNvPr id="4102" name="日期占位符 3"/>
          <p:cNvSpPr>
            <a:spLocks noGrp="1" noChangeArrowheads="1"/>
          </p:cNvSpPr>
          <p:nvPr>
            <p:ph type="dt" sz="half" idx="2"/>
          </p:nvPr>
        </p:nvSpPr>
        <p:spPr bwMode="auto">
          <a:xfrm>
            <a:off x="0" y="6518275"/>
            <a:ext cx="2133600" cy="365125"/>
          </a:xfrm>
          <a:prstGeom prst="rect">
            <a:avLst/>
          </a:prstGeom>
          <a:noFill/>
          <a:ln>
            <a:noFill/>
          </a:ln>
        </p:spPr>
        <p:txBody>
          <a:bodyPr vert="horz" wrap="square" lIns="91440" tIns="45720" rIns="91440" bIns="45720" numCol="1" anchor="ctr" anchorCtr="0" compatLnSpc="1"/>
          <a:lstStyle>
            <a:lvl1pPr>
              <a:defRPr sz="1200">
                <a:solidFill>
                  <a:srgbClr val="898989"/>
                </a:solidFill>
                <a:latin typeface="微软雅黑" panose="020B0503020204020204" pitchFamily="1" charset="-122"/>
                <a:ea typeface="微软雅黑" panose="020B0503020204020204" pitchFamily="1" charset="-122"/>
              </a:defRPr>
            </a:lvl1pPr>
          </a:lstStyle>
          <a:p>
            <a:pPr lvl="0">
              <a:buClrTx/>
            </a:pPr>
            <a:endParaRPr lang="zh-CN" altLang="en-US" dirty="0"/>
          </a:p>
        </p:txBody>
      </p:sp>
      <p:sp>
        <p:nvSpPr>
          <p:cNvPr id="4103" name="幻灯片编号占位符 5"/>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t" anchorCtr="0" compatLnSpc="1"/>
          <a:lstStyle>
            <a:lvl1pPr>
              <a:defRPr sz="1800"/>
            </a:lvl1p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457200" rtl="0" fontAlgn="base">
        <a:spcBef>
          <a:spcPct val="0"/>
        </a:spcBef>
        <a:spcAft>
          <a:spcPct val="0"/>
        </a:spcAft>
        <a:defRPr kumimoji="1" sz="2000">
          <a:solidFill>
            <a:schemeClr val="tx1"/>
          </a:solidFill>
          <a:latin typeface="+mj-lt"/>
          <a:ea typeface="+mj-ea"/>
          <a:cs typeface="+mj-cs"/>
        </a:defRPr>
      </a:lvl1pPr>
      <a:lvl2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2pPr>
      <a:lvl3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3pPr>
      <a:lvl4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4pPr>
      <a:lvl5pPr algn="l"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5pPr>
      <a:lvl6pPr marL="4572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6pPr>
      <a:lvl7pPr marL="9144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7pPr>
      <a:lvl8pPr marL="13716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8pPr>
      <a:lvl9pPr marL="1828800" algn="l"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9pPr>
    </p:titleStyle>
    <p:bodyStyle>
      <a:lvl1pPr marL="342900" indent="-342900" algn="l" defTabSz="457200" rtl="0" fontAlgn="base">
        <a:lnSpc>
          <a:spcPct val="125000"/>
        </a:lnSpc>
        <a:spcBef>
          <a:spcPct val="0"/>
        </a:spcBef>
        <a:spcAft>
          <a:spcPct val="0"/>
        </a:spcAft>
        <a:buFont typeface="Arial" panose="020B0604020202020204" pitchFamily="34" charset="0"/>
        <a:buChar char="•"/>
        <a:defRPr kumimoji="1" sz="1600">
          <a:solidFill>
            <a:schemeClr val="tx1"/>
          </a:solidFill>
          <a:latin typeface="+mn-lt"/>
          <a:ea typeface="+mn-ea"/>
          <a:cs typeface="+mn-cs"/>
        </a:defRPr>
      </a:lvl1pPr>
      <a:lvl2pPr marL="742950" indent="-285750" algn="l" defTabSz="457200" rtl="0" fontAlgn="base">
        <a:lnSpc>
          <a:spcPct val="125000"/>
        </a:lnSpc>
        <a:spcBef>
          <a:spcPct val="0"/>
        </a:spcBef>
        <a:spcAft>
          <a:spcPct val="0"/>
        </a:spcAft>
        <a:buFont typeface="Arial" panose="020B0604020202020204" pitchFamily="34" charset="0"/>
        <a:buChar char="–"/>
        <a:defRPr kumimoji="1" sz="14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kumimoji="1" sz="2400">
          <a:solidFill>
            <a:schemeClr val="tx1"/>
          </a:solidFill>
          <a:latin typeface="Calibri" panose="020F0502020204030204" pitchFamily="1" charset="0"/>
          <a:ea typeface="宋体" panose="02010600030101010101" pitchFamily="2" charset="-122"/>
          <a:cs typeface="宋体" panose="02010600030101010101" pitchFamily="2" charset="-122"/>
        </a:defRPr>
      </a:lvl3pPr>
      <a:lvl4pPr marL="16002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Calibri" panose="020F0502020204030204" pitchFamily="1" charset="0"/>
          <a:ea typeface="宋体" panose="02010600030101010101" pitchFamily="2" charset="-122"/>
        </a:defRPr>
      </a:lvl4pPr>
      <a:lvl5pPr marL="20574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Calibri" panose="020F0502020204030204" pitchFamily="1" charset="0"/>
          <a:ea typeface="宋体" panose="02010600030101010101" pitchFamily="2" charset="-122"/>
        </a:defRPr>
      </a:lvl5pPr>
      <a:lvl6pPr marL="25146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6pPr>
      <a:lvl7pPr marL="29718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7pPr>
      <a:lvl8pPr marL="34290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8pPr>
      <a:lvl9pPr marL="3886200" indent="-228600" algn="l" defTabSz="457200" rtl="0" fontAlgn="base">
        <a:spcBef>
          <a:spcPct val="20000"/>
        </a:spcBef>
        <a:spcAft>
          <a:spcPct val="0"/>
        </a:spcAft>
        <a:buFont typeface="Arial" panose="020B0604020202020204" pitchFamily="34" charset="0"/>
        <a:buChar char="»"/>
        <a:defRPr sz="2000">
          <a:solidFill>
            <a:schemeClr val="tx1"/>
          </a:solidFill>
          <a:latin typeface="Calibri" panose="020F0502020204030204" pitchFamily="1" charset="0"/>
          <a:ea typeface="宋体" panose="02010600030101010101" pitchFamily="2" charset="-122"/>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图片 1" descr="呜呜呜呜.png"/>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27651" name="标题占位符 1"/>
          <p:cNvSpPr>
            <a:spLocks noGrp="1"/>
          </p:cNvSpPr>
          <p:nvPr>
            <p:ph type="title"/>
          </p:nvPr>
        </p:nvSpPr>
        <p:spPr>
          <a:xfrm>
            <a:off x="1727200" y="4011613"/>
            <a:ext cx="5778500" cy="808037"/>
          </a:xfrm>
          <a:prstGeom prst="rect">
            <a:avLst/>
          </a:prstGeom>
          <a:noFill/>
          <a:ln w="9525">
            <a:noFill/>
          </a:ln>
        </p:spPr>
        <p:txBody>
          <a:bodyPr anchor="ctr"/>
          <a:lstStyle/>
          <a:p>
            <a:pPr lvl="0"/>
            <a:r>
              <a:rPr lang="zh-CN" altLang="en-US" dirty="0"/>
              <a:t>单击此处编辑文案</a:t>
            </a:r>
          </a:p>
        </p:txBody>
      </p:sp>
      <p:sp>
        <p:nvSpPr>
          <p:cNvPr id="5124" name="日期占位符 3"/>
          <p:cNvSpPr>
            <a:spLocks noGrp="1" noChangeArrowheads="1"/>
          </p:cNvSpPr>
          <p:nvPr>
            <p:ph type="dt" sz="half" idx="2"/>
          </p:nvPr>
        </p:nvSpPr>
        <p:spPr bwMode="auto">
          <a:xfrm>
            <a:off x="0" y="6518275"/>
            <a:ext cx="2133600" cy="365125"/>
          </a:xfrm>
          <a:prstGeom prst="rect">
            <a:avLst/>
          </a:prstGeom>
          <a:noFill/>
          <a:ln>
            <a:noFill/>
          </a:ln>
        </p:spPr>
        <p:txBody>
          <a:bodyPr vert="horz" wrap="square" lIns="91440" tIns="45720" rIns="91440" bIns="45720" numCol="1" anchor="t" anchorCtr="0" compatLnSpc="1"/>
          <a:lstStyle>
            <a:lvl1pPr>
              <a:defRPr sz="1800"/>
            </a:lvl1pPr>
          </a:lstStyle>
          <a:p>
            <a:pPr lvl="0">
              <a:buClrTx/>
            </a:pPr>
            <a:endParaRPr lang="zh-CN" altLang="en-US" dirty="0">
              <a:latin typeface="Calibri" panose="020F0502020204030204" pitchFamily="1" charset="0"/>
            </a:endParaRPr>
          </a:p>
        </p:txBody>
      </p:sp>
      <p:sp>
        <p:nvSpPr>
          <p:cNvPr id="5125" name="幻灯片编号占位符 5"/>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t" anchorCtr="0" compatLnSpc="1"/>
          <a:lstStyle>
            <a:lvl1pPr>
              <a:defRPr sz="1800"/>
            </a:lvl1pPr>
          </a:lstStyle>
          <a:p>
            <a:pPr lvl="0">
              <a:buClrTx/>
            </a:pPr>
            <a:fld id="{9A0DB2DC-4C9A-4742-B13C-FB6460FD3503}" type="slidenum">
              <a:rPr lang="zh-CN" altLang="en-US" dirty="0">
                <a:latin typeface="Calibri" panose="020F0502020204030204" pitchFamily="1" charset="0"/>
              </a:rPr>
              <a:t>‹#›</a:t>
            </a:fld>
            <a:endParaRPr lang="zh-CN" altLang="en-US" dirty="0">
              <a:latin typeface="Calibri" panose="020F0502020204030204" pitchFamily="1"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457200" rtl="0" fontAlgn="base">
        <a:spcBef>
          <a:spcPct val="0"/>
        </a:spcBef>
        <a:spcAft>
          <a:spcPct val="0"/>
        </a:spcAft>
        <a:defRPr kumimoji="1" sz="2000">
          <a:solidFill>
            <a:schemeClr val="tx1"/>
          </a:solidFill>
          <a:latin typeface="+mj-lt"/>
          <a:ea typeface="+mj-ea"/>
          <a:cs typeface="+mj-cs"/>
        </a:defRPr>
      </a:lvl1pPr>
      <a:lvl2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2pPr>
      <a:lvl3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3pPr>
      <a:lvl4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4pPr>
      <a:lvl5pPr algn="ctr" defTabSz="457200" rtl="0" fontAlgn="base">
        <a:spcBef>
          <a:spcPct val="0"/>
        </a:spcBef>
        <a:spcAft>
          <a:spcPct val="0"/>
        </a:spcAft>
        <a:defRPr kumimoji="1"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5pPr>
      <a:lvl6pPr marL="4572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6pPr>
      <a:lvl7pPr marL="9144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7pPr>
      <a:lvl8pPr marL="13716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8pPr>
      <a:lvl9pPr marL="1828800" algn="ctr" defTabSz="457200" rtl="0" fontAlgn="base">
        <a:spcBef>
          <a:spcPct val="0"/>
        </a:spcBef>
        <a:spcAft>
          <a:spcPct val="0"/>
        </a:spcAft>
        <a:defRPr sz="2000">
          <a:solidFill>
            <a:schemeClr val="tx1"/>
          </a:solidFill>
          <a:latin typeface="微软雅黑" panose="020B0503020204020204" pitchFamily="1" charset="-122"/>
          <a:ea typeface="微软雅黑" panose="020B0503020204020204" pitchFamily="1" charset="-122"/>
          <a:cs typeface="微软雅黑" panose="020B0503020204020204" pitchFamily="1" charset="-122"/>
        </a:defRPr>
      </a:lvl9pPr>
    </p:titleStyle>
    <p:bodyStyle>
      <a:lvl1pPr marL="342900" indent="-342900" algn="l" defTabSz="457200" rtl="0" fontAlgn="base">
        <a:spcBef>
          <a:spcPct val="20000"/>
        </a:spcBef>
        <a:spcAft>
          <a:spcPct val="0"/>
        </a:spcAft>
        <a:buFont typeface="Arial" panose="020B0604020202020204" pitchFamily="34" charset="0"/>
        <a:buChar char="•"/>
        <a:defRPr kumimoji="1" sz="3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kumimoji="1" sz="2800">
          <a:solidFill>
            <a:schemeClr val="tx1"/>
          </a:solidFill>
          <a:latin typeface="+mn-lt"/>
          <a:ea typeface="+mn-ea"/>
        </a:defRPr>
      </a:lvl2pPr>
      <a:lvl3pPr marL="1143000" indent="-228600" algn="l" defTabSz="457200" rtl="0" fontAlgn="base">
        <a:spcBef>
          <a:spcPct val="20000"/>
        </a:spcBef>
        <a:spcAft>
          <a:spcPct val="0"/>
        </a:spcAft>
        <a:buFont typeface="Arial" panose="020B0604020202020204" pitchFamily="34" charset="0"/>
        <a:buChar char="•"/>
        <a:defRPr kumimoji="1" sz="2400">
          <a:solidFill>
            <a:schemeClr val="tx1"/>
          </a:solidFill>
          <a:latin typeface="+mn-lt"/>
          <a:ea typeface="+mn-ea"/>
        </a:defRPr>
      </a:lvl3pPr>
      <a:lvl4pPr marL="16002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defRPr>
      </a:lvl4pPr>
      <a:lvl5pPr marL="2057400" indent="-228600" algn="l" defTabSz="457200" rtl="0" fontAlgn="base">
        <a:spcBef>
          <a:spcPct val="20000"/>
        </a:spcBef>
        <a:spcAft>
          <a:spcPct val="0"/>
        </a:spcAft>
        <a:buFont typeface="Arial" panose="020B0604020202020204" pitchFamily="34" charset="0"/>
        <a:buChar char="»"/>
        <a:defRPr kumimoji="1" sz="20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457200" y="4240213"/>
            <a:ext cx="8027988" cy="747712"/>
          </a:xfrm>
        </p:spPr>
        <p:txBody>
          <a:bodyPr vert="horz" wrap="square" lIns="91440" tIns="45720" rIns="91440" bIns="45720" anchor="ctr"/>
          <a:lstStyle/>
          <a:p>
            <a:pPr algn="r"/>
            <a:r>
              <a:rPr lang="zh-CN" altLang="en-US" dirty="0" smtClean="0"/>
              <a:t>第</a:t>
            </a:r>
            <a:r>
              <a:rPr lang="en-US" altLang="zh-CN" dirty="0"/>
              <a:t>8</a:t>
            </a:r>
            <a:r>
              <a:rPr lang="zh-CN" altLang="en-US" dirty="0" smtClean="0"/>
              <a:t>场</a:t>
            </a:r>
            <a:r>
              <a:rPr lang="en-US" altLang="zh-CN" dirty="0" smtClean="0"/>
              <a:t>-</a:t>
            </a:r>
            <a:r>
              <a:rPr lang="en-US" altLang="zh-CN" dirty="0" err="1" smtClean="0"/>
              <a:t>FizzyDavid</a:t>
            </a:r>
            <a:endParaRPr lang="zh-CN" altLang="en-US" dirty="0"/>
          </a:p>
        </p:txBody>
      </p:sp>
      <p:sp>
        <p:nvSpPr>
          <p:cNvPr id="41986" name="副标题 2"/>
          <p:cNvSpPr>
            <a:spLocks noGrp="1"/>
          </p:cNvSpPr>
          <p:nvPr>
            <p:ph idx="1"/>
          </p:nvPr>
        </p:nvSpPr>
        <p:spPr>
          <a:xfrm>
            <a:off x="280988" y="1600200"/>
            <a:ext cx="8863012" cy="2363788"/>
          </a:xfrm>
        </p:spPr>
        <p:txBody>
          <a:bodyPr vert="horz" wrap="square" lIns="91440" tIns="45720" rIns="91440" bIns="45720" anchor="ctr"/>
          <a:lstStyle/>
          <a:p>
            <a:pPr algn="ctr"/>
            <a:r>
              <a:rPr lang="zh-CN" altLang="en-US" sz="4800" b="1" dirty="0" smtClean="0">
                <a:latin typeface="微软雅黑" panose="020B0503020204020204" pitchFamily="1" charset="-122"/>
                <a:ea typeface="微软雅黑" panose="020B0503020204020204" pitchFamily="1" charset="-122"/>
              </a:rPr>
              <a:t>牛客暑期</a:t>
            </a:r>
            <a:r>
              <a:rPr lang="en-US" altLang="zh-CN" sz="4800" b="1" dirty="0" smtClean="0">
                <a:latin typeface="微软雅黑" panose="020B0503020204020204" pitchFamily="1" charset="-122"/>
                <a:ea typeface="微软雅黑" panose="020B0503020204020204" pitchFamily="1" charset="-122"/>
              </a:rPr>
              <a:t>ACM</a:t>
            </a:r>
            <a:r>
              <a:rPr lang="zh-CN" altLang="en-US" sz="4800" b="1" dirty="0" smtClean="0">
                <a:latin typeface="微软雅黑" panose="020B0503020204020204" pitchFamily="1" charset="-122"/>
                <a:ea typeface="微软雅黑" panose="020B0503020204020204" pitchFamily="1" charset="-122"/>
              </a:rPr>
              <a:t>多校训练营</a:t>
            </a:r>
            <a:endParaRPr lang="zh-CN" altLang="en-US" sz="4800" b="1" dirty="0">
              <a:latin typeface="微软雅黑" panose="020B0503020204020204" pitchFamily="1" charset="-122"/>
              <a:ea typeface="微软雅黑" panose="020B0503020204020204" pitchFamily="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83930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a:t>
            </a:r>
            <a:r>
              <a:rPr lang="zh-CN" altLang="en-US" sz="2000" b="1" dirty="0">
                <a:solidFill>
                  <a:srgbClr val="000000">
                    <a:lumMod val="75000"/>
                    <a:lumOff val="25000"/>
                  </a:srgbClr>
                </a:solidFill>
                <a:latin typeface="微软雅黑" panose="020B0503020204020204" pitchFamily="1" charset="-122"/>
                <a:ea typeface="微软雅黑" panose="020B0503020204020204" pitchFamily="1" charset="-122"/>
              </a:rPr>
              <a:t>动态规划</a:t>
            </a:r>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 </a:t>
            </a:r>
            <a:r>
              <a:rPr lang="en-US" altLang="zh-CN" sz="2000" b="1" dirty="0" smtClean="0">
                <a:solidFill>
                  <a:srgbClr val="000000">
                    <a:lumMod val="75000"/>
                    <a:lumOff val="25000"/>
                  </a:srgbClr>
                </a:solidFill>
                <a:latin typeface="微软雅黑" panose="020B0503020204020204" pitchFamily="1" charset="-122"/>
                <a:ea typeface="微软雅黑" panose="020B0503020204020204" pitchFamily="1" charset="-122"/>
              </a:rPr>
              <a:t>FFT</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37919"/>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题意：给定一个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的棋盘，问你有多少种每一行每一列染黑一个格子的方法，使得最后棋盘所有格子都变黑。每一时刻一个格子相邻两个中至少有两个是黑的就会变黑。</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发现一个合法的方案要么</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，要么存在</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n=n1+n2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，使得左上角是一个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的合法方案且右下角是</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n2*n2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的合法方案，或左</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下</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角</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是一个</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n1*n1</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的合法方案且</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右上角</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是</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n2*n2</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的合法</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方案，将他们称为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型划分和</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B</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每个方案要么属于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型划分，要么属于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B</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型划分。并且</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B</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型划分一一对应。</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设</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F(n)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的原问题的方案数，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G(n)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型（或</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B</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型）划分的方案数，那么有</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B - Filling pools</a:t>
            </a:r>
            <a:endParaRPr lang="zh-CN" altLang="en-US" sz="3600" b="1" dirty="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765" y="5566935"/>
            <a:ext cx="17240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16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83930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a:t>
            </a:r>
            <a:r>
              <a:rPr lang="zh-CN" altLang="en-US" sz="2000" b="1" dirty="0">
                <a:solidFill>
                  <a:srgbClr val="000000">
                    <a:lumMod val="75000"/>
                    <a:lumOff val="25000"/>
                  </a:srgbClr>
                </a:solidFill>
                <a:latin typeface="微软雅黑" panose="020B0503020204020204" pitchFamily="1" charset="-122"/>
                <a:ea typeface="微软雅黑" panose="020B0503020204020204" pitchFamily="1" charset="-122"/>
              </a:rPr>
              <a:t>动态规划</a:t>
            </a:r>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 </a:t>
            </a:r>
            <a:r>
              <a:rPr lang="en-US" altLang="zh-CN" sz="2000" b="1" dirty="0" smtClean="0">
                <a:solidFill>
                  <a:srgbClr val="000000">
                    <a:lumMod val="75000"/>
                    <a:lumOff val="25000"/>
                  </a:srgbClr>
                </a:solidFill>
                <a:latin typeface="微软雅黑" panose="020B0503020204020204" pitchFamily="1" charset="-122"/>
                <a:ea typeface="微软雅黑" panose="020B0503020204020204" pitchFamily="1" charset="-122"/>
              </a:rPr>
              <a:t>FFT</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046988"/>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对于一个方案可能有多种划分方法</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n=n1+n2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最小的那个称为最小化分方法。这时，</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的方案需要满足，</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或</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的划分类型和</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的划分类型不一样。</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我们枚举最小的</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，可以得到递推式：</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由于这是卷积形式，可以用分治</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FFT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优化。时间复杂度</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log^2 n)</a:t>
            </a: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也可以用生成函数推出一个多项式开方的形式。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 n)</a:t>
            </a: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B - Filling pools</a:t>
            </a:r>
            <a:endParaRPr lang="zh-CN" altLang="en-US" sz="3600" b="1" dirty="0">
              <a:solidFill>
                <a:srgbClr val="0000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66" y="3460569"/>
            <a:ext cx="31527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35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1870256"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a:t>
            </a:r>
            <a:r>
              <a:rPr lang="en-US" altLang="zh-CN" sz="2000" b="1" dirty="0" smtClean="0">
                <a:solidFill>
                  <a:srgbClr val="000000">
                    <a:lumMod val="75000"/>
                    <a:lumOff val="25000"/>
                  </a:srgbClr>
                </a:solidFill>
                <a:latin typeface="微软雅黑" panose="020B0503020204020204" pitchFamily="1" charset="-122"/>
                <a:ea typeface="微软雅黑" panose="020B0503020204020204" pitchFamily="1" charset="-122"/>
              </a:rPr>
              <a:t>FWT</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solidFill>
                  <a:srgbClr val="000000"/>
                </a:solidFill>
              </a:rPr>
              <a:t>H</a:t>
            </a:r>
            <a:r>
              <a:rPr lang="en-US" altLang="zh-CN" sz="3600" b="1" smtClean="0">
                <a:solidFill>
                  <a:srgbClr val="000000"/>
                </a:solidFill>
              </a:rPr>
              <a:t> </a:t>
            </a:r>
            <a:r>
              <a:rPr lang="en-US" altLang="zh-CN" sz="3600" b="1">
                <a:solidFill>
                  <a:srgbClr val="000000"/>
                </a:solidFill>
              </a:rPr>
              <a:t>-</a:t>
            </a:r>
            <a:r>
              <a:rPr lang="en-US" altLang="zh-CN" sz="3600" b="1" smtClean="0">
                <a:solidFill>
                  <a:srgbClr val="000000"/>
                </a:solidFill>
              </a:rPr>
              <a:t> Playing games</a:t>
            </a:r>
            <a:endParaRPr lang="zh-CN" altLang="en-US" sz="3600" b="1" dirty="0">
              <a:solidFill>
                <a:srgbClr val="000000"/>
              </a:solidFill>
            </a:endParaRPr>
          </a:p>
        </p:txBody>
      </p:sp>
      <p:sp>
        <p:nvSpPr>
          <p:cNvPr id="9" name="矩形 4"/>
          <p:cNvSpPr/>
          <p:nvPr/>
        </p:nvSpPr>
        <p:spPr>
          <a:xfrm>
            <a:off x="864833" y="2318808"/>
            <a:ext cx="7488943" cy="3342453"/>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时间复杂度</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O(x log^2 x)</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。可以通过本题。</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其实也可以做到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O(x log x)</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。但是由于两个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log</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作法常数较小，并且如果要卡的话输入会成为瓶颈，于是良心出题人就没有卡。</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20" y="2581452"/>
            <a:ext cx="8221168" cy="109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309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4006225"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贪心 数据结构 分类讨论</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I - Permuting cows</a:t>
            </a:r>
            <a:endParaRPr lang="zh-CN" altLang="en-US" sz="3600" b="1" dirty="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19" y="2402065"/>
            <a:ext cx="8658018" cy="2565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4"/>
          <p:cNvSpPr/>
          <p:nvPr/>
        </p:nvSpPr>
        <p:spPr>
          <a:xfrm>
            <a:off x="864833" y="2318808"/>
            <a:ext cx="7488943" cy="3637919"/>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时间复杂度</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 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。注意常数。</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61776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4006225"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贪心 数据结构 分类讨论</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J</a:t>
            </a:r>
            <a:r>
              <a:rPr lang="en-US" altLang="zh-CN" sz="3600" b="1" dirty="0" smtClean="0">
                <a:solidFill>
                  <a:srgbClr val="000000"/>
                </a:solidFill>
              </a:rPr>
              <a:t> – Calculating sums</a:t>
            </a:r>
            <a:endParaRPr lang="zh-CN" altLang="en-US" sz="3600" b="1" dirty="0">
              <a:solidFill>
                <a:srgbClr val="00000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3" y="1989757"/>
            <a:ext cx="7408804" cy="4247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97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3416320"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计算几何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37919"/>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题意：给定</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个向量，每个向量有一个种类，问你每个种类选最多一个，并且总共选至多</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个向量的和的模长最长是多少。</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(N&lt;=1000)</a:t>
            </a: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如果我们能在平面上找到所有答案的候选点，那么我们只需要关心这些点组成的凸包就好了。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那么对于凸包上的点，一定存在一个单位向量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V</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，使得</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V</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与它的点积是所有候选点中最大的。</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那么我们可以考虑枚举所有单位向量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V</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，并找出与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V</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点积最大的方案来更新答案。</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我们</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V</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成为方向向量。</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A</a:t>
            </a:r>
            <a:r>
              <a:rPr lang="en-US" altLang="zh-CN" sz="3600" b="1" dirty="0" smtClean="0">
                <a:solidFill>
                  <a:srgbClr val="000000"/>
                </a:solidFill>
              </a:rPr>
              <a:t> - Connecting segments</a:t>
            </a:r>
            <a:endParaRPr lang="zh-CN" altLang="en-US" sz="3600" b="1" dirty="0">
              <a:solidFill>
                <a:srgbClr val="000000"/>
              </a:solidFill>
            </a:endParaRPr>
          </a:p>
        </p:txBody>
      </p:sp>
    </p:spTree>
    <p:extLst>
      <p:ext uri="{BB962C8B-B14F-4D97-AF65-F5344CB8AC3E}">
        <p14:creationId xmlns:p14="http://schemas.microsoft.com/office/powerpoint/2010/main" val="228856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3416320"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计算几何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933384"/>
          </a:xfrm>
          <a:prstGeom prst="rect">
            <a:avLst/>
          </a:prstGeom>
          <a:noFill/>
          <a:ln w="9525">
            <a:noFill/>
          </a:ln>
        </p:spPr>
        <p:txBody>
          <a:bodyPr wrap="square">
            <a:spAutoFit/>
          </a:bodyPr>
          <a:lstStyle/>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先</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考虑没有类别限制的情况。由于</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点</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积有性质：</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考虑类似扫描线的方法扫描单位向量。由于选的向量之和他们点积的相对大小关系有关，所以我们可以只要考虑点积相对大小关系改变的时候，也就是说可以只考虑一些关键的单位向量，而不是所有单位向量。</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不难发现两个向量相对位置改变的只有两个关键单位向量，所以关键单位向量的个数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级别的。</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A</a:t>
            </a:r>
            <a:r>
              <a:rPr lang="en-US" altLang="zh-CN" sz="3600" b="1" dirty="0" smtClean="0">
                <a:solidFill>
                  <a:srgbClr val="000000"/>
                </a:solidFill>
              </a:rPr>
              <a:t> - Connecting segments</a:t>
            </a:r>
            <a:endParaRPr lang="zh-CN" altLang="en-US" sz="3600" b="1" dirty="0">
              <a:solidFill>
                <a:srgbClr val="0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531" y="2405374"/>
            <a:ext cx="25241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833" y="3116913"/>
            <a:ext cx="7419867" cy="886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73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3416320"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计算几何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2751522"/>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如果我们用一个序列从大到小维护点积的相对大小关系，那么扫描线到每个关键向量时只会交换序列中相邻的两个元素。</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考虑如何更新答案，记选</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个向量的答案为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ANS[k]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。一次暴力的更新是我们每次用序列中前</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个向量来更新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ANS[k]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。我们记录序列前</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个向量的和</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sum[k]</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，交换序列中相邻两个元素时只要更新那两个位置的</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sum</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和</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ANS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就好了。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这样复杂度就是</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O(n^2 log 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A</a:t>
            </a:r>
            <a:r>
              <a:rPr lang="en-US" altLang="zh-CN" sz="3600" b="1" dirty="0" smtClean="0">
                <a:solidFill>
                  <a:srgbClr val="000000"/>
                </a:solidFill>
              </a:rPr>
              <a:t> - Connecting segments</a:t>
            </a:r>
            <a:endParaRPr lang="zh-CN" altLang="en-US" sz="3600" b="1" dirty="0">
              <a:solidFill>
                <a:srgbClr val="000000"/>
              </a:solidFill>
            </a:endParaRPr>
          </a:p>
        </p:txBody>
      </p:sp>
    </p:spTree>
    <p:extLst>
      <p:ext uri="{BB962C8B-B14F-4D97-AF65-F5344CB8AC3E}">
        <p14:creationId xmlns:p14="http://schemas.microsoft.com/office/powerpoint/2010/main" val="98911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3416320"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计算几何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046988"/>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如何加上组别的限制，在序列中每个组别只有第一个能记录答案，那么每次交换相邻两个元素时，若一个组别内的第一个元素发生了变化，那我们就暴力整个更新一遍</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sum</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和</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ANS</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考虑发生变化的次数只有</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O(n)</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次，所以这部分复杂度是</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O(n^2)</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的，不会对总复杂度产生影响</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最终复杂度</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O(n^2 log 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需要注意一些细节的实现。</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A</a:t>
            </a:r>
            <a:r>
              <a:rPr lang="en-US" altLang="zh-CN" sz="3600" b="1" dirty="0" smtClean="0">
                <a:solidFill>
                  <a:srgbClr val="000000"/>
                </a:solidFill>
              </a:rPr>
              <a:t> - Connecting segments</a:t>
            </a:r>
            <a:endParaRPr lang="zh-CN" altLang="en-US" sz="3600" b="1" dirty="0">
              <a:solidFill>
                <a:srgbClr val="000000"/>
              </a:solidFill>
            </a:endParaRPr>
          </a:p>
        </p:txBody>
      </p:sp>
    </p:spTree>
    <p:extLst>
      <p:ext uri="{BB962C8B-B14F-4D97-AF65-F5344CB8AC3E}">
        <p14:creationId xmlns:p14="http://schemas.microsoft.com/office/powerpoint/2010/main" val="260392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sp>
        <p:nvSpPr>
          <p:cNvPr id="7" name="矩形 4"/>
          <p:cNvSpPr/>
          <p:nvPr/>
        </p:nvSpPr>
        <p:spPr>
          <a:xfrm>
            <a:off x="864833" y="2318808"/>
            <a:ext cx="7488943" cy="3440942"/>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题意：给你</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一</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个字符串，问你如何使用最小代价将其划分成几个循环串。每段的代价为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B+A*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循环节长度 。</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endParaRPr lang="en-US" altLang="zh-CN" sz="1600" dirty="0"/>
          </a:p>
          <a:p>
            <a:r>
              <a:rPr lang="en-US" altLang="zh-CN" sz="1600" dirty="0" err="1" smtClean="0"/>
              <a:t>aabcabc</a:t>
            </a:r>
            <a:endParaRPr lang="en-US" altLang="zh-CN" sz="1600" dirty="0"/>
          </a:p>
          <a:p>
            <a:r>
              <a:rPr lang="en-US" altLang="zh-CN" sz="1600" dirty="0" err="1" smtClean="0"/>
              <a:t>aabcabcbcabc</a:t>
            </a:r>
            <a:endParaRPr lang="en-US" altLang="zh-CN" sz="1600" dirty="0"/>
          </a:p>
          <a:p>
            <a:r>
              <a:rPr lang="en-US" altLang="zh-CN" sz="1600" dirty="0" err="1" smtClean="0"/>
              <a:t>aabcabcbcabzbcabz</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无法</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使用贪心，需要考虑所有循环串的转移。</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记</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dp</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x</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为只考虑前</a:t>
            </a:r>
            <a:r>
              <a:rPr lang="en-US" altLang="zh-CN" sz="1600" dirty="0" err="1">
                <a:solidFill>
                  <a:schemeClr val="tx1">
                    <a:lumMod val="75000"/>
                    <a:lumOff val="25000"/>
                  </a:schemeClr>
                </a:solidFill>
                <a:latin typeface="微软雅黑" panose="020B0503020204020204" pitchFamily="1" charset="-122"/>
                <a:ea typeface="微软雅黑" panose="020B0503020204020204" pitchFamily="1" charset="-122"/>
              </a:rPr>
              <a:t>x</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个字符的最小代价。我们需要快速转移这个</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dp</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先</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考虑转移循环次数为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的子串。</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维护前缀</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min</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即可</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转移。</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778" y="5159675"/>
            <a:ext cx="39624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35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53552" y="1586620"/>
            <a:ext cx="5631670" cy="400110"/>
          </a:xfrm>
          <a:prstGeom prst="rect">
            <a:avLst/>
          </a:prstGeom>
          <a:noFill/>
          <a:ln w="9525">
            <a:noFill/>
          </a:ln>
        </p:spPr>
        <p:txBody>
          <a:bodyPr wrap="none">
            <a:spAutoFit/>
          </a:bodyPr>
          <a:lstStyle/>
          <a:p>
            <a:pPr>
              <a:buClrTx/>
            </a:pPr>
            <a:r>
              <a:rPr lang="zh-CN" altLang="en-US" sz="2000" b="1" dirty="0">
                <a:solidFill>
                  <a:schemeClr val="tx1">
                    <a:lumMod val="75000"/>
                    <a:lumOff val="25000"/>
                  </a:schemeClr>
                </a:solidFill>
                <a:latin typeface="微软雅黑" panose="020B0503020204020204" pitchFamily="1" charset="-122"/>
                <a:ea typeface="微软雅黑" panose="020B0503020204020204" pitchFamily="1" charset="-122"/>
              </a:rPr>
              <a:t>本</a:t>
            </a:r>
            <a:r>
              <a:rPr lang="zh-CN" altLang="en-US" sz="2000" b="1" dirty="0" smtClean="0">
                <a:solidFill>
                  <a:schemeClr val="tx1">
                    <a:lumMod val="75000"/>
                    <a:lumOff val="25000"/>
                  </a:schemeClr>
                </a:solidFill>
                <a:latin typeface="微软雅黑" panose="020B0503020204020204" pitchFamily="1" charset="-122"/>
                <a:ea typeface="微软雅黑" panose="020B0503020204020204" pitchFamily="1" charset="-122"/>
              </a:rPr>
              <a:t>场比赛共</a:t>
            </a:r>
            <a:r>
              <a:rPr lang="en-US" altLang="zh-CN" sz="2000" b="1" dirty="0" smtClean="0">
                <a:solidFill>
                  <a:schemeClr val="tx1">
                    <a:lumMod val="75000"/>
                    <a:lumOff val="25000"/>
                  </a:schemeClr>
                </a:solidFill>
                <a:latin typeface="微软雅黑" panose="020B0503020204020204" pitchFamily="1" charset="-122"/>
                <a:ea typeface="微软雅黑" panose="020B0503020204020204" pitchFamily="1" charset="-122"/>
              </a:rPr>
              <a:t>11</a:t>
            </a:r>
            <a:r>
              <a:rPr lang="zh-CN" altLang="en-US" sz="2000" b="1" dirty="0" smtClean="0">
                <a:solidFill>
                  <a:schemeClr val="tx1">
                    <a:lumMod val="75000"/>
                    <a:lumOff val="25000"/>
                  </a:schemeClr>
                </a:solidFill>
                <a:latin typeface="微软雅黑" panose="020B0503020204020204" pitchFamily="1" charset="-122"/>
                <a:ea typeface="微软雅黑" panose="020B0503020204020204" pitchFamily="1" charset="-122"/>
              </a:rPr>
              <a:t>题。赛前命题人将题目分成</a:t>
            </a:r>
            <a:r>
              <a:rPr lang="zh-CN" altLang="en-US" sz="2000" b="1" dirty="0">
                <a:solidFill>
                  <a:schemeClr val="tx1">
                    <a:lumMod val="75000"/>
                    <a:lumOff val="25000"/>
                  </a:schemeClr>
                </a:solidFill>
                <a:latin typeface="微软雅黑" panose="020B0503020204020204" pitchFamily="1" charset="-122"/>
                <a:ea typeface="微软雅黑" panose="020B0503020204020204" pitchFamily="1" charset="-122"/>
              </a:rPr>
              <a:t>三</a:t>
            </a:r>
            <a:r>
              <a:rPr lang="zh-CN" altLang="en-US" sz="2000" b="1" dirty="0" smtClean="0">
                <a:solidFill>
                  <a:schemeClr val="tx1">
                    <a:lumMod val="75000"/>
                    <a:lumOff val="25000"/>
                  </a:schemeClr>
                </a:solidFill>
                <a:latin typeface="微软雅黑" panose="020B0503020204020204" pitchFamily="1" charset="-122"/>
                <a:ea typeface="微软雅黑" panose="020B0503020204020204" pitchFamily="1" charset="-122"/>
              </a:rPr>
              <a:t>类：</a:t>
            </a:r>
            <a:endParaRPr lang="zh-CN" altLang="en-US" sz="2000" b="1" dirty="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43011" name="矩形 4"/>
          <p:cNvSpPr/>
          <p:nvPr/>
        </p:nvSpPr>
        <p:spPr>
          <a:xfrm>
            <a:off x="853552" y="2202575"/>
            <a:ext cx="7048676" cy="1274195"/>
          </a:xfrm>
          <a:prstGeom prst="rect">
            <a:avLst/>
          </a:prstGeom>
          <a:noFill/>
          <a:ln w="9525">
            <a:noFill/>
          </a:ln>
        </p:spPr>
        <p:txBody>
          <a:bodyPr wrap="square">
            <a:spAutoFit/>
          </a:bodyPr>
          <a:lstStyle/>
          <a:p>
            <a:pPr>
              <a:lnSpc>
                <a:spcPct val="120000"/>
              </a:lnSpc>
              <a:buClrTx/>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Easy --- C E G</a:t>
            </a:r>
          </a:p>
          <a:p>
            <a:pPr>
              <a:lnSpc>
                <a:spcPct val="120000"/>
              </a:lnSpc>
              <a:buClrTx/>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Medium --- B H I J</a:t>
            </a:r>
          </a:p>
          <a:p>
            <a:pPr>
              <a:lnSpc>
                <a:spcPct val="120000"/>
              </a:lnSpc>
              <a:buClrTx/>
            </a:pP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H</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ard --- A D E K</a:t>
            </a:r>
          </a:p>
          <a:p>
            <a:pPr>
              <a:lnSpc>
                <a:spcPct val="120000"/>
              </a:lnSpc>
              <a:buClrTx/>
            </a:pPr>
            <a:endPar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solidFill>
                  <a:schemeClr val="tx1">
                    <a:lumMod val="75000"/>
                    <a:lumOff val="25000"/>
                  </a:schemeClr>
                </a:solidFill>
                <a:latin typeface="微软雅黑" panose="020B0503020204020204" pitchFamily="1" charset="-122"/>
                <a:ea typeface="微软雅黑" panose="020B0503020204020204" pitchFamily="1" charset="-122"/>
                <a:sym typeface="+mn-ea"/>
              </a:rPr>
              <a:t>难度预测</a:t>
            </a:r>
            <a:endParaRPr lang="zh-CN" altLang="en-US" sz="3600" b="1" dirty="0">
              <a:latin typeface="微软雅黑" panose="020B0503020204020204" pitchFamily="1" charset="-122"/>
              <a:ea typeface="微软雅黑" panose="020B0503020204020204" pitchFamily="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sp>
        <p:nvSpPr>
          <p:cNvPr id="7" name="矩形 4"/>
          <p:cNvSpPr/>
          <p:nvPr/>
        </p:nvSpPr>
        <p:spPr>
          <a:xfrm>
            <a:off x="864833" y="2318808"/>
            <a:ext cx="7488943" cy="3637919"/>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考虑转移循环次数至少为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的，枚举它的循环节为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定义一个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S[1…n]</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有一个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period</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 </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p(1&lt;=p&lt;=n), </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当且仅当对于所有</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i</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(1&lt;=</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i</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&lt;=n-p)</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满足</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i</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i+p</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我们找出所有所有满足有一个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period</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为</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且长度大于等于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的极长子串，它们可以用一些不相交的区间表示。我们对每个区间分别处理。设当前处理区间为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l,r</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找出这些区间可以设</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L,2L,3L…</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kL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为关键点。由于长度大于等于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的区间一定覆盖至少两个关键点，所以我们对于相邻的两个关键点向前向后求</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lcp</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即可找到包含这两个关键点的极长区间。</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关键点个数为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n/1+n/2+n/3…=O(n ln n)</a:t>
            </a: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用后缀数组及</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st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表预处理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 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回答</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lcp</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。这部分复杂度为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 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392560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sp>
        <p:nvSpPr>
          <p:cNvPr id="7" name="矩形 4"/>
          <p:cNvSpPr/>
          <p:nvPr/>
        </p:nvSpPr>
        <p:spPr>
          <a:xfrm>
            <a:off x="864833" y="2318808"/>
            <a:ext cx="7488943" cy="3046988"/>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这个</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区间内所有长度是</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L</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的倍数的子串都是一个循环串，并且它们的代价都是一样的。</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考虑新建一些状态来辅助转移，记为</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f</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err="1">
                <a:solidFill>
                  <a:schemeClr val="tx1">
                    <a:lumMod val="75000"/>
                    <a:lumOff val="25000"/>
                  </a:schemeClr>
                </a:solidFill>
                <a:latin typeface="微软雅黑" panose="020B0503020204020204" pitchFamily="1" charset="-122"/>
                <a:ea typeface="微软雅黑" panose="020B0503020204020204" pitchFamily="1" charset="-122"/>
              </a:rPr>
              <a:t>dp</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(x)-&gt;f(</a:t>
            </a:r>
            <a:r>
              <a:rPr lang="en-US" altLang="zh-CN" sz="1600" dirty="0" err="1">
                <a:solidFill>
                  <a:schemeClr val="tx1">
                    <a:lumMod val="75000"/>
                    <a:lumOff val="25000"/>
                  </a:schemeClr>
                </a:solidFill>
                <a:latin typeface="微软雅黑" panose="020B0503020204020204" pitchFamily="1" charset="-122"/>
                <a:ea typeface="微软雅黑" panose="020B0503020204020204" pitchFamily="1" charset="-122"/>
              </a:rPr>
              <a:t>x+L</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 </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代价为</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A*L+B (l-1&lt;=x&lt;=r-2L)</a:t>
            </a:r>
          </a:p>
          <a:p>
            <a:pPr>
              <a:lnSpc>
                <a:spcPct val="120000"/>
              </a:lnSpc>
            </a:pP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f(x)-&gt;f(</a:t>
            </a:r>
            <a:r>
              <a:rPr lang="en-US" altLang="zh-CN" sz="1600" dirty="0" err="1">
                <a:solidFill>
                  <a:schemeClr val="tx1">
                    <a:lumMod val="75000"/>
                    <a:lumOff val="25000"/>
                  </a:schemeClr>
                </a:solidFill>
                <a:latin typeface="微软雅黑" panose="020B0503020204020204" pitchFamily="1" charset="-122"/>
                <a:ea typeface="微软雅黑" panose="020B0503020204020204" pitchFamily="1" charset="-122"/>
              </a:rPr>
              <a:t>x+L</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 </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代价为</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0 (l+L-1&lt;=x&lt;=r-2L)</a:t>
            </a:r>
          </a:p>
          <a:p>
            <a:pPr>
              <a:lnSpc>
                <a:spcPct val="120000"/>
              </a:lnSpc>
            </a:pP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f(x)-&gt;</a:t>
            </a:r>
            <a:r>
              <a:rPr lang="en-US" altLang="zh-CN" sz="1600" dirty="0" err="1">
                <a:solidFill>
                  <a:schemeClr val="tx1">
                    <a:lumMod val="75000"/>
                    <a:lumOff val="25000"/>
                  </a:schemeClr>
                </a:solidFill>
                <a:latin typeface="微软雅黑" panose="020B0503020204020204" pitchFamily="1" charset="-122"/>
                <a:ea typeface="微软雅黑" panose="020B0503020204020204" pitchFamily="1" charset="-122"/>
              </a:rPr>
              <a:t>dp</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err="1">
                <a:solidFill>
                  <a:schemeClr val="tx1">
                    <a:lumMod val="75000"/>
                    <a:lumOff val="25000"/>
                  </a:schemeClr>
                </a:solidFill>
                <a:latin typeface="微软雅黑" panose="020B0503020204020204" pitchFamily="1" charset="-122"/>
                <a:ea typeface="微软雅黑" panose="020B0503020204020204" pitchFamily="1" charset="-122"/>
              </a:rPr>
              <a:t>x+L</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 </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代价为</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0 (l+L-1&lt;=x&lt;=r-L)</a:t>
            </a: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注意每个区间新建的</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f</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是不共享的。我们新建了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r-l+1-2L+1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个新状态。</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设</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 </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r-l+1-2L+1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，那么我们新建了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个状态与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条边。</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110955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3" y="2318808"/>
            <a:ext cx="71913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444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sp>
        <p:nvSpPr>
          <p:cNvPr id="7" name="矩形 4"/>
          <p:cNvSpPr/>
          <p:nvPr/>
        </p:nvSpPr>
        <p:spPr>
          <a:xfrm>
            <a:off x="864833" y="2318808"/>
            <a:ext cx="7488943" cy="3933384"/>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发现当字符串为</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aaa</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时，</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的总和到达</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考虑优化，当一个极长区间的最小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period</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不为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时，我们便不新建状态。这是因为如果确定好一个划分，那么每段里循环节长度一定是越短越好。</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考虑计算此时</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的总和。我们发现对于</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一</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个极长区间</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l,r</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，它的</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相当于区间内最小循环节长度恰好为一半的字符串数量。那么</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的总和相当于字符串中满足循环节长度恰好为一半的子串数量。</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可以证明一个字符串中</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满足循环节长度恰好为一半的子串</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数量最多</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 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然而</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这个数量更像是线性的，实际上出题人还没有找到这个子串数量大于等于字符串长度的字符串。目前出题人找到的最大的就是</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aaa</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。它有</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个这样的子串。</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Bonus</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：大家可以尝试证明个数是线性的，或找到一个具有大于线性个数的满足要求的子串的字符串。</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379425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7" y="2126897"/>
            <a:ext cx="8380413"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86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05697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字符串</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D</a:t>
            </a:r>
            <a:r>
              <a:rPr lang="en-US" altLang="zh-CN" sz="3600" b="1" dirty="0" smtClean="0">
                <a:solidFill>
                  <a:srgbClr val="000000"/>
                </a:solidFill>
              </a:rPr>
              <a:t> – Compressing data</a:t>
            </a:r>
            <a:endParaRPr lang="zh-CN" altLang="en-US" sz="3600" b="1" dirty="0">
              <a:solidFill>
                <a:srgbClr val="000000"/>
              </a:solidFill>
            </a:endParaRPr>
          </a:p>
        </p:txBody>
      </p:sp>
      <p:sp>
        <p:nvSpPr>
          <p:cNvPr id="7" name="矩形 4"/>
          <p:cNvSpPr/>
          <p:nvPr/>
        </p:nvSpPr>
        <p:spPr>
          <a:xfrm>
            <a:off x="864833" y="2318808"/>
            <a:ext cx="7488943" cy="1249188"/>
          </a:xfrm>
          <a:prstGeom prst="rect">
            <a:avLst/>
          </a:prstGeom>
          <a:noFill/>
          <a:ln w="9525">
            <a:noFill/>
          </a:ln>
        </p:spPr>
        <p:txBody>
          <a:bodyPr wrap="square">
            <a:spAutoFit/>
          </a:bodyPr>
          <a:lstStyle/>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建</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出所有额外状态以及转移边后，这个图是一个拓扑图。（所有边都是从左边指向右边）可以</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O(|V|+|E|)</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从左到右依次转移。</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最终复杂度</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log n)</a:t>
            </a:r>
          </a:p>
        </p:txBody>
      </p:sp>
    </p:spTree>
    <p:extLst>
      <p:ext uri="{BB962C8B-B14F-4D97-AF65-F5344CB8AC3E}">
        <p14:creationId xmlns:p14="http://schemas.microsoft.com/office/powerpoint/2010/main" val="2140351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903359"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模拟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E</a:t>
            </a:r>
            <a:r>
              <a:rPr lang="en-US" altLang="zh-CN" sz="3600" b="1" dirty="0" smtClean="0">
                <a:solidFill>
                  <a:srgbClr val="000000"/>
                </a:solidFill>
              </a:rPr>
              <a:t> – Protecting lawn</a:t>
            </a:r>
            <a:endParaRPr lang="zh-CN" altLang="en-US" sz="3600" b="1" dirty="0">
              <a:solidFill>
                <a:srgbClr val="000000"/>
              </a:solidFill>
            </a:endParaRPr>
          </a:p>
        </p:txBody>
      </p:sp>
      <p:sp>
        <p:nvSpPr>
          <p:cNvPr id="7" name="矩形 4"/>
          <p:cNvSpPr/>
          <p:nvPr/>
        </p:nvSpPr>
        <p:spPr>
          <a:xfrm>
            <a:off x="864833" y="2318808"/>
            <a:ext cx="7488943" cy="3342453"/>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题意：有一个长度为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的草坪，你需要维护四种操作：放置坚果墙、放置地刺、出现一只僵尸、询问僵尸的位置。所有在地刺上的僵尸会受到一个单位的持续伤害，坚果墙会阻止僵尸前进，并在总共被吃了</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dur</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秒后消失。正在吃坚果墙的僵尸也会受到下一格的地刺的伤害。</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注意我们为了避免浮点数运算，坚果墙只有被吃和没被吃两种状态，有多只僵尸同时吃一个坚果墙也不会加速坚果墙的消失。</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注意我们为了简化问题，保证一个位置只会被种一次植物。</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不强制在线。</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3134453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903359"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模拟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E</a:t>
            </a:r>
            <a:r>
              <a:rPr lang="en-US" altLang="zh-CN" sz="3600" b="1" dirty="0" smtClean="0">
                <a:solidFill>
                  <a:srgbClr val="000000"/>
                </a:solidFill>
              </a:rPr>
              <a:t> – Protecting lawn</a:t>
            </a:r>
            <a:endParaRPr lang="zh-CN" altLang="en-US" sz="3600" b="1" dirty="0">
              <a:solidFill>
                <a:srgbClr val="000000"/>
              </a:solidFill>
            </a:endParaRPr>
          </a:p>
        </p:txBody>
      </p:sp>
      <p:sp>
        <p:nvSpPr>
          <p:cNvPr id="7" name="矩形 4"/>
          <p:cNvSpPr/>
          <p:nvPr/>
        </p:nvSpPr>
        <p:spPr>
          <a:xfrm>
            <a:off x="864833" y="2318808"/>
            <a:ext cx="7488943" cy="3637919"/>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一只僵尸要么在走路，要么停下来了。那我们可以用一个动作序列来表示一只僵尸所有时刻的位置。（即维护从什么时候开始走了，从什么时候停下来了）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如果两只僵尸位置重合了，那么他们直到死之前都会在同一个位置，即他们重合后共用一个动作序列。那么我们只要知道共用的位置序列和一只僵尸的死亡时间，就可以找出一只僵尸在某个时刻的位置。</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这就启发我们对一个位置上的所有僵尸同时维护。我们可以用可并堆维护在同一个位置的僵尸的所有血量，可以支持整个堆加减、弹出最小血量的僵尸、合并两堆。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3452829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903359"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模拟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E</a:t>
            </a:r>
            <a:r>
              <a:rPr lang="en-US" altLang="zh-CN" sz="3600" b="1" dirty="0" smtClean="0">
                <a:solidFill>
                  <a:srgbClr val="000000"/>
                </a:solidFill>
              </a:rPr>
              <a:t> – Protecting lawn</a:t>
            </a:r>
            <a:endParaRPr lang="zh-CN" altLang="en-US" sz="3600" b="1" dirty="0">
              <a:solidFill>
                <a:srgbClr val="000000"/>
              </a:solidFill>
            </a:endParaRPr>
          </a:p>
        </p:txBody>
      </p:sp>
      <p:sp>
        <p:nvSpPr>
          <p:cNvPr id="7" name="矩形 4"/>
          <p:cNvSpPr/>
          <p:nvPr/>
        </p:nvSpPr>
        <p:spPr>
          <a:xfrm>
            <a:off x="864833" y="2318808"/>
            <a:ext cx="7488943" cy="3342453"/>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考虑如何算伤害。我们需要计算某个僵尸从某个时刻开始向左走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秒受到的伤害，这其实是一个二维点查询。可以用主席树在线一个</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log</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回答询问。一个僵尸停止不动收到的伤害只要知道当前位置地刺的出现时间就可以维护。</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我们可以用一个平衡树（</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std</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::set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）按时刻维护几种事件，来模拟发生过程：</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）一个操作</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）僵尸撞上坚果墙（或走到位置</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0</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3</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）僵尸撞上正在啃坚果墙的僵尸</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4</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）坚果墙被啃完了或僵尸啃坚果墙的时候死了</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不难</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发现这些操作的个数都是</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O(Q)</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级别的。</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3952089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903359"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模拟 数据结构</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E</a:t>
            </a:r>
            <a:r>
              <a:rPr lang="en-US" altLang="zh-CN" sz="3600" b="1" dirty="0" smtClean="0">
                <a:solidFill>
                  <a:srgbClr val="000000"/>
                </a:solidFill>
              </a:rPr>
              <a:t> – Protecting lawn</a:t>
            </a:r>
            <a:endParaRPr lang="zh-CN" altLang="en-US" sz="3600" b="1" dirty="0">
              <a:solidFill>
                <a:srgbClr val="000000"/>
              </a:solidFill>
            </a:endParaRPr>
          </a:p>
        </p:txBody>
      </p:sp>
      <p:sp>
        <p:nvSpPr>
          <p:cNvPr id="7" name="矩形 4"/>
          <p:cNvSpPr/>
          <p:nvPr/>
        </p:nvSpPr>
        <p:spPr>
          <a:xfrm>
            <a:off x="864833" y="2318808"/>
            <a:ext cx="7488943" cy="2160591"/>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可以再用一个平衡树（</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std</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::set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）维护僵尸和坚果的相对位置，来模拟事件和更新将要发生的事件。</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需要注意一些细节的实现。</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总时间复杂度</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O(Q log Q)</a:t>
            </a: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不</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保证</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O(Q log^2 Q)</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能通过</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198750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3520516"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结论 构造 </a:t>
            </a:r>
            <a:r>
              <a:rPr lang="en-US" altLang="zh-CN" sz="2000" b="1" strike="sngStrike" dirty="0" smtClean="0">
                <a:solidFill>
                  <a:srgbClr val="000000">
                    <a:lumMod val="75000"/>
                    <a:lumOff val="25000"/>
                  </a:srgbClr>
                </a:solidFill>
                <a:latin typeface="微软雅黑" panose="020B0503020204020204" pitchFamily="1" charset="-122"/>
                <a:ea typeface="微软雅黑" panose="020B0503020204020204" pitchFamily="1" charset="-122"/>
              </a:rPr>
              <a:t>(</a:t>
            </a:r>
            <a:r>
              <a:rPr lang="zh-CN" altLang="en-US" sz="2000" b="1" strike="sngStrike" dirty="0" smtClean="0">
                <a:solidFill>
                  <a:srgbClr val="000000">
                    <a:lumMod val="75000"/>
                    <a:lumOff val="25000"/>
                  </a:srgbClr>
                </a:solidFill>
                <a:latin typeface="微软雅黑" panose="020B0503020204020204" pitchFamily="1" charset="-122"/>
                <a:ea typeface="微软雅黑" panose="020B0503020204020204" pitchFamily="1" charset="-122"/>
              </a:rPr>
              <a:t>插头</a:t>
            </a:r>
            <a:r>
              <a:rPr lang="en-US" altLang="zh-CN" sz="2000" b="1" strike="sngStrike" dirty="0" err="1" smtClean="0">
                <a:solidFill>
                  <a:srgbClr val="000000">
                    <a:lumMod val="75000"/>
                    <a:lumOff val="25000"/>
                  </a:srgbClr>
                </a:solidFill>
                <a:latin typeface="微软雅黑" panose="020B0503020204020204" pitchFamily="1" charset="-122"/>
                <a:ea typeface="微软雅黑" panose="020B0503020204020204" pitchFamily="1" charset="-122"/>
              </a:rPr>
              <a:t>dp</a:t>
            </a:r>
            <a:r>
              <a:rPr lang="en-US" altLang="zh-CN" sz="2000" b="1" strike="sngStrike" dirty="0" smtClean="0">
                <a:solidFill>
                  <a:srgbClr val="000000">
                    <a:lumMod val="75000"/>
                    <a:lumOff val="25000"/>
                  </a:srgbClr>
                </a:solidFill>
                <a:latin typeface="微软雅黑" panose="020B0503020204020204" pitchFamily="1" charset="-122"/>
                <a:ea typeface="微软雅黑" panose="020B0503020204020204" pitchFamily="1" charset="-122"/>
              </a:rPr>
              <a:t>)</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978729"/>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给定</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一个</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行</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m</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列的棋盘，将格子视为点，相邻的格子对应的点间连一条边。再此基础上新加</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k</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条边，形成一个</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n*m</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个点的无向图。问经过每个点至少一次的环路长度最短是多少</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n,m</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&gt;1)</a:t>
            </a: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C - Touring Cities</a:t>
            </a:r>
            <a:endParaRPr lang="zh-CN" altLang="en-US" sz="3600" b="1" dirty="0">
              <a:solidFill>
                <a:srgbClr val="000000"/>
              </a:solidFill>
            </a:endParaRPr>
          </a:p>
        </p:txBody>
      </p:sp>
    </p:spTree>
    <p:extLst>
      <p:ext uri="{BB962C8B-B14F-4D97-AF65-F5344CB8AC3E}">
        <p14:creationId xmlns:p14="http://schemas.microsoft.com/office/powerpoint/2010/main" val="4120818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903359"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动态规划 容斥</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K – Decoding graphs</a:t>
            </a:r>
            <a:endParaRPr lang="zh-CN" altLang="en-US" sz="3600" b="1" dirty="0">
              <a:solidFill>
                <a:srgbClr val="00000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23" y="2318808"/>
            <a:ext cx="8366362" cy="237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35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903359"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动态规划 容斥</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62792"/>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K – Decoding graphs</a:t>
            </a:r>
            <a:endParaRPr lang="zh-CN" altLang="en-US" sz="3600" b="1" dirty="0">
              <a:solidFill>
                <a:srgbClr val="000000"/>
              </a:solidFill>
            </a:endParaRPr>
          </a:p>
        </p:txBody>
      </p:sp>
      <p:sp>
        <p:nvSpPr>
          <p:cNvPr id="8" name="矩形 4"/>
          <p:cNvSpPr/>
          <p:nvPr/>
        </p:nvSpPr>
        <p:spPr>
          <a:xfrm>
            <a:off x="864833" y="2318808"/>
            <a:ext cx="7488943" cy="3342453"/>
          </a:xfrm>
          <a:prstGeom prst="rect">
            <a:avLst/>
          </a:prstGeom>
          <a:noFill/>
          <a:ln w="9525">
            <a:noFill/>
          </a:ln>
        </p:spPr>
        <p:txBody>
          <a:bodyPr wrap="square">
            <a:spAutoFit/>
          </a:bodyPr>
          <a:lstStyle/>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64" y="2226823"/>
            <a:ext cx="8466680" cy="303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252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1"/>
          <p:cNvSpPr>
            <a:spLocks noGrp="1"/>
          </p:cNvSpPr>
          <p:nvPr>
            <p:ph/>
          </p:nvPr>
        </p:nvSpPr>
        <p:spPr>
          <a:xfrm>
            <a:off x="288925" y="1450975"/>
            <a:ext cx="8229600" cy="4525963"/>
          </a:xfrm>
          <a:prstGeom prst="rect">
            <a:avLst/>
          </a:prstGeom>
          <a:noFill/>
          <a:ln w="9525">
            <a:noFill/>
          </a:ln>
        </p:spPr>
        <p:txBody>
          <a:bodyPr/>
          <a:lstStyle/>
          <a:p>
            <a:endParaRPr lang="zh-CN" altLang="en-US" dirty="0"/>
          </a:p>
        </p:txBody>
      </p:sp>
      <p:sp>
        <p:nvSpPr>
          <p:cNvPr id="44034" name="标题 2"/>
          <p:cNvSpPr>
            <a:spLocks noGrp="1"/>
          </p:cNvSpPr>
          <p:nvPr>
            <p:ph type="title"/>
          </p:nvPr>
        </p:nvSpPr>
        <p:spPr>
          <a:xfrm>
            <a:off x="112713" y="0"/>
            <a:ext cx="8686800" cy="1101725"/>
          </a:xfrm>
        </p:spPr>
        <p:txBody>
          <a:bodyPr vert="horz" wrap="square" lIns="91440" tIns="45720" rIns="91440" bIns="45720" anchor="ct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467342"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结论 构造</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2160591"/>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由于答案最多为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n*m+1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，可以将题目转换为判断是否存在哈密尔顿回路。</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和</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m</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有一个是偶数，那么必定存在哈密尔顿回路。</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和</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m</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都是奇数：</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将棋盘黑白染色，规定左上角的格子是黑色。那么存在哈密尔顿回路的条件是当且仅当新增的边连接了两个不同的黑色格子。</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C - Touring Cities</a:t>
            </a:r>
            <a:endParaRPr lang="zh-CN" altLang="en-US" sz="3600" b="1" dirty="0">
              <a:solidFill>
                <a:srgbClr val="000000"/>
              </a:solidFill>
            </a:endParaRPr>
          </a:p>
        </p:txBody>
      </p:sp>
    </p:spTree>
    <p:extLst>
      <p:ext uri="{BB962C8B-B14F-4D97-AF65-F5344CB8AC3E}">
        <p14:creationId xmlns:p14="http://schemas.microsoft.com/office/powerpoint/2010/main" val="761774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390398"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结论 构造</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342453"/>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考虑证明：</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若没有连接两个不同黑格子的边，那么回路上一个黑格子后必然接一个白格子。那么回路的黑格子数目一定小于等于白格子数目。但是棋盘上的黑格子数目比白格子多一。矛盾。</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若存在一个连接两个不同黑格子的边，那么一定存在一条合法的方案。</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两个思路：</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）按照起点终点位置分类讨论构造</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）归纳证明 </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若有一维大于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5</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，一定可以将其减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a:t>
            </a: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归纳到</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n,m</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&lt;=5</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的情况，此时可以自行验证</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C - Touring Cities</a:t>
            </a:r>
            <a:endParaRPr lang="zh-CN" altLang="en-US" sz="3600" b="1" dirty="0">
              <a:solidFill>
                <a:srgbClr val="000000"/>
              </a:solidFill>
            </a:endParaRPr>
          </a:p>
        </p:txBody>
      </p:sp>
    </p:spTree>
    <p:extLst>
      <p:ext uri="{BB962C8B-B14F-4D97-AF65-F5344CB8AC3E}">
        <p14:creationId xmlns:p14="http://schemas.microsoft.com/office/powerpoint/2010/main" val="374565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390398"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结论 构造</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342453"/>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考虑证明：</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若没有连接两个不同黑格子的边，那么回路上一个黑格子后必然接一个白格子。那么回路的黑格子数目一定小于等于白格子数目。但是棋盘上的黑格子数目比白格子多一。矛盾。</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若存在一个连接两个不同黑格子的边，那么一定存在一条合法的方案。</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两个思路：</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）按照起点终点位置分类讨论构造</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）归纳证明 </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若有一维大于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5</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，一定可以将其减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a:t>
            </a: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归纳到</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n,m</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&lt;=5</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的情况，此时可以自行验证</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C - Touring Cities</a:t>
            </a:r>
            <a:endParaRPr lang="zh-CN" altLang="en-US" sz="3600" b="1" dirty="0">
              <a:solidFill>
                <a:srgbClr val="000000"/>
              </a:solidFill>
            </a:endParaRPr>
          </a:p>
        </p:txBody>
      </p:sp>
    </p:spTree>
    <p:extLst>
      <p:ext uri="{BB962C8B-B14F-4D97-AF65-F5344CB8AC3E}">
        <p14:creationId xmlns:p14="http://schemas.microsoft.com/office/powerpoint/2010/main" val="2403013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731838"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树形</a:t>
            </a:r>
            <a:r>
              <a:rPr lang="en-US" altLang="zh-CN" sz="2000" b="1" dirty="0" err="1" smtClean="0">
                <a:solidFill>
                  <a:srgbClr val="000000">
                    <a:lumMod val="75000"/>
                    <a:lumOff val="25000"/>
                  </a:srgbClr>
                </a:solidFill>
                <a:latin typeface="微软雅黑" panose="020B0503020204020204" pitchFamily="1" charset="-122"/>
                <a:ea typeface="微软雅黑" panose="020B0503020204020204" pitchFamily="1" charset="-122"/>
              </a:rPr>
              <a:t>dp</a:t>
            </a:r>
            <a:r>
              <a:rPr lang="en-US" altLang="zh-CN" sz="2000" b="1" dirty="0" smtClean="0">
                <a:solidFill>
                  <a:srgbClr val="000000">
                    <a:lumMod val="75000"/>
                    <a:lumOff val="25000"/>
                  </a:srgbClr>
                </a:solidFill>
                <a:latin typeface="微软雅黑" panose="020B0503020204020204" pitchFamily="1" charset="-122"/>
                <a:ea typeface="微软雅黑" panose="020B0503020204020204" pitchFamily="1" charset="-122"/>
              </a:rPr>
              <a:t> </a:t>
            </a:r>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计数</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933384"/>
          </a:xfrm>
          <a:prstGeom prst="rect">
            <a:avLst/>
          </a:prstGeom>
          <a:noFill/>
          <a:ln w="9525">
            <a:noFill/>
          </a:ln>
        </p:spPr>
        <p:txBody>
          <a:bodyPr wrap="square">
            <a:spAutoFit/>
          </a:bodyPr>
          <a:lstStyle/>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本题</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有两种解法。</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标算作</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法：</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题目要统计的</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是对于所有</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连通块</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，有多少个路径集合满足条件。</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考虑统计对于所有路经集合，有</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多少个连通块满足</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条件。</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如果先将路径集合的路径染成红色，那么满足条件的连通块就是未被染色的连通块。</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未被</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染色的联通块数量等于</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未被染色的点数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两个</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端点都未被染色的边数</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（这是因为每个连通块都是一棵树，一棵树的点数比边数恰好多</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，那么每个连通块都会使总点数比总边数多</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1</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那么我们只要统计对于每个点，不含这个点的路径集合数量，以及对于每条边，不含它的两个端点的路径集合数量就行了。最终答案就是前者的和减后者的和。</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E</a:t>
            </a:r>
            <a:r>
              <a:rPr lang="en-US" altLang="zh-CN" sz="3600" b="1" dirty="0" smtClean="0">
                <a:solidFill>
                  <a:srgbClr val="000000"/>
                </a:solidFill>
              </a:rPr>
              <a:t> - Counting Paths</a:t>
            </a:r>
            <a:endParaRPr lang="zh-CN" altLang="en-US" sz="3600" b="1" dirty="0">
              <a:solidFill>
                <a:srgbClr val="000000"/>
              </a:solidFill>
            </a:endParaRPr>
          </a:p>
        </p:txBody>
      </p:sp>
    </p:spTree>
    <p:extLst>
      <p:ext uri="{BB962C8B-B14F-4D97-AF65-F5344CB8AC3E}">
        <p14:creationId xmlns:p14="http://schemas.microsoft.com/office/powerpoint/2010/main" val="2059724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2731838"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树形</a:t>
            </a:r>
            <a:r>
              <a:rPr lang="en-US" altLang="zh-CN" sz="2000" b="1" dirty="0" err="1" smtClean="0">
                <a:solidFill>
                  <a:srgbClr val="000000">
                    <a:lumMod val="75000"/>
                    <a:lumOff val="25000"/>
                  </a:srgbClr>
                </a:solidFill>
                <a:latin typeface="微软雅黑" panose="020B0503020204020204" pitchFamily="1" charset="-122"/>
                <a:ea typeface="微软雅黑" panose="020B0503020204020204" pitchFamily="1" charset="-122"/>
              </a:rPr>
              <a:t>dp</a:t>
            </a:r>
            <a:r>
              <a:rPr lang="en-US" altLang="zh-CN" sz="2000" b="1" dirty="0" smtClean="0">
                <a:solidFill>
                  <a:srgbClr val="000000">
                    <a:lumMod val="75000"/>
                    <a:lumOff val="25000"/>
                  </a:srgbClr>
                </a:solidFill>
                <a:latin typeface="微软雅黑" panose="020B0503020204020204" pitchFamily="1" charset="-122"/>
                <a:ea typeface="微软雅黑" panose="020B0503020204020204" pitchFamily="1" charset="-122"/>
              </a:rPr>
              <a:t> </a:t>
            </a:r>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计数</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318808"/>
            <a:ext cx="7488943" cy="3933384"/>
          </a:xfrm>
          <a:prstGeom prst="rect">
            <a:avLst/>
          </a:prstGeom>
          <a:noFill/>
          <a:ln w="9525">
            <a:noFill/>
          </a:ln>
        </p:spPr>
        <p:txBody>
          <a:bodyPr wrap="square">
            <a:spAutoFit/>
          </a:bodyPr>
          <a:lstStyle/>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本题</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有两种解法。</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另一</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种</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解法</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一个连通块的贡献只要知道它的所有叶子节点以及连通块的根就行了。（这里的根指有根树中连通块深度最浅的节点）</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对于每个点 计算出它的子树中不包含它但是包含所有儿子的路径集合数量，记为</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cnt</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(x)</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。那么连通块的贡献就是所有叶子的</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cnt</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的积，再乘上根的贡献。</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根</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的贡献就是除了子树外包含它的父亲的路径集合数量。</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贡献可以用容斥算。</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只要树形</a:t>
            </a:r>
            <a:r>
              <a:rPr lang="en-US" altLang="zh-CN" sz="1600" dirty="0" err="1" smtClean="0">
                <a:solidFill>
                  <a:schemeClr val="tx1">
                    <a:lumMod val="75000"/>
                    <a:lumOff val="25000"/>
                  </a:schemeClr>
                </a:solidFill>
                <a:latin typeface="微软雅黑" panose="020B0503020204020204" pitchFamily="1" charset="-122"/>
                <a:ea typeface="微软雅黑" panose="020B0503020204020204" pitchFamily="1" charset="-122"/>
              </a:rPr>
              <a:t>dp</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维护根为某个节点的所有连通块的叶子贡献的积的和就可以算答案了。</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两种</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解法时间复杂度都可以做到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O(n) </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（如果线性预处理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2^(n*(n-1)/2) </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smtClean="0">
                <a:solidFill>
                  <a:srgbClr val="000000"/>
                </a:solidFill>
              </a:rPr>
              <a:t>C - Counting Paths</a:t>
            </a:r>
            <a:endParaRPr lang="zh-CN" altLang="en-US" sz="3600" b="1" dirty="0">
              <a:solidFill>
                <a:srgbClr val="000000"/>
              </a:solidFill>
            </a:endParaRPr>
          </a:p>
        </p:txBody>
      </p:sp>
    </p:spTree>
    <p:extLst>
      <p:ext uri="{BB962C8B-B14F-4D97-AF65-F5344CB8AC3E}">
        <p14:creationId xmlns:p14="http://schemas.microsoft.com/office/powerpoint/2010/main" val="1591152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p:nvPr/>
        </p:nvSpPr>
        <p:spPr>
          <a:xfrm>
            <a:off x="864833" y="1589647"/>
            <a:ext cx="1800493" cy="400110"/>
          </a:xfrm>
          <a:prstGeom prst="rect">
            <a:avLst/>
          </a:prstGeom>
          <a:noFill/>
          <a:ln w="9525">
            <a:noFill/>
          </a:ln>
        </p:spPr>
        <p:txBody>
          <a:bodyPr wrap="none">
            <a:spAutoFit/>
          </a:bodyPr>
          <a:lstStyle/>
          <a:p>
            <a:r>
              <a:rPr lang="zh-CN" altLang="en-US" sz="2000" b="1" dirty="0" smtClean="0">
                <a:solidFill>
                  <a:srgbClr val="000000">
                    <a:lumMod val="75000"/>
                    <a:lumOff val="25000"/>
                  </a:srgbClr>
                </a:solidFill>
                <a:latin typeface="微软雅黑" panose="020B0503020204020204" pitchFamily="1" charset="-122"/>
                <a:ea typeface="微软雅黑" panose="020B0503020204020204" pitchFamily="1" charset="-122"/>
              </a:rPr>
              <a:t>关键词： 计数</a:t>
            </a:r>
            <a:endParaRPr lang="zh-CN" altLang="en-US" sz="2000" b="1" strike="sngStrike" dirty="0">
              <a:solidFill>
                <a:srgbClr val="000000">
                  <a:lumMod val="75000"/>
                  <a:lumOff val="25000"/>
                </a:srgbClr>
              </a:solidFill>
              <a:latin typeface="微软雅黑" panose="020B0503020204020204" pitchFamily="1" charset="-122"/>
              <a:ea typeface="微软雅黑" panose="020B0503020204020204" pitchFamily="1" charset="-122"/>
            </a:endParaRPr>
          </a:p>
        </p:txBody>
      </p:sp>
      <p:sp>
        <p:nvSpPr>
          <p:cNvPr id="43012" name="矩形 4"/>
          <p:cNvSpPr/>
          <p:nvPr/>
        </p:nvSpPr>
        <p:spPr>
          <a:xfrm>
            <a:off x="864833" y="2169339"/>
            <a:ext cx="7488943" cy="1569660"/>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题意：给你一个正</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边形，将</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个顶点两两连边，问内部有多少个</a:t>
            </a:r>
            <a:r>
              <a:rPr lang="zh-CN" altLang="en-US" sz="1600" smtClean="0">
                <a:solidFill>
                  <a:schemeClr val="tx1">
                    <a:lumMod val="75000"/>
                    <a:lumOff val="25000"/>
                  </a:schemeClr>
                </a:solidFill>
                <a:latin typeface="微软雅黑" panose="020B0503020204020204" pitchFamily="1" charset="-122"/>
                <a:ea typeface="微软雅黑" panose="020B0503020204020204" pitchFamily="1" charset="-122"/>
              </a:rPr>
              <a:t>区域</a:t>
            </a:r>
            <a:r>
              <a:rPr lang="zh-CN" altLang="en-US" sz="1600" smtClean="0">
                <a:solidFill>
                  <a:schemeClr val="tx1">
                    <a:lumMod val="75000"/>
                    <a:lumOff val="25000"/>
                  </a:schemeClr>
                </a:solidFill>
                <a:latin typeface="微软雅黑" panose="020B0503020204020204" pitchFamily="1" charset="-122"/>
                <a:ea typeface="微软雅黑" panose="020B0503020204020204" pitchFamily="1" charset="-122"/>
              </a:rPr>
              <a:t>。</a:t>
            </a:r>
            <a:r>
              <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rPr>
              <a:t>n</a:t>
            </a:r>
            <a:r>
              <a:rPr lang="zh-CN" altLang="en-US" sz="1600" smtClean="0">
                <a:solidFill>
                  <a:schemeClr val="tx1">
                    <a:lumMod val="75000"/>
                    <a:lumOff val="25000"/>
                  </a:schemeClr>
                </a:solidFill>
                <a:latin typeface="微软雅黑" panose="020B0503020204020204" pitchFamily="1" charset="-122"/>
                <a:ea typeface="微软雅黑" panose="020B0503020204020204" pitchFamily="1" charset="-122"/>
              </a:rPr>
              <a:t>是奇数。</a:t>
            </a: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endPar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欧拉公式：</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F=E-V+2</a:t>
            </a:r>
          </a:p>
          <a:p>
            <a:pPr>
              <a:lnSpc>
                <a:spcPct val="120000"/>
              </a:lnSpc>
            </a:pP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内部交点个数：</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C(n,4)</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p:txBody>
      </p:sp>
      <p:sp>
        <p:nvSpPr>
          <p:cNvPr id="11" name="矩形 10"/>
          <p:cNvSpPr/>
          <p:nvPr/>
        </p:nvSpPr>
        <p:spPr>
          <a:xfrm>
            <a:off x="166705" y="451933"/>
            <a:ext cx="89647" cy="3109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rgbClr val="000000"/>
              </a:solidFill>
            </a:endParaRPr>
          </a:p>
        </p:txBody>
      </p:sp>
      <p:sp>
        <p:nvSpPr>
          <p:cNvPr id="3" name="标题 1"/>
          <p:cNvSpPr>
            <a:spLocks noGrp="1"/>
          </p:cNvSpPr>
          <p:nvPr/>
        </p:nvSpPr>
        <p:spPr>
          <a:xfrm>
            <a:off x="224155" y="-171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solidFill>
                  <a:srgbClr val="000000"/>
                </a:solidFill>
              </a:rPr>
              <a:t>G</a:t>
            </a:r>
            <a:r>
              <a:rPr lang="en-US" altLang="zh-CN" sz="3600" b="1" dirty="0" smtClean="0">
                <a:solidFill>
                  <a:srgbClr val="000000"/>
                </a:solidFill>
              </a:rPr>
              <a:t> - Counting regions</a:t>
            </a:r>
            <a:endParaRPr lang="zh-CN" altLang="en-US" sz="3600" b="1" dirty="0">
              <a:solidFill>
                <a:srgbClr val="000000"/>
              </a:solidFill>
            </a:endParaRPr>
          </a:p>
        </p:txBody>
      </p:sp>
      <p:sp>
        <p:nvSpPr>
          <p:cNvPr id="7" name="矩形 4"/>
          <p:cNvSpPr/>
          <p:nvPr/>
        </p:nvSpPr>
        <p:spPr>
          <a:xfrm>
            <a:off x="864833" y="3878545"/>
            <a:ext cx="7488943" cy="683264"/>
          </a:xfrm>
          <a:prstGeom prst="rect">
            <a:avLst/>
          </a:prstGeom>
          <a:noFill/>
          <a:ln w="9525">
            <a:noFill/>
          </a:ln>
        </p:spPr>
        <p:txBody>
          <a:bodyPr wrap="square">
            <a:spAutoFit/>
          </a:bodyPr>
          <a:lstStyle/>
          <a:p>
            <a:pPr>
              <a:lnSpc>
                <a:spcPct val="120000"/>
              </a:lnSpc>
            </a:pP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一条线段会被一个交点分成两段，所以</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x</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条直线的交点会多分出来</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x</a:t>
            </a:r>
            <a:r>
              <a:rPr lang="zh-CN" altLang="en-US" sz="1600" dirty="0">
                <a:solidFill>
                  <a:schemeClr val="tx1">
                    <a:lumMod val="75000"/>
                    <a:lumOff val="25000"/>
                  </a:schemeClr>
                </a:solidFill>
                <a:latin typeface="微软雅黑" panose="020B0503020204020204" pitchFamily="1" charset="-122"/>
                <a:ea typeface="微软雅黑" panose="020B0503020204020204" pitchFamily="1" charset="-122"/>
              </a:rPr>
              <a:t>条</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线段，利用</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V</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可以算出</a:t>
            </a:r>
            <a:r>
              <a:rPr lang="en-US" altLang="zh-CN" sz="1600" dirty="0" smtClean="0">
                <a:solidFill>
                  <a:schemeClr val="tx1">
                    <a:lumMod val="75000"/>
                    <a:lumOff val="25000"/>
                  </a:schemeClr>
                </a:solidFill>
                <a:latin typeface="微软雅黑" panose="020B0503020204020204" pitchFamily="1" charset="-122"/>
                <a:ea typeface="微软雅黑" panose="020B0503020204020204" pitchFamily="1" charset="-122"/>
              </a:rPr>
              <a:t>E</a:t>
            </a:r>
            <a:r>
              <a:rPr lang="zh-CN" altLang="en-US" sz="1600" dirty="0" smtClean="0">
                <a:solidFill>
                  <a:schemeClr val="tx1">
                    <a:lumMod val="75000"/>
                    <a:lumOff val="25000"/>
                  </a:schemeClr>
                </a:solidFill>
                <a:latin typeface="微软雅黑" panose="020B0503020204020204" pitchFamily="1" charset="-122"/>
                <a:ea typeface="微软雅黑" panose="020B0503020204020204" pitchFamily="1" charset="-122"/>
              </a:rPr>
              <a:t>。</a:t>
            </a:r>
            <a:endParaRPr lang="en-US" altLang="zh-CN" sz="1600" dirty="0">
              <a:solidFill>
                <a:schemeClr val="tx1">
                  <a:lumMod val="75000"/>
                  <a:lumOff val="25000"/>
                </a:schemeClr>
              </a:solidFill>
              <a:latin typeface="微软雅黑" panose="020B0503020204020204" pitchFamily="1" charset="-122"/>
              <a:ea typeface="微软雅黑" panose="020B0503020204020204" pitchFamily="1" charset="-122"/>
            </a:endParaRPr>
          </a:p>
        </p:txBody>
      </p:sp>
    </p:spTree>
    <p:extLst>
      <p:ext uri="{BB962C8B-B14F-4D97-AF65-F5344CB8AC3E}">
        <p14:creationId xmlns:p14="http://schemas.microsoft.com/office/powerpoint/2010/main" val="695495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微软雅黑"/>
        <a:ea typeface="微软雅黑"/>
        <a:cs typeface="微软雅黑"/>
      </a:majorFont>
      <a:minorFont>
        <a:latin typeface="微软雅黑"/>
        <a:ea typeface="微软雅黑"/>
        <a:cs typeface="微软雅黑"/>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首页">
  <a:themeElements>
    <a:clrScheme name="模板首页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模板首页">
      <a:majorFont>
        <a:latin typeface="微软雅黑"/>
        <a:ea typeface="微软雅黑"/>
        <a:cs typeface="微软雅黑"/>
      </a:majorFont>
      <a:minorFont>
        <a:latin typeface="微软雅黑"/>
        <a:ea typeface="微软雅黑"/>
        <a:cs typeface="微软雅黑"/>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lnDef>
  </a:objectDefaults>
  <a:extraClrSchemeLst>
    <a:extraClrScheme>
      <a:clrScheme name="模板首页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结束页">
  <a:themeElements>
    <a:clrScheme name="结束页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结束页">
      <a:majorFont>
        <a:latin typeface="微软雅黑"/>
        <a:ea typeface="微软雅黑"/>
        <a:cs typeface="微软雅黑"/>
      </a:majorFont>
      <a:minorFont>
        <a:latin typeface="Calibri"/>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lnDef>
  </a:objectDefaults>
  <a:extraClrSchemeLst>
    <a:extraClrScheme>
      <a:clrScheme name="结束页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微软雅黑"/>
        <a:ea typeface="微软雅黑"/>
        <a:cs typeface="微软雅黑"/>
      </a:majorFont>
      <a:minorFont>
        <a:latin typeface="微软雅黑"/>
        <a:ea typeface="微软雅黑"/>
        <a:cs typeface="微软雅黑"/>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结束页">
  <a:themeElements>
    <a:clrScheme name="1_结束页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结束页">
      <a:majorFont>
        <a:latin typeface="微软雅黑"/>
        <a:ea typeface="微软雅黑"/>
        <a:cs typeface="微软雅黑"/>
      </a:majorFont>
      <a:minorFont>
        <a:latin typeface="Calibri"/>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a:ln>
              <a:noFill/>
            </a:ln>
            <a:solidFill>
              <a:schemeClr val="tx1"/>
            </a:solidFill>
            <a:effectLst/>
            <a:latin typeface="Calibri" panose="020F0502020204030204" pitchFamily="1" charset="0"/>
            <a:ea typeface="宋体" panose="02010600030101010101" pitchFamily="2" charset="-122"/>
            <a:cs typeface="宋体" panose="02010600030101010101" pitchFamily="2" charset="-122"/>
          </a:defRPr>
        </a:defPPr>
      </a:lstStyle>
    </a:lnDef>
  </a:objectDefaults>
  <a:extraClrSchemeLst>
    <a:extraClrScheme>
      <a:clrScheme name="1_结束页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2436</TotalTime>
  <Words>2984</Words>
  <Application>Microsoft Office PowerPoint</Application>
  <PresentationFormat>全屏显示(4:3)</PresentationFormat>
  <Paragraphs>257</Paragraphs>
  <Slides>32</Slides>
  <Notes>0</Notes>
  <HiddenSlides>0</HiddenSlides>
  <MMClips>0</MMClips>
  <ScaleCrop>false</ScaleCrop>
  <HeadingPairs>
    <vt:vector size="4" baseType="variant">
      <vt:variant>
        <vt:lpstr>主题</vt:lpstr>
      </vt:variant>
      <vt:variant>
        <vt:i4>5</vt:i4>
      </vt:variant>
      <vt:variant>
        <vt:lpstr>幻灯片标题</vt:lpstr>
      </vt:variant>
      <vt:variant>
        <vt:i4>32</vt:i4>
      </vt:variant>
    </vt:vector>
  </HeadingPairs>
  <TitlesOfParts>
    <vt:vector size="37" baseType="lpstr">
      <vt:lpstr>1_Office 主题</vt:lpstr>
      <vt:lpstr>模板首页</vt:lpstr>
      <vt:lpstr>结束页</vt:lpstr>
      <vt:lpstr>2_Office 主题</vt:lpstr>
      <vt:lpstr>1_结束页</vt:lpstr>
      <vt:lpstr>第8场-FizzyDavid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yixing yang</dc:creator>
  <cp:lastModifiedBy>win1</cp:lastModifiedBy>
  <cp:revision>753</cp:revision>
  <dcterms:created xsi:type="dcterms:W3CDTF">2015-04-20T08:39:00Z</dcterms:created>
  <dcterms:modified xsi:type="dcterms:W3CDTF">2018-08-11T03:04:20Z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