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C00"/>
    <a:srgbClr val="E2EBFF"/>
    <a:srgbClr val="DEF0F2"/>
    <a:srgbClr val="008000"/>
    <a:srgbClr val="0432FF"/>
    <a:srgbClr val="0033CC"/>
    <a:srgbClr val="CC99FF"/>
    <a:srgbClr val="D5FC79"/>
    <a:srgbClr val="8F0000"/>
    <a:srgbClr val="F2E5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65" autoAdjust="0"/>
    <p:restoredTop sz="86364" autoAdjust="0"/>
  </p:normalViewPr>
  <p:slideViewPr>
    <p:cSldViewPr>
      <p:cViewPr varScale="1">
        <p:scale>
          <a:sx n="132" d="100"/>
          <a:sy n="132" d="100"/>
        </p:scale>
        <p:origin x="168"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1BEC4D-AF1D-B244-858F-FC7BB69AC3F2}" type="datetimeFigureOut">
              <a:rPr lang="en-US" smtClean="0"/>
              <a:t>3/19/18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17C8AE-DEBD-E641-93E8-ED065F7FB8AC}" type="slidenum">
              <a:rPr lang="en-US" smtClean="0"/>
              <a:t>‹#›</a:t>
            </a:fld>
            <a:endParaRPr lang="en-US"/>
          </a:p>
        </p:txBody>
      </p:sp>
    </p:spTree>
    <p:extLst>
      <p:ext uri="{BB962C8B-B14F-4D97-AF65-F5344CB8AC3E}">
        <p14:creationId xmlns:p14="http://schemas.microsoft.com/office/powerpoint/2010/main" val="13917049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5E68D8E-92B9-6647-9C13-3186C5B51462}" type="slidenum">
              <a:rPr lang="en-US"/>
              <a:pPr/>
              <a:t>‹#›</a:t>
            </a:fld>
            <a:endParaRPr lang="en-US"/>
          </a:p>
        </p:txBody>
      </p:sp>
    </p:spTree>
    <p:extLst>
      <p:ext uri="{BB962C8B-B14F-4D97-AF65-F5344CB8AC3E}">
        <p14:creationId xmlns:p14="http://schemas.microsoft.com/office/powerpoint/2010/main" val="208035277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23" name="Rectangle 3"/>
          <p:cNvSpPr>
            <a:spLocks noGrp="1" noChangeArrowheads="1"/>
          </p:cNvSpPr>
          <p:nvPr>
            <p:ph type="ctrTitle"/>
          </p:nvPr>
        </p:nvSpPr>
        <p:spPr>
          <a:xfrm>
            <a:off x="762000" y="1371600"/>
            <a:ext cx="7696200" cy="2057400"/>
          </a:xfrm>
        </p:spPr>
        <p:txBody>
          <a:bodyPr/>
          <a:lstStyle>
            <a:lvl1pPr>
              <a:defRPr sz="4000"/>
            </a:lvl1pPr>
          </a:lstStyle>
          <a:p>
            <a:pPr lvl="0"/>
            <a:r>
              <a:rPr lang="en-US" noProof="0"/>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vl1pPr>
          </a:lstStyle>
          <a:p>
            <a:pPr lvl="0"/>
            <a:r>
              <a:rPr lang="en-US" noProof="0"/>
              <a:t>Click to edit Master subtitle style</a:t>
            </a:r>
          </a:p>
        </p:txBody>
      </p:sp>
      <p:sp>
        <p:nvSpPr>
          <p:cNvPr id="30725" name="Rectangle 5"/>
          <p:cNvSpPr>
            <a:spLocks noGrp="1" noChangeArrowheads="1"/>
          </p:cNvSpPr>
          <p:nvPr>
            <p:ph type="dt" sz="half" idx="2"/>
          </p:nvPr>
        </p:nvSpPr>
        <p:spPr>
          <a:xfrm>
            <a:off x="457200" y="6248400"/>
            <a:ext cx="2133600" cy="457200"/>
          </a:xfrm>
          <a:prstGeom prst="rect">
            <a:avLst/>
          </a:prstGeom>
        </p:spPr>
        <p:txBody>
          <a:bodyPr/>
          <a:lstStyle>
            <a:lvl1pPr>
              <a:defRPr/>
            </a:lvl1pPr>
          </a:lstStyle>
          <a:p>
            <a:endParaRPr lang="en-US"/>
          </a:p>
        </p:txBody>
      </p:sp>
      <p:sp>
        <p:nvSpPr>
          <p:cNvPr id="30727" name="Rectangle 7"/>
          <p:cNvSpPr>
            <a:spLocks noGrp="1" noChangeArrowheads="1"/>
          </p:cNvSpPr>
          <p:nvPr>
            <p:ph type="sldNum" sz="quarter" idx="4"/>
          </p:nvPr>
        </p:nvSpPr>
        <p:spPr>
          <a:xfrm>
            <a:off x="6553200" y="6248400"/>
            <a:ext cx="2133600" cy="457200"/>
          </a:xfrm>
        </p:spPr>
        <p:txBody>
          <a:bodyPr/>
          <a:lstStyle>
            <a:lvl1pPr>
              <a:defRPr sz="1000" b="1"/>
            </a:lvl1pPr>
          </a:lstStyle>
          <a:p>
            <a:fld id="{91E6F249-8D10-7240-A07E-F66CEC252905}" type="slidenum">
              <a:rPr lang="en-US"/>
              <a:pPr/>
              <a:t>‹#›</a:t>
            </a:fld>
            <a:endParaRPr lang="en-US"/>
          </a:p>
        </p:txBody>
      </p:sp>
      <p:grpSp>
        <p:nvGrpSpPr>
          <p:cNvPr id="30728" name="Group 8"/>
          <p:cNvGrpSpPr>
            <a:grpSpLocks/>
          </p:cNvGrpSpPr>
          <p:nvPr/>
        </p:nvGrpSpPr>
        <p:grpSpPr bwMode="auto">
          <a:xfrm>
            <a:off x="381000" y="304800"/>
            <a:ext cx="8391525" cy="5791200"/>
            <a:chOff x="240" y="192"/>
            <a:chExt cx="5286" cy="3648"/>
          </a:xfrm>
        </p:grpSpPr>
        <p:sp>
          <p:nvSpPr>
            <p:cNvPr id="3072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fld id="{FED62B2D-F854-104A-9535-9A504E5923E0}" type="slidenum">
              <a:rPr lang="en-US"/>
              <a:pPr/>
              <a:t>‹#›</a:t>
            </a:fld>
            <a:endParaRPr lang="en-US"/>
          </a:p>
        </p:txBody>
      </p:sp>
    </p:spTree>
    <p:extLst>
      <p:ext uri="{BB962C8B-B14F-4D97-AF65-F5344CB8AC3E}">
        <p14:creationId xmlns:p14="http://schemas.microsoft.com/office/powerpoint/2010/main" val="3884045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411163"/>
            <a:ext cx="8229600" cy="65563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57200" y="1295400"/>
            <a:ext cx="8229600" cy="48355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702" name="Rectangle 6"/>
          <p:cNvSpPr>
            <a:spLocks noGrp="1" noChangeArrowheads="1"/>
          </p:cNvSpPr>
          <p:nvPr>
            <p:ph type="sldNum" sz="quarter" idx="4"/>
          </p:nvPr>
        </p:nvSpPr>
        <p:spPr bwMode="auto">
          <a:xfrm>
            <a:off x="8138120" y="6248400"/>
            <a:ext cx="548679"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FF516B7F-12E3-114E-9B55-66756E9F7A1D}" type="slidenum">
              <a:rPr lang="en-US"/>
              <a:pPr/>
              <a:t>‹#›</a:t>
            </a:fld>
            <a:endParaRPr lang="en-US" dirty="0"/>
          </a:p>
        </p:txBody>
      </p:sp>
      <p:grpSp>
        <p:nvGrpSpPr>
          <p:cNvPr id="29703"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pic>
        <p:nvPicPr>
          <p:cNvPr id="29709" name="Picture 13" descr="SJSU-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713" y="6172200"/>
            <a:ext cx="639762" cy="606425"/>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userDrawn="1"/>
        </p:nvSpPr>
        <p:spPr>
          <a:xfrm>
            <a:off x="1097318" y="6263609"/>
            <a:ext cx="1899879" cy="400110"/>
          </a:xfrm>
          <a:prstGeom prst="rect">
            <a:avLst/>
          </a:prstGeom>
          <a:noFill/>
        </p:spPr>
        <p:txBody>
          <a:bodyPr wrap="none" rtlCol="0">
            <a:spAutoFit/>
          </a:bodyPr>
          <a:lstStyle/>
          <a:p>
            <a:r>
              <a:rPr lang="en-US" sz="1000" dirty="0"/>
              <a:t>Computer</a:t>
            </a:r>
            <a:r>
              <a:rPr lang="en-US" sz="1000" baseline="0" dirty="0"/>
              <a:t> Engineering Dept.</a:t>
            </a:r>
          </a:p>
          <a:p>
            <a:r>
              <a:rPr lang="en-US" sz="1000" baseline="0" dirty="0"/>
              <a:t>Spring 2018: Midterm Solution</a:t>
            </a:r>
            <a:endParaRPr lang="en-US" sz="1000" dirty="0"/>
          </a:p>
        </p:txBody>
      </p:sp>
      <p:sp>
        <p:nvSpPr>
          <p:cNvPr id="15" name="TextBox 14"/>
          <p:cNvSpPr txBox="1"/>
          <p:nvPr userDrawn="1"/>
        </p:nvSpPr>
        <p:spPr>
          <a:xfrm>
            <a:off x="3328239" y="6263609"/>
            <a:ext cx="2765502" cy="400110"/>
          </a:xfrm>
          <a:prstGeom prst="rect">
            <a:avLst/>
          </a:prstGeom>
          <a:noFill/>
        </p:spPr>
        <p:txBody>
          <a:bodyPr wrap="none" rtlCol="0">
            <a:spAutoFit/>
          </a:bodyPr>
          <a:lstStyle/>
          <a:p>
            <a:pPr algn="ctr"/>
            <a:r>
              <a:rPr lang="en-US" sz="1000" dirty="0"/>
              <a:t>CMPE 280: Web UI Design</a:t>
            </a:r>
            <a:r>
              <a:rPr lang="en-US" sz="1000" baseline="0" dirty="0"/>
              <a:t> and Development</a:t>
            </a:r>
            <a:br>
              <a:rPr lang="en-US" sz="1000" baseline="0" dirty="0"/>
            </a:br>
            <a:r>
              <a:rPr lang="en-US" sz="1000" baseline="0" dirty="0"/>
              <a:t>© R. Mak</a:t>
            </a:r>
            <a:endParaRPr lang="en-US" sz="10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ea typeface="ＭＳ Ｐゴシック" charset="0"/>
        </a:defRPr>
      </a:lvl2pPr>
      <a:lvl3pPr algn="ctr" rtl="0" fontAlgn="base">
        <a:spcBef>
          <a:spcPct val="0"/>
        </a:spcBef>
        <a:spcAft>
          <a:spcPct val="0"/>
        </a:spcAft>
        <a:defRPr sz="3200">
          <a:solidFill>
            <a:schemeClr val="tx2"/>
          </a:solidFill>
          <a:latin typeface="Arial" charset="0"/>
          <a:ea typeface="ＭＳ Ｐゴシック" charset="0"/>
        </a:defRPr>
      </a:lvl3pPr>
      <a:lvl4pPr algn="ctr" rtl="0" fontAlgn="base">
        <a:spcBef>
          <a:spcPct val="0"/>
        </a:spcBef>
        <a:spcAft>
          <a:spcPct val="0"/>
        </a:spcAft>
        <a:defRPr sz="3200">
          <a:solidFill>
            <a:schemeClr val="tx2"/>
          </a:solidFill>
          <a:latin typeface="Arial" charset="0"/>
          <a:ea typeface="ＭＳ Ｐゴシック" charset="0"/>
        </a:defRPr>
      </a:lvl4pPr>
      <a:lvl5pPr algn="ctr" rtl="0" fontAlgn="base">
        <a:spcBef>
          <a:spcPct val="0"/>
        </a:spcBef>
        <a:spcAft>
          <a:spcPct val="0"/>
        </a:spcAft>
        <a:defRPr sz="3200">
          <a:solidFill>
            <a:schemeClr val="tx2"/>
          </a:solidFill>
          <a:latin typeface="Arial" charset="0"/>
          <a:ea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16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s.sjsu.edu/~mak"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dirty="0"/>
              <a:t>CMPE 280</a:t>
            </a:r>
            <a:br>
              <a:rPr lang="en-US" sz="3200" dirty="0"/>
            </a:br>
            <a:r>
              <a:rPr lang="en-US" sz="3200" dirty="0"/>
              <a:t>Web UI Design and Development</a:t>
            </a:r>
            <a:br>
              <a:rPr lang="en-US" sz="3600" dirty="0"/>
            </a:br>
            <a:r>
              <a:rPr lang="en-US" sz="2400" dirty="0"/>
              <a:t>Midterm Solution</a:t>
            </a:r>
          </a:p>
        </p:txBody>
      </p:sp>
      <p:sp>
        <p:nvSpPr>
          <p:cNvPr id="2051" name="Rectangle 3"/>
          <p:cNvSpPr>
            <a:spLocks noGrp="1" noChangeArrowheads="1"/>
          </p:cNvSpPr>
          <p:nvPr>
            <p:ph type="subTitle" idx="1"/>
          </p:nvPr>
        </p:nvSpPr>
        <p:spPr/>
        <p:txBody>
          <a:bodyPr/>
          <a:lstStyle/>
          <a:p>
            <a:pPr algn="ctr">
              <a:lnSpc>
                <a:spcPct val="90000"/>
              </a:lnSpc>
            </a:pPr>
            <a:r>
              <a:rPr lang="en-US" dirty="0"/>
              <a:t>Department of Computer Engineering</a:t>
            </a:r>
            <a:br>
              <a:rPr lang="en-US" dirty="0"/>
            </a:br>
            <a:r>
              <a:rPr lang="en-US" dirty="0"/>
              <a:t>San Jose State University</a:t>
            </a:r>
            <a:br>
              <a:rPr lang="en-US" dirty="0"/>
            </a:br>
            <a:br>
              <a:rPr lang="en-US" sz="1200" dirty="0"/>
            </a:br>
            <a:r>
              <a:rPr lang="en-US" dirty="0"/>
              <a:t>Spring 2018</a:t>
            </a:r>
            <a:br>
              <a:rPr lang="en-US" dirty="0"/>
            </a:br>
            <a:r>
              <a:rPr lang="en-US" dirty="0"/>
              <a:t>Instructor: Ron Mak</a:t>
            </a:r>
          </a:p>
          <a:p>
            <a:pPr algn="ctr">
              <a:lnSpc>
                <a:spcPct val="90000"/>
              </a:lnSpc>
            </a:pPr>
            <a:r>
              <a:rPr lang="en-US" dirty="0">
                <a:hlinkClick r:id="rId2"/>
              </a:rPr>
              <a:t>www.cs.sjsu.edu/~mak</a:t>
            </a:r>
            <a:endParaRPr lang="en-US" dirty="0"/>
          </a:p>
        </p:txBody>
      </p:sp>
      <p:pic>
        <p:nvPicPr>
          <p:cNvPr id="2053" name="Picture 5" descr="sjsu_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638" y="4591050"/>
            <a:ext cx="1096962" cy="10318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4"/>
          </p:nvPr>
        </p:nvSpPr>
        <p:spPr/>
        <p:txBody>
          <a:bodyPr/>
          <a:lstStyle/>
          <a:p>
            <a:fld id="{91E6F249-8D10-7240-A07E-F66CEC252905}" type="slidenum">
              <a:rPr lang="en-US" smtClean="0"/>
              <a:pPr/>
              <a:t>1</a:t>
            </a:fld>
            <a:endParaRPr lang="en-US"/>
          </a:p>
        </p:txBody>
      </p:sp>
      <p:pic>
        <p:nvPicPr>
          <p:cNvPr id="7" name="Picture 6" descr="Screen Shot 2015-08-23 at 4.03.00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4440" y="4617707"/>
            <a:ext cx="878610" cy="11887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412D-DAE7-C348-ABAD-9CB6F8EF84D5}"/>
              </a:ext>
            </a:extLst>
          </p:cNvPr>
          <p:cNvSpPr>
            <a:spLocks noGrp="1"/>
          </p:cNvSpPr>
          <p:nvPr>
            <p:ph type="title"/>
          </p:nvPr>
        </p:nvSpPr>
        <p:spPr/>
        <p:txBody>
          <a:bodyPr/>
          <a:lstStyle/>
          <a:p>
            <a:r>
              <a:rPr lang="en-US" dirty="0"/>
              <a:t>Question 6</a:t>
            </a:r>
          </a:p>
        </p:txBody>
      </p:sp>
      <p:sp>
        <p:nvSpPr>
          <p:cNvPr id="4" name="Slide Number Placeholder 3">
            <a:extLst>
              <a:ext uri="{FF2B5EF4-FFF2-40B4-BE49-F238E27FC236}">
                <a16:creationId xmlns:a16="http://schemas.microsoft.com/office/drawing/2014/main" id="{527FC76B-AEE6-6D4F-8029-0CEC7272DECE}"/>
              </a:ext>
            </a:extLst>
          </p:cNvPr>
          <p:cNvSpPr>
            <a:spLocks noGrp="1"/>
          </p:cNvSpPr>
          <p:nvPr>
            <p:ph type="sldNum" sz="quarter" idx="12"/>
          </p:nvPr>
        </p:nvSpPr>
        <p:spPr/>
        <p:txBody>
          <a:bodyPr/>
          <a:lstStyle/>
          <a:p>
            <a:fld id="{FED62B2D-F854-104A-9535-9A504E5923E0}" type="slidenum">
              <a:rPr lang="en-US" smtClean="0"/>
              <a:pPr/>
              <a:t>10</a:t>
            </a:fld>
            <a:endParaRPr lang="en-US"/>
          </a:p>
        </p:txBody>
      </p:sp>
      <p:sp>
        <p:nvSpPr>
          <p:cNvPr id="8" name="TextBox 7">
            <a:extLst>
              <a:ext uri="{FF2B5EF4-FFF2-40B4-BE49-F238E27FC236}">
                <a16:creationId xmlns:a16="http://schemas.microsoft.com/office/drawing/2014/main" id="{B380CA1E-C88E-A445-9BCE-0FDDBB54D1E9}"/>
              </a:ext>
            </a:extLst>
          </p:cNvPr>
          <p:cNvSpPr txBox="1"/>
          <p:nvPr/>
        </p:nvSpPr>
        <p:spPr>
          <a:xfrm>
            <a:off x="1097318" y="1325903"/>
            <a:ext cx="7220246" cy="5262979"/>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request;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doAJAX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request = new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request.open</a:t>
            </a:r>
            <a:r>
              <a:rPr lang="en-US" b="1" dirty="0">
                <a:latin typeface="Courier New" panose="02070309020205020404" pitchFamily="49" charset="0"/>
                <a:cs typeface="Courier New" panose="02070309020205020404" pitchFamily="49" charset="0"/>
              </a:rPr>
              <a:t>("POST", "/ajax");</a:t>
            </a:r>
          </a:p>
          <a:p>
            <a:r>
              <a:rPr lang="en-US" b="1" dirty="0">
                <a:solidFill>
                  <a:srgbClr val="B23C00"/>
                </a:solidFill>
                <a:latin typeface="Courier New" panose="02070309020205020404" pitchFamily="49" charset="0"/>
                <a:cs typeface="Courier New" panose="02070309020205020404" pitchFamily="49" charset="0"/>
              </a:rPr>
              <a:t>    </a:t>
            </a:r>
            <a:r>
              <a:rPr lang="en-US" b="1" dirty="0" err="1">
                <a:solidFill>
                  <a:srgbClr val="B23C00"/>
                </a:solidFill>
                <a:latin typeface="Courier New" panose="02070309020205020404" pitchFamily="49" charset="0"/>
                <a:cs typeface="Courier New" panose="02070309020205020404" pitchFamily="49" charset="0"/>
              </a:rPr>
              <a:t>request.onreadystatechange</a:t>
            </a:r>
            <a:r>
              <a:rPr lang="en-US" b="1" dirty="0">
                <a:solidFill>
                  <a:srgbClr val="B23C00"/>
                </a:solidFill>
                <a:latin typeface="Courier New" panose="02070309020205020404" pitchFamily="49" charset="0"/>
                <a:cs typeface="Courier New" panose="02070309020205020404" pitchFamily="49" charset="0"/>
              </a:rPr>
              <a:t> = </a:t>
            </a:r>
            <a:r>
              <a:rPr lang="en-US" b="1" dirty="0" err="1">
                <a:solidFill>
                  <a:srgbClr val="B23C00"/>
                </a:solidFill>
                <a:latin typeface="Courier New" panose="02070309020205020404" pitchFamily="49" charset="0"/>
                <a:cs typeface="Courier New" panose="02070309020205020404" pitchFamily="49" charset="0"/>
              </a:rPr>
              <a:t>displayFile</a:t>
            </a:r>
            <a:r>
              <a:rPr lang="en-US" b="1" dirty="0">
                <a:solidFill>
                  <a:srgbClr val="B23C0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request.send</a:t>
            </a:r>
            <a:r>
              <a:rPr lang="en-US" b="1" dirty="0">
                <a:latin typeface="Courier New" panose="02070309020205020404" pitchFamily="49" charset="0"/>
                <a:cs typeface="Courier New" panose="02070309020205020404" pitchFamily="49" charset="0"/>
              </a:rPr>
              <a:t>(null);</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displayFile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B23C00"/>
                </a:solidFill>
                <a:latin typeface="Courier New" panose="02070309020205020404" pitchFamily="49" charset="0"/>
                <a:cs typeface="Courier New" panose="02070309020205020404" pitchFamily="49" charset="0"/>
              </a:rPr>
              <a:t>if (</a:t>
            </a:r>
            <a:r>
              <a:rPr lang="en-US" b="1" dirty="0" err="1">
                <a:solidFill>
                  <a:srgbClr val="B23C00"/>
                </a:solidFill>
                <a:latin typeface="Courier New" panose="02070309020205020404" pitchFamily="49" charset="0"/>
                <a:cs typeface="Courier New" panose="02070309020205020404" pitchFamily="49" charset="0"/>
              </a:rPr>
              <a:t>request.readyState</a:t>
            </a:r>
            <a:r>
              <a:rPr lang="en-US" b="1" dirty="0">
                <a:solidFill>
                  <a:srgbClr val="B23C00"/>
                </a:solidFill>
                <a:latin typeface="Courier New" panose="02070309020205020404" pitchFamily="49" charset="0"/>
                <a:cs typeface="Courier New" panose="02070309020205020404" pitchFamily="49" charset="0"/>
              </a:rPr>
              <a:t> == 4)</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if (</a:t>
            </a:r>
            <a:r>
              <a:rPr lang="en-US" b="1" dirty="0" err="1">
                <a:latin typeface="Courier New" panose="02070309020205020404" pitchFamily="49" charset="0"/>
                <a:cs typeface="Courier New" panose="02070309020205020404" pitchFamily="49" charset="0"/>
              </a:rPr>
              <a:t>request.status</a:t>
            </a:r>
            <a:r>
              <a:rPr lang="en-US" b="1" dirty="0">
                <a:latin typeface="Courier New" panose="02070309020205020404" pitchFamily="49" charset="0"/>
                <a:cs typeface="Courier New" panose="02070309020205020404" pitchFamily="49" charset="0"/>
              </a:rPr>
              <a:t> == 200)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text = </a:t>
            </a:r>
            <a:r>
              <a:rPr lang="en-US" b="1" dirty="0" err="1">
                <a:latin typeface="Courier New" panose="02070309020205020404" pitchFamily="49" charset="0"/>
                <a:cs typeface="Courier New" panose="02070309020205020404" pitchFamily="49" charset="0"/>
              </a:rPr>
              <a:t>request.responseText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text = </a:t>
            </a:r>
            <a:r>
              <a:rPr lang="en-US" b="1" dirty="0" err="1">
                <a:latin typeface="Courier New" panose="02070309020205020404" pitchFamily="49" charset="0"/>
                <a:cs typeface="Courier New" panose="02070309020205020404" pitchFamily="49" charset="0"/>
              </a:rPr>
              <a:t>text.replace</a:t>
            </a:r>
            <a:r>
              <a:rPr lang="en-US" b="1" dirty="0">
                <a:latin typeface="Courier New" panose="02070309020205020404" pitchFamily="49" charset="0"/>
                <a:cs typeface="Courier New" panose="02070309020205020404" pitchFamily="49" charset="0"/>
              </a:rPr>
              <a:t>(/\n/g, "&lt;</a:t>
            </a:r>
            <a:r>
              <a:rPr lang="en-US" b="1" dirty="0" err="1">
                <a:latin typeface="Courier New" panose="02070309020205020404" pitchFamily="49" charset="0"/>
                <a:cs typeface="Courier New" panose="02070309020205020404" pitchFamily="49" charset="0"/>
              </a:rPr>
              <a:t>br</a:t>
            </a:r>
            <a:r>
              <a:rPr lang="en-US" b="1" dirty="0">
                <a:latin typeface="Courier New" panose="02070309020205020404" pitchFamily="49" charset="0"/>
                <a:cs typeface="Courier New" panose="02070309020205020404" pitchFamily="49" charset="0"/>
              </a:rPr>
              <a:t> /&gt;");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document.getElementById</a:t>
            </a:r>
            <a:r>
              <a:rPr lang="en-US" b="1" dirty="0">
                <a:latin typeface="Courier New" panose="02070309020205020404" pitchFamily="49" charset="0"/>
                <a:cs typeface="Courier New" panose="02070309020205020404" pitchFamily="49" charset="0"/>
              </a:rPr>
              <a:t>("output").</a:t>
            </a:r>
            <a:r>
              <a:rPr lang="en-US" b="1" dirty="0" err="1">
                <a:latin typeface="Courier New" panose="02070309020205020404" pitchFamily="49" charset="0"/>
                <a:cs typeface="Courier New" panose="02070309020205020404" pitchFamily="49" charset="0"/>
              </a:rPr>
              <a:t>innerHTML</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"&lt;p&gt;" + text + "&lt;/p&gt;";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51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CF9C-3B05-F94C-A630-3BFDD6875DD2}"/>
              </a:ext>
            </a:extLst>
          </p:cNvPr>
          <p:cNvSpPr>
            <a:spLocks noGrp="1"/>
          </p:cNvSpPr>
          <p:nvPr>
            <p:ph type="title"/>
          </p:nvPr>
        </p:nvSpPr>
        <p:spPr/>
        <p:txBody>
          <a:bodyPr/>
          <a:lstStyle/>
          <a:p>
            <a:r>
              <a:rPr lang="en-US" dirty="0"/>
              <a:t>Question 6.a.</a:t>
            </a:r>
          </a:p>
        </p:txBody>
      </p:sp>
      <p:sp>
        <p:nvSpPr>
          <p:cNvPr id="3" name="Content Placeholder 2">
            <a:extLst>
              <a:ext uri="{FF2B5EF4-FFF2-40B4-BE49-F238E27FC236}">
                <a16:creationId xmlns:a16="http://schemas.microsoft.com/office/drawing/2014/main" id="{941624A6-EA38-A342-9EF3-EE0A7428D138}"/>
              </a:ext>
            </a:extLst>
          </p:cNvPr>
          <p:cNvSpPr>
            <a:spLocks noGrp="1"/>
          </p:cNvSpPr>
          <p:nvPr>
            <p:ph idx="1"/>
          </p:nvPr>
        </p:nvSpPr>
        <p:spPr/>
        <p:txBody>
          <a:bodyPr/>
          <a:lstStyle/>
          <a:p>
            <a:r>
              <a:rPr lang="en-US" dirty="0"/>
              <a:t>What does the following statement do?</a:t>
            </a:r>
          </a:p>
          <a:p>
            <a:endParaRPr lang="en-US" dirty="0"/>
          </a:p>
          <a:p>
            <a:pPr lvl="5"/>
            <a:endParaRPr lang="en-US" dirty="0"/>
          </a:p>
          <a:p>
            <a:pPr lvl="1"/>
            <a:r>
              <a:rPr lang="en-US" dirty="0"/>
              <a:t>The statement establishes </a:t>
            </a:r>
            <a:r>
              <a:rPr lang="en-US" b="1" dirty="0" err="1">
                <a:latin typeface="Courier New" panose="02070309020205020404" pitchFamily="49" charset="0"/>
                <a:cs typeface="Courier New" panose="02070309020205020404" pitchFamily="49" charset="0"/>
              </a:rPr>
              <a:t>displayFile</a:t>
            </a:r>
            <a:r>
              <a:rPr lang="en-US" dirty="0"/>
              <a:t> as a callback function.</a:t>
            </a:r>
          </a:p>
          <a:p>
            <a:pPr lvl="5"/>
            <a:endParaRPr lang="en-US" dirty="0"/>
          </a:p>
          <a:p>
            <a:pPr lvl="1"/>
            <a:r>
              <a:rPr lang="en-US" dirty="0"/>
              <a:t>The function will be called whenever the ready state of the request changes.</a:t>
            </a:r>
          </a:p>
        </p:txBody>
      </p:sp>
      <p:sp>
        <p:nvSpPr>
          <p:cNvPr id="4" name="Slide Number Placeholder 3">
            <a:extLst>
              <a:ext uri="{FF2B5EF4-FFF2-40B4-BE49-F238E27FC236}">
                <a16:creationId xmlns:a16="http://schemas.microsoft.com/office/drawing/2014/main" id="{26485DB7-D280-AB4E-AC0F-4EBBFE168E53}"/>
              </a:ext>
            </a:extLst>
          </p:cNvPr>
          <p:cNvSpPr>
            <a:spLocks noGrp="1"/>
          </p:cNvSpPr>
          <p:nvPr>
            <p:ph type="sldNum" sz="quarter" idx="12"/>
          </p:nvPr>
        </p:nvSpPr>
        <p:spPr/>
        <p:txBody>
          <a:bodyPr/>
          <a:lstStyle/>
          <a:p>
            <a:fld id="{FED62B2D-F854-104A-9535-9A504E5923E0}" type="slidenum">
              <a:rPr lang="en-US" smtClean="0"/>
              <a:pPr/>
              <a:t>11</a:t>
            </a:fld>
            <a:endParaRPr lang="en-US"/>
          </a:p>
        </p:txBody>
      </p:sp>
      <p:sp>
        <p:nvSpPr>
          <p:cNvPr id="5" name="Text Box 2">
            <a:extLst>
              <a:ext uri="{FF2B5EF4-FFF2-40B4-BE49-F238E27FC236}">
                <a16:creationId xmlns:a16="http://schemas.microsoft.com/office/drawing/2014/main" id="{11381A95-F350-7C4D-B07C-3F3DBEC7761D}"/>
              </a:ext>
            </a:extLst>
          </p:cNvPr>
          <p:cNvSpPr txBox="1"/>
          <p:nvPr/>
        </p:nvSpPr>
        <p:spPr>
          <a:xfrm>
            <a:off x="1645952" y="1874537"/>
            <a:ext cx="5852096" cy="365756"/>
          </a:xfrm>
          <a:prstGeom prst="rect">
            <a:avLst/>
          </a:prstGeom>
          <a:solidFill>
            <a:schemeClr val="bg1">
              <a:lumMod val="95000"/>
            </a:schemeClr>
          </a:solidFill>
          <a:ln w="6350">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request.onreadystatechange</a:t>
            </a:r>
            <a:r>
              <a:rPr lang="en-US" sz="1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lang="en-US" sz="1800" b="1"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displayFile</a:t>
            </a:r>
            <a:r>
              <a:rPr lang="en-US" sz="1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1800" b="1"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43939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41D1-8934-D74A-A3D8-70705671CBBE}"/>
              </a:ext>
            </a:extLst>
          </p:cNvPr>
          <p:cNvSpPr>
            <a:spLocks noGrp="1"/>
          </p:cNvSpPr>
          <p:nvPr>
            <p:ph type="title"/>
          </p:nvPr>
        </p:nvSpPr>
        <p:spPr/>
        <p:txBody>
          <a:bodyPr/>
          <a:lstStyle/>
          <a:p>
            <a:r>
              <a:rPr lang="en-US" dirty="0"/>
              <a:t>Question 6.b.</a:t>
            </a:r>
            <a:endParaRPr lang="en-US" b="1" dirty="0"/>
          </a:p>
        </p:txBody>
      </p:sp>
      <p:sp>
        <p:nvSpPr>
          <p:cNvPr id="3" name="Content Placeholder 2">
            <a:extLst>
              <a:ext uri="{FF2B5EF4-FFF2-40B4-BE49-F238E27FC236}">
                <a16:creationId xmlns:a16="http://schemas.microsoft.com/office/drawing/2014/main" id="{F4DCC03A-D188-834C-82A6-0F2ED1740969}"/>
              </a:ext>
            </a:extLst>
          </p:cNvPr>
          <p:cNvSpPr>
            <a:spLocks noGrp="1"/>
          </p:cNvSpPr>
          <p:nvPr>
            <p:ph idx="1"/>
          </p:nvPr>
        </p:nvSpPr>
        <p:spPr/>
        <p:txBody>
          <a:bodyPr/>
          <a:lstStyle/>
          <a:p>
            <a:r>
              <a:rPr lang="en-US" dirty="0"/>
              <a:t>What is the purpose of the</a:t>
            </a:r>
            <a:r>
              <a:rPr lang="en-US" b="1" dirty="0"/>
              <a:t> </a:t>
            </a:r>
            <a:br>
              <a:rPr lang="en-US" b="1" dirty="0"/>
            </a:br>
            <a:r>
              <a:rPr lang="en-US" b="1" dirty="0" err="1">
                <a:latin typeface="Courier New" panose="02070309020205020404" pitchFamily="49" charset="0"/>
                <a:cs typeface="Courier New" panose="02070309020205020404" pitchFamily="49" charset="0"/>
              </a:rPr>
              <a:t>request.readyState</a:t>
            </a:r>
            <a:r>
              <a:rPr lang="en-US" b="1" dirty="0">
                <a:latin typeface="Courier New" panose="02070309020205020404" pitchFamily="49" charset="0"/>
                <a:cs typeface="Courier New" panose="02070309020205020404" pitchFamily="49" charset="0"/>
              </a:rPr>
              <a:t> == 4</a:t>
            </a:r>
            <a:r>
              <a:rPr lang="en-US" dirty="0"/>
              <a:t> </a:t>
            </a:r>
            <a:br>
              <a:rPr lang="en-US" dirty="0"/>
            </a:br>
            <a:r>
              <a:rPr lang="en-US" dirty="0"/>
              <a:t>test? </a:t>
            </a:r>
          </a:p>
          <a:p>
            <a:pPr lvl="5"/>
            <a:endParaRPr lang="en-US" dirty="0"/>
          </a:p>
          <a:p>
            <a:pPr lvl="1"/>
            <a:r>
              <a:rPr lang="en-US" dirty="0"/>
              <a:t>Function </a:t>
            </a:r>
            <a:r>
              <a:rPr lang="en-US" b="1" dirty="0" err="1">
                <a:latin typeface="Courier New" panose="02070309020205020404" pitchFamily="49" charset="0"/>
                <a:cs typeface="Courier New" panose="02070309020205020404" pitchFamily="49" charset="0"/>
              </a:rPr>
              <a:t>displayFile</a:t>
            </a:r>
            <a:r>
              <a:rPr lang="en-US" dirty="0"/>
              <a:t> is called whenever the ready state of the request changes. Ready state 4 indicates that the request object is complete and can be processed. </a:t>
            </a:r>
          </a:p>
        </p:txBody>
      </p:sp>
      <p:sp>
        <p:nvSpPr>
          <p:cNvPr id="4" name="Slide Number Placeholder 3">
            <a:extLst>
              <a:ext uri="{FF2B5EF4-FFF2-40B4-BE49-F238E27FC236}">
                <a16:creationId xmlns:a16="http://schemas.microsoft.com/office/drawing/2014/main" id="{8C73E3E4-C821-FC45-A36D-527D822A1806}"/>
              </a:ext>
            </a:extLst>
          </p:cNvPr>
          <p:cNvSpPr>
            <a:spLocks noGrp="1"/>
          </p:cNvSpPr>
          <p:nvPr>
            <p:ph type="sldNum" sz="quarter" idx="12"/>
          </p:nvPr>
        </p:nvSpPr>
        <p:spPr/>
        <p:txBody>
          <a:bodyPr/>
          <a:lstStyle/>
          <a:p>
            <a:fld id="{FED62B2D-F854-104A-9535-9A504E5923E0}" type="slidenum">
              <a:rPr lang="en-US" smtClean="0"/>
              <a:pPr/>
              <a:t>12</a:t>
            </a:fld>
            <a:endParaRPr lang="en-US"/>
          </a:p>
        </p:txBody>
      </p:sp>
    </p:spTree>
    <p:extLst>
      <p:ext uri="{BB962C8B-B14F-4D97-AF65-F5344CB8AC3E}">
        <p14:creationId xmlns:p14="http://schemas.microsoft.com/office/powerpoint/2010/main" val="23380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BB99-846A-4647-AA1F-F79B3ED5A39A}"/>
              </a:ext>
            </a:extLst>
          </p:cNvPr>
          <p:cNvSpPr>
            <a:spLocks noGrp="1"/>
          </p:cNvSpPr>
          <p:nvPr>
            <p:ph type="title"/>
          </p:nvPr>
        </p:nvSpPr>
        <p:spPr/>
        <p:txBody>
          <a:bodyPr/>
          <a:lstStyle/>
          <a:p>
            <a:r>
              <a:rPr lang="en-US" dirty="0"/>
              <a:t>Question 6.c.</a:t>
            </a:r>
          </a:p>
        </p:txBody>
      </p:sp>
      <p:sp>
        <p:nvSpPr>
          <p:cNvPr id="3" name="Content Placeholder 2">
            <a:extLst>
              <a:ext uri="{FF2B5EF4-FFF2-40B4-BE49-F238E27FC236}">
                <a16:creationId xmlns:a16="http://schemas.microsoft.com/office/drawing/2014/main" id="{B1C8AB5F-20A7-4045-96A9-27CEB8B991DB}"/>
              </a:ext>
            </a:extLst>
          </p:cNvPr>
          <p:cNvSpPr>
            <a:spLocks noGrp="1"/>
          </p:cNvSpPr>
          <p:nvPr>
            <p:ph idx="1"/>
          </p:nvPr>
        </p:nvSpPr>
        <p:spPr/>
        <p:txBody>
          <a:bodyPr/>
          <a:lstStyle/>
          <a:p>
            <a:r>
              <a:rPr lang="en-US" dirty="0"/>
              <a:t>How does this code support asynchronous operations? </a:t>
            </a:r>
          </a:p>
          <a:p>
            <a:pPr lvl="4"/>
            <a:endParaRPr lang="en-US" dirty="0"/>
          </a:p>
          <a:p>
            <a:pPr lvl="1"/>
            <a:r>
              <a:rPr lang="en-US" dirty="0"/>
              <a:t>The JavaScript program does not have to wait until the request object is complete. </a:t>
            </a:r>
          </a:p>
          <a:p>
            <a:pPr lvl="5"/>
            <a:endParaRPr lang="en-US" dirty="0"/>
          </a:p>
          <a:p>
            <a:pPr lvl="1"/>
            <a:r>
              <a:rPr lang="en-US" dirty="0"/>
              <a:t>It can execute other code in the meantime.</a:t>
            </a:r>
          </a:p>
          <a:p>
            <a:pPr lvl="1"/>
            <a:endParaRPr lang="en-US" dirty="0"/>
          </a:p>
        </p:txBody>
      </p:sp>
      <p:sp>
        <p:nvSpPr>
          <p:cNvPr id="4" name="Slide Number Placeholder 3">
            <a:extLst>
              <a:ext uri="{FF2B5EF4-FFF2-40B4-BE49-F238E27FC236}">
                <a16:creationId xmlns:a16="http://schemas.microsoft.com/office/drawing/2014/main" id="{AD3B1D83-0720-4348-8AD8-DDFD94A41443}"/>
              </a:ext>
            </a:extLst>
          </p:cNvPr>
          <p:cNvSpPr>
            <a:spLocks noGrp="1"/>
          </p:cNvSpPr>
          <p:nvPr>
            <p:ph type="sldNum" sz="quarter" idx="12"/>
          </p:nvPr>
        </p:nvSpPr>
        <p:spPr/>
        <p:txBody>
          <a:bodyPr/>
          <a:lstStyle/>
          <a:p>
            <a:fld id="{FED62B2D-F854-104A-9535-9A504E5923E0}" type="slidenum">
              <a:rPr lang="en-US" smtClean="0"/>
              <a:pPr/>
              <a:t>13</a:t>
            </a:fld>
            <a:endParaRPr lang="en-US"/>
          </a:p>
        </p:txBody>
      </p:sp>
    </p:spTree>
    <p:extLst>
      <p:ext uri="{BB962C8B-B14F-4D97-AF65-F5344CB8AC3E}">
        <p14:creationId xmlns:p14="http://schemas.microsoft.com/office/powerpoint/2010/main" val="352744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C18D-05E7-8847-8BA3-3BA2A344FC50}"/>
              </a:ext>
            </a:extLst>
          </p:cNvPr>
          <p:cNvSpPr>
            <a:spLocks noGrp="1"/>
          </p:cNvSpPr>
          <p:nvPr>
            <p:ph type="title"/>
          </p:nvPr>
        </p:nvSpPr>
        <p:spPr/>
        <p:txBody>
          <a:bodyPr/>
          <a:lstStyle/>
          <a:p>
            <a:r>
              <a:rPr lang="en-US" dirty="0"/>
              <a:t>Question 7.a.</a:t>
            </a:r>
          </a:p>
        </p:txBody>
      </p:sp>
      <p:sp>
        <p:nvSpPr>
          <p:cNvPr id="3" name="Content Placeholder 2">
            <a:extLst>
              <a:ext uri="{FF2B5EF4-FFF2-40B4-BE49-F238E27FC236}">
                <a16:creationId xmlns:a16="http://schemas.microsoft.com/office/drawing/2014/main" id="{865A226D-89E5-AC46-83A6-12184EEC7608}"/>
              </a:ext>
            </a:extLst>
          </p:cNvPr>
          <p:cNvSpPr>
            <a:spLocks noGrp="1"/>
          </p:cNvSpPr>
          <p:nvPr>
            <p:ph idx="1"/>
          </p:nvPr>
        </p:nvSpPr>
        <p:spPr>
          <a:xfrm>
            <a:off x="457200" y="3053769"/>
            <a:ext cx="8229600" cy="3077156"/>
          </a:xfrm>
        </p:spPr>
        <p:txBody>
          <a:bodyPr/>
          <a:lstStyle/>
          <a:p>
            <a:r>
              <a:rPr lang="en-US" dirty="0"/>
              <a:t>Briefly explain the statement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dragMe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draggable</a:t>
            </a:r>
            <a:r>
              <a:rPr lang="en-US" b="1" dirty="0">
                <a:latin typeface="Courier New" panose="02070309020205020404" pitchFamily="49" charset="0"/>
                <a:cs typeface="Courier New" panose="02070309020205020404" pitchFamily="49" charset="0"/>
              </a:rPr>
              <a:t>();</a:t>
            </a:r>
            <a:r>
              <a:rPr lang="en-US" dirty="0"/>
              <a:t> </a:t>
            </a:r>
          </a:p>
          <a:p>
            <a:pPr lvl="5"/>
            <a:endParaRPr lang="en-US" b="1" dirty="0"/>
          </a:p>
          <a:p>
            <a:pPr lvl="1"/>
            <a:r>
              <a:rPr lang="en-US" dirty="0"/>
              <a:t>Any jQuery object created from an HTML element with the class “</a:t>
            </a:r>
            <a:r>
              <a:rPr lang="en-US" b="1" dirty="0" err="1">
                <a:latin typeface="Courier New" panose="02070309020205020404" pitchFamily="49" charset="0"/>
                <a:cs typeface="Courier New" panose="02070309020205020404" pitchFamily="49" charset="0"/>
              </a:rPr>
              <a:t>dragMe</a:t>
            </a:r>
            <a:r>
              <a:rPr lang="en-US" dirty="0"/>
              <a:t>” is made </a:t>
            </a:r>
            <a:r>
              <a:rPr lang="en-US" dirty="0" err="1"/>
              <a:t>draggable</a:t>
            </a:r>
            <a:r>
              <a:rPr lang="en-US" dirty="0"/>
              <a:t> with the mouse.</a:t>
            </a:r>
          </a:p>
        </p:txBody>
      </p:sp>
      <p:sp>
        <p:nvSpPr>
          <p:cNvPr id="4" name="Slide Number Placeholder 3">
            <a:extLst>
              <a:ext uri="{FF2B5EF4-FFF2-40B4-BE49-F238E27FC236}">
                <a16:creationId xmlns:a16="http://schemas.microsoft.com/office/drawing/2014/main" id="{491E9DED-FF57-EA45-9031-27FB48F4660E}"/>
              </a:ext>
            </a:extLst>
          </p:cNvPr>
          <p:cNvSpPr>
            <a:spLocks noGrp="1"/>
          </p:cNvSpPr>
          <p:nvPr>
            <p:ph type="sldNum" sz="quarter" idx="12"/>
          </p:nvPr>
        </p:nvSpPr>
        <p:spPr/>
        <p:txBody>
          <a:bodyPr/>
          <a:lstStyle/>
          <a:p>
            <a:fld id="{FED62B2D-F854-104A-9535-9A504E5923E0}" type="slidenum">
              <a:rPr lang="en-US" smtClean="0"/>
              <a:pPr/>
              <a:t>14</a:t>
            </a:fld>
            <a:endParaRPr lang="en-US"/>
          </a:p>
        </p:txBody>
      </p:sp>
      <p:sp>
        <p:nvSpPr>
          <p:cNvPr id="5" name="Text Box 7">
            <a:extLst>
              <a:ext uri="{FF2B5EF4-FFF2-40B4-BE49-F238E27FC236}">
                <a16:creationId xmlns:a16="http://schemas.microsoft.com/office/drawing/2014/main" id="{C4C9D293-B633-1645-972C-D74EA42EE802}"/>
              </a:ext>
            </a:extLst>
          </p:cNvPr>
          <p:cNvSpPr txBox="1"/>
          <p:nvPr/>
        </p:nvSpPr>
        <p:spPr>
          <a:xfrm>
            <a:off x="1645952" y="1325903"/>
            <a:ext cx="5852096" cy="1468763"/>
          </a:xfrm>
          <a:prstGeom prst="rect">
            <a:avLst/>
          </a:prstGeom>
          <a:solidFill>
            <a:schemeClr val="bg1">
              <a:lumMod val="95000"/>
            </a:schemeClr>
          </a:solidFill>
          <a:ln w="6350">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$(".dragMe").draggable();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$("#target").droppable();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$("#target").bind("drop",    highlightTarget);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$("#target").bind("dropout", resetTarget);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595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C18D-05E7-8847-8BA3-3BA2A344FC50}"/>
              </a:ext>
            </a:extLst>
          </p:cNvPr>
          <p:cNvSpPr>
            <a:spLocks noGrp="1"/>
          </p:cNvSpPr>
          <p:nvPr>
            <p:ph type="title"/>
          </p:nvPr>
        </p:nvSpPr>
        <p:spPr/>
        <p:txBody>
          <a:bodyPr/>
          <a:lstStyle/>
          <a:p>
            <a:r>
              <a:rPr lang="en-US" dirty="0"/>
              <a:t>Question 7.b.</a:t>
            </a:r>
          </a:p>
        </p:txBody>
      </p:sp>
      <p:sp>
        <p:nvSpPr>
          <p:cNvPr id="3" name="Content Placeholder 2">
            <a:extLst>
              <a:ext uri="{FF2B5EF4-FFF2-40B4-BE49-F238E27FC236}">
                <a16:creationId xmlns:a16="http://schemas.microsoft.com/office/drawing/2014/main" id="{865A226D-89E5-AC46-83A6-12184EEC7608}"/>
              </a:ext>
            </a:extLst>
          </p:cNvPr>
          <p:cNvSpPr>
            <a:spLocks noGrp="1"/>
          </p:cNvSpPr>
          <p:nvPr>
            <p:ph idx="1"/>
          </p:nvPr>
        </p:nvSpPr>
        <p:spPr>
          <a:xfrm>
            <a:off x="457200" y="3053769"/>
            <a:ext cx="8229600" cy="3077156"/>
          </a:xfrm>
        </p:spPr>
        <p:txBody>
          <a:bodyPr/>
          <a:lstStyle/>
          <a:p>
            <a:r>
              <a:rPr lang="en-US" dirty="0"/>
              <a:t>Briefly explain the statement </a:t>
            </a:r>
            <a:r>
              <a:rPr lang="en-US" b="1" dirty="0">
                <a:latin typeface="Courier New" panose="02070309020205020404" pitchFamily="49" charset="0"/>
                <a:cs typeface="Courier New" panose="02070309020205020404" pitchFamily="49" charset="0"/>
              </a:rPr>
              <a:t>$("#target").droppable(); </a:t>
            </a:r>
            <a:r>
              <a:rPr lang="en-US" dirty="0"/>
              <a:t> </a:t>
            </a:r>
          </a:p>
          <a:p>
            <a:pPr lvl="5"/>
            <a:endParaRPr lang="en-US" b="1" dirty="0"/>
          </a:p>
          <a:p>
            <a:pPr lvl="1"/>
            <a:r>
              <a:rPr lang="en-US" dirty="0"/>
              <a:t>The jQuery object created from an HTML element with the ID “</a:t>
            </a:r>
            <a:r>
              <a:rPr lang="en-US" b="1" dirty="0">
                <a:latin typeface="Courier New" panose="02070309020205020404" pitchFamily="49" charset="0"/>
                <a:cs typeface="Courier New" panose="02070309020205020404" pitchFamily="49" charset="0"/>
              </a:rPr>
              <a:t>target</a:t>
            </a:r>
            <a:r>
              <a:rPr lang="en-US" dirty="0"/>
              <a:t>” is made a drop target for dragged objects.</a:t>
            </a:r>
          </a:p>
        </p:txBody>
      </p:sp>
      <p:sp>
        <p:nvSpPr>
          <p:cNvPr id="4" name="Slide Number Placeholder 3">
            <a:extLst>
              <a:ext uri="{FF2B5EF4-FFF2-40B4-BE49-F238E27FC236}">
                <a16:creationId xmlns:a16="http://schemas.microsoft.com/office/drawing/2014/main" id="{491E9DED-FF57-EA45-9031-27FB48F4660E}"/>
              </a:ext>
            </a:extLst>
          </p:cNvPr>
          <p:cNvSpPr>
            <a:spLocks noGrp="1"/>
          </p:cNvSpPr>
          <p:nvPr>
            <p:ph type="sldNum" sz="quarter" idx="12"/>
          </p:nvPr>
        </p:nvSpPr>
        <p:spPr/>
        <p:txBody>
          <a:bodyPr/>
          <a:lstStyle/>
          <a:p>
            <a:fld id="{FED62B2D-F854-104A-9535-9A504E5923E0}" type="slidenum">
              <a:rPr lang="en-US" smtClean="0"/>
              <a:pPr/>
              <a:t>15</a:t>
            </a:fld>
            <a:endParaRPr lang="en-US"/>
          </a:p>
        </p:txBody>
      </p:sp>
      <p:sp>
        <p:nvSpPr>
          <p:cNvPr id="5" name="Text Box 7">
            <a:extLst>
              <a:ext uri="{FF2B5EF4-FFF2-40B4-BE49-F238E27FC236}">
                <a16:creationId xmlns:a16="http://schemas.microsoft.com/office/drawing/2014/main" id="{C4C9D293-B633-1645-972C-D74EA42EE802}"/>
              </a:ext>
            </a:extLst>
          </p:cNvPr>
          <p:cNvSpPr txBox="1"/>
          <p:nvPr/>
        </p:nvSpPr>
        <p:spPr>
          <a:xfrm>
            <a:off x="1645952" y="1325903"/>
            <a:ext cx="5852096" cy="1468763"/>
          </a:xfrm>
          <a:prstGeom prst="rect">
            <a:avLst/>
          </a:prstGeom>
          <a:solidFill>
            <a:schemeClr val="bg1">
              <a:lumMod val="95000"/>
            </a:schemeClr>
          </a:solidFill>
          <a:ln w="6350">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$(".dragMe").draggable();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$("#target").droppable();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$("#target").bind("drop",    highlightTarget);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$("#target").bind("dropout", resetTarget);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323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C18D-05E7-8847-8BA3-3BA2A344FC50}"/>
              </a:ext>
            </a:extLst>
          </p:cNvPr>
          <p:cNvSpPr>
            <a:spLocks noGrp="1"/>
          </p:cNvSpPr>
          <p:nvPr>
            <p:ph type="title"/>
          </p:nvPr>
        </p:nvSpPr>
        <p:spPr/>
        <p:txBody>
          <a:bodyPr/>
          <a:lstStyle/>
          <a:p>
            <a:r>
              <a:rPr lang="en-US" dirty="0"/>
              <a:t>Question 7.c.</a:t>
            </a:r>
          </a:p>
        </p:txBody>
      </p:sp>
      <p:sp>
        <p:nvSpPr>
          <p:cNvPr id="3" name="Content Placeholder 2">
            <a:extLst>
              <a:ext uri="{FF2B5EF4-FFF2-40B4-BE49-F238E27FC236}">
                <a16:creationId xmlns:a16="http://schemas.microsoft.com/office/drawing/2014/main" id="{865A226D-89E5-AC46-83A6-12184EEC7608}"/>
              </a:ext>
            </a:extLst>
          </p:cNvPr>
          <p:cNvSpPr>
            <a:spLocks noGrp="1"/>
          </p:cNvSpPr>
          <p:nvPr>
            <p:ph idx="1"/>
          </p:nvPr>
        </p:nvSpPr>
        <p:spPr>
          <a:xfrm>
            <a:off x="457200" y="2971805"/>
            <a:ext cx="8229600" cy="3159120"/>
          </a:xfrm>
        </p:spPr>
        <p:txBody>
          <a:bodyPr/>
          <a:lstStyle/>
          <a:p>
            <a:r>
              <a:rPr lang="en-US" dirty="0"/>
              <a:t>Briefly explain the</a:t>
            </a:r>
            <a:r>
              <a:rPr lang="en-US" b="1" dirty="0"/>
              <a:t> </a:t>
            </a:r>
            <a:r>
              <a:rPr lang="en-US" b="1" dirty="0">
                <a:latin typeface="Courier New" panose="02070309020205020404" pitchFamily="49" charset="0"/>
                <a:cs typeface="Courier New" panose="02070309020205020404" pitchFamily="49" charset="0"/>
              </a:rPr>
              <a:t>bind()</a:t>
            </a:r>
            <a:r>
              <a:rPr lang="en-US" dirty="0"/>
              <a:t> function calls. </a:t>
            </a:r>
            <a:r>
              <a:rPr lang="en-US" b="1" dirty="0">
                <a:latin typeface="Courier New" panose="02070309020205020404" pitchFamily="49" charset="0"/>
                <a:cs typeface="Courier New" panose="02070309020205020404" pitchFamily="49" charset="0"/>
              </a:rPr>
              <a:t> </a:t>
            </a:r>
            <a:r>
              <a:rPr lang="en-US" dirty="0"/>
              <a:t> </a:t>
            </a:r>
          </a:p>
          <a:p>
            <a:pPr lvl="5"/>
            <a:endParaRPr lang="en-US" b="1" dirty="0"/>
          </a:p>
          <a:p>
            <a:pPr lvl="1"/>
            <a:r>
              <a:rPr lang="en-US" sz="2000" dirty="0"/>
              <a:t>The first </a:t>
            </a:r>
            <a:r>
              <a:rPr lang="en-US" sz="2000" b="1" dirty="0">
                <a:latin typeface="Courier New" panose="02070309020205020404" pitchFamily="49" charset="0"/>
                <a:cs typeface="Courier New" panose="02070309020205020404" pitchFamily="49" charset="0"/>
              </a:rPr>
              <a:t>bind()</a:t>
            </a:r>
            <a:r>
              <a:rPr lang="en-US" sz="2000" dirty="0"/>
              <a:t> call establishes </a:t>
            </a:r>
            <a:r>
              <a:rPr lang="en-US" sz="2000" b="1" dirty="0" err="1">
                <a:latin typeface="Courier New" panose="02070309020205020404" pitchFamily="49" charset="0"/>
                <a:cs typeface="Courier New" panose="02070309020205020404" pitchFamily="49" charset="0"/>
              </a:rPr>
              <a:t>highlightTarget</a:t>
            </a:r>
            <a:r>
              <a:rPr lang="en-US" sz="2000" dirty="0"/>
              <a:t> as a callback function to call whenever a </a:t>
            </a:r>
            <a:r>
              <a:rPr lang="en-US" sz="2000" dirty="0" err="1"/>
              <a:t>draggable</a:t>
            </a:r>
            <a:r>
              <a:rPr lang="en-US" sz="2000" dirty="0"/>
              <a:t> object is dropped onto the target.</a:t>
            </a:r>
          </a:p>
          <a:p>
            <a:pPr lvl="6"/>
            <a:endParaRPr lang="en-US" sz="1100" dirty="0"/>
          </a:p>
          <a:p>
            <a:pPr lvl="1"/>
            <a:r>
              <a:rPr lang="en-US" sz="2000" dirty="0"/>
              <a:t>The second </a:t>
            </a:r>
            <a:r>
              <a:rPr lang="en-US" sz="2000" b="1" dirty="0">
                <a:latin typeface="Courier New" panose="02070309020205020404" pitchFamily="49" charset="0"/>
                <a:cs typeface="Courier New" panose="02070309020205020404" pitchFamily="49" charset="0"/>
              </a:rPr>
              <a:t>bind()</a:t>
            </a:r>
            <a:r>
              <a:rPr lang="en-US" sz="2000" dirty="0"/>
              <a:t> call establishes </a:t>
            </a:r>
            <a:r>
              <a:rPr lang="en-US" sz="2000" b="1" dirty="0" err="1">
                <a:latin typeface="Courier New" panose="02070309020205020404" pitchFamily="49" charset="0"/>
                <a:cs typeface="Courier New" panose="02070309020205020404" pitchFamily="49" charset="0"/>
              </a:rPr>
              <a:t>resetTarget</a:t>
            </a:r>
            <a:r>
              <a:rPr lang="en-US" sz="2000" dirty="0"/>
              <a:t> as a callback function to call whenever a </a:t>
            </a:r>
            <a:r>
              <a:rPr lang="en-US" sz="2000" dirty="0" err="1"/>
              <a:t>draggable</a:t>
            </a:r>
            <a:r>
              <a:rPr lang="en-US" sz="2000" dirty="0"/>
              <a:t> object is removed from the target.</a:t>
            </a:r>
          </a:p>
        </p:txBody>
      </p:sp>
      <p:sp>
        <p:nvSpPr>
          <p:cNvPr id="4" name="Slide Number Placeholder 3">
            <a:extLst>
              <a:ext uri="{FF2B5EF4-FFF2-40B4-BE49-F238E27FC236}">
                <a16:creationId xmlns:a16="http://schemas.microsoft.com/office/drawing/2014/main" id="{491E9DED-FF57-EA45-9031-27FB48F4660E}"/>
              </a:ext>
            </a:extLst>
          </p:cNvPr>
          <p:cNvSpPr>
            <a:spLocks noGrp="1"/>
          </p:cNvSpPr>
          <p:nvPr>
            <p:ph type="sldNum" sz="quarter" idx="12"/>
          </p:nvPr>
        </p:nvSpPr>
        <p:spPr/>
        <p:txBody>
          <a:bodyPr/>
          <a:lstStyle/>
          <a:p>
            <a:fld id="{FED62B2D-F854-104A-9535-9A504E5923E0}" type="slidenum">
              <a:rPr lang="en-US" smtClean="0"/>
              <a:pPr/>
              <a:t>16</a:t>
            </a:fld>
            <a:endParaRPr lang="en-US"/>
          </a:p>
        </p:txBody>
      </p:sp>
      <p:sp>
        <p:nvSpPr>
          <p:cNvPr id="5" name="Text Box 7">
            <a:extLst>
              <a:ext uri="{FF2B5EF4-FFF2-40B4-BE49-F238E27FC236}">
                <a16:creationId xmlns:a16="http://schemas.microsoft.com/office/drawing/2014/main" id="{C4C9D293-B633-1645-972C-D74EA42EE802}"/>
              </a:ext>
            </a:extLst>
          </p:cNvPr>
          <p:cNvSpPr txBox="1"/>
          <p:nvPr/>
        </p:nvSpPr>
        <p:spPr>
          <a:xfrm>
            <a:off x="1645952" y="1325903"/>
            <a:ext cx="5852096" cy="1468763"/>
          </a:xfrm>
          <a:prstGeom prst="rect">
            <a:avLst/>
          </a:prstGeom>
          <a:solidFill>
            <a:schemeClr val="bg1">
              <a:lumMod val="95000"/>
            </a:schemeClr>
          </a:solidFill>
          <a:ln w="6350">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$(".dragMe").draggable();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$("#target").droppable();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$("#target").bind("drop",    highlightTarget);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$("#target").bind("dropout", resetTarget);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654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8008-EE1D-534E-87C0-307B7E4120F9}"/>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D96CAF28-FD34-3E47-98C6-510838867A2E}"/>
              </a:ext>
            </a:extLst>
          </p:cNvPr>
          <p:cNvSpPr>
            <a:spLocks noGrp="1"/>
          </p:cNvSpPr>
          <p:nvPr>
            <p:ph idx="1"/>
          </p:nvPr>
        </p:nvSpPr>
        <p:spPr/>
        <p:txBody>
          <a:bodyPr/>
          <a:lstStyle/>
          <a:p>
            <a:r>
              <a:rPr lang="en-US" sz="2400" dirty="0"/>
              <a:t>A major user experience (UX) annoyance is when an HTML form asks for a credit card number. It’s natural to enter the 16-digit number in groups of four digits separated by blanks, as they appear on the card. But many websites reject that input and insist that you enter the number in one contiguous block, which is prone to input errors. Briefly describe how you would improve this particular UX.</a:t>
            </a:r>
          </a:p>
          <a:p>
            <a:pPr lvl="4"/>
            <a:endParaRPr lang="en-US" sz="800" dirty="0"/>
          </a:p>
          <a:p>
            <a:pPr lvl="1"/>
            <a:r>
              <a:rPr lang="en-US" sz="2000" dirty="0"/>
              <a:t>As part of user input validation with JavaScript code, a statement such as</a:t>
            </a:r>
            <a:br>
              <a:rPr lang="en-US" sz="2000" dirty="0"/>
            </a:br>
            <a:r>
              <a:rPr lang="en-US" sz="2000" b="1" dirty="0" err="1">
                <a:latin typeface="Courier New" panose="02070309020205020404" pitchFamily="49" charset="0"/>
                <a:cs typeface="Courier New" panose="02070309020205020404" pitchFamily="49" charset="0"/>
              </a:rPr>
              <a:t>var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new_ccn</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orig_ccn.replace</a:t>
            </a:r>
            <a:r>
              <a:rPr lang="en-US" sz="2000" b="1" dirty="0">
                <a:latin typeface="Courier New" panose="02070309020205020404" pitchFamily="49" charset="0"/>
                <a:cs typeface="Courier New" panose="02070309020205020404" pitchFamily="49" charset="0"/>
              </a:rPr>
              <a:t>(/\s+/g, "");</a:t>
            </a:r>
            <a:br>
              <a:rPr lang="en-US" sz="2000" dirty="0"/>
            </a:br>
            <a:r>
              <a:rPr lang="en-US" sz="2000" dirty="0"/>
              <a:t>will remove any </a:t>
            </a:r>
            <a:r>
              <a:rPr lang="en-US" sz="2000" dirty="0" err="1"/>
              <a:t>blanks.s</a:t>
            </a:r>
            <a:endParaRPr lang="en-US" dirty="0"/>
          </a:p>
          <a:p>
            <a:pPr lvl="1"/>
            <a:endParaRPr lang="en-US" sz="2000" dirty="0"/>
          </a:p>
        </p:txBody>
      </p:sp>
      <p:sp>
        <p:nvSpPr>
          <p:cNvPr id="4" name="Slide Number Placeholder 3">
            <a:extLst>
              <a:ext uri="{FF2B5EF4-FFF2-40B4-BE49-F238E27FC236}">
                <a16:creationId xmlns:a16="http://schemas.microsoft.com/office/drawing/2014/main" id="{8C646E02-1F89-904B-89FA-77EA990C4EE9}"/>
              </a:ext>
            </a:extLst>
          </p:cNvPr>
          <p:cNvSpPr>
            <a:spLocks noGrp="1"/>
          </p:cNvSpPr>
          <p:nvPr>
            <p:ph type="sldNum" sz="quarter" idx="12"/>
          </p:nvPr>
        </p:nvSpPr>
        <p:spPr/>
        <p:txBody>
          <a:bodyPr/>
          <a:lstStyle/>
          <a:p>
            <a:fld id="{FED62B2D-F854-104A-9535-9A504E5923E0}" type="slidenum">
              <a:rPr lang="en-US" smtClean="0"/>
              <a:pPr/>
              <a:t>17</a:t>
            </a:fld>
            <a:endParaRPr lang="en-US"/>
          </a:p>
        </p:txBody>
      </p:sp>
    </p:spTree>
    <p:extLst>
      <p:ext uri="{BB962C8B-B14F-4D97-AF65-F5344CB8AC3E}">
        <p14:creationId xmlns:p14="http://schemas.microsoft.com/office/powerpoint/2010/main" val="247109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FD59-AA6A-D24A-A2FC-11D1BE0E0D1C}"/>
              </a:ext>
            </a:extLst>
          </p:cNvPr>
          <p:cNvSpPr>
            <a:spLocks noGrp="1"/>
          </p:cNvSpPr>
          <p:nvPr>
            <p:ph type="title"/>
          </p:nvPr>
        </p:nvSpPr>
        <p:spPr/>
        <p:txBody>
          <a:bodyPr/>
          <a:lstStyle/>
          <a:p>
            <a:r>
              <a:rPr lang="en-US" dirty="0"/>
              <a:t>Question 9</a:t>
            </a:r>
          </a:p>
        </p:txBody>
      </p:sp>
      <p:sp>
        <p:nvSpPr>
          <p:cNvPr id="3" name="Content Placeholder 2">
            <a:extLst>
              <a:ext uri="{FF2B5EF4-FFF2-40B4-BE49-F238E27FC236}">
                <a16:creationId xmlns:a16="http://schemas.microsoft.com/office/drawing/2014/main" id="{2CE97183-71B0-C34B-B3E3-8B4B7B74C12C}"/>
              </a:ext>
            </a:extLst>
          </p:cNvPr>
          <p:cNvSpPr>
            <a:spLocks noGrp="1"/>
          </p:cNvSpPr>
          <p:nvPr>
            <p:ph idx="1"/>
          </p:nvPr>
        </p:nvSpPr>
        <p:spPr/>
        <p:txBody>
          <a:bodyPr/>
          <a:lstStyle/>
          <a:p>
            <a:r>
              <a:rPr lang="en-US" dirty="0"/>
              <a:t>What are the three fundamental components (the three R's) of search engine optimization (SEO)? Briefly explain the purpose of each one.</a:t>
            </a:r>
          </a:p>
          <a:p>
            <a:pPr lvl="3"/>
            <a:endParaRPr lang="en-US" dirty="0"/>
          </a:p>
          <a:p>
            <a:pPr lvl="1"/>
            <a:r>
              <a:rPr lang="en-US" b="1" dirty="0"/>
              <a:t>Right Keywords</a:t>
            </a:r>
            <a:r>
              <a:rPr lang="en-US" dirty="0"/>
              <a:t>: Identify the terms that people use most frequently when searching. </a:t>
            </a:r>
          </a:p>
          <a:p>
            <a:pPr lvl="1"/>
            <a:r>
              <a:rPr lang="en-US" b="1" dirty="0"/>
              <a:t>Relevant Content</a:t>
            </a:r>
            <a:r>
              <a:rPr lang="en-US" dirty="0"/>
              <a:t>: Text that relates to what the users are searching for, formatted in a way that is easy for search engines to understand.</a:t>
            </a:r>
          </a:p>
          <a:p>
            <a:pPr lvl="1"/>
            <a:r>
              <a:rPr lang="en-US" b="1" dirty="0"/>
              <a:t>Reputation</a:t>
            </a:r>
            <a:r>
              <a:rPr lang="en-US" dirty="0"/>
              <a:t>: Increase the visibility and importance of your website, based on the quantity and quality of links to your site.</a:t>
            </a:r>
          </a:p>
          <a:p>
            <a:pPr lvl="1"/>
            <a:endParaRPr lang="en-US" dirty="0"/>
          </a:p>
        </p:txBody>
      </p:sp>
      <p:sp>
        <p:nvSpPr>
          <p:cNvPr id="4" name="Slide Number Placeholder 3">
            <a:extLst>
              <a:ext uri="{FF2B5EF4-FFF2-40B4-BE49-F238E27FC236}">
                <a16:creationId xmlns:a16="http://schemas.microsoft.com/office/drawing/2014/main" id="{CFD3F0BA-F034-9C45-8DAF-88AA455D4DCD}"/>
              </a:ext>
            </a:extLst>
          </p:cNvPr>
          <p:cNvSpPr>
            <a:spLocks noGrp="1"/>
          </p:cNvSpPr>
          <p:nvPr>
            <p:ph type="sldNum" sz="quarter" idx="12"/>
          </p:nvPr>
        </p:nvSpPr>
        <p:spPr/>
        <p:txBody>
          <a:bodyPr/>
          <a:lstStyle/>
          <a:p>
            <a:fld id="{FED62B2D-F854-104A-9535-9A504E5923E0}" type="slidenum">
              <a:rPr lang="en-US" smtClean="0"/>
              <a:pPr/>
              <a:t>18</a:t>
            </a:fld>
            <a:endParaRPr lang="en-US"/>
          </a:p>
        </p:txBody>
      </p:sp>
    </p:spTree>
    <p:extLst>
      <p:ext uri="{BB962C8B-B14F-4D97-AF65-F5344CB8AC3E}">
        <p14:creationId xmlns:p14="http://schemas.microsoft.com/office/powerpoint/2010/main" val="232926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0DFB-22D1-804B-A5F4-A5E3130F563A}"/>
              </a:ext>
            </a:extLst>
          </p:cNvPr>
          <p:cNvSpPr>
            <a:spLocks noGrp="1"/>
          </p:cNvSpPr>
          <p:nvPr>
            <p:ph type="title"/>
          </p:nvPr>
        </p:nvSpPr>
        <p:spPr/>
        <p:txBody>
          <a:bodyPr/>
          <a:lstStyle/>
          <a:p>
            <a:r>
              <a:rPr lang="en-US" dirty="0"/>
              <a:t>Question 10</a:t>
            </a:r>
          </a:p>
        </p:txBody>
      </p:sp>
      <p:sp>
        <p:nvSpPr>
          <p:cNvPr id="3" name="Content Placeholder 2">
            <a:extLst>
              <a:ext uri="{FF2B5EF4-FFF2-40B4-BE49-F238E27FC236}">
                <a16:creationId xmlns:a16="http://schemas.microsoft.com/office/drawing/2014/main" id="{B70CE250-E410-2A48-AE43-45B8BB72A204}"/>
              </a:ext>
            </a:extLst>
          </p:cNvPr>
          <p:cNvSpPr>
            <a:spLocks noGrp="1"/>
          </p:cNvSpPr>
          <p:nvPr>
            <p:ph idx="1"/>
          </p:nvPr>
        </p:nvSpPr>
        <p:spPr/>
        <p:txBody>
          <a:bodyPr/>
          <a:lstStyle/>
          <a:p>
            <a:r>
              <a:rPr lang="en-US" dirty="0"/>
              <a:t>What are the two ways to add custom functionality to WordPress? Briefly explain the purpose of each one.</a:t>
            </a:r>
          </a:p>
          <a:p>
            <a:pPr lvl="4"/>
            <a:endParaRPr lang="en-US" dirty="0"/>
          </a:p>
          <a:p>
            <a:pPr lvl="1"/>
            <a:r>
              <a:rPr lang="en-US" b="1" dirty="0"/>
              <a:t>Themes</a:t>
            </a:r>
            <a:r>
              <a:rPr lang="en-US" dirty="0"/>
              <a:t>: Customize the look and behavior of the site.</a:t>
            </a:r>
          </a:p>
          <a:p>
            <a:pPr lvl="5"/>
            <a:endParaRPr lang="en-US" dirty="0"/>
          </a:p>
          <a:p>
            <a:pPr lvl="1"/>
            <a:r>
              <a:rPr lang="en-US" b="1" dirty="0"/>
              <a:t>Plugins</a:t>
            </a:r>
            <a:r>
              <a:rPr lang="en-US" dirty="0"/>
              <a:t>: Add custom functions, such as </a:t>
            </a:r>
            <a:r>
              <a:rPr lang="en-US" dirty="0" err="1"/>
              <a:t>shortcodes</a:t>
            </a:r>
            <a:r>
              <a:rPr lang="en-US" dirty="0"/>
              <a:t> and widgets.</a:t>
            </a:r>
          </a:p>
          <a:p>
            <a:pPr lvl="1"/>
            <a:endParaRPr lang="en-US" dirty="0"/>
          </a:p>
        </p:txBody>
      </p:sp>
      <p:sp>
        <p:nvSpPr>
          <p:cNvPr id="4" name="Slide Number Placeholder 3">
            <a:extLst>
              <a:ext uri="{FF2B5EF4-FFF2-40B4-BE49-F238E27FC236}">
                <a16:creationId xmlns:a16="http://schemas.microsoft.com/office/drawing/2014/main" id="{44AD5145-DA5A-2F45-858C-141455135991}"/>
              </a:ext>
            </a:extLst>
          </p:cNvPr>
          <p:cNvSpPr>
            <a:spLocks noGrp="1"/>
          </p:cNvSpPr>
          <p:nvPr>
            <p:ph type="sldNum" sz="quarter" idx="12"/>
          </p:nvPr>
        </p:nvSpPr>
        <p:spPr/>
        <p:txBody>
          <a:bodyPr/>
          <a:lstStyle/>
          <a:p>
            <a:fld id="{FED62B2D-F854-104A-9535-9A504E5923E0}" type="slidenum">
              <a:rPr lang="en-US" smtClean="0"/>
              <a:pPr/>
              <a:t>19</a:t>
            </a:fld>
            <a:endParaRPr lang="en-US"/>
          </a:p>
        </p:txBody>
      </p:sp>
    </p:spTree>
    <p:extLst>
      <p:ext uri="{BB962C8B-B14F-4D97-AF65-F5344CB8AC3E}">
        <p14:creationId xmlns:p14="http://schemas.microsoft.com/office/powerpoint/2010/main" val="187730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6EE3-4738-B742-9829-F800A1B881CE}"/>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3128F53-9550-894D-B0A3-F2451B8AAC87}"/>
              </a:ext>
            </a:extLst>
          </p:cNvPr>
          <p:cNvSpPr>
            <a:spLocks noGrp="1"/>
          </p:cNvSpPr>
          <p:nvPr>
            <p:ph idx="1"/>
          </p:nvPr>
        </p:nvSpPr>
        <p:spPr/>
        <p:txBody>
          <a:bodyPr/>
          <a:lstStyle/>
          <a:p>
            <a:r>
              <a:rPr lang="en-US" dirty="0"/>
              <a:t>Briefly describe how ExpressJS supports the Model-View-Controller architectural pattern. </a:t>
            </a:r>
          </a:p>
          <a:p>
            <a:pPr lvl="5"/>
            <a:endParaRPr lang="en-US" dirty="0"/>
          </a:p>
          <a:p>
            <a:pPr lvl="1"/>
            <a:r>
              <a:rPr lang="en-US" dirty="0"/>
              <a:t>Routing is part of the controller, and the Jade templates are the view. </a:t>
            </a:r>
          </a:p>
          <a:p>
            <a:pPr lvl="5"/>
            <a:endParaRPr lang="en-US" dirty="0"/>
          </a:p>
          <a:p>
            <a:pPr lvl="1"/>
            <a:r>
              <a:rPr lang="en-US" dirty="0"/>
              <a:t>An Express project consists of separate </a:t>
            </a:r>
            <a:r>
              <a:rPr lang="en-US" b="1" dirty="0"/>
              <a:t>controllers</a:t>
            </a:r>
            <a:r>
              <a:rPr lang="en-US" dirty="0"/>
              <a:t>, </a:t>
            </a:r>
            <a:r>
              <a:rPr lang="en-US" b="1" dirty="0"/>
              <a:t>routes</a:t>
            </a:r>
            <a:r>
              <a:rPr lang="en-US" dirty="0"/>
              <a:t>, </a:t>
            </a:r>
            <a:r>
              <a:rPr lang="en-US" b="1" dirty="0"/>
              <a:t>views</a:t>
            </a:r>
            <a:r>
              <a:rPr lang="en-US" dirty="0"/>
              <a:t>, and </a:t>
            </a:r>
            <a:r>
              <a:rPr lang="en-US" b="1" dirty="0"/>
              <a:t>models</a:t>
            </a:r>
            <a:r>
              <a:rPr lang="en-US" dirty="0"/>
              <a:t> folders. </a:t>
            </a:r>
          </a:p>
        </p:txBody>
      </p:sp>
      <p:sp>
        <p:nvSpPr>
          <p:cNvPr id="4" name="Slide Number Placeholder 3">
            <a:extLst>
              <a:ext uri="{FF2B5EF4-FFF2-40B4-BE49-F238E27FC236}">
                <a16:creationId xmlns:a16="http://schemas.microsoft.com/office/drawing/2014/main" id="{00DD4CB8-B0F9-0E43-AE8A-BF8F5354DFC5}"/>
              </a:ext>
            </a:extLst>
          </p:cNvPr>
          <p:cNvSpPr>
            <a:spLocks noGrp="1"/>
          </p:cNvSpPr>
          <p:nvPr>
            <p:ph type="sldNum" sz="quarter" idx="12"/>
          </p:nvPr>
        </p:nvSpPr>
        <p:spPr/>
        <p:txBody>
          <a:bodyPr/>
          <a:lstStyle/>
          <a:p>
            <a:fld id="{FED62B2D-F854-104A-9535-9A504E5923E0}" type="slidenum">
              <a:rPr lang="en-US" smtClean="0"/>
              <a:pPr/>
              <a:t>2</a:t>
            </a:fld>
            <a:endParaRPr lang="en-US"/>
          </a:p>
        </p:txBody>
      </p:sp>
    </p:spTree>
    <p:extLst>
      <p:ext uri="{BB962C8B-B14F-4D97-AF65-F5344CB8AC3E}">
        <p14:creationId xmlns:p14="http://schemas.microsoft.com/office/powerpoint/2010/main" val="193449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C5FA-29B2-0F47-ACA4-CD1FDA9C9120}"/>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32B72F11-C450-FB44-A78B-04CDD0DD41C9}"/>
              </a:ext>
            </a:extLst>
          </p:cNvPr>
          <p:cNvSpPr>
            <a:spLocks noGrp="1"/>
          </p:cNvSpPr>
          <p:nvPr>
            <p:ph idx="1"/>
          </p:nvPr>
        </p:nvSpPr>
        <p:spPr/>
        <p:txBody>
          <a:bodyPr/>
          <a:lstStyle/>
          <a:p>
            <a:r>
              <a:rPr lang="en-US" sz="2400" dirty="0"/>
              <a:t>Briefly describe how ExpressJS also supports a push-based architecture, which uses actions to process user input data and then pushes the data to the view layer to generate a response. </a:t>
            </a:r>
          </a:p>
          <a:p>
            <a:pPr lvl="4"/>
            <a:endParaRPr lang="en-US" sz="800" dirty="0"/>
          </a:p>
          <a:p>
            <a:pPr lvl="1"/>
            <a:r>
              <a:rPr lang="en-US" sz="2000" dirty="0"/>
              <a:t>Router code can contain calls such as </a:t>
            </a:r>
            <a:br>
              <a:rPr lang="en-US" sz="2000" dirty="0"/>
            </a:br>
            <a:r>
              <a:rPr lang="en-US" sz="2000" b="1" dirty="0" err="1">
                <a:latin typeface="Courier New" panose="02070309020205020404" pitchFamily="49" charset="0"/>
                <a:cs typeface="Courier New" panose="02070309020205020404" pitchFamily="49" charset="0"/>
              </a:rPr>
              <a:t>router.get</a:t>
            </a:r>
            <a:r>
              <a:rPr lang="en-US" sz="2000" b="1" dirty="0">
                <a:latin typeface="Courier New" panose="02070309020205020404" pitchFamily="49" charset="0"/>
                <a:cs typeface="Courier New" panose="02070309020205020404" pitchFamily="49" charset="0"/>
              </a:rPr>
              <a:t>('/register', </a:t>
            </a:r>
            <a:r>
              <a:rPr lang="en-US" sz="2000" b="1" dirty="0" err="1">
                <a:latin typeface="Courier New" panose="02070309020205020404" pitchFamily="49" charset="0"/>
                <a:cs typeface="Courier New" panose="02070309020205020404" pitchFamily="49" charset="0"/>
              </a:rPr>
              <a:t>ctrlMain.get_register</a:t>
            </a:r>
            <a:r>
              <a:rPr lang="en-US" sz="2000" b="1" dirty="0">
                <a:latin typeface="Courier New" panose="02070309020205020404" pitchFamily="49" charset="0"/>
                <a:cs typeface="Courier New" panose="02070309020205020404" pitchFamily="49" charset="0"/>
              </a:rPr>
              <a:t>)</a:t>
            </a:r>
            <a:r>
              <a:rPr lang="en-US" sz="2000" dirty="0"/>
              <a:t>, </a:t>
            </a:r>
            <a:br>
              <a:rPr lang="en-US" sz="2000" dirty="0"/>
            </a:br>
            <a:r>
              <a:rPr lang="en-US" sz="2000" dirty="0"/>
              <a:t>where </a:t>
            </a:r>
            <a:r>
              <a:rPr lang="en-US" sz="2000" b="1" dirty="0">
                <a:latin typeface="Courier New" panose="02070309020205020404" pitchFamily="49" charset="0"/>
                <a:cs typeface="Courier New" panose="02070309020205020404" pitchFamily="49" charset="0"/>
              </a:rPr>
              <a:t>'/register'</a:t>
            </a:r>
            <a:r>
              <a:rPr lang="en-US" sz="2000" dirty="0"/>
              <a:t> is the action URL and </a:t>
            </a:r>
            <a:r>
              <a:rPr lang="en-US" sz="2000" b="1" dirty="0" err="1">
                <a:latin typeface="Courier New" panose="02070309020205020404" pitchFamily="49" charset="0"/>
                <a:cs typeface="Courier New" panose="02070309020205020404" pitchFamily="49" charset="0"/>
              </a:rPr>
              <a:t>ctrlMain.get_register</a:t>
            </a:r>
            <a:r>
              <a:rPr lang="en-US" sz="2000" dirty="0"/>
              <a:t> is the code to execute when the URL arrives. </a:t>
            </a:r>
          </a:p>
          <a:p>
            <a:pPr lvl="5"/>
            <a:endParaRPr lang="en-US" sz="800" dirty="0"/>
          </a:p>
          <a:p>
            <a:pPr lvl="1"/>
            <a:r>
              <a:rPr lang="en-US" sz="2000" dirty="0"/>
              <a:t>The code can then make a call such as </a:t>
            </a:r>
            <a:br>
              <a:rPr lang="en-US" sz="2000" dirty="0"/>
            </a:br>
            <a:br>
              <a:rPr lang="en-US" sz="2000" b="1" dirty="0">
                <a:latin typeface="Courier New" panose="02070309020205020404" pitchFamily="49" charset="0"/>
                <a:cs typeface="Courier New" panose="02070309020205020404" pitchFamily="49" charset="0"/>
              </a:rPr>
            </a:br>
            <a:r>
              <a:rPr lang="en-US" sz="2000" dirty="0"/>
              <a:t>to invoke a Jade template in the views folder. </a:t>
            </a:r>
          </a:p>
        </p:txBody>
      </p:sp>
      <p:sp>
        <p:nvSpPr>
          <p:cNvPr id="4" name="Slide Number Placeholder 3">
            <a:extLst>
              <a:ext uri="{FF2B5EF4-FFF2-40B4-BE49-F238E27FC236}">
                <a16:creationId xmlns:a16="http://schemas.microsoft.com/office/drawing/2014/main" id="{F4628403-5C3A-5E4B-AB47-58347E5273C4}"/>
              </a:ext>
            </a:extLst>
          </p:cNvPr>
          <p:cNvSpPr>
            <a:spLocks noGrp="1"/>
          </p:cNvSpPr>
          <p:nvPr>
            <p:ph type="sldNum" sz="quarter" idx="12"/>
          </p:nvPr>
        </p:nvSpPr>
        <p:spPr/>
        <p:txBody>
          <a:bodyPr/>
          <a:lstStyle/>
          <a:p>
            <a:fld id="{FED62B2D-F854-104A-9535-9A504E5923E0}" type="slidenum">
              <a:rPr lang="en-US" smtClean="0"/>
              <a:pPr/>
              <a:t>3</a:t>
            </a:fld>
            <a:endParaRPr lang="en-US"/>
          </a:p>
        </p:txBody>
      </p:sp>
      <p:sp>
        <p:nvSpPr>
          <p:cNvPr id="5" name="TextBox 4">
            <a:extLst>
              <a:ext uri="{FF2B5EF4-FFF2-40B4-BE49-F238E27FC236}">
                <a16:creationId xmlns:a16="http://schemas.microsoft.com/office/drawing/2014/main" id="{5B019389-5E98-D948-8E01-E7C2FCB02E93}"/>
              </a:ext>
            </a:extLst>
          </p:cNvPr>
          <p:cNvSpPr txBox="1"/>
          <p:nvPr/>
        </p:nvSpPr>
        <p:spPr>
          <a:xfrm>
            <a:off x="1357204" y="5017150"/>
            <a:ext cx="7766870" cy="369332"/>
          </a:xfrm>
          <a:prstGeom prst="rect">
            <a:avLst/>
          </a:prstGeom>
          <a:noFill/>
        </p:spPr>
        <p:txBody>
          <a:bodyPr wrap="none" rtlCol="0">
            <a:spAutoFit/>
          </a:bodyPr>
          <a:lstStyle/>
          <a:p>
            <a:r>
              <a:rPr lang="en-US" sz="1800" b="1" dirty="0" err="1">
                <a:latin typeface="Courier New" panose="02070309020205020404" pitchFamily="49" charset="0"/>
                <a:cs typeface="Courier New" panose="02070309020205020404" pitchFamily="49" charset="0"/>
              </a:rPr>
              <a:t>res.render</a:t>
            </a:r>
            <a:r>
              <a:rPr lang="en-US" sz="1800" b="1" dirty="0">
                <a:latin typeface="Courier New" panose="02070309020205020404" pitchFamily="49" charset="0"/>
                <a:cs typeface="Courier New" panose="02070309020205020404" pitchFamily="49" charset="0"/>
              </a:rPr>
              <a:t>('register', { message: "Please register!" })</a:t>
            </a:r>
            <a:endParaRPr lang="en-US" sz="1800" dirty="0"/>
          </a:p>
        </p:txBody>
      </p:sp>
    </p:spTree>
    <p:extLst>
      <p:ext uri="{BB962C8B-B14F-4D97-AF65-F5344CB8AC3E}">
        <p14:creationId xmlns:p14="http://schemas.microsoft.com/office/powerpoint/2010/main" val="104155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A8C5-A8F9-EC45-BF22-9CF7D42E631A}"/>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517657CF-D3B6-464B-A8B4-2E89A87642CC}"/>
              </a:ext>
            </a:extLst>
          </p:cNvPr>
          <p:cNvSpPr>
            <a:spLocks noGrp="1"/>
          </p:cNvSpPr>
          <p:nvPr>
            <p:ph idx="1"/>
          </p:nvPr>
        </p:nvSpPr>
        <p:spPr/>
        <p:txBody>
          <a:bodyPr/>
          <a:lstStyle/>
          <a:p>
            <a:pPr marL="0" indent="0">
              <a:buNone/>
            </a:pPr>
            <a:r>
              <a:rPr lang="en-US" sz="1800" dirty="0"/>
              <a:t>You’ve just been hired to develop a web application </a:t>
            </a:r>
            <a:r>
              <a:rPr lang="en-US" sz="1800" cap="small" dirty="0" err="1"/>
              <a:t>RentAnApartment.com</a:t>
            </a:r>
            <a:r>
              <a:rPr lang="en-US" sz="1800" dirty="0"/>
              <a:t>, an online service to help students find affordable apartments.</a:t>
            </a:r>
            <a:br>
              <a:rPr lang="en-US" sz="1800" dirty="0"/>
            </a:br>
            <a:br>
              <a:rPr lang="en-US" sz="1800" dirty="0"/>
            </a:br>
            <a:r>
              <a:rPr lang="en-US" sz="1800" dirty="0"/>
              <a:t>New users must first register with the service and create a profile. A profile consists of the student’s full name, a login user name and password, an affordable range of monthly rent payments, and a list of up to five desired geographic locations.</a:t>
            </a:r>
            <a:br>
              <a:rPr lang="en-US" sz="1800" dirty="0"/>
            </a:br>
            <a:br>
              <a:rPr lang="en-US" sz="1800" dirty="0"/>
            </a:br>
            <a:r>
              <a:rPr lang="en-US" sz="1800" dirty="0"/>
              <a:t>A registered student who wants to rent an apartment logs into the service, which then displays available apartments based on matches within the desired locations and rent range. The student can do some filtering, such as selecting the number of bedrooms, furnished or unfurnished, etc.</a:t>
            </a:r>
            <a:br>
              <a:rPr lang="en-US" sz="1800" dirty="0"/>
            </a:br>
            <a:br>
              <a:rPr lang="en-US" sz="1800" dirty="0"/>
            </a:br>
            <a:r>
              <a:rPr lang="en-US" sz="1800" dirty="0"/>
              <a:t>Apartment owners can subscribe to </a:t>
            </a:r>
            <a:r>
              <a:rPr lang="en-US" sz="1800" cap="small" dirty="0" err="1"/>
              <a:t>RentAnApartment.com</a:t>
            </a:r>
            <a:r>
              <a:rPr lang="en-US" sz="1800" dirty="0"/>
              <a:t>. Owners log into the service to enter information about apartments they have available, such as location, services, rent, deposits, etc. They can update the information as needed.</a:t>
            </a:r>
          </a:p>
        </p:txBody>
      </p:sp>
      <p:sp>
        <p:nvSpPr>
          <p:cNvPr id="4" name="Slide Number Placeholder 3">
            <a:extLst>
              <a:ext uri="{FF2B5EF4-FFF2-40B4-BE49-F238E27FC236}">
                <a16:creationId xmlns:a16="http://schemas.microsoft.com/office/drawing/2014/main" id="{61B9847E-FD75-5F46-9390-9E8970161783}"/>
              </a:ext>
            </a:extLst>
          </p:cNvPr>
          <p:cNvSpPr>
            <a:spLocks noGrp="1"/>
          </p:cNvSpPr>
          <p:nvPr>
            <p:ph type="sldNum" sz="quarter" idx="12"/>
          </p:nvPr>
        </p:nvSpPr>
        <p:spPr/>
        <p:txBody>
          <a:bodyPr/>
          <a:lstStyle/>
          <a:p>
            <a:fld id="{FED62B2D-F854-104A-9535-9A504E5923E0}" type="slidenum">
              <a:rPr lang="en-US" smtClean="0"/>
              <a:pPr/>
              <a:t>4</a:t>
            </a:fld>
            <a:endParaRPr lang="en-US"/>
          </a:p>
        </p:txBody>
      </p:sp>
    </p:spTree>
    <p:extLst>
      <p:ext uri="{BB962C8B-B14F-4D97-AF65-F5344CB8AC3E}">
        <p14:creationId xmlns:p14="http://schemas.microsoft.com/office/powerpoint/2010/main" val="41624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788D-D205-474F-BE44-7165C588357F}"/>
              </a:ext>
            </a:extLst>
          </p:cNvPr>
          <p:cNvSpPr>
            <a:spLocks noGrp="1"/>
          </p:cNvSpPr>
          <p:nvPr>
            <p:ph type="title"/>
          </p:nvPr>
        </p:nvSpPr>
        <p:spPr/>
        <p:txBody>
          <a:bodyPr/>
          <a:lstStyle/>
          <a:p>
            <a:r>
              <a:rPr lang="en-US" dirty="0"/>
              <a:t>Question 3</a:t>
            </a:r>
            <a:r>
              <a:rPr lang="en-US" i="1" dirty="0"/>
              <a:t>, cont’d</a:t>
            </a:r>
          </a:p>
        </p:txBody>
      </p:sp>
      <p:sp>
        <p:nvSpPr>
          <p:cNvPr id="3" name="Content Placeholder 2">
            <a:extLst>
              <a:ext uri="{FF2B5EF4-FFF2-40B4-BE49-F238E27FC236}">
                <a16:creationId xmlns:a16="http://schemas.microsoft.com/office/drawing/2014/main" id="{682C029D-C396-9844-A9CD-98D5D71D2FE9}"/>
              </a:ext>
            </a:extLst>
          </p:cNvPr>
          <p:cNvSpPr>
            <a:spLocks noGrp="1"/>
          </p:cNvSpPr>
          <p:nvPr>
            <p:ph idx="1"/>
          </p:nvPr>
        </p:nvSpPr>
        <p:spPr>
          <a:xfrm>
            <a:off x="457200" y="1295400"/>
            <a:ext cx="8229600" cy="4953000"/>
          </a:xfrm>
        </p:spPr>
        <p:txBody>
          <a:bodyPr/>
          <a:lstStyle/>
          <a:p>
            <a:r>
              <a:rPr lang="en-US" dirty="0"/>
              <a:t>Write three functional requirements. </a:t>
            </a:r>
          </a:p>
          <a:p>
            <a:pPr lvl="4"/>
            <a:endParaRPr lang="en-US" sz="800" dirty="0"/>
          </a:p>
          <a:p>
            <a:pPr marL="928687" lvl="1" indent="-457200">
              <a:buFont typeface="+mj-lt"/>
              <a:buAutoNum type="arabicPeriod"/>
            </a:pPr>
            <a:r>
              <a:rPr lang="en-US" sz="2100" dirty="0"/>
              <a:t>A user must be registered.</a:t>
            </a:r>
          </a:p>
          <a:p>
            <a:pPr marL="928687" lvl="1" indent="-457200">
              <a:buFont typeface="+mj-lt"/>
              <a:buAutoNum type="arabicPeriod"/>
            </a:pPr>
            <a:r>
              <a:rPr lang="en-US" sz="2100" dirty="0"/>
              <a:t>A user must log in to use the application.</a:t>
            </a:r>
          </a:p>
          <a:p>
            <a:pPr marL="928687" lvl="1" indent="-457200">
              <a:buFont typeface="+mj-lt"/>
              <a:buAutoNum type="arabicPeriod"/>
            </a:pPr>
            <a:r>
              <a:rPr lang="en-US" sz="2100" dirty="0"/>
              <a:t>The application must allow a range of affordable monthly rents.</a:t>
            </a:r>
          </a:p>
          <a:p>
            <a:pPr marL="928687" lvl="1" indent="-457200">
              <a:buFont typeface="+mj-lt"/>
              <a:buAutoNum type="arabicPeriod"/>
            </a:pPr>
            <a:r>
              <a:rPr lang="en-US" sz="2100" dirty="0"/>
              <a:t>The user must be able to specify up to five geographic locations per user.</a:t>
            </a:r>
          </a:p>
          <a:p>
            <a:pPr marL="928687" lvl="1" indent="-457200">
              <a:buFont typeface="+mj-lt"/>
              <a:buAutoNum type="arabicPeriod"/>
            </a:pPr>
            <a:r>
              <a:rPr lang="en-US" sz="2100" dirty="0"/>
              <a:t>The user must be able to filter on parameters such as the number of bedrooms.</a:t>
            </a:r>
          </a:p>
          <a:p>
            <a:pPr marL="928687" lvl="1" indent="-457200">
              <a:buFont typeface="+mj-lt"/>
              <a:buAutoNum type="arabicPeriod"/>
            </a:pPr>
            <a:r>
              <a:rPr lang="en-US" sz="2100" dirty="0"/>
              <a:t>An apartment owner must be able to subscribe to the service.</a:t>
            </a:r>
          </a:p>
          <a:p>
            <a:pPr marL="928687" lvl="1" indent="-457200">
              <a:buFont typeface="+mj-lt"/>
              <a:buAutoNum type="arabicPeriod"/>
            </a:pPr>
            <a:r>
              <a:rPr lang="en-US" sz="2100" dirty="0"/>
              <a:t>An apartment owner must be able to enter apartment location, rent, deposit, etc. </a:t>
            </a:r>
          </a:p>
        </p:txBody>
      </p:sp>
      <p:sp>
        <p:nvSpPr>
          <p:cNvPr id="4" name="Slide Number Placeholder 3">
            <a:extLst>
              <a:ext uri="{FF2B5EF4-FFF2-40B4-BE49-F238E27FC236}">
                <a16:creationId xmlns:a16="http://schemas.microsoft.com/office/drawing/2014/main" id="{18823DD9-31FD-904D-91BE-C4E417383229}"/>
              </a:ext>
            </a:extLst>
          </p:cNvPr>
          <p:cNvSpPr>
            <a:spLocks noGrp="1"/>
          </p:cNvSpPr>
          <p:nvPr>
            <p:ph type="sldNum" sz="quarter" idx="12"/>
          </p:nvPr>
        </p:nvSpPr>
        <p:spPr/>
        <p:txBody>
          <a:bodyPr/>
          <a:lstStyle/>
          <a:p>
            <a:fld id="{FED62B2D-F854-104A-9535-9A504E5923E0}" type="slidenum">
              <a:rPr lang="en-US" smtClean="0"/>
              <a:pPr/>
              <a:t>5</a:t>
            </a:fld>
            <a:endParaRPr lang="en-US"/>
          </a:p>
        </p:txBody>
      </p:sp>
    </p:spTree>
    <p:extLst>
      <p:ext uri="{BB962C8B-B14F-4D97-AF65-F5344CB8AC3E}">
        <p14:creationId xmlns:p14="http://schemas.microsoft.com/office/powerpoint/2010/main" val="24512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76F6-8DC0-3843-8AFA-3D96D66CB1B2}"/>
              </a:ext>
            </a:extLst>
          </p:cNvPr>
          <p:cNvSpPr>
            <a:spLocks noGrp="1"/>
          </p:cNvSpPr>
          <p:nvPr>
            <p:ph type="title"/>
          </p:nvPr>
        </p:nvSpPr>
        <p:spPr/>
        <p:txBody>
          <a:bodyPr/>
          <a:lstStyle/>
          <a:p>
            <a:r>
              <a:rPr lang="en-US" dirty="0"/>
              <a:t>Question 3</a:t>
            </a:r>
            <a:r>
              <a:rPr lang="en-US" i="1" dirty="0"/>
              <a:t>, cont’d</a:t>
            </a:r>
            <a:endParaRPr lang="en-US" dirty="0"/>
          </a:p>
        </p:txBody>
      </p:sp>
      <p:sp>
        <p:nvSpPr>
          <p:cNvPr id="3" name="Content Placeholder 2">
            <a:extLst>
              <a:ext uri="{FF2B5EF4-FFF2-40B4-BE49-F238E27FC236}">
                <a16:creationId xmlns:a16="http://schemas.microsoft.com/office/drawing/2014/main" id="{67A94500-9DC2-954D-BD98-1C09D32F659B}"/>
              </a:ext>
            </a:extLst>
          </p:cNvPr>
          <p:cNvSpPr>
            <a:spLocks noGrp="1"/>
          </p:cNvSpPr>
          <p:nvPr>
            <p:ph idx="1"/>
          </p:nvPr>
        </p:nvSpPr>
        <p:spPr/>
        <p:txBody>
          <a:bodyPr/>
          <a:lstStyle/>
          <a:p>
            <a:r>
              <a:rPr lang="en-US" dirty="0"/>
              <a:t>Write two nonfunctional requirements.</a:t>
            </a:r>
          </a:p>
          <a:p>
            <a:pPr lvl="4"/>
            <a:r>
              <a:rPr lang="en-US" dirty="0"/>
              <a:t> </a:t>
            </a:r>
          </a:p>
          <a:p>
            <a:pPr marL="928687" lvl="1" indent="-457200">
              <a:buFont typeface="+mj-lt"/>
              <a:buAutoNum type="arabicPeriod"/>
            </a:pPr>
            <a:r>
              <a:rPr lang="en-US" dirty="0"/>
              <a:t>The application must keep user information private and secure.</a:t>
            </a:r>
          </a:p>
          <a:p>
            <a:pPr marL="928687" lvl="1" indent="-457200">
              <a:buFont typeface="+mj-lt"/>
              <a:buAutoNum type="arabicPeriod"/>
            </a:pPr>
            <a:r>
              <a:rPr lang="en-US" dirty="0"/>
              <a:t>The application must have a web interface.</a:t>
            </a:r>
          </a:p>
          <a:p>
            <a:pPr marL="928687" lvl="1" indent="-457200">
              <a:buFont typeface="+mj-lt"/>
              <a:buAutoNum type="arabicPeriod"/>
            </a:pPr>
            <a:r>
              <a:rPr lang="en-US" dirty="0"/>
              <a:t>The application must have Spanish and Vietnamese options.</a:t>
            </a:r>
          </a:p>
          <a:p>
            <a:pPr marL="928687" lvl="1" indent="-457200">
              <a:buFont typeface="+mj-lt"/>
              <a:buAutoNum type="arabicPeriod"/>
            </a:pPr>
            <a:r>
              <a:rPr lang="en-US" dirty="0"/>
              <a:t>The application must be usable with screen readers.</a:t>
            </a:r>
          </a:p>
          <a:p>
            <a:pPr lvl="1"/>
            <a:endParaRPr lang="en-US" dirty="0"/>
          </a:p>
        </p:txBody>
      </p:sp>
      <p:sp>
        <p:nvSpPr>
          <p:cNvPr id="4" name="Slide Number Placeholder 3">
            <a:extLst>
              <a:ext uri="{FF2B5EF4-FFF2-40B4-BE49-F238E27FC236}">
                <a16:creationId xmlns:a16="http://schemas.microsoft.com/office/drawing/2014/main" id="{6A1A64B3-4609-FF47-99C4-B25E598DF5DF}"/>
              </a:ext>
            </a:extLst>
          </p:cNvPr>
          <p:cNvSpPr>
            <a:spLocks noGrp="1"/>
          </p:cNvSpPr>
          <p:nvPr>
            <p:ph type="sldNum" sz="quarter" idx="12"/>
          </p:nvPr>
        </p:nvSpPr>
        <p:spPr/>
        <p:txBody>
          <a:bodyPr/>
          <a:lstStyle/>
          <a:p>
            <a:fld id="{FED62B2D-F854-104A-9535-9A504E5923E0}" type="slidenum">
              <a:rPr lang="en-US" smtClean="0"/>
              <a:pPr/>
              <a:t>6</a:t>
            </a:fld>
            <a:endParaRPr lang="en-US"/>
          </a:p>
        </p:txBody>
      </p:sp>
    </p:spTree>
    <p:extLst>
      <p:ext uri="{BB962C8B-B14F-4D97-AF65-F5344CB8AC3E}">
        <p14:creationId xmlns:p14="http://schemas.microsoft.com/office/powerpoint/2010/main" val="20584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0F63-7DB9-CB4A-893B-8D3A6A426F4A}"/>
              </a:ext>
            </a:extLst>
          </p:cNvPr>
          <p:cNvSpPr>
            <a:spLocks noGrp="1"/>
          </p:cNvSpPr>
          <p:nvPr>
            <p:ph type="title"/>
          </p:nvPr>
        </p:nvSpPr>
        <p:spPr/>
        <p:txBody>
          <a:bodyPr/>
          <a:lstStyle/>
          <a:p>
            <a:r>
              <a:rPr lang="en-US" dirty="0"/>
              <a:t>Question 4.a.</a:t>
            </a:r>
          </a:p>
        </p:txBody>
      </p:sp>
      <p:sp>
        <p:nvSpPr>
          <p:cNvPr id="3" name="Content Placeholder 2">
            <a:extLst>
              <a:ext uri="{FF2B5EF4-FFF2-40B4-BE49-F238E27FC236}">
                <a16:creationId xmlns:a16="http://schemas.microsoft.com/office/drawing/2014/main" id="{4DFD9265-A807-6845-B1A8-2D9AB4B52546}"/>
              </a:ext>
            </a:extLst>
          </p:cNvPr>
          <p:cNvSpPr>
            <a:spLocks noGrp="1"/>
          </p:cNvSpPr>
          <p:nvPr>
            <p:ph idx="1"/>
          </p:nvPr>
        </p:nvSpPr>
        <p:spPr/>
        <p:txBody>
          <a:bodyPr/>
          <a:lstStyle/>
          <a:p>
            <a:r>
              <a:rPr lang="en-US" dirty="0"/>
              <a:t>What are the advantages of web applications being stateless? </a:t>
            </a:r>
          </a:p>
          <a:p>
            <a:pPr lvl="5"/>
            <a:endParaRPr lang="en-US" dirty="0"/>
          </a:p>
          <a:p>
            <a:pPr lvl="1"/>
            <a:r>
              <a:rPr lang="en-US" dirty="0"/>
              <a:t>A stateless web application does not maintain information from a user’s request to another request by the same user.</a:t>
            </a:r>
          </a:p>
          <a:p>
            <a:pPr lvl="5"/>
            <a:r>
              <a:rPr lang="en-US" dirty="0"/>
              <a:t> </a:t>
            </a:r>
          </a:p>
          <a:p>
            <a:pPr lvl="1"/>
            <a:r>
              <a:rPr lang="en-US" dirty="0"/>
              <a:t>That enables a web server’s functionality to be distributed across multiple physical servers on the network and different servers to handle the user’s requests with less need to coordinate the servers. </a:t>
            </a:r>
          </a:p>
        </p:txBody>
      </p:sp>
      <p:sp>
        <p:nvSpPr>
          <p:cNvPr id="4" name="Slide Number Placeholder 3">
            <a:extLst>
              <a:ext uri="{FF2B5EF4-FFF2-40B4-BE49-F238E27FC236}">
                <a16:creationId xmlns:a16="http://schemas.microsoft.com/office/drawing/2014/main" id="{5AE6776A-D314-4042-9615-A6071F5EE203}"/>
              </a:ext>
            </a:extLst>
          </p:cNvPr>
          <p:cNvSpPr>
            <a:spLocks noGrp="1"/>
          </p:cNvSpPr>
          <p:nvPr>
            <p:ph type="sldNum" sz="quarter" idx="12"/>
          </p:nvPr>
        </p:nvSpPr>
        <p:spPr/>
        <p:txBody>
          <a:bodyPr/>
          <a:lstStyle/>
          <a:p>
            <a:fld id="{FED62B2D-F854-104A-9535-9A504E5923E0}" type="slidenum">
              <a:rPr lang="en-US" smtClean="0"/>
              <a:pPr/>
              <a:t>7</a:t>
            </a:fld>
            <a:endParaRPr lang="en-US"/>
          </a:p>
        </p:txBody>
      </p:sp>
    </p:spTree>
    <p:extLst>
      <p:ext uri="{BB962C8B-B14F-4D97-AF65-F5344CB8AC3E}">
        <p14:creationId xmlns:p14="http://schemas.microsoft.com/office/powerpoint/2010/main" val="331512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AF66-C0B6-B247-AD8F-BEC88E7255F5}"/>
              </a:ext>
            </a:extLst>
          </p:cNvPr>
          <p:cNvSpPr>
            <a:spLocks noGrp="1"/>
          </p:cNvSpPr>
          <p:nvPr>
            <p:ph type="title"/>
          </p:nvPr>
        </p:nvSpPr>
        <p:spPr/>
        <p:txBody>
          <a:bodyPr/>
          <a:lstStyle/>
          <a:p>
            <a:r>
              <a:rPr lang="en-US" dirty="0"/>
              <a:t>Question 4.b.</a:t>
            </a:r>
          </a:p>
        </p:txBody>
      </p:sp>
      <p:sp>
        <p:nvSpPr>
          <p:cNvPr id="3" name="Content Placeholder 2">
            <a:extLst>
              <a:ext uri="{FF2B5EF4-FFF2-40B4-BE49-F238E27FC236}">
                <a16:creationId xmlns:a16="http://schemas.microsoft.com/office/drawing/2014/main" id="{A2D08236-3BE9-1B4D-991F-FC384EA909C6}"/>
              </a:ext>
            </a:extLst>
          </p:cNvPr>
          <p:cNvSpPr>
            <a:spLocks noGrp="1"/>
          </p:cNvSpPr>
          <p:nvPr>
            <p:ph idx="1"/>
          </p:nvPr>
        </p:nvSpPr>
        <p:spPr/>
        <p:txBody>
          <a:bodyPr/>
          <a:lstStyle/>
          <a:p>
            <a:r>
              <a:rPr lang="en-US" dirty="0"/>
              <a:t>Describe how cookies and sessions enable</a:t>
            </a:r>
            <a:r>
              <a:rPr lang="en-US" cap="small" dirty="0"/>
              <a:t> </a:t>
            </a:r>
            <a:r>
              <a:rPr lang="en-US" cap="small" dirty="0" err="1"/>
              <a:t>RentAnApartment.com</a:t>
            </a:r>
            <a:r>
              <a:rPr lang="en-US" dirty="0"/>
              <a:t>  to maintain a conversation with a student who has logged in.</a:t>
            </a:r>
          </a:p>
          <a:p>
            <a:pPr lvl="4"/>
            <a:r>
              <a:rPr lang="en-US" dirty="0"/>
              <a:t> </a:t>
            </a:r>
          </a:p>
          <a:p>
            <a:pPr lvl="1"/>
            <a:r>
              <a:rPr lang="en-US" sz="2200" dirty="0"/>
              <a:t>In order to have a conversation, the web application must remember who is logged in and keep track of information that is generated from the user’s one request to the next.</a:t>
            </a:r>
          </a:p>
          <a:p>
            <a:pPr lvl="5"/>
            <a:r>
              <a:rPr lang="en-US" sz="1000" dirty="0"/>
              <a:t> </a:t>
            </a:r>
          </a:p>
          <a:p>
            <a:pPr lvl="1"/>
            <a:r>
              <a:rPr lang="en-US" sz="2200" dirty="0"/>
              <a:t>The web server can save such information in a session object that is generated for the user upon login. </a:t>
            </a:r>
          </a:p>
          <a:p>
            <a:pPr lvl="5"/>
            <a:endParaRPr lang="en-US" sz="1000" dirty="0"/>
          </a:p>
          <a:p>
            <a:pPr lvl="1"/>
            <a:r>
              <a:rPr lang="en-US" sz="2200" dirty="0"/>
              <a:t>Each time the user makes a request, a cookie passed by the browser identifies which session object belongs to that user.</a:t>
            </a:r>
            <a:r>
              <a:rPr lang="en-US" dirty="0"/>
              <a:t> </a:t>
            </a:r>
          </a:p>
        </p:txBody>
      </p:sp>
      <p:sp>
        <p:nvSpPr>
          <p:cNvPr id="4" name="Slide Number Placeholder 3">
            <a:extLst>
              <a:ext uri="{FF2B5EF4-FFF2-40B4-BE49-F238E27FC236}">
                <a16:creationId xmlns:a16="http://schemas.microsoft.com/office/drawing/2014/main" id="{65781CD9-40CF-4C4B-AE36-E388A8F13070}"/>
              </a:ext>
            </a:extLst>
          </p:cNvPr>
          <p:cNvSpPr>
            <a:spLocks noGrp="1"/>
          </p:cNvSpPr>
          <p:nvPr>
            <p:ph type="sldNum" sz="quarter" idx="12"/>
          </p:nvPr>
        </p:nvSpPr>
        <p:spPr/>
        <p:txBody>
          <a:bodyPr/>
          <a:lstStyle/>
          <a:p>
            <a:fld id="{FED62B2D-F854-104A-9535-9A504E5923E0}" type="slidenum">
              <a:rPr lang="en-US" smtClean="0"/>
              <a:pPr/>
              <a:t>8</a:t>
            </a:fld>
            <a:endParaRPr lang="en-US"/>
          </a:p>
        </p:txBody>
      </p:sp>
    </p:spTree>
    <p:extLst>
      <p:ext uri="{BB962C8B-B14F-4D97-AF65-F5344CB8AC3E}">
        <p14:creationId xmlns:p14="http://schemas.microsoft.com/office/powerpoint/2010/main" val="20154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8505-0E9F-1542-B909-D04712C9FD1F}"/>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6FE7B0CF-9C80-D144-875E-6E1E1F92A5AB}"/>
              </a:ext>
            </a:extLst>
          </p:cNvPr>
          <p:cNvSpPr>
            <a:spLocks noGrp="1"/>
          </p:cNvSpPr>
          <p:nvPr>
            <p:ph idx="1"/>
          </p:nvPr>
        </p:nvSpPr>
        <p:spPr/>
        <p:txBody>
          <a:bodyPr/>
          <a:lstStyle/>
          <a:p>
            <a:r>
              <a:rPr lang="en-US" dirty="0"/>
              <a:t>Web scraping is an operation where a client-side application accesses a website via the site’s URL and then extracts data from the site’s pages. Briefly explain the role of the DOM for web scraping. </a:t>
            </a:r>
          </a:p>
          <a:p>
            <a:pPr lvl="4"/>
            <a:endParaRPr lang="en-US" dirty="0"/>
          </a:p>
          <a:p>
            <a:pPr lvl="1"/>
            <a:r>
              <a:rPr lang="en-US" dirty="0"/>
              <a:t>The DOM tree represents all the web page elements that the web browser renders. </a:t>
            </a:r>
          </a:p>
          <a:p>
            <a:pPr lvl="5"/>
            <a:endParaRPr lang="en-US" dirty="0"/>
          </a:p>
          <a:p>
            <a:pPr lvl="1"/>
            <a:r>
              <a:rPr lang="en-US" dirty="0"/>
              <a:t>Therefore, JavaScript code can walk the tree to extract data from the tree’s content nodes.</a:t>
            </a:r>
          </a:p>
          <a:p>
            <a:pPr lvl="1"/>
            <a:endParaRPr lang="en-US" dirty="0"/>
          </a:p>
        </p:txBody>
      </p:sp>
      <p:sp>
        <p:nvSpPr>
          <p:cNvPr id="4" name="Slide Number Placeholder 3">
            <a:extLst>
              <a:ext uri="{FF2B5EF4-FFF2-40B4-BE49-F238E27FC236}">
                <a16:creationId xmlns:a16="http://schemas.microsoft.com/office/drawing/2014/main" id="{438EE836-DD25-D24B-AA5B-6A090E5C69EC}"/>
              </a:ext>
            </a:extLst>
          </p:cNvPr>
          <p:cNvSpPr>
            <a:spLocks noGrp="1"/>
          </p:cNvSpPr>
          <p:nvPr>
            <p:ph type="sldNum" sz="quarter" idx="12"/>
          </p:nvPr>
        </p:nvSpPr>
        <p:spPr/>
        <p:txBody>
          <a:bodyPr/>
          <a:lstStyle/>
          <a:p>
            <a:fld id="{FED62B2D-F854-104A-9535-9A504E5923E0}" type="slidenum">
              <a:rPr lang="en-US" smtClean="0"/>
              <a:pPr/>
              <a:t>9</a:t>
            </a:fld>
            <a:endParaRPr lang="en-US"/>
          </a:p>
        </p:txBody>
      </p:sp>
    </p:spTree>
    <p:extLst>
      <p:ext uri="{BB962C8B-B14F-4D97-AF65-F5344CB8AC3E}">
        <p14:creationId xmlns:p14="http://schemas.microsoft.com/office/powerpoint/2010/main" val="183302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38465</TotalTime>
  <Words>968</Words>
  <Application>Microsoft Macintosh PowerPoint</Application>
  <PresentationFormat>On-screen Show (4:3)</PresentationFormat>
  <Paragraphs>159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Calibri</vt:lpstr>
      <vt:lpstr>Courier New</vt:lpstr>
      <vt:lpstr>Times New Roman</vt:lpstr>
      <vt:lpstr>Wingdings</vt:lpstr>
      <vt:lpstr>Quadrant</vt:lpstr>
      <vt:lpstr>CMPE 280 Web UI Design and Development Midterm Solution</vt:lpstr>
      <vt:lpstr>Question 1</vt:lpstr>
      <vt:lpstr>Question 2</vt:lpstr>
      <vt:lpstr>Question 3</vt:lpstr>
      <vt:lpstr>Question 3, cont’d</vt:lpstr>
      <vt:lpstr>Question 3, cont’d</vt:lpstr>
      <vt:lpstr>Question 4.a.</vt:lpstr>
      <vt:lpstr>Question 4.b.</vt:lpstr>
      <vt:lpstr>Question 5</vt:lpstr>
      <vt:lpstr>Question 6</vt:lpstr>
      <vt:lpstr>Question 6.a.</vt:lpstr>
      <vt:lpstr>Question 6.b.</vt:lpstr>
      <vt:lpstr>Question 6.c.</vt:lpstr>
      <vt:lpstr>Question 7.a.</vt:lpstr>
      <vt:lpstr>Question 7.b.</vt:lpstr>
      <vt:lpstr>Question 7.c.</vt:lpstr>
      <vt:lpstr>Question 8</vt:lpstr>
      <vt:lpstr>Question 9</vt:lpstr>
      <vt:lpstr>Question 10</vt:lpstr>
    </vt:vector>
  </TitlesOfParts>
  <Company>Apropos Logic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153: Concepts of Compiler Design</dc:title>
  <dc:creator>Ronald Mak</dc:creator>
  <cp:lastModifiedBy>Ronald Mak</cp:lastModifiedBy>
  <cp:revision>455</cp:revision>
  <dcterms:created xsi:type="dcterms:W3CDTF">2008-01-12T03:52:55Z</dcterms:created>
  <dcterms:modified xsi:type="dcterms:W3CDTF">2018-03-20T19:03:42Z</dcterms:modified>
</cp:coreProperties>
</file>