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5"/>
  </p:notesMasterIdLst>
  <p:sldIdLst>
    <p:sldId id="256" r:id="rId2"/>
    <p:sldId id="258" r:id="rId3"/>
    <p:sldId id="259" r:id="rId4"/>
    <p:sldId id="260" r:id="rId5"/>
    <p:sldId id="261" r:id="rId6"/>
    <p:sldId id="264" r:id="rId7"/>
    <p:sldId id="265" r:id="rId8"/>
    <p:sldId id="266" r:id="rId9"/>
    <p:sldId id="267" r:id="rId10"/>
    <p:sldId id="269" r:id="rId11"/>
    <p:sldId id="271" r:id="rId12"/>
    <p:sldId id="279" r:id="rId13"/>
    <p:sldId id="317" r:id="rId14"/>
    <p:sldId id="286" r:id="rId15"/>
    <p:sldId id="318" r:id="rId16"/>
    <p:sldId id="311" r:id="rId17"/>
    <p:sldId id="319" r:id="rId18"/>
    <p:sldId id="287" r:id="rId19"/>
    <p:sldId id="312" r:id="rId20"/>
    <p:sldId id="320" r:id="rId21"/>
    <p:sldId id="313" r:id="rId22"/>
    <p:sldId id="314" r:id="rId23"/>
    <p:sldId id="315" r:id="rId24"/>
    <p:sldId id="316" r:id="rId25"/>
    <p:sldId id="327" r:id="rId26"/>
    <p:sldId id="331" r:id="rId27"/>
    <p:sldId id="329" r:id="rId28"/>
    <p:sldId id="330" r:id="rId29"/>
    <p:sldId id="328" r:id="rId30"/>
    <p:sldId id="326" r:id="rId31"/>
    <p:sldId id="292" r:id="rId32"/>
    <p:sldId id="332" r:id="rId33"/>
    <p:sldId id="321" r:id="rId34"/>
  </p:sldIdLst>
  <p:sldSz cx="9144000" cy="5143500" type="screen16x9"/>
  <p:notesSz cx="6858000" cy="9144000"/>
  <p:embeddedFontLst>
    <p:embeddedFont>
      <p:font typeface="Titillium Web" panose="020B0604020202020204" charset="0"/>
      <p:regular r:id="rId36"/>
      <p:bold r:id="rId37"/>
      <p:italic r:id="rId38"/>
      <p:boldItalic r:id="rId39"/>
    </p:embeddedFont>
    <p:embeddedFont>
      <p:font typeface="Barlow Semi Condensed" panose="020B0604020202020204" charset="0"/>
      <p:regular r:id="rId40"/>
      <p:bold r:id="rId41"/>
      <p:italic r:id="rId42"/>
      <p:boldItalic r:id="rId43"/>
    </p:embeddedFont>
    <p:embeddedFont>
      <p:font typeface="Barlow Semi Condensed ExtraBold" panose="020B0604020202020204" charset="0"/>
      <p:bold r:id="rId44"/>
      <p:boldItalic r:id="rId45"/>
    </p:embeddedFont>
    <p:embeddedFont>
      <p:font typeface="Anaheim"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2E9FD8-F927-4282-9982-CBAE180C0A6C}">
  <a:tblStyle styleId="{B62E9FD8-F927-4282-9982-CBAE180C0A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91D6B7-D48F-4466-A279-B7CDB03BFEB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98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97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50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754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28c5fab267d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28c5fab267d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14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270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28c5fab267d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28c5fab267d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399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8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894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633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574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799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46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55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11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8c5fab267d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8c5fab267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596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739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88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5" name="Google Shape;112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6" name="Google Shape;112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7" name="Google Shape;1127;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0" name="Google Shape;1130;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1" name="Google Shape;1131;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2" name="Google Shape;1132;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5" name="Google Shape;113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6" name="Google Shape;113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1" name="Google Shape;114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2" name="Google Shape;114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3" name="Google Shape;1143;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6" name="Google Shape;1146;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7" name="Google Shape;1147;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8" name="Google Shape;1148;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1" name="Google Shape;115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2" name="Google Shape;115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6" name="Google Shape;1156;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1108627"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3"/>
          <p:cNvSpPr txBox="1">
            <a:spLocks noGrp="1"/>
          </p:cNvSpPr>
          <p:nvPr>
            <p:ph type="subTitle" idx="2"/>
          </p:nvPr>
        </p:nvSpPr>
        <p:spPr>
          <a:xfrm>
            <a:off x="3579000"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 name="Google Shape;1176;p23"/>
          <p:cNvSpPr txBox="1">
            <a:spLocks noGrp="1"/>
          </p:cNvSpPr>
          <p:nvPr>
            <p:ph type="subTitle" idx="3"/>
          </p:nvPr>
        </p:nvSpPr>
        <p:spPr>
          <a:xfrm>
            <a:off x="1108627"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7" name="Google Shape;1177;p23"/>
          <p:cNvSpPr txBox="1">
            <a:spLocks noGrp="1"/>
          </p:cNvSpPr>
          <p:nvPr>
            <p:ph type="subTitle" idx="4"/>
          </p:nvPr>
        </p:nvSpPr>
        <p:spPr>
          <a:xfrm>
            <a:off x="3579000"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8" name="Google Shape;1178;p23"/>
          <p:cNvSpPr txBox="1">
            <a:spLocks noGrp="1"/>
          </p:cNvSpPr>
          <p:nvPr>
            <p:ph type="subTitle" idx="5"/>
          </p:nvPr>
        </p:nvSpPr>
        <p:spPr>
          <a:xfrm>
            <a:off x="6049373"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9" name="Google Shape;1179;p23"/>
          <p:cNvSpPr txBox="1">
            <a:spLocks noGrp="1"/>
          </p:cNvSpPr>
          <p:nvPr>
            <p:ph type="subTitle" idx="6"/>
          </p:nvPr>
        </p:nvSpPr>
        <p:spPr>
          <a:xfrm>
            <a:off x="6049373"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0" name="Google Shape;1180;p23"/>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1" name="Google Shape;1181;p23"/>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2" name="Google Shape;1182;p23"/>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3" name="Google Shape;1183;p23"/>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4" name="Google Shape;1184;p23"/>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5" name="Google Shape;1185;p23"/>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grpSp>
        <p:nvGrpSpPr>
          <p:cNvPr id="127" name="Google Shape;127;p4"/>
          <p:cNvGrpSpPr/>
          <p:nvPr/>
        </p:nvGrpSpPr>
        <p:grpSpPr>
          <a:xfrm flipH="1">
            <a:off x="0" y="-161849"/>
            <a:ext cx="9144000" cy="5467198"/>
            <a:chOff x="0" y="-171451"/>
            <a:chExt cx="9144000" cy="5467198"/>
          </a:xfrm>
        </p:grpSpPr>
        <p:grpSp>
          <p:nvGrpSpPr>
            <p:cNvPr id="128" name="Google Shape;128;p4"/>
            <p:cNvGrpSpPr/>
            <p:nvPr/>
          </p:nvGrpSpPr>
          <p:grpSpPr>
            <a:xfrm>
              <a:off x="0" y="135850"/>
              <a:ext cx="9144000" cy="4654700"/>
              <a:chOff x="12075" y="212050"/>
              <a:chExt cx="9144000" cy="4654700"/>
            </a:xfrm>
          </p:grpSpPr>
          <p:grpSp>
            <p:nvGrpSpPr>
              <p:cNvPr id="129" name="Google Shape;129;p4"/>
              <p:cNvGrpSpPr/>
              <p:nvPr/>
            </p:nvGrpSpPr>
            <p:grpSpPr>
              <a:xfrm>
                <a:off x="12075" y="212050"/>
                <a:ext cx="9144000" cy="1396425"/>
                <a:chOff x="12075" y="212050"/>
                <a:chExt cx="9144000" cy="1396425"/>
              </a:xfrm>
            </p:grpSpPr>
            <p:cxnSp>
              <p:nvCxnSpPr>
                <p:cNvPr id="130" name="Google Shape;13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 name="Google Shape;13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 name="Google Shape;13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 name="Google Shape;133;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 name="Google Shape;134;p4"/>
              <p:cNvGrpSpPr/>
              <p:nvPr/>
            </p:nvGrpSpPr>
            <p:grpSpPr>
              <a:xfrm>
                <a:off x="12075" y="2073925"/>
                <a:ext cx="9144000" cy="1396425"/>
                <a:chOff x="12075" y="212050"/>
                <a:chExt cx="9144000" cy="1396425"/>
              </a:xfrm>
            </p:grpSpPr>
            <p:cxnSp>
              <p:nvCxnSpPr>
                <p:cNvPr id="135" name="Google Shape;135;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 name="Google Shape;136;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 name="Google Shape;137;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 name="Google Shape;138;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 name="Google Shape;139;p4"/>
              <p:cNvGrpSpPr/>
              <p:nvPr/>
            </p:nvGrpSpPr>
            <p:grpSpPr>
              <a:xfrm>
                <a:off x="12075" y="3935800"/>
                <a:ext cx="9144000" cy="930950"/>
                <a:chOff x="12075" y="212050"/>
                <a:chExt cx="9144000" cy="930950"/>
              </a:xfrm>
            </p:grpSpPr>
            <p:cxnSp>
              <p:nvCxnSpPr>
                <p:cNvPr id="140" name="Google Shape;14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1" name="Google Shape;14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2" name="Google Shape;14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43" name="Google Shape;143;p4"/>
            <p:cNvGrpSpPr/>
            <p:nvPr/>
          </p:nvGrpSpPr>
          <p:grpSpPr>
            <a:xfrm>
              <a:off x="213575" y="-171451"/>
              <a:ext cx="8855100" cy="5467198"/>
              <a:chOff x="213575" y="-171451"/>
              <a:chExt cx="8855100" cy="5467198"/>
            </a:xfrm>
          </p:grpSpPr>
          <p:grpSp>
            <p:nvGrpSpPr>
              <p:cNvPr id="144" name="Google Shape;144;p4"/>
              <p:cNvGrpSpPr/>
              <p:nvPr/>
            </p:nvGrpSpPr>
            <p:grpSpPr>
              <a:xfrm rot="5400000">
                <a:off x="-192674" y="234798"/>
                <a:ext cx="5467198" cy="4654700"/>
                <a:chOff x="12075" y="444775"/>
                <a:chExt cx="9144000" cy="4654700"/>
              </a:xfrm>
            </p:grpSpPr>
            <p:grpSp>
              <p:nvGrpSpPr>
                <p:cNvPr id="145" name="Google Shape;145;p4"/>
                <p:cNvGrpSpPr/>
                <p:nvPr/>
              </p:nvGrpSpPr>
              <p:grpSpPr>
                <a:xfrm>
                  <a:off x="12075" y="444775"/>
                  <a:ext cx="9144000" cy="1396425"/>
                  <a:chOff x="12075" y="444775"/>
                  <a:chExt cx="9144000" cy="1396425"/>
                </a:xfrm>
              </p:grpSpPr>
              <p:cxnSp>
                <p:nvCxnSpPr>
                  <p:cNvPr id="146" name="Google Shape;14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7" name="Google Shape;14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8" name="Google Shape;14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9" name="Google Shape;149;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0" name="Google Shape;150;p4"/>
                <p:cNvGrpSpPr/>
                <p:nvPr/>
              </p:nvGrpSpPr>
              <p:grpSpPr>
                <a:xfrm>
                  <a:off x="12075" y="2306650"/>
                  <a:ext cx="9144000" cy="1396425"/>
                  <a:chOff x="12075" y="444775"/>
                  <a:chExt cx="9144000" cy="1396425"/>
                </a:xfrm>
              </p:grpSpPr>
              <p:cxnSp>
                <p:nvCxnSpPr>
                  <p:cNvPr id="151" name="Google Shape;151;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2" name="Google Shape;152;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3" name="Google Shape;153;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4" name="Google Shape;154;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5" name="Google Shape;155;p4"/>
                <p:cNvGrpSpPr/>
                <p:nvPr/>
              </p:nvGrpSpPr>
              <p:grpSpPr>
                <a:xfrm>
                  <a:off x="12075" y="4168525"/>
                  <a:ext cx="9144000" cy="930950"/>
                  <a:chOff x="12075" y="444775"/>
                  <a:chExt cx="9144000" cy="930950"/>
                </a:xfrm>
              </p:grpSpPr>
              <p:cxnSp>
                <p:nvCxnSpPr>
                  <p:cNvPr id="156" name="Google Shape;15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7" name="Google Shape;15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8" name="Google Shape;15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59" name="Google Shape;159;p4"/>
              <p:cNvGrpSpPr/>
              <p:nvPr/>
            </p:nvGrpSpPr>
            <p:grpSpPr>
              <a:xfrm rot="5400000">
                <a:off x="4473201" y="700273"/>
                <a:ext cx="5467198" cy="3723750"/>
                <a:chOff x="12075" y="1375725"/>
                <a:chExt cx="9144000" cy="3723750"/>
              </a:xfrm>
            </p:grpSpPr>
            <p:grpSp>
              <p:nvGrpSpPr>
                <p:cNvPr id="160" name="Google Shape;160;p4"/>
                <p:cNvGrpSpPr/>
                <p:nvPr/>
              </p:nvGrpSpPr>
              <p:grpSpPr>
                <a:xfrm>
                  <a:off x="12075" y="1375725"/>
                  <a:ext cx="9144000" cy="465475"/>
                  <a:chOff x="12075" y="1375725"/>
                  <a:chExt cx="9144000" cy="465475"/>
                </a:xfrm>
              </p:grpSpPr>
              <p:cxnSp>
                <p:nvCxnSpPr>
                  <p:cNvPr id="161" name="Google Shape;16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2" name="Google Shape;162;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3" name="Google Shape;163;p4"/>
                <p:cNvGrpSpPr/>
                <p:nvPr/>
              </p:nvGrpSpPr>
              <p:grpSpPr>
                <a:xfrm>
                  <a:off x="12075" y="2306650"/>
                  <a:ext cx="9144000" cy="1396425"/>
                  <a:chOff x="12075" y="444775"/>
                  <a:chExt cx="9144000" cy="1396425"/>
                </a:xfrm>
              </p:grpSpPr>
              <p:cxnSp>
                <p:nvCxnSpPr>
                  <p:cNvPr id="164" name="Google Shape;164;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5" name="Google Shape;165;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6" name="Google Shape;166;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7" name="Google Shape;167;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8" name="Google Shape;168;p4"/>
                <p:cNvGrpSpPr/>
                <p:nvPr/>
              </p:nvGrpSpPr>
              <p:grpSpPr>
                <a:xfrm>
                  <a:off x="12075" y="4168525"/>
                  <a:ext cx="9144000" cy="930950"/>
                  <a:chOff x="12075" y="444775"/>
                  <a:chExt cx="9144000" cy="930950"/>
                </a:xfrm>
              </p:grpSpPr>
              <p:cxnSp>
                <p:nvCxnSpPr>
                  <p:cNvPr id="169" name="Google Shape;169;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0" name="Google Shape;170;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1" name="Google Shape;17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72" name="Google Shape;172;p4"/>
          <p:cNvGrpSpPr/>
          <p:nvPr/>
        </p:nvGrpSpPr>
        <p:grpSpPr>
          <a:xfrm>
            <a:off x="-7" y="167200"/>
            <a:ext cx="8952587" cy="4867172"/>
            <a:chOff x="-7" y="167200"/>
            <a:chExt cx="8952587" cy="4867172"/>
          </a:xfrm>
        </p:grpSpPr>
        <p:sp>
          <p:nvSpPr>
            <p:cNvPr id="173" name="Google Shape;173;p4"/>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4"/>
            <p:cNvGrpSpPr/>
            <p:nvPr/>
          </p:nvGrpSpPr>
          <p:grpSpPr>
            <a:xfrm>
              <a:off x="-7" y="167200"/>
              <a:ext cx="1266969" cy="226225"/>
              <a:chOff x="-7" y="167200"/>
              <a:chExt cx="1266969" cy="226225"/>
            </a:xfrm>
          </p:grpSpPr>
          <p:sp>
            <p:nvSpPr>
              <p:cNvPr id="175" name="Google Shape;175;p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4"/>
          <p:cNvSpPr txBox="1">
            <a:spLocks noGrp="1"/>
          </p:cNvSpPr>
          <p:nvPr>
            <p:ph type="body" idx="1"/>
          </p:nvPr>
        </p:nvSpPr>
        <p:spPr>
          <a:xfrm>
            <a:off x="720000" y="1215751"/>
            <a:ext cx="7704000" cy="475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47"/>
        <p:cNvGrpSpPr/>
        <p:nvPr/>
      </p:nvGrpSpPr>
      <p:grpSpPr>
        <a:xfrm>
          <a:off x="0" y="0"/>
          <a:ext cx="0" cy="0"/>
          <a:chOff x="0" y="0"/>
          <a:chExt cx="0" cy="0"/>
        </a:xfrm>
      </p:grpSpPr>
      <p:grpSp>
        <p:nvGrpSpPr>
          <p:cNvPr id="648" name="Google Shape;648;p15"/>
          <p:cNvGrpSpPr/>
          <p:nvPr/>
        </p:nvGrpSpPr>
        <p:grpSpPr>
          <a:xfrm flipH="1">
            <a:off x="0" y="-161849"/>
            <a:ext cx="9144000" cy="5467198"/>
            <a:chOff x="0" y="-171451"/>
            <a:chExt cx="9144000" cy="5467198"/>
          </a:xfrm>
        </p:grpSpPr>
        <p:grpSp>
          <p:nvGrpSpPr>
            <p:cNvPr id="649" name="Google Shape;649;p15"/>
            <p:cNvGrpSpPr/>
            <p:nvPr/>
          </p:nvGrpSpPr>
          <p:grpSpPr>
            <a:xfrm>
              <a:off x="0" y="135850"/>
              <a:ext cx="9144000" cy="4654700"/>
              <a:chOff x="12075" y="212050"/>
              <a:chExt cx="9144000" cy="4654700"/>
            </a:xfrm>
          </p:grpSpPr>
          <p:grpSp>
            <p:nvGrpSpPr>
              <p:cNvPr id="650" name="Google Shape;650;p15"/>
              <p:cNvGrpSpPr/>
              <p:nvPr/>
            </p:nvGrpSpPr>
            <p:grpSpPr>
              <a:xfrm>
                <a:off x="12075" y="212050"/>
                <a:ext cx="9144000" cy="1396425"/>
                <a:chOff x="12075" y="212050"/>
                <a:chExt cx="9144000" cy="1396425"/>
              </a:xfrm>
            </p:grpSpPr>
            <p:cxnSp>
              <p:nvCxnSpPr>
                <p:cNvPr id="651" name="Google Shape;65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2" name="Google Shape;65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3" name="Google Shape;65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4" name="Google Shape;654;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55" name="Google Shape;655;p15"/>
              <p:cNvGrpSpPr/>
              <p:nvPr/>
            </p:nvGrpSpPr>
            <p:grpSpPr>
              <a:xfrm>
                <a:off x="12075" y="2073925"/>
                <a:ext cx="9144000" cy="1396425"/>
                <a:chOff x="12075" y="212050"/>
                <a:chExt cx="9144000" cy="1396425"/>
              </a:xfrm>
            </p:grpSpPr>
            <p:cxnSp>
              <p:nvCxnSpPr>
                <p:cNvPr id="656" name="Google Shape;656;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7" name="Google Shape;657;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8" name="Google Shape;658;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9" name="Google Shape;659;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60" name="Google Shape;660;p15"/>
              <p:cNvGrpSpPr/>
              <p:nvPr/>
            </p:nvGrpSpPr>
            <p:grpSpPr>
              <a:xfrm>
                <a:off x="12075" y="3935800"/>
                <a:ext cx="9144000" cy="930950"/>
                <a:chOff x="12075" y="212050"/>
                <a:chExt cx="9144000" cy="930950"/>
              </a:xfrm>
            </p:grpSpPr>
            <p:cxnSp>
              <p:nvCxnSpPr>
                <p:cNvPr id="661" name="Google Shape;66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2" name="Google Shape;66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3" name="Google Shape;66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64" name="Google Shape;664;p15"/>
            <p:cNvGrpSpPr/>
            <p:nvPr/>
          </p:nvGrpSpPr>
          <p:grpSpPr>
            <a:xfrm>
              <a:off x="213575" y="-171451"/>
              <a:ext cx="8855100" cy="5467198"/>
              <a:chOff x="213575" y="-171451"/>
              <a:chExt cx="8855100" cy="5467198"/>
            </a:xfrm>
          </p:grpSpPr>
          <p:grpSp>
            <p:nvGrpSpPr>
              <p:cNvPr id="665" name="Google Shape;665;p15"/>
              <p:cNvGrpSpPr/>
              <p:nvPr/>
            </p:nvGrpSpPr>
            <p:grpSpPr>
              <a:xfrm rot="5400000">
                <a:off x="-192674" y="234798"/>
                <a:ext cx="5467198" cy="4654700"/>
                <a:chOff x="12075" y="444775"/>
                <a:chExt cx="9144000" cy="4654700"/>
              </a:xfrm>
            </p:grpSpPr>
            <p:grpSp>
              <p:nvGrpSpPr>
                <p:cNvPr id="666" name="Google Shape;666;p15"/>
                <p:cNvGrpSpPr/>
                <p:nvPr/>
              </p:nvGrpSpPr>
              <p:grpSpPr>
                <a:xfrm>
                  <a:off x="12075" y="444775"/>
                  <a:ext cx="9144000" cy="1396425"/>
                  <a:chOff x="12075" y="444775"/>
                  <a:chExt cx="9144000" cy="1396425"/>
                </a:xfrm>
              </p:grpSpPr>
              <p:cxnSp>
                <p:nvCxnSpPr>
                  <p:cNvPr id="667" name="Google Shape;66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8" name="Google Shape;66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9" name="Google Shape;66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0" name="Google Shape;670;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1" name="Google Shape;671;p15"/>
                <p:cNvGrpSpPr/>
                <p:nvPr/>
              </p:nvGrpSpPr>
              <p:grpSpPr>
                <a:xfrm>
                  <a:off x="12075" y="2306650"/>
                  <a:ext cx="9144000" cy="1396425"/>
                  <a:chOff x="12075" y="444775"/>
                  <a:chExt cx="9144000" cy="1396425"/>
                </a:xfrm>
              </p:grpSpPr>
              <p:cxnSp>
                <p:nvCxnSpPr>
                  <p:cNvPr id="672" name="Google Shape;672;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3" name="Google Shape;673;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4" name="Google Shape;674;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5" name="Google Shape;675;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6" name="Google Shape;676;p15"/>
                <p:cNvGrpSpPr/>
                <p:nvPr/>
              </p:nvGrpSpPr>
              <p:grpSpPr>
                <a:xfrm>
                  <a:off x="12075" y="4168525"/>
                  <a:ext cx="9144000" cy="930950"/>
                  <a:chOff x="12075" y="444775"/>
                  <a:chExt cx="9144000" cy="930950"/>
                </a:xfrm>
              </p:grpSpPr>
              <p:cxnSp>
                <p:nvCxnSpPr>
                  <p:cNvPr id="677" name="Google Shape;67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8" name="Google Shape;67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9" name="Google Shape;67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80" name="Google Shape;680;p15"/>
              <p:cNvGrpSpPr/>
              <p:nvPr/>
            </p:nvGrpSpPr>
            <p:grpSpPr>
              <a:xfrm rot="5400000">
                <a:off x="4473201" y="700273"/>
                <a:ext cx="5467198" cy="3723750"/>
                <a:chOff x="12075" y="1375725"/>
                <a:chExt cx="9144000" cy="3723750"/>
              </a:xfrm>
            </p:grpSpPr>
            <p:grpSp>
              <p:nvGrpSpPr>
                <p:cNvPr id="681" name="Google Shape;681;p15"/>
                <p:cNvGrpSpPr/>
                <p:nvPr/>
              </p:nvGrpSpPr>
              <p:grpSpPr>
                <a:xfrm>
                  <a:off x="12075" y="1375725"/>
                  <a:ext cx="9144000" cy="465475"/>
                  <a:chOff x="12075" y="1375725"/>
                  <a:chExt cx="9144000" cy="465475"/>
                </a:xfrm>
              </p:grpSpPr>
              <p:cxnSp>
                <p:nvCxnSpPr>
                  <p:cNvPr id="682" name="Google Shape;68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3" name="Google Shape;683;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4" name="Google Shape;684;p15"/>
                <p:cNvGrpSpPr/>
                <p:nvPr/>
              </p:nvGrpSpPr>
              <p:grpSpPr>
                <a:xfrm>
                  <a:off x="12075" y="2306650"/>
                  <a:ext cx="9144000" cy="1396425"/>
                  <a:chOff x="12075" y="444775"/>
                  <a:chExt cx="9144000" cy="1396425"/>
                </a:xfrm>
              </p:grpSpPr>
              <p:cxnSp>
                <p:nvCxnSpPr>
                  <p:cNvPr id="685" name="Google Shape;685;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6" name="Google Shape;686;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7" name="Google Shape;687;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8" name="Google Shape;688;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9" name="Google Shape;689;p15"/>
                <p:cNvGrpSpPr/>
                <p:nvPr/>
              </p:nvGrpSpPr>
              <p:grpSpPr>
                <a:xfrm>
                  <a:off x="12075" y="4168525"/>
                  <a:ext cx="9144000" cy="930950"/>
                  <a:chOff x="12075" y="444775"/>
                  <a:chExt cx="9144000" cy="930950"/>
                </a:xfrm>
              </p:grpSpPr>
              <p:cxnSp>
                <p:nvCxnSpPr>
                  <p:cNvPr id="690" name="Google Shape;690;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1" name="Google Shape;691;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2" name="Google Shape;69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93" name="Google Shape;693;p15"/>
          <p:cNvSpPr txBox="1">
            <a:spLocks noGrp="1"/>
          </p:cNvSpPr>
          <p:nvPr>
            <p:ph type="title"/>
          </p:nvPr>
        </p:nvSpPr>
        <p:spPr>
          <a:xfrm>
            <a:off x="720000" y="1092013"/>
            <a:ext cx="3519600" cy="184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694" name="Google Shape;694;p15"/>
          <p:cNvSpPr txBox="1">
            <a:spLocks noGrp="1"/>
          </p:cNvSpPr>
          <p:nvPr>
            <p:ph type="subTitle" idx="1"/>
          </p:nvPr>
        </p:nvSpPr>
        <p:spPr>
          <a:xfrm>
            <a:off x="720000" y="2935188"/>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5" name="Google Shape;695;p15"/>
          <p:cNvSpPr>
            <a:spLocks noGrp="1"/>
          </p:cNvSpPr>
          <p:nvPr>
            <p:ph type="pic" idx="2"/>
          </p:nvPr>
        </p:nvSpPr>
        <p:spPr>
          <a:xfrm>
            <a:off x="5520775" y="533863"/>
            <a:ext cx="2910000" cy="4075800"/>
          </a:xfrm>
          <a:prstGeom prst="roundRect">
            <a:avLst>
              <a:gd name="adj" fmla="val 6529"/>
            </a:avLst>
          </a:prstGeom>
          <a:noFill/>
          <a:ln w="9525" cap="flat" cmpd="sng">
            <a:solidFill>
              <a:schemeClr val="dk2"/>
            </a:solidFill>
            <a:prstDash val="solid"/>
            <a:round/>
            <a:headEnd type="none" w="sm" len="sm"/>
            <a:tailEnd type="none" w="sm" len="sm"/>
          </a:ln>
        </p:spPr>
      </p:sp>
      <p:grpSp>
        <p:nvGrpSpPr>
          <p:cNvPr id="696" name="Google Shape;696;p15"/>
          <p:cNvGrpSpPr/>
          <p:nvPr/>
        </p:nvGrpSpPr>
        <p:grpSpPr>
          <a:xfrm>
            <a:off x="-7" y="167200"/>
            <a:ext cx="8952587" cy="4867172"/>
            <a:chOff x="-7" y="167200"/>
            <a:chExt cx="8952587" cy="4867172"/>
          </a:xfrm>
        </p:grpSpPr>
        <p:grpSp>
          <p:nvGrpSpPr>
            <p:cNvPr id="697" name="Google Shape;697;p15"/>
            <p:cNvGrpSpPr/>
            <p:nvPr/>
          </p:nvGrpSpPr>
          <p:grpSpPr>
            <a:xfrm>
              <a:off x="-7" y="167200"/>
              <a:ext cx="1266969" cy="226225"/>
              <a:chOff x="-7" y="167200"/>
              <a:chExt cx="1266969" cy="226225"/>
            </a:xfrm>
          </p:grpSpPr>
          <p:sp>
            <p:nvSpPr>
              <p:cNvPr id="698" name="Google Shape;698;p1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15"/>
            <p:cNvGrpSpPr/>
            <p:nvPr/>
          </p:nvGrpSpPr>
          <p:grpSpPr>
            <a:xfrm>
              <a:off x="4890282" y="4643609"/>
              <a:ext cx="4062298" cy="390763"/>
              <a:chOff x="4890282" y="4643609"/>
              <a:chExt cx="4062298" cy="390763"/>
            </a:xfrm>
          </p:grpSpPr>
          <p:sp>
            <p:nvSpPr>
              <p:cNvPr id="701" name="Google Shape;701;p1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4890282" y="47511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5" r:id="rId10"/>
    <p:sldLayoutId id="2147483666" r:id="rId11"/>
    <p:sldLayoutId id="2147483667" r:id="rId12"/>
    <p:sldLayoutId id="2147483668" r:id="rId13"/>
    <p:sldLayoutId id="2147483669" r:id="rId14"/>
    <p:sldLayoutId id="2147483672"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ncbi.nlm.nih.gov/pmc/articles/PMC5121697/"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hyperlink" Target="https://en.wikipedia.org/wiki/List_of_Indian_states_and_union_territories_by_poverty_rate" TargetMode="External"/><Relationship Id="rId4" Type="http://schemas.openxmlformats.org/officeDocument/2006/relationships/hyperlink" Target="https://www.ncbi.nlm.nih.gov/pmc/articles/PMC6843936/"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p>
            <a:pPr lvl="0"/>
            <a:r>
              <a:rPr lang="en-US" sz="3600" dirty="0"/>
              <a:t>Diabetes</a:t>
            </a:r>
            <a:br>
              <a:rPr lang="en-US" sz="3600" dirty="0"/>
            </a:br>
            <a:r>
              <a:rPr lang="en-US" sz="3600" dirty="0"/>
              <a:t>and Tuberculosis </a:t>
            </a:r>
            <a:r>
              <a:rPr lang="en-US" sz="3600" dirty="0" smtClean="0"/>
              <a:t>Patients</a:t>
            </a:r>
            <a:br>
              <a:rPr lang="en-US" sz="3600" dirty="0" smtClean="0"/>
            </a:br>
            <a:r>
              <a:rPr lang="en" sz="3500" dirty="0" smtClean="0"/>
              <a:t>Data </a:t>
            </a:r>
            <a:r>
              <a:rPr lang="en" sz="3500" dirty="0"/>
              <a:t>Analysis and </a:t>
            </a:r>
            <a:r>
              <a:rPr lang="en" sz="3500" dirty="0" smtClean="0"/>
              <a:t>Interpretation</a:t>
            </a:r>
            <a:endParaRPr sz="3500" dirty="0"/>
          </a:p>
        </p:txBody>
      </p:sp>
      <p:sp>
        <p:nvSpPr>
          <p:cNvPr id="1417" name="Google Shape;1417;p31"/>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is where </a:t>
            </a:r>
            <a:r>
              <a:rPr lang="en" dirty="0" smtClean="0"/>
              <a:t>our </a:t>
            </a:r>
            <a:r>
              <a:rPr lang="en" dirty="0"/>
              <a:t>presentation begins</a:t>
            </a:r>
            <a:endParaRPr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44"/>
          <p:cNvSpPr txBox="1">
            <a:spLocks noGrp="1"/>
          </p:cNvSpPr>
          <p:nvPr>
            <p:ph type="subTitle" idx="1"/>
          </p:nvPr>
        </p:nvSpPr>
        <p:spPr>
          <a:xfrm>
            <a:off x="1226400" y="741219"/>
            <a:ext cx="6691200" cy="1544782"/>
          </a:xfrm>
          <a:prstGeom prst="rect">
            <a:avLst/>
          </a:prstGeom>
        </p:spPr>
        <p:txBody>
          <a:bodyPr spcFirstLastPara="1" wrap="square" lIns="91425" tIns="91425" rIns="91425" bIns="91425" anchor="b" anchorCtr="0">
            <a:noAutofit/>
          </a:bodyPr>
          <a:lstStyle/>
          <a:p>
            <a:pPr marL="0" lvl="0" indent="0" algn="ctr"/>
            <a:r>
              <a:rPr lang="en" dirty="0" smtClean="0"/>
              <a:t>“</a:t>
            </a:r>
            <a:r>
              <a:rPr lang="en-US" dirty="0"/>
              <a:t>Data is the new oil." </a:t>
            </a:r>
            <a:endParaRPr dirty="0"/>
          </a:p>
        </p:txBody>
      </p:sp>
      <p:sp>
        <p:nvSpPr>
          <p:cNvPr id="2022" name="Google Shape;2022;p44"/>
          <p:cNvSpPr txBox="1">
            <a:spLocks noGrp="1"/>
          </p:cNvSpPr>
          <p:nvPr>
            <p:ph type="title"/>
          </p:nvPr>
        </p:nvSpPr>
        <p:spPr>
          <a:xfrm>
            <a:off x="1226425" y="2812473"/>
            <a:ext cx="6691200" cy="949627"/>
          </a:xfrm>
          <a:prstGeom prst="rect">
            <a:avLst/>
          </a:prstGeom>
        </p:spPr>
        <p:txBody>
          <a:bodyPr spcFirstLastPara="1" wrap="square" lIns="91425" tIns="91425" rIns="91425" bIns="91425" anchor="t" anchorCtr="0">
            <a:noAutofit/>
          </a:bodyPr>
          <a:lstStyle/>
          <a:p>
            <a:pPr lvl="0"/>
            <a:r>
              <a:rPr lang="en" dirty="0"/>
              <a:t>— </a:t>
            </a:r>
            <a:r>
              <a:rPr lang="en-US" dirty="0"/>
              <a:t>Clive </a:t>
            </a:r>
            <a:r>
              <a:rPr lang="en-US" dirty="0" err="1"/>
              <a:t>Humby</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pic>
        <p:nvPicPr>
          <p:cNvPr id="2047" name="Google Shape;2047;p46"/>
          <p:cNvPicPr preferRelativeResize="0">
            <a:picLocks noGrp="1"/>
          </p:cNvPicPr>
          <p:nvPr>
            <p:ph type="pic" idx="2"/>
          </p:nvPr>
        </p:nvPicPr>
        <p:blipFill rotWithShape="1">
          <a:blip r:embed="rId3">
            <a:alphaModFix/>
          </a:blip>
          <a:srcRect l="18663" r="9938"/>
          <a:stretch/>
        </p:blipFill>
        <p:spPr>
          <a:xfrm>
            <a:off x="5520775" y="533863"/>
            <a:ext cx="2910000" cy="4075800"/>
          </a:xfrm>
          <a:prstGeom prst="roundRect">
            <a:avLst>
              <a:gd name="adj" fmla="val 16667"/>
            </a:avLst>
          </a:prstGeom>
        </p:spPr>
      </p:pic>
      <p:sp>
        <p:nvSpPr>
          <p:cNvPr id="2048" name="Google Shape;2048;p46"/>
          <p:cNvSpPr txBox="1">
            <a:spLocks noGrp="1"/>
          </p:cNvSpPr>
          <p:nvPr>
            <p:ph type="title"/>
          </p:nvPr>
        </p:nvSpPr>
        <p:spPr>
          <a:xfrm>
            <a:off x="720000" y="1092013"/>
            <a:ext cx="3519600" cy="18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always reinforces </a:t>
            </a:r>
            <a:endParaRPr/>
          </a:p>
          <a:p>
            <a:pPr marL="0" lvl="0" indent="0" algn="l" rtl="0">
              <a:spcBef>
                <a:spcPts val="0"/>
              </a:spcBef>
              <a:spcAft>
                <a:spcPts val="0"/>
              </a:spcAft>
              <a:buNone/>
            </a:pPr>
            <a:r>
              <a:rPr lang="en"/>
              <a:t>the concept</a:t>
            </a:r>
            <a:endParaRPr/>
          </a:p>
        </p:txBody>
      </p:sp>
      <p:sp>
        <p:nvSpPr>
          <p:cNvPr id="2049" name="Google Shape;2049;p46"/>
          <p:cNvSpPr txBox="1">
            <a:spLocks noGrp="1"/>
          </p:cNvSpPr>
          <p:nvPr>
            <p:ph type="subTitle" idx="1"/>
          </p:nvPr>
        </p:nvSpPr>
        <p:spPr>
          <a:xfrm>
            <a:off x="720000" y="2935188"/>
            <a:ext cx="3519600" cy="11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grpSp>
        <p:nvGrpSpPr>
          <p:cNvPr id="2050" name="Google Shape;2050;p46"/>
          <p:cNvGrpSpPr/>
          <p:nvPr/>
        </p:nvGrpSpPr>
        <p:grpSpPr>
          <a:xfrm flipH="1">
            <a:off x="5382758" y="533879"/>
            <a:ext cx="49100" cy="695487"/>
            <a:chOff x="5412273" y="539494"/>
            <a:chExt cx="59400" cy="841383"/>
          </a:xfrm>
        </p:grpSpPr>
        <p:sp>
          <p:nvSpPr>
            <p:cNvPr id="2051" name="Google Shape;2051;p46"/>
            <p:cNvSpPr/>
            <p:nvPr/>
          </p:nvSpPr>
          <p:spPr>
            <a:xfrm>
              <a:off x="5412273" y="539494"/>
              <a:ext cx="59400" cy="86991"/>
            </a:xfrm>
            <a:custGeom>
              <a:avLst/>
              <a:gdLst/>
              <a:ahLst/>
              <a:cxnLst/>
              <a:rect l="l" t="t" r="r" b="b"/>
              <a:pathLst>
                <a:path w="377" h="552" extrusionOk="0">
                  <a:moveTo>
                    <a:pt x="1" y="0"/>
                  </a:moveTo>
                  <a:lnTo>
                    <a:pt x="1" y="552"/>
                  </a:lnTo>
                  <a:lnTo>
                    <a:pt x="377" y="552"/>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6"/>
            <p:cNvSpPr/>
            <p:nvPr/>
          </p:nvSpPr>
          <p:spPr>
            <a:xfrm>
              <a:off x="5412273" y="665883"/>
              <a:ext cx="59400" cy="86991"/>
            </a:xfrm>
            <a:custGeom>
              <a:avLst/>
              <a:gdLst/>
              <a:ahLst/>
              <a:cxnLst/>
              <a:rect l="l" t="t" r="r" b="b"/>
              <a:pathLst>
                <a:path w="377" h="552" extrusionOk="0">
                  <a:moveTo>
                    <a:pt x="1" y="0"/>
                  </a:moveTo>
                  <a:lnTo>
                    <a:pt x="1" y="552"/>
                  </a:lnTo>
                  <a:lnTo>
                    <a:pt x="377" y="552"/>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6"/>
            <p:cNvSpPr/>
            <p:nvPr/>
          </p:nvSpPr>
          <p:spPr>
            <a:xfrm>
              <a:off x="5412273" y="792272"/>
              <a:ext cx="59400" cy="86991"/>
            </a:xfrm>
            <a:custGeom>
              <a:avLst/>
              <a:gdLst/>
              <a:ahLst/>
              <a:cxnLst/>
              <a:rect l="l" t="t" r="r" b="b"/>
              <a:pathLst>
                <a:path w="377" h="552" extrusionOk="0">
                  <a:moveTo>
                    <a:pt x="1" y="0"/>
                  </a:moveTo>
                  <a:lnTo>
                    <a:pt x="1" y="552"/>
                  </a:lnTo>
                  <a:lnTo>
                    <a:pt x="377" y="552"/>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6"/>
            <p:cNvSpPr/>
            <p:nvPr/>
          </p:nvSpPr>
          <p:spPr>
            <a:xfrm>
              <a:off x="5412273" y="918660"/>
              <a:ext cx="59400" cy="83051"/>
            </a:xfrm>
            <a:custGeom>
              <a:avLst/>
              <a:gdLst/>
              <a:ahLst/>
              <a:cxnLst/>
              <a:rect l="l" t="t" r="r" b="b"/>
              <a:pathLst>
                <a:path w="377" h="527" extrusionOk="0">
                  <a:moveTo>
                    <a:pt x="1" y="0"/>
                  </a:moveTo>
                  <a:lnTo>
                    <a:pt x="1" y="527"/>
                  </a:lnTo>
                  <a:lnTo>
                    <a:pt x="377" y="527"/>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6"/>
            <p:cNvSpPr/>
            <p:nvPr/>
          </p:nvSpPr>
          <p:spPr>
            <a:xfrm>
              <a:off x="5412273" y="1045049"/>
              <a:ext cx="59400" cy="83051"/>
            </a:xfrm>
            <a:custGeom>
              <a:avLst/>
              <a:gdLst/>
              <a:ahLst/>
              <a:cxnLst/>
              <a:rect l="l" t="t" r="r" b="b"/>
              <a:pathLst>
                <a:path w="377" h="527" extrusionOk="0">
                  <a:moveTo>
                    <a:pt x="1" y="0"/>
                  </a:moveTo>
                  <a:lnTo>
                    <a:pt x="1" y="527"/>
                  </a:lnTo>
                  <a:lnTo>
                    <a:pt x="377" y="527"/>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6"/>
            <p:cNvSpPr/>
            <p:nvPr/>
          </p:nvSpPr>
          <p:spPr>
            <a:xfrm>
              <a:off x="5412273" y="1171438"/>
              <a:ext cx="59400" cy="83051"/>
            </a:xfrm>
            <a:custGeom>
              <a:avLst/>
              <a:gdLst/>
              <a:ahLst/>
              <a:cxnLst/>
              <a:rect l="l" t="t" r="r" b="b"/>
              <a:pathLst>
                <a:path w="377" h="527" extrusionOk="0">
                  <a:moveTo>
                    <a:pt x="1" y="0"/>
                  </a:moveTo>
                  <a:lnTo>
                    <a:pt x="1" y="527"/>
                  </a:lnTo>
                  <a:lnTo>
                    <a:pt x="377" y="527"/>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p:nvPr/>
          </p:nvSpPr>
          <p:spPr>
            <a:xfrm>
              <a:off x="5412273" y="1297826"/>
              <a:ext cx="59400" cy="83051"/>
            </a:xfrm>
            <a:custGeom>
              <a:avLst/>
              <a:gdLst/>
              <a:ahLst/>
              <a:cxnLst/>
              <a:rect l="l" t="t" r="r" b="b"/>
              <a:pathLst>
                <a:path w="377" h="527" extrusionOk="0">
                  <a:moveTo>
                    <a:pt x="1" y="0"/>
                  </a:moveTo>
                  <a:lnTo>
                    <a:pt x="1" y="527"/>
                  </a:lnTo>
                  <a:lnTo>
                    <a:pt x="377" y="527"/>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Statistical process</a:t>
            </a:r>
            <a:endParaRPr/>
          </a:p>
        </p:txBody>
      </p:sp>
      <p:sp>
        <p:nvSpPr>
          <p:cNvPr id="2270" name="Google Shape;2270;p54"/>
          <p:cNvSpPr txBox="1"/>
          <p:nvPr/>
        </p:nvSpPr>
        <p:spPr>
          <a:xfrm flipH="1">
            <a:off x="754001" y="212095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b="1">
                <a:solidFill>
                  <a:schemeClr val="dk1"/>
                </a:solidFill>
                <a:latin typeface="Barlow Semi Condensed"/>
                <a:ea typeface="Barlow Semi Condensed"/>
                <a:cs typeface="Barlow Semi Condensed"/>
                <a:sym typeface="Barlow Semi Condensed"/>
              </a:rPr>
              <a:t>Introduction</a:t>
            </a:r>
            <a:endParaRPr sz="2400" b="1">
              <a:solidFill>
                <a:schemeClr val="dk1"/>
              </a:solidFill>
              <a:latin typeface="Barlow Semi Condensed"/>
              <a:ea typeface="Barlow Semi Condensed"/>
              <a:cs typeface="Barlow Semi Condensed"/>
              <a:sym typeface="Barlow Semi Condensed"/>
            </a:endParaRPr>
          </a:p>
        </p:txBody>
      </p:sp>
      <p:sp>
        <p:nvSpPr>
          <p:cNvPr id="2272" name="Google Shape;2272;p54"/>
          <p:cNvSpPr txBox="1"/>
          <p:nvPr/>
        </p:nvSpPr>
        <p:spPr>
          <a:xfrm flipH="1">
            <a:off x="2546826" y="3294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b="1">
                <a:solidFill>
                  <a:schemeClr val="dk1"/>
                </a:solidFill>
                <a:latin typeface="Barlow Semi Condensed"/>
                <a:ea typeface="Barlow Semi Condensed"/>
                <a:cs typeface="Barlow Semi Condensed"/>
                <a:sym typeface="Barlow Semi Condensed"/>
              </a:rPr>
              <a:t>Methodology</a:t>
            </a:r>
            <a:endParaRPr sz="2400" b="1">
              <a:solidFill>
                <a:schemeClr val="dk1"/>
              </a:solidFill>
              <a:latin typeface="Barlow Semi Condensed"/>
              <a:ea typeface="Barlow Semi Condensed"/>
              <a:cs typeface="Barlow Semi Condensed"/>
              <a:sym typeface="Barlow Semi Condensed"/>
            </a:endParaRPr>
          </a:p>
        </p:txBody>
      </p:sp>
      <p:sp>
        <p:nvSpPr>
          <p:cNvPr id="2274" name="Google Shape;2274;p54"/>
          <p:cNvSpPr txBox="1"/>
          <p:nvPr/>
        </p:nvSpPr>
        <p:spPr>
          <a:xfrm flipH="1">
            <a:off x="4396226" y="212095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b="1">
                <a:solidFill>
                  <a:schemeClr val="dk1"/>
                </a:solidFill>
                <a:latin typeface="Barlow Semi Condensed"/>
                <a:ea typeface="Barlow Semi Condensed"/>
                <a:cs typeface="Barlow Semi Condensed"/>
                <a:sym typeface="Barlow Semi Condensed"/>
              </a:rPr>
              <a:t>Analysis</a:t>
            </a:r>
            <a:endParaRPr sz="2400" b="1">
              <a:solidFill>
                <a:schemeClr val="dk1"/>
              </a:solidFill>
              <a:latin typeface="Barlow Semi Condensed"/>
              <a:ea typeface="Barlow Semi Condensed"/>
              <a:cs typeface="Barlow Semi Condensed"/>
              <a:sym typeface="Barlow Semi Condensed"/>
            </a:endParaRPr>
          </a:p>
        </p:txBody>
      </p:sp>
      <p:sp>
        <p:nvSpPr>
          <p:cNvPr id="2276" name="Google Shape;2276;p54"/>
          <p:cNvSpPr txBox="1"/>
          <p:nvPr/>
        </p:nvSpPr>
        <p:spPr>
          <a:xfrm flipH="1">
            <a:off x="6246801" y="3294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b="1">
                <a:solidFill>
                  <a:schemeClr val="dk1"/>
                </a:solidFill>
                <a:latin typeface="Barlow Semi Condensed"/>
                <a:ea typeface="Barlow Semi Condensed"/>
                <a:cs typeface="Barlow Semi Condensed"/>
                <a:sym typeface="Barlow Semi Condensed"/>
              </a:rPr>
              <a:t>Conclusion</a:t>
            </a:r>
            <a:endParaRPr sz="2400" b="1">
              <a:solidFill>
                <a:schemeClr val="dk1"/>
              </a:solidFill>
              <a:latin typeface="Barlow Semi Condensed"/>
              <a:ea typeface="Barlow Semi Condensed"/>
              <a:cs typeface="Barlow Semi Condensed"/>
              <a:sym typeface="Barlow Semi Condensed"/>
            </a:endParaRPr>
          </a:p>
        </p:txBody>
      </p:sp>
      <p:sp>
        <p:nvSpPr>
          <p:cNvPr id="2278" name="Google Shape;2278;p54"/>
          <p:cNvSpPr/>
          <p:nvPr/>
        </p:nvSpPr>
        <p:spPr>
          <a:xfrm>
            <a:off x="1653251" y="2765375"/>
            <a:ext cx="344700" cy="344700"/>
          </a:xfrm>
          <a:prstGeom prst="donut">
            <a:avLst>
              <a:gd name="adj" fmla="val 2129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79" name="Google Shape;2279;p54"/>
          <p:cNvSpPr/>
          <p:nvPr/>
        </p:nvSpPr>
        <p:spPr>
          <a:xfrm>
            <a:off x="3446076" y="2765375"/>
            <a:ext cx="344700" cy="344700"/>
          </a:xfrm>
          <a:prstGeom prst="donut">
            <a:avLst>
              <a:gd name="adj" fmla="val 2129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80" name="Google Shape;2280;p54"/>
          <p:cNvSpPr/>
          <p:nvPr/>
        </p:nvSpPr>
        <p:spPr>
          <a:xfrm>
            <a:off x="5295476" y="2765375"/>
            <a:ext cx="344700" cy="344700"/>
          </a:xfrm>
          <a:prstGeom prst="donut">
            <a:avLst>
              <a:gd name="adj" fmla="val 2129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81" name="Google Shape;2281;p54"/>
          <p:cNvSpPr/>
          <p:nvPr/>
        </p:nvSpPr>
        <p:spPr>
          <a:xfrm>
            <a:off x="7146051" y="2765375"/>
            <a:ext cx="344700" cy="344700"/>
          </a:xfrm>
          <a:prstGeom prst="donut">
            <a:avLst>
              <a:gd name="adj" fmla="val 2129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cxnSp>
        <p:nvCxnSpPr>
          <p:cNvPr id="2282" name="Google Shape;2282;p54"/>
          <p:cNvCxnSpPr>
            <a:stCxn id="2278" idx="6"/>
            <a:endCxn id="2279" idx="2"/>
          </p:cNvCxnSpPr>
          <p:nvPr/>
        </p:nvCxnSpPr>
        <p:spPr>
          <a:xfrm>
            <a:off x="1997951" y="2937725"/>
            <a:ext cx="1448100" cy="600"/>
          </a:xfrm>
          <a:prstGeom prst="bentConnector3">
            <a:avLst>
              <a:gd name="adj1" fmla="val 50001"/>
            </a:avLst>
          </a:prstGeom>
          <a:noFill/>
          <a:ln w="38100" cap="flat" cmpd="sng">
            <a:solidFill>
              <a:schemeClr val="dk2"/>
            </a:solidFill>
            <a:prstDash val="solid"/>
            <a:round/>
            <a:headEnd type="none" w="med" len="med"/>
            <a:tailEnd type="none" w="med" len="med"/>
          </a:ln>
        </p:spPr>
      </p:cxnSp>
      <p:cxnSp>
        <p:nvCxnSpPr>
          <p:cNvPr id="2283" name="Google Shape;2283;p54"/>
          <p:cNvCxnSpPr>
            <a:stCxn id="2279" idx="6"/>
            <a:endCxn id="2280" idx="2"/>
          </p:cNvCxnSpPr>
          <p:nvPr/>
        </p:nvCxnSpPr>
        <p:spPr>
          <a:xfrm>
            <a:off x="3790776" y="2937725"/>
            <a:ext cx="1504800" cy="600"/>
          </a:xfrm>
          <a:prstGeom prst="bentConnector3">
            <a:avLst>
              <a:gd name="adj1" fmla="val 49997"/>
            </a:avLst>
          </a:prstGeom>
          <a:noFill/>
          <a:ln w="38100" cap="flat" cmpd="sng">
            <a:solidFill>
              <a:schemeClr val="dk2"/>
            </a:solidFill>
            <a:prstDash val="solid"/>
            <a:round/>
            <a:headEnd type="none" w="med" len="med"/>
            <a:tailEnd type="none" w="med" len="med"/>
          </a:ln>
        </p:spPr>
      </p:cxnSp>
      <p:cxnSp>
        <p:nvCxnSpPr>
          <p:cNvPr id="2284" name="Google Shape;2284;p54"/>
          <p:cNvCxnSpPr>
            <a:stCxn id="2280" idx="6"/>
            <a:endCxn id="2281" idx="2"/>
          </p:cNvCxnSpPr>
          <p:nvPr/>
        </p:nvCxnSpPr>
        <p:spPr>
          <a:xfrm>
            <a:off x="5640176" y="2937725"/>
            <a:ext cx="1506000" cy="600"/>
          </a:xfrm>
          <a:prstGeom prst="bentConnector3">
            <a:avLst>
              <a:gd name="adj1" fmla="val 49996"/>
            </a:avLst>
          </a:prstGeom>
          <a:noFill/>
          <a:ln w="38100" cap="flat" cmpd="sng">
            <a:solidFill>
              <a:schemeClr val="dk2"/>
            </a:solidFill>
            <a:prstDash val="solid"/>
            <a:round/>
            <a:headEnd type="none" w="med" len="med"/>
            <a:tailEnd type="none" w="med" len="med"/>
          </a:ln>
        </p:spPr>
      </p:cxnSp>
      <p:grpSp>
        <p:nvGrpSpPr>
          <p:cNvPr id="2285" name="Google Shape;2285;p54"/>
          <p:cNvGrpSpPr/>
          <p:nvPr/>
        </p:nvGrpSpPr>
        <p:grpSpPr>
          <a:xfrm>
            <a:off x="1589279" y="3374984"/>
            <a:ext cx="472644" cy="397889"/>
            <a:chOff x="6420960" y="1437175"/>
            <a:chExt cx="1229883" cy="1035360"/>
          </a:xfrm>
        </p:grpSpPr>
        <p:sp>
          <p:nvSpPr>
            <p:cNvPr id="2286" name="Google Shape;2286;p54"/>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4"/>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54"/>
          <p:cNvGrpSpPr/>
          <p:nvPr/>
        </p:nvGrpSpPr>
        <p:grpSpPr>
          <a:xfrm>
            <a:off x="3458642" y="2180844"/>
            <a:ext cx="319568" cy="319600"/>
            <a:chOff x="4423546" y="1424811"/>
            <a:chExt cx="254150" cy="254175"/>
          </a:xfrm>
        </p:grpSpPr>
        <p:sp>
          <p:nvSpPr>
            <p:cNvPr id="2289" name="Google Shape;2289;p54"/>
            <p:cNvSpPr/>
            <p:nvPr/>
          </p:nvSpPr>
          <p:spPr>
            <a:xfrm>
              <a:off x="4423546" y="1424811"/>
              <a:ext cx="254150" cy="254175"/>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4"/>
            <p:cNvSpPr/>
            <p:nvPr/>
          </p:nvSpPr>
          <p:spPr>
            <a:xfrm>
              <a:off x="4423546" y="1424811"/>
              <a:ext cx="254150" cy="254175"/>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1" name="Google Shape;2291;p54"/>
          <p:cNvGrpSpPr/>
          <p:nvPr/>
        </p:nvGrpSpPr>
        <p:grpSpPr>
          <a:xfrm>
            <a:off x="5296066" y="3374999"/>
            <a:ext cx="344695" cy="419954"/>
            <a:chOff x="6853900" y="1392100"/>
            <a:chExt cx="262325" cy="319600"/>
          </a:xfrm>
        </p:grpSpPr>
        <p:sp>
          <p:nvSpPr>
            <p:cNvPr id="2292" name="Google Shape;2292;p54"/>
            <p:cNvSpPr/>
            <p:nvPr/>
          </p:nvSpPr>
          <p:spPr>
            <a:xfrm>
              <a:off x="6853900" y="1469900"/>
              <a:ext cx="114900" cy="2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93" name="Google Shape;2293;p54"/>
            <p:cNvSpPr/>
            <p:nvPr/>
          </p:nvSpPr>
          <p:spPr>
            <a:xfrm>
              <a:off x="7001325" y="1392100"/>
              <a:ext cx="114900" cy="319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grpSp>
        <p:nvGrpSpPr>
          <p:cNvPr id="2294" name="Google Shape;2294;p54"/>
          <p:cNvGrpSpPr/>
          <p:nvPr/>
        </p:nvGrpSpPr>
        <p:grpSpPr>
          <a:xfrm>
            <a:off x="6820425" y="2050646"/>
            <a:ext cx="995952" cy="449804"/>
            <a:chOff x="6329300" y="2955838"/>
            <a:chExt cx="1163088" cy="525288"/>
          </a:xfrm>
        </p:grpSpPr>
        <p:sp>
          <p:nvSpPr>
            <p:cNvPr id="2295" name="Google Shape;2295;p54"/>
            <p:cNvSpPr/>
            <p:nvPr/>
          </p:nvSpPr>
          <p:spPr>
            <a:xfrm rot="-2683604">
              <a:off x="6316817"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96" name="Google Shape;2296;p54"/>
            <p:cNvSpPr/>
            <p:nvPr/>
          </p:nvSpPr>
          <p:spPr>
            <a:xfrm rot="2683604" flipH="1">
              <a:off x="6575880"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97" name="Google Shape;2297;p54"/>
            <p:cNvSpPr/>
            <p:nvPr/>
          </p:nvSpPr>
          <p:spPr>
            <a:xfrm rot="-3427727">
              <a:off x="678365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98" name="Google Shape;2298;p54"/>
            <p:cNvSpPr/>
            <p:nvPr/>
          </p:nvSpPr>
          <p:spPr>
            <a:xfrm rot="3427727" flipH="1">
              <a:off x="704270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299" name="Google Shape;2299;p54"/>
            <p:cNvSpPr/>
            <p:nvPr/>
          </p:nvSpPr>
          <p:spPr>
            <a:xfrm>
              <a:off x="6329300"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00" name="Google Shape;2300;p54"/>
            <p:cNvSpPr/>
            <p:nvPr/>
          </p:nvSpPr>
          <p:spPr>
            <a:xfrm>
              <a:off x="6591600" y="3131000"/>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01" name="Google Shape;2301;p54"/>
            <p:cNvSpPr/>
            <p:nvPr/>
          </p:nvSpPr>
          <p:spPr>
            <a:xfrm>
              <a:off x="6861638"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02" name="Google Shape;2302;p54"/>
            <p:cNvSpPr/>
            <p:nvPr/>
          </p:nvSpPr>
          <p:spPr>
            <a:xfrm>
              <a:off x="7124413" y="2955838"/>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03" name="Google Shape;2303;p54"/>
            <p:cNvSpPr/>
            <p:nvPr/>
          </p:nvSpPr>
          <p:spPr>
            <a:xfrm>
              <a:off x="7393988" y="338272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50" y="2448225"/>
            <a:ext cx="466095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Problem Survey</a:t>
            </a:r>
            <a:endParaRPr dirty="0"/>
          </a:p>
        </p:txBody>
      </p:sp>
      <p:sp>
        <p:nvSpPr>
          <p:cNvPr id="1548" name="Google Shape;1548;p35"/>
          <p:cNvSpPr txBox="1">
            <a:spLocks noGrp="1"/>
          </p:cNvSpPr>
          <p:nvPr>
            <p:ph type="title" idx="2"/>
          </p:nvPr>
        </p:nvSpPr>
        <p:spPr>
          <a:xfrm>
            <a:off x="5862009" y="1562407"/>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pic>
        <p:nvPicPr>
          <p:cNvPr id="47" name="Google Shape;3021;p71"/>
          <p:cNvPicPr preferRelativeResize="0"/>
          <p:nvPr/>
        </p:nvPicPr>
        <p:blipFill rotWithShape="1">
          <a:blip r:embed="rId3">
            <a:alphaModFix/>
          </a:blip>
          <a:srcRect t="9256" b="9256"/>
          <a:stretch/>
        </p:blipFill>
        <p:spPr>
          <a:xfrm>
            <a:off x="477982" y="1253836"/>
            <a:ext cx="3428999" cy="3131127"/>
          </a:xfrm>
          <a:prstGeom prst="rect">
            <a:avLst/>
          </a:prstGeom>
          <a:noFill/>
          <a:ln>
            <a:noFill/>
          </a:ln>
        </p:spPr>
      </p:pic>
    </p:spTree>
    <p:extLst>
      <p:ext uri="{BB962C8B-B14F-4D97-AF65-F5344CB8AC3E}">
        <p14:creationId xmlns:p14="http://schemas.microsoft.com/office/powerpoint/2010/main" val="230947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Problem Survey</a:t>
            </a:r>
            <a:endParaRPr dirty="0"/>
          </a:p>
        </p:txBody>
      </p:sp>
      <p:sp>
        <p:nvSpPr>
          <p:cNvPr id="2513" name="Google Shape;2513;p61"/>
          <p:cNvSpPr txBox="1">
            <a:spLocks noGrp="1"/>
          </p:cNvSpPr>
          <p:nvPr>
            <p:ph type="body" idx="1"/>
          </p:nvPr>
        </p:nvSpPr>
        <p:spPr>
          <a:xfrm>
            <a:off x="626700" y="1361223"/>
            <a:ext cx="7890600" cy="3314685"/>
          </a:xfrm>
          <a:prstGeom prst="rect">
            <a:avLst/>
          </a:prstGeom>
        </p:spPr>
        <p:txBody>
          <a:bodyPr spcFirstLastPara="1" wrap="square" lIns="91425" tIns="91425" rIns="91425" bIns="91425" anchor="t" anchorCtr="0">
            <a:noAutofit/>
          </a:bodyPr>
          <a:lstStyle/>
          <a:p>
            <a:pPr marL="0" lvl="0" indent="0">
              <a:buNone/>
            </a:pPr>
            <a:r>
              <a:rPr lang="en-US" dirty="0"/>
              <a:t>India is ranked second in the world for prevalence of diabetes. 700,000 Indians died of diabetes or other complications of diabetes such as hyperglycemia, and kidney disease in 2020. As per the International Diabetes Federation, the number is projected to grow by 2045 to become 134 million. Further, India has the world’s largest tuberculosis epidemic, with 22% of the world’s cases. The total cost of these 2 diseases on India’s healthcare infrastructure is immense, with the average cost of diabetes management drugs for a person for their entire lifetime being ₹ 19,45,135, in a country where the average yearly income is 1,38,000. As per the latest SRS cause of death report, tuberculosis caused 2.9% and diabetes caused 3.2% of total deaths in India. </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49" y="2448225"/>
            <a:ext cx="484105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Literature Review</a:t>
            </a:r>
            <a:endParaRPr dirty="0"/>
          </a:p>
        </p:txBody>
      </p:sp>
      <p:sp>
        <p:nvSpPr>
          <p:cNvPr id="1548" name="Google Shape;1548;p35"/>
          <p:cNvSpPr txBox="1">
            <a:spLocks noGrp="1"/>
          </p:cNvSpPr>
          <p:nvPr>
            <p:ph type="title" idx="2"/>
          </p:nvPr>
        </p:nvSpPr>
        <p:spPr>
          <a:xfrm>
            <a:off x="5938209" y="1631765"/>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pic>
        <p:nvPicPr>
          <p:cNvPr id="47" name="Google Shape;3022;p71"/>
          <p:cNvPicPr preferRelativeResize="0"/>
          <p:nvPr/>
        </p:nvPicPr>
        <p:blipFill rotWithShape="1">
          <a:blip r:embed="rId3">
            <a:alphaModFix/>
          </a:blip>
          <a:srcRect t="14837" b="14844"/>
          <a:stretch/>
        </p:blipFill>
        <p:spPr>
          <a:xfrm>
            <a:off x="471055" y="1274618"/>
            <a:ext cx="3269671" cy="3276600"/>
          </a:xfrm>
          <a:prstGeom prst="rect">
            <a:avLst/>
          </a:prstGeom>
          <a:noFill/>
          <a:ln>
            <a:noFill/>
          </a:ln>
        </p:spPr>
      </p:pic>
    </p:spTree>
    <p:extLst>
      <p:ext uri="{BB962C8B-B14F-4D97-AF65-F5344CB8AC3E}">
        <p14:creationId xmlns:p14="http://schemas.microsoft.com/office/powerpoint/2010/main" val="2181472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Literature Review</a:t>
            </a:r>
            <a:endParaRPr dirty="0"/>
          </a:p>
        </p:txBody>
      </p:sp>
      <p:sp>
        <p:nvSpPr>
          <p:cNvPr id="2513" name="Google Shape;2513;p61"/>
          <p:cNvSpPr txBox="1">
            <a:spLocks noGrp="1"/>
          </p:cNvSpPr>
          <p:nvPr>
            <p:ph type="body" idx="1"/>
          </p:nvPr>
        </p:nvSpPr>
        <p:spPr>
          <a:xfrm>
            <a:off x="719999" y="1215750"/>
            <a:ext cx="7994510" cy="3927750"/>
          </a:xfrm>
          <a:prstGeom prst="rect">
            <a:avLst/>
          </a:prstGeom>
        </p:spPr>
        <p:txBody>
          <a:bodyPr spcFirstLastPara="1" wrap="square" lIns="91425" tIns="91425" rIns="91425" bIns="91425" anchor="t" anchorCtr="0">
            <a:noAutofit/>
          </a:bodyPr>
          <a:lstStyle/>
          <a:p>
            <a:pPr marL="228600" lvl="0" indent="-228600" algn="just">
              <a:buAutoNum type="arabicPeriod"/>
            </a:pPr>
            <a:r>
              <a:rPr lang="en-US" sz="1100" dirty="0" err="1" smtClean="0"/>
              <a:t>Yorke</a:t>
            </a:r>
            <a:r>
              <a:rPr lang="en-US" sz="1100" dirty="0"/>
              <a:t>, Ernest et al. “The Bidirectional Relationship between Tuberculosis and Diabetes.” Tuberculosis research and treatment vol. 2017 a. Along with known traditional risk factors for TB such as poverty, malnutrition, overcrowding, and HIV/AIDS, diabetes, which causes immunosuppression, is increasingly being recognized as an independent risk factor for tuberculosis, and the two often coexist and impact each other. b. Although type 2 diabetes is more prevalent worldwide, the risk of tuberculosis in type 1 diabetes is three to five times higher due to relatively poorer control, lower body weight, and young age of affected persons. c. </a:t>
            </a:r>
            <a:r>
              <a:rPr lang="en-US" sz="1100" dirty="0" smtClean="0"/>
              <a:t>Diabetes </a:t>
            </a:r>
            <a:r>
              <a:rPr lang="en-US" sz="1100" dirty="0"/>
              <a:t>is most prevalent in the western developed world with relatively lower prevalence of TB. In the developing world with the highest number of both TB cases and projected increase in diabetes, the interaction and the incidence of TB among diabetes would be far higher. This means that the developing countries face most of the burden of TB and diabetes, straining their healthcare </a:t>
            </a:r>
            <a:r>
              <a:rPr lang="en-US" sz="1100" dirty="0" smtClean="0"/>
              <a:t>systems.</a:t>
            </a:r>
          </a:p>
          <a:p>
            <a:pPr marL="228600" lvl="0" indent="-228600" algn="just">
              <a:buAutoNum type="arabicPeriod"/>
            </a:pPr>
            <a:r>
              <a:rPr lang="en-US" sz="1100" dirty="0" smtClean="0"/>
              <a:t> </a:t>
            </a:r>
            <a:r>
              <a:rPr lang="en-US" sz="1100" dirty="0" err="1"/>
              <a:t>Fazaludeen</a:t>
            </a:r>
            <a:r>
              <a:rPr lang="en-US" sz="1100" dirty="0"/>
              <a:t> </a:t>
            </a:r>
            <a:r>
              <a:rPr lang="en-US" sz="1100" dirty="0" err="1"/>
              <a:t>Koya</a:t>
            </a:r>
            <a:r>
              <a:rPr lang="en-US" sz="1100" dirty="0"/>
              <a:t> S, </a:t>
            </a:r>
            <a:r>
              <a:rPr lang="en-US" sz="1100" dirty="0" err="1"/>
              <a:t>Lordson</a:t>
            </a:r>
            <a:r>
              <a:rPr lang="en-US" sz="1100" dirty="0"/>
              <a:t> J, Khan S, et al. Tuberculosis and Diabetes in India: Stakeholder Perspectives on Health System Challenges and Opportunities for Integrated Care. J </a:t>
            </a:r>
            <a:r>
              <a:rPr lang="en-US" sz="1100" dirty="0" err="1"/>
              <a:t>Epidemiol</a:t>
            </a:r>
            <a:r>
              <a:rPr lang="en-US" sz="1100" dirty="0"/>
              <a:t> Glob Health. (2022) a. Substandard treatment for TB in India’s vast and unregulated private healthcare sector is a public health issue, which gives us scope to compare the difference in private and public treatments of the disease. b. Diabetes could be emerging as the leading driver of TB incidence and mortality in India. It is estimated that nearly 20% of all TB patients in India suffer from diabetes, with nine times higher odds for treatment failure, 1.6 higher odds for relapse and 1.9 higher odds for death. c. The prevalence of diabetes amongst TB patients in India ranges between 12.39 and 44%. The prevalence is highest in southern states (range: 25.3% to 44%), followed by northern states (range: 12.8–15.8%). Southern state of Kerala reported the highest prevalence (44%) while central state of Madhya Pradesh reported the lowest prevalence of diabetes amongst TB patients (12.39%</a:t>
            </a:r>
            <a:endParaRPr lang="en-US" sz="1100" dirty="0" smtClean="0"/>
          </a:p>
          <a:p>
            <a:pPr marL="0" lvl="0" indent="0" algn="l">
              <a:buNone/>
            </a:pPr>
            <a:endParaRPr sz="1100" dirty="0"/>
          </a:p>
        </p:txBody>
      </p:sp>
    </p:spTree>
    <p:extLst>
      <p:ext uri="{BB962C8B-B14F-4D97-AF65-F5344CB8AC3E}">
        <p14:creationId xmlns:p14="http://schemas.microsoft.com/office/powerpoint/2010/main" val="5329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Trends</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pic>
        <p:nvPicPr>
          <p:cNvPr id="47" name="Google Shape;3019;p71"/>
          <p:cNvPicPr preferRelativeResize="0"/>
          <p:nvPr/>
        </p:nvPicPr>
        <p:blipFill rotWithShape="1">
          <a:blip r:embed="rId3">
            <a:alphaModFix/>
          </a:blip>
          <a:srcRect/>
          <a:stretch/>
        </p:blipFill>
        <p:spPr>
          <a:xfrm>
            <a:off x="235527" y="1129146"/>
            <a:ext cx="3754582" cy="3338945"/>
          </a:xfrm>
          <a:prstGeom prst="rect">
            <a:avLst/>
          </a:prstGeom>
          <a:noFill/>
          <a:ln>
            <a:noFill/>
          </a:ln>
        </p:spPr>
      </p:pic>
    </p:spTree>
    <p:extLst>
      <p:ext uri="{BB962C8B-B14F-4D97-AF65-F5344CB8AC3E}">
        <p14:creationId xmlns:p14="http://schemas.microsoft.com/office/powerpoint/2010/main" val="2222950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3"/>
        <p:cNvGrpSpPr/>
        <p:nvPr/>
      </p:nvGrpSpPr>
      <p:grpSpPr>
        <a:xfrm>
          <a:off x="0" y="0"/>
          <a:ext cx="0" cy="0"/>
          <a:chOff x="0" y="0"/>
          <a:chExt cx="0" cy="0"/>
        </a:xfrm>
      </p:grpSpPr>
      <p:sp>
        <p:nvSpPr>
          <p:cNvPr id="2524" name="Google Shape;2524;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Trends</a:t>
            </a:r>
            <a:endParaRPr dirty="0"/>
          </a:p>
        </p:txBody>
      </p:sp>
      <p:grpSp>
        <p:nvGrpSpPr>
          <p:cNvPr id="2526" name="Google Shape;2526;p62"/>
          <p:cNvGrpSpPr/>
          <p:nvPr/>
        </p:nvGrpSpPr>
        <p:grpSpPr>
          <a:xfrm>
            <a:off x="1172555" y="1900494"/>
            <a:ext cx="1056472" cy="1056472"/>
            <a:chOff x="1497550" y="1492800"/>
            <a:chExt cx="1055100" cy="1055100"/>
          </a:xfrm>
        </p:grpSpPr>
        <p:sp>
          <p:nvSpPr>
            <p:cNvPr id="2527" name="Google Shape;2527;p62"/>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528" name="Google Shape;2528;p62"/>
            <p:cNvSpPr/>
            <p:nvPr/>
          </p:nvSpPr>
          <p:spPr>
            <a:xfrm>
              <a:off x="1546425" y="1539300"/>
              <a:ext cx="962100" cy="962100"/>
            </a:xfrm>
            <a:prstGeom prst="pie">
              <a:avLst>
                <a:gd name="adj1" fmla="val 16140746"/>
                <a:gd name="adj2" fmla="val 18549"/>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
        <p:nvSpPr>
          <p:cNvPr id="2529" name="Google Shape;2529;p62"/>
          <p:cNvSpPr txBox="1">
            <a:spLocks noGrp="1"/>
          </p:cNvSpPr>
          <p:nvPr>
            <p:ph type="title" idx="4294967295"/>
          </p:nvPr>
        </p:nvSpPr>
        <p:spPr>
          <a:xfrm>
            <a:off x="1172555" y="3209383"/>
            <a:ext cx="1017900" cy="3636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0" dirty="0">
                <a:latin typeface="Barlow Semi Condensed ExtraBold"/>
                <a:ea typeface="Barlow Semi Condensed ExtraBold"/>
                <a:cs typeface="Barlow Semi Condensed ExtraBold"/>
                <a:sym typeface="Barlow Semi Condensed ExtraBold"/>
              </a:rPr>
              <a:t>25%</a:t>
            </a:r>
            <a:endParaRPr sz="2400" b="0" dirty="0">
              <a:latin typeface="Barlow Semi Condensed ExtraBold"/>
              <a:ea typeface="Barlow Semi Condensed ExtraBold"/>
              <a:cs typeface="Barlow Semi Condensed ExtraBold"/>
              <a:sym typeface="Barlow Semi Condensed ExtraBold"/>
            </a:endParaRPr>
          </a:p>
        </p:txBody>
      </p:sp>
      <p:grpSp>
        <p:nvGrpSpPr>
          <p:cNvPr id="2530" name="Google Shape;2530;p62"/>
          <p:cNvGrpSpPr/>
          <p:nvPr/>
        </p:nvGrpSpPr>
        <p:grpSpPr>
          <a:xfrm>
            <a:off x="3036229" y="1947054"/>
            <a:ext cx="1056472" cy="1056472"/>
            <a:chOff x="1497550" y="1492800"/>
            <a:chExt cx="1055100" cy="1055100"/>
          </a:xfrm>
        </p:grpSpPr>
        <p:sp>
          <p:nvSpPr>
            <p:cNvPr id="2531" name="Google Shape;2531;p62"/>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532" name="Google Shape;2532;p62"/>
            <p:cNvSpPr/>
            <p:nvPr/>
          </p:nvSpPr>
          <p:spPr>
            <a:xfrm>
              <a:off x="1546425" y="1539300"/>
              <a:ext cx="962100" cy="962100"/>
            </a:xfrm>
            <a:prstGeom prst="pie">
              <a:avLst>
                <a:gd name="adj1" fmla="val 16140746"/>
                <a:gd name="adj2" fmla="val 1694681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
        <p:nvSpPr>
          <p:cNvPr id="2533" name="Google Shape;2533;p62"/>
          <p:cNvSpPr txBox="1">
            <a:spLocks noGrp="1"/>
          </p:cNvSpPr>
          <p:nvPr>
            <p:ph type="title" idx="4294967295"/>
          </p:nvPr>
        </p:nvSpPr>
        <p:spPr>
          <a:xfrm>
            <a:off x="3055515" y="3209383"/>
            <a:ext cx="1017900" cy="3636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0">
                <a:latin typeface="Barlow Semi Condensed ExtraBold"/>
                <a:ea typeface="Barlow Semi Condensed ExtraBold"/>
                <a:cs typeface="Barlow Semi Condensed ExtraBold"/>
                <a:sym typeface="Barlow Semi Condensed ExtraBold"/>
              </a:rPr>
              <a:t>40%</a:t>
            </a:r>
            <a:endParaRPr sz="2400" b="0">
              <a:latin typeface="Barlow Semi Condensed ExtraBold"/>
              <a:ea typeface="Barlow Semi Condensed ExtraBold"/>
              <a:cs typeface="Barlow Semi Condensed ExtraBold"/>
              <a:sym typeface="Barlow Semi Condensed ExtraBold"/>
            </a:endParaRPr>
          </a:p>
        </p:txBody>
      </p:sp>
      <p:grpSp>
        <p:nvGrpSpPr>
          <p:cNvPr id="2534" name="Google Shape;2534;p62"/>
          <p:cNvGrpSpPr/>
          <p:nvPr/>
        </p:nvGrpSpPr>
        <p:grpSpPr>
          <a:xfrm>
            <a:off x="4975599" y="1900494"/>
            <a:ext cx="1056472" cy="1056472"/>
            <a:chOff x="1497550" y="1492800"/>
            <a:chExt cx="1055100" cy="1055100"/>
          </a:xfrm>
        </p:grpSpPr>
        <p:sp>
          <p:nvSpPr>
            <p:cNvPr id="2535" name="Google Shape;2535;p62"/>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536" name="Google Shape;2536;p62"/>
            <p:cNvSpPr/>
            <p:nvPr/>
          </p:nvSpPr>
          <p:spPr>
            <a:xfrm>
              <a:off x="1546425" y="1539300"/>
              <a:ext cx="962100" cy="962100"/>
            </a:xfrm>
            <a:prstGeom prst="pie">
              <a:avLst>
                <a:gd name="adj1" fmla="val 16140746"/>
                <a:gd name="adj2" fmla="val 1693000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
        <p:nvSpPr>
          <p:cNvPr id="2537" name="Google Shape;2537;p62"/>
          <p:cNvSpPr txBox="1">
            <a:spLocks noGrp="1"/>
          </p:cNvSpPr>
          <p:nvPr>
            <p:ph type="title" idx="4294967295"/>
          </p:nvPr>
        </p:nvSpPr>
        <p:spPr>
          <a:xfrm>
            <a:off x="4994816" y="3209383"/>
            <a:ext cx="1017900" cy="3636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0">
                <a:latin typeface="Barlow Semi Condensed ExtraBold"/>
                <a:ea typeface="Barlow Semi Condensed ExtraBold"/>
                <a:cs typeface="Barlow Semi Condensed ExtraBold"/>
                <a:sym typeface="Barlow Semi Condensed ExtraBold"/>
              </a:rPr>
              <a:t>75%</a:t>
            </a:r>
            <a:endParaRPr sz="2400" b="0">
              <a:latin typeface="Barlow Semi Condensed ExtraBold"/>
              <a:ea typeface="Barlow Semi Condensed ExtraBold"/>
              <a:cs typeface="Barlow Semi Condensed ExtraBold"/>
              <a:sym typeface="Barlow Semi Condensed ExtraBold"/>
            </a:endParaRPr>
          </a:p>
        </p:txBody>
      </p:sp>
      <p:grpSp>
        <p:nvGrpSpPr>
          <p:cNvPr id="2538" name="Google Shape;2538;p62"/>
          <p:cNvGrpSpPr/>
          <p:nvPr/>
        </p:nvGrpSpPr>
        <p:grpSpPr>
          <a:xfrm>
            <a:off x="6839273" y="1900493"/>
            <a:ext cx="1056472" cy="1056472"/>
            <a:chOff x="1497550" y="1492800"/>
            <a:chExt cx="1055100" cy="1055100"/>
          </a:xfrm>
        </p:grpSpPr>
        <p:sp>
          <p:nvSpPr>
            <p:cNvPr id="2539" name="Google Shape;2539;p62"/>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540" name="Google Shape;2540;p62"/>
            <p:cNvSpPr/>
            <p:nvPr/>
          </p:nvSpPr>
          <p:spPr>
            <a:xfrm>
              <a:off x="1546425" y="1539300"/>
              <a:ext cx="962100" cy="962100"/>
            </a:xfrm>
            <a:prstGeom prst="pie">
              <a:avLst>
                <a:gd name="adj1" fmla="val 16140746"/>
                <a:gd name="adj2" fmla="val 1687164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
        <p:nvSpPr>
          <p:cNvPr id="2541" name="Google Shape;2541;p62"/>
          <p:cNvSpPr txBox="1">
            <a:spLocks noGrp="1"/>
          </p:cNvSpPr>
          <p:nvPr>
            <p:ph type="title" idx="4294967295"/>
          </p:nvPr>
        </p:nvSpPr>
        <p:spPr>
          <a:xfrm>
            <a:off x="6888212" y="3209383"/>
            <a:ext cx="1017900" cy="3636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0">
                <a:latin typeface="Barlow Semi Condensed ExtraBold"/>
                <a:ea typeface="Barlow Semi Condensed ExtraBold"/>
                <a:cs typeface="Barlow Semi Condensed ExtraBold"/>
                <a:sym typeface="Barlow Semi Condensed ExtraBold"/>
              </a:rPr>
              <a:t>90%</a:t>
            </a:r>
            <a:endParaRPr sz="2400" b="0">
              <a:latin typeface="Barlow Semi Condensed ExtraBold"/>
              <a:ea typeface="Barlow Semi Condensed ExtraBold"/>
              <a:cs typeface="Barlow Semi Condensed ExtraBold"/>
              <a:sym typeface="Barlow Semi Condensed ExtraBo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110836" y="693991"/>
            <a:ext cx="892232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Trends</a:t>
            </a:r>
            <a:endParaRPr dirty="0"/>
          </a:p>
        </p:txBody>
      </p:sp>
      <p:sp>
        <p:nvSpPr>
          <p:cNvPr id="2513" name="Google Shape;2513;p61"/>
          <p:cNvSpPr txBox="1">
            <a:spLocks noGrp="1"/>
          </p:cNvSpPr>
          <p:nvPr>
            <p:ph type="body" idx="1"/>
          </p:nvPr>
        </p:nvSpPr>
        <p:spPr>
          <a:xfrm>
            <a:off x="872618" y="1699501"/>
            <a:ext cx="7398764" cy="1659067"/>
          </a:xfrm>
          <a:prstGeom prst="rect">
            <a:avLst/>
          </a:prstGeom>
        </p:spPr>
        <p:txBody>
          <a:bodyPr spcFirstLastPara="1" wrap="square" lIns="91425" tIns="91425" rIns="91425" bIns="91425" anchor="t" anchorCtr="0">
            <a:noAutofit/>
          </a:bodyPr>
          <a:lstStyle/>
          <a:p>
            <a:pPr marL="0" lvl="0" indent="0">
              <a:buNone/>
            </a:pPr>
            <a:r>
              <a:rPr lang="en-US" dirty="0"/>
              <a:t>We see in the referenced data set [1], that the percentage of TB patients who tested positive for Diabetes Mellitus across India is 7.8%. However, from reference [2] we see that the estimated total prevalence of diabetes cases in India is much lower at 5.5%. This suggests a strong correlation between TB and diabetes cases. This relation is well established by other sources. Here, we investigate state-wise trends in both the correlation and ways to tackle TB using anti-diabetic treatments</a:t>
            </a:r>
            <a:endParaRPr dirty="0"/>
          </a:p>
        </p:txBody>
      </p:sp>
    </p:spTree>
    <p:extLst>
      <p:ext uri="{BB962C8B-B14F-4D97-AF65-F5344CB8AC3E}">
        <p14:creationId xmlns:p14="http://schemas.microsoft.com/office/powerpoint/2010/main" val="385016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69" name="Google Shape;1469;p33"/>
          <p:cNvSpPr txBox="1">
            <a:spLocks noGrp="1"/>
          </p:cNvSpPr>
          <p:nvPr>
            <p:ph type="title" idx="3"/>
          </p:nvPr>
        </p:nvSpPr>
        <p:spPr>
          <a:xfrm>
            <a:off x="720000" y="1332585"/>
            <a:ext cx="734700" cy="5169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70" name="Google Shape;1470;p33"/>
          <p:cNvSpPr txBox="1">
            <a:spLocks noGrp="1"/>
          </p:cNvSpPr>
          <p:nvPr>
            <p:ph type="subTitle" idx="1"/>
          </p:nvPr>
        </p:nvSpPr>
        <p:spPr>
          <a:xfrm>
            <a:off x="1454699" y="1392384"/>
            <a:ext cx="2891400" cy="464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471" name="Google Shape;1471;p33"/>
          <p:cNvSpPr txBox="1">
            <a:spLocks noGrp="1"/>
          </p:cNvSpPr>
          <p:nvPr>
            <p:ph type="subTitle" idx="4"/>
          </p:nvPr>
        </p:nvSpPr>
        <p:spPr>
          <a:xfrm>
            <a:off x="5532475" y="1392383"/>
            <a:ext cx="2891400" cy="4640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Problem Survey</a:t>
            </a:r>
            <a:endParaRPr dirty="0"/>
          </a:p>
        </p:txBody>
      </p:sp>
      <p:sp>
        <p:nvSpPr>
          <p:cNvPr id="1473" name="Google Shape;1473;p33"/>
          <p:cNvSpPr txBox="1">
            <a:spLocks noGrp="1"/>
          </p:cNvSpPr>
          <p:nvPr>
            <p:ph type="title" idx="6"/>
          </p:nvPr>
        </p:nvSpPr>
        <p:spPr>
          <a:xfrm>
            <a:off x="4797775" y="1332584"/>
            <a:ext cx="734700" cy="5169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474" name="Google Shape;1474;p33"/>
          <p:cNvSpPr txBox="1">
            <a:spLocks noGrp="1"/>
          </p:cNvSpPr>
          <p:nvPr>
            <p:ph type="subTitle" idx="7"/>
          </p:nvPr>
        </p:nvSpPr>
        <p:spPr>
          <a:xfrm>
            <a:off x="1454699" y="2528455"/>
            <a:ext cx="2891400" cy="6211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Literature Review</a:t>
            </a:r>
            <a:endParaRPr dirty="0"/>
          </a:p>
        </p:txBody>
      </p:sp>
      <p:sp>
        <p:nvSpPr>
          <p:cNvPr id="1476" name="Google Shape;1476;p33"/>
          <p:cNvSpPr txBox="1">
            <a:spLocks noGrp="1"/>
          </p:cNvSpPr>
          <p:nvPr>
            <p:ph type="title" idx="9"/>
          </p:nvPr>
        </p:nvSpPr>
        <p:spPr>
          <a:xfrm>
            <a:off x="720000" y="2528455"/>
            <a:ext cx="734700" cy="6142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77" name="Google Shape;1477;p33"/>
          <p:cNvSpPr txBox="1">
            <a:spLocks noGrp="1"/>
          </p:cNvSpPr>
          <p:nvPr>
            <p:ph type="subTitle" idx="13"/>
          </p:nvPr>
        </p:nvSpPr>
        <p:spPr>
          <a:xfrm>
            <a:off x="5532475" y="2528456"/>
            <a:ext cx="2891400" cy="6142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Trends</a:t>
            </a:r>
            <a:endParaRPr dirty="0"/>
          </a:p>
        </p:txBody>
      </p:sp>
      <p:sp>
        <p:nvSpPr>
          <p:cNvPr id="1479" name="Google Shape;1479;p33"/>
          <p:cNvSpPr txBox="1">
            <a:spLocks noGrp="1"/>
          </p:cNvSpPr>
          <p:nvPr>
            <p:ph type="title" idx="15"/>
          </p:nvPr>
        </p:nvSpPr>
        <p:spPr>
          <a:xfrm>
            <a:off x="4797775" y="2528455"/>
            <a:ext cx="734700" cy="6142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6" name="Google Shape;1476;p33"/>
          <p:cNvSpPr txBox="1">
            <a:spLocks/>
          </p:cNvSpPr>
          <p:nvPr/>
        </p:nvSpPr>
        <p:spPr>
          <a:xfrm>
            <a:off x="720000" y="3703094"/>
            <a:ext cx="734700" cy="60567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9pPr>
          </a:lstStyle>
          <a:p>
            <a:r>
              <a:rPr lang="en" dirty="0" smtClean="0"/>
              <a:t>05</a:t>
            </a:r>
            <a:endParaRPr lang="en" dirty="0"/>
          </a:p>
        </p:txBody>
      </p:sp>
      <p:sp>
        <p:nvSpPr>
          <p:cNvPr id="17" name="Google Shape;1476;p33"/>
          <p:cNvSpPr txBox="1">
            <a:spLocks/>
          </p:cNvSpPr>
          <p:nvPr/>
        </p:nvSpPr>
        <p:spPr>
          <a:xfrm>
            <a:off x="4797775" y="3703529"/>
            <a:ext cx="734700" cy="61429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3000"/>
              <a:buFont typeface="Barlow Semi Condensed"/>
              <a:buNone/>
              <a:defRPr sz="3000" b="1" i="0" u="none" strike="noStrike" cap="none">
                <a:solidFill>
                  <a:schemeClr val="dk1"/>
                </a:solidFill>
                <a:latin typeface="Barlow Semi Condensed"/>
                <a:ea typeface="Barlow Semi Condensed"/>
                <a:cs typeface="Barlow Semi Condensed"/>
                <a:sym typeface="Barlow Semi Condensed"/>
              </a:defRPr>
            </a:lvl9pPr>
          </a:lstStyle>
          <a:p>
            <a:r>
              <a:rPr lang="en" dirty="0" smtClean="0"/>
              <a:t>06</a:t>
            </a:r>
            <a:endParaRPr lang="en" dirty="0"/>
          </a:p>
        </p:txBody>
      </p:sp>
      <p:sp>
        <p:nvSpPr>
          <p:cNvPr id="22" name="Google Shape;1474;p33"/>
          <p:cNvSpPr txBox="1">
            <a:spLocks noGrp="1"/>
          </p:cNvSpPr>
          <p:nvPr>
            <p:ph type="subTitle" idx="7"/>
          </p:nvPr>
        </p:nvSpPr>
        <p:spPr>
          <a:xfrm>
            <a:off x="1454699" y="3703094"/>
            <a:ext cx="2891400" cy="6211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Analysis</a:t>
            </a:r>
            <a:endParaRPr dirty="0"/>
          </a:p>
        </p:txBody>
      </p:sp>
      <p:sp>
        <p:nvSpPr>
          <p:cNvPr id="23" name="Google Shape;1474;p33"/>
          <p:cNvSpPr txBox="1">
            <a:spLocks noGrp="1"/>
          </p:cNvSpPr>
          <p:nvPr>
            <p:ph type="subTitle" idx="7"/>
          </p:nvPr>
        </p:nvSpPr>
        <p:spPr>
          <a:xfrm>
            <a:off x="5532475" y="3703094"/>
            <a:ext cx="2891400" cy="6211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References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Analysis</a:t>
            </a:r>
            <a:endParaRPr dirty="0"/>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pic>
        <p:nvPicPr>
          <p:cNvPr id="47" name="Google Shape;3020;p71"/>
          <p:cNvPicPr preferRelativeResize="0"/>
          <p:nvPr/>
        </p:nvPicPr>
        <p:blipFill rotWithShape="1">
          <a:blip r:embed="rId3">
            <a:alphaModFix/>
          </a:blip>
          <a:srcRect t="6377" b="6377"/>
          <a:stretch/>
        </p:blipFill>
        <p:spPr>
          <a:xfrm>
            <a:off x="457200" y="899094"/>
            <a:ext cx="3810000" cy="3513579"/>
          </a:xfrm>
          <a:prstGeom prst="rect">
            <a:avLst/>
          </a:prstGeom>
          <a:noFill/>
          <a:ln>
            <a:noFill/>
          </a:ln>
        </p:spPr>
      </p:pic>
    </p:spTree>
    <p:extLst>
      <p:ext uri="{BB962C8B-B14F-4D97-AF65-F5344CB8AC3E}">
        <p14:creationId xmlns:p14="http://schemas.microsoft.com/office/powerpoint/2010/main" val="1197064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1" name="Google Shape;2351;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Classification of statistical data</a:t>
            </a:r>
            <a:endParaRPr/>
          </a:p>
        </p:txBody>
      </p:sp>
      <p:sp>
        <p:nvSpPr>
          <p:cNvPr id="2352" name="Google Shape;2352;p58"/>
          <p:cNvSpPr txBox="1">
            <a:spLocks noGrp="1"/>
          </p:cNvSpPr>
          <p:nvPr>
            <p:ph type="title" idx="4294967295"/>
          </p:nvPr>
        </p:nvSpPr>
        <p:spPr>
          <a:xfrm>
            <a:off x="3141300" y="1484425"/>
            <a:ext cx="2861400" cy="3882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a:t>Statistical data</a:t>
            </a:r>
            <a:endParaRPr sz="2400"/>
          </a:p>
        </p:txBody>
      </p:sp>
      <p:sp>
        <p:nvSpPr>
          <p:cNvPr id="2353" name="Google Shape;2353;p58"/>
          <p:cNvSpPr txBox="1">
            <a:spLocks noGrp="1"/>
          </p:cNvSpPr>
          <p:nvPr>
            <p:ph type="title" idx="4294967295"/>
          </p:nvPr>
        </p:nvSpPr>
        <p:spPr>
          <a:xfrm>
            <a:off x="1590000" y="2390250"/>
            <a:ext cx="2008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a:latin typeface="Titillium Web"/>
                <a:ea typeface="Titillium Web"/>
                <a:cs typeface="Titillium Web"/>
                <a:sym typeface="Titillium Web"/>
              </a:rPr>
              <a:t>Quantitative</a:t>
            </a:r>
            <a:endParaRPr sz="1400">
              <a:latin typeface="Titillium Web"/>
              <a:ea typeface="Titillium Web"/>
              <a:cs typeface="Titillium Web"/>
              <a:sym typeface="Titillium Web"/>
            </a:endParaRPr>
          </a:p>
        </p:txBody>
      </p:sp>
      <p:sp>
        <p:nvSpPr>
          <p:cNvPr id="2354" name="Google Shape;2354;p58"/>
          <p:cNvSpPr txBox="1">
            <a:spLocks noGrp="1"/>
          </p:cNvSpPr>
          <p:nvPr>
            <p:ph type="title" idx="4294967295"/>
          </p:nvPr>
        </p:nvSpPr>
        <p:spPr>
          <a:xfrm>
            <a:off x="5545500" y="2390250"/>
            <a:ext cx="2008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a:latin typeface="Titillium Web"/>
                <a:ea typeface="Titillium Web"/>
                <a:cs typeface="Titillium Web"/>
                <a:sym typeface="Titillium Web"/>
              </a:rPr>
              <a:t>Qualitative</a:t>
            </a:r>
            <a:endParaRPr sz="1400">
              <a:latin typeface="Titillium Web"/>
              <a:ea typeface="Titillium Web"/>
              <a:cs typeface="Titillium Web"/>
              <a:sym typeface="Titillium Web"/>
            </a:endParaRPr>
          </a:p>
        </p:txBody>
      </p:sp>
      <p:sp>
        <p:nvSpPr>
          <p:cNvPr id="2355" name="Google Shape;2355;p58"/>
          <p:cNvSpPr txBox="1">
            <a:spLocks noGrp="1"/>
          </p:cNvSpPr>
          <p:nvPr>
            <p:ph type="title" idx="4294967295"/>
          </p:nvPr>
        </p:nvSpPr>
        <p:spPr>
          <a:xfrm>
            <a:off x="782188" y="3434800"/>
            <a:ext cx="1330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b="0">
                <a:latin typeface="Titillium Web"/>
                <a:ea typeface="Titillium Web"/>
                <a:cs typeface="Titillium Web"/>
                <a:sym typeface="Titillium Web"/>
              </a:rPr>
              <a:t>Continuous</a:t>
            </a:r>
            <a:endParaRPr sz="1400" b="0">
              <a:latin typeface="Titillium Web"/>
              <a:ea typeface="Titillium Web"/>
              <a:cs typeface="Titillium Web"/>
              <a:sym typeface="Titillium Web"/>
            </a:endParaRPr>
          </a:p>
        </p:txBody>
      </p:sp>
      <p:sp>
        <p:nvSpPr>
          <p:cNvPr id="2356" name="Google Shape;2356;p58"/>
          <p:cNvSpPr txBox="1">
            <a:spLocks noGrp="1"/>
          </p:cNvSpPr>
          <p:nvPr>
            <p:ph type="title" idx="4294967295"/>
          </p:nvPr>
        </p:nvSpPr>
        <p:spPr>
          <a:xfrm>
            <a:off x="3075799" y="3434800"/>
            <a:ext cx="1330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b="0">
                <a:latin typeface="Titillium Web"/>
                <a:ea typeface="Titillium Web"/>
                <a:cs typeface="Titillium Web"/>
                <a:sym typeface="Titillium Web"/>
              </a:rPr>
              <a:t>Discrete</a:t>
            </a:r>
            <a:endParaRPr sz="1400" b="0">
              <a:latin typeface="Titillium Web"/>
              <a:ea typeface="Titillium Web"/>
              <a:cs typeface="Titillium Web"/>
              <a:sym typeface="Titillium Web"/>
            </a:endParaRPr>
          </a:p>
        </p:txBody>
      </p:sp>
      <p:sp>
        <p:nvSpPr>
          <p:cNvPr id="2357" name="Google Shape;2357;p58"/>
          <p:cNvSpPr txBox="1">
            <a:spLocks noGrp="1"/>
          </p:cNvSpPr>
          <p:nvPr>
            <p:ph type="title" idx="4294967295"/>
          </p:nvPr>
        </p:nvSpPr>
        <p:spPr>
          <a:xfrm>
            <a:off x="4737688" y="3434800"/>
            <a:ext cx="1330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b="0">
                <a:latin typeface="Titillium Web"/>
                <a:ea typeface="Titillium Web"/>
                <a:cs typeface="Titillium Web"/>
                <a:sym typeface="Titillium Web"/>
              </a:rPr>
              <a:t>Ordinals</a:t>
            </a:r>
            <a:endParaRPr sz="1400" b="0">
              <a:latin typeface="Titillium Web"/>
              <a:ea typeface="Titillium Web"/>
              <a:cs typeface="Titillium Web"/>
              <a:sym typeface="Titillium Web"/>
            </a:endParaRPr>
          </a:p>
        </p:txBody>
      </p:sp>
      <p:sp>
        <p:nvSpPr>
          <p:cNvPr id="2358" name="Google Shape;2358;p58"/>
          <p:cNvSpPr txBox="1">
            <a:spLocks noGrp="1"/>
          </p:cNvSpPr>
          <p:nvPr>
            <p:ph type="title" idx="4294967295"/>
          </p:nvPr>
        </p:nvSpPr>
        <p:spPr>
          <a:xfrm>
            <a:off x="7031299" y="3434800"/>
            <a:ext cx="1330500" cy="31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b="0">
                <a:latin typeface="Titillium Web"/>
                <a:ea typeface="Titillium Web"/>
                <a:cs typeface="Titillium Web"/>
                <a:sym typeface="Titillium Web"/>
              </a:rPr>
              <a:t>Nominals</a:t>
            </a:r>
            <a:endParaRPr sz="1400" b="0">
              <a:latin typeface="Titillium Web"/>
              <a:ea typeface="Titillium Web"/>
              <a:cs typeface="Titillium Web"/>
              <a:sym typeface="Titillium Web"/>
            </a:endParaRPr>
          </a:p>
        </p:txBody>
      </p:sp>
      <p:cxnSp>
        <p:nvCxnSpPr>
          <p:cNvPr id="2359" name="Google Shape;2359;p58"/>
          <p:cNvCxnSpPr>
            <a:stCxn id="2352" idx="2"/>
            <a:endCxn id="2353" idx="0"/>
          </p:cNvCxnSpPr>
          <p:nvPr/>
        </p:nvCxnSpPr>
        <p:spPr>
          <a:xfrm rot="5400000">
            <a:off x="3324450" y="1142575"/>
            <a:ext cx="517500" cy="1977600"/>
          </a:xfrm>
          <a:prstGeom prst="bentConnector3">
            <a:avLst>
              <a:gd name="adj1" fmla="val 50012"/>
            </a:avLst>
          </a:prstGeom>
          <a:noFill/>
          <a:ln w="19050" cap="flat" cmpd="sng">
            <a:solidFill>
              <a:schemeClr val="dk2"/>
            </a:solidFill>
            <a:prstDash val="solid"/>
            <a:round/>
            <a:headEnd type="none" w="med" len="med"/>
            <a:tailEnd type="oval" w="med" len="med"/>
          </a:ln>
        </p:spPr>
      </p:cxnSp>
      <p:cxnSp>
        <p:nvCxnSpPr>
          <p:cNvPr id="2360" name="Google Shape;2360;p58"/>
          <p:cNvCxnSpPr>
            <a:stCxn id="2352" idx="2"/>
            <a:endCxn id="2354" idx="0"/>
          </p:cNvCxnSpPr>
          <p:nvPr/>
        </p:nvCxnSpPr>
        <p:spPr>
          <a:xfrm rot="-5400000" flipH="1">
            <a:off x="5302200" y="1142425"/>
            <a:ext cx="517500" cy="1977900"/>
          </a:xfrm>
          <a:prstGeom prst="bentConnector3">
            <a:avLst>
              <a:gd name="adj1" fmla="val 50012"/>
            </a:avLst>
          </a:prstGeom>
          <a:noFill/>
          <a:ln w="19050" cap="flat" cmpd="sng">
            <a:solidFill>
              <a:schemeClr val="dk2"/>
            </a:solidFill>
            <a:prstDash val="solid"/>
            <a:round/>
            <a:headEnd type="none" w="med" len="med"/>
            <a:tailEnd type="oval" w="med" len="med"/>
          </a:ln>
        </p:spPr>
      </p:cxnSp>
      <p:cxnSp>
        <p:nvCxnSpPr>
          <p:cNvPr id="2361" name="Google Shape;2361;p58"/>
          <p:cNvCxnSpPr>
            <a:stCxn id="2353" idx="2"/>
            <a:endCxn id="2355" idx="0"/>
          </p:cNvCxnSpPr>
          <p:nvPr/>
        </p:nvCxnSpPr>
        <p:spPr>
          <a:xfrm rot="5400000">
            <a:off x="1656450" y="2497050"/>
            <a:ext cx="728700" cy="1146900"/>
          </a:xfrm>
          <a:prstGeom prst="bentConnector3">
            <a:avLst>
              <a:gd name="adj1" fmla="val 49997"/>
            </a:avLst>
          </a:prstGeom>
          <a:noFill/>
          <a:ln w="19050" cap="flat" cmpd="sng">
            <a:solidFill>
              <a:schemeClr val="dk2"/>
            </a:solidFill>
            <a:prstDash val="solid"/>
            <a:round/>
            <a:headEnd type="none" w="med" len="med"/>
            <a:tailEnd type="oval" w="med" len="med"/>
          </a:ln>
        </p:spPr>
      </p:cxnSp>
      <p:cxnSp>
        <p:nvCxnSpPr>
          <p:cNvPr id="2362" name="Google Shape;2362;p58"/>
          <p:cNvCxnSpPr>
            <a:stCxn id="2353" idx="2"/>
            <a:endCxn id="2356" idx="0"/>
          </p:cNvCxnSpPr>
          <p:nvPr/>
        </p:nvCxnSpPr>
        <p:spPr>
          <a:xfrm rot="-5400000" flipH="1">
            <a:off x="2803350" y="2497050"/>
            <a:ext cx="728700" cy="1146900"/>
          </a:xfrm>
          <a:prstGeom prst="bentConnector3">
            <a:avLst>
              <a:gd name="adj1" fmla="val 49997"/>
            </a:avLst>
          </a:prstGeom>
          <a:noFill/>
          <a:ln w="19050" cap="flat" cmpd="sng">
            <a:solidFill>
              <a:schemeClr val="dk2"/>
            </a:solidFill>
            <a:prstDash val="solid"/>
            <a:round/>
            <a:headEnd type="none" w="med" len="med"/>
            <a:tailEnd type="oval" w="med" len="med"/>
          </a:ln>
        </p:spPr>
      </p:cxnSp>
      <p:cxnSp>
        <p:nvCxnSpPr>
          <p:cNvPr id="2363" name="Google Shape;2363;p58"/>
          <p:cNvCxnSpPr>
            <a:stCxn id="2354" idx="2"/>
            <a:endCxn id="2357" idx="0"/>
          </p:cNvCxnSpPr>
          <p:nvPr/>
        </p:nvCxnSpPr>
        <p:spPr>
          <a:xfrm rot="5400000">
            <a:off x="5611950" y="2497050"/>
            <a:ext cx="728700" cy="1146900"/>
          </a:xfrm>
          <a:prstGeom prst="bentConnector3">
            <a:avLst>
              <a:gd name="adj1" fmla="val 49997"/>
            </a:avLst>
          </a:prstGeom>
          <a:noFill/>
          <a:ln w="19050" cap="flat" cmpd="sng">
            <a:solidFill>
              <a:schemeClr val="dk2"/>
            </a:solidFill>
            <a:prstDash val="solid"/>
            <a:round/>
            <a:headEnd type="none" w="med" len="med"/>
            <a:tailEnd type="oval" w="med" len="med"/>
          </a:ln>
        </p:spPr>
      </p:cxnSp>
      <p:cxnSp>
        <p:nvCxnSpPr>
          <p:cNvPr id="2364" name="Google Shape;2364;p58"/>
          <p:cNvCxnSpPr>
            <a:stCxn id="2354" idx="2"/>
            <a:endCxn id="2358" idx="0"/>
          </p:cNvCxnSpPr>
          <p:nvPr/>
        </p:nvCxnSpPr>
        <p:spPr>
          <a:xfrm rot="-5400000" flipH="1">
            <a:off x="6758850" y="2497050"/>
            <a:ext cx="728700" cy="1146900"/>
          </a:xfrm>
          <a:prstGeom prst="bentConnector3">
            <a:avLst>
              <a:gd name="adj1" fmla="val 49997"/>
            </a:avLst>
          </a:prstGeom>
          <a:noFill/>
          <a:ln w="19050" cap="flat" cmpd="sng">
            <a:solidFill>
              <a:schemeClr val="dk2"/>
            </a:solidFill>
            <a:prstDash val="solid"/>
            <a:round/>
            <a:headEnd type="none" w="med" len="med"/>
            <a:tailEnd type="oval" w="med" len="med"/>
          </a:ln>
        </p:spPr>
      </p:cxnSp>
      <p:grpSp>
        <p:nvGrpSpPr>
          <p:cNvPr id="2365" name="Google Shape;2365;p58"/>
          <p:cNvGrpSpPr/>
          <p:nvPr/>
        </p:nvGrpSpPr>
        <p:grpSpPr>
          <a:xfrm>
            <a:off x="3581023" y="4045751"/>
            <a:ext cx="320051" cy="320032"/>
            <a:chOff x="4423546" y="1424811"/>
            <a:chExt cx="254150" cy="254175"/>
          </a:xfrm>
        </p:grpSpPr>
        <p:sp>
          <p:nvSpPr>
            <p:cNvPr id="2366" name="Google Shape;2366;p58"/>
            <p:cNvSpPr/>
            <p:nvPr/>
          </p:nvSpPr>
          <p:spPr>
            <a:xfrm>
              <a:off x="4423546" y="1424811"/>
              <a:ext cx="254150" cy="254175"/>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8"/>
            <p:cNvSpPr/>
            <p:nvPr/>
          </p:nvSpPr>
          <p:spPr>
            <a:xfrm>
              <a:off x="4423546" y="1424811"/>
              <a:ext cx="254150" cy="254175"/>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8" name="Google Shape;2368;p58"/>
          <p:cNvSpPr/>
          <p:nvPr/>
        </p:nvSpPr>
        <p:spPr>
          <a:xfrm>
            <a:off x="1287637" y="4045751"/>
            <a:ext cx="319601" cy="319601"/>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9;p58"/>
          <p:cNvGrpSpPr/>
          <p:nvPr/>
        </p:nvGrpSpPr>
        <p:grpSpPr>
          <a:xfrm>
            <a:off x="5271775" y="4045751"/>
            <a:ext cx="262325" cy="319600"/>
            <a:chOff x="6853900" y="1392100"/>
            <a:chExt cx="262325" cy="319600"/>
          </a:xfrm>
        </p:grpSpPr>
        <p:sp>
          <p:nvSpPr>
            <p:cNvPr id="2370" name="Google Shape;2370;p58"/>
            <p:cNvSpPr/>
            <p:nvPr/>
          </p:nvSpPr>
          <p:spPr>
            <a:xfrm>
              <a:off x="6853900" y="1469900"/>
              <a:ext cx="114900" cy="241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1" name="Google Shape;2371;p58"/>
            <p:cNvSpPr/>
            <p:nvPr/>
          </p:nvSpPr>
          <p:spPr>
            <a:xfrm>
              <a:off x="7001325" y="1392100"/>
              <a:ext cx="114900" cy="319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grpSp>
        <p:nvGrpSpPr>
          <p:cNvPr id="2372" name="Google Shape;2372;p58"/>
          <p:cNvGrpSpPr/>
          <p:nvPr/>
        </p:nvGrpSpPr>
        <p:grpSpPr>
          <a:xfrm>
            <a:off x="7339190" y="4045751"/>
            <a:ext cx="714717" cy="320058"/>
            <a:chOff x="6329300" y="2955838"/>
            <a:chExt cx="1163088" cy="525288"/>
          </a:xfrm>
        </p:grpSpPr>
        <p:sp>
          <p:nvSpPr>
            <p:cNvPr id="2373" name="Google Shape;2373;p58"/>
            <p:cNvSpPr/>
            <p:nvPr/>
          </p:nvSpPr>
          <p:spPr>
            <a:xfrm rot="-2683604">
              <a:off x="6316817"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4" name="Google Shape;2374;p58"/>
            <p:cNvSpPr/>
            <p:nvPr/>
          </p:nvSpPr>
          <p:spPr>
            <a:xfrm rot="2683604" flipH="1">
              <a:off x="6575880"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5" name="Google Shape;2375;p58"/>
            <p:cNvSpPr/>
            <p:nvPr/>
          </p:nvSpPr>
          <p:spPr>
            <a:xfrm rot="-3427727">
              <a:off x="678365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6" name="Google Shape;2376;p58"/>
            <p:cNvSpPr/>
            <p:nvPr/>
          </p:nvSpPr>
          <p:spPr>
            <a:xfrm rot="3427727" flipH="1">
              <a:off x="704270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7" name="Google Shape;2377;p58"/>
            <p:cNvSpPr/>
            <p:nvPr/>
          </p:nvSpPr>
          <p:spPr>
            <a:xfrm>
              <a:off x="6329300"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8" name="Google Shape;2378;p58"/>
            <p:cNvSpPr/>
            <p:nvPr/>
          </p:nvSpPr>
          <p:spPr>
            <a:xfrm>
              <a:off x="6591600" y="3131000"/>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79" name="Google Shape;2379;p58"/>
            <p:cNvSpPr/>
            <p:nvPr/>
          </p:nvSpPr>
          <p:spPr>
            <a:xfrm>
              <a:off x="6861638"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80" name="Google Shape;2380;p58"/>
            <p:cNvSpPr/>
            <p:nvPr/>
          </p:nvSpPr>
          <p:spPr>
            <a:xfrm>
              <a:off x="7124413" y="2955838"/>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2381" name="Google Shape;2381;p58"/>
            <p:cNvSpPr/>
            <p:nvPr/>
          </p:nvSpPr>
          <p:spPr>
            <a:xfrm>
              <a:off x="7393988" y="338272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Tree>
    <p:extLst>
      <p:ext uri="{BB962C8B-B14F-4D97-AF65-F5344CB8AC3E}">
        <p14:creationId xmlns:p14="http://schemas.microsoft.com/office/powerpoint/2010/main" val="4153866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pic>
        <p:nvPicPr>
          <p:cNvPr id="5" name="Google Shape;114;p21"/>
          <p:cNvPicPr preferRelativeResize="0"/>
          <p:nvPr/>
        </p:nvPicPr>
        <p:blipFill rotWithShape="1">
          <a:blip r:embed="rId3">
            <a:alphaModFix/>
          </a:blip>
          <a:srcRect r="5006"/>
          <a:stretch/>
        </p:blipFill>
        <p:spPr>
          <a:xfrm>
            <a:off x="140737" y="1715463"/>
            <a:ext cx="4543926" cy="3352801"/>
          </a:xfrm>
          <a:prstGeom prst="rect">
            <a:avLst/>
          </a:prstGeom>
          <a:noFill/>
          <a:ln>
            <a:noFill/>
          </a:ln>
        </p:spPr>
      </p:pic>
      <p:sp>
        <p:nvSpPr>
          <p:cNvPr id="6" name="Google Shape;115;p21"/>
          <p:cNvSpPr txBox="1">
            <a:spLocks/>
          </p:cNvSpPr>
          <p:nvPr/>
        </p:nvSpPr>
        <p:spPr>
          <a:xfrm>
            <a:off x="4846255" y="1715463"/>
            <a:ext cx="3999900" cy="3244704"/>
          </a:xfrm>
          <a:prstGeom prst="rect">
            <a:avLst/>
          </a:prstGeom>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100" dirty="0" smtClean="0">
                <a:solidFill>
                  <a:schemeClr val="bg2"/>
                </a:solidFill>
              </a:rPr>
              <a:t>The line plot depicting Diabetes-TB patients with known DM status, notified diagnoses among those tested, and patients initiated on Anti-diabetic treatment in different Metropolitan States reveals notable trends. Notably, Tamil Nadu exhibits a higher percentage of diagnosed Diabetes-TB cases and demonstrates proactive measures in Anti-diabetic Treatment.</a:t>
            </a:r>
          </a:p>
          <a:p>
            <a:pPr>
              <a:lnSpc>
                <a:spcPct val="115000"/>
              </a:lnSpc>
              <a:spcBef>
                <a:spcPts val="1200"/>
              </a:spcBef>
            </a:pPr>
            <a:r>
              <a:rPr lang="en-US" sz="1100" dirty="0" smtClean="0">
                <a:solidFill>
                  <a:schemeClr val="bg2"/>
                </a:solidFill>
              </a:rPr>
              <a:t>Conversely, Delhi shows a lower percentage of Diabetes-TB diagnoses and consequently lower Anti-diabetic Treatment rates.</a:t>
            </a:r>
          </a:p>
          <a:p>
            <a:pPr>
              <a:spcBef>
                <a:spcPts val="1200"/>
              </a:spcBef>
              <a:spcAft>
                <a:spcPts val="1200"/>
              </a:spcAft>
            </a:pPr>
            <a:r>
              <a:rPr lang="en-US" sz="1100" dirty="0" smtClean="0">
                <a:solidFill>
                  <a:schemeClr val="bg2"/>
                </a:solidFill>
              </a:rPr>
              <a:t>Despite Tamil Nadu's high Anti-diabetic Treatment percentage, the overall proportion concerning TB-Diabetes diagnoses is relatively low at 9.2%. This underscores the need for targeted interventions and strategic measures in Tamil Nadu to address the situation effectively</a:t>
            </a:r>
            <a:r>
              <a:rPr lang="en-US" sz="1100" dirty="0" smtClean="0">
                <a:solidFill>
                  <a:schemeClr val="accent1"/>
                </a:solidFill>
              </a:rPr>
              <a:t>.</a:t>
            </a:r>
            <a:endParaRPr lang="en-US" sz="1100" dirty="0">
              <a:solidFill>
                <a:schemeClr val="accent1"/>
              </a:solidFill>
            </a:endParaRPr>
          </a:p>
        </p:txBody>
      </p:sp>
      <p:sp>
        <p:nvSpPr>
          <p:cNvPr id="3" name="TextBox 2"/>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a:t>
            </a:r>
            <a:r>
              <a:rPr lang="en-US" sz="1600" b="1" dirty="0" err="1" smtClean="0">
                <a:solidFill>
                  <a:schemeClr val="bg2">
                    <a:lumMod val="50000"/>
                  </a:schemeClr>
                </a:solidFill>
              </a:rPr>
              <a:t>Metropolitain</a:t>
            </a:r>
            <a:r>
              <a:rPr lang="en-US" sz="1600" b="1" dirty="0" smtClean="0">
                <a:solidFill>
                  <a:schemeClr val="bg2">
                    <a:lumMod val="50000"/>
                  </a:schemeClr>
                </a:solidFill>
              </a:rPr>
              <a:t> States</a:t>
            </a:r>
            <a:endParaRPr lang="en-US" sz="1600" b="1" dirty="0">
              <a:solidFill>
                <a:schemeClr val="bg2">
                  <a:lumMod val="50000"/>
                </a:schemeClr>
              </a:solidFill>
            </a:endParaRPr>
          </a:p>
        </p:txBody>
      </p:sp>
    </p:spTree>
    <p:extLst>
      <p:ext uri="{BB962C8B-B14F-4D97-AF65-F5344CB8AC3E}">
        <p14:creationId xmlns:p14="http://schemas.microsoft.com/office/powerpoint/2010/main" val="3000871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pic>
        <p:nvPicPr>
          <p:cNvPr id="7" name="Google Shape;122;p22"/>
          <p:cNvPicPr preferRelativeResize="0"/>
          <p:nvPr/>
        </p:nvPicPr>
        <p:blipFill rotWithShape="1">
          <a:blip r:embed="rId3">
            <a:alphaModFix/>
          </a:blip>
          <a:srcRect/>
          <a:stretch/>
        </p:blipFill>
        <p:spPr>
          <a:xfrm>
            <a:off x="90053" y="1597462"/>
            <a:ext cx="4103700" cy="3444194"/>
          </a:xfrm>
          <a:prstGeom prst="rect">
            <a:avLst/>
          </a:prstGeom>
          <a:noFill/>
          <a:ln>
            <a:noFill/>
          </a:ln>
        </p:spPr>
      </p:pic>
      <p:sp>
        <p:nvSpPr>
          <p:cNvPr id="8" name="Google Shape;121;p22"/>
          <p:cNvSpPr txBox="1">
            <a:spLocks noGrp="1"/>
          </p:cNvSpPr>
          <p:nvPr>
            <p:ph type="body" idx="4294967295"/>
          </p:nvPr>
        </p:nvSpPr>
        <p:spPr>
          <a:xfrm>
            <a:off x="4693854" y="1597462"/>
            <a:ext cx="3999900" cy="3554789"/>
          </a:xfrm>
          <a:prstGeom prst="rect">
            <a:avLst/>
          </a:prstGeom>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rgbClr val="000000"/>
              </a:buClr>
              <a:buFont typeface="Arial"/>
              <a:buNone/>
            </a:pPr>
            <a:r>
              <a:rPr lang="en" sz="1100" dirty="0">
                <a:solidFill>
                  <a:schemeClr val="bg2"/>
                </a:solidFill>
              </a:rPr>
              <a:t>The </a:t>
            </a:r>
            <a:r>
              <a:rPr lang="en" sz="1100" dirty="0" smtClean="0">
                <a:solidFill>
                  <a:schemeClr val="bg2"/>
                </a:solidFill>
              </a:rPr>
              <a:t>bar </a:t>
            </a:r>
            <a:r>
              <a:rPr lang="en" sz="1100" dirty="0">
                <a:solidFill>
                  <a:schemeClr val="bg2"/>
                </a:solidFill>
              </a:rPr>
              <a:t>plot illustrating Diabetes-TB cases with known DM status, notified diagnoses among those tested, and patients initiated on Anti-diabetic treatment in the Least Literate States reveals discernible patterns. Notably, Rajasthan demonstrates a heightened percentage of diagnosed Diabetes-TB cases, accompanied by proactive measures in Anti-diabetic Treatment.</a:t>
            </a: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r>
              <a:rPr lang="en" sz="1100" dirty="0">
                <a:solidFill>
                  <a:schemeClr val="bg2"/>
                </a:solidFill>
              </a:rPr>
              <a:t>Conversely, Arunachal Pradesh exhibits a lower percentage of Diabetes-TB diagnoses, correlating with comparatively reduced rates of Anti-diabetic Treatment initiation.</a:t>
            </a: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r>
              <a:rPr lang="en" sz="1100" dirty="0">
                <a:solidFill>
                  <a:schemeClr val="bg2"/>
                </a:solidFill>
              </a:rPr>
              <a:t>Despite Rajasthan's commendable Anti-diabetic Treatment percentage, the overall proportion of TB-Diabetes diagnoses remains relatively modest at 33.2%. This underscores the imperative for precision-targeted interventions and strategic measures in Rajasthan to effectively address this healthcare scenario.</a:t>
            </a:r>
            <a:endParaRPr sz="1100" dirty="0">
              <a:solidFill>
                <a:schemeClr val="bg2"/>
              </a:solidFill>
            </a:endParaRPr>
          </a:p>
          <a:p>
            <a:pPr marL="0" lvl="0" indent="0" algn="l" rtl="0">
              <a:spcBef>
                <a:spcPts val="0"/>
              </a:spcBef>
              <a:spcAft>
                <a:spcPts val="1200"/>
              </a:spcAft>
              <a:buNone/>
            </a:pPr>
            <a:endParaRPr sz="1100" dirty="0">
              <a:solidFill>
                <a:schemeClr val="accent1"/>
              </a:solidFill>
            </a:endParaRPr>
          </a:p>
        </p:txBody>
      </p:sp>
      <p:sp>
        <p:nvSpPr>
          <p:cNvPr id="9" name="TextBox 8"/>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Low Literacy Rate States</a:t>
            </a:r>
            <a:endParaRPr lang="en-US" sz="1600" b="1" dirty="0">
              <a:solidFill>
                <a:schemeClr val="bg2">
                  <a:lumMod val="50000"/>
                </a:schemeClr>
              </a:solidFill>
            </a:endParaRPr>
          </a:p>
        </p:txBody>
      </p:sp>
    </p:spTree>
    <p:extLst>
      <p:ext uri="{BB962C8B-B14F-4D97-AF65-F5344CB8AC3E}">
        <p14:creationId xmlns:p14="http://schemas.microsoft.com/office/powerpoint/2010/main" val="1322607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grpSp>
        <p:nvGrpSpPr>
          <p:cNvPr id="7" name="Google Shape;129;p23"/>
          <p:cNvGrpSpPr/>
          <p:nvPr/>
        </p:nvGrpSpPr>
        <p:grpSpPr>
          <a:xfrm>
            <a:off x="221805" y="1648691"/>
            <a:ext cx="3908886" cy="3430189"/>
            <a:chOff x="200295" y="1166854"/>
            <a:chExt cx="4092645" cy="3843296"/>
          </a:xfrm>
        </p:grpSpPr>
        <p:pic>
          <p:nvPicPr>
            <p:cNvPr id="8" name="Google Shape;130;p23"/>
            <p:cNvPicPr preferRelativeResize="0"/>
            <p:nvPr/>
          </p:nvPicPr>
          <p:blipFill rotWithShape="1">
            <a:blip r:embed="rId3">
              <a:alphaModFix/>
            </a:blip>
            <a:srcRect/>
            <a:stretch/>
          </p:blipFill>
          <p:spPr>
            <a:xfrm>
              <a:off x="200295" y="1172049"/>
              <a:ext cx="2151453" cy="1962149"/>
            </a:xfrm>
            <a:prstGeom prst="rect">
              <a:avLst/>
            </a:prstGeom>
            <a:noFill/>
            <a:ln>
              <a:noFill/>
            </a:ln>
          </p:spPr>
        </p:pic>
        <p:pic>
          <p:nvPicPr>
            <p:cNvPr id="9" name="Google Shape;131;p23"/>
            <p:cNvPicPr preferRelativeResize="0"/>
            <p:nvPr/>
          </p:nvPicPr>
          <p:blipFill rotWithShape="1">
            <a:blip r:embed="rId4">
              <a:alphaModFix/>
            </a:blip>
            <a:srcRect/>
            <a:stretch/>
          </p:blipFill>
          <p:spPr>
            <a:xfrm>
              <a:off x="2562013" y="1166854"/>
              <a:ext cx="1730927" cy="2077323"/>
            </a:xfrm>
            <a:prstGeom prst="rect">
              <a:avLst/>
            </a:prstGeom>
            <a:noFill/>
            <a:ln>
              <a:noFill/>
            </a:ln>
          </p:spPr>
        </p:pic>
        <p:pic>
          <p:nvPicPr>
            <p:cNvPr id="10" name="Google Shape;132;p23"/>
            <p:cNvPicPr preferRelativeResize="0"/>
            <p:nvPr/>
          </p:nvPicPr>
          <p:blipFill rotWithShape="1">
            <a:blip r:embed="rId5">
              <a:alphaModFix/>
            </a:blip>
            <a:srcRect/>
            <a:stretch/>
          </p:blipFill>
          <p:spPr>
            <a:xfrm>
              <a:off x="1221386" y="3244176"/>
              <a:ext cx="2076647" cy="1765974"/>
            </a:xfrm>
            <a:prstGeom prst="rect">
              <a:avLst/>
            </a:prstGeom>
            <a:noFill/>
            <a:ln>
              <a:noFill/>
            </a:ln>
          </p:spPr>
        </p:pic>
      </p:grpSp>
      <p:sp>
        <p:nvSpPr>
          <p:cNvPr id="11" name="Google Shape;128;p23"/>
          <p:cNvSpPr txBox="1">
            <a:spLocks noGrp="1"/>
          </p:cNvSpPr>
          <p:nvPr>
            <p:ph type="body" idx="4294967295"/>
          </p:nvPr>
        </p:nvSpPr>
        <p:spPr>
          <a:xfrm>
            <a:off x="4645363" y="1648691"/>
            <a:ext cx="3999900" cy="3232500"/>
          </a:xfrm>
          <a:prstGeom prst="rect">
            <a:avLst/>
          </a:prstGeom>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rgbClr val="000000"/>
              </a:buClr>
              <a:buFont typeface="Arial"/>
              <a:buNone/>
            </a:pPr>
            <a:r>
              <a:rPr lang="en" sz="1100" dirty="0">
                <a:solidFill>
                  <a:schemeClr val="bg2"/>
                </a:solidFill>
              </a:rPr>
              <a:t>The enchanting visual narrative through a line plot unveils intriguing insights into Diabetes-TB dynamics, known DM status, notified diagnoses, and the initiation of Anti-diabetic treatment across selected states. In this captivating tableau, Odisha emerges as a beacon, boasting a notable surge in diagnosed Diabetes-TB cases, coupled with a laudable commitment to proactive Anti-diabetic Treatment measures.</a:t>
            </a: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r>
              <a:rPr lang="en" sz="1100" dirty="0">
                <a:solidFill>
                  <a:schemeClr val="bg2"/>
                </a:solidFill>
              </a:rPr>
              <a:t>On the other hand, Bihar gracefully takes its place with a lower percentage of Diabetes-TB diagnoses, accompanied by a modest initiation rate of Anti-diabetic Treatment.</a:t>
            </a: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endParaRPr sz="1100" dirty="0">
              <a:solidFill>
                <a:schemeClr val="bg2"/>
              </a:solidFill>
            </a:endParaRPr>
          </a:p>
          <a:p>
            <a:pPr marL="0" lvl="0" indent="0" algn="just" rtl="0">
              <a:lnSpc>
                <a:spcPct val="100000"/>
              </a:lnSpc>
              <a:spcBef>
                <a:spcPts val="0"/>
              </a:spcBef>
              <a:spcAft>
                <a:spcPts val="0"/>
              </a:spcAft>
              <a:buClr>
                <a:srgbClr val="000000"/>
              </a:buClr>
              <a:buFont typeface="Arial"/>
              <a:buNone/>
            </a:pPr>
            <a:r>
              <a:rPr lang="en" sz="1100" dirty="0">
                <a:solidFill>
                  <a:schemeClr val="bg2"/>
                </a:solidFill>
              </a:rPr>
              <a:t>Despite Odisha's admirable Anti-diabetic Treatment percentage, the overall proportion of TB-Diabetes diagnoses modestly rests at 27.1%. This narrative not only piques curiosity but also underscores the pressing need for nuanced, targeted interventions and strategic healthcare measures in Odisha to elevate the state's health landscape.</a:t>
            </a:r>
            <a:endParaRPr sz="1100" dirty="0">
              <a:solidFill>
                <a:schemeClr val="bg2"/>
              </a:solidFill>
            </a:endParaRPr>
          </a:p>
        </p:txBody>
      </p:sp>
      <p:sp>
        <p:nvSpPr>
          <p:cNvPr id="12" name="TextBox 11"/>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selected states</a:t>
            </a:r>
            <a:endParaRPr lang="en-US" sz="1600" b="1" dirty="0">
              <a:solidFill>
                <a:schemeClr val="bg2">
                  <a:lumMod val="50000"/>
                </a:schemeClr>
              </a:solidFill>
            </a:endParaRPr>
          </a:p>
        </p:txBody>
      </p:sp>
    </p:spTree>
    <p:extLst>
      <p:ext uri="{BB962C8B-B14F-4D97-AF65-F5344CB8AC3E}">
        <p14:creationId xmlns:p14="http://schemas.microsoft.com/office/powerpoint/2010/main" val="4119098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sp>
        <p:nvSpPr>
          <p:cNvPr id="8" name="Google Shape;121;p22"/>
          <p:cNvSpPr txBox="1">
            <a:spLocks noGrp="1"/>
          </p:cNvSpPr>
          <p:nvPr>
            <p:ph type="body" idx="4294967295"/>
          </p:nvPr>
        </p:nvSpPr>
        <p:spPr>
          <a:xfrm>
            <a:off x="4385635" y="1536734"/>
            <a:ext cx="4460491" cy="3647891"/>
          </a:xfrm>
          <a:prstGeom prst="rect">
            <a:avLst/>
          </a:prstGeom>
        </p:spPr>
        <p:txBody>
          <a:bodyPr spcFirstLastPara="1" wrap="square" lIns="91425" tIns="91425" rIns="91425" bIns="91425" anchor="t" anchorCtr="0">
            <a:spAutoFit/>
          </a:bodyPr>
          <a:lstStyle/>
          <a:p>
            <a:pPr marL="139700" indent="0" algn="just">
              <a:buNone/>
            </a:pPr>
            <a:r>
              <a:rPr lang="en-US" sz="1100" dirty="0"/>
              <a:t>In this line chart, we compare the proportion of patients with known tuberculosis who also suffer from Diabetes Mellitus, the percentage of TB patients who are diagnosed with DM out of the tested ones and the number of diabetic patients who are on both DM and TB </a:t>
            </a:r>
            <a:r>
              <a:rPr lang="en-US" sz="1100" dirty="0" smtClean="0"/>
              <a:t>medication, represented </a:t>
            </a:r>
            <a:r>
              <a:rPr lang="en-US" sz="1100" dirty="0"/>
              <a:t>by orange, green and blue colors respectively, across 3 states.</a:t>
            </a:r>
          </a:p>
          <a:p>
            <a:pPr marL="139700" indent="0" algn="just">
              <a:buNone/>
            </a:pPr>
            <a:r>
              <a:rPr lang="en-US" sz="1100" dirty="0"/>
              <a:t>We can see that the incidence of DM in patients who suffer from TB is fairly constant across the states compared. This matches with the overall percentage both in India and worldwide, which implies that TB may be a causative factor for DM. The diagnosis of DM in patients who already suffer from TB is almost uniform in Chhattisgarh and Uttar Pradesh, but higher in Lakshadweep. We must also note that the percentage of DM affected individuals who are undergoing treatment for both TB and DM is the highest in Lakshadweep. This might be due to its higher DM diagnosis rate, causing a correspondingly larger population size of patients taking medication for the same.</a:t>
            </a:r>
          </a:p>
          <a:p>
            <a:pPr marL="0" lvl="0" indent="0" algn="l" rtl="0">
              <a:spcBef>
                <a:spcPts val="0"/>
              </a:spcBef>
              <a:spcAft>
                <a:spcPts val="1200"/>
              </a:spcAft>
              <a:buNone/>
            </a:pPr>
            <a:endParaRPr sz="1100" dirty="0">
              <a:solidFill>
                <a:schemeClr val="accent1"/>
              </a:solidFill>
            </a:endParaRPr>
          </a:p>
        </p:txBody>
      </p:sp>
      <p:sp>
        <p:nvSpPr>
          <p:cNvPr id="9" name="TextBox 8"/>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Population</a:t>
            </a:r>
            <a:endParaRPr lang="en-US" sz="1600" b="1"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42" y="1704109"/>
            <a:ext cx="4019413" cy="3061855"/>
          </a:xfrm>
          <a:prstGeom prst="rect">
            <a:avLst/>
          </a:prstGeom>
        </p:spPr>
      </p:pic>
    </p:spTree>
    <p:extLst>
      <p:ext uri="{BB962C8B-B14F-4D97-AF65-F5344CB8AC3E}">
        <p14:creationId xmlns:p14="http://schemas.microsoft.com/office/powerpoint/2010/main" val="952581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3238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sp>
        <p:nvSpPr>
          <p:cNvPr id="8" name="Google Shape;121;p22"/>
          <p:cNvSpPr txBox="1">
            <a:spLocks noGrp="1"/>
          </p:cNvSpPr>
          <p:nvPr>
            <p:ph type="body" idx="4294967295"/>
          </p:nvPr>
        </p:nvSpPr>
        <p:spPr>
          <a:xfrm>
            <a:off x="4337144" y="1473566"/>
            <a:ext cx="4682165" cy="3842560"/>
          </a:xfrm>
          <a:prstGeom prst="rect">
            <a:avLst/>
          </a:prstGeom>
        </p:spPr>
        <p:txBody>
          <a:bodyPr spcFirstLastPara="1" wrap="square" lIns="91425" tIns="91425" rIns="91425" bIns="91425" anchor="t" anchorCtr="0">
            <a:spAutoFit/>
          </a:bodyPr>
          <a:lstStyle/>
          <a:p>
            <a:pPr marL="139700" indent="0" algn="just">
              <a:buNone/>
            </a:pPr>
            <a:r>
              <a:rPr lang="en-US" sz="1100" dirty="0" smtClean="0"/>
              <a:t>The </a:t>
            </a:r>
            <a:r>
              <a:rPr lang="en-US" sz="1100" dirty="0"/>
              <a:t>prevalence of diabetes across India is varied. Preliminary results from a large community study conducted by the Indian Council of Medical research (ICMR) revealed that a lower proportion of the population is affected in states of Northern India (Chandigarh 0.12 million, Jharkhand 0.96 million) as compared to Maharashtra (9.2 million) and Tamil Nadu (4.8 million). A suggested explanation for this difference is that the north Indians are migrant Asian populations and south Indians are the host populations</a:t>
            </a:r>
            <a:r>
              <a:rPr lang="en-US" sz="1100" dirty="0" smtClean="0"/>
              <a:t>, however </a:t>
            </a:r>
            <a:r>
              <a:rPr lang="en-US" sz="1100" dirty="0"/>
              <a:t>this possible cause-and-effect has not been corroborated through further research. Similar ethnographic disparities have been observed in indigenous and non-indigenous populations in countries colonized by the Great Britain: indigenous people from New Zealand and Australia have been shown to suffer from diabetes and cardio-metabolic disorders more than the non-indigenous people</a:t>
            </a:r>
            <a:r>
              <a:rPr lang="en-US" sz="1100" dirty="0" smtClean="0"/>
              <a:t>. Further </a:t>
            </a:r>
            <a:r>
              <a:rPr lang="en-US" sz="1100" dirty="0"/>
              <a:t>studies are required in India to highlight cultural and ethnic trends and provide a more complete understanding of the differences in diabetes etiology between Indian and other ethnic groups within India</a:t>
            </a:r>
            <a:r>
              <a:rPr lang="en-US" sz="1100" dirty="0" smtClean="0"/>
              <a:t>.</a:t>
            </a:r>
            <a:r>
              <a:rPr lang="en-US" sz="1100" dirty="0"/>
              <a:t/>
            </a:r>
            <a:br>
              <a:rPr lang="en-US" sz="1100" dirty="0"/>
            </a:br>
            <a:r>
              <a:rPr lang="en-US" sz="1100" dirty="0"/>
              <a:t>.</a:t>
            </a:r>
          </a:p>
          <a:p>
            <a:pPr marL="0" lvl="0" indent="0" algn="just" rtl="0">
              <a:spcBef>
                <a:spcPts val="0"/>
              </a:spcBef>
              <a:spcAft>
                <a:spcPts val="1200"/>
              </a:spcAft>
              <a:buNone/>
            </a:pPr>
            <a:endParaRPr sz="1100" dirty="0">
              <a:solidFill>
                <a:schemeClr val="accent1"/>
              </a:solidFill>
            </a:endParaRPr>
          </a:p>
        </p:txBody>
      </p:sp>
      <p:sp>
        <p:nvSpPr>
          <p:cNvPr id="9" name="TextBox 8"/>
          <p:cNvSpPr txBox="1"/>
          <p:nvPr/>
        </p:nvSpPr>
        <p:spPr>
          <a:xfrm>
            <a:off x="1802917" y="1038268"/>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Population</a:t>
            </a:r>
            <a:endParaRPr lang="en-US" sz="1600" b="1" dirty="0">
              <a:solidFill>
                <a:schemeClr val="bg2">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6" y="1571370"/>
            <a:ext cx="3921428" cy="2720035"/>
          </a:xfrm>
          <a:prstGeom prst="rect">
            <a:avLst/>
          </a:prstGeom>
        </p:spPr>
      </p:pic>
    </p:spTree>
    <p:extLst>
      <p:ext uri="{BB962C8B-B14F-4D97-AF65-F5344CB8AC3E}">
        <p14:creationId xmlns:p14="http://schemas.microsoft.com/office/powerpoint/2010/main" val="734627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sp>
        <p:nvSpPr>
          <p:cNvPr id="8" name="Google Shape;121;p22"/>
          <p:cNvSpPr txBox="1">
            <a:spLocks noGrp="1"/>
          </p:cNvSpPr>
          <p:nvPr>
            <p:ph type="body" idx="4294967295"/>
          </p:nvPr>
        </p:nvSpPr>
        <p:spPr>
          <a:xfrm>
            <a:off x="4693854" y="1597462"/>
            <a:ext cx="3999900" cy="2554515"/>
          </a:xfrm>
          <a:prstGeom prst="rect">
            <a:avLst/>
          </a:prstGeom>
        </p:spPr>
        <p:txBody>
          <a:bodyPr spcFirstLastPara="1" wrap="square" lIns="91425" tIns="91425" rIns="91425" bIns="91425" anchor="t" anchorCtr="0">
            <a:spAutoFit/>
          </a:bodyPr>
          <a:lstStyle/>
          <a:p>
            <a:pPr marL="0" lvl="0" indent="0" algn="just">
              <a:lnSpc>
                <a:spcPct val="100000"/>
              </a:lnSpc>
              <a:buClr>
                <a:srgbClr val="000000"/>
              </a:buClr>
              <a:buNone/>
            </a:pPr>
            <a:r>
              <a:rPr lang="en-US" sz="1100" dirty="0"/>
              <a:t>GSDP(Gross State Domestic Produce) is a well known indicator of economic wealth and stability. Out of the three states shown in this graph, the greatest GSDP is that of Bihar’s, followed by Goa and Mizoram. However, Bihar’s population is around 70 times greater than Mizoram and Goa. Thus, we use the GDSP per capita as a more accurate indicator represented by the X axis in this graph as the independent variable. The organization of states with respect to GDSP per capita is exactly opposite to that of just GDSP; the descending order of GDSP per capita is Goa, Mizoram and Bihar. While comparing in this way, we see that the wealthier states have higher rates of both incidence and occurrence of DM and TB. This is in agreement with published research that higher income groups are more predisposed to DM and other lifestyle related illnesses like cardiovascular disease.</a:t>
            </a:r>
            <a:endParaRPr sz="1100" dirty="0">
              <a:solidFill>
                <a:schemeClr val="accent1"/>
              </a:solidFill>
            </a:endParaRPr>
          </a:p>
        </p:txBody>
      </p:sp>
      <p:sp>
        <p:nvSpPr>
          <p:cNvPr id="9" name="TextBox 8"/>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with regards to GSDP</a:t>
            </a:r>
            <a:endParaRPr lang="en-US" sz="1600" b="1"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2" y="1536734"/>
            <a:ext cx="2064327" cy="1814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4436" y="1536734"/>
            <a:ext cx="2140528" cy="181478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182" y="3441745"/>
            <a:ext cx="2098963" cy="1629018"/>
          </a:xfrm>
          <a:prstGeom prst="rect">
            <a:avLst/>
          </a:prstGeom>
        </p:spPr>
      </p:pic>
    </p:spTree>
    <p:extLst>
      <p:ext uri="{BB962C8B-B14F-4D97-AF65-F5344CB8AC3E}">
        <p14:creationId xmlns:p14="http://schemas.microsoft.com/office/powerpoint/2010/main" val="2534282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110836" y="693991"/>
            <a:ext cx="892232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Correlation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55" y="1627909"/>
            <a:ext cx="8548255" cy="2826847"/>
          </a:xfrm>
          <a:prstGeom prst="rect">
            <a:avLst/>
          </a:prstGeom>
        </p:spPr>
      </p:pic>
    </p:spTree>
    <p:extLst>
      <p:ext uri="{BB962C8B-B14F-4D97-AF65-F5344CB8AC3E}">
        <p14:creationId xmlns:p14="http://schemas.microsoft.com/office/powerpoint/2010/main" val="104563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sp>
        <p:nvSpPr>
          <p:cNvPr id="8" name="Google Shape;121;p22"/>
          <p:cNvSpPr txBox="1">
            <a:spLocks noGrp="1"/>
          </p:cNvSpPr>
          <p:nvPr>
            <p:ph type="body" idx="4294967295"/>
          </p:nvPr>
        </p:nvSpPr>
        <p:spPr>
          <a:xfrm>
            <a:off x="4537362" y="1993933"/>
            <a:ext cx="4371109" cy="2090542"/>
          </a:xfrm>
          <a:prstGeom prst="rect">
            <a:avLst/>
          </a:prstGeom>
        </p:spPr>
        <p:txBody>
          <a:bodyPr spcFirstLastPara="1" wrap="square" lIns="91425" tIns="91425" rIns="91425" bIns="91425" anchor="t" anchorCtr="0">
            <a:spAutoFit/>
          </a:bodyPr>
          <a:lstStyle/>
          <a:p>
            <a:pPr marL="139700" indent="0" algn="just">
              <a:buNone/>
            </a:pPr>
            <a:r>
              <a:rPr lang="en-US" sz="1100" b="1" dirty="0"/>
              <a:t>Life expectancy and DM treatment</a:t>
            </a:r>
            <a:r>
              <a:rPr lang="en-US" sz="1100" dirty="0"/>
              <a:t>: One interesting correlation is between the percent of TB-DM diagnosed patients who were initiated on anti-DM treatment, and the life expectancy of a state (r=0.37). We believe that the former does not cause the latter, but that both are characteristics of a state with a strong healthcare system. We claim this because TB cases by themselves have a negligible impact on life expectancy, as seen by the very low correlation between life expectancy and prevalence of TB.</a:t>
            </a:r>
          </a:p>
          <a:p>
            <a:pPr marL="0" lvl="0" indent="0" algn="l" rtl="0">
              <a:spcBef>
                <a:spcPts val="0"/>
              </a:spcBef>
              <a:spcAft>
                <a:spcPts val="1200"/>
              </a:spcAft>
              <a:buNone/>
            </a:pPr>
            <a:endParaRPr sz="1100" dirty="0">
              <a:solidFill>
                <a:schemeClr val="accent1"/>
              </a:solidFill>
            </a:endParaRPr>
          </a:p>
        </p:txBody>
      </p:sp>
      <p:sp>
        <p:nvSpPr>
          <p:cNvPr id="9" name="TextBox 8"/>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on Life expectancy in various states</a:t>
            </a:r>
            <a:endParaRPr lang="en-US" sz="1600" b="1"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1536734"/>
            <a:ext cx="4323059" cy="3281650"/>
          </a:xfrm>
          <a:prstGeom prst="rect">
            <a:avLst/>
          </a:prstGeom>
        </p:spPr>
      </p:pic>
    </p:spTree>
    <p:extLst>
      <p:ext uri="{BB962C8B-B14F-4D97-AF65-F5344CB8AC3E}">
        <p14:creationId xmlns:p14="http://schemas.microsoft.com/office/powerpoint/2010/main" val="244682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4"/>
          <p:cNvSpPr txBox="1">
            <a:spLocks noGrp="1"/>
          </p:cNvSpPr>
          <p:nvPr>
            <p:ph type="title"/>
          </p:nvPr>
        </p:nvSpPr>
        <p:spPr>
          <a:xfrm>
            <a:off x="901875" y="1621638"/>
            <a:ext cx="4068220" cy="9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Whoa!</a:t>
            </a:r>
            <a:endParaRPr dirty="0"/>
          </a:p>
        </p:txBody>
      </p:sp>
      <p:sp>
        <p:nvSpPr>
          <p:cNvPr id="1485" name="Google Shape;1485;p34"/>
          <p:cNvSpPr txBox="1">
            <a:spLocks noGrp="1"/>
          </p:cNvSpPr>
          <p:nvPr>
            <p:ph type="subTitle" idx="1"/>
          </p:nvPr>
        </p:nvSpPr>
        <p:spPr>
          <a:xfrm>
            <a:off x="901874" y="2657562"/>
            <a:ext cx="3999233" cy="15750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Mohammed Huzaif S-RVCE23BIS125 </a:t>
            </a:r>
          </a:p>
          <a:p>
            <a:pPr marL="0" lvl="0" indent="0" algn="ctr" rtl="0">
              <a:spcBef>
                <a:spcPts val="0"/>
              </a:spcBef>
              <a:spcAft>
                <a:spcPts val="0"/>
              </a:spcAft>
              <a:buNone/>
            </a:pPr>
            <a:r>
              <a:rPr lang="en-US" dirty="0" smtClean="0"/>
              <a:t>Aditi Shastri-RVCE23BIS116</a:t>
            </a:r>
          </a:p>
          <a:p>
            <a:pPr marL="0" lvl="0" indent="0" algn="ctr" rtl="0">
              <a:spcBef>
                <a:spcPts val="0"/>
              </a:spcBef>
              <a:spcAft>
                <a:spcPts val="0"/>
              </a:spcAft>
              <a:buNone/>
            </a:pPr>
            <a:r>
              <a:rPr lang="en-US" dirty="0" err="1" smtClean="0"/>
              <a:t>Kavya</a:t>
            </a:r>
            <a:r>
              <a:rPr lang="en-US" dirty="0" smtClean="0"/>
              <a:t> Thrivedi-RVCE23BIS015</a:t>
            </a:r>
          </a:p>
          <a:p>
            <a:pPr marL="0" lvl="0" indent="0" algn="ctr" rtl="0">
              <a:spcBef>
                <a:spcPts val="0"/>
              </a:spcBef>
              <a:spcAft>
                <a:spcPts val="0"/>
              </a:spcAft>
              <a:buNone/>
            </a:pPr>
            <a:endParaRPr dirty="0"/>
          </a:p>
        </p:txBody>
      </p:sp>
      <p:grpSp>
        <p:nvGrpSpPr>
          <p:cNvPr id="1486" name="Google Shape;1486;p34"/>
          <p:cNvGrpSpPr/>
          <p:nvPr/>
        </p:nvGrpSpPr>
        <p:grpSpPr>
          <a:xfrm>
            <a:off x="5094222" y="1293800"/>
            <a:ext cx="4010381" cy="2458905"/>
            <a:chOff x="4939903" y="1223591"/>
            <a:chExt cx="3875139" cy="2375983"/>
          </a:xfrm>
        </p:grpSpPr>
        <p:sp>
          <p:nvSpPr>
            <p:cNvPr id="1487" name="Google Shape;1487;p34"/>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4"/>
            <p:cNvGrpSpPr/>
            <p:nvPr/>
          </p:nvGrpSpPr>
          <p:grpSpPr>
            <a:xfrm>
              <a:off x="4939903" y="1223591"/>
              <a:ext cx="3875139" cy="2353997"/>
              <a:chOff x="2772963" y="2596675"/>
              <a:chExt cx="3598086" cy="2185698"/>
            </a:xfrm>
          </p:grpSpPr>
          <p:sp>
            <p:nvSpPr>
              <p:cNvPr id="1489" name="Google Shape;1489;p34"/>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 name="Google Shape;8525;p81"/>
          <p:cNvGrpSpPr/>
          <p:nvPr/>
        </p:nvGrpSpPr>
        <p:grpSpPr>
          <a:xfrm>
            <a:off x="1848707" y="3836663"/>
            <a:ext cx="357226" cy="357367"/>
            <a:chOff x="-55987225" y="3591025"/>
            <a:chExt cx="317450" cy="317575"/>
          </a:xfrm>
        </p:grpSpPr>
        <p:sp>
          <p:nvSpPr>
            <p:cNvPr id="62" name="Google Shape;8526;p81"/>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27;p81"/>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28;p81"/>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529;p81"/>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530;p81"/>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8501;p81"/>
          <p:cNvGrpSpPr/>
          <p:nvPr/>
        </p:nvGrpSpPr>
        <p:grpSpPr>
          <a:xfrm>
            <a:off x="2279137" y="3819972"/>
            <a:ext cx="358971" cy="359224"/>
            <a:chOff x="-57956275" y="3197925"/>
            <a:chExt cx="319000" cy="319225"/>
          </a:xfrm>
        </p:grpSpPr>
        <p:sp>
          <p:nvSpPr>
            <p:cNvPr id="68" name="Google Shape;8502;p81"/>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503;p81"/>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504;p81"/>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505;p81"/>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506;p81"/>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507;p81"/>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08;p81"/>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8558;p81"/>
          <p:cNvGrpSpPr/>
          <p:nvPr/>
        </p:nvGrpSpPr>
        <p:grpSpPr>
          <a:xfrm>
            <a:off x="2773908" y="3839758"/>
            <a:ext cx="274770" cy="358492"/>
            <a:chOff x="-52005775" y="3208025"/>
            <a:chExt cx="244175" cy="318575"/>
          </a:xfrm>
        </p:grpSpPr>
        <p:sp>
          <p:nvSpPr>
            <p:cNvPr id="76" name="Google Shape;8559;p81"/>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60;p81"/>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61;p81"/>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562;p81"/>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563;p81"/>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64;p81"/>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65;p81"/>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66;p81"/>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67;p81"/>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68;p81"/>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69;p81"/>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676;p81"/>
          <p:cNvGrpSpPr/>
          <p:nvPr/>
        </p:nvGrpSpPr>
        <p:grpSpPr>
          <a:xfrm>
            <a:off x="3156953" y="3839547"/>
            <a:ext cx="358971" cy="358408"/>
            <a:chOff x="-52043575" y="3983125"/>
            <a:chExt cx="319000" cy="318500"/>
          </a:xfrm>
        </p:grpSpPr>
        <p:sp>
          <p:nvSpPr>
            <p:cNvPr id="88" name="Google Shape;8677;p81"/>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78;p81"/>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79;p81"/>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80;p81"/>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81;p81"/>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82;p81"/>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83;p81"/>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84;p81"/>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685;p81"/>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8597;p81"/>
          <p:cNvGrpSpPr/>
          <p:nvPr/>
        </p:nvGrpSpPr>
        <p:grpSpPr>
          <a:xfrm>
            <a:off x="3599224" y="3817730"/>
            <a:ext cx="358999" cy="359252"/>
            <a:chOff x="-55595775" y="3982375"/>
            <a:chExt cx="319025" cy="319250"/>
          </a:xfrm>
        </p:grpSpPr>
        <p:sp>
          <p:nvSpPr>
            <p:cNvPr id="98" name="Google Shape;8598;p81"/>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99;p81"/>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00;p81"/>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01;p81"/>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02;p81"/>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03;p81"/>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512" name="Google Shape;2512;p61"/>
          <p:cNvSpPr txBox="1">
            <a:spLocks noGrp="1"/>
          </p:cNvSpPr>
          <p:nvPr>
            <p:ph type="title"/>
          </p:nvPr>
        </p:nvSpPr>
        <p:spPr>
          <a:xfrm>
            <a:off x="720000" y="400011"/>
            <a:ext cx="7704000" cy="6177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 Analysis</a:t>
            </a:r>
            <a:endParaRPr dirty="0"/>
          </a:p>
        </p:txBody>
      </p:sp>
      <p:sp>
        <p:nvSpPr>
          <p:cNvPr id="8" name="Google Shape;121;p22"/>
          <p:cNvSpPr txBox="1">
            <a:spLocks noGrp="1"/>
          </p:cNvSpPr>
          <p:nvPr>
            <p:ph type="body" idx="4294967295"/>
          </p:nvPr>
        </p:nvSpPr>
        <p:spPr>
          <a:xfrm>
            <a:off x="4520672" y="1929971"/>
            <a:ext cx="3999900" cy="1895873"/>
          </a:xfrm>
          <a:prstGeom prst="rect">
            <a:avLst/>
          </a:prstGeom>
        </p:spPr>
        <p:txBody>
          <a:bodyPr spcFirstLastPara="1" wrap="square" lIns="91425" tIns="91425" rIns="91425" bIns="91425" anchor="t" anchorCtr="0">
            <a:spAutoFit/>
          </a:bodyPr>
          <a:lstStyle/>
          <a:p>
            <a:pPr marL="0" lvl="0" indent="0" algn="just">
              <a:spcAft>
                <a:spcPts val="1200"/>
              </a:spcAft>
              <a:buNone/>
            </a:pPr>
            <a:r>
              <a:rPr lang="en-US" sz="1100" b="1" dirty="0"/>
              <a:t>Poverty</a:t>
            </a:r>
            <a:r>
              <a:rPr lang="en-US" sz="1100" dirty="0"/>
              <a:t>: Poverty is highly negatively correlated (r=-0.55) to the proportion of TB patients whose DM status is known. This signals that poor states are short on either resources or policy, and therefore test for DM much less than their richer counterparts. This highlights an area where work must be done. Poverty is similarly negatively correlated to the proportion of TB patients diagnosed with DM, who were initiated on treatment for it. This again highlights the same issues that the poor states face.</a:t>
            </a:r>
            <a:endParaRPr sz="1100" dirty="0">
              <a:solidFill>
                <a:schemeClr val="accent1"/>
              </a:solidFill>
            </a:endParaRPr>
          </a:p>
        </p:txBody>
      </p:sp>
      <p:sp>
        <p:nvSpPr>
          <p:cNvPr id="9" name="TextBox 8"/>
          <p:cNvSpPr txBox="1"/>
          <p:nvPr/>
        </p:nvSpPr>
        <p:spPr>
          <a:xfrm>
            <a:off x="1816772" y="1107952"/>
            <a:ext cx="5735782" cy="338554"/>
          </a:xfrm>
          <a:prstGeom prst="rect">
            <a:avLst/>
          </a:prstGeom>
          <a:noFill/>
        </p:spPr>
        <p:txBody>
          <a:bodyPr wrap="square" rtlCol="0">
            <a:spAutoFit/>
          </a:bodyPr>
          <a:lstStyle/>
          <a:p>
            <a:pPr algn="ctr"/>
            <a:r>
              <a:rPr lang="en-US" sz="1600" b="1" dirty="0" smtClean="0">
                <a:solidFill>
                  <a:schemeClr val="bg2">
                    <a:lumMod val="50000"/>
                  </a:schemeClr>
                </a:solidFill>
              </a:rPr>
              <a:t>TB-Diabetes Data based on Poverty Rates</a:t>
            </a:r>
            <a:endParaRPr lang="en-US" sz="1600" b="1"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 y="1640643"/>
            <a:ext cx="3872345" cy="3125535"/>
          </a:xfrm>
          <a:prstGeom prst="rect">
            <a:avLst/>
          </a:prstGeom>
        </p:spPr>
      </p:pic>
    </p:spTree>
    <p:extLst>
      <p:ext uri="{BB962C8B-B14F-4D97-AF65-F5344CB8AC3E}">
        <p14:creationId xmlns:p14="http://schemas.microsoft.com/office/powerpoint/2010/main" val="3046611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sp>
        <p:nvSpPr>
          <p:cNvPr id="2971" name="Google Shape;2971;p67"/>
          <p:cNvSpPr txBox="1">
            <a:spLocks noGrp="1"/>
          </p:cNvSpPr>
          <p:nvPr>
            <p:ph type="body" idx="4294967295"/>
          </p:nvPr>
        </p:nvSpPr>
        <p:spPr>
          <a:xfrm>
            <a:off x="720051" y="1215775"/>
            <a:ext cx="7862840" cy="3388200"/>
          </a:xfrm>
          <a:prstGeom prst="rect">
            <a:avLst/>
          </a:prstGeom>
        </p:spPr>
        <p:txBody>
          <a:bodyPr spcFirstLastPara="1" wrap="square" lIns="91425" tIns="91425" rIns="91425" bIns="91425" anchor="t" anchorCtr="0">
            <a:noAutofit/>
          </a:bodyPr>
          <a:lstStyle/>
          <a:p>
            <a:pPr marL="139700" indent="0" algn="just">
              <a:buNone/>
            </a:pPr>
            <a:r>
              <a:rPr lang="en-US" sz="1200" dirty="0"/>
              <a:t>There is a bidirectional relationship between TB and diabetes, and they both impact the presentation of each other. Diabetes is being increasingly recognized as a risk factor for TB and may affect its presentation, whilst TB may worsen glycemic control or lead to IGT among TB patients. This relationship demands adjustment in treatment and the need to employ insulin in the treatment of hyperglycemia during active TB infection when required</a:t>
            </a:r>
            <a:r>
              <a:rPr lang="en-US" sz="1200" dirty="0" smtClean="0"/>
              <a:t>.</a:t>
            </a:r>
          </a:p>
          <a:p>
            <a:pPr marL="139700" indent="0" algn="just">
              <a:buNone/>
            </a:pPr>
            <a:endParaRPr lang="en-US" sz="1200" dirty="0"/>
          </a:p>
          <a:p>
            <a:pPr marL="139700" indent="0" algn="just">
              <a:buNone/>
            </a:pPr>
            <a:r>
              <a:rPr lang="en-US" sz="1200" dirty="0"/>
              <a:t>The TB/DM integrated management is still evolving in India and there are challenges and opportunities. The vast network of public health facilities offers opportunities to improve the service delivery. The challenge lies in strengthening the individual programs and to envision and implement a horizontal-vertical integration. Understanding the stakeholder perspectives on the challenges and opportunities in effective integration is an important step in devising solutions. Our study points to the importance of decentralization of care and strengthening the district level coordination to enable bi-directional screening and management of TB/DM comorbidities. The disease control programs need to generate more data for better decision-making and close the skill gaps to improve integrated TB/DM management</a:t>
            </a:r>
            <a:r>
              <a:rPr lang="en-US" sz="1200" dirty="0" smtClean="0"/>
              <a:t>.</a:t>
            </a:r>
          </a:p>
          <a:p>
            <a:pPr marL="139700" indent="0">
              <a:buNone/>
            </a:pPr>
            <a:endParaRPr lang="en-US" sz="1200" dirty="0"/>
          </a:p>
          <a:p>
            <a:pPr marL="139700" indent="0">
              <a:buNone/>
            </a:pPr>
            <a:r>
              <a:rPr lang="en-US" sz="1200" b="1" dirty="0"/>
              <a:t>IGT: Impaired glucose tolerance</a:t>
            </a:r>
            <a:endParaRPr lang="en-US" sz="1200" dirty="0"/>
          </a:p>
          <a:p>
            <a:pPr marL="0" lvl="0" indent="0" algn="l" rtl="0">
              <a:spcBef>
                <a:spcPts val="300"/>
              </a:spcBef>
              <a:spcAft>
                <a:spcPts val="0"/>
              </a:spcAft>
              <a:buNone/>
            </a:pPr>
            <a:endParaRPr sz="1100" dirty="0"/>
          </a:p>
        </p:txBody>
      </p:sp>
      <p:sp>
        <p:nvSpPr>
          <p:cNvPr id="2972" name="Google Shape;2972;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Conclusion</a:t>
            </a: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sp>
        <p:nvSpPr>
          <p:cNvPr id="2971" name="Google Shape;2971;p67"/>
          <p:cNvSpPr txBox="1">
            <a:spLocks noGrp="1"/>
          </p:cNvSpPr>
          <p:nvPr>
            <p:ph type="body" idx="4294967295"/>
          </p:nvPr>
        </p:nvSpPr>
        <p:spPr>
          <a:xfrm>
            <a:off x="720050" y="1215775"/>
            <a:ext cx="7945967" cy="3388200"/>
          </a:xfrm>
          <a:prstGeom prst="rect">
            <a:avLst/>
          </a:prstGeom>
        </p:spPr>
        <p:txBody>
          <a:bodyPr spcFirstLastPara="1" wrap="square" lIns="91425" tIns="91425" rIns="91425" bIns="91425" anchor="t" anchorCtr="0">
            <a:noAutofit/>
          </a:bodyPr>
          <a:lstStyle/>
          <a:p>
            <a:pPr marL="0" lvl="0" indent="0">
              <a:spcBef>
                <a:spcPts val="300"/>
              </a:spcBef>
              <a:buNone/>
            </a:pPr>
            <a:r>
              <a:rPr lang="en-US" sz="1100" dirty="0" smtClean="0"/>
              <a:t>   [</a:t>
            </a:r>
            <a:r>
              <a:rPr lang="en-US" sz="1100" dirty="0"/>
              <a:t>1] India TB Report 2023 (Table 2.10) at https://tbcindia.gov.in/WriteReadData/l892s/5646 719104TB%20AR-2023_23-%</a:t>
            </a:r>
            <a:r>
              <a:rPr lang="en-US" sz="1100" dirty="0" smtClean="0"/>
              <a:t>2003-      2023_LRP.pdf</a:t>
            </a:r>
          </a:p>
          <a:p>
            <a:pPr marL="0" lvl="0" indent="0">
              <a:spcBef>
                <a:spcPts val="300"/>
              </a:spcBef>
              <a:buNone/>
            </a:pPr>
            <a:endParaRPr lang="en-US" sz="1100" dirty="0" smtClean="0"/>
          </a:p>
          <a:p>
            <a:pPr marL="0" lvl="0" indent="0">
              <a:spcBef>
                <a:spcPts val="300"/>
              </a:spcBef>
              <a:buNone/>
            </a:pPr>
            <a:r>
              <a:rPr lang="en-US" sz="1100" dirty="0" smtClean="0"/>
              <a:t>    [</a:t>
            </a:r>
            <a:r>
              <a:rPr lang="en-US" sz="1100" dirty="0"/>
              <a:t>2] Diabetes in India at WHO. https://www.who.int/india/health-topics/mobile-te </a:t>
            </a:r>
            <a:r>
              <a:rPr lang="en-US" sz="1100" dirty="0" err="1" smtClean="0"/>
              <a:t>chnology</a:t>
            </a:r>
            <a:r>
              <a:rPr lang="en-US" sz="1100" dirty="0" smtClean="0"/>
              <a:t>-for-preventing-</a:t>
            </a:r>
            <a:r>
              <a:rPr lang="en-US" sz="1100" dirty="0" err="1" smtClean="0"/>
              <a:t>ncds</a:t>
            </a:r>
            <a:endParaRPr lang="en-US" sz="1100" dirty="0" smtClean="0"/>
          </a:p>
          <a:p>
            <a:pPr marL="0" lvl="0" indent="0">
              <a:spcBef>
                <a:spcPts val="300"/>
              </a:spcBef>
              <a:buNone/>
            </a:pPr>
            <a:endParaRPr lang="en-US" sz="1100" dirty="0" smtClean="0"/>
          </a:p>
          <a:p>
            <a:pPr marL="139700" indent="0" fontAlgn="base">
              <a:buNone/>
            </a:pPr>
            <a:r>
              <a:rPr lang="en-US" sz="1100" u="sng" dirty="0" smtClean="0">
                <a:hlinkClick r:id="rId3"/>
              </a:rPr>
              <a:t>[3] https</a:t>
            </a:r>
            <a:r>
              <a:rPr lang="en-US" sz="1100" u="sng" dirty="0">
                <a:hlinkClick r:id="rId3"/>
              </a:rPr>
              <a:t>://www.ncbi.nlm.nih.gov/pmc/articles/PMC5121697</a:t>
            </a:r>
            <a:r>
              <a:rPr lang="en-US" sz="1100" u="sng" dirty="0" smtClean="0">
                <a:hlinkClick r:id="rId3"/>
              </a:rPr>
              <a:t>/</a:t>
            </a:r>
            <a:endParaRPr lang="en-US" sz="1100" u="sng" dirty="0" smtClean="0"/>
          </a:p>
          <a:p>
            <a:pPr marL="139700" indent="0" fontAlgn="base">
              <a:buNone/>
            </a:pPr>
            <a:endParaRPr lang="en-US" sz="1100" dirty="0"/>
          </a:p>
          <a:p>
            <a:pPr marL="139700" indent="0" fontAlgn="base">
              <a:buNone/>
            </a:pPr>
            <a:r>
              <a:rPr lang="en-US" sz="1100" dirty="0" smtClean="0"/>
              <a:t>[4] </a:t>
            </a:r>
            <a:r>
              <a:rPr lang="en-US" sz="1100" dirty="0" smtClean="0">
                <a:hlinkClick r:id="rId4"/>
              </a:rPr>
              <a:t>https</a:t>
            </a:r>
            <a:r>
              <a:rPr lang="en-US" sz="1100" dirty="0">
                <a:hlinkClick r:id="rId4"/>
              </a:rPr>
              <a:t>://www.ncbi.nlm.nih.gov/pmc/articles/PMC6843936</a:t>
            </a:r>
            <a:r>
              <a:rPr lang="en-US" sz="1100" dirty="0" smtClean="0">
                <a:hlinkClick r:id="rId4"/>
              </a:rPr>
              <a:t>/</a:t>
            </a:r>
            <a:endParaRPr lang="en-US" sz="1100" dirty="0" smtClean="0"/>
          </a:p>
          <a:p>
            <a:pPr marL="139700" indent="0" fontAlgn="base">
              <a:buNone/>
            </a:pPr>
            <a:endParaRPr lang="en-US" sz="1100" dirty="0"/>
          </a:p>
          <a:p>
            <a:pPr marL="139700" indent="0" fontAlgn="base">
              <a:buNone/>
            </a:pPr>
            <a:r>
              <a:rPr lang="en-US" sz="1100" dirty="0"/>
              <a:t>[5] </a:t>
            </a:r>
            <a:r>
              <a:rPr lang="en-US" sz="1100" dirty="0">
                <a:hlinkClick r:id="rId5"/>
              </a:rPr>
              <a:t>https://</a:t>
            </a:r>
            <a:r>
              <a:rPr lang="en-US" sz="1100" dirty="0" smtClean="0">
                <a:hlinkClick r:id="rId5"/>
              </a:rPr>
              <a:t>en.wikipedia.org/wiki/List_of_Indian_states_and_union_territories_by_poverty_rate</a:t>
            </a:r>
            <a:endParaRPr lang="en-US" sz="1100" dirty="0" smtClean="0"/>
          </a:p>
          <a:p>
            <a:pPr marL="139700" indent="0" fontAlgn="base">
              <a:buNone/>
            </a:pPr>
            <a:endParaRPr lang="en-US" sz="1100" dirty="0"/>
          </a:p>
          <a:p>
            <a:pPr marL="139700" indent="0" fontAlgn="base">
              <a:buNone/>
            </a:pPr>
            <a:r>
              <a:rPr lang="en-US" sz="1100" dirty="0"/>
              <a:t>[6] https://en.wikipedia.org/wiki/List_of_Indian_states_by_life_expectancy_at_birth</a:t>
            </a:r>
            <a:endParaRPr lang="en-US" sz="1100" dirty="0"/>
          </a:p>
          <a:p>
            <a:pPr marL="0" lvl="0" indent="0">
              <a:spcBef>
                <a:spcPts val="300"/>
              </a:spcBef>
              <a:buNone/>
            </a:pPr>
            <a:endParaRPr lang="en-US" sz="1100" dirty="0" smtClean="0"/>
          </a:p>
          <a:p>
            <a:pPr marL="0" lvl="0" indent="0">
              <a:spcBef>
                <a:spcPts val="300"/>
              </a:spcBef>
              <a:buNone/>
            </a:pPr>
            <a:r>
              <a:rPr lang="en-US" sz="1100" dirty="0" smtClean="0"/>
              <a:t>Dataset</a:t>
            </a:r>
            <a:r>
              <a:rPr lang="en-US" sz="1100" dirty="0"/>
              <a:t>: https://data.gov.in/ </a:t>
            </a:r>
            <a:endParaRPr sz="1100" dirty="0"/>
          </a:p>
        </p:txBody>
      </p:sp>
      <p:sp>
        <p:nvSpPr>
          <p:cNvPr id="2972" name="Google Shape;2972;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References</a:t>
            </a:r>
            <a:endParaRPr dirty="0"/>
          </a:p>
        </p:txBody>
      </p:sp>
    </p:spTree>
    <p:extLst>
      <p:ext uri="{BB962C8B-B14F-4D97-AF65-F5344CB8AC3E}">
        <p14:creationId xmlns:p14="http://schemas.microsoft.com/office/powerpoint/2010/main" val="1849852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grpSp>
        <p:nvGrpSpPr>
          <p:cNvPr id="5" name="Google Shape;2675;p65"/>
          <p:cNvGrpSpPr/>
          <p:nvPr/>
        </p:nvGrpSpPr>
        <p:grpSpPr>
          <a:xfrm>
            <a:off x="359397" y="1268746"/>
            <a:ext cx="3521886" cy="2606005"/>
            <a:chOff x="615700" y="2804250"/>
            <a:chExt cx="2219349" cy="1642199"/>
          </a:xfrm>
        </p:grpSpPr>
        <p:sp>
          <p:nvSpPr>
            <p:cNvPr id="6" name="Google Shape;2676;p65"/>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7;p65"/>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78;p65"/>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79;p65"/>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80;p65"/>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1;p65"/>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2;p65"/>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83;p65"/>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84;p65"/>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85;p65"/>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86;p65"/>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7;p65"/>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88;p65"/>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89;p65"/>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90;p65"/>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91;p65"/>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92;p65"/>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93;p65"/>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94;p65"/>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95;p65"/>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96;p65"/>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7;p65"/>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8;p65"/>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99;p65"/>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00;p65"/>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1;p65"/>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02;p65"/>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03;p65"/>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4;p65"/>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05;p65"/>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06;p65"/>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7;p65"/>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8;p65"/>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09;p65"/>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10;p65"/>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11;p65"/>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2;p65"/>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13;p65"/>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14;p65"/>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15;p65"/>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16;p65"/>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7;p65"/>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18;p65"/>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9;p65"/>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0;p65"/>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1;p65"/>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2;p65"/>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23;p65"/>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24;p65"/>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25;p65"/>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26;p65"/>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7;p65"/>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8;p65"/>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29;p65"/>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0;p65"/>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31;p65"/>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65"/>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65"/>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65"/>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65"/>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65"/>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7;p65"/>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38;p65"/>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39;p65"/>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40;p65"/>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41;p65"/>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42;p65"/>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43;p65"/>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44;p65"/>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45;p65"/>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46;p65"/>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660;p65"/>
          <p:cNvSpPr txBox="1">
            <a:spLocks noGrp="1"/>
          </p:cNvSpPr>
          <p:nvPr>
            <p:ph type="title"/>
          </p:nvPr>
        </p:nvSpPr>
        <p:spPr>
          <a:xfrm>
            <a:off x="4255609" y="1207517"/>
            <a:ext cx="4198446" cy="183310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5400" dirty="0"/>
              <a:t>Thanks!</a:t>
            </a:r>
            <a:endParaRPr sz="5400" dirty="0"/>
          </a:p>
        </p:txBody>
      </p:sp>
    </p:spTree>
    <p:extLst>
      <p:ext uri="{BB962C8B-B14F-4D97-AF65-F5344CB8AC3E}">
        <p14:creationId xmlns:p14="http://schemas.microsoft.com/office/powerpoint/2010/main" val="3993648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550" name="Google Shape;1550;p35"/>
          <p:cNvGrpSpPr/>
          <p:nvPr/>
        </p:nvGrpSpPr>
        <p:grpSpPr>
          <a:xfrm>
            <a:off x="546375" y="880125"/>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331485" y="1674375"/>
              <a:ext cx="278055" cy="903759"/>
            </a:xfrm>
            <a:custGeom>
              <a:avLst/>
              <a:gdLst/>
              <a:ahLst/>
              <a:cxnLst/>
              <a:rect l="l" t="t" r="r" b="b"/>
              <a:pathLst>
                <a:path w="2557" h="8311" extrusionOk="0">
                  <a:moveTo>
                    <a:pt x="2218" y="1"/>
                  </a:moveTo>
                  <a:cubicBezTo>
                    <a:pt x="1906" y="1"/>
                    <a:pt x="1705" y="1468"/>
                    <a:pt x="1705" y="1468"/>
                  </a:cubicBezTo>
                  <a:cubicBezTo>
                    <a:pt x="1705" y="1468"/>
                    <a:pt x="1429" y="3899"/>
                    <a:pt x="1153" y="4651"/>
                  </a:cubicBezTo>
                  <a:cubicBezTo>
                    <a:pt x="953" y="5178"/>
                    <a:pt x="0" y="6581"/>
                    <a:pt x="0" y="6581"/>
                  </a:cubicBezTo>
                  <a:lnTo>
                    <a:pt x="978" y="8310"/>
                  </a:lnTo>
                  <a:cubicBezTo>
                    <a:pt x="978" y="8310"/>
                    <a:pt x="1930" y="6130"/>
                    <a:pt x="2106" y="5478"/>
                  </a:cubicBezTo>
                  <a:cubicBezTo>
                    <a:pt x="2557" y="3899"/>
                    <a:pt x="1980" y="2571"/>
                    <a:pt x="2181" y="1619"/>
                  </a:cubicBezTo>
                  <a:cubicBezTo>
                    <a:pt x="2281" y="1243"/>
                    <a:pt x="2457" y="215"/>
                    <a:pt x="2331" y="65"/>
                  </a:cubicBezTo>
                  <a:cubicBezTo>
                    <a:pt x="2292" y="20"/>
                    <a:pt x="2254" y="1"/>
                    <a:pt x="221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870854" y="2287788"/>
              <a:ext cx="659632" cy="1743142"/>
            </a:xfrm>
            <a:custGeom>
              <a:avLst/>
              <a:gdLst/>
              <a:ahLst/>
              <a:cxnLst/>
              <a:rect l="l" t="t" r="r" b="b"/>
              <a:pathLst>
                <a:path w="6066" h="16030" extrusionOk="0">
                  <a:moveTo>
                    <a:pt x="3668" y="1"/>
                  </a:moveTo>
                  <a:cubicBezTo>
                    <a:pt x="3107" y="1"/>
                    <a:pt x="2530" y="130"/>
                    <a:pt x="2206" y="263"/>
                  </a:cubicBezTo>
                  <a:cubicBezTo>
                    <a:pt x="1505" y="539"/>
                    <a:pt x="302" y="1015"/>
                    <a:pt x="1154" y="2519"/>
                  </a:cubicBezTo>
                  <a:cubicBezTo>
                    <a:pt x="1730" y="3547"/>
                    <a:pt x="1655" y="4324"/>
                    <a:pt x="1580" y="5502"/>
                  </a:cubicBezTo>
                  <a:lnTo>
                    <a:pt x="1580" y="5602"/>
                  </a:lnTo>
                  <a:cubicBezTo>
                    <a:pt x="1204" y="8960"/>
                    <a:pt x="1028" y="10163"/>
                    <a:pt x="728" y="11441"/>
                  </a:cubicBezTo>
                  <a:cubicBezTo>
                    <a:pt x="402" y="12895"/>
                    <a:pt x="1" y="16003"/>
                    <a:pt x="652" y="16028"/>
                  </a:cubicBezTo>
                  <a:cubicBezTo>
                    <a:pt x="685" y="16029"/>
                    <a:pt x="717" y="16030"/>
                    <a:pt x="748" y="16030"/>
                  </a:cubicBezTo>
                  <a:cubicBezTo>
                    <a:pt x="1316" y="16030"/>
                    <a:pt x="1635" y="15821"/>
                    <a:pt x="1279" y="15702"/>
                  </a:cubicBezTo>
                  <a:cubicBezTo>
                    <a:pt x="903" y="15602"/>
                    <a:pt x="903" y="15552"/>
                    <a:pt x="903" y="15426"/>
                  </a:cubicBezTo>
                  <a:cubicBezTo>
                    <a:pt x="1053" y="13923"/>
                    <a:pt x="3209" y="11592"/>
                    <a:pt x="3384" y="9787"/>
                  </a:cubicBezTo>
                  <a:cubicBezTo>
                    <a:pt x="3434" y="9186"/>
                    <a:pt x="3484" y="8634"/>
                    <a:pt x="3510" y="8133"/>
                  </a:cubicBezTo>
                  <a:cubicBezTo>
                    <a:pt x="3760" y="9462"/>
                    <a:pt x="3585" y="10840"/>
                    <a:pt x="3585" y="11291"/>
                  </a:cubicBezTo>
                  <a:cubicBezTo>
                    <a:pt x="3660" y="12945"/>
                    <a:pt x="3986" y="16028"/>
                    <a:pt x="4688" y="16028"/>
                  </a:cubicBezTo>
                  <a:cubicBezTo>
                    <a:pt x="5439" y="16028"/>
                    <a:pt x="5815" y="15802"/>
                    <a:pt x="5339" y="15702"/>
                  </a:cubicBezTo>
                  <a:cubicBezTo>
                    <a:pt x="4913" y="15602"/>
                    <a:pt x="4938" y="15577"/>
                    <a:pt x="4938" y="15452"/>
                  </a:cubicBezTo>
                  <a:cubicBezTo>
                    <a:pt x="5038" y="13822"/>
                    <a:pt x="5765" y="10765"/>
                    <a:pt x="5916" y="8810"/>
                  </a:cubicBezTo>
                  <a:cubicBezTo>
                    <a:pt x="6066" y="6529"/>
                    <a:pt x="5063" y="4875"/>
                    <a:pt x="5013" y="4775"/>
                  </a:cubicBezTo>
                  <a:cubicBezTo>
                    <a:pt x="4462" y="3271"/>
                    <a:pt x="5339" y="1817"/>
                    <a:pt x="5164" y="840"/>
                  </a:cubicBezTo>
                  <a:cubicBezTo>
                    <a:pt x="5039" y="201"/>
                    <a:pt x="4366" y="1"/>
                    <a:pt x="366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1884555" y="2850527"/>
              <a:ext cx="643212" cy="1071331"/>
            </a:xfrm>
            <a:custGeom>
              <a:avLst/>
              <a:gdLst/>
              <a:ahLst/>
              <a:cxnLst/>
              <a:rect l="l" t="t" r="r" b="b"/>
              <a:pathLst>
                <a:path w="5915" h="9852" extrusionOk="0">
                  <a:moveTo>
                    <a:pt x="5088" y="1"/>
                  </a:moveTo>
                  <a:cubicBezTo>
                    <a:pt x="4387" y="523"/>
                    <a:pt x="3565" y="669"/>
                    <a:pt x="2850" y="669"/>
                  </a:cubicBezTo>
                  <a:cubicBezTo>
                    <a:pt x="2262" y="669"/>
                    <a:pt x="1746" y="570"/>
                    <a:pt x="1429" y="502"/>
                  </a:cubicBezTo>
                  <a:cubicBezTo>
                    <a:pt x="1228" y="2181"/>
                    <a:pt x="125" y="8547"/>
                    <a:pt x="0" y="9424"/>
                  </a:cubicBezTo>
                  <a:cubicBezTo>
                    <a:pt x="577" y="9625"/>
                    <a:pt x="752" y="9675"/>
                    <a:pt x="927" y="9675"/>
                  </a:cubicBezTo>
                  <a:cubicBezTo>
                    <a:pt x="3960" y="5214"/>
                    <a:pt x="3358" y="3459"/>
                    <a:pt x="3384" y="2958"/>
                  </a:cubicBezTo>
                  <a:lnTo>
                    <a:pt x="3384" y="2958"/>
                  </a:lnTo>
                  <a:cubicBezTo>
                    <a:pt x="3484" y="3535"/>
                    <a:pt x="3509" y="6843"/>
                    <a:pt x="3734" y="9675"/>
                  </a:cubicBezTo>
                  <a:cubicBezTo>
                    <a:pt x="3854" y="9750"/>
                    <a:pt x="4118" y="9852"/>
                    <a:pt x="4401" y="9852"/>
                  </a:cubicBezTo>
                  <a:cubicBezTo>
                    <a:pt x="4592" y="9852"/>
                    <a:pt x="4791" y="9806"/>
                    <a:pt x="4963" y="9675"/>
                  </a:cubicBezTo>
                  <a:cubicBezTo>
                    <a:pt x="4988" y="9500"/>
                    <a:pt x="5765" y="3785"/>
                    <a:pt x="5790" y="3635"/>
                  </a:cubicBezTo>
                  <a:cubicBezTo>
                    <a:pt x="5915" y="1956"/>
                    <a:pt x="5389" y="627"/>
                    <a:pt x="5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028965" y="2280937"/>
              <a:ext cx="498802" cy="743472"/>
            </a:xfrm>
            <a:custGeom>
              <a:avLst/>
              <a:gdLst/>
              <a:ahLst/>
              <a:cxnLst/>
              <a:rect l="l" t="t" r="r" b="b"/>
              <a:pathLst>
                <a:path w="4587" h="6837" extrusionOk="0">
                  <a:moveTo>
                    <a:pt x="2281" y="1"/>
                  </a:moveTo>
                  <a:cubicBezTo>
                    <a:pt x="3484" y="1329"/>
                    <a:pt x="3158" y="1880"/>
                    <a:pt x="2782" y="1956"/>
                  </a:cubicBezTo>
                  <a:cubicBezTo>
                    <a:pt x="2692" y="1975"/>
                    <a:pt x="2604" y="1984"/>
                    <a:pt x="2518" y="1984"/>
                  </a:cubicBezTo>
                  <a:cubicBezTo>
                    <a:pt x="1362" y="1984"/>
                    <a:pt x="602" y="377"/>
                    <a:pt x="602" y="377"/>
                  </a:cubicBezTo>
                  <a:lnTo>
                    <a:pt x="276" y="502"/>
                  </a:lnTo>
                  <a:cubicBezTo>
                    <a:pt x="276" y="502"/>
                    <a:pt x="953" y="1053"/>
                    <a:pt x="1053" y="2231"/>
                  </a:cubicBezTo>
                  <a:cubicBezTo>
                    <a:pt x="1153" y="3635"/>
                    <a:pt x="101" y="3635"/>
                    <a:pt x="101" y="3635"/>
                  </a:cubicBezTo>
                  <a:cubicBezTo>
                    <a:pt x="251" y="4412"/>
                    <a:pt x="0" y="6642"/>
                    <a:pt x="0" y="6642"/>
                  </a:cubicBezTo>
                  <a:cubicBezTo>
                    <a:pt x="437" y="6775"/>
                    <a:pt x="931" y="6836"/>
                    <a:pt x="1494" y="6836"/>
                  </a:cubicBezTo>
                  <a:cubicBezTo>
                    <a:pt x="1674" y="6836"/>
                    <a:pt x="1861" y="6830"/>
                    <a:pt x="2056" y="6818"/>
                  </a:cubicBezTo>
                  <a:cubicBezTo>
                    <a:pt x="3835" y="6642"/>
                    <a:pt x="4236" y="6316"/>
                    <a:pt x="4236" y="6316"/>
                  </a:cubicBezTo>
                  <a:cubicBezTo>
                    <a:pt x="4236" y="6316"/>
                    <a:pt x="4587" y="5414"/>
                    <a:pt x="4236" y="3484"/>
                  </a:cubicBezTo>
                  <a:cubicBezTo>
                    <a:pt x="3860" y="1529"/>
                    <a:pt x="2707" y="101"/>
                    <a:pt x="2707" y="101"/>
                  </a:cubicBezTo>
                  <a:lnTo>
                    <a:pt x="2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108564" y="2201882"/>
              <a:ext cx="184645" cy="181600"/>
            </a:xfrm>
            <a:custGeom>
              <a:avLst/>
              <a:gdLst/>
              <a:ahLst/>
              <a:cxnLst/>
              <a:rect l="l" t="t" r="r" b="b"/>
              <a:pathLst>
                <a:path w="1698" h="1670" extrusionOk="0">
                  <a:moveTo>
                    <a:pt x="196" y="1"/>
                  </a:moveTo>
                  <a:cubicBezTo>
                    <a:pt x="196" y="1"/>
                    <a:pt x="622" y="552"/>
                    <a:pt x="271" y="953"/>
                  </a:cubicBezTo>
                  <a:cubicBezTo>
                    <a:pt x="0" y="1282"/>
                    <a:pt x="1040" y="1670"/>
                    <a:pt x="1485" y="1670"/>
                  </a:cubicBezTo>
                  <a:cubicBezTo>
                    <a:pt x="1618" y="1670"/>
                    <a:pt x="1697" y="1635"/>
                    <a:pt x="1674" y="1555"/>
                  </a:cubicBezTo>
                  <a:cubicBezTo>
                    <a:pt x="1499" y="1129"/>
                    <a:pt x="1223" y="903"/>
                    <a:pt x="1324" y="327"/>
                  </a:cubicBezTo>
                  <a:lnTo>
                    <a:pt x="19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075289" y="2045946"/>
              <a:ext cx="264462" cy="263701"/>
            </a:xfrm>
            <a:custGeom>
              <a:avLst/>
              <a:gdLst/>
              <a:ahLst/>
              <a:cxnLst/>
              <a:rect l="l" t="t" r="r" b="b"/>
              <a:pathLst>
                <a:path w="2432" h="2425" extrusionOk="0">
                  <a:moveTo>
                    <a:pt x="858" y="0"/>
                  </a:moveTo>
                  <a:cubicBezTo>
                    <a:pt x="499" y="0"/>
                    <a:pt x="234" y="346"/>
                    <a:pt x="176" y="558"/>
                  </a:cubicBezTo>
                  <a:cubicBezTo>
                    <a:pt x="0" y="1159"/>
                    <a:pt x="351" y="1660"/>
                    <a:pt x="602" y="1886"/>
                  </a:cubicBezTo>
                  <a:cubicBezTo>
                    <a:pt x="993" y="2277"/>
                    <a:pt x="1459" y="2425"/>
                    <a:pt x="1771" y="2425"/>
                  </a:cubicBezTo>
                  <a:cubicBezTo>
                    <a:pt x="1939" y="2425"/>
                    <a:pt x="2062" y="2382"/>
                    <a:pt x="2106" y="2312"/>
                  </a:cubicBezTo>
                  <a:cubicBezTo>
                    <a:pt x="2432" y="1861"/>
                    <a:pt x="1680" y="382"/>
                    <a:pt x="1203" y="107"/>
                  </a:cubicBezTo>
                  <a:cubicBezTo>
                    <a:pt x="1082" y="31"/>
                    <a:pt x="966" y="0"/>
                    <a:pt x="85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050713" y="2027678"/>
              <a:ext cx="218137" cy="247172"/>
            </a:xfrm>
            <a:custGeom>
              <a:avLst/>
              <a:gdLst/>
              <a:ahLst/>
              <a:cxnLst/>
              <a:rect l="l" t="t" r="r" b="b"/>
              <a:pathLst>
                <a:path w="2006" h="2273" extrusionOk="0">
                  <a:moveTo>
                    <a:pt x="1139" y="1"/>
                  </a:moveTo>
                  <a:cubicBezTo>
                    <a:pt x="704" y="1"/>
                    <a:pt x="260" y="305"/>
                    <a:pt x="151" y="801"/>
                  </a:cubicBezTo>
                  <a:cubicBezTo>
                    <a:pt x="1" y="1503"/>
                    <a:pt x="352" y="1828"/>
                    <a:pt x="402" y="1904"/>
                  </a:cubicBezTo>
                  <a:cubicBezTo>
                    <a:pt x="591" y="2122"/>
                    <a:pt x="864" y="2272"/>
                    <a:pt x="992" y="2272"/>
                  </a:cubicBezTo>
                  <a:cubicBezTo>
                    <a:pt x="1084" y="2272"/>
                    <a:pt x="1101" y="2193"/>
                    <a:pt x="953" y="2004"/>
                  </a:cubicBezTo>
                  <a:cubicBezTo>
                    <a:pt x="627" y="1553"/>
                    <a:pt x="1079" y="1553"/>
                    <a:pt x="803" y="1177"/>
                  </a:cubicBezTo>
                  <a:cubicBezTo>
                    <a:pt x="703" y="1026"/>
                    <a:pt x="828" y="1051"/>
                    <a:pt x="1404" y="826"/>
                  </a:cubicBezTo>
                  <a:cubicBezTo>
                    <a:pt x="1981" y="600"/>
                    <a:pt x="2006" y="550"/>
                    <a:pt x="1856" y="375"/>
                  </a:cubicBezTo>
                  <a:cubicBezTo>
                    <a:pt x="1674" y="117"/>
                    <a:pt x="1408" y="1"/>
                    <a:pt x="1139"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230681" y="2222978"/>
              <a:ext cx="73401" cy="61548"/>
            </a:xfrm>
            <a:custGeom>
              <a:avLst/>
              <a:gdLst/>
              <a:ahLst/>
              <a:cxnLst/>
              <a:rect l="l" t="t" r="r" b="b"/>
              <a:pathLst>
                <a:path w="675" h="566" extrusionOk="0">
                  <a:moveTo>
                    <a:pt x="501" y="1"/>
                  </a:moveTo>
                  <a:cubicBezTo>
                    <a:pt x="486" y="1"/>
                    <a:pt x="469" y="3"/>
                    <a:pt x="451" y="7"/>
                  </a:cubicBezTo>
                  <a:cubicBezTo>
                    <a:pt x="251" y="57"/>
                    <a:pt x="175" y="333"/>
                    <a:pt x="175" y="333"/>
                  </a:cubicBezTo>
                  <a:cubicBezTo>
                    <a:pt x="150" y="433"/>
                    <a:pt x="0" y="509"/>
                    <a:pt x="175" y="559"/>
                  </a:cubicBezTo>
                  <a:cubicBezTo>
                    <a:pt x="193" y="564"/>
                    <a:pt x="211" y="566"/>
                    <a:pt x="230" y="566"/>
                  </a:cubicBezTo>
                  <a:cubicBezTo>
                    <a:pt x="402" y="566"/>
                    <a:pt x="629" y="373"/>
                    <a:pt x="652" y="283"/>
                  </a:cubicBezTo>
                  <a:cubicBezTo>
                    <a:pt x="675" y="215"/>
                    <a:pt x="656" y="1"/>
                    <a:pt x="501"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1584753" y="1827049"/>
              <a:ext cx="504239" cy="791972"/>
            </a:xfrm>
            <a:custGeom>
              <a:avLst/>
              <a:gdLst/>
              <a:ahLst/>
              <a:cxnLst/>
              <a:rect l="l" t="t" r="r" b="b"/>
              <a:pathLst>
                <a:path w="4637" h="7283" extrusionOk="0">
                  <a:moveTo>
                    <a:pt x="177" y="1"/>
                  </a:moveTo>
                  <a:cubicBezTo>
                    <a:pt x="123" y="1"/>
                    <a:pt x="79" y="35"/>
                    <a:pt x="50" y="114"/>
                  </a:cubicBezTo>
                  <a:cubicBezTo>
                    <a:pt x="0" y="290"/>
                    <a:pt x="552" y="1192"/>
                    <a:pt x="752" y="1493"/>
                  </a:cubicBezTo>
                  <a:cubicBezTo>
                    <a:pt x="1278" y="2320"/>
                    <a:pt x="1328" y="4024"/>
                    <a:pt x="2256" y="5052"/>
                  </a:cubicBezTo>
                  <a:cubicBezTo>
                    <a:pt x="2707" y="5553"/>
                    <a:pt x="4336" y="7282"/>
                    <a:pt x="4336" y="7282"/>
                  </a:cubicBezTo>
                  <a:lnTo>
                    <a:pt x="4637" y="5328"/>
                  </a:lnTo>
                  <a:cubicBezTo>
                    <a:pt x="4637" y="5328"/>
                    <a:pt x="3208" y="4350"/>
                    <a:pt x="2832" y="3949"/>
                  </a:cubicBezTo>
                  <a:cubicBezTo>
                    <a:pt x="2281" y="3348"/>
                    <a:pt x="1153" y="1192"/>
                    <a:pt x="1153" y="1192"/>
                  </a:cubicBezTo>
                  <a:cubicBezTo>
                    <a:pt x="1153" y="1192"/>
                    <a:pt x="493" y="1"/>
                    <a:pt x="17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we going to learn?</a:t>
            </a:r>
            <a:endParaRPr/>
          </a:p>
        </p:txBody>
      </p:sp>
      <p:sp>
        <p:nvSpPr>
          <p:cNvPr id="1598" name="Google Shape;1598;p36"/>
          <p:cNvSpPr txBox="1">
            <a:spLocks noGrp="1"/>
          </p:cNvSpPr>
          <p:nvPr>
            <p:ph type="subTitle" idx="1"/>
          </p:nvPr>
        </p:nvSpPr>
        <p:spPr>
          <a:xfrm>
            <a:off x="720000" y="1507800"/>
            <a:ext cx="4611600" cy="2967218"/>
          </a:xfrm>
          <a:prstGeom prst="rect">
            <a:avLst/>
          </a:prstGeom>
        </p:spPr>
        <p:txBody>
          <a:bodyPr spcFirstLastPara="1" wrap="square" lIns="91425" tIns="91425" rIns="91425" bIns="91425" anchor="t" anchorCtr="0">
            <a:noAutofit/>
          </a:bodyPr>
          <a:lstStyle/>
          <a:p>
            <a:pPr marL="0" lvl="0" indent="0">
              <a:spcBef>
                <a:spcPts val="1500"/>
              </a:spcBef>
            </a:pPr>
            <a:r>
              <a:rPr lang="en-US" dirty="0">
                <a:solidFill>
                  <a:schemeClr val="bg2"/>
                </a:solidFill>
              </a:rPr>
              <a:t>In the realm of data analysis, Python emerges as a tool not just for coding but for unveiling unexpected correlations. Today, our focus revolves around deciphering the connection between two seemingly disparate health conditions: Diabetes Mellitus (DM) and Tuberculosis (TB).</a:t>
            </a:r>
          </a:p>
          <a:p>
            <a:pPr marL="0" lvl="0" indent="0">
              <a:spcBef>
                <a:spcPts val="1500"/>
              </a:spcBef>
              <a:spcAft>
                <a:spcPts val="1500"/>
              </a:spcAft>
            </a:pPr>
            <a:r>
              <a:rPr lang="en-US" dirty="0">
                <a:solidFill>
                  <a:schemeClr val="bg2"/>
                </a:solidFill>
              </a:rPr>
              <a:t>Our endeavor encompasses the use of Python libraries applied to real-world datasets. This presentation aims not only to showcase technical expertise but also to shed light on the profound implications that this correlation holds for healthcare strategies and the lives of those affected.</a:t>
            </a:r>
          </a:p>
          <a:p>
            <a:pPr marL="0" lvl="0" indent="0" algn="l" rtl="0">
              <a:spcBef>
                <a:spcPts val="0"/>
              </a:spcBef>
              <a:spcAft>
                <a:spcPts val="0"/>
              </a:spcAft>
              <a:buNone/>
            </a:pPr>
            <a:endParaRPr dirty="0"/>
          </a:p>
        </p:txBody>
      </p:sp>
      <p:grpSp>
        <p:nvGrpSpPr>
          <p:cNvPr id="1599" name="Google Shape;1599;p36"/>
          <p:cNvGrpSpPr/>
          <p:nvPr/>
        </p:nvGrpSpPr>
        <p:grpSpPr>
          <a:xfrm>
            <a:off x="5705925" y="1464088"/>
            <a:ext cx="3200273" cy="2717518"/>
            <a:chOff x="5705925" y="1464088"/>
            <a:chExt cx="3200273" cy="2717518"/>
          </a:xfrm>
        </p:grpSpPr>
        <p:sp>
          <p:nvSpPr>
            <p:cNvPr id="1600" name="Google Shape;1600;p36"/>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7275981" y="3829962"/>
              <a:ext cx="197433" cy="199487"/>
            </a:xfrm>
            <a:custGeom>
              <a:avLst/>
              <a:gdLst/>
              <a:ahLst/>
              <a:cxnLst/>
              <a:rect l="l" t="t" r="r" b="b"/>
              <a:pathLst>
                <a:path w="2307" h="2331" extrusionOk="0">
                  <a:moveTo>
                    <a:pt x="1153" y="0"/>
                  </a:moveTo>
                  <a:cubicBezTo>
                    <a:pt x="502" y="0"/>
                    <a:pt x="0" y="526"/>
                    <a:pt x="0" y="1153"/>
                  </a:cubicBezTo>
                  <a:cubicBezTo>
                    <a:pt x="0" y="1805"/>
                    <a:pt x="502" y="2331"/>
                    <a:pt x="1153" y="2331"/>
                  </a:cubicBezTo>
                  <a:cubicBezTo>
                    <a:pt x="1805" y="2331"/>
                    <a:pt x="2306" y="1805"/>
                    <a:pt x="2306" y="1153"/>
                  </a:cubicBezTo>
                  <a:cubicBezTo>
                    <a:pt x="2306" y="526"/>
                    <a:pt x="1805"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concepts</a:t>
            </a:r>
            <a:endParaRPr/>
          </a:p>
        </p:txBody>
      </p:sp>
      <p:sp>
        <p:nvSpPr>
          <p:cNvPr id="1806" name="Google Shape;1806;p3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p>
            <a:pPr marL="0" lvl="0" indent="0"/>
            <a:r>
              <a:rPr lang="en-US" dirty="0"/>
              <a:t>Probability is a measure that quantifies the likelihood or chance of a particular event occurring.</a:t>
            </a:r>
            <a:endParaRPr dirty="0"/>
          </a:p>
        </p:txBody>
      </p:sp>
      <p:sp>
        <p:nvSpPr>
          <p:cNvPr id="1807" name="Google Shape;1807;p39"/>
          <p:cNvSpPr txBox="1">
            <a:spLocks noGrp="1"/>
          </p:cNvSpPr>
          <p:nvPr>
            <p:ph type="subTitle" idx="2"/>
          </p:nvPr>
        </p:nvSpPr>
        <p:spPr>
          <a:xfrm>
            <a:off x="1596634" y="3285624"/>
            <a:ext cx="2500800" cy="1383358"/>
          </a:xfrm>
          <a:prstGeom prst="rect">
            <a:avLst/>
          </a:prstGeom>
        </p:spPr>
        <p:txBody>
          <a:bodyPr spcFirstLastPara="1" wrap="square" lIns="91425" tIns="91425" rIns="91425" bIns="91425" anchor="t" anchorCtr="0">
            <a:noAutofit/>
          </a:bodyPr>
          <a:lstStyle/>
          <a:p>
            <a:pPr marL="0" lvl="0" indent="0"/>
            <a:r>
              <a:rPr lang="en-US" dirty="0"/>
              <a:t>Statistics is a branch of mathematics that involves the collection, analysis, interpretation, presentation, and organization of data</a:t>
            </a:r>
            <a:r>
              <a:rPr lang="en-US" dirty="0" smtClean="0"/>
              <a:t>..</a:t>
            </a:r>
            <a:endParaRPr dirty="0"/>
          </a:p>
        </p:txBody>
      </p:sp>
      <p:sp>
        <p:nvSpPr>
          <p:cNvPr id="1808" name="Google Shape;1808;p3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Statistic</a:t>
            </a:r>
            <a:endParaRPr/>
          </a:p>
        </p:txBody>
      </p:sp>
      <p:sp>
        <p:nvSpPr>
          <p:cNvPr id="1809" name="Google Shape;1809;p3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Probability</a:t>
            </a:r>
            <a:endParaRPr/>
          </a:p>
        </p:txBody>
      </p:sp>
      <p:grpSp>
        <p:nvGrpSpPr>
          <p:cNvPr id="1810" name="Google Shape;1810;p39"/>
          <p:cNvGrpSpPr/>
          <p:nvPr/>
        </p:nvGrpSpPr>
        <p:grpSpPr>
          <a:xfrm>
            <a:off x="2161422" y="1725662"/>
            <a:ext cx="1371224" cy="724810"/>
            <a:chOff x="2118789" y="1774987"/>
            <a:chExt cx="1371224" cy="724810"/>
          </a:xfrm>
        </p:grpSpPr>
        <p:sp>
          <p:nvSpPr>
            <p:cNvPr id="1811" name="Google Shape;1811;p39"/>
            <p:cNvSpPr/>
            <p:nvPr/>
          </p:nvSpPr>
          <p:spPr>
            <a:xfrm>
              <a:off x="2138370" y="2213168"/>
              <a:ext cx="184573" cy="286629"/>
            </a:xfrm>
            <a:custGeom>
              <a:avLst/>
              <a:gdLst/>
              <a:ahLst/>
              <a:cxnLst/>
              <a:rect l="l" t="t" r="r" b="b"/>
              <a:pathLst>
                <a:path w="4487" h="6968" extrusionOk="0">
                  <a:moveTo>
                    <a:pt x="1" y="0"/>
                  </a:moveTo>
                  <a:lnTo>
                    <a:pt x="1" y="6968"/>
                  </a:lnTo>
                  <a:lnTo>
                    <a:pt x="4487" y="6968"/>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a:off x="2368279" y="2123450"/>
              <a:ext cx="184573" cy="376344"/>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2594075" y="2034802"/>
              <a:ext cx="184573" cy="464990"/>
            </a:xfrm>
            <a:custGeom>
              <a:avLst/>
              <a:gdLst/>
              <a:ahLst/>
              <a:cxnLst/>
              <a:rect l="l" t="t" r="r" b="b"/>
              <a:pathLst>
                <a:path w="4487" h="11304" extrusionOk="0">
                  <a:moveTo>
                    <a:pt x="0" y="0"/>
                  </a:moveTo>
                  <a:lnTo>
                    <a:pt x="0" y="11304"/>
                  </a:lnTo>
                  <a:lnTo>
                    <a:pt x="4487" y="11304"/>
                  </a:lnTo>
                  <a:lnTo>
                    <a:pt x="4487" y="0"/>
                  </a:ln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2830154" y="1904895"/>
              <a:ext cx="184573" cy="594894"/>
            </a:xfrm>
            <a:custGeom>
              <a:avLst/>
              <a:gdLst/>
              <a:ahLst/>
              <a:cxnLst/>
              <a:rect l="l" t="t" r="r" b="b"/>
              <a:pathLst>
                <a:path w="4487" h="14462" extrusionOk="0">
                  <a:moveTo>
                    <a:pt x="1" y="0"/>
                  </a:moveTo>
                  <a:lnTo>
                    <a:pt x="1" y="14462"/>
                  </a:lnTo>
                  <a:lnTo>
                    <a:pt x="4487" y="14462"/>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3061092" y="2118308"/>
              <a:ext cx="184573" cy="381486"/>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3305440" y="1782186"/>
              <a:ext cx="184573" cy="71760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a:off x="2140426" y="1786341"/>
              <a:ext cx="1286703" cy="440227"/>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a:off x="3393060" y="2148214"/>
              <a:ext cx="53681" cy="53640"/>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a:off x="3096140" y="2043029"/>
              <a:ext cx="53681" cy="5368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a:off x="3213706" y="1912093"/>
              <a:ext cx="53640" cy="52612"/>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2916746" y="1839941"/>
              <a:ext cx="53681" cy="53640"/>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2738421" y="2058497"/>
              <a:ext cx="53640" cy="53640"/>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a:off x="2586835" y="1774987"/>
              <a:ext cx="53681" cy="53640"/>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2411595" y="2188404"/>
              <a:ext cx="53640" cy="53640"/>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254867" y="2096671"/>
              <a:ext cx="53640" cy="53640"/>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2118789" y="2174994"/>
              <a:ext cx="52612" cy="53681"/>
            </a:xfrm>
            <a:custGeom>
              <a:avLst/>
              <a:gdLst/>
              <a:ahLst/>
              <a:cxnLst/>
              <a:rect l="l" t="t" r="r" b="b"/>
              <a:pathLst>
                <a:path w="1279" h="1305" extrusionOk="0">
                  <a:moveTo>
                    <a:pt x="652" y="1"/>
                  </a:moveTo>
                  <a:cubicBezTo>
                    <a:pt x="276" y="1"/>
                    <a:pt x="0" y="302"/>
                    <a:pt x="0" y="652"/>
                  </a:cubicBezTo>
                  <a:cubicBezTo>
                    <a:pt x="0" y="1003"/>
                    <a:pt x="276" y="1304"/>
                    <a:pt x="652" y="1304"/>
                  </a:cubicBezTo>
                  <a:cubicBezTo>
                    <a:pt x="1003" y="1304"/>
                    <a:pt x="1279" y="1003"/>
                    <a:pt x="1279" y="652"/>
                  </a:cubicBezTo>
                  <a:cubicBezTo>
                    <a:pt x="1279"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39"/>
          <p:cNvGrpSpPr/>
          <p:nvPr/>
        </p:nvGrpSpPr>
        <p:grpSpPr>
          <a:xfrm>
            <a:off x="5766022" y="1484544"/>
            <a:ext cx="1061889" cy="1104774"/>
            <a:chOff x="5478353" y="859675"/>
            <a:chExt cx="3042662" cy="3165542"/>
          </a:xfrm>
        </p:grpSpPr>
        <p:sp>
          <p:nvSpPr>
            <p:cNvPr id="1828" name="Google Shape;1828;p39"/>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Most commonly used charts</a:t>
            </a:r>
            <a:endParaRPr/>
          </a:p>
        </p:txBody>
      </p:sp>
      <p:sp>
        <p:nvSpPr>
          <p:cNvPr id="1842" name="Google Shape;1842;p40"/>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Line chart</a:t>
            </a:r>
            <a:endParaRPr/>
          </a:p>
        </p:txBody>
      </p:sp>
      <p:sp>
        <p:nvSpPr>
          <p:cNvPr id="1843" name="Google Shape;1843;p40"/>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Column chart</a:t>
            </a:r>
            <a:endParaRPr/>
          </a:p>
        </p:txBody>
      </p:sp>
      <p:sp>
        <p:nvSpPr>
          <p:cNvPr id="1844" name="Google Shape;1844;p40"/>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Pie chart</a:t>
            </a:r>
            <a:endParaRPr dirty="0"/>
          </a:p>
        </p:txBody>
      </p:sp>
      <p:grpSp>
        <p:nvGrpSpPr>
          <p:cNvPr id="1845" name="Google Shape;1845;p40"/>
          <p:cNvGrpSpPr/>
          <p:nvPr/>
        </p:nvGrpSpPr>
        <p:grpSpPr>
          <a:xfrm>
            <a:off x="3632534" y="1715805"/>
            <a:ext cx="1878932" cy="939444"/>
            <a:chOff x="3908639" y="2721642"/>
            <a:chExt cx="1910648" cy="955399"/>
          </a:xfrm>
        </p:grpSpPr>
        <p:sp>
          <p:nvSpPr>
            <p:cNvPr id="1846" name="Google Shape;1846;p40"/>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0"/>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0"/>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0"/>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0"/>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0"/>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0"/>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40"/>
          <p:cNvGrpSpPr/>
          <p:nvPr/>
        </p:nvGrpSpPr>
        <p:grpSpPr>
          <a:xfrm>
            <a:off x="1085807" y="1785841"/>
            <a:ext cx="1878936" cy="869405"/>
            <a:chOff x="1215228" y="1793716"/>
            <a:chExt cx="1878936" cy="869405"/>
          </a:xfrm>
        </p:grpSpPr>
        <p:sp>
          <p:nvSpPr>
            <p:cNvPr id="1854" name="Google Shape;1854;p40"/>
            <p:cNvSpPr/>
            <p:nvPr/>
          </p:nvSpPr>
          <p:spPr>
            <a:xfrm>
              <a:off x="1350578" y="2054560"/>
              <a:ext cx="1473070" cy="423414"/>
            </a:xfrm>
            <a:custGeom>
              <a:avLst/>
              <a:gdLst/>
              <a:ahLst/>
              <a:cxnLst/>
              <a:rect l="l" t="t" r="r" b="b"/>
              <a:pathLst>
                <a:path w="28949" h="8321" extrusionOk="0">
                  <a:moveTo>
                    <a:pt x="18096" y="0"/>
                  </a:moveTo>
                  <a:lnTo>
                    <a:pt x="13886" y="5113"/>
                  </a:lnTo>
                  <a:lnTo>
                    <a:pt x="10753" y="3133"/>
                  </a:lnTo>
                  <a:lnTo>
                    <a:pt x="6191" y="7644"/>
                  </a:lnTo>
                  <a:lnTo>
                    <a:pt x="2983" y="5890"/>
                  </a:lnTo>
                  <a:lnTo>
                    <a:pt x="1" y="7995"/>
                  </a:lnTo>
                  <a:lnTo>
                    <a:pt x="251" y="8321"/>
                  </a:lnTo>
                  <a:lnTo>
                    <a:pt x="3008" y="6366"/>
                  </a:lnTo>
                  <a:lnTo>
                    <a:pt x="6267" y="8146"/>
                  </a:lnTo>
                  <a:lnTo>
                    <a:pt x="10803" y="3659"/>
                  </a:lnTo>
                  <a:lnTo>
                    <a:pt x="13961" y="5664"/>
                  </a:lnTo>
                  <a:lnTo>
                    <a:pt x="18096" y="652"/>
                  </a:lnTo>
                  <a:lnTo>
                    <a:pt x="22081" y="5163"/>
                  </a:lnTo>
                  <a:lnTo>
                    <a:pt x="24838" y="3384"/>
                  </a:lnTo>
                  <a:lnTo>
                    <a:pt x="28648" y="7669"/>
                  </a:lnTo>
                  <a:lnTo>
                    <a:pt x="28948" y="7394"/>
                  </a:lnTo>
                  <a:lnTo>
                    <a:pt x="24913" y="2832"/>
                  </a:lnTo>
                  <a:lnTo>
                    <a:pt x="22156" y="4637"/>
                  </a:lnTo>
                  <a:lnTo>
                    <a:pt x="18096" y="0"/>
                  </a:ln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0"/>
            <p:cNvSpPr/>
            <p:nvPr/>
          </p:nvSpPr>
          <p:spPr>
            <a:xfrm>
              <a:off x="2446068" y="2272600"/>
              <a:ext cx="61266" cy="61266"/>
            </a:xfrm>
            <a:custGeom>
              <a:avLst/>
              <a:gdLst/>
              <a:ahLst/>
              <a:cxnLst/>
              <a:rect l="l" t="t" r="r" b="b"/>
              <a:pathLst>
                <a:path w="1204" h="1204" extrusionOk="0">
                  <a:moveTo>
                    <a:pt x="602" y="1"/>
                  </a:moveTo>
                  <a:cubicBezTo>
                    <a:pt x="251" y="1"/>
                    <a:pt x="1" y="277"/>
                    <a:pt x="1" y="602"/>
                  </a:cubicBezTo>
                  <a:cubicBezTo>
                    <a:pt x="1" y="953"/>
                    <a:pt x="251" y="1204"/>
                    <a:pt x="602" y="1204"/>
                  </a:cubicBezTo>
                  <a:cubicBezTo>
                    <a:pt x="928" y="1204"/>
                    <a:pt x="1204" y="953"/>
                    <a:pt x="1204" y="602"/>
                  </a:cubicBezTo>
                  <a:cubicBezTo>
                    <a:pt x="1204" y="277"/>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0"/>
            <p:cNvSpPr/>
            <p:nvPr/>
          </p:nvSpPr>
          <p:spPr>
            <a:xfrm>
              <a:off x="2583811" y="2176988"/>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0"/>
            <p:cNvSpPr/>
            <p:nvPr/>
          </p:nvSpPr>
          <p:spPr>
            <a:xfrm>
              <a:off x="2240749" y="2040516"/>
              <a:ext cx="61266" cy="61266"/>
            </a:xfrm>
            <a:custGeom>
              <a:avLst/>
              <a:gdLst/>
              <a:ahLst/>
              <a:cxnLst/>
              <a:rect l="l" t="t" r="r" b="b"/>
              <a:pathLst>
                <a:path w="1204" h="1204" extrusionOk="0">
                  <a:moveTo>
                    <a:pt x="602" y="0"/>
                  </a:moveTo>
                  <a:cubicBezTo>
                    <a:pt x="276" y="0"/>
                    <a:pt x="1" y="276"/>
                    <a:pt x="1" y="602"/>
                  </a:cubicBezTo>
                  <a:cubicBezTo>
                    <a:pt x="1" y="928"/>
                    <a:pt x="276" y="1203"/>
                    <a:pt x="602" y="1203"/>
                  </a:cubicBezTo>
                  <a:cubicBezTo>
                    <a:pt x="928" y="1203"/>
                    <a:pt x="1204" y="928"/>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0"/>
            <p:cNvSpPr/>
            <p:nvPr/>
          </p:nvSpPr>
          <p:spPr>
            <a:xfrm>
              <a:off x="2036703" y="2290460"/>
              <a:ext cx="61266" cy="61266"/>
            </a:xfrm>
            <a:custGeom>
              <a:avLst/>
              <a:gdLst/>
              <a:ahLst/>
              <a:cxnLst/>
              <a:rect l="l" t="t" r="r" b="b"/>
              <a:pathLst>
                <a:path w="1204" h="1204" extrusionOk="0">
                  <a:moveTo>
                    <a:pt x="602" y="1"/>
                  </a:moveTo>
                  <a:cubicBezTo>
                    <a:pt x="251" y="1"/>
                    <a:pt x="1" y="251"/>
                    <a:pt x="1" y="602"/>
                  </a:cubicBezTo>
                  <a:cubicBezTo>
                    <a:pt x="1" y="928"/>
                    <a:pt x="251" y="1204"/>
                    <a:pt x="602" y="1204"/>
                  </a:cubicBezTo>
                  <a:cubicBezTo>
                    <a:pt x="928" y="1204"/>
                    <a:pt x="1204" y="928"/>
                    <a:pt x="1204" y="602"/>
                  </a:cubicBezTo>
                  <a:cubicBezTo>
                    <a:pt x="1204" y="251"/>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0"/>
            <p:cNvSpPr/>
            <p:nvPr/>
          </p:nvSpPr>
          <p:spPr>
            <a:xfrm>
              <a:off x="1870922" y="2207569"/>
              <a:ext cx="61266" cy="61266"/>
            </a:xfrm>
            <a:custGeom>
              <a:avLst/>
              <a:gdLst/>
              <a:ahLst/>
              <a:cxnLst/>
              <a:rect l="l" t="t" r="r" b="b"/>
              <a:pathLst>
                <a:path w="1204" h="1204" extrusionOk="0">
                  <a:moveTo>
                    <a:pt x="602" y="1"/>
                  </a:moveTo>
                  <a:cubicBezTo>
                    <a:pt x="276" y="1"/>
                    <a:pt x="0" y="251"/>
                    <a:pt x="0" y="602"/>
                  </a:cubicBezTo>
                  <a:cubicBezTo>
                    <a:pt x="0" y="928"/>
                    <a:pt x="276" y="1204"/>
                    <a:pt x="602" y="1204"/>
                  </a:cubicBezTo>
                  <a:cubicBezTo>
                    <a:pt x="953" y="1204"/>
                    <a:pt x="1203" y="928"/>
                    <a:pt x="1203" y="602"/>
                  </a:cubicBezTo>
                  <a:cubicBezTo>
                    <a:pt x="1203" y="251"/>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0"/>
            <p:cNvSpPr/>
            <p:nvPr/>
          </p:nvSpPr>
          <p:spPr>
            <a:xfrm>
              <a:off x="1645198" y="2424388"/>
              <a:ext cx="61266" cy="61266"/>
            </a:xfrm>
            <a:custGeom>
              <a:avLst/>
              <a:gdLst/>
              <a:ahLst/>
              <a:cxnLst/>
              <a:rect l="l" t="t" r="r" b="b"/>
              <a:pathLst>
                <a:path w="1204" h="1204" extrusionOk="0">
                  <a:moveTo>
                    <a:pt x="602" y="0"/>
                  </a:moveTo>
                  <a:cubicBezTo>
                    <a:pt x="251" y="0"/>
                    <a:pt x="0" y="251"/>
                    <a:pt x="0" y="602"/>
                  </a:cubicBezTo>
                  <a:cubicBezTo>
                    <a:pt x="0" y="928"/>
                    <a:pt x="251" y="1203"/>
                    <a:pt x="602" y="1203"/>
                  </a:cubicBezTo>
                  <a:cubicBezTo>
                    <a:pt x="928" y="1203"/>
                    <a:pt x="1203" y="928"/>
                    <a:pt x="1203" y="602"/>
                  </a:cubicBezTo>
                  <a:cubicBezTo>
                    <a:pt x="1203"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0"/>
            <p:cNvSpPr/>
            <p:nvPr/>
          </p:nvSpPr>
          <p:spPr>
            <a:xfrm>
              <a:off x="1481961" y="2333813"/>
              <a:ext cx="61266" cy="61266"/>
            </a:xfrm>
            <a:custGeom>
              <a:avLst/>
              <a:gdLst/>
              <a:ahLst/>
              <a:cxnLst/>
              <a:rect l="l" t="t" r="r" b="b"/>
              <a:pathLst>
                <a:path w="1204" h="1204" extrusionOk="0">
                  <a:moveTo>
                    <a:pt x="602" y="1"/>
                  </a:moveTo>
                  <a:cubicBezTo>
                    <a:pt x="276" y="1"/>
                    <a:pt x="0" y="277"/>
                    <a:pt x="0" y="602"/>
                  </a:cubicBezTo>
                  <a:cubicBezTo>
                    <a:pt x="0" y="928"/>
                    <a:pt x="276" y="1204"/>
                    <a:pt x="602" y="1204"/>
                  </a:cubicBezTo>
                  <a:cubicBezTo>
                    <a:pt x="953" y="1204"/>
                    <a:pt x="1203" y="928"/>
                    <a:pt x="1203" y="602"/>
                  </a:cubicBezTo>
                  <a:cubicBezTo>
                    <a:pt x="1203" y="277"/>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0"/>
            <p:cNvSpPr/>
            <p:nvPr/>
          </p:nvSpPr>
          <p:spPr>
            <a:xfrm>
              <a:off x="1326357" y="2424388"/>
              <a:ext cx="61266" cy="61266"/>
            </a:xfrm>
            <a:custGeom>
              <a:avLst/>
              <a:gdLst/>
              <a:ahLst/>
              <a:cxnLst/>
              <a:rect l="l" t="t" r="r" b="b"/>
              <a:pathLst>
                <a:path w="1204" h="1204" extrusionOk="0">
                  <a:moveTo>
                    <a:pt x="602" y="0"/>
                  </a:moveTo>
                  <a:cubicBezTo>
                    <a:pt x="276" y="0"/>
                    <a:pt x="1" y="251"/>
                    <a:pt x="1" y="602"/>
                  </a:cubicBezTo>
                  <a:cubicBezTo>
                    <a:pt x="1" y="928"/>
                    <a:pt x="276" y="1203"/>
                    <a:pt x="602" y="1203"/>
                  </a:cubicBezTo>
                  <a:cubicBezTo>
                    <a:pt x="928" y="1203"/>
                    <a:pt x="1204" y="928"/>
                    <a:pt x="1204" y="602"/>
                  </a:cubicBezTo>
                  <a:cubicBezTo>
                    <a:pt x="1204"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0"/>
            <p:cNvSpPr/>
            <p:nvPr/>
          </p:nvSpPr>
          <p:spPr>
            <a:xfrm>
              <a:off x="2788711" y="2400163"/>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0"/>
            <p:cNvSpPr/>
            <p:nvPr/>
          </p:nvSpPr>
          <p:spPr>
            <a:xfrm>
              <a:off x="1350578" y="1807760"/>
              <a:ext cx="1473070" cy="423414"/>
            </a:xfrm>
            <a:custGeom>
              <a:avLst/>
              <a:gdLst/>
              <a:ahLst/>
              <a:cxnLst/>
              <a:rect l="l" t="t" r="r" b="b"/>
              <a:pathLst>
                <a:path w="28949" h="8321" extrusionOk="0">
                  <a:moveTo>
                    <a:pt x="18096" y="0"/>
                  </a:moveTo>
                  <a:lnTo>
                    <a:pt x="13886" y="5113"/>
                  </a:lnTo>
                  <a:lnTo>
                    <a:pt x="10753" y="3133"/>
                  </a:lnTo>
                  <a:lnTo>
                    <a:pt x="6191" y="7644"/>
                  </a:lnTo>
                  <a:lnTo>
                    <a:pt x="2983" y="5890"/>
                  </a:lnTo>
                  <a:lnTo>
                    <a:pt x="1" y="7995"/>
                  </a:lnTo>
                  <a:lnTo>
                    <a:pt x="251" y="8321"/>
                  </a:lnTo>
                  <a:lnTo>
                    <a:pt x="3008" y="6366"/>
                  </a:lnTo>
                  <a:lnTo>
                    <a:pt x="6267" y="8146"/>
                  </a:lnTo>
                  <a:lnTo>
                    <a:pt x="10803" y="3659"/>
                  </a:lnTo>
                  <a:lnTo>
                    <a:pt x="13961" y="5664"/>
                  </a:lnTo>
                  <a:lnTo>
                    <a:pt x="18096" y="652"/>
                  </a:lnTo>
                  <a:lnTo>
                    <a:pt x="22081" y="5163"/>
                  </a:lnTo>
                  <a:lnTo>
                    <a:pt x="24838" y="3384"/>
                  </a:lnTo>
                  <a:lnTo>
                    <a:pt x="28648" y="7669"/>
                  </a:lnTo>
                  <a:lnTo>
                    <a:pt x="28948" y="7394"/>
                  </a:lnTo>
                  <a:lnTo>
                    <a:pt x="24913" y="2832"/>
                  </a:lnTo>
                  <a:lnTo>
                    <a:pt x="22156" y="4637"/>
                  </a:lnTo>
                  <a:lnTo>
                    <a:pt x="18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0"/>
            <p:cNvSpPr/>
            <p:nvPr/>
          </p:nvSpPr>
          <p:spPr>
            <a:xfrm>
              <a:off x="2446068" y="2025800"/>
              <a:ext cx="61266" cy="61266"/>
            </a:xfrm>
            <a:custGeom>
              <a:avLst/>
              <a:gdLst/>
              <a:ahLst/>
              <a:cxnLst/>
              <a:rect l="l" t="t" r="r" b="b"/>
              <a:pathLst>
                <a:path w="1204" h="1204" extrusionOk="0">
                  <a:moveTo>
                    <a:pt x="602" y="1"/>
                  </a:moveTo>
                  <a:cubicBezTo>
                    <a:pt x="251" y="1"/>
                    <a:pt x="1" y="277"/>
                    <a:pt x="1" y="602"/>
                  </a:cubicBezTo>
                  <a:cubicBezTo>
                    <a:pt x="1" y="953"/>
                    <a:pt x="251" y="1204"/>
                    <a:pt x="602" y="1204"/>
                  </a:cubicBezTo>
                  <a:cubicBezTo>
                    <a:pt x="928" y="1204"/>
                    <a:pt x="1204" y="953"/>
                    <a:pt x="1204" y="602"/>
                  </a:cubicBezTo>
                  <a:cubicBezTo>
                    <a:pt x="1204" y="277"/>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0"/>
            <p:cNvSpPr/>
            <p:nvPr/>
          </p:nvSpPr>
          <p:spPr>
            <a:xfrm>
              <a:off x="2583811" y="1930188"/>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0"/>
            <p:cNvSpPr/>
            <p:nvPr/>
          </p:nvSpPr>
          <p:spPr>
            <a:xfrm>
              <a:off x="2240749" y="1793716"/>
              <a:ext cx="61266" cy="61266"/>
            </a:xfrm>
            <a:custGeom>
              <a:avLst/>
              <a:gdLst/>
              <a:ahLst/>
              <a:cxnLst/>
              <a:rect l="l" t="t" r="r" b="b"/>
              <a:pathLst>
                <a:path w="1204" h="1204" extrusionOk="0">
                  <a:moveTo>
                    <a:pt x="602" y="0"/>
                  </a:moveTo>
                  <a:cubicBezTo>
                    <a:pt x="276" y="0"/>
                    <a:pt x="1" y="276"/>
                    <a:pt x="1" y="602"/>
                  </a:cubicBezTo>
                  <a:cubicBezTo>
                    <a:pt x="1" y="928"/>
                    <a:pt x="276" y="1203"/>
                    <a:pt x="602" y="1203"/>
                  </a:cubicBezTo>
                  <a:cubicBezTo>
                    <a:pt x="928" y="1203"/>
                    <a:pt x="1204" y="928"/>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0"/>
            <p:cNvSpPr/>
            <p:nvPr/>
          </p:nvSpPr>
          <p:spPr>
            <a:xfrm>
              <a:off x="2036703" y="2043660"/>
              <a:ext cx="61266" cy="61266"/>
            </a:xfrm>
            <a:custGeom>
              <a:avLst/>
              <a:gdLst/>
              <a:ahLst/>
              <a:cxnLst/>
              <a:rect l="l" t="t" r="r" b="b"/>
              <a:pathLst>
                <a:path w="1204" h="1204" extrusionOk="0">
                  <a:moveTo>
                    <a:pt x="602" y="1"/>
                  </a:moveTo>
                  <a:cubicBezTo>
                    <a:pt x="251" y="1"/>
                    <a:pt x="1" y="251"/>
                    <a:pt x="1" y="602"/>
                  </a:cubicBezTo>
                  <a:cubicBezTo>
                    <a:pt x="1" y="928"/>
                    <a:pt x="251" y="1204"/>
                    <a:pt x="602" y="1204"/>
                  </a:cubicBezTo>
                  <a:cubicBezTo>
                    <a:pt x="928" y="1204"/>
                    <a:pt x="1204" y="928"/>
                    <a:pt x="1204" y="602"/>
                  </a:cubicBezTo>
                  <a:cubicBezTo>
                    <a:pt x="1204" y="251"/>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0"/>
            <p:cNvSpPr/>
            <p:nvPr/>
          </p:nvSpPr>
          <p:spPr>
            <a:xfrm>
              <a:off x="1870922" y="1960769"/>
              <a:ext cx="61266" cy="61266"/>
            </a:xfrm>
            <a:custGeom>
              <a:avLst/>
              <a:gdLst/>
              <a:ahLst/>
              <a:cxnLst/>
              <a:rect l="l" t="t" r="r" b="b"/>
              <a:pathLst>
                <a:path w="1204" h="1204" extrusionOk="0">
                  <a:moveTo>
                    <a:pt x="602" y="1"/>
                  </a:moveTo>
                  <a:cubicBezTo>
                    <a:pt x="276" y="1"/>
                    <a:pt x="0" y="251"/>
                    <a:pt x="0" y="602"/>
                  </a:cubicBezTo>
                  <a:cubicBezTo>
                    <a:pt x="0" y="928"/>
                    <a:pt x="276" y="1204"/>
                    <a:pt x="602" y="1204"/>
                  </a:cubicBezTo>
                  <a:cubicBezTo>
                    <a:pt x="953" y="1204"/>
                    <a:pt x="1203" y="928"/>
                    <a:pt x="1203" y="602"/>
                  </a:cubicBezTo>
                  <a:cubicBezTo>
                    <a:pt x="1203" y="251"/>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0"/>
            <p:cNvSpPr/>
            <p:nvPr/>
          </p:nvSpPr>
          <p:spPr>
            <a:xfrm>
              <a:off x="1645198" y="2177588"/>
              <a:ext cx="61266" cy="61266"/>
            </a:xfrm>
            <a:custGeom>
              <a:avLst/>
              <a:gdLst/>
              <a:ahLst/>
              <a:cxnLst/>
              <a:rect l="l" t="t" r="r" b="b"/>
              <a:pathLst>
                <a:path w="1204" h="1204" extrusionOk="0">
                  <a:moveTo>
                    <a:pt x="602" y="0"/>
                  </a:moveTo>
                  <a:cubicBezTo>
                    <a:pt x="251" y="0"/>
                    <a:pt x="0" y="251"/>
                    <a:pt x="0" y="602"/>
                  </a:cubicBezTo>
                  <a:cubicBezTo>
                    <a:pt x="0" y="928"/>
                    <a:pt x="251" y="1203"/>
                    <a:pt x="602" y="1203"/>
                  </a:cubicBezTo>
                  <a:cubicBezTo>
                    <a:pt x="928" y="1203"/>
                    <a:pt x="1203" y="928"/>
                    <a:pt x="1203" y="602"/>
                  </a:cubicBezTo>
                  <a:cubicBezTo>
                    <a:pt x="1203"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0"/>
            <p:cNvSpPr/>
            <p:nvPr/>
          </p:nvSpPr>
          <p:spPr>
            <a:xfrm>
              <a:off x="1481961" y="2087013"/>
              <a:ext cx="61266" cy="61266"/>
            </a:xfrm>
            <a:custGeom>
              <a:avLst/>
              <a:gdLst/>
              <a:ahLst/>
              <a:cxnLst/>
              <a:rect l="l" t="t" r="r" b="b"/>
              <a:pathLst>
                <a:path w="1204" h="1204" extrusionOk="0">
                  <a:moveTo>
                    <a:pt x="602" y="1"/>
                  </a:moveTo>
                  <a:cubicBezTo>
                    <a:pt x="276" y="1"/>
                    <a:pt x="0" y="277"/>
                    <a:pt x="0" y="602"/>
                  </a:cubicBezTo>
                  <a:cubicBezTo>
                    <a:pt x="0" y="928"/>
                    <a:pt x="276" y="1204"/>
                    <a:pt x="602" y="1204"/>
                  </a:cubicBezTo>
                  <a:cubicBezTo>
                    <a:pt x="953" y="1204"/>
                    <a:pt x="1203" y="928"/>
                    <a:pt x="1203" y="602"/>
                  </a:cubicBezTo>
                  <a:cubicBezTo>
                    <a:pt x="1203" y="277"/>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0"/>
            <p:cNvSpPr/>
            <p:nvPr/>
          </p:nvSpPr>
          <p:spPr>
            <a:xfrm>
              <a:off x="2788711" y="2153363"/>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0"/>
            <p:cNvSpPr/>
            <p:nvPr/>
          </p:nvSpPr>
          <p:spPr>
            <a:xfrm>
              <a:off x="1215228" y="1869398"/>
              <a:ext cx="1878936" cy="793723"/>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40"/>
          <p:cNvGrpSpPr/>
          <p:nvPr/>
        </p:nvGrpSpPr>
        <p:grpSpPr>
          <a:xfrm>
            <a:off x="6617881" y="1637514"/>
            <a:ext cx="1001689" cy="968976"/>
            <a:chOff x="5498093" y="1163962"/>
            <a:chExt cx="2577686" cy="2493504"/>
          </a:xfrm>
        </p:grpSpPr>
        <p:sp>
          <p:nvSpPr>
            <p:cNvPr id="1875" name="Google Shape;1875;p40"/>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0"/>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0"/>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Other chart types</a:t>
            </a:r>
            <a:endParaRPr/>
          </a:p>
        </p:txBody>
      </p:sp>
      <p:sp>
        <p:nvSpPr>
          <p:cNvPr id="1887" name="Google Shape;1887;p41"/>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Donut chart</a:t>
            </a:r>
            <a:endParaRPr/>
          </a:p>
        </p:txBody>
      </p:sp>
      <p:sp>
        <p:nvSpPr>
          <p:cNvPr id="1888" name="Google Shape;1888;p41"/>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Pyramid chart</a:t>
            </a:r>
            <a:endParaRPr/>
          </a:p>
        </p:txBody>
      </p:sp>
      <p:sp>
        <p:nvSpPr>
          <p:cNvPr id="1889" name="Google Shape;1889;p41"/>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Area chart</a:t>
            </a:r>
            <a:endParaRPr/>
          </a:p>
        </p:txBody>
      </p:sp>
      <p:sp>
        <p:nvSpPr>
          <p:cNvPr id="1890" name="Google Shape;1890;p41"/>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Bar chart</a:t>
            </a:r>
            <a:endParaRPr/>
          </a:p>
        </p:txBody>
      </p:sp>
      <p:grpSp>
        <p:nvGrpSpPr>
          <p:cNvPr id="1891" name="Google Shape;1891;p41"/>
          <p:cNvGrpSpPr/>
          <p:nvPr/>
        </p:nvGrpSpPr>
        <p:grpSpPr>
          <a:xfrm>
            <a:off x="1308599" y="1192209"/>
            <a:ext cx="941306" cy="885007"/>
            <a:chOff x="5443781" y="1451888"/>
            <a:chExt cx="1272379" cy="1196278"/>
          </a:xfrm>
        </p:grpSpPr>
        <p:sp>
          <p:nvSpPr>
            <p:cNvPr id="1892" name="Google Shape;1892;p41"/>
            <p:cNvSpPr/>
            <p:nvPr/>
          </p:nvSpPr>
          <p:spPr>
            <a:xfrm>
              <a:off x="5519882" y="1451888"/>
              <a:ext cx="1196278" cy="1196278"/>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5840936" y="1451888"/>
              <a:ext cx="563647" cy="279498"/>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6390292" y="2078529"/>
              <a:ext cx="323480" cy="366323"/>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5798094" y="2287805"/>
              <a:ext cx="770602" cy="360345"/>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5519882" y="1788408"/>
              <a:ext cx="404326" cy="768182"/>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5444967" y="1939423"/>
              <a:ext cx="23817" cy="66613"/>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5443781" y="2036920"/>
              <a:ext cx="19073" cy="64241"/>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5448526" y="2130860"/>
              <a:ext cx="27376" cy="65427"/>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5466365" y="2223613"/>
              <a:ext cx="34540" cy="66613"/>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5496112" y="2312808"/>
              <a:ext cx="41657" cy="65427"/>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5536535" y="2398397"/>
              <a:ext cx="48773" cy="63054"/>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5590004" y="2476869"/>
              <a:ext cx="53565" cy="606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1"/>
          <p:cNvGrpSpPr/>
          <p:nvPr/>
        </p:nvGrpSpPr>
        <p:grpSpPr>
          <a:xfrm>
            <a:off x="4809212" y="1320723"/>
            <a:ext cx="1376422" cy="727728"/>
            <a:chOff x="6526311" y="1201576"/>
            <a:chExt cx="1644077" cy="799437"/>
          </a:xfrm>
        </p:grpSpPr>
        <p:sp>
          <p:nvSpPr>
            <p:cNvPr id="1905" name="Google Shape;1905;p41"/>
            <p:cNvSpPr/>
            <p:nvPr/>
          </p:nvSpPr>
          <p:spPr>
            <a:xfrm>
              <a:off x="6526311" y="1306513"/>
              <a:ext cx="1644077"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6611548" y="1201576"/>
              <a:ext cx="1346970" cy="666984"/>
            </a:xfrm>
            <a:custGeom>
              <a:avLst/>
              <a:gdLst/>
              <a:ahLst/>
              <a:cxnLst/>
              <a:rect l="l" t="t" r="r" b="b"/>
              <a:pathLst>
                <a:path w="30252" h="14980" extrusionOk="0">
                  <a:moveTo>
                    <a:pt x="22116" y="1"/>
                  </a:moveTo>
                  <a:cubicBezTo>
                    <a:pt x="19905" y="1"/>
                    <a:pt x="19649" y="2529"/>
                    <a:pt x="17995" y="3200"/>
                  </a:cubicBezTo>
                  <a:cubicBezTo>
                    <a:pt x="17712" y="3321"/>
                    <a:pt x="17456" y="3372"/>
                    <a:pt x="17221" y="3372"/>
                  </a:cubicBezTo>
                  <a:cubicBezTo>
                    <a:pt x="16039" y="3372"/>
                    <a:pt x="15343" y="2080"/>
                    <a:pt x="13985" y="1746"/>
                  </a:cubicBezTo>
                  <a:cubicBezTo>
                    <a:pt x="13730" y="1681"/>
                    <a:pt x="13477" y="1652"/>
                    <a:pt x="13225" y="1652"/>
                  </a:cubicBezTo>
                  <a:cubicBezTo>
                    <a:pt x="11449" y="1652"/>
                    <a:pt x="9767" y="3081"/>
                    <a:pt x="8296" y="3125"/>
                  </a:cubicBezTo>
                  <a:cubicBezTo>
                    <a:pt x="8287" y="3125"/>
                    <a:pt x="8278" y="3125"/>
                    <a:pt x="8269" y="3125"/>
                  </a:cubicBezTo>
                  <a:cubicBezTo>
                    <a:pt x="6933" y="3125"/>
                    <a:pt x="6228" y="1268"/>
                    <a:pt x="4286" y="894"/>
                  </a:cubicBezTo>
                  <a:cubicBezTo>
                    <a:pt x="3919" y="824"/>
                    <a:pt x="3584" y="792"/>
                    <a:pt x="3277" y="792"/>
                  </a:cubicBezTo>
                  <a:cubicBezTo>
                    <a:pt x="289" y="792"/>
                    <a:pt x="0" y="3801"/>
                    <a:pt x="0" y="3801"/>
                  </a:cubicBezTo>
                  <a:lnTo>
                    <a:pt x="12081" y="11295"/>
                  </a:lnTo>
                  <a:lnTo>
                    <a:pt x="29975" y="14979"/>
                  </a:lnTo>
                  <a:lnTo>
                    <a:pt x="30251" y="4102"/>
                  </a:lnTo>
                  <a:cubicBezTo>
                    <a:pt x="30199" y="3236"/>
                    <a:pt x="29882" y="2991"/>
                    <a:pt x="29405" y="2991"/>
                  </a:cubicBezTo>
                  <a:cubicBezTo>
                    <a:pt x="28783" y="2991"/>
                    <a:pt x="27889" y="3408"/>
                    <a:pt x="26955" y="3408"/>
                  </a:cubicBezTo>
                  <a:cubicBezTo>
                    <a:pt x="26885" y="3408"/>
                    <a:pt x="26814" y="3406"/>
                    <a:pt x="26742" y="3400"/>
                  </a:cubicBezTo>
                  <a:cubicBezTo>
                    <a:pt x="25013" y="3300"/>
                    <a:pt x="24888" y="268"/>
                    <a:pt x="22432" y="17"/>
                  </a:cubicBezTo>
                  <a:cubicBezTo>
                    <a:pt x="22322" y="6"/>
                    <a:pt x="22217" y="1"/>
                    <a:pt x="22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6611548" y="1230161"/>
              <a:ext cx="1342473" cy="685284"/>
            </a:xfrm>
            <a:custGeom>
              <a:avLst/>
              <a:gdLst/>
              <a:ahLst/>
              <a:cxnLst/>
              <a:rect l="l" t="t" r="r" b="b"/>
              <a:pathLst>
                <a:path w="30151" h="15391" extrusionOk="0">
                  <a:moveTo>
                    <a:pt x="7548" y="0"/>
                  </a:moveTo>
                  <a:cubicBezTo>
                    <a:pt x="5389" y="0"/>
                    <a:pt x="5054" y="2169"/>
                    <a:pt x="2832" y="2758"/>
                  </a:cubicBezTo>
                  <a:cubicBezTo>
                    <a:pt x="1539" y="3119"/>
                    <a:pt x="778" y="3191"/>
                    <a:pt x="376" y="3191"/>
                  </a:cubicBezTo>
                  <a:cubicBezTo>
                    <a:pt x="109" y="3191"/>
                    <a:pt x="0" y="3159"/>
                    <a:pt x="0" y="3159"/>
                  </a:cubicBezTo>
                  <a:lnTo>
                    <a:pt x="0" y="15390"/>
                  </a:lnTo>
                  <a:lnTo>
                    <a:pt x="30151" y="15390"/>
                  </a:lnTo>
                  <a:lnTo>
                    <a:pt x="30051" y="6367"/>
                  </a:lnTo>
                  <a:cubicBezTo>
                    <a:pt x="29575" y="6552"/>
                    <a:pt x="28892" y="7337"/>
                    <a:pt x="27985" y="7337"/>
                  </a:cubicBezTo>
                  <a:cubicBezTo>
                    <a:pt x="27412" y="7337"/>
                    <a:pt x="26748" y="7023"/>
                    <a:pt x="25990" y="6042"/>
                  </a:cubicBezTo>
                  <a:cubicBezTo>
                    <a:pt x="24500" y="4111"/>
                    <a:pt x="23009" y="3391"/>
                    <a:pt x="21574" y="3391"/>
                  </a:cubicBezTo>
                  <a:cubicBezTo>
                    <a:pt x="21127" y="3391"/>
                    <a:pt x="20685" y="3460"/>
                    <a:pt x="20251" y="3585"/>
                  </a:cubicBezTo>
                  <a:cubicBezTo>
                    <a:pt x="18246" y="4137"/>
                    <a:pt x="17394" y="6493"/>
                    <a:pt x="14161" y="6568"/>
                  </a:cubicBezTo>
                  <a:cubicBezTo>
                    <a:pt x="14134" y="6569"/>
                    <a:pt x="14108" y="6569"/>
                    <a:pt x="14081" y="6569"/>
                  </a:cubicBezTo>
                  <a:cubicBezTo>
                    <a:pt x="10932" y="6569"/>
                    <a:pt x="11155" y="648"/>
                    <a:pt x="8296" y="77"/>
                  </a:cubicBezTo>
                  <a:cubicBezTo>
                    <a:pt x="8024" y="24"/>
                    <a:pt x="7776" y="0"/>
                    <a:pt x="7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6611548" y="1420902"/>
              <a:ext cx="1346970" cy="494539"/>
            </a:xfrm>
            <a:custGeom>
              <a:avLst/>
              <a:gdLst/>
              <a:ahLst/>
              <a:cxnLst/>
              <a:rect l="l" t="t" r="r" b="b"/>
              <a:pathLst>
                <a:path w="30252" h="11107" extrusionOk="0">
                  <a:moveTo>
                    <a:pt x="14272" y="0"/>
                  </a:moveTo>
                  <a:cubicBezTo>
                    <a:pt x="12918" y="0"/>
                    <a:pt x="11646" y="1023"/>
                    <a:pt x="10752" y="2159"/>
                  </a:cubicBezTo>
                  <a:cubicBezTo>
                    <a:pt x="9631" y="3603"/>
                    <a:pt x="8567" y="6086"/>
                    <a:pt x="7003" y="6086"/>
                  </a:cubicBezTo>
                  <a:cubicBezTo>
                    <a:pt x="6505" y="6086"/>
                    <a:pt x="5956" y="5834"/>
                    <a:pt x="5339" y="5216"/>
                  </a:cubicBezTo>
                  <a:cubicBezTo>
                    <a:pt x="3688" y="3566"/>
                    <a:pt x="1944" y="3273"/>
                    <a:pt x="915" y="3273"/>
                  </a:cubicBezTo>
                  <a:cubicBezTo>
                    <a:pt x="350" y="3273"/>
                    <a:pt x="0" y="3362"/>
                    <a:pt x="0" y="3362"/>
                  </a:cubicBezTo>
                  <a:lnTo>
                    <a:pt x="0" y="11106"/>
                  </a:lnTo>
                  <a:lnTo>
                    <a:pt x="30151" y="11106"/>
                  </a:lnTo>
                  <a:lnTo>
                    <a:pt x="30251" y="154"/>
                  </a:lnTo>
                  <a:cubicBezTo>
                    <a:pt x="29801" y="90"/>
                    <a:pt x="29383" y="60"/>
                    <a:pt x="28994" y="60"/>
                  </a:cubicBezTo>
                  <a:cubicBezTo>
                    <a:pt x="24176" y="60"/>
                    <a:pt x="23763" y="4627"/>
                    <a:pt x="22256" y="6018"/>
                  </a:cubicBezTo>
                  <a:cubicBezTo>
                    <a:pt x="21852" y="6398"/>
                    <a:pt x="21490" y="6579"/>
                    <a:pt x="21138" y="6579"/>
                  </a:cubicBezTo>
                  <a:cubicBezTo>
                    <a:pt x="20095" y="6579"/>
                    <a:pt x="19137" y="4983"/>
                    <a:pt x="17394" y="2209"/>
                  </a:cubicBezTo>
                  <a:cubicBezTo>
                    <a:pt x="16394" y="600"/>
                    <a:pt x="15309" y="0"/>
                    <a:pt x="14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1"/>
          <p:cNvGrpSpPr/>
          <p:nvPr/>
        </p:nvGrpSpPr>
        <p:grpSpPr>
          <a:xfrm>
            <a:off x="3144561" y="2623664"/>
            <a:ext cx="1003950" cy="844664"/>
            <a:chOff x="5611505" y="1437175"/>
            <a:chExt cx="2846470" cy="2394850"/>
          </a:xfrm>
        </p:grpSpPr>
        <p:sp>
          <p:nvSpPr>
            <p:cNvPr id="1910" name="Google Shape;1910;p41"/>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41"/>
          <p:cNvGrpSpPr/>
          <p:nvPr/>
        </p:nvGrpSpPr>
        <p:grpSpPr>
          <a:xfrm>
            <a:off x="6667669" y="2731525"/>
            <a:ext cx="1361282" cy="694501"/>
            <a:chOff x="4984402" y="2655325"/>
            <a:chExt cx="1361282" cy="694501"/>
          </a:xfrm>
        </p:grpSpPr>
        <p:grpSp>
          <p:nvGrpSpPr>
            <p:cNvPr id="1915" name="Google Shape;1915;p41"/>
            <p:cNvGrpSpPr/>
            <p:nvPr/>
          </p:nvGrpSpPr>
          <p:grpSpPr>
            <a:xfrm>
              <a:off x="5071009" y="2720922"/>
              <a:ext cx="1055066" cy="540857"/>
              <a:chOff x="6922107" y="2182622"/>
              <a:chExt cx="1662306" cy="1441517"/>
            </a:xfrm>
          </p:grpSpPr>
          <p:sp>
            <p:nvSpPr>
              <p:cNvPr id="1916" name="Google Shape;1916;p41"/>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1" name="Google Shape;1921;p41"/>
            <p:cNvSpPr/>
            <p:nvPr/>
          </p:nvSpPr>
          <p:spPr>
            <a:xfrm>
              <a:off x="4984402" y="2655325"/>
              <a:ext cx="1361282"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grpSp>
        <p:nvGrpSpPr>
          <p:cNvPr id="1926" name="Google Shape;1926;p42"/>
          <p:cNvGrpSpPr/>
          <p:nvPr/>
        </p:nvGrpSpPr>
        <p:grpSpPr>
          <a:xfrm>
            <a:off x="1865305" y="3054259"/>
            <a:ext cx="472644" cy="397889"/>
            <a:chOff x="6420960" y="1437175"/>
            <a:chExt cx="1229883" cy="1035360"/>
          </a:xfrm>
        </p:grpSpPr>
        <p:sp>
          <p:nvSpPr>
            <p:cNvPr id="1927" name="Google Shape;1927;p42"/>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1" name="Google Shape;1931;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concepts of statistics</a:t>
            </a:r>
            <a:endParaRPr/>
          </a:p>
        </p:txBody>
      </p:sp>
      <p:sp>
        <p:nvSpPr>
          <p:cNvPr id="1936" name="Google Shape;1936;p42"/>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Population</a:t>
            </a:r>
            <a:endParaRPr/>
          </a:p>
        </p:txBody>
      </p:sp>
      <p:sp>
        <p:nvSpPr>
          <p:cNvPr id="1937" name="Google Shape;1937;p42"/>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Sample</a:t>
            </a:r>
            <a:endParaRPr/>
          </a:p>
        </p:txBody>
      </p:sp>
      <p:sp>
        <p:nvSpPr>
          <p:cNvPr id="1938" name="Google Shape;1938;p42"/>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Variable</a:t>
            </a:r>
            <a:endParaRPr/>
          </a:p>
        </p:txBody>
      </p:sp>
      <p:sp>
        <p:nvSpPr>
          <p:cNvPr id="1939" name="Google Shape;1939;p42"/>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Mean</a:t>
            </a:r>
            <a:endParaRPr dirty="0"/>
          </a:p>
        </p:txBody>
      </p:sp>
      <p:sp>
        <p:nvSpPr>
          <p:cNvPr id="1940" name="Google Shape;1940;p42"/>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Distribution</a:t>
            </a:r>
            <a:endParaRPr/>
          </a:p>
        </p:txBody>
      </p:sp>
      <p:sp>
        <p:nvSpPr>
          <p:cNvPr id="1941" name="Google Shape;1941;p42"/>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Deviation</a:t>
            </a:r>
            <a:endParaRPr/>
          </a:p>
        </p:txBody>
      </p:sp>
      <p:grpSp>
        <p:nvGrpSpPr>
          <p:cNvPr id="1942" name="Google Shape;1942;p42"/>
          <p:cNvGrpSpPr/>
          <p:nvPr/>
        </p:nvGrpSpPr>
        <p:grpSpPr>
          <a:xfrm>
            <a:off x="4444925" y="1424811"/>
            <a:ext cx="254150" cy="254175"/>
            <a:chOff x="4423546" y="1424811"/>
            <a:chExt cx="254150" cy="254175"/>
          </a:xfrm>
        </p:grpSpPr>
        <p:sp>
          <p:nvSpPr>
            <p:cNvPr id="1943" name="Google Shape;1943;p42"/>
            <p:cNvSpPr/>
            <p:nvPr/>
          </p:nvSpPr>
          <p:spPr>
            <a:xfrm>
              <a:off x="4423546" y="1424811"/>
              <a:ext cx="254150" cy="254175"/>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2"/>
            <p:cNvSpPr/>
            <p:nvPr/>
          </p:nvSpPr>
          <p:spPr>
            <a:xfrm>
              <a:off x="4423546" y="1424811"/>
              <a:ext cx="254150" cy="254175"/>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42"/>
          <p:cNvSpPr/>
          <p:nvPr/>
        </p:nvSpPr>
        <p:spPr>
          <a:xfrm>
            <a:off x="1941826" y="1392100"/>
            <a:ext cx="319601" cy="319601"/>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6" name="Google Shape;1946;p42"/>
          <p:cNvGrpSpPr/>
          <p:nvPr/>
        </p:nvGrpSpPr>
        <p:grpSpPr>
          <a:xfrm>
            <a:off x="6911211" y="1424800"/>
            <a:ext cx="262325" cy="319600"/>
            <a:chOff x="6853900" y="1392100"/>
            <a:chExt cx="262325" cy="319600"/>
          </a:xfrm>
        </p:grpSpPr>
        <p:sp>
          <p:nvSpPr>
            <p:cNvPr id="1947" name="Google Shape;1947;p42"/>
            <p:cNvSpPr/>
            <p:nvPr/>
          </p:nvSpPr>
          <p:spPr>
            <a:xfrm>
              <a:off x="6853900" y="1469900"/>
              <a:ext cx="114900" cy="241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48" name="Google Shape;1948;p42"/>
            <p:cNvSpPr/>
            <p:nvPr/>
          </p:nvSpPr>
          <p:spPr>
            <a:xfrm>
              <a:off x="7001325" y="1392100"/>
              <a:ext cx="114900" cy="319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
        <p:nvSpPr>
          <p:cNvPr id="1949" name="Google Shape;1949;p42"/>
          <p:cNvSpPr/>
          <p:nvPr/>
        </p:nvSpPr>
        <p:spPr>
          <a:xfrm rot="-149948">
            <a:off x="4034852" y="3205922"/>
            <a:ext cx="1074295"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0" name="Google Shape;1950;p42"/>
          <p:cNvGrpSpPr/>
          <p:nvPr/>
        </p:nvGrpSpPr>
        <p:grpSpPr>
          <a:xfrm>
            <a:off x="6544398" y="3028296"/>
            <a:ext cx="995952" cy="449804"/>
            <a:chOff x="6329300" y="2955838"/>
            <a:chExt cx="1163088" cy="525288"/>
          </a:xfrm>
        </p:grpSpPr>
        <p:sp>
          <p:nvSpPr>
            <p:cNvPr id="1951" name="Google Shape;1951;p42"/>
            <p:cNvSpPr/>
            <p:nvPr/>
          </p:nvSpPr>
          <p:spPr>
            <a:xfrm rot="-2683604">
              <a:off x="6316817"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2" name="Google Shape;1952;p42"/>
            <p:cNvSpPr/>
            <p:nvPr/>
          </p:nvSpPr>
          <p:spPr>
            <a:xfrm rot="2683604" flipH="1">
              <a:off x="6575880" y="3277325"/>
              <a:ext cx="400298" cy="3266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3" name="Google Shape;1953;p42"/>
            <p:cNvSpPr/>
            <p:nvPr/>
          </p:nvSpPr>
          <p:spPr>
            <a:xfrm rot="-3427727">
              <a:off x="678365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4" name="Google Shape;1954;p42"/>
            <p:cNvSpPr/>
            <p:nvPr/>
          </p:nvSpPr>
          <p:spPr>
            <a:xfrm rot="3427727" flipH="1">
              <a:off x="7042702" y="3186527"/>
              <a:ext cx="523996" cy="42774"/>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5" name="Google Shape;1955;p42"/>
            <p:cNvSpPr/>
            <p:nvPr/>
          </p:nvSpPr>
          <p:spPr>
            <a:xfrm>
              <a:off x="6329300"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6" name="Google Shape;1956;p42"/>
            <p:cNvSpPr/>
            <p:nvPr/>
          </p:nvSpPr>
          <p:spPr>
            <a:xfrm>
              <a:off x="6591600" y="3131000"/>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7" name="Google Shape;1957;p42"/>
            <p:cNvSpPr/>
            <p:nvPr/>
          </p:nvSpPr>
          <p:spPr>
            <a:xfrm>
              <a:off x="6861638" y="337657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8" name="Google Shape;1958;p42"/>
            <p:cNvSpPr/>
            <p:nvPr/>
          </p:nvSpPr>
          <p:spPr>
            <a:xfrm>
              <a:off x="7124413" y="2955838"/>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959" name="Google Shape;1959;p42"/>
            <p:cNvSpPr/>
            <p:nvPr/>
          </p:nvSpPr>
          <p:spPr>
            <a:xfrm>
              <a:off x="7393988" y="3382725"/>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3476</TotalTime>
  <Words>2308</Words>
  <Application>Microsoft Office PowerPoint</Application>
  <PresentationFormat>On-screen Show (16:9)</PresentationFormat>
  <Paragraphs>140</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Nunito Light</vt:lpstr>
      <vt:lpstr>Titillium Web</vt:lpstr>
      <vt:lpstr>Barlow Semi Condensed</vt:lpstr>
      <vt:lpstr>Barlow Semi Condensed ExtraBold</vt:lpstr>
      <vt:lpstr>Anaheim</vt:lpstr>
      <vt:lpstr>Statistics and Probability: Data Analysis and Interpretation - Math - 10th grade by Slidesgo</vt:lpstr>
      <vt:lpstr>Diabetes and Tuberculosis Patients Data Analysis and Interpretation</vt:lpstr>
      <vt:lpstr>Table of contents</vt:lpstr>
      <vt:lpstr>Whoa!</vt:lpstr>
      <vt:lpstr>Introduction</vt:lpstr>
      <vt:lpstr>What are we going to learn?</vt:lpstr>
      <vt:lpstr>Main concepts</vt:lpstr>
      <vt:lpstr>Most commonly used charts</vt:lpstr>
      <vt:lpstr>Other chart types</vt:lpstr>
      <vt:lpstr>The concepts of statistics</vt:lpstr>
      <vt:lpstr>— Clive Humby</vt:lpstr>
      <vt:lpstr>A picture always reinforces  the concept</vt:lpstr>
      <vt:lpstr>Statistical process</vt:lpstr>
      <vt:lpstr>Problem Survey</vt:lpstr>
      <vt:lpstr>Problem Survey</vt:lpstr>
      <vt:lpstr>Literature Review</vt:lpstr>
      <vt:lpstr>Literature Review</vt:lpstr>
      <vt:lpstr>Data Trends</vt:lpstr>
      <vt:lpstr>Data Trends</vt:lpstr>
      <vt:lpstr>Data Trends</vt:lpstr>
      <vt:lpstr>Analysis</vt:lpstr>
      <vt:lpstr>Classification of statistical data</vt:lpstr>
      <vt:lpstr>Data Analysis</vt:lpstr>
      <vt:lpstr>Data Analysis</vt:lpstr>
      <vt:lpstr>Data Analysis</vt:lpstr>
      <vt:lpstr>Data Analysis</vt:lpstr>
      <vt:lpstr>Data Analysis</vt:lpstr>
      <vt:lpstr>Data Analysis</vt:lpstr>
      <vt:lpstr>Correlation Data</vt:lpstr>
      <vt:lpstr>Data Analysis</vt:lpstr>
      <vt:lpstr>Data Analysis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and Tuberculosis Patients Data Analysis and Interpretation</dc:title>
  <dc:creator>admin</dc:creator>
  <cp:lastModifiedBy>admin</cp:lastModifiedBy>
  <cp:revision>13</cp:revision>
  <dcterms:modified xsi:type="dcterms:W3CDTF">2024-01-31T17:05:39Z</dcterms:modified>
</cp:coreProperties>
</file>