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7933-14BB-493B-A639-021B28DB8CE3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2032-8E10-4295-B2D6-33F6B20E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5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7933-14BB-493B-A639-021B28DB8CE3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2032-8E10-4295-B2D6-33F6B20E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4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7933-14BB-493B-A639-021B28DB8CE3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2032-8E10-4295-B2D6-33F6B20E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65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7933-14BB-493B-A639-021B28DB8CE3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2032-8E10-4295-B2D6-33F6B20E58D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8064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7933-14BB-493B-A639-021B28DB8CE3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2032-8E10-4295-B2D6-33F6B20E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36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7933-14BB-493B-A639-021B28DB8CE3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2032-8E10-4295-B2D6-33F6B20E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76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7933-14BB-493B-A639-021B28DB8CE3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2032-8E10-4295-B2D6-33F6B20E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97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7933-14BB-493B-A639-021B28DB8CE3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2032-8E10-4295-B2D6-33F6B20E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86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7933-14BB-493B-A639-021B28DB8CE3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2032-8E10-4295-B2D6-33F6B20E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5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7933-14BB-493B-A639-021B28DB8CE3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2032-8E10-4295-B2D6-33F6B20E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7933-14BB-493B-A639-021B28DB8CE3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2032-8E10-4295-B2D6-33F6B20E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2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7933-14BB-493B-A639-021B28DB8CE3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2032-8E10-4295-B2D6-33F6B20E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5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7933-14BB-493B-A639-021B28DB8CE3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2032-8E10-4295-B2D6-33F6B20E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9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7933-14BB-493B-A639-021B28DB8CE3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2032-8E10-4295-B2D6-33F6B20E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2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7933-14BB-493B-A639-021B28DB8CE3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2032-8E10-4295-B2D6-33F6B20E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2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7933-14BB-493B-A639-021B28DB8CE3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2032-8E10-4295-B2D6-33F6B20E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7933-14BB-493B-A639-021B28DB8CE3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2032-8E10-4295-B2D6-33F6B20E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6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37933-14BB-493B-A639-021B28DB8CE3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52032-8E10-4295-B2D6-33F6B20E5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439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808854"/>
            <a:ext cx="9001462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Automation Testing of </a:t>
            </a:r>
            <a:r>
              <a:rPr lang="en-US" dirty="0" err="1">
                <a:solidFill>
                  <a:srgbClr val="FFFF00"/>
                </a:solidFill>
              </a:rPr>
              <a:t>orangehrm</a:t>
            </a:r>
            <a:r>
              <a:rPr lang="en-US" dirty="0">
                <a:solidFill>
                  <a:srgbClr val="FFFF00"/>
                </a:solidFill>
              </a:rPr>
              <a:t> Website Using Selenium </a:t>
            </a:r>
            <a:r>
              <a:rPr lang="en-US" dirty="0" err="1">
                <a:solidFill>
                  <a:srgbClr val="FFFF00"/>
                </a:solidFill>
              </a:rPr>
              <a:t>Webdriver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7704" y="3726136"/>
            <a:ext cx="9001462" cy="1655762"/>
          </a:xfrm>
        </p:spPr>
        <p:txBody>
          <a:bodyPr>
            <a:noAutofit/>
          </a:bodyPr>
          <a:lstStyle/>
          <a:p>
            <a:pPr lvl="1"/>
            <a:r>
              <a:rPr lang="en-US" sz="2400" b="1" u="sng" dirty="0">
                <a:solidFill>
                  <a:srgbClr val="FFFF00"/>
                </a:solidFill>
              </a:rPr>
              <a:t>Group Members:</a:t>
            </a:r>
          </a:p>
          <a:p>
            <a:pPr lvl="1"/>
            <a:r>
              <a:rPr lang="en-US" sz="2400" b="1" dirty="0">
                <a:solidFill>
                  <a:srgbClr val="FFFF00"/>
                </a:solidFill>
              </a:rPr>
              <a:t>Huzaifa Kashif - (22K-5158)</a:t>
            </a:r>
          </a:p>
          <a:p>
            <a:pPr lvl="1"/>
            <a:r>
              <a:rPr lang="en-US" sz="2400" b="1" dirty="0">
                <a:solidFill>
                  <a:srgbClr val="FFFF00"/>
                </a:solidFill>
              </a:rPr>
              <a:t>Omer </a:t>
            </a:r>
            <a:r>
              <a:rPr lang="en-US" sz="2400" b="1" dirty="0" err="1">
                <a:solidFill>
                  <a:srgbClr val="FFFF00"/>
                </a:solidFill>
              </a:rPr>
              <a:t>Ayaz</a:t>
            </a:r>
            <a:r>
              <a:rPr lang="en-US" sz="2400" b="1" dirty="0">
                <a:solidFill>
                  <a:srgbClr val="FFFF00"/>
                </a:solidFill>
              </a:rPr>
              <a:t> Khan – (22K-5173)</a:t>
            </a:r>
          </a:p>
          <a:p>
            <a:pPr lvl="1"/>
            <a:r>
              <a:rPr lang="en-US" sz="2400" b="1" dirty="0">
                <a:solidFill>
                  <a:srgbClr val="FFFF00"/>
                </a:solidFill>
              </a:rPr>
              <a:t>Syed </a:t>
            </a:r>
            <a:r>
              <a:rPr lang="en-US" sz="2400" b="1" dirty="0" err="1">
                <a:solidFill>
                  <a:srgbClr val="FFFF00"/>
                </a:solidFill>
              </a:rPr>
              <a:t>Yousif</a:t>
            </a:r>
            <a:r>
              <a:rPr lang="en-US" sz="2400" b="1" dirty="0">
                <a:solidFill>
                  <a:srgbClr val="FFFF00"/>
                </a:solidFill>
              </a:rPr>
              <a:t> Ali Shah – (22K-5174)</a:t>
            </a:r>
          </a:p>
        </p:txBody>
      </p:sp>
    </p:spTree>
    <p:extLst>
      <p:ext uri="{BB962C8B-B14F-4D97-AF65-F5344CB8AC3E}">
        <p14:creationId xmlns:p14="http://schemas.microsoft.com/office/powerpoint/2010/main" val="212829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783774"/>
            <a:ext cx="10353761" cy="979714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Selenium </a:t>
            </a:r>
            <a:r>
              <a:rPr lang="en-US" dirty="0" err="1">
                <a:solidFill>
                  <a:srgbClr val="FFFF00"/>
                </a:solidFill>
              </a:rPr>
              <a:t>Webdriver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370384"/>
            <a:ext cx="10353762" cy="36951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powerful tool for automating web applications across various browsers.</a:t>
            </a:r>
          </a:p>
          <a:p>
            <a:r>
              <a:rPr lang="en-US" dirty="0"/>
              <a:t>Provides a programming interface to interact with web elements on a web page.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FFFF00"/>
                </a:solidFill>
              </a:rPr>
              <a:t>Types Of Testing Supported By Selenium: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u="sng" dirty="0">
                <a:solidFill>
                  <a:srgbClr val="FFFF00"/>
                </a:solidFill>
              </a:rPr>
              <a:t>Functional Testing: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</a:t>
            </a:r>
            <a:r>
              <a:rPr lang="en-US" dirty="0"/>
              <a:t>, User Acceptance.</a:t>
            </a:r>
            <a:endParaRPr lang="en-US" b="1" u="sng" dirty="0">
              <a:solidFill>
                <a:srgbClr val="FFFF00"/>
              </a:solidFill>
            </a:endParaRPr>
          </a:p>
          <a:p>
            <a:pPr marL="457200" indent="-457200">
              <a:buAutoNum type="arabicPeriod"/>
            </a:pPr>
            <a:r>
              <a:rPr lang="en-US" u="sng" dirty="0">
                <a:solidFill>
                  <a:srgbClr val="FFFF00"/>
                </a:solidFill>
              </a:rPr>
              <a:t>Non-Functional Testing: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Performance, Load.</a:t>
            </a:r>
            <a:endParaRPr lang="en-US" b="1" u="sng" dirty="0">
              <a:solidFill>
                <a:srgbClr val="FFFF00"/>
              </a:solidFill>
            </a:endParaRPr>
          </a:p>
          <a:p>
            <a:pPr marL="457200" indent="-457200">
              <a:buAutoNum type="arabicPeriod"/>
            </a:pPr>
            <a:r>
              <a:rPr lang="en-US" u="sng" dirty="0">
                <a:solidFill>
                  <a:srgbClr val="FFFF00"/>
                </a:solidFill>
              </a:rPr>
              <a:t>Compatibility Testing: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Cross-Browser, Cross-Platform, Device.</a:t>
            </a:r>
            <a:endParaRPr lang="en-US" b="1" u="sng" dirty="0">
              <a:solidFill>
                <a:srgbClr val="FFFF00"/>
              </a:solidFill>
            </a:endParaRPr>
          </a:p>
          <a:p>
            <a:pPr marL="457200" indent="-457200">
              <a:buAutoNum type="arabicPeriod"/>
            </a:pPr>
            <a:r>
              <a:rPr lang="en-US" u="sng" dirty="0">
                <a:solidFill>
                  <a:srgbClr val="FFFF00"/>
                </a:solidFill>
              </a:rPr>
              <a:t>Security Testing: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Vulnerability, Penetration.</a:t>
            </a:r>
            <a:endParaRPr lang="en-US" b="1" u="sng" dirty="0">
              <a:solidFill>
                <a:srgbClr val="FFFF00"/>
              </a:solidFill>
            </a:endParaRPr>
          </a:p>
          <a:p>
            <a:pPr marL="457200" indent="-457200">
              <a:buAutoNum type="arabicPeriod"/>
            </a:pPr>
            <a:r>
              <a:rPr lang="en-US" u="sng" dirty="0">
                <a:solidFill>
                  <a:srgbClr val="FFFF00"/>
                </a:solidFill>
              </a:rPr>
              <a:t>Usability Testing: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User Experience.</a:t>
            </a:r>
            <a:endParaRPr lang="en-US" b="1" u="sn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91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Selenium </a:t>
            </a:r>
            <a:r>
              <a:rPr lang="en-US" dirty="0" err="1">
                <a:solidFill>
                  <a:srgbClr val="FFFF00"/>
                </a:solidFill>
              </a:rPr>
              <a:t>Webdriver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FFFF00"/>
                </a:solidFill>
              </a:rPr>
              <a:t>Advantages: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u="sng" dirty="0">
                <a:solidFill>
                  <a:srgbClr val="FFFF00"/>
                </a:solidFill>
              </a:rPr>
              <a:t>Cross-Browser Compatibility:</a:t>
            </a:r>
          </a:p>
          <a:p>
            <a:pPr lvl="1"/>
            <a:r>
              <a:rPr lang="en-US" dirty="0"/>
              <a:t>Supports major browsers, like Chrome, Safari, Firefox, Edge, allowing test cases to be executed across different environments.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>
                <a:solidFill>
                  <a:srgbClr val="FFFF00"/>
                </a:solidFill>
              </a:rPr>
              <a:t>Supports Multiple Programming Languages:</a:t>
            </a:r>
          </a:p>
          <a:p>
            <a:pPr lvl="1"/>
            <a:r>
              <a:rPr lang="en-US" dirty="0"/>
              <a:t>Supports multiple programming languages (like Java, C#, Python, Ruby, JavaScript) for writing test scripts.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>
                <a:solidFill>
                  <a:srgbClr val="FFFF00"/>
                </a:solidFill>
              </a:rPr>
              <a:t>Real Browser Interaction: </a:t>
            </a:r>
          </a:p>
          <a:p>
            <a:pPr lvl="1"/>
            <a:r>
              <a:rPr lang="en-US" dirty="0"/>
              <a:t>Selenium </a:t>
            </a:r>
            <a:r>
              <a:rPr lang="en-US" dirty="0" err="1"/>
              <a:t>Webdriver</a:t>
            </a:r>
            <a:r>
              <a:rPr lang="en-US" dirty="0"/>
              <a:t> interacts directly with the browser. </a:t>
            </a:r>
          </a:p>
          <a:p>
            <a:pPr lvl="1"/>
            <a:r>
              <a:rPr lang="en-US" dirty="0"/>
              <a:t>Mimics real user interactions by performing actions at the OS level.</a:t>
            </a:r>
          </a:p>
        </p:txBody>
      </p:sp>
    </p:spTree>
    <p:extLst>
      <p:ext uri="{BB962C8B-B14F-4D97-AF65-F5344CB8AC3E}">
        <p14:creationId xmlns:p14="http://schemas.microsoft.com/office/powerpoint/2010/main" val="143582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Selenium </a:t>
            </a:r>
            <a:r>
              <a:rPr lang="en-US" dirty="0" err="1">
                <a:solidFill>
                  <a:srgbClr val="FFFF00"/>
                </a:solidFill>
              </a:rPr>
              <a:t>Webdriver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FFFF00"/>
                </a:solidFill>
              </a:rPr>
              <a:t>Disadvantages: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u="sng" dirty="0">
                <a:solidFill>
                  <a:srgbClr val="FFFF00"/>
                </a:solidFill>
              </a:rPr>
              <a:t>Limited to Web Applications:</a:t>
            </a:r>
          </a:p>
          <a:p>
            <a:pPr lvl="1"/>
            <a:r>
              <a:rPr lang="en-US" dirty="0"/>
              <a:t>Cannot be directly used for desktop or mobile applications without integrating with other tools (e.g., </a:t>
            </a:r>
            <a:r>
              <a:rPr lang="en-US" dirty="0" err="1"/>
              <a:t>Appium</a:t>
            </a:r>
            <a:r>
              <a:rPr lang="en-US" dirty="0"/>
              <a:t> for mobile).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>
                <a:solidFill>
                  <a:srgbClr val="FFFF00"/>
                </a:solidFill>
              </a:rPr>
              <a:t>No Built-In Reporting:</a:t>
            </a:r>
          </a:p>
          <a:p>
            <a:pPr lvl="1"/>
            <a:r>
              <a:rPr lang="en-US" dirty="0"/>
              <a:t>Relies on external frameworks like </a:t>
            </a:r>
            <a:r>
              <a:rPr lang="en-US" dirty="0" err="1"/>
              <a:t>TestNG</a:t>
            </a:r>
            <a:r>
              <a:rPr lang="en-US" dirty="0"/>
              <a:t> for comprehensive reporting.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>
                <a:solidFill>
                  <a:srgbClr val="FFFF00"/>
                </a:solidFill>
              </a:rPr>
              <a:t>Handling Dynamic Elements:</a:t>
            </a:r>
          </a:p>
          <a:p>
            <a:pPr lvl="1"/>
            <a:r>
              <a:rPr lang="en-US" dirty="0"/>
              <a:t>Dealing with dynamic web elements (</a:t>
            </a:r>
            <a:r>
              <a:rPr lang="en-US" dirty="0" err="1"/>
              <a:t>eg</a:t>
            </a:r>
            <a:r>
              <a:rPr lang="en-US" dirty="0"/>
              <a:t>; that load asynchronously) requires additional handlings, like wait.</a:t>
            </a:r>
          </a:p>
        </p:txBody>
      </p:sp>
    </p:spTree>
    <p:extLst>
      <p:ext uri="{BB962C8B-B14F-4D97-AF65-F5344CB8AC3E}">
        <p14:creationId xmlns:p14="http://schemas.microsoft.com/office/powerpoint/2010/main" val="2595208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application Selected For Automation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FFFF00"/>
                </a:solidFill>
              </a:rPr>
              <a:t>OrangeHRM</a:t>
            </a:r>
            <a:r>
              <a:rPr lang="en-US" b="1" dirty="0">
                <a:solidFill>
                  <a:srgbClr val="FFFF00"/>
                </a:solidFill>
              </a:rPr>
              <a:t> (Demo Version):</a:t>
            </a:r>
          </a:p>
          <a:p>
            <a:r>
              <a:rPr lang="en-US" dirty="0"/>
              <a:t>A web-based HR management system, commonly used for managing HR processes like user management, employee management, recruitment, attendance, and performance.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655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Selection Criteria for Selenium </a:t>
            </a:r>
            <a:r>
              <a:rPr lang="en-US" dirty="0" err="1">
                <a:solidFill>
                  <a:srgbClr val="FFFF00"/>
                </a:solidFill>
              </a:rPr>
              <a:t>webdriver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u="sng" dirty="0">
                <a:solidFill>
                  <a:srgbClr val="FFFF00"/>
                </a:solidFill>
              </a:rPr>
              <a:t>Application Type:</a:t>
            </a:r>
          </a:p>
          <a:p>
            <a:pPr lvl="1"/>
            <a:r>
              <a:rPr lang="en-US" dirty="0" err="1"/>
              <a:t>OrangeHRM</a:t>
            </a:r>
            <a:r>
              <a:rPr lang="en-US" dirty="0"/>
              <a:t> is a web-based HR management application, which makes it ideal to utilize Selenium </a:t>
            </a:r>
            <a:r>
              <a:rPr lang="en-US" dirty="0" err="1"/>
              <a:t>Webdriver</a:t>
            </a:r>
            <a:r>
              <a:rPr lang="en-US" dirty="0"/>
              <a:t> for functional testing.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>
                <a:solidFill>
                  <a:srgbClr val="FFFF00"/>
                </a:solidFill>
              </a:rPr>
              <a:t>Open-Source:</a:t>
            </a:r>
          </a:p>
          <a:p>
            <a:pPr lvl="1"/>
            <a:r>
              <a:rPr lang="en-US" dirty="0"/>
              <a:t>No licensing costs are required for using Selenium </a:t>
            </a:r>
            <a:r>
              <a:rPr lang="en-US" dirty="0" err="1"/>
              <a:t>Webdriver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>
                <a:solidFill>
                  <a:srgbClr val="FFFF00"/>
                </a:solidFill>
              </a:rPr>
              <a:t>Community Support:</a:t>
            </a:r>
          </a:p>
          <a:p>
            <a:pPr lvl="1"/>
            <a:r>
              <a:rPr lang="en-US" dirty="0"/>
              <a:t>Selenium </a:t>
            </a:r>
            <a:r>
              <a:rPr lang="en-US" dirty="0" err="1"/>
              <a:t>Webdriver</a:t>
            </a:r>
            <a:r>
              <a:rPr lang="en-US" dirty="0"/>
              <a:t> has a large community, providing ample tutorials, documents, and troubleshooting assistance.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005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109" y="113212"/>
            <a:ext cx="10353761" cy="1326321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Test Case Output And </a:t>
            </a:r>
            <a:r>
              <a:rPr lang="en-US" dirty="0" err="1">
                <a:solidFill>
                  <a:srgbClr val="FFFF00"/>
                </a:solidFill>
              </a:rPr>
              <a:t>Emailable</a:t>
            </a:r>
            <a:r>
              <a:rPr lang="en-US" dirty="0">
                <a:solidFill>
                  <a:srgbClr val="FFFF00"/>
                </a:solidFill>
              </a:rPr>
              <a:t>-</a:t>
            </a:r>
            <a:r>
              <a:rPr lang="en-US">
                <a:solidFill>
                  <a:srgbClr val="FFFF00"/>
                </a:solidFill>
              </a:rPr>
              <a:t>Report </a:t>
            </a:r>
            <a:r>
              <a:rPr lang="en-US" dirty="0">
                <a:solidFill>
                  <a:srgbClr val="FFFF00"/>
                </a:solidFill>
              </a:rPr>
              <a:t>(Log)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79108" y="6399407"/>
            <a:ext cx="10353762" cy="369513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8194" y="14687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48194" y="49040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4" y="1925903"/>
            <a:ext cx="6062814" cy="35052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194" y="1920895"/>
            <a:ext cx="5673635" cy="351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13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110" y="2425337"/>
            <a:ext cx="10353761" cy="1326321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</a:rPr>
              <a:t>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1440" y="5936544"/>
            <a:ext cx="10353762" cy="369513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571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488</TotalTime>
  <Words>358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Bookman Old Style</vt:lpstr>
      <vt:lpstr>Rockwell</vt:lpstr>
      <vt:lpstr>Damask</vt:lpstr>
      <vt:lpstr>Automation Testing of orangehrm Website Using Selenium Webdriver</vt:lpstr>
      <vt:lpstr>Selenium Webdriver</vt:lpstr>
      <vt:lpstr>Selenium Webdriver</vt:lpstr>
      <vt:lpstr>Selenium Webdriver</vt:lpstr>
      <vt:lpstr>application Selected For Automation Testing</vt:lpstr>
      <vt:lpstr>Selection Criteria for Selenium webdriver</vt:lpstr>
      <vt:lpstr>Test Case Output And Emailable-Report (Log)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Testing of orangehrm Website Using Selenium Webdriver</dc:title>
  <dc:creator>Huzaifa Kashif</dc:creator>
  <cp:lastModifiedBy>Huzaifa Kashif</cp:lastModifiedBy>
  <cp:revision>29</cp:revision>
  <dcterms:created xsi:type="dcterms:W3CDTF">2024-11-10T10:00:25Z</dcterms:created>
  <dcterms:modified xsi:type="dcterms:W3CDTF">2025-02-07T19:46:35Z</dcterms:modified>
</cp:coreProperties>
</file>