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5"/>
  </p:notesMasterIdLst>
  <p:sldIdLst>
    <p:sldId id="256" r:id="rId2"/>
    <p:sldId id="309" r:id="rId3"/>
    <p:sldId id="310" r:id="rId4"/>
    <p:sldId id="311" r:id="rId5"/>
    <p:sldId id="312" r:id="rId6"/>
    <p:sldId id="313" r:id="rId7"/>
    <p:sldId id="314" r:id="rId8"/>
    <p:sldId id="321" r:id="rId9"/>
    <p:sldId id="315" r:id="rId10"/>
    <p:sldId id="316" r:id="rId11"/>
    <p:sldId id="317" r:id="rId12"/>
    <p:sldId id="318" r:id="rId13"/>
    <p:sldId id="319" r:id="rId14"/>
    <p:sldId id="320" r:id="rId15"/>
    <p:sldId id="322" r:id="rId16"/>
    <p:sldId id="323" r:id="rId17"/>
    <p:sldId id="324" r:id="rId18"/>
    <p:sldId id="325" r:id="rId19"/>
    <p:sldId id="327" r:id="rId20"/>
    <p:sldId id="326" r:id="rId21"/>
    <p:sldId id="328" r:id="rId22"/>
    <p:sldId id="257" r:id="rId23"/>
    <p:sldId id="329" r:id="rId24"/>
    <p:sldId id="258" r:id="rId25"/>
    <p:sldId id="259" r:id="rId26"/>
    <p:sldId id="260" r:id="rId27"/>
    <p:sldId id="261" r:id="rId28"/>
    <p:sldId id="262" r:id="rId29"/>
    <p:sldId id="264" r:id="rId30"/>
    <p:sldId id="263" r:id="rId31"/>
    <p:sldId id="265" r:id="rId32"/>
    <p:sldId id="266" r:id="rId33"/>
    <p:sldId id="267" r:id="rId34"/>
    <p:sldId id="268" r:id="rId35"/>
    <p:sldId id="269" r:id="rId36"/>
    <p:sldId id="270" r:id="rId37"/>
    <p:sldId id="271" r:id="rId38"/>
    <p:sldId id="272" r:id="rId39"/>
    <p:sldId id="273" r:id="rId40"/>
    <p:sldId id="274" r:id="rId41"/>
    <p:sldId id="275" r:id="rId42"/>
    <p:sldId id="285" r:id="rId43"/>
    <p:sldId id="286" r:id="rId44"/>
    <p:sldId id="287" r:id="rId45"/>
    <p:sldId id="288" r:id="rId46"/>
    <p:sldId id="289" r:id="rId47"/>
    <p:sldId id="290" r:id="rId48"/>
    <p:sldId id="291" r:id="rId49"/>
    <p:sldId id="292" r:id="rId50"/>
    <p:sldId id="293" r:id="rId51"/>
    <p:sldId id="299" r:id="rId52"/>
    <p:sldId id="300" r:id="rId53"/>
    <p:sldId id="301" r:id="rId54"/>
    <p:sldId id="302" r:id="rId55"/>
    <p:sldId id="303" r:id="rId56"/>
    <p:sldId id="308" r:id="rId57"/>
    <p:sldId id="330" r:id="rId58"/>
    <p:sldId id="331" r:id="rId59"/>
    <p:sldId id="332" r:id="rId60"/>
    <p:sldId id="338" r:id="rId61"/>
    <p:sldId id="335" r:id="rId62"/>
    <p:sldId id="337" r:id="rId63"/>
    <p:sldId id="333" r:id="rId64"/>
  </p:sldIdLst>
  <p:sldSz cx="9144000" cy="5143500" type="screen16x9"/>
  <p:notesSz cx="6858000" cy="9144000"/>
  <p:embeddedFontLst>
    <p:embeddedFont>
      <p:font typeface="Georgia" panose="02040502050405020303" pitchFamily="18" charset="0"/>
      <p:regular r:id="rId66"/>
      <p:bold r:id="rId67"/>
      <p:italic r:id="rId68"/>
      <p:boldItalic r:id="rId69"/>
    </p:embeddedFont>
    <p:embeddedFont>
      <p:font typeface="Lora" pitchFamily="2" charset="0"/>
      <p:regular r:id="rId70"/>
      <p:bold r:id="rId71"/>
      <p:italic r:id="rId72"/>
      <p:boldItalic r:id="rId73"/>
    </p:embeddedFont>
    <p:embeddedFont>
      <p:font typeface="Merriweather" panose="00000500000000000000" pitchFamily="2" charset="0"/>
      <p:regular r:id="rId74"/>
      <p:bold r:id="rId75"/>
      <p:italic r:id="rId76"/>
      <p:boldItalic r:id="rId77"/>
    </p:embeddedFont>
    <p:embeddedFont>
      <p:font typeface="Roboto" panose="02000000000000000000" pitchFamily="2" charset="0"/>
      <p:regular r:id="rId78"/>
      <p:bold r:id="rId79"/>
      <p:italic r:id="rId80"/>
      <p:boldItalic r:id="rId81"/>
    </p:embeddedFont>
    <p:embeddedFont>
      <p:font typeface="Roboto Mono" panose="00000009000000000000" pitchFamily="49" charset="0"/>
      <p:regular r:id="rId82"/>
      <p:bold r:id="rId83"/>
      <p:italic r:id="rId84"/>
      <p:boldItalic r:id="rId85"/>
    </p:embeddedFont>
    <p:embeddedFont>
      <p:font typeface="Roboto Slab" pitchFamily="2" charset="0"/>
      <p:regular r:id="rId86"/>
      <p:bold r:id="rId87"/>
    </p:embeddedFont>
    <p:embeddedFont>
      <p:font typeface="Source Sans Pro" panose="020B0503030403020204" pitchFamily="34" charset="0"/>
      <p:regular r:id="rId88"/>
      <p:bold r:id="rId89"/>
      <p:italic r:id="rId90"/>
      <p:boldItalic r:id="rId91"/>
    </p:embeddedFont>
    <p:embeddedFont>
      <p:font typeface="Verdana" panose="020B0604030504040204" pitchFamily="34" charset="0"/>
      <p:regular r:id="rId92"/>
      <p:bold r:id="rId93"/>
      <p:italic r:id="rId94"/>
      <p:boldItalic r:id="rId9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7" roundtripDataSignature="AMtx7mi15soG09nLWAYzVsXwFp6Rafyt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sorterViewPr>
    <p:cViewPr>
      <p:scale>
        <a:sx n="100" d="100"/>
        <a:sy n="100" d="100"/>
      </p:scale>
      <p:origin x="0" y="-1491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3.fntdata"/><Relationship Id="rId84" Type="http://schemas.openxmlformats.org/officeDocument/2006/relationships/font" Target="fonts/font19.fntdata"/><Relationship Id="rId89" Type="http://schemas.openxmlformats.org/officeDocument/2006/relationships/font" Target="fonts/font24.fntdata"/><Relationship Id="rId16" Type="http://schemas.openxmlformats.org/officeDocument/2006/relationships/slide" Target="slides/slide15.xml"/><Relationship Id="rId107" Type="http://customschemas.google.com/relationships/presentationmetadata" Target="metadata"/><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9.fntdata"/><Relationship Id="rId79" Type="http://schemas.openxmlformats.org/officeDocument/2006/relationships/font" Target="fonts/font14.fntdata"/><Relationship Id="rId5" Type="http://schemas.openxmlformats.org/officeDocument/2006/relationships/slide" Target="slides/slide4.xml"/><Relationship Id="rId90" Type="http://schemas.openxmlformats.org/officeDocument/2006/relationships/font" Target="fonts/font25.fntdata"/><Relationship Id="rId95" Type="http://schemas.openxmlformats.org/officeDocument/2006/relationships/font" Target="fonts/font3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font" Target="fonts/font4.fntdata"/><Relationship Id="rId80" Type="http://schemas.openxmlformats.org/officeDocument/2006/relationships/font" Target="fonts/font15.fntdata"/><Relationship Id="rId85" Type="http://schemas.openxmlformats.org/officeDocument/2006/relationships/font" Target="fonts/font2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2.fntdata"/><Relationship Id="rId10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5.fntdata"/><Relationship Id="rId75" Type="http://schemas.openxmlformats.org/officeDocument/2006/relationships/font" Target="fonts/font10.fntdata"/><Relationship Id="rId83" Type="http://schemas.openxmlformats.org/officeDocument/2006/relationships/font" Target="fonts/font18.fntdata"/><Relationship Id="rId88" Type="http://schemas.openxmlformats.org/officeDocument/2006/relationships/font" Target="fonts/font23.fntdata"/><Relationship Id="rId91" Type="http://schemas.openxmlformats.org/officeDocument/2006/relationships/font" Target="fonts/font26.fntdata"/><Relationship Id="rId11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73" Type="http://schemas.openxmlformats.org/officeDocument/2006/relationships/font" Target="fonts/font8.fntdata"/><Relationship Id="rId78" Type="http://schemas.openxmlformats.org/officeDocument/2006/relationships/font" Target="fonts/font13.fntdata"/><Relationship Id="rId81" Type="http://schemas.openxmlformats.org/officeDocument/2006/relationships/font" Target="fonts/font16.fntdata"/><Relationship Id="rId86" Type="http://schemas.openxmlformats.org/officeDocument/2006/relationships/font" Target="fonts/font21.fntdata"/><Relationship Id="rId94" Type="http://schemas.openxmlformats.org/officeDocument/2006/relationships/font" Target="fonts/font2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1.fntdata"/><Relationship Id="rId7" Type="http://schemas.openxmlformats.org/officeDocument/2006/relationships/slide" Target="slides/slide6.xml"/><Relationship Id="rId71" Type="http://schemas.openxmlformats.org/officeDocument/2006/relationships/font" Target="fonts/font6.fntdata"/><Relationship Id="rId92" Type="http://schemas.openxmlformats.org/officeDocument/2006/relationships/font" Target="fonts/font2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1.fntdata"/><Relationship Id="rId87" Type="http://schemas.openxmlformats.org/officeDocument/2006/relationships/font" Target="fonts/font22.fntdata"/><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font" Target="fonts/font1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7.fntdata"/><Relationship Id="rId93" Type="http://schemas.openxmlformats.org/officeDocument/2006/relationships/font" Target="fonts/font2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40857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869583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70985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962111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717499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196910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99378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14613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04568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761666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821950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3993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524473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97074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e185968441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e185968441_0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103274ca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e103274ca6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ecc571769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ecc5717692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492583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e103274ca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e103274ca6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e1936f3aa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ge1936f3aa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e1936f3aa2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e1936f3aa2_0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e1936f3aa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e1936f3aa2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e1936f3aa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e1936f3aa2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e23e9f6f5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e23e9f6f55_0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e1936f3aa2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e1936f3aa2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e1936f3aa2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e1936f3aa2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252f61ac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e252f61ac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81924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e1936f3aa2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e1936f3aa2_0_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e252f61ac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e252f61ace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ecc571769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gecc5717692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ef0424f90f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2" name="Google Shape;392;gef0424f90f_0_1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ecc5717692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8" name="Google Shape;398;gecc5717692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ecc5717692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ecc5717692_0_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ecc571769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gecc5717692_0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ecc571769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2" name="Google Shape;422;gecc5717692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cc571769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0" name="Google Shape;430;gecc5717692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ecc571769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7" name="Google Shape;437;gecc5717692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43958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ecc571769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ecc5717692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e623a8eb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7" name="Google Shape;487;ge623a8eb3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e623a8eb3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3" name="Google Shape;493;ge623a8eb3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e71ba146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9" name="Google Shape;499;ge71ba1469a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e71ba1469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9" name="Google Shape;509;ge71ba1469a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e71ba1469a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Google Shape;520;ge71ba1469a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ef0424f90f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7" name="Google Shape;567;gef0424f90f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6723228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057603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89959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18802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5374610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902051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49474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53771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11446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0378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40"/>
        <p:cNvGrpSpPr/>
        <p:nvPr/>
      </p:nvGrpSpPr>
      <p:grpSpPr>
        <a:xfrm>
          <a:off x="0" y="0"/>
          <a:ext cx="0" cy="0"/>
          <a:chOff x="0" y="0"/>
          <a:chExt cx="0" cy="0"/>
        </a:xfrm>
      </p:grpSpPr>
      <p:sp>
        <p:nvSpPr>
          <p:cNvPr id="41" name="Google Shape;41;p4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42" name="Google Shape;42;p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32332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42"/>
          <p:cNvSpPr txBox="1">
            <a:spLocks noGrp="1"/>
          </p:cNvSpPr>
          <p:nvPr>
            <p:ph type="ctrTitle"/>
          </p:nvPr>
        </p:nvSpPr>
        <p:spPr>
          <a:xfrm>
            <a:off x="1700185" y="1991850"/>
            <a:ext cx="5807400" cy="1159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5800"/>
              <a:buNone/>
              <a:defRPr sz="5800" b="1"/>
            </a:lvl1pPr>
            <a:lvl2pPr lvl="1" algn="l">
              <a:lnSpc>
                <a:spcPct val="100000"/>
              </a:lnSpc>
              <a:spcBef>
                <a:spcPts val="0"/>
              </a:spcBef>
              <a:spcAft>
                <a:spcPts val="0"/>
              </a:spcAft>
              <a:buSzPts val="5800"/>
              <a:buNone/>
              <a:defRPr sz="5800" b="1"/>
            </a:lvl2pPr>
            <a:lvl3pPr lvl="2" algn="l">
              <a:lnSpc>
                <a:spcPct val="100000"/>
              </a:lnSpc>
              <a:spcBef>
                <a:spcPts val="0"/>
              </a:spcBef>
              <a:spcAft>
                <a:spcPts val="0"/>
              </a:spcAft>
              <a:buSzPts val="5800"/>
              <a:buNone/>
              <a:defRPr sz="5800" b="1"/>
            </a:lvl3pPr>
            <a:lvl4pPr lvl="3" algn="l">
              <a:lnSpc>
                <a:spcPct val="100000"/>
              </a:lnSpc>
              <a:spcBef>
                <a:spcPts val="0"/>
              </a:spcBef>
              <a:spcAft>
                <a:spcPts val="0"/>
              </a:spcAft>
              <a:buSzPts val="5800"/>
              <a:buNone/>
              <a:defRPr sz="5800" b="1"/>
            </a:lvl4pPr>
            <a:lvl5pPr lvl="4" algn="l">
              <a:lnSpc>
                <a:spcPct val="100000"/>
              </a:lnSpc>
              <a:spcBef>
                <a:spcPts val="0"/>
              </a:spcBef>
              <a:spcAft>
                <a:spcPts val="0"/>
              </a:spcAft>
              <a:buSzPts val="5800"/>
              <a:buNone/>
              <a:defRPr sz="5800" b="1"/>
            </a:lvl5pPr>
            <a:lvl6pPr lvl="5" algn="l">
              <a:lnSpc>
                <a:spcPct val="100000"/>
              </a:lnSpc>
              <a:spcBef>
                <a:spcPts val="0"/>
              </a:spcBef>
              <a:spcAft>
                <a:spcPts val="0"/>
              </a:spcAft>
              <a:buSzPts val="5800"/>
              <a:buNone/>
              <a:defRPr sz="5800" b="1"/>
            </a:lvl6pPr>
            <a:lvl7pPr lvl="6" algn="l">
              <a:lnSpc>
                <a:spcPct val="100000"/>
              </a:lnSpc>
              <a:spcBef>
                <a:spcPts val="0"/>
              </a:spcBef>
              <a:spcAft>
                <a:spcPts val="0"/>
              </a:spcAft>
              <a:buSzPts val="5800"/>
              <a:buNone/>
              <a:defRPr sz="5800" b="1"/>
            </a:lvl7pPr>
            <a:lvl8pPr lvl="7" algn="l">
              <a:lnSpc>
                <a:spcPct val="100000"/>
              </a:lnSpc>
              <a:spcBef>
                <a:spcPts val="0"/>
              </a:spcBef>
              <a:spcAft>
                <a:spcPts val="0"/>
              </a:spcAft>
              <a:buSzPts val="5800"/>
              <a:buNone/>
              <a:defRPr sz="5800" b="1"/>
            </a:lvl8pPr>
            <a:lvl9pPr lvl="8" algn="l">
              <a:lnSpc>
                <a:spcPct val="100000"/>
              </a:lnSpc>
              <a:spcBef>
                <a:spcPts val="0"/>
              </a:spcBef>
              <a:spcAft>
                <a:spcPts val="0"/>
              </a:spcAft>
              <a:buSzPts val="5800"/>
              <a:buNone/>
              <a:defRPr sz="5800" b="1"/>
            </a:lvl9pPr>
          </a:lstStyle>
          <a:p>
            <a:endParaRPr/>
          </a:p>
        </p:txBody>
      </p:sp>
      <p:sp>
        <p:nvSpPr>
          <p:cNvPr id="13" name="Google Shape;13;p4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4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4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4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4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4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4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4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4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4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4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4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4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4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4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43"/>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0" name="Google Shape;30;p43"/>
          <p:cNvSpPr txBox="1">
            <a:spLocks noGrp="1"/>
          </p:cNvSpPr>
          <p:nvPr>
            <p:ph type="body" idx="1"/>
          </p:nvPr>
        </p:nvSpPr>
        <p:spPr>
          <a:xfrm>
            <a:off x="786137"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1" name="Google Shape;31;p43"/>
          <p:cNvSpPr txBox="1">
            <a:spLocks noGrp="1"/>
          </p:cNvSpPr>
          <p:nvPr>
            <p:ph type="body" idx="2"/>
          </p:nvPr>
        </p:nvSpPr>
        <p:spPr>
          <a:xfrm>
            <a:off x="4682659" y="1200150"/>
            <a:ext cx="3675300" cy="3725700"/>
          </a:xfrm>
          <a:prstGeom prst="rect">
            <a:avLst/>
          </a:prstGeom>
          <a:noFill/>
          <a:ln>
            <a:noFill/>
          </a:ln>
        </p:spPr>
        <p:txBody>
          <a:bodyPr spcFirstLastPara="1" wrap="square" lIns="91425" tIns="91425" rIns="91425" bIns="91425" anchor="t" anchorCtr="0">
            <a:noAutofit/>
          </a:bodyPr>
          <a:lstStyle>
            <a:lvl1pPr marL="457200" lvl="0" indent="-355600" algn="l">
              <a:lnSpc>
                <a:spcPct val="100000"/>
              </a:lnSpc>
              <a:spcBef>
                <a:spcPts val="600"/>
              </a:spcBef>
              <a:spcAft>
                <a:spcPts val="0"/>
              </a:spcAft>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355600" algn="l">
              <a:lnSpc>
                <a:spcPct val="100000"/>
              </a:lnSpc>
              <a:spcBef>
                <a:spcPts val="0"/>
              </a:spcBef>
              <a:spcAft>
                <a:spcPts val="0"/>
              </a:spcAft>
              <a:buSzPts val="2000"/>
              <a:buChar char="●"/>
              <a:defRPr sz="2000"/>
            </a:lvl4pPr>
            <a:lvl5pPr marL="2286000" lvl="4" indent="-355600" algn="l">
              <a:lnSpc>
                <a:spcPct val="100000"/>
              </a:lnSpc>
              <a:spcBef>
                <a:spcPts val="0"/>
              </a:spcBef>
              <a:spcAft>
                <a:spcPts val="0"/>
              </a:spcAft>
              <a:buSzPts val="2000"/>
              <a:buChar char="○"/>
              <a:defRPr sz="2000"/>
            </a:lvl5pPr>
            <a:lvl6pPr marL="2743200" lvl="5" indent="-355600" algn="l">
              <a:lnSpc>
                <a:spcPct val="100000"/>
              </a:lnSpc>
              <a:spcBef>
                <a:spcPts val="0"/>
              </a:spcBef>
              <a:spcAft>
                <a:spcPts val="0"/>
              </a:spcAft>
              <a:buSzPts val="2000"/>
              <a:buChar char="■"/>
              <a:defRPr sz="2000"/>
            </a:lvl6pPr>
            <a:lvl7pPr marL="3200400" lvl="6" indent="-355600" algn="l">
              <a:lnSpc>
                <a:spcPct val="100000"/>
              </a:lnSpc>
              <a:spcBef>
                <a:spcPts val="0"/>
              </a:spcBef>
              <a:spcAft>
                <a:spcPts val="0"/>
              </a:spcAft>
              <a:buSzPts val="2000"/>
              <a:buChar char="●"/>
              <a:defRPr sz="2000"/>
            </a:lvl7pPr>
            <a:lvl8pPr marL="3657600" lvl="7" indent="-355600" algn="l">
              <a:lnSpc>
                <a:spcPct val="100000"/>
              </a:lnSpc>
              <a:spcBef>
                <a:spcPts val="0"/>
              </a:spcBef>
              <a:spcAft>
                <a:spcPts val="0"/>
              </a:spcAft>
              <a:buSzPts val="2000"/>
              <a:buChar char="○"/>
              <a:defRPr sz="2000"/>
            </a:lvl8pPr>
            <a:lvl9pPr marL="4114800" lvl="8" indent="-355600" algn="l">
              <a:lnSpc>
                <a:spcPct val="100000"/>
              </a:lnSpc>
              <a:spcBef>
                <a:spcPts val="0"/>
              </a:spcBef>
              <a:spcAft>
                <a:spcPts val="0"/>
              </a:spcAft>
              <a:buSzPts val="2000"/>
              <a:buChar char="■"/>
              <a:defRPr sz="2000"/>
            </a:lvl9pPr>
          </a:lstStyle>
          <a:p>
            <a:endParaRPr/>
          </a:p>
        </p:txBody>
      </p:sp>
      <p:sp>
        <p:nvSpPr>
          <p:cNvPr id="32" name="Google Shape;32;p4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33"/>
        <p:cNvGrpSpPr/>
        <p:nvPr/>
      </p:nvGrpSpPr>
      <p:grpSpPr>
        <a:xfrm>
          <a:off x="0" y="0"/>
          <a:ext cx="0" cy="0"/>
          <a:chOff x="0" y="0"/>
          <a:chExt cx="0" cy="0"/>
        </a:xfrm>
      </p:grpSpPr>
      <p:sp>
        <p:nvSpPr>
          <p:cNvPr id="34" name="Google Shape;34;p45"/>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400"/>
              <a:buNone/>
              <a:defRPr sz="4400" b="1"/>
            </a:lvl1pPr>
            <a:lvl2pPr lvl="1" algn="l">
              <a:lnSpc>
                <a:spcPct val="100000"/>
              </a:lnSpc>
              <a:spcBef>
                <a:spcPts val="0"/>
              </a:spcBef>
              <a:spcAft>
                <a:spcPts val="0"/>
              </a:spcAft>
              <a:buSzPts val="4400"/>
              <a:buNone/>
              <a:defRPr sz="4400" b="1"/>
            </a:lvl2pPr>
            <a:lvl3pPr lvl="2" algn="l">
              <a:lnSpc>
                <a:spcPct val="100000"/>
              </a:lnSpc>
              <a:spcBef>
                <a:spcPts val="0"/>
              </a:spcBef>
              <a:spcAft>
                <a:spcPts val="0"/>
              </a:spcAft>
              <a:buSzPts val="4400"/>
              <a:buNone/>
              <a:defRPr sz="4400" b="1"/>
            </a:lvl3pPr>
            <a:lvl4pPr lvl="3" algn="l">
              <a:lnSpc>
                <a:spcPct val="100000"/>
              </a:lnSpc>
              <a:spcBef>
                <a:spcPts val="0"/>
              </a:spcBef>
              <a:spcAft>
                <a:spcPts val="0"/>
              </a:spcAft>
              <a:buSzPts val="4400"/>
              <a:buNone/>
              <a:defRPr sz="4400" b="1"/>
            </a:lvl4pPr>
            <a:lvl5pPr lvl="4" algn="l">
              <a:lnSpc>
                <a:spcPct val="100000"/>
              </a:lnSpc>
              <a:spcBef>
                <a:spcPts val="0"/>
              </a:spcBef>
              <a:spcAft>
                <a:spcPts val="0"/>
              </a:spcAft>
              <a:buSzPts val="4400"/>
              <a:buNone/>
              <a:defRPr sz="4400" b="1"/>
            </a:lvl5pPr>
            <a:lvl6pPr lvl="5" algn="l">
              <a:lnSpc>
                <a:spcPct val="100000"/>
              </a:lnSpc>
              <a:spcBef>
                <a:spcPts val="0"/>
              </a:spcBef>
              <a:spcAft>
                <a:spcPts val="0"/>
              </a:spcAft>
              <a:buSzPts val="4400"/>
              <a:buNone/>
              <a:defRPr sz="4400" b="1"/>
            </a:lvl6pPr>
            <a:lvl7pPr lvl="6" algn="l">
              <a:lnSpc>
                <a:spcPct val="100000"/>
              </a:lnSpc>
              <a:spcBef>
                <a:spcPts val="0"/>
              </a:spcBef>
              <a:spcAft>
                <a:spcPts val="0"/>
              </a:spcAft>
              <a:buSzPts val="4400"/>
              <a:buNone/>
              <a:defRPr sz="4400" b="1"/>
            </a:lvl7pPr>
            <a:lvl8pPr lvl="7" algn="l">
              <a:lnSpc>
                <a:spcPct val="100000"/>
              </a:lnSpc>
              <a:spcBef>
                <a:spcPts val="0"/>
              </a:spcBef>
              <a:spcAft>
                <a:spcPts val="0"/>
              </a:spcAft>
              <a:buSzPts val="4400"/>
              <a:buNone/>
              <a:defRPr sz="4400" b="1"/>
            </a:lvl8pPr>
            <a:lvl9pPr lvl="8" algn="l">
              <a:lnSpc>
                <a:spcPct val="100000"/>
              </a:lnSpc>
              <a:spcBef>
                <a:spcPts val="0"/>
              </a:spcBef>
              <a:spcAft>
                <a:spcPts val="0"/>
              </a:spcAft>
              <a:buSzPts val="4400"/>
              <a:buNone/>
              <a:defRPr sz="4400" b="1"/>
            </a:lvl9pPr>
          </a:lstStyle>
          <a:p>
            <a:endParaRPr/>
          </a:p>
        </p:txBody>
      </p:sp>
      <p:sp>
        <p:nvSpPr>
          <p:cNvPr id="35" name="Google Shape;35;p45"/>
          <p:cNvSpPr txBox="1">
            <a:spLocks noGrp="1"/>
          </p:cNvSpPr>
          <p:nvPr>
            <p:ph type="subTitle" idx="1"/>
          </p:nvPr>
        </p:nvSpPr>
        <p:spPr>
          <a:xfrm>
            <a:off x="1546025" y="3011511"/>
            <a:ext cx="5832600" cy="7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6"/>
        <p:cNvGrpSpPr/>
        <p:nvPr/>
      </p:nvGrpSpPr>
      <p:grpSpPr>
        <a:xfrm>
          <a:off x="0" y="0"/>
          <a:ext cx="0" cy="0"/>
          <a:chOff x="0" y="0"/>
          <a:chExt cx="0" cy="0"/>
        </a:xfrm>
      </p:grpSpPr>
      <p:sp>
        <p:nvSpPr>
          <p:cNvPr id="37" name="Google Shape;37;p47"/>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38" name="Google Shape;38;p47"/>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381000" algn="l">
              <a:lnSpc>
                <a:spcPct val="100000"/>
              </a:lnSpc>
              <a:spcBef>
                <a:spcPts val="600"/>
              </a:spcBef>
              <a:spcAft>
                <a:spcPts val="0"/>
              </a:spcAft>
              <a:buSzPts val="2400"/>
              <a:buChar char="◎"/>
              <a:defRPr sz="2400"/>
            </a:lvl1pPr>
            <a:lvl2pPr marL="914400" lvl="1" indent="-381000" algn="l">
              <a:lnSpc>
                <a:spcPct val="100000"/>
              </a:lnSpc>
              <a:spcBef>
                <a:spcPts val="0"/>
              </a:spcBef>
              <a:spcAft>
                <a:spcPts val="0"/>
              </a:spcAft>
              <a:buSzPts val="2400"/>
              <a:buChar char="○"/>
              <a:defRPr/>
            </a:lvl2pPr>
            <a:lvl3pPr marL="1371600" lvl="2" indent="-381000" algn="l">
              <a:lnSpc>
                <a:spcPct val="100000"/>
              </a:lnSpc>
              <a:spcBef>
                <a:spcPts val="0"/>
              </a:spcBef>
              <a:spcAft>
                <a:spcPts val="0"/>
              </a:spcAft>
              <a:buSzPts val="2400"/>
              <a:buChar char="◉"/>
              <a:defRPr/>
            </a:lvl3pPr>
            <a:lvl4pPr marL="1828800" lvl="3" indent="-381000" algn="l">
              <a:lnSpc>
                <a:spcPct val="100000"/>
              </a:lnSpc>
              <a:spcBef>
                <a:spcPts val="0"/>
              </a:spcBef>
              <a:spcAft>
                <a:spcPts val="0"/>
              </a:spcAft>
              <a:buSzPts val="2400"/>
              <a:buChar char="●"/>
              <a:defRPr sz="2400"/>
            </a:lvl4pPr>
            <a:lvl5pPr marL="2286000" lvl="4" indent="-381000" algn="l">
              <a:lnSpc>
                <a:spcPct val="100000"/>
              </a:lnSpc>
              <a:spcBef>
                <a:spcPts val="0"/>
              </a:spcBef>
              <a:spcAft>
                <a:spcPts val="0"/>
              </a:spcAft>
              <a:buSzPts val="2400"/>
              <a:buChar char="○"/>
              <a:defRPr sz="2400"/>
            </a:lvl5pPr>
            <a:lvl6pPr marL="2743200" lvl="5" indent="-381000" algn="l">
              <a:lnSpc>
                <a:spcPct val="100000"/>
              </a:lnSpc>
              <a:spcBef>
                <a:spcPts val="0"/>
              </a:spcBef>
              <a:spcAft>
                <a:spcPts val="0"/>
              </a:spcAft>
              <a:buSzPts val="2400"/>
              <a:buChar char="■"/>
              <a:defRPr sz="2400"/>
            </a:lvl6pPr>
            <a:lvl7pPr marL="3200400" lvl="6" indent="-381000" algn="l">
              <a:lnSpc>
                <a:spcPct val="100000"/>
              </a:lnSpc>
              <a:spcBef>
                <a:spcPts val="0"/>
              </a:spcBef>
              <a:spcAft>
                <a:spcPts val="0"/>
              </a:spcAft>
              <a:buSzPts val="2400"/>
              <a:buChar char="●"/>
              <a:defRPr sz="2400"/>
            </a:lvl7pPr>
            <a:lvl8pPr marL="3657600" lvl="7" indent="-381000" algn="l">
              <a:lnSpc>
                <a:spcPct val="100000"/>
              </a:lnSpc>
              <a:spcBef>
                <a:spcPts val="0"/>
              </a:spcBef>
              <a:spcAft>
                <a:spcPts val="0"/>
              </a:spcAft>
              <a:buSzPts val="2400"/>
              <a:buChar char="○"/>
              <a:defRPr sz="2400"/>
            </a:lvl8pPr>
            <a:lvl9pPr marL="4114800" lvl="8" indent="-381000" algn="l">
              <a:lnSpc>
                <a:spcPct val="100000"/>
              </a:lnSpc>
              <a:spcBef>
                <a:spcPts val="0"/>
              </a:spcBef>
              <a:spcAft>
                <a:spcPts val="0"/>
              </a:spcAft>
              <a:buSzPts val="2400"/>
              <a:buChar char="■"/>
              <a:defRPr sz="2400"/>
            </a:lvl9pPr>
          </a:lstStyle>
          <a:p>
            <a:endParaRPr/>
          </a:p>
        </p:txBody>
      </p:sp>
      <p:sp>
        <p:nvSpPr>
          <p:cNvPr id="39" name="Google Shape;39;p4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50"/>
          <p:cNvSpPr/>
          <p:nvPr/>
        </p:nvSpPr>
        <p:spPr>
          <a:xfrm>
            <a:off x="-26550" y="-14850"/>
            <a:ext cx="9197100" cy="5173200"/>
          </a:xfrm>
          <a:prstGeom prst="rect">
            <a:avLst/>
          </a:prstGeom>
          <a:solidFill>
            <a:srgbClr val="CFD8DC">
              <a:alpha val="4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50"/>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46"/>
        <p:cNvGrpSpPr/>
        <p:nvPr/>
      </p:nvGrpSpPr>
      <p:grpSpPr>
        <a:xfrm>
          <a:off x="0" y="0"/>
          <a:ext cx="0" cy="0"/>
          <a:chOff x="0" y="0"/>
          <a:chExt cx="0" cy="0"/>
        </a:xfrm>
      </p:grpSpPr>
      <p:pic>
        <p:nvPicPr>
          <p:cNvPr id="47" name="Google Shape;47;p46"/>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48" name="Google Shape;48;p46"/>
          <p:cNvSpPr txBox="1">
            <a:spLocks noGrp="1"/>
          </p:cNvSpPr>
          <p:nvPr>
            <p:ph type="body" idx="1"/>
          </p:nvPr>
        </p:nvSpPr>
        <p:spPr>
          <a:xfrm>
            <a:off x="1215300" y="1723650"/>
            <a:ext cx="6713400" cy="819900"/>
          </a:xfrm>
          <a:prstGeom prst="rect">
            <a:avLst/>
          </a:prstGeom>
          <a:noFill/>
          <a:ln>
            <a:noFill/>
          </a:ln>
        </p:spPr>
        <p:txBody>
          <a:bodyPr spcFirstLastPara="1" wrap="square" lIns="91425" tIns="91425" rIns="91425" bIns="91425" anchor="t" anchorCtr="0">
            <a:noAutofit/>
          </a:bodyPr>
          <a:lstStyle>
            <a:lvl1pPr marL="457200" lvl="0" indent="-457200" algn="ctr">
              <a:lnSpc>
                <a:spcPct val="100000"/>
              </a:lnSpc>
              <a:spcBef>
                <a:spcPts val="600"/>
              </a:spcBef>
              <a:spcAft>
                <a:spcPts val="0"/>
              </a:spcAft>
              <a:buClr>
                <a:schemeClr val="dk1"/>
              </a:buClr>
              <a:buSzPts val="3600"/>
              <a:buChar char="◎"/>
              <a:defRPr sz="3600" i="1"/>
            </a:lvl1pPr>
            <a:lvl2pPr marL="914400" lvl="1" indent="-457200" algn="ctr">
              <a:lnSpc>
                <a:spcPct val="100000"/>
              </a:lnSpc>
              <a:spcBef>
                <a:spcPts val="0"/>
              </a:spcBef>
              <a:spcAft>
                <a:spcPts val="0"/>
              </a:spcAft>
              <a:buClr>
                <a:schemeClr val="dk1"/>
              </a:buClr>
              <a:buSzPts val="3600"/>
              <a:buChar char="○"/>
              <a:defRPr sz="3600" i="1"/>
            </a:lvl2pPr>
            <a:lvl3pPr marL="1371600" lvl="2" indent="-457200" algn="ctr">
              <a:lnSpc>
                <a:spcPct val="100000"/>
              </a:lnSpc>
              <a:spcBef>
                <a:spcPts val="0"/>
              </a:spcBef>
              <a:spcAft>
                <a:spcPts val="0"/>
              </a:spcAft>
              <a:buClr>
                <a:schemeClr val="dk1"/>
              </a:buClr>
              <a:buSzPts val="3600"/>
              <a:buChar char="◉"/>
              <a:defRPr sz="3600" i="1"/>
            </a:lvl3pPr>
            <a:lvl4pPr marL="1828800" lvl="3" indent="-457200" algn="ctr">
              <a:lnSpc>
                <a:spcPct val="100000"/>
              </a:lnSpc>
              <a:spcBef>
                <a:spcPts val="0"/>
              </a:spcBef>
              <a:spcAft>
                <a:spcPts val="0"/>
              </a:spcAft>
              <a:buSzPts val="3600"/>
              <a:buChar char="●"/>
              <a:defRPr sz="3600" i="1"/>
            </a:lvl4pPr>
            <a:lvl5pPr marL="2286000" lvl="4" indent="-457200" algn="ctr">
              <a:lnSpc>
                <a:spcPct val="100000"/>
              </a:lnSpc>
              <a:spcBef>
                <a:spcPts val="0"/>
              </a:spcBef>
              <a:spcAft>
                <a:spcPts val="0"/>
              </a:spcAft>
              <a:buSzPts val="3600"/>
              <a:buChar char="○"/>
              <a:defRPr sz="3600" i="1"/>
            </a:lvl5pPr>
            <a:lvl6pPr marL="2743200" lvl="5" indent="-457200" algn="ctr">
              <a:lnSpc>
                <a:spcPct val="100000"/>
              </a:lnSpc>
              <a:spcBef>
                <a:spcPts val="0"/>
              </a:spcBef>
              <a:spcAft>
                <a:spcPts val="0"/>
              </a:spcAft>
              <a:buSzPts val="3600"/>
              <a:buChar char="■"/>
              <a:defRPr sz="3600" i="1"/>
            </a:lvl6pPr>
            <a:lvl7pPr marL="3200400" lvl="6" indent="-457200" algn="ctr">
              <a:lnSpc>
                <a:spcPct val="100000"/>
              </a:lnSpc>
              <a:spcBef>
                <a:spcPts val="0"/>
              </a:spcBef>
              <a:spcAft>
                <a:spcPts val="0"/>
              </a:spcAft>
              <a:buSzPts val="3600"/>
              <a:buChar char="●"/>
              <a:defRPr sz="3600" i="1"/>
            </a:lvl7pPr>
            <a:lvl8pPr marL="3657600" lvl="7" indent="-457200" algn="ctr">
              <a:lnSpc>
                <a:spcPct val="100000"/>
              </a:lnSpc>
              <a:spcBef>
                <a:spcPts val="0"/>
              </a:spcBef>
              <a:spcAft>
                <a:spcPts val="0"/>
              </a:spcAft>
              <a:buSzPts val="3600"/>
              <a:buChar char="○"/>
              <a:defRPr sz="3600" i="1"/>
            </a:lvl8pPr>
            <a:lvl9pPr marL="4114800" lvl="8" indent="-457200" algn="ctr">
              <a:lnSpc>
                <a:spcPct val="100000"/>
              </a:lnSpc>
              <a:spcBef>
                <a:spcPts val="0"/>
              </a:spcBef>
              <a:spcAft>
                <a:spcPts val="0"/>
              </a:spcAft>
              <a:buSzPts val="3600"/>
              <a:buChar char="■"/>
              <a:defRPr sz="3600" i="1"/>
            </a:lvl9pPr>
          </a:lstStyle>
          <a:p>
            <a:endParaRPr/>
          </a:p>
        </p:txBody>
      </p:sp>
      <p:grpSp>
        <p:nvGrpSpPr>
          <p:cNvPr id="49" name="Google Shape;49;p46"/>
          <p:cNvGrpSpPr/>
          <p:nvPr/>
        </p:nvGrpSpPr>
        <p:grpSpPr>
          <a:xfrm>
            <a:off x="3839646" y="782918"/>
            <a:ext cx="1464573" cy="842707"/>
            <a:chOff x="3593400" y="1729675"/>
            <a:chExt cx="1957200" cy="1123610"/>
          </a:xfrm>
        </p:grpSpPr>
        <p:sp>
          <p:nvSpPr>
            <p:cNvPr id="50" name="Google Shape;50;p46"/>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6000"/>
                <a:buFont typeface="Arial"/>
                <a:buNone/>
              </a:pPr>
              <a:r>
                <a:rPr lang="en" sz="6000" b="1" i="0" u="none" strike="noStrike" cap="none">
                  <a:solidFill>
                    <a:schemeClr val="accent1"/>
                  </a:solidFill>
                  <a:latin typeface="Source Sans Pro"/>
                  <a:ea typeface="Source Sans Pro"/>
                  <a:cs typeface="Source Sans Pro"/>
                  <a:sym typeface="Source Sans Pro"/>
                </a:rPr>
                <a:t>“</a:t>
              </a:r>
              <a:endParaRPr sz="6000" b="1" i="0" u="none" strike="noStrike" cap="none">
                <a:solidFill>
                  <a:schemeClr val="accent1"/>
                </a:solidFill>
                <a:latin typeface="Source Sans Pro"/>
                <a:ea typeface="Source Sans Pro"/>
                <a:cs typeface="Source Sans Pro"/>
                <a:sym typeface="Source Sans Pro"/>
              </a:endParaRPr>
            </a:p>
          </p:txBody>
        </p:sp>
        <p:sp>
          <p:nvSpPr>
            <p:cNvPr id="51" name="Google Shape;51;p46"/>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46"/>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cxnSp>
        <p:nvCxnSpPr>
          <p:cNvPr id="53" name="Google Shape;53;p46"/>
          <p:cNvCxnSpPr>
            <a:endCxn id="51" idx="1"/>
          </p:cNvCxnSpPr>
          <p:nvPr/>
        </p:nvCxnSpPr>
        <p:spPr>
          <a:xfrm>
            <a:off x="3750511" y="390297"/>
            <a:ext cx="532200" cy="535500"/>
          </a:xfrm>
          <a:prstGeom prst="straightConnector1">
            <a:avLst/>
          </a:prstGeom>
          <a:noFill/>
          <a:ln w="9525" cap="flat" cmpd="sng">
            <a:solidFill>
              <a:srgbClr val="CFD8DC"/>
            </a:solidFill>
            <a:prstDash val="solid"/>
            <a:round/>
            <a:headEnd type="none" w="sm" len="sm"/>
            <a:tailEnd type="none" w="sm" len="sm"/>
          </a:ln>
        </p:spPr>
      </p:cxnSp>
      <p:cxnSp>
        <p:nvCxnSpPr>
          <p:cNvPr id="54" name="Google Shape;54;p46"/>
          <p:cNvCxnSpPr/>
          <p:nvPr/>
        </p:nvCxnSpPr>
        <p:spPr>
          <a:xfrm rot="10800000">
            <a:off x="4362902" y="436125"/>
            <a:ext cx="209100" cy="369600"/>
          </a:xfrm>
          <a:prstGeom prst="straightConnector1">
            <a:avLst/>
          </a:prstGeom>
          <a:noFill/>
          <a:ln w="9525" cap="flat" cmpd="sng">
            <a:solidFill>
              <a:srgbClr val="CFD8DC"/>
            </a:solidFill>
            <a:prstDash val="solid"/>
            <a:round/>
            <a:headEnd type="none" w="sm" len="sm"/>
            <a:tailEnd type="none" w="sm" len="sm"/>
          </a:ln>
        </p:spPr>
      </p:cxnSp>
      <p:cxnSp>
        <p:nvCxnSpPr>
          <p:cNvPr id="55" name="Google Shape;55;p46"/>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sm" len="sm"/>
            <a:tailEnd type="none" w="sm" len="sm"/>
          </a:ln>
        </p:spPr>
      </p:cxnSp>
      <p:sp>
        <p:nvSpPr>
          <p:cNvPr id="56" name="Google Shape;56;p46"/>
          <p:cNvSpPr txBox="1">
            <a:spLocks noGrp="1"/>
          </p:cNvSpPr>
          <p:nvPr>
            <p:ph type="sldNum" idx="12"/>
          </p:nvPr>
        </p:nvSpPr>
        <p:spPr>
          <a:xfrm>
            <a:off x="-87"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57"/>
        <p:cNvGrpSpPr/>
        <p:nvPr/>
      </p:nvGrpSpPr>
      <p:grpSpPr>
        <a:xfrm>
          <a:off x="0" y="0"/>
          <a:ext cx="0" cy="0"/>
          <a:chOff x="0" y="0"/>
          <a:chExt cx="0" cy="0"/>
        </a:xfrm>
      </p:grpSpPr>
      <p:sp>
        <p:nvSpPr>
          <p:cNvPr id="58" name="Google Shape;58;p4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a:endParaRPr/>
          </a:p>
        </p:txBody>
      </p:sp>
      <p:sp>
        <p:nvSpPr>
          <p:cNvPr id="59" name="Google Shape;59;p48"/>
          <p:cNvSpPr txBox="1">
            <a:spLocks noGrp="1"/>
          </p:cNvSpPr>
          <p:nvPr>
            <p:ph type="body" idx="1"/>
          </p:nvPr>
        </p:nvSpPr>
        <p:spPr>
          <a:xfrm>
            <a:off x="786150"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0" name="Google Shape;60;p48"/>
          <p:cNvSpPr txBox="1">
            <a:spLocks noGrp="1"/>
          </p:cNvSpPr>
          <p:nvPr>
            <p:ph type="body" idx="2"/>
          </p:nvPr>
        </p:nvSpPr>
        <p:spPr>
          <a:xfrm>
            <a:off x="3329992"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1" name="Google Shape;61;p48"/>
          <p:cNvSpPr txBox="1">
            <a:spLocks noGrp="1"/>
          </p:cNvSpPr>
          <p:nvPr>
            <p:ph type="body" idx="3"/>
          </p:nvPr>
        </p:nvSpPr>
        <p:spPr>
          <a:xfrm>
            <a:off x="5873834" y="1200150"/>
            <a:ext cx="2419800" cy="37257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SzPts val="1800"/>
              <a:buChar char="◎"/>
              <a:defRPr sz="1800"/>
            </a:lvl1pPr>
            <a:lvl2pPr marL="914400" lvl="1" indent="-342900" algn="l">
              <a:lnSpc>
                <a:spcPct val="100000"/>
              </a:lnSpc>
              <a:spcBef>
                <a:spcPts val="0"/>
              </a:spcBef>
              <a:spcAft>
                <a:spcPts val="0"/>
              </a:spcAft>
              <a:buSzPts val="1800"/>
              <a:buChar char="○"/>
              <a:defRPr sz="1800"/>
            </a:lvl2pPr>
            <a:lvl3pPr marL="1371600" lvl="2" indent="-342900" algn="l">
              <a:lnSpc>
                <a:spcPct val="100000"/>
              </a:lnSpc>
              <a:spcBef>
                <a:spcPts val="0"/>
              </a:spcBef>
              <a:spcAft>
                <a:spcPts val="0"/>
              </a:spcAft>
              <a:buSzPts val="1800"/>
              <a:buChar char="◉"/>
              <a:defRPr sz="1800"/>
            </a:lvl3pPr>
            <a:lvl4pPr marL="1828800" lvl="3" indent="-342900" algn="l">
              <a:lnSpc>
                <a:spcPct val="100000"/>
              </a:lnSpc>
              <a:spcBef>
                <a:spcPts val="0"/>
              </a:spcBef>
              <a:spcAft>
                <a:spcPts val="0"/>
              </a:spcAft>
              <a:buSzPts val="1800"/>
              <a:buChar char="●"/>
              <a:defRPr/>
            </a:lvl4pPr>
            <a:lvl5pPr marL="2286000" lvl="4" indent="-342900" algn="l">
              <a:lnSpc>
                <a:spcPct val="100000"/>
              </a:lnSpc>
              <a:spcBef>
                <a:spcPts val="0"/>
              </a:spcBef>
              <a:spcAft>
                <a:spcPts val="0"/>
              </a:spcAft>
              <a:buSzPts val="1800"/>
              <a:buChar char="○"/>
              <a:defRPr/>
            </a:lvl5pPr>
            <a:lvl6pPr marL="2743200" lvl="5" indent="-342900" algn="l">
              <a:lnSpc>
                <a:spcPct val="100000"/>
              </a:lnSpc>
              <a:spcBef>
                <a:spcPts val="0"/>
              </a:spcBef>
              <a:spcAft>
                <a:spcPts val="0"/>
              </a:spcAft>
              <a:buSzPts val="1800"/>
              <a:buChar char="■"/>
              <a:defRPr/>
            </a:lvl6pPr>
            <a:lvl7pPr marL="3200400" lvl="6" indent="-342900" algn="l">
              <a:lnSpc>
                <a:spcPct val="100000"/>
              </a:lnSpc>
              <a:spcBef>
                <a:spcPts val="0"/>
              </a:spcBef>
              <a:spcAft>
                <a:spcPts val="0"/>
              </a:spcAft>
              <a:buSzPts val="1800"/>
              <a:buChar char="●"/>
              <a:defRPr/>
            </a:lvl7pPr>
            <a:lvl8pPr marL="3657600" lvl="7" indent="-342900" algn="l">
              <a:lnSpc>
                <a:spcPct val="100000"/>
              </a:lnSpc>
              <a:spcBef>
                <a:spcPts val="0"/>
              </a:spcBef>
              <a:spcAft>
                <a:spcPts val="0"/>
              </a:spcAft>
              <a:buSzPts val="1800"/>
              <a:buChar char="○"/>
              <a:defRPr/>
            </a:lvl8pPr>
            <a:lvl9pPr marL="4114800" lvl="8" indent="-342900" algn="l">
              <a:lnSpc>
                <a:spcPct val="100000"/>
              </a:lnSpc>
              <a:spcBef>
                <a:spcPts val="0"/>
              </a:spcBef>
              <a:spcAft>
                <a:spcPts val="0"/>
              </a:spcAft>
              <a:buSzPts val="1800"/>
              <a:buChar char="■"/>
              <a:defRPr/>
            </a:lvl9pPr>
          </a:lstStyle>
          <a:p>
            <a:endParaRPr/>
          </a:p>
        </p:txBody>
      </p:sp>
      <p:sp>
        <p:nvSpPr>
          <p:cNvPr id="62" name="Google Shape;62;p4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51"/>
          <p:cNvSpPr txBox="1">
            <a:spLocks noGrp="1"/>
          </p:cNvSpPr>
          <p:nvPr>
            <p:ph type="body" idx="1"/>
          </p:nvPr>
        </p:nvSpPr>
        <p:spPr>
          <a:xfrm>
            <a:off x="457200" y="4055343"/>
            <a:ext cx="8229600" cy="368700"/>
          </a:xfrm>
          <a:prstGeom prst="rect">
            <a:avLst/>
          </a:prstGeom>
          <a:noFill/>
          <a:ln>
            <a:noFill/>
          </a:ln>
        </p:spPr>
        <p:txBody>
          <a:bodyPr spcFirstLastPara="1" wrap="square" lIns="91425" tIns="91425" rIns="91425" bIns="91425" anchor="t" anchorCtr="0">
            <a:noAutofit/>
          </a:bodyPr>
          <a:lstStyle>
            <a:lvl1pPr marL="457200" lvl="0" indent="-228600" algn="ctr">
              <a:lnSpc>
                <a:spcPct val="100000"/>
              </a:lnSpc>
              <a:spcBef>
                <a:spcPts val="360"/>
              </a:spcBef>
              <a:spcAft>
                <a:spcPts val="0"/>
              </a:spcAft>
              <a:buSzPts val="1800"/>
              <a:buNone/>
              <a:defRPr sz="1800"/>
            </a:lvl1pPr>
          </a:lstStyle>
          <a:p>
            <a:endParaRPr/>
          </a:p>
        </p:txBody>
      </p:sp>
      <p:sp>
        <p:nvSpPr>
          <p:cNvPr id="65" name="Google Shape;65;p51"/>
          <p:cNvSpPr txBox="1">
            <a:spLocks noGrp="1"/>
          </p:cNvSpPr>
          <p:nvPr>
            <p:ph type="sldNum" idx="12"/>
          </p:nvPr>
        </p:nvSpPr>
        <p:spPr>
          <a:xfrm>
            <a:off x="-92" y="4749844"/>
            <a:ext cx="9144000" cy="3936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ctr">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4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endParaRPr/>
          </a:p>
        </p:txBody>
      </p:sp>
      <p:sp>
        <p:nvSpPr>
          <p:cNvPr id="7" name="Google Shape;7;p4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endParaRPr/>
          </a:p>
        </p:txBody>
      </p:sp>
      <p:sp>
        <p:nvSpPr>
          <p:cNvPr id="8" name="Google Shape;8;p4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1pPr>
            <a:lvl2pPr marL="0" marR="0" lvl="1"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2pPr>
            <a:lvl3pPr marL="0" marR="0" lvl="2"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3pPr>
            <a:lvl4pPr marL="0" marR="0" lvl="3"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4pPr>
            <a:lvl5pPr marL="0" marR="0" lvl="4"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5pPr>
            <a:lvl6pPr marL="0" marR="0" lvl="5"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6pPr>
            <a:lvl7pPr marL="0" marR="0" lvl="6"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7pPr>
            <a:lvl8pPr marL="0" marR="0" lvl="7"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8pPr>
            <a:lvl9pPr marL="0" marR="0" lvl="8" indent="0" algn="r" rtl="0">
              <a:lnSpc>
                <a:spcPct val="100000"/>
              </a:lnSpc>
              <a:spcBef>
                <a:spcPts val="0"/>
              </a:spcBef>
              <a:spcAft>
                <a:spcPts val="0"/>
              </a:spcAft>
              <a:buClr>
                <a:srgbClr val="000000"/>
              </a:buClr>
              <a:buSzPts val="1300"/>
              <a:buFont typeface="Arial"/>
              <a:buNone/>
              <a:defRPr sz="1300" b="1" i="0" u="none" strike="noStrike" cap="none">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huzaifakamran/" TargetMode="External"/><Relationship Id="rId13" Type="http://schemas.openxmlformats.org/officeDocument/2006/relationships/hyperlink" Target="https://www.upwork.com/freelancers/~015f995e89c42130f9"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facebook.com/m.huzaifakamran/" TargetMode="External"/><Relationship Id="rId11" Type="http://schemas.openxmlformats.org/officeDocument/2006/relationships/hyperlink" Target="https://www.fiverr.com/users/huzaifa_kamran/" TargetMode="External"/><Relationship Id="rId5" Type="http://schemas.openxmlformats.org/officeDocument/2006/relationships/image" Target="../media/image5.png"/><Relationship Id="rId10" Type="http://schemas.openxmlformats.org/officeDocument/2006/relationships/image" Target="../media/image8.jpg"/><Relationship Id="rId4" Type="http://schemas.openxmlformats.org/officeDocument/2006/relationships/hyperlink" Target="https://github.com/Huzaifakamran/" TargetMode="External"/><Relationship Id="rId9" Type="http://schemas.openxmlformats.org/officeDocument/2006/relationships/image" Target="../media/image7.png"/><Relationship Id="rId1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s://www.freecodecamp.org/news/rest-api-best-practices-rest-endpoint-design-examples/#:~:text=Use%20Nouns%20Instead%20of%20Verbs%20in%20Endpoints&amp;text=The%20endpoints%20should%20use%20nouns,%2C%20Update%2C%20Delete)%20operations." TargetMode="Externa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hyperlink" Target="https://docs.github.com/en/github/authenticating-to-github/keeping-your-account-and-data-secure/creating-a-personal-access-token"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7.png"/><Relationship Id="rId7" Type="http://schemas.openxmlformats.org/officeDocument/2006/relationships/hyperlink" Target="https://api.github.com/user',headers=headers"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api.github.com"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1.xml"/><Relationship Id="rId1" Type="http://schemas.openxmlformats.org/officeDocument/2006/relationships/slideLayout" Target="../slideLayouts/slideLayout3.xml"/><Relationship Id="rId5" Type="http://schemas.openxmlformats.org/officeDocument/2006/relationships/hyperlink" Target="https://github.com/awaisakram64/temp-repo" TargetMode="Externa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erkzeug.palletsprojects.com/en/1.0.x/datastructures/#werkzeug.datastructures.Authorization"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pypi.org/project/selectorlib/" TargetMode="External"/><Relationship Id="rId2" Type="http://schemas.openxmlformats.org/officeDocument/2006/relationships/notesSlide" Target="../notesSlides/notesSlide59.xml"/><Relationship Id="rId1" Type="http://schemas.openxmlformats.org/officeDocument/2006/relationships/slideLayout" Target="../slideLayouts/slideLayout3.xml"/><Relationship Id="rId5" Type="http://schemas.openxmlformats.org/officeDocument/2006/relationships/hyperlink" Target="https://selenium-python.readthedocs.io/" TargetMode="External"/><Relationship Id="rId4" Type="http://schemas.openxmlformats.org/officeDocument/2006/relationships/hyperlink" Target="https://www.crummy.com/software/BeautifulSoup/bs4/doc/"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9"/>
        <p:cNvGrpSpPr/>
        <p:nvPr/>
      </p:nvGrpSpPr>
      <p:grpSpPr>
        <a:xfrm>
          <a:off x="0" y="0"/>
          <a:ext cx="0" cy="0"/>
          <a:chOff x="0" y="0"/>
          <a:chExt cx="0" cy="0"/>
        </a:xfrm>
      </p:grpSpPr>
      <p:sp>
        <p:nvSpPr>
          <p:cNvPr id="70" name="Google Shape;70;p3"/>
          <p:cNvSpPr txBox="1">
            <a:spLocks noGrp="1"/>
          </p:cNvSpPr>
          <p:nvPr>
            <p:ph type="body" idx="4294967295"/>
          </p:nvPr>
        </p:nvSpPr>
        <p:spPr>
          <a:xfrm>
            <a:off x="1637500" y="2464400"/>
            <a:ext cx="3863100" cy="129665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3000"/>
              <a:buNone/>
            </a:pPr>
            <a:r>
              <a:rPr lang="en" sz="1900" dirty="0"/>
              <a:t>Data Engineer </a:t>
            </a:r>
            <a:r>
              <a:rPr lang="en" sz="1900" dirty="0">
                <a:solidFill>
                  <a:srgbClr val="292929"/>
                </a:solidFill>
              </a:rPr>
              <a:t>@</a:t>
            </a:r>
            <a:r>
              <a:rPr lang="en" sz="1900" dirty="0">
                <a:solidFill>
                  <a:srgbClr val="EF4F63"/>
                </a:solidFill>
              </a:rPr>
              <a:t>Tally</a:t>
            </a:r>
            <a:r>
              <a:rPr lang="en" sz="1900" dirty="0">
                <a:solidFill>
                  <a:srgbClr val="662375"/>
                </a:solidFill>
              </a:rPr>
              <a:t>Marks</a:t>
            </a:r>
            <a:endParaRPr dirty="0">
              <a:solidFill>
                <a:srgbClr val="662375"/>
              </a:solidFill>
            </a:endParaRPr>
          </a:p>
          <a:p>
            <a:pPr marL="0" lvl="0" indent="0" algn="l" rtl="0">
              <a:lnSpc>
                <a:spcPct val="100000"/>
              </a:lnSpc>
              <a:spcBef>
                <a:spcPts val="600"/>
              </a:spcBef>
              <a:spcAft>
                <a:spcPts val="0"/>
              </a:spcAft>
              <a:buSzPts val="3000"/>
              <a:buNone/>
            </a:pPr>
            <a:r>
              <a:rPr lang="en" sz="1900" dirty="0"/>
              <a:t>Chatbot Developer</a:t>
            </a:r>
          </a:p>
          <a:p>
            <a:pPr marL="0" lvl="0" indent="0" algn="l" rtl="0">
              <a:lnSpc>
                <a:spcPct val="100000"/>
              </a:lnSpc>
              <a:spcBef>
                <a:spcPts val="600"/>
              </a:spcBef>
              <a:spcAft>
                <a:spcPts val="0"/>
              </a:spcAft>
              <a:buSzPts val="3000"/>
              <a:buNone/>
            </a:pPr>
            <a:r>
              <a:rPr lang="en" sz="1900" dirty="0"/>
              <a:t>Software Engineer</a:t>
            </a:r>
          </a:p>
          <a:p>
            <a:pPr marL="0" lvl="0" indent="0" algn="l" rtl="0">
              <a:lnSpc>
                <a:spcPct val="100000"/>
              </a:lnSpc>
              <a:spcBef>
                <a:spcPts val="600"/>
              </a:spcBef>
              <a:spcAft>
                <a:spcPts val="0"/>
              </a:spcAft>
              <a:buSzPts val="3000"/>
              <a:buNone/>
            </a:pPr>
            <a:endParaRPr lang="en" sz="1900" dirty="0"/>
          </a:p>
          <a:p>
            <a:pPr marL="0" lvl="0" indent="0" algn="l" rtl="0">
              <a:lnSpc>
                <a:spcPct val="100000"/>
              </a:lnSpc>
              <a:spcBef>
                <a:spcPts val="600"/>
              </a:spcBef>
              <a:spcAft>
                <a:spcPts val="0"/>
              </a:spcAft>
              <a:buSzPts val="3000"/>
              <a:buNone/>
            </a:pPr>
            <a:endParaRPr sz="1900" dirty="0"/>
          </a:p>
        </p:txBody>
      </p:sp>
      <p:sp>
        <p:nvSpPr>
          <p:cNvPr id="72" name="Google Shape;72;p3"/>
          <p:cNvSpPr txBox="1">
            <a:spLocks noGrp="1"/>
          </p:cNvSpPr>
          <p:nvPr>
            <p:ph type="ctrTitle" idx="4294967295"/>
          </p:nvPr>
        </p:nvSpPr>
        <p:spPr>
          <a:xfrm>
            <a:off x="1637500" y="668944"/>
            <a:ext cx="5642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1"/>
              </a:buClr>
              <a:buSzPts val="2000"/>
              <a:buFont typeface="Roboto Slab"/>
              <a:buNone/>
            </a:pPr>
            <a:r>
              <a:rPr lang="en" sz="6000" b="1" i="0" u="none" strike="noStrike" cap="none" dirty="0">
                <a:solidFill>
                  <a:schemeClr val="accent1"/>
                </a:solidFill>
                <a:latin typeface="Roboto Slab"/>
                <a:ea typeface="Roboto Slab"/>
                <a:cs typeface="Roboto Slab"/>
                <a:sym typeface="Roboto Slab"/>
              </a:rPr>
              <a:t>Hello!</a:t>
            </a:r>
            <a:endParaRPr sz="6000" b="1" i="0" u="none" strike="noStrike" cap="none" dirty="0">
              <a:solidFill>
                <a:schemeClr val="accent1"/>
              </a:solidFill>
              <a:latin typeface="Roboto Slab"/>
              <a:ea typeface="Roboto Slab"/>
              <a:cs typeface="Roboto Slab"/>
              <a:sym typeface="Roboto Slab"/>
            </a:endParaRPr>
          </a:p>
        </p:txBody>
      </p:sp>
      <p:sp>
        <p:nvSpPr>
          <p:cNvPr id="73" name="Google Shape;73;p3"/>
          <p:cNvSpPr txBox="1">
            <a:spLocks noGrp="1"/>
          </p:cNvSpPr>
          <p:nvPr>
            <p:ph type="subTitle" idx="4294967295"/>
          </p:nvPr>
        </p:nvSpPr>
        <p:spPr>
          <a:xfrm>
            <a:off x="1637500" y="1639913"/>
            <a:ext cx="56421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4"/>
              </a:buClr>
              <a:buSzPts val="3000"/>
              <a:buFont typeface="Source Sans Pro"/>
              <a:buNone/>
            </a:pPr>
            <a:r>
              <a:rPr lang="en" sz="3600" b="1" i="0" u="none" strike="noStrike" cap="none" dirty="0">
                <a:solidFill>
                  <a:schemeClr val="dk1"/>
                </a:solidFill>
                <a:latin typeface="Source Sans Pro"/>
                <a:ea typeface="Source Sans Pro"/>
                <a:cs typeface="Source Sans Pro"/>
                <a:sym typeface="Source Sans Pro"/>
              </a:rPr>
              <a:t>I am M. Huzaifa Kamran</a:t>
            </a:r>
            <a:endParaRPr sz="3600" b="1" i="0" u="none" strike="noStrike" cap="none" dirty="0">
              <a:solidFill>
                <a:schemeClr val="dk1"/>
              </a:solidFill>
              <a:latin typeface="Source Sans Pro"/>
              <a:ea typeface="Source Sans Pro"/>
              <a:cs typeface="Source Sans Pro"/>
              <a:sym typeface="Source Sans Pro"/>
            </a:endParaRPr>
          </a:p>
        </p:txBody>
      </p:sp>
      <p:cxnSp>
        <p:nvCxnSpPr>
          <p:cNvPr id="75" name="Google Shape;75;p3"/>
          <p:cNvCxnSpPr/>
          <p:nvPr/>
        </p:nvCxnSpPr>
        <p:spPr>
          <a:xfrm>
            <a:off x="6694986" y="3933625"/>
            <a:ext cx="214500" cy="856800"/>
          </a:xfrm>
          <a:prstGeom prst="straightConnector1">
            <a:avLst/>
          </a:prstGeom>
          <a:noFill/>
          <a:ln w="9525" cap="flat" cmpd="sng">
            <a:solidFill>
              <a:srgbClr val="CFD8DC"/>
            </a:solidFill>
            <a:prstDash val="solid"/>
            <a:round/>
            <a:headEnd type="none" w="sm" len="sm"/>
            <a:tailEnd type="none" w="sm" len="sm"/>
          </a:ln>
        </p:spPr>
      </p:cxnSp>
      <p:cxnSp>
        <p:nvCxnSpPr>
          <p:cNvPr id="76" name="Google Shape;76;p3"/>
          <p:cNvCxnSpPr/>
          <p:nvPr/>
        </p:nvCxnSpPr>
        <p:spPr>
          <a:xfrm>
            <a:off x="7059842" y="3727574"/>
            <a:ext cx="394200" cy="525600"/>
          </a:xfrm>
          <a:prstGeom prst="straightConnector1">
            <a:avLst/>
          </a:prstGeom>
          <a:noFill/>
          <a:ln w="9525" cap="flat" cmpd="sng">
            <a:solidFill>
              <a:srgbClr val="CFD8DC"/>
            </a:solidFill>
            <a:prstDash val="solid"/>
            <a:round/>
            <a:headEnd type="none" w="sm" len="sm"/>
            <a:tailEnd type="none" w="sm" len="sm"/>
          </a:ln>
        </p:spPr>
      </p:cxnSp>
      <p:cxnSp>
        <p:nvCxnSpPr>
          <p:cNvPr id="77" name="Google Shape;77;p3"/>
          <p:cNvCxnSpPr/>
          <p:nvPr/>
        </p:nvCxnSpPr>
        <p:spPr>
          <a:xfrm>
            <a:off x="7224089" y="3501963"/>
            <a:ext cx="752400" cy="464100"/>
          </a:xfrm>
          <a:prstGeom prst="straightConnector1">
            <a:avLst/>
          </a:prstGeom>
          <a:noFill/>
          <a:ln w="9525" cap="flat" cmpd="sng">
            <a:solidFill>
              <a:srgbClr val="CFD8DC"/>
            </a:solidFill>
            <a:prstDash val="solid"/>
            <a:round/>
            <a:headEnd type="none" w="sm" len="sm"/>
            <a:tailEnd type="none" w="sm" len="sm"/>
          </a:ln>
        </p:spPr>
      </p:cxnSp>
      <p:sp>
        <p:nvSpPr>
          <p:cNvPr id="78" name="Google Shape;78;p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a:t>
            </a:fld>
            <a:endParaRPr/>
          </a:p>
        </p:txBody>
      </p:sp>
      <p:sp>
        <p:nvSpPr>
          <p:cNvPr id="79" name="Google Shape;79;p3"/>
          <p:cNvSpPr/>
          <p:nvPr/>
        </p:nvSpPr>
        <p:spPr>
          <a:xfrm>
            <a:off x="1188725" y="350525"/>
            <a:ext cx="114300" cy="129600"/>
          </a:xfrm>
          <a:prstGeom prst="ellipse">
            <a:avLst/>
          </a:prstGeom>
          <a:solidFill>
            <a:srgbClr val="EF4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3"/>
          <p:cNvSpPr/>
          <p:nvPr/>
        </p:nvSpPr>
        <p:spPr>
          <a:xfrm>
            <a:off x="998225" y="929625"/>
            <a:ext cx="114300" cy="129600"/>
          </a:xfrm>
          <a:prstGeom prst="ellipse">
            <a:avLst/>
          </a:prstGeom>
          <a:solidFill>
            <a:srgbClr val="EF4F6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
          <p:cNvSpPr/>
          <p:nvPr/>
        </p:nvSpPr>
        <p:spPr>
          <a:xfrm>
            <a:off x="388625" y="1783075"/>
            <a:ext cx="114300" cy="129600"/>
          </a:xfrm>
          <a:prstGeom prst="ellipse">
            <a:avLst/>
          </a:prstGeom>
          <a:solidFill>
            <a:srgbClr val="EF4F6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3"/>
          <p:cNvSpPr/>
          <p:nvPr/>
        </p:nvSpPr>
        <p:spPr>
          <a:xfrm>
            <a:off x="76200" y="1184050"/>
            <a:ext cx="114300" cy="129600"/>
          </a:xfrm>
          <a:prstGeom prst="ellipse">
            <a:avLst/>
          </a:prstGeom>
          <a:solidFill>
            <a:srgbClr val="AF00D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Picture 2">
            <a:hlinkClick r:id="rId4"/>
            <a:extLst>
              <a:ext uri="{FF2B5EF4-FFF2-40B4-BE49-F238E27FC236}">
                <a16:creationId xmlns:a16="http://schemas.microsoft.com/office/drawing/2014/main" id="{4BF41083-AF0D-F8F8-8D6E-93DCDF206297}"/>
              </a:ext>
            </a:extLst>
          </p:cNvPr>
          <p:cNvPicPr>
            <a:picLocks noChangeAspect="1"/>
          </p:cNvPicPr>
          <p:nvPr/>
        </p:nvPicPr>
        <p:blipFill>
          <a:blip r:embed="rId5"/>
          <a:stretch>
            <a:fillRect/>
          </a:stretch>
        </p:blipFill>
        <p:spPr>
          <a:xfrm>
            <a:off x="6650053" y="4579430"/>
            <a:ext cx="318509" cy="315042"/>
          </a:xfrm>
          <a:prstGeom prst="rect">
            <a:avLst/>
          </a:prstGeom>
        </p:spPr>
      </p:pic>
      <p:pic>
        <p:nvPicPr>
          <p:cNvPr id="7" name="Picture 6">
            <a:hlinkClick r:id="rId6"/>
            <a:extLst>
              <a:ext uri="{FF2B5EF4-FFF2-40B4-BE49-F238E27FC236}">
                <a16:creationId xmlns:a16="http://schemas.microsoft.com/office/drawing/2014/main" id="{24CE78E7-056C-076F-C75A-FE4661A62424}"/>
              </a:ext>
            </a:extLst>
          </p:cNvPr>
          <p:cNvPicPr>
            <a:picLocks noChangeAspect="1"/>
          </p:cNvPicPr>
          <p:nvPr/>
        </p:nvPicPr>
        <p:blipFill>
          <a:blip r:embed="rId7"/>
          <a:stretch>
            <a:fillRect/>
          </a:stretch>
        </p:blipFill>
        <p:spPr>
          <a:xfrm>
            <a:off x="6981097" y="4576931"/>
            <a:ext cx="320040" cy="320040"/>
          </a:xfrm>
          <a:prstGeom prst="rect">
            <a:avLst/>
          </a:prstGeom>
        </p:spPr>
      </p:pic>
      <p:pic>
        <p:nvPicPr>
          <p:cNvPr id="9" name="Picture 8">
            <a:hlinkClick r:id="rId8"/>
            <a:extLst>
              <a:ext uri="{FF2B5EF4-FFF2-40B4-BE49-F238E27FC236}">
                <a16:creationId xmlns:a16="http://schemas.microsoft.com/office/drawing/2014/main" id="{C2D1BD22-9E48-E7EB-F549-A7226D23E648}"/>
              </a:ext>
            </a:extLst>
          </p:cNvPr>
          <p:cNvPicPr>
            <a:picLocks noChangeAspect="1"/>
          </p:cNvPicPr>
          <p:nvPr/>
        </p:nvPicPr>
        <p:blipFill>
          <a:blip r:embed="rId9"/>
          <a:stretch>
            <a:fillRect/>
          </a:stretch>
        </p:blipFill>
        <p:spPr>
          <a:xfrm>
            <a:off x="7342385" y="4574431"/>
            <a:ext cx="310221" cy="320041"/>
          </a:xfrm>
          <a:prstGeom prst="rect">
            <a:avLst/>
          </a:prstGeom>
        </p:spPr>
      </p:pic>
      <p:pic>
        <p:nvPicPr>
          <p:cNvPr id="13" name="Picture 12">
            <a:extLst>
              <a:ext uri="{FF2B5EF4-FFF2-40B4-BE49-F238E27FC236}">
                <a16:creationId xmlns:a16="http://schemas.microsoft.com/office/drawing/2014/main" id="{357E2879-1F47-7D7A-38E2-65C91F677FFB}"/>
              </a:ext>
            </a:extLst>
          </p:cNvPr>
          <p:cNvPicPr>
            <a:picLocks noChangeAspect="1"/>
          </p:cNvPicPr>
          <p:nvPr/>
        </p:nvPicPr>
        <p:blipFill>
          <a:blip r:embed="rId10"/>
          <a:stretch>
            <a:fillRect/>
          </a:stretch>
        </p:blipFill>
        <p:spPr>
          <a:xfrm>
            <a:off x="6710201" y="2119061"/>
            <a:ext cx="1860979" cy="183746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5" name="Picture 14">
            <a:hlinkClick r:id="rId11"/>
            <a:extLst>
              <a:ext uri="{FF2B5EF4-FFF2-40B4-BE49-F238E27FC236}">
                <a16:creationId xmlns:a16="http://schemas.microsoft.com/office/drawing/2014/main" id="{B8A30755-C7CC-B683-7040-18EE06D61D30}"/>
              </a:ext>
            </a:extLst>
          </p:cNvPr>
          <p:cNvPicPr>
            <a:picLocks noChangeAspect="1"/>
          </p:cNvPicPr>
          <p:nvPr/>
        </p:nvPicPr>
        <p:blipFill>
          <a:blip r:embed="rId12"/>
          <a:stretch>
            <a:fillRect/>
          </a:stretch>
        </p:blipFill>
        <p:spPr>
          <a:xfrm>
            <a:off x="8133831" y="4574432"/>
            <a:ext cx="320041" cy="320042"/>
          </a:xfrm>
          <a:prstGeom prst="rect">
            <a:avLst/>
          </a:prstGeom>
        </p:spPr>
      </p:pic>
      <p:pic>
        <p:nvPicPr>
          <p:cNvPr id="17" name="Picture 16">
            <a:hlinkClick r:id="rId13"/>
            <a:extLst>
              <a:ext uri="{FF2B5EF4-FFF2-40B4-BE49-F238E27FC236}">
                <a16:creationId xmlns:a16="http://schemas.microsoft.com/office/drawing/2014/main" id="{6F65329F-71F3-44F8-6C11-720EED5E3710}"/>
              </a:ext>
            </a:extLst>
          </p:cNvPr>
          <p:cNvPicPr>
            <a:picLocks noChangeAspect="1"/>
          </p:cNvPicPr>
          <p:nvPr/>
        </p:nvPicPr>
        <p:blipFill>
          <a:blip r:embed="rId14"/>
          <a:stretch>
            <a:fillRect/>
          </a:stretch>
        </p:blipFill>
        <p:spPr>
          <a:xfrm>
            <a:off x="7716208" y="4576931"/>
            <a:ext cx="320040" cy="320040"/>
          </a:xfrm>
          <a:prstGeom prst="rect">
            <a:avLst/>
          </a:prstGeom>
        </p:spPr>
      </p:pic>
      <p:sp>
        <p:nvSpPr>
          <p:cNvPr id="18" name="TextBox 17">
            <a:extLst>
              <a:ext uri="{FF2B5EF4-FFF2-40B4-BE49-F238E27FC236}">
                <a16:creationId xmlns:a16="http://schemas.microsoft.com/office/drawing/2014/main" id="{49FEF604-933D-92F8-9657-E19EF88F03CB}"/>
              </a:ext>
            </a:extLst>
          </p:cNvPr>
          <p:cNvSpPr txBox="1"/>
          <p:nvPr/>
        </p:nvSpPr>
        <p:spPr>
          <a:xfrm>
            <a:off x="6550126" y="4154535"/>
            <a:ext cx="2402958" cy="3847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CFD8DC"/>
              </a:buClr>
              <a:buSzPts val="3000"/>
              <a:buFont typeface="Source Sans Pro"/>
              <a:buNone/>
              <a:tabLst/>
              <a:defRPr/>
            </a:pPr>
            <a:r>
              <a:rPr kumimoji="0" lang="en" sz="1900" b="0" i="0" u="none" strike="noStrike" kern="0" cap="none" spc="0" normalizeH="0" baseline="0" noProof="0" dirty="0">
                <a:ln>
                  <a:noFill/>
                </a:ln>
                <a:solidFill>
                  <a:srgbClr val="263238"/>
                </a:solidFill>
                <a:effectLst/>
                <a:uLnTx/>
                <a:uFillTx/>
                <a:latin typeface="Source Sans Pro"/>
                <a:ea typeface="Source Sans Pro"/>
                <a:sym typeface="Source Sans Pro"/>
              </a:rPr>
              <a:t>You can find me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48983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Lists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Access List Items</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 List Items</a:t>
            </a:r>
            <a:endParaRPr lang="en-US" sz="1800" b="1" dirty="0">
              <a:solidFill>
                <a:srgbClr val="0091EA"/>
              </a:solidFill>
              <a:latin typeface="Source Sans Pro"/>
              <a:ea typeface="Source Sans Pro"/>
              <a:cs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Add List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Remove List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Loop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List Comprehension</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Sort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Copy Lists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Join Lists</a:t>
            </a: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2</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spTree>
    <p:extLst>
      <p:ext uri="{BB962C8B-B14F-4D97-AF65-F5344CB8AC3E}">
        <p14:creationId xmlns:p14="http://schemas.microsoft.com/office/powerpoint/2010/main" val="8875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1" end="1"/>
                                            </p:txEl>
                                          </p:spTgt>
                                        </p:tgtEl>
                                        <p:attrNameLst>
                                          <p:attrName>style.visibility</p:attrName>
                                        </p:attrNameLst>
                                      </p:cBhvr>
                                      <p:to>
                                        <p:strVal val="visible"/>
                                      </p:to>
                                    </p:set>
                                    <p:animEffect transition="in" filter="fade">
                                      <p:cBhvr>
                                        <p:cTn id="7" dur="1000"/>
                                        <p:tgtEl>
                                          <p:spTgt spid="9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0" end="0"/>
                                            </p:txEl>
                                          </p:spTgt>
                                        </p:tgtEl>
                                        <p:attrNameLst>
                                          <p:attrName>style.visibility</p:attrName>
                                        </p:attrNameLst>
                                      </p:cBhvr>
                                      <p:to>
                                        <p:strVal val="visible"/>
                                      </p:to>
                                    </p:set>
                                    <p:animEffect transition="in" filter="fade">
                                      <p:cBhvr>
                                        <p:cTn id="12" dur="1000"/>
                                        <p:tgtEl>
                                          <p:spTgt spid="9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4" end="4"/>
                                            </p:txEl>
                                          </p:spTgt>
                                        </p:tgtEl>
                                        <p:attrNameLst>
                                          <p:attrName>style.visibility</p:attrName>
                                        </p:attrNameLst>
                                      </p:cBhvr>
                                      <p:to>
                                        <p:strVal val="visible"/>
                                      </p:to>
                                    </p:set>
                                    <p:animEffect transition="in" filter="fade">
                                      <p:cBhvr>
                                        <p:cTn id="22" dur="1000"/>
                                        <p:tgtEl>
                                          <p:spTgt spid="9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animEffect transition="in" filter="fade">
                                      <p:cBhvr>
                                        <p:cTn id="27" dur="1000"/>
                                        <p:tgtEl>
                                          <p:spTgt spid="9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6" end="6"/>
                                            </p:txEl>
                                          </p:spTgt>
                                        </p:tgtEl>
                                        <p:attrNameLst>
                                          <p:attrName>style.visibility</p:attrName>
                                        </p:attrNameLst>
                                      </p:cBhvr>
                                      <p:to>
                                        <p:strVal val="visible"/>
                                      </p:to>
                                    </p:set>
                                    <p:animEffect transition="in" filter="fade">
                                      <p:cBhvr>
                                        <p:cTn id="32" dur="1000"/>
                                        <p:tgtEl>
                                          <p:spTgt spid="9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7" end="7"/>
                                            </p:txEl>
                                          </p:spTgt>
                                        </p:tgtEl>
                                        <p:attrNameLst>
                                          <p:attrName>style.visibility</p:attrName>
                                        </p:attrNameLst>
                                      </p:cBhvr>
                                      <p:to>
                                        <p:strVal val="visible"/>
                                      </p:to>
                                    </p:set>
                                    <p:animEffect transition="in" filter="fade">
                                      <p:cBhvr>
                                        <p:cTn id="37" dur="1000"/>
                                        <p:tgtEl>
                                          <p:spTgt spid="9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8" end="8"/>
                                            </p:txEl>
                                          </p:spTgt>
                                        </p:tgtEl>
                                        <p:attrNameLst>
                                          <p:attrName>style.visibility</p:attrName>
                                        </p:attrNameLst>
                                      </p:cBhvr>
                                      <p:to>
                                        <p:strVal val="visible"/>
                                      </p:to>
                                    </p:set>
                                    <p:animEffect transition="in" filter="fade">
                                      <p:cBhvr>
                                        <p:cTn id="42" dur="1000"/>
                                        <p:tgtEl>
                                          <p:spTgt spid="9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9" end="9"/>
                                            </p:txEl>
                                          </p:spTgt>
                                        </p:tgtEl>
                                        <p:attrNameLst>
                                          <p:attrName>style.visibility</p:attrName>
                                        </p:attrNameLst>
                                      </p:cBhvr>
                                      <p:to>
                                        <p:strVal val="visible"/>
                                      </p:to>
                                    </p:set>
                                    <p:animEffect transition="in" filter="fade">
                                      <p:cBhvr>
                                        <p:cTn id="4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486745"/>
            <a:ext cx="7077000"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List Methods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pic>
        <p:nvPicPr>
          <p:cNvPr id="3" name="Picture 2">
            <a:extLst>
              <a:ext uri="{FF2B5EF4-FFF2-40B4-BE49-F238E27FC236}">
                <a16:creationId xmlns:a16="http://schemas.microsoft.com/office/drawing/2014/main" id="{DEE4651C-3861-8271-78F8-B9B72515B9BD}"/>
              </a:ext>
            </a:extLst>
          </p:cNvPr>
          <p:cNvPicPr>
            <a:picLocks noChangeAspect="1"/>
          </p:cNvPicPr>
          <p:nvPr/>
        </p:nvPicPr>
        <p:blipFill>
          <a:blip r:embed="rId3"/>
          <a:stretch>
            <a:fillRect/>
          </a:stretch>
        </p:blipFill>
        <p:spPr>
          <a:xfrm>
            <a:off x="1334013" y="1038363"/>
            <a:ext cx="6457618" cy="3629025"/>
          </a:xfrm>
          <a:prstGeom prst="rect">
            <a:avLst/>
          </a:prstGeom>
        </p:spPr>
      </p:pic>
    </p:spTree>
    <p:extLst>
      <p:ext uri="{BB962C8B-B14F-4D97-AF65-F5344CB8AC3E}">
        <p14:creationId xmlns:p14="http://schemas.microsoft.com/office/powerpoint/2010/main" val="3163042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189034"/>
            <a:ext cx="8049506" cy="4560817"/>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Tuples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Start with round brackets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Ordered</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Unchangeable</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rPr>
              <a:t>Allow Duplicates</a:t>
            </a:r>
          </a:p>
          <a:p>
            <a:pPr marL="914400" lvl="1" indent="-342900">
              <a:buClr>
                <a:srgbClr val="0091EA"/>
              </a:buClr>
              <a:buSzPts val="18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Tuple Methods</a:t>
            </a: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pic>
        <p:nvPicPr>
          <p:cNvPr id="5" name="Picture 4">
            <a:extLst>
              <a:ext uri="{FF2B5EF4-FFF2-40B4-BE49-F238E27FC236}">
                <a16:creationId xmlns:a16="http://schemas.microsoft.com/office/drawing/2014/main" id="{DECB1E75-2022-3584-2CA5-9C524D24FECF}"/>
              </a:ext>
            </a:extLst>
          </p:cNvPr>
          <p:cNvPicPr>
            <a:picLocks noChangeAspect="1"/>
          </p:cNvPicPr>
          <p:nvPr/>
        </p:nvPicPr>
        <p:blipFill>
          <a:blip r:embed="rId3"/>
          <a:stretch>
            <a:fillRect/>
          </a:stretch>
        </p:blipFill>
        <p:spPr>
          <a:xfrm>
            <a:off x="1334013" y="2390332"/>
            <a:ext cx="7019925" cy="1085850"/>
          </a:xfrm>
          <a:prstGeom prst="rect">
            <a:avLst/>
          </a:prstGeom>
        </p:spPr>
      </p:pic>
    </p:spTree>
    <p:extLst>
      <p:ext uri="{BB962C8B-B14F-4D97-AF65-F5344CB8AC3E}">
        <p14:creationId xmlns:p14="http://schemas.microsoft.com/office/powerpoint/2010/main" val="1615175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6" end="6"/>
                                            </p:txEl>
                                          </p:spTgt>
                                        </p:tgtEl>
                                        <p:attrNameLst>
                                          <p:attrName>style.visibility</p:attrName>
                                        </p:attrNameLst>
                                      </p:cBhvr>
                                      <p:to>
                                        <p:strVal val="visible"/>
                                      </p:to>
                                    </p:set>
                                    <p:animEffect transition="in" filter="fade">
                                      <p:cBhvr>
                                        <p:cTn id="32" dur="10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75518" y="327257"/>
            <a:ext cx="7077000" cy="4531822"/>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Sets</a:t>
            </a: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 Written with curly brackets.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Unordered</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Unchangeable</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Duplicates Not Allowed</a:t>
            </a: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p:spTree>
    <p:extLst>
      <p:ext uri="{BB962C8B-B14F-4D97-AF65-F5344CB8AC3E}">
        <p14:creationId xmlns:p14="http://schemas.microsoft.com/office/powerpoint/2010/main" val="3568930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75518" y="327257"/>
            <a:ext cx="7077000" cy="4531822"/>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Comparison Between Collection Data Types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 List is a collection which is ordered and changeable. Allows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Tuple is a collection which is ordered and unchangeable. Allows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Set is a collection which is unordered, unchangeable*, and unindexed. No duplicate members.</a:t>
            </a:r>
          </a:p>
          <a:p>
            <a:pPr marL="914400" lvl="1" indent="-342900">
              <a:buClr>
                <a:srgbClr val="0091EA"/>
              </a:buClr>
              <a:buSzPts val="1800"/>
              <a:buFont typeface="Source Sans Pro"/>
              <a:buChar char="○"/>
            </a:pPr>
            <a:r>
              <a:rPr lang="en-US" sz="1900" b="1" dirty="0">
                <a:solidFill>
                  <a:srgbClr val="0091EA"/>
                </a:solidFill>
                <a:latin typeface="Source Sans Pro"/>
                <a:ea typeface="Source Sans Pro"/>
                <a:cs typeface="Source Sans Pro"/>
                <a:sym typeface="Source Sans Pro"/>
              </a:rPr>
              <a:t>Dictionary is a collection which is ordered** and changeable. No duplicate members.</a:t>
            </a: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14</a:t>
            </a:fld>
            <a:endParaRPr/>
          </a:p>
        </p:txBody>
      </p:sp>
    </p:spTree>
    <p:extLst>
      <p:ext uri="{BB962C8B-B14F-4D97-AF65-F5344CB8AC3E}">
        <p14:creationId xmlns:p14="http://schemas.microsoft.com/office/powerpoint/2010/main" val="177602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Week2</a:t>
            </a:r>
            <a:endParaRPr dirty="0"/>
          </a:p>
        </p:txBody>
      </p:sp>
    </p:spTree>
    <p:extLst>
      <p:ext uri="{BB962C8B-B14F-4D97-AF65-F5344CB8AC3E}">
        <p14:creationId xmlns:p14="http://schemas.microsoft.com/office/powerpoint/2010/main" val="3661789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12844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3</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2995601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976026"/>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Written with curly brackets and have keys and values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Ordered</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Changeable</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Do not allow Duplicates</a:t>
            </a: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About Dictionaries</a:t>
            </a:r>
            <a:endParaRPr lang="en-US"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Access Items</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Change Items</a:t>
            </a:r>
            <a:endParaRPr lang="en-US" sz="1800" b="1" dirty="0">
              <a:solidFill>
                <a:srgbClr val="0091EA"/>
              </a:solidFill>
              <a:latin typeface="Source Sans Pro"/>
              <a:ea typeface="Source Sans Pro"/>
              <a:cs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Add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Remove Items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Loop 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Copy Dictionaries</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Nested Dictionaries</a:t>
            </a:r>
          </a:p>
          <a:p>
            <a:pPr marL="914400" lvl="1" indent="-342900">
              <a:buClr>
                <a:srgbClr val="0091EA"/>
              </a:buClr>
              <a:buSzPts val="1800"/>
              <a:buFont typeface="Source Sans Pro"/>
              <a:buChar char="○"/>
            </a:pP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3</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Tree>
    <p:extLst>
      <p:ext uri="{BB962C8B-B14F-4D97-AF65-F5344CB8AC3E}">
        <p14:creationId xmlns:p14="http://schemas.microsoft.com/office/powerpoint/2010/main" val="419265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6" end="6"/>
                                            </p:txEl>
                                          </p:spTgt>
                                        </p:tgtEl>
                                        <p:attrNameLst>
                                          <p:attrName>style.visibility</p:attrName>
                                        </p:attrNameLst>
                                      </p:cBhvr>
                                      <p:to>
                                        <p:strVal val="visible"/>
                                      </p:to>
                                    </p:set>
                                    <p:animEffect transition="in" filter="fade">
                                      <p:cBhvr>
                                        <p:cTn id="7" dur="1000"/>
                                        <p:tgtEl>
                                          <p:spTgt spid="94">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5" end="5"/>
                                            </p:txEl>
                                          </p:spTgt>
                                        </p:tgtEl>
                                        <p:attrNameLst>
                                          <p:attrName>style.visibility</p:attrName>
                                        </p:attrNameLst>
                                      </p:cBhvr>
                                      <p:to>
                                        <p:strVal val="visible"/>
                                      </p:to>
                                    </p:set>
                                    <p:animEffect transition="in" filter="fade">
                                      <p:cBhvr>
                                        <p:cTn id="12" dur="1000"/>
                                        <p:tgtEl>
                                          <p:spTgt spid="9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0" end="0"/>
                                            </p:txEl>
                                          </p:spTgt>
                                        </p:tgtEl>
                                        <p:attrNameLst>
                                          <p:attrName>style.visibility</p:attrName>
                                        </p:attrNameLst>
                                      </p:cBhvr>
                                      <p:to>
                                        <p:strVal val="visible"/>
                                      </p:to>
                                    </p:set>
                                    <p:animEffect transition="in" filter="fade">
                                      <p:cBhvr>
                                        <p:cTn id="17" dur="1000"/>
                                        <p:tgtEl>
                                          <p:spTgt spid="9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1" end="1"/>
                                            </p:txEl>
                                          </p:spTgt>
                                        </p:tgtEl>
                                        <p:attrNameLst>
                                          <p:attrName>style.visibility</p:attrName>
                                        </p:attrNameLst>
                                      </p:cBhvr>
                                      <p:to>
                                        <p:strVal val="visible"/>
                                      </p:to>
                                    </p:set>
                                    <p:animEffect transition="in" filter="fade">
                                      <p:cBhvr>
                                        <p:cTn id="22" dur="1000"/>
                                        <p:tgtEl>
                                          <p:spTgt spid="9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2" end="2"/>
                                            </p:txEl>
                                          </p:spTgt>
                                        </p:tgtEl>
                                        <p:attrNameLst>
                                          <p:attrName>style.visibility</p:attrName>
                                        </p:attrNameLst>
                                      </p:cBhvr>
                                      <p:to>
                                        <p:strVal val="visible"/>
                                      </p:to>
                                    </p:set>
                                    <p:animEffect transition="in" filter="fade">
                                      <p:cBhvr>
                                        <p:cTn id="27" dur="1000"/>
                                        <p:tgtEl>
                                          <p:spTgt spid="9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3" end="3"/>
                                            </p:txEl>
                                          </p:spTgt>
                                        </p:tgtEl>
                                        <p:attrNameLst>
                                          <p:attrName>style.visibility</p:attrName>
                                        </p:attrNameLst>
                                      </p:cBhvr>
                                      <p:to>
                                        <p:strVal val="visible"/>
                                      </p:to>
                                    </p:set>
                                    <p:animEffect transition="in" filter="fade">
                                      <p:cBhvr>
                                        <p:cTn id="32" dur="1000"/>
                                        <p:tgtEl>
                                          <p:spTgt spid="9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4" end="4"/>
                                            </p:txEl>
                                          </p:spTgt>
                                        </p:tgtEl>
                                        <p:attrNameLst>
                                          <p:attrName>style.visibility</p:attrName>
                                        </p:attrNameLst>
                                      </p:cBhvr>
                                      <p:to>
                                        <p:strVal val="visible"/>
                                      </p:to>
                                    </p:set>
                                    <p:animEffect transition="in" filter="fade">
                                      <p:cBhvr>
                                        <p:cTn id="37" dur="1000"/>
                                        <p:tgtEl>
                                          <p:spTgt spid="9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9" end="9"/>
                                            </p:txEl>
                                          </p:spTgt>
                                        </p:tgtEl>
                                        <p:attrNameLst>
                                          <p:attrName>style.visibility</p:attrName>
                                        </p:attrNameLst>
                                      </p:cBhvr>
                                      <p:to>
                                        <p:strVal val="visible"/>
                                      </p:to>
                                    </p:set>
                                    <p:animEffect transition="in" filter="fade">
                                      <p:cBhvr>
                                        <p:cTn id="47" dur="1000"/>
                                        <p:tgtEl>
                                          <p:spTgt spid="9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10" end="10"/>
                                            </p:txEl>
                                          </p:spTgt>
                                        </p:tgtEl>
                                        <p:attrNameLst>
                                          <p:attrName>style.visibility</p:attrName>
                                        </p:attrNameLst>
                                      </p:cBhvr>
                                      <p:to>
                                        <p:strVal val="visible"/>
                                      </p:to>
                                    </p:set>
                                    <p:animEffect transition="in" filter="fade">
                                      <p:cBhvr>
                                        <p:cTn id="52" dur="1000"/>
                                        <p:tgtEl>
                                          <p:spTgt spid="9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4">
                                            <p:txEl>
                                              <p:pRg st="11" end="11"/>
                                            </p:txEl>
                                          </p:spTgt>
                                        </p:tgtEl>
                                        <p:attrNameLst>
                                          <p:attrName>style.visibility</p:attrName>
                                        </p:attrNameLst>
                                      </p:cBhvr>
                                      <p:to>
                                        <p:strVal val="visible"/>
                                      </p:to>
                                    </p:set>
                                    <p:animEffect transition="in" filter="fade">
                                      <p:cBhvr>
                                        <p:cTn id="57" dur="1000"/>
                                        <p:tgtEl>
                                          <p:spTgt spid="94">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94">
                                            <p:txEl>
                                              <p:pRg st="12" end="12"/>
                                            </p:txEl>
                                          </p:spTgt>
                                        </p:tgtEl>
                                        <p:attrNameLst>
                                          <p:attrName>style.visibility</p:attrName>
                                        </p:attrNameLst>
                                      </p:cBhvr>
                                      <p:to>
                                        <p:strVal val="visible"/>
                                      </p:to>
                                    </p:set>
                                    <p:animEffect transition="in" filter="fade">
                                      <p:cBhvr>
                                        <p:cTn id="62" dur="1000"/>
                                        <p:tgtEl>
                                          <p:spTgt spid="9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486745"/>
            <a:ext cx="8145199"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Dictionary Methods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pic>
        <p:nvPicPr>
          <p:cNvPr id="4" name="Picture 3">
            <a:extLst>
              <a:ext uri="{FF2B5EF4-FFF2-40B4-BE49-F238E27FC236}">
                <a16:creationId xmlns:a16="http://schemas.microsoft.com/office/drawing/2014/main" id="{8BBD7DD4-3D6A-0311-108A-7C547C9F5C73}"/>
              </a:ext>
            </a:extLst>
          </p:cNvPr>
          <p:cNvPicPr>
            <a:picLocks noChangeAspect="1"/>
          </p:cNvPicPr>
          <p:nvPr/>
        </p:nvPicPr>
        <p:blipFill>
          <a:blip r:embed="rId3"/>
          <a:stretch>
            <a:fillRect/>
          </a:stretch>
        </p:blipFill>
        <p:spPr>
          <a:xfrm>
            <a:off x="1154297" y="1113455"/>
            <a:ext cx="7600950" cy="3543300"/>
          </a:xfrm>
          <a:prstGeom prst="rect">
            <a:avLst/>
          </a:prstGeom>
        </p:spPr>
      </p:pic>
    </p:spTree>
    <p:extLst>
      <p:ext uri="{BB962C8B-B14F-4D97-AF65-F5344CB8AC3E}">
        <p14:creationId xmlns:p14="http://schemas.microsoft.com/office/powerpoint/2010/main" val="418178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486745"/>
            <a:ext cx="8145199" cy="4489291"/>
          </a:xfrm>
          <a:prstGeom prst="rect">
            <a:avLst/>
          </a:prstGeom>
          <a:noFill/>
          <a:ln>
            <a:noFill/>
          </a:ln>
        </p:spPr>
        <p:txBody>
          <a:bodyPr spcFirstLastPara="1" wrap="square" lIns="91425" tIns="91425" rIns="91425" bIns="91425" anchor="t" anchorCtr="0">
            <a:noAutofit/>
          </a:bodyPr>
          <a:lstStyle/>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If ... Else</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While Loops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For Loops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Functions</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Scope</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Try … Except</a:t>
            </a:r>
          </a:p>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File Handling</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19</a:t>
            </a:fld>
            <a:endParaRPr/>
          </a:p>
        </p:txBody>
      </p:sp>
    </p:spTree>
    <p:extLst>
      <p:ext uri="{BB962C8B-B14F-4D97-AF65-F5344CB8AC3E}">
        <p14:creationId xmlns:p14="http://schemas.microsoft.com/office/powerpoint/2010/main" val="331198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dirty="0"/>
              <a:t>Python Intro</a:t>
            </a:r>
            <a:endParaRPr dirty="0"/>
          </a:p>
        </p:txBody>
      </p:sp>
      <p:sp>
        <p:nvSpPr>
          <p:cNvPr id="88" name="Google Shape;88;p1"/>
          <p:cNvSpPr txBox="1"/>
          <p:nvPr/>
        </p:nvSpPr>
        <p:spPr>
          <a:xfrm>
            <a:off x="1497800" y="2400975"/>
            <a:ext cx="992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1</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14772993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Week3</a:t>
            </a:r>
            <a:endParaRPr dirty="0"/>
          </a:p>
        </p:txBody>
      </p:sp>
    </p:spTree>
    <p:extLst>
      <p:ext uri="{BB962C8B-B14F-4D97-AF65-F5344CB8AC3E}">
        <p14:creationId xmlns:p14="http://schemas.microsoft.com/office/powerpoint/2010/main" val="711479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362358"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4,5</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accent1"/>
                </a:solidFill>
                <a:latin typeface="Source Sans Pro"/>
                <a:ea typeface="Source Sans Pro"/>
                <a:cs typeface="Source Sans Pro"/>
                <a:sym typeface="Source Sans Pro"/>
              </a:rPr>
              <a:t>Getting</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data</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from different</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sources(web or database)</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using</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err="1">
                <a:solidFill>
                  <a:srgbClr val="000000"/>
                </a:solidFill>
                <a:latin typeface="Source Sans Pro"/>
                <a:ea typeface="Source Sans Pro"/>
                <a:cs typeface="Source Sans Pro"/>
                <a:sym typeface="Source Sans Pro"/>
              </a:rPr>
              <a:t>api</a:t>
            </a:r>
            <a:r>
              <a:rPr lang="en-US" sz="1400" b="0" i="0" u="none" strike="noStrike" cap="none" dirty="0">
                <a:solidFill>
                  <a:srgbClr val="000000"/>
                </a:solidFill>
                <a:latin typeface="Source Sans Pro"/>
                <a:ea typeface="Source Sans Pro"/>
                <a:cs typeface="Source Sans Pro"/>
                <a:sym typeface="Source Sans Pro"/>
              </a:rPr>
              <a:t> </a:t>
            </a:r>
            <a:r>
              <a:rPr lang="en-US" sz="1400" b="0" i="0" u="none" strike="noStrike" cap="none" dirty="0">
                <a:solidFill>
                  <a:schemeClr val="accent1"/>
                </a:solidFill>
                <a:latin typeface="Source Sans Pro"/>
                <a:ea typeface="Source Sans Pro"/>
                <a:cs typeface="Source Sans Pro"/>
                <a:sym typeface="Source Sans Pro"/>
              </a:rPr>
              <a:t>and</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scrapping</a:t>
            </a:r>
          </a:p>
        </p:txBody>
      </p:sp>
    </p:spTree>
    <p:extLst>
      <p:ext uri="{BB962C8B-B14F-4D97-AF65-F5344CB8AC3E}">
        <p14:creationId xmlns:p14="http://schemas.microsoft.com/office/powerpoint/2010/main" val="278274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800"/>
              <a:buNone/>
            </a:pPr>
            <a:r>
              <a:rPr lang="en"/>
              <a:t>Data Acquisition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582426"/>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PIP </a:t>
            </a:r>
          </a:p>
          <a:p>
            <a:pPr marL="107950" lvl="0">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 Virtual Environment</a:t>
            </a:r>
          </a:p>
          <a:p>
            <a:pPr marL="107950" lvl="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Jupyter NoteBook(.ipynb)</a:t>
            </a:r>
          </a:p>
          <a:p>
            <a:pPr marL="10795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Modules</a:t>
            </a:r>
          </a:p>
          <a:p>
            <a:pPr marL="107950" lvl="1">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 Pandas</a:t>
            </a:r>
          </a:p>
          <a:p>
            <a:pPr marL="107950" lvl="1">
              <a:spcBef>
                <a:spcPts val="600"/>
              </a:spcBef>
              <a:buClr>
                <a:srgbClr val="0091EA"/>
              </a:buClr>
              <a:buSzPts val="1900"/>
            </a:pPr>
            <a:r>
              <a:rPr lang="en-US" sz="1900" b="1" dirty="0">
                <a:solidFill>
                  <a:srgbClr val="0091EA"/>
                </a:solidFill>
                <a:latin typeface="Source Sans Pro"/>
                <a:ea typeface="Source Sans Pro"/>
                <a:cs typeface="Source Sans Pro"/>
                <a:sym typeface="Source Sans Pro"/>
              </a:rPr>
              <a:t>		1.1 Data Wrangling</a:t>
            </a:r>
            <a:endParaRPr lang="en-US" sz="1800" b="1" dirty="0">
              <a:solidFill>
                <a:srgbClr val="0091EA"/>
              </a:solidFill>
              <a:latin typeface="Source Sans Pro"/>
              <a:ea typeface="Source Sans Pro"/>
              <a:cs typeface="Source Sans Pro"/>
              <a:sym typeface="Source Sans Pro"/>
            </a:endParaRPr>
          </a:p>
          <a:p>
            <a:pPr marL="107950" marR="0" lvl="0" algn="l" rtl="0">
              <a:lnSpc>
                <a:spcPct val="100000"/>
              </a:lnSpc>
              <a:spcBef>
                <a:spcPts val="600"/>
              </a:spcBef>
              <a:spcAft>
                <a:spcPts val="0"/>
              </a:spcAft>
              <a:buClr>
                <a:srgbClr val="0091EA"/>
              </a:buClr>
              <a:buSzPts val="1900"/>
            </a:pPr>
            <a:endParaRPr sz="19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4,5</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23</a:t>
            </a:fld>
            <a:endParaRPr/>
          </a:p>
        </p:txBody>
      </p:sp>
    </p:spTree>
    <p:extLst>
      <p:ext uri="{BB962C8B-B14F-4D97-AF65-F5344CB8AC3E}">
        <p14:creationId xmlns:p14="http://schemas.microsoft.com/office/powerpoint/2010/main" val="178516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3" end="3"/>
                                            </p:txEl>
                                          </p:spTgt>
                                        </p:tgtEl>
                                        <p:attrNameLst>
                                          <p:attrName>style.visibility</p:attrName>
                                        </p:attrNameLst>
                                      </p:cBhvr>
                                      <p:to>
                                        <p:strVal val="visible"/>
                                      </p:to>
                                    </p:set>
                                    <p:animEffect transition="in" filter="fade">
                                      <p:cBhvr>
                                        <p:cTn id="17" dur="1000"/>
                                        <p:tgtEl>
                                          <p:spTgt spid="9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5" end="5"/>
                                            </p:txEl>
                                          </p:spTgt>
                                        </p:tgtEl>
                                        <p:attrNameLst>
                                          <p:attrName>style.visibility</p:attrName>
                                        </p:attrNameLst>
                                      </p:cBhvr>
                                      <p:to>
                                        <p:strVal val="visible"/>
                                      </p:to>
                                    </p:set>
                                    <p:animEffect transition="in" filter="fade">
                                      <p:cBhvr>
                                        <p:cTn id="22" dur="1000"/>
                                        <p:tgtEl>
                                          <p:spTgt spid="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animEffect transition="in" filter="fade">
                                      <p:cBhvr>
                                        <p:cTn id="27" dur="1000"/>
                                        <p:tgtEl>
                                          <p:spTgt spid="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7" end="7"/>
                                            </p:txEl>
                                          </p:spTgt>
                                        </p:tgtEl>
                                        <p:attrNameLst>
                                          <p:attrName>style.visibility</p:attrName>
                                        </p:attrNameLst>
                                      </p:cBhvr>
                                      <p:to>
                                        <p:strVal val="visible"/>
                                      </p:to>
                                    </p:set>
                                    <p:animEffect transition="in" filter="fade">
                                      <p:cBhvr>
                                        <p:cTn id="32" dur="1000"/>
                                        <p:tgtEl>
                                          <p:spTgt spid="9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7410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APIs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Introduction to apis</a:t>
            </a:r>
            <a:endParaRPr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Fetching &amp; </a:t>
            </a:r>
            <a:r>
              <a:rPr lang="en" sz="1800" b="1" i="0" u="none" strike="noStrike" cap="none" dirty="0">
                <a:solidFill>
                  <a:schemeClr val="accent1"/>
                </a:solidFill>
                <a:latin typeface="Source Sans Pro"/>
                <a:ea typeface="Source Sans Pro"/>
                <a:cs typeface="Source Sans Pro"/>
                <a:sym typeface="Source Sans Pro"/>
              </a:rPr>
              <a:t>Posting data </a:t>
            </a:r>
            <a:r>
              <a:rPr lang="en" sz="1800" b="1" i="0" u="none" strike="noStrike" cap="none" dirty="0">
                <a:solidFill>
                  <a:srgbClr val="0091EA"/>
                </a:solidFill>
                <a:latin typeface="Source Sans Pro"/>
                <a:ea typeface="Source Sans Pro"/>
                <a:cs typeface="Source Sans Pro"/>
                <a:sym typeface="Source Sans Pro"/>
              </a:rPr>
              <a:t>using apis </a:t>
            </a:r>
            <a:r>
              <a:rPr lang="en" sz="1800" b="1" i="0" u="none" strike="noStrike" cap="none" dirty="0">
                <a:solidFill>
                  <a:schemeClr val="accent1"/>
                </a:solidFill>
                <a:latin typeface="Source Sans Pro"/>
                <a:ea typeface="Source Sans Pro"/>
                <a:cs typeface="Source Sans Pro"/>
                <a:sym typeface="Source Sans Pro"/>
              </a:rPr>
              <a:t>(postman/python)</a:t>
            </a:r>
            <a:endParaRPr sz="1800" b="1" i="0" u="none" strike="noStrike" cap="none" dirty="0">
              <a:solidFill>
                <a:schemeClr val="accent1"/>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Build and Deploy api using Python</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Build api using Flask Framework</a:t>
            </a:r>
            <a:endParaRPr sz="18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 sz="1900" b="1" i="0" u="none" strike="noStrike" cap="none" dirty="0">
                <a:solidFill>
                  <a:srgbClr val="0091EA"/>
                </a:solidFill>
                <a:latin typeface="Source Sans Pro"/>
                <a:ea typeface="Source Sans Pro"/>
                <a:cs typeface="Source Sans Pro"/>
                <a:sym typeface="Source Sans Pro"/>
              </a:rPr>
              <a:t>Web Scraping</a:t>
            </a:r>
            <a:endParaRPr sz="1900" b="1" i="0" u="none" strike="noStrike" cap="none" dirty="0">
              <a:solidFill>
                <a:srgbClr val="0091EA"/>
              </a:solidFill>
              <a:latin typeface="Source Sans Pro"/>
              <a:ea typeface="Source Sans Pro"/>
              <a:cs typeface="Source Sans Pro"/>
              <a:sym typeface="Source Sans Pro"/>
            </a:endParaRPr>
          </a:p>
          <a:p>
            <a:pPr marL="914400" marR="0" lvl="1" indent="-349250" algn="l" rtl="0">
              <a:lnSpc>
                <a:spcPct val="115000"/>
              </a:lnSpc>
              <a:spcBef>
                <a:spcPts val="0"/>
              </a:spcBef>
              <a:spcAft>
                <a:spcPts val="0"/>
              </a:spcAft>
              <a:buClr>
                <a:srgbClr val="0091EA"/>
              </a:buClr>
              <a:buSzPts val="19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Why scrape the web?</a:t>
            </a:r>
            <a:endParaRPr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15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How Does Web Scraping Work?</a:t>
            </a:r>
            <a:endParaRPr sz="2400" b="1" i="0" u="none" strike="noStrike" cap="none" dirty="0">
              <a:solidFill>
                <a:srgbClr val="263555"/>
              </a:solidFill>
              <a:highlight>
                <a:srgbClr val="FFFFFF"/>
              </a:highlight>
              <a:latin typeface="Arial"/>
              <a:ea typeface="Arial"/>
              <a:cs typeface="Arial"/>
              <a:sym typeface="Arial"/>
            </a:endParaRPr>
          </a:p>
          <a:p>
            <a:pPr marL="914400" marR="0" lvl="1" indent="-342900" algn="l" rtl="0">
              <a:lnSpc>
                <a:spcPct val="14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Techniques to scrape data from web</a:t>
            </a:r>
            <a:endParaRPr sz="1800" b="0" i="0" u="none" strike="noStrike" cap="none" dirty="0">
              <a:solidFill>
                <a:srgbClr val="263238"/>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4,5</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8" end="8"/>
                                            </p:txEl>
                                          </p:spTgt>
                                        </p:tgtEl>
                                        <p:attrNameLst>
                                          <p:attrName>style.visibility</p:attrName>
                                        </p:attrNameLst>
                                      </p:cBhvr>
                                      <p:to>
                                        <p:strVal val="visible"/>
                                      </p:to>
                                    </p:set>
                                    <p:animEffect transition="in" filter="fade">
                                      <p:cBhvr>
                                        <p:cTn id="47" dur="1000"/>
                                        <p:tgtEl>
                                          <p:spTgt spid="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ctrTitle"/>
          </p:nvPr>
        </p:nvSpPr>
        <p:spPr>
          <a:xfrm>
            <a:off x="1546025" y="17547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a:t>
            </a:r>
            <a:endParaRPr sz="6000">
              <a:solidFill>
                <a:schemeClr val="accent4"/>
              </a:solidFill>
            </a:endParaRPr>
          </a:p>
          <a:p>
            <a:pPr marL="0" lvl="0" indent="0" algn="l" rtl="0">
              <a:lnSpc>
                <a:spcPct val="100000"/>
              </a:lnSpc>
              <a:spcBef>
                <a:spcPts val="0"/>
              </a:spcBef>
              <a:spcAft>
                <a:spcPts val="0"/>
              </a:spcAft>
              <a:buSzPts val="4400"/>
              <a:buNone/>
            </a:pPr>
            <a:r>
              <a:rPr lang="en" sz="3600"/>
              <a:t>Application Programming Interface</a:t>
            </a:r>
            <a:endParaRPr sz="3600"/>
          </a:p>
        </p:txBody>
      </p:sp>
      <p:sp>
        <p:nvSpPr>
          <p:cNvPr id="102" name="Google Shape;102;p4"/>
          <p:cNvSpPr txBox="1">
            <a:spLocks noGrp="1"/>
          </p:cNvSpPr>
          <p:nvPr>
            <p:ph type="sldNum" idx="4294967295"/>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e185968441_0_84"/>
          <p:cNvSpPr txBox="1">
            <a:spLocks noGrp="1"/>
          </p:cNvSpPr>
          <p:nvPr>
            <p:ph type="ctrTitle"/>
          </p:nvPr>
        </p:nvSpPr>
        <p:spPr>
          <a:xfrm>
            <a:off x="1546025" y="1754800"/>
            <a:ext cx="68583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1.1</a:t>
            </a:r>
            <a:endParaRPr sz="6000">
              <a:solidFill>
                <a:schemeClr val="accent4"/>
              </a:solidFill>
            </a:endParaRPr>
          </a:p>
          <a:p>
            <a:pPr marL="0" lvl="0" indent="0" algn="l" rtl="0">
              <a:lnSpc>
                <a:spcPct val="100000"/>
              </a:lnSpc>
              <a:spcBef>
                <a:spcPts val="0"/>
              </a:spcBef>
              <a:spcAft>
                <a:spcPts val="0"/>
              </a:spcAft>
              <a:buSzPts val="4400"/>
              <a:buNone/>
            </a:pPr>
            <a:r>
              <a:rPr lang="en" sz="3600"/>
              <a:t>Introduction to Application programming Interface</a:t>
            </a:r>
            <a:endParaRPr sz="3600"/>
          </a:p>
        </p:txBody>
      </p:sp>
      <p:sp>
        <p:nvSpPr>
          <p:cNvPr id="108" name="Google Shape;108;ge185968441_0_84"/>
          <p:cNvSpPr txBox="1">
            <a:spLocks noGrp="1"/>
          </p:cNvSpPr>
          <p:nvPr>
            <p:ph type="sldNum" idx="4294967295"/>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3000" b="1"/>
              <a:t>Introduction to API</a:t>
            </a:r>
            <a:endParaRPr sz="3000" b="1"/>
          </a:p>
        </p:txBody>
      </p:sp>
      <p:sp>
        <p:nvSpPr>
          <p:cNvPr id="114" name="Google Shape;114;p6"/>
          <p:cNvSpPr txBox="1">
            <a:spLocks noGrp="1"/>
          </p:cNvSpPr>
          <p:nvPr>
            <p:ph type="body" idx="1"/>
          </p:nvPr>
        </p:nvSpPr>
        <p:spPr>
          <a:xfrm>
            <a:off x="786150" y="1109300"/>
            <a:ext cx="7571700" cy="3828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2000"/>
              <a:t>To build interactive and scalable applications, it is natural for programs to be able to communicate with each other. An API is a set of rules to facilitate this communication between different programs.</a:t>
            </a:r>
            <a:br>
              <a:rPr lang="en" sz="2000"/>
            </a:br>
            <a:r>
              <a:rPr lang="en" sz="2000"/>
              <a:t>It is a server that you can use to retrieve and send data using code.</a:t>
            </a:r>
            <a:endParaRPr sz="2000"/>
          </a:p>
          <a:p>
            <a:pPr marL="0" lvl="0" indent="0" algn="l" rtl="0">
              <a:lnSpc>
                <a:spcPct val="100000"/>
              </a:lnSpc>
              <a:spcBef>
                <a:spcPts val="600"/>
              </a:spcBef>
              <a:spcAft>
                <a:spcPts val="0"/>
              </a:spcAft>
              <a:buSzPts val="2400"/>
              <a:buNone/>
            </a:pPr>
            <a:r>
              <a:rPr lang="en" sz="2000"/>
              <a:t>A web API allows for information or functionality to be manipulated by other programs via the internet. For example, with Twitter’s web API, you can write a program in a language like Python or Javascript that can perform tasks such as favoriting tweets or collecting tweet metadata.</a:t>
            </a:r>
            <a:endParaRPr sz="2000"/>
          </a:p>
          <a:p>
            <a:pPr marL="0" lvl="0" indent="0" algn="l" rtl="0">
              <a:lnSpc>
                <a:spcPct val="100000"/>
              </a:lnSpc>
              <a:spcBef>
                <a:spcPts val="600"/>
              </a:spcBef>
              <a:spcAft>
                <a:spcPts val="0"/>
              </a:spcAft>
              <a:buSzPts val="2400"/>
              <a:buNone/>
            </a:pPr>
            <a:endParaRPr sz="2000"/>
          </a:p>
        </p:txBody>
      </p:sp>
      <p:sp>
        <p:nvSpPr>
          <p:cNvPr id="115" name="Google Shape;115;p6"/>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e103274ca6_0_27"/>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3000" b="1"/>
              <a:t>APIs real life examples</a:t>
            </a:r>
            <a:endParaRPr sz="3000" b="1"/>
          </a:p>
        </p:txBody>
      </p:sp>
      <p:sp>
        <p:nvSpPr>
          <p:cNvPr id="121" name="Google Shape;121;ge103274ca6_0_27"/>
          <p:cNvSpPr txBox="1">
            <a:spLocks noGrp="1"/>
          </p:cNvSpPr>
          <p:nvPr>
            <p:ph type="body" idx="1"/>
          </p:nvPr>
        </p:nvSpPr>
        <p:spPr>
          <a:xfrm>
            <a:off x="786150" y="1109300"/>
            <a:ext cx="7571700" cy="3828300"/>
          </a:xfrm>
          <a:prstGeom prst="rect">
            <a:avLst/>
          </a:prstGeom>
          <a:noFill/>
          <a:ln>
            <a:noFill/>
          </a:ln>
        </p:spPr>
        <p:txBody>
          <a:bodyPr spcFirstLastPara="1" wrap="square" lIns="91425" tIns="91425" rIns="91425" bIns="91425" anchor="t" anchorCtr="0">
            <a:noAutofit/>
          </a:bodyPr>
          <a:lstStyle/>
          <a:p>
            <a:pPr marL="457200" lvl="0" indent="-381000" algn="l" rtl="0">
              <a:lnSpc>
                <a:spcPct val="150000"/>
              </a:lnSpc>
              <a:spcBef>
                <a:spcPts val="600"/>
              </a:spcBef>
              <a:spcAft>
                <a:spcPts val="0"/>
              </a:spcAft>
              <a:buClr>
                <a:schemeClr val="dk1"/>
              </a:buClr>
              <a:buSzPts val="2400"/>
              <a:buChar char="●"/>
            </a:pPr>
            <a:r>
              <a:rPr lang="en"/>
              <a:t>Log-in Using facebook/google</a:t>
            </a:r>
            <a:endParaRPr/>
          </a:p>
          <a:p>
            <a:pPr marL="457200" lvl="0" indent="-381000" algn="l" rtl="0">
              <a:lnSpc>
                <a:spcPct val="150000"/>
              </a:lnSpc>
              <a:spcBef>
                <a:spcPts val="0"/>
              </a:spcBef>
              <a:spcAft>
                <a:spcPts val="0"/>
              </a:spcAft>
              <a:buClr>
                <a:schemeClr val="dk1"/>
              </a:buClr>
              <a:buSzPts val="2400"/>
              <a:buChar char="●"/>
            </a:pPr>
            <a:r>
              <a:rPr lang="en"/>
              <a:t>Weather Snippets</a:t>
            </a:r>
            <a:endParaRPr sz="2700">
              <a:solidFill>
                <a:srgbClr val="6B7B80"/>
              </a:solidFill>
              <a:highlight>
                <a:srgbClr val="FFFFFF"/>
              </a:highlight>
              <a:latin typeface="Arial"/>
              <a:ea typeface="Arial"/>
              <a:cs typeface="Arial"/>
              <a:sym typeface="Arial"/>
            </a:endParaRPr>
          </a:p>
          <a:p>
            <a:pPr marL="457200" lvl="0" indent="-381000" algn="l" rtl="0">
              <a:lnSpc>
                <a:spcPct val="150000"/>
              </a:lnSpc>
              <a:spcBef>
                <a:spcPts val="0"/>
              </a:spcBef>
              <a:spcAft>
                <a:spcPts val="0"/>
              </a:spcAft>
              <a:buClr>
                <a:schemeClr val="dk1"/>
              </a:buClr>
              <a:buSzPts val="2400"/>
              <a:buChar char="●"/>
            </a:pPr>
            <a:r>
              <a:rPr lang="en"/>
              <a:t>Twitter/Slack Bots</a:t>
            </a:r>
            <a:endParaRPr/>
          </a:p>
          <a:p>
            <a:pPr marL="457200" lvl="0" indent="-381000" algn="l" rtl="0">
              <a:lnSpc>
                <a:spcPct val="150000"/>
              </a:lnSpc>
              <a:spcBef>
                <a:spcPts val="0"/>
              </a:spcBef>
              <a:spcAft>
                <a:spcPts val="0"/>
              </a:spcAft>
              <a:buClr>
                <a:schemeClr val="dk1"/>
              </a:buClr>
              <a:buSzPts val="2400"/>
              <a:buChar char="●"/>
            </a:pPr>
            <a:r>
              <a:rPr lang="en"/>
              <a:t>IoT devices </a:t>
            </a:r>
            <a:endParaRPr/>
          </a:p>
          <a:p>
            <a:pPr marL="457200" lvl="0" indent="-381000" algn="l" rtl="0">
              <a:lnSpc>
                <a:spcPct val="150000"/>
              </a:lnSpc>
              <a:spcBef>
                <a:spcPts val="0"/>
              </a:spcBef>
              <a:spcAft>
                <a:spcPts val="0"/>
              </a:spcAft>
              <a:buClr>
                <a:schemeClr val="dk1"/>
              </a:buClr>
              <a:buSzPts val="2400"/>
              <a:buChar char="●"/>
            </a:pPr>
            <a:r>
              <a:rPr lang="en"/>
              <a:t>Cloud services (maps, image processing etc)</a:t>
            </a:r>
            <a:endParaRPr/>
          </a:p>
          <a:p>
            <a:pPr marL="457200" lvl="0" indent="-381000" algn="l" rtl="0">
              <a:lnSpc>
                <a:spcPct val="150000"/>
              </a:lnSpc>
              <a:spcBef>
                <a:spcPts val="0"/>
              </a:spcBef>
              <a:spcAft>
                <a:spcPts val="0"/>
              </a:spcAft>
              <a:buClr>
                <a:schemeClr val="dk1"/>
              </a:buClr>
              <a:buSzPts val="2400"/>
              <a:buChar char="●"/>
            </a:pPr>
            <a:r>
              <a:rPr lang="en"/>
              <a:t>Travel Booking</a:t>
            </a:r>
            <a:endParaRPr/>
          </a:p>
        </p:txBody>
      </p:sp>
      <p:sp>
        <p:nvSpPr>
          <p:cNvPr id="122" name="Google Shape;122;ge103274ca6_0_2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animEffect transition="in" filter="fade">
                                      <p:cBhvr>
                                        <p:cTn id="7" dur="1000"/>
                                        <p:tgtEl>
                                          <p:spTgt spid="1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1">
                                            <p:txEl>
                                              <p:pRg st="1" end="1"/>
                                            </p:txEl>
                                          </p:spTgt>
                                        </p:tgtEl>
                                        <p:attrNameLst>
                                          <p:attrName>style.visibility</p:attrName>
                                        </p:attrNameLst>
                                      </p:cBhvr>
                                      <p:to>
                                        <p:strVal val="visible"/>
                                      </p:to>
                                    </p:set>
                                    <p:animEffect transition="in" filter="fade">
                                      <p:cBhvr>
                                        <p:cTn id="12" dur="1000"/>
                                        <p:tgtEl>
                                          <p:spTgt spid="12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xEl>
                                              <p:pRg st="2" end="2"/>
                                            </p:txEl>
                                          </p:spTgt>
                                        </p:tgtEl>
                                        <p:attrNameLst>
                                          <p:attrName>style.visibility</p:attrName>
                                        </p:attrNameLst>
                                      </p:cBhvr>
                                      <p:to>
                                        <p:strVal val="visible"/>
                                      </p:to>
                                    </p:set>
                                    <p:animEffect transition="in" filter="fade">
                                      <p:cBhvr>
                                        <p:cTn id="17" dur="1000"/>
                                        <p:tgtEl>
                                          <p:spTgt spid="12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1">
                                            <p:txEl>
                                              <p:pRg st="3" end="3"/>
                                            </p:txEl>
                                          </p:spTgt>
                                        </p:tgtEl>
                                        <p:attrNameLst>
                                          <p:attrName>style.visibility</p:attrName>
                                        </p:attrNameLst>
                                      </p:cBhvr>
                                      <p:to>
                                        <p:strVal val="visible"/>
                                      </p:to>
                                    </p:set>
                                    <p:animEffect transition="in" filter="fade">
                                      <p:cBhvr>
                                        <p:cTn id="22" dur="1000"/>
                                        <p:tgtEl>
                                          <p:spTgt spid="12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xEl>
                                              <p:pRg st="4" end="4"/>
                                            </p:txEl>
                                          </p:spTgt>
                                        </p:tgtEl>
                                        <p:attrNameLst>
                                          <p:attrName>style.visibility</p:attrName>
                                        </p:attrNameLst>
                                      </p:cBhvr>
                                      <p:to>
                                        <p:strVal val="visible"/>
                                      </p:to>
                                    </p:set>
                                    <p:animEffect transition="in" filter="fade">
                                      <p:cBhvr>
                                        <p:cTn id="27" dur="1000"/>
                                        <p:tgtEl>
                                          <p:spTgt spid="12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1">
                                            <p:txEl>
                                              <p:pRg st="5" end="5"/>
                                            </p:txEl>
                                          </p:spTgt>
                                        </p:tgtEl>
                                        <p:attrNameLst>
                                          <p:attrName>style.visibility</p:attrName>
                                        </p:attrNameLst>
                                      </p:cBhvr>
                                      <p:to>
                                        <p:strVal val="visible"/>
                                      </p:to>
                                    </p:set>
                                    <p:animEffect transition="in" filter="fade">
                                      <p:cBhvr>
                                        <p:cTn id="32" dur="1000"/>
                                        <p:tgtEl>
                                          <p:spTgt spid="1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ecc5717692_0_12"/>
          <p:cNvSpPr txBox="1"/>
          <p:nvPr/>
        </p:nvSpPr>
        <p:spPr>
          <a:xfrm>
            <a:off x="832800" y="4424044"/>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21000"/>
              </a:lnSpc>
              <a:spcBef>
                <a:spcPts val="0"/>
              </a:spcBef>
              <a:spcAft>
                <a:spcPts val="60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Headers </a:t>
            </a:r>
            <a:r>
              <a:rPr lang="en" sz="1450" b="0" i="0" u="none" strike="noStrike" cap="none" dirty="0">
                <a:solidFill>
                  <a:srgbClr val="292929"/>
                </a:solidFill>
                <a:latin typeface="Source Sans Pro"/>
                <a:ea typeface="Source Sans Pro"/>
                <a:cs typeface="Source Sans Pro"/>
                <a:sym typeface="Source Sans Pro"/>
              </a:rPr>
              <a:t>Headers are used to pass additional information with request and response..</a:t>
            </a:r>
            <a:endParaRPr sz="1450" b="0" i="0" u="none" strike="noStrike" cap="none" dirty="0">
              <a:solidFill>
                <a:srgbClr val="292929"/>
              </a:solidFill>
              <a:latin typeface="Source Sans Pro"/>
              <a:ea typeface="Source Sans Pro"/>
              <a:cs typeface="Source Sans Pro"/>
              <a:sym typeface="Source Sans Pro"/>
            </a:endParaRPr>
          </a:p>
        </p:txBody>
      </p:sp>
      <p:sp>
        <p:nvSpPr>
          <p:cNvPr id="138" name="Google Shape;138;gecc5717692_0_12"/>
          <p:cNvSpPr txBox="1"/>
          <p:nvPr/>
        </p:nvSpPr>
        <p:spPr>
          <a:xfrm>
            <a:off x="832800" y="3662044"/>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SOAP</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stands for Simple Object Access Protocol. This method of web services transmits messages via XML, usually as an HTTP POST. SOAP services contain service operations that are requested by the calling application.</a:t>
            </a:r>
            <a:endParaRPr sz="1450" b="0" i="0" u="none" strike="noStrike" cap="none" dirty="0">
              <a:solidFill>
                <a:srgbClr val="292929"/>
              </a:solidFill>
              <a:latin typeface="Source Sans Pro"/>
              <a:ea typeface="Source Sans Pro"/>
              <a:cs typeface="Source Sans Pro"/>
              <a:sym typeface="Source Sans Pro"/>
            </a:endParaRPr>
          </a:p>
        </p:txBody>
      </p:sp>
      <p:sp>
        <p:nvSpPr>
          <p:cNvPr id="139" name="Google Shape;139;gecc5717692_0_12"/>
          <p:cNvSpPr txBox="1"/>
          <p:nvPr/>
        </p:nvSpPr>
        <p:spPr>
          <a:xfrm>
            <a:off x="832800" y="2158250"/>
            <a:ext cx="7478400" cy="6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Access Tokens</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provide the authorization necessary to allow client applications to call APIs that they are subscribed to.</a:t>
            </a:r>
            <a:endParaRPr sz="1450" b="0" i="0" u="none" strike="noStrike" cap="none" dirty="0">
              <a:solidFill>
                <a:srgbClr val="292929"/>
              </a:solidFill>
              <a:latin typeface="Source Sans Pro"/>
              <a:ea typeface="Source Sans Pro"/>
              <a:cs typeface="Source Sans Pro"/>
              <a:sym typeface="Source Sans Pro"/>
            </a:endParaRPr>
          </a:p>
        </p:txBody>
      </p:sp>
      <p:sp>
        <p:nvSpPr>
          <p:cNvPr id="140" name="Google Shape;140;gecc5717692_0_12"/>
          <p:cNvSpPr txBox="1"/>
          <p:nvPr/>
        </p:nvSpPr>
        <p:spPr>
          <a:xfrm>
            <a:off x="850350" y="1387525"/>
            <a:ext cx="73698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Properties</a:t>
            </a:r>
            <a:r>
              <a:rPr lang="en" sz="1200" b="0" i="0" u="none" strike="noStrike" cap="none" dirty="0">
                <a:solidFill>
                  <a:srgbClr val="333333"/>
                </a:solidFill>
                <a:highlight>
                  <a:srgbClr val="FFFEFE"/>
                </a:highlight>
                <a:latin typeface="Roboto"/>
                <a:ea typeface="Roboto"/>
                <a:cs typeface="Roboto"/>
                <a:sym typeface="Roboto"/>
              </a:rPr>
              <a:t> </a:t>
            </a:r>
            <a:r>
              <a:rPr lang="en" sz="1450" b="0" i="0" u="none" strike="noStrike" cap="none" dirty="0">
                <a:solidFill>
                  <a:srgbClr val="292929"/>
                </a:solidFill>
                <a:latin typeface="Source Sans Pro"/>
                <a:ea typeface="Source Sans Pro"/>
                <a:cs typeface="Source Sans Pro"/>
                <a:sym typeface="Source Sans Pro"/>
              </a:rPr>
              <a:t>Properties are name value pairs that can be used in the API functionality. API developers can define a different value for the same property in different environments like sandbox/test/production.</a:t>
            </a:r>
            <a:endParaRPr sz="1450" b="0" i="0" u="none" strike="noStrike" cap="none" dirty="0">
              <a:solidFill>
                <a:srgbClr val="292929"/>
              </a:solidFill>
              <a:latin typeface="Source Sans Pro"/>
              <a:ea typeface="Source Sans Pro"/>
              <a:cs typeface="Source Sans Pro"/>
              <a:sym typeface="Source Sans Pro"/>
            </a:endParaRPr>
          </a:p>
        </p:txBody>
      </p:sp>
      <p:sp>
        <p:nvSpPr>
          <p:cNvPr id="141" name="Google Shape;141;gecc5717692_0_12"/>
          <p:cNvSpPr txBox="1"/>
          <p:nvPr/>
        </p:nvSpPr>
        <p:spPr>
          <a:xfrm>
            <a:off x="850350" y="1006525"/>
            <a:ext cx="73698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Throttling</a:t>
            </a:r>
            <a:r>
              <a:rPr lang="en" sz="1200" b="1" i="0" u="none" strike="noStrike" cap="none" dirty="0">
                <a:solidFill>
                  <a:srgbClr val="333333"/>
                </a:solidFill>
                <a:highlight>
                  <a:srgbClr val="FFFEFE"/>
                </a:highlight>
                <a:latin typeface="Roboto"/>
                <a:ea typeface="Roboto"/>
                <a:cs typeface="Roboto"/>
                <a:sym typeface="Roboto"/>
              </a:rPr>
              <a:t> </a:t>
            </a:r>
            <a:r>
              <a:rPr lang="en" sz="1450" b="0" i="0" u="none" strike="noStrike" cap="none" dirty="0">
                <a:solidFill>
                  <a:srgbClr val="292929"/>
                </a:solidFill>
                <a:latin typeface="Source Sans Pro"/>
                <a:ea typeface="Source Sans Pro"/>
                <a:cs typeface="Source Sans Pro"/>
                <a:sym typeface="Source Sans Pro"/>
              </a:rPr>
              <a:t>limits the number of requests an application can make to an API.</a:t>
            </a:r>
            <a:endParaRPr sz="1350" b="0" i="0" u="none" strike="noStrike" cap="none" dirty="0">
              <a:solidFill>
                <a:srgbClr val="292929"/>
              </a:solidFill>
              <a:latin typeface="Source Sans Pro"/>
              <a:ea typeface="Source Sans Pro"/>
              <a:cs typeface="Source Sans Pro"/>
              <a:sym typeface="Source Sans Pro"/>
            </a:endParaRPr>
          </a:p>
        </p:txBody>
      </p:sp>
      <p:sp>
        <p:nvSpPr>
          <p:cNvPr id="142" name="Google Shape;142;gecc5717692_0_12"/>
          <p:cNvSpPr txBox="1"/>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API Terminology</a:t>
            </a:r>
            <a:endParaRPr sz="3000" b="1" i="0" u="none" strike="noStrike" cap="none">
              <a:solidFill>
                <a:srgbClr val="0091EA"/>
              </a:solidFill>
              <a:latin typeface="Roboto Slab"/>
              <a:ea typeface="Roboto Slab"/>
              <a:cs typeface="Roboto Slab"/>
              <a:sym typeface="Roboto Slab"/>
            </a:endParaRPr>
          </a:p>
        </p:txBody>
      </p:sp>
      <p:sp>
        <p:nvSpPr>
          <p:cNvPr id="143" name="Google Shape;143;gecc5717692_0_12"/>
          <p:cNvSpPr txBox="1"/>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29</a:t>
            </a:fld>
            <a:endParaRPr sz="1300" b="1" i="0" u="none" strike="noStrike" cap="none">
              <a:solidFill>
                <a:srgbClr val="0091EA"/>
              </a:solidFill>
              <a:latin typeface="Source Sans Pro"/>
              <a:ea typeface="Source Sans Pro"/>
              <a:cs typeface="Source Sans Pro"/>
              <a:sym typeface="Source Sans Pro"/>
            </a:endParaRPr>
          </a:p>
        </p:txBody>
      </p:sp>
      <p:sp>
        <p:nvSpPr>
          <p:cNvPr id="144" name="Google Shape;144;gecc5717692_0_12"/>
          <p:cNvSpPr txBox="1"/>
          <p:nvPr/>
        </p:nvSpPr>
        <p:spPr>
          <a:xfrm>
            <a:off x="832800" y="2691650"/>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cURL</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is a command line tool for transferring data in various protocols, in our case HTTP.</a:t>
            </a:r>
            <a:endParaRPr sz="1100" b="0" i="0" u="none" strike="noStrike" cap="none" dirty="0">
              <a:solidFill>
                <a:srgbClr val="000000"/>
              </a:solidFill>
              <a:latin typeface="Arial"/>
              <a:ea typeface="Arial"/>
              <a:cs typeface="Arial"/>
              <a:sym typeface="Arial"/>
            </a:endParaRPr>
          </a:p>
        </p:txBody>
      </p:sp>
      <p:sp>
        <p:nvSpPr>
          <p:cNvPr id="145" name="Google Shape;145;gecc5717692_0_12"/>
          <p:cNvSpPr txBox="1"/>
          <p:nvPr/>
        </p:nvSpPr>
        <p:spPr>
          <a:xfrm>
            <a:off x="832800" y="3072650"/>
            <a:ext cx="74784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OAuth</a:t>
            </a:r>
            <a:r>
              <a:rPr lang="en" sz="9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is an open standard for token-based authentication and authorization on the web.</a:t>
            </a:r>
            <a:endParaRPr sz="1100" b="0" i="0" u="none" strike="noStrike" cap="none" dirty="0">
              <a:solidFill>
                <a:srgbClr val="000000"/>
              </a:solidFill>
              <a:latin typeface="Arial"/>
              <a:ea typeface="Arial"/>
              <a:cs typeface="Arial"/>
              <a:sym typeface="Arial"/>
            </a:endParaRPr>
          </a:p>
        </p:txBody>
      </p:sp>
      <p:sp>
        <p:nvSpPr>
          <p:cNvPr id="2" name="Google Shape;145;gecc5717692_0_12">
            <a:extLst>
              <a:ext uri="{FF2B5EF4-FFF2-40B4-BE49-F238E27FC236}">
                <a16:creationId xmlns:a16="http://schemas.microsoft.com/office/drawing/2014/main" id="{64EB9B3E-FBA7-9BF3-AE04-24822A00E819}"/>
              </a:ext>
            </a:extLst>
          </p:cNvPr>
          <p:cNvSpPr txBox="1"/>
          <p:nvPr/>
        </p:nvSpPr>
        <p:spPr>
          <a:xfrm>
            <a:off x="832800" y="3382850"/>
            <a:ext cx="7478400" cy="52319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Payload </a:t>
            </a:r>
            <a:r>
              <a:rPr lang="en" sz="1450" b="0" i="0" u="none" strike="noStrike" cap="none" dirty="0">
                <a:solidFill>
                  <a:srgbClr val="292929"/>
                </a:solidFill>
                <a:latin typeface="Source Sans Pro"/>
                <a:ea typeface="Source Sans Pro"/>
                <a:cs typeface="Source Sans Pro"/>
                <a:sym typeface="Source Sans Pro"/>
              </a:rPr>
              <a:t>.</a:t>
            </a:r>
            <a:endParaRPr sz="11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animEffect transition="in" filter="fade">
                                      <p:cBhvr>
                                        <p:cTn id="7" dur="1000"/>
                                        <p:tgtEl>
                                          <p:spTgt spid="14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fade">
                                      <p:cBhvr>
                                        <p:cTn id="12" dur="1000"/>
                                        <p:tgtEl>
                                          <p:spTgt spid="1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1000"/>
                                        <p:tgtEl>
                                          <p:spTgt spid="1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4"/>
                                        </p:tgtEl>
                                        <p:attrNameLst>
                                          <p:attrName>style.visibility</p:attrName>
                                        </p:attrNameLst>
                                      </p:cBhvr>
                                      <p:to>
                                        <p:strVal val="visible"/>
                                      </p:to>
                                    </p:set>
                                    <p:animEffect transition="in" filter="fade">
                                      <p:cBhvr>
                                        <p:cTn id="22" dur="1000"/>
                                        <p:tgtEl>
                                          <p:spTgt spid="14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5"/>
                                        </p:tgtEl>
                                        <p:attrNameLst>
                                          <p:attrName>style.visibility</p:attrName>
                                        </p:attrNameLst>
                                      </p:cBhvr>
                                      <p:to>
                                        <p:strVal val="visible"/>
                                      </p:to>
                                    </p:set>
                                    <p:animEffect transition="in" filter="fade">
                                      <p:cBhvr>
                                        <p:cTn id="27" dur="1000"/>
                                        <p:tgtEl>
                                          <p:spTgt spid="14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
                                        </p:tgtEl>
                                        <p:attrNameLst>
                                          <p:attrName>style.visibility</p:attrName>
                                        </p:attrNameLst>
                                      </p:cBhvr>
                                      <p:to>
                                        <p:strVal val="visible"/>
                                      </p:to>
                                    </p:set>
                                    <p:animEffect transition="in" filter="fade">
                                      <p:cBhvr>
                                        <p:cTn id="32" dur="1000"/>
                                        <p:tgtEl>
                                          <p:spTgt spid="13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7"/>
                                        </p:tgtEl>
                                        <p:attrNameLst>
                                          <p:attrName>style.visibility</p:attrName>
                                        </p:attrNameLst>
                                      </p:cBhvr>
                                      <p:to>
                                        <p:strVal val="visible"/>
                                      </p:to>
                                    </p:set>
                                    <p:animEffect transition="in" filter="fade">
                                      <p:cBhvr>
                                        <p:cTn id="37" dur="1000"/>
                                        <p:tgtEl>
                                          <p:spTgt spid="1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741000"/>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Variables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Case-Sensitive</a:t>
            </a:r>
            <a:endParaRPr sz="1800" b="1" i="0" u="none" strike="noStrike" cap="none" dirty="0">
              <a:solidFill>
                <a:srgbClr val="0091EA"/>
              </a:solidFill>
              <a:latin typeface="Source Sans Pro"/>
              <a:ea typeface="Source Sans Pro"/>
              <a:cs typeface="Source Sans Pro"/>
              <a:sym typeface="Source Sans Pro"/>
            </a:endParaRP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rPr>
              <a:t>Must start with a letter or the underscore character.</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rPr>
              <a:t>cannot start with a number</a:t>
            </a:r>
          </a:p>
          <a:p>
            <a:pPr marL="914400" lvl="1" indent="-342900">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Global</a:t>
            </a:r>
            <a:endParaRPr sz="18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Data Types</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String</a:t>
            </a:r>
            <a:endParaRPr sz="1800" b="1" i="0" u="none" strike="noStrike" cap="none" dirty="0">
              <a:solidFill>
                <a:schemeClr val="accent1"/>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Number</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dirty="0">
                <a:solidFill>
                  <a:schemeClr val="accent1"/>
                </a:solidFill>
                <a:latin typeface="Source Sans Pro"/>
                <a:ea typeface="Source Sans Pro"/>
                <a:cs typeface="Source Sans Pro"/>
                <a:sym typeface="Source Sans Pro"/>
              </a:rPr>
              <a:t>List</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Boolean</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dirty="0">
                <a:solidFill>
                  <a:schemeClr val="accent1"/>
                </a:solidFill>
                <a:latin typeface="Source Sans Pro"/>
                <a:ea typeface="Source Sans Pro"/>
                <a:cs typeface="Source Sans Pro"/>
                <a:sym typeface="Source Sans Pro"/>
              </a:rPr>
              <a:t>Dictionary</a:t>
            </a:r>
          </a:p>
          <a:p>
            <a:pPr marL="914400" marR="0" lvl="1" indent="-342900" algn="l" rtl="0">
              <a:lnSpc>
                <a:spcPct val="100000"/>
              </a:lnSpc>
              <a:spcBef>
                <a:spcPts val="0"/>
              </a:spcBef>
              <a:spcAft>
                <a:spcPts val="0"/>
              </a:spcAft>
              <a:buClr>
                <a:schemeClr val="accent1"/>
              </a:buClr>
              <a:buSzPts val="1800"/>
              <a:buFont typeface="Source Sans Pro"/>
              <a:buChar char="○"/>
            </a:pPr>
            <a:r>
              <a:rPr lang="en-US" sz="1800" b="1" i="0" u="none" strike="noStrike" cap="none" dirty="0">
                <a:solidFill>
                  <a:schemeClr val="accent1"/>
                </a:solidFill>
                <a:latin typeface="Source Sans Pro"/>
                <a:ea typeface="Source Sans Pro"/>
                <a:cs typeface="Source Sans Pro"/>
                <a:sym typeface="Source Sans Pro"/>
              </a:rPr>
              <a:t>Tuple</a:t>
            </a:r>
            <a:endParaRPr sz="1800" b="1" i="0" u="none" strike="noStrike" cap="none" dirty="0">
              <a:solidFill>
                <a:srgbClr val="0091EA"/>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1</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spTree>
    <p:extLst>
      <p:ext uri="{BB962C8B-B14F-4D97-AF65-F5344CB8AC3E}">
        <p14:creationId xmlns:p14="http://schemas.microsoft.com/office/powerpoint/2010/main" val="121458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5" end="5"/>
                                            </p:txEl>
                                          </p:spTgt>
                                        </p:tgtEl>
                                        <p:attrNameLst>
                                          <p:attrName>style.visibility</p:attrName>
                                        </p:attrNameLst>
                                      </p:cBhvr>
                                      <p:to>
                                        <p:strVal val="visible"/>
                                      </p:to>
                                    </p:set>
                                    <p:animEffect transition="in" filter="fade">
                                      <p:cBhvr>
                                        <p:cTn id="22" dur="1000"/>
                                        <p:tgtEl>
                                          <p:spTgt spid="9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6" end="6"/>
                                            </p:txEl>
                                          </p:spTgt>
                                        </p:tgtEl>
                                        <p:attrNameLst>
                                          <p:attrName>style.visibility</p:attrName>
                                        </p:attrNameLst>
                                      </p:cBhvr>
                                      <p:to>
                                        <p:strVal val="visible"/>
                                      </p:to>
                                    </p:set>
                                    <p:animEffect transition="in" filter="fade">
                                      <p:cBhvr>
                                        <p:cTn id="27" dur="1000"/>
                                        <p:tgtEl>
                                          <p:spTgt spid="9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7" end="7"/>
                                            </p:txEl>
                                          </p:spTgt>
                                        </p:tgtEl>
                                        <p:attrNameLst>
                                          <p:attrName>style.visibility</p:attrName>
                                        </p:attrNameLst>
                                      </p:cBhvr>
                                      <p:to>
                                        <p:strVal val="visible"/>
                                      </p:to>
                                    </p:set>
                                    <p:animEffect transition="in" filter="fade">
                                      <p:cBhvr>
                                        <p:cTn id="32" dur="1000"/>
                                        <p:tgtEl>
                                          <p:spTgt spid="9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8" end="8"/>
                                            </p:txEl>
                                          </p:spTgt>
                                        </p:tgtEl>
                                        <p:attrNameLst>
                                          <p:attrName>style.visibility</p:attrName>
                                        </p:attrNameLst>
                                      </p:cBhvr>
                                      <p:to>
                                        <p:strVal val="visible"/>
                                      </p:to>
                                    </p:set>
                                    <p:animEffect transition="in" filter="fade">
                                      <p:cBhvr>
                                        <p:cTn id="37" dur="1000"/>
                                        <p:tgtEl>
                                          <p:spTgt spid="9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9" end="9"/>
                                            </p:txEl>
                                          </p:spTgt>
                                        </p:tgtEl>
                                        <p:attrNameLst>
                                          <p:attrName>style.visibility</p:attrName>
                                        </p:attrNameLst>
                                      </p:cBhvr>
                                      <p:to>
                                        <p:strVal val="visible"/>
                                      </p:to>
                                    </p:set>
                                    <p:animEffect transition="in" filter="fade">
                                      <p:cBhvr>
                                        <p:cTn id="42" dur="1000"/>
                                        <p:tgtEl>
                                          <p:spTgt spid="9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10" end="10"/>
                                            </p:txEl>
                                          </p:spTgt>
                                        </p:tgtEl>
                                        <p:attrNameLst>
                                          <p:attrName>style.visibility</p:attrName>
                                        </p:attrNameLst>
                                      </p:cBhvr>
                                      <p:to>
                                        <p:strVal val="visible"/>
                                      </p:to>
                                    </p:set>
                                    <p:animEffect transition="in" filter="fade">
                                      <p:cBhvr>
                                        <p:cTn id="47" dur="1000"/>
                                        <p:tgtEl>
                                          <p:spTgt spid="9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94">
                                            <p:txEl>
                                              <p:pRg st="11" end="11"/>
                                            </p:txEl>
                                          </p:spTgt>
                                        </p:tgtEl>
                                        <p:attrNameLst>
                                          <p:attrName>style.visibility</p:attrName>
                                        </p:attrNameLst>
                                      </p:cBhvr>
                                      <p:to>
                                        <p:strVal val="visible"/>
                                      </p:to>
                                    </p:set>
                                    <p:animEffect transition="in" filter="fade">
                                      <p:cBhvr>
                                        <p:cTn id="52" dur="1000"/>
                                        <p:tgtEl>
                                          <p:spTgt spid="9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e103274ca6_0_40"/>
          <p:cNvSpPr txBox="1"/>
          <p:nvPr/>
        </p:nvSpPr>
        <p:spPr>
          <a:xfrm>
            <a:off x="832800" y="3834650"/>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Request and Response </a:t>
            </a:r>
            <a:r>
              <a:rPr lang="en" sz="1450" b="0" i="0" u="none" strike="noStrike" cap="none" dirty="0">
                <a:solidFill>
                  <a:srgbClr val="292929"/>
                </a:solidFill>
                <a:latin typeface="Source Sans Pro"/>
                <a:ea typeface="Source Sans Pro"/>
                <a:cs typeface="Source Sans Pro"/>
                <a:sym typeface="Source Sans Pro"/>
              </a:rPr>
              <a:t>Request and Response refer to the different types of HTTP methods. Calling those methods might be a request to GET data, and then the response is what the API brings back for you.</a:t>
            </a:r>
            <a:endParaRPr sz="1300" b="0" i="0" u="none" strike="noStrike" cap="none" dirty="0">
              <a:solidFill>
                <a:srgbClr val="000000"/>
              </a:solidFill>
              <a:latin typeface="Arial"/>
              <a:ea typeface="Arial"/>
              <a:cs typeface="Arial"/>
              <a:sym typeface="Arial"/>
            </a:endParaRPr>
          </a:p>
        </p:txBody>
      </p:sp>
      <p:sp>
        <p:nvSpPr>
          <p:cNvPr id="128" name="Google Shape;128;ge103274ca6_0_40"/>
          <p:cNvSpPr txBox="1"/>
          <p:nvPr/>
        </p:nvSpPr>
        <p:spPr>
          <a:xfrm>
            <a:off x="850350" y="930325"/>
            <a:ext cx="7369800" cy="1562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JSON  (JavaScript Object Notation)/XML (e</a:t>
            </a:r>
            <a:r>
              <a:rPr lang="en" sz="1700" b="0" i="0" u="none" strike="noStrike" cap="none" dirty="0">
                <a:solidFill>
                  <a:srgbClr val="263238"/>
                </a:solidFill>
                <a:latin typeface="Source Sans Pro"/>
                <a:ea typeface="Source Sans Pro"/>
                <a:cs typeface="Source Sans Pro"/>
                <a:sym typeface="Source Sans Pro"/>
              </a:rPr>
              <a:t>X</a:t>
            </a:r>
            <a:r>
              <a:rPr lang="en" sz="1700" b="0" i="0" u="none" strike="noStrike" cap="none" dirty="0">
                <a:solidFill>
                  <a:srgbClr val="EF4F63"/>
                </a:solidFill>
                <a:latin typeface="Source Sans Pro"/>
                <a:ea typeface="Source Sans Pro"/>
                <a:cs typeface="Source Sans Pro"/>
                <a:sym typeface="Source Sans Pro"/>
              </a:rPr>
              <a:t>tensible Markup Language)</a:t>
            </a:r>
            <a:br>
              <a:rPr lang="en" sz="1700" b="0" i="0" u="none" strike="noStrike" cap="none" dirty="0">
                <a:solidFill>
                  <a:srgbClr val="EF4F63"/>
                </a:solidFill>
                <a:latin typeface="Source Sans Pro"/>
                <a:ea typeface="Source Sans Pro"/>
                <a:cs typeface="Source Sans Pro"/>
                <a:sym typeface="Source Sans Pro"/>
              </a:rPr>
            </a:br>
            <a:r>
              <a:rPr lang="en" sz="1450" b="1" i="0" u="none" strike="noStrike" cap="none" dirty="0">
                <a:solidFill>
                  <a:srgbClr val="292929"/>
                </a:solidFill>
                <a:latin typeface="Source Sans Pro"/>
                <a:ea typeface="Source Sans Pro"/>
                <a:cs typeface="Source Sans Pro"/>
                <a:sym typeface="Source Sans Pro"/>
              </a:rPr>
              <a:t>JSON</a:t>
            </a:r>
            <a:r>
              <a:rPr lang="en" sz="1450" b="0" i="0" u="none" strike="noStrike" cap="none" dirty="0">
                <a:solidFill>
                  <a:srgbClr val="292929"/>
                </a:solidFill>
                <a:latin typeface="Source Sans Pro"/>
                <a:ea typeface="Source Sans Pro"/>
                <a:cs typeface="Source Sans Pro"/>
                <a:sym typeface="Source Sans Pro"/>
              </a:rPr>
              <a:t> is lightweight</a:t>
            </a:r>
            <a:r>
              <a:rPr lang="en" sz="950" b="0" i="0" u="none" strike="noStrike" cap="none" dirty="0">
                <a:solidFill>
                  <a:srgbClr val="4D5156"/>
                </a:solidFill>
                <a:highlight>
                  <a:srgbClr val="FFFFFF"/>
                </a:highlight>
                <a:latin typeface="Arial"/>
                <a:ea typeface="Arial"/>
                <a:cs typeface="Arial"/>
                <a:sym typeface="Arial"/>
              </a:rPr>
              <a:t> </a:t>
            </a:r>
            <a:r>
              <a:rPr lang="en" sz="1450" b="0" i="0" u="none" strike="noStrike" cap="none" dirty="0">
                <a:solidFill>
                  <a:srgbClr val="292929"/>
                </a:solidFill>
                <a:latin typeface="Source Sans Pro"/>
                <a:ea typeface="Source Sans Pro"/>
                <a:cs typeface="Source Sans Pro"/>
                <a:sym typeface="Source Sans Pro"/>
              </a:rPr>
              <a:t>text-based data storage format that contains key/value pairs that is designed to be easy to read for both humans and machines.</a:t>
            </a:r>
            <a:br>
              <a:rPr lang="en" sz="1450" b="0" i="0" u="none" strike="noStrike" cap="none" dirty="0">
                <a:solidFill>
                  <a:srgbClr val="292929"/>
                </a:solidFill>
                <a:latin typeface="Source Sans Pro"/>
                <a:ea typeface="Source Sans Pro"/>
                <a:cs typeface="Source Sans Pro"/>
                <a:sym typeface="Source Sans Pro"/>
              </a:rPr>
            </a:br>
            <a:r>
              <a:rPr lang="en" sz="1450" b="1" i="0" u="none" strike="noStrike" cap="none" dirty="0">
                <a:solidFill>
                  <a:srgbClr val="292929"/>
                </a:solidFill>
                <a:latin typeface="Source Sans Pro"/>
                <a:ea typeface="Source Sans Pro"/>
                <a:cs typeface="Source Sans Pro"/>
                <a:sym typeface="Source Sans Pro"/>
              </a:rPr>
              <a:t>XML</a:t>
            </a:r>
            <a:r>
              <a:rPr lang="en" sz="1450" b="0" i="0" u="none" strike="noStrike" cap="none" dirty="0">
                <a:solidFill>
                  <a:srgbClr val="292929"/>
                </a:solidFill>
                <a:latin typeface="Source Sans Pro"/>
                <a:ea typeface="Source Sans Pro"/>
                <a:cs typeface="Source Sans Pro"/>
                <a:sym typeface="Source Sans Pro"/>
              </a:rPr>
              <a:t> </a:t>
            </a:r>
            <a:r>
              <a:rPr lang="en" sz="1350" b="0" i="0" u="none" strike="noStrike" cap="none" dirty="0">
                <a:solidFill>
                  <a:srgbClr val="282828"/>
                </a:solidFill>
                <a:highlight>
                  <a:srgbClr val="FFFFFF"/>
                </a:highlight>
                <a:latin typeface="Arial"/>
                <a:ea typeface="Arial"/>
                <a:cs typeface="Arial"/>
                <a:sym typeface="Arial"/>
              </a:rPr>
              <a:t>is a set of codes, or tags, that describes the text in a digital document.</a:t>
            </a:r>
            <a:br>
              <a:rPr lang="en" sz="1350" b="0" i="0" u="none" strike="noStrike" cap="none" dirty="0">
                <a:solidFill>
                  <a:srgbClr val="282828"/>
                </a:solidFill>
                <a:highlight>
                  <a:srgbClr val="FFFFFF"/>
                </a:highlight>
                <a:latin typeface="Arial"/>
                <a:ea typeface="Arial"/>
                <a:cs typeface="Arial"/>
                <a:sym typeface="Arial"/>
              </a:rPr>
            </a:br>
            <a:r>
              <a:rPr lang="en" sz="1450" b="0" i="0" u="none" strike="noStrike" cap="none" dirty="0">
                <a:solidFill>
                  <a:srgbClr val="292929"/>
                </a:solidFill>
                <a:latin typeface="Source Sans Pro"/>
                <a:ea typeface="Source Sans Pro"/>
                <a:cs typeface="Source Sans Pro"/>
                <a:sym typeface="Source Sans Pro"/>
              </a:rPr>
              <a:t>JSON is generally the most common format for returning data through an API, XML being the second most common.</a:t>
            </a:r>
            <a:endParaRPr sz="1450" b="0" i="0" u="none" strike="noStrike" cap="none" dirty="0">
              <a:solidFill>
                <a:srgbClr val="292929"/>
              </a:solidFill>
              <a:latin typeface="Source Sans Pro"/>
              <a:ea typeface="Source Sans Pro"/>
              <a:cs typeface="Source Sans Pro"/>
              <a:sym typeface="Source Sans Pro"/>
            </a:endParaRPr>
          </a:p>
        </p:txBody>
      </p:sp>
      <p:sp>
        <p:nvSpPr>
          <p:cNvPr id="129" name="Google Shape;129;ge103274ca6_0_40"/>
          <p:cNvSpPr txBox="1"/>
          <p:nvPr/>
        </p:nvSpPr>
        <p:spPr>
          <a:xfrm>
            <a:off x="850350" y="2332825"/>
            <a:ext cx="75717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HTTP/HTTPs (Hypertext Transfer Protocol) </a:t>
            </a:r>
            <a:r>
              <a:rPr lang="en" sz="1450" b="0" i="0" u="none" strike="noStrike" cap="none" dirty="0">
                <a:solidFill>
                  <a:srgbClr val="292929"/>
                </a:solidFill>
                <a:latin typeface="Source Sans Pro"/>
                <a:ea typeface="Source Sans Pro"/>
                <a:cs typeface="Source Sans Pro"/>
                <a:sym typeface="Source Sans Pro"/>
              </a:rPr>
              <a:t>The communications protocol used to connect to Web servers on the Internet. It defines different set of rules to pull (GET) and push (POST) data to server.</a:t>
            </a:r>
            <a:endParaRPr sz="1450" b="0" i="0" u="none" strike="noStrike" cap="none" dirty="0">
              <a:solidFill>
                <a:srgbClr val="292929"/>
              </a:solidFill>
              <a:latin typeface="Source Sans Pro"/>
              <a:ea typeface="Source Sans Pro"/>
              <a:cs typeface="Source Sans Pro"/>
              <a:sym typeface="Source Sans Pro"/>
            </a:endParaRPr>
          </a:p>
        </p:txBody>
      </p:sp>
      <p:sp>
        <p:nvSpPr>
          <p:cNvPr id="130" name="Google Shape;130;ge103274ca6_0_40"/>
          <p:cNvSpPr txBox="1"/>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API Terminology</a:t>
            </a:r>
            <a:endParaRPr sz="3000" b="1" i="0" u="none" strike="noStrike" cap="none">
              <a:solidFill>
                <a:srgbClr val="0091EA"/>
              </a:solidFill>
              <a:latin typeface="Roboto Slab"/>
              <a:ea typeface="Roboto Slab"/>
              <a:cs typeface="Roboto Slab"/>
              <a:sym typeface="Roboto Slab"/>
            </a:endParaRPr>
          </a:p>
        </p:txBody>
      </p:sp>
      <p:sp>
        <p:nvSpPr>
          <p:cNvPr id="131" name="Google Shape;131;ge103274ca6_0_40"/>
          <p:cNvSpPr txBox="1"/>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30</a:t>
            </a:fld>
            <a:endParaRPr sz="1300" b="1" i="0" u="none" strike="noStrike" cap="none">
              <a:solidFill>
                <a:srgbClr val="0091EA"/>
              </a:solidFill>
              <a:latin typeface="Source Sans Pro"/>
              <a:ea typeface="Source Sans Pro"/>
              <a:cs typeface="Source Sans Pro"/>
              <a:sym typeface="Source Sans Pro"/>
            </a:endParaRPr>
          </a:p>
        </p:txBody>
      </p:sp>
      <p:sp>
        <p:nvSpPr>
          <p:cNvPr id="132" name="Google Shape;132;ge103274ca6_0_40"/>
          <p:cNvSpPr txBox="1"/>
          <p:nvPr/>
        </p:nvSpPr>
        <p:spPr>
          <a:xfrm>
            <a:off x="832800" y="3072650"/>
            <a:ext cx="7478400" cy="892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700"/>
              <a:buFont typeface="Arial"/>
              <a:buNone/>
            </a:pPr>
            <a:r>
              <a:rPr lang="en" sz="1700" b="0" i="0" u="none" strike="noStrike" cap="none" dirty="0">
                <a:solidFill>
                  <a:srgbClr val="EF4F63"/>
                </a:solidFill>
                <a:latin typeface="Source Sans Pro"/>
                <a:ea typeface="Source Sans Pro"/>
                <a:cs typeface="Source Sans Pro"/>
                <a:sym typeface="Source Sans Pro"/>
              </a:rPr>
              <a:t>REST (REpresentational State Transfer)</a:t>
            </a:r>
            <a:r>
              <a:rPr lang="en" sz="1100" b="1" i="0" u="none" strike="noStrike" cap="none" dirty="0">
                <a:solidFill>
                  <a:srgbClr val="666666"/>
                </a:solidFill>
                <a:highlight>
                  <a:srgbClr val="FFFFFF"/>
                </a:highlight>
                <a:latin typeface="Verdana"/>
                <a:ea typeface="Verdana"/>
                <a:cs typeface="Verdana"/>
                <a:sym typeface="Verdana"/>
              </a:rPr>
              <a:t> </a:t>
            </a:r>
            <a:r>
              <a:rPr lang="en" sz="1450" b="0" i="0" u="none" strike="noStrike" cap="none" dirty="0">
                <a:solidFill>
                  <a:srgbClr val="292929"/>
                </a:solidFill>
                <a:latin typeface="Source Sans Pro"/>
                <a:ea typeface="Source Sans Pro"/>
                <a:cs typeface="Source Sans Pro"/>
                <a:sym typeface="Source Sans Pro"/>
              </a:rPr>
              <a:t>It is a philosophy that describes some best practices for implementing APIs. APIs designed with some or all of these principles in mind are called REST APIs.</a:t>
            </a:r>
            <a:endParaRPr sz="1300" b="0" i="0"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fade">
                                      <p:cBhvr>
                                        <p:cTn id="12" dur="10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2"/>
                                        </p:tgtEl>
                                        <p:attrNameLst>
                                          <p:attrName>style.visibility</p:attrName>
                                        </p:attrNameLst>
                                      </p:cBhvr>
                                      <p:to>
                                        <p:strVal val="visible"/>
                                      </p:to>
                                    </p:set>
                                    <p:animEffect transition="in" filter="fade">
                                      <p:cBhvr>
                                        <p:cTn id="17" dur="1000"/>
                                        <p:tgtEl>
                                          <p:spTgt spid="1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7"/>
                                        </p:tgtEl>
                                        <p:attrNameLst>
                                          <p:attrName>style.visibility</p:attrName>
                                        </p:attrNameLst>
                                      </p:cBhvr>
                                      <p:to>
                                        <p:strVal val="visible"/>
                                      </p:to>
                                    </p:set>
                                    <p:animEffect transition="in" filter="fade">
                                      <p:cBhvr>
                                        <p:cTn id="22" dur="10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ge1936f3aa2_0_18"/>
          <p:cNvSpPr txBox="1">
            <a:spLocks noGrp="1"/>
          </p:cNvSpPr>
          <p:nvPr>
            <p:ph type="body" idx="1"/>
          </p:nvPr>
        </p:nvSpPr>
        <p:spPr>
          <a:xfrm>
            <a:off x="1030699" y="1109300"/>
            <a:ext cx="7571700" cy="180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800"/>
              <a:t>The prevailing design philosophy of modern APIs is called REST (</a:t>
            </a:r>
            <a:r>
              <a:rPr lang="en" sz="1800" b="1"/>
              <a:t>Re</a:t>
            </a:r>
            <a:r>
              <a:rPr lang="en" sz="1800"/>
              <a:t>presentational </a:t>
            </a:r>
            <a:r>
              <a:rPr lang="en" sz="1800" b="1"/>
              <a:t>S</a:t>
            </a:r>
            <a:r>
              <a:rPr lang="en" sz="1800"/>
              <a:t>tate </a:t>
            </a:r>
            <a:r>
              <a:rPr lang="en" sz="1800" b="1"/>
              <a:t>T</a:t>
            </a:r>
            <a:r>
              <a:rPr lang="en" sz="1800"/>
              <a:t>ransfer) API. It is an architectural Style for designing networked applications. It determines set of rules that are followed when a rest api is created.</a:t>
            </a:r>
            <a:endParaRPr sz="1800"/>
          </a:p>
          <a:p>
            <a:pPr marL="0" lvl="0" indent="0" algn="l" rtl="0">
              <a:lnSpc>
                <a:spcPct val="100000"/>
              </a:lnSpc>
              <a:spcBef>
                <a:spcPts val="600"/>
              </a:spcBef>
              <a:spcAft>
                <a:spcPts val="0"/>
              </a:spcAft>
              <a:buSzPts val="2400"/>
              <a:buNone/>
            </a:pPr>
            <a:r>
              <a:rPr lang="en" sz="1800"/>
              <a:t>REST is that it’s based on the four methods defined by the HTTP protocol: POST, GET, PUT, and DELETE. </a:t>
            </a:r>
            <a:br>
              <a:rPr lang="en" sz="1800"/>
            </a:br>
            <a:endParaRPr sz="1700"/>
          </a:p>
        </p:txBody>
      </p:sp>
      <p:sp>
        <p:nvSpPr>
          <p:cNvPr id="152" name="Google Shape;152;ge1936f3aa2_0_18"/>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ctr" rtl="0">
              <a:lnSpc>
                <a:spcPct val="110000"/>
              </a:lnSpc>
              <a:spcBef>
                <a:spcPts val="2400"/>
              </a:spcBef>
              <a:spcAft>
                <a:spcPts val="0"/>
              </a:spcAft>
              <a:buSzPts val="2000"/>
              <a:buNone/>
            </a:pPr>
            <a:endParaRPr sz="2300">
              <a:solidFill>
                <a:srgbClr val="000000"/>
              </a:solidFill>
              <a:highlight>
                <a:srgbClr val="FFFFFF"/>
              </a:highlight>
              <a:latin typeface="Times New Roman"/>
              <a:ea typeface="Times New Roman"/>
              <a:cs typeface="Times New Roman"/>
              <a:sym typeface="Times New Roman"/>
            </a:endParaRPr>
          </a:p>
          <a:p>
            <a:pPr marL="0" lvl="0" indent="0" algn="l" rtl="0">
              <a:lnSpc>
                <a:spcPct val="110000"/>
              </a:lnSpc>
              <a:spcBef>
                <a:spcPts val="2400"/>
              </a:spcBef>
              <a:spcAft>
                <a:spcPts val="600"/>
              </a:spcAft>
              <a:buSzPts val="2000"/>
              <a:buNone/>
            </a:pPr>
            <a:r>
              <a:rPr lang="en" sz="3000" b="1"/>
              <a:t>API Design Principles</a:t>
            </a:r>
            <a:endParaRPr sz="3000" b="1"/>
          </a:p>
        </p:txBody>
      </p:sp>
      <p:sp>
        <p:nvSpPr>
          <p:cNvPr id="153" name="Google Shape;153;ge1936f3aa2_0_1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1"/>
                                        </p:tgtEl>
                                        <p:attrNameLst>
                                          <p:attrName>style.visibility</p:attrName>
                                        </p:attrNameLst>
                                      </p:cBhvr>
                                      <p:to>
                                        <p:strVal val="visible"/>
                                      </p:to>
                                    </p:set>
                                    <p:animEffect transition="in" filter="fade">
                                      <p:cBhvr>
                                        <p:cTn id="7" dur="10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e1936f3aa2_0_39"/>
          <p:cNvSpPr txBox="1">
            <a:spLocks noGrp="1"/>
          </p:cNvSpPr>
          <p:nvPr>
            <p:ph type="body" idx="1"/>
          </p:nvPr>
        </p:nvSpPr>
        <p:spPr>
          <a:xfrm>
            <a:off x="786150" y="894215"/>
            <a:ext cx="7571700" cy="3941165"/>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600"/>
              </a:spcBef>
              <a:spcAft>
                <a:spcPts val="0"/>
              </a:spcAft>
              <a:buClr>
                <a:schemeClr val="dk1"/>
              </a:buClr>
              <a:buSzPts val="1800"/>
              <a:buChar char="●"/>
            </a:pPr>
            <a:r>
              <a:rPr lang="en" sz="1800" dirty="0"/>
              <a:t>Accept and respond with JSON</a:t>
            </a:r>
            <a:endParaRPr sz="1800" dirty="0"/>
          </a:p>
          <a:p>
            <a:pPr marL="457200" lvl="0" indent="-342900" algn="l" rtl="0">
              <a:lnSpc>
                <a:spcPct val="150000"/>
              </a:lnSpc>
              <a:spcBef>
                <a:spcPts val="0"/>
              </a:spcBef>
              <a:spcAft>
                <a:spcPts val="0"/>
              </a:spcAft>
              <a:buClr>
                <a:schemeClr val="dk1"/>
              </a:buClr>
              <a:buSzPts val="1800"/>
              <a:buChar char="●"/>
            </a:pPr>
            <a:r>
              <a:rPr lang="en" sz="1800" dirty="0"/>
              <a:t>Use nouns instead of verbs in endpoint paths</a:t>
            </a:r>
            <a:endParaRPr sz="1800" dirty="0"/>
          </a:p>
          <a:p>
            <a:pPr marL="457200" lvl="0" indent="-342900" algn="l" rtl="0">
              <a:lnSpc>
                <a:spcPct val="150000"/>
              </a:lnSpc>
              <a:spcBef>
                <a:spcPts val="0"/>
              </a:spcBef>
              <a:spcAft>
                <a:spcPts val="0"/>
              </a:spcAft>
              <a:buClr>
                <a:schemeClr val="dk1"/>
              </a:buClr>
              <a:buSzPts val="1800"/>
              <a:buChar char="●"/>
            </a:pPr>
            <a:r>
              <a:rPr lang="en" sz="1800" dirty="0"/>
              <a:t>Name collections with plural nouns</a:t>
            </a:r>
            <a:r>
              <a:rPr lang="en" sz="1100" u="sng" dirty="0">
                <a:solidFill>
                  <a:schemeClr val="hlink"/>
                </a:solidFill>
              </a:rPr>
              <a:t>[</a:t>
            </a:r>
            <a:r>
              <a:rPr lang="en" sz="1100" u="sng" dirty="0">
                <a:solidFill>
                  <a:schemeClr val="hlink"/>
                </a:solidFill>
                <a:hlinkClick r:id="rId3"/>
              </a:rPr>
              <a:t>link</a:t>
            </a:r>
            <a:r>
              <a:rPr lang="en" sz="1100" u="sng" dirty="0">
                <a:solidFill>
                  <a:schemeClr val="hlink"/>
                </a:solidFill>
              </a:rPr>
              <a:t>]</a:t>
            </a:r>
            <a:endParaRPr sz="1100" dirty="0"/>
          </a:p>
          <a:p>
            <a:pPr marL="457200" lvl="0" indent="-342900" algn="l" rtl="0">
              <a:lnSpc>
                <a:spcPct val="150000"/>
              </a:lnSpc>
              <a:spcBef>
                <a:spcPts val="0"/>
              </a:spcBef>
              <a:spcAft>
                <a:spcPts val="0"/>
              </a:spcAft>
              <a:buClr>
                <a:schemeClr val="dk1"/>
              </a:buClr>
              <a:buSzPts val="1800"/>
              <a:buChar char="●"/>
            </a:pPr>
            <a:r>
              <a:rPr lang="en" sz="1800" dirty="0"/>
              <a:t>Handle errors gracefully and return standard error codes</a:t>
            </a:r>
            <a:endParaRPr sz="1800" dirty="0"/>
          </a:p>
          <a:p>
            <a:pPr marL="457200" lvl="0" indent="-342900" algn="l" rtl="0">
              <a:lnSpc>
                <a:spcPct val="150000"/>
              </a:lnSpc>
              <a:spcBef>
                <a:spcPts val="0"/>
              </a:spcBef>
              <a:spcAft>
                <a:spcPts val="0"/>
              </a:spcAft>
              <a:buClr>
                <a:schemeClr val="dk1"/>
              </a:buClr>
              <a:buSzPts val="1800"/>
              <a:buChar char="●"/>
            </a:pPr>
            <a:r>
              <a:rPr lang="en" sz="1800" dirty="0"/>
              <a:t>Allow filtering, sorting, and pagination</a:t>
            </a:r>
            <a:endParaRPr sz="1800" dirty="0"/>
          </a:p>
          <a:p>
            <a:pPr marL="457200" lvl="0" indent="-342900" algn="l" rtl="0">
              <a:lnSpc>
                <a:spcPct val="150000"/>
              </a:lnSpc>
              <a:spcBef>
                <a:spcPts val="0"/>
              </a:spcBef>
              <a:spcAft>
                <a:spcPts val="0"/>
              </a:spcAft>
              <a:buClr>
                <a:schemeClr val="dk1"/>
              </a:buClr>
              <a:buSzPts val="1800"/>
              <a:buChar char="●"/>
            </a:pPr>
            <a:r>
              <a:rPr lang="en" sz="1800" dirty="0"/>
              <a:t>Maintain Good Security Practices</a:t>
            </a:r>
            <a:endParaRPr sz="1800" dirty="0"/>
          </a:p>
          <a:p>
            <a:pPr marL="457200" lvl="0" indent="-342900" algn="l" rtl="0">
              <a:lnSpc>
                <a:spcPct val="150000"/>
              </a:lnSpc>
              <a:spcBef>
                <a:spcPts val="0"/>
              </a:spcBef>
              <a:spcAft>
                <a:spcPts val="0"/>
              </a:spcAft>
              <a:buClr>
                <a:schemeClr val="dk1"/>
              </a:buClr>
              <a:buSzPts val="1800"/>
              <a:buChar char="●"/>
            </a:pPr>
            <a:r>
              <a:rPr lang="en" sz="1800" dirty="0"/>
              <a:t>Cache data to improve performance</a:t>
            </a:r>
            <a:endParaRPr sz="1800" dirty="0"/>
          </a:p>
          <a:p>
            <a:pPr marL="457200" lvl="0" indent="-342900" algn="l" rtl="0">
              <a:lnSpc>
                <a:spcPct val="150000"/>
              </a:lnSpc>
              <a:spcBef>
                <a:spcPts val="0"/>
              </a:spcBef>
              <a:spcAft>
                <a:spcPts val="0"/>
              </a:spcAft>
              <a:buClr>
                <a:schemeClr val="dk1"/>
              </a:buClr>
              <a:buSzPts val="1800"/>
              <a:buChar char="●"/>
            </a:pPr>
            <a:r>
              <a:rPr lang="en" sz="1800" dirty="0"/>
              <a:t>Versioning our APIs</a:t>
            </a:r>
          </a:p>
          <a:p>
            <a:pPr marL="457200" lvl="0" indent="-342900" algn="l" rtl="0">
              <a:lnSpc>
                <a:spcPct val="150000"/>
              </a:lnSpc>
              <a:spcBef>
                <a:spcPts val="0"/>
              </a:spcBef>
              <a:spcAft>
                <a:spcPts val="0"/>
              </a:spcAft>
              <a:buClr>
                <a:schemeClr val="dk1"/>
              </a:buClr>
              <a:buSzPts val="1800"/>
              <a:buChar char="●"/>
            </a:pPr>
            <a:r>
              <a:rPr lang="en-US" sz="1800" dirty="0"/>
              <a:t>Provide Accurate API Documentation</a:t>
            </a:r>
          </a:p>
        </p:txBody>
      </p:sp>
      <p:sp>
        <p:nvSpPr>
          <p:cNvPr id="167" name="Google Shape;167;ge1936f3aa2_0_39"/>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p>
            <a:pPr marL="0" lvl="0" indent="0" algn="ctr" rtl="0">
              <a:lnSpc>
                <a:spcPct val="110000"/>
              </a:lnSpc>
              <a:spcBef>
                <a:spcPts val="2400"/>
              </a:spcBef>
              <a:spcAft>
                <a:spcPts val="0"/>
              </a:spcAft>
              <a:buSzPts val="2000"/>
              <a:buNone/>
            </a:pPr>
            <a:endParaRPr sz="2300" dirty="0">
              <a:solidFill>
                <a:srgbClr val="000000"/>
              </a:solidFill>
              <a:highlight>
                <a:srgbClr val="FFFFFF"/>
              </a:highlight>
              <a:latin typeface="Times New Roman"/>
              <a:ea typeface="Times New Roman"/>
              <a:cs typeface="Times New Roman"/>
              <a:sym typeface="Times New Roman"/>
            </a:endParaRPr>
          </a:p>
          <a:p>
            <a:pPr marL="0" lvl="0" indent="0" algn="l" rtl="0">
              <a:lnSpc>
                <a:spcPct val="110000"/>
              </a:lnSpc>
              <a:spcBef>
                <a:spcPts val="2400"/>
              </a:spcBef>
              <a:spcAft>
                <a:spcPts val="600"/>
              </a:spcAft>
              <a:buSzPts val="2000"/>
              <a:buNone/>
            </a:pPr>
            <a:r>
              <a:rPr lang="en" sz="3000" b="1" dirty="0"/>
              <a:t>REST API best practices</a:t>
            </a:r>
            <a:endParaRPr sz="3000" b="1" dirty="0"/>
          </a:p>
        </p:txBody>
      </p:sp>
      <p:sp>
        <p:nvSpPr>
          <p:cNvPr id="168" name="Google Shape;168;ge1936f3aa2_0_3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e1936f3aa2_0_46"/>
          <p:cNvSpPr/>
          <p:nvPr/>
        </p:nvSpPr>
        <p:spPr>
          <a:xfrm>
            <a:off x="5434350" y="1120154"/>
            <a:ext cx="2684700" cy="30174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ge1936f3aa2_0_46"/>
          <p:cNvSpPr txBox="1"/>
          <p:nvPr/>
        </p:nvSpPr>
        <p:spPr>
          <a:xfrm>
            <a:off x="701050" y="721175"/>
            <a:ext cx="4632900" cy="1526700"/>
          </a:xfrm>
          <a:prstGeom prst="rect">
            <a:avLst/>
          </a:prstGeom>
          <a:noFill/>
          <a:ln>
            <a:noFill/>
          </a:ln>
        </p:spPr>
        <p:txBody>
          <a:bodyPr spcFirstLastPara="1" wrap="square" lIns="91425" tIns="91425" rIns="91425" bIns="91425" anchor="t" anchorCtr="0">
            <a:noAutofit/>
          </a:bodyPr>
          <a:lstStyle/>
          <a:p>
            <a:pPr marL="0" marR="0" lvl="0" indent="0" algn="l" rtl="0">
              <a:lnSpc>
                <a:spcPct val="40000"/>
              </a:lnSpc>
              <a:spcBef>
                <a:spcPts val="0"/>
              </a:spcBef>
              <a:spcAft>
                <a:spcPts val="0"/>
              </a:spcAft>
              <a:buClr>
                <a:srgbClr val="000000"/>
              </a:buClr>
              <a:buSzPts val="1200"/>
              <a:buFont typeface="Arial"/>
              <a:buNone/>
            </a:pPr>
            <a:r>
              <a:rPr lang="en" sz="1200" b="0" i="0" u="none" strike="noStrike" cap="none">
                <a:solidFill>
                  <a:srgbClr val="EF4F63"/>
                </a:solidFill>
                <a:highlight>
                  <a:srgbClr val="FFFFFF"/>
                </a:highlight>
                <a:latin typeface="Arial"/>
                <a:ea typeface="Arial"/>
                <a:cs typeface="Arial"/>
                <a:sym typeface="Arial"/>
              </a:rPr>
              <a:t>JSON</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Arial"/>
                <a:ea typeface="Arial"/>
                <a:cs typeface="Arial"/>
                <a:sym typeface="Arial"/>
              </a:rPr>
              <a:t>Python has great JSON support with the </a:t>
            </a:r>
            <a:r>
              <a:rPr lang="en" sz="1000" b="0" i="0" u="none" strike="noStrike" cap="none">
                <a:solidFill>
                  <a:srgbClr val="3D4251"/>
                </a:solidFill>
                <a:highlight>
                  <a:srgbClr val="E6EAEB"/>
                </a:highlight>
                <a:latin typeface="Roboto Mono"/>
                <a:ea typeface="Roboto Mono"/>
                <a:cs typeface="Roboto Mono"/>
                <a:sym typeface="Roboto Mono"/>
              </a:rPr>
              <a:t>json</a:t>
            </a:r>
            <a:r>
              <a:rPr lang="en" sz="1200" b="0" i="0" u="none" strike="noStrike" cap="none">
                <a:solidFill>
                  <a:srgbClr val="000000"/>
                </a:solidFill>
                <a:highlight>
                  <a:srgbClr val="FFFFFF"/>
                </a:highlight>
                <a:latin typeface="Arial"/>
                <a:ea typeface="Arial"/>
                <a:cs typeface="Arial"/>
                <a:sym typeface="Arial"/>
              </a:rPr>
              <a:t> package. It is part of standard library so you don’t have to install it.</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40000"/>
              </a:lnSpc>
              <a:spcBef>
                <a:spcPts val="0"/>
              </a:spcBef>
              <a:spcAft>
                <a:spcPts val="0"/>
              </a:spcAft>
              <a:buClr>
                <a:srgbClr val="000000"/>
              </a:buClr>
              <a:buSzPts val="1200"/>
              <a:buFont typeface="Arial"/>
              <a:buNone/>
            </a:pP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Courier New"/>
                <a:ea typeface="Courier New"/>
                <a:cs typeface="Courier New"/>
                <a:sym typeface="Courier New"/>
              </a:rPr>
              <a:t>json.dumps()</a:t>
            </a:r>
            <a:r>
              <a:rPr lang="en" sz="1200" b="0" i="0" u="none" strike="noStrike" cap="none">
                <a:solidFill>
                  <a:srgbClr val="000000"/>
                </a:solidFill>
                <a:highlight>
                  <a:srgbClr val="FFFFFF"/>
                </a:highlight>
                <a:latin typeface="Arial"/>
                <a:ea typeface="Arial"/>
                <a:cs typeface="Arial"/>
                <a:sym typeface="Arial"/>
              </a:rPr>
              <a:t> — Takes in a Python object, and</a:t>
            </a:r>
            <a:br>
              <a:rPr lang="en" sz="1200" b="0" i="0" u="none" strike="noStrike" cap="none">
                <a:solidFill>
                  <a:srgbClr val="000000"/>
                </a:solidFill>
                <a:highlight>
                  <a:srgbClr val="FFFFFF"/>
                </a:highlight>
                <a:latin typeface="Arial"/>
                <a:ea typeface="Arial"/>
                <a:cs typeface="Arial"/>
                <a:sym typeface="Arial"/>
              </a:rPr>
            </a:br>
            <a:r>
              <a:rPr lang="en" sz="1200" b="0" i="0" u="none" strike="noStrike" cap="none">
                <a:solidFill>
                  <a:srgbClr val="000000"/>
                </a:solidFill>
                <a:highlight>
                  <a:srgbClr val="FFFFFF"/>
                </a:highlight>
                <a:latin typeface="Arial"/>
                <a:ea typeface="Arial"/>
                <a:cs typeface="Arial"/>
                <a:sym typeface="Arial"/>
              </a:rPr>
              <a:t>converts (dumps) it to a string.</a:t>
            </a: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30000"/>
              </a:lnSpc>
              <a:spcBef>
                <a:spcPts val="0"/>
              </a:spcBef>
              <a:spcAft>
                <a:spcPts val="0"/>
              </a:spcAft>
              <a:buClr>
                <a:srgbClr val="000000"/>
              </a:buClr>
              <a:buSzPts val="1200"/>
              <a:buFont typeface="Arial"/>
              <a:buNone/>
            </a:pPr>
            <a:endParaRPr sz="1200" b="0" i="0" u="none" strike="noStrike" cap="none">
              <a:solidFill>
                <a:srgbClr val="000000"/>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highlight>
                  <a:srgbClr val="FFFFFF"/>
                </a:highlight>
                <a:latin typeface="Courier New"/>
                <a:ea typeface="Courier New"/>
                <a:cs typeface="Courier New"/>
                <a:sym typeface="Courier New"/>
              </a:rPr>
              <a:t>json.loads()</a:t>
            </a:r>
            <a:r>
              <a:rPr lang="en" sz="1200" b="0" i="0" u="none" strike="noStrike" cap="none">
                <a:solidFill>
                  <a:srgbClr val="000000"/>
                </a:solidFill>
                <a:highlight>
                  <a:srgbClr val="FFFFFF"/>
                </a:highlight>
                <a:latin typeface="Arial"/>
                <a:ea typeface="Arial"/>
                <a:cs typeface="Arial"/>
                <a:sym typeface="Arial"/>
              </a:rPr>
              <a:t> — Takes a JSON string, and converts (loads) it to a Python object.</a:t>
            </a:r>
            <a:endParaRPr sz="1200" b="0" i="0" u="none" strike="noStrike" cap="none">
              <a:solidFill>
                <a:srgbClr val="000000"/>
              </a:solidFill>
              <a:highlight>
                <a:srgbClr val="FFFFFF"/>
              </a:highlight>
              <a:latin typeface="Arial"/>
              <a:ea typeface="Arial"/>
              <a:cs typeface="Arial"/>
              <a:sym typeface="Arial"/>
            </a:endParaRPr>
          </a:p>
        </p:txBody>
      </p:sp>
      <p:sp>
        <p:nvSpPr>
          <p:cNvPr id="175" name="Google Shape;175;ge1936f3aa2_0_46"/>
          <p:cNvSpPr txBox="1">
            <a:spLocks noGrp="1"/>
          </p:cNvSpPr>
          <p:nvPr>
            <p:ph type="sldNum" idx="12"/>
          </p:nvPr>
        </p:nvSpPr>
        <p:spPr>
          <a:xfrm>
            <a:off x="7985402" y="4749851"/>
            <a:ext cx="5184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33</a:t>
            </a:fld>
            <a:endParaRPr/>
          </a:p>
        </p:txBody>
      </p:sp>
      <p:pic>
        <p:nvPicPr>
          <p:cNvPr id="176" name="Google Shape;176;ge1936f3aa2_0_46"/>
          <p:cNvPicPr preferRelativeResize="0"/>
          <p:nvPr/>
        </p:nvPicPr>
        <p:blipFill rotWithShape="1">
          <a:blip r:embed="rId3">
            <a:alphaModFix/>
          </a:blip>
          <a:srcRect/>
          <a:stretch/>
        </p:blipFill>
        <p:spPr>
          <a:xfrm>
            <a:off x="5434350" y="1239329"/>
            <a:ext cx="2684729" cy="2895596"/>
          </a:xfrm>
          <a:prstGeom prst="rect">
            <a:avLst/>
          </a:prstGeom>
          <a:noFill/>
          <a:ln>
            <a:noFill/>
          </a:ln>
        </p:spPr>
      </p:pic>
      <p:sp>
        <p:nvSpPr>
          <p:cNvPr id="177" name="Google Shape;177;ge1936f3aa2_0_46"/>
          <p:cNvSpPr/>
          <p:nvPr/>
        </p:nvSpPr>
        <p:spPr>
          <a:xfrm>
            <a:off x="5757163" y="1828803"/>
            <a:ext cx="2131500" cy="2126100"/>
          </a:xfrm>
          <a:prstGeom prst="rect">
            <a:avLst/>
          </a:prstGeom>
          <a:solidFill>
            <a:srgbClr val="000000">
              <a:alpha val="0"/>
            </a:srgbClr>
          </a:solidFill>
          <a:ln w="9525" cap="flat" cmpd="sng">
            <a:solidFill>
              <a:srgbClr val="EF4F6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EF4F63"/>
              </a:highlight>
              <a:latin typeface="Arial"/>
              <a:ea typeface="Arial"/>
              <a:cs typeface="Arial"/>
              <a:sym typeface="Arial"/>
            </a:endParaRPr>
          </a:p>
        </p:txBody>
      </p:sp>
      <p:sp>
        <p:nvSpPr>
          <p:cNvPr id="178" name="Google Shape;178;ge1936f3aa2_0_46"/>
          <p:cNvSpPr txBox="1"/>
          <p:nvPr/>
        </p:nvSpPr>
        <p:spPr>
          <a:xfrm>
            <a:off x="8392725" y="3162450"/>
            <a:ext cx="713100" cy="585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ource Sans Pro"/>
                <a:ea typeface="Source Sans Pro"/>
                <a:cs typeface="Source Sans Pro"/>
                <a:sym typeface="Source Sans Pro"/>
              </a:rPr>
              <a:t>Nested list</a:t>
            </a:r>
            <a:endParaRPr sz="1300" b="0" i="0" u="none" strike="noStrike" cap="none">
              <a:solidFill>
                <a:srgbClr val="000000"/>
              </a:solidFill>
              <a:latin typeface="Source Sans Pro"/>
              <a:ea typeface="Source Sans Pro"/>
              <a:cs typeface="Source Sans Pro"/>
              <a:sym typeface="Source Sans Pro"/>
            </a:endParaRPr>
          </a:p>
        </p:txBody>
      </p:sp>
      <p:cxnSp>
        <p:nvCxnSpPr>
          <p:cNvPr id="179" name="Google Shape;179;ge1936f3aa2_0_46"/>
          <p:cNvCxnSpPr>
            <a:stCxn id="177" idx="3"/>
          </p:cNvCxnSpPr>
          <p:nvPr/>
        </p:nvCxnSpPr>
        <p:spPr>
          <a:xfrm>
            <a:off x="7888663" y="2891853"/>
            <a:ext cx="576000" cy="423000"/>
          </a:xfrm>
          <a:prstGeom prst="straightConnector1">
            <a:avLst/>
          </a:prstGeom>
          <a:noFill/>
          <a:ln w="9525" cap="flat" cmpd="sng">
            <a:solidFill>
              <a:schemeClr val="dk2"/>
            </a:solidFill>
            <a:prstDash val="solid"/>
            <a:round/>
            <a:headEnd type="none" w="sm" len="sm"/>
            <a:tailEnd type="triangle" w="med" len="med"/>
          </a:ln>
        </p:spPr>
      </p:cxnSp>
      <p:cxnSp>
        <p:nvCxnSpPr>
          <p:cNvPr id="180" name="Google Shape;180;ge1936f3aa2_0_46"/>
          <p:cNvCxnSpPr>
            <a:stCxn id="173" idx="3"/>
          </p:cNvCxnSpPr>
          <p:nvPr/>
        </p:nvCxnSpPr>
        <p:spPr>
          <a:xfrm rot="10800000" flipH="1">
            <a:off x="8119050" y="1729754"/>
            <a:ext cx="369600" cy="899100"/>
          </a:xfrm>
          <a:prstGeom prst="straightConnector1">
            <a:avLst/>
          </a:prstGeom>
          <a:noFill/>
          <a:ln w="9525" cap="flat" cmpd="sng">
            <a:solidFill>
              <a:schemeClr val="dk2"/>
            </a:solidFill>
            <a:prstDash val="solid"/>
            <a:round/>
            <a:headEnd type="none" w="sm" len="sm"/>
            <a:tailEnd type="triangle" w="med" len="med"/>
          </a:ln>
        </p:spPr>
      </p:cxnSp>
      <p:sp>
        <p:nvSpPr>
          <p:cNvPr id="181" name="Google Shape;181;ge1936f3aa2_0_46"/>
          <p:cNvSpPr txBox="1"/>
          <p:nvPr/>
        </p:nvSpPr>
        <p:spPr>
          <a:xfrm>
            <a:off x="8118440" y="1215916"/>
            <a:ext cx="9867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00000"/>
                </a:solidFill>
                <a:latin typeface="Source Sans Pro"/>
                <a:ea typeface="Source Sans Pro"/>
                <a:cs typeface="Source Sans Pro"/>
                <a:sym typeface="Source Sans Pro"/>
              </a:rPr>
              <a:t>json object</a:t>
            </a:r>
            <a:endParaRPr sz="1300" b="0" i="0" u="none" strike="noStrike" cap="none">
              <a:solidFill>
                <a:srgbClr val="000000"/>
              </a:solidFill>
              <a:latin typeface="Source Sans Pro"/>
              <a:ea typeface="Source Sans Pro"/>
              <a:cs typeface="Source Sans Pro"/>
              <a:sym typeface="Source Sans Pro"/>
            </a:endParaRPr>
          </a:p>
        </p:txBody>
      </p:sp>
      <p:sp>
        <p:nvSpPr>
          <p:cNvPr id="182" name="Google Shape;182;ge1936f3aa2_0_46"/>
          <p:cNvSpPr txBox="1">
            <a:spLocks noGrp="1"/>
          </p:cNvSpPr>
          <p:nvPr>
            <p:ph type="title"/>
          </p:nvPr>
        </p:nvSpPr>
        <p:spPr>
          <a:xfrm>
            <a:off x="405150" y="79525"/>
            <a:ext cx="78309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3000" b="1"/>
              <a:t>Working with JSON/XML Data in Python</a:t>
            </a:r>
            <a:endParaRPr sz="3000" b="1"/>
          </a:p>
        </p:txBody>
      </p:sp>
      <p:sp>
        <p:nvSpPr>
          <p:cNvPr id="183" name="Google Shape;183;ge1936f3aa2_0_46"/>
          <p:cNvSpPr txBox="1"/>
          <p:nvPr/>
        </p:nvSpPr>
        <p:spPr>
          <a:xfrm>
            <a:off x="815350" y="2124250"/>
            <a:ext cx="3055500" cy="2855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dirty="0">
                <a:solidFill>
                  <a:srgbClr val="EF4F63"/>
                </a:solidFill>
                <a:highlight>
                  <a:schemeClr val="lt1"/>
                </a:highlight>
                <a:latin typeface="Arial"/>
                <a:ea typeface="Arial"/>
                <a:cs typeface="Arial"/>
                <a:sym typeface="Arial"/>
              </a:rPr>
              <a:t>code</a:t>
            </a:r>
            <a:br>
              <a:rPr lang="en" sz="950" b="1" i="0" u="none" strike="noStrike" cap="none" dirty="0">
                <a:solidFill>
                  <a:srgbClr val="AF00DB"/>
                </a:solidFill>
                <a:highlight>
                  <a:srgbClr val="FFFFFF"/>
                </a:highlight>
                <a:latin typeface="Courier New"/>
                <a:ea typeface="Courier New"/>
                <a:cs typeface="Courier New"/>
                <a:sym typeface="Courier New"/>
              </a:rPr>
            </a:br>
            <a:r>
              <a:rPr lang="en" sz="950" b="1" i="0" u="none" strike="noStrike" cap="none" dirty="0">
                <a:solidFill>
                  <a:srgbClr val="AF00DB"/>
                </a:solidFill>
                <a:highlight>
                  <a:srgbClr val="FFFFFF"/>
                </a:highlight>
                <a:latin typeface="Courier New"/>
                <a:ea typeface="Courier New"/>
                <a:cs typeface="Courier New"/>
                <a:sym typeface="Courier New"/>
              </a:rPr>
              <a:t>import</a:t>
            </a: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267F99"/>
                </a:solidFill>
                <a:highlight>
                  <a:srgbClr val="FFFFFF"/>
                </a:highlight>
                <a:latin typeface="Courier New"/>
                <a:ea typeface="Courier New"/>
                <a:cs typeface="Courier New"/>
                <a:sym typeface="Courier New"/>
              </a:rPr>
              <a:t>json</a:t>
            </a:r>
            <a:endParaRPr sz="950" b="1" i="0" u="none" strike="noStrike" cap="none" dirty="0">
              <a:solidFill>
                <a:srgbClr val="267F99"/>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json_string</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A31515"/>
                </a:solidFill>
                <a:highlight>
                  <a:srgbClr val="FFFFFF"/>
                </a:highlight>
                <a:latin typeface="Courier New"/>
                <a:ea typeface="Courier New"/>
                <a:cs typeface="Courier New"/>
                <a:sym typeface="Courier New"/>
              </a:rPr>
              <a:t>'''{</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"name":"john",</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"age":40,</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"children":[</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{"name":"sara"},</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{"name":"peter"}</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A31515"/>
                </a:solidFill>
                <a:highlight>
                  <a:srgbClr val="FFFFFF"/>
                </a:highlight>
                <a:latin typeface="Courier New"/>
                <a:ea typeface="Courier New"/>
                <a:cs typeface="Courier New"/>
                <a:sym typeface="Courier New"/>
              </a:rPr>
              <a:t>   ]}'''</a:t>
            </a:r>
            <a:endParaRPr sz="95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json_obj</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267F99"/>
                </a:solidFill>
                <a:highlight>
                  <a:srgbClr val="FFFFFF"/>
                </a:highlight>
                <a:latin typeface="Courier New"/>
                <a:ea typeface="Courier New"/>
                <a:cs typeface="Courier New"/>
                <a:sym typeface="Courier New"/>
              </a:rPr>
              <a:t>json</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795E26"/>
                </a:solidFill>
                <a:highlight>
                  <a:srgbClr val="FFFFFF"/>
                </a:highlight>
                <a:latin typeface="Courier New"/>
                <a:ea typeface="Courier New"/>
                <a:cs typeface="Courier New"/>
                <a:sym typeface="Courier New"/>
              </a:rPr>
              <a:t>loads</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001080"/>
                </a:solidFill>
                <a:highlight>
                  <a:srgbClr val="FFFFFF"/>
                </a:highlight>
                <a:latin typeface="Courier New"/>
                <a:ea typeface="Courier New"/>
                <a:cs typeface="Courier New"/>
                <a:sym typeface="Courier New"/>
              </a:rPr>
              <a:t>json_string</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1080"/>
                </a:solidFill>
                <a:highlight>
                  <a:srgbClr val="FFFFFF"/>
                </a:highlight>
                <a:latin typeface="Courier New"/>
                <a:ea typeface="Courier New"/>
                <a:cs typeface="Courier New"/>
                <a:sym typeface="Courier New"/>
              </a:rPr>
              <a:t>json_as_string</a:t>
            </a:r>
            <a:r>
              <a:rPr lang="en" sz="950" b="1" i="0" u="none" strike="noStrike" cap="none" dirty="0">
                <a:solidFill>
                  <a:srgbClr val="000000"/>
                </a:solidFill>
                <a:highlight>
                  <a:srgbClr val="FFFFFF"/>
                </a:highlight>
                <a:latin typeface="Courier New"/>
                <a:ea typeface="Courier New"/>
                <a:cs typeface="Courier New"/>
                <a:sym typeface="Courier New"/>
              </a:rPr>
              <a:t> = </a:t>
            </a:r>
            <a:r>
              <a:rPr lang="en" sz="950" b="1" i="0" u="none" strike="noStrike" cap="none" dirty="0">
                <a:solidFill>
                  <a:srgbClr val="267F99"/>
                </a:solidFill>
                <a:highlight>
                  <a:srgbClr val="FFFFFF"/>
                </a:highlight>
                <a:latin typeface="Courier New"/>
                <a:ea typeface="Courier New"/>
                <a:cs typeface="Courier New"/>
                <a:sym typeface="Courier New"/>
              </a:rPr>
              <a:t>json</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795E26"/>
                </a:solidFill>
                <a:highlight>
                  <a:srgbClr val="FFFFFF"/>
                </a:highlight>
                <a:latin typeface="Courier New"/>
                <a:ea typeface="Courier New"/>
                <a:cs typeface="Courier New"/>
                <a:sym typeface="Courier New"/>
              </a:rPr>
              <a:t>dumps</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"john"</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"age"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098658"/>
                </a:solidFill>
                <a:highlight>
                  <a:srgbClr val="FFFFFF"/>
                </a:highlight>
                <a:latin typeface="Courier New"/>
                <a:ea typeface="Courier New"/>
                <a:cs typeface="Courier New"/>
                <a:sym typeface="Courier New"/>
              </a:rPr>
              <a:t>40</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"children"</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"sara"</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r>
              <a:rPr lang="en" sz="950" b="1" i="0" u="none" strike="noStrike" cap="none" dirty="0">
                <a:solidFill>
                  <a:srgbClr val="A31515"/>
                </a:solidFill>
                <a:highlight>
                  <a:srgbClr val="FFFFFF"/>
                </a:highlight>
                <a:latin typeface="Courier New"/>
                <a:ea typeface="Courier New"/>
                <a:cs typeface="Courier New"/>
                <a:sym typeface="Courier New"/>
              </a:rPr>
              <a:t>"name"</a:t>
            </a:r>
            <a:r>
              <a:rPr lang="en" sz="950" b="1" i="0" u="none" strike="noStrike" cap="none" dirty="0">
                <a:solidFill>
                  <a:srgbClr val="000000"/>
                </a:solidFill>
                <a:highlight>
                  <a:srgbClr val="FFFFFF"/>
                </a:highlight>
                <a:latin typeface="Courier New"/>
                <a:ea typeface="Courier New"/>
                <a:cs typeface="Courier New"/>
                <a:sym typeface="Courier New"/>
              </a:rPr>
              <a:t>:</a:t>
            </a:r>
            <a:r>
              <a:rPr lang="en" sz="950" b="1" i="0" u="none" strike="noStrike" cap="none" dirty="0">
                <a:solidFill>
                  <a:srgbClr val="A31515"/>
                </a:solidFill>
                <a:highlight>
                  <a:srgbClr val="FFFFFF"/>
                </a:highlight>
                <a:latin typeface="Courier New"/>
                <a:ea typeface="Courier New"/>
                <a:cs typeface="Courier New"/>
                <a:sym typeface="Courier New"/>
              </a:rPr>
              <a:t>"peter"</a:t>
            </a:r>
            <a:r>
              <a:rPr lang="en" sz="950" b="1" i="0" u="none" strike="noStrike" cap="none" dirty="0">
                <a:solidFill>
                  <a:srgbClr val="000000"/>
                </a:solidFill>
                <a:highlight>
                  <a:srgbClr val="FFFFFF"/>
                </a:highlight>
                <a:latin typeface="Courier New"/>
                <a:ea typeface="Courier New"/>
                <a:cs typeface="Courier New"/>
                <a:sym typeface="Courier New"/>
              </a:rPr>
              <a:t>}</a:t>
            </a:r>
            <a:endParaRPr sz="95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950"/>
              <a:buFont typeface="Arial"/>
              <a:buNone/>
            </a:pPr>
            <a:r>
              <a:rPr lang="en" sz="950" b="1" i="0" u="none" strike="noStrike" cap="none" dirty="0">
                <a:solidFill>
                  <a:srgbClr val="000000"/>
                </a:solidFill>
                <a:highlight>
                  <a:srgbClr val="FFFFFF"/>
                </a:highlight>
                <a:latin typeface="Courier New"/>
                <a:ea typeface="Courier New"/>
                <a:cs typeface="Courier New"/>
                <a:sym typeface="Courier New"/>
              </a:rPr>
              <a:t>   ]}</a:t>
            </a:r>
            <a:endParaRPr sz="1600" b="1" i="0" u="none" strike="noStrike" cap="none" dirty="0">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1000"/>
                                        <p:tgtEl>
                                          <p:spTgt spid="1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6"/>
                                        </p:tgtEl>
                                        <p:attrNameLst>
                                          <p:attrName>style.visibility</p:attrName>
                                        </p:attrNameLst>
                                      </p:cBhvr>
                                      <p:to>
                                        <p:strVal val="visible"/>
                                      </p:to>
                                    </p:set>
                                    <p:animEffect transition="in" filter="fade">
                                      <p:cBhvr>
                                        <p:cTn id="12" dur="1000"/>
                                        <p:tgtEl>
                                          <p:spTgt spid="1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gtEl>
                                        <p:attrNameLst>
                                          <p:attrName>style.visibility</p:attrName>
                                        </p:attrNameLst>
                                      </p:cBhvr>
                                      <p:to>
                                        <p:strVal val="visible"/>
                                      </p:to>
                                    </p:set>
                                    <p:animEffect transition="in" filter="fade">
                                      <p:cBhvr>
                                        <p:cTn id="17" dur="1000"/>
                                        <p:tgtEl>
                                          <p:spTgt spid="173"/>
                                        </p:tgtEl>
                                      </p:cBhvr>
                                    </p:animEffect>
                                  </p:childTnLst>
                                </p:cTn>
                              </p:par>
                              <p:par>
                                <p:cTn id="18" presetID="10" presetClass="entr" presetSubtype="0" fill="hold" nodeType="withEffect">
                                  <p:stCondLst>
                                    <p:cond delay="0"/>
                                  </p:stCondLst>
                                  <p:childTnLst>
                                    <p:set>
                                      <p:cBhvr>
                                        <p:cTn id="19" dur="1" fill="hold">
                                          <p:stCondLst>
                                            <p:cond delay="0"/>
                                          </p:stCondLst>
                                        </p:cTn>
                                        <p:tgtEl>
                                          <p:spTgt spid="180"/>
                                        </p:tgtEl>
                                        <p:attrNameLst>
                                          <p:attrName>style.visibility</p:attrName>
                                        </p:attrNameLst>
                                      </p:cBhvr>
                                      <p:to>
                                        <p:strVal val="visible"/>
                                      </p:to>
                                    </p:set>
                                    <p:animEffect transition="in" filter="fade">
                                      <p:cBhvr>
                                        <p:cTn id="20" dur="1000"/>
                                        <p:tgtEl>
                                          <p:spTgt spid="180"/>
                                        </p:tgtEl>
                                      </p:cBhvr>
                                    </p:animEffect>
                                  </p:childTnLst>
                                </p:cTn>
                              </p:par>
                              <p:par>
                                <p:cTn id="21" presetID="10" presetClass="entr" presetSubtype="0" fill="hold" nodeType="withEffect">
                                  <p:stCondLst>
                                    <p:cond delay="0"/>
                                  </p:stCondLst>
                                  <p:childTnLst>
                                    <p:set>
                                      <p:cBhvr>
                                        <p:cTn id="22" dur="1" fill="hold">
                                          <p:stCondLst>
                                            <p:cond delay="0"/>
                                          </p:stCondLst>
                                        </p:cTn>
                                        <p:tgtEl>
                                          <p:spTgt spid="181"/>
                                        </p:tgtEl>
                                        <p:attrNameLst>
                                          <p:attrName>style.visibility</p:attrName>
                                        </p:attrNameLst>
                                      </p:cBhvr>
                                      <p:to>
                                        <p:strVal val="visible"/>
                                      </p:to>
                                    </p:set>
                                    <p:animEffect transition="in" filter="fade">
                                      <p:cBhvr>
                                        <p:cTn id="23" dur="1000"/>
                                        <p:tgtEl>
                                          <p:spTgt spid="18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77"/>
                                        </p:tgtEl>
                                        <p:attrNameLst>
                                          <p:attrName>style.visibility</p:attrName>
                                        </p:attrNameLst>
                                      </p:cBhvr>
                                      <p:to>
                                        <p:strVal val="visible"/>
                                      </p:to>
                                    </p:set>
                                    <p:animEffect transition="in" filter="fade">
                                      <p:cBhvr>
                                        <p:cTn id="28" dur="1000"/>
                                        <p:tgtEl>
                                          <p:spTgt spid="177"/>
                                        </p:tgtEl>
                                      </p:cBhvr>
                                    </p:animEffect>
                                  </p:childTnLst>
                                </p:cTn>
                              </p:par>
                              <p:par>
                                <p:cTn id="29" presetID="10" presetClass="entr" presetSubtype="0" fill="hold" nodeType="withEffect">
                                  <p:stCondLst>
                                    <p:cond delay="0"/>
                                  </p:stCondLst>
                                  <p:childTnLst>
                                    <p:set>
                                      <p:cBhvr>
                                        <p:cTn id="30" dur="1" fill="hold">
                                          <p:stCondLst>
                                            <p:cond delay="0"/>
                                          </p:stCondLst>
                                        </p:cTn>
                                        <p:tgtEl>
                                          <p:spTgt spid="179"/>
                                        </p:tgtEl>
                                        <p:attrNameLst>
                                          <p:attrName>style.visibility</p:attrName>
                                        </p:attrNameLst>
                                      </p:cBhvr>
                                      <p:to>
                                        <p:strVal val="visible"/>
                                      </p:to>
                                    </p:set>
                                    <p:animEffect transition="in" filter="fade">
                                      <p:cBhvr>
                                        <p:cTn id="31" dur="1000"/>
                                        <p:tgtEl>
                                          <p:spTgt spid="179"/>
                                        </p:tgtEl>
                                      </p:cBhvr>
                                    </p:animEffect>
                                  </p:childTnLst>
                                </p:cTn>
                              </p:par>
                              <p:par>
                                <p:cTn id="32" presetID="10" presetClass="entr" presetSubtype="0" fill="hold" nodeType="withEffect">
                                  <p:stCondLst>
                                    <p:cond delay="0"/>
                                  </p:stCondLst>
                                  <p:childTnLst>
                                    <p:set>
                                      <p:cBhvr>
                                        <p:cTn id="33" dur="1" fill="hold">
                                          <p:stCondLst>
                                            <p:cond delay="0"/>
                                          </p:stCondLst>
                                        </p:cTn>
                                        <p:tgtEl>
                                          <p:spTgt spid="178"/>
                                        </p:tgtEl>
                                        <p:attrNameLst>
                                          <p:attrName>style.visibility</p:attrName>
                                        </p:attrNameLst>
                                      </p:cBhvr>
                                      <p:to>
                                        <p:strVal val="visible"/>
                                      </p:to>
                                    </p:set>
                                    <p:animEffect transition="in" filter="fade">
                                      <p:cBhvr>
                                        <p:cTn id="34" dur="1000"/>
                                        <p:tgtEl>
                                          <p:spTgt spid="17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3"/>
                                        </p:tgtEl>
                                        <p:attrNameLst>
                                          <p:attrName>style.visibility</p:attrName>
                                        </p:attrNameLst>
                                      </p:cBhvr>
                                      <p:to>
                                        <p:strVal val="visible"/>
                                      </p:to>
                                    </p:set>
                                    <p:animEffect transition="in" filter="fade">
                                      <p:cBhvr>
                                        <p:cTn id="39"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e1936f3aa2_0_52"/>
          <p:cNvSpPr txBox="1"/>
          <p:nvPr/>
        </p:nvSpPr>
        <p:spPr>
          <a:xfrm>
            <a:off x="609600" y="2514000"/>
            <a:ext cx="4578300" cy="7389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You'll see that, for example, the </a:t>
            </a:r>
            <a:r>
              <a:rPr lang="en" sz="1000" b="0" i="0" u="none" strike="noStrike" cap="none">
                <a:solidFill>
                  <a:srgbClr val="3D4251"/>
                </a:solidFill>
                <a:highlight>
                  <a:srgbClr val="E6EAEB"/>
                </a:highlight>
                <a:latin typeface="Roboto Mono"/>
                <a:ea typeface="Roboto Mono"/>
                <a:cs typeface="Roboto Mono"/>
                <a:sym typeface="Roboto Mono"/>
              </a:rPr>
              <a:t>&lt;movie&gt;</a:t>
            </a:r>
            <a:r>
              <a:rPr lang="en" sz="1200" b="0" i="0" u="none" strike="noStrike" cap="none">
                <a:solidFill>
                  <a:srgbClr val="000000"/>
                </a:solidFill>
                <a:highlight>
                  <a:schemeClr val="lt1"/>
                </a:highlight>
                <a:latin typeface="Arial"/>
                <a:ea typeface="Arial"/>
                <a:cs typeface="Arial"/>
                <a:sym typeface="Arial"/>
              </a:rPr>
              <a:t> element contains a couple of "attributes", such as </a:t>
            </a:r>
            <a:r>
              <a:rPr lang="en" sz="1000" b="0" i="0" u="none" strike="noStrike" cap="none">
                <a:solidFill>
                  <a:srgbClr val="3D4251"/>
                </a:solidFill>
                <a:highlight>
                  <a:srgbClr val="E6EAEB"/>
                </a:highlight>
                <a:latin typeface="Roboto Mono"/>
                <a:ea typeface="Roboto Mono"/>
                <a:cs typeface="Roboto Mono"/>
                <a:sym typeface="Roboto Mono"/>
              </a:rPr>
              <a:t>favorite</a:t>
            </a:r>
            <a:r>
              <a:rPr lang="en" sz="1200" b="0" i="0" u="none" strike="noStrike" cap="none">
                <a:solidFill>
                  <a:srgbClr val="000000"/>
                </a:solidFill>
                <a:highlight>
                  <a:schemeClr val="lt1"/>
                </a:highlight>
                <a:latin typeface="Arial"/>
                <a:ea typeface="Arial"/>
                <a:cs typeface="Arial"/>
                <a:sym typeface="Arial"/>
              </a:rPr>
              <a:t> </a:t>
            </a:r>
            <a:r>
              <a:rPr lang="en" sz="1000" b="0" i="0" u="none" strike="noStrike" cap="none">
                <a:solidFill>
                  <a:srgbClr val="3D4251"/>
                </a:solidFill>
                <a:highlight>
                  <a:srgbClr val="E6EAEB"/>
                </a:highlight>
                <a:latin typeface="Roboto Mono"/>
                <a:ea typeface="Roboto Mono"/>
                <a:cs typeface="Roboto Mono"/>
                <a:sym typeface="Roboto Mono"/>
              </a:rPr>
              <a:t>title</a:t>
            </a:r>
            <a:r>
              <a:rPr lang="en" sz="1200" b="0" i="0" u="none" strike="noStrike" cap="none">
                <a:solidFill>
                  <a:srgbClr val="000000"/>
                </a:solidFill>
                <a:highlight>
                  <a:schemeClr val="lt1"/>
                </a:highlight>
                <a:latin typeface="Arial"/>
                <a:ea typeface="Arial"/>
                <a:cs typeface="Arial"/>
                <a:sym typeface="Arial"/>
              </a:rPr>
              <a:t> that give even more information!</a:t>
            </a:r>
            <a:endParaRPr sz="1200" b="0" i="0" u="none" strike="noStrike" cap="none">
              <a:solidFill>
                <a:srgbClr val="000000"/>
              </a:solidFill>
              <a:highlight>
                <a:schemeClr val="lt1"/>
              </a:highlight>
              <a:latin typeface="Arial"/>
              <a:ea typeface="Arial"/>
              <a:cs typeface="Arial"/>
              <a:sym typeface="Arial"/>
            </a:endParaRPr>
          </a:p>
        </p:txBody>
      </p:sp>
      <p:sp>
        <p:nvSpPr>
          <p:cNvPr id="189" name="Google Shape;189;ge1936f3aa2_0_52"/>
          <p:cNvSpPr txBox="1"/>
          <p:nvPr/>
        </p:nvSpPr>
        <p:spPr>
          <a:xfrm>
            <a:off x="609600" y="3276600"/>
            <a:ext cx="4450200" cy="9696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000" b="0" i="0" u="none" strike="noStrike" cap="none">
                <a:solidFill>
                  <a:srgbClr val="3D4251"/>
                </a:solidFill>
                <a:highlight>
                  <a:srgbClr val="E6EAEB"/>
                </a:highlight>
                <a:latin typeface="Roboto Mono"/>
                <a:ea typeface="Roboto Mono"/>
                <a:cs typeface="Roboto Mono"/>
                <a:sym typeface="Roboto Mono"/>
              </a:rPr>
              <a:t>&lt;collection&gt;</a:t>
            </a:r>
            <a:r>
              <a:rPr lang="en" sz="1500" b="0" i="0" u="none" strike="noStrike" cap="none">
                <a:solidFill>
                  <a:srgbClr val="3D4251"/>
                </a:solidFill>
                <a:highlight>
                  <a:schemeClr val="lt1"/>
                </a:highlight>
                <a:latin typeface="Lora"/>
                <a:ea typeface="Lora"/>
                <a:cs typeface="Lora"/>
                <a:sym typeface="Lora"/>
              </a:rPr>
              <a:t> </a:t>
            </a:r>
            <a:r>
              <a:rPr lang="en" sz="1200" b="0" i="0" u="none" strike="noStrike" cap="none">
                <a:solidFill>
                  <a:srgbClr val="000000"/>
                </a:solidFill>
                <a:highlight>
                  <a:schemeClr val="lt1"/>
                </a:highlight>
                <a:latin typeface="Arial"/>
                <a:ea typeface="Arial"/>
                <a:cs typeface="Arial"/>
                <a:sym typeface="Arial"/>
              </a:rPr>
              <a:t>is the single root element: it contains all the other elements, such as </a:t>
            </a:r>
            <a:r>
              <a:rPr lang="en" sz="1000" b="0" i="0" u="none" strike="noStrike" cap="none">
                <a:solidFill>
                  <a:srgbClr val="3D4251"/>
                </a:solidFill>
                <a:highlight>
                  <a:srgbClr val="E6EAEB"/>
                </a:highlight>
                <a:latin typeface="Roboto Mono"/>
                <a:ea typeface="Roboto Mono"/>
                <a:cs typeface="Roboto Mono"/>
                <a:sym typeface="Roboto Mono"/>
              </a:rPr>
              <a:t>&lt;genre&gt;</a:t>
            </a:r>
            <a:r>
              <a:rPr lang="en" sz="1200" b="0" i="0" u="none" strike="noStrike" cap="none">
                <a:solidFill>
                  <a:srgbClr val="000000"/>
                </a:solidFill>
                <a:highlight>
                  <a:schemeClr val="lt1"/>
                </a:highlight>
                <a:latin typeface="Arial"/>
                <a:ea typeface="Arial"/>
                <a:cs typeface="Arial"/>
                <a:sym typeface="Arial"/>
              </a:rPr>
              <a:t>, or </a:t>
            </a:r>
            <a:r>
              <a:rPr lang="en" sz="1000" b="0" i="0" u="none" strike="noStrike" cap="none">
                <a:solidFill>
                  <a:srgbClr val="3D4251"/>
                </a:solidFill>
                <a:highlight>
                  <a:srgbClr val="E6EAEB"/>
                </a:highlight>
                <a:latin typeface="Roboto Mono"/>
                <a:ea typeface="Roboto Mono"/>
                <a:cs typeface="Roboto Mono"/>
                <a:sym typeface="Roboto Mono"/>
              </a:rPr>
              <a:t>&lt;movie&gt;</a:t>
            </a:r>
            <a:r>
              <a:rPr lang="en" sz="1200" b="0" i="0" u="none" strike="noStrike" cap="none">
                <a:solidFill>
                  <a:srgbClr val="000000"/>
                </a:solidFill>
                <a:highlight>
                  <a:schemeClr val="lt1"/>
                </a:highlight>
                <a:latin typeface="Arial"/>
                <a:ea typeface="Arial"/>
                <a:cs typeface="Arial"/>
                <a:sym typeface="Arial"/>
              </a:rPr>
              <a:t>, which are the child elements.(child can also be parents to their nested elements)</a:t>
            </a:r>
            <a:endParaRPr sz="1200" b="0" i="0" u="none" strike="noStrike" cap="none">
              <a:solidFill>
                <a:srgbClr val="000000"/>
              </a:solidFill>
              <a:highlight>
                <a:schemeClr val="lt1"/>
              </a:highlight>
              <a:latin typeface="Arial"/>
              <a:ea typeface="Arial"/>
              <a:cs typeface="Arial"/>
              <a:sym typeface="Arial"/>
            </a:endParaRPr>
          </a:p>
        </p:txBody>
      </p:sp>
      <p:sp>
        <p:nvSpPr>
          <p:cNvPr id="190" name="Google Shape;190;ge1936f3aa2_0_52"/>
          <p:cNvSpPr txBox="1"/>
          <p:nvPr/>
        </p:nvSpPr>
        <p:spPr>
          <a:xfrm>
            <a:off x="609600" y="1959900"/>
            <a:ext cx="44502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Attributes are name–value pair that exist within a start-tag or empty-element tag.</a:t>
            </a:r>
            <a:endParaRPr sz="1200" b="0" i="0" u="none" strike="noStrike" cap="none">
              <a:solidFill>
                <a:srgbClr val="000000"/>
              </a:solidFill>
              <a:highlight>
                <a:schemeClr val="lt1"/>
              </a:highlight>
              <a:latin typeface="Arial"/>
              <a:ea typeface="Arial"/>
              <a:cs typeface="Arial"/>
              <a:sym typeface="Arial"/>
            </a:endParaRPr>
          </a:p>
        </p:txBody>
      </p:sp>
      <p:sp>
        <p:nvSpPr>
          <p:cNvPr id="191" name="Google Shape;191;ge1936f3aa2_0_52"/>
          <p:cNvSpPr txBox="1"/>
          <p:nvPr/>
        </p:nvSpPr>
        <p:spPr>
          <a:xfrm>
            <a:off x="587400" y="1405800"/>
            <a:ext cx="4366200" cy="554100"/>
          </a:xfrm>
          <a:prstGeom prst="rect">
            <a:avLst/>
          </a:prstGeom>
          <a:noFill/>
          <a:ln>
            <a:noFill/>
          </a:ln>
        </p:spPr>
        <p:txBody>
          <a:bodyPr spcFirstLastPara="1" wrap="square" lIns="91425" tIns="91425" rIns="91425" bIns="91425" anchor="t" anchorCtr="0">
            <a:spAutoFit/>
          </a:bodyPr>
          <a:lstStyle/>
          <a:p>
            <a:pPr marL="457200" marR="0" lvl="0" indent="-304800" algn="l" rtl="0">
              <a:lnSpc>
                <a:spcPct val="100000"/>
              </a:lnSpc>
              <a:spcBef>
                <a:spcPts val="0"/>
              </a:spcBef>
              <a:spcAft>
                <a:spcPts val="0"/>
              </a:spcAft>
              <a:buClr>
                <a:srgbClr val="000000"/>
              </a:buClr>
              <a:buSzPts val="1200"/>
              <a:buFont typeface="Arial"/>
              <a:buChar char="●"/>
            </a:pPr>
            <a:r>
              <a:rPr lang="en" sz="1200" b="0" i="0" u="none" strike="noStrike" cap="none">
                <a:solidFill>
                  <a:srgbClr val="000000"/>
                </a:solidFill>
                <a:highlight>
                  <a:schemeClr val="lt1"/>
                </a:highlight>
                <a:latin typeface="Arial"/>
                <a:ea typeface="Arial"/>
                <a:cs typeface="Arial"/>
                <a:sym typeface="Arial"/>
              </a:rPr>
              <a:t>The largest, top-level element is called the </a:t>
            </a:r>
            <a:r>
              <a:rPr lang="en" sz="1000" b="0" i="0" u="none" strike="noStrike" cap="none">
                <a:solidFill>
                  <a:srgbClr val="3D4251"/>
                </a:solidFill>
                <a:highlight>
                  <a:srgbClr val="E6EAEB"/>
                </a:highlight>
                <a:latin typeface="Roboto Mono"/>
                <a:ea typeface="Roboto Mono"/>
                <a:cs typeface="Roboto Mono"/>
                <a:sym typeface="Roboto Mono"/>
              </a:rPr>
              <a:t>root</a:t>
            </a:r>
            <a:r>
              <a:rPr lang="en" sz="1200" b="0" i="0" u="none" strike="noStrike" cap="none">
                <a:solidFill>
                  <a:srgbClr val="000000"/>
                </a:solidFill>
                <a:highlight>
                  <a:schemeClr val="lt1"/>
                </a:highlight>
                <a:latin typeface="Arial"/>
                <a:ea typeface="Arial"/>
                <a:cs typeface="Arial"/>
                <a:sym typeface="Arial"/>
              </a:rPr>
              <a:t>, which contains all other elements.</a:t>
            </a:r>
            <a:endParaRPr sz="1200" b="0" i="0" u="none" strike="noStrike" cap="none">
              <a:solidFill>
                <a:srgbClr val="000000"/>
              </a:solidFill>
              <a:highlight>
                <a:schemeClr val="lt1"/>
              </a:highlight>
              <a:latin typeface="Arial"/>
              <a:ea typeface="Arial"/>
              <a:cs typeface="Arial"/>
              <a:sym typeface="Arial"/>
            </a:endParaRPr>
          </a:p>
        </p:txBody>
      </p:sp>
      <p:sp>
        <p:nvSpPr>
          <p:cNvPr id="192" name="Google Shape;192;ge1936f3aa2_0_52"/>
          <p:cNvSpPr txBox="1">
            <a:spLocks noGrp="1"/>
          </p:cNvSpPr>
          <p:nvPr>
            <p:ph type="body" idx="1"/>
          </p:nvPr>
        </p:nvSpPr>
        <p:spPr>
          <a:xfrm>
            <a:off x="481350" y="375600"/>
            <a:ext cx="4578300" cy="109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400"/>
              <a:buNone/>
            </a:pPr>
            <a:r>
              <a:rPr lang="en" sz="1300">
                <a:solidFill>
                  <a:srgbClr val="EF4F63"/>
                </a:solidFill>
                <a:highlight>
                  <a:srgbClr val="FFFFFF"/>
                </a:highlight>
                <a:latin typeface="Arial"/>
                <a:ea typeface="Arial"/>
                <a:cs typeface="Arial"/>
                <a:sym typeface="Arial"/>
              </a:rPr>
              <a:t>XML </a:t>
            </a:r>
            <a:r>
              <a:rPr lang="en" sz="1200">
                <a:solidFill>
                  <a:srgbClr val="000000"/>
                </a:solidFill>
                <a:highlight>
                  <a:srgbClr val="FFFFFF"/>
                </a:highlight>
                <a:latin typeface="Arial"/>
                <a:ea typeface="Arial"/>
                <a:cs typeface="Arial"/>
                <a:sym typeface="Arial"/>
              </a:rPr>
              <a:t>stands for "Extensible Markup Language". It is mainly used in web pages, where the data has a specific structure and is understood dynamically by the XML framework.</a:t>
            </a:r>
            <a:endParaRPr sz="1200">
              <a:solidFill>
                <a:srgbClr val="000000"/>
              </a:solidFill>
              <a:highlight>
                <a:srgbClr val="FFFFFF"/>
              </a:highlight>
              <a:latin typeface="Arial"/>
              <a:ea typeface="Arial"/>
              <a:cs typeface="Arial"/>
              <a:sym typeface="Arial"/>
            </a:endParaRPr>
          </a:p>
          <a:p>
            <a:pPr marL="0" lvl="0" indent="0" algn="l" rtl="0">
              <a:lnSpc>
                <a:spcPct val="100000"/>
              </a:lnSpc>
              <a:spcBef>
                <a:spcPts val="0"/>
              </a:spcBef>
              <a:spcAft>
                <a:spcPts val="0"/>
              </a:spcAft>
              <a:buSzPts val="2400"/>
              <a:buNone/>
            </a:pPr>
            <a:r>
              <a:rPr lang="en" sz="1200">
                <a:solidFill>
                  <a:srgbClr val="000000"/>
                </a:solidFill>
                <a:highlight>
                  <a:srgbClr val="FFFFFF"/>
                </a:highlight>
                <a:latin typeface="Arial"/>
                <a:ea typeface="Arial"/>
                <a:cs typeface="Arial"/>
                <a:sym typeface="Arial"/>
              </a:rPr>
              <a:t>It creates a tree-like structure that is easy to interpret and supports a hierarchy.</a:t>
            </a:r>
            <a:endParaRPr sz="1200">
              <a:solidFill>
                <a:srgbClr val="000000"/>
              </a:solidFill>
              <a:highlight>
                <a:srgbClr val="FFFFFF"/>
              </a:highlight>
              <a:latin typeface="Arial"/>
              <a:ea typeface="Arial"/>
              <a:cs typeface="Arial"/>
              <a:sym typeface="Arial"/>
            </a:endParaRPr>
          </a:p>
        </p:txBody>
      </p:sp>
      <p:sp>
        <p:nvSpPr>
          <p:cNvPr id="193" name="Google Shape;193;ge1936f3aa2_0_5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34</a:t>
            </a:fld>
            <a:endParaRPr/>
          </a:p>
        </p:txBody>
      </p:sp>
      <p:sp>
        <p:nvSpPr>
          <p:cNvPr id="194" name="Google Shape;194;ge1936f3aa2_0_52"/>
          <p:cNvSpPr txBox="1"/>
          <p:nvPr/>
        </p:nvSpPr>
        <p:spPr>
          <a:xfrm>
            <a:off x="5577850" y="690000"/>
            <a:ext cx="3459600" cy="3763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&lt;?xml</a:t>
            </a:r>
            <a:r>
              <a:rPr lang="en" sz="750" b="1" i="0" u="none" strike="noStrike" cap="none">
                <a:solidFill>
                  <a:srgbClr val="FF0000"/>
                </a:solidFill>
                <a:highlight>
                  <a:srgbClr val="FFFFFF"/>
                </a:highlight>
                <a:latin typeface="Courier New"/>
                <a:ea typeface="Courier New"/>
                <a:cs typeface="Courier New"/>
                <a:sym typeface="Courier New"/>
              </a:rPr>
              <a:t> version</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"1.0"</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&lt;collection&gt;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category</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"Action"</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"1980s"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"True"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"THE KARATE KID"</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"Yes"</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DVD,Online</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1984</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PG</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None provided.</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"1990s"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"True"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"Batman Returns"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"No"</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VHS</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1992</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PG13</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NA.</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r>
              <a:rPr lang="en" sz="750" b="1" i="0" u="none" strike="noStrike" cap="none">
                <a:solidFill>
                  <a:srgbClr val="000000"/>
                </a:solidFill>
                <a:highlight>
                  <a:srgbClr val="FFFFFF"/>
                </a:highlight>
                <a:latin typeface="Courier New"/>
                <a:ea typeface="Courier New"/>
                <a:cs typeface="Courier New"/>
                <a:sym typeface="Courier New"/>
              </a:rPr>
              <a:t>   </a:t>
            </a:r>
            <a:endParaRPr sz="7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endParaRPr sz="7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category</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"Thriller"</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years</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"1970s"</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favorite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"False"</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title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"ALIEN"</a:t>
            </a:r>
            <a:r>
              <a:rPr lang="en" sz="750" b="1" i="0" u="none" strike="noStrike" cap="none">
                <a:solidFill>
                  <a:srgbClr val="800000"/>
                </a:solidFill>
                <a:highlight>
                  <a:srgbClr val="FFFFFF"/>
                </a:highlight>
                <a:latin typeface="Courier New"/>
                <a:ea typeface="Courier New"/>
                <a:cs typeface="Courier New"/>
                <a:sym typeface="Courier New"/>
              </a:rPr>
              <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&lt;format</a:t>
            </a: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FF0000"/>
                </a:solidFill>
                <a:highlight>
                  <a:srgbClr val="FFFFFF"/>
                </a:highlight>
                <a:latin typeface="Courier New"/>
                <a:ea typeface="Courier New"/>
                <a:cs typeface="Courier New"/>
                <a:sym typeface="Courier New"/>
              </a:rPr>
              <a:t>multiple</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0000FF"/>
                </a:solidFill>
                <a:highlight>
                  <a:srgbClr val="FFFFFF"/>
                </a:highlight>
                <a:latin typeface="Courier New"/>
                <a:ea typeface="Courier New"/>
                <a:cs typeface="Courier New"/>
                <a:sym typeface="Courier New"/>
              </a:rPr>
              <a:t>"Yes"</a:t>
            </a:r>
            <a:r>
              <a:rPr lang="en" sz="750" b="1" i="0" u="none" strike="noStrike" cap="none">
                <a:solidFill>
                  <a:srgbClr val="800000"/>
                </a:solidFill>
                <a:highlight>
                  <a:srgbClr val="FFFFFF"/>
                </a:highlight>
                <a:latin typeface="Courier New"/>
                <a:ea typeface="Courier New"/>
                <a:cs typeface="Courier New"/>
                <a:sym typeface="Courier New"/>
              </a:rPr>
              <a:t>&gt;</a:t>
            </a:r>
            <a:r>
              <a:rPr lang="en" sz="750" b="1" i="0" u="none" strike="noStrike" cap="none">
                <a:solidFill>
                  <a:srgbClr val="000000"/>
                </a:solidFill>
                <a:highlight>
                  <a:srgbClr val="FFFFFF"/>
                </a:highlight>
                <a:latin typeface="Courier New"/>
                <a:ea typeface="Courier New"/>
                <a:cs typeface="Courier New"/>
                <a:sym typeface="Courier New"/>
              </a:rPr>
              <a:t>DVD</a:t>
            </a:r>
            <a:r>
              <a:rPr lang="en" sz="750" b="1" i="0" u="none" strike="noStrike" cap="none">
                <a:solidFill>
                  <a:srgbClr val="800000"/>
                </a:solidFill>
                <a:highlight>
                  <a:srgbClr val="FFFFFF"/>
                </a:highlight>
                <a:latin typeface="Courier New"/>
                <a:ea typeface="Courier New"/>
                <a:cs typeface="Courier New"/>
                <a:sym typeface="Courier New"/>
              </a:rPr>
              <a:t>&lt;/format&gt;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&lt;year&gt;</a:t>
            </a:r>
            <a:r>
              <a:rPr lang="en" sz="750" b="1" i="0" u="none" strike="noStrike" cap="none">
                <a:solidFill>
                  <a:srgbClr val="000000"/>
                </a:solidFill>
                <a:highlight>
                  <a:srgbClr val="FFFFFF"/>
                </a:highlight>
                <a:latin typeface="Courier New"/>
                <a:ea typeface="Courier New"/>
                <a:cs typeface="Courier New"/>
                <a:sym typeface="Courier New"/>
              </a:rPr>
              <a:t>1979</a:t>
            </a:r>
            <a:r>
              <a:rPr lang="en" sz="750" b="1" i="0" u="none" strike="noStrike" cap="none">
                <a:solidFill>
                  <a:srgbClr val="800000"/>
                </a:solidFill>
                <a:highlight>
                  <a:srgbClr val="FFFFFF"/>
                </a:highlight>
                <a:latin typeface="Courier New"/>
                <a:ea typeface="Courier New"/>
                <a:cs typeface="Courier New"/>
                <a:sym typeface="Courier New"/>
              </a:rPr>
              <a:t>&lt;/year&gt;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&lt;rating&gt;</a:t>
            </a:r>
            <a:r>
              <a:rPr lang="en" sz="750" b="1" i="0" u="none" strike="noStrike" cap="none">
                <a:solidFill>
                  <a:srgbClr val="000000"/>
                </a:solidFill>
                <a:highlight>
                  <a:srgbClr val="FFFFFF"/>
                </a:highlight>
                <a:latin typeface="Courier New"/>
                <a:ea typeface="Courier New"/>
                <a:cs typeface="Courier New"/>
                <a:sym typeface="Courier New"/>
              </a:rPr>
              <a:t>R</a:t>
            </a:r>
            <a:r>
              <a:rPr lang="en" sz="750" b="1" i="0" u="none" strike="noStrike" cap="none">
                <a:solidFill>
                  <a:srgbClr val="800000"/>
                </a:solidFill>
                <a:highlight>
                  <a:srgbClr val="FFFFFF"/>
                </a:highlight>
                <a:latin typeface="Courier New"/>
                <a:ea typeface="Courier New"/>
                <a:cs typeface="Courier New"/>
                <a:sym typeface="Courier New"/>
              </a:rPr>
              <a:t>&lt;/rating&gt;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&lt;description&gt;</a:t>
            </a:r>
            <a:r>
              <a:rPr lang="en" sz="750" b="1" i="0" u="none" strike="noStrike" cap="none">
                <a:solidFill>
                  <a:srgbClr val="000000"/>
                </a:solidFill>
                <a:highlight>
                  <a:srgbClr val="FFFFFF"/>
                </a:highlight>
                <a:latin typeface="Courier New"/>
                <a:ea typeface="Courier New"/>
                <a:cs typeface="Courier New"/>
                <a:sym typeface="Courier New"/>
              </a:rPr>
              <a:t>"""""""""</a:t>
            </a:r>
            <a:r>
              <a:rPr lang="en" sz="750" b="1" i="0" u="none" strike="noStrike" cap="none">
                <a:solidFill>
                  <a:srgbClr val="800000"/>
                </a:solidFill>
                <a:highlight>
                  <a:srgbClr val="FFFFFF"/>
                </a:highlight>
                <a:latin typeface="Courier New"/>
                <a:ea typeface="Courier New"/>
                <a:cs typeface="Courier New"/>
                <a:sym typeface="Courier New"/>
              </a:rPr>
              <a:t>&lt;/description&gt;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&lt;/movie&gt;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&lt;/decade&gt;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000000"/>
                </a:solidFill>
                <a:highlight>
                  <a:srgbClr val="FFFFFF"/>
                </a:highlight>
                <a:latin typeface="Courier New"/>
                <a:ea typeface="Courier New"/>
                <a:cs typeface="Courier New"/>
                <a:sym typeface="Courier New"/>
              </a:rPr>
              <a:t>   </a:t>
            </a:r>
            <a:r>
              <a:rPr lang="en" sz="750" b="1" i="0" u="none" strike="noStrike" cap="none">
                <a:solidFill>
                  <a:srgbClr val="800000"/>
                </a:solidFill>
                <a:highlight>
                  <a:srgbClr val="FFFFFF"/>
                </a:highlight>
                <a:latin typeface="Courier New"/>
                <a:ea typeface="Courier New"/>
                <a:cs typeface="Courier New"/>
                <a:sym typeface="Courier New"/>
              </a:rPr>
              <a:t>&lt;/genre&gt;</a:t>
            </a:r>
            <a:endParaRPr sz="7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750"/>
              <a:buFont typeface="Arial"/>
              <a:buNone/>
            </a:pPr>
            <a:r>
              <a:rPr lang="en" sz="750" b="1" i="0" u="none" strike="noStrike" cap="none">
                <a:solidFill>
                  <a:srgbClr val="800000"/>
                </a:solidFill>
                <a:highlight>
                  <a:srgbClr val="FFFFFF"/>
                </a:highlight>
                <a:latin typeface="Courier New"/>
                <a:ea typeface="Courier New"/>
                <a:cs typeface="Courier New"/>
                <a:sym typeface="Courier New"/>
              </a:rPr>
              <a:t>&lt;/collection&gt;</a:t>
            </a:r>
            <a:endParaRPr sz="1400" b="1" i="0" u="none" strike="noStrike" cap="none">
              <a:solidFill>
                <a:srgbClr val="000000"/>
              </a:solidFill>
              <a:latin typeface="Source Sans Pro"/>
              <a:ea typeface="Source Sans Pro"/>
              <a:cs typeface="Source Sans Pro"/>
              <a:sym typeface="Source Sans Pro"/>
            </a:endParaRPr>
          </a:p>
        </p:txBody>
      </p:sp>
      <p:sp>
        <p:nvSpPr>
          <p:cNvPr id="195" name="Google Shape;195;ge1936f3aa2_0_52"/>
          <p:cNvSpPr/>
          <p:nvPr/>
        </p:nvSpPr>
        <p:spPr>
          <a:xfrm>
            <a:off x="5806450" y="1021075"/>
            <a:ext cx="3231000" cy="19431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ge1936f3aa2_0_52"/>
          <p:cNvSpPr/>
          <p:nvPr/>
        </p:nvSpPr>
        <p:spPr>
          <a:xfrm>
            <a:off x="6690350" y="1242050"/>
            <a:ext cx="21945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97" name="Google Shape;197;ge1936f3aa2_0_52"/>
          <p:cNvCxnSpPr>
            <a:stCxn id="196" idx="0"/>
            <a:endCxn id="198" idx="2"/>
          </p:cNvCxnSpPr>
          <p:nvPr/>
        </p:nvCxnSpPr>
        <p:spPr>
          <a:xfrm rot="10800000" flipH="1">
            <a:off x="7787600" y="628250"/>
            <a:ext cx="792300" cy="613800"/>
          </a:xfrm>
          <a:prstGeom prst="straightConnector1">
            <a:avLst/>
          </a:prstGeom>
          <a:noFill/>
          <a:ln w="9525" cap="flat" cmpd="sng">
            <a:solidFill>
              <a:schemeClr val="dk2"/>
            </a:solidFill>
            <a:prstDash val="solid"/>
            <a:round/>
            <a:headEnd type="none" w="sm" len="sm"/>
            <a:tailEnd type="triangle" w="med" len="med"/>
          </a:ln>
        </p:spPr>
      </p:cxnSp>
      <p:sp>
        <p:nvSpPr>
          <p:cNvPr id="198" name="Google Shape;198;ge1936f3aa2_0_52"/>
          <p:cNvSpPr txBox="1"/>
          <p:nvPr/>
        </p:nvSpPr>
        <p:spPr>
          <a:xfrm>
            <a:off x="8206750" y="289575"/>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attributes</a:t>
            </a:r>
            <a:endParaRPr sz="1000" b="0" i="0" u="none" strike="noStrike" cap="none">
              <a:solidFill>
                <a:srgbClr val="000000"/>
              </a:solidFill>
              <a:latin typeface="Source Sans Pro"/>
              <a:ea typeface="Source Sans Pro"/>
              <a:cs typeface="Source Sans Pro"/>
              <a:sym typeface="Source Sans Pro"/>
            </a:endParaRPr>
          </a:p>
        </p:txBody>
      </p:sp>
      <p:sp>
        <p:nvSpPr>
          <p:cNvPr id="199" name="Google Shape;199;ge1936f3aa2_0_52"/>
          <p:cNvSpPr/>
          <p:nvPr/>
        </p:nvSpPr>
        <p:spPr>
          <a:xfrm>
            <a:off x="5372050" y="1440175"/>
            <a:ext cx="434400" cy="2377500"/>
          </a:xfrm>
          <a:prstGeom prst="leftBrace">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ge1936f3aa2_0_52"/>
          <p:cNvSpPr txBox="1"/>
          <p:nvPr/>
        </p:nvSpPr>
        <p:spPr>
          <a:xfrm>
            <a:off x="4975750" y="2459575"/>
            <a:ext cx="624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child</a:t>
            </a:r>
            <a:endParaRPr sz="1000" b="0" i="0" u="none" strike="noStrike" cap="none">
              <a:solidFill>
                <a:srgbClr val="000000"/>
              </a:solidFill>
              <a:latin typeface="Source Sans Pro"/>
              <a:ea typeface="Source Sans Pro"/>
              <a:cs typeface="Source Sans Pro"/>
              <a:sym typeface="Source Sans Pro"/>
            </a:endParaRPr>
          </a:p>
        </p:txBody>
      </p:sp>
      <p:sp>
        <p:nvSpPr>
          <p:cNvPr id="201" name="Google Shape;201;ge1936f3aa2_0_52"/>
          <p:cNvSpPr/>
          <p:nvPr/>
        </p:nvSpPr>
        <p:spPr>
          <a:xfrm>
            <a:off x="5806450" y="3002275"/>
            <a:ext cx="3231000" cy="12117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ge1936f3aa2_0_52"/>
          <p:cNvSpPr/>
          <p:nvPr/>
        </p:nvSpPr>
        <p:spPr>
          <a:xfrm>
            <a:off x="6690350" y="2164075"/>
            <a:ext cx="21945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3" name="Google Shape;203;ge1936f3aa2_0_52"/>
          <p:cNvCxnSpPr>
            <a:stCxn id="202" idx="0"/>
            <a:endCxn id="198" idx="2"/>
          </p:cNvCxnSpPr>
          <p:nvPr/>
        </p:nvCxnSpPr>
        <p:spPr>
          <a:xfrm rot="10800000" flipH="1">
            <a:off x="7787600" y="628375"/>
            <a:ext cx="792300" cy="1535700"/>
          </a:xfrm>
          <a:prstGeom prst="straightConnector1">
            <a:avLst/>
          </a:prstGeom>
          <a:noFill/>
          <a:ln w="9525" cap="flat" cmpd="sng">
            <a:solidFill>
              <a:schemeClr val="dk2"/>
            </a:solidFill>
            <a:prstDash val="solid"/>
            <a:round/>
            <a:headEnd type="none" w="sm" len="sm"/>
            <a:tailEnd type="triangle" w="med" len="med"/>
          </a:ln>
        </p:spPr>
      </p:cxnSp>
      <p:sp>
        <p:nvSpPr>
          <p:cNvPr id="204" name="Google Shape;204;ge1936f3aa2_0_52"/>
          <p:cNvSpPr/>
          <p:nvPr/>
        </p:nvSpPr>
        <p:spPr>
          <a:xfrm>
            <a:off x="5646425" y="891550"/>
            <a:ext cx="3459600" cy="3491700"/>
          </a:xfrm>
          <a:prstGeom prst="rect">
            <a:avLst/>
          </a:prstGeom>
          <a:solidFill>
            <a:srgbClr val="000000">
              <a:alpha val="0"/>
            </a:srgbClr>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05" name="Google Shape;205;ge1936f3aa2_0_52"/>
          <p:cNvCxnSpPr>
            <a:stCxn id="204" idx="0"/>
            <a:endCxn id="206" idx="2"/>
          </p:cNvCxnSpPr>
          <p:nvPr/>
        </p:nvCxnSpPr>
        <p:spPr>
          <a:xfrm rot="10800000">
            <a:off x="6812225" y="544450"/>
            <a:ext cx="564000" cy="347100"/>
          </a:xfrm>
          <a:prstGeom prst="straightConnector1">
            <a:avLst/>
          </a:prstGeom>
          <a:noFill/>
          <a:ln w="9525" cap="flat" cmpd="sng">
            <a:solidFill>
              <a:schemeClr val="dk2"/>
            </a:solidFill>
            <a:prstDash val="solid"/>
            <a:round/>
            <a:headEnd type="none" w="sm" len="sm"/>
            <a:tailEnd type="triangle" w="med" len="med"/>
          </a:ln>
        </p:spPr>
      </p:cxnSp>
      <p:sp>
        <p:nvSpPr>
          <p:cNvPr id="206" name="Google Shape;206;ge1936f3aa2_0_52"/>
          <p:cNvSpPr txBox="1"/>
          <p:nvPr/>
        </p:nvSpPr>
        <p:spPr>
          <a:xfrm>
            <a:off x="6438900" y="205750"/>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root</a:t>
            </a:r>
            <a:endParaRPr sz="1000" b="0"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2"/>
                                        </p:tgtEl>
                                        <p:attrNameLst>
                                          <p:attrName>style.visibility</p:attrName>
                                        </p:attrNameLst>
                                      </p:cBhvr>
                                      <p:to>
                                        <p:strVal val="visible"/>
                                      </p:to>
                                    </p:set>
                                    <p:animEffect transition="in" filter="fade">
                                      <p:cBhvr>
                                        <p:cTn id="7" dur="1000"/>
                                        <p:tgtEl>
                                          <p:spTgt spid="1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4"/>
                                        </p:tgtEl>
                                        <p:attrNameLst>
                                          <p:attrName>style.visibility</p:attrName>
                                        </p:attrNameLst>
                                      </p:cBhvr>
                                      <p:to>
                                        <p:strVal val="visible"/>
                                      </p:to>
                                    </p:set>
                                    <p:animEffect transition="in" filter="fade">
                                      <p:cBhvr>
                                        <p:cTn id="12" dur="1000"/>
                                        <p:tgtEl>
                                          <p:spTgt spid="19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gtEl>
                                        <p:attrNameLst>
                                          <p:attrName>style.visibility</p:attrName>
                                        </p:attrNameLst>
                                      </p:cBhvr>
                                      <p:to>
                                        <p:strVal val="visible"/>
                                      </p:to>
                                    </p:set>
                                    <p:animEffect transition="in" filter="fade">
                                      <p:cBhvr>
                                        <p:cTn id="17" dur="1000"/>
                                        <p:tgtEl>
                                          <p:spTgt spid="191"/>
                                        </p:tgtEl>
                                      </p:cBhvr>
                                    </p:animEffect>
                                  </p:childTnLst>
                                </p:cTn>
                              </p:par>
                              <p:par>
                                <p:cTn id="18" presetID="10" presetClass="entr" presetSubtype="0" fill="hold" nodeType="withEffect">
                                  <p:stCondLst>
                                    <p:cond delay="0"/>
                                  </p:stCondLst>
                                  <p:childTnLst>
                                    <p:set>
                                      <p:cBhvr>
                                        <p:cTn id="19" dur="1" fill="hold">
                                          <p:stCondLst>
                                            <p:cond delay="0"/>
                                          </p:stCondLst>
                                        </p:cTn>
                                        <p:tgtEl>
                                          <p:spTgt spid="204"/>
                                        </p:tgtEl>
                                        <p:attrNameLst>
                                          <p:attrName>style.visibility</p:attrName>
                                        </p:attrNameLst>
                                      </p:cBhvr>
                                      <p:to>
                                        <p:strVal val="visible"/>
                                      </p:to>
                                    </p:set>
                                    <p:animEffect transition="in" filter="fade">
                                      <p:cBhvr>
                                        <p:cTn id="20" dur="1000"/>
                                        <p:tgtEl>
                                          <p:spTgt spid="204"/>
                                        </p:tgtEl>
                                      </p:cBhvr>
                                    </p:animEffect>
                                  </p:childTnLst>
                                </p:cTn>
                              </p:par>
                              <p:par>
                                <p:cTn id="21" presetID="10" presetClass="entr" presetSubtype="0" fill="hold" nodeType="withEffect">
                                  <p:stCondLst>
                                    <p:cond delay="0"/>
                                  </p:stCondLst>
                                  <p:childTnLst>
                                    <p:set>
                                      <p:cBhvr>
                                        <p:cTn id="22" dur="1" fill="hold">
                                          <p:stCondLst>
                                            <p:cond delay="0"/>
                                          </p:stCondLst>
                                        </p:cTn>
                                        <p:tgtEl>
                                          <p:spTgt spid="206"/>
                                        </p:tgtEl>
                                        <p:attrNameLst>
                                          <p:attrName>style.visibility</p:attrName>
                                        </p:attrNameLst>
                                      </p:cBhvr>
                                      <p:to>
                                        <p:strVal val="visible"/>
                                      </p:to>
                                    </p:set>
                                    <p:animEffect transition="in" filter="fade">
                                      <p:cBhvr>
                                        <p:cTn id="23" dur="1000"/>
                                        <p:tgtEl>
                                          <p:spTgt spid="206"/>
                                        </p:tgtEl>
                                      </p:cBhvr>
                                    </p:animEffect>
                                  </p:childTnLst>
                                </p:cTn>
                              </p:par>
                              <p:par>
                                <p:cTn id="24" presetID="10" presetClass="entr" presetSubtype="0" fill="hold" nodeType="withEffect">
                                  <p:stCondLst>
                                    <p:cond delay="0"/>
                                  </p:stCondLst>
                                  <p:childTnLst>
                                    <p:set>
                                      <p:cBhvr>
                                        <p:cTn id="25" dur="1" fill="hold">
                                          <p:stCondLst>
                                            <p:cond delay="0"/>
                                          </p:stCondLst>
                                        </p:cTn>
                                        <p:tgtEl>
                                          <p:spTgt spid="205"/>
                                        </p:tgtEl>
                                        <p:attrNameLst>
                                          <p:attrName>style.visibility</p:attrName>
                                        </p:attrNameLst>
                                      </p:cBhvr>
                                      <p:to>
                                        <p:strVal val="visible"/>
                                      </p:to>
                                    </p:set>
                                    <p:animEffect transition="in" filter="fade">
                                      <p:cBhvr>
                                        <p:cTn id="26" dur="1000"/>
                                        <p:tgtEl>
                                          <p:spTgt spid="20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90"/>
                                        </p:tgtEl>
                                        <p:attrNameLst>
                                          <p:attrName>style.visibility</p:attrName>
                                        </p:attrNameLst>
                                      </p:cBhvr>
                                      <p:to>
                                        <p:strVal val="visible"/>
                                      </p:to>
                                    </p:set>
                                    <p:animEffect transition="in" filter="fade">
                                      <p:cBhvr>
                                        <p:cTn id="31" dur="1000"/>
                                        <p:tgtEl>
                                          <p:spTgt spid="190"/>
                                        </p:tgtEl>
                                      </p:cBhvr>
                                    </p:animEffect>
                                  </p:childTnLst>
                                </p:cTn>
                              </p:par>
                              <p:par>
                                <p:cTn id="32" presetID="10" presetClass="entr" presetSubtype="0" fill="hold" nodeType="withEffect">
                                  <p:stCondLst>
                                    <p:cond delay="0"/>
                                  </p:stCondLst>
                                  <p:childTnLst>
                                    <p:set>
                                      <p:cBhvr>
                                        <p:cTn id="33" dur="1" fill="hold">
                                          <p:stCondLst>
                                            <p:cond delay="0"/>
                                          </p:stCondLst>
                                        </p:cTn>
                                        <p:tgtEl>
                                          <p:spTgt spid="188"/>
                                        </p:tgtEl>
                                        <p:attrNameLst>
                                          <p:attrName>style.visibility</p:attrName>
                                        </p:attrNameLst>
                                      </p:cBhvr>
                                      <p:to>
                                        <p:strVal val="visible"/>
                                      </p:to>
                                    </p:set>
                                    <p:animEffect transition="in" filter="fade">
                                      <p:cBhvr>
                                        <p:cTn id="34" dur="1000"/>
                                        <p:tgtEl>
                                          <p:spTgt spid="188"/>
                                        </p:tgtEl>
                                      </p:cBhvr>
                                    </p:animEffect>
                                  </p:childTnLst>
                                </p:cTn>
                              </p:par>
                              <p:par>
                                <p:cTn id="35" presetID="10" presetClass="entr" presetSubtype="0" fill="hold" nodeType="withEffect">
                                  <p:stCondLst>
                                    <p:cond delay="0"/>
                                  </p:stCondLst>
                                  <p:childTnLst>
                                    <p:set>
                                      <p:cBhvr>
                                        <p:cTn id="36" dur="1" fill="hold">
                                          <p:stCondLst>
                                            <p:cond delay="0"/>
                                          </p:stCondLst>
                                        </p:cTn>
                                        <p:tgtEl>
                                          <p:spTgt spid="203"/>
                                        </p:tgtEl>
                                        <p:attrNameLst>
                                          <p:attrName>style.visibility</p:attrName>
                                        </p:attrNameLst>
                                      </p:cBhvr>
                                      <p:to>
                                        <p:strVal val="visible"/>
                                      </p:to>
                                    </p:set>
                                    <p:animEffect transition="in" filter="fade">
                                      <p:cBhvr>
                                        <p:cTn id="37" dur="1000"/>
                                        <p:tgtEl>
                                          <p:spTgt spid="203"/>
                                        </p:tgtEl>
                                      </p:cBhvr>
                                    </p:animEffect>
                                  </p:childTnLst>
                                </p:cTn>
                              </p:par>
                              <p:par>
                                <p:cTn id="38" presetID="10" presetClass="entr" presetSubtype="0" fill="hold" nodeType="withEffect">
                                  <p:stCondLst>
                                    <p:cond delay="0"/>
                                  </p:stCondLst>
                                  <p:childTnLst>
                                    <p:set>
                                      <p:cBhvr>
                                        <p:cTn id="39" dur="1" fill="hold">
                                          <p:stCondLst>
                                            <p:cond delay="0"/>
                                          </p:stCondLst>
                                        </p:cTn>
                                        <p:tgtEl>
                                          <p:spTgt spid="197"/>
                                        </p:tgtEl>
                                        <p:attrNameLst>
                                          <p:attrName>style.visibility</p:attrName>
                                        </p:attrNameLst>
                                      </p:cBhvr>
                                      <p:to>
                                        <p:strVal val="visible"/>
                                      </p:to>
                                    </p:set>
                                    <p:animEffect transition="in" filter="fade">
                                      <p:cBhvr>
                                        <p:cTn id="40" dur="1000"/>
                                        <p:tgtEl>
                                          <p:spTgt spid="197"/>
                                        </p:tgtEl>
                                      </p:cBhvr>
                                    </p:animEffect>
                                  </p:childTnLst>
                                </p:cTn>
                              </p:par>
                              <p:par>
                                <p:cTn id="41" presetID="10" presetClass="entr" presetSubtype="0" fill="hold" nodeType="withEffect">
                                  <p:stCondLst>
                                    <p:cond delay="0"/>
                                  </p:stCondLst>
                                  <p:childTnLst>
                                    <p:set>
                                      <p:cBhvr>
                                        <p:cTn id="42" dur="1" fill="hold">
                                          <p:stCondLst>
                                            <p:cond delay="0"/>
                                          </p:stCondLst>
                                        </p:cTn>
                                        <p:tgtEl>
                                          <p:spTgt spid="198"/>
                                        </p:tgtEl>
                                        <p:attrNameLst>
                                          <p:attrName>style.visibility</p:attrName>
                                        </p:attrNameLst>
                                      </p:cBhvr>
                                      <p:to>
                                        <p:strVal val="visible"/>
                                      </p:to>
                                    </p:set>
                                    <p:animEffect transition="in" filter="fade">
                                      <p:cBhvr>
                                        <p:cTn id="43" dur="1000"/>
                                        <p:tgtEl>
                                          <p:spTgt spid="198"/>
                                        </p:tgtEl>
                                      </p:cBhvr>
                                    </p:animEffect>
                                  </p:childTnLst>
                                </p:cTn>
                              </p:par>
                              <p:par>
                                <p:cTn id="44" presetID="10" presetClass="entr" presetSubtype="0" fill="hold" nodeType="withEffect">
                                  <p:stCondLst>
                                    <p:cond delay="0"/>
                                  </p:stCondLst>
                                  <p:childTnLst>
                                    <p:set>
                                      <p:cBhvr>
                                        <p:cTn id="45" dur="1" fill="hold">
                                          <p:stCondLst>
                                            <p:cond delay="0"/>
                                          </p:stCondLst>
                                        </p:cTn>
                                        <p:tgtEl>
                                          <p:spTgt spid="196"/>
                                        </p:tgtEl>
                                        <p:attrNameLst>
                                          <p:attrName>style.visibility</p:attrName>
                                        </p:attrNameLst>
                                      </p:cBhvr>
                                      <p:to>
                                        <p:strVal val="visible"/>
                                      </p:to>
                                    </p:set>
                                    <p:animEffect transition="in" filter="fade">
                                      <p:cBhvr>
                                        <p:cTn id="46" dur="1000"/>
                                        <p:tgtEl>
                                          <p:spTgt spid="196"/>
                                        </p:tgtEl>
                                      </p:cBhvr>
                                    </p:animEffect>
                                  </p:childTnLst>
                                </p:cTn>
                              </p:par>
                              <p:par>
                                <p:cTn id="47" presetID="10" presetClass="entr" presetSubtype="0" fill="hold" nodeType="withEffect">
                                  <p:stCondLst>
                                    <p:cond delay="0"/>
                                  </p:stCondLst>
                                  <p:childTnLst>
                                    <p:set>
                                      <p:cBhvr>
                                        <p:cTn id="48" dur="1" fill="hold">
                                          <p:stCondLst>
                                            <p:cond delay="0"/>
                                          </p:stCondLst>
                                        </p:cTn>
                                        <p:tgtEl>
                                          <p:spTgt spid="202"/>
                                        </p:tgtEl>
                                        <p:attrNameLst>
                                          <p:attrName>style.visibility</p:attrName>
                                        </p:attrNameLst>
                                      </p:cBhvr>
                                      <p:to>
                                        <p:strVal val="visible"/>
                                      </p:to>
                                    </p:set>
                                    <p:animEffect transition="in" filter="fade">
                                      <p:cBhvr>
                                        <p:cTn id="49" dur="1000"/>
                                        <p:tgtEl>
                                          <p:spTgt spid="202"/>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89"/>
                                        </p:tgtEl>
                                        <p:attrNameLst>
                                          <p:attrName>style.visibility</p:attrName>
                                        </p:attrNameLst>
                                      </p:cBhvr>
                                      <p:to>
                                        <p:strVal val="visible"/>
                                      </p:to>
                                    </p:set>
                                    <p:animEffect transition="in" filter="fade">
                                      <p:cBhvr>
                                        <p:cTn id="54" dur="1000"/>
                                        <p:tgtEl>
                                          <p:spTgt spid="189"/>
                                        </p:tgtEl>
                                      </p:cBhvr>
                                    </p:animEffect>
                                  </p:childTnLst>
                                </p:cTn>
                              </p:par>
                              <p:par>
                                <p:cTn id="55" presetID="10" presetClass="entr" presetSubtype="0" fill="hold" nodeType="withEffect">
                                  <p:stCondLst>
                                    <p:cond delay="0"/>
                                  </p:stCondLst>
                                  <p:childTnLst>
                                    <p:set>
                                      <p:cBhvr>
                                        <p:cTn id="56" dur="1" fill="hold">
                                          <p:stCondLst>
                                            <p:cond delay="0"/>
                                          </p:stCondLst>
                                        </p:cTn>
                                        <p:tgtEl>
                                          <p:spTgt spid="195"/>
                                        </p:tgtEl>
                                        <p:attrNameLst>
                                          <p:attrName>style.visibility</p:attrName>
                                        </p:attrNameLst>
                                      </p:cBhvr>
                                      <p:to>
                                        <p:strVal val="visible"/>
                                      </p:to>
                                    </p:set>
                                    <p:animEffect transition="in" filter="fade">
                                      <p:cBhvr>
                                        <p:cTn id="57" dur="1000"/>
                                        <p:tgtEl>
                                          <p:spTgt spid="195"/>
                                        </p:tgtEl>
                                      </p:cBhvr>
                                    </p:animEffect>
                                  </p:childTnLst>
                                </p:cTn>
                              </p:par>
                              <p:par>
                                <p:cTn id="58" presetID="10" presetClass="entr" presetSubtype="0" fill="hold" nodeType="withEffect">
                                  <p:stCondLst>
                                    <p:cond delay="0"/>
                                  </p:stCondLst>
                                  <p:childTnLst>
                                    <p:set>
                                      <p:cBhvr>
                                        <p:cTn id="59" dur="1" fill="hold">
                                          <p:stCondLst>
                                            <p:cond delay="0"/>
                                          </p:stCondLst>
                                        </p:cTn>
                                        <p:tgtEl>
                                          <p:spTgt spid="201"/>
                                        </p:tgtEl>
                                        <p:attrNameLst>
                                          <p:attrName>style.visibility</p:attrName>
                                        </p:attrNameLst>
                                      </p:cBhvr>
                                      <p:to>
                                        <p:strVal val="visible"/>
                                      </p:to>
                                    </p:set>
                                    <p:animEffect transition="in" filter="fade">
                                      <p:cBhvr>
                                        <p:cTn id="60" dur="1000"/>
                                        <p:tgtEl>
                                          <p:spTgt spid="201"/>
                                        </p:tgtEl>
                                      </p:cBhvr>
                                    </p:animEffect>
                                  </p:childTnLst>
                                </p:cTn>
                              </p:par>
                              <p:par>
                                <p:cTn id="61" presetID="10" presetClass="entr" presetSubtype="0" fill="hold" nodeType="withEffect">
                                  <p:stCondLst>
                                    <p:cond delay="0"/>
                                  </p:stCondLst>
                                  <p:childTnLst>
                                    <p:set>
                                      <p:cBhvr>
                                        <p:cTn id="62" dur="1" fill="hold">
                                          <p:stCondLst>
                                            <p:cond delay="0"/>
                                          </p:stCondLst>
                                        </p:cTn>
                                        <p:tgtEl>
                                          <p:spTgt spid="200"/>
                                        </p:tgtEl>
                                        <p:attrNameLst>
                                          <p:attrName>style.visibility</p:attrName>
                                        </p:attrNameLst>
                                      </p:cBhvr>
                                      <p:to>
                                        <p:strVal val="visible"/>
                                      </p:to>
                                    </p:set>
                                    <p:animEffect transition="in" filter="fade">
                                      <p:cBhvr>
                                        <p:cTn id="63" dur="1000"/>
                                        <p:tgtEl>
                                          <p:spTgt spid="200"/>
                                        </p:tgtEl>
                                      </p:cBhvr>
                                    </p:animEffect>
                                  </p:childTnLst>
                                </p:cTn>
                              </p:par>
                              <p:par>
                                <p:cTn id="64" presetID="10" presetClass="entr" presetSubtype="0" fill="hold" nodeType="withEffect">
                                  <p:stCondLst>
                                    <p:cond delay="0"/>
                                  </p:stCondLst>
                                  <p:childTnLst>
                                    <p:set>
                                      <p:cBhvr>
                                        <p:cTn id="65" dur="1" fill="hold">
                                          <p:stCondLst>
                                            <p:cond delay="0"/>
                                          </p:stCondLst>
                                        </p:cTn>
                                        <p:tgtEl>
                                          <p:spTgt spid="199"/>
                                        </p:tgtEl>
                                        <p:attrNameLst>
                                          <p:attrName>style.visibility</p:attrName>
                                        </p:attrNameLst>
                                      </p:cBhvr>
                                      <p:to>
                                        <p:strVal val="visible"/>
                                      </p:to>
                                    </p:set>
                                    <p:animEffect transition="in" filter="fade">
                                      <p:cBhvr>
                                        <p:cTn id="66" dur="1000"/>
                                        <p:tgtEl>
                                          <p:spTgt spid="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e23e9f6f55_0_31"/>
          <p:cNvSpPr txBox="1">
            <a:spLocks noGrp="1"/>
          </p:cNvSpPr>
          <p:nvPr>
            <p:ph type="body" idx="1"/>
          </p:nvPr>
        </p:nvSpPr>
        <p:spPr>
          <a:xfrm>
            <a:off x="328950" y="223200"/>
            <a:ext cx="4578300" cy="45447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2600"/>
              </a:spcBef>
              <a:spcAft>
                <a:spcPts val="900"/>
              </a:spcAft>
              <a:buSzPts val="2400"/>
              <a:buNone/>
            </a:pPr>
            <a:r>
              <a:rPr lang="en" sz="1600" b="1">
                <a:solidFill>
                  <a:srgbClr val="3D4251"/>
                </a:solidFill>
                <a:highlight>
                  <a:srgbClr val="FFFFFF"/>
                </a:highlight>
                <a:latin typeface="Arial"/>
                <a:ea typeface="Arial"/>
                <a:cs typeface="Arial"/>
                <a:sym typeface="Arial"/>
              </a:rPr>
              <a:t>Parsing XML Data using </a:t>
            </a:r>
            <a:r>
              <a:rPr lang="en" sz="1250">
                <a:solidFill>
                  <a:srgbClr val="3D4251"/>
                </a:solidFill>
                <a:highlight>
                  <a:srgbClr val="E6EAEB"/>
                </a:highlight>
                <a:latin typeface="Roboto Mono"/>
                <a:ea typeface="Roboto Mono"/>
                <a:cs typeface="Roboto Mono"/>
                <a:sym typeface="Roboto Mono"/>
              </a:rPr>
              <a:t>ElementTree</a:t>
            </a:r>
            <a:br>
              <a:rPr lang="en" sz="1200">
                <a:solidFill>
                  <a:srgbClr val="000000"/>
                </a:solidFill>
                <a:highlight>
                  <a:schemeClr val="lt1"/>
                </a:highlight>
                <a:latin typeface="Arial"/>
                <a:ea typeface="Arial"/>
                <a:cs typeface="Arial"/>
                <a:sym typeface="Arial"/>
              </a:rPr>
            </a:br>
            <a:r>
              <a:rPr lang="en" sz="1200">
                <a:solidFill>
                  <a:srgbClr val="000000"/>
                </a:solidFill>
                <a:highlight>
                  <a:srgbClr val="FFFFFF"/>
                </a:highlight>
                <a:latin typeface="Arial"/>
                <a:ea typeface="Arial"/>
                <a:cs typeface="Arial"/>
                <a:sym typeface="Arial"/>
              </a:rPr>
              <a:t>The XML tree structure makes navigation, modification, and removal relatively simple programmatically.</a:t>
            </a:r>
            <a:br>
              <a:rPr lang="en" sz="1200">
                <a:solidFill>
                  <a:srgbClr val="000000"/>
                </a:solidFill>
                <a:highlight>
                  <a:srgbClr val="FFFFFF"/>
                </a:highlight>
                <a:latin typeface="Arial"/>
                <a:ea typeface="Arial"/>
                <a:cs typeface="Arial"/>
                <a:sym typeface="Arial"/>
              </a:rPr>
            </a:br>
            <a:r>
              <a:rPr lang="en" sz="1200">
                <a:solidFill>
                  <a:srgbClr val="000000"/>
                </a:solidFill>
                <a:highlight>
                  <a:srgbClr val="FFFFFF"/>
                </a:highlight>
                <a:latin typeface="Arial"/>
                <a:ea typeface="Arial"/>
                <a:cs typeface="Arial"/>
                <a:sym typeface="Arial"/>
              </a:rPr>
              <a:t>import </a:t>
            </a:r>
            <a:r>
              <a:rPr lang="en" sz="1200">
                <a:solidFill>
                  <a:srgbClr val="000000"/>
                </a:solidFill>
                <a:highlight>
                  <a:srgbClr val="E6EAEB"/>
                </a:highlight>
                <a:latin typeface="Roboto Mono"/>
                <a:ea typeface="Roboto Mono"/>
                <a:cs typeface="Roboto Mono"/>
                <a:sym typeface="Roboto Mono"/>
              </a:rPr>
              <a:t>ElementTree</a:t>
            </a:r>
            <a:br>
              <a:rPr lang="en" sz="1200">
                <a:solidFill>
                  <a:srgbClr val="000000"/>
                </a:solidFill>
                <a:highlight>
                  <a:srgbClr val="E6EAEB"/>
                </a:highlight>
                <a:latin typeface="Roboto Mono"/>
                <a:ea typeface="Roboto Mono"/>
                <a:cs typeface="Roboto Mono"/>
                <a:sym typeface="Roboto Mono"/>
              </a:rPr>
            </a:br>
            <a:r>
              <a:rPr lang="en" sz="900" b="1">
                <a:solidFill>
                  <a:srgbClr val="AF00DB"/>
                </a:solidFill>
                <a:highlight>
                  <a:srgbClr val="FFFFFF"/>
                </a:highlight>
                <a:latin typeface="Courier New"/>
                <a:ea typeface="Courier New"/>
                <a:cs typeface="Courier New"/>
                <a:sym typeface="Courier New"/>
              </a:rPr>
              <a:t>import</a:t>
            </a:r>
            <a:r>
              <a:rPr lang="en" sz="900" b="1">
                <a:solidFill>
                  <a:srgbClr val="000000"/>
                </a:solidFill>
                <a:highlight>
                  <a:srgbClr val="FFFFFF"/>
                </a:highlight>
                <a:latin typeface="Courier New"/>
                <a:ea typeface="Courier New"/>
                <a:cs typeface="Courier New"/>
                <a:sym typeface="Courier New"/>
              </a:rPr>
              <a:t> </a:t>
            </a:r>
            <a:r>
              <a:rPr lang="en" sz="900" b="1">
                <a:solidFill>
                  <a:srgbClr val="267F99"/>
                </a:solidFill>
                <a:highlight>
                  <a:srgbClr val="FFFFFF"/>
                </a:highlight>
                <a:latin typeface="Courier New"/>
                <a:ea typeface="Courier New"/>
                <a:cs typeface="Courier New"/>
                <a:sym typeface="Courier New"/>
              </a:rPr>
              <a:t>xml</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etree</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ElementTree</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as</a:t>
            </a:r>
            <a:r>
              <a:rPr lang="en" sz="900" b="1">
                <a:solidFill>
                  <a:srgbClr val="000000"/>
                </a:solidFill>
                <a:highlight>
                  <a:srgbClr val="FFFFFF"/>
                </a:highlight>
                <a:latin typeface="Courier New"/>
                <a:ea typeface="Courier New"/>
                <a:cs typeface="Courier New"/>
                <a:sym typeface="Courier New"/>
              </a:rPr>
              <a:t> </a:t>
            </a:r>
            <a:r>
              <a:rPr lang="en" sz="900" b="1">
                <a:solidFill>
                  <a:srgbClr val="267F99"/>
                </a:solidFill>
                <a:highlight>
                  <a:srgbClr val="FFFFFF"/>
                </a:highlight>
                <a:latin typeface="Courier New"/>
                <a:ea typeface="Courier New"/>
                <a:cs typeface="Courier New"/>
                <a:sym typeface="Courier New"/>
              </a:rPr>
              <a:t>ET</a:t>
            </a:r>
            <a:br>
              <a:rPr lang="en" sz="950" b="1">
                <a:solidFill>
                  <a:srgbClr val="267F99"/>
                </a:solidFill>
                <a:highlight>
                  <a:srgbClr val="FFFFFF"/>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Reading the files with </a:t>
            </a:r>
            <a:r>
              <a:rPr lang="en" sz="1200">
                <a:solidFill>
                  <a:srgbClr val="000000"/>
                </a:solidFill>
                <a:highlight>
                  <a:srgbClr val="E6EAEB"/>
                </a:highlight>
                <a:latin typeface="Roboto Mono"/>
                <a:ea typeface="Roboto Mono"/>
                <a:cs typeface="Roboto Mono"/>
                <a:sym typeface="Roboto Mono"/>
              </a:rPr>
              <a:t>ElementTree</a:t>
            </a:r>
            <a:br>
              <a:rPr lang="en" sz="950" b="1">
                <a:solidFill>
                  <a:srgbClr val="008000"/>
                </a:solidFill>
                <a:highlight>
                  <a:srgbClr val="FFFFFF"/>
                </a:highlight>
                <a:latin typeface="Courier New"/>
                <a:ea typeface="Courier New"/>
                <a:cs typeface="Courier New"/>
                <a:sym typeface="Courier New"/>
              </a:rPr>
            </a:br>
            <a:r>
              <a:rPr lang="en" sz="950" b="1">
                <a:solidFill>
                  <a:srgbClr val="001080"/>
                </a:solidFill>
                <a:highlight>
                  <a:srgbClr val="FFFFFF"/>
                </a:highlight>
                <a:latin typeface="Courier New"/>
                <a:ea typeface="Courier New"/>
                <a:cs typeface="Courier New"/>
                <a:sym typeface="Courier New"/>
              </a:rPr>
              <a:t>tree</a:t>
            </a:r>
            <a:r>
              <a:rPr lang="en" sz="950" b="1">
                <a:solidFill>
                  <a:srgbClr val="000000"/>
                </a:solidFill>
                <a:highlight>
                  <a:srgbClr val="FFFFFF"/>
                </a:highlight>
                <a:latin typeface="Courier New"/>
                <a:ea typeface="Courier New"/>
                <a:cs typeface="Courier New"/>
                <a:sym typeface="Courier New"/>
              </a:rPr>
              <a:t> = </a:t>
            </a:r>
            <a:r>
              <a:rPr lang="en" sz="950" b="1">
                <a:solidFill>
                  <a:srgbClr val="267F99"/>
                </a:solidFill>
                <a:highlight>
                  <a:srgbClr val="FFFFFF"/>
                </a:highlight>
                <a:latin typeface="Courier New"/>
                <a:ea typeface="Courier New"/>
                <a:cs typeface="Courier New"/>
                <a:sym typeface="Courier New"/>
              </a:rPr>
              <a:t>ET</a:t>
            </a:r>
            <a:r>
              <a:rPr lang="en" sz="950" b="1">
                <a:solidFill>
                  <a:srgbClr val="000000"/>
                </a:solidFill>
                <a:highlight>
                  <a:srgbClr val="FFFFFF"/>
                </a:highlight>
                <a:latin typeface="Courier New"/>
                <a:ea typeface="Courier New"/>
                <a:cs typeface="Courier New"/>
                <a:sym typeface="Courier New"/>
              </a:rPr>
              <a:t>.</a:t>
            </a:r>
            <a:r>
              <a:rPr lang="en" sz="950" b="1">
                <a:solidFill>
                  <a:srgbClr val="795E26"/>
                </a:solidFill>
                <a:highlight>
                  <a:srgbClr val="FFFFFF"/>
                </a:highlight>
                <a:latin typeface="Courier New"/>
                <a:ea typeface="Courier New"/>
                <a:cs typeface="Courier New"/>
                <a:sym typeface="Courier New"/>
              </a:rPr>
              <a:t>parse</a:t>
            </a:r>
            <a:r>
              <a:rPr lang="en" sz="950" b="1">
                <a:solidFill>
                  <a:srgbClr val="000000"/>
                </a:solidFill>
                <a:highlight>
                  <a:srgbClr val="FFFFFF"/>
                </a:highlight>
                <a:latin typeface="Courier New"/>
                <a:ea typeface="Courier New"/>
                <a:cs typeface="Courier New"/>
                <a:sym typeface="Courier New"/>
              </a:rPr>
              <a:t>(</a:t>
            </a:r>
            <a:r>
              <a:rPr lang="en" sz="950" b="1">
                <a:solidFill>
                  <a:srgbClr val="A31515"/>
                </a:solidFill>
                <a:highlight>
                  <a:srgbClr val="FFFFFF"/>
                </a:highlight>
                <a:latin typeface="Courier New"/>
                <a:ea typeface="Courier New"/>
                <a:cs typeface="Courier New"/>
                <a:sym typeface="Courier New"/>
              </a:rPr>
              <a:t>'movies.xml'</a:t>
            </a:r>
            <a:r>
              <a:rPr lang="en" sz="950" b="1">
                <a:solidFill>
                  <a:srgbClr val="000000"/>
                </a:solidFill>
                <a:highlight>
                  <a:srgbClr val="FFFFFF"/>
                </a:highlight>
                <a:latin typeface="Courier New"/>
                <a:ea typeface="Courier New"/>
                <a:cs typeface="Courier New"/>
                <a:sym typeface="Courier New"/>
              </a:rPr>
              <a:t>)</a:t>
            </a:r>
            <a:br>
              <a:rPr lang="en" sz="950" b="1">
                <a:solidFill>
                  <a:srgbClr val="000000"/>
                </a:solidFill>
                <a:highlight>
                  <a:srgbClr val="FFFFFF"/>
                </a:highlight>
                <a:latin typeface="Courier New"/>
                <a:ea typeface="Courier New"/>
                <a:cs typeface="Courier New"/>
                <a:sym typeface="Courier New"/>
              </a:rPr>
            </a:br>
            <a:r>
              <a:rPr lang="en" sz="900" b="1">
                <a:solidFill>
                  <a:srgbClr val="008000"/>
                </a:solidFill>
                <a:highlight>
                  <a:srgbClr val="FFFFFF"/>
                </a:highlight>
                <a:latin typeface="Courier New"/>
                <a:ea typeface="Courier New"/>
                <a:cs typeface="Courier New"/>
                <a:sym typeface="Courier New"/>
              </a:rPr>
              <a:t># getting root from tree</a:t>
            </a:r>
            <a:br>
              <a:rPr lang="en" sz="950" b="1">
                <a:solidFill>
                  <a:srgbClr val="008000"/>
                </a:solidFill>
                <a:highlight>
                  <a:srgbClr val="FFFFFF"/>
                </a:highlight>
                <a:latin typeface="Courier New"/>
                <a:ea typeface="Courier New"/>
                <a:cs typeface="Courier New"/>
                <a:sym typeface="Courier New"/>
              </a:rPr>
            </a:br>
            <a:r>
              <a:rPr lang="en" sz="950" b="1">
                <a:solidFill>
                  <a:srgbClr val="008000"/>
                </a:solidFill>
                <a:highlight>
                  <a:srgbClr val="FFFFFF"/>
                </a:highlight>
                <a:latin typeface="Courier New"/>
                <a:ea typeface="Courier New"/>
                <a:cs typeface="Courier New"/>
                <a:sym typeface="Courier New"/>
              </a:rPr>
              <a:t>&gt;&gt; </a:t>
            </a:r>
            <a:r>
              <a:rPr lang="en" sz="950" b="1">
                <a:solidFill>
                  <a:srgbClr val="001080"/>
                </a:solidFill>
                <a:highlight>
                  <a:srgbClr val="FFFFFF"/>
                </a:highlight>
                <a:latin typeface="Courier New"/>
                <a:ea typeface="Courier New"/>
                <a:cs typeface="Courier New"/>
                <a:sym typeface="Courier New"/>
              </a:rPr>
              <a:t>root</a:t>
            </a:r>
            <a:r>
              <a:rPr lang="en" sz="950" b="1">
                <a:solidFill>
                  <a:srgbClr val="000000"/>
                </a:solidFill>
                <a:highlight>
                  <a:srgbClr val="FFFFFF"/>
                </a:highlight>
                <a:latin typeface="Courier New"/>
                <a:ea typeface="Courier New"/>
                <a:cs typeface="Courier New"/>
                <a:sym typeface="Courier New"/>
              </a:rPr>
              <a:t> = </a:t>
            </a:r>
            <a:r>
              <a:rPr lang="en" sz="950" b="1">
                <a:solidFill>
                  <a:srgbClr val="001080"/>
                </a:solidFill>
                <a:highlight>
                  <a:srgbClr val="FFFFFF"/>
                </a:highlight>
                <a:latin typeface="Courier New"/>
                <a:ea typeface="Courier New"/>
                <a:cs typeface="Courier New"/>
                <a:sym typeface="Courier New"/>
              </a:rPr>
              <a:t>tree</a:t>
            </a:r>
            <a:r>
              <a:rPr lang="en" sz="950" b="1">
                <a:solidFill>
                  <a:srgbClr val="000000"/>
                </a:solidFill>
                <a:highlight>
                  <a:srgbClr val="FFFFFF"/>
                </a:highlight>
                <a:latin typeface="Courier New"/>
                <a:ea typeface="Courier New"/>
                <a:cs typeface="Courier New"/>
                <a:sym typeface="Courier New"/>
              </a:rPr>
              <a:t>.</a:t>
            </a:r>
            <a:r>
              <a:rPr lang="en" sz="950" b="1">
                <a:solidFill>
                  <a:srgbClr val="795E26"/>
                </a:solidFill>
                <a:highlight>
                  <a:srgbClr val="FFFFFF"/>
                </a:highlight>
                <a:latin typeface="Courier New"/>
                <a:ea typeface="Courier New"/>
                <a:cs typeface="Courier New"/>
                <a:sym typeface="Courier New"/>
              </a:rPr>
              <a:t>getroot</a:t>
            </a:r>
            <a:r>
              <a:rPr lang="en" sz="950" b="1">
                <a:solidFill>
                  <a:srgbClr val="000000"/>
                </a:solidFill>
                <a:highlight>
                  <a:srgbClr val="FFFFFF"/>
                </a:highlight>
                <a:latin typeface="Courier New"/>
                <a:ea typeface="Courier New"/>
                <a:cs typeface="Courier New"/>
                <a:sym typeface="Courier New"/>
              </a:rPr>
              <a:t>()</a:t>
            </a:r>
            <a:br>
              <a:rPr lang="en" sz="950" b="1">
                <a:solidFill>
                  <a:srgbClr val="000000"/>
                </a:solidFill>
                <a:highlight>
                  <a:srgbClr val="FFFFFF"/>
                </a:highlight>
                <a:latin typeface="Courier New"/>
                <a:ea typeface="Courier New"/>
                <a:cs typeface="Courier New"/>
                <a:sym typeface="Courier New"/>
              </a:rPr>
            </a:br>
            <a:r>
              <a:rPr lang="en" sz="950" b="1">
                <a:solidFill>
                  <a:srgbClr val="000000"/>
                </a:solidFill>
                <a:highlight>
                  <a:srgbClr val="FFFFFF"/>
                </a:highlight>
                <a:latin typeface="Courier New"/>
                <a:ea typeface="Courier New"/>
                <a:cs typeface="Courier New"/>
                <a:sym typeface="Courier New"/>
              </a:rPr>
              <a:t>&gt;&gt;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 -&gt; </a:t>
            </a:r>
            <a:r>
              <a:rPr lang="en" sz="900" b="1">
                <a:solidFill>
                  <a:srgbClr val="001080"/>
                </a:solidFill>
                <a:highlight>
                  <a:schemeClr val="accent4"/>
                </a:highlight>
                <a:latin typeface="Courier New"/>
                <a:ea typeface="Courier New"/>
                <a:cs typeface="Courier New"/>
                <a:sym typeface="Courier New"/>
              </a:rPr>
              <a:t>'collection'</a:t>
            </a:r>
            <a:br>
              <a:rPr lang="en" sz="900" b="1">
                <a:solidFill>
                  <a:srgbClr val="001080"/>
                </a:solidFill>
                <a:highlight>
                  <a:srgbClr val="FFFFFF"/>
                </a:highlight>
                <a:latin typeface="Courier New"/>
                <a:ea typeface="Courier New"/>
                <a:cs typeface="Courier New"/>
                <a:sym typeface="Courier New"/>
              </a:rPr>
            </a:br>
            <a:r>
              <a:rPr lang="en" sz="900" b="1">
                <a:solidFill>
                  <a:srgbClr val="001080"/>
                </a:solidFill>
                <a:highlight>
                  <a:srgbClr val="FFFFFF"/>
                </a:highlight>
                <a:latin typeface="Courier New"/>
                <a:ea typeface="Courier New"/>
                <a:cs typeface="Courier New"/>
                <a:sym typeface="Courier New"/>
              </a:rPr>
              <a:t>&gt;&gt; root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attrib -&gt; </a:t>
            </a:r>
            <a:r>
              <a:rPr lang="en" sz="900" b="1">
                <a:solidFill>
                  <a:srgbClr val="001080"/>
                </a:solidFill>
                <a:highlight>
                  <a:schemeClr val="accent4"/>
                </a:highlight>
                <a:latin typeface="Courier New"/>
                <a:ea typeface="Courier New"/>
                <a:cs typeface="Courier New"/>
                <a:sym typeface="Courier New"/>
              </a:rPr>
              <a:t>{}</a:t>
            </a:r>
            <a:br>
              <a:rPr lang="en" sz="900" b="1">
                <a:solidFill>
                  <a:srgbClr val="001080"/>
                </a:solidFill>
                <a:highlight>
                  <a:srgbClr val="FFFFFF"/>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Iterating sub elements of root using loop</a:t>
            </a:r>
            <a:br>
              <a:rPr lang="en" sz="1200">
                <a:solidFill>
                  <a:srgbClr val="000000"/>
                </a:solidFill>
                <a:highlight>
                  <a:schemeClr val="lt1"/>
                </a:highlight>
                <a:latin typeface="Arial"/>
                <a:ea typeface="Arial"/>
                <a:cs typeface="Arial"/>
                <a:sym typeface="Arial"/>
              </a:rPr>
            </a:br>
            <a:r>
              <a:rPr lang="en" sz="900" b="1">
                <a:solidFill>
                  <a:srgbClr val="AF00DB"/>
                </a:solidFill>
                <a:highlight>
                  <a:srgbClr val="FFFFFF"/>
                </a:highlight>
                <a:latin typeface="Courier New"/>
                <a:ea typeface="Courier New"/>
                <a:cs typeface="Courier New"/>
                <a:sym typeface="Courier New"/>
              </a:rPr>
              <a:t>&gt;&gt; for</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in</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FFFFFF"/>
                </a:highlight>
                <a:latin typeface="Courier New"/>
                <a:ea typeface="Courier New"/>
                <a:cs typeface="Courier New"/>
                <a:sym typeface="Courier New"/>
              </a:rPr>
              <a:t>       </a:t>
            </a:r>
            <a:r>
              <a:rPr lang="en" sz="900" b="1">
                <a:solidFill>
                  <a:srgbClr val="795E26"/>
                </a:solidFill>
                <a:highlight>
                  <a:srgbClr val="FFFFFF"/>
                </a:highlight>
                <a:latin typeface="Courier New"/>
                <a:ea typeface="Courier New"/>
                <a:cs typeface="Courier New"/>
                <a:sym typeface="Courier New"/>
              </a:rPr>
              <a:t>print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child</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attrib</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genre {'category': 'Action'}</a:t>
            </a:r>
            <a:br>
              <a:rPr lang="en" sz="900" b="1">
                <a:solidFill>
                  <a:srgbClr val="000000"/>
                </a:solidFill>
                <a:highlight>
                  <a:srgbClr val="CFD8DC"/>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genre {'category': 'Thriller'}</a:t>
            </a:r>
            <a:br>
              <a:rPr lang="en" sz="900" b="1">
                <a:solidFill>
                  <a:srgbClr val="000000"/>
                </a:solidFill>
                <a:highlight>
                  <a:srgbClr val="FFFFFF"/>
                </a:highlight>
                <a:latin typeface="Courier New"/>
                <a:ea typeface="Courier New"/>
                <a:cs typeface="Courier New"/>
                <a:sym typeface="Courier New"/>
              </a:rPr>
            </a:br>
            <a:r>
              <a:rPr lang="en" sz="900" b="1">
                <a:solidFill>
                  <a:srgbClr val="795E26"/>
                </a:solidFill>
                <a:highlight>
                  <a:srgbClr val="FFFFFF"/>
                </a:highlight>
                <a:latin typeface="Courier New"/>
                <a:ea typeface="Courier New"/>
                <a:cs typeface="Courier New"/>
                <a:sym typeface="Courier New"/>
              </a:rPr>
              <a:t>&gt;&gt; print</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elem</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tag</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for</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elem</a:t>
            </a:r>
            <a:r>
              <a:rPr lang="en" sz="900" b="1">
                <a:solidFill>
                  <a:srgbClr val="000000"/>
                </a:solidFill>
                <a:highlight>
                  <a:srgbClr val="FFFFFF"/>
                </a:highlight>
                <a:latin typeface="Courier New"/>
                <a:ea typeface="Courier New"/>
                <a:cs typeface="Courier New"/>
                <a:sym typeface="Courier New"/>
              </a:rPr>
              <a:t> </a:t>
            </a:r>
            <a:r>
              <a:rPr lang="en" sz="900" b="1">
                <a:solidFill>
                  <a:srgbClr val="AF00DB"/>
                </a:solidFill>
                <a:highlight>
                  <a:srgbClr val="FFFFFF"/>
                </a:highlight>
                <a:latin typeface="Courier New"/>
                <a:ea typeface="Courier New"/>
                <a:cs typeface="Courier New"/>
                <a:sym typeface="Courier New"/>
              </a:rPr>
              <a:t>in</a:t>
            </a:r>
            <a:r>
              <a:rPr lang="en" sz="900" b="1">
                <a:solidFill>
                  <a:srgbClr val="000000"/>
                </a:solidFill>
                <a:highlight>
                  <a:srgbClr val="FFFFFF"/>
                </a:highlight>
                <a:latin typeface="Courier New"/>
                <a:ea typeface="Courier New"/>
                <a:cs typeface="Courier New"/>
                <a:sym typeface="Courier New"/>
              </a:rPr>
              <a:t> </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iter</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r>
              <a:rPr lang="en" sz="900" b="1">
                <a:solidFill>
                  <a:srgbClr val="000000"/>
                </a:solidFill>
                <a:highlight>
                  <a:srgbClr val="CFD8DC"/>
                </a:highlight>
                <a:latin typeface="Courier New"/>
                <a:ea typeface="Courier New"/>
                <a:cs typeface="Courier New"/>
                <a:sym typeface="Courier New"/>
              </a:rPr>
              <a:t>['collection', 'genre', 'decade', 'movie', 'format', 'year', 'rating', 'description', 'genre', 'decade', 'movie', 'format', 'year', 'rating', 'description']</a:t>
            </a:r>
            <a:br>
              <a:rPr lang="en" sz="900" b="1">
                <a:solidFill>
                  <a:srgbClr val="000000"/>
                </a:solidFill>
                <a:highlight>
                  <a:srgbClr val="CFD8DC"/>
                </a:highlight>
                <a:latin typeface="Courier New"/>
                <a:ea typeface="Courier New"/>
                <a:cs typeface="Courier New"/>
                <a:sym typeface="Courier New"/>
              </a:rPr>
            </a:br>
            <a:r>
              <a:rPr lang="en" sz="1200">
                <a:solidFill>
                  <a:srgbClr val="000000"/>
                </a:solidFill>
                <a:highlight>
                  <a:schemeClr val="lt1"/>
                </a:highlight>
                <a:latin typeface="Arial"/>
                <a:ea typeface="Arial"/>
                <a:cs typeface="Arial"/>
                <a:sym typeface="Arial"/>
              </a:rPr>
              <a:t>printing whole document </a:t>
            </a:r>
            <a:br>
              <a:rPr lang="en" sz="900" b="1">
                <a:solidFill>
                  <a:srgbClr val="000000"/>
                </a:solidFill>
                <a:highlight>
                  <a:srgbClr val="CFD8DC"/>
                </a:highlight>
                <a:latin typeface="Courier New"/>
                <a:ea typeface="Courier New"/>
                <a:cs typeface="Courier New"/>
                <a:sym typeface="Courier New"/>
              </a:rPr>
            </a:br>
            <a:r>
              <a:rPr lang="en" sz="900" b="1">
                <a:solidFill>
                  <a:srgbClr val="795E26"/>
                </a:solidFill>
                <a:highlight>
                  <a:srgbClr val="FFFFFF"/>
                </a:highlight>
                <a:latin typeface="Courier New"/>
                <a:ea typeface="Courier New"/>
                <a:cs typeface="Courier New"/>
                <a:sym typeface="Courier New"/>
              </a:rPr>
              <a:t>&gt;&gt; print</a:t>
            </a:r>
            <a:r>
              <a:rPr lang="en" sz="900" b="1">
                <a:solidFill>
                  <a:srgbClr val="000000"/>
                </a:solidFill>
                <a:highlight>
                  <a:srgbClr val="FFFFFF"/>
                </a:highlight>
                <a:latin typeface="Courier New"/>
                <a:ea typeface="Courier New"/>
                <a:cs typeface="Courier New"/>
                <a:sym typeface="Courier New"/>
              </a:rPr>
              <a:t>(</a:t>
            </a:r>
            <a:r>
              <a:rPr lang="en" sz="900" b="1">
                <a:solidFill>
                  <a:srgbClr val="267F99"/>
                </a:solidFill>
                <a:highlight>
                  <a:srgbClr val="FFFFFF"/>
                </a:highlight>
                <a:latin typeface="Courier New"/>
                <a:ea typeface="Courier New"/>
                <a:cs typeface="Courier New"/>
                <a:sym typeface="Courier New"/>
              </a:rPr>
              <a:t>ET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tostring</a:t>
            </a:r>
            <a:r>
              <a:rPr lang="en" sz="900" b="1">
                <a:solidFill>
                  <a:srgbClr val="000000"/>
                </a:solidFill>
                <a:highlight>
                  <a:srgbClr val="FFFFFF"/>
                </a:highlight>
                <a:latin typeface="Courier New"/>
                <a:ea typeface="Courier New"/>
                <a:cs typeface="Courier New"/>
                <a:sym typeface="Courier New"/>
              </a:rPr>
              <a:t>(</a:t>
            </a:r>
            <a:r>
              <a:rPr lang="en" sz="900" b="1">
                <a:solidFill>
                  <a:srgbClr val="001080"/>
                </a:solidFill>
                <a:highlight>
                  <a:srgbClr val="FFFFFF"/>
                </a:highlight>
                <a:latin typeface="Courier New"/>
                <a:ea typeface="Courier New"/>
                <a:cs typeface="Courier New"/>
                <a:sym typeface="Courier New"/>
              </a:rPr>
              <a:t>root</a:t>
            </a:r>
            <a:r>
              <a:rPr lang="en" sz="900" b="1">
                <a:solidFill>
                  <a:srgbClr val="000000"/>
                </a:solidFill>
                <a:highlight>
                  <a:srgbClr val="FFFFFF"/>
                </a:highlight>
                <a:latin typeface="Courier New"/>
                <a:ea typeface="Courier New"/>
                <a:cs typeface="Courier New"/>
                <a:sym typeface="Courier New"/>
              </a:rPr>
              <a:t>).</a:t>
            </a:r>
            <a:r>
              <a:rPr lang="en" sz="900" b="1">
                <a:solidFill>
                  <a:srgbClr val="795E26"/>
                </a:solidFill>
                <a:highlight>
                  <a:srgbClr val="FFFFFF"/>
                </a:highlight>
                <a:latin typeface="Courier New"/>
                <a:ea typeface="Courier New"/>
                <a:cs typeface="Courier New"/>
                <a:sym typeface="Courier New"/>
              </a:rPr>
              <a:t>decode</a:t>
            </a:r>
            <a:r>
              <a:rPr lang="en" sz="900" b="1">
                <a:solidFill>
                  <a:srgbClr val="000000"/>
                </a:solidFill>
                <a:highlight>
                  <a:srgbClr val="FFFFFF"/>
                </a:highlight>
                <a:latin typeface="Courier New"/>
                <a:ea typeface="Courier New"/>
                <a:cs typeface="Courier New"/>
                <a:sym typeface="Courier New"/>
              </a:rPr>
              <a:t>(</a:t>
            </a:r>
            <a:r>
              <a:rPr lang="en" sz="900" b="1">
                <a:solidFill>
                  <a:srgbClr val="A31515"/>
                </a:solidFill>
                <a:highlight>
                  <a:srgbClr val="FFFFFF"/>
                </a:highlight>
                <a:latin typeface="Courier New"/>
                <a:ea typeface="Courier New"/>
                <a:cs typeface="Courier New"/>
                <a:sym typeface="Courier New"/>
              </a:rPr>
              <a:t>'utf8'</a:t>
            </a:r>
            <a:r>
              <a:rPr lang="en" sz="900" b="1">
                <a:solidFill>
                  <a:srgbClr val="000000"/>
                </a:solidFill>
                <a:highlight>
                  <a:srgbClr val="FFFFFF"/>
                </a:highlight>
                <a:latin typeface="Courier New"/>
                <a:ea typeface="Courier New"/>
                <a:cs typeface="Courier New"/>
                <a:sym typeface="Courier New"/>
              </a:rPr>
              <a:t>))</a:t>
            </a:r>
            <a:br>
              <a:rPr lang="en" sz="900" b="1">
                <a:solidFill>
                  <a:srgbClr val="000000"/>
                </a:solidFill>
                <a:highlight>
                  <a:srgbClr val="FFFFFF"/>
                </a:highlight>
                <a:latin typeface="Courier New"/>
                <a:ea typeface="Courier New"/>
                <a:cs typeface="Courier New"/>
                <a:sym typeface="Courier New"/>
              </a:rPr>
            </a:br>
            <a:br>
              <a:rPr lang="en" sz="900" b="1">
                <a:solidFill>
                  <a:srgbClr val="001080"/>
                </a:solidFill>
                <a:highlight>
                  <a:srgbClr val="FFFFFF"/>
                </a:highlight>
                <a:latin typeface="Courier New"/>
                <a:ea typeface="Courier New"/>
                <a:cs typeface="Courier New"/>
                <a:sym typeface="Courier New"/>
              </a:rPr>
            </a:br>
            <a:br>
              <a:rPr lang="en" sz="1300">
                <a:solidFill>
                  <a:srgbClr val="000000"/>
                </a:solidFill>
                <a:highlight>
                  <a:srgbClr val="E6EAEB"/>
                </a:highlight>
                <a:latin typeface="Roboto Mono"/>
                <a:ea typeface="Roboto Mono"/>
                <a:cs typeface="Roboto Mono"/>
                <a:sym typeface="Roboto Mono"/>
              </a:rPr>
            </a:br>
            <a:endParaRPr sz="1300">
              <a:solidFill>
                <a:srgbClr val="000000"/>
              </a:solidFill>
              <a:highlight>
                <a:srgbClr val="E6EAEB"/>
              </a:highlight>
              <a:latin typeface="Roboto Mono"/>
              <a:ea typeface="Roboto Mono"/>
              <a:cs typeface="Roboto Mono"/>
              <a:sym typeface="Roboto Mono"/>
            </a:endParaRPr>
          </a:p>
        </p:txBody>
      </p:sp>
      <p:sp>
        <p:nvSpPr>
          <p:cNvPr id="212" name="Google Shape;212;ge23e9f6f55_0_3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35</a:t>
            </a:fld>
            <a:endParaRPr/>
          </a:p>
        </p:txBody>
      </p:sp>
      <p:sp>
        <p:nvSpPr>
          <p:cNvPr id="213" name="Google Shape;213;ge23e9f6f55_0_31"/>
          <p:cNvSpPr txBox="1"/>
          <p:nvPr/>
        </p:nvSpPr>
        <p:spPr>
          <a:xfrm>
            <a:off x="4725650" y="690000"/>
            <a:ext cx="4311900" cy="4240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&lt;?xml</a:t>
            </a:r>
            <a:r>
              <a:rPr lang="en" sz="850" b="1" i="0" u="none" strike="noStrike" cap="none">
                <a:solidFill>
                  <a:srgbClr val="FF0000"/>
                </a:solidFill>
                <a:highlight>
                  <a:srgbClr val="FFFFFF"/>
                </a:highlight>
                <a:latin typeface="Courier New"/>
                <a:ea typeface="Courier New"/>
                <a:cs typeface="Courier New"/>
                <a:sym typeface="Courier New"/>
              </a:rPr>
              <a:t> version</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"1.0"</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&lt;collection&gt;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category</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"Action"</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"1980s"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"True"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"THE KARATE KID"</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"Yes"</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DVD,Online</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1984</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PG</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None provided.</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"1990s"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"True"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"Batman Returns"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"No"</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VHS</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1992</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PG13</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NA.</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r>
              <a:rPr lang="en" sz="850" b="1" i="0" u="none" strike="noStrike" cap="none">
                <a:solidFill>
                  <a:srgbClr val="000000"/>
                </a:solidFill>
                <a:highlight>
                  <a:srgbClr val="FFFFFF"/>
                </a:highlight>
                <a:latin typeface="Courier New"/>
                <a:ea typeface="Courier New"/>
                <a:cs typeface="Courier New"/>
                <a:sym typeface="Courier New"/>
              </a:rPr>
              <a:t>   </a:t>
            </a:r>
            <a:endParaRPr sz="8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endParaRPr sz="850" b="1" i="0" u="none" strike="noStrike" cap="none">
              <a:solidFill>
                <a:srgbClr val="0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category</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"Thriller"</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years</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"1970s"</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favorite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"False"</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title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"ALIEN"</a:t>
            </a:r>
            <a:r>
              <a:rPr lang="en" sz="850" b="1" i="0" u="none" strike="noStrike" cap="none">
                <a:solidFill>
                  <a:srgbClr val="800000"/>
                </a:solidFill>
                <a:highlight>
                  <a:srgbClr val="FFFFFF"/>
                </a:highlight>
                <a:latin typeface="Courier New"/>
                <a:ea typeface="Courier New"/>
                <a:cs typeface="Courier New"/>
                <a:sym typeface="Courier New"/>
              </a:rPr>
              <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&lt;format</a:t>
            </a: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FF0000"/>
                </a:solidFill>
                <a:highlight>
                  <a:srgbClr val="FFFFFF"/>
                </a:highlight>
                <a:latin typeface="Courier New"/>
                <a:ea typeface="Courier New"/>
                <a:cs typeface="Courier New"/>
                <a:sym typeface="Courier New"/>
              </a:rPr>
              <a:t>multiple</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0000FF"/>
                </a:solidFill>
                <a:highlight>
                  <a:srgbClr val="FFFFFF"/>
                </a:highlight>
                <a:latin typeface="Courier New"/>
                <a:ea typeface="Courier New"/>
                <a:cs typeface="Courier New"/>
                <a:sym typeface="Courier New"/>
              </a:rPr>
              <a:t>"Yes"</a:t>
            </a:r>
            <a:r>
              <a:rPr lang="en" sz="850" b="1" i="0" u="none" strike="noStrike" cap="none">
                <a:solidFill>
                  <a:srgbClr val="800000"/>
                </a:solidFill>
                <a:highlight>
                  <a:srgbClr val="FFFFFF"/>
                </a:highlight>
                <a:latin typeface="Courier New"/>
                <a:ea typeface="Courier New"/>
                <a:cs typeface="Courier New"/>
                <a:sym typeface="Courier New"/>
              </a:rPr>
              <a:t>&gt;</a:t>
            </a:r>
            <a:r>
              <a:rPr lang="en" sz="850" b="1" i="0" u="none" strike="noStrike" cap="none">
                <a:solidFill>
                  <a:srgbClr val="000000"/>
                </a:solidFill>
                <a:highlight>
                  <a:srgbClr val="FFFFFF"/>
                </a:highlight>
                <a:latin typeface="Courier New"/>
                <a:ea typeface="Courier New"/>
                <a:cs typeface="Courier New"/>
                <a:sym typeface="Courier New"/>
              </a:rPr>
              <a:t>DVD</a:t>
            </a:r>
            <a:r>
              <a:rPr lang="en" sz="850" b="1" i="0" u="none" strike="noStrike" cap="none">
                <a:solidFill>
                  <a:srgbClr val="800000"/>
                </a:solidFill>
                <a:highlight>
                  <a:srgbClr val="FFFFFF"/>
                </a:highlight>
                <a:latin typeface="Courier New"/>
                <a:ea typeface="Courier New"/>
                <a:cs typeface="Courier New"/>
                <a:sym typeface="Courier New"/>
              </a:rPr>
              <a:t>&lt;/format&gt;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&lt;year&gt;</a:t>
            </a:r>
            <a:r>
              <a:rPr lang="en" sz="850" b="1" i="0" u="none" strike="noStrike" cap="none">
                <a:solidFill>
                  <a:srgbClr val="000000"/>
                </a:solidFill>
                <a:highlight>
                  <a:srgbClr val="FFFFFF"/>
                </a:highlight>
                <a:latin typeface="Courier New"/>
                <a:ea typeface="Courier New"/>
                <a:cs typeface="Courier New"/>
                <a:sym typeface="Courier New"/>
              </a:rPr>
              <a:t>1979</a:t>
            </a:r>
            <a:r>
              <a:rPr lang="en" sz="850" b="1" i="0" u="none" strike="noStrike" cap="none">
                <a:solidFill>
                  <a:srgbClr val="800000"/>
                </a:solidFill>
                <a:highlight>
                  <a:srgbClr val="FFFFFF"/>
                </a:highlight>
                <a:latin typeface="Courier New"/>
                <a:ea typeface="Courier New"/>
                <a:cs typeface="Courier New"/>
                <a:sym typeface="Courier New"/>
              </a:rPr>
              <a:t>&lt;/year&gt;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&lt;rating&gt;</a:t>
            </a:r>
            <a:r>
              <a:rPr lang="en" sz="850" b="1" i="0" u="none" strike="noStrike" cap="none">
                <a:solidFill>
                  <a:srgbClr val="000000"/>
                </a:solidFill>
                <a:highlight>
                  <a:srgbClr val="FFFFFF"/>
                </a:highlight>
                <a:latin typeface="Courier New"/>
                <a:ea typeface="Courier New"/>
                <a:cs typeface="Courier New"/>
                <a:sym typeface="Courier New"/>
              </a:rPr>
              <a:t>R</a:t>
            </a:r>
            <a:r>
              <a:rPr lang="en" sz="850" b="1" i="0" u="none" strike="noStrike" cap="none">
                <a:solidFill>
                  <a:srgbClr val="800000"/>
                </a:solidFill>
                <a:highlight>
                  <a:srgbClr val="FFFFFF"/>
                </a:highlight>
                <a:latin typeface="Courier New"/>
                <a:ea typeface="Courier New"/>
                <a:cs typeface="Courier New"/>
                <a:sym typeface="Courier New"/>
              </a:rPr>
              <a:t>&lt;/rating&gt;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&lt;description&gt;</a:t>
            </a:r>
            <a:r>
              <a:rPr lang="en" sz="850" b="1" i="0" u="none" strike="noStrike" cap="none">
                <a:solidFill>
                  <a:srgbClr val="000000"/>
                </a:solidFill>
                <a:highlight>
                  <a:srgbClr val="FFFFFF"/>
                </a:highlight>
                <a:latin typeface="Courier New"/>
                <a:ea typeface="Courier New"/>
                <a:cs typeface="Courier New"/>
                <a:sym typeface="Courier New"/>
              </a:rPr>
              <a:t>"""""""""</a:t>
            </a:r>
            <a:r>
              <a:rPr lang="en" sz="850" b="1" i="0" u="none" strike="noStrike" cap="none">
                <a:solidFill>
                  <a:srgbClr val="800000"/>
                </a:solidFill>
                <a:highlight>
                  <a:srgbClr val="FFFFFF"/>
                </a:highlight>
                <a:latin typeface="Courier New"/>
                <a:ea typeface="Courier New"/>
                <a:cs typeface="Courier New"/>
                <a:sym typeface="Courier New"/>
              </a:rPr>
              <a:t>&lt;/description&gt;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&lt;/movie&gt;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&lt;/decade&gt;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000000"/>
                </a:solidFill>
                <a:highlight>
                  <a:srgbClr val="FFFFFF"/>
                </a:highlight>
                <a:latin typeface="Courier New"/>
                <a:ea typeface="Courier New"/>
                <a:cs typeface="Courier New"/>
                <a:sym typeface="Courier New"/>
              </a:rPr>
              <a:t>   </a:t>
            </a:r>
            <a:r>
              <a:rPr lang="en" sz="850" b="1" i="0" u="none" strike="noStrike" cap="none">
                <a:solidFill>
                  <a:srgbClr val="800000"/>
                </a:solidFill>
                <a:highlight>
                  <a:srgbClr val="FFFFFF"/>
                </a:highlight>
                <a:latin typeface="Courier New"/>
                <a:ea typeface="Courier New"/>
                <a:cs typeface="Courier New"/>
                <a:sym typeface="Courier New"/>
              </a:rPr>
              <a:t>&lt;/genre&gt;</a:t>
            </a:r>
            <a:endParaRPr sz="85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850"/>
              <a:buFont typeface="Arial"/>
              <a:buNone/>
            </a:pPr>
            <a:r>
              <a:rPr lang="en" sz="850" b="1" i="0" u="none" strike="noStrike" cap="none">
                <a:solidFill>
                  <a:srgbClr val="800000"/>
                </a:solidFill>
                <a:highlight>
                  <a:srgbClr val="FFFFFF"/>
                </a:highlight>
                <a:latin typeface="Courier New"/>
                <a:ea typeface="Courier New"/>
                <a:cs typeface="Courier New"/>
                <a:sym typeface="Courier New"/>
              </a:rPr>
              <a:t>&lt;/collection&gt;</a:t>
            </a:r>
            <a:endParaRPr sz="1500" b="1" i="0" u="none" strike="noStrike" cap="none">
              <a:solidFill>
                <a:srgbClr val="000000"/>
              </a:solidFill>
              <a:latin typeface="Source Sans Pro"/>
              <a:ea typeface="Source Sans Pro"/>
              <a:cs typeface="Source Sans Pro"/>
              <a:sym typeface="Source Sans Pro"/>
            </a:endParaRPr>
          </a:p>
        </p:txBody>
      </p:sp>
      <p:sp>
        <p:nvSpPr>
          <p:cNvPr id="214" name="Google Shape;214;ge23e9f6f55_0_31"/>
          <p:cNvSpPr/>
          <p:nvPr/>
        </p:nvSpPr>
        <p:spPr>
          <a:xfrm>
            <a:off x="4975750" y="1021075"/>
            <a:ext cx="4061700" cy="22374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2286000" marR="0" lvl="0" indent="457200" algn="l" rtl="0">
              <a:lnSpc>
                <a:spcPct val="150000"/>
              </a:lnSpc>
              <a:spcBef>
                <a:spcPts val="0"/>
              </a:spcBef>
              <a:spcAft>
                <a:spcPts val="0"/>
              </a:spcAft>
              <a:buClr>
                <a:srgbClr val="000000"/>
              </a:buClr>
              <a:buSzPts val="900"/>
              <a:buFont typeface="Arial"/>
              <a:buNone/>
            </a:pPr>
            <a:endParaRPr sz="900" b="1" i="0" u="none" strike="noStrike" cap="none">
              <a:solidFill>
                <a:srgbClr val="800000"/>
              </a:solidFill>
              <a:highlight>
                <a:srgbClr val="FFFFFF"/>
              </a:highlight>
              <a:latin typeface="Courier New"/>
              <a:ea typeface="Courier New"/>
              <a:cs typeface="Courier New"/>
              <a:sym typeface="Courier New"/>
            </a:endParaRPr>
          </a:p>
          <a:p>
            <a:pPr marL="2286000" marR="0" lvl="0" indent="457200" algn="l" rtl="0">
              <a:lnSpc>
                <a:spcPct val="200000"/>
              </a:lnSpc>
              <a:spcBef>
                <a:spcPts val="0"/>
              </a:spcBef>
              <a:spcAft>
                <a:spcPts val="0"/>
              </a:spcAft>
              <a:buClr>
                <a:srgbClr val="000000"/>
              </a:buClr>
              <a:buSzPts val="900"/>
              <a:buFont typeface="Arial"/>
              <a:buNone/>
            </a:pPr>
            <a:r>
              <a:rPr lang="en" sz="900" b="1" i="0" u="none" strike="noStrike" cap="none">
                <a:solidFill>
                  <a:srgbClr val="800000"/>
                </a:solidFill>
                <a:highlight>
                  <a:srgbClr val="FFFFFF"/>
                </a:highlight>
                <a:latin typeface="Courier New"/>
                <a:ea typeface="Courier New"/>
                <a:cs typeface="Courier New"/>
                <a:sym typeface="Courier New"/>
              </a:rPr>
              <a:t>&lt;/movie&gt;</a:t>
            </a:r>
            <a:endParaRPr sz="900" b="1" i="0" u="none" strike="noStrike" cap="none">
              <a:solidFill>
                <a:srgbClr val="800000"/>
              </a:solidFill>
              <a:highlight>
                <a:srgbClr val="FFFFFF"/>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ge23e9f6f55_0_31"/>
          <p:cNvSpPr/>
          <p:nvPr/>
        </p:nvSpPr>
        <p:spPr>
          <a:xfrm>
            <a:off x="5953400" y="1297125"/>
            <a:ext cx="2578500" cy="1296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16" name="Google Shape;216;ge23e9f6f55_0_31"/>
          <p:cNvCxnSpPr>
            <a:stCxn id="215" idx="0"/>
            <a:endCxn id="217" idx="2"/>
          </p:cNvCxnSpPr>
          <p:nvPr/>
        </p:nvCxnSpPr>
        <p:spPr>
          <a:xfrm rot="10800000" flipH="1">
            <a:off x="7242650" y="628125"/>
            <a:ext cx="1337400" cy="669000"/>
          </a:xfrm>
          <a:prstGeom prst="straightConnector1">
            <a:avLst/>
          </a:prstGeom>
          <a:noFill/>
          <a:ln w="9525" cap="flat" cmpd="sng">
            <a:solidFill>
              <a:schemeClr val="dk2"/>
            </a:solidFill>
            <a:prstDash val="solid"/>
            <a:round/>
            <a:headEnd type="none" w="sm" len="sm"/>
            <a:tailEnd type="triangle" w="med" len="med"/>
          </a:ln>
        </p:spPr>
      </p:cxnSp>
      <p:sp>
        <p:nvSpPr>
          <p:cNvPr id="217" name="Google Shape;217;ge23e9f6f55_0_31"/>
          <p:cNvSpPr txBox="1"/>
          <p:nvPr/>
        </p:nvSpPr>
        <p:spPr>
          <a:xfrm>
            <a:off x="8206750" y="289575"/>
            <a:ext cx="746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attributes</a:t>
            </a:r>
            <a:endParaRPr sz="1000" b="0" i="0" u="none" strike="noStrike" cap="none">
              <a:solidFill>
                <a:srgbClr val="000000"/>
              </a:solidFill>
              <a:latin typeface="Source Sans Pro"/>
              <a:ea typeface="Source Sans Pro"/>
              <a:cs typeface="Source Sans Pro"/>
              <a:sym typeface="Source Sans Pro"/>
            </a:endParaRPr>
          </a:p>
        </p:txBody>
      </p:sp>
      <p:sp>
        <p:nvSpPr>
          <p:cNvPr id="218" name="Google Shape;218;ge23e9f6f55_0_31"/>
          <p:cNvSpPr/>
          <p:nvPr/>
        </p:nvSpPr>
        <p:spPr>
          <a:xfrm>
            <a:off x="4541350" y="1440175"/>
            <a:ext cx="434400" cy="2377500"/>
          </a:xfrm>
          <a:prstGeom prst="leftBrace">
            <a:avLst>
              <a:gd name="adj1" fmla="val 50000"/>
              <a:gd name="adj2" fmla="val 5000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e23e9f6f55_0_31"/>
          <p:cNvSpPr txBox="1"/>
          <p:nvPr/>
        </p:nvSpPr>
        <p:spPr>
          <a:xfrm>
            <a:off x="4176950" y="2459575"/>
            <a:ext cx="624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child</a:t>
            </a:r>
            <a:endParaRPr sz="1000" b="0" i="0" u="none" strike="noStrike" cap="none">
              <a:solidFill>
                <a:srgbClr val="000000"/>
              </a:solidFill>
              <a:latin typeface="Source Sans Pro"/>
              <a:ea typeface="Source Sans Pro"/>
              <a:cs typeface="Source Sans Pro"/>
              <a:sym typeface="Source Sans Pro"/>
            </a:endParaRPr>
          </a:p>
        </p:txBody>
      </p:sp>
      <p:sp>
        <p:nvSpPr>
          <p:cNvPr id="220" name="Google Shape;220;ge23e9f6f55_0_31"/>
          <p:cNvSpPr/>
          <p:nvPr/>
        </p:nvSpPr>
        <p:spPr>
          <a:xfrm>
            <a:off x="4975750" y="3356975"/>
            <a:ext cx="4061700" cy="1327500"/>
          </a:xfrm>
          <a:prstGeom prst="rect">
            <a:avLst/>
          </a:prstGeom>
          <a:solidFill>
            <a:srgbClr val="000000">
              <a:alpha val="0"/>
            </a:srgbClr>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ge23e9f6f55_0_31"/>
          <p:cNvSpPr/>
          <p:nvPr/>
        </p:nvSpPr>
        <p:spPr>
          <a:xfrm>
            <a:off x="5953400" y="2345275"/>
            <a:ext cx="2626800" cy="114300"/>
          </a:xfrm>
          <a:prstGeom prst="rect">
            <a:avLst/>
          </a:prstGeom>
          <a:solidFill>
            <a:srgbClr val="000000">
              <a:alpha val="0"/>
            </a:srgbClr>
          </a:solidFill>
          <a:ln w="9525" cap="flat" cmpd="sng">
            <a:solidFill>
              <a:srgbClr val="8E7CC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2" name="Google Shape;222;ge23e9f6f55_0_31"/>
          <p:cNvCxnSpPr>
            <a:stCxn id="221" idx="0"/>
            <a:endCxn id="217" idx="2"/>
          </p:cNvCxnSpPr>
          <p:nvPr/>
        </p:nvCxnSpPr>
        <p:spPr>
          <a:xfrm rot="10800000" flipH="1">
            <a:off x="7266800" y="628375"/>
            <a:ext cx="1313100" cy="1716900"/>
          </a:xfrm>
          <a:prstGeom prst="straightConnector1">
            <a:avLst/>
          </a:prstGeom>
          <a:noFill/>
          <a:ln w="9525" cap="flat" cmpd="sng">
            <a:solidFill>
              <a:schemeClr val="dk2"/>
            </a:solidFill>
            <a:prstDash val="solid"/>
            <a:round/>
            <a:headEnd type="none" w="sm" len="sm"/>
            <a:tailEnd type="triangle" w="med" len="med"/>
          </a:ln>
        </p:spPr>
      </p:cxnSp>
      <p:sp>
        <p:nvSpPr>
          <p:cNvPr id="223" name="Google Shape;223;ge23e9f6f55_0_31"/>
          <p:cNvSpPr/>
          <p:nvPr/>
        </p:nvSpPr>
        <p:spPr>
          <a:xfrm>
            <a:off x="4808000" y="921950"/>
            <a:ext cx="746400" cy="129600"/>
          </a:xfrm>
          <a:prstGeom prst="rect">
            <a:avLst/>
          </a:prstGeom>
          <a:solidFill>
            <a:srgbClr val="000000">
              <a:alpha val="0"/>
            </a:srgbClr>
          </a:solidFill>
          <a:ln w="9525" cap="flat" cmpd="sng">
            <a:solidFill>
              <a:srgbClr val="C27BA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24" name="Google Shape;224;ge23e9f6f55_0_31"/>
          <p:cNvCxnSpPr>
            <a:stCxn id="223" idx="0"/>
            <a:endCxn id="225" idx="2"/>
          </p:cNvCxnSpPr>
          <p:nvPr/>
        </p:nvCxnSpPr>
        <p:spPr>
          <a:xfrm rot="10800000" flipH="1">
            <a:off x="5181200" y="620750"/>
            <a:ext cx="1551000" cy="301200"/>
          </a:xfrm>
          <a:prstGeom prst="straightConnector1">
            <a:avLst/>
          </a:prstGeom>
          <a:noFill/>
          <a:ln w="9525" cap="flat" cmpd="sng">
            <a:solidFill>
              <a:schemeClr val="dk2"/>
            </a:solidFill>
            <a:prstDash val="solid"/>
            <a:round/>
            <a:headEnd type="none" w="sm" len="sm"/>
            <a:tailEnd type="triangle" w="med" len="med"/>
          </a:ln>
        </p:spPr>
      </p:cxnSp>
      <p:sp>
        <p:nvSpPr>
          <p:cNvPr id="225" name="Google Shape;225;ge23e9f6f55_0_31"/>
          <p:cNvSpPr txBox="1"/>
          <p:nvPr/>
        </p:nvSpPr>
        <p:spPr>
          <a:xfrm>
            <a:off x="6515100" y="281950"/>
            <a:ext cx="4344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Source Sans Pro"/>
                <a:ea typeface="Source Sans Pro"/>
                <a:cs typeface="Source Sans Pro"/>
                <a:sym typeface="Source Sans Pro"/>
              </a:rPr>
              <a:t>root</a:t>
            </a:r>
            <a:endParaRPr sz="10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e1936f3aa2_0_92"/>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1.2</a:t>
            </a:r>
            <a:endParaRPr sz="6000">
              <a:solidFill>
                <a:schemeClr val="accent4"/>
              </a:solidFill>
            </a:endParaRPr>
          </a:p>
          <a:p>
            <a:pPr marL="0" lvl="0" indent="0" algn="l" rtl="0">
              <a:lnSpc>
                <a:spcPct val="100000"/>
              </a:lnSpc>
              <a:spcBef>
                <a:spcPts val="0"/>
              </a:spcBef>
              <a:spcAft>
                <a:spcPts val="0"/>
              </a:spcAft>
              <a:buSzPts val="4400"/>
              <a:buNone/>
            </a:pPr>
            <a:r>
              <a:rPr lang="en" sz="3600"/>
              <a:t>Fetching data from API using postman &amp; python</a:t>
            </a:r>
            <a:endParaRPr sz="3600"/>
          </a:p>
          <a:p>
            <a:pPr marL="0" lvl="0" indent="0" algn="l" rtl="0">
              <a:lnSpc>
                <a:spcPct val="100000"/>
              </a:lnSpc>
              <a:spcBef>
                <a:spcPts val="0"/>
              </a:spcBef>
              <a:spcAft>
                <a:spcPts val="0"/>
              </a:spcAft>
              <a:buSzPts val="4400"/>
              <a:buNone/>
            </a:pPr>
            <a:endParaRPr sz="3600"/>
          </a:p>
        </p:txBody>
      </p:sp>
      <p:sp>
        <p:nvSpPr>
          <p:cNvPr id="231" name="Google Shape;231;ge1936f3aa2_0_92"/>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e1936f3aa2_0_58"/>
          <p:cNvSpPr txBox="1">
            <a:spLocks noGrp="1"/>
          </p:cNvSpPr>
          <p:nvPr>
            <p:ph type="body" idx="1"/>
          </p:nvPr>
        </p:nvSpPr>
        <p:spPr>
          <a:xfrm>
            <a:off x="862350" y="652100"/>
            <a:ext cx="7571700" cy="651000"/>
          </a:xfrm>
          <a:prstGeom prst="rect">
            <a:avLst/>
          </a:prstGeom>
          <a:noFill/>
          <a:ln w="9525" cap="flat" cmpd="sng">
            <a:solidFill>
              <a:srgbClr val="FFFFFF"/>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400"/>
              <a:buNone/>
            </a:pPr>
            <a:r>
              <a:rPr lang="en" sz="1800"/>
              <a:t>Posman is used to manipulate </a:t>
            </a:r>
            <a:r>
              <a:rPr lang="en" sz="1800" b="1"/>
              <a:t>api</a:t>
            </a:r>
            <a:r>
              <a:rPr lang="en" sz="1800"/>
              <a:t> easily without using any programming. It is collaboration platform for API development.</a:t>
            </a:r>
            <a:endParaRPr sz="1600"/>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a:highlight>
                <a:srgbClr val="FFFFFF"/>
              </a:highlight>
            </a:endParaRPr>
          </a:p>
          <a:p>
            <a:pPr marL="0" lvl="0" indent="0" algn="l" rtl="0">
              <a:lnSpc>
                <a:spcPct val="100000"/>
              </a:lnSpc>
              <a:spcBef>
                <a:spcPts val="600"/>
              </a:spcBef>
              <a:spcAft>
                <a:spcPts val="0"/>
              </a:spcAft>
              <a:buSzPts val="2400"/>
              <a:buNone/>
            </a:pPr>
            <a:endParaRPr sz="1600" i="1">
              <a:highlight>
                <a:schemeClr val="lt2"/>
              </a:highlight>
            </a:endParaRPr>
          </a:p>
        </p:txBody>
      </p:sp>
      <p:sp>
        <p:nvSpPr>
          <p:cNvPr id="237" name="Google Shape;237;ge1936f3aa2_0_58"/>
          <p:cNvSpPr txBox="1">
            <a:spLocks noGrp="1"/>
          </p:cNvSpPr>
          <p:nvPr>
            <p:ph type="title"/>
          </p:nvPr>
        </p:nvSpPr>
        <p:spPr>
          <a:xfrm>
            <a:off x="862350" y="795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3000" b="1" dirty="0"/>
              <a:t>Postman</a:t>
            </a:r>
            <a:endParaRPr sz="3000" b="1" dirty="0"/>
          </a:p>
        </p:txBody>
      </p:sp>
      <p:sp>
        <p:nvSpPr>
          <p:cNvPr id="238" name="Google Shape;238;ge1936f3aa2_0_5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37</a:t>
            </a:fld>
            <a:endParaRPr/>
          </a:p>
        </p:txBody>
      </p:sp>
      <p:pic>
        <p:nvPicPr>
          <p:cNvPr id="239" name="Google Shape;239;ge1936f3aa2_0_58"/>
          <p:cNvPicPr preferRelativeResize="0"/>
          <p:nvPr/>
        </p:nvPicPr>
        <p:blipFill rotWithShape="1">
          <a:blip r:embed="rId3">
            <a:alphaModFix/>
          </a:blip>
          <a:srcRect/>
          <a:stretch/>
        </p:blipFill>
        <p:spPr>
          <a:xfrm>
            <a:off x="83550" y="25700"/>
            <a:ext cx="702600" cy="702600"/>
          </a:xfrm>
          <a:prstGeom prst="rect">
            <a:avLst/>
          </a:prstGeom>
          <a:noFill/>
          <a:ln>
            <a:noFill/>
          </a:ln>
        </p:spPr>
      </p:pic>
      <p:pic>
        <p:nvPicPr>
          <p:cNvPr id="240" name="Google Shape;240;ge1936f3aa2_0_58"/>
          <p:cNvPicPr preferRelativeResize="0"/>
          <p:nvPr/>
        </p:nvPicPr>
        <p:blipFill rotWithShape="1">
          <a:blip r:embed="rId4">
            <a:alphaModFix/>
          </a:blip>
          <a:srcRect/>
          <a:stretch/>
        </p:blipFill>
        <p:spPr>
          <a:xfrm>
            <a:off x="967750" y="1303100"/>
            <a:ext cx="7635224" cy="3840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38</a:t>
            </a:fld>
            <a:endParaRPr/>
          </a:p>
        </p:txBody>
      </p:sp>
      <p:sp>
        <p:nvSpPr>
          <p:cNvPr id="246" name="Google Shape;246;p8"/>
          <p:cNvSpPr txBox="1"/>
          <p:nvPr/>
        </p:nvSpPr>
        <p:spPr>
          <a:xfrm>
            <a:off x="685800" y="228600"/>
            <a:ext cx="61722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F4F63"/>
                </a:solidFill>
                <a:latin typeface="Source Sans Pro"/>
                <a:ea typeface="Source Sans Pro"/>
                <a:cs typeface="Source Sans Pro"/>
                <a:sym typeface="Source Sans Pro"/>
              </a:rPr>
              <a:t>Simple authorized request</a:t>
            </a:r>
            <a:endParaRPr sz="1400" b="0" i="0" u="none" strike="noStrike" cap="none">
              <a:solidFill>
                <a:srgbClr val="EF4F63"/>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Source Sans Pro"/>
                <a:ea typeface="Source Sans Pro"/>
                <a:cs typeface="Source Sans Pro"/>
                <a:sym typeface="Source Sans Pro"/>
              </a:rPr>
              <a:t>You can make authorized request using authorization token. You can generate that token by following these steps</a:t>
            </a:r>
            <a:r>
              <a:rPr lang="en" sz="1400" b="0" i="0" u="sng" strike="noStrike" cap="none">
                <a:solidFill>
                  <a:schemeClr val="hlink"/>
                </a:solidFill>
                <a:latin typeface="Source Sans Pro"/>
                <a:ea typeface="Source Sans Pro"/>
                <a:cs typeface="Source Sans Pro"/>
                <a:sym typeface="Source Sans Pro"/>
                <a:hlinkClick r:id="rId3"/>
              </a:rPr>
              <a:t>[1]</a:t>
            </a:r>
            <a:r>
              <a:rPr lang="en" sz="1400" b="0" i="0" u="none" strike="noStrike" cap="none">
                <a:solidFill>
                  <a:schemeClr val="dk1"/>
                </a:solidFill>
                <a:latin typeface="Source Sans Pro"/>
                <a:ea typeface="Source Sans Pro"/>
                <a:cs typeface="Source Sans Pro"/>
                <a:sym typeface="Source Sans Pro"/>
              </a:rPr>
              <a:t>.</a:t>
            </a:r>
            <a:endParaRPr sz="1400" b="0" i="0" u="none" strike="noStrike" cap="none">
              <a:solidFill>
                <a:schemeClr val="dk1"/>
              </a:solidFill>
              <a:latin typeface="Source Sans Pro"/>
              <a:ea typeface="Source Sans Pro"/>
              <a:cs typeface="Source Sans Pro"/>
              <a:sym typeface="Source Sans Pro"/>
            </a:endParaRPr>
          </a:p>
        </p:txBody>
      </p:sp>
      <p:pic>
        <p:nvPicPr>
          <p:cNvPr id="5" name="Picture 4">
            <a:extLst>
              <a:ext uri="{FF2B5EF4-FFF2-40B4-BE49-F238E27FC236}">
                <a16:creationId xmlns:a16="http://schemas.microsoft.com/office/drawing/2014/main" id="{CC017AE0-6E7E-4274-7ED0-70D798FDC921}"/>
              </a:ext>
            </a:extLst>
          </p:cNvPr>
          <p:cNvPicPr>
            <a:picLocks noChangeAspect="1"/>
          </p:cNvPicPr>
          <p:nvPr/>
        </p:nvPicPr>
        <p:blipFill>
          <a:blip r:embed="rId4"/>
          <a:stretch>
            <a:fillRect/>
          </a:stretch>
        </p:blipFill>
        <p:spPr>
          <a:xfrm>
            <a:off x="685800" y="1059900"/>
            <a:ext cx="8042291" cy="40836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ge252f61ace_0_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39</a:t>
            </a:fld>
            <a:endParaRPr/>
          </a:p>
        </p:txBody>
      </p:sp>
      <p:sp>
        <p:nvSpPr>
          <p:cNvPr id="253" name="Google Shape;253;ge252f61ace_0_2"/>
          <p:cNvSpPr txBox="1"/>
          <p:nvPr/>
        </p:nvSpPr>
        <p:spPr>
          <a:xfrm>
            <a:off x="685800" y="228600"/>
            <a:ext cx="61722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EF4F63"/>
                </a:solidFill>
                <a:latin typeface="Source Sans Pro"/>
                <a:ea typeface="Source Sans Pro"/>
                <a:cs typeface="Source Sans Pro"/>
                <a:sym typeface="Source Sans Pro"/>
              </a:rPr>
              <a:t>Generating code against the request</a:t>
            </a:r>
            <a:endParaRPr sz="1400" b="0" i="0" u="none" strike="noStrike" cap="none">
              <a:solidFill>
                <a:srgbClr val="EF4F63"/>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dk1"/>
                </a:solidFill>
                <a:latin typeface="Source Sans Pro"/>
                <a:ea typeface="Source Sans Pro"/>
                <a:cs typeface="Source Sans Pro"/>
                <a:sym typeface="Source Sans Pro"/>
              </a:rPr>
              <a:t>You can generate code using postman in different languages.</a:t>
            </a:r>
            <a:endParaRPr sz="1400" b="0" i="0" u="none" strike="noStrike" cap="none">
              <a:solidFill>
                <a:schemeClr val="dk1"/>
              </a:solidFill>
              <a:latin typeface="Source Sans Pro"/>
              <a:ea typeface="Source Sans Pro"/>
              <a:cs typeface="Source Sans Pro"/>
              <a:sym typeface="Source Sans Pro"/>
            </a:endParaRPr>
          </a:p>
        </p:txBody>
      </p:sp>
      <p:pic>
        <p:nvPicPr>
          <p:cNvPr id="254" name="Google Shape;254;ge252f61ace_0_2"/>
          <p:cNvPicPr preferRelativeResize="0"/>
          <p:nvPr/>
        </p:nvPicPr>
        <p:blipFill rotWithShape="1">
          <a:blip r:embed="rId3">
            <a:alphaModFix/>
          </a:blip>
          <a:srcRect/>
          <a:stretch/>
        </p:blipFill>
        <p:spPr>
          <a:xfrm>
            <a:off x="762000" y="844200"/>
            <a:ext cx="6797499" cy="1738975"/>
          </a:xfrm>
          <a:prstGeom prst="rect">
            <a:avLst/>
          </a:prstGeom>
          <a:noFill/>
          <a:ln>
            <a:noFill/>
          </a:ln>
        </p:spPr>
      </p:pic>
      <p:pic>
        <p:nvPicPr>
          <p:cNvPr id="255" name="Google Shape;255;ge252f61ace_0_2"/>
          <p:cNvPicPr preferRelativeResize="0"/>
          <p:nvPr/>
        </p:nvPicPr>
        <p:blipFill rotWithShape="1">
          <a:blip r:embed="rId4">
            <a:alphaModFix/>
          </a:blip>
          <a:srcRect/>
          <a:stretch/>
        </p:blipFill>
        <p:spPr>
          <a:xfrm>
            <a:off x="762000" y="2887975"/>
            <a:ext cx="2474525" cy="2148850"/>
          </a:xfrm>
          <a:prstGeom prst="rect">
            <a:avLst/>
          </a:prstGeom>
          <a:noFill/>
          <a:ln>
            <a:noFill/>
          </a:ln>
        </p:spPr>
      </p:pic>
      <p:pic>
        <p:nvPicPr>
          <p:cNvPr id="256" name="Google Shape;256;ge252f61ace_0_2"/>
          <p:cNvPicPr preferRelativeResize="0"/>
          <p:nvPr/>
        </p:nvPicPr>
        <p:blipFill rotWithShape="1">
          <a:blip r:embed="rId5">
            <a:alphaModFix/>
          </a:blip>
          <a:srcRect/>
          <a:stretch/>
        </p:blipFill>
        <p:spPr>
          <a:xfrm>
            <a:off x="3996275" y="2887975"/>
            <a:ext cx="2545175" cy="2148850"/>
          </a:xfrm>
          <a:prstGeom prst="rect">
            <a:avLst/>
          </a:prstGeom>
          <a:noFill/>
          <a:ln>
            <a:noFill/>
          </a:ln>
        </p:spPr>
      </p:pic>
      <p:sp>
        <p:nvSpPr>
          <p:cNvPr id="257" name="Google Shape;257;ge252f61ace_0_2"/>
          <p:cNvSpPr txBox="1"/>
          <p:nvPr/>
        </p:nvSpPr>
        <p:spPr>
          <a:xfrm>
            <a:off x="685800" y="2545075"/>
            <a:ext cx="124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Source Sans Pro"/>
                <a:ea typeface="Source Sans Pro"/>
                <a:cs typeface="Source Sans Pro"/>
                <a:sym typeface="Source Sans Pro"/>
              </a:rPr>
              <a:t>Select language</a:t>
            </a:r>
            <a:endParaRPr sz="1000" b="1" i="0" u="none" strike="noStrike" cap="none">
              <a:solidFill>
                <a:srgbClr val="000000"/>
              </a:solidFill>
              <a:latin typeface="Source Sans Pro"/>
              <a:ea typeface="Source Sans Pro"/>
              <a:cs typeface="Source Sans Pro"/>
              <a:sym typeface="Source Sans Pro"/>
            </a:endParaRPr>
          </a:p>
        </p:txBody>
      </p:sp>
      <p:sp>
        <p:nvSpPr>
          <p:cNvPr id="258" name="Google Shape;258;ge252f61ace_0_2"/>
          <p:cNvSpPr txBox="1"/>
          <p:nvPr/>
        </p:nvSpPr>
        <p:spPr>
          <a:xfrm>
            <a:off x="3954775" y="2545075"/>
            <a:ext cx="12420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Source Sans Pro"/>
                <a:ea typeface="Source Sans Pro"/>
                <a:cs typeface="Source Sans Pro"/>
                <a:sym typeface="Source Sans Pro"/>
              </a:rPr>
              <a:t>Your code</a:t>
            </a:r>
            <a:endParaRPr sz="1000" b="1"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1000"/>
                                        <p:tgtEl>
                                          <p:spTgt spid="25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4"/>
                                        </p:tgtEl>
                                        <p:attrNameLst>
                                          <p:attrName>style.visibility</p:attrName>
                                        </p:attrNameLst>
                                      </p:cBhvr>
                                      <p:to>
                                        <p:strVal val="visible"/>
                                      </p:to>
                                    </p:set>
                                    <p:animEffect transition="in" filter="fade">
                                      <p:cBhvr>
                                        <p:cTn id="12" dur="1000"/>
                                        <p:tgtEl>
                                          <p:spTgt spid="25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fade">
                                      <p:cBhvr>
                                        <p:cTn id="17" dur="1000"/>
                                        <p:tgtEl>
                                          <p:spTgt spid="257"/>
                                        </p:tgtEl>
                                      </p:cBhvr>
                                    </p:animEffect>
                                  </p:childTnLst>
                                </p:cTn>
                              </p:par>
                              <p:par>
                                <p:cTn id="18" presetID="10" presetClass="entr" presetSubtype="0" fill="hold" nodeType="withEffect">
                                  <p:stCondLst>
                                    <p:cond delay="0"/>
                                  </p:stCondLst>
                                  <p:childTnLst>
                                    <p:set>
                                      <p:cBhvr>
                                        <p:cTn id="19" dur="1" fill="hold">
                                          <p:stCondLst>
                                            <p:cond delay="0"/>
                                          </p:stCondLst>
                                        </p:cTn>
                                        <p:tgtEl>
                                          <p:spTgt spid="255"/>
                                        </p:tgtEl>
                                        <p:attrNameLst>
                                          <p:attrName>style.visibility</p:attrName>
                                        </p:attrNameLst>
                                      </p:cBhvr>
                                      <p:to>
                                        <p:strVal val="visible"/>
                                      </p:to>
                                    </p:set>
                                    <p:animEffect transition="in" filter="fade">
                                      <p:cBhvr>
                                        <p:cTn id="20" dur="1000"/>
                                        <p:tgtEl>
                                          <p:spTgt spid="25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58"/>
                                        </p:tgtEl>
                                        <p:attrNameLst>
                                          <p:attrName>style.visibility</p:attrName>
                                        </p:attrNameLst>
                                      </p:cBhvr>
                                      <p:to>
                                        <p:strVal val="visible"/>
                                      </p:to>
                                    </p:set>
                                    <p:animEffect transition="in" filter="fade">
                                      <p:cBhvr>
                                        <p:cTn id="25" dur="1000"/>
                                        <p:tgtEl>
                                          <p:spTgt spid="258"/>
                                        </p:tgtEl>
                                      </p:cBhvr>
                                    </p:animEffect>
                                  </p:childTnLst>
                                </p:cTn>
                              </p:par>
                              <p:par>
                                <p:cTn id="26" presetID="10" presetClass="entr" presetSubtype="0" fill="hold" nodeType="withEffect">
                                  <p:stCondLst>
                                    <p:cond delay="0"/>
                                  </p:stCondLst>
                                  <p:childTnLst>
                                    <p:set>
                                      <p:cBhvr>
                                        <p:cTn id="27" dur="1" fill="hold">
                                          <p:stCondLst>
                                            <p:cond delay="0"/>
                                          </p:stCondLst>
                                        </p:cTn>
                                        <p:tgtEl>
                                          <p:spTgt spid="256"/>
                                        </p:tgtEl>
                                        <p:attrNameLst>
                                          <p:attrName>style.visibility</p:attrName>
                                        </p:attrNameLst>
                                      </p:cBhvr>
                                      <p:to>
                                        <p:strVal val="visible"/>
                                      </p:to>
                                    </p:set>
                                    <p:animEffect transition="in" filter="fade">
                                      <p:cBhvr>
                                        <p:cTn id="28" dur="10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486745"/>
            <a:ext cx="7077000" cy="448929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err="1">
                <a:solidFill>
                  <a:srgbClr val="0091EA"/>
                </a:solidFill>
                <a:latin typeface="Source Sans Pro"/>
                <a:ea typeface="Source Sans Pro"/>
                <a:cs typeface="Source Sans Pro"/>
                <a:sym typeface="Source Sans Pro"/>
              </a:rPr>
              <a:t>Airthmetic</a:t>
            </a:r>
            <a:r>
              <a:rPr lang="en-US" sz="1900" b="1" i="0" u="none" strike="noStrike" cap="none" dirty="0">
                <a:solidFill>
                  <a:srgbClr val="0091EA"/>
                </a:solidFill>
                <a:latin typeface="Source Sans Pro"/>
                <a:ea typeface="Source Sans Pro"/>
                <a:cs typeface="Source Sans Pro"/>
                <a:sym typeface="Source Sans Pro"/>
              </a:rPr>
              <a:t>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a:t>
            </a:fld>
            <a:endParaRPr/>
          </a:p>
        </p:txBody>
      </p:sp>
      <p:pic>
        <p:nvPicPr>
          <p:cNvPr id="7" name="Picture 6">
            <a:extLst>
              <a:ext uri="{FF2B5EF4-FFF2-40B4-BE49-F238E27FC236}">
                <a16:creationId xmlns:a16="http://schemas.microsoft.com/office/drawing/2014/main" id="{A57E797D-011F-B904-B072-7179206A5912}"/>
              </a:ext>
            </a:extLst>
          </p:cNvPr>
          <p:cNvPicPr>
            <a:picLocks noChangeAspect="1"/>
          </p:cNvPicPr>
          <p:nvPr/>
        </p:nvPicPr>
        <p:blipFill>
          <a:blip r:embed="rId3"/>
          <a:stretch>
            <a:fillRect/>
          </a:stretch>
        </p:blipFill>
        <p:spPr>
          <a:xfrm>
            <a:off x="1728787" y="1109662"/>
            <a:ext cx="5686425" cy="2924175"/>
          </a:xfrm>
          <a:prstGeom prst="rect">
            <a:avLst/>
          </a:prstGeom>
        </p:spPr>
      </p:pic>
    </p:spTree>
    <p:extLst>
      <p:ext uri="{BB962C8B-B14F-4D97-AF65-F5344CB8AC3E}">
        <p14:creationId xmlns:p14="http://schemas.microsoft.com/office/powerpoint/2010/main" val="16510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e1936f3aa2_0_108"/>
          <p:cNvSpPr txBox="1">
            <a:spLocks noGrp="1"/>
          </p:cNvSpPr>
          <p:nvPr>
            <p:ph type="body" idx="1"/>
          </p:nvPr>
        </p:nvSpPr>
        <p:spPr>
          <a:xfrm>
            <a:off x="786100" y="3074850"/>
            <a:ext cx="8358000" cy="1943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600"/>
              </a:spcBef>
              <a:spcAft>
                <a:spcPts val="0"/>
              </a:spcAft>
              <a:buSzPts val="2000"/>
              <a:buNone/>
            </a:pPr>
            <a:r>
              <a:rPr lang="en" sz="1250" b="1" dirty="0">
                <a:solidFill>
                  <a:srgbClr val="EF4F63"/>
                </a:solidFill>
                <a:highlight>
                  <a:srgbClr val="FFFFFF"/>
                </a:highlight>
                <a:latin typeface="Arial"/>
                <a:ea typeface="Arial"/>
                <a:cs typeface="Arial"/>
                <a:sym typeface="Arial"/>
              </a:rPr>
              <a:t>Query string parameters [searching for git repo using search endpoint]</a:t>
            </a:r>
            <a:endParaRPr sz="1250" b="1" dirty="0">
              <a:solidFill>
                <a:srgbClr val="EF4F63"/>
              </a:solidFill>
              <a:highlight>
                <a:srgbClr val="FFFFFF"/>
              </a:highlight>
              <a:latin typeface="Arial"/>
              <a:ea typeface="Arial"/>
              <a:cs typeface="Arial"/>
              <a:sym typeface="Arial"/>
            </a:endParaRPr>
          </a:p>
          <a:p>
            <a:pPr marL="0" lvl="0" indent="0" algn="l" rtl="0">
              <a:lnSpc>
                <a:spcPct val="115000"/>
              </a:lnSpc>
              <a:spcBef>
                <a:spcPts val="0"/>
              </a:spcBef>
              <a:spcAft>
                <a:spcPts val="0"/>
              </a:spcAft>
              <a:buSzPts val="2000"/>
              <a:buNone/>
            </a:pPr>
            <a:r>
              <a:rPr lang="en" sz="1250" dirty="0">
                <a:solidFill>
                  <a:srgbClr val="222222"/>
                </a:solidFill>
                <a:highlight>
                  <a:srgbClr val="FFFFFF"/>
                </a:highlight>
                <a:latin typeface="Arial"/>
                <a:ea typeface="Arial"/>
                <a:cs typeface="Arial"/>
                <a:sym typeface="Arial"/>
              </a:rPr>
              <a:t>api endpoint for search is </a:t>
            </a:r>
            <a:r>
              <a:rPr lang="en" sz="900" dirty="0">
                <a:solidFill>
                  <a:srgbClr val="292929"/>
                </a:solidFill>
                <a:highlight>
                  <a:srgbClr val="CFD8DC"/>
                </a:highlight>
                <a:latin typeface="Roboto Mono"/>
                <a:ea typeface="Roboto Mono"/>
                <a:cs typeface="Roboto Mono"/>
                <a:sym typeface="Roboto Mono"/>
              </a:rPr>
              <a:t>GET /search/repositories?q=&lt;search_item&gt;</a:t>
            </a:r>
            <a:endParaRPr sz="900" dirty="0">
              <a:solidFill>
                <a:srgbClr val="292929"/>
              </a:solidFill>
              <a:highlight>
                <a:srgbClr val="CFD8DC"/>
              </a:highlight>
              <a:latin typeface="Roboto Mono"/>
              <a:ea typeface="Roboto Mono"/>
              <a:cs typeface="Roboto Mono"/>
              <a:sym typeface="Roboto Mono"/>
            </a:endParaRPr>
          </a:p>
          <a:p>
            <a:pPr marL="0" lvl="0" indent="0" algn="l" rtl="0">
              <a:lnSpc>
                <a:spcPct val="115000"/>
              </a:lnSpc>
              <a:spcBef>
                <a:spcPts val="0"/>
              </a:spcBef>
              <a:spcAft>
                <a:spcPts val="0"/>
              </a:spcAft>
              <a:buSzPts val="2000"/>
              <a:buNone/>
            </a:pPr>
            <a:r>
              <a:rPr lang="en" sz="900" dirty="0">
                <a:solidFill>
                  <a:srgbClr val="292929"/>
                </a:solidFill>
                <a:highlight>
                  <a:srgbClr val="CFD8DC"/>
                </a:highlight>
                <a:latin typeface="Roboto Mono"/>
                <a:ea typeface="Roboto Mono"/>
                <a:cs typeface="Roboto Mono"/>
                <a:sym typeface="Roboto Mono"/>
              </a:rPr>
              <a:t>q</a:t>
            </a:r>
            <a:r>
              <a:rPr lang="en" sz="1250" dirty="0">
                <a:solidFill>
                  <a:srgbClr val="222222"/>
                </a:solidFill>
                <a:highlight>
                  <a:srgbClr val="FFFFFF"/>
                </a:highlight>
                <a:latin typeface="Arial"/>
                <a:ea typeface="Arial"/>
                <a:cs typeface="Arial"/>
                <a:sym typeface="Arial"/>
              </a:rPr>
              <a:t> and </a:t>
            </a:r>
            <a:r>
              <a:rPr lang="en" sz="900" dirty="0">
                <a:solidFill>
                  <a:srgbClr val="292929"/>
                </a:solidFill>
                <a:highlight>
                  <a:srgbClr val="CFD8DC"/>
                </a:highlight>
                <a:latin typeface="Roboto Mono"/>
                <a:ea typeface="Roboto Mono"/>
                <a:cs typeface="Roboto Mono"/>
                <a:sym typeface="Roboto Mono"/>
              </a:rPr>
              <a:t>per_page</a:t>
            </a:r>
            <a:r>
              <a:rPr lang="en" sz="1250" dirty="0">
                <a:solidFill>
                  <a:srgbClr val="222222"/>
                </a:solidFill>
                <a:highlight>
                  <a:srgbClr val="FFFFFF"/>
                </a:highlight>
                <a:latin typeface="Arial"/>
                <a:ea typeface="Arial"/>
                <a:cs typeface="Arial"/>
                <a:sym typeface="Arial"/>
              </a:rPr>
              <a:t> are parameters</a:t>
            </a:r>
            <a:endParaRPr sz="1100" dirty="0">
              <a:solidFill>
                <a:srgbClr val="222222"/>
              </a:solidFill>
              <a:highlight>
                <a:srgbClr val="CFD8DC"/>
              </a:highlight>
              <a:latin typeface="Roboto Mono"/>
              <a:ea typeface="Roboto Mono"/>
              <a:cs typeface="Roboto Mono"/>
              <a:sym typeface="Roboto Mono"/>
            </a:endParaRPr>
          </a:p>
          <a:p>
            <a:pPr marL="0" lvl="0" indent="0" algn="l" rtl="0">
              <a:lnSpc>
                <a:spcPct val="115000"/>
              </a:lnSpc>
              <a:spcBef>
                <a:spcPts val="0"/>
              </a:spcBef>
              <a:spcAft>
                <a:spcPts val="0"/>
              </a:spcAft>
              <a:buSzPts val="2000"/>
              <a:buNone/>
            </a:pPr>
            <a:r>
              <a:rPr lang="en" sz="900" b="1" dirty="0">
                <a:solidFill>
                  <a:srgbClr val="AF00DB"/>
                </a:solidFill>
                <a:highlight>
                  <a:srgbClr val="FFFFFF"/>
                </a:highlight>
                <a:latin typeface="Courier New"/>
                <a:ea typeface="Courier New"/>
                <a:cs typeface="Courier New"/>
                <a:sym typeface="Courier New"/>
              </a:rPr>
              <a:t>import</a:t>
            </a: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267F99"/>
                </a:solidFill>
                <a:highlight>
                  <a:srgbClr val="FFFFFF"/>
                </a:highlight>
                <a:latin typeface="Courier New"/>
                <a:ea typeface="Courier New"/>
                <a:cs typeface="Courier New"/>
                <a:sym typeface="Courier New"/>
              </a:rPr>
              <a:t>requests</a:t>
            </a:r>
            <a:endParaRPr sz="900" b="1" dirty="0">
              <a:solidFill>
                <a:srgbClr val="267F99"/>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1080"/>
                </a:solidFill>
                <a:highlight>
                  <a:srgbClr val="FFFFFF"/>
                </a:highlight>
                <a:latin typeface="Courier New"/>
                <a:ea typeface="Courier New"/>
                <a:cs typeface="Courier New"/>
                <a:sym typeface="Courier New"/>
              </a:rPr>
              <a:t>response</a:t>
            </a:r>
            <a:r>
              <a:rPr lang="en" sz="900" b="1" dirty="0">
                <a:solidFill>
                  <a:srgbClr val="000000"/>
                </a:solidFill>
                <a:highlight>
                  <a:srgbClr val="FFFFFF"/>
                </a:highlight>
                <a:latin typeface="Courier New"/>
                <a:ea typeface="Courier New"/>
                <a:cs typeface="Courier New"/>
                <a:sym typeface="Courier New"/>
              </a:rPr>
              <a:t> = </a:t>
            </a:r>
            <a:r>
              <a:rPr lang="en" sz="900" b="1" dirty="0">
                <a:solidFill>
                  <a:srgbClr val="267F99"/>
                </a:solidFill>
                <a:highlight>
                  <a:srgbClr val="FFFFFF"/>
                </a:highlight>
                <a:latin typeface="Courier New"/>
                <a:ea typeface="Courier New"/>
                <a:cs typeface="Courier New"/>
                <a:sym typeface="Courier New"/>
              </a:rPr>
              <a:t>requests</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795E26"/>
                </a:solidFill>
                <a:highlight>
                  <a:srgbClr val="FFFFFF"/>
                </a:highlight>
                <a:latin typeface="Courier New"/>
                <a:ea typeface="Courier New"/>
                <a:cs typeface="Courier New"/>
                <a:sym typeface="Courier New"/>
              </a:rPr>
              <a:t>get</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'https://api.github.com/search/repositories'</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001080"/>
                </a:solidFill>
                <a:highlight>
                  <a:srgbClr val="FFFFFF"/>
                </a:highlight>
                <a:latin typeface="Courier New"/>
                <a:ea typeface="Courier New"/>
                <a:cs typeface="Courier New"/>
                <a:sym typeface="Courier New"/>
              </a:rPr>
              <a:t>params</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A31515"/>
                </a:solidFill>
                <a:highlight>
                  <a:srgbClr val="FFFFFF"/>
                </a:highlight>
                <a:latin typeface="Courier New"/>
                <a:ea typeface="Courier New"/>
                <a:cs typeface="Courier New"/>
                <a:sym typeface="Courier New"/>
              </a:rPr>
              <a:t>'q'</a:t>
            </a: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'python api'</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   </a:t>
            </a:r>
            <a:r>
              <a:rPr lang="en" sz="900" b="1" dirty="0">
                <a:solidFill>
                  <a:srgbClr val="A31515"/>
                </a:solidFill>
                <a:highlight>
                  <a:srgbClr val="FFFFFF"/>
                </a:highlight>
                <a:latin typeface="Courier New"/>
                <a:ea typeface="Courier New"/>
                <a:cs typeface="Courier New"/>
                <a:sym typeface="Courier New"/>
              </a:rPr>
              <a:t>"per_page"</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098658"/>
                </a:solidFill>
                <a:highlight>
                  <a:srgbClr val="FFFFFF"/>
                </a:highlight>
                <a:latin typeface="Courier New"/>
                <a:ea typeface="Courier New"/>
                <a:cs typeface="Courier New"/>
                <a:sym typeface="Courier New"/>
              </a:rPr>
              <a:t>10</a:t>
            </a: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0000"/>
                </a:solidFill>
                <a:highlight>
                  <a:srgbClr val="FFFFFF"/>
                </a:highlight>
                <a:latin typeface="Courier New"/>
                <a:ea typeface="Courier New"/>
                <a:cs typeface="Courier New"/>
                <a:sym typeface="Courier New"/>
              </a:rPr>
              <a:t>)</a:t>
            </a:r>
            <a:endParaRPr sz="900" b="1" dirty="0">
              <a:solidFill>
                <a:srgbClr val="000000"/>
              </a:solidFill>
              <a:highlight>
                <a:srgbClr val="FFFFFF"/>
              </a:highlight>
              <a:latin typeface="Courier New"/>
              <a:ea typeface="Courier New"/>
              <a:cs typeface="Courier New"/>
              <a:sym typeface="Courier New"/>
            </a:endParaRPr>
          </a:p>
          <a:p>
            <a:pPr marL="0" lvl="0" indent="0" algn="l" rtl="0">
              <a:lnSpc>
                <a:spcPct val="115000"/>
              </a:lnSpc>
              <a:spcBef>
                <a:spcPts val="0"/>
              </a:spcBef>
              <a:spcAft>
                <a:spcPts val="0"/>
              </a:spcAft>
              <a:buSzPts val="2000"/>
              <a:buNone/>
            </a:pPr>
            <a:r>
              <a:rPr lang="en" sz="900" b="1" dirty="0">
                <a:solidFill>
                  <a:srgbClr val="001080"/>
                </a:solidFill>
                <a:highlight>
                  <a:srgbClr val="FFFFFF"/>
                </a:highlight>
                <a:latin typeface="Courier New"/>
                <a:ea typeface="Courier New"/>
                <a:cs typeface="Courier New"/>
                <a:sym typeface="Courier New"/>
              </a:rPr>
              <a:t>response</a:t>
            </a:r>
            <a:r>
              <a:rPr lang="en" sz="900" b="1" dirty="0">
                <a:solidFill>
                  <a:srgbClr val="000000"/>
                </a:solidFill>
                <a:highlight>
                  <a:srgbClr val="FFFFFF"/>
                </a:highlight>
                <a:latin typeface="Courier New"/>
                <a:ea typeface="Courier New"/>
                <a:cs typeface="Courier New"/>
                <a:sym typeface="Courier New"/>
              </a:rPr>
              <a:t>.</a:t>
            </a:r>
            <a:r>
              <a:rPr lang="en" sz="900" b="1" dirty="0">
                <a:solidFill>
                  <a:srgbClr val="001080"/>
                </a:solidFill>
                <a:highlight>
                  <a:srgbClr val="FFFFFF"/>
                </a:highlight>
                <a:latin typeface="Courier New"/>
                <a:ea typeface="Courier New"/>
                <a:cs typeface="Courier New"/>
                <a:sym typeface="Courier New"/>
              </a:rPr>
              <a:t>text</a:t>
            </a:r>
            <a:endParaRPr sz="1100" dirty="0">
              <a:solidFill>
                <a:srgbClr val="222222"/>
              </a:solidFill>
              <a:highlight>
                <a:srgbClr val="CFD8DC"/>
              </a:highlight>
              <a:latin typeface="Roboto Mono"/>
              <a:ea typeface="Roboto Mono"/>
              <a:cs typeface="Roboto Mono"/>
              <a:sym typeface="Roboto Mono"/>
            </a:endParaRPr>
          </a:p>
        </p:txBody>
      </p:sp>
      <p:sp>
        <p:nvSpPr>
          <p:cNvPr id="264" name="Google Shape;264;ge1936f3aa2_0_108"/>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40</a:t>
            </a:fld>
            <a:endParaRPr/>
          </a:p>
        </p:txBody>
      </p:sp>
      <p:sp>
        <p:nvSpPr>
          <p:cNvPr id="265" name="Google Shape;265;ge1936f3aa2_0_108"/>
          <p:cNvSpPr txBox="1">
            <a:spLocks noGrp="1"/>
          </p:cNvSpPr>
          <p:nvPr>
            <p:ph type="title"/>
          </p:nvPr>
        </p:nvSpPr>
        <p:spPr>
          <a:xfrm>
            <a:off x="8623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2800" b="1"/>
              <a:t>Python </a:t>
            </a:r>
            <a:r>
              <a:rPr lang="en" sz="2800">
                <a:highlight>
                  <a:srgbClr val="CFD8DC"/>
                </a:highlight>
                <a:latin typeface="Roboto Mono"/>
                <a:ea typeface="Roboto Mono"/>
                <a:cs typeface="Roboto Mono"/>
                <a:sym typeface="Roboto Mono"/>
              </a:rPr>
              <a:t>request</a:t>
            </a:r>
            <a:r>
              <a:rPr lang="en" sz="2800" b="1"/>
              <a:t> library</a:t>
            </a:r>
            <a:endParaRPr sz="2800" b="1"/>
          </a:p>
        </p:txBody>
      </p:sp>
      <p:pic>
        <p:nvPicPr>
          <p:cNvPr id="266" name="Google Shape;266;ge1936f3aa2_0_108"/>
          <p:cNvPicPr preferRelativeResize="0"/>
          <p:nvPr/>
        </p:nvPicPr>
        <p:blipFill rotWithShape="1">
          <a:blip r:embed="rId3">
            <a:alphaModFix/>
          </a:blip>
          <a:srcRect/>
          <a:stretch/>
        </p:blipFill>
        <p:spPr>
          <a:xfrm>
            <a:off x="163972" y="155721"/>
            <a:ext cx="658974" cy="657876"/>
          </a:xfrm>
          <a:prstGeom prst="rect">
            <a:avLst/>
          </a:prstGeom>
          <a:noFill/>
          <a:ln>
            <a:noFill/>
          </a:ln>
        </p:spPr>
      </p:pic>
      <p:pic>
        <p:nvPicPr>
          <p:cNvPr id="267" name="Google Shape;267;ge1936f3aa2_0_108"/>
          <p:cNvPicPr preferRelativeResize="0"/>
          <p:nvPr/>
        </p:nvPicPr>
        <p:blipFill rotWithShape="1">
          <a:blip r:embed="rId4">
            <a:alphaModFix/>
          </a:blip>
          <a:srcRect/>
          <a:stretch/>
        </p:blipFill>
        <p:spPr>
          <a:xfrm>
            <a:off x="4137675" y="1397800"/>
            <a:ext cx="3952807" cy="370050"/>
          </a:xfrm>
          <a:prstGeom prst="rect">
            <a:avLst/>
          </a:prstGeom>
          <a:noFill/>
          <a:ln>
            <a:noFill/>
          </a:ln>
        </p:spPr>
      </p:pic>
      <p:pic>
        <p:nvPicPr>
          <p:cNvPr id="268" name="Google Shape;268;ge1936f3aa2_0_108"/>
          <p:cNvPicPr preferRelativeResize="0"/>
          <p:nvPr/>
        </p:nvPicPr>
        <p:blipFill rotWithShape="1">
          <a:blip r:embed="rId5">
            <a:alphaModFix/>
          </a:blip>
          <a:srcRect/>
          <a:stretch/>
        </p:blipFill>
        <p:spPr>
          <a:xfrm>
            <a:off x="5508850" y="2227850"/>
            <a:ext cx="3520425" cy="393600"/>
          </a:xfrm>
          <a:prstGeom prst="rect">
            <a:avLst/>
          </a:prstGeom>
          <a:noFill/>
          <a:ln>
            <a:noFill/>
          </a:ln>
        </p:spPr>
      </p:pic>
      <p:sp>
        <p:nvSpPr>
          <p:cNvPr id="269" name="Google Shape;269;ge1936f3aa2_0_108"/>
          <p:cNvSpPr txBox="1"/>
          <p:nvPr/>
        </p:nvSpPr>
        <p:spPr>
          <a:xfrm>
            <a:off x="786150" y="690975"/>
            <a:ext cx="8090700" cy="45394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0" i="0" u="none" strike="noStrike" cap="none" dirty="0">
                <a:solidFill>
                  <a:srgbClr val="222222"/>
                </a:solidFill>
                <a:highlight>
                  <a:srgbClr val="FFFFFF"/>
                </a:highlight>
                <a:latin typeface="Arial"/>
                <a:ea typeface="Arial"/>
                <a:cs typeface="Arial"/>
                <a:sym typeface="Arial"/>
              </a:rPr>
              <a:t>The </a:t>
            </a:r>
            <a:r>
              <a:rPr lang="en" sz="1100" b="0" i="0" u="none" strike="noStrike" cap="none" dirty="0">
                <a:solidFill>
                  <a:srgbClr val="EF4F63"/>
                </a:solidFill>
                <a:highlight>
                  <a:srgbClr val="CFD8DC"/>
                </a:highlight>
                <a:latin typeface="Courier New"/>
                <a:ea typeface="Courier New"/>
                <a:cs typeface="Courier New"/>
                <a:sym typeface="Courier New"/>
              </a:rPr>
              <a:t>requests</a:t>
            </a:r>
            <a:r>
              <a:rPr lang="en" sz="1250" b="0" i="0" u="none" strike="noStrike" cap="none" dirty="0">
                <a:solidFill>
                  <a:srgbClr val="222222"/>
                </a:solidFill>
                <a:highlight>
                  <a:srgbClr val="FFFFFF"/>
                </a:highlight>
                <a:latin typeface="Arial"/>
                <a:ea typeface="Arial"/>
                <a:cs typeface="Arial"/>
                <a:sym typeface="Arial"/>
              </a:rPr>
              <a:t> library is the standard for making HTTP requests in Python. Simple and beautiful and pythonic.</a:t>
            </a:r>
            <a:endParaRPr sz="1400" b="0" i="0" u="none" strike="noStrike" cap="none" dirty="0">
              <a:solidFill>
                <a:srgbClr val="000000"/>
              </a:solidFill>
              <a:latin typeface="Source Sans Pro"/>
              <a:ea typeface="Source Sans Pro"/>
              <a:cs typeface="Source Sans Pro"/>
              <a:sym typeface="Source Sans Pro"/>
            </a:endParaRPr>
          </a:p>
        </p:txBody>
      </p:sp>
      <p:sp>
        <p:nvSpPr>
          <p:cNvPr id="270" name="Google Shape;270;ge1936f3aa2_0_108"/>
          <p:cNvSpPr txBox="1"/>
          <p:nvPr/>
        </p:nvSpPr>
        <p:spPr>
          <a:xfrm>
            <a:off x="786100" y="1186525"/>
            <a:ext cx="6676200" cy="7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1" i="0" u="none" strike="noStrike" cap="none">
                <a:solidFill>
                  <a:srgbClr val="EF4F63"/>
                </a:solidFill>
                <a:highlight>
                  <a:srgbClr val="FFFFFF"/>
                </a:highlight>
                <a:latin typeface="Arial"/>
                <a:ea typeface="Arial"/>
                <a:cs typeface="Arial"/>
                <a:sym typeface="Arial"/>
              </a:rPr>
              <a:t>get request [github public data]</a:t>
            </a:r>
            <a:br>
              <a:rPr lang="en" sz="1250" b="1" i="0" u="none" strike="noStrike" cap="none">
                <a:solidFill>
                  <a:srgbClr val="EF4F63"/>
                </a:solidFill>
                <a:highlight>
                  <a:srgbClr val="FFFFFF"/>
                </a:highlight>
                <a:latin typeface="Arial"/>
                <a:ea typeface="Arial"/>
                <a:cs typeface="Arial"/>
                <a:sym typeface="Arial"/>
              </a:rPr>
            </a:br>
            <a:r>
              <a:rPr lang="en" sz="900" b="1" i="0" u="none" strike="noStrike" cap="none">
                <a:solidFill>
                  <a:srgbClr val="AF00DB"/>
                </a:solidFill>
                <a:highlight>
                  <a:srgbClr val="FFFFFF"/>
                </a:highlight>
                <a:latin typeface="Courier New"/>
                <a:ea typeface="Courier New"/>
                <a:cs typeface="Courier New"/>
                <a:sym typeface="Courier New"/>
              </a:rPr>
              <a:t>&gt;&gt; import</a:t>
            </a: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267F99"/>
                </a:solidFill>
                <a:highlight>
                  <a:srgbClr val="FFFFFF"/>
                </a:highlight>
                <a:latin typeface="Courier New"/>
                <a:ea typeface="Courier New"/>
                <a:cs typeface="Courier New"/>
                <a:sym typeface="Courier New"/>
              </a:rPr>
              <a:t>requests</a:t>
            </a:r>
            <a:br>
              <a:rPr lang="en" sz="900" b="1" i="0" u="none" strike="noStrike" cap="none">
                <a:solidFill>
                  <a:srgbClr val="267F99"/>
                </a:solidFill>
                <a:highlight>
                  <a:srgbClr val="FFFFFF"/>
                </a:highlight>
                <a:latin typeface="Courier New"/>
                <a:ea typeface="Courier New"/>
                <a:cs typeface="Courier New"/>
                <a:sym typeface="Courier New"/>
              </a:rPr>
            </a:br>
            <a:r>
              <a:rPr lang="en" sz="900" b="1" i="0" u="none" strike="noStrike" cap="none">
                <a:solidFill>
                  <a:srgbClr val="267F99"/>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 = </a:t>
            </a:r>
            <a:r>
              <a:rPr lang="en" sz="900" b="1" i="0" u="none" strike="noStrike" cap="none">
                <a:solidFill>
                  <a:srgbClr val="267F99"/>
                </a:solidFill>
                <a:highlight>
                  <a:srgbClr val="FFFFFF"/>
                </a:highlight>
                <a:latin typeface="Courier New"/>
                <a:ea typeface="Courier New"/>
                <a:cs typeface="Courier New"/>
                <a:sym typeface="Courier New"/>
              </a:rPr>
              <a:t>requests</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get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sng" strike="noStrike" cap="none">
                <a:solidFill>
                  <a:schemeClr val="accent1"/>
                </a:solidFill>
                <a:highlight>
                  <a:srgbClr val="FFFFFF"/>
                </a:highlight>
                <a:latin typeface="Courier New"/>
                <a:ea typeface="Courier New"/>
                <a:cs typeface="Courier New"/>
                <a:sym typeface="Courier New"/>
                <a:hlinkClick r:id="rId6">
                  <a:extLst>
                    <a:ext uri="{A12FA001-AC4F-418D-AE19-62706E023703}">
                      <ahyp:hlinkClr xmlns:ahyp="http://schemas.microsoft.com/office/drawing/2018/hyperlinkcolor" val="tx"/>
                    </a:ext>
                  </a:extLst>
                </a:hlinkClick>
              </a:rPr>
              <a:t>https://api.github.com</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001080"/>
                </a:solidFill>
                <a:highlight>
                  <a:srgbClr val="FFFFFF"/>
                </a:highlight>
                <a:latin typeface="Courier New"/>
                <a:ea typeface="Courier New"/>
                <a:cs typeface="Courier New"/>
                <a:sym typeface="Courier New"/>
              </a:rPr>
              <a:t>content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decode</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'utf-8'</a:t>
            </a:r>
            <a:r>
              <a:rPr lang="en" sz="900" b="1" i="0" u="none" strike="noStrike" cap="none">
                <a:solidFill>
                  <a:srgbClr val="000000"/>
                </a:solidFill>
                <a:highlight>
                  <a:srgbClr val="FFFFFF"/>
                </a:highlight>
                <a:latin typeface="Courier New"/>
                <a:ea typeface="Courier New"/>
                <a:cs typeface="Courier New"/>
                <a:sym typeface="Courier New"/>
              </a:rPr>
              <a:t>)</a:t>
            </a:r>
            <a:endParaRPr sz="1400" b="0" i="0" u="none" strike="noStrike" cap="none">
              <a:solidFill>
                <a:srgbClr val="000000"/>
              </a:solidFill>
              <a:latin typeface="Source Sans Pro"/>
              <a:ea typeface="Source Sans Pro"/>
              <a:cs typeface="Source Sans Pro"/>
              <a:sym typeface="Source Sans Pro"/>
            </a:endParaRPr>
          </a:p>
        </p:txBody>
      </p:sp>
      <p:sp>
        <p:nvSpPr>
          <p:cNvPr id="271" name="Google Shape;271;ge1936f3aa2_0_108"/>
          <p:cNvSpPr txBox="1"/>
          <p:nvPr/>
        </p:nvSpPr>
        <p:spPr>
          <a:xfrm>
            <a:off x="789700" y="1921950"/>
            <a:ext cx="7240500" cy="115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00"/>
              <a:buFont typeface="Arial"/>
              <a:buNone/>
            </a:pPr>
            <a:r>
              <a:rPr lang="en" sz="1250" b="1" i="0" u="none" strike="noStrike" cap="none">
                <a:solidFill>
                  <a:srgbClr val="EF4F63"/>
                </a:solidFill>
                <a:highlight>
                  <a:srgbClr val="FFFFFF"/>
                </a:highlight>
                <a:latin typeface="Arial"/>
                <a:ea typeface="Arial"/>
                <a:cs typeface="Arial"/>
                <a:sym typeface="Arial"/>
              </a:rPr>
              <a:t>adding auth headers in request [to fetch user personal information]</a:t>
            </a:r>
            <a:endParaRPr sz="1250" b="1" i="0" u="none" strike="noStrike" cap="none">
              <a:solidFill>
                <a:srgbClr val="EF4F63"/>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1080"/>
                </a:solidFill>
                <a:highlight>
                  <a:srgbClr val="FFFFFF"/>
                </a:highlight>
                <a:latin typeface="Courier New"/>
                <a:ea typeface="Courier New"/>
                <a:cs typeface="Courier New"/>
                <a:sym typeface="Courier New"/>
              </a:rPr>
              <a:t>&gt;&gt; headers</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A31515"/>
                </a:solidFill>
                <a:highlight>
                  <a:srgbClr val="FFFFFF"/>
                </a:highlight>
                <a:latin typeface="Courier New"/>
                <a:ea typeface="Courier New"/>
                <a:cs typeface="Courier New"/>
                <a:sym typeface="Courier New"/>
              </a:rPr>
              <a:t>'Authorization'</a:t>
            </a:r>
            <a:r>
              <a:rPr lang="en" sz="900" b="1" i="0" u="none" strike="noStrike" cap="none">
                <a:solidFill>
                  <a:srgbClr val="000000"/>
                </a:solidFill>
                <a:highlight>
                  <a:srgbClr val="FFFFFF"/>
                </a:highlight>
                <a:latin typeface="Courier New"/>
                <a:ea typeface="Courier New"/>
                <a:cs typeface="Courier New"/>
                <a:sym typeface="Courier New"/>
              </a:rPr>
              <a:t>: </a:t>
            </a:r>
            <a:r>
              <a:rPr lang="en" sz="900" b="1" i="0" u="none" strike="noStrike" cap="none">
                <a:solidFill>
                  <a:srgbClr val="A31515"/>
                </a:solidFill>
                <a:highlight>
                  <a:srgbClr val="CFD8DC"/>
                </a:highlight>
                <a:latin typeface="Courier New"/>
                <a:ea typeface="Courier New"/>
                <a:cs typeface="Courier New"/>
                <a:sym typeface="Courier New"/>
              </a:rPr>
              <a:t>'token ghp_eetFj6SyFxbgQFFFifWwGry0V3bUh0S8ZXFE'</a:t>
            </a:r>
            <a:endParaRPr sz="900" b="1" i="0" u="none" strike="noStrike" cap="none">
              <a:solidFill>
                <a:srgbClr val="A31515"/>
              </a:solidFill>
              <a:highlight>
                <a:srgbClr val="CFD8DC"/>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0000"/>
                </a:solidFill>
                <a:highlight>
                  <a:srgbClr val="FFFFFF"/>
                </a:highlight>
                <a:latin typeface="Courier New"/>
                <a:ea typeface="Courier New"/>
                <a:cs typeface="Courier New"/>
                <a:sym typeface="Courier New"/>
              </a:rPr>
              <a:t>}</a:t>
            </a:r>
            <a:endParaRPr sz="900" b="1" i="0" u="none" strike="noStrike" cap="none">
              <a:solidFill>
                <a:srgbClr val="00108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a:solidFill>
                  <a:srgbClr val="001080"/>
                </a:solidFill>
                <a:highlight>
                  <a:srgbClr val="FFFFFF"/>
                </a:highlight>
                <a:latin typeface="Courier New"/>
                <a:ea typeface="Courier New"/>
                <a:cs typeface="Courier New"/>
                <a:sym typeface="Courier New"/>
              </a:rPr>
              <a:t>&gt;&gt; r</a:t>
            </a:r>
            <a:r>
              <a:rPr lang="en" sz="900" b="1" i="0" u="none" strike="noStrike" cap="none">
                <a:solidFill>
                  <a:srgbClr val="000000"/>
                </a:solidFill>
                <a:highlight>
                  <a:srgbClr val="FFFFFF"/>
                </a:highlight>
                <a:latin typeface="Courier New"/>
                <a:ea typeface="Courier New"/>
                <a:cs typeface="Courier New"/>
                <a:sym typeface="Courier New"/>
              </a:rPr>
              <a:t> = </a:t>
            </a:r>
            <a:r>
              <a:rPr lang="en" sz="900" b="1" i="0" u="none" strike="noStrike" cap="none">
                <a:solidFill>
                  <a:srgbClr val="267F99"/>
                </a:solidFill>
                <a:highlight>
                  <a:srgbClr val="FFFFFF"/>
                </a:highlight>
                <a:latin typeface="Courier New"/>
                <a:ea typeface="Courier New"/>
                <a:cs typeface="Courier New"/>
                <a:sym typeface="Courier New"/>
              </a:rPr>
              <a:t>requests</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get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a:t>
            </a:r>
            <a:r>
              <a:rPr lang="en" sz="900" b="1" i="0" u="sng" strike="noStrike" cap="none">
                <a:solidFill>
                  <a:schemeClr val="accent1"/>
                </a:solidFill>
                <a:highlight>
                  <a:srgbClr val="FFFFFF"/>
                </a:highlight>
                <a:latin typeface="Courier New"/>
                <a:ea typeface="Courier New"/>
                <a:cs typeface="Courier New"/>
                <a:sym typeface="Courier New"/>
                <a:hlinkClick r:id="rId7">
                  <a:extLst>
                    <a:ext uri="{A12FA001-AC4F-418D-AE19-62706E023703}">
                      <ahyp:hlinkClr xmlns:ahyp="http://schemas.microsoft.com/office/drawing/2018/hyperlinkcolor" val="tx"/>
                    </a:ext>
                  </a:extLst>
                </a:hlinkClick>
              </a:rPr>
              <a:t>https://api.github.com/user',headers=headers</a:t>
            </a:r>
            <a:r>
              <a:rPr lang="en" sz="900" b="1" i="0" u="none" strike="noStrike" cap="none">
                <a:solidFill>
                  <a:srgbClr val="000000"/>
                </a:solidFill>
                <a:highlight>
                  <a:srgbClr val="FFFFFF"/>
                </a:highlight>
                <a:latin typeface="Courier New"/>
                <a:ea typeface="Courier New"/>
                <a:cs typeface="Courier New"/>
                <a:sym typeface="Courier New"/>
              </a:rPr>
              <a:t>)</a:t>
            </a:r>
            <a:br>
              <a:rPr lang="en" sz="900" b="1" i="0" u="none" strike="noStrike" cap="none">
                <a:solidFill>
                  <a:srgbClr val="000000"/>
                </a:solidFill>
                <a:highlight>
                  <a:srgbClr val="FFFFFF"/>
                </a:highlight>
                <a:latin typeface="Courier New"/>
                <a:ea typeface="Courier New"/>
                <a:cs typeface="Courier New"/>
                <a:sym typeface="Courier New"/>
              </a:rPr>
            </a:br>
            <a:r>
              <a:rPr lang="en" sz="900" b="1" i="0" u="none" strike="noStrike" cap="none">
                <a:solidFill>
                  <a:srgbClr val="000000"/>
                </a:solidFill>
                <a:highlight>
                  <a:srgbClr val="FFFFFF"/>
                </a:highlight>
                <a:latin typeface="Courier New"/>
                <a:ea typeface="Courier New"/>
                <a:cs typeface="Courier New"/>
                <a:sym typeface="Courier New"/>
              </a:rPr>
              <a:t>&gt;&gt; </a:t>
            </a:r>
            <a:r>
              <a:rPr lang="en" sz="900" b="1" i="0" u="none" strike="noStrike" cap="none">
                <a:solidFill>
                  <a:srgbClr val="001080"/>
                </a:solidFill>
                <a:highlight>
                  <a:srgbClr val="FFFFFF"/>
                </a:highlight>
                <a:latin typeface="Courier New"/>
                <a:ea typeface="Courier New"/>
                <a:cs typeface="Courier New"/>
                <a:sym typeface="Courier New"/>
              </a:rPr>
              <a:t>r</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001080"/>
                </a:solidFill>
                <a:highlight>
                  <a:srgbClr val="FFFFFF"/>
                </a:highlight>
                <a:latin typeface="Courier New"/>
                <a:ea typeface="Courier New"/>
                <a:cs typeface="Courier New"/>
                <a:sym typeface="Courier New"/>
              </a:rPr>
              <a:t>content</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795E26"/>
                </a:solidFill>
                <a:highlight>
                  <a:srgbClr val="FFFFFF"/>
                </a:highlight>
                <a:latin typeface="Courier New"/>
                <a:ea typeface="Courier New"/>
                <a:cs typeface="Courier New"/>
                <a:sym typeface="Courier New"/>
              </a:rPr>
              <a:t>decode</a:t>
            </a:r>
            <a:r>
              <a:rPr lang="en" sz="900" b="1" i="0" u="none" strike="noStrike" cap="none">
                <a:solidFill>
                  <a:srgbClr val="000000"/>
                </a:solidFill>
                <a:highlight>
                  <a:srgbClr val="FFFFFF"/>
                </a:highlight>
                <a:latin typeface="Courier New"/>
                <a:ea typeface="Courier New"/>
                <a:cs typeface="Courier New"/>
                <a:sym typeface="Courier New"/>
              </a:rPr>
              <a:t>(</a:t>
            </a:r>
            <a:r>
              <a:rPr lang="en" sz="900" b="1" i="0" u="none" strike="noStrike" cap="none">
                <a:solidFill>
                  <a:srgbClr val="A31515"/>
                </a:solidFill>
                <a:highlight>
                  <a:srgbClr val="FFFFFF"/>
                </a:highlight>
                <a:latin typeface="Courier New"/>
                <a:ea typeface="Courier New"/>
                <a:cs typeface="Courier New"/>
                <a:sym typeface="Courier New"/>
              </a:rPr>
              <a:t>'utf-8'</a:t>
            </a:r>
            <a:r>
              <a:rPr lang="en" sz="900" b="1" i="0" u="none" strike="noStrike" cap="none">
                <a:solidFill>
                  <a:srgbClr val="000000"/>
                </a:solidFill>
                <a:highlight>
                  <a:srgbClr val="FFFFFF"/>
                </a:highlight>
                <a:latin typeface="Courier New"/>
                <a:ea typeface="Courier New"/>
                <a:cs typeface="Courier New"/>
                <a:sym typeface="Courier New"/>
              </a:rPr>
              <a:t>)</a:t>
            </a:r>
            <a:endParaRPr sz="1400" b="0" i="0" u="none" strike="noStrike" cap="none">
              <a:solidFill>
                <a:srgbClr val="000000"/>
              </a:solidFill>
              <a:latin typeface="Source Sans Pro"/>
              <a:ea typeface="Source Sans Pro"/>
              <a:cs typeface="Source Sans Pro"/>
              <a:sym typeface="Source Sans Pro"/>
            </a:endParaRPr>
          </a:p>
        </p:txBody>
      </p:sp>
      <p:pic>
        <p:nvPicPr>
          <p:cNvPr id="272" name="Google Shape;272;ge1936f3aa2_0_108"/>
          <p:cNvPicPr preferRelativeResize="0"/>
          <p:nvPr/>
        </p:nvPicPr>
        <p:blipFill rotWithShape="1">
          <a:blip r:embed="rId8">
            <a:alphaModFix/>
          </a:blip>
          <a:srcRect/>
          <a:stretch/>
        </p:blipFill>
        <p:spPr>
          <a:xfrm>
            <a:off x="2384250" y="4452525"/>
            <a:ext cx="6645024" cy="594975"/>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9"/>
                                        </p:tgtEl>
                                        <p:attrNameLst>
                                          <p:attrName>style.visibility</p:attrName>
                                        </p:attrNameLst>
                                      </p:cBhvr>
                                      <p:to>
                                        <p:strVal val="visible"/>
                                      </p:to>
                                    </p:set>
                                    <p:animEffect transition="in" filter="fade">
                                      <p:cBhvr>
                                        <p:cTn id="7" dur="1000"/>
                                        <p:tgtEl>
                                          <p:spTgt spid="2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1000"/>
                                        <p:tgtEl>
                                          <p:spTgt spid="27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gtEl>
                                        <p:attrNameLst>
                                          <p:attrName>style.visibility</p:attrName>
                                        </p:attrNameLst>
                                      </p:cBhvr>
                                      <p:to>
                                        <p:strVal val="visible"/>
                                      </p:to>
                                    </p:set>
                                    <p:animEffect transition="in" filter="fade">
                                      <p:cBhvr>
                                        <p:cTn id="17" dur="1000"/>
                                        <p:tgtEl>
                                          <p:spTgt spid="2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1"/>
                                        </p:tgtEl>
                                        <p:attrNameLst>
                                          <p:attrName>style.visibility</p:attrName>
                                        </p:attrNameLst>
                                      </p:cBhvr>
                                      <p:to>
                                        <p:strVal val="visible"/>
                                      </p:to>
                                    </p:set>
                                    <p:animEffect transition="in" filter="fade">
                                      <p:cBhvr>
                                        <p:cTn id="22" dur="1000"/>
                                        <p:tgtEl>
                                          <p:spTgt spid="27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8"/>
                                        </p:tgtEl>
                                        <p:attrNameLst>
                                          <p:attrName>style.visibility</p:attrName>
                                        </p:attrNameLst>
                                      </p:cBhvr>
                                      <p:to>
                                        <p:strVal val="visible"/>
                                      </p:to>
                                    </p:set>
                                    <p:animEffect transition="in" filter="fade">
                                      <p:cBhvr>
                                        <p:cTn id="27" dur="1000"/>
                                        <p:tgtEl>
                                          <p:spTgt spid="26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3"/>
                                        </p:tgtEl>
                                        <p:attrNameLst>
                                          <p:attrName>style.visibility</p:attrName>
                                        </p:attrNameLst>
                                      </p:cBhvr>
                                      <p:to>
                                        <p:strVal val="visible"/>
                                      </p:to>
                                    </p:set>
                                    <p:animEffect transition="in" filter="fade">
                                      <p:cBhvr>
                                        <p:cTn id="32" dur="1000"/>
                                        <p:tgtEl>
                                          <p:spTgt spid="2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2"/>
                                        </p:tgtEl>
                                        <p:attrNameLst>
                                          <p:attrName>style.visibility</p:attrName>
                                        </p:attrNameLst>
                                      </p:cBhvr>
                                      <p:to>
                                        <p:strVal val="visible"/>
                                      </p:to>
                                    </p:set>
                                    <p:animEffect transition="in" filter="fade">
                                      <p:cBhvr>
                                        <p:cTn id="37" dur="1000"/>
                                        <p:tgtEl>
                                          <p:spTgt spid="2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e252f61ace_0_3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41</a:t>
            </a:fld>
            <a:endParaRPr/>
          </a:p>
        </p:txBody>
      </p:sp>
      <p:sp>
        <p:nvSpPr>
          <p:cNvPr id="278" name="Google Shape;278;ge252f61ace_0_32"/>
          <p:cNvSpPr txBox="1">
            <a:spLocks noGrp="1"/>
          </p:cNvSpPr>
          <p:nvPr>
            <p:ph type="title"/>
          </p:nvPr>
        </p:nvSpPr>
        <p:spPr>
          <a:xfrm>
            <a:off x="8623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10000"/>
              </a:lnSpc>
              <a:spcBef>
                <a:spcPts val="2400"/>
              </a:spcBef>
              <a:spcAft>
                <a:spcPts val="600"/>
              </a:spcAft>
              <a:buSzPts val="2000"/>
              <a:buNone/>
            </a:pPr>
            <a:r>
              <a:rPr lang="en" sz="2800" b="1"/>
              <a:t>Python </a:t>
            </a:r>
            <a:r>
              <a:rPr lang="en" sz="2800">
                <a:highlight>
                  <a:srgbClr val="CFD8DC"/>
                </a:highlight>
                <a:latin typeface="Roboto Mono"/>
                <a:ea typeface="Roboto Mono"/>
                <a:cs typeface="Roboto Mono"/>
                <a:sym typeface="Roboto Mono"/>
              </a:rPr>
              <a:t>request</a:t>
            </a:r>
            <a:r>
              <a:rPr lang="en" sz="2800" b="1"/>
              <a:t> library</a:t>
            </a:r>
            <a:endParaRPr sz="2800" b="1"/>
          </a:p>
        </p:txBody>
      </p:sp>
      <p:pic>
        <p:nvPicPr>
          <p:cNvPr id="279" name="Google Shape;279;ge252f61ace_0_32"/>
          <p:cNvPicPr preferRelativeResize="0"/>
          <p:nvPr/>
        </p:nvPicPr>
        <p:blipFill rotWithShape="1">
          <a:blip r:embed="rId3">
            <a:alphaModFix/>
          </a:blip>
          <a:srcRect/>
          <a:stretch/>
        </p:blipFill>
        <p:spPr>
          <a:xfrm>
            <a:off x="163972" y="155721"/>
            <a:ext cx="658974" cy="657876"/>
          </a:xfrm>
          <a:prstGeom prst="rect">
            <a:avLst/>
          </a:prstGeom>
          <a:noFill/>
          <a:ln>
            <a:noFill/>
          </a:ln>
        </p:spPr>
      </p:pic>
      <p:pic>
        <p:nvPicPr>
          <p:cNvPr id="280" name="Google Shape;280;ge252f61ace_0_32"/>
          <p:cNvPicPr preferRelativeResize="0"/>
          <p:nvPr/>
        </p:nvPicPr>
        <p:blipFill rotWithShape="1">
          <a:blip r:embed="rId4">
            <a:alphaModFix/>
          </a:blip>
          <a:srcRect/>
          <a:stretch/>
        </p:blipFill>
        <p:spPr>
          <a:xfrm>
            <a:off x="899150" y="2994375"/>
            <a:ext cx="3567225" cy="514350"/>
          </a:xfrm>
          <a:prstGeom prst="rect">
            <a:avLst/>
          </a:prstGeom>
          <a:noFill/>
          <a:ln w="9525" cap="flat" cmpd="sng">
            <a:solidFill>
              <a:schemeClr val="dk2"/>
            </a:solidFill>
            <a:prstDash val="solid"/>
            <a:round/>
            <a:headEnd type="none" w="sm" len="sm"/>
            <a:tailEnd type="none" w="sm" len="sm"/>
          </a:ln>
        </p:spPr>
      </p:pic>
      <p:sp>
        <p:nvSpPr>
          <p:cNvPr id="281" name="Google Shape;281;ge252f61ace_0_32"/>
          <p:cNvSpPr txBox="1"/>
          <p:nvPr/>
        </p:nvSpPr>
        <p:spPr>
          <a:xfrm>
            <a:off x="786150" y="690975"/>
            <a:ext cx="8090700" cy="240062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250"/>
              <a:buFont typeface="Arial"/>
              <a:buNone/>
            </a:pPr>
            <a:r>
              <a:rPr lang="en" sz="1250" b="1" i="0" u="none" strike="noStrike" cap="none" dirty="0">
                <a:solidFill>
                  <a:srgbClr val="EF4F63"/>
                </a:solidFill>
                <a:highlight>
                  <a:srgbClr val="FFFFFF"/>
                </a:highlight>
                <a:latin typeface="Arial"/>
                <a:ea typeface="Arial"/>
                <a:cs typeface="Arial"/>
                <a:sym typeface="Arial"/>
              </a:rPr>
              <a:t>post request [creating a issue in git repo]</a:t>
            </a:r>
            <a:endParaRPr sz="12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350"/>
              <a:buFont typeface="Arial"/>
              <a:buNone/>
            </a:pPr>
            <a:r>
              <a:rPr lang="en" sz="1350" b="0" i="0" u="none" strike="noStrike" cap="none" dirty="0">
                <a:solidFill>
                  <a:srgbClr val="222222"/>
                </a:solidFill>
                <a:highlight>
                  <a:srgbClr val="FFFFFF"/>
                </a:highlight>
                <a:latin typeface="Arial"/>
                <a:ea typeface="Arial"/>
                <a:cs typeface="Arial"/>
                <a:sym typeface="Arial"/>
              </a:rPr>
              <a:t>api endpoint for creating issue </a:t>
            </a:r>
            <a:r>
              <a:rPr lang="en" sz="1000" b="0" i="0" u="none" strike="noStrike" cap="none" dirty="0">
                <a:solidFill>
                  <a:srgbClr val="292929"/>
                </a:solidFill>
                <a:highlight>
                  <a:srgbClr val="CFD8DC"/>
                </a:highlight>
                <a:latin typeface="Roboto Mono"/>
                <a:ea typeface="Roboto Mono"/>
                <a:cs typeface="Roboto Mono"/>
                <a:sym typeface="Roboto Mono"/>
              </a:rPr>
              <a:t>POST /repos/{owner}/{repo}/issues</a:t>
            </a:r>
            <a:endParaRPr sz="1000" b="0" i="0" u="none" strike="noStrike" cap="none" dirty="0">
              <a:solidFill>
                <a:srgbClr val="292929"/>
              </a:solidFill>
              <a:highlight>
                <a:srgbClr val="CFD8DC"/>
              </a:highlight>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1000"/>
              <a:buFont typeface="Arial"/>
              <a:buNone/>
            </a:pPr>
            <a:r>
              <a:rPr lang="en" sz="1000" b="0" i="0" u="none" strike="noStrike" cap="none" dirty="0">
                <a:solidFill>
                  <a:srgbClr val="292929"/>
                </a:solidFill>
                <a:highlight>
                  <a:srgbClr val="CFD8DC"/>
                </a:highlight>
                <a:latin typeface="Roboto Mono"/>
                <a:ea typeface="Roboto Mono"/>
                <a:cs typeface="Roboto Mono"/>
                <a:sym typeface="Roboto Mono"/>
              </a:rPr>
              <a:t>owner</a:t>
            </a:r>
            <a:r>
              <a:rPr lang="en" sz="1350" b="0" i="0" u="none" strike="noStrike" cap="none" dirty="0">
                <a:solidFill>
                  <a:srgbClr val="222222"/>
                </a:solidFill>
                <a:highlight>
                  <a:srgbClr val="FFFFFF"/>
                </a:highlight>
                <a:latin typeface="Arial"/>
                <a:ea typeface="Arial"/>
                <a:cs typeface="Arial"/>
                <a:sym typeface="Arial"/>
              </a:rPr>
              <a:t> and </a:t>
            </a:r>
            <a:r>
              <a:rPr lang="en" sz="1000" b="0" i="0" u="none" strike="noStrike" cap="none" dirty="0">
                <a:solidFill>
                  <a:srgbClr val="292929"/>
                </a:solidFill>
                <a:highlight>
                  <a:srgbClr val="CFD8DC"/>
                </a:highlight>
                <a:latin typeface="Roboto Mono"/>
                <a:ea typeface="Roboto Mono"/>
                <a:cs typeface="Roboto Mono"/>
                <a:sym typeface="Roboto Mono"/>
              </a:rPr>
              <a:t>repo</a:t>
            </a:r>
            <a:r>
              <a:rPr lang="en" sz="1350" b="0" i="0" u="none" strike="noStrike" cap="none" dirty="0">
                <a:solidFill>
                  <a:srgbClr val="222222"/>
                </a:solidFill>
                <a:highlight>
                  <a:srgbClr val="FFFFFF"/>
                </a:highlight>
                <a:latin typeface="Arial"/>
                <a:ea typeface="Arial"/>
                <a:cs typeface="Arial"/>
                <a:sym typeface="Arial"/>
              </a:rPr>
              <a:t> are variables, depending on which repository you want to access.</a:t>
            </a:r>
            <a:endParaRPr sz="1350" b="0" i="0" u="none" strike="noStrike" cap="none" dirty="0">
              <a:solidFill>
                <a:srgbClr val="222222"/>
              </a:solidFill>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100"/>
              <a:buFont typeface="Arial"/>
              <a:buNone/>
            </a:pPr>
            <a:r>
              <a:rPr lang="en" sz="1100" b="0" i="0" u="none" strike="noStrike" cap="none" dirty="0">
                <a:solidFill>
                  <a:srgbClr val="222222"/>
                </a:solidFill>
                <a:latin typeface="Arial"/>
                <a:ea typeface="Arial"/>
                <a:cs typeface="Arial"/>
                <a:sym typeface="Arial"/>
              </a:rPr>
              <a:t>We want to create an issue for this repo </a:t>
            </a:r>
            <a:r>
              <a:rPr lang="en" sz="1100" b="0" i="0" u="sng" strike="noStrike" cap="none"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https://github.com/</a:t>
            </a:r>
            <a:r>
              <a:rPr lang="en" sz="1100" u="sng"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huzaifakamran</a:t>
            </a:r>
            <a:r>
              <a:rPr lang="en" sz="1100" b="0" i="0" u="sng" strike="noStrike" cap="none" dirty="0">
                <a:solidFill>
                  <a:schemeClr val="accent1"/>
                </a:solidFill>
                <a:highlight>
                  <a:srgbClr val="CFD8DC"/>
                </a:highlight>
                <a:latin typeface="Roboto Mono"/>
                <a:ea typeface="Roboto Mono"/>
                <a:cs typeface="Roboto Mono"/>
                <a:sym typeface="Roboto Mono"/>
                <a:hlinkClick r:id="rId5">
                  <a:extLst>
                    <a:ext uri="{A12FA001-AC4F-418D-AE19-62706E023703}">
                      <ahyp:hlinkClr xmlns:ahyp="http://schemas.microsoft.com/office/drawing/2018/hyperlinkcolor" val="tx"/>
                    </a:ext>
                  </a:extLst>
                </a:hlinkClick>
              </a:rPr>
              <a:t>/temp-repo</a:t>
            </a:r>
            <a:endParaRPr sz="1100" b="0" i="0" u="none" strike="noStrike" cap="none" dirty="0">
              <a:solidFill>
                <a:srgbClr val="222222"/>
              </a:solidFill>
              <a:highlight>
                <a:srgbClr val="CFD8DC"/>
              </a:highlight>
              <a:latin typeface="Roboto Mono"/>
              <a:ea typeface="Roboto Mono"/>
              <a:cs typeface="Roboto Mono"/>
              <a:sym typeface="Roboto Mono"/>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AF00DB"/>
                </a:solidFill>
                <a:highlight>
                  <a:srgbClr val="FFFFFF"/>
                </a:highlight>
                <a:latin typeface="Courier New"/>
                <a:ea typeface="Courier New"/>
                <a:cs typeface="Courier New"/>
                <a:sym typeface="Courier New"/>
              </a:rPr>
              <a:t>import</a:t>
            </a:r>
            <a:r>
              <a:rPr lang="en" sz="900" b="1" i="0" u="none" strike="noStrike" cap="none" dirty="0">
                <a:solidFill>
                  <a:srgbClr val="000000"/>
                </a:solidFill>
                <a:highlight>
                  <a:srgbClr val="FFFFFF"/>
                </a:highlight>
                <a:latin typeface="Courier New"/>
                <a:ea typeface="Courier New"/>
                <a:cs typeface="Courier New"/>
                <a:sym typeface="Courier New"/>
              </a:rPr>
              <a:t> </a:t>
            </a:r>
            <a:r>
              <a:rPr lang="en" sz="900" b="1" i="0" u="none" strike="noStrike" cap="none" dirty="0">
                <a:solidFill>
                  <a:srgbClr val="267F99"/>
                </a:solidFill>
                <a:highlight>
                  <a:srgbClr val="FFFFFF"/>
                </a:highlight>
                <a:latin typeface="Courier New"/>
                <a:ea typeface="Courier New"/>
                <a:cs typeface="Courier New"/>
                <a:sym typeface="Courier New"/>
              </a:rPr>
              <a:t>requests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267F99"/>
                </a:solidFill>
                <a:highlight>
                  <a:srgbClr val="FFFFFF"/>
                </a:highlight>
                <a:latin typeface="Courier New"/>
                <a:ea typeface="Courier New"/>
                <a:cs typeface="Courier New"/>
                <a:sym typeface="Courier New"/>
              </a:rPr>
              <a:t>json</a:t>
            </a:r>
            <a:endParaRPr sz="900" b="1" i="0" u="none" strike="noStrike" cap="none" dirty="0">
              <a:solidFill>
                <a:srgbClr val="267F99"/>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payload</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A31515"/>
                </a:solidFill>
                <a:highlight>
                  <a:srgbClr val="FFFFFF"/>
                </a:highlight>
                <a:latin typeface="Courier New"/>
                <a:ea typeface="Courier New"/>
                <a:cs typeface="Courier New"/>
                <a:sym typeface="Courier New"/>
              </a:rPr>
              <a:t>"title"</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"A sample new issue from api"</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"body"</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"The user interface is upside down"</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"labels"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"bug"</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A31515"/>
                </a:solidFill>
                <a:highlight>
                  <a:srgbClr val="FFFFFF"/>
                </a:highlight>
                <a:latin typeface="Courier New"/>
                <a:ea typeface="Courier New"/>
                <a:cs typeface="Courier New"/>
                <a:sym typeface="Courier New"/>
              </a:rPr>
              <a:t>"bug from api"</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A31515"/>
                </a:solidFill>
                <a:highlight>
                  <a:srgbClr val="FFFFFF"/>
                </a:highlight>
                <a:latin typeface="Courier New"/>
                <a:ea typeface="Courier New"/>
                <a:cs typeface="Courier New"/>
                <a:sym typeface="Courier New"/>
              </a:rPr>
              <a:t>'Authorization'</a:t>
            </a:r>
            <a:r>
              <a:rPr lang="en" sz="900" b="1" i="0" u="none" strike="noStrike" cap="none" dirty="0">
                <a:solidFill>
                  <a:srgbClr val="000000"/>
                </a:solidFill>
                <a:highlight>
                  <a:srgbClr val="FFFFFF"/>
                </a:highlight>
                <a:latin typeface="Courier New"/>
                <a:ea typeface="Courier New"/>
                <a:cs typeface="Courier New"/>
                <a:sym typeface="Courier New"/>
              </a:rPr>
              <a:t>: </a:t>
            </a:r>
            <a:r>
              <a:rPr lang="en" sz="900" b="1" i="0" u="none" strike="noStrike" cap="none" dirty="0">
                <a:solidFill>
                  <a:srgbClr val="A31515"/>
                </a:solidFill>
                <a:highlight>
                  <a:srgbClr val="FFFFFF"/>
                </a:highlight>
                <a:latin typeface="Courier New"/>
                <a:ea typeface="Courier New"/>
                <a:cs typeface="Courier New"/>
                <a:sym typeface="Courier New"/>
              </a:rPr>
              <a:t>'token ghp_eetFj6SyBFxbgQFFFifWwGry0V3bUh0XZFE'</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url</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A31515"/>
                </a:solidFill>
                <a:highlight>
                  <a:srgbClr val="FFFFFF"/>
                </a:highlight>
                <a:latin typeface="Courier New"/>
                <a:ea typeface="Courier New"/>
                <a:cs typeface="Courier New"/>
                <a:sym typeface="Courier New"/>
              </a:rPr>
              <a:t>" https://api.github.com/repos/</a:t>
            </a:r>
            <a:r>
              <a:rPr lang="en" sz="900" b="1" dirty="0">
                <a:solidFill>
                  <a:srgbClr val="A31515"/>
                </a:solidFill>
                <a:highlight>
                  <a:srgbClr val="FFFFFF"/>
                </a:highlight>
                <a:latin typeface="Courier New"/>
                <a:ea typeface="Courier New"/>
                <a:cs typeface="Courier New"/>
                <a:sym typeface="Courier New"/>
              </a:rPr>
              <a:t>huzaifakamran</a:t>
            </a:r>
            <a:r>
              <a:rPr lang="en" sz="900" b="1" i="0" u="none" strike="noStrike" cap="none" dirty="0">
                <a:solidFill>
                  <a:srgbClr val="A31515"/>
                </a:solidFill>
                <a:highlight>
                  <a:srgbClr val="FFFFFF"/>
                </a:highlight>
                <a:latin typeface="Courier New"/>
                <a:ea typeface="Courier New"/>
                <a:cs typeface="Courier New"/>
                <a:sym typeface="Courier New"/>
              </a:rPr>
              <a:t>/temp-repo/issues"</a:t>
            </a:r>
            <a:endParaRPr sz="900" b="1" i="0" u="none" strike="noStrike" cap="none" dirty="0">
              <a:solidFill>
                <a:srgbClr val="A31515"/>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r</a:t>
            </a:r>
            <a:r>
              <a:rPr lang="en" sz="900" b="1" i="0" u="none" strike="noStrike" cap="none" dirty="0">
                <a:solidFill>
                  <a:srgbClr val="000000"/>
                </a:solidFill>
                <a:highlight>
                  <a:srgbClr val="FFFFFF"/>
                </a:highlight>
                <a:latin typeface="Courier New"/>
                <a:ea typeface="Courier New"/>
                <a:cs typeface="Courier New"/>
                <a:sym typeface="Courier New"/>
              </a:rPr>
              <a:t> = </a:t>
            </a:r>
            <a:r>
              <a:rPr lang="en" sz="900" b="1" i="0" u="none" strike="noStrike" cap="none" dirty="0">
                <a:solidFill>
                  <a:srgbClr val="267F99"/>
                </a:solidFill>
                <a:highlight>
                  <a:srgbClr val="FFFFFF"/>
                </a:highlight>
                <a:latin typeface="Courier New"/>
                <a:ea typeface="Courier New"/>
                <a:cs typeface="Courier New"/>
                <a:sym typeface="Courier New"/>
              </a:rPr>
              <a:t>requests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795E26"/>
                </a:solidFill>
                <a:highlight>
                  <a:srgbClr val="FFFFFF"/>
                </a:highlight>
                <a:latin typeface="Courier New"/>
                <a:ea typeface="Courier New"/>
                <a:cs typeface="Courier New"/>
                <a:sym typeface="Courier New"/>
              </a:rPr>
              <a:t>post</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url</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data</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267F99"/>
                </a:solidFill>
                <a:highlight>
                  <a:srgbClr val="FFFFFF"/>
                </a:highlight>
                <a:latin typeface="Courier New"/>
                <a:ea typeface="Courier New"/>
                <a:cs typeface="Courier New"/>
                <a:sym typeface="Courier New"/>
              </a:rPr>
              <a:t>json</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795E26"/>
                </a:solidFill>
                <a:highlight>
                  <a:srgbClr val="FFFFFF"/>
                </a:highlight>
                <a:latin typeface="Courier New"/>
                <a:ea typeface="Courier New"/>
                <a:cs typeface="Courier New"/>
                <a:sym typeface="Courier New"/>
              </a:rPr>
              <a:t>dumps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payload</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headers</a:t>
            </a:r>
            <a:r>
              <a:rPr lang="en" sz="900" b="1" i="0" u="none" strike="noStrike" cap="none" dirty="0">
                <a:solidFill>
                  <a:srgbClr val="000000"/>
                </a:solidFill>
                <a:highlight>
                  <a:srgbClr val="FFFFFF"/>
                </a:highlight>
                <a:latin typeface="Courier New"/>
                <a:ea typeface="Courier New"/>
                <a:cs typeface="Courier New"/>
                <a:sym typeface="Courier New"/>
              </a:rPr>
              <a:t>)</a:t>
            </a:r>
            <a:endParaRPr sz="900" b="1" i="0" u="none" strike="noStrike" cap="none" dirty="0">
              <a:solidFill>
                <a:srgbClr val="000000"/>
              </a:solidFill>
              <a:highlight>
                <a:srgbClr val="FFFFFF"/>
              </a:highlight>
              <a:latin typeface="Courier New"/>
              <a:ea typeface="Courier New"/>
              <a:cs typeface="Courier New"/>
              <a:sym typeface="Courier New"/>
            </a:endParaRPr>
          </a:p>
          <a:p>
            <a:pPr marL="0" marR="0" lvl="0" indent="0" algn="l" rtl="0">
              <a:lnSpc>
                <a:spcPct val="115000"/>
              </a:lnSpc>
              <a:spcBef>
                <a:spcPts val="0"/>
              </a:spcBef>
              <a:spcAft>
                <a:spcPts val="0"/>
              </a:spcAft>
              <a:buClr>
                <a:srgbClr val="000000"/>
              </a:buClr>
              <a:buSzPts val="900"/>
              <a:buFont typeface="Arial"/>
              <a:buNone/>
            </a:pPr>
            <a:r>
              <a:rPr lang="en" sz="900" b="1" i="0" u="none" strike="noStrike" cap="none" dirty="0">
                <a:solidFill>
                  <a:srgbClr val="001080"/>
                </a:solidFill>
                <a:highlight>
                  <a:srgbClr val="FFFFFF"/>
                </a:highlight>
                <a:latin typeface="Courier New"/>
                <a:ea typeface="Courier New"/>
                <a:cs typeface="Courier New"/>
                <a:sym typeface="Courier New"/>
              </a:rPr>
              <a:t>r</a:t>
            </a:r>
            <a:r>
              <a:rPr lang="en" sz="900" b="1" i="0" u="none" strike="noStrike" cap="none" dirty="0">
                <a:solidFill>
                  <a:srgbClr val="000000"/>
                </a:solidFill>
                <a:highlight>
                  <a:srgbClr val="FFFFFF"/>
                </a:highlight>
                <a:latin typeface="Courier New"/>
                <a:ea typeface="Courier New"/>
                <a:cs typeface="Courier New"/>
                <a:sym typeface="Courier New"/>
              </a:rPr>
              <a:t>.</a:t>
            </a:r>
            <a:r>
              <a:rPr lang="en" sz="900" b="1" i="0" u="none" strike="noStrike" cap="none" dirty="0">
                <a:solidFill>
                  <a:srgbClr val="001080"/>
                </a:solidFill>
                <a:highlight>
                  <a:srgbClr val="FFFFFF"/>
                </a:highlight>
                <a:latin typeface="Courier New"/>
                <a:ea typeface="Courier New"/>
                <a:cs typeface="Courier New"/>
                <a:sym typeface="Courier New"/>
              </a:rPr>
              <a:t>status_code</a:t>
            </a:r>
            <a:endParaRPr sz="1250" b="0" i="0" u="none" strike="noStrike" cap="none" dirty="0">
              <a:solidFill>
                <a:srgbClr val="222222"/>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1"/>
                                        </p:tgtEl>
                                        <p:attrNameLst>
                                          <p:attrName>style.visibility</p:attrName>
                                        </p:attrNameLst>
                                      </p:cBhvr>
                                      <p:to>
                                        <p:strVal val="visible"/>
                                      </p:to>
                                    </p:set>
                                    <p:animEffect transition="in" filter="fade">
                                      <p:cBhvr>
                                        <p:cTn id="7" dur="1000"/>
                                        <p:tgtEl>
                                          <p:spTgt spid="2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0"/>
                                        </p:tgtEl>
                                        <p:attrNameLst>
                                          <p:attrName>style.visibility</p:attrName>
                                        </p:attrNameLst>
                                      </p:cBhvr>
                                      <p:to>
                                        <p:strVal val="visible"/>
                                      </p:to>
                                    </p:set>
                                    <p:animEffect transition="in" filter="fade">
                                      <p:cBhvr>
                                        <p:cTn id="12" dur="1000"/>
                                        <p:tgtEl>
                                          <p:spTgt spid="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gecc5717692_0_36"/>
          <p:cNvSpPr txBox="1"/>
          <p:nvPr/>
        </p:nvSpPr>
        <p:spPr>
          <a:xfrm>
            <a:off x="1546025" y="1868978"/>
            <a:ext cx="5832600" cy="1731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CFD8DC"/>
                </a:solidFill>
                <a:latin typeface="Roboto Slab"/>
                <a:ea typeface="Roboto Slab"/>
                <a:cs typeface="Roboto Slab"/>
                <a:sym typeface="Roboto Slab"/>
              </a:rPr>
              <a:t>2</a:t>
            </a:r>
            <a:endParaRPr sz="6000" b="1" i="0" u="none" strike="noStrike" cap="none">
              <a:solidFill>
                <a:srgbClr val="CFD8DC"/>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0091EA"/>
                </a:solidFill>
                <a:latin typeface="Roboto Slab"/>
                <a:ea typeface="Roboto Slab"/>
                <a:cs typeface="Roboto Slab"/>
                <a:sym typeface="Roboto Slab"/>
              </a:rPr>
              <a:t>Building &amp; Deploying api using python</a:t>
            </a:r>
            <a:endParaRPr sz="3600" b="1" i="0" u="none" strike="noStrike" cap="none">
              <a:solidFill>
                <a:srgbClr val="0091EA"/>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0091EA"/>
              </a:solidFill>
              <a:latin typeface="Roboto Slab"/>
              <a:ea typeface="Roboto Slab"/>
              <a:cs typeface="Roboto Slab"/>
              <a:sym typeface="Roboto Slab"/>
            </a:endParaRPr>
          </a:p>
        </p:txBody>
      </p:sp>
      <p:sp>
        <p:nvSpPr>
          <p:cNvPr id="389" name="Google Shape;389;gecc5717692_0_36"/>
          <p:cNvSpPr txBox="1"/>
          <p:nvPr/>
        </p:nvSpPr>
        <p:spPr>
          <a:xfrm>
            <a:off x="8362984" y="465710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42</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gef0424f90f_0_173"/>
          <p:cNvSpPr txBox="1"/>
          <p:nvPr/>
        </p:nvSpPr>
        <p:spPr>
          <a:xfrm>
            <a:off x="1546025" y="1868978"/>
            <a:ext cx="5832600" cy="17313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6000"/>
              <a:buFont typeface="Arial"/>
              <a:buNone/>
            </a:pPr>
            <a:r>
              <a:rPr lang="en" sz="6000" b="1" i="0" u="none" strike="noStrike" cap="none">
                <a:solidFill>
                  <a:srgbClr val="CFD8DC"/>
                </a:solidFill>
                <a:latin typeface="Roboto Slab"/>
                <a:ea typeface="Roboto Slab"/>
                <a:cs typeface="Roboto Slab"/>
                <a:sym typeface="Roboto Slab"/>
              </a:rPr>
              <a:t>2.1</a:t>
            </a:r>
            <a:endParaRPr sz="6000" b="1" i="0" u="none" strike="noStrike" cap="none">
              <a:solidFill>
                <a:srgbClr val="CFD8DC"/>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r>
              <a:rPr lang="en" sz="3600" b="1" i="0" u="none" strike="noStrike" cap="none">
                <a:solidFill>
                  <a:srgbClr val="0091EA"/>
                </a:solidFill>
                <a:latin typeface="Roboto Slab"/>
                <a:ea typeface="Roboto Slab"/>
                <a:cs typeface="Roboto Slab"/>
                <a:sym typeface="Roboto Slab"/>
              </a:rPr>
              <a:t>Build api using Flask Framework</a:t>
            </a:r>
            <a:endParaRPr sz="3600" b="1" i="0" u="none" strike="noStrike" cap="none">
              <a:solidFill>
                <a:srgbClr val="0091EA"/>
              </a:solidFill>
              <a:latin typeface="Roboto Slab"/>
              <a:ea typeface="Roboto Slab"/>
              <a:cs typeface="Roboto Slab"/>
              <a:sym typeface="Roboto Slab"/>
            </a:endParaRPr>
          </a:p>
          <a:p>
            <a:pPr marL="0" marR="0" lvl="0" indent="0" algn="l" rtl="0">
              <a:lnSpc>
                <a:spcPct val="100000"/>
              </a:lnSpc>
              <a:spcBef>
                <a:spcPts val="0"/>
              </a:spcBef>
              <a:spcAft>
                <a:spcPts val="0"/>
              </a:spcAft>
              <a:buClr>
                <a:srgbClr val="000000"/>
              </a:buClr>
              <a:buSzPts val="3600"/>
              <a:buFont typeface="Arial"/>
              <a:buNone/>
            </a:pPr>
            <a:endParaRPr sz="3600" b="1" i="0" u="none" strike="noStrike" cap="none">
              <a:solidFill>
                <a:srgbClr val="0091EA"/>
              </a:solidFill>
              <a:latin typeface="Roboto Slab"/>
              <a:ea typeface="Roboto Slab"/>
              <a:cs typeface="Roboto Slab"/>
              <a:sym typeface="Roboto Slab"/>
            </a:endParaRPr>
          </a:p>
        </p:txBody>
      </p:sp>
      <p:sp>
        <p:nvSpPr>
          <p:cNvPr id="395" name="Google Shape;395;gef0424f90f_0_173"/>
          <p:cNvSpPr txBox="1"/>
          <p:nvPr/>
        </p:nvSpPr>
        <p:spPr>
          <a:xfrm>
            <a:off x="8362984" y="465710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43</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ecc5717692_0_47"/>
          <p:cNvSpPr txBox="1"/>
          <p:nvPr/>
        </p:nvSpPr>
        <p:spPr>
          <a:xfrm>
            <a:off x="557550" y="843375"/>
            <a:ext cx="80907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Flask</a:t>
            </a:r>
            <a:r>
              <a:rPr lang="en" sz="1600" b="0" i="0" u="none" strike="noStrike" cap="none">
                <a:solidFill>
                  <a:srgbClr val="292929"/>
                </a:solidFill>
                <a:highlight>
                  <a:srgbClr val="FFFFFF"/>
                </a:highlight>
                <a:latin typeface="Georgia"/>
                <a:ea typeface="Georgia"/>
                <a:cs typeface="Georgia"/>
                <a:sym typeface="Georgia"/>
              </a:rPr>
              <a:t> </a:t>
            </a:r>
            <a:r>
              <a:rPr lang="en" sz="1450" b="0" i="0" u="none" strike="noStrike" cap="none">
                <a:solidFill>
                  <a:srgbClr val="222222"/>
                </a:solidFill>
                <a:highlight>
                  <a:srgbClr val="FFFFFF"/>
                </a:highlight>
                <a:latin typeface="Arial"/>
                <a:ea typeface="Arial"/>
                <a:cs typeface="Arial"/>
                <a:sym typeface="Arial"/>
              </a:rPr>
              <a:t>is a widely used micro web framework for creating APIs in Python. It is a simple  yet powerful web framework which is designed to get started quick and easy, with the ability to scale up to complex applications.</a:t>
            </a:r>
            <a:endParaRPr sz="1450" b="0" i="0" u="none" strike="noStrike" cap="none">
              <a:solidFill>
                <a:srgbClr val="222222"/>
              </a:solidFill>
              <a:highlight>
                <a:srgbClr val="FFFFFF"/>
              </a:highlight>
              <a:latin typeface="Arial"/>
              <a:ea typeface="Arial"/>
              <a:cs typeface="Arial"/>
              <a:sym typeface="Arial"/>
            </a:endParaRPr>
          </a:p>
        </p:txBody>
      </p:sp>
      <p:sp>
        <p:nvSpPr>
          <p:cNvPr id="401" name="Google Shape;401;gecc5717692_0_47"/>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02" name="Google Shape;402;gecc5717692_0_47"/>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44</a:t>
            </a:fld>
            <a:endParaRPr sz="1300" b="1" i="0" u="none" strike="noStrike" cap="none">
              <a:solidFill>
                <a:srgbClr val="0091EA"/>
              </a:solidFill>
              <a:latin typeface="Source Sans Pro"/>
              <a:ea typeface="Source Sans Pro"/>
              <a:cs typeface="Source Sans Pro"/>
              <a:sym typeface="Source Sans Pro"/>
            </a:endParaRPr>
          </a:p>
        </p:txBody>
      </p:sp>
      <p:sp>
        <p:nvSpPr>
          <p:cNvPr id="403" name="Google Shape;403;gecc5717692_0_47"/>
          <p:cNvSpPr txBox="1"/>
          <p:nvPr/>
        </p:nvSpPr>
        <p:spPr>
          <a:xfrm>
            <a:off x="786150" y="1910175"/>
            <a:ext cx="8090700" cy="1169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600"/>
              <a:buFont typeface="Arial"/>
              <a:buNone/>
            </a:pPr>
            <a:r>
              <a:rPr lang="en" sz="1600" b="0" i="1" u="none" strike="noStrike" cap="none">
                <a:solidFill>
                  <a:srgbClr val="292929"/>
                </a:solidFill>
                <a:highlight>
                  <a:srgbClr val="FFFFFF"/>
                </a:highlight>
                <a:latin typeface="Georgia"/>
                <a:ea typeface="Georgia"/>
                <a:cs typeface="Georgia"/>
                <a:sym typeface="Georgia"/>
              </a:rPr>
              <a:t>“Micro” does not mean that your whole web application has to fit into a single Python file (although it certainly can), nor does it mean that Flask is lacking in functionality. The “micro” in </a:t>
            </a:r>
            <a:r>
              <a:rPr lang="en" sz="1600" b="0" i="1" u="none" strike="noStrike" cap="none">
                <a:solidFill>
                  <a:srgbClr val="292929"/>
                </a:solidFill>
                <a:highlight>
                  <a:srgbClr val="ECEFF1"/>
                </a:highlight>
                <a:latin typeface="Georgia"/>
                <a:ea typeface="Georgia"/>
                <a:cs typeface="Georgia"/>
                <a:sym typeface="Georgia"/>
              </a:rPr>
              <a:t>micro framework</a:t>
            </a:r>
            <a:r>
              <a:rPr lang="en" sz="1600" b="0" i="1" u="none" strike="noStrike" cap="none">
                <a:solidFill>
                  <a:srgbClr val="292929"/>
                </a:solidFill>
                <a:highlight>
                  <a:srgbClr val="FFFFFF"/>
                </a:highlight>
                <a:latin typeface="Georgia"/>
                <a:ea typeface="Georgia"/>
                <a:cs typeface="Georgia"/>
                <a:sym typeface="Georgia"/>
              </a:rPr>
              <a:t> means Flask aims to keep the core simple but extensible.</a:t>
            </a:r>
            <a:endParaRPr sz="1450" b="0" i="0" u="none" strike="noStrike" cap="none">
              <a:solidFill>
                <a:srgbClr val="222222"/>
              </a:solidFill>
              <a:highlight>
                <a:srgbClr val="FFFFFF"/>
              </a:highlight>
              <a:latin typeface="Arial"/>
              <a:ea typeface="Arial"/>
              <a:cs typeface="Arial"/>
              <a:sym typeface="Arial"/>
            </a:endParaRPr>
          </a:p>
        </p:txBody>
      </p:sp>
      <p:cxnSp>
        <p:nvCxnSpPr>
          <p:cNvPr id="404" name="Google Shape;404;gecc5717692_0_47"/>
          <p:cNvCxnSpPr/>
          <p:nvPr/>
        </p:nvCxnSpPr>
        <p:spPr>
          <a:xfrm>
            <a:off x="783750" y="1985300"/>
            <a:ext cx="0" cy="1035300"/>
          </a:xfrm>
          <a:prstGeom prst="straightConnector1">
            <a:avLst/>
          </a:prstGeom>
          <a:noFill/>
          <a:ln w="28575" cap="flat" cmpd="sng">
            <a:solidFill>
              <a:srgbClr val="050505"/>
            </a:solidFill>
            <a:prstDash val="solid"/>
            <a:round/>
            <a:headEnd type="none" w="sm" len="sm"/>
            <a:tailEnd type="none" w="sm" len="sm"/>
          </a:ln>
        </p:spPr>
      </p:cxnSp>
      <p:sp>
        <p:nvSpPr>
          <p:cNvPr id="405" name="Google Shape;405;gecc5717692_0_47"/>
          <p:cNvSpPr txBox="1"/>
          <p:nvPr/>
        </p:nvSpPr>
        <p:spPr>
          <a:xfrm>
            <a:off x="557550" y="3129375"/>
            <a:ext cx="8090700" cy="10566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4500"/>
              </a:spcBef>
              <a:spcAft>
                <a:spcPts val="0"/>
              </a:spcAft>
              <a:buClr>
                <a:srgbClr val="000000"/>
              </a:buClr>
              <a:buSzPts val="1950"/>
              <a:buFont typeface="Arial"/>
              <a:buNone/>
            </a:pPr>
            <a:r>
              <a:rPr lang="en" sz="1950" b="1" i="0" u="none" strike="noStrike" cap="none">
                <a:solidFill>
                  <a:srgbClr val="EF4F63"/>
                </a:solidFill>
                <a:highlight>
                  <a:srgbClr val="FFFFFF"/>
                </a:highlight>
                <a:latin typeface="Arial"/>
                <a:ea typeface="Arial"/>
                <a:cs typeface="Arial"/>
                <a:sym typeface="Arial"/>
              </a:rPr>
              <a:t>Installation</a:t>
            </a:r>
            <a:endParaRPr sz="2150" b="0" i="0" u="none" strike="noStrike" cap="none">
              <a:solidFill>
                <a:srgbClr val="292929"/>
              </a:solidFill>
              <a:highlight>
                <a:srgbClr val="FFFFFF"/>
              </a:highlight>
              <a:latin typeface="Arial"/>
              <a:ea typeface="Arial"/>
              <a:cs typeface="Arial"/>
              <a:sym typeface="Arial"/>
            </a:endParaRPr>
          </a:p>
          <a:p>
            <a:pPr marL="0" marR="0" lvl="0" indent="0" algn="l" rtl="0">
              <a:lnSpc>
                <a:spcPct val="150000"/>
              </a:lnSpc>
              <a:spcBef>
                <a:spcPts val="0"/>
              </a:spcBef>
              <a:spcAft>
                <a:spcPts val="0"/>
              </a:spcAft>
              <a:buClr>
                <a:srgbClr val="000000"/>
              </a:buClr>
              <a:buSzPts val="1450"/>
              <a:buFont typeface="Arial"/>
              <a:buNone/>
            </a:pPr>
            <a:r>
              <a:rPr lang="en" sz="1450" b="0" i="0" u="none" strike="noStrike" cap="none">
                <a:solidFill>
                  <a:srgbClr val="222222"/>
                </a:solidFill>
                <a:highlight>
                  <a:srgbClr val="FFFFFF"/>
                </a:highlight>
                <a:latin typeface="Arial"/>
                <a:ea typeface="Arial"/>
                <a:cs typeface="Arial"/>
                <a:sym typeface="Arial"/>
              </a:rPr>
              <a:t>Install Flask using pip</a:t>
            </a:r>
            <a:endParaRPr sz="1600" b="0" i="0" u="none" strike="noStrike" cap="none">
              <a:solidFill>
                <a:srgbClr val="292929"/>
              </a:solidFill>
              <a:highlight>
                <a:srgbClr val="FFFFFF"/>
              </a:highlight>
              <a:latin typeface="Georgia"/>
              <a:ea typeface="Georgia"/>
              <a:cs typeface="Georgia"/>
              <a:sym typeface="Georgia"/>
            </a:endParaRPr>
          </a:p>
          <a:p>
            <a:pPr marL="0" marR="0" lvl="0" indent="0" algn="l" rtl="0">
              <a:lnSpc>
                <a:spcPct val="15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pip install Flask</a:t>
            </a:r>
            <a:endParaRPr sz="2050" b="1" i="0" u="none" strike="noStrike" cap="none">
              <a:solidFill>
                <a:srgbClr val="EF4F63"/>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1"/>
                                        </p:tgtEl>
                                        <p:attrNameLst>
                                          <p:attrName>style.visibility</p:attrName>
                                        </p:attrNameLst>
                                      </p:cBhvr>
                                      <p:to>
                                        <p:strVal val="visible"/>
                                      </p:to>
                                    </p:set>
                                    <p:animEffect transition="in" filter="fade">
                                      <p:cBhvr>
                                        <p:cTn id="7" dur="1000"/>
                                        <p:tgtEl>
                                          <p:spTgt spid="4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0"/>
                                        </p:tgtEl>
                                        <p:attrNameLst>
                                          <p:attrName>style.visibility</p:attrName>
                                        </p:attrNameLst>
                                      </p:cBhvr>
                                      <p:to>
                                        <p:strVal val="visible"/>
                                      </p:to>
                                    </p:set>
                                    <p:animEffect transition="in" filter="fade">
                                      <p:cBhvr>
                                        <p:cTn id="12" dur="1000"/>
                                        <p:tgtEl>
                                          <p:spTgt spid="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3"/>
                                        </p:tgtEl>
                                        <p:attrNameLst>
                                          <p:attrName>style.visibility</p:attrName>
                                        </p:attrNameLst>
                                      </p:cBhvr>
                                      <p:to>
                                        <p:strVal val="visible"/>
                                      </p:to>
                                    </p:set>
                                    <p:animEffect transition="in" filter="fade">
                                      <p:cBhvr>
                                        <p:cTn id="17" dur="1000"/>
                                        <p:tgtEl>
                                          <p:spTgt spid="403"/>
                                        </p:tgtEl>
                                      </p:cBhvr>
                                    </p:animEffect>
                                  </p:childTnLst>
                                </p:cTn>
                              </p:par>
                              <p:par>
                                <p:cTn id="18" presetID="10" presetClass="entr" presetSubtype="0" fill="hold" nodeType="withEffect">
                                  <p:stCondLst>
                                    <p:cond delay="0"/>
                                  </p:stCondLst>
                                  <p:childTnLst>
                                    <p:set>
                                      <p:cBhvr>
                                        <p:cTn id="19" dur="1" fill="hold">
                                          <p:stCondLst>
                                            <p:cond delay="0"/>
                                          </p:stCondLst>
                                        </p:cTn>
                                        <p:tgtEl>
                                          <p:spTgt spid="404"/>
                                        </p:tgtEl>
                                        <p:attrNameLst>
                                          <p:attrName>style.visibility</p:attrName>
                                        </p:attrNameLst>
                                      </p:cBhvr>
                                      <p:to>
                                        <p:strVal val="visible"/>
                                      </p:to>
                                    </p:set>
                                    <p:animEffect transition="in" filter="fade">
                                      <p:cBhvr>
                                        <p:cTn id="20" dur="1000"/>
                                        <p:tgtEl>
                                          <p:spTgt spid="40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5"/>
                                        </p:tgtEl>
                                        <p:attrNameLst>
                                          <p:attrName>style.visibility</p:attrName>
                                        </p:attrNameLst>
                                      </p:cBhvr>
                                      <p:to>
                                        <p:strVal val="visible"/>
                                      </p:to>
                                    </p:set>
                                    <p:animEffect transition="in" filter="fade">
                                      <p:cBhvr>
                                        <p:cTn id="25" dur="1000"/>
                                        <p:tgtEl>
                                          <p:spTgt spid="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ecc5717692_0_52"/>
          <p:cNvSpPr txBox="1"/>
          <p:nvPr/>
        </p:nvSpPr>
        <p:spPr>
          <a:xfrm>
            <a:off x="557550" y="843375"/>
            <a:ext cx="8090700" cy="3724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Minimal Flask App</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2050"/>
              <a:buFont typeface="Arial"/>
              <a:buNone/>
            </a:pPr>
            <a:endParaRPr sz="2050" b="1" i="0" u="none" strike="noStrike" cap="none" dirty="0">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from flask import Flask</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import library and instance flask object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 = Flask(__name__)</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api endpoint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@app.route('/hello/', methods=['GET', 'POST'])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def welcome():</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return "Hello World!"</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if __name__ == '__main__':</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app.run(host='0.0.0.0', port=105)</a:t>
            </a: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Save this file as</a:t>
            </a:r>
            <a:r>
              <a:rPr lang="en" sz="17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app.py</a:t>
            </a:r>
            <a:r>
              <a:rPr lang="en" sz="17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(or any other filename you want) and go to terminal and type</a:t>
            </a:r>
            <a:r>
              <a:rPr lang="en" sz="17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python app.py</a:t>
            </a:r>
            <a:endParaRPr sz="1500" b="0" i="0" u="none" strike="noStrike" cap="none" dirty="0">
              <a:solidFill>
                <a:srgbClr val="292929"/>
              </a:solidFill>
              <a:highlight>
                <a:srgbClr val="F2F2F2"/>
              </a:highlight>
              <a:latin typeface="Courier New"/>
              <a:ea typeface="Courier New"/>
              <a:cs typeface="Courier New"/>
              <a:sym typeface="Courier New"/>
            </a:endParaRPr>
          </a:p>
        </p:txBody>
      </p:sp>
      <p:sp>
        <p:nvSpPr>
          <p:cNvPr id="411" name="Google Shape;411;gecc5717692_0_5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12" name="Google Shape;412;gecc5717692_0_5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45</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ecc5717692_0_76"/>
          <p:cNvSpPr txBox="1"/>
          <p:nvPr/>
        </p:nvSpPr>
        <p:spPr>
          <a:xfrm>
            <a:off x="557550" y="767175"/>
            <a:ext cx="8090700" cy="4179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Code overview</a:t>
            </a:r>
            <a:endParaRPr sz="20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from flask import Flask</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Import the Flask class</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 = Flask(__name__)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Create an instance of the class</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@app.route('/hello/', methods=['GET', 'POST'])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We use the</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route()</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decorator to tell Flask what URL should trigger the function.</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methods</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specify which HTTP methods are allowed. The default is</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['GET']</a:t>
            </a:r>
            <a:endParaRPr sz="14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if __name__ == '__main__'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__name__</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is a special variable in Python which takes the value of the script name. This line ensures that our Flask app runs only when it is executed in the main file and not when it is imported in some other file.</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app.run(host='0.0.0.0', port=105)</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 Run the Flask application.</a:t>
            </a:r>
            <a:endParaRPr sz="1800" b="0" i="0" u="none" strike="noStrike" cap="none">
              <a:solidFill>
                <a:srgbClr val="292929"/>
              </a:solidFill>
              <a:highlight>
                <a:srgbClr val="FFFFFF"/>
              </a:highlight>
              <a:latin typeface="Georgia"/>
              <a:ea typeface="Georgia"/>
              <a:cs typeface="Georgia"/>
              <a:sym typeface="Georgia"/>
            </a:endParaRPr>
          </a:p>
          <a:p>
            <a:pPr marL="457200" marR="0" lvl="0" indent="-330200" algn="l" rtl="0">
              <a:lnSpc>
                <a:spcPct val="100000"/>
              </a:lnSpc>
              <a:spcBef>
                <a:spcPts val="0"/>
              </a:spcBef>
              <a:spcAft>
                <a:spcPts val="0"/>
              </a:spcAft>
              <a:buClr>
                <a:srgbClr val="292929"/>
              </a:buClr>
              <a:buSzPts val="1600"/>
              <a:buFont typeface="Arial"/>
              <a:buChar char="●"/>
            </a:pPr>
            <a:r>
              <a:rPr lang="en" sz="1400" b="0" i="0" u="none" strike="noStrike" cap="none">
                <a:solidFill>
                  <a:srgbClr val="292929"/>
                </a:solidFill>
                <a:highlight>
                  <a:srgbClr val="F2F2F2"/>
                </a:highlight>
                <a:latin typeface="Courier New"/>
                <a:ea typeface="Courier New"/>
                <a:cs typeface="Courier New"/>
                <a:sym typeface="Courier New"/>
              </a:rPr>
              <a:t>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specifies the server on which we want our flask application to run. The default value for</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is</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localhost</a:t>
            </a:r>
            <a:r>
              <a:rPr lang="en" sz="1800" b="0" i="0" u="none" strike="noStrike" cap="none">
                <a:solidFill>
                  <a:srgbClr val="292929"/>
                </a:solidFill>
                <a:highlight>
                  <a:srgbClr val="FFFFFF"/>
                </a:highlight>
                <a:latin typeface="Georgia"/>
                <a:ea typeface="Georgia"/>
                <a:cs typeface="Georgia"/>
                <a:sym typeface="Georgia"/>
              </a:rPr>
              <a:t> </a:t>
            </a:r>
            <a:r>
              <a:rPr lang="en" sz="1650" b="0" i="0" u="none" strike="noStrike" cap="none">
                <a:solidFill>
                  <a:srgbClr val="222222"/>
                </a:solidFill>
                <a:highlight>
                  <a:srgbClr val="FFFFFF"/>
                </a:highlight>
                <a:latin typeface="Arial"/>
                <a:ea typeface="Arial"/>
                <a:cs typeface="Arial"/>
                <a:sym typeface="Arial"/>
              </a:rPr>
              <a:t>or</a:t>
            </a:r>
            <a:r>
              <a:rPr lang="en" sz="1800" b="0" i="0" u="none" strike="noStrike" cap="none">
                <a:solidFill>
                  <a:srgbClr val="292929"/>
                </a:solidFill>
                <a:highlight>
                  <a:srgbClr val="FFFFFF"/>
                </a:highlight>
                <a:latin typeface="Georgia"/>
                <a:ea typeface="Georgia"/>
                <a:cs typeface="Georgia"/>
                <a:sym typeface="Georgia"/>
              </a:rPr>
              <a:t> </a:t>
            </a:r>
            <a:r>
              <a:rPr lang="en" sz="1400" b="0" i="0" u="none" strike="noStrike" cap="none">
                <a:solidFill>
                  <a:srgbClr val="292929"/>
                </a:solidFill>
                <a:highlight>
                  <a:srgbClr val="F2F2F2"/>
                </a:highlight>
                <a:latin typeface="Courier New"/>
                <a:ea typeface="Courier New"/>
                <a:cs typeface="Courier New"/>
                <a:sym typeface="Courier New"/>
              </a:rPr>
              <a:t>127.0.0.1</a:t>
            </a:r>
            <a:endParaRPr sz="1400" b="0" i="0" u="none" strike="noStrike" cap="none">
              <a:solidFill>
                <a:srgbClr val="292929"/>
              </a:solidFill>
              <a:highlight>
                <a:srgbClr val="F2F2F2"/>
              </a:highlight>
              <a:latin typeface="Courier New"/>
              <a:ea typeface="Courier New"/>
              <a:cs typeface="Courier New"/>
              <a:sym typeface="Courier New"/>
            </a:endParaRPr>
          </a:p>
          <a:p>
            <a:pPr marL="457200" marR="0" lvl="0" indent="-330200" algn="l" rtl="0">
              <a:lnSpc>
                <a:spcPct val="100000"/>
              </a:lnSpc>
              <a:spcBef>
                <a:spcPts val="0"/>
              </a:spcBef>
              <a:spcAft>
                <a:spcPts val="0"/>
              </a:spcAft>
              <a:buClr>
                <a:srgbClr val="292929"/>
              </a:buClr>
              <a:buSzPts val="1600"/>
              <a:buFont typeface="Arial"/>
              <a:buChar char="●"/>
            </a:pPr>
            <a:r>
              <a:rPr lang="en" sz="1200" b="0" i="0" u="none" strike="noStrike" cap="none">
                <a:solidFill>
                  <a:srgbClr val="292929"/>
                </a:solidFill>
                <a:highlight>
                  <a:srgbClr val="F2F2F2"/>
                </a:highlight>
                <a:latin typeface="Courier New"/>
                <a:ea typeface="Courier New"/>
                <a:cs typeface="Courier New"/>
                <a:sym typeface="Courier New"/>
              </a:rPr>
              <a:t>0.0.0.0</a:t>
            </a:r>
            <a:r>
              <a:rPr lang="en" sz="1600" b="0" i="0" u="none" strike="noStrike" cap="none">
                <a:solidFill>
                  <a:srgbClr val="292929"/>
                </a:solidFill>
                <a:highlight>
                  <a:srgbClr val="FFFFFF"/>
                </a:highlight>
                <a:latin typeface="Georgia"/>
                <a:ea typeface="Georgia"/>
                <a:cs typeface="Georgia"/>
                <a:sym typeface="Georgia"/>
              </a:rPr>
              <a:t> </a:t>
            </a:r>
            <a:r>
              <a:rPr lang="en" sz="1450" b="0" i="0" u="none" strike="noStrike" cap="none">
                <a:solidFill>
                  <a:srgbClr val="222222"/>
                </a:solidFill>
                <a:highlight>
                  <a:srgbClr val="FFFFFF"/>
                </a:highlight>
                <a:latin typeface="Arial"/>
                <a:ea typeface="Arial"/>
                <a:cs typeface="Arial"/>
                <a:sym typeface="Arial"/>
              </a:rPr>
              <a:t>means</a:t>
            </a:r>
            <a:r>
              <a:rPr lang="en" sz="1600" b="0" i="0" u="none" strike="noStrike" cap="none">
                <a:solidFill>
                  <a:srgbClr val="292929"/>
                </a:solidFill>
                <a:highlight>
                  <a:srgbClr val="FFFFFF"/>
                </a:highlight>
                <a:latin typeface="Georgia"/>
                <a:ea typeface="Georgia"/>
                <a:cs typeface="Georgia"/>
                <a:sym typeface="Georgia"/>
              </a:rPr>
              <a:t> </a:t>
            </a:r>
            <a:r>
              <a:rPr lang="en" sz="1450" b="0" i="1" u="none" strike="noStrike" cap="none">
                <a:solidFill>
                  <a:srgbClr val="222222"/>
                </a:solidFill>
                <a:highlight>
                  <a:srgbClr val="FFFFFF"/>
                </a:highlight>
                <a:latin typeface="Arial"/>
                <a:ea typeface="Arial"/>
                <a:cs typeface="Arial"/>
                <a:sym typeface="Arial"/>
              </a:rPr>
              <a:t>“all IPv4 addresses on the local machine”.</a:t>
            </a:r>
            <a:endParaRPr sz="1500" b="0" i="1" u="none" strike="noStrike" cap="none">
              <a:solidFill>
                <a:srgbClr val="292929"/>
              </a:solidFill>
              <a:highlight>
                <a:srgbClr val="F2F2F2"/>
              </a:highlight>
              <a:latin typeface="Courier New"/>
              <a:ea typeface="Courier New"/>
              <a:cs typeface="Courier New"/>
              <a:sym typeface="Courier New"/>
            </a:endParaRPr>
          </a:p>
        </p:txBody>
      </p:sp>
      <p:sp>
        <p:nvSpPr>
          <p:cNvPr id="418" name="Google Shape;418;gecc5717692_0_76"/>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19" name="Google Shape;419;gecc5717692_0_76"/>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46</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7">
                                            <p:txEl>
                                              <p:pRg st="0" end="0"/>
                                            </p:txEl>
                                          </p:spTgt>
                                        </p:tgtEl>
                                        <p:attrNameLst>
                                          <p:attrName>style.visibility</p:attrName>
                                        </p:attrNameLst>
                                      </p:cBhvr>
                                      <p:to>
                                        <p:strVal val="visible"/>
                                      </p:to>
                                    </p:set>
                                    <p:animEffect transition="in" filter="fade">
                                      <p:cBhvr>
                                        <p:cTn id="7" dur="1000"/>
                                        <p:tgtEl>
                                          <p:spTgt spid="4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7">
                                            <p:txEl>
                                              <p:pRg st="1" end="1"/>
                                            </p:txEl>
                                          </p:spTgt>
                                        </p:tgtEl>
                                        <p:attrNameLst>
                                          <p:attrName>style.visibility</p:attrName>
                                        </p:attrNameLst>
                                      </p:cBhvr>
                                      <p:to>
                                        <p:strVal val="visible"/>
                                      </p:to>
                                    </p:set>
                                    <p:animEffect transition="in" filter="fade">
                                      <p:cBhvr>
                                        <p:cTn id="12" dur="1000"/>
                                        <p:tgtEl>
                                          <p:spTgt spid="4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17">
                                            <p:txEl>
                                              <p:pRg st="2" end="2"/>
                                            </p:txEl>
                                          </p:spTgt>
                                        </p:tgtEl>
                                        <p:attrNameLst>
                                          <p:attrName>style.visibility</p:attrName>
                                        </p:attrNameLst>
                                      </p:cBhvr>
                                      <p:to>
                                        <p:strVal val="visible"/>
                                      </p:to>
                                    </p:set>
                                    <p:animEffect transition="in" filter="fade">
                                      <p:cBhvr>
                                        <p:cTn id="17" dur="1000"/>
                                        <p:tgtEl>
                                          <p:spTgt spid="4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17">
                                            <p:txEl>
                                              <p:pRg st="3" end="3"/>
                                            </p:txEl>
                                          </p:spTgt>
                                        </p:tgtEl>
                                        <p:attrNameLst>
                                          <p:attrName>style.visibility</p:attrName>
                                        </p:attrNameLst>
                                      </p:cBhvr>
                                      <p:to>
                                        <p:strVal val="visible"/>
                                      </p:to>
                                    </p:set>
                                    <p:animEffect transition="in" filter="fade">
                                      <p:cBhvr>
                                        <p:cTn id="22" dur="1000"/>
                                        <p:tgtEl>
                                          <p:spTgt spid="4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17">
                                            <p:txEl>
                                              <p:pRg st="4" end="4"/>
                                            </p:txEl>
                                          </p:spTgt>
                                        </p:tgtEl>
                                        <p:attrNameLst>
                                          <p:attrName>style.visibility</p:attrName>
                                        </p:attrNameLst>
                                      </p:cBhvr>
                                      <p:to>
                                        <p:strVal val="visible"/>
                                      </p:to>
                                    </p:set>
                                    <p:animEffect transition="in" filter="fade">
                                      <p:cBhvr>
                                        <p:cTn id="27" dur="1000"/>
                                        <p:tgtEl>
                                          <p:spTgt spid="4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17">
                                            <p:txEl>
                                              <p:pRg st="5" end="5"/>
                                            </p:txEl>
                                          </p:spTgt>
                                        </p:tgtEl>
                                        <p:attrNameLst>
                                          <p:attrName>style.visibility</p:attrName>
                                        </p:attrNameLst>
                                      </p:cBhvr>
                                      <p:to>
                                        <p:strVal val="visible"/>
                                      </p:to>
                                    </p:set>
                                    <p:animEffect transition="in" filter="fade">
                                      <p:cBhvr>
                                        <p:cTn id="32" dur="1000"/>
                                        <p:tgtEl>
                                          <p:spTgt spid="41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17">
                                            <p:txEl>
                                              <p:pRg st="6" end="6"/>
                                            </p:txEl>
                                          </p:spTgt>
                                        </p:tgtEl>
                                        <p:attrNameLst>
                                          <p:attrName>style.visibility</p:attrName>
                                        </p:attrNameLst>
                                      </p:cBhvr>
                                      <p:to>
                                        <p:strVal val="visible"/>
                                      </p:to>
                                    </p:set>
                                    <p:animEffect transition="in" filter="fade">
                                      <p:cBhvr>
                                        <p:cTn id="37" dur="1000"/>
                                        <p:tgtEl>
                                          <p:spTgt spid="41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7">
                                            <p:txEl>
                                              <p:pRg st="7" end="7"/>
                                            </p:txEl>
                                          </p:spTgt>
                                        </p:tgtEl>
                                        <p:attrNameLst>
                                          <p:attrName>style.visibility</p:attrName>
                                        </p:attrNameLst>
                                      </p:cBhvr>
                                      <p:to>
                                        <p:strVal val="visible"/>
                                      </p:to>
                                    </p:set>
                                    <p:animEffect transition="in" filter="fade">
                                      <p:cBhvr>
                                        <p:cTn id="42" dur="1000"/>
                                        <p:tgtEl>
                                          <p:spTgt spid="41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17">
                                            <p:txEl>
                                              <p:pRg st="8" end="8"/>
                                            </p:txEl>
                                          </p:spTgt>
                                        </p:tgtEl>
                                        <p:attrNameLst>
                                          <p:attrName>style.visibility</p:attrName>
                                        </p:attrNameLst>
                                      </p:cBhvr>
                                      <p:to>
                                        <p:strVal val="visible"/>
                                      </p:to>
                                    </p:set>
                                    <p:animEffect transition="in" filter="fade">
                                      <p:cBhvr>
                                        <p:cTn id="47" dur="1000"/>
                                        <p:tgtEl>
                                          <p:spTgt spid="41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17">
                                            <p:txEl>
                                              <p:pRg st="9" end="9"/>
                                            </p:txEl>
                                          </p:spTgt>
                                        </p:tgtEl>
                                        <p:attrNameLst>
                                          <p:attrName>style.visibility</p:attrName>
                                        </p:attrNameLst>
                                      </p:cBhvr>
                                      <p:to>
                                        <p:strVal val="visible"/>
                                      </p:to>
                                    </p:set>
                                    <p:animEffect transition="in" filter="fade">
                                      <p:cBhvr>
                                        <p:cTn id="52" dur="1000"/>
                                        <p:tgtEl>
                                          <p:spTgt spid="4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gecc5717692_0_79"/>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25" name="Google Shape;425;gecc5717692_0_79"/>
          <p:cNvSpPr txBox="1"/>
          <p:nvPr/>
        </p:nvSpPr>
        <p:spPr>
          <a:xfrm>
            <a:off x="557550" y="767175"/>
            <a:ext cx="8454300" cy="3420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1850"/>
              <a:buFont typeface="Arial"/>
              <a:buNone/>
            </a:pPr>
            <a:r>
              <a:rPr lang="en" sz="1850" b="1" i="0" u="none" strike="noStrike" cap="none">
                <a:solidFill>
                  <a:srgbClr val="EF4F63"/>
                </a:solidFill>
                <a:highlight>
                  <a:srgbClr val="FFFFFF"/>
                </a:highlight>
                <a:latin typeface="Arial"/>
                <a:ea typeface="Arial"/>
                <a:cs typeface="Arial"/>
                <a:sym typeface="Arial"/>
              </a:rPr>
              <a:t>Variable Rules</a:t>
            </a:r>
            <a:endParaRPr sz="18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You can add variable sections to a URL by using</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&lt;variable_name&gt;</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The function receives the variable as a keyword argument.</a:t>
            </a:r>
            <a:endParaRPr sz="1850" b="1" i="0" u="none" strike="noStrike" cap="none">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250"/>
              <a:buFont typeface="Arial"/>
              <a:buNone/>
            </a:pPr>
            <a:endParaRPr sz="250" b="1" i="0" u="none" strike="noStrike" cap="none">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from flask import Flask</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 = Flask(__name__)</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@app.route('/&lt;int:number&gt;/')</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def incrementer(number):</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   return "Incremented number is " + str(number+1)</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@app.route('/&lt;string:name&gt;/')</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def hello(name):</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   return "Hello " + name</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app.run()</a:t>
            </a:r>
            <a:endParaRPr sz="1200" b="0" i="0" u="none" strike="noStrike" cap="none">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00"/>
              <a:buFont typeface="Arial"/>
              <a:buNone/>
            </a:pPr>
            <a:endParaRPr sz="100" b="0" i="0" u="none" strike="noStrike" cap="none">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Run the above code to start the Flask application.</a:t>
            </a:r>
            <a:endParaRPr sz="1400" b="0" i="0" u="none" strike="noStrike" cap="none">
              <a:solidFill>
                <a:srgbClr val="292929"/>
              </a:solidFill>
              <a:highlight>
                <a:srgbClr val="FFFFFF"/>
              </a:highlight>
              <a:latin typeface="Georgia"/>
              <a:ea typeface="Georgia"/>
              <a:cs typeface="Georgia"/>
              <a:sym typeface="Georgia"/>
            </a:endParaRPr>
          </a:p>
          <a:p>
            <a:pPr marL="0" marR="190500" lvl="0" indent="0" algn="l" rtl="0">
              <a:lnSpc>
                <a:spcPct val="100000"/>
              </a:lnSpc>
              <a:spcBef>
                <a:spcPts val="0"/>
              </a:spcBef>
              <a:spcAft>
                <a:spcPts val="0"/>
              </a:spcAft>
              <a:buClr>
                <a:srgbClr val="000000"/>
              </a:buClr>
              <a:buSzPts val="1350"/>
              <a:buFont typeface="Arial"/>
              <a:buNone/>
            </a:pPr>
            <a:r>
              <a:rPr lang="en" sz="1350" b="0" i="0" u="none" strike="noStrike" cap="none">
                <a:solidFill>
                  <a:srgbClr val="222222"/>
                </a:solidFill>
                <a:highlight>
                  <a:srgbClr val="FFFFFF"/>
                </a:highlight>
                <a:latin typeface="Arial"/>
                <a:ea typeface="Arial"/>
                <a:cs typeface="Arial"/>
                <a:sym typeface="Arial"/>
              </a:rPr>
              <a:t>Open the browser and go to</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http://localhost:5000/John</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 you will see the output as</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Hello John</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and when you go to</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http://localhost:5000/10</a:t>
            </a:r>
            <a:r>
              <a:rPr lang="en" sz="1400" b="0" i="0" u="none" strike="noStrike" cap="none">
                <a:solidFill>
                  <a:srgbClr val="292929"/>
                </a:solidFill>
                <a:highlight>
                  <a:srgbClr val="FFFFFF"/>
                </a:highlight>
                <a:latin typeface="Georgia"/>
                <a:ea typeface="Georgia"/>
                <a:cs typeface="Georgia"/>
                <a:sym typeface="Georgia"/>
              </a:rPr>
              <a:t> </a:t>
            </a:r>
            <a:r>
              <a:rPr lang="en" sz="1350" b="0" i="0" u="none" strike="noStrike" cap="none">
                <a:solidFill>
                  <a:srgbClr val="222222"/>
                </a:solidFill>
                <a:highlight>
                  <a:srgbClr val="FFFFFF"/>
                </a:highlight>
                <a:latin typeface="Arial"/>
                <a:ea typeface="Arial"/>
                <a:cs typeface="Arial"/>
                <a:sym typeface="Arial"/>
              </a:rPr>
              <a:t>the output will be</a:t>
            </a:r>
            <a:r>
              <a:rPr lang="en" sz="1400" b="0" i="0" u="none" strike="noStrike" cap="none">
                <a:solidFill>
                  <a:srgbClr val="292929"/>
                </a:solidFill>
                <a:highlight>
                  <a:srgbClr val="FFFFFF"/>
                </a:highlight>
                <a:latin typeface="Georgia"/>
                <a:ea typeface="Georgia"/>
                <a:cs typeface="Georgia"/>
                <a:sym typeface="Georgia"/>
              </a:rPr>
              <a:t> </a:t>
            </a:r>
            <a:r>
              <a:rPr lang="en" sz="1000" b="0" i="0" u="none" strike="noStrike" cap="none">
                <a:solidFill>
                  <a:srgbClr val="292929"/>
                </a:solidFill>
                <a:highlight>
                  <a:srgbClr val="F2F2F2"/>
                </a:highlight>
                <a:latin typeface="Courier New"/>
                <a:ea typeface="Courier New"/>
                <a:cs typeface="Courier New"/>
                <a:sym typeface="Courier New"/>
              </a:rPr>
              <a:t>Incremented number is 11</a:t>
            </a:r>
            <a:r>
              <a:rPr lang="en" sz="1400" b="0" i="0" u="none" strike="noStrike" cap="none">
                <a:solidFill>
                  <a:srgbClr val="292929"/>
                </a:solidFill>
                <a:highlight>
                  <a:srgbClr val="FFFFFF"/>
                </a:highlight>
                <a:latin typeface="Georgia"/>
                <a:ea typeface="Georgia"/>
                <a:cs typeface="Georgia"/>
                <a:sym typeface="Georgia"/>
              </a:rPr>
              <a:t> .</a:t>
            </a:r>
            <a:endParaRPr sz="1350" b="0" i="0" u="none" strike="noStrike" cap="none">
              <a:solidFill>
                <a:srgbClr val="222222"/>
              </a:solidFill>
              <a:highlight>
                <a:srgbClr val="FFFFFF"/>
              </a:highlight>
              <a:latin typeface="Arial"/>
              <a:ea typeface="Arial"/>
              <a:cs typeface="Arial"/>
              <a:sym typeface="Arial"/>
            </a:endParaRPr>
          </a:p>
        </p:txBody>
      </p:sp>
      <p:sp>
        <p:nvSpPr>
          <p:cNvPr id="426" name="Google Shape;426;gecc5717692_0_79"/>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47</a:t>
            </a:fld>
            <a:endParaRPr sz="1300" b="1" i="0" u="none" strike="noStrike" cap="none">
              <a:solidFill>
                <a:srgbClr val="0091EA"/>
              </a:solidFill>
              <a:latin typeface="Source Sans Pro"/>
              <a:ea typeface="Source Sans Pro"/>
              <a:cs typeface="Source Sans Pro"/>
              <a:sym typeface="Source Sans Pro"/>
            </a:endParaRPr>
          </a:p>
        </p:txBody>
      </p:sp>
      <p:pic>
        <p:nvPicPr>
          <p:cNvPr id="427" name="Google Shape;427;gecc5717692_0_79"/>
          <p:cNvPicPr preferRelativeResize="0"/>
          <p:nvPr/>
        </p:nvPicPr>
        <p:blipFill rotWithShape="1">
          <a:blip r:embed="rId3">
            <a:alphaModFix/>
          </a:blip>
          <a:srcRect/>
          <a:stretch/>
        </p:blipFill>
        <p:spPr>
          <a:xfrm>
            <a:off x="2728500" y="4084150"/>
            <a:ext cx="3172250" cy="1059300"/>
          </a:xfrm>
          <a:prstGeom prst="rect">
            <a:avLst/>
          </a:prstGeom>
          <a:noFill/>
          <a:ln>
            <a:noFill/>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5"/>
                                        </p:tgtEl>
                                        <p:attrNameLst>
                                          <p:attrName>style.visibility</p:attrName>
                                        </p:attrNameLst>
                                      </p:cBhvr>
                                      <p:to>
                                        <p:strVal val="visible"/>
                                      </p:to>
                                    </p:set>
                                    <p:animEffect transition="in" filter="fade">
                                      <p:cBhvr>
                                        <p:cTn id="7" dur="1000"/>
                                        <p:tgtEl>
                                          <p:spTgt spid="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gecc5717692_0_82"/>
          <p:cNvSpPr txBox="1"/>
          <p:nvPr/>
        </p:nvSpPr>
        <p:spPr>
          <a:xfrm>
            <a:off x="557550" y="767175"/>
            <a:ext cx="8090700" cy="4332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6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Returning Json Serializable object</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The return value from a function in a Flask app should be JSON serializable. You can use</a:t>
            </a:r>
            <a:r>
              <a:rPr lang="en" sz="16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jsonify</a:t>
            </a:r>
            <a:r>
              <a:rPr lang="en" sz="16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to make your output JSON serializable. This function wraps</a:t>
            </a:r>
            <a:r>
              <a:rPr lang="en" sz="1600" b="0" i="0" u="none" strike="noStrike" cap="none" dirty="0">
                <a:solidFill>
                  <a:srgbClr val="292929"/>
                </a:solidFill>
                <a:highlight>
                  <a:srgbClr val="FFFFFF"/>
                </a:highlight>
                <a:latin typeface="Georgia"/>
                <a:ea typeface="Georgia"/>
                <a:cs typeface="Georgia"/>
                <a:sym typeface="Georgia"/>
              </a:rPr>
              <a:t> </a:t>
            </a:r>
            <a:r>
              <a:rPr lang="en" sz="1300" b="0" i="0" u="none" strike="noStrike" cap="none" dirty="0">
                <a:solidFill>
                  <a:srgbClr val="292929"/>
                </a:solidFill>
                <a:highlight>
                  <a:srgbClr val="F2F2F2"/>
                </a:highlight>
                <a:latin typeface="Courier New"/>
                <a:ea typeface="Courier New"/>
                <a:cs typeface="Courier New"/>
                <a:sym typeface="Courier New"/>
              </a:rPr>
              <a:t>json.dumps()</a:t>
            </a:r>
            <a:r>
              <a:rPr lang="en" sz="1600" b="0" i="0" u="none" strike="noStrike" cap="none" dirty="0">
                <a:solidFill>
                  <a:srgbClr val="292929"/>
                </a:solidFill>
                <a:highlight>
                  <a:srgbClr val="FFFFFF"/>
                </a:highlight>
                <a:latin typeface="Georgia"/>
                <a:ea typeface="Georgia"/>
                <a:cs typeface="Georgia"/>
                <a:sym typeface="Georgia"/>
              </a:rPr>
              <a:t> </a:t>
            </a:r>
            <a:r>
              <a:rPr lang="en" sz="1550" b="0" i="0" u="none" strike="noStrike" cap="none" dirty="0">
                <a:solidFill>
                  <a:srgbClr val="222222"/>
                </a:solidFill>
                <a:highlight>
                  <a:srgbClr val="FFFFFF"/>
                </a:highlight>
                <a:latin typeface="Arial"/>
                <a:ea typeface="Arial"/>
                <a:cs typeface="Arial"/>
                <a:sym typeface="Arial"/>
              </a:rPr>
              <a:t>to turn the JSON output into a Response object with </a:t>
            </a:r>
            <a:r>
              <a:rPr lang="en" sz="1550" b="0" i="1" u="none" strike="noStrike" cap="none" dirty="0">
                <a:solidFill>
                  <a:srgbClr val="222222"/>
                </a:solidFill>
                <a:highlight>
                  <a:srgbClr val="FFFFFF"/>
                </a:highlight>
                <a:latin typeface="Arial"/>
                <a:ea typeface="Arial"/>
                <a:cs typeface="Arial"/>
                <a:sym typeface="Arial"/>
              </a:rPr>
              <a:t>application/json</a:t>
            </a:r>
            <a:r>
              <a:rPr lang="en" sz="1550" b="0" i="0" u="none" strike="noStrike" cap="none" dirty="0">
                <a:solidFill>
                  <a:srgbClr val="222222"/>
                </a:solidFill>
                <a:highlight>
                  <a:srgbClr val="FFFFFF"/>
                </a:highlight>
                <a:latin typeface="Arial"/>
                <a:ea typeface="Arial"/>
                <a:cs typeface="Arial"/>
                <a:sym typeface="Arial"/>
              </a:rPr>
              <a:t> mime-type.</a:t>
            </a:r>
            <a:endParaRPr sz="2050" b="1" i="0" u="none" strike="noStrike" cap="none" dirty="0">
              <a:solidFill>
                <a:srgbClr val="EF4F63"/>
              </a:solidFill>
              <a:highlight>
                <a:srgbClr val="FFFFFF"/>
              </a:highlight>
              <a:latin typeface="Arial"/>
              <a:ea typeface="Arial"/>
              <a:cs typeface="Arial"/>
              <a:sym typeface="Arial"/>
            </a:endParaRPr>
          </a:p>
          <a:p>
            <a:pPr marL="0" marR="0" lvl="0" indent="0" algn="l" rtl="0">
              <a:lnSpc>
                <a:spcPct val="100000"/>
              </a:lnSpc>
              <a:spcBef>
                <a:spcPts val="600"/>
              </a:spcBef>
              <a:spcAft>
                <a:spcPts val="0"/>
              </a:spcAft>
              <a:buClr>
                <a:srgbClr val="000000"/>
              </a:buClr>
              <a:buSzPts val="450"/>
              <a:buFont typeface="Arial"/>
              <a:buNone/>
            </a:pPr>
            <a:endParaRPr sz="450" b="1" i="0" u="none" strike="noStrike" cap="none" dirty="0">
              <a:solidFill>
                <a:srgbClr val="EF4F63"/>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from flask import jsonify</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@app.route('/person/')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def hello():</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return jsonify({'name':'John',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'address':'USA'})</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92929"/>
              </a:solidFill>
              <a:highlight>
                <a:srgbClr val="FFFFFF"/>
              </a:highlight>
              <a:latin typeface="Georgia"/>
              <a:ea typeface="Georgia"/>
              <a:cs typeface="Georgia"/>
              <a:sym typeface="Georgia"/>
            </a:endParaRPr>
          </a:p>
          <a:p>
            <a:pPr marL="190500" marR="190500" lvl="0" indent="0" algn="l" rtl="0">
              <a:lnSpc>
                <a:spcPct val="100000"/>
              </a:lnSpc>
              <a:spcBef>
                <a:spcPts val="0"/>
              </a:spcBef>
              <a:spcAft>
                <a:spcPts val="0"/>
              </a:spcAft>
              <a:buClr>
                <a:srgbClr val="000000"/>
              </a:buClr>
              <a:buSzPts val="1550"/>
              <a:buFont typeface="Arial"/>
              <a:buNone/>
            </a:pPr>
            <a:r>
              <a:rPr lang="en" sz="1550" b="0" i="0" u="none" strike="noStrike" cap="none" dirty="0">
                <a:solidFill>
                  <a:srgbClr val="222222"/>
                </a:solidFill>
                <a:highlight>
                  <a:srgbClr val="FFFFFF"/>
                </a:highlight>
                <a:latin typeface="Arial"/>
                <a:ea typeface="Arial"/>
                <a:cs typeface="Arial"/>
                <a:sym typeface="Arial"/>
              </a:rPr>
              <a:t>This will send a JSON response like this:</a:t>
            </a:r>
            <a:endParaRPr sz="1600" b="0" i="0" u="none" strike="noStrike" cap="none" dirty="0">
              <a:solidFill>
                <a:srgbClr val="292929"/>
              </a:solidFill>
              <a:highlight>
                <a:srgbClr val="FFFFFF"/>
              </a:highlight>
              <a:latin typeface="Georgia"/>
              <a:ea typeface="Georgia"/>
              <a:cs typeface="Georgia"/>
              <a:sym typeface="Georgia"/>
            </a:endParaRPr>
          </a:p>
          <a:p>
            <a:pPr marL="190500" marR="19050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"address": "USA",</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 "name": "John"</a:t>
            </a:r>
            <a:endParaRPr sz="1400" b="0" i="0" u="none" strike="noStrike" cap="none" dirty="0">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dirty="0">
                <a:solidFill>
                  <a:srgbClr val="292929"/>
                </a:solidFill>
                <a:highlight>
                  <a:srgbClr val="F2F2F2"/>
                </a:highlight>
                <a:latin typeface="Courier New"/>
                <a:ea typeface="Courier New"/>
                <a:cs typeface="Courier New"/>
                <a:sym typeface="Courier New"/>
              </a:rPr>
              <a:t>}</a:t>
            </a:r>
            <a:endParaRPr sz="1400" b="0" i="0" u="none" strike="noStrike" cap="none" dirty="0">
              <a:solidFill>
                <a:srgbClr val="292929"/>
              </a:solidFill>
              <a:highlight>
                <a:srgbClr val="F2F2F2"/>
              </a:highlight>
              <a:latin typeface="Courier New"/>
              <a:ea typeface="Courier New"/>
              <a:cs typeface="Courier New"/>
              <a:sym typeface="Courier New"/>
            </a:endParaRPr>
          </a:p>
          <a:p>
            <a:pPr marL="0" marR="190500" lvl="0" indent="0" algn="l" rtl="0">
              <a:lnSpc>
                <a:spcPct val="100000"/>
              </a:lnSpc>
              <a:spcBef>
                <a:spcPts val="0"/>
              </a:spcBef>
              <a:spcAft>
                <a:spcPts val="0"/>
              </a:spcAft>
              <a:buClr>
                <a:srgbClr val="000000"/>
              </a:buClr>
              <a:buSzPts val="1550"/>
              <a:buFont typeface="Arial"/>
              <a:buNone/>
            </a:pPr>
            <a:endParaRPr sz="1550" b="0" i="0" u="none" strike="noStrike" cap="none" dirty="0">
              <a:solidFill>
                <a:srgbClr val="222222"/>
              </a:solidFill>
              <a:highlight>
                <a:srgbClr val="FFFFFF"/>
              </a:highlight>
              <a:latin typeface="Arial"/>
              <a:ea typeface="Arial"/>
              <a:cs typeface="Arial"/>
              <a:sym typeface="Arial"/>
            </a:endParaRPr>
          </a:p>
        </p:txBody>
      </p:sp>
      <p:sp>
        <p:nvSpPr>
          <p:cNvPr id="433" name="Google Shape;433;gecc5717692_0_8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34" name="Google Shape;434;gecc5717692_0_8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48</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gecc5717692_0_57"/>
          <p:cNvSpPr txBox="1"/>
          <p:nvPr/>
        </p:nvSpPr>
        <p:spPr>
          <a:xfrm>
            <a:off x="557550" y="767175"/>
            <a:ext cx="8090700" cy="25638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2900"/>
              </a:spcBef>
              <a:spcAft>
                <a:spcPts val="0"/>
              </a:spcAft>
              <a:buClr>
                <a:srgbClr val="000000"/>
              </a:buClr>
              <a:buSzPts val="2050"/>
              <a:buFont typeface="Arial"/>
              <a:buNone/>
            </a:pPr>
            <a:r>
              <a:rPr lang="en" sz="2050" b="1" i="0" u="none" strike="noStrike" cap="none">
                <a:solidFill>
                  <a:srgbClr val="EF4F63"/>
                </a:solidFill>
                <a:highlight>
                  <a:srgbClr val="FFFFFF"/>
                </a:highlight>
                <a:latin typeface="Arial"/>
                <a:ea typeface="Arial"/>
                <a:cs typeface="Arial"/>
                <a:sym typeface="Arial"/>
              </a:rPr>
              <a:t>Return Status Code</a:t>
            </a:r>
            <a:endParaRPr sz="2250" b="0" i="0" u="none" strike="noStrike" cap="none">
              <a:solidFill>
                <a:srgbClr val="292929"/>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r>
              <a:rPr lang="en" sz="1550" b="0" i="0" u="none" strike="noStrike" cap="none">
                <a:solidFill>
                  <a:srgbClr val="222222"/>
                </a:solidFill>
                <a:highlight>
                  <a:srgbClr val="FFFFFF"/>
                </a:highlight>
                <a:latin typeface="Arial"/>
                <a:ea typeface="Arial"/>
                <a:cs typeface="Arial"/>
                <a:sym typeface="Arial"/>
              </a:rPr>
              <a:t>You can return the status code along with the Response by specifying the status code as follows:</a:t>
            </a:r>
            <a:endParaRPr sz="1550" b="0" i="0" u="none" strike="noStrike" cap="none">
              <a:solidFill>
                <a:srgbClr val="222222"/>
              </a:solidFill>
              <a:highlight>
                <a:srgbClr val="FF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550"/>
              <a:buFont typeface="Arial"/>
              <a:buNone/>
            </a:pPr>
            <a:endParaRPr sz="1550" b="0" i="0" u="none" strike="noStrike" cap="none">
              <a:solidFill>
                <a:srgbClr val="222222"/>
              </a:solidFill>
              <a:highlight>
                <a:srgbClr val="FFFFFF"/>
              </a:highlight>
              <a:latin typeface="Arial"/>
              <a:ea typeface="Arial"/>
              <a:cs typeface="Arial"/>
              <a:sym typeface="Arial"/>
            </a:endParaRPr>
          </a:p>
          <a:p>
            <a:pPr marL="190500" marR="19050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2F2F2"/>
                </a:highlight>
                <a:latin typeface="Courier New"/>
                <a:ea typeface="Courier New"/>
                <a:cs typeface="Courier New"/>
                <a:sym typeface="Courier New"/>
              </a:rPr>
              <a:t>@app.route('/books/')</a:t>
            </a:r>
            <a:endParaRPr sz="14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92929"/>
                </a:solidFill>
                <a:highlight>
                  <a:srgbClr val="F2F2F2"/>
                </a:highlight>
                <a:latin typeface="Courier New"/>
                <a:ea typeface="Courier New"/>
                <a:cs typeface="Courier New"/>
                <a:sym typeface="Courier New"/>
              </a:rPr>
              <a:t>def teapot():</a:t>
            </a:r>
            <a:endParaRPr sz="14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400"/>
              <a:buFont typeface="Arial"/>
              <a:buNone/>
            </a:pPr>
            <a:r>
              <a:rPr lang="en" sz="1400" b="0" i="0" u="none" strike="noStrike" cap="none">
                <a:solidFill>
                  <a:srgbClr val="292929"/>
                </a:solidFill>
                <a:highlight>
                  <a:srgbClr val="F2F2F2"/>
                </a:highlight>
                <a:latin typeface="Courier New"/>
                <a:ea typeface="Courier New"/>
                <a:cs typeface="Courier New"/>
                <a:sym typeface="Courier New"/>
              </a:rPr>
              <a:t>   return "Would you l</a:t>
            </a:r>
            <a:r>
              <a:rPr lang="en" sz="1200" b="0" i="0" u="none" strike="noStrike" cap="none">
                <a:solidFill>
                  <a:srgbClr val="292929"/>
                </a:solidFill>
                <a:highlight>
                  <a:srgbClr val="F2F2F2"/>
                </a:highlight>
                <a:latin typeface="Courier New"/>
                <a:ea typeface="Courier New"/>
                <a:cs typeface="Courier New"/>
                <a:sym typeface="Courier New"/>
              </a:rPr>
              <a:t>ike read some book?", 418</a:t>
            </a:r>
            <a:endParaRPr sz="1200" b="0" i="0" u="none" strike="noStrike" cap="none">
              <a:solidFill>
                <a:srgbClr val="292929"/>
              </a:solidFill>
              <a:highlight>
                <a:srgbClr val="F2F2F2"/>
              </a:highlight>
              <a:latin typeface="Courier New"/>
              <a:ea typeface="Courier New"/>
              <a:cs typeface="Courier New"/>
              <a:sym typeface="Courier New"/>
            </a:endParaRPr>
          </a:p>
          <a:p>
            <a:pPr marL="190500" marR="190500" lvl="0" indent="0" algn="l" rtl="0">
              <a:lnSpc>
                <a:spcPct val="100000"/>
              </a:lnSpc>
              <a:spcBef>
                <a:spcPts val="0"/>
              </a:spcBef>
              <a:spcAft>
                <a:spcPts val="0"/>
              </a:spcAft>
              <a:buClr>
                <a:srgbClr val="000000"/>
              </a:buClr>
              <a:buSzPts val="1200"/>
              <a:buFont typeface="Arial"/>
              <a:buNone/>
            </a:pPr>
            <a:endParaRPr sz="1200" b="0" i="0" u="none" strike="noStrike" cap="none">
              <a:solidFill>
                <a:srgbClr val="292929"/>
              </a:solidFill>
              <a:highlight>
                <a:srgbClr val="F2F2F2"/>
              </a:highlight>
              <a:latin typeface="Courier New"/>
              <a:ea typeface="Courier New"/>
              <a:cs typeface="Courier New"/>
              <a:sym typeface="Courier New"/>
            </a:endParaRPr>
          </a:p>
          <a:p>
            <a:pPr marL="0" marR="0" lvl="0" indent="0" algn="l" rtl="0">
              <a:lnSpc>
                <a:spcPct val="100000"/>
              </a:lnSpc>
              <a:spcBef>
                <a:spcPts val="0"/>
              </a:spcBef>
              <a:spcAft>
                <a:spcPts val="0"/>
              </a:spcAft>
              <a:buClr>
                <a:srgbClr val="000000"/>
              </a:buClr>
              <a:buSzPts val="1550"/>
              <a:buFont typeface="Arial"/>
              <a:buNone/>
            </a:pPr>
            <a:r>
              <a:rPr lang="en" sz="1550" b="0" i="0" u="none" strike="noStrike" cap="none">
                <a:solidFill>
                  <a:srgbClr val="222222"/>
                </a:solidFill>
                <a:highlight>
                  <a:srgbClr val="FFFFFF"/>
                </a:highlight>
                <a:latin typeface="Arial"/>
                <a:ea typeface="Arial"/>
                <a:cs typeface="Arial"/>
                <a:sym typeface="Arial"/>
              </a:rPr>
              <a:t>The response to this URL will be</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Would you like some tea?</a:t>
            </a:r>
            <a:r>
              <a:rPr lang="en" sz="1600" b="0" i="0" u="none" strike="noStrike" cap="none">
                <a:solidFill>
                  <a:srgbClr val="292929"/>
                </a:solidFill>
                <a:highlight>
                  <a:srgbClr val="FFFFFF"/>
                </a:highlight>
                <a:latin typeface="Georgia"/>
                <a:ea typeface="Georgia"/>
                <a:cs typeface="Georgia"/>
                <a:sym typeface="Georgia"/>
              </a:rPr>
              <a:t> </a:t>
            </a:r>
            <a:r>
              <a:rPr lang="en" sz="1550" b="0" i="0" u="none" strike="noStrike" cap="none">
                <a:solidFill>
                  <a:srgbClr val="222222"/>
                </a:solidFill>
                <a:highlight>
                  <a:srgbClr val="FFFFFF"/>
                </a:highlight>
                <a:latin typeface="Arial"/>
                <a:ea typeface="Arial"/>
                <a:cs typeface="Arial"/>
                <a:sym typeface="Arial"/>
              </a:rPr>
              <a:t>with</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418</a:t>
            </a:r>
            <a:r>
              <a:rPr lang="en" sz="1600" b="0" i="0" u="none" strike="noStrike" cap="none">
                <a:solidFill>
                  <a:srgbClr val="292929"/>
                </a:solidFill>
                <a:highlight>
                  <a:srgbClr val="FFFFFF"/>
                </a:highlight>
                <a:latin typeface="Georgia"/>
                <a:ea typeface="Georgia"/>
                <a:cs typeface="Georgia"/>
                <a:sym typeface="Georgia"/>
              </a:rPr>
              <a:t> </a:t>
            </a:r>
            <a:r>
              <a:rPr lang="en" sz="1550" b="0" i="0" u="none" strike="noStrike" cap="none">
                <a:solidFill>
                  <a:srgbClr val="222222"/>
                </a:solidFill>
                <a:highlight>
                  <a:srgbClr val="FFFFFF"/>
                </a:highlight>
                <a:latin typeface="Arial"/>
                <a:ea typeface="Arial"/>
                <a:cs typeface="Arial"/>
                <a:sym typeface="Arial"/>
              </a:rPr>
              <a:t>as the status code</a:t>
            </a:r>
            <a:br>
              <a:rPr lang="en" sz="1550" b="0" i="0" u="none" strike="noStrike" cap="none">
                <a:solidFill>
                  <a:srgbClr val="222222"/>
                </a:solidFill>
                <a:highlight>
                  <a:srgbClr val="FFFFFF"/>
                </a:highlight>
                <a:latin typeface="Arial"/>
                <a:ea typeface="Arial"/>
                <a:cs typeface="Arial"/>
                <a:sym typeface="Arial"/>
              </a:rPr>
            </a:br>
            <a:r>
              <a:rPr lang="en" sz="1550" b="0" i="0" u="none" strike="noStrike" cap="none">
                <a:solidFill>
                  <a:srgbClr val="222222"/>
                </a:solidFill>
                <a:highlight>
                  <a:srgbClr val="FFFFFF"/>
                </a:highlight>
                <a:latin typeface="Arial"/>
                <a:ea typeface="Arial"/>
                <a:cs typeface="Arial"/>
                <a:sym typeface="Arial"/>
              </a:rPr>
              <a:t>instead of the usual</a:t>
            </a:r>
            <a:r>
              <a:rPr lang="en" sz="16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2F2F2"/>
                </a:highlight>
                <a:latin typeface="Courier New"/>
                <a:ea typeface="Courier New"/>
                <a:cs typeface="Courier New"/>
                <a:sym typeface="Courier New"/>
              </a:rPr>
              <a:t>200</a:t>
            </a:r>
            <a:r>
              <a:rPr lang="en" sz="1600" b="0" i="0" u="none" strike="noStrike" cap="none">
                <a:solidFill>
                  <a:srgbClr val="292929"/>
                </a:solidFill>
                <a:highlight>
                  <a:srgbClr val="FFFFFF"/>
                </a:highlight>
                <a:latin typeface="Georgia"/>
                <a:ea typeface="Georgia"/>
                <a:cs typeface="Georgia"/>
                <a:sym typeface="Georgia"/>
              </a:rPr>
              <a:t> .</a:t>
            </a:r>
            <a:endParaRPr sz="2050" b="1" i="0" u="none" strike="noStrike" cap="none">
              <a:solidFill>
                <a:srgbClr val="EF4F63"/>
              </a:solidFill>
              <a:highlight>
                <a:srgbClr val="FFFFFF"/>
              </a:highlight>
              <a:latin typeface="Arial"/>
              <a:ea typeface="Arial"/>
              <a:cs typeface="Arial"/>
              <a:sym typeface="Arial"/>
            </a:endParaRPr>
          </a:p>
        </p:txBody>
      </p:sp>
      <p:sp>
        <p:nvSpPr>
          <p:cNvPr id="440" name="Google Shape;440;gecc5717692_0_57"/>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41" name="Google Shape;441;gecc5717692_0_57"/>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49</a:t>
            </a:fld>
            <a:endParaRPr sz="1300" b="1" i="0" u="none" strike="noStrike" cap="none">
              <a:solidFill>
                <a:srgbClr val="0091EA"/>
              </a:solidFill>
              <a:latin typeface="Source Sans Pro"/>
              <a:ea typeface="Source Sans Pro"/>
              <a:cs typeface="Source Sans Pro"/>
              <a:sym typeface="Source Sans Pro"/>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244793"/>
            <a:ext cx="7077000" cy="4731243"/>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Assignment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pic>
        <p:nvPicPr>
          <p:cNvPr id="3" name="Picture 2">
            <a:extLst>
              <a:ext uri="{FF2B5EF4-FFF2-40B4-BE49-F238E27FC236}">
                <a16:creationId xmlns:a16="http://schemas.microsoft.com/office/drawing/2014/main" id="{2155D519-DF48-A546-5A3B-87417B576158}"/>
              </a:ext>
            </a:extLst>
          </p:cNvPr>
          <p:cNvPicPr>
            <a:picLocks noChangeAspect="1"/>
          </p:cNvPicPr>
          <p:nvPr/>
        </p:nvPicPr>
        <p:blipFill>
          <a:blip r:embed="rId3"/>
          <a:stretch>
            <a:fillRect/>
          </a:stretch>
        </p:blipFill>
        <p:spPr>
          <a:xfrm>
            <a:off x="1605406" y="893135"/>
            <a:ext cx="5178166" cy="4016205"/>
          </a:xfrm>
          <a:prstGeom prst="rect">
            <a:avLst/>
          </a:prstGeom>
        </p:spPr>
      </p:pic>
    </p:spTree>
    <p:extLst>
      <p:ext uri="{BB962C8B-B14F-4D97-AF65-F5344CB8AC3E}">
        <p14:creationId xmlns:p14="http://schemas.microsoft.com/office/powerpoint/2010/main" val="912552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ecc5717692_0_62"/>
          <p:cNvSpPr txBox="1"/>
          <p:nvPr/>
        </p:nvSpPr>
        <p:spPr>
          <a:xfrm>
            <a:off x="557550" y="79520"/>
            <a:ext cx="7571700" cy="702600"/>
          </a:xfrm>
          <a:prstGeom prst="rect">
            <a:avLst/>
          </a:prstGeom>
          <a:noFill/>
          <a:ln>
            <a:noFill/>
          </a:ln>
        </p:spPr>
        <p:txBody>
          <a:bodyPr spcFirstLastPara="1" wrap="square" lIns="91425" tIns="91425" rIns="91425" bIns="91425" anchor="b" anchorCtr="0">
            <a:noAutofit/>
          </a:bodyPr>
          <a:lstStyle/>
          <a:p>
            <a:pPr marL="0" marR="0" lvl="0" indent="0" algn="l" rtl="0">
              <a:lnSpc>
                <a:spcPct val="110000"/>
              </a:lnSpc>
              <a:spcBef>
                <a:spcPts val="2400"/>
              </a:spcBef>
              <a:spcAft>
                <a:spcPts val="600"/>
              </a:spcAft>
              <a:buClr>
                <a:srgbClr val="000000"/>
              </a:buClr>
              <a:buSzPts val="3000"/>
              <a:buFont typeface="Arial"/>
              <a:buNone/>
            </a:pPr>
            <a:r>
              <a:rPr lang="en" sz="3000" b="1" i="0" u="none" strike="noStrike" cap="none">
                <a:solidFill>
                  <a:srgbClr val="0091EA"/>
                </a:solidFill>
                <a:latin typeface="Roboto Slab"/>
                <a:ea typeface="Roboto Slab"/>
                <a:cs typeface="Roboto Slab"/>
                <a:sym typeface="Roboto Slab"/>
              </a:rPr>
              <a:t>Build api using Flask Framework</a:t>
            </a:r>
            <a:endParaRPr sz="3000" b="1" i="0" u="none" strike="noStrike" cap="none">
              <a:solidFill>
                <a:srgbClr val="0091EA"/>
              </a:solidFill>
              <a:latin typeface="Roboto Slab"/>
              <a:ea typeface="Roboto Slab"/>
              <a:cs typeface="Roboto Slab"/>
              <a:sym typeface="Roboto Slab"/>
            </a:endParaRPr>
          </a:p>
        </p:txBody>
      </p:sp>
      <p:sp>
        <p:nvSpPr>
          <p:cNvPr id="447" name="Google Shape;447;gecc5717692_0_62"/>
          <p:cNvSpPr txBox="1"/>
          <p:nvPr/>
        </p:nvSpPr>
        <p:spPr>
          <a:xfrm>
            <a:off x="8175784" y="4749851"/>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1" i="0" u="none" strike="noStrike" cap="none">
                <a:solidFill>
                  <a:srgbClr val="0091EA"/>
                </a:solidFill>
                <a:latin typeface="Source Sans Pro"/>
                <a:ea typeface="Source Sans Pro"/>
                <a:cs typeface="Source Sans Pro"/>
                <a:sym typeface="Source Sans Pro"/>
              </a:rPr>
              <a:t>50</a:t>
            </a:fld>
            <a:endParaRPr sz="1300" b="1" i="0" u="none" strike="noStrike" cap="none">
              <a:solidFill>
                <a:srgbClr val="0091EA"/>
              </a:solidFill>
              <a:latin typeface="Source Sans Pro"/>
              <a:ea typeface="Source Sans Pro"/>
              <a:cs typeface="Source Sans Pro"/>
              <a:sym typeface="Source Sans Pro"/>
            </a:endParaRPr>
          </a:p>
        </p:txBody>
      </p:sp>
      <p:sp>
        <p:nvSpPr>
          <p:cNvPr id="448" name="Google Shape;448;gecc5717692_0_62"/>
          <p:cNvSpPr txBox="1"/>
          <p:nvPr/>
        </p:nvSpPr>
        <p:spPr>
          <a:xfrm>
            <a:off x="557550" y="767175"/>
            <a:ext cx="8090700" cy="3756600"/>
          </a:xfrm>
          <a:prstGeom prst="rect">
            <a:avLst/>
          </a:prstGeom>
          <a:noFill/>
          <a:ln>
            <a:noFill/>
          </a:ln>
        </p:spPr>
        <p:txBody>
          <a:bodyPr spcFirstLastPara="1" wrap="square" lIns="91425" tIns="91425" rIns="91425" bIns="91425" anchor="t" anchorCtr="0">
            <a:spAutoFit/>
          </a:bodyPr>
          <a:lstStyle/>
          <a:p>
            <a:pPr marL="0" marR="0" lvl="0" indent="0" algn="l" rtl="0">
              <a:lnSpc>
                <a:spcPct val="117391"/>
              </a:lnSpc>
              <a:spcBef>
                <a:spcPts val="2900"/>
              </a:spcBef>
              <a:spcAft>
                <a:spcPts val="0"/>
              </a:spcAft>
              <a:buClr>
                <a:srgbClr val="000000"/>
              </a:buClr>
              <a:buSzPts val="2050"/>
              <a:buFont typeface="Arial"/>
              <a:buNone/>
            </a:pPr>
            <a:r>
              <a:rPr lang="en" sz="2050" b="1" i="0" u="none" strike="noStrike" cap="none" dirty="0">
                <a:solidFill>
                  <a:srgbClr val="EF4F63"/>
                </a:solidFill>
                <a:highlight>
                  <a:srgbClr val="FFFFFF"/>
                </a:highlight>
                <a:latin typeface="Arial"/>
                <a:ea typeface="Arial"/>
                <a:cs typeface="Arial"/>
                <a:sym typeface="Arial"/>
              </a:rPr>
              <a:t>Accessing Request Data</a:t>
            </a:r>
            <a:endParaRPr sz="2350" b="0" i="0" u="none" strike="noStrike" cap="none" dirty="0">
              <a:solidFill>
                <a:srgbClr val="292929"/>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450"/>
              <a:buFont typeface="Arial"/>
              <a:buNone/>
            </a:pPr>
            <a:r>
              <a:rPr lang="en" sz="1450" b="0" i="0" u="none" strike="noStrike" cap="none" dirty="0">
                <a:solidFill>
                  <a:srgbClr val="222222"/>
                </a:solidFill>
                <a:highlight>
                  <a:srgbClr val="FFFFFF"/>
                </a:highlight>
                <a:latin typeface="Arial"/>
                <a:ea typeface="Arial"/>
                <a:cs typeface="Arial"/>
                <a:sym typeface="Arial"/>
              </a:rPr>
              <a:t>To access the request data, use the following</a:t>
            </a:r>
            <a:endParaRPr sz="1450" b="0" i="0" u="none" strike="noStrike" cap="none" dirty="0">
              <a:solidFill>
                <a:srgbClr val="222222"/>
              </a:solidFill>
              <a:highlight>
                <a:srgbClr val="FFFFFF"/>
              </a:highlight>
              <a:latin typeface="Arial"/>
              <a:ea typeface="Arial"/>
              <a:cs typeface="Arial"/>
              <a:sym typeface="Arial"/>
            </a:endParaRPr>
          </a:p>
          <a:p>
            <a:pPr marL="0" marR="190500" lvl="0" indent="457200" algn="l" rtl="0">
              <a:lnSpc>
                <a:spcPct val="100000"/>
              </a:lnSpc>
              <a:spcBef>
                <a:spcPts val="0"/>
              </a:spcBef>
              <a:spcAft>
                <a:spcPts val="0"/>
              </a:spcAft>
              <a:buClr>
                <a:srgbClr val="000000"/>
              </a:buClr>
              <a:buSzPts val="800"/>
              <a:buFont typeface="Arial"/>
              <a:buNone/>
            </a:pPr>
            <a:r>
              <a:rPr lang="en" sz="800" b="0" i="0" u="none" strike="noStrike" cap="none" dirty="0">
                <a:solidFill>
                  <a:srgbClr val="292929"/>
                </a:solidFill>
                <a:highlight>
                  <a:srgbClr val="F2F2F2"/>
                </a:highlight>
                <a:latin typeface="Courier New"/>
                <a:ea typeface="Courier New"/>
                <a:cs typeface="Courier New"/>
                <a:sym typeface="Courier New"/>
              </a:rPr>
              <a:t> </a:t>
            </a:r>
            <a:endParaRPr sz="800" b="0" i="0" u="none" strike="noStrike" cap="none" dirty="0">
              <a:solidFill>
                <a:srgbClr val="292929"/>
              </a:solidFill>
              <a:highlight>
                <a:srgbClr val="F2F2F2"/>
              </a:highlight>
              <a:latin typeface="Courier New"/>
              <a:ea typeface="Courier New"/>
              <a:cs typeface="Courier New"/>
              <a:sym typeface="Courier New"/>
            </a:endParaRPr>
          </a:p>
          <a:p>
            <a:pPr marL="0" marR="190500" lvl="0" indent="457200" algn="l" rtl="0">
              <a:lnSpc>
                <a:spcPct val="100000"/>
              </a:lnSpc>
              <a:spcBef>
                <a:spcPts val="0"/>
              </a:spcBef>
              <a:spcAft>
                <a:spcPts val="0"/>
              </a:spcAft>
              <a:buClr>
                <a:srgbClr val="000000"/>
              </a:buClr>
              <a:buSzPts val="1300"/>
              <a:buFont typeface="Arial"/>
              <a:buNone/>
            </a:pPr>
            <a:r>
              <a:rPr lang="en" sz="1300" b="0" i="0" u="none" strike="noStrike" cap="none" dirty="0">
                <a:solidFill>
                  <a:srgbClr val="292929"/>
                </a:solidFill>
                <a:highlight>
                  <a:srgbClr val="F2F2F2"/>
                </a:highlight>
                <a:latin typeface="Courier New"/>
                <a:ea typeface="Courier New"/>
                <a:cs typeface="Courier New"/>
                <a:sym typeface="Courier New"/>
              </a:rPr>
              <a:t>from flask import request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550"/>
              <a:buFont typeface="Arial"/>
              <a:buNone/>
            </a:pPr>
            <a:endParaRPr sz="5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450"/>
              <a:buFont typeface="Arial"/>
              <a:buNone/>
            </a:pPr>
            <a:r>
              <a:rPr lang="en" sz="1450" b="0" i="0" u="none" strike="noStrike" cap="none" dirty="0">
                <a:solidFill>
                  <a:srgbClr val="222222"/>
                </a:solidFill>
                <a:highlight>
                  <a:srgbClr val="FFFFFF"/>
                </a:highlight>
                <a:latin typeface="Arial"/>
                <a:ea typeface="Arial"/>
                <a:cs typeface="Arial"/>
                <a:sym typeface="Arial"/>
              </a:rPr>
              <a:t>You can use the following attributes to fetch the data sent with the request: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850"/>
              <a:buFont typeface="Arial"/>
              <a:buNone/>
            </a:pPr>
            <a:r>
              <a:rPr lang="en" sz="850" b="0" i="0" u="none" strike="noStrike" cap="none" dirty="0">
                <a:solidFill>
                  <a:srgbClr val="222222"/>
                </a:solidFill>
                <a:highlight>
                  <a:srgbClr val="FFFFFF"/>
                </a:highlight>
                <a:latin typeface="Arial"/>
                <a:ea typeface="Arial"/>
                <a:cs typeface="Arial"/>
                <a:sym typeface="Arial"/>
              </a:rPr>
              <a:t> </a:t>
            </a:r>
            <a:endParaRPr sz="8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000000"/>
              </a:buClr>
              <a:buSzPts val="1400"/>
              <a:buFont typeface="Arial"/>
              <a:buChar char="●"/>
            </a:pPr>
            <a:r>
              <a:rPr lang="en" sz="1300" b="0" i="0" u="none" strike="noStrike" cap="none" dirty="0">
                <a:solidFill>
                  <a:srgbClr val="292929"/>
                </a:solidFill>
                <a:highlight>
                  <a:srgbClr val="F2F2F2"/>
                </a:highlight>
                <a:latin typeface="Courier New"/>
                <a:ea typeface="Courier New"/>
                <a:cs typeface="Courier New"/>
                <a:sym typeface="Courier New"/>
              </a:rPr>
              <a:t>request.data</a:t>
            </a:r>
            <a:r>
              <a:rPr lang="en" sz="1450" b="0" i="0" u="none" strike="noStrike" cap="none" dirty="0">
                <a:solidFill>
                  <a:srgbClr val="222222"/>
                </a:solidFill>
                <a:highlight>
                  <a:srgbClr val="FFFFFF"/>
                </a:highlight>
                <a:latin typeface="Arial"/>
                <a:ea typeface="Arial"/>
                <a:cs typeface="Arial"/>
                <a:sym typeface="Arial"/>
              </a:rPr>
              <a:t> → Access incoming request data as string</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request.args</a:t>
            </a:r>
            <a:r>
              <a:rPr lang="en" sz="1450" b="0" i="0" u="none" strike="noStrike" cap="none" dirty="0">
                <a:solidFill>
                  <a:srgbClr val="222222"/>
                </a:solidFill>
                <a:highlight>
                  <a:srgbClr val="FFFFFF"/>
                </a:highlight>
                <a:latin typeface="Arial"/>
                <a:ea typeface="Arial"/>
                <a:cs typeface="Arial"/>
                <a:sym typeface="Arial"/>
              </a:rPr>
              <a:t> → Access the parsed URL parameters. Returns ImmutableMultiDict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request.form</a:t>
            </a:r>
            <a:r>
              <a:rPr lang="en" sz="1450" b="0" i="0" u="none" strike="noStrike" cap="none" dirty="0">
                <a:solidFill>
                  <a:srgbClr val="222222"/>
                </a:solidFill>
                <a:highlight>
                  <a:srgbClr val="FFFFFF"/>
                </a:highlight>
                <a:latin typeface="Arial"/>
                <a:ea typeface="Arial"/>
                <a:cs typeface="Arial"/>
                <a:sym typeface="Arial"/>
              </a:rPr>
              <a:t> → Access the form parameters. Return ImmutableMultiDict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request.values</a:t>
            </a:r>
            <a:r>
              <a:rPr lang="en" sz="1450" b="0" i="0" u="none" strike="noStrike" cap="none" dirty="0">
                <a:solidFill>
                  <a:srgbClr val="222222"/>
                </a:solidFill>
                <a:highlight>
                  <a:srgbClr val="FFFFFF"/>
                </a:highlight>
                <a:latin typeface="Arial"/>
                <a:ea typeface="Arial"/>
                <a:cs typeface="Arial"/>
                <a:sym typeface="Arial"/>
              </a:rPr>
              <a:t> → Returns CombinedMultiDict which combines args and form</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request.json</a:t>
            </a:r>
            <a:r>
              <a:rPr lang="en" sz="1450" b="0" i="0" u="none" strike="noStrike" cap="none" dirty="0">
                <a:solidFill>
                  <a:srgbClr val="222222"/>
                </a:solidFill>
                <a:highlight>
                  <a:srgbClr val="FFFFFF"/>
                </a:highlight>
                <a:latin typeface="Arial"/>
                <a:ea typeface="Arial"/>
                <a:cs typeface="Arial"/>
                <a:sym typeface="Arial"/>
              </a:rPr>
              <a:t> → Returns parsed JSON data if mimetype is application/json</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request.files</a:t>
            </a:r>
            <a:r>
              <a:rPr lang="en" sz="1450" b="0" i="0" u="none" strike="noStrike" cap="none" dirty="0">
                <a:solidFill>
                  <a:srgbClr val="222222"/>
                </a:solidFill>
                <a:highlight>
                  <a:srgbClr val="FFFFFF"/>
                </a:highlight>
                <a:latin typeface="Arial"/>
                <a:ea typeface="Arial"/>
                <a:cs typeface="Arial"/>
                <a:sym typeface="Arial"/>
              </a:rPr>
              <a:t> → Returns MultiDict object which contains all uploaded files. Each key is the name of the file and value is the FileStorage object.</a:t>
            </a:r>
            <a:endParaRPr sz="1450" b="0" i="0" u="none" strike="noStrike" cap="none" dirty="0">
              <a:solidFill>
                <a:srgbClr val="222222"/>
              </a:solidFill>
              <a:highlight>
                <a:srgbClr val="FFFFFF"/>
              </a:highlight>
              <a:latin typeface="Arial"/>
              <a:ea typeface="Arial"/>
              <a:cs typeface="Arial"/>
              <a:sym typeface="Arial"/>
            </a:endParaRPr>
          </a:p>
          <a:p>
            <a:pPr marL="457200" marR="190500" lvl="0" indent="-317500" algn="l" rtl="0">
              <a:lnSpc>
                <a:spcPct val="100000"/>
              </a:lnSpc>
              <a:spcBef>
                <a:spcPts val="0"/>
              </a:spcBef>
              <a:spcAft>
                <a:spcPts val="0"/>
              </a:spcAft>
              <a:buClr>
                <a:srgbClr val="222222"/>
              </a:buClr>
              <a:buSzPts val="1400"/>
              <a:buFont typeface="Arial"/>
              <a:buChar char="●"/>
            </a:pPr>
            <a:r>
              <a:rPr lang="en" sz="1300" b="0" i="0" u="none" strike="noStrike" cap="none" dirty="0">
                <a:solidFill>
                  <a:srgbClr val="222222"/>
                </a:solidFill>
                <a:highlight>
                  <a:srgbClr val="F2F2F2"/>
                </a:highlight>
                <a:latin typeface="Courier New"/>
                <a:ea typeface="Courier New"/>
                <a:cs typeface="Courier New"/>
                <a:sym typeface="Courier New"/>
              </a:rPr>
              <a:t>request.authorization</a:t>
            </a:r>
            <a:r>
              <a:rPr lang="en" sz="1450" b="0" i="0" u="none" strike="noStrike" cap="none" dirty="0">
                <a:solidFill>
                  <a:srgbClr val="222222"/>
                </a:solidFill>
                <a:highlight>
                  <a:srgbClr val="FFFFFF"/>
                </a:highlight>
                <a:latin typeface="Arial"/>
                <a:ea typeface="Arial"/>
                <a:cs typeface="Arial"/>
                <a:sym typeface="Arial"/>
              </a:rPr>
              <a:t> → Returns an object of </a:t>
            </a:r>
            <a:r>
              <a:rPr lang="en" sz="1450" b="0" i="0" u="none" strike="noStrike" cap="none" dirty="0">
                <a:solidFill>
                  <a:srgbClr val="222222"/>
                </a:solidFill>
                <a:highlight>
                  <a:srgbClr val="FFFFFF"/>
                </a:highlight>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Authorization</a:t>
            </a:r>
            <a:r>
              <a:rPr lang="en" sz="1450" b="0" i="0" u="none" strike="noStrike" cap="none" dirty="0">
                <a:solidFill>
                  <a:srgbClr val="222222"/>
                </a:solidFill>
                <a:highlight>
                  <a:srgbClr val="FFFFFF"/>
                </a:highlight>
                <a:latin typeface="Arial"/>
                <a:ea typeface="Arial"/>
                <a:cs typeface="Arial"/>
                <a:sym typeface="Arial"/>
              </a:rPr>
              <a:t> class .It represents an Authorization header sent by the client.</a:t>
            </a:r>
            <a:endParaRPr sz="1450" b="0" i="0" u="none" strike="noStrike" cap="none" dirty="0">
              <a:solidFill>
                <a:srgbClr val="222222"/>
              </a:solidFill>
              <a:highlight>
                <a:srgbClr val="FFFFFF"/>
              </a:highlight>
              <a:latin typeface="Arial"/>
              <a:ea typeface="Arial"/>
              <a:cs typeface="Arial"/>
              <a:sym typeface="Arial"/>
            </a:endParaRPr>
          </a:p>
          <a:p>
            <a:pPr marL="0" marR="190500" lvl="0" indent="0" algn="l" rtl="0">
              <a:lnSpc>
                <a:spcPct val="100000"/>
              </a:lnSpc>
              <a:spcBef>
                <a:spcPts val="0"/>
              </a:spcBef>
              <a:spcAft>
                <a:spcPts val="0"/>
              </a:spcAft>
              <a:buClr>
                <a:srgbClr val="000000"/>
              </a:buClr>
              <a:buSzPts val="1350"/>
              <a:buFont typeface="Arial"/>
              <a:buNone/>
            </a:pPr>
            <a:endParaRPr sz="1350" b="0" i="0" u="none" strike="noStrike" cap="none" dirty="0">
              <a:solidFill>
                <a:srgbClr val="222222"/>
              </a:solidFill>
              <a:highlight>
                <a:srgbClr val="FFFFFF"/>
              </a:highlight>
              <a:latin typeface="Arial"/>
              <a:ea typeface="Arial"/>
              <a:cs typeface="Arial"/>
              <a:sym typeface="Arial"/>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8">
                                            <p:txEl>
                                              <p:pRg st="0" end="0"/>
                                            </p:txEl>
                                          </p:spTgt>
                                        </p:tgtEl>
                                        <p:attrNameLst>
                                          <p:attrName>style.visibility</p:attrName>
                                        </p:attrNameLst>
                                      </p:cBhvr>
                                      <p:to>
                                        <p:strVal val="visible"/>
                                      </p:to>
                                    </p:set>
                                    <p:animEffect transition="in" filter="fade">
                                      <p:cBhvr>
                                        <p:cTn id="7" dur="1000"/>
                                        <p:tgtEl>
                                          <p:spTgt spid="4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8">
                                            <p:txEl>
                                              <p:pRg st="1" end="1"/>
                                            </p:txEl>
                                          </p:spTgt>
                                        </p:tgtEl>
                                        <p:attrNameLst>
                                          <p:attrName>style.visibility</p:attrName>
                                        </p:attrNameLst>
                                      </p:cBhvr>
                                      <p:to>
                                        <p:strVal val="visible"/>
                                      </p:to>
                                    </p:set>
                                    <p:animEffect transition="in" filter="fade">
                                      <p:cBhvr>
                                        <p:cTn id="12" dur="1000"/>
                                        <p:tgtEl>
                                          <p:spTgt spid="4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8">
                                            <p:txEl>
                                              <p:pRg st="2" end="2"/>
                                            </p:txEl>
                                          </p:spTgt>
                                        </p:tgtEl>
                                        <p:attrNameLst>
                                          <p:attrName>style.visibility</p:attrName>
                                        </p:attrNameLst>
                                      </p:cBhvr>
                                      <p:to>
                                        <p:strVal val="visible"/>
                                      </p:to>
                                    </p:set>
                                    <p:animEffect transition="in" filter="fade">
                                      <p:cBhvr>
                                        <p:cTn id="17" dur="1000"/>
                                        <p:tgtEl>
                                          <p:spTgt spid="4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48">
                                            <p:txEl>
                                              <p:pRg st="3" end="3"/>
                                            </p:txEl>
                                          </p:spTgt>
                                        </p:tgtEl>
                                        <p:attrNameLst>
                                          <p:attrName>style.visibility</p:attrName>
                                        </p:attrNameLst>
                                      </p:cBhvr>
                                      <p:to>
                                        <p:strVal val="visible"/>
                                      </p:to>
                                    </p:set>
                                    <p:animEffect transition="in" filter="fade">
                                      <p:cBhvr>
                                        <p:cTn id="22" dur="1000"/>
                                        <p:tgtEl>
                                          <p:spTgt spid="4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48">
                                            <p:txEl>
                                              <p:pRg st="4" end="4"/>
                                            </p:txEl>
                                          </p:spTgt>
                                        </p:tgtEl>
                                        <p:attrNameLst>
                                          <p:attrName>style.visibility</p:attrName>
                                        </p:attrNameLst>
                                      </p:cBhvr>
                                      <p:to>
                                        <p:strVal val="visible"/>
                                      </p:to>
                                    </p:set>
                                    <p:animEffect transition="in" filter="fade">
                                      <p:cBhvr>
                                        <p:cTn id="27" dur="1000"/>
                                        <p:tgtEl>
                                          <p:spTgt spid="44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48">
                                            <p:txEl>
                                              <p:pRg st="5" end="5"/>
                                            </p:txEl>
                                          </p:spTgt>
                                        </p:tgtEl>
                                        <p:attrNameLst>
                                          <p:attrName>style.visibility</p:attrName>
                                        </p:attrNameLst>
                                      </p:cBhvr>
                                      <p:to>
                                        <p:strVal val="visible"/>
                                      </p:to>
                                    </p:set>
                                    <p:animEffect transition="in" filter="fade">
                                      <p:cBhvr>
                                        <p:cTn id="32" dur="1000"/>
                                        <p:tgtEl>
                                          <p:spTgt spid="44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48">
                                            <p:txEl>
                                              <p:pRg st="6" end="6"/>
                                            </p:txEl>
                                          </p:spTgt>
                                        </p:tgtEl>
                                        <p:attrNameLst>
                                          <p:attrName>style.visibility</p:attrName>
                                        </p:attrNameLst>
                                      </p:cBhvr>
                                      <p:to>
                                        <p:strVal val="visible"/>
                                      </p:to>
                                    </p:set>
                                    <p:animEffect transition="in" filter="fade">
                                      <p:cBhvr>
                                        <p:cTn id="37" dur="1000"/>
                                        <p:tgtEl>
                                          <p:spTgt spid="44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48">
                                            <p:txEl>
                                              <p:pRg st="7" end="7"/>
                                            </p:txEl>
                                          </p:spTgt>
                                        </p:tgtEl>
                                        <p:attrNameLst>
                                          <p:attrName>style.visibility</p:attrName>
                                        </p:attrNameLst>
                                      </p:cBhvr>
                                      <p:to>
                                        <p:strVal val="visible"/>
                                      </p:to>
                                    </p:set>
                                    <p:animEffect transition="in" filter="fade">
                                      <p:cBhvr>
                                        <p:cTn id="42" dur="1000"/>
                                        <p:tgtEl>
                                          <p:spTgt spid="44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8">
                                            <p:txEl>
                                              <p:pRg st="8" end="8"/>
                                            </p:txEl>
                                          </p:spTgt>
                                        </p:tgtEl>
                                        <p:attrNameLst>
                                          <p:attrName>style.visibility</p:attrName>
                                        </p:attrNameLst>
                                      </p:cBhvr>
                                      <p:to>
                                        <p:strVal val="visible"/>
                                      </p:to>
                                    </p:set>
                                    <p:animEffect transition="in" filter="fade">
                                      <p:cBhvr>
                                        <p:cTn id="47" dur="1000"/>
                                        <p:tgtEl>
                                          <p:spTgt spid="44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8">
                                            <p:txEl>
                                              <p:pRg st="9" end="9"/>
                                            </p:txEl>
                                          </p:spTgt>
                                        </p:tgtEl>
                                        <p:attrNameLst>
                                          <p:attrName>style.visibility</p:attrName>
                                        </p:attrNameLst>
                                      </p:cBhvr>
                                      <p:to>
                                        <p:strVal val="visible"/>
                                      </p:to>
                                    </p:set>
                                    <p:animEffect transition="in" filter="fade">
                                      <p:cBhvr>
                                        <p:cTn id="52" dur="1000"/>
                                        <p:tgtEl>
                                          <p:spTgt spid="44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48">
                                            <p:txEl>
                                              <p:pRg st="10" end="10"/>
                                            </p:txEl>
                                          </p:spTgt>
                                        </p:tgtEl>
                                        <p:attrNameLst>
                                          <p:attrName>style.visibility</p:attrName>
                                        </p:attrNameLst>
                                      </p:cBhvr>
                                      <p:to>
                                        <p:strVal val="visible"/>
                                      </p:to>
                                    </p:set>
                                    <p:animEffect transition="in" filter="fade">
                                      <p:cBhvr>
                                        <p:cTn id="57" dur="1000"/>
                                        <p:tgtEl>
                                          <p:spTgt spid="448">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48">
                                            <p:txEl>
                                              <p:pRg st="11" end="11"/>
                                            </p:txEl>
                                          </p:spTgt>
                                        </p:tgtEl>
                                        <p:attrNameLst>
                                          <p:attrName>style.visibility</p:attrName>
                                        </p:attrNameLst>
                                      </p:cBhvr>
                                      <p:to>
                                        <p:strVal val="visible"/>
                                      </p:to>
                                    </p:set>
                                    <p:animEffect transition="in" filter="fade">
                                      <p:cBhvr>
                                        <p:cTn id="62" dur="1000"/>
                                        <p:tgtEl>
                                          <p:spTgt spid="448">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48">
                                            <p:txEl>
                                              <p:pRg st="12" end="12"/>
                                            </p:txEl>
                                          </p:spTgt>
                                        </p:tgtEl>
                                        <p:attrNameLst>
                                          <p:attrName>style.visibility</p:attrName>
                                        </p:attrNameLst>
                                      </p:cBhvr>
                                      <p:to>
                                        <p:strVal val="visible"/>
                                      </p:to>
                                    </p:set>
                                    <p:animEffect transition="in" filter="fade">
                                      <p:cBhvr>
                                        <p:cTn id="67" dur="1000"/>
                                        <p:tgtEl>
                                          <p:spTgt spid="448">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8">
                                            <p:txEl>
                                              <p:pRg st="13" end="13"/>
                                            </p:txEl>
                                          </p:spTgt>
                                        </p:tgtEl>
                                        <p:attrNameLst>
                                          <p:attrName>style.visibility</p:attrName>
                                        </p:attrNameLst>
                                      </p:cBhvr>
                                      <p:to>
                                        <p:strVal val="visible"/>
                                      </p:to>
                                    </p:set>
                                    <p:animEffect transition="in" filter="fade">
                                      <p:cBhvr>
                                        <p:cTn id="72" dur="1000"/>
                                        <p:tgtEl>
                                          <p:spTgt spid="448">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448">
                                            <p:txEl>
                                              <p:pRg st="14" end="14"/>
                                            </p:txEl>
                                          </p:spTgt>
                                        </p:tgtEl>
                                        <p:attrNameLst>
                                          <p:attrName>style.visibility</p:attrName>
                                        </p:attrNameLst>
                                      </p:cBhvr>
                                      <p:to>
                                        <p:strVal val="visible"/>
                                      </p:to>
                                    </p:set>
                                    <p:animEffect transition="in" filter="fade">
                                      <p:cBhvr>
                                        <p:cTn id="77" dur="1000"/>
                                        <p:tgtEl>
                                          <p:spTgt spid="448">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ge623a8eb31_0_0"/>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3.</a:t>
            </a:r>
            <a:endParaRPr sz="6000">
              <a:solidFill>
                <a:schemeClr val="accent4"/>
              </a:solidFill>
            </a:endParaRPr>
          </a:p>
          <a:p>
            <a:pPr marL="0" lvl="0" indent="0" algn="l" rtl="0">
              <a:lnSpc>
                <a:spcPct val="100000"/>
              </a:lnSpc>
              <a:spcBef>
                <a:spcPts val="0"/>
              </a:spcBef>
              <a:spcAft>
                <a:spcPts val="0"/>
              </a:spcAft>
              <a:buSzPts val="4400"/>
              <a:buNone/>
            </a:pPr>
            <a:r>
              <a:rPr lang="en" sz="3600"/>
              <a:t>Scraping Data from Web &amp; Cleansing</a:t>
            </a:r>
            <a:endParaRPr sz="3600"/>
          </a:p>
          <a:p>
            <a:pPr marL="0" lvl="0" indent="0" algn="l" rtl="0">
              <a:lnSpc>
                <a:spcPct val="100000"/>
              </a:lnSpc>
              <a:spcBef>
                <a:spcPts val="0"/>
              </a:spcBef>
              <a:spcAft>
                <a:spcPts val="0"/>
              </a:spcAft>
              <a:buSzPts val="4400"/>
              <a:buNone/>
            </a:pPr>
            <a:endParaRPr sz="3600"/>
          </a:p>
        </p:txBody>
      </p:sp>
      <p:sp>
        <p:nvSpPr>
          <p:cNvPr id="490" name="Google Shape;490;ge623a8eb31_0_0"/>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ge623a8eb31_0_6"/>
          <p:cNvSpPr txBox="1">
            <a:spLocks noGrp="1"/>
          </p:cNvSpPr>
          <p:nvPr>
            <p:ph type="ctrTitle"/>
          </p:nvPr>
        </p:nvSpPr>
        <p:spPr>
          <a:xfrm>
            <a:off x="1546025" y="2440594"/>
            <a:ext cx="5832600" cy="1159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400"/>
              <a:buNone/>
            </a:pPr>
            <a:r>
              <a:rPr lang="en" sz="6000">
                <a:solidFill>
                  <a:schemeClr val="accent4"/>
                </a:solidFill>
              </a:rPr>
              <a:t>3.1</a:t>
            </a:r>
            <a:endParaRPr sz="6000">
              <a:solidFill>
                <a:schemeClr val="accent4"/>
              </a:solidFill>
            </a:endParaRPr>
          </a:p>
          <a:p>
            <a:pPr marL="0" lvl="0" indent="0" algn="l" rtl="0">
              <a:lnSpc>
                <a:spcPct val="100000"/>
              </a:lnSpc>
              <a:spcBef>
                <a:spcPts val="0"/>
              </a:spcBef>
              <a:spcAft>
                <a:spcPts val="0"/>
              </a:spcAft>
              <a:buSzPts val="4400"/>
              <a:buNone/>
            </a:pPr>
            <a:r>
              <a:rPr lang="en" sz="3600"/>
              <a:t>Introduction to Web Scraping</a:t>
            </a:r>
            <a:endParaRPr sz="3600"/>
          </a:p>
          <a:p>
            <a:pPr marL="0" lvl="0" indent="0" algn="l" rtl="0">
              <a:lnSpc>
                <a:spcPct val="100000"/>
              </a:lnSpc>
              <a:spcBef>
                <a:spcPts val="0"/>
              </a:spcBef>
              <a:spcAft>
                <a:spcPts val="0"/>
              </a:spcAft>
              <a:buSzPts val="4400"/>
              <a:buNone/>
            </a:pPr>
            <a:endParaRPr sz="3600"/>
          </a:p>
        </p:txBody>
      </p:sp>
      <p:sp>
        <p:nvSpPr>
          <p:cNvPr id="496" name="Google Shape;496;ge623a8eb31_0_6"/>
          <p:cNvSpPr txBox="1">
            <a:spLocks noGrp="1"/>
          </p:cNvSpPr>
          <p:nvPr>
            <p:ph type="sldNum" idx="4294967295"/>
          </p:nvPr>
        </p:nvSpPr>
        <p:spPr>
          <a:xfrm>
            <a:off x="8404384" y="54356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ge71ba1469a_0_3"/>
          <p:cNvSpPr txBox="1"/>
          <p:nvPr/>
        </p:nvSpPr>
        <p:spPr>
          <a:xfrm>
            <a:off x="534900" y="1348025"/>
            <a:ext cx="7864500" cy="8388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00000"/>
              </a:lnSpc>
              <a:spcBef>
                <a:spcPts val="0"/>
              </a:spcBef>
              <a:spcAft>
                <a:spcPts val="0"/>
              </a:spcAft>
              <a:buClr>
                <a:srgbClr val="3B3835"/>
              </a:buClr>
              <a:buSzPts val="1550"/>
              <a:buFont typeface="Roboto"/>
              <a:buChar char="●"/>
            </a:pPr>
            <a:r>
              <a:rPr lang="en" sz="1350" b="0" i="0" u="none" strike="noStrike" cap="none">
                <a:solidFill>
                  <a:srgbClr val="000000"/>
                </a:solidFill>
                <a:highlight>
                  <a:srgbClr val="FFFFFF"/>
                </a:highlight>
                <a:latin typeface="Roboto"/>
                <a:ea typeface="Roboto"/>
                <a:cs typeface="Roboto"/>
                <a:sym typeface="Roboto"/>
              </a:rPr>
              <a:t>Web scraping</a:t>
            </a:r>
            <a:r>
              <a:rPr lang="en" sz="1350" b="0" i="0" u="none" strike="noStrike" cap="none">
                <a:solidFill>
                  <a:srgbClr val="3B3835"/>
                </a:solidFill>
                <a:highlight>
                  <a:srgbClr val="FFFFFF"/>
                </a:highlight>
                <a:latin typeface="Roboto"/>
                <a:ea typeface="Roboto"/>
                <a:cs typeface="Roboto"/>
                <a:sym typeface="Roboto"/>
              </a:rPr>
              <a:t> refers to the extraction of data from a website. This information is collected and then exported into a format that is more useful for the user. Be it a spreadsheet, dataframe or an API.</a:t>
            </a:r>
            <a:endParaRPr sz="1350" b="0" i="0" u="none" strike="noStrike" cap="none">
              <a:solidFill>
                <a:srgbClr val="3B3835"/>
              </a:solidFill>
              <a:highlight>
                <a:srgbClr val="FFFFFF"/>
              </a:highlight>
              <a:latin typeface="Roboto"/>
              <a:ea typeface="Roboto"/>
              <a:cs typeface="Roboto"/>
              <a:sym typeface="Roboto"/>
            </a:endParaRPr>
          </a:p>
        </p:txBody>
      </p:sp>
      <p:sp>
        <p:nvSpPr>
          <p:cNvPr id="502" name="Google Shape;502;ge71ba1469a_0_3"/>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53</a:t>
            </a:fld>
            <a:endParaRPr/>
          </a:p>
        </p:txBody>
      </p:sp>
      <p:sp>
        <p:nvSpPr>
          <p:cNvPr id="503" name="Google Shape;503;ge71ba1469a_0_3"/>
          <p:cNvSpPr txBox="1"/>
          <p:nvPr/>
        </p:nvSpPr>
        <p:spPr>
          <a:xfrm>
            <a:off x="534900" y="7353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What is Web Scraping?</a:t>
            </a:r>
            <a:endParaRPr sz="1350" b="0" i="0" u="none" strike="noStrike" cap="none">
              <a:solidFill>
                <a:schemeClr val="dk1"/>
              </a:solidFill>
              <a:latin typeface="Arial"/>
              <a:ea typeface="Arial"/>
              <a:cs typeface="Arial"/>
              <a:sym typeface="Arial"/>
            </a:endParaRPr>
          </a:p>
        </p:txBody>
      </p:sp>
      <p:sp>
        <p:nvSpPr>
          <p:cNvPr id="504" name="Google Shape;504;ge71ba1469a_0_3"/>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rgbClr val="000000"/>
              </a:buClr>
              <a:buSzPts val="4400"/>
              <a:buFont typeface="Arial"/>
              <a:buNone/>
            </a:pPr>
            <a:r>
              <a:rPr lang="en" sz="2700" b="1"/>
              <a:t>Why Scrape the Web</a:t>
            </a:r>
            <a:endParaRPr sz="1800" b="1"/>
          </a:p>
        </p:txBody>
      </p:sp>
      <p:sp>
        <p:nvSpPr>
          <p:cNvPr id="505" name="Google Shape;505;ge71ba1469a_0_3"/>
          <p:cNvSpPr txBox="1"/>
          <p:nvPr/>
        </p:nvSpPr>
        <p:spPr>
          <a:xfrm>
            <a:off x="534900" y="2302125"/>
            <a:ext cx="7600200" cy="600300"/>
          </a:xfrm>
          <a:prstGeom prst="rect">
            <a:avLst/>
          </a:prstGeom>
          <a:noFill/>
          <a:ln>
            <a:noFill/>
          </a:ln>
        </p:spPr>
        <p:txBody>
          <a:bodyPr spcFirstLastPara="1" wrap="square" lIns="91425" tIns="91425" rIns="91425" bIns="91425" anchor="t" anchorCtr="0">
            <a:spAutoFit/>
          </a:bodyPr>
          <a:lstStyle/>
          <a:p>
            <a:pPr marL="457200" marR="0" lvl="0" indent="-314325" algn="l" rtl="0">
              <a:lnSpc>
                <a:spcPct val="100000"/>
              </a:lnSpc>
              <a:spcBef>
                <a:spcPts val="0"/>
              </a:spcBef>
              <a:spcAft>
                <a:spcPts val="0"/>
              </a:spcAft>
              <a:buClr>
                <a:srgbClr val="3B3835"/>
              </a:buClr>
              <a:buSzPts val="1350"/>
              <a:buFont typeface="Roboto"/>
              <a:buChar char="●"/>
            </a:pPr>
            <a:r>
              <a:rPr lang="en" sz="1350" b="0" i="0" u="none" strike="noStrike" cap="none">
                <a:solidFill>
                  <a:srgbClr val="3B3835"/>
                </a:solidFill>
                <a:highlight>
                  <a:srgbClr val="FFFFFF"/>
                </a:highlight>
                <a:latin typeface="Roboto"/>
                <a:ea typeface="Roboto"/>
                <a:cs typeface="Roboto"/>
                <a:sym typeface="Roboto"/>
              </a:rPr>
              <a:t>Although web scraping can be done manually, in most cases, automated tools are preferred when scraping web data as they can be less costly and work at a faster rate.</a:t>
            </a:r>
            <a:endParaRPr sz="1400" b="0" i="0" u="none" strike="noStrike" cap="none">
              <a:solidFill>
                <a:srgbClr val="000000"/>
              </a:solidFill>
              <a:latin typeface="Source Sans Pro"/>
              <a:ea typeface="Source Sans Pro"/>
              <a:cs typeface="Source Sans Pro"/>
              <a:sym typeface="Source Sans Pro"/>
            </a:endParaRPr>
          </a:p>
        </p:txBody>
      </p:sp>
      <p:sp>
        <p:nvSpPr>
          <p:cNvPr id="506" name="Google Shape;506;ge71ba1469a_0_3"/>
          <p:cNvSpPr txBox="1"/>
          <p:nvPr/>
        </p:nvSpPr>
        <p:spPr>
          <a:xfrm>
            <a:off x="534900" y="3106850"/>
            <a:ext cx="7555200" cy="631200"/>
          </a:xfrm>
          <a:prstGeom prst="rect">
            <a:avLst/>
          </a:prstGeom>
          <a:noFill/>
          <a:ln>
            <a:noFill/>
          </a:ln>
        </p:spPr>
        <p:txBody>
          <a:bodyPr spcFirstLastPara="1" wrap="square" lIns="91425" tIns="91425" rIns="91425" bIns="91425" anchor="t" anchorCtr="0">
            <a:spAutoFit/>
          </a:bodyPr>
          <a:lstStyle/>
          <a:p>
            <a:pPr marL="457200" marR="0" lvl="0" indent="-327025" algn="l" rtl="0">
              <a:lnSpc>
                <a:spcPct val="100000"/>
              </a:lnSpc>
              <a:spcBef>
                <a:spcPts val="0"/>
              </a:spcBef>
              <a:spcAft>
                <a:spcPts val="0"/>
              </a:spcAft>
              <a:buClr>
                <a:srgbClr val="3B3835"/>
              </a:buClr>
              <a:buSzPts val="1550"/>
              <a:buFont typeface="Roboto"/>
              <a:buChar char="●"/>
            </a:pPr>
            <a:r>
              <a:rPr lang="en" sz="1350" b="0" i="0" u="none" strike="noStrike" cap="none">
                <a:solidFill>
                  <a:srgbClr val="3B3835"/>
                </a:solidFill>
                <a:highlight>
                  <a:srgbClr val="FFFFFF"/>
                </a:highlight>
                <a:latin typeface="Roboto"/>
                <a:ea typeface="Roboto"/>
                <a:cs typeface="Roboto"/>
                <a:sym typeface="Roboto"/>
              </a:rPr>
              <a:t>It focuses on transformation of unstructured data on the web (typically HTML), into structured data that can be stored and analyzed</a:t>
            </a:r>
            <a:endParaRPr sz="1400" b="0" i="0" u="none" strike="noStrike" cap="none">
              <a:solidFill>
                <a:srgbClr val="000000"/>
              </a:solidFill>
              <a:latin typeface="Source Sans Pro"/>
              <a:ea typeface="Source Sans Pro"/>
              <a:cs typeface="Source Sans Pro"/>
              <a:sym typeface="Source Sans Pr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4"/>
                                        </p:tgtEl>
                                        <p:attrNameLst>
                                          <p:attrName>style.visibility</p:attrName>
                                        </p:attrNameLst>
                                      </p:cBhvr>
                                      <p:to>
                                        <p:strVal val="visible"/>
                                      </p:to>
                                    </p:set>
                                    <p:animEffect transition="in" filter="fade">
                                      <p:cBhvr>
                                        <p:cTn id="7" dur="1000"/>
                                        <p:tgtEl>
                                          <p:spTgt spid="504"/>
                                        </p:tgtEl>
                                      </p:cBhvr>
                                    </p:animEffect>
                                  </p:childTnLst>
                                </p:cTn>
                              </p:par>
                              <p:par>
                                <p:cTn id="8" presetID="10" presetClass="entr" presetSubtype="0" fill="hold" nodeType="withEffect">
                                  <p:stCondLst>
                                    <p:cond delay="0"/>
                                  </p:stCondLst>
                                  <p:childTnLst>
                                    <p:set>
                                      <p:cBhvr>
                                        <p:cTn id="9" dur="1" fill="hold">
                                          <p:stCondLst>
                                            <p:cond delay="0"/>
                                          </p:stCondLst>
                                        </p:cTn>
                                        <p:tgtEl>
                                          <p:spTgt spid="503"/>
                                        </p:tgtEl>
                                        <p:attrNameLst>
                                          <p:attrName>style.visibility</p:attrName>
                                        </p:attrNameLst>
                                      </p:cBhvr>
                                      <p:to>
                                        <p:strVal val="visible"/>
                                      </p:to>
                                    </p:set>
                                    <p:animEffect transition="in" filter="fade">
                                      <p:cBhvr>
                                        <p:cTn id="10" dur="1000"/>
                                        <p:tgtEl>
                                          <p:spTgt spid="50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3"/>
                                        </p:tgtEl>
                                        <p:attrNameLst>
                                          <p:attrName>style.visibility</p:attrName>
                                        </p:attrNameLst>
                                      </p:cBhvr>
                                      <p:to>
                                        <p:strVal val="visible"/>
                                      </p:to>
                                    </p:set>
                                    <p:animEffect transition="in" filter="fade">
                                      <p:cBhvr>
                                        <p:cTn id="15" dur="1000"/>
                                        <p:tgtEl>
                                          <p:spTgt spid="5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01"/>
                                        </p:tgtEl>
                                        <p:attrNameLst>
                                          <p:attrName>style.visibility</p:attrName>
                                        </p:attrNameLst>
                                      </p:cBhvr>
                                      <p:to>
                                        <p:strVal val="visible"/>
                                      </p:to>
                                    </p:set>
                                    <p:animEffect transition="in" filter="fade">
                                      <p:cBhvr>
                                        <p:cTn id="20" dur="1000"/>
                                        <p:tgtEl>
                                          <p:spTgt spid="50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5"/>
                                        </p:tgtEl>
                                        <p:attrNameLst>
                                          <p:attrName>style.visibility</p:attrName>
                                        </p:attrNameLst>
                                      </p:cBhvr>
                                      <p:to>
                                        <p:strVal val="visible"/>
                                      </p:to>
                                    </p:set>
                                    <p:animEffect transition="in" filter="fade">
                                      <p:cBhvr>
                                        <p:cTn id="25" dur="1000"/>
                                        <p:tgtEl>
                                          <p:spTgt spid="50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06"/>
                                        </p:tgtEl>
                                        <p:attrNameLst>
                                          <p:attrName>style.visibility</p:attrName>
                                        </p:attrNameLst>
                                      </p:cBhvr>
                                      <p:to>
                                        <p:strVal val="visible"/>
                                      </p:to>
                                    </p:set>
                                    <p:animEffect transition="in" filter="fade">
                                      <p:cBhvr>
                                        <p:cTn id="30" dur="1000"/>
                                        <p:tgtEl>
                                          <p:spTgt spid="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ge71ba1469a_0_27"/>
          <p:cNvSpPr txBox="1"/>
          <p:nvPr/>
        </p:nvSpPr>
        <p:spPr>
          <a:xfrm>
            <a:off x="534900" y="1348025"/>
            <a:ext cx="7864500" cy="6156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a:solidFill>
                  <a:srgbClr val="3B3835"/>
                </a:solidFill>
                <a:highlight>
                  <a:srgbClr val="FFFFFF"/>
                </a:highlight>
                <a:latin typeface="Roboto"/>
                <a:ea typeface="Roboto"/>
                <a:cs typeface="Roboto"/>
                <a:sym typeface="Roboto"/>
              </a:rPr>
              <a:t>Web pages contain wealth of information (in text form), designed mostly for human consumption</a:t>
            </a:r>
            <a:endParaRPr sz="1350" b="0" i="0" u="none" strike="noStrike" cap="none">
              <a:solidFill>
                <a:srgbClr val="3B3835"/>
              </a:solidFill>
              <a:highlight>
                <a:srgbClr val="FFFFFF"/>
              </a:highlight>
              <a:latin typeface="Roboto"/>
              <a:ea typeface="Roboto"/>
              <a:cs typeface="Roboto"/>
              <a:sym typeface="Roboto"/>
            </a:endParaRPr>
          </a:p>
        </p:txBody>
      </p:sp>
      <p:sp>
        <p:nvSpPr>
          <p:cNvPr id="512" name="Google Shape;512;ge71ba1469a_0_27"/>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54</a:t>
            </a:fld>
            <a:endParaRPr/>
          </a:p>
        </p:txBody>
      </p:sp>
      <p:sp>
        <p:nvSpPr>
          <p:cNvPr id="513" name="Google Shape;513;ge71ba1469a_0_27"/>
          <p:cNvSpPr txBox="1"/>
          <p:nvPr/>
        </p:nvSpPr>
        <p:spPr>
          <a:xfrm>
            <a:off x="611100" y="7353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Why we Scrape the Web?</a:t>
            </a:r>
            <a:endParaRPr sz="1350" b="0" i="0" u="none" strike="noStrike" cap="none">
              <a:solidFill>
                <a:schemeClr val="dk1"/>
              </a:solidFill>
              <a:latin typeface="Arial"/>
              <a:ea typeface="Arial"/>
              <a:cs typeface="Arial"/>
              <a:sym typeface="Arial"/>
            </a:endParaRPr>
          </a:p>
        </p:txBody>
      </p:sp>
      <p:sp>
        <p:nvSpPr>
          <p:cNvPr id="514" name="Google Shape;514;ge71ba1469a_0_27"/>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dirty="0"/>
              <a:t>Why Scrape the Web</a:t>
            </a:r>
            <a:endParaRPr sz="1800" b="1" dirty="0"/>
          </a:p>
        </p:txBody>
      </p:sp>
      <p:sp>
        <p:nvSpPr>
          <p:cNvPr id="515" name="Google Shape;515;ge71ba1469a_0_27"/>
          <p:cNvSpPr txBox="1"/>
          <p:nvPr/>
        </p:nvSpPr>
        <p:spPr>
          <a:xfrm>
            <a:off x="534900" y="1997325"/>
            <a:ext cx="7600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dirty="0">
                <a:solidFill>
                  <a:srgbClr val="3B3835"/>
                </a:solidFill>
                <a:highlight>
                  <a:srgbClr val="FFFFFF"/>
                </a:highlight>
                <a:latin typeface="Roboto"/>
                <a:ea typeface="Roboto"/>
                <a:cs typeface="Roboto"/>
                <a:sym typeface="Roboto"/>
              </a:rPr>
              <a:t>Interfacing with 3rd party with no API access</a:t>
            </a:r>
            <a:endParaRPr sz="1500" b="0" i="0" u="none" strike="noStrike" cap="none" dirty="0">
              <a:solidFill>
                <a:srgbClr val="000000"/>
              </a:solidFill>
              <a:latin typeface="Source Sans Pro"/>
              <a:ea typeface="Source Sans Pro"/>
              <a:cs typeface="Source Sans Pro"/>
              <a:sym typeface="Source Sans Pro"/>
            </a:endParaRPr>
          </a:p>
        </p:txBody>
      </p:sp>
      <p:sp>
        <p:nvSpPr>
          <p:cNvPr id="516" name="Google Shape;516;ge71ba1469a_0_27"/>
          <p:cNvSpPr txBox="1"/>
          <p:nvPr/>
        </p:nvSpPr>
        <p:spPr>
          <a:xfrm>
            <a:off x="534900" y="2497250"/>
            <a:ext cx="7555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a:solidFill>
                  <a:srgbClr val="3B3835"/>
                </a:solidFill>
                <a:highlight>
                  <a:srgbClr val="FFFFFF"/>
                </a:highlight>
                <a:latin typeface="Roboto"/>
                <a:ea typeface="Roboto"/>
                <a:cs typeface="Roboto"/>
                <a:sym typeface="Roboto"/>
              </a:rPr>
              <a:t>Websites are more important than API’s </a:t>
            </a:r>
            <a:endParaRPr sz="1350" b="0" i="0" u="none" strike="noStrike" cap="none">
              <a:solidFill>
                <a:srgbClr val="3B3835"/>
              </a:solidFill>
              <a:highlight>
                <a:srgbClr val="FFFFFF"/>
              </a:highlight>
              <a:latin typeface="Roboto"/>
              <a:ea typeface="Roboto"/>
              <a:cs typeface="Roboto"/>
              <a:sym typeface="Roboto"/>
            </a:endParaRPr>
          </a:p>
        </p:txBody>
      </p:sp>
      <p:sp>
        <p:nvSpPr>
          <p:cNvPr id="517" name="Google Shape;517;ge71ba1469a_0_27"/>
          <p:cNvSpPr txBox="1"/>
          <p:nvPr/>
        </p:nvSpPr>
        <p:spPr>
          <a:xfrm>
            <a:off x="534900" y="2954450"/>
            <a:ext cx="7555200" cy="408000"/>
          </a:xfrm>
          <a:prstGeom prst="rect">
            <a:avLst/>
          </a:prstGeom>
          <a:noFill/>
          <a:ln>
            <a:noFill/>
          </a:ln>
        </p:spPr>
        <p:txBody>
          <a:bodyPr spcFirstLastPara="1" wrap="square" lIns="91425" tIns="91425" rIns="91425" bIns="91425" anchor="t" anchorCtr="0">
            <a:spAutoFit/>
          </a:bodyPr>
          <a:lstStyle/>
          <a:p>
            <a:pPr marL="457200" marR="0" lvl="0" indent="-320675" algn="l" rtl="0">
              <a:lnSpc>
                <a:spcPct val="100000"/>
              </a:lnSpc>
              <a:spcBef>
                <a:spcPts val="0"/>
              </a:spcBef>
              <a:spcAft>
                <a:spcPts val="0"/>
              </a:spcAft>
              <a:buClr>
                <a:srgbClr val="3B3835"/>
              </a:buClr>
              <a:buSzPts val="1450"/>
              <a:buFont typeface="Roboto"/>
              <a:buChar char="●"/>
            </a:pPr>
            <a:r>
              <a:rPr lang="en" sz="1350" b="0" i="0" u="none" strike="noStrike" cap="none" dirty="0">
                <a:solidFill>
                  <a:srgbClr val="3B3835"/>
                </a:solidFill>
                <a:highlight>
                  <a:srgbClr val="FFFFFF"/>
                </a:highlight>
                <a:latin typeface="Roboto"/>
                <a:ea typeface="Roboto"/>
                <a:cs typeface="Roboto"/>
                <a:sym typeface="Roboto"/>
              </a:rPr>
              <a:t>The data is already available (in the form of web pages)</a:t>
            </a:r>
            <a:endParaRPr sz="1350" b="0" i="0" u="none" strike="noStrike" cap="none" dirty="0">
              <a:solidFill>
                <a:srgbClr val="3B3835"/>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4"/>
                                        </p:tgtEl>
                                        <p:attrNameLst>
                                          <p:attrName>style.visibility</p:attrName>
                                        </p:attrNameLst>
                                      </p:cBhvr>
                                      <p:to>
                                        <p:strVal val="visible"/>
                                      </p:to>
                                    </p:set>
                                    <p:animEffect transition="in" filter="fade">
                                      <p:cBhvr>
                                        <p:cTn id="7" dur="1000"/>
                                        <p:tgtEl>
                                          <p:spTgt spid="5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
                                        </p:tgtEl>
                                        <p:attrNameLst>
                                          <p:attrName>style.visibility</p:attrName>
                                        </p:attrNameLst>
                                      </p:cBhvr>
                                      <p:to>
                                        <p:strVal val="visible"/>
                                      </p:to>
                                    </p:set>
                                    <p:animEffect transition="in" filter="fade">
                                      <p:cBhvr>
                                        <p:cTn id="12" dur="1000"/>
                                        <p:tgtEl>
                                          <p:spTgt spid="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11"/>
                                        </p:tgtEl>
                                        <p:attrNameLst>
                                          <p:attrName>style.visibility</p:attrName>
                                        </p:attrNameLst>
                                      </p:cBhvr>
                                      <p:to>
                                        <p:strVal val="visible"/>
                                      </p:to>
                                    </p:set>
                                    <p:animEffect transition="in" filter="fade">
                                      <p:cBhvr>
                                        <p:cTn id="17" dur="1000"/>
                                        <p:tgtEl>
                                          <p:spTgt spid="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15"/>
                                        </p:tgtEl>
                                        <p:attrNameLst>
                                          <p:attrName>style.visibility</p:attrName>
                                        </p:attrNameLst>
                                      </p:cBhvr>
                                      <p:to>
                                        <p:strVal val="visible"/>
                                      </p:to>
                                    </p:set>
                                    <p:animEffect transition="in" filter="fade">
                                      <p:cBhvr>
                                        <p:cTn id="22" dur="1000"/>
                                        <p:tgtEl>
                                          <p:spTgt spid="5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6"/>
                                        </p:tgtEl>
                                        <p:attrNameLst>
                                          <p:attrName>style.visibility</p:attrName>
                                        </p:attrNameLst>
                                      </p:cBhvr>
                                      <p:to>
                                        <p:strVal val="visible"/>
                                      </p:to>
                                    </p:set>
                                    <p:animEffect transition="in" filter="fade">
                                      <p:cBhvr>
                                        <p:cTn id="27" dur="1000"/>
                                        <p:tgtEl>
                                          <p:spTgt spid="51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17"/>
                                        </p:tgtEl>
                                        <p:attrNameLst>
                                          <p:attrName>style.visibility</p:attrName>
                                        </p:attrNameLst>
                                      </p:cBhvr>
                                      <p:to>
                                        <p:strVal val="visible"/>
                                      </p:to>
                                    </p:set>
                                    <p:animEffect transition="in" filter="fade">
                                      <p:cBhvr>
                                        <p:cTn id="32" dur="1000"/>
                                        <p:tgtEl>
                                          <p:spTgt spid="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ge71ba1469a_0_44"/>
          <p:cNvSpPr txBox="1"/>
          <p:nvPr/>
        </p:nvSpPr>
        <p:spPr>
          <a:xfrm>
            <a:off x="534900" y="3191950"/>
            <a:ext cx="7555200" cy="9390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Lead Generation</a:t>
            </a:r>
            <a:br>
              <a:rPr lang="en" sz="13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Companies have to spend a lot of money on getting outbound leads. This could burn a hole in your budget. Instead, web scraping is now harnessed to scrape data directly from different sources and generate leads</a:t>
            </a:r>
            <a:r>
              <a:rPr lang="en" sz="1100" b="0" i="0" u="none" strike="noStrike" cap="none">
                <a:solidFill>
                  <a:srgbClr val="292929"/>
                </a:solidFill>
                <a:highlight>
                  <a:srgbClr val="FFFFFF"/>
                </a:highlight>
                <a:latin typeface="Georgia"/>
                <a:ea typeface="Georgia"/>
                <a:cs typeface="Georgia"/>
                <a:sym typeface="Georgia"/>
              </a:rPr>
              <a:t> </a:t>
            </a:r>
            <a:r>
              <a:rPr lang="en" sz="1200" b="0" i="0" u="none" strike="noStrike" cap="none">
                <a:solidFill>
                  <a:srgbClr val="292929"/>
                </a:solidFill>
                <a:highlight>
                  <a:srgbClr val="FFFFFF"/>
                </a:highlight>
                <a:latin typeface="Georgia"/>
                <a:ea typeface="Georgia"/>
                <a:cs typeface="Georgia"/>
                <a:sym typeface="Georgia"/>
              </a:rPr>
              <a:t>at a low cost and the budget can be used on other important things.</a:t>
            </a:r>
            <a:endParaRPr sz="300" b="0" i="0" u="none" strike="noStrike" cap="none">
              <a:solidFill>
                <a:srgbClr val="292929"/>
              </a:solidFill>
              <a:highlight>
                <a:srgbClr val="FFFFFF"/>
              </a:highlight>
              <a:latin typeface="Georgia"/>
              <a:ea typeface="Georgia"/>
              <a:cs typeface="Georgia"/>
              <a:sym typeface="Georgia"/>
            </a:endParaRPr>
          </a:p>
        </p:txBody>
      </p:sp>
      <p:sp>
        <p:nvSpPr>
          <p:cNvPr id="523" name="Google Shape;523;ge71ba1469a_0_44"/>
          <p:cNvSpPr txBox="1"/>
          <p:nvPr/>
        </p:nvSpPr>
        <p:spPr>
          <a:xfrm>
            <a:off x="534900" y="1043225"/>
            <a:ext cx="8086500" cy="7542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Data-driven Marketing</a:t>
            </a:r>
            <a:endParaRPr sz="1300" b="1" i="0" u="none" strike="noStrike" cap="none">
              <a:solidFill>
                <a:srgbClr val="292929"/>
              </a:solidFill>
              <a:highlight>
                <a:srgbClr val="FFFFFF"/>
              </a:highlight>
              <a:latin typeface="Georgia"/>
              <a:ea typeface="Georgia"/>
              <a:cs typeface="Georgia"/>
              <a:sym typeface="Georgia"/>
            </a:endParaRPr>
          </a:p>
          <a:p>
            <a:pPr marL="45720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292929"/>
                </a:solidFill>
                <a:highlight>
                  <a:srgbClr val="FFFFFF"/>
                </a:highlight>
                <a:latin typeface="Georgia"/>
                <a:ea typeface="Georgia"/>
                <a:cs typeface="Georgia"/>
                <a:sym typeface="Georgia"/>
              </a:rPr>
              <a:t>Data is essential for marketing and sales. Access to data is something that distinguishes two marketers at times. Web scraping can make the data available to formulate the strategies.</a:t>
            </a:r>
            <a:endParaRPr sz="1400" b="0" i="0" u="none" strike="noStrike" cap="none">
              <a:solidFill>
                <a:srgbClr val="292929"/>
              </a:solidFill>
              <a:highlight>
                <a:srgbClr val="FFFFFF"/>
              </a:highlight>
              <a:latin typeface="Georgia"/>
              <a:ea typeface="Georgia"/>
              <a:cs typeface="Georgia"/>
              <a:sym typeface="Georgia"/>
            </a:endParaRPr>
          </a:p>
        </p:txBody>
      </p:sp>
      <p:sp>
        <p:nvSpPr>
          <p:cNvPr id="524" name="Google Shape;524;ge71ba1469a_0_44"/>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55</a:t>
            </a:fld>
            <a:endParaRPr/>
          </a:p>
        </p:txBody>
      </p:sp>
      <p:sp>
        <p:nvSpPr>
          <p:cNvPr id="525" name="Google Shape;525;ge71ba1469a_0_44"/>
          <p:cNvSpPr txBox="1"/>
          <p:nvPr/>
        </p:nvSpPr>
        <p:spPr>
          <a:xfrm>
            <a:off x="611100" y="65917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 sz="1500" b="0" i="0" u="none" strike="noStrike" cap="none">
                <a:solidFill>
                  <a:srgbClr val="EF4F63"/>
                </a:solidFill>
                <a:latin typeface="Merriweather"/>
                <a:ea typeface="Merriweather"/>
                <a:cs typeface="Merriweather"/>
                <a:sym typeface="Merriweather"/>
              </a:rPr>
              <a:t>Web Scraping Use cases / Why Scrapping used for?</a:t>
            </a:r>
            <a:endParaRPr sz="1350" b="0" i="0" u="none" strike="noStrike" cap="none">
              <a:solidFill>
                <a:schemeClr val="dk1"/>
              </a:solidFill>
              <a:latin typeface="Arial"/>
              <a:ea typeface="Arial"/>
              <a:cs typeface="Arial"/>
              <a:sym typeface="Arial"/>
            </a:endParaRPr>
          </a:p>
        </p:txBody>
      </p:sp>
      <p:sp>
        <p:nvSpPr>
          <p:cNvPr id="526" name="Google Shape;526;ge71ba1469a_0_44"/>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a:t>Why Scrape the Web</a:t>
            </a:r>
            <a:endParaRPr sz="1800" b="1"/>
          </a:p>
        </p:txBody>
      </p:sp>
      <p:sp>
        <p:nvSpPr>
          <p:cNvPr id="527" name="Google Shape;527;ge71ba1469a_0_44"/>
          <p:cNvSpPr txBox="1"/>
          <p:nvPr/>
        </p:nvSpPr>
        <p:spPr>
          <a:xfrm>
            <a:off x="534900" y="1692525"/>
            <a:ext cx="7827600" cy="754200"/>
          </a:xfrm>
          <a:prstGeom prst="rect">
            <a:avLst/>
          </a:prstGeom>
          <a:noFill/>
          <a:ln>
            <a:noFill/>
          </a:ln>
        </p:spPr>
        <p:txBody>
          <a:bodyPr spcFirstLastPara="1" wrap="square" lIns="91425" tIns="91425" rIns="91425" bIns="91425" anchor="t" anchorCtr="0">
            <a:spAutoFit/>
          </a:bodyPr>
          <a:lstStyle/>
          <a:p>
            <a:pPr marL="457200" marR="0" lvl="0" indent="-307975" algn="l" rtl="0">
              <a:lnSpc>
                <a:spcPct val="100000"/>
              </a:lnSpc>
              <a:spcBef>
                <a:spcPts val="0"/>
              </a:spcBef>
              <a:spcAft>
                <a:spcPts val="0"/>
              </a:spcAft>
              <a:buClr>
                <a:srgbClr val="3B3835"/>
              </a:buClr>
              <a:buSzPts val="1250"/>
              <a:buFont typeface="Roboto"/>
              <a:buChar char="●"/>
            </a:pPr>
            <a:r>
              <a:rPr lang="en" sz="1300" b="1" i="0" u="none" strike="noStrike" cap="none">
                <a:solidFill>
                  <a:srgbClr val="292929"/>
                </a:solidFill>
                <a:highlight>
                  <a:srgbClr val="FFFFFF"/>
                </a:highlight>
                <a:latin typeface="Georgia"/>
                <a:ea typeface="Georgia"/>
                <a:cs typeface="Georgia"/>
                <a:sym typeface="Georgia"/>
              </a:rPr>
              <a:t>Content Marketing</a:t>
            </a:r>
            <a:br>
              <a:rPr lang="en" sz="14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In content marketing, web scraping is used for collating data from different sites such as Twitter, TechCrunch etc. This data, then, can be used for creating engaging content. That leads to better reach.</a:t>
            </a:r>
            <a:endParaRPr sz="900" b="1" i="0" u="none" strike="noStrike" cap="none">
              <a:solidFill>
                <a:srgbClr val="000000"/>
              </a:solidFill>
              <a:latin typeface="Source Sans Pro"/>
              <a:ea typeface="Source Sans Pro"/>
              <a:cs typeface="Source Sans Pro"/>
              <a:sym typeface="Source Sans Pro"/>
            </a:endParaRPr>
          </a:p>
        </p:txBody>
      </p:sp>
      <p:sp>
        <p:nvSpPr>
          <p:cNvPr id="528" name="Google Shape;528;ge71ba1469a_0_44"/>
          <p:cNvSpPr txBox="1"/>
          <p:nvPr/>
        </p:nvSpPr>
        <p:spPr>
          <a:xfrm>
            <a:off x="534900" y="2353750"/>
            <a:ext cx="7555200" cy="939000"/>
          </a:xfrm>
          <a:prstGeom prst="rect">
            <a:avLst/>
          </a:prstGeom>
          <a:noFill/>
          <a:ln>
            <a:noFill/>
          </a:ln>
        </p:spPr>
        <p:txBody>
          <a:bodyPr spcFirstLastPara="1" wrap="square" lIns="91425" tIns="91425" rIns="91425" bIns="91425" anchor="t" anchorCtr="0">
            <a:spAutoFit/>
          </a:bodyPr>
          <a:lstStyle/>
          <a:p>
            <a:pPr marL="457200" marR="0" lvl="0" indent="-301625" algn="l" rtl="0">
              <a:lnSpc>
                <a:spcPct val="100000"/>
              </a:lnSpc>
              <a:spcBef>
                <a:spcPts val="0"/>
              </a:spcBef>
              <a:spcAft>
                <a:spcPts val="0"/>
              </a:spcAft>
              <a:buClr>
                <a:srgbClr val="3B3835"/>
              </a:buClr>
              <a:buSzPts val="1150"/>
              <a:buFont typeface="Roboto"/>
              <a:buChar char="●"/>
            </a:pPr>
            <a:r>
              <a:rPr lang="en" sz="1300" b="1" i="0" u="none" strike="noStrike" cap="none">
                <a:solidFill>
                  <a:srgbClr val="292929"/>
                </a:solidFill>
                <a:highlight>
                  <a:srgbClr val="FFFFFF"/>
                </a:highlight>
                <a:latin typeface="Georgia"/>
                <a:ea typeface="Georgia"/>
                <a:cs typeface="Georgia"/>
                <a:sym typeface="Georgia"/>
              </a:rPr>
              <a:t>Competitive Analysis</a:t>
            </a:r>
            <a:br>
              <a:rPr lang="en" sz="1300" b="1" i="0" u="none" strike="noStrike" cap="none">
                <a:solidFill>
                  <a:srgbClr val="292929"/>
                </a:solidFill>
                <a:highlight>
                  <a:srgbClr val="FFFFFF"/>
                </a:highlight>
                <a:latin typeface="Georgia"/>
                <a:ea typeface="Georgia"/>
                <a:cs typeface="Georgia"/>
                <a:sym typeface="Georgia"/>
              </a:rPr>
            </a:br>
            <a:r>
              <a:rPr lang="en" sz="1200" b="0" i="0" u="none" strike="noStrike" cap="none">
                <a:solidFill>
                  <a:srgbClr val="292929"/>
                </a:solidFill>
                <a:highlight>
                  <a:srgbClr val="FFFFFF"/>
                </a:highlight>
                <a:latin typeface="Georgia"/>
                <a:ea typeface="Georgia"/>
                <a:cs typeface="Georgia"/>
                <a:sym typeface="Georgia"/>
              </a:rPr>
              <a:t>A competitive analysis allows you to assess your competitor's strengths and weaknesses in your marketplace and implement effective strategies to attract your target market. This can only be done using data scrape from web.</a:t>
            </a:r>
            <a:endParaRPr sz="1200" b="0" i="0" u="none" strike="noStrike" cap="none">
              <a:solidFill>
                <a:srgbClr val="292929"/>
              </a:solidFill>
              <a:highlight>
                <a:srgbClr val="FFFFFF"/>
              </a:highlight>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5"/>
                                        </p:tgtEl>
                                        <p:attrNameLst>
                                          <p:attrName>style.visibility</p:attrName>
                                        </p:attrNameLst>
                                      </p:cBhvr>
                                      <p:to>
                                        <p:strVal val="visible"/>
                                      </p:to>
                                    </p:set>
                                    <p:animEffect transition="in" filter="fade">
                                      <p:cBhvr>
                                        <p:cTn id="12" dur="1000"/>
                                        <p:tgtEl>
                                          <p:spTgt spid="5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3"/>
                                        </p:tgtEl>
                                        <p:attrNameLst>
                                          <p:attrName>style.visibility</p:attrName>
                                        </p:attrNameLst>
                                      </p:cBhvr>
                                      <p:to>
                                        <p:strVal val="visible"/>
                                      </p:to>
                                    </p:set>
                                    <p:animEffect transition="in" filter="fade">
                                      <p:cBhvr>
                                        <p:cTn id="17" dur="1"/>
                                        <p:tgtEl>
                                          <p:spTgt spid="5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7"/>
                                        </p:tgtEl>
                                        <p:attrNameLst>
                                          <p:attrName>style.visibility</p:attrName>
                                        </p:attrNameLst>
                                      </p:cBhvr>
                                      <p:to>
                                        <p:strVal val="visible"/>
                                      </p:to>
                                    </p:set>
                                    <p:animEffect transition="in" filter="fade">
                                      <p:cBhvr>
                                        <p:cTn id="22" dur="1000"/>
                                        <p:tgtEl>
                                          <p:spTgt spid="5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8"/>
                                        </p:tgtEl>
                                        <p:attrNameLst>
                                          <p:attrName>style.visibility</p:attrName>
                                        </p:attrNameLst>
                                      </p:cBhvr>
                                      <p:to>
                                        <p:strVal val="visible"/>
                                      </p:to>
                                    </p:set>
                                    <p:animEffect transition="in" filter="fade">
                                      <p:cBhvr>
                                        <p:cTn id="27" dur="1000"/>
                                        <p:tgtEl>
                                          <p:spTgt spid="5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fade">
                                      <p:cBhvr>
                                        <p:cTn id="32" dur="1000"/>
                                        <p:tgtEl>
                                          <p:spTgt spid="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ef0424f90f_0_49"/>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Clr>
                <a:srgbClr val="000000"/>
              </a:buClr>
              <a:buSzPts val="1300"/>
              <a:buFont typeface="Arial"/>
              <a:buNone/>
            </a:pPr>
            <a:fld id="{00000000-1234-1234-1234-123412341234}" type="slidenum">
              <a:rPr lang="en"/>
              <a:t>56</a:t>
            </a:fld>
            <a:endParaRPr/>
          </a:p>
        </p:txBody>
      </p:sp>
      <p:sp>
        <p:nvSpPr>
          <p:cNvPr id="570" name="Google Shape;570;gef0424f90f_0_49"/>
          <p:cNvSpPr txBox="1"/>
          <p:nvPr/>
        </p:nvSpPr>
        <p:spPr>
          <a:xfrm>
            <a:off x="549150" y="437525"/>
            <a:ext cx="82071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20000"/>
              </a:lnSpc>
              <a:spcBef>
                <a:spcPts val="1400"/>
              </a:spcBef>
              <a:spcAft>
                <a:spcPts val="400"/>
              </a:spcAft>
              <a:buClr>
                <a:srgbClr val="000000"/>
              </a:buClr>
              <a:buSzPts val="1500"/>
              <a:buFont typeface="Arial"/>
              <a:buNone/>
            </a:pPr>
            <a:r>
              <a:rPr lang="en" sz="1500" b="0" i="0" u="none" strike="noStrike" cap="none" dirty="0">
                <a:solidFill>
                  <a:srgbClr val="EF4F63"/>
                </a:solidFill>
                <a:latin typeface="Merriweather"/>
                <a:ea typeface="Merriweather"/>
                <a:cs typeface="Merriweather"/>
                <a:sym typeface="Merriweather"/>
              </a:rPr>
              <a:t>Inspecting the Site using Developer Tools</a:t>
            </a:r>
            <a:endParaRPr sz="1500" b="0" i="0" u="none" strike="noStrike" cap="none" dirty="0">
              <a:solidFill>
                <a:srgbClr val="EF4F63"/>
              </a:solidFill>
              <a:latin typeface="Merriweather"/>
              <a:ea typeface="Merriweather"/>
              <a:cs typeface="Merriweather"/>
              <a:sym typeface="Merriweather"/>
            </a:endParaRPr>
          </a:p>
        </p:txBody>
      </p:sp>
      <p:sp>
        <p:nvSpPr>
          <p:cNvPr id="571" name="Google Shape;571;gef0424f90f_0_49"/>
          <p:cNvSpPr txBox="1">
            <a:spLocks noGrp="1"/>
          </p:cNvSpPr>
          <p:nvPr>
            <p:ph type="title"/>
          </p:nvPr>
        </p:nvSpPr>
        <p:spPr>
          <a:xfrm>
            <a:off x="549150" y="132674"/>
            <a:ext cx="7571700" cy="561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700" b="1"/>
              <a:t>Inspect Your Data Source</a:t>
            </a:r>
            <a:endParaRPr sz="2700" b="1"/>
          </a:p>
        </p:txBody>
      </p:sp>
      <p:pic>
        <p:nvPicPr>
          <p:cNvPr id="572" name="Google Shape;572;gef0424f90f_0_49"/>
          <p:cNvPicPr preferRelativeResize="0"/>
          <p:nvPr/>
        </p:nvPicPr>
        <p:blipFill rotWithShape="1">
          <a:blip r:embed="rId3">
            <a:alphaModFix/>
          </a:blip>
          <a:srcRect/>
          <a:stretch/>
        </p:blipFill>
        <p:spPr>
          <a:xfrm>
            <a:off x="705675" y="1119375"/>
            <a:ext cx="7571699" cy="33788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1000"/>
                                        <p:tgtEl>
                                          <p:spTgt spid="571"/>
                                        </p:tgtEl>
                                      </p:cBhvr>
                                    </p:animEffect>
                                  </p:childTnLst>
                                </p:cTn>
                              </p:par>
                              <p:par>
                                <p:cTn id="8" presetID="10" presetClass="entr" presetSubtype="0" fill="hold" nodeType="withEffect">
                                  <p:stCondLst>
                                    <p:cond delay="0"/>
                                  </p:stCondLst>
                                  <p:childTnLst>
                                    <p:set>
                                      <p:cBhvr>
                                        <p:cTn id="9" dur="1" fill="hold">
                                          <p:stCondLst>
                                            <p:cond delay="0"/>
                                          </p:stCondLst>
                                        </p:cTn>
                                        <p:tgtEl>
                                          <p:spTgt spid="570"/>
                                        </p:tgtEl>
                                        <p:attrNameLst>
                                          <p:attrName>style.visibility</p:attrName>
                                        </p:attrNameLst>
                                      </p:cBhvr>
                                      <p:to>
                                        <p:strVal val="visible"/>
                                      </p:to>
                                    </p:set>
                                    <p:animEffect transition="in" filter="fade">
                                      <p:cBhvr>
                                        <p:cTn id="10" dur="1000"/>
                                        <p:tgtEl>
                                          <p:spTgt spid="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Week4,5</a:t>
            </a:r>
            <a:endParaRPr dirty="0"/>
          </a:p>
        </p:txBody>
      </p:sp>
    </p:spTree>
    <p:extLst>
      <p:ext uri="{BB962C8B-B14F-4D97-AF65-F5344CB8AC3E}">
        <p14:creationId xmlns:p14="http://schemas.microsoft.com/office/powerpoint/2010/main" val="3905489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362358"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a:t>
            </a:r>
            <a:r>
              <a:rPr lang="en" sz="1800" b="1" dirty="0">
                <a:solidFill>
                  <a:schemeClr val="accent1"/>
                </a:solidFill>
                <a:latin typeface="Roboto Slab"/>
                <a:ea typeface="Roboto Slab"/>
                <a:cs typeface="Roboto Slab"/>
                <a:sym typeface="Roboto Slab"/>
              </a:rPr>
              <a:t>6</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dirty="0">
                <a:solidFill>
                  <a:schemeClr val="accent1"/>
                </a:solidFill>
                <a:latin typeface="Source Sans Pro"/>
                <a:ea typeface="Source Sans Pro"/>
                <a:cs typeface="Source Sans Pro"/>
                <a:sym typeface="Source Sans Pro"/>
              </a:rPr>
              <a:t>Web</a:t>
            </a:r>
            <a:r>
              <a:rPr lang="en-US" sz="1400" b="0" i="0" u="none" strike="noStrike" cap="none" dirty="0">
                <a:solidFill>
                  <a:srgbClr val="000000"/>
                </a:solidFill>
                <a:latin typeface="Source Sans Pro"/>
                <a:ea typeface="Source Sans Pro"/>
                <a:cs typeface="Source Sans Pro"/>
                <a:sym typeface="Source Sans Pro"/>
              </a:rPr>
              <a:t> </a:t>
            </a:r>
            <a:r>
              <a:rPr lang="en-US" sz="1400" b="1" i="0" u="none" strike="noStrike" cap="none" dirty="0">
                <a:solidFill>
                  <a:srgbClr val="000000"/>
                </a:solidFill>
                <a:latin typeface="Source Sans Pro"/>
                <a:ea typeface="Source Sans Pro"/>
                <a:cs typeface="Source Sans Pro"/>
                <a:sym typeface="Source Sans Pro"/>
              </a:rPr>
              <a:t>scrapping</a:t>
            </a:r>
          </a:p>
        </p:txBody>
      </p:sp>
    </p:spTree>
    <p:extLst>
      <p:ext uri="{BB962C8B-B14F-4D97-AF65-F5344CB8AC3E}">
        <p14:creationId xmlns:p14="http://schemas.microsoft.com/office/powerpoint/2010/main" val="40056480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4"/>
            <a:ext cx="7077000" cy="2968835"/>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hlinkClick r:id="rId3"/>
              </a:rPr>
              <a:t>SelectorLib</a:t>
            </a:r>
            <a:r>
              <a:rPr lang="en-US" sz="1900" b="1" dirty="0">
                <a:solidFill>
                  <a:srgbClr val="0091EA"/>
                </a:solidFill>
                <a:latin typeface="Source Sans Pro"/>
                <a:ea typeface="Source Sans Pro"/>
                <a:cs typeface="Source Sans Pro"/>
                <a:sym typeface="Source Sans Pro"/>
              </a:rPr>
              <a:t> </a:t>
            </a:r>
          </a:p>
          <a:p>
            <a:pPr marL="107950" lvl="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hlinkClick r:id="rId4"/>
              </a:rPr>
              <a:t>Beautiful Soup</a:t>
            </a:r>
            <a:endParaRPr lang="en-US" sz="1900" b="1" dirty="0">
              <a:solidFill>
                <a:srgbClr val="0091EA"/>
              </a:solidFill>
              <a:latin typeface="Source Sans Pro"/>
              <a:ea typeface="Source Sans Pro"/>
              <a:cs typeface="Source Sans Pro"/>
              <a:sym typeface="Source Sans Pro"/>
            </a:endParaRPr>
          </a:p>
          <a:p>
            <a:pPr marL="107950">
              <a:spcBef>
                <a:spcPts val="600"/>
              </a:spcBef>
              <a:buClr>
                <a:srgbClr val="0091EA"/>
              </a:buClr>
              <a:buSzPts val="1900"/>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hlinkClick r:id="rId5"/>
              </a:rPr>
              <a:t>Selenium</a:t>
            </a: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Databases</a:t>
            </a: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Agenda for week 6</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59</a:t>
            </a:fld>
            <a:endParaRPr/>
          </a:p>
        </p:txBody>
      </p:sp>
    </p:spTree>
    <p:extLst>
      <p:ext uri="{BB962C8B-B14F-4D97-AF65-F5344CB8AC3E}">
        <p14:creationId xmlns:p14="http://schemas.microsoft.com/office/powerpoint/2010/main" val="729007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000"/>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000"/>
                                        <p:tgtEl>
                                          <p:spTgt spid="9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6" end="6"/>
                                            </p:txEl>
                                          </p:spTgt>
                                        </p:tgtEl>
                                        <p:attrNameLst>
                                          <p:attrName>style.visibility</p:attrName>
                                        </p:attrNameLst>
                                      </p:cBhvr>
                                      <p:to>
                                        <p:strVal val="visible"/>
                                      </p:to>
                                    </p:set>
                                    <p:animEffect transition="in" filter="fade">
                                      <p:cBhvr>
                                        <p:cTn id="22" dur="1000"/>
                                        <p:tgtEl>
                                          <p:spTgt spid="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7" y="244793"/>
            <a:ext cx="7077000" cy="4731243"/>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Python Comparison Operators</a:t>
            </a: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pic>
        <p:nvPicPr>
          <p:cNvPr id="4" name="Picture 3">
            <a:extLst>
              <a:ext uri="{FF2B5EF4-FFF2-40B4-BE49-F238E27FC236}">
                <a16:creationId xmlns:a16="http://schemas.microsoft.com/office/drawing/2014/main" id="{93A6568D-B4D7-DA61-9E08-21615768F29E}"/>
              </a:ext>
            </a:extLst>
          </p:cNvPr>
          <p:cNvPicPr>
            <a:picLocks noChangeAspect="1"/>
          </p:cNvPicPr>
          <p:nvPr/>
        </p:nvPicPr>
        <p:blipFill>
          <a:blip r:embed="rId3"/>
          <a:stretch>
            <a:fillRect/>
          </a:stretch>
        </p:blipFill>
        <p:spPr>
          <a:xfrm>
            <a:off x="1419225" y="1127051"/>
            <a:ext cx="6305550" cy="2597224"/>
          </a:xfrm>
          <a:prstGeom prst="rect">
            <a:avLst/>
          </a:prstGeom>
        </p:spPr>
      </p:pic>
    </p:spTree>
    <p:extLst>
      <p:ext uri="{BB962C8B-B14F-4D97-AF65-F5344CB8AC3E}">
        <p14:creationId xmlns:p14="http://schemas.microsoft.com/office/powerpoint/2010/main" val="394825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86150" y="773825"/>
            <a:ext cx="7077000" cy="3741000"/>
          </a:xfrm>
          <a:prstGeom prst="rect">
            <a:avLst/>
          </a:prstGeom>
          <a:noFill/>
          <a:ln>
            <a:noFill/>
          </a:ln>
        </p:spPr>
        <p:txBody>
          <a:bodyPr spcFirstLastPara="1" wrap="square" lIns="91425" tIns="91425" rIns="91425" bIns="91425" anchor="t" anchorCtr="0">
            <a:noAutofit/>
          </a:bodyPr>
          <a:lstStyle/>
          <a:p>
            <a:pPr marL="457200" lvl="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SQL</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MS SQL</a:t>
            </a:r>
            <a:endParaRPr sz="18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MySQL</a:t>
            </a:r>
            <a:endParaRPr sz="1800" b="1" i="0" u="none" strike="noStrike" cap="none" dirty="0">
              <a:solidFill>
                <a:schemeClr val="accent1"/>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NoSQL</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00000"/>
              </a:lnSpc>
              <a:spcBef>
                <a:spcPts val="0"/>
              </a:spcBef>
              <a:spcAft>
                <a:spcPts val="0"/>
              </a:spcAft>
              <a:buClr>
                <a:srgbClr val="0091EA"/>
              </a:buClr>
              <a:buSzPts val="1800"/>
              <a:buFont typeface="Source Sans Pro"/>
              <a:buChar char="○"/>
            </a:pPr>
            <a:r>
              <a:rPr lang="en-US" sz="1800" b="1" i="0" u="none" strike="noStrike" cap="none" dirty="0">
                <a:solidFill>
                  <a:srgbClr val="0091EA"/>
                </a:solidFill>
                <a:latin typeface="Source Sans Pro"/>
                <a:ea typeface="Source Sans Pro"/>
                <a:cs typeface="Source Sans Pro"/>
                <a:sym typeface="Source Sans Pro"/>
              </a:rPr>
              <a:t>MongoDB</a:t>
            </a:r>
          </a:p>
          <a:p>
            <a:pPr marL="914400" marR="0" lvl="1" indent="-342900" algn="l" rtl="0">
              <a:lnSpc>
                <a:spcPct val="100000"/>
              </a:lnSpc>
              <a:spcBef>
                <a:spcPts val="0"/>
              </a:spcBef>
              <a:spcAft>
                <a:spcPts val="0"/>
              </a:spcAft>
              <a:buClr>
                <a:srgbClr val="0091EA"/>
              </a:buClr>
              <a:buSzPts val="1800"/>
              <a:buFont typeface="Source Sans Pro"/>
              <a:buChar char="○"/>
            </a:pPr>
            <a:r>
              <a:rPr lang="en-US" sz="1800" b="1" dirty="0">
                <a:solidFill>
                  <a:srgbClr val="0091EA"/>
                </a:solidFill>
                <a:latin typeface="Source Sans Pro"/>
                <a:ea typeface="Source Sans Pro"/>
                <a:cs typeface="Source Sans Pro"/>
                <a:sym typeface="Source Sans Pro"/>
              </a:rPr>
              <a:t>Firebase</a:t>
            </a:r>
            <a:endParaRPr sz="18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NewSQL</a:t>
            </a:r>
            <a:endParaRPr sz="1900" b="1" i="0" u="none" strike="noStrike" cap="none" dirty="0">
              <a:solidFill>
                <a:srgbClr val="0091EA"/>
              </a:solidFill>
              <a:latin typeface="Source Sans Pro"/>
              <a:ea typeface="Source Sans Pro"/>
              <a:cs typeface="Source Sans Pro"/>
              <a:sym typeface="Source Sans Pro"/>
            </a:endParaRPr>
          </a:p>
          <a:p>
            <a:pPr marL="914400" marR="0" lvl="1" indent="-342900" algn="l" rtl="0">
              <a:lnSpc>
                <a:spcPct val="140000"/>
              </a:lnSpc>
              <a:spcBef>
                <a:spcPts val="0"/>
              </a:spcBef>
              <a:spcAft>
                <a:spcPts val="0"/>
              </a:spcAft>
              <a:buClr>
                <a:srgbClr val="0091EA"/>
              </a:buClr>
              <a:buSzPts val="1800"/>
              <a:buFont typeface="Source Sans Pro"/>
              <a:buChar char="○"/>
            </a:pPr>
            <a:r>
              <a:rPr lang="en" sz="1800" b="1" i="0" u="none" strike="noStrike" cap="none" dirty="0">
                <a:solidFill>
                  <a:srgbClr val="0091EA"/>
                </a:solidFill>
                <a:latin typeface="Source Sans Pro"/>
                <a:ea typeface="Source Sans Pro"/>
                <a:cs typeface="Source Sans Pro"/>
                <a:sym typeface="Source Sans Pro"/>
              </a:rPr>
              <a:t>CockroachDB</a:t>
            </a:r>
          </a:p>
          <a:p>
            <a:pPr marL="914400" marR="0" lvl="1" indent="-342900" algn="l" rtl="0">
              <a:lnSpc>
                <a:spcPct val="140000"/>
              </a:lnSpc>
              <a:spcBef>
                <a:spcPts val="0"/>
              </a:spcBef>
              <a:spcAft>
                <a:spcPts val="0"/>
              </a:spcAft>
              <a:buClr>
                <a:srgbClr val="0091EA"/>
              </a:buClr>
              <a:buSzPts val="1800"/>
              <a:buFont typeface="Source Sans Pro"/>
              <a:buChar char="○"/>
            </a:pPr>
            <a:r>
              <a:rPr lang="en" sz="1800" b="1" dirty="0">
                <a:solidFill>
                  <a:srgbClr val="0091EA"/>
                </a:solidFill>
                <a:latin typeface="Source Sans Pro"/>
                <a:ea typeface="Source Sans Pro"/>
                <a:cs typeface="Source Sans Pro"/>
                <a:sym typeface="Source Sans Pro"/>
              </a:rPr>
              <a:t>VoltDB</a:t>
            </a:r>
            <a:endParaRPr sz="1800" b="0" i="0" u="none" strike="noStrike" cap="none" dirty="0">
              <a:solidFill>
                <a:srgbClr val="263238"/>
              </a:solidFill>
              <a:latin typeface="Source Sans Pro"/>
              <a:ea typeface="Source Sans Pro"/>
              <a:cs typeface="Source Sans Pro"/>
              <a:sym typeface="Source Sans Pro"/>
            </a:endParaRPr>
          </a:p>
        </p:txBody>
      </p:sp>
      <p:sp>
        <p:nvSpPr>
          <p:cNvPr id="95" name="Google Shape;95;p2"/>
          <p:cNvSpPr txBox="1">
            <a:spLocks noGrp="1"/>
          </p:cNvSpPr>
          <p:nvPr>
            <p:ph type="title"/>
          </p:nvPr>
        </p:nvSpPr>
        <p:spPr>
          <a:xfrm>
            <a:off x="557550" y="3320"/>
            <a:ext cx="7571700" cy="702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000"/>
              <a:buNone/>
            </a:pPr>
            <a:r>
              <a:rPr lang="en" sz="2200" b="1" dirty="0"/>
              <a:t>Databases</a:t>
            </a:r>
            <a:endParaRPr sz="2200" b="1" dirty="0"/>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60</a:t>
            </a:fld>
            <a:endParaRPr/>
          </a:p>
        </p:txBody>
      </p:sp>
    </p:spTree>
    <p:extLst>
      <p:ext uri="{BB962C8B-B14F-4D97-AF65-F5344CB8AC3E}">
        <p14:creationId xmlns:p14="http://schemas.microsoft.com/office/powerpoint/2010/main" val="3791163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4">
                                            <p:txEl>
                                              <p:pRg st="5" end="5"/>
                                            </p:txEl>
                                          </p:spTgt>
                                        </p:tgtEl>
                                        <p:attrNameLst>
                                          <p:attrName>style.visibility</p:attrName>
                                        </p:attrNameLst>
                                      </p:cBhvr>
                                      <p:to>
                                        <p:strVal val="visible"/>
                                      </p:to>
                                    </p:set>
                                    <p:animEffect transition="in" filter="fade">
                                      <p:cBhvr>
                                        <p:cTn id="32" dur="1000"/>
                                        <p:tgtEl>
                                          <p:spTgt spid="9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4">
                                            <p:txEl>
                                              <p:pRg st="6" end="6"/>
                                            </p:txEl>
                                          </p:spTgt>
                                        </p:tgtEl>
                                        <p:attrNameLst>
                                          <p:attrName>style.visibility</p:attrName>
                                        </p:attrNameLst>
                                      </p:cBhvr>
                                      <p:to>
                                        <p:strVal val="visible"/>
                                      </p:to>
                                    </p:set>
                                    <p:animEffect transition="in" filter="fade">
                                      <p:cBhvr>
                                        <p:cTn id="37" dur="1000"/>
                                        <p:tgtEl>
                                          <p:spTgt spid="9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7" end="7"/>
                                            </p:txEl>
                                          </p:spTgt>
                                        </p:tgtEl>
                                        <p:attrNameLst>
                                          <p:attrName>style.visibility</p:attrName>
                                        </p:attrNameLst>
                                      </p:cBhvr>
                                      <p:to>
                                        <p:strVal val="visible"/>
                                      </p:to>
                                    </p:set>
                                    <p:animEffect transition="in" filter="fade">
                                      <p:cBhvr>
                                        <p:cTn id="42" dur="1000"/>
                                        <p:tgtEl>
                                          <p:spTgt spid="9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8" end="8"/>
                                            </p:txEl>
                                          </p:spTgt>
                                        </p:tgtEl>
                                        <p:attrNameLst>
                                          <p:attrName>style.visibility</p:attrName>
                                        </p:attrNameLst>
                                      </p:cBhvr>
                                      <p:to>
                                        <p:strVal val="visible"/>
                                      </p:to>
                                    </p:set>
                                    <p:animEffect transition="in" filter="fade">
                                      <p:cBhvr>
                                        <p:cTn id="47" dur="1000"/>
                                        <p:tgtEl>
                                          <p:spTgt spid="9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96783" y="583736"/>
            <a:ext cx="7077000" cy="3976027"/>
          </a:xfrm>
          <a:prstGeom prst="rect">
            <a:avLst/>
          </a:prstGeom>
          <a:noFill/>
          <a:ln>
            <a:noFill/>
          </a:ln>
        </p:spPr>
        <p:txBody>
          <a:bodyPr spcFirstLastPara="1" wrap="square" lIns="91425" tIns="91425" rIns="91425" bIns="91425" anchor="t" anchorCtr="0">
            <a:noAutofit/>
          </a:bodyPr>
          <a:lstStyle/>
          <a:p>
            <a:pPr marL="565150" marR="0" lvl="0" indent="-457200" algn="l" rtl="0">
              <a:lnSpc>
                <a:spcPct val="100000"/>
              </a:lnSpc>
              <a:spcBef>
                <a:spcPts val="600"/>
              </a:spcBef>
              <a:spcAft>
                <a:spcPts val="0"/>
              </a:spcAft>
              <a:buClr>
                <a:srgbClr val="0091EA"/>
              </a:buClr>
              <a:buSzPts val="1900"/>
              <a:buFont typeface="+mj-lt"/>
              <a:buAutoNum type="arabicPeriod"/>
            </a:pPr>
            <a:r>
              <a:rPr lang="en-US" sz="1900" b="1" dirty="0">
                <a:solidFill>
                  <a:srgbClr val="0091EA"/>
                </a:solidFill>
                <a:latin typeface="Source Sans Pro"/>
                <a:ea typeface="Source Sans Pro"/>
                <a:cs typeface="Source Sans Pro"/>
                <a:sym typeface="Source Sans Pro"/>
              </a:rPr>
              <a:t>SQL</a:t>
            </a:r>
          </a:p>
          <a:p>
            <a:pPr marL="565150" lvl="0" indent="-457200">
              <a:spcBef>
                <a:spcPts val="600"/>
              </a:spcBef>
              <a:buClr>
                <a:srgbClr val="0091EA"/>
              </a:buClr>
              <a:buSzPts val="1900"/>
              <a:buFont typeface="Wingdings" panose="05000000000000000000" pitchFamily="2" charset="2"/>
              <a:buChar char="Ø"/>
            </a:pPr>
            <a:r>
              <a:rPr lang="en-US" sz="1900" b="1" dirty="0">
                <a:solidFill>
                  <a:srgbClr val="0091EA"/>
                </a:solidFill>
                <a:latin typeface="Source Sans Pro"/>
                <a:ea typeface="Source Sans Pro"/>
                <a:cs typeface="Source Sans Pro"/>
                <a:sym typeface="Source Sans Pro"/>
              </a:rPr>
              <a:t>DDL (Data Definition Language)</a:t>
            </a:r>
          </a:p>
          <a:p>
            <a:pPr marL="565150" lvl="0" indent="-457200">
              <a:spcBef>
                <a:spcPts val="600"/>
              </a:spcBef>
              <a:buClr>
                <a:srgbClr val="0091EA"/>
              </a:buClr>
              <a:buSzPts val="1900"/>
              <a:buFont typeface="Wingdings" panose="05000000000000000000" pitchFamily="2" charset="2"/>
              <a:buChar char="Ø"/>
            </a:pPr>
            <a:r>
              <a:rPr lang="en-US" sz="1900" b="1" dirty="0">
                <a:solidFill>
                  <a:srgbClr val="0091EA"/>
                </a:solidFill>
                <a:latin typeface="Source Sans Pro"/>
                <a:ea typeface="Source Sans Pro"/>
                <a:cs typeface="Source Sans Pro"/>
                <a:sym typeface="Source Sans Pro"/>
              </a:rPr>
              <a:t>DQL (Data Query Language)</a:t>
            </a:r>
          </a:p>
          <a:p>
            <a:pPr marL="565150" lvl="0" indent="-457200">
              <a:spcBef>
                <a:spcPts val="600"/>
              </a:spcBef>
              <a:buClr>
                <a:srgbClr val="0091EA"/>
              </a:buClr>
              <a:buSzPts val="1900"/>
              <a:buFont typeface="Wingdings" panose="05000000000000000000" pitchFamily="2" charset="2"/>
              <a:buChar char="Ø"/>
            </a:pPr>
            <a:r>
              <a:rPr lang="en-US" sz="1900" b="1" dirty="0">
                <a:solidFill>
                  <a:srgbClr val="0091EA"/>
                </a:solidFill>
                <a:latin typeface="Source Sans Pro"/>
                <a:ea typeface="Source Sans Pro"/>
                <a:cs typeface="Source Sans Pro"/>
                <a:sym typeface="Source Sans Pro"/>
              </a:rPr>
              <a:t>DML(Data Manipulation Language)</a:t>
            </a:r>
          </a:p>
          <a:p>
            <a:pPr marL="565150" lvl="0" indent="-457200">
              <a:spcBef>
                <a:spcPts val="600"/>
              </a:spcBef>
              <a:buClr>
                <a:srgbClr val="0091EA"/>
              </a:buClr>
              <a:buSzPts val="1900"/>
              <a:buFont typeface="Wingdings" panose="05000000000000000000" pitchFamily="2" charset="2"/>
              <a:buChar char="Ø"/>
            </a:pPr>
            <a:r>
              <a:rPr lang="en-US" sz="1900" b="1" dirty="0">
                <a:solidFill>
                  <a:srgbClr val="0091EA"/>
                </a:solidFill>
                <a:latin typeface="Source Sans Pro"/>
                <a:ea typeface="Source Sans Pro"/>
                <a:cs typeface="Source Sans Pro"/>
                <a:sym typeface="Source Sans Pro"/>
              </a:rPr>
              <a:t>DCL (Data Control Language)</a:t>
            </a:r>
          </a:p>
          <a:p>
            <a:pPr marL="565150" marR="0" lvl="0" indent="-457200" algn="l" rtl="0">
              <a:lnSpc>
                <a:spcPct val="100000"/>
              </a:lnSpc>
              <a:spcBef>
                <a:spcPts val="600"/>
              </a:spcBef>
              <a:spcAft>
                <a:spcPts val="0"/>
              </a:spcAft>
              <a:buClr>
                <a:srgbClr val="0091EA"/>
              </a:buClr>
              <a:buSzPts val="1900"/>
              <a:buFont typeface="+mj-lt"/>
              <a:buAutoNum type="arabicPeriod"/>
            </a:pPr>
            <a:endParaRPr lang="en-US" sz="1900" b="1" dirty="0">
              <a:solidFill>
                <a:srgbClr val="0091EA"/>
              </a:solidFill>
              <a:latin typeface="Source Sans Pro"/>
              <a:ea typeface="Source Sans Pro"/>
              <a:cs typeface="Source Sans Pro"/>
              <a:sym typeface="Source Sans Pro"/>
            </a:endParaRPr>
          </a:p>
          <a:p>
            <a:pPr marL="565150" marR="0" lvl="0" indent="-457200" algn="l" rtl="0">
              <a:lnSpc>
                <a:spcPct val="100000"/>
              </a:lnSpc>
              <a:spcBef>
                <a:spcPts val="600"/>
              </a:spcBef>
              <a:spcAft>
                <a:spcPts val="0"/>
              </a:spcAft>
              <a:buClr>
                <a:srgbClr val="0091EA"/>
              </a:buClr>
              <a:buSzPts val="1900"/>
              <a:buFont typeface="+mj-lt"/>
              <a:buAutoNum type="arabicPeriod"/>
            </a:pPr>
            <a:endParaRPr lang="en-US" sz="1900" b="1" dirty="0">
              <a:solidFill>
                <a:srgbClr val="0091EA"/>
              </a:solidFill>
              <a:latin typeface="Source Sans Pro"/>
              <a:ea typeface="Source Sans Pro"/>
              <a:cs typeface="Source Sans Pro"/>
              <a:sym typeface="Source Sans Pro"/>
            </a:endParaRPr>
          </a:p>
          <a:p>
            <a:pPr marL="565150" marR="0" lvl="0" indent="-457200" algn="l" rtl="0">
              <a:lnSpc>
                <a:spcPct val="100000"/>
              </a:lnSpc>
              <a:spcBef>
                <a:spcPts val="600"/>
              </a:spcBef>
              <a:spcAft>
                <a:spcPts val="0"/>
              </a:spcAft>
              <a:buClr>
                <a:srgbClr val="0091EA"/>
              </a:buClr>
              <a:buSzPts val="1900"/>
              <a:buFont typeface="+mj-lt"/>
              <a:buAutoNum type="arabicPeriod"/>
            </a:pPr>
            <a:endParaRPr lang="en-US" sz="1900" b="1"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61</a:t>
            </a:fld>
            <a:endParaRPr/>
          </a:p>
        </p:txBody>
      </p:sp>
    </p:spTree>
    <p:extLst>
      <p:ext uri="{BB962C8B-B14F-4D97-AF65-F5344CB8AC3E}">
        <p14:creationId xmlns:p14="http://schemas.microsoft.com/office/powerpoint/2010/main" val="228800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1" end="1"/>
                                            </p:txEl>
                                          </p:spTgt>
                                        </p:tgtEl>
                                        <p:attrNameLst>
                                          <p:attrName>style.visibility</p:attrName>
                                        </p:attrNameLst>
                                      </p:cBhvr>
                                      <p:to>
                                        <p:strVal val="visible"/>
                                      </p:to>
                                    </p:set>
                                    <p:animEffect transition="in" filter="fade">
                                      <p:cBhvr>
                                        <p:cTn id="12" dur="1000"/>
                                        <p:tgtEl>
                                          <p:spTgt spid="9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2" end="2"/>
                                            </p:txEl>
                                          </p:spTgt>
                                        </p:tgtEl>
                                        <p:attrNameLst>
                                          <p:attrName>style.visibility</p:attrName>
                                        </p:attrNameLst>
                                      </p:cBhvr>
                                      <p:to>
                                        <p:strVal val="visible"/>
                                      </p:to>
                                    </p:set>
                                    <p:animEffect transition="in" filter="fade">
                                      <p:cBhvr>
                                        <p:cTn id="17" dur="1000"/>
                                        <p:tgtEl>
                                          <p:spTgt spid="9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4">
                                            <p:txEl>
                                              <p:pRg st="3" end="3"/>
                                            </p:txEl>
                                          </p:spTgt>
                                        </p:tgtEl>
                                        <p:attrNameLst>
                                          <p:attrName>style.visibility</p:attrName>
                                        </p:attrNameLst>
                                      </p:cBhvr>
                                      <p:to>
                                        <p:strVal val="visible"/>
                                      </p:to>
                                    </p:set>
                                    <p:animEffect transition="in" filter="fade">
                                      <p:cBhvr>
                                        <p:cTn id="22" dur="1000"/>
                                        <p:tgtEl>
                                          <p:spTgt spid="9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4">
                                            <p:txEl>
                                              <p:pRg st="4" end="4"/>
                                            </p:txEl>
                                          </p:spTgt>
                                        </p:tgtEl>
                                        <p:attrNameLst>
                                          <p:attrName>style.visibility</p:attrName>
                                        </p:attrNameLst>
                                      </p:cBhvr>
                                      <p:to>
                                        <p:strVal val="visible"/>
                                      </p:to>
                                    </p:set>
                                    <p:animEffect transition="in" filter="fade">
                                      <p:cBhvr>
                                        <p:cTn id="27" dur="1000"/>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6E3CDDF-38DF-3B56-7EEC-D7A66AF2B9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62</a:t>
            </a:fld>
            <a:endParaRPr lang="en"/>
          </a:p>
        </p:txBody>
      </p:sp>
      <p:pic>
        <p:nvPicPr>
          <p:cNvPr id="7" name="Picture 6">
            <a:extLst>
              <a:ext uri="{FF2B5EF4-FFF2-40B4-BE49-F238E27FC236}">
                <a16:creationId xmlns:a16="http://schemas.microsoft.com/office/drawing/2014/main" id="{BE95D577-76E9-989F-DECA-B54366B60D95}"/>
              </a:ext>
            </a:extLst>
          </p:cNvPr>
          <p:cNvPicPr>
            <a:picLocks noChangeAspect="1"/>
          </p:cNvPicPr>
          <p:nvPr/>
        </p:nvPicPr>
        <p:blipFill>
          <a:blip r:embed="rId2"/>
          <a:stretch>
            <a:fillRect/>
          </a:stretch>
        </p:blipFill>
        <p:spPr>
          <a:xfrm>
            <a:off x="1508196" y="0"/>
            <a:ext cx="6127608" cy="5143500"/>
          </a:xfrm>
          <a:prstGeom prst="rect">
            <a:avLst/>
          </a:prstGeom>
        </p:spPr>
      </p:pic>
    </p:spTree>
    <p:extLst>
      <p:ext uri="{BB962C8B-B14F-4D97-AF65-F5344CB8AC3E}">
        <p14:creationId xmlns:p14="http://schemas.microsoft.com/office/powerpoint/2010/main" val="2695423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Week6</a:t>
            </a:r>
            <a:endParaRPr dirty="0"/>
          </a:p>
        </p:txBody>
      </p:sp>
    </p:spTree>
    <p:extLst>
      <p:ext uri="{BB962C8B-B14F-4D97-AF65-F5344CB8AC3E}">
        <p14:creationId xmlns:p14="http://schemas.microsoft.com/office/powerpoint/2010/main" val="346512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p:nvPr/>
        </p:nvSpPr>
        <p:spPr>
          <a:xfrm>
            <a:off x="732986" y="0"/>
            <a:ext cx="7347757" cy="5143451"/>
          </a:xfrm>
          <a:prstGeom prst="rect">
            <a:avLst/>
          </a:prstGeom>
          <a:noFill/>
          <a:ln>
            <a:noFill/>
          </a:ln>
        </p:spPr>
        <p:txBody>
          <a:bodyPr spcFirstLastPara="1" wrap="square" lIns="91425" tIns="91425" rIns="91425" bIns="91425" anchor="t" anchorCtr="0">
            <a:noAutofit/>
          </a:bodyPr>
          <a:lstStyle/>
          <a:p>
            <a:pPr marL="457200" marR="0" lvl="0" indent="-349250" algn="l" rtl="0">
              <a:lnSpc>
                <a:spcPct val="100000"/>
              </a:lnSpc>
              <a:spcBef>
                <a:spcPts val="600"/>
              </a:spcBef>
              <a:spcAft>
                <a:spcPts val="0"/>
              </a:spcAft>
              <a:buClr>
                <a:srgbClr val="0091EA"/>
              </a:buClr>
              <a:buSzPts val="1900"/>
              <a:buFont typeface="Source Sans Pro"/>
              <a:buChar char="●"/>
            </a:pPr>
            <a:r>
              <a:rPr lang="en-US" sz="1900" b="1" i="0" u="none" strike="noStrike" cap="none" dirty="0">
                <a:solidFill>
                  <a:srgbClr val="0091EA"/>
                </a:solidFill>
                <a:latin typeface="Source Sans Pro"/>
                <a:ea typeface="Source Sans Pro"/>
                <a:cs typeface="Source Sans Pro"/>
                <a:sym typeface="Source Sans Pro"/>
              </a:rPr>
              <a:t>Python Logical Operators</a:t>
            </a: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lang="en-US" sz="1900" b="1" i="0" u="none" strike="noStrike" cap="none"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Python Identity Operators</a:t>
            </a: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r>
              <a:rPr lang="en-US" sz="1900" b="1" dirty="0">
                <a:solidFill>
                  <a:srgbClr val="0091EA"/>
                </a:solidFill>
                <a:latin typeface="Source Sans Pro"/>
                <a:ea typeface="Source Sans Pro"/>
                <a:cs typeface="Source Sans Pro"/>
                <a:sym typeface="Source Sans Pro"/>
              </a:rPr>
              <a:t>Python Membership Operators</a:t>
            </a: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indent="-349250">
              <a:spcBef>
                <a:spcPts val="600"/>
              </a:spcBef>
              <a:buClr>
                <a:srgbClr val="0091EA"/>
              </a:buClr>
              <a:buSzPts val="1900"/>
              <a:buFont typeface="Source Sans Pro"/>
              <a:buChar char="●"/>
            </a:pPr>
            <a:endParaRPr lang="en-US" sz="1900" b="1" dirty="0">
              <a:solidFill>
                <a:srgbClr val="0091EA"/>
              </a:solidFill>
              <a:latin typeface="Source Sans Pro"/>
              <a:ea typeface="Source Sans Pro"/>
              <a:cs typeface="Source Sans Pro"/>
              <a:sym typeface="Source Sans Pro"/>
            </a:endParaRPr>
          </a:p>
          <a:p>
            <a:pPr marL="457200" marR="0" lvl="0" indent="-349250" algn="l" rtl="0">
              <a:lnSpc>
                <a:spcPct val="100000"/>
              </a:lnSpc>
              <a:spcBef>
                <a:spcPts val="600"/>
              </a:spcBef>
              <a:spcAft>
                <a:spcPts val="0"/>
              </a:spcAft>
              <a:buClr>
                <a:srgbClr val="0091EA"/>
              </a:buClr>
              <a:buSzPts val="1900"/>
              <a:buFont typeface="Source Sans Pro"/>
              <a:buChar char="●"/>
            </a:pPr>
            <a:endParaRPr sz="1900" b="1" i="0" u="none" strike="noStrike" cap="none" dirty="0">
              <a:solidFill>
                <a:srgbClr val="0091EA"/>
              </a:solidFill>
              <a:latin typeface="Source Sans Pro"/>
              <a:ea typeface="Source Sans Pro"/>
              <a:cs typeface="Source Sans Pro"/>
              <a:sym typeface="Source Sans Pro"/>
            </a:endParaRPr>
          </a:p>
        </p:txBody>
      </p:sp>
      <p:sp>
        <p:nvSpPr>
          <p:cNvPr id="96" name="Google Shape;96;p2"/>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pic>
        <p:nvPicPr>
          <p:cNvPr id="5" name="Picture 4">
            <a:extLst>
              <a:ext uri="{FF2B5EF4-FFF2-40B4-BE49-F238E27FC236}">
                <a16:creationId xmlns:a16="http://schemas.microsoft.com/office/drawing/2014/main" id="{09B92452-79A1-68F5-1A1C-EC1F95C1A98F}"/>
              </a:ext>
            </a:extLst>
          </p:cNvPr>
          <p:cNvPicPr>
            <a:picLocks noChangeAspect="1"/>
          </p:cNvPicPr>
          <p:nvPr/>
        </p:nvPicPr>
        <p:blipFill>
          <a:blip r:embed="rId3"/>
          <a:stretch>
            <a:fillRect/>
          </a:stretch>
        </p:blipFill>
        <p:spPr>
          <a:xfrm>
            <a:off x="1294887" y="565852"/>
            <a:ext cx="6515100" cy="1343025"/>
          </a:xfrm>
          <a:prstGeom prst="rect">
            <a:avLst/>
          </a:prstGeom>
        </p:spPr>
      </p:pic>
      <p:pic>
        <p:nvPicPr>
          <p:cNvPr id="7" name="Picture 6">
            <a:extLst>
              <a:ext uri="{FF2B5EF4-FFF2-40B4-BE49-F238E27FC236}">
                <a16:creationId xmlns:a16="http://schemas.microsoft.com/office/drawing/2014/main" id="{D876C6AA-070C-534A-3A9B-CCE29139ABBA}"/>
              </a:ext>
            </a:extLst>
          </p:cNvPr>
          <p:cNvPicPr>
            <a:picLocks noChangeAspect="1"/>
          </p:cNvPicPr>
          <p:nvPr/>
        </p:nvPicPr>
        <p:blipFill>
          <a:blip r:embed="rId4"/>
          <a:stretch>
            <a:fillRect/>
          </a:stretch>
        </p:blipFill>
        <p:spPr>
          <a:xfrm>
            <a:off x="1294887" y="2306964"/>
            <a:ext cx="5905500" cy="1219200"/>
          </a:xfrm>
          <a:prstGeom prst="rect">
            <a:avLst/>
          </a:prstGeom>
        </p:spPr>
      </p:pic>
      <p:pic>
        <p:nvPicPr>
          <p:cNvPr id="9" name="Picture 8">
            <a:extLst>
              <a:ext uri="{FF2B5EF4-FFF2-40B4-BE49-F238E27FC236}">
                <a16:creationId xmlns:a16="http://schemas.microsoft.com/office/drawing/2014/main" id="{EC134BCB-DD5C-327E-4007-DA08D745A804}"/>
              </a:ext>
            </a:extLst>
          </p:cNvPr>
          <p:cNvPicPr>
            <a:picLocks noChangeAspect="1"/>
          </p:cNvPicPr>
          <p:nvPr/>
        </p:nvPicPr>
        <p:blipFill>
          <a:blip r:embed="rId5"/>
          <a:stretch>
            <a:fillRect/>
          </a:stretch>
        </p:blipFill>
        <p:spPr>
          <a:xfrm>
            <a:off x="1294887" y="3952826"/>
            <a:ext cx="6038850" cy="1190625"/>
          </a:xfrm>
          <a:prstGeom prst="rect">
            <a:avLst/>
          </a:prstGeom>
        </p:spPr>
      </p:pic>
    </p:spTree>
    <p:extLst>
      <p:ext uri="{BB962C8B-B14F-4D97-AF65-F5344CB8AC3E}">
        <p14:creationId xmlns:p14="http://schemas.microsoft.com/office/powerpoint/2010/main" val="368317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000"/>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5" end="5"/>
                                            </p:txEl>
                                          </p:spTgt>
                                        </p:tgtEl>
                                        <p:attrNameLst>
                                          <p:attrName>style.visibility</p:attrName>
                                        </p:attrNameLst>
                                      </p:cBhvr>
                                      <p:to>
                                        <p:strVal val="visible"/>
                                      </p:to>
                                    </p:set>
                                    <p:animEffect transition="in" filter="fade">
                                      <p:cBhvr>
                                        <p:cTn id="12" dur="1000"/>
                                        <p:tgtEl>
                                          <p:spTgt spid="94">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9" end="9"/>
                                            </p:txEl>
                                          </p:spTgt>
                                        </p:tgtEl>
                                        <p:attrNameLst>
                                          <p:attrName>style.visibility</p:attrName>
                                        </p:attrNameLst>
                                      </p:cBhvr>
                                      <p:to>
                                        <p:strVal val="visible"/>
                                      </p:to>
                                    </p:set>
                                    <p:animEffect transition="in" filter="fade">
                                      <p:cBhvr>
                                        <p:cTn id="17" dur="1000"/>
                                        <p:tgtEl>
                                          <p:spTgt spid="9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487301" y="19918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End Of Week1</a:t>
            </a:r>
            <a:endParaRPr dirty="0"/>
          </a:p>
        </p:txBody>
      </p:sp>
    </p:spTree>
    <p:extLst>
      <p:ext uri="{BB962C8B-B14F-4D97-AF65-F5344CB8AC3E}">
        <p14:creationId xmlns:p14="http://schemas.microsoft.com/office/powerpoint/2010/main" val="2508540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ctrTitle"/>
          </p:nvPr>
        </p:nvSpPr>
        <p:spPr>
          <a:xfrm>
            <a:off x="1519199" y="1153650"/>
            <a:ext cx="6410400" cy="1159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800"/>
              <a:buNone/>
            </a:pPr>
            <a:r>
              <a:rPr lang="en" dirty="0"/>
              <a:t>Python</a:t>
            </a:r>
            <a:endParaRPr dirty="0"/>
          </a:p>
        </p:txBody>
      </p:sp>
      <p:sp>
        <p:nvSpPr>
          <p:cNvPr id="88" name="Google Shape;88;p1"/>
          <p:cNvSpPr txBox="1"/>
          <p:nvPr/>
        </p:nvSpPr>
        <p:spPr>
          <a:xfrm>
            <a:off x="1497800" y="2400975"/>
            <a:ext cx="1128442"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chemeClr val="accent1"/>
                </a:solidFill>
                <a:latin typeface="Roboto Slab"/>
                <a:ea typeface="Roboto Slab"/>
                <a:cs typeface="Roboto Slab"/>
                <a:sym typeface="Roboto Slab"/>
              </a:rPr>
              <a:t>Week 2</a:t>
            </a:r>
            <a:endParaRPr sz="1800" b="1" i="0" u="none" strike="noStrike" cap="none" dirty="0">
              <a:solidFill>
                <a:schemeClr val="accent1"/>
              </a:solidFill>
              <a:latin typeface="Roboto Slab"/>
              <a:ea typeface="Roboto Slab"/>
              <a:cs typeface="Roboto Slab"/>
              <a:sym typeface="Roboto Slab"/>
            </a:endParaRPr>
          </a:p>
        </p:txBody>
      </p:sp>
      <p:sp>
        <p:nvSpPr>
          <p:cNvPr id="89" name="Google Shape;89;p1"/>
          <p:cNvSpPr txBox="1"/>
          <p:nvPr/>
        </p:nvSpPr>
        <p:spPr>
          <a:xfrm>
            <a:off x="1497800" y="2839625"/>
            <a:ext cx="5344800" cy="400079"/>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accent1"/>
                </a:solidFill>
                <a:latin typeface="Source Sans Pro"/>
                <a:ea typeface="Source Sans Pro"/>
                <a:cs typeface="Source Sans Pro"/>
                <a:sym typeface="Source Sans Pro"/>
              </a:rPr>
              <a:t>Getting</a:t>
            </a:r>
            <a:r>
              <a:rPr lang="en" sz="1400" b="0" i="0" u="none" strike="noStrike" cap="none" dirty="0">
                <a:solidFill>
                  <a:srgbClr val="000000"/>
                </a:solidFill>
                <a:latin typeface="Source Sans Pro"/>
                <a:ea typeface="Source Sans Pro"/>
                <a:cs typeface="Source Sans Pro"/>
                <a:sym typeface="Source Sans Pro"/>
              </a:rPr>
              <a:t> </a:t>
            </a:r>
            <a:r>
              <a:rPr lang="en" sz="1400" b="1" i="0" u="none" strike="noStrike" cap="none" dirty="0">
                <a:solidFill>
                  <a:srgbClr val="000000"/>
                </a:solidFill>
                <a:latin typeface="Source Sans Pro"/>
                <a:ea typeface="Source Sans Pro"/>
                <a:cs typeface="Source Sans Pro"/>
                <a:sym typeface="Source Sans Pro"/>
              </a:rPr>
              <a:t>started with </a:t>
            </a:r>
            <a:r>
              <a:rPr lang="en" dirty="0">
                <a:solidFill>
                  <a:schemeClr val="accent1"/>
                </a:solidFill>
                <a:latin typeface="Source Sans Pro"/>
                <a:ea typeface="Source Sans Pro"/>
                <a:sym typeface="Source Sans Pro"/>
              </a:rPr>
              <a:t>Python</a:t>
            </a:r>
            <a:endParaRPr dirty="0">
              <a:solidFill>
                <a:schemeClr val="accent1"/>
              </a:solidFill>
              <a:latin typeface="Source Sans Pro"/>
              <a:ea typeface="Source Sans Pro"/>
              <a:sym typeface="Source Sans Pro"/>
            </a:endParaRPr>
          </a:p>
        </p:txBody>
      </p:sp>
    </p:spTree>
    <p:extLst>
      <p:ext uri="{BB962C8B-B14F-4D97-AF65-F5344CB8AC3E}">
        <p14:creationId xmlns:p14="http://schemas.microsoft.com/office/powerpoint/2010/main" val="2607303716"/>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2328</TotalTime>
  <Words>3695</Words>
  <Application>Microsoft Office PowerPoint</Application>
  <PresentationFormat>On-screen Show (16:9)</PresentationFormat>
  <Paragraphs>512</Paragraphs>
  <Slides>63</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63</vt:i4>
      </vt:variant>
    </vt:vector>
  </HeadingPairs>
  <TitlesOfParts>
    <vt:vector size="76" baseType="lpstr">
      <vt:lpstr>Merriweather</vt:lpstr>
      <vt:lpstr>Source Sans Pro</vt:lpstr>
      <vt:lpstr>Verdana</vt:lpstr>
      <vt:lpstr>Wingdings</vt:lpstr>
      <vt:lpstr>Lora</vt:lpstr>
      <vt:lpstr>Arial</vt:lpstr>
      <vt:lpstr>Roboto Mono</vt:lpstr>
      <vt:lpstr>Roboto Slab</vt:lpstr>
      <vt:lpstr>Times New Roman</vt:lpstr>
      <vt:lpstr>Courier New</vt:lpstr>
      <vt:lpstr>Roboto</vt:lpstr>
      <vt:lpstr>Georgia</vt:lpstr>
      <vt:lpstr>Cordelia template</vt:lpstr>
      <vt:lpstr>Hello!</vt:lpstr>
      <vt:lpstr>Python Intro</vt:lpstr>
      <vt:lpstr>Agenda for week 1</vt:lpstr>
      <vt:lpstr>PowerPoint Presentation</vt:lpstr>
      <vt:lpstr>PowerPoint Presentation</vt:lpstr>
      <vt:lpstr>PowerPoint Presentation</vt:lpstr>
      <vt:lpstr>PowerPoint Presentation</vt:lpstr>
      <vt:lpstr>End Of Week1</vt:lpstr>
      <vt:lpstr>Python</vt:lpstr>
      <vt:lpstr>Agenda for week 2</vt:lpstr>
      <vt:lpstr>PowerPoint Presentation</vt:lpstr>
      <vt:lpstr>PowerPoint Presentation</vt:lpstr>
      <vt:lpstr>PowerPoint Presentation</vt:lpstr>
      <vt:lpstr>PowerPoint Presentation</vt:lpstr>
      <vt:lpstr>End Of Week2</vt:lpstr>
      <vt:lpstr>Python</vt:lpstr>
      <vt:lpstr>Agenda for week 3</vt:lpstr>
      <vt:lpstr>PowerPoint Presentation</vt:lpstr>
      <vt:lpstr>PowerPoint Presentation</vt:lpstr>
      <vt:lpstr>End Of Week3</vt:lpstr>
      <vt:lpstr>Python</vt:lpstr>
      <vt:lpstr>Data Acquisition</vt:lpstr>
      <vt:lpstr>Agenda for week 4,5</vt:lpstr>
      <vt:lpstr>Agenda for week 4,5</vt:lpstr>
      <vt:lpstr>1. Application Programming Interface</vt:lpstr>
      <vt:lpstr>1.1 Introduction to Application programming Interface</vt:lpstr>
      <vt:lpstr>Introduction to API</vt:lpstr>
      <vt:lpstr>APIs real life examples</vt:lpstr>
      <vt:lpstr>PowerPoint Presentation</vt:lpstr>
      <vt:lpstr>PowerPoint Presentation</vt:lpstr>
      <vt:lpstr> API Design Principles</vt:lpstr>
      <vt:lpstr> REST API best practices</vt:lpstr>
      <vt:lpstr>Working with JSON/XML Data in Python</vt:lpstr>
      <vt:lpstr>PowerPoint Presentation</vt:lpstr>
      <vt:lpstr>PowerPoint Presentation</vt:lpstr>
      <vt:lpstr>1.2 Fetching data from API using postman &amp; python </vt:lpstr>
      <vt:lpstr>Postman</vt:lpstr>
      <vt:lpstr>PowerPoint Presentation</vt:lpstr>
      <vt:lpstr>PowerPoint Presentation</vt:lpstr>
      <vt:lpstr>Python request library</vt:lpstr>
      <vt:lpstr>Python request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Scraping Data from Web &amp; Cleansing </vt:lpstr>
      <vt:lpstr>3.1 Introduction to Web Scraping </vt:lpstr>
      <vt:lpstr>Why Scrape the Web</vt:lpstr>
      <vt:lpstr>Why Scrape the Web</vt:lpstr>
      <vt:lpstr>Why Scrape the Web</vt:lpstr>
      <vt:lpstr>Inspect Your Data Source</vt:lpstr>
      <vt:lpstr>End Of Week4,5</vt:lpstr>
      <vt:lpstr>Python</vt:lpstr>
      <vt:lpstr>Agenda for week 6</vt:lpstr>
      <vt:lpstr>Databases</vt:lpstr>
      <vt:lpstr>PowerPoint Presentation</vt:lpstr>
      <vt:lpstr>PowerPoint Presentation</vt:lpstr>
      <vt:lpstr>End Of Week6</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Mohammad huzaifa</cp:lastModifiedBy>
  <cp:revision>16</cp:revision>
  <dcterms:modified xsi:type="dcterms:W3CDTF">2023-02-06T14:36:43Z</dcterms:modified>
</cp:coreProperties>
</file>