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5"/>
  </p:notesMasterIdLst>
  <p:handoutMasterIdLst>
    <p:handoutMasterId r:id="rId26"/>
  </p:handoutMasterIdLst>
  <p:sldIdLst>
    <p:sldId id="1859" r:id="rId6"/>
    <p:sldId id="1857" r:id="rId7"/>
    <p:sldId id="1864" r:id="rId8"/>
    <p:sldId id="1863" r:id="rId9"/>
    <p:sldId id="1872" r:id="rId10"/>
    <p:sldId id="1873" r:id="rId11"/>
    <p:sldId id="1883" r:id="rId12"/>
    <p:sldId id="1874" r:id="rId13"/>
    <p:sldId id="1875" r:id="rId14"/>
    <p:sldId id="1876" r:id="rId15"/>
    <p:sldId id="1877" r:id="rId16"/>
    <p:sldId id="1878" r:id="rId17"/>
    <p:sldId id="1879" r:id="rId18"/>
    <p:sldId id="1880" r:id="rId19"/>
    <p:sldId id="1881" r:id="rId20"/>
    <p:sldId id="1882" r:id="rId21"/>
    <p:sldId id="1884" r:id="rId22"/>
    <p:sldId id="1871" r:id="rId23"/>
    <p:sldId id="1527"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57"/>
            <p14:sldId id="1864"/>
            <p14:sldId id="1863"/>
            <p14:sldId id="1872"/>
            <p14:sldId id="1873"/>
            <p14:sldId id="1883"/>
            <p14:sldId id="1874"/>
            <p14:sldId id="1875"/>
            <p14:sldId id="1876"/>
            <p14:sldId id="1877"/>
            <p14:sldId id="1878"/>
            <p14:sldId id="1879"/>
            <p14:sldId id="1880"/>
            <p14:sldId id="1881"/>
            <p14:sldId id="1882"/>
            <p14:sldId id="1884"/>
            <p14:sldId id="1871"/>
            <p14:sldId id="1527"/>
          </p14:sldIdLst>
        </p14:section>
        <p14:section name="Dar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E11E8-1997-442F-ABBE-853CE8494C3B}" v="2" dt="2024-05-10T21:58:03.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8" autoAdjust="0"/>
    <p:restoredTop sz="92133" autoAdjust="0"/>
  </p:normalViewPr>
  <p:slideViewPr>
    <p:cSldViewPr snapToGrid="0">
      <p:cViewPr varScale="1">
        <p:scale>
          <a:sx n="84" d="100"/>
          <a:sy n="84" d="100"/>
        </p:scale>
        <p:origin x="1020" y="60"/>
      </p:cViewPr>
      <p:guideLst/>
    </p:cSldViewPr>
  </p:slideViewPr>
  <p:outlineViewPr>
    <p:cViewPr>
      <p:scale>
        <a:sx n="33" d="100"/>
        <a:sy n="33" d="100"/>
      </p:scale>
      <p:origin x="0" y="-6516"/>
    </p:cViewPr>
  </p:outlineViewPr>
  <p:notesTextViewPr>
    <p:cViewPr>
      <p:scale>
        <a:sx n="3" d="2"/>
        <a:sy n="3" d="2"/>
      </p:scale>
      <p:origin x="0" y="-12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51"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9/22/2024 10:30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9/22/2024 10:30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9/22/2024 10:30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extLst>
      <p:ext uri="{BB962C8B-B14F-4D97-AF65-F5344CB8AC3E}">
        <p14:creationId xmlns:p14="http://schemas.microsoft.com/office/powerpoint/2010/main" val="655080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Flask is an open-source web "micro-framework". When the creators use the term "micro-framework", they mean that the framework will perform the required tasks of a web framework, but that it doesn't include advanced features, or other specific requirements that your application must follow to work correctly. This approach allows Flask to be extremely flexible, and perfect for use as a front end to existing back ends or APIs - like Cognitive Services!</a:t>
            </a:r>
          </a:p>
          <a:p>
            <a:endParaRPr/>
          </a:p>
          <a:p>
            <a:pPr>
              <a:spcBef>
                <a:spcPct val="43750"/>
              </a:spcBef>
              <a:spcAft>
                <a:spcPct val="43750"/>
              </a:spcAft>
            </a:pPr>
            <a:r>
              <a:t>When creating a web application with any framework, there are a couple of core concepts we need to understand - routing, methods, and templating. Let's explore these concepts before we write our code.</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extLst>
      <p:ext uri="{BB962C8B-B14F-4D97-AF65-F5344CB8AC3E}">
        <p14:creationId xmlns:p14="http://schemas.microsoft.com/office/powerpoint/2010/main" val="1149362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lnSpcReduction="10000"/>
          </a:bodyPr>
          <a:lstStyle/>
          <a:p>
            <a:pPr>
              <a:spcBef>
                <a:spcPct val="43750"/>
              </a:spcBef>
              <a:spcAft>
                <a:spcPct val="43750"/>
              </a:spcAft>
            </a:pPr>
            <a:r>
              <a:rPr lang="en-US" dirty="0"/>
              <a:t>When you create a mobile task, you frequently have buttons which a user can select or tap to indicate a desired action. When they tap the button a method is called in your app to perform the task. The same thing holds true with web apps. Only instead of buttons, the server uses what are referred to as routes. Routes are indicated by a URL.</a:t>
            </a:r>
          </a:p>
          <a:p>
            <a:pPr>
              <a:spcBef>
                <a:spcPct val="43750"/>
              </a:spcBef>
              <a:spcAft>
                <a:spcPct val="43750"/>
              </a:spcAft>
            </a:pPr>
            <a:endParaRPr lang="en-US" dirty="0"/>
          </a:p>
          <a:p>
            <a:pPr>
              <a:spcBef>
                <a:spcPct val="43750"/>
              </a:spcBef>
              <a:spcAft>
                <a:spcPct val="43750"/>
              </a:spcAft>
            </a:pPr>
            <a:r>
              <a:rPr dirty="0"/>
              <a:t>When a user uses a web application, they indicate what they want to do, or the information they're seeking, by browsing to different uniform resource locators (or URLs). They might type out an address directly (say https://adventure-works.com), or select a link, or a button that includes the appropriate URL. On an e-commerce site you might have URLs that look like the following:</a:t>
            </a:r>
          </a:p>
          <a:p>
            <a:endParaRPr dirty="0"/>
          </a:p>
          <a:p>
            <a:r>
              <a:rPr dirty="0"/>
              <a:t>https://adventure-works.com/ for the main page</a:t>
            </a:r>
          </a:p>
          <a:p>
            <a:endParaRPr dirty="0"/>
          </a:p>
          <a:p>
            <a:r>
              <a:rPr dirty="0"/>
              <a:t>https://adventure-works.com/products/widget for details on a Widget</a:t>
            </a:r>
          </a:p>
          <a:p>
            <a:endParaRPr dirty="0"/>
          </a:p>
          <a:p>
            <a:r>
              <a:rPr dirty="0"/>
              <a:t>https://adventure-works.com/cart/buy to complete a purchase</a:t>
            </a:r>
          </a:p>
          <a:p>
            <a:endParaRPr dirty="0"/>
          </a:p>
          <a:p>
            <a:pPr>
              <a:spcBef>
                <a:spcPct val="43750"/>
              </a:spcBef>
              <a:spcAft>
                <a:spcPct val="43750"/>
              </a:spcAft>
            </a:pPr>
            <a:r>
              <a:rPr dirty="0"/>
              <a:t>As a developer, we actually don't need to worry about the first part of the URL, or the domain (</a:t>
            </a:r>
            <a:r>
              <a:rPr b="1" dirty="0"/>
              <a:t>adventure-works.com</a:t>
            </a:r>
            <a:r>
              <a:rPr dirty="0"/>
              <a:t> in our example). Our application is put into action based on whatever comes after the domain name, starting with the </a:t>
            </a:r>
            <a:r>
              <a:rPr b="1" dirty="0"/>
              <a:t>/</a:t>
            </a:r>
            <a:r>
              <a:rPr dirty="0"/>
              <a:t>. The portion after the domain name is what's known as a </a:t>
            </a:r>
            <a:r>
              <a:rPr b="1" dirty="0"/>
              <a:t>route</a:t>
            </a:r>
            <a:r>
              <a:rPr dirty="0"/>
              <a:t>.</a:t>
            </a:r>
          </a:p>
          <a:p>
            <a:endParaRPr dirty="0"/>
          </a:p>
          <a:p>
            <a:pPr>
              <a:spcBef>
                <a:spcPct val="43750"/>
              </a:spcBef>
              <a:spcAft>
                <a:spcPct val="43750"/>
              </a:spcAft>
            </a:pPr>
            <a:r>
              <a:rPr dirty="0"/>
              <a:t>A </a:t>
            </a:r>
            <a:r>
              <a:rPr b="1" dirty="0"/>
              <a:t>route</a:t>
            </a:r>
            <a:r>
              <a:rPr dirty="0"/>
              <a:t> is a path to an action. Similar to tapping on a button in a mobile app, a route indicates the action the user wants to perform. We'll register different routes in our web application to respond to the various requests our application supports.</a:t>
            </a:r>
          </a:p>
          <a:p>
            <a:endParaRPr dirty="0"/>
          </a:p>
          <a:p>
            <a:pPr>
              <a:spcBef>
                <a:spcPct val="43750"/>
              </a:spcBef>
              <a:spcAft>
                <a:spcPct val="43750"/>
              </a:spcAft>
            </a:pPr>
            <a:r>
              <a:rPr dirty="0"/>
              <a:t>In our application, we indicate how we want to respond to a particular route request by providing a function. A route is a map to a function. When we think about writing code in general, this concept is relatively natural. When we want to perform a particular action, we call a function. Our users will do the exact same thing! They'll just do it a little differently, by accessing a route.</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extLst>
      <p:ext uri="{BB962C8B-B14F-4D97-AF65-F5344CB8AC3E}">
        <p14:creationId xmlns:p14="http://schemas.microsoft.com/office/powerpoint/2010/main" val="2102869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spcBef>
                <a:spcPct val="43750"/>
              </a:spcBef>
              <a:spcAft>
                <a:spcPct val="43750"/>
              </a:spcAft>
            </a:pPr>
            <a:r>
              <a:rPr dirty="0"/>
              <a:t>Routes can be accessed in many ways, through what are known as methods or verbs (the two terms mean the same thing and can be used interchangeably). How the route is accessed provides additional context about the state of the user request and what action the user wants to perform.</a:t>
            </a:r>
          </a:p>
          <a:p>
            <a:endParaRPr dirty="0"/>
          </a:p>
          <a:p>
            <a:pPr>
              <a:spcBef>
                <a:spcPct val="43750"/>
              </a:spcBef>
              <a:spcAft>
                <a:spcPct val="43750"/>
              </a:spcAft>
            </a:pPr>
            <a:r>
              <a:rPr dirty="0"/>
              <a:t>There are many methods available when creating a web application, but the two most common (and the only two we'll focus on) are </a:t>
            </a:r>
            <a:r>
              <a:rPr b="1" dirty="0"/>
              <a:t>GET</a:t>
            </a:r>
            <a:r>
              <a:rPr dirty="0"/>
              <a:t> and </a:t>
            </a:r>
            <a:r>
              <a:rPr b="1" dirty="0"/>
              <a:t>POST</a:t>
            </a:r>
            <a:r>
              <a:rPr dirty="0"/>
              <a:t>. </a:t>
            </a:r>
            <a:r>
              <a:rPr b="1" dirty="0"/>
              <a:t>GET</a:t>
            </a:r>
            <a:r>
              <a:rPr dirty="0"/>
              <a:t> typically indicates that the user is requesting information, while </a:t>
            </a:r>
            <a:r>
              <a:rPr b="1" dirty="0"/>
              <a:t>POST</a:t>
            </a:r>
            <a:r>
              <a:rPr dirty="0"/>
              <a:t> indicates that the user needs to send us something </a:t>
            </a:r>
            <a:r>
              <a:rPr b="1" dirty="0"/>
              <a:t>and</a:t>
            </a:r>
            <a:r>
              <a:rPr dirty="0"/>
              <a:t> receive a response.</a:t>
            </a:r>
          </a:p>
          <a:p>
            <a:endParaRPr dirty="0"/>
          </a:p>
          <a:p>
            <a:pPr>
              <a:spcBef>
                <a:spcPct val="43750"/>
              </a:spcBef>
              <a:spcAft>
                <a:spcPct val="43750"/>
              </a:spcAft>
            </a:pPr>
            <a:r>
              <a:rPr dirty="0"/>
              <a:t>[!NOTE] Regardless of the verb used, information can </a:t>
            </a:r>
            <a:r>
              <a:rPr b="1" dirty="0"/>
              <a:t>always</a:t>
            </a:r>
            <a:r>
              <a:rPr dirty="0"/>
              <a:t> be returned to the user.</a:t>
            </a:r>
          </a:p>
          <a:p>
            <a:endParaRPr dirty="0"/>
          </a:p>
          <a:p>
            <a:pPr>
              <a:spcBef>
                <a:spcPct val="43750"/>
              </a:spcBef>
              <a:spcAft>
                <a:spcPct val="43750"/>
              </a:spcAft>
            </a:pPr>
            <a:r>
              <a:rPr dirty="0"/>
              <a:t>A common application flow that uses </a:t>
            </a:r>
            <a:r>
              <a:rPr b="1" dirty="0"/>
              <a:t>GET</a:t>
            </a:r>
            <a:r>
              <a:rPr dirty="0"/>
              <a:t> and </a:t>
            </a:r>
            <a:r>
              <a:rPr b="1" dirty="0"/>
              <a:t>POST</a:t>
            </a:r>
            <a:r>
              <a:rPr dirty="0"/>
              <a:t> revolves around using a form. Let's say we create an application where the user wants to register for a mailing list:</a:t>
            </a:r>
          </a:p>
          <a:p>
            <a:endParaRPr dirty="0"/>
          </a:p>
          <a:p>
            <a:r>
              <a:rPr dirty="0"/>
              <a:t>The user accesses the sign-up form via </a:t>
            </a:r>
            <a:r>
              <a:rPr b="1" dirty="0"/>
              <a:t>GET</a:t>
            </a:r>
          </a:p>
          <a:p>
            <a:endParaRPr b="1" dirty="0"/>
          </a:p>
          <a:p>
            <a:r>
              <a:rPr dirty="0"/>
              <a:t>The user completes the form and selects the submit button</a:t>
            </a:r>
          </a:p>
          <a:p>
            <a:endParaRPr dirty="0"/>
          </a:p>
          <a:p>
            <a:r>
              <a:rPr dirty="0"/>
              <a:t>The information from the form is sent back to the server by using </a:t>
            </a:r>
            <a:r>
              <a:rPr b="1" dirty="0"/>
              <a:t>POST</a:t>
            </a:r>
          </a:p>
          <a:p>
            <a:endParaRPr b="1" dirty="0"/>
          </a:p>
          <a:p>
            <a:r>
              <a:rPr dirty="0"/>
              <a:t>A "success" message is returned to the user</a:t>
            </a:r>
          </a:p>
          <a:p>
            <a:endParaRPr dirty="0"/>
          </a:p>
          <a:p>
            <a:pPr>
              <a:spcBef>
                <a:spcPct val="43750"/>
              </a:spcBef>
              <a:spcAft>
                <a:spcPct val="43750"/>
              </a:spcAft>
            </a:pPr>
            <a:r>
              <a:rPr dirty="0"/>
              <a:t>As you might suspect, the user doesn't directly indicate the verb they want to use, it is controlled by the application. Generally speaking, if the user navigates to a URL directly, by typing it in or by selecting a link, they access the page by using </a:t>
            </a:r>
            <a:r>
              <a:rPr b="1" dirty="0"/>
              <a:t>GET</a:t>
            </a:r>
            <a:r>
              <a:rPr dirty="0"/>
              <a:t>. When they select a button for a form, they typically send the information via </a:t>
            </a:r>
            <a:r>
              <a:rPr b="1" dirty="0"/>
              <a:t>POST</a:t>
            </a:r>
            <a:r>
              <a:rPr dirty="0"/>
              <a:t>.</a:t>
            </a:r>
          </a:p>
          <a:p>
            <a:endParaRPr lang="en-US" dirty="0"/>
          </a:p>
          <a:p>
            <a:r>
              <a:rPr dirty="0"/>
              <a:t>We're keeping this conversation relatively high level, because a full discussion of methods is beyond the scope of this module.</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extLst>
      <p:ext uri="{BB962C8B-B14F-4D97-AF65-F5344CB8AC3E}">
        <p14:creationId xmlns:p14="http://schemas.microsoft.com/office/powerpoint/2010/main" val="3839747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user completing a form to send a server information typically involves 4 steps.</a:t>
            </a:r>
          </a:p>
          <a:p>
            <a:r>
              <a:rPr lang="en-US" dirty="0"/>
              <a:t>1. The user navigates to the page with the form, say http://adventure-works.com/contact, via GET</a:t>
            </a:r>
          </a:p>
          <a:p>
            <a:r>
              <a:rPr lang="en-US" dirty="0"/>
              <a:t>2. The server sends the HTML page with the form to the user</a:t>
            </a:r>
          </a:p>
          <a:p>
            <a:r>
              <a:rPr lang="en-US" dirty="0"/>
              <a:t>3. The user completes the form and selects the </a:t>
            </a:r>
            <a:r>
              <a:rPr lang="en-US" b="1" dirty="0"/>
              <a:t>submit</a:t>
            </a:r>
            <a:r>
              <a:rPr lang="en-US" b="0" dirty="0"/>
              <a:t> button. The browser sends the information to the server via POST</a:t>
            </a:r>
          </a:p>
          <a:p>
            <a:r>
              <a:rPr lang="en-US" b="0" dirty="0"/>
              <a:t>4. The server processes the information in the form, and sends an HTML response to the user</a:t>
            </a:r>
            <a:endParaRPr lang="en-US" dirty="0"/>
          </a:p>
        </p:txBody>
      </p:sp>
      <p:sp>
        <p:nvSpPr>
          <p:cNvPr id="4" name="Slide Number Placeholder 3"/>
          <p:cNvSpPr>
            <a:spLocks noGrp="1"/>
          </p:cNvSpPr>
          <p:nvPr>
            <p:ph type="sldNum" sz="quarter" idx="5"/>
          </p:nvPr>
        </p:nvSpPr>
        <p:spPr/>
        <p:txBody>
          <a:bodyPr/>
          <a:lstStyle/>
          <a:p>
            <a:fld id="{56F4803A-382A-4D47-B113-E76B079AB0DB}" type="slidenum">
              <a:rPr lang="en-US" smtClean="0"/>
              <a:t>14</a:t>
            </a:fld>
            <a:endParaRPr lang="en-US"/>
          </a:p>
        </p:txBody>
      </p:sp>
    </p:spTree>
    <p:extLst>
      <p:ext uri="{BB962C8B-B14F-4D97-AF65-F5344CB8AC3E}">
        <p14:creationId xmlns:p14="http://schemas.microsoft.com/office/powerpoint/2010/main" val="2618836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 snippet of the code from the final project. Notice the two different routes being created using the same path of '/'. One uses GET, which will send the form to the user. The other uses POST, which will process the data and generate a result.</a:t>
            </a:r>
          </a:p>
        </p:txBody>
      </p:sp>
      <p:sp>
        <p:nvSpPr>
          <p:cNvPr id="4" name="Slide Number Placeholder 3"/>
          <p:cNvSpPr>
            <a:spLocks noGrp="1"/>
          </p:cNvSpPr>
          <p:nvPr>
            <p:ph type="sldNum" sz="quarter" idx="5"/>
          </p:nvPr>
        </p:nvSpPr>
        <p:spPr/>
        <p:txBody>
          <a:bodyPr/>
          <a:lstStyle/>
          <a:p>
            <a:fld id="{56F4803A-382A-4D47-B113-E76B079AB0DB}" type="slidenum">
              <a:rPr lang="en-US" smtClean="0"/>
              <a:t>15</a:t>
            </a:fld>
            <a:endParaRPr lang="en-US"/>
          </a:p>
        </p:txBody>
      </p:sp>
    </p:spTree>
    <p:extLst>
      <p:ext uri="{BB962C8B-B14F-4D97-AF65-F5344CB8AC3E}">
        <p14:creationId xmlns:p14="http://schemas.microsoft.com/office/powerpoint/2010/main" val="1528726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Hypertext Markup Language, or HTML, is the language used to structure the information displayed on a browser, while Cascading Style Sheets, or CSS, is used to manage the style and layout. When creating an application, most of the HTML will be static, meaning it won't change. However, to make our pages dynamic we need to be able to programmatically put information into an HTML page. Nearly every web framework supports this requirement through templates.</a:t>
            </a:r>
          </a:p>
          <a:p>
            <a:endParaRPr dirty="0"/>
          </a:p>
          <a:p>
            <a:pPr>
              <a:spcBef>
                <a:spcPct val="43750"/>
              </a:spcBef>
              <a:spcAft>
                <a:spcPct val="43750"/>
              </a:spcAft>
            </a:pPr>
            <a:r>
              <a:rPr dirty="0"/>
              <a:t>A template allows you to write the core HTML (or a template) and indicate placeholders for the dynamic information. Probably the most common syntax for placeholders is {{ }}. Jinja, the templating engine for Flask, uses this syntax.</a:t>
            </a:r>
          </a:p>
          <a:p>
            <a:endParaRPr dirty="0"/>
          </a:p>
          <a:p>
            <a:r>
              <a:rPr dirty="0"/>
              <a:t>&lt;h1&gt;Welcome, {{ name }}&lt;/h1&gt; </a:t>
            </a:r>
          </a:p>
          <a:p>
            <a:endParaRPr dirty="0"/>
          </a:p>
          <a:p>
            <a:pPr>
              <a:spcBef>
                <a:spcPct val="43750"/>
              </a:spcBef>
              <a:spcAft>
                <a:spcPct val="43750"/>
              </a:spcAft>
            </a:pPr>
            <a:r>
              <a:rPr dirty="0"/>
              <a:t>In the preceding example, we have our HTML of h1 (a header), with the text we want to display. The {{ name }} indicates that we want to display a variable named name right after </a:t>
            </a:r>
            <a:r>
              <a:rPr b="1" dirty="0"/>
              <a:t>Welcome</a:t>
            </a:r>
            <a:r>
              <a:rPr dirty="0"/>
              <a:t>. By using this syntax we can write our HTML with our existing skills, and inject the dynamic information as needed.</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extLst>
      <p:ext uri="{BB962C8B-B14F-4D97-AF65-F5344CB8AC3E}">
        <p14:creationId xmlns:p14="http://schemas.microsoft.com/office/powerpoint/2010/main" val="1819888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Please adjust this slide to the end of your presentation</a:t>
            </a:r>
          </a:p>
          <a:p>
            <a:r>
              <a:rPr lang="en-US" sz="850" smtClean="0">
                <a:cs typeface="Segoe UI Light"/>
              </a:rPr>
              <a:t>M </a:t>
            </a:r>
            <a:endParaRPr lang="en-US" sz="850" dirty="0">
              <a:cs typeface="Segoe UI Light"/>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9/22/2024 10:30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334841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9/22/2024 10:30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9/22/2024 10:30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81249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9/22/2024 10:30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15076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9/22/2024 10:30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156465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extLst>
      <p:ext uri="{BB962C8B-B14F-4D97-AF65-F5344CB8AC3E}">
        <p14:creationId xmlns:p14="http://schemas.microsoft.com/office/powerpoint/2010/main" val="1218536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787762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9/22/2024 10:30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32066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https://docs.microsoft.com/en-us/learn/modules/learn-pr/student-evangelism/python-flask-build-ai-web-app/1-exercise-set-up-environment </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extLst>
      <p:ext uri="{BB962C8B-B14F-4D97-AF65-F5344CB8AC3E}">
        <p14:creationId xmlns:p14="http://schemas.microsoft.com/office/powerpoint/2010/main" val="3857348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Walk the attendees through the setup process. They should hopefully already have VS Code and Python installed on their systems.</a:t>
            </a:r>
          </a:p>
          <a:p>
            <a:endParaRPr lang="en-US" dirty="0"/>
          </a:p>
          <a:p>
            <a:r>
              <a:rPr dirty="0"/>
              <a:t>https://docs.microsoft.com/en-us/learn/modules/learn-pr/student-evangelism/python-flask-build-ai-web-app/1-exercise-set-up-environment</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extLst>
      <p:ext uri="{BB962C8B-B14F-4D97-AF65-F5344CB8AC3E}">
        <p14:creationId xmlns:p14="http://schemas.microsoft.com/office/powerpoint/2010/main" val="3312440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xmlns=""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xmlns=""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49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815815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17512211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xmlns=""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8291019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xmlns=""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5028688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image" Target="../media/image1.emf"/><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theme" Target="../theme/theme2.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 xmlns:adec="http://schemas.microsoft.com/office/drawing/2017/decorative" val="0"/>
              </a:ext>
            </a:extLst>
          </p:cNvPr>
          <p:cNvPicPr>
            <a:picLocks noChangeAspect="1"/>
          </p:cNvPicPr>
          <p:nvPr userDrawn="1"/>
        </p:nvPicPr>
        <p:blipFill rotWithShape="1">
          <a:blip r:embed="rId39"/>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 id="2147484796" r:id="rId33"/>
    <p:sldLayoutId id="2147484797" r:id="rId34"/>
    <p:sldLayoutId id="2147484798" r:id="rId35"/>
    <p:sldLayoutId id="2147484799" r:id="rId36"/>
    <p:sldLayoutId id="214748480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learn/modules/connecting-iot-devices-cognitive-services-azure-functions/?WT.mc_id=academic-56258-chrhar" TargetMode="External"/><Relationship Id="rId2" Type="http://schemas.openxmlformats.org/officeDocument/2006/relationships/hyperlink" Target="https://docs.microsoft.com/azure/developer/python/tutorial-deploy-app-service-on-linux-01?WT.mc_id=academic-56258-chrhar" TargetMode="External"/><Relationship Id="rId1" Type="http://schemas.openxmlformats.org/officeDocument/2006/relationships/slideLayout" Target="../slideLayouts/slideLayout36.xml"/><Relationship Id="rId5" Type="http://schemas.openxmlformats.org/officeDocument/2006/relationships/hyperlink" Target="https://aka.ms/workshopomatic-feedback" TargetMode="External"/><Relationship Id="rId4" Type="http://schemas.openxmlformats.org/officeDocument/2006/relationships/hyperlink" Target="https://docs.microsoft.com/learn/paths/create-machine-learn-models/?WT.mc_id=academic-56258-chrhar"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aka.ms/a4s" TargetMode="External"/><Relationship Id="rId2" Type="http://schemas.openxmlformats.org/officeDocument/2006/relationships/notesSlide" Target="../notesSlides/notesSlide5.xml"/><Relationship Id="rId1" Type="http://schemas.openxmlformats.org/officeDocument/2006/relationships/slideLayout" Target="../slideLayouts/slideLayout33.xml"/><Relationship Id="rId4" Type="http://schemas.openxmlformats.org/officeDocument/2006/relationships/hyperlink" Target="https://code.visualstudio.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Flask fundamentals</a:t>
            </a:r>
          </a:p>
        </p:txBody>
      </p:sp>
    </p:spTree>
    <p:extLst>
      <p:ext uri="{BB962C8B-B14F-4D97-AF65-F5344CB8AC3E}">
        <p14:creationId xmlns:p14="http://schemas.microsoft.com/office/powerpoint/2010/main" val="179255447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Flask fundamentals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Flask is an open-source web "micro-framework".</a:t>
            </a:r>
          </a:p>
        </p:txBody>
      </p:sp>
    </p:spTree>
    <p:extLst>
      <p:ext uri="{BB962C8B-B14F-4D97-AF65-F5344CB8AC3E}">
        <p14:creationId xmlns:p14="http://schemas.microsoft.com/office/powerpoint/2010/main" val="374397058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Responding to user requests with routes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a user uses a web application, they indicate what they want to do, or the information they're seeking, by browsing to different uniform resource locators (or URLs).</a:t>
            </a:r>
          </a:p>
        </p:txBody>
      </p:sp>
      <p:sp>
        <p:nvSpPr>
          <p:cNvPr id="4" name="New shape"/>
          <p:cNvSpPr/>
          <p:nvPr/>
        </p:nvSpPr>
        <p:spPr>
          <a:xfrm>
            <a:off x="609600" y="2922396"/>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https://adventure-works.com/ for the main page</a:t>
            </a:r>
          </a:p>
          <a:p>
            <a:pPr marL="635000" indent="-365760">
              <a:spcBef>
                <a:spcPct val="20000"/>
              </a:spcBef>
              <a:spcAft>
                <a:spcPct val="20000"/>
              </a:spcAft>
              <a:buChar char="•"/>
            </a:pPr>
            <a:r>
              <a:rPr sz="1800">
                <a:solidFill>
                  <a:srgbClr val="000000"/>
                </a:solidFill>
              </a:rPr>
              <a:t>https://adventure-works.com/products/widget for details on a Widget</a:t>
            </a:r>
          </a:p>
          <a:p>
            <a:pPr marL="635000" indent="-365760">
              <a:spcBef>
                <a:spcPct val="20000"/>
              </a:spcBef>
              <a:spcAft>
                <a:spcPct val="20000"/>
              </a:spcAft>
              <a:buChar char="•"/>
            </a:pPr>
            <a:r>
              <a:rPr sz="1800">
                <a:solidFill>
                  <a:srgbClr val="000000"/>
                </a:solidFill>
              </a:rPr>
              <a:t>https://adventure-works.com/cart/buy to complete a purchase</a:t>
            </a:r>
          </a:p>
        </p:txBody>
      </p:sp>
    </p:spTree>
    <p:extLst>
      <p:ext uri="{BB962C8B-B14F-4D97-AF65-F5344CB8AC3E}">
        <p14:creationId xmlns:p14="http://schemas.microsoft.com/office/powerpoint/2010/main" val="395229095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Methods or verbs</a:t>
            </a:r>
          </a:p>
        </p:txBody>
      </p:sp>
      <p:sp>
        <p:nvSpPr>
          <p:cNvPr id="3" name="Subtitle"/>
          <p:cNvSpPr>
            <a:spLocks noGrp="1"/>
          </p:cNvSpPr>
          <p:nvPr>
            <p:ph sz="quarter" idx="10"/>
          </p:nvPr>
        </p:nvSpPr>
        <p:spPr>
          <a:xfrm>
            <a:off x="584200" y="1435100"/>
            <a:ext cx="11018838" cy="137883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Routes can be accessed in many ways, through what are known as methods or verbs</a:t>
            </a:r>
            <a:endParaRPr lang="en-US" dirty="0"/>
          </a:p>
          <a:p>
            <a:r>
              <a:rPr lang="en-US" dirty="0"/>
              <a:t>The most common verbs are GET and POST</a:t>
            </a:r>
            <a:endParaRPr dirty="0"/>
          </a:p>
        </p:txBody>
      </p:sp>
      <p:sp>
        <p:nvSpPr>
          <p:cNvPr id="4" name="New shape"/>
          <p:cNvSpPr/>
          <p:nvPr/>
        </p:nvSpPr>
        <p:spPr>
          <a:xfrm>
            <a:off x="2207419" y="4150757"/>
            <a:ext cx="7772400" cy="1272143"/>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sz="2800" dirty="0">
                <a:solidFill>
                  <a:srgbClr val="000000"/>
                </a:solidFill>
              </a:rPr>
              <a:t>Note: Regardless of the verb used, information can </a:t>
            </a:r>
            <a:r>
              <a:rPr sz="2800" b="1" dirty="0">
                <a:solidFill>
                  <a:srgbClr val="000000"/>
                </a:solidFill>
              </a:rPr>
              <a:t>always</a:t>
            </a:r>
            <a:r>
              <a:rPr sz="2800" dirty="0">
                <a:solidFill>
                  <a:srgbClr val="000000"/>
                </a:solidFill>
              </a:rPr>
              <a:t> be returned to the user.</a:t>
            </a:r>
          </a:p>
        </p:txBody>
      </p:sp>
    </p:spTree>
    <p:extLst>
      <p:ext uri="{BB962C8B-B14F-4D97-AF65-F5344CB8AC3E}">
        <p14:creationId xmlns:p14="http://schemas.microsoft.com/office/powerpoint/2010/main" val="294556420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10F8-5503-4EBF-8B0D-0501D36B57F8}"/>
              </a:ext>
            </a:extLst>
          </p:cNvPr>
          <p:cNvSpPr>
            <a:spLocks noGrp="1"/>
          </p:cNvSpPr>
          <p:nvPr>
            <p:ph type="title"/>
          </p:nvPr>
        </p:nvSpPr>
        <p:spPr/>
        <p:txBody>
          <a:bodyPr/>
          <a:lstStyle/>
          <a:p>
            <a:r>
              <a:rPr lang="en-US" dirty="0"/>
              <a:t>Common flow for web forms</a:t>
            </a:r>
          </a:p>
        </p:txBody>
      </p:sp>
      <p:sp>
        <p:nvSpPr>
          <p:cNvPr id="5" name="Rectangle 4">
            <a:extLst>
              <a:ext uri="{FF2B5EF4-FFF2-40B4-BE49-F238E27FC236}">
                <a16:creationId xmlns:a16="http://schemas.microsoft.com/office/drawing/2014/main" id="{3C05BBC4-6483-4F38-A010-283A0B9BC573}"/>
              </a:ext>
            </a:extLst>
          </p:cNvPr>
          <p:cNvSpPr/>
          <p:nvPr/>
        </p:nvSpPr>
        <p:spPr bwMode="auto">
          <a:xfrm>
            <a:off x="1219200" y="1524000"/>
            <a:ext cx="1219200" cy="46482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Client</a:t>
            </a:r>
          </a:p>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0BEDA1CE-ABC1-43E8-965C-A63B89632FB6}"/>
              </a:ext>
            </a:extLst>
          </p:cNvPr>
          <p:cNvSpPr/>
          <p:nvPr/>
        </p:nvSpPr>
        <p:spPr bwMode="auto">
          <a:xfrm>
            <a:off x="9753600" y="1510553"/>
            <a:ext cx="1219200" cy="4648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Server</a:t>
            </a:r>
          </a:p>
        </p:txBody>
      </p:sp>
      <p:sp>
        <p:nvSpPr>
          <p:cNvPr id="8" name="Arrow: Right 7">
            <a:extLst>
              <a:ext uri="{FF2B5EF4-FFF2-40B4-BE49-F238E27FC236}">
                <a16:creationId xmlns:a16="http://schemas.microsoft.com/office/drawing/2014/main" id="{443016E8-60A1-48AF-BE21-5CFBFDE16C2D}"/>
              </a:ext>
            </a:extLst>
          </p:cNvPr>
          <p:cNvSpPr/>
          <p:nvPr/>
        </p:nvSpPr>
        <p:spPr bwMode="auto">
          <a:xfrm>
            <a:off x="2438400" y="1524000"/>
            <a:ext cx="7315200" cy="1371600"/>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1. User requests form via GET</a:t>
            </a:r>
          </a:p>
        </p:txBody>
      </p:sp>
      <p:sp>
        <p:nvSpPr>
          <p:cNvPr id="9" name="Arrow: Left 8">
            <a:extLst>
              <a:ext uri="{FF2B5EF4-FFF2-40B4-BE49-F238E27FC236}">
                <a16:creationId xmlns:a16="http://schemas.microsoft.com/office/drawing/2014/main" id="{6F234B97-D922-474C-B809-0E292C39C425}"/>
              </a:ext>
            </a:extLst>
          </p:cNvPr>
          <p:cNvSpPr/>
          <p:nvPr/>
        </p:nvSpPr>
        <p:spPr bwMode="auto">
          <a:xfrm>
            <a:off x="2438400" y="2819400"/>
            <a:ext cx="7315200" cy="1143000"/>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2. Server sends HTML form to user</a:t>
            </a:r>
          </a:p>
        </p:txBody>
      </p:sp>
      <p:sp>
        <p:nvSpPr>
          <p:cNvPr id="11" name="Arrow: Right 10">
            <a:extLst>
              <a:ext uri="{FF2B5EF4-FFF2-40B4-BE49-F238E27FC236}">
                <a16:creationId xmlns:a16="http://schemas.microsoft.com/office/drawing/2014/main" id="{F6509B37-BDEE-46CC-B5F2-CF76D0E674CD}"/>
              </a:ext>
            </a:extLst>
          </p:cNvPr>
          <p:cNvSpPr/>
          <p:nvPr/>
        </p:nvSpPr>
        <p:spPr bwMode="auto">
          <a:xfrm>
            <a:off x="2438400" y="3733800"/>
            <a:ext cx="7315200" cy="1371600"/>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3. User completes form, hits submit, results sent via POST</a:t>
            </a:r>
          </a:p>
        </p:txBody>
      </p:sp>
      <p:sp>
        <p:nvSpPr>
          <p:cNvPr id="13" name="Arrow: Left 12">
            <a:extLst>
              <a:ext uri="{FF2B5EF4-FFF2-40B4-BE49-F238E27FC236}">
                <a16:creationId xmlns:a16="http://schemas.microsoft.com/office/drawing/2014/main" id="{5C45E312-F56D-4FCA-881F-7B798964F492}"/>
              </a:ext>
            </a:extLst>
          </p:cNvPr>
          <p:cNvSpPr/>
          <p:nvPr/>
        </p:nvSpPr>
        <p:spPr bwMode="auto">
          <a:xfrm>
            <a:off x="2438400" y="5029200"/>
            <a:ext cx="7315200" cy="1143000"/>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4. Server processes information and sends HTML result</a:t>
            </a:r>
          </a:p>
        </p:txBody>
      </p:sp>
    </p:spTree>
    <p:extLst>
      <p:ext uri="{BB962C8B-B14F-4D97-AF65-F5344CB8AC3E}">
        <p14:creationId xmlns:p14="http://schemas.microsoft.com/office/powerpoint/2010/main" val="366069647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8660334-7EB9-481A-A436-8FE7BB0E0539}"/>
              </a:ext>
            </a:extLst>
          </p:cNvPr>
          <p:cNvSpPr>
            <a:spLocks noGrp="1"/>
          </p:cNvSpPr>
          <p:nvPr>
            <p:ph type="body" sz="quarter" idx="13"/>
          </p:nvPr>
        </p:nvSpPr>
        <p:spPr/>
        <p:txBody>
          <a:bodyPr/>
          <a:lstStyle/>
          <a:p>
            <a:r>
              <a:rPr lang="en-US" dirty="0"/>
              <a:t>Example Flask form code</a:t>
            </a:r>
          </a:p>
        </p:txBody>
      </p:sp>
      <p:sp>
        <p:nvSpPr>
          <p:cNvPr id="7" name="Text Placeholder 6">
            <a:extLst>
              <a:ext uri="{FF2B5EF4-FFF2-40B4-BE49-F238E27FC236}">
                <a16:creationId xmlns:a16="http://schemas.microsoft.com/office/drawing/2014/main" id="{944CA068-950E-4DE4-A44C-686A7A6BC4BA}"/>
              </a:ext>
            </a:extLst>
          </p:cNvPr>
          <p:cNvSpPr>
            <a:spLocks noGrp="1"/>
          </p:cNvSpPr>
          <p:nvPr>
            <p:ph type="body" sz="quarter" idx="10"/>
          </p:nvPr>
        </p:nvSpPr>
        <p:spPr>
          <a:xfrm>
            <a:off x="591438" y="710247"/>
            <a:ext cx="11018520" cy="4241161"/>
          </a:xfrm>
        </p:spPr>
        <p:txBody>
          <a:bodyPr/>
          <a:lstStyle/>
          <a:p>
            <a:r>
              <a:rPr lang="en-US" sz="2600" b="0" dirty="0">
                <a:solidFill>
                  <a:schemeClr val="tx1"/>
                </a:solidFill>
                <a:effectLst/>
              </a:rPr>
              <a:t>@app.route(</a:t>
            </a:r>
            <a:r>
              <a:rPr lang="en-US" sz="2600" dirty="0">
                <a:solidFill>
                  <a:srgbClr val="C00000"/>
                </a:solidFill>
              </a:rPr>
              <a:t>'/'</a:t>
            </a:r>
            <a:r>
              <a:rPr lang="en-US" sz="2600" b="0" dirty="0">
                <a:solidFill>
                  <a:schemeClr val="tx1"/>
                </a:solidFill>
                <a:effectLst/>
              </a:rPr>
              <a:t>, methods=[</a:t>
            </a:r>
            <a:r>
              <a:rPr lang="en-US" sz="2600" dirty="0">
                <a:solidFill>
                  <a:srgbClr val="C00000"/>
                </a:solidFill>
              </a:rPr>
              <a:t>'GET'</a:t>
            </a:r>
            <a:r>
              <a:rPr lang="en-US" sz="2600" b="0" dirty="0">
                <a:solidFill>
                  <a:schemeClr val="tx1"/>
                </a:solidFill>
                <a:effectLst/>
              </a:rPr>
              <a:t>])</a:t>
            </a:r>
          </a:p>
          <a:p>
            <a:r>
              <a:rPr lang="en-US" sz="2600" dirty="0">
                <a:solidFill>
                  <a:schemeClr val="accent1"/>
                </a:solidFill>
              </a:rPr>
              <a:t>def</a:t>
            </a:r>
            <a:r>
              <a:rPr lang="en-US" sz="2600" b="0" dirty="0">
                <a:solidFill>
                  <a:schemeClr val="tx1"/>
                </a:solidFill>
                <a:effectLst/>
              </a:rPr>
              <a:t> index():</a:t>
            </a:r>
          </a:p>
          <a:p>
            <a:r>
              <a:rPr lang="en-US" sz="2600" dirty="0"/>
              <a:t>    </a:t>
            </a:r>
            <a:r>
              <a:rPr lang="en-US" sz="2600" dirty="0">
                <a:solidFill>
                  <a:srgbClr val="00B050"/>
                </a:solidFill>
              </a:rPr>
              <a:t># send form to the user</a:t>
            </a:r>
          </a:p>
          <a:p>
            <a:r>
              <a:rPr lang="en-US" sz="2600" b="0" dirty="0">
                <a:solidFill>
                  <a:schemeClr val="tx1"/>
                </a:solidFill>
                <a:effectLst/>
              </a:rPr>
              <a:t>    </a:t>
            </a:r>
            <a:r>
              <a:rPr lang="en-US" sz="2600" dirty="0">
                <a:solidFill>
                  <a:schemeClr val="accent1"/>
                </a:solidFill>
              </a:rPr>
              <a:t>return</a:t>
            </a:r>
            <a:r>
              <a:rPr lang="en-US" sz="2600" b="0" dirty="0">
                <a:solidFill>
                  <a:schemeClr val="tx1"/>
                </a:solidFill>
                <a:effectLst/>
              </a:rPr>
              <a:t> </a:t>
            </a:r>
            <a:r>
              <a:rPr lang="en-US" sz="2600" b="0" dirty="0" err="1">
                <a:solidFill>
                  <a:schemeClr val="tx1"/>
                </a:solidFill>
                <a:effectLst/>
              </a:rPr>
              <a:t>render_template</a:t>
            </a:r>
            <a:r>
              <a:rPr lang="en-US" sz="2600" b="0" dirty="0">
                <a:solidFill>
                  <a:schemeClr val="tx1"/>
                </a:solidFill>
                <a:effectLst/>
              </a:rPr>
              <a:t>(</a:t>
            </a:r>
            <a:r>
              <a:rPr lang="en-US" sz="2600" dirty="0">
                <a:solidFill>
                  <a:srgbClr val="C00000"/>
                </a:solidFill>
              </a:rPr>
              <a:t>'index.html'</a:t>
            </a:r>
            <a:r>
              <a:rPr lang="en-US" sz="2600" b="0" dirty="0">
                <a:solidFill>
                  <a:schemeClr val="tx1"/>
                </a:solidFill>
                <a:effectLst/>
              </a:rPr>
              <a:t>)</a:t>
            </a:r>
          </a:p>
          <a:p>
            <a:endParaRPr lang="en-US" sz="2600" b="0" dirty="0">
              <a:solidFill>
                <a:srgbClr val="D4D4D4"/>
              </a:solidFill>
              <a:effectLst/>
            </a:endParaRPr>
          </a:p>
          <a:p>
            <a:r>
              <a:rPr lang="en-US" sz="2600" b="0" dirty="0">
                <a:solidFill>
                  <a:schemeClr val="tx1"/>
                </a:solidFill>
                <a:effectLst/>
              </a:rPr>
              <a:t>@app.route(</a:t>
            </a:r>
            <a:r>
              <a:rPr lang="en-US" sz="2600" dirty="0">
                <a:solidFill>
                  <a:srgbClr val="C00000"/>
                </a:solidFill>
              </a:rPr>
              <a:t>'/'</a:t>
            </a:r>
            <a:r>
              <a:rPr lang="en-US" sz="2600" b="0" dirty="0">
                <a:solidFill>
                  <a:schemeClr val="tx1"/>
                </a:solidFill>
                <a:effectLst/>
              </a:rPr>
              <a:t>, methods=[</a:t>
            </a:r>
            <a:r>
              <a:rPr lang="en-US" sz="2600" dirty="0">
                <a:solidFill>
                  <a:srgbClr val="C00000"/>
                </a:solidFill>
              </a:rPr>
              <a:t>'POST'</a:t>
            </a:r>
            <a:r>
              <a:rPr lang="en-US" sz="2600" b="0" dirty="0">
                <a:solidFill>
                  <a:schemeClr val="tx1"/>
                </a:solidFill>
                <a:effectLst/>
              </a:rPr>
              <a:t>])</a:t>
            </a:r>
          </a:p>
          <a:p>
            <a:r>
              <a:rPr lang="en-US" sz="2600" dirty="0">
                <a:solidFill>
                  <a:schemeClr val="accent1"/>
                </a:solidFill>
              </a:rPr>
              <a:t>def</a:t>
            </a:r>
            <a:r>
              <a:rPr lang="en-US" sz="2600" dirty="0"/>
              <a:t> </a:t>
            </a:r>
            <a:r>
              <a:rPr lang="en-US" sz="2600" dirty="0" err="1"/>
              <a:t>index_post</a:t>
            </a:r>
            <a:r>
              <a:rPr lang="en-US" sz="2600" dirty="0"/>
              <a:t>():</a:t>
            </a:r>
          </a:p>
          <a:p>
            <a:r>
              <a:rPr lang="en-US" sz="2600" dirty="0"/>
              <a:t>    </a:t>
            </a:r>
            <a:r>
              <a:rPr lang="en-US" sz="2600" dirty="0">
                <a:solidFill>
                  <a:srgbClr val="00B050"/>
                </a:solidFill>
              </a:rPr>
              <a:t># process information, send results</a:t>
            </a:r>
          </a:p>
          <a:p>
            <a:r>
              <a:rPr lang="en-US" sz="2600" dirty="0"/>
              <a:t>    </a:t>
            </a:r>
            <a:r>
              <a:rPr lang="en-US" sz="2600" dirty="0">
                <a:solidFill>
                  <a:schemeClr val="accent1"/>
                </a:solidFill>
              </a:rPr>
              <a:t>return</a:t>
            </a:r>
            <a:r>
              <a:rPr lang="en-US" sz="2600" dirty="0"/>
              <a:t> </a:t>
            </a:r>
            <a:r>
              <a:rPr lang="en-US" sz="2600" dirty="0" err="1"/>
              <a:t>render_template</a:t>
            </a:r>
            <a:r>
              <a:rPr lang="en-US" sz="2600" dirty="0"/>
              <a:t>(</a:t>
            </a:r>
            <a:r>
              <a:rPr lang="en-US" sz="2600" dirty="0">
                <a:solidFill>
                  <a:srgbClr val="C00000"/>
                </a:solidFill>
              </a:rPr>
              <a:t>'results.html'</a:t>
            </a:r>
            <a:r>
              <a:rPr lang="en-US" sz="2600" dirty="0"/>
              <a:t>, data=</a:t>
            </a:r>
            <a:r>
              <a:rPr lang="en-US" sz="2600" dirty="0" err="1"/>
              <a:t>some_data</a:t>
            </a:r>
            <a:r>
              <a:rPr lang="en-US" sz="2600" dirty="0"/>
              <a:t>)</a:t>
            </a:r>
          </a:p>
        </p:txBody>
      </p:sp>
    </p:spTree>
    <p:extLst>
      <p:ext uri="{BB962C8B-B14F-4D97-AF65-F5344CB8AC3E}">
        <p14:creationId xmlns:p14="http://schemas.microsoft.com/office/powerpoint/2010/main" val="80626066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Templates</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Flask templates allow you to create a page structure while dynamically displaying data.</a:t>
            </a:r>
            <a:endParaRPr dirty="0"/>
          </a:p>
        </p:txBody>
      </p:sp>
      <p:sp>
        <p:nvSpPr>
          <p:cNvPr id="4" name="New shape"/>
          <p:cNvSpPr/>
          <p:nvPr/>
        </p:nvSpPr>
        <p:spPr>
          <a:xfrm>
            <a:off x="609600" y="4544060"/>
            <a:ext cx="10972800" cy="8509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&lt;h1&gt;Welcome, {{ name }}&lt;/h1&gt;</a:t>
            </a:r>
          </a:p>
        </p:txBody>
      </p:sp>
      <p:sp>
        <p:nvSpPr>
          <p:cNvPr id="5" name="New shape"/>
          <p:cNvSpPr/>
          <p:nvPr/>
        </p:nvSpPr>
        <p:spPr>
          <a:xfrm>
            <a:off x="609600" y="4178300"/>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HTML</a:t>
            </a:r>
          </a:p>
        </p:txBody>
      </p:sp>
    </p:spTree>
    <p:extLst>
      <p:ext uri="{BB962C8B-B14F-4D97-AF65-F5344CB8AC3E}">
        <p14:creationId xmlns:p14="http://schemas.microsoft.com/office/powerpoint/2010/main" val="292898528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D8D3-F4FC-46FF-9C6F-31D827B182CE}"/>
              </a:ext>
            </a:extLst>
          </p:cNvPr>
          <p:cNvSpPr>
            <a:spLocks noGrp="1"/>
          </p:cNvSpPr>
          <p:nvPr>
            <p:ph type="title"/>
          </p:nvPr>
        </p:nvSpPr>
        <p:spPr/>
        <p:txBody>
          <a:bodyPr/>
          <a:lstStyle/>
          <a:p>
            <a:r>
              <a:rPr lang="en-US" dirty="0"/>
              <a:t>Learn more!</a:t>
            </a:r>
          </a:p>
        </p:txBody>
      </p:sp>
      <p:sp>
        <p:nvSpPr>
          <p:cNvPr id="3" name="Content Placeholder 2">
            <a:extLst>
              <a:ext uri="{FF2B5EF4-FFF2-40B4-BE49-F238E27FC236}">
                <a16:creationId xmlns:a16="http://schemas.microsoft.com/office/drawing/2014/main" id="{A71D2637-26EA-4361-8F2A-5047EF79880D}"/>
              </a:ext>
            </a:extLst>
          </p:cNvPr>
          <p:cNvSpPr>
            <a:spLocks noGrp="1"/>
          </p:cNvSpPr>
          <p:nvPr>
            <p:ph sz="quarter" idx="10"/>
          </p:nvPr>
        </p:nvSpPr>
        <p:spPr>
          <a:xfrm>
            <a:off x="584200" y="1435100"/>
            <a:ext cx="4521200" cy="1465016"/>
          </a:xfrm>
        </p:spPr>
        <p:txBody>
          <a:bodyPr/>
          <a:lstStyle/>
          <a:p>
            <a:pPr marL="457200" indent="-457200">
              <a:buFontTx/>
              <a:buChar char="-"/>
            </a:pPr>
            <a:r>
              <a:rPr lang="en-US" dirty="0">
                <a:hlinkClick r:id="rId2"/>
              </a:rPr>
              <a:t>Deploy your website to Azure!</a:t>
            </a:r>
            <a:endParaRPr lang="en-US" dirty="0"/>
          </a:p>
          <a:p>
            <a:pPr marL="457200" indent="-457200">
              <a:buFontTx/>
              <a:buChar char="-"/>
            </a:pPr>
            <a:r>
              <a:rPr lang="en-US" dirty="0">
                <a:hlinkClick r:id="rId3"/>
              </a:rPr>
              <a:t>Connecting IoT devices to Cognitive Services using Azure Functions</a:t>
            </a:r>
            <a:endParaRPr lang="en-US" dirty="0"/>
          </a:p>
          <a:p>
            <a:pPr marL="457200" indent="-457200">
              <a:buFontTx/>
              <a:buChar char="-"/>
            </a:pPr>
            <a:r>
              <a:rPr lang="en-US" dirty="0">
                <a:hlinkClick r:id="rId4"/>
              </a:rPr>
              <a:t>Create machine learning models</a:t>
            </a:r>
            <a:endParaRPr lang="en-US"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6001415" y="1364712"/>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accent1"/>
                </a:solidFill>
                <a:latin typeface="+mn-lt"/>
                <a:ea typeface="+mn-ea"/>
                <a:cs typeface="+mn-cs"/>
              </a:defRPr>
            </a:lvl1pPr>
            <a:lvl2pPr marL="457183" algn="l" defTabSz="914367" rtl="0" eaLnBrk="1" latinLnBrk="0" hangingPunct="1">
              <a:defRPr sz="1765" kern="1200">
                <a:solidFill>
                  <a:schemeClr val="accent1"/>
                </a:solidFill>
                <a:latin typeface="+mn-lt"/>
                <a:ea typeface="+mn-ea"/>
                <a:cs typeface="+mn-cs"/>
              </a:defRPr>
            </a:lvl2pPr>
            <a:lvl3pPr marL="914367" algn="l" defTabSz="914367" rtl="0" eaLnBrk="1" latinLnBrk="0" hangingPunct="1">
              <a:defRPr sz="1765" kern="1200">
                <a:solidFill>
                  <a:schemeClr val="accent1"/>
                </a:solidFill>
                <a:latin typeface="+mn-lt"/>
                <a:ea typeface="+mn-ea"/>
                <a:cs typeface="+mn-cs"/>
              </a:defRPr>
            </a:lvl3pPr>
            <a:lvl4pPr marL="1371550" algn="l" defTabSz="914367" rtl="0" eaLnBrk="1" latinLnBrk="0" hangingPunct="1">
              <a:defRPr sz="1765" kern="1200">
                <a:solidFill>
                  <a:schemeClr val="accent1"/>
                </a:solidFill>
                <a:latin typeface="+mn-lt"/>
                <a:ea typeface="+mn-ea"/>
                <a:cs typeface="+mn-cs"/>
              </a:defRPr>
            </a:lvl4pPr>
            <a:lvl5pPr marL="1828734" algn="l" defTabSz="914367" rtl="0" eaLnBrk="1" latinLnBrk="0" hangingPunct="1">
              <a:defRPr sz="1765" kern="1200">
                <a:solidFill>
                  <a:schemeClr val="accent1"/>
                </a:solidFill>
                <a:latin typeface="+mn-lt"/>
                <a:ea typeface="+mn-ea"/>
                <a:cs typeface="+mn-cs"/>
              </a:defRPr>
            </a:lvl5pPr>
            <a:lvl6pPr marL="2285918" algn="l" defTabSz="914367" rtl="0" eaLnBrk="1" latinLnBrk="0" hangingPunct="1">
              <a:defRPr sz="1765" kern="1200">
                <a:solidFill>
                  <a:schemeClr val="accent1"/>
                </a:solidFill>
                <a:latin typeface="+mn-lt"/>
                <a:ea typeface="+mn-ea"/>
                <a:cs typeface="+mn-cs"/>
              </a:defRPr>
            </a:lvl6pPr>
            <a:lvl7pPr marL="2743101" algn="l" defTabSz="914367" rtl="0" eaLnBrk="1" latinLnBrk="0" hangingPunct="1">
              <a:defRPr sz="1765" kern="1200">
                <a:solidFill>
                  <a:schemeClr val="accent1"/>
                </a:solidFill>
                <a:latin typeface="+mn-lt"/>
                <a:ea typeface="+mn-ea"/>
                <a:cs typeface="+mn-cs"/>
              </a:defRPr>
            </a:lvl7pPr>
            <a:lvl8pPr marL="3200284" algn="l" defTabSz="914367" rtl="0" eaLnBrk="1" latinLnBrk="0" hangingPunct="1">
              <a:defRPr sz="1765" kern="1200">
                <a:solidFill>
                  <a:schemeClr val="accent1"/>
                </a:solidFill>
                <a:latin typeface="+mn-lt"/>
                <a:ea typeface="+mn-ea"/>
                <a:cs typeface="+mn-cs"/>
              </a:defRPr>
            </a:lvl8pPr>
            <a:lvl9pPr marL="3657469" algn="l" defTabSz="914367" rtl="0" eaLnBrk="1" latinLnBrk="0" hangingPunct="1">
              <a:defRPr sz="1765"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6302586" y="1788614"/>
            <a:ext cx="5211763" cy="4051300"/>
          </a:xfrm>
          <a:prstGeom prst="rect">
            <a:avLst/>
          </a:prstGeom>
        </p:spPr>
        <p:txBody>
          <a:bodyPr vert="horz" wrap="square" lIns="0" tIns="0" rIns="0" bIns="0" rtlCol="0">
            <a:norm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742">
              <a:spcAft>
                <a:spcPts val="600"/>
              </a:spcAft>
              <a:buSzPct val="90000"/>
            </a:pPr>
            <a:r>
              <a:rPr lang="en-US" sz="28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5"/>
              </a:rPr>
              <a:t>https://aka.ms/workshopomatic-feedback</a:t>
            </a:r>
            <a:endParaRPr lang="en-US" sz="2800" dirty="0"/>
          </a:p>
          <a:p>
            <a:pPr defTabSz="932742">
              <a:spcAft>
                <a:spcPts val="600"/>
              </a:spcAft>
              <a:buSzPct val="90000"/>
            </a:pPr>
            <a:endParaRPr lang="en-US" sz="2800" dirty="0"/>
          </a:p>
        </p:txBody>
      </p:sp>
    </p:spTree>
    <p:extLst>
      <p:ext uri="{BB962C8B-B14F-4D97-AF65-F5344CB8AC3E}">
        <p14:creationId xmlns:p14="http://schemas.microsoft.com/office/powerpoint/2010/main" val="296609259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22FDDF9F-7708-F4D0-540C-CD12792DF444}"/>
              </a:ext>
            </a:extLst>
          </p:cNvPr>
          <p:cNvSpPr txBox="1">
            <a:spLocks/>
          </p:cNvSpPr>
          <p:nvPr/>
        </p:nvSpPr>
        <p:spPr>
          <a:xfrm>
            <a:off x="3887157" y="6032821"/>
            <a:ext cx="9144000" cy="307777"/>
          </a:xfrm>
          <a:prstGeom prst="rect">
            <a:avLst/>
          </a:prstGeom>
        </p:spPr>
        <p:txBody>
          <a:bodyPr lIns="91440" tIns="45720" rIns="91440" bIns="45720" anchor="t"/>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Semilight"/>
                <a:cs typeface="Segoe UI Semilight"/>
              </a:rPr>
              <a:t>Take our two-question survey </a:t>
            </a:r>
          </a:p>
        </p:txBody>
      </p:sp>
      <p:pic>
        <p:nvPicPr>
          <p:cNvPr id="5" name="Picture 4">
            <a:extLst>
              <a:ext uri="{FF2B5EF4-FFF2-40B4-BE49-F238E27FC236}">
                <a16:creationId xmlns:a16="http://schemas.microsoft.com/office/drawing/2014/main" id="{86CF8573-CD08-7F76-3C22-F2C44AB8E670}"/>
              </a:ext>
            </a:extLst>
          </p:cNvPr>
          <p:cNvPicPr>
            <a:picLocks noChangeAspect="1"/>
          </p:cNvPicPr>
          <p:nvPr/>
        </p:nvPicPr>
        <p:blipFill>
          <a:blip r:embed="rId3"/>
          <a:stretch>
            <a:fillRect/>
          </a:stretch>
        </p:blipFill>
        <p:spPr>
          <a:xfrm>
            <a:off x="3952875" y="1285875"/>
            <a:ext cx="4286250" cy="4286250"/>
          </a:xfrm>
          <a:prstGeom prst="rect">
            <a:avLst/>
          </a:prstGeom>
        </p:spPr>
      </p:pic>
    </p:spTree>
    <p:extLst>
      <p:ext uri="{BB962C8B-B14F-4D97-AF65-F5344CB8AC3E}">
        <p14:creationId xmlns:p14="http://schemas.microsoft.com/office/powerpoint/2010/main" val="279741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a:xfrm>
            <a:off x="594742" y="3631802"/>
            <a:ext cx="9144000" cy="307777"/>
          </a:xfrm>
        </p:spPr>
        <p:txBody>
          <a:bodyPr/>
          <a:lstStyle/>
          <a:p>
            <a:r>
              <a:rPr lang="en-US" dirty="0" smtClean="0"/>
              <a:t>By </a:t>
            </a:r>
            <a:r>
              <a:rPr lang="en-US" dirty="0"/>
              <a:t>H</a:t>
            </a:r>
            <a:r>
              <a:rPr lang="en-US" dirty="0" smtClean="0"/>
              <a:t>uzaifa Ghori</a:t>
            </a:r>
            <a:endParaRPr lang="en-US" dirty="0"/>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86482"/>
            <a:ext cx="10995736" cy="553998"/>
          </a:xfrm>
        </p:spPr>
        <p:txBody>
          <a:bodyPr/>
          <a:lstStyle/>
          <a:p>
            <a:r>
              <a:rPr lang="en-US" dirty="0" smtClean="0"/>
              <a:t>Deploy your first flask app on Azure Web Apps</a:t>
            </a:r>
            <a:endParaRPr lang="en-US" dirty="0"/>
          </a:p>
        </p:txBody>
      </p:sp>
      <p:sp>
        <p:nvSpPr>
          <p:cNvPr id="5" name="Text Placeholder 4"/>
          <p:cNvSpPr>
            <a:spLocks noGrp="1"/>
          </p:cNvSpPr>
          <p:nvPr>
            <p:ph type="body" sz="quarter" idx="4294967295"/>
          </p:nvPr>
        </p:nvSpPr>
        <p:spPr>
          <a:xfrm>
            <a:off x="584200" y="3654623"/>
            <a:ext cx="11025188" cy="307777"/>
          </a:xfrm>
        </p:spPr>
        <p:txBody>
          <a:bodyPr/>
          <a:lstStyle/>
          <a:p>
            <a:r>
              <a:rPr lang="en-US"/>
              <a:t>Subtitle or speaker name</a:t>
            </a:r>
            <a:endParaRPr lang="en-US" dirty="0"/>
          </a:p>
        </p:txBody>
      </p:sp>
    </p:spTree>
    <p:extLst>
      <p:ext uri="{BB962C8B-B14F-4D97-AF65-F5344CB8AC3E}">
        <p14:creationId xmlns:p14="http://schemas.microsoft.com/office/powerpoint/2010/main" val="405641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321004"/>
            <a:ext cx="6637867" cy="1107996"/>
          </a:xfrm>
        </p:spPr>
        <p:txBody>
          <a:bodyPr/>
          <a:lstStyle/>
          <a:p>
            <a:r>
              <a:rPr lang="en-US" dirty="0"/>
              <a:t>Deploy your first flask app on Azure Web Apps</a:t>
            </a:r>
          </a:p>
        </p:txBody>
      </p:sp>
      <p:sp>
        <p:nvSpPr>
          <p:cNvPr id="5" name="Text Placeholder 4"/>
          <p:cNvSpPr>
            <a:spLocks noGrp="1"/>
          </p:cNvSpPr>
          <p:nvPr>
            <p:ph type="body" sz="quarter" idx="12"/>
          </p:nvPr>
        </p:nvSpPr>
        <p:spPr/>
        <p:txBody>
          <a:bodyPr/>
          <a:lstStyle/>
          <a:p>
            <a:r>
              <a:rPr lang="en-US" dirty="0" smtClean="0"/>
              <a:t>By Huzaifa Ghori Beta MLSA</a:t>
            </a:r>
            <a:endParaRPr lang="en-US" dirty="0"/>
          </a:p>
        </p:txBody>
      </p:sp>
    </p:spTree>
    <p:extLst>
      <p:ext uri="{BB962C8B-B14F-4D97-AF65-F5344CB8AC3E}">
        <p14:creationId xmlns:p14="http://schemas.microsoft.com/office/powerpoint/2010/main" val="242681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321004"/>
            <a:ext cx="6637867" cy="1107996"/>
          </a:xfrm>
        </p:spPr>
        <p:txBody>
          <a:bodyPr/>
          <a:lstStyle/>
          <a:p>
            <a:r>
              <a:rPr lang="en-US" dirty="0"/>
              <a:t>Deploy your first flask app on Azure Web Apps</a:t>
            </a:r>
          </a:p>
        </p:txBody>
      </p:sp>
      <p:sp>
        <p:nvSpPr>
          <p:cNvPr id="5" name="Text Placeholder 4"/>
          <p:cNvSpPr>
            <a:spLocks noGrp="1"/>
          </p:cNvSpPr>
          <p:nvPr>
            <p:ph type="body" sz="quarter" idx="12"/>
          </p:nvPr>
        </p:nvSpPr>
        <p:spPr/>
        <p:txBody>
          <a:bodyPr/>
          <a:lstStyle/>
          <a:p>
            <a:r>
              <a:rPr lang="en-US" dirty="0"/>
              <a:t>By Huzaifa Ghori Beta MLSA</a:t>
            </a:r>
          </a:p>
        </p:txBody>
      </p:sp>
    </p:spTree>
    <p:extLst>
      <p:ext uri="{BB962C8B-B14F-4D97-AF65-F5344CB8AC3E}">
        <p14:creationId xmlns:p14="http://schemas.microsoft.com/office/powerpoint/2010/main" val="393773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en-US" dirty="0">
                <a:hlinkClick r:id="rId3"/>
              </a:rPr>
              <a:t>Azure for Students account</a:t>
            </a:r>
            <a:endParaRPr lang="en-US" dirty="0"/>
          </a:p>
          <a:p>
            <a:pPr lvl="1"/>
            <a:r>
              <a:rPr dirty="0"/>
              <a:t>Python 3.6 or later</a:t>
            </a:r>
            <a:endParaRPr lang="en-US" dirty="0"/>
          </a:p>
          <a:p>
            <a:pPr lvl="1"/>
            <a:r>
              <a:rPr dirty="0">
                <a:hlinkClick r:id="rId4"/>
              </a:rPr>
              <a:t>Visual Studio Code</a:t>
            </a:r>
          </a:p>
        </p:txBody>
      </p:sp>
    </p:spTree>
    <p:extLst>
      <p:ext uri="{BB962C8B-B14F-4D97-AF65-F5344CB8AC3E}">
        <p14:creationId xmlns:p14="http://schemas.microsoft.com/office/powerpoint/2010/main" val="280991160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extLst>
      <p:ext uri="{BB962C8B-B14F-4D97-AF65-F5344CB8AC3E}">
        <p14:creationId xmlns:p14="http://schemas.microsoft.com/office/powerpoint/2010/main" val="333830418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a:t>
            </a:r>
          </a:p>
        </p:txBody>
      </p:sp>
      <p:sp>
        <p:nvSpPr>
          <p:cNvPr id="6" name="Text Placeholder 5"/>
          <p:cNvSpPr>
            <a:spLocks noGrp="1"/>
          </p:cNvSpPr>
          <p:nvPr>
            <p:ph type="body" sz="quarter" idx="10"/>
          </p:nvPr>
        </p:nvSpPr>
        <p:spPr>
          <a:xfrm>
            <a:off x="586390" y="1434370"/>
            <a:ext cx="11018520" cy="861774"/>
          </a:xfrm>
        </p:spPr>
        <p:txBody>
          <a:bodyPr/>
          <a:lstStyle/>
          <a:p>
            <a:r>
              <a:rPr lang="en-US" dirty="0"/>
              <a:t>Creating a web application with artificial intelligence (AI) doesn't need to involve a lot of code or creating services from scratch</a:t>
            </a:r>
            <a:r>
              <a:rPr lang="en-US" dirty="0" smtClean="0"/>
              <a:t>.</a:t>
            </a:r>
            <a:endParaRPr lang="en-US" dirty="0"/>
          </a:p>
        </p:txBody>
      </p:sp>
    </p:spTree>
    <p:extLst>
      <p:ext uri="{BB962C8B-B14F-4D97-AF65-F5344CB8AC3E}">
        <p14:creationId xmlns:p14="http://schemas.microsoft.com/office/powerpoint/2010/main" val="221916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Set up a development environment</a:t>
            </a:r>
          </a:p>
        </p:txBody>
      </p:sp>
    </p:spTree>
    <p:extLst>
      <p:ext uri="{BB962C8B-B14F-4D97-AF65-F5344CB8AC3E}">
        <p14:creationId xmlns:p14="http://schemas.microsoft.com/office/powerpoint/2010/main" val="347388785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Set up a development environment</a:t>
            </a:r>
          </a:p>
        </p:txBody>
      </p:sp>
      <p:sp>
        <p:nvSpPr>
          <p:cNvPr id="3" name="Subtitle"/>
          <p:cNvSpPr>
            <a:spLocks noGrp="1"/>
          </p:cNvSpPr>
          <p:nvPr>
            <p:ph sz="quarter" idx="10"/>
          </p:nvPr>
        </p:nvSpPr>
        <p:spPr>
          <a:xfrm>
            <a:off x="584200" y="1435100"/>
            <a:ext cx="11018838" cy="365638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961390" indent="-514350">
              <a:spcAft>
                <a:spcPct val="20000"/>
              </a:spcAft>
              <a:buFont typeface="+mj-lt"/>
              <a:buAutoNum type="arabicPeriod"/>
            </a:pPr>
            <a:r>
              <a:rPr lang="en-US" sz="3600" dirty="0">
                <a:solidFill>
                  <a:srgbClr val="000000"/>
                </a:solidFill>
              </a:rPr>
              <a:t>Install Python</a:t>
            </a:r>
          </a:p>
          <a:p>
            <a:pPr marL="961390" indent="-514350">
              <a:spcAft>
                <a:spcPct val="20000"/>
              </a:spcAft>
              <a:buFont typeface="+mj-lt"/>
              <a:buAutoNum type="arabicPeriod"/>
            </a:pPr>
            <a:r>
              <a:rPr lang="en-US" sz="3600" dirty="0">
                <a:solidFill>
                  <a:srgbClr val="000000"/>
                </a:solidFill>
              </a:rPr>
              <a:t>Install Visual Studio Code</a:t>
            </a:r>
          </a:p>
          <a:p>
            <a:pPr marL="961390" indent="-514350">
              <a:spcAft>
                <a:spcPct val="20000"/>
              </a:spcAft>
              <a:buFont typeface="+mj-lt"/>
              <a:buAutoNum type="arabicPeriod"/>
            </a:pPr>
            <a:r>
              <a:rPr lang="en-US" sz="3600" dirty="0">
                <a:solidFill>
                  <a:srgbClr val="000000"/>
                </a:solidFill>
              </a:rPr>
              <a:t>Create the project directory</a:t>
            </a:r>
          </a:p>
          <a:p>
            <a:pPr marL="961390" indent="-514350">
              <a:spcAft>
                <a:spcPct val="20000"/>
              </a:spcAft>
              <a:buFont typeface="+mj-lt"/>
              <a:buAutoNum type="arabicPeriod"/>
            </a:pPr>
            <a:r>
              <a:rPr lang="en-US" sz="3600" dirty="0">
                <a:solidFill>
                  <a:srgbClr val="000000"/>
                </a:solidFill>
              </a:rPr>
              <a:t>Create a Python virtual environment</a:t>
            </a:r>
          </a:p>
          <a:p>
            <a:pPr marL="961390" indent="-514350">
              <a:spcAft>
                <a:spcPct val="20000"/>
              </a:spcAft>
              <a:buFont typeface="+mj-lt"/>
              <a:buAutoNum type="arabicPeriod"/>
            </a:pPr>
            <a:r>
              <a:rPr lang="en-US" sz="3600" dirty="0">
                <a:solidFill>
                  <a:srgbClr val="000000"/>
                </a:solidFill>
              </a:rPr>
              <a:t>Install Flask and other libraries</a:t>
            </a:r>
          </a:p>
        </p:txBody>
      </p:sp>
    </p:spTree>
    <p:extLst>
      <p:ext uri="{BB962C8B-B14F-4D97-AF65-F5344CB8AC3E}">
        <p14:creationId xmlns:p14="http://schemas.microsoft.com/office/powerpoint/2010/main" val="312133430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4391967ADFE8469D6C015465AD315E" ma:contentTypeVersion="10" ma:contentTypeDescription="Create a new document." ma:contentTypeScope="" ma:versionID="f80c13ef4b5f8fd06b13aa8333171bd5">
  <xsd:schema xmlns:xsd="http://www.w3.org/2001/XMLSchema" xmlns:xs="http://www.w3.org/2001/XMLSchema" xmlns:p="http://schemas.microsoft.com/office/2006/metadata/properties" xmlns:ns2="b38ad2e8-7385-42ac-a943-76e9ea801cf0" xmlns:ns3="211ea7d1-7d09-49a0-8c96-644562ad20a0" targetNamespace="http://schemas.microsoft.com/office/2006/metadata/properties" ma:root="true" ma:fieldsID="e1fa8ed5b9995a25259d1a476d4ba3b4" ns2:_="" ns3:_="">
    <xsd:import namespace="b38ad2e8-7385-42ac-a943-76e9ea801cf0"/>
    <xsd:import namespace="211ea7d1-7d09-49a0-8c96-644562ad20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8ad2e8-7385-42ac-a943-76e9ea80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11ea7d1-7d09-49a0-8c96-644562ad20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211ea7d1-7d09-49a0-8c96-644562ad20a0">
      <UserInfo>
        <DisplayName>Pablo Veramendi (Microsoft)</DisplayName>
        <AccountId>13</AccountId>
        <AccountType/>
      </UserInfo>
      <UserInfo>
        <DisplayName>Ruth Arogundade</DisplayName>
        <AccountId>1634</AccountId>
        <AccountType/>
      </UserInfo>
      <UserInfo>
        <DisplayName>Fatima Aruna</DisplayName>
        <AccountId>2769</AccountId>
        <AccountType/>
      </UserInfo>
    </SharedWithUsers>
    <MediaLengthInSeconds xmlns="b38ad2e8-7385-42ac-a943-76e9ea801cf0" xsi:nil="true"/>
  </documentManagement>
</p:properties>
</file>

<file path=customXml/itemProps1.xml><?xml version="1.0" encoding="utf-8"?>
<ds:datastoreItem xmlns:ds="http://schemas.openxmlformats.org/officeDocument/2006/customXml" ds:itemID="{A091345C-D107-42F0-AC37-8EAB3688E3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8ad2e8-7385-42ac-a943-76e9ea801cf0"/>
    <ds:schemaRef ds:uri="211ea7d1-7d09-49a0-8c96-644562ad20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b38ad2e8-7385-42ac-a943-76e9ea801cf0"/>
    <ds:schemaRef ds:uri="http://purl.org/dc/dcmitype/"/>
    <ds:schemaRef ds:uri="http://schemas.microsoft.com/office/2006/documentManagement/types"/>
    <ds:schemaRef ds:uri="http://purl.org/dc/elements/1.1/"/>
    <ds:schemaRef ds:uri="http://schemas.openxmlformats.org/package/2006/metadata/core-properties"/>
    <ds:schemaRef ds:uri="http://www.w3.org/XML/1998/namespace"/>
    <ds:schemaRef ds:uri="http://schemas.microsoft.com/office/infopath/2007/PartnerControls"/>
    <ds:schemaRef ds:uri="211ea7d1-7d09-49a0-8c96-644562ad20a0"/>
    <ds:schemaRef ds:uri="http://schemas.microsoft.com/office/2006/metadata/properties"/>
    <ds:schemaRef ds:uri="http://purl.org/dc/te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1853</TotalTime>
  <Words>1736</Words>
  <Application>Microsoft Office PowerPoint</Application>
  <PresentationFormat>Widescreen</PresentationFormat>
  <Paragraphs>151</Paragraphs>
  <Slides>19</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Consolas</vt:lpstr>
      <vt:lpstr>Segoe UI</vt:lpstr>
      <vt:lpstr>Segoe UI Light</vt:lpstr>
      <vt:lpstr>Segoe UI Semibold</vt:lpstr>
      <vt:lpstr>Segoe UI Semilight</vt:lpstr>
      <vt:lpstr>Wingdings</vt:lpstr>
      <vt:lpstr>WHITE TEMPLATE</vt:lpstr>
      <vt:lpstr>SOFT BLACK TEMPLATE</vt:lpstr>
      <vt:lpstr>PowerPoint Presentation</vt:lpstr>
      <vt:lpstr>Deploy your first flask app on Azure Web Apps</vt:lpstr>
      <vt:lpstr>Deploy your first flask app on Azure Web Apps</vt:lpstr>
      <vt:lpstr>Deploy your first flask app on Azure Web Apps</vt:lpstr>
      <vt:lpstr>Prerequisites</vt:lpstr>
      <vt:lpstr>Introduction</vt:lpstr>
      <vt:lpstr>Introduction</vt:lpstr>
      <vt:lpstr>Exercise</vt:lpstr>
      <vt:lpstr>Set up a development environment</vt:lpstr>
      <vt:lpstr>Flask fundamentals</vt:lpstr>
      <vt:lpstr>Flask fundamentals</vt:lpstr>
      <vt:lpstr>Responding to user requests with routes</vt:lpstr>
      <vt:lpstr>Methods or verbs</vt:lpstr>
      <vt:lpstr>Common flow for web forms</vt:lpstr>
      <vt:lpstr>PowerPoint Presentation</vt:lpstr>
      <vt:lpstr>Templates</vt:lpstr>
      <vt:lpstr>Learn more!</vt:lpstr>
      <vt:lpstr>PowerPoint Presentation</vt:lpstr>
      <vt:lpstr>Demo</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huzaifa ghori</cp:lastModifiedBy>
  <cp:revision>77</cp:revision>
  <dcterms:created xsi:type="dcterms:W3CDTF">2019-03-28T18:40:02Z</dcterms:created>
  <dcterms:modified xsi:type="dcterms:W3CDTF">2024-09-22T19:02:26Z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0x0101000B4391967ADFE8469D6C015465AD315E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Order">
    <vt:r8>728100</vt:r8>
  </property>
  <property fmtid="{D5CDD505-2E9C-101B-9397-08002B2CF9AE}" pid="21" name="xd_Signature">
    <vt:bool>false</vt:bool>
  </property>
  <property fmtid="{D5CDD505-2E9C-101B-9397-08002B2CF9AE}" pid="22" name="xd_ProgID">
    <vt:lpwstr/>
  </property>
  <property fmtid="{D5CDD505-2E9C-101B-9397-08002B2CF9AE}" pid="23" name="ComplianceAssetId">
    <vt:lpwstr/>
  </property>
  <property fmtid="{D5CDD505-2E9C-101B-9397-08002B2CF9AE}" pid="24" name="TemplateUrl">
    <vt:lpwstr/>
  </property>
  <property fmtid="{D5CDD505-2E9C-101B-9397-08002B2CF9AE}" pid="25" name="MediaServiceImageTags">
    <vt:lpwstr/>
  </property>
  <property fmtid="{D5CDD505-2E9C-101B-9397-08002B2CF9AE}" pid="26" name="_ExtendedDescription">
    <vt:lpwstr/>
  </property>
  <property fmtid="{D5CDD505-2E9C-101B-9397-08002B2CF9AE}" pid="27" name="TriggerFlowInfo">
    <vt:lpwstr/>
  </property>
  <property fmtid="{D5CDD505-2E9C-101B-9397-08002B2CF9AE}" pid="28" name="lcf76f155ced4ddcb4097134ff3c332f">
    <vt:lpwstr/>
  </property>
  <property fmtid="{D5CDD505-2E9C-101B-9397-08002B2CF9AE}" pid="29" name="TaxCatchAll">
    <vt:lpwstr/>
  </property>
</Properties>
</file>