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7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7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7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7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9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8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6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3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76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01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56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0" r:id="rId6"/>
    <p:sldLayoutId id="2147483786" r:id="rId7"/>
    <p:sldLayoutId id="2147483787" r:id="rId8"/>
    <p:sldLayoutId id="2147483788" r:id="rId9"/>
    <p:sldLayoutId id="2147483789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6-3417/13/17/9937" TargetMode="External"/><Relationship Id="rId2" Type="http://schemas.openxmlformats.org/officeDocument/2006/relationships/hyperlink" Target="https://www.kaggle.com/datasets/teamincribo/cyber-security-attack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dpi.com/2076-3417/12/21/10761" TargetMode="External"/><Relationship Id="rId4" Type="http://schemas.openxmlformats.org/officeDocument/2006/relationships/hyperlink" Target="https://www.researchgate.net/publication/343558218_MACHINE_LEARNING_ON_NETWORK_SECURIT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A7D1A-049A-16E6-2FB6-17B54D0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INTRUSION DETECTION</a:t>
            </a:r>
            <a:endParaRPr lang="en-PK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03CF2-A172-5A6C-9DE9-5910E095B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Eman Khan 22969, Huzaifa Kashif 22945 &amp; Ahsant Shahid 22974</a:t>
            </a:r>
            <a:endParaRPr lang="en-PK" dirty="0"/>
          </a:p>
        </p:txBody>
      </p:sp>
      <p:pic>
        <p:nvPicPr>
          <p:cNvPr id="16" name="Picture 15" descr="An abstract genetic concept">
            <a:extLst>
              <a:ext uri="{FF2B5EF4-FFF2-40B4-BE49-F238E27FC236}">
                <a16:creationId xmlns:a16="http://schemas.microsoft.com/office/drawing/2014/main" id="{7BEFF262-AF62-9656-2E7F-A47FAE38C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28" b="29759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70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3937-AEF7-E6DE-8CD1-D5A3A711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3948-BB0C-3AF0-D72E-7A19B586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project lays the groundwork for an adaptive network security infrastructure. </a:t>
            </a:r>
          </a:p>
          <a:p>
            <a:r>
              <a:rPr lang="en-US" sz="2400" dirty="0"/>
              <a:t>Future work involves continuous refinement of models, exploration of advanced techniques, and adaptation to emerging cyber threats. </a:t>
            </a:r>
          </a:p>
          <a:p>
            <a:r>
              <a:rPr lang="en-US" sz="2400" dirty="0"/>
              <a:t>The project underscores the importance of leveraging machine learning for effective network security, contributing to the ongoing efforts to secure digital ecosystems.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31905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B969-8966-345D-6317-BB93BF00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70F6A-C8CC-9AC4-71BC-FB813619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469"/>
            <a:ext cx="10515600" cy="4587810"/>
          </a:xfrm>
        </p:spPr>
        <p:txBody>
          <a:bodyPr>
            <a:normAutofit/>
          </a:bodyPr>
          <a:lstStyle/>
          <a:p>
            <a:r>
              <a:rPr lang="en-US" dirty="0"/>
              <a:t>Incribo. (2023, November 14). Cyber security at-tacks. Kaggle. </a:t>
            </a:r>
            <a:r>
              <a:rPr lang="en-US" dirty="0">
                <a:hlinkClick r:id="rId2"/>
              </a:rPr>
              <a:t>https://www.kaggle.com/datasets/teamincribo/cyber-security-attacks</a:t>
            </a:r>
            <a:endParaRPr lang="en-US" dirty="0"/>
          </a:p>
          <a:p>
            <a:r>
              <a:rPr lang="en-US" dirty="0"/>
              <a:t>[Sadhwani, S., Manibalan, B., Muthalagu, R., &amp;amp; Pawar, P. (2023, September 2). A light-weight model for ddos attack detection using ma-chine learning techniques. MDPI. </a:t>
            </a:r>
            <a:r>
              <a:rPr lang="en-US" dirty="0">
                <a:hlinkClick r:id="rId3"/>
              </a:rPr>
              <a:t>https://www.mdpi.com/2076-3417/13/17/9937</a:t>
            </a:r>
            <a:endParaRPr lang="en-US" dirty="0"/>
          </a:p>
          <a:p>
            <a:r>
              <a:rPr lang="en-US" dirty="0"/>
              <a:t>(PDF) machine learning on Network Security - ResearchGate. (n.d.). </a:t>
            </a:r>
            <a:r>
              <a:rPr lang="en-US" dirty="0">
                <a:hlinkClick r:id="rId4"/>
              </a:rPr>
              <a:t>https://www.researchgate.net/publication/343558218_MACHINE_LEARNING_ON_NETWORK_SECURITY</a:t>
            </a:r>
            <a:endParaRPr lang="en-US" dirty="0"/>
          </a:p>
          <a:p>
            <a:r>
              <a:rPr lang="en-US" dirty="0"/>
              <a:t>Ahn, G., Kim, K., Park, W., &amp;amp; Shin, D. (2022, October 24). Malicious file detection method using machine learning and interworking with Mitre ATT&amp;amp; CK framework. MDPI. </a:t>
            </a:r>
            <a:r>
              <a:rPr lang="en-US" dirty="0">
                <a:hlinkClick r:id="rId5"/>
              </a:rPr>
              <a:t>https://www.mdpi.com/2076-3417/12/21/10761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8576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0EB8-8DDB-ECF4-12B8-4ADF9692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726975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ACB9-BD12-32C6-848E-E0957A878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389" y="1635505"/>
            <a:ext cx="10305221" cy="4637505"/>
          </a:xfrm>
        </p:spPr>
        <p:txBody>
          <a:bodyPr/>
          <a:lstStyle/>
          <a:p>
            <a:r>
              <a:rPr lang="en-US" sz="2400" dirty="0"/>
              <a:t>Our aim was to develop a network security intrusion detection system. </a:t>
            </a:r>
          </a:p>
          <a:p>
            <a:r>
              <a:rPr lang="en-US" sz="2400" dirty="0"/>
              <a:t>We acquired a synthetic dataset with 25 parameters and 40000 records concerning the malicious traffic on a network. </a:t>
            </a:r>
          </a:p>
          <a:p>
            <a:r>
              <a:rPr lang="en-US" sz="2400" dirty="0"/>
              <a:t>Some key parameters in the data are, Source/Destination IP Address, Timestamps, Protocol, Packet length, Port Information. </a:t>
            </a:r>
          </a:p>
          <a:p>
            <a:r>
              <a:rPr lang="en-US" sz="2400" dirty="0"/>
              <a:t>Our plan was to implement ML models to classify and predict network security threats.</a:t>
            </a:r>
          </a:p>
          <a:p>
            <a:r>
              <a:rPr lang="en-US" sz="2400" dirty="0"/>
              <a:t>We trained our model to detect and classify intrusion in the network through our dataset which could then be applied on real data to classify intrusion in the network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0498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AEA2-7847-7D4C-DA0E-298818B9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052"/>
            <a:ext cx="10515600" cy="746853"/>
          </a:xfrm>
        </p:spPr>
        <p:txBody>
          <a:bodyPr/>
          <a:lstStyle/>
          <a:p>
            <a:pPr algn="ctr"/>
            <a:r>
              <a:rPr lang="en-US" dirty="0"/>
              <a:t>Literature review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AA96-0838-4F40-C1BB-93960A15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055007"/>
            <a:ext cx="6096000" cy="55663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"Machine Learning in Network Security“</a:t>
            </a:r>
          </a:p>
          <a:p>
            <a:r>
              <a:rPr lang="en-US" dirty="0"/>
              <a:t>Emphasizes the role of ML in neutralizing network attacks.</a:t>
            </a:r>
          </a:p>
          <a:p>
            <a:r>
              <a:rPr lang="en-US" dirty="0"/>
              <a:t>Discusses security threats and limitations of traditional measures.</a:t>
            </a:r>
          </a:p>
          <a:p>
            <a:r>
              <a:rPr lang="en-US" dirty="0"/>
              <a:t>Anticipates a future where ML plays a crucial role alongside human expertise.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"A Lightweight Model for DDoS Attack Detection"</a:t>
            </a:r>
          </a:p>
          <a:p>
            <a:r>
              <a:rPr lang="en-US" dirty="0"/>
              <a:t>Addresses the threat of DDoS attacks on IoT devices.</a:t>
            </a:r>
          </a:p>
          <a:p>
            <a:r>
              <a:rPr lang="en-US" dirty="0"/>
              <a:t>Proposes ML and DL techniques for effective DDoS detection.</a:t>
            </a:r>
          </a:p>
          <a:p>
            <a:r>
              <a:rPr lang="en-US" dirty="0"/>
              <a:t>Introduces unconventional data pre-processing for anomaly detection in IoT traffic.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54ED3C-BF41-2C74-F4EC-0FC6911F5FE9}"/>
              </a:ext>
            </a:extLst>
          </p:cNvPr>
          <p:cNvSpPr txBox="1">
            <a:spLocks/>
          </p:cNvSpPr>
          <p:nvPr/>
        </p:nvSpPr>
        <p:spPr>
          <a:xfrm>
            <a:off x="6381549" y="1055007"/>
            <a:ext cx="5689333" cy="5654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"Visualizing Malicious File Detection Data"</a:t>
            </a:r>
          </a:p>
          <a:p>
            <a:r>
              <a:rPr lang="en-US" dirty="0"/>
              <a:t>Proposes a static-analysis-based ML algorithm to visualize malicious file detection data.</a:t>
            </a:r>
          </a:p>
          <a:p>
            <a:r>
              <a:rPr lang="en-US" dirty="0"/>
              <a:t>Maps visualization to the MITRE ATTACK framework for comprehensive threat identification.</a:t>
            </a:r>
          </a:p>
          <a:p>
            <a:r>
              <a:rPr lang="en-US" dirty="0"/>
              <a:t>Explores ML methods including Random Forest, Adaboost, and Gradient Boosting.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2846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6F90-52CD-28BA-5670-7F89BF97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50"/>
            <a:ext cx="10515600" cy="722815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39D18-0993-DB94-04CD-3C0C1C1F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280"/>
            <a:ext cx="10515600" cy="5240605"/>
          </a:xfrm>
        </p:spPr>
        <p:txBody>
          <a:bodyPr>
            <a:normAutofit/>
          </a:bodyPr>
          <a:lstStyle/>
          <a:p>
            <a:r>
              <a:rPr lang="en-US" sz="2400" dirty="0"/>
              <a:t>The primary goal was to develop a robust network security threat detection system through the application of machine learning models. </a:t>
            </a:r>
          </a:p>
          <a:p>
            <a:r>
              <a:rPr lang="en-US" sz="2400" dirty="0"/>
              <a:t>This involves the development of machine learning models capable of accurately detecting and classifying security threats. </a:t>
            </a:r>
          </a:p>
          <a:p>
            <a:r>
              <a:rPr lang="en-US" sz="2400" dirty="0"/>
              <a:t>We conducted comprehensive data preprocessing. This involves handling missing values, normalizing data, and modifying formats to render them suitable for subsequent analysis. </a:t>
            </a:r>
          </a:p>
          <a:p>
            <a:r>
              <a:rPr lang="en-US" sz="2400" dirty="0"/>
              <a:t>We also carried out feature selection to identify the most pertinent parameters for our analysis, focusing on elements like protocol, packet length, and traffic type.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67003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A59-C5EE-D524-6A3C-9777D055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429"/>
            <a:ext cx="10515600" cy="697055"/>
          </a:xfrm>
        </p:spPr>
        <p:txBody>
          <a:bodyPr/>
          <a:lstStyle/>
          <a:p>
            <a:pPr algn="ctr"/>
            <a:r>
              <a:rPr lang="en-US" dirty="0"/>
              <a:t>XGBOOst model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B009-448D-DAC1-D898-C8BF7DE4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0958"/>
            <a:ext cx="10515600" cy="411480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Preprocessing:</a:t>
            </a:r>
          </a:p>
          <a:p>
            <a:r>
              <a:rPr lang="en-US" dirty="0"/>
              <a:t>Use OneHotEncoder to convert categorical columns to numerical format.</a:t>
            </a:r>
          </a:p>
          <a:p>
            <a:r>
              <a:rPr lang="en-US" dirty="0"/>
              <a:t>Implement Synthetic Minority Over-sampling Technique (SMOTE) to address class imbalance.</a:t>
            </a:r>
          </a:p>
          <a:p>
            <a:r>
              <a:rPr lang="en-US" dirty="0"/>
              <a:t>Apply Truncated Singular Value Decomposition (TruncatedSVD) for dimensionality reduction in specific models.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9435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F56B-2DE3-C354-63F0-F15F9D75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781897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6B61-5CBD-BEDF-7B39-8DF738F0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226"/>
            <a:ext cx="10515600" cy="411480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Preprocessing:</a:t>
            </a:r>
          </a:p>
          <a:p>
            <a:r>
              <a:rPr lang="en-US" dirty="0"/>
              <a:t>Concatenate the training and test sets for consistency.</a:t>
            </a:r>
          </a:p>
          <a:p>
            <a:r>
              <a:rPr lang="en-US" dirty="0"/>
              <a:t>Use OneHotEncoder to convert categorical columns to numerical format.</a:t>
            </a:r>
          </a:p>
          <a:p>
            <a:r>
              <a:rPr lang="en-US" dirty="0"/>
              <a:t>Implement SMOTE on the resampled training data to address class imbalance.</a:t>
            </a:r>
          </a:p>
          <a:p>
            <a:r>
              <a:rPr lang="en-US" dirty="0"/>
              <a:t>Optionally, explore combining SMOTE with other classifiers, like Support Vector Machine (SVM).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909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3FAE-48CE-5FA3-BC75-A4D9DF1D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evaluation </a:t>
            </a:r>
            <a:r>
              <a:rPr lang="en-US" sz="2800" dirty="0"/>
              <a:t>(xgboost)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97CD-BC86-FD72-2C80-B1AAAE84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1816372"/>
            <a:ext cx="6070861" cy="4114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XGBoost classifier yields insights into its performance in classifying different attack types. The following evaluation metrics provide a comprehensive overview of the model's effectiveness. The overall accuracy of the XGBoost model on the test data is 33.58%. </a:t>
            </a:r>
          </a:p>
          <a:p>
            <a:r>
              <a:rPr lang="en-US" dirty="0"/>
              <a:t>While accuracy is a fundamental metric, further examination of class specific metrics is crucial for a more nuanced assessment. </a:t>
            </a:r>
          </a:p>
          <a:p>
            <a:r>
              <a:rPr lang="en-US" dirty="0"/>
              <a:t>The classification report presents precision, recall, and F1-score for each attack type, offering a detailed perspective on the model's strengths and weaknesses.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E5C57912-98E2-F13C-182D-E7AE2D7C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946" y="2450324"/>
            <a:ext cx="5255806" cy="284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72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3FAE-48CE-5FA3-BC75-A4D9DF1D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06" y="0"/>
            <a:ext cx="10515600" cy="1116811"/>
          </a:xfrm>
        </p:spPr>
        <p:txBody>
          <a:bodyPr/>
          <a:lstStyle/>
          <a:p>
            <a:pPr algn="ctr"/>
            <a:r>
              <a:rPr lang="en-US" dirty="0"/>
              <a:t>Model evaluation </a:t>
            </a:r>
            <a:r>
              <a:rPr lang="en-US" sz="2800" dirty="0"/>
              <a:t>(Random forest)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97CD-BC86-FD72-2C80-B1AAAE84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1431234"/>
            <a:ext cx="6070861" cy="5287617"/>
          </a:xfrm>
        </p:spPr>
        <p:txBody>
          <a:bodyPr>
            <a:normAutofit/>
          </a:bodyPr>
          <a:lstStyle/>
          <a:p>
            <a:r>
              <a:rPr lang="en-US" dirty="0"/>
              <a:t>The Random Forest classifier is configured to address imbalanced data through the implementation of over-sampling techniques. </a:t>
            </a:r>
          </a:p>
          <a:p>
            <a:r>
              <a:rPr lang="en-US" dirty="0"/>
              <a:t>The following evaluation metrics show the effectiveness of the model in classifying different attack types. </a:t>
            </a:r>
          </a:p>
          <a:p>
            <a:r>
              <a:rPr lang="en-US" dirty="0"/>
              <a:t>The overall accuracy of the Random Forest model on the test data is 85.1%. While accuracy provides a </a:t>
            </a:r>
            <a:r>
              <a:rPr lang="en-US" dirty="0" err="1"/>
              <a:t>ge-eral</a:t>
            </a:r>
            <a:r>
              <a:rPr lang="en-US" dirty="0"/>
              <a:t> measure of the model's correctness, it is essential to delve into class-specific metrics for a more comprehensive assessment. </a:t>
            </a:r>
          </a:p>
          <a:p>
            <a:r>
              <a:rPr lang="en-US" dirty="0"/>
              <a:t>The classification report outlines precision, recall, and F1-score for each attack type, offering a nuanced perspective on the model's strengths and weak-nesses.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61092-4173-0ADE-F07B-40E23EDC1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46" y="2087722"/>
            <a:ext cx="5674219" cy="297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7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5DDA-59FB-06BA-D33A-352C50A2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7222"/>
          </a:xfrm>
        </p:spPr>
        <p:txBody>
          <a:bodyPr/>
          <a:lstStyle/>
          <a:p>
            <a:pPr algn="ctr"/>
            <a:r>
              <a:rPr lang="en-US" dirty="0"/>
              <a:t>improvements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66760-6917-4D8F-810D-EB07CD638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1265897"/>
            <a:ext cx="12006469" cy="31073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Random Forest:</a:t>
            </a:r>
          </a:p>
          <a:p>
            <a:r>
              <a:rPr lang="en-US" dirty="0"/>
              <a:t>Parameter Tuning: Experiment with different hyperparameter values for the Random Forest model to optimize its performance. Adjusting parameters such as the number of trees and maximum depth could potentially enhance predictive accuracy.</a:t>
            </a:r>
          </a:p>
          <a:p>
            <a:r>
              <a:rPr lang="en-US" dirty="0"/>
              <a:t>Feature Importance: Investigate feature im-portance to identify which features contribute significantly to the model's decision-making process. </a:t>
            </a:r>
          </a:p>
          <a:p>
            <a:r>
              <a:rPr lang="en-US" dirty="0"/>
              <a:t>Ensemble Methods: Explore the implementation of ensemble methods, such as bagging or boosting, to harness the strengths of multiple models for improved classification performance.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D99D37-2585-7D47-6999-CDD4EA8E2FBE}"/>
              </a:ext>
            </a:extLst>
          </p:cNvPr>
          <p:cNvSpPr txBox="1">
            <a:spLocks/>
          </p:cNvSpPr>
          <p:nvPr/>
        </p:nvSpPr>
        <p:spPr>
          <a:xfrm>
            <a:off x="92764" y="4494049"/>
            <a:ext cx="12006469" cy="219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XGBoost:</a:t>
            </a:r>
          </a:p>
          <a:p>
            <a:r>
              <a:rPr lang="en-US" dirty="0"/>
              <a:t>Feature Engineering: Explore the possibility of incorporating additional relevant features into the model to enhance its discriminatory power.</a:t>
            </a:r>
          </a:p>
          <a:p>
            <a:r>
              <a:rPr lang="en-US" dirty="0"/>
              <a:t>Ensemble Methods: Consider leveraging ensemble methods, such as stacking, to combine the strengths of multiple models and improve overall predictive accuracy.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14664356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Custom 1">
      <a:dk1>
        <a:sysClr val="windowText" lastClr="000000"/>
      </a:dk1>
      <a:lt1>
        <a:sysClr val="window" lastClr="FFFFFF"/>
      </a:lt1>
      <a:dk2>
        <a:srgbClr val="2E3A3C"/>
      </a:dk2>
      <a:lt2>
        <a:srgbClr val="EDE9E7"/>
      </a:lt2>
      <a:accent1>
        <a:srgbClr val="898470"/>
      </a:accent1>
      <a:accent2>
        <a:srgbClr val="7A8773"/>
      </a:accent2>
      <a:accent3>
        <a:srgbClr val="8C845E"/>
      </a:accent3>
      <a:accent4>
        <a:srgbClr val="9F7E56"/>
      </a:accent4>
      <a:accent5>
        <a:srgbClr val="9B7E69"/>
      </a:accent5>
      <a:accent6>
        <a:srgbClr val="AA7862"/>
      </a:accent6>
      <a:hlink>
        <a:srgbClr val="7A8773"/>
      </a:hlink>
      <a:folHlink>
        <a:srgbClr val="9F7E56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1017</TotalTime>
  <Words>980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Felix Titling</vt:lpstr>
      <vt:lpstr>Goudy Old Style</vt:lpstr>
      <vt:lpstr>ArchwayVTI</vt:lpstr>
      <vt:lpstr>INTRUSION DETECTION</vt:lpstr>
      <vt:lpstr>Abstract</vt:lpstr>
      <vt:lpstr>Literature review</vt:lpstr>
      <vt:lpstr>methodology</vt:lpstr>
      <vt:lpstr>XGBOOst model</vt:lpstr>
      <vt:lpstr>Random forest</vt:lpstr>
      <vt:lpstr>Model evaluation (xgboost)</vt:lpstr>
      <vt:lpstr>Model evaluation (Random forest)</vt:lpstr>
      <vt:lpstr>improvements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</dc:title>
  <dc:creator>Huzaifa Kashif</dc:creator>
  <cp:lastModifiedBy>Huzaifa Kashif</cp:lastModifiedBy>
  <cp:revision>2</cp:revision>
  <dcterms:created xsi:type="dcterms:W3CDTF">2024-01-07T13:48:06Z</dcterms:created>
  <dcterms:modified xsi:type="dcterms:W3CDTF">2024-01-08T06:45:55Z</dcterms:modified>
</cp:coreProperties>
</file>