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A47BE5F-C73A-4264-854F-7C3FF1676E98}">
  <a:tblStyle styleId="{FA47BE5F-C73A-4264-854F-7C3FF1676E98}"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cxnSp>
        <p:nvCxnSpPr>
          <p:cNvPr id="9" name="Shape 9"/>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0" name="Shape 10"/>
          <p:cNvSpPr txBox="1"/>
          <p:nvPr>
            <p:ph type="ctrTitle"/>
          </p:nvPr>
        </p:nvSpPr>
        <p:spPr>
          <a:xfrm>
            <a:off x="311700" y="595975"/>
            <a:ext cx="8520599" cy="1957799"/>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11" name="Shape 11"/>
          <p:cNvSpPr txBox="1"/>
          <p:nvPr>
            <p:ph idx="1" type="subTitle"/>
          </p:nvPr>
        </p:nvSpPr>
        <p:spPr>
          <a:xfrm>
            <a:off x="311700" y="3165823"/>
            <a:ext cx="8520599" cy="7334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67925"/>
            <a:ext cx="8520599" cy="1980000"/>
          </a:xfrm>
          <a:prstGeom prst="rect">
            <a:avLst/>
          </a:prstGeom>
        </p:spPr>
        <p:txBody>
          <a:bodyPr anchorCtr="0" anchor="ctr" bIns="91425" lIns="91425" rIns="91425" tIns="91425"/>
          <a:lstStyle>
            <a:lvl1pPr algn="ctr">
              <a:spcBef>
                <a:spcPts val="0"/>
              </a:spcBef>
              <a:buClr>
                <a:schemeClr val="dk1"/>
              </a:buClr>
              <a:buSzPct val="100000"/>
              <a:defRPr sz="11000">
                <a:solidFill>
                  <a:schemeClr val="dk1"/>
                </a:solidFill>
              </a:defRPr>
            </a:lvl1pPr>
            <a:lvl2pPr algn="ctr">
              <a:spcBef>
                <a:spcPts val="0"/>
              </a:spcBef>
              <a:buClr>
                <a:schemeClr val="dk1"/>
              </a:buClr>
              <a:buSzPct val="100000"/>
              <a:defRPr sz="11000">
                <a:solidFill>
                  <a:schemeClr val="dk1"/>
                </a:solidFill>
              </a:defRPr>
            </a:lvl2pPr>
            <a:lvl3pPr algn="ctr">
              <a:spcBef>
                <a:spcPts val="0"/>
              </a:spcBef>
              <a:buClr>
                <a:schemeClr val="dk1"/>
              </a:buClr>
              <a:buSzPct val="100000"/>
              <a:defRPr sz="11000">
                <a:solidFill>
                  <a:schemeClr val="dk1"/>
                </a:solidFill>
              </a:defRPr>
            </a:lvl3pPr>
            <a:lvl4pPr algn="ctr">
              <a:spcBef>
                <a:spcPts val="0"/>
              </a:spcBef>
              <a:buClr>
                <a:schemeClr val="dk1"/>
              </a:buClr>
              <a:buSzPct val="100000"/>
              <a:defRPr sz="11000">
                <a:solidFill>
                  <a:schemeClr val="dk1"/>
                </a:solidFill>
              </a:defRPr>
            </a:lvl4pPr>
            <a:lvl5pPr algn="ctr">
              <a:spcBef>
                <a:spcPts val="0"/>
              </a:spcBef>
              <a:buClr>
                <a:schemeClr val="dk1"/>
              </a:buClr>
              <a:buSzPct val="100000"/>
              <a:defRPr sz="11000">
                <a:solidFill>
                  <a:schemeClr val="dk1"/>
                </a:solidFill>
              </a:defRPr>
            </a:lvl5pPr>
            <a:lvl6pPr algn="ctr">
              <a:spcBef>
                <a:spcPts val="0"/>
              </a:spcBef>
              <a:buClr>
                <a:schemeClr val="dk1"/>
              </a:buClr>
              <a:buSzPct val="100000"/>
              <a:defRPr sz="11000">
                <a:solidFill>
                  <a:schemeClr val="dk1"/>
                </a:solidFill>
              </a:defRPr>
            </a:lvl6pPr>
            <a:lvl7pPr algn="ctr">
              <a:spcBef>
                <a:spcPts val="0"/>
              </a:spcBef>
              <a:buClr>
                <a:schemeClr val="dk1"/>
              </a:buClr>
              <a:buSzPct val="100000"/>
              <a:defRPr sz="11000">
                <a:solidFill>
                  <a:schemeClr val="dk1"/>
                </a:solidFill>
              </a:defRPr>
            </a:lvl7pPr>
            <a:lvl8pPr algn="ctr">
              <a:spcBef>
                <a:spcPts val="0"/>
              </a:spcBef>
              <a:buClr>
                <a:schemeClr val="dk1"/>
              </a:buClr>
              <a:buSzPct val="100000"/>
              <a:defRPr sz="11000">
                <a:solidFill>
                  <a:schemeClr val="dk1"/>
                </a:solidFill>
              </a:defRPr>
            </a:lvl8pPr>
            <a:lvl9pPr algn="ctr">
              <a:spcBef>
                <a:spcPts val="0"/>
              </a:spcBef>
              <a:buClr>
                <a:schemeClr val="dk1"/>
              </a:buClr>
              <a:buSzPct val="100000"/>
              <a:defRPr sz="11000">
                <a:solidFill>
                  <a:schemeClr val="dk1"/>
                </a:solidFill>
              </a:defRPr>
            </a:lvl9pPr>
          </a:lstStyle>
          <a:p/>
        </p:txBody>
      </p:sp>
      <p:sp>
        <p:nvSpPr>
          <p:cNvPr id="47" name="Shape 47"/>
          <p:cNvSpPr txBox="1"/>
          <p:nvPr>
            <p:ph idx="1" type="body"/>
          </p:nvPr>
        </p:nvSpPr>
        <p:spPr>
          <a:xfrm>
            <a:off x="311700" y="32242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311700" y="2480550"/>
            <a:ext cx="8114399" cy="2445899"/>
          </a:xfrm>
          <a:prstGeom prst="rect">
            <a:avLst/>
          </a:prstGeom>
        </p:spPr>
        <p:txBody>
          <a:bodyPr anchorCtr="0" anchor="b" bIns="91425" lIns="91425" rIns="91425" tIns="91425"/>
          <a:lstStyle>
            <a:lvl1pPr>
              <a:spcBef>
                <a:spcPts val="0"/>
              </a:spcBef>
              <a:buClr>
                <a:schemeClr val="lt1"/>
              </a:buClr>
              <a:buSzPct val="100000"/>
              <a:defRPr sz="6800">
                <a:solidFill>
                  <a:schemeClr val="lt1"/>
                </a:solidFill>
              </a:defRPr>
            </a:lvl1pPr>
            <a:lvl2pPr>
              <a:spcBef>
                <a:spcPts val="0"/>
              </a:spcBef>
              <a:buClr>
                <a:schemeClr val="lt1"/>
              </a:buClr>
              <a:buSzPct val="100000"/>
              <a:defRPr sz="6800">
                <a:solidFill>
                  <a:schemeClr val="lt1"/>
                </a:solidFill>
              </a:defRPr>
            </a:lvl2pPr>
            <a:lvl3pPr>
              <a:spcBef>
                <a:spcPts val="0"/>
              </a:spcBef>
              <a:buClr>
                <a:schemeClr val="lt1"/>
              </a:buClr>
              <a:buSzPct val="100000"/>
              <a:defRPr sz="6800">
                <a:solidFill>
                  <a:schemeClr val="lt1"/>
                </a:solidFill>
              </a:defRPr>
            </a:lvl3pPr>
            <a:lvl4pPr>
              <a:spcBef>
                <a:spcPts val="0"/>
              </a:spcBef>
              <a:buClr>
                <a:schemeClr val="lt1"/>
              </a:buClr>
              <a:buSzPct val="100000"/>
              <a:defRPr sz="6800">
                <a:solidFill>
                  <a:schemeClr val="lt1"/>
                </a:solidFill>
              </a:defRPr>
            </a:lvl4pPr>
            <a:lvl5pPr>
              <a:spcBef>
                <a:spcPts val="0"/>
              </a:spcBef>
              <a:buClr>
                <a:schemeClr val="lt1"/>
              </a:buClr>
              <a:buSzPct val="100000"/>
              <a:defRPr sz="6800">
                <a:solidFill>
                  <a:schemeClr val="lt1"/>
                </a:solidFill>
              </a:defRPr>
            </a:lvl5pPr>
            <a:lvl6pPr>
              <a:spcBef>
                <a:spcPts val="0"/>
              </a:spcBef>
              <a:buClr>
                <a:schemeClr val="lt1"/>
              </a:buClr>
              <a:buSzPct val="100000"/>
              <a:defRPr sz="6800">
                <a:solidFill>
                  <a:schemeClr val="lt1"/>
                </a:solidFill>
              </a:defRPr>
            </a:lvl6pPr>
            <a:lvl7pPr>
              <a:spcBef>
                <a:spcPts val="0"/>
              </a:spcBef>
              <a:buClr>
                <a:schemeClr val="lt1"/>
              </a:buClr>
              <a:buSzPct val="100000"/>
              <a:defRPr sz="6800">
                <a:solidFill>
                  <a:schemeClr val="lt1"/>
                </a:solidFill>
              </a:defRPr>
            </a:lvl7pPr>
            <a:lvl8pPr>
              <a:spcBef>
                <a:spcPts val="0"/>
              </a:spcBef>
              <a:buClr>
                <a:schemeClr val="lt1"/>
              </a:buClr>
              <a:buSzPct val="100000"/>
              <a:defRPr sz="6800">
                <a:solidFill>
                  <a:schemeClr val="lt1"/>
                </a:solidFill>
              </a:defRPr>
            </a:lvl8pPr>
            <a:lvl9pPr>
              <a:spcBef>
                <a:spcPts val="0"/>
              </a:spcBef>
              <a:buClr>
                <a:schemeClr val="lt1"/>
              </a:buClr>
              <a:buSzPct val="100000"/>
              <a:defRPr sz="6800">
                <a:solidFill>
                  <a:schemeClr val="lt1"/>
                </a:solidFill>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318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0" name="Shape 30"/>
          <p:cNvSpPr txBox="1"/>
          <p:nvPr>
            <p:ph idx="1" type="body"/>
          </p:nvPr>
        </p:nvSpPr>
        <p:spPr>
          <a:xfrm>
            <a:off x="311700" y="1490875"/>
            <a:ext cx="2807999" cy="30780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838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8" name="Shape 38"/>
          <p:cNvSpPr txBox="1"/>
          <p:nvPr>
            <p:ph type="title"/>
          </p:nvPr>
        </p:nvSpPr>
        <p:spPr>
          <a:xfrm>
            <a:off x="265500" y="1375599"/>
            <a:ext cx="4045199" cy="1551900"/>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39" name="Shape 39"/>
          <p:cNvSpPr txBox="1"/>
          <p:nvPr>
            <p:ph idx="1" type="subTitle"/>
          </p:nvPr>
        </p:nvSpPr>
        <p:spPr>
          <a:xfrm>
            <a:off x="265500" y="2981125"/>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372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png"/><Relationship Id="rId4"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4.png"/><Relationship Id="rId4"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595975"/>
            <a:ext cx="8520599" cy="1957799"/>
          </a:xfrm>
          <a:prstGeom prst="rect">
            <a:avLst/>
          </a:prstGeom>
        </p:spPr>
        <p:txBody>
          <a:bodyPr anchorCtr="0" anchor="b" bIns="91425" lIns="91425" rIns="91425" tIns="91425">
            <a:noAutofit/>
          </a:bodyPr>
          <a:lstStyle/>
          <a:p>
            <a:pPr>
              <a:spcBef>
                <a:spcPts val="0"/>
              </a:spcBef>
              <a:buNone/>
            </a:pPr>
            <a:r>
              <a:rPr lang="en"/>
              <a:t>SG Technologies</a:t>
            </a:r>
          </a:p>
        </p:txBody>
      </p:sp>
      <p:sp>
        <p:nvSpPr>
          <p:cNvPr id="56" name="Shape 56"/>
          <p:cNvSpPr txBox="1"/>
          <p:nvPr>
            <p:ph idx="1" type="subTitle"/>
          </p:nvPr>
        </p:nvSpPr>
        <p:spPr>
          <a:xfrm>
            <a:off x="285350" y="2869098"/>
            <a:ext cx="8520599" cy="733499"/>
          </a:xfrm>
          <a:prstGeom prst="rect">
            <a:avLst/>
          </a:prstGeom>
        </p:spPr>
        <p:txBody>
          <a:bodyPr anchorCtr="0" anchor="t" bIns="91425" lIns="91425" rIns="91425" tIns="91425">
            <a:noAutofit/>
          </a:bodyPr>
          <a:lstStyle/>
          <a:p>
            <a:pPr rtl="0">
              <a:spcBef>
                <a:spcPts val="0"/>
              </a:spcBef>
              <a:buNone/>
            </a:pPr>
            <a:r>
              <a:rPr b="1" lang="en"/>
              <a:t>Inception Phase</a:t>
            </a:r>
          </a:p>
          <a:p>
            <a:pPr rtl="0">
              <a:spcBef>
                <a:spcPts val="0"/>
              </a:spcBef>
              <a:buNone/>
            </a:pPr>
            <a:r>
              <a:t/>
            </a:r>
            <a:endParaRPr sz="1400"/>
          </a:p>
          <a:p>
            <a:pPr rtl="0">
              <a:spcBef>
                <a:spcPts val="0"/>
              </a:spcBef>
              <a:buNone/>
            </a:pPr>
            <a:r>
              <a:rPr lang="en" sz="1400"/>
              <a:t>Nicholas Gennuso</a:t>
            </a:r>
          </a:p>
          <a:p>
            <a:pPr rtl="0">
              <a:spcBef>
                <a:spcPts val="0"/>
              </a:spcBef>
              <a:buNone/>
            </a:pPr>
            <a:r>
              <a:rPr lang="en" sz="1400"/>
              <a:t>Rafael de Oliveira</a:t>
            </a:r>
          </a:p>
          <a:p>
            <a:pPr rtl="0">
              <a:spcBef>
                <a:spcPts val="0"/>
              </a:spcBef>
              <a:buNone/>
            </a:pPr>
            <a:r>
              <a:rPr lang="en" sz="1400"/>
              <a:t>Jianing He</a:t>
            </a:r>
          </a:p>
          <a:p>
            <a:pPr rtl="0">
              <a:spcBef>
                <a:spcPts val="0"/>
              </a:spcBef>
              <a:buNone/>
            </a:pPr>
            <a:r>
              <a:rPr lang="en" sz="1400"/>
              <a:t>Jeremy Ying</a:t>
            </a:r>
          </a:p>
          <a:p>
            <a:pPr rtl="0">
              <a:spcBef>
                <a:spcPts val="0"/>
              </a:spcBef>
              <a:buNone/>
            </a:pPr>
            <a:r>
              <a:rPr lang="en" sz="1400"/>
              <a:t>Chang Sun</a:t>
            </a:r>
          </a:p>
          <a:p>
            <a:pPr rtl="0">
              <a:spcBef>
                <a:spcPts val="0"/>
              </a:spcBef>
              <a:buNone/>
            </a:pPr>
            <a:r>
              <a:rPr lang="en" sz="1400"/>
              <a:t>Matt Raporte</a:t>
            </a:r>
          </a:p>
          <a:p>
            <a:pPr rtl="0">
              <a:spcBef>
                <a:spcPts val="0"/>
              </a:spcBef>
              <a:buNone/>
            </a:pPr>
            <a:r>
              <a:t/>
            </a:r>
            <a:endParaRPr/>
          </a:p>
          <a:p>
            <a:pPr algn="l">
              <a:spcBef>
                <a:spcPts val="0"/>
              </a:spcBef>
              <a:buNone/>
            </a:pPr>
            <a:r>
              <a:t/>
            </a:r>
            <a:endParaRPr/>
          </a:p>
        </p:txBody>
      </p:sp>
      <p:sp>
        <p:nvSpPr>
          <p:cNvPr id="57" name="Shape 57"/>
          <p:cNvSpPr txBox="1"/>
          <p:nvPr/>
        </p:nvSpPr>
        <p:spPr>
          <a:xfrm>
            <a:off x="4135875" y="2469675"/>
            <a:ext cx="935099" cy="441300"/>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t>Use Cases: Process Return</a:t>
            </a:r>
          </a:p>
        </p:txBody>
      </p:sp>
      <p:sp>
        <p:nvSpPr>
          <p:cNvPr id="121" name="Shape 121"/>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a:solidFill>
                  <a:schemeClr val="dk1"/>
                </a:solidFill>
                <a:latin typeface="Arial"/>
                <a:ea typeface="Arial"/>
                <a:cs typeface="Arial"/>
                <a:sym typeface="Arial"/>
              </a:rPr>
              <a:t>A customer arrives with items to return. The cashier, using the Point of Sale system, records each returned item by their identifier. After all the items have been returned and recorded, the system presents a confirmation receipt to the customer. Customer leaves with the receipt.</a:t>
            </a:r>
          </a:p>
          <a:p>
            <a:pPr>
              <a:spcBef>
                <a:spcPts val="0"/>
              </a:spcBef>
              <a:buNone/>
            </a:pPr>
            <a:r>
              <a:t/>
            </a:r>
            <a:endParaRPr/>
          </a:p>
        </p:txBody>
      </p:sp>
      <p:pic>
        <p:nvPicPr>
          <p:cNvPr id="122" name="Shape 122"/>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t>Use Cases: User Management</a:t>
            </a:r>
          </a:p>
        </p:txBody>
      </p:sp>
      <p:sp>
        <p:nvSpPr>
          <p:cNvPr id="128" name="Shape 128"/>
          <p:cNvSpPr txBox="1"/>
          <p:nvPr>
            <p:ph idx="1" type="body"/>
          </p:nvPr>
        </p:nvSpPr>
        <p:spPr>
          <a:xfrm>
            <a:off x="311700" y="1234600"/>
            <a:ext cx="8520599"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61111"/>
              <a:buFont typeface="Arial"/>
              <a:buNone/>
            </a:pPr>
            <a:r>
              <a:rPr lang="en">
                <a:solidFill>
                  <a:schemeClr val="dk1"/>
                </a:solidFill>
              </a:rPr>
              <a:t>System administrator logs in to the system by user id and password.  If there is information about existing users to be modified, system administrator finds the user by entering user id and processes changes. If there are new user profiles to be added, system administrator creates new profile, enters information, and saves the profile. If there is profile to be deleted, system administrator finds the user by entering user id and deletes the profile. After modification, system administrator saves all the changes and logs out of the system.</a:t>
            </a:r>
          </a:p>
          <a:p>
            <a:pPr>
              <a:spcBef>
                <a:spcPts val="0"/>
              </a:spcBef>
              <a:buNone/>
            </a:pPr>
            <a:r>
              <a:t/>
            </a:r>
            <a:endParaRPr/>
          </a:p>
        </p:txBody>
      </p:sp>
      <p:pic>
        <p:nvPicPr>
          <p:cNvPr id="129" name="Shape 129"/>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a:t>Supplementary Specs</a:t>
            </a:r>
          </a:p>
          <a:p>
            <a:pPr>
              <a:spcBef>
                <a:spcPts val="0"/>
              </a:spcBef>
              <a:buNone/>
            </a:pPr>
            <a:r>
              <a:t/>
            </a:r>
            <a:endParaRPr/>
          </a:p>
        </p:txBody>
      </p:sp>
      <p:sp>
        <p:nvSpPr>
          <p:cNvPr id="135" name="Shape 13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FURPS+</a:t>
            </a:r>
          </a:p>
          <a:p>
            <a:pPr indent="-228600" lvl="1" marL="914400" rtl="0">
              <a:spcBef>
                <a:spcPts val="0"/>
              </a:spcBef>
              <a:spcAft>
                <a:spcPts val="0"/>
              </a:spcAft>
              <a:buClr>
                <a:schemeClr val="dk1"/>
              </a:buClr>
            </a:pPr>
            <a:r>
              <a:rPr b="1" lang="en">
                <a:solidFill>
                  <a:schemeClr val="dk1"/>
                </a:solidFill>
              </a:rPr>
              <a:t>Functionality</a:t>
            </a:r>
          </a:p>
          <a:p>
            <a:pPr indent="-317500" lvl="0" marL="1371600" rtl="0">
              <a:spcBef>
                <a:spcPts val="0"/>
              </a:spcBef>
              <a:spcAft>
                <a:spcPts val="0"/>
              </a:spcAft>
              <a:buClr>
                <a:schemeClr val="dk1"/>
              </a:buClr>
              <a:buSzPct val="100000"/>
              <a:buChar char="-"/>
            </a:pPr>
            <a:r>
              <a:rPr lang="en" sz="1400">
                <a:solidFill>
                  <a:schemeClr val="dk1"/>
                </a:solidFill>
              </a:rPr>
              <a:t>Error handling</a:t>
            </a:r>
          </a:p>
          <a:p>
            <a:pPr lvl="0" rtl="0">
              <a:spcBef>
                <a:spcPts val="0"/>
              </a:spcBef>
              <a:spcAft>
                <a:spcPts val="0"/>
              </a:spcAft>
              <a:buClr>
                <a:srgbClr val="000000"/>
              </a:buClr>
              <a:buSzPct val="78571"/>
              <a:buNone/>
            </a:pPr>
            <a:r>
              <a:rPr lang="en" sz="1400">
                <a:solidFill>
                  <a:schemeClr val="dk1"/>
                </a:solidFill>
              </a:rPr>
              <a:t>			all errors occurring log to stable storage</a:t>
            </a:r>
          </a:p>
          <a:p>
            <a:pPr indent="-317500" lvl="0" marL="1371600" rtl="0">
              <a:spcBef>
                <a:spcPts val="0"/>
              </a:spcBef>
              <a:spcAft>
                <a:spcPts val="0"/>
              </a:spcAft>
              <a:buClr>
                <a:schemeClr val="dk1"/>
              </a:buClr>
              <a:buSzPct val="100000"/>
              <a:buChar char="-"/>
            </a:pPr>
            <a:r>
              <a:rPr lang="en" sz="1400">
                <a:solidFill>
                  <a:schemeClr val="dk1"/>
                </a:solidFill>
              </a:rPr>
              <a:t>Security</a:t>
            </a:r>
          </a:p>
          <a:p>
            <a:pPr lvl="0" rtl="0">
              <a:spcBef>
                <a:spcPts val="0"/>
              </a:spcBef>
              <a:spcAft>
                <a:spcPts val="0"/>
              </a:spcAft>
              <a:buClr>
                <a:srgbClr val="000000"/>
              </a:buClr>
              <a:buSzPct val="78571"/>
              <a:buNone/>
            </a:pPr>
            <a:r>
              <a:rPr lang="en" sz="1400">
                <a:solidFill>
                  <a:schemeClr val="dk1"/>
                </a:solidFill>
              </a:rPr>
              <a:t>			all user information requires user authentication</a:t>
            </a:r>
          </a:p>
          <a:p>
            <a:pPr lvl="0" rtl="0">
              <a:spcBef>
                <a:spcPts val="0"/>
              </a:spcBef>
              <a:spcAft>
                <a:spcPts val="0"/>
              </a:spcAft>
              <a:buClr>
                <a:srgbClr val="000000"/>
              </a:buClr>
              <a:buNone/>
            </a:pPr>
            <a:r>
              <a:t/>
            </a:r>
            <a:endParaRPr sz="1400">
              <a:solidFill>
                <a:schemeClr val="dk1"/>
              </a:solidFill>
            </a:endParaRPr>
          </a:p>
          <a:p>
            <a:pPr indent="-228600" lvl="0" marL="914400" rtl="0">
              <a:spcBef>
                <a:spcPts val="0"/>
              </a:spcBef>
              <a:spcAft>
                <a:spcPts val="0"/>
              </a:spcAft>
              <a:buClr>
                <a:schemeClr val="dk1"/>
              </a:buClr>
              <a:buSzPct val="100000"/>
            </a:pPr>
            <a:r>
              <a:rPr b="1" lang="en" sz="1400">
                <a:solidFill>
                  <a:schemeClr val="dk1"/>
                </a:solidFill>
              </a:rPr>
              <a:t>Usability</a:t>
            </a:r>
          </a:p>
          <a:p>
            <a:pPr indent="-317500" lvl="0" marL="1371600" rtl="0">
              <a:spcBef>
                <a:spcPts val="0"/>
              </a:spcBef>
              <a:spcAft>
                <a:spcPts val="0"/>
              </a:spcAft>
              <a:buClr>
                <a:schemeClr val="dk1"/>
              </a:buClr>
              <a:buSzPct val="100000"/>
              <a:buChar char="-"/>
            </a:pPr>
            <a:r>
              <a:rPr lang="en" sz="1400">
                <a:solidFill>
                  <a:schemeClr val="dk1"/>
                </a:solidFill>
              </a:rPr>
              <a:t>Human factors</a:t>
            </a:r>
          </a:p>
          <a:p>
            <a:pPr indent="-317500" lvl="0" marL="1828800" rtl="0">
              <a:spcBef>
                <a:spcPts val="0"/>
              </a:spcBef>
              <a:spcAft>
                <a:spcPts val="0"/>
              </a:spcAft>
              <a:buClr>
                <a:schemeClr val="dk1"/>
              </a:buClr>
              <a:buSzPct val="100000"/>
              <a:buChar char="●"/>
            </a:pPr>
            <a:r>
              <a:rPr lang="en" sz="1400">
                <a:solidFill>
                  <a:schemeClr val="dk1"/>
                </a:solidFill>
              </a:rPr>
              <a:t>The text on POS screen should large enough to be seen from 1 meter</a:t>
            </a:r>
          </a:p>
          <a:p>
            <a:pPr indent="-317500" lvl="0" marL="1828800" rtl="0">
              <a:spcBef>
                <a:spcPts val="0"/>
              </a:spcBef>
              <a:spcAft>
                <a:spcPts val="0"/>
              </a:spcAft>
              <a:buClr>
                <a:schemeClr val="dk1"/>
              </a:buClr>
              <a:buSzPct val="100000"/>
              <a:buChar char="●"/>
            </a:pPr>
            <a:r>
              <a:rPr lang="en" sz="1400">
                <a:solidFill>
                  <a:schemeClr val="dk1"/>
                </a:solidFill>
              </a:rPr>
              <a:t>The POS system should be easy to use for cashiers</a:t>
            </a:r>
          </a:p>
          <a:p>
            <a:pPr indent="-317500" lvl="0" marL="1828800" rtl="0">
              <a:spcBef>
                <a:spcPts val="0"/>
              </a:spcBef>
              <a:spcAft>
                <a:spcPts val="0"/>
              </a:spcAft>
              <a:buClr>
                <a:schemeClr val="dk1"/>
              </a:buClr>
              <a:buSzPct val="100000"/>
              <a:buChar char="●"/>
            </a:pPr>
            <a:r>
              <a:rPr lang="en" sz="1400">
                <a:solidFill>
                  <a:schemeClr val="dk1"/>
                </a:solidFill>
              </a:rPr>
              <a:t>The checkout process should be precise, and quick for customer’s convenience</a:t>
            </a:r>
          </a:p>
          <a:p>
            <a:pPr indent="-317500" lvl="0" marL="1828800" rtl="0">
              <a:spcBef>
                <a:spcPts val="0"/>
              </a:spcBef>
              <a:spcAft>
                <a:spcPts val="0"/>
              </a:spcAft>
              <a:buClr>
                <a:schemeClr val="dk1"/>
              </a:buClr>
              <a:buSzPct val="100000"/>
              <a:buChar char="●"/>
            </a:pPr>
            <a:r>
              <a:rPr lang="en" sz="1400">
                <a:solidFill>
                  <a:schemeClr val="dk1"/>
                </a:solidFill>
              </a:rPr>
              <a:t>The management system should clearly list information, and be easy for manager to search and update </a:t>
            </a:r>
          </a:p>
          <a:p>
            <a:pPr lvl="0" rtl="0">
              <a:spcBef>
                <a:spcPts val="0"/>
              </a:spcBef>
              <a:spcAft>
                <a:spcPts val="0"/>
              </a:spcAft>
              <a:buClr>
                <a:schemeClr val="dk1"/>
              </a:buClr>
              <a:buFont typeface="Arial"/>
              <a:buNone/>
            </a:pPr>
            <a:r>
              <a:t/>
            </a:r>
            <a:endParaRPr sz="1400">
              <a:solidFill>
                <a:schemeClr val="dk1"/>
              </a:solidFill>
            </a:endParaRPr>
          </a:p>
          <a:p>
            <a:pPr indent="0" lvl="0" marL="0">
              <a:spcBef>
                <a:spcPts val="0"/>
              </a:spcBef>
              <a:buNone/>
            </a:pPr>
            <a:r>
              <a:t/>
            </a:r>
            <a:endParaRPr sz="1400">
              <a:solidFill>
                <a:schemeClr val="dk1"/>
              </a:solidFill>
            </a:endParaRPr>
          </a:p>
        </p:txBody>
      </p:sp>
      <p:pic>
        <p:nvPicPr>
          <p:cNvPr id="136" name="Shape 136"/>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idx="1" type="body"/>
          </p:nvPr>
        </p:nvSpPr>
        <p:spPr>
          <a:xfrm>
            <a:off x="235325" y="341425"/>
            <a:ext cx="8597100" cy="4550100"/>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SzPct val="100000"/>
            </a:pPr>
            <a:r>
              <a:rPr b="1" lang="en" sz="1400">
                <a:solidFill>
                  <a:schemeClr val="dk1"/>
                </a:solidFill>
              </a:rPr>
              <a:t>Reliability</a:t>
            </a:r>
          </a:p>
          <a:p>
            <a:pPr indent="457200" lvl="0" rtl="0">
              <a:spcBef>
                <a:spcPts val="0"/>
              </a:spcBef>
              <a:spcAft>
                <a:spcPts val="0"/>
              </a:spcAft>
              <a:buNone/>
            </a:pPr>
            <a:r>
              <a:rPr lang="en" sz="1400">
                <a:solidFill>
                  <a:schemeClr val="dk1"/>
                </a:solidFill>
              </a:rPr>
              <a:t>Recoverability</a:t>
            </a:r>
          </a:p>
          <a:p>
            <a:pPr indent="-228600" lvl="1" marL="1371600" rtl="0">
              <a:spcBef>
                <a:spcPts val="0"/>
              </a:spcBef>
              <a:spcAft>
                <a:spcPts val="0"/>
              </a:spcAft>
              <a:buClr>
                <a:schemeClr val="dk1"/>
              </a:buClr>
              <a:buChar char="○"/>
            </a:pPr>
            <a:r>
              <a:rPr lang="en">
                <a:solidFill>
                  <a:schemeClr val="dk1"/>
                </a:solidFill>
              </a:rPr>
              <a:t>If one register POS system crashes, other registers can finish the checkout process</a:t>
            </a:r>
          </a:p>
          <a:p>
            <a:pPr indent="-228600" lvl="1" marL="1371600" rtl="0">
              <a:spcBef>
                <a:spcPts val="0"/>
              </a:spcBef>
              <a:spcAft>
                <a:spcPts val="0"/>
              </a:spcAft>
              <a:buClr>
                <a:schemeClr val="dk1"/>
              </a:buClr>
              <a:buChar char="○"/>
            </a:pPr>
            <a:r>
              <a:rPr lang="en">
                <a:solidFill>
                  <a:schemeClr val="dk1"/>
                </a:solidFill>
              </a:rPr>
              <a:t>If store has a power failure, there is backup electrical system for the store to continue operating</a:t>
            </a:r>
          </a:p>
          <a:p>
            <a:pPr indent="-228600" lvl="1" marL="1371600" rtl="0">
              <a:spcBef>
                <a:spcPts val="0"/>
              </a:spcBef>
              <a:spcAft>
                <a:spcPts val="0"/>
              </a:spcAft>
              <a:buClr>
                <a:schemeClr val="dk1"/>
              </a:buClr>
              <a:buChar char="○"/>
            </a:pPr>
            <a:r>
              <a:rPr lang="en">
                <a:solidFill>
                  <a:schemeClr val="dk1"/>
                </a:solidFill>
              </a:rPr>
              <a:t>All information stored in the management system has backup on the cloud</a:t>
            </a:r>
          </a:p>
          <a:p>
            <a:pPr lvl="0" rtl="0">
              <a:spcBef>
                <a:spcPts val="0"/>
              </a:spcBef>
              <a:spcAft>
                <a:spcPts val="0"/>
              </a:spcAft>
              <a:buNone/>
            </a:pPr>
            <a:r>
              <a:t/>
            </a:r>
            <a:endParaRPr sz="1400">
              <a:solidFill>
                <a:schemeClr val="dk1"/>
              </a:solidFill>
            </a:endParaRPr>
          </a:p>
          <a:p>
            <a:pPr indent="-228600" lvl="0" marL="457200" rtl="0">
              <a:spcBef>
                <a:spcPts val="0"/>
              </a:spcBef>
              <a:spcAft>
                <a:spcPts val="0"/>
              </a:spcAft>
              <a:buClr>
                <a:schemeClr val="dk1"/>
              </a:buClr>
              <a:buSzPct val="100000"/>
            </a:pPr>
            <a:r>
              <a:rPr b="1" lang="en" sz="1400">
                <a:solidFill>
                  <a:schemeClr val="dk1"/>
                </a:solidFill>
              </a:rPr>
              <a:t>Performance</a:t>
            </a:r>
          </a:p>
          <a:p>
            <a:pPr indent="-228600" lvl="1" marL="914400" rtl="0">
              <a:spcBef>
                <a:spcPts val="0"/>
              </a:spcBef>
              <a:spcAft>
                <a:spcPts val="0"/>
              </a:spcAft>
              <a:buClr>
                <a:schemeClr val="dk1"/>
              </a:buClr>
              <a:buSzPct val="100000"/>
            </a:pPr>
            <a:r>
              <a:rPr lang="en" sz="1400">
                <a:solidFill>
                  <a:schemeClr val="dk1"/>
                </a:solidFill>
              </a:rPr>
              <a:t>Our goal is to make the checkout process easy and quick to meet customer’s expectation. The only bottleneck we have is that we cannot control the time for requesting credit authorization, but we would try to make it responds under 30 seconds.</a:t>
            </a:r>
          </a:p>
          <a:p>
            <a:pPr lvl="0" rtl="0">
              <a:spcBef>
                <a:spcPts val="0"/>
              </a:spcBef>
              <a:spcAft>
                <a:spcPts val="0"/>
              </a:spcAft>
              <a:buNone/>
            </a:pPr>
            <a:r>
              <a:t/>
            </a:r>
            <a:endParaRPr sz="1400">
              <a:solidFill>
                <a:schemeClr val="dk1"/>
              </a:solidFill>
            </a:endParaRPr>
          </a:p>
          <a:p>
            <a:pPr indent="-228600" lvl="0" marL="457200" rtl="0">
              <a:spcBef>
                <a:spcPts val="0"/>
              </a:spcBef>
              <a:spcAft>
                <a:spcPts val="0"/>
              </a:spcAft>
              <a:buClr>
                <a:schemeClr val="dk1"/>
              </a:buClr>
              <a:buSzPct val="100000"/>
            </a:pPr>
            <a:r>
              <a:rPr b="1" lang="en" sz="1400">
                <a:solidFill>
                  <a:schemeClr val="dk1"/>
                </a:solidFill>
              </a:rPr>
              <a:t>Supportability</a:t>
            </a:r>
          </a:p>
          <a:p>
            <a:pPr indent="-228600" lvl="1" marL="914400" rtl="0">
              <a:spcBef>
                <a:spcPts val="0"/>
              </a:spcBef>
              <a:spcAft>
                <a:spcPts val="0"/>
              </a:spcAft>
              <a:buClr>
                <a:schemeClr val="dk1"/>
              </a:buClr>
              <a:buSzPct val="100000"/>
            </a:pPr>
            <a:r>
              <a:rPr lang="en" sz="1400">
                <a:solidFill>
                  <a:schemeClr val="dk1"/>
                </a:solidFill>
              </a:rPr>
              <a:t>Adaptability: when process sale with different customers,  it should be able to plug new business rules under customer’s requirements. The system can be easily updated without rework other parts of the system.</a:t>
            </a:r>
          </a:p>
          <a:p>
            <a:pPr indent="-228600" lvl="1" marL="914400" rtl="0">
              <a:spcBef>
                <a:spcPts val="0"/>
              </a:spcBef>
              <a:spcAft>
                <a:spcPts val="0"/>
              </a:spcAft>
              <a:buClr>
                <a:schemeClr val="dk1"/>
              </a:buClr>
              <a:buSzPct val="100000"/>
            </a:pPr>
            <a:r>
              <a:rPr lang="en" sz="1400">
                <a:solidFill>
                  <a:schemeClr val="dk1"/>
                </a:solidFill>
              </a:rPr>
              <a:t>Configurability: The system needs to be  configurable and flexible for its business and performance needs.</a:t>
            </a:r>
          </a:p>
          <a:p>
            <a:pPr lvl="0">
              <a:lnSpc>
                <a:spcPct val="100000"/>
              </a:lnSpc>
              <a:spcBef>
                <a:spcPts val="0"/>
              </a:spcBef>
              <a:spcAft>
                <a:spcPts val="0"/>
              </a:spcAft>
              <a:buClr>
                <a:schemeClr val="dk1"/>
              </a:buClr>
              <a:buFont typeface="Arial"/>
              <a:buNone/>
            </a:pPr>
            <a:r>
              <a:t/>
            </a:r>
            <a:endParaRPr sz="1400">
              <a:solidFill>
                <a:schemeClr val="dk1"/>
              </a:solidFill>
            </a:endParaRPr>
          </a:p>
        </p:txBody>
      </p:sp>
      <p:pic>
        <p:nvPicPr>
          <p:cNvPr id="142" name="Shape 142"/>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a:t>Glossary</a:t>
            </a:r>
          </a:p>
          <a:p>
            <a:pPr>
              <a:spcBef>
                <a:spcPts val="0"/>
              </a:spcBef>
              <a:buNone/>
            </a:pPr>
            <a:r>
              <a:t/>
            </a:r>
            <a:endParaRPr/>
          </a:p>
        </p:txBody>
      </p:sp>
      <p:pic>
        <p:nvPicPr>
          <p:cNvPr id="148" name="Shape 148"/>
          <p:cNvPicPr preferRelativeResize="0"/>
          <p:nvPr/>
        </p:nvPicPr>
        <p:blipFill>
          <a:blip r:embed="rId3">
            <a:alphaModFix/>
          </a:blip>
          <a:stretch>
            <a:fillRect/>
          </a:stretch>
        </p:blipFill>
        <p:spPr>
          <a:xfrm>
            <a:off x="3246650" y="126075"/>
            <a:ext cx="4218553" cy="5017424"/>
          </a:xfrm>
          <a:prstGeom prst="rect">
            <a:avLst/>
          </a:prstGeom>
          <a:noFill/>
          <a:ln>
            <a:noFill/>
          </a:ln>
        </p:spPr>
      </p:pic>
      <p:pic>
        <p:nvPicPr>
          <p:cNvPr id="149" name="Shape 149"/>
          <p:cNvPicPr preferRelativeResize="0"/>
          <p:nvPr/>
        </p:nvPicPr>
        <p:blipFill>
          <a:blip r:embed="rId4">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0" y="505325"/>
            <a:ext cx="8520599" cy="572699"/>
          </a:xfrm>
          <a:prstGeom prst="rect">
            <a:avLst/>
          </a:prstGeom>
        </p:spPr>
        <p:txBody>
          <a:bodyPr anchorCtr="0" anchor="t" bIns="91425" lIns="91425" rIns="91425" tIns="91425">
            <a:noAutofit/>
          </a:bodyPr>
          <a:lstStyle/>
          <a:p>
            <a:pPr>
              <a:spcBef>
                <a:spcPts val="0"/>
              </a:spcBef>
              <a:buNone/>
            </a:pPr>
            <a:r>
              <a:rPr lang="en"/>
              <a:t>Business Rules</a:t>
            </a:r>
          </a:p>
        </p:txBody>
      </p:sp>
      <p:pic>
        <p:nvPicPr>
          <p:cNvPr id="155" name="Shape 155"/>
          <p:cNvPicPr preferRelativeResize="0"/>
          <p:nvPr/>
        </p:nvPicPr>
        <p:blipFill>
          <a:blip r:embed="rId3">
            <a:alphaModFix/>
          </a:blip>
          <a:stretch>
            <a:fillRect/>
          </a:stretch>
        </p:blipFill>
        <p:spPr>
          <a:xfrm>
            <a:off x="3193500" y="76200"/>
            <a:ext cx="5638800" cy="4991100"/>
          </a:xfrm>
          <a:prstGeom prst="rect">
            <a:avLst/>
          </a:prstGeom>
          <a:noFill/>
          <a:ln>
            <a:noFill/>
          </a:ln>
        </p:spPr>
      </p:pic>
      <p:pic>
        <p:nvPicPr>
          <p:cNvPr id="156" name="Shape 156"/>
          <p:cNvPicPr preferRelativeResize="0"/>
          <p:nvPr/>
        </p:nvPicPr>
        <p:blipFill>
          <a:blip r:embed="rId4">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Responsibility Matrix</a:t>
            </a:r>
          </a:p>
        </p:txBody>
      </p:sp>
      <p:pic>
        <p:nvPicPr>
          <p:cNvPr id="162" name="Shape 162"/>
          <p:cNvPicPr preferRelativeResize="0"/>
          <p:nvPr/>
        </p:nvPicPr>
        <p:blipFill>
          <a:blip r:embed="rId3">
            <a:alphaModFix/>
          </a:blip>
          <a:stretch>
            <a:fillRect/>
          </a:stretch>
        </p:blipFill>
        <p:spPr>
          <a:xfrm>
            <a:off x="0" y="1231593"/>
            <a:ext cx="9143998" cy="2928456"/>
          </a:xfrm>
          <a:prstGeom prst="rect">
            <a:avLst/>
          </a:prstGeom>
          <a:noFill/>
          <a:ln>
            <a:noFill/>
          </a:ln>
        </p:spPr>
      </p:pic>
      <p:pic>
        <p:nvPicPr>
          <p:cNvPr id="163" name="Shape 163"/>
          <p:cNvPicPr preferRelativeResize="0"/>
          <p:nvPr/>
        </p:nvPicPr>
        <p:blipFill>
          <a:blip r:embed="rId4">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Business Problem Statement</a:t>
            </a:r>
          </a:p>
        </p:txBody>
      </p:sp>
      <p:sp>
        <p:nvSpPr>
          <p:cNvPr id="63" name="Shape 63"/>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graphicFrame>
        <p:nvGraphicFramePr>
          <p:cNvPr id="64" name="Shape 64"/>
          <p:cNvGraphicFramePr/>
          <p:nvPr/>
        </p:nvGraphicFramePr>
        <p:xfrm>
          <a:off x="1229200" y="1898250"/>
          <a:ext cx="3000000" cy="3000000"/>
        </p:xfrm>
        <a:graphic>
          <a:graphicData uri="http://schemas.openxmlformats.org/drawingml/2006/table">
            <a:tbl>
              <a:tblPr>
                <a:noFill/>
                <a:tableStyleId>{FA47BE5F-C73A-4264-854F-7C3FF1676E98}</a:tableStyleId>
              </a:tblPr>
              <a:tblGrid>
                <a:gridCol w="1495425"/>
                <a:gridCol w="4086225"/>
              </a:tblGrid>
              <a:tr h="12700">
                <a:tc>
                  <a:txBody>
                    <a:bodyPr>
                      <a:noAutofit/>
                    </a:bodyPr>
                    <a:lstStyle/>
                    <a:p>
                      <a:pPr lvl="0" rtl="0">
                        <a:lnSpc>
                          <a:spcPct val="115000"/>
                        </a:lnSpc>
                        <a:spcBef>
                          <a:spcPts val="0"/>
                        </a:spcBef>
                        <a:buNone/>
                      </a:pPr>
                      <a:r>
                        <a:rPr lang="en" sz="1100">
                          <a:highlight>
                            <a:srgbClr val="BFBFBF"/>
                          </a:highlight>
                        </a:rPr>
                        <a:t>The problem of</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poorly structured and functioning POS systems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affects</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Retail Stores and the managers, cashiers and customers that interact with these systems.</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the impact of which is</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Retail inefficiency through wasted time and dissatisfied staff/customers</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a successful solution would be</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a simple to use, computer application that will allow the Retail location to handle/record sales, rentals and returns as well as including useful service applications and features such as fault-tolerance and administrative functionality.</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pic>
        <p:nvPicPr>
          <p:cNvPr id="65" name="Shape 65"/>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Product Position Statement</a:t>
            </a:r>
          </a:p>
        </p:txBody>
      </p:sp>
      <p:sp>
        <p:nvSpPr>
          <p:cNvPr id="71" name="Shape 71"/>
          <p:cNvSpPr txBox="1"/>
          <p:nvPr>
            <p:ph idx="1" type="body"/>
          </p:nvPr>
        </p:nvSpPr>
        <p:spPr>
          <a:xfrm>
            <a:off x="311700" y="1142025"/>
            <a:ext cx="8520599" cy="3416400"/>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graphicFrame>
        <p:nvGraphicFramePr>
          <p:cNvPr id="72" name="Shape 72"/>
          <p:cNvGraphicFramePr/>
          <p:nvPr/>
        </p:nvGraphicFramePr>
        <p:xfrm>
          <a:off x="1271000" y="1771425"/>
          <a:ext cx="3000000" cy="3000000"/>
        </p:xfrm>
        <a:graphic>
          <a:graphicData uri="http://schemas.openxmlformats.org/drawingml/2006/table">
            <a:tbl>
              <a:tblPr>
                <a:noFill/>
                <a:tableStyleId>{FA47BE5F-C73A-4264-854F-7C3FF1676E98}</a:tableStyleId>
              </a:tblPr>
              <a:tblGrid>
                <a:gridCol w="1047750"/>
                <a:gridCol w="4533900"/>
              </a:tblGrid>
              <a:tr h="12700">
                <a:tc>
                  <a:txBody>
                    <a:bodyPr>
                      <a:noAutofit/>
                    </a:bodyPr>
                    <a:lstStyle/>
                    <a:p>
                      <a:pPr indent="0" lvl="0" marL="63500" rtl="0">
                        <a:lnSpc>
                          <a:spcPct val="115000"/>
                        </a:lnSpc>
                        <a:spcBef>
                          <a:spcPts val="0"/>
                        </a:spcBef>
                        <a:buNone/>
                      </a:pPr>
                      <a:r>
                        <a:rPr lang="en" sz="1100">
                          <a:highlight>
                            <a:srgbClr val="BFBFBF"/>
                          </a:highlight>
                        </a:rPr>
                        <a:t>For</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Retail Stores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Who</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Need software to handle customer transactions and log data</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The POS System</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Is a software application</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That</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Processes/records sales and rentals, also handles returns and refunds.</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Unlike</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Current POS/other POS systems which aren’t as efficient, easy to use, incorporate useful service applications or have ample fault-tolerance</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a:txBody>
                    <a:bodyPr>
                      <a:noAutofit/>
                    </a:bodyPr>
                    <a:lstStyle/>
                    <a:p>
                      <a:pPr indent="0" lvl="0" marL="63500" rtl="0">
                        <a:lnSpc>
                          <a:spcPct val="115000"/>
                        </a:lnSpc>
                        <a:spcBef>
                          <a:spcPts val="0"/>
                        </a:spcBef>
                        <a:buNone/>
                      </a:pPr>
                      <a:r>
                        <a:rPr lang="en" sz="1100">
                          <a:highlight>
                            <a:srgbClr val="BFBFBF"/>
                          </a:highlight>
                        </a:rPr>
                        <a:t>Our product</a:t>
                      </a:r>
                    </a:p>
                  </a:txBody>
                  <a:tcPr marT="63500" marB="63500" marR="63500" marL="63500">
                    <a:lnL cap="flat" cmpd="sng" w="12700">
                      <a:solidFill>
                        <a:srgbClr val="000000"/>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FBFBF"/>
                    </a:solidFill>
                  </a:tcPr>
                </a:tc>
                <a:tc>
                  <a:txBody>
                    <a:bodyPr>
                      <a:noAutofit/>
                    </a:bodyPr>
                    <a:lstStyle/>
                    <a:p>
                      <a:pPr indent="0" lvl="0" marL="63500" rtl="0">
                        <a:lnSpc>
                          <a:spcPct val="115000"/>
                        </a:lnSpc>
                        <a:spcBef>
                          <a:spcPts val="0"/>
                        </a:spcBef>
                        <a:buNone/>
                      </a:pPr>
                      <a:r>
                        <a:rPr lang="en" sz="1100"/>
                        <a:t>Is simple and practical to operate, but filled with useful features. </a:t>
                      </a:r>
                    </a:p>
                  </a:txBody>
                  <a:tcPr marT="63500" marB="63500" marR="63500" marL="63500">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pic>
        <p:nvPicPr>
          <p:cNvPr id="73" name="Shape 73"/>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a:t>Vision</a:t>
            </a:r>
          </a:p>
          <a:p>
            <a:pPr>
              <a:spcBef>
                <a:spcPts val="0"/>
              </a:spcBef>
              <a:buNone/>
            </a:pPr>
            <a:r>
              <a:t/>
            </a:r>
            <a:endParaRP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38000"/>
              </a:lnSpc>
              <a:spcBef>
                <a:spcPts val="0"/>
              </a:spcBef>
              <a:spcAft>
                <a:spcPts val="0"/>
              </a:spcAft>
              <a:buNone/>
            </a:pPr>
            <a:r>
              <a:rPr lang="en">
                <a:solidFill>
                  <a:srgbClr val="000000"/>
                </a:solidFill>
              </a:rPr>
              <a:t>Business Opportunity:</a:t>
            </a:r>
          </a:p>
          <a:p>
            <a:pPr rtl="0">
              <a:lnSpc>
                <a:spcPct val="138000"/>
              </a:lnSpc>
              <a:spcBef>
                <a:spcPts val="0"/>
              </a:spcBef>
              <a:spcAft>
                <a:spcPts val="0"/>
              </a:spcAft>
              <a:buNone/>
            </a:pPr>
            <a:r>
              <a:rPr lang="en">
                <a:solidFill>
                  <a:schemeClr val="dk1"/>
                </a:solidFill>
              </a:rPr>
              <a:t>The business opportunity met by this project is providing a POS service to those retail business providers need better transaction and management system that is adaptable to their business. By creating a well documented and cleanly structured product we’ll be able to make small changes to adapt to specific customers allowing us to market/sell our product to multiple customers at once. By incorporating features such as an emergency off-line mode, administrative inventory control and well-structured logging we’ll have a final product that perfectly fits our customers’ needs.</a:t>
            </a:r>
          </a:p>
          <a:p>
            <a:pPr>
              <a:spcBef>
                <a:spcPts val="0"/>
              </a:spcBef>
              <a:buNone/>
            </a:pPr>
            <a:r>
              <a:t/>
            </a:r>
            <a:endParaRPr/>
          </a:p>
        </p:txBody>
      </p:sp>
      <p:pic>
        <p:nvPicPr>
          <p:cNvPr id="80" name="Shape 80"/>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a:t>Vision</a:t>
            </a:r>
          </a:p>
          <a:p>
            <a:pPr rtl="0">
              <a:spcBef>
                <a:spcPts val="0"/>
              </a:spcBef>
              <a:buNone/>
            </a:pPr>
            <a:r>
              <a:t/>
            </a:r>
            <a:endParaRPr/>
          </a:p>
          <a:p>
            <a:pPr rtl="0">
              <a:spcBef>
                <a:spcPts val="0"/>
              </a:spcBef>
              <a:buNone/>
            </a:pPr>
            <a:r>
              <a:t/>
            </a:r>
            <a:endParaRPr/>
          </a:p>
          <a:p>
            <a:pPr>
              <a:spcBef>
                <a:spcPts val="0"/>
              </a:spcBef>
              <a:buNone/>
            </a:pPr>
            <a:r>
              <a:t/>
            </a:r>
            <a:endParaRPr/>
          </a:p>
        </p:txBody>
      </p:sp>
      <p:pic>
        <p:nvPicPr>
          <p:cNvPr id="86" name="Shape 86"/>
          <p:cNvPicPr preferRelativeResize="0"/>
          <p:nvPr/>
        </p:nvPicPr>
        <p:blipFill>
          <a:blip r:embed="rId3">
            <a:alphaModFix/>
          </a:blip>
          <a:stretch>
            <a:fillRect/>
          </a:stretch>
        </p:blipFill>
        <p:spPr>
          <a:xfrm>
            <a:off x="2461850" y="363799"/>
            <a:ext cx="5506249" cy="4595649"/>
          </a:xfrm>
          <a:prstGeom prst="rect">
            <a:avLst/>
          </a:prstGeom>
          <a:noFill/>
          <a:ln>
            <a:noFill/>
          </a:ln>
        </p:spPr>
      </p:pic>
      <p:pic>
        <p:nvPicPr>
          <p:cNvPr id="87" name="Shape 87"/>
          <p:cNvPicPr preferRelativeResize="0"/>
          <p:nvPr/>
        </p:nvPicPr>
        <p:blipFill>
          <a:blip r:embed="rId4">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Vision</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solidFill>
                <a:schemeClr val="dk1"/>
              </a:solidFill>
            </a:endParaRPr>
          </a:p>
          <a:p>
            <a:pPr rtl="0">
              <a:lnSpc>
                <a:spcPct val="138000"/>
              </a:lnSpc>
              <a:spcBef>
                <a:spcPts val="0"/>
              </a:spcBef>
              <a:spcAft>
                <a:spcPts val="0"/>
              </a:spcAft>
              <a:buNone/>
            </a:pPr>
            <a:r>
              <a:rPr lang="en" sz="1400" u="sng">
                <a:solidFill>
                  <a:srgbClr val="000000"/>
                </a:solidFill>
                <a:latin typeface="Arial"/>
                <a:ea typeface="Arial"/>
                <a:cs typeface="Arial"/>
                <a:sym typeface="Arial"/>
              </a:rPr>
              <a:t>Product Overview</a:t>
            </a:r>
          </a:p>
          <a:p>
            <a:pPr rtl="0">
              <a:spcBef>
                <a:spcPts val="0"/>
              </a:spcBef>
              <a:spcAft>
                <a:spcPts val="0"/>
              </a:spcAft>
              <a:buNone/>
            </a:pPr>
            <a:r>
              <a:t/>
            </a:r>
            <a:endParaRPr sz="1400" u="sng">
              <a:solidFill>
                <a:schemeClr val="dk1"/>
              </a:solidFill>
              <a:latin typeface="Arial"/>
              <a:ea typeface="Arial"/>
              <a:cs typeface="Arial"/>
              <a:sym typeface="Arial"/>
            </a:endParaRPr>
          </a:p>
          <a:p>
            <a:pPr rtl="0">
              <a:lnSpc>
                <a:spcPct val="138000"/>
              </a:lnSpc>
              <a:spcBef>
                <a:spcPts val="0"/>
              </a:spcBef>
              <a:spcAft>
                <a:spcPts val="0"/>
              </a:spcAft>
              <a:buNone/>
            </a:pPr>
            <a:r>
              <a:rPr lang="en" sz="1100">
                <a:solidFill>
                  <a:schemeClr val="dk1"/>
                </a:solidFill>
                <a:latin typeface="Arial"/>
                <a:ea typeface="Arial"/>
                <a:cs typeface="Arial"/>
                <a:sym typeface="Arial"/>
              </a:rPr>
              <a:t>SGT POS will be a computerized application used in different retail stores that will record sales and handle payments (process sale), process rentals and handle payments (process rental), and handle returns and refund credit (handle return). The POS will be efficient, elegant and easy to use on surface level (cashiers) as well as administrative level (managers) but also include services such as an off-line mode, a third-party tax calculator and inventory control that will make it top of the line.   	</a:t>
            </a:r>
          </a:p>
          <a:p>
            <a:pPr>
              <a:spcBef>
                <a:spcPts val="0"/>
              </a:spcBef>
              <a:buNone/>
            </a:pPr>
            <a:r>
              <a:t/>
            </a:r>
            <a:endParaRPr/>
          </a:p>
        </p:txBody>
      </p:sp>
      <p:pic>
        <p:nvPicPr>
          <p:cNvPr id="94" name="Shape 94"/>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Use Cases: Sales (fully dressed)</a:t>
            </a:r>
          </a:p>
        </p:txBody>
      </p:sp>
      <p:sp>
        <p:nvSpPr>
          <p:cNvPr id="100" name="Shape 100"/>
          <p:cNvSpPr txBox="1"/>
          <p:nvPr>
            <p:ph idx="1" type="body"/>
          </p:nvPr>
        </p:nvSpPr>
        <p:spPr>
          <a:xfrm>
            <a:off x="311700" y="1152475"/>
            <a:ext cx="8520599" cy="2772299"/>
          </a:xfrm>
          <a:prstGeom prst="rect">
            <a:avLst/>
          </a:prstGeom>
        </p:spPr>
        <p:txBody>
          <a:bodyPr anchorCtr="0" anchor="t" bIns="91425" lIns="91425" rIns="91425" tIns="91425">
            <a:noAutofit/>
          </a:bodyPr>
          <a:lstStyle/>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Customer gets to POS checkout with goods and/or services to purchase.</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2.</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Cashier starts a new sale.</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3.</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Cashier enters item identifier.</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4.</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System records sale line item and displays item description, price, and subtotal on the screen. Keeping doing step 3-4 till there is no item left.</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5.</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System displays total price with taxes calculated.</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6.</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Cashier tells Customer the total, and asks for payment.</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7.</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Customer pays and System handles payment.</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8.</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System logs completed sale and sends sale and payment information to the external accounting system (for accounting and commissions) and Inventory system (to update inventory).</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9.</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System presents receipt.</a:t>
            </a:r>
          </a:p>
          <a:p>
            <a:pPr indent="-228600" lvl="0" marL="457200" rtl="0">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10.</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Customer leaves with receipt and goods.</a:t>
            </a:r>
          </a:p>
          <a:p>
            <a:pPr>
              <a:spcBef>
                <a:spcPts val="0"/>
              </a:spcBef>
              <a:buNone/>
            </a:pPr>
            <a:r>
              <a:t/>
            </a:r>
            <a:endParaRPr/>
          </a:p>
        </p:txBody>
      </p:sp>
      <p:pic>
        <p:nvPicPr>
          <p:cNvPr id="101" name="Shape 101"/>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Use Cases: Rental (fully dressed)</a:t>
            </a:r>
          </a:p>
        </p:txBody>
      </p:sp>
      <p:sp>
        <p:nvSpPr>
          <p:cNvPr id="107" name="Shape 107"/>
          <p:cNvSpPr txBox="1"/>
          <p:nvPr>
            <p:ph idx="1" type="body"/>
          </p:nvPr>
        </p:nvSpPr>
        <p:spPr>
          <a:xfrm>
            <a:off x="784300" y="1163475"/>
            <a:ext cx="8520599" cy="3416400"/>
          </a:xfrm>
          <a:prstGeom prst="rect">
            <a:avLst/>
          </a:prstGeom>
        </p:spPr>
        <p:txBody>
          <a:bodyPr anchorCtr="0" anchor="t" bIns="91425" lIns="91425" rIns="91425" tIns="91425">
            <a:noAutofit/>
          </a:bodyPr>
          <a:lstStyle/>
          <a:p>
            <a:pPr indent="-228600" lvl="0" rtl="0">
              <a:spcBef>
                <a:spcPts val="0"/>
              </a:spcBef>
              <a:spcAft>
                <a:spcPts val="0"/>
              </a:spcAft>
              <a:buNone/>
            </a:pPr>
            <a:r>
              <a:rPr lang="en" sz="1200">
                <a:solidFill>
                  <a:schemeClr val="dk1"/>
                </a:solidFill>
                <a:latin typeface="Times New Roman"/>
                <a:ea typeface="Times New Roman"/>
                <a:cs typeface="Times New Roman"/>
                <a:sym typeface="Times New Roman"/>
              </a:rPr>
              <a:t>1.    Customer gets to POS checkout with goods/service to rent.</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2.     Cashier starts a new rental.</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3.     Cashier enters item identifier.</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4.     Customer specifies length of time for rental.</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5.     System records rental line item and time and displays item description, price, and subtotal on the screen. Repeat 3-4 until no item left.</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6.     System displays total price with taxes calculated.</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7.     Cashier tells Customer the total, and asks for payment.</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8.     Customer pays and System handles payment.</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9.     System logs completed rental and sends inventory, payment, and time information to the external accounting system (for accounting and commissions) and Inventory system (to update inventory).</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10.  System presents receipt with return date listed.</a:t>
            </a:r>
          </a:p>
          <a:p>
            <a:pPr indent="-228600" rtl="0">
              <a:spcBef>
                <a:spcPts val="0"/>
              </a:spcBef>
              <a:spcAft>
                <a:spcPts val="0"/>
              </a:spcAft>
              <a:buNone/>
            </a:pPr>
            <a:r>
              <a:rPr lang="en" sz="1200">
                <a:solidFill>
                  <a:schemeClr val="dk1"/>
                </a:solidFill>
                <a:latin typeface="Times New Roman"/>
                <a:ea typeface="Times New Roman"/>
                <a:cs typeface="Times New Roman"/>
                <a:sym typeface="Times New Roman"/>
              </a:rPr>
              <a:t>11.  Customer leaves with receipt and goods.</a:t>
            </a:r>
          </a:p>
          <a:p>
            <a:pPr>
              <a:spcBef>
                <a:spcPts val="0"/>
              </a:spcBef>
              <a:buNone/>
            </a:pPr>
            <a:r>
              <a:t/>
            </a:r>
            <a:endParaRPr>
              <a:solidFill>
                <a:schemeClr val="dk1"/>
              </a:solidFill>
            </a:endParaRPr>
          </a:p>
        </p:txBody>
      </p:sp>
      <p:pic>
        <p:nvPicPr>
          <p:cNvPr id="108" name="Shape 108"/>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t>Use Cases:</a:t>
            </a:r>
          </a:p>
        </p:txBody>
      </p:sp>
      <p:sp>
        <p:nvSpPr>
          <p:cNvPr id="114" name="Shape 11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15" name="Shape 115"/>
          <p:cNvPicPr preferRelativeResize="0"/>
          <p:nvPr/>
        </p:nvPicPr>
        <p:blipFill>
          <a:blip r:embed="rId3">
            <a:alphaModFix/>
          </a:blip>
          <a:stretch>
            <a:fillRect/>
          </a:stretch>
        </p:blipFill>
        <p:spPr>
          <a:xfrm>
            <a:off x="7632675" y="4899825"/>
            <a:ext cx="1511324" cy="2436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