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Average"/>
      <p:regular r:id="rId38"/>
    </p:embeddedFont>
    <p:embeddedFont>
      <p:font typeface="Oswald"/>
      <p:regular r:id="rId39"/>
      <p:bold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4">
          <p15:clr>
            <a:srgbClr val="A4A3A4"/>
          </p15:clr>
        </p15:guide>
        <p15:guide id="2" pos="2880">
          <p15:clr>
            <a:srgbClr val="A4A3A4"/>
          </p15:clr>
        </p15:guide>
        <p15:guide id="3" orient="horz" pos="248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A97CAE-D9D7-4948-B412-616904484BA7}">
  <a:tblStyle styleId="{5AA97CAE-D9D7-4948-B412-616904484B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584" orient="horz"/>
        <p:guide pos="2880"/>
        <p:guide pos="248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Oswald-regular.fntdata"/><Relationship Id="rId16" Type="http://schemas.openxmlformats.org/officeDocument/2006/relationships/slide" Target="slides/slide10.xml"/><Relationship Id="rId38" Type="http://schemas.openxmlformats.org/officeDocument/2006/relationships/font" Target="fonts/Averag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051aaa31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4051aaa31_2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051aaa3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4051aaa31_2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051aaa31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84051aaa31_2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051aaa31_8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4051aaa31_8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4051aaa31_8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84051aaa31_8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4051aaa31_8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84051aaa31_8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4051aaa31_8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84051aaa31_8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4051aaa31_8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84051aaa31_8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4051aaa31_8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84051aaa31_8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fdb316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fdb316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051aaa31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051aaa31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4051aaa31_1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84051aaa31_13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4051aaa31_1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84051aaa31_13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4051aaa31_1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84051aaa31_13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4051aaa31_1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84051aaa31_13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4051aaa3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84051aaa31_1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4051aaa31_1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84051aaa31_18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4051aaa31_1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84051aaa31_18_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fe1dc0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fe1dc0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051aaa31_6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051aaa31_6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051aaa31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051aaa31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051aaa31_6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051aaa31_6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051aaa31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84051aaa31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051aaa31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84051aaa31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051aaa31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4051aaa31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051aaa31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4051aaa31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1600"/>
              </a:spcBef>
              <a:spcAft>
                <a:spcPts val="0"/>
              </a:spcAft>
              <a:buClr>
                <a:schemeClr val="lt1"/>
              </a:buClr>
              <a:buSzPts val="1400"/>
              <a:buChar char="○"/>
              <a:defRPr/>
            </a:lvl2pPr>
            <a:lvl3pPr indent="-317500" lvl="2" marL="1371600" rtl="0" algn="l">
              <a:lnSpc>
                <a:spcPct val="90000"/>
              </a:lnSpc>
              <a:spcBef>
                <a:spcPts val="1600"/>
              </a:spcBef>
              <a:spcAft>
                <a:spcPts val="0"/>
              </a:spcAft>
              <a:buClr>
                <a:schemeClr val="lt1"/>
              </a:buClr>
              <a:buSzPts val="1400"/>
              <a:buChar char="■"/>
              <a:defRPr/>
            </a:lvl3pPr>
            <a:lvl4pPr indent="-317500" lvl="3" marL="1828800" rtl="0" algn="l">
              <a:lnSpc>
                <a:spcPct val="90000"/>
              </a:lnSpc>
              <a:spcBef>
                <a:spcPts val="1600"/>
              </a:spcBef>
              <a:spcAft>
                <a:spcPts val="0"/>
              </a:spcAft>
              <a:buClr>
                <a:schemeClr val="lt1"/>
              </a:buClr>
              <a:buSzPts val="1400"/>
              <a:buChar char="●"/>
              <a:defRPr/>
            </a:lvl4pPr>
            <a:lvl5pPr indent="-317500" lvl="4" marL="2286000" rtl="0" algn="l">
              <a:lnSpc>
                <a:spcPct val="90000"/>
              </a:lnSpc>
              <a:spcBef>
                <a:spcPts val="1600"/>
              </a:spcBef>
              <a:spcAft>
                <a:spcPts val="0"/>
              </a:spcAft>
              <a:buClr>
                <a:schemeClr val="lt1"/>
              </a:buClr>
              <a:buSzPts val="1400"/>
              <a:buChar char="○"/>
              <a:defRPr/>
            </a:lvl5pPr>
            <a:lvl6pPr indent="-317500" lvl="5" marL="2743200" rtl="0" algn="l">
              <a:lnSpc>
                <a:spcPct val="90000"/>
              </a:lnSpc>
              <a:spcBef>
                <a:spcPts val="1600"/>
              </a:spcBef>
              <a:spcAft>
                <a:spcPts val="0"/>
              </a:spcAft>
              <a:buClr>
                <a:schemeClr val="lt1"/>
              </a:buClr>
              <a:buSzPts val="1400"/>
              <a:buChar char="■"/>
              <a:defRPr/>
            </a:lvl6pPr>
            <a:lvl7pPr indent="-317500" lvl="6" marL="3200400" rtl="0" algn="l">
              <a:lnSpc>
                <a:spcPct val="90000"/>
              </a:lnSpc>
              <a:spcBef>
                <a:spcPts val="1600"/>
              </a:spcBef>
              <a:spcAft>
                <a:spcPts val="0"/>
              </a:spcAft>
              <a:buClr>
                <a:schemeClr val="lt1"/>
              </a:buClr>
              <a:buSzPts val="1400"/>
              <a:buChar char="●"/>
              <a:defRPr/>
            </a:lvl7pPr>
            <a:lvl8pPr indent="-317500" lvl="7" marL="3657600" rtl="0" algn="l">
              <a:lnSpc>
                <a:spcPct val="90000"/>
              </a:lnSpc>
              <a:spcBef>
                <a:spcPts val="1600"/>
              </a:spcBef>
              <a:spcAft>
                <a:spcPts val="0"/>
              </a:spcAft>
              <a:buClr>
                <a:schemeClr val="lt1"/>
              </a:buClr>
              <a:buSzPts val="1400"/>
              <a:buChar char="○"/>
              <a:defRPr/>
            </a:lvl8pPr>
            <a:lvl9pPr indent="-317500" lvl="8" marL="4114800" rtl="0" algn="l">
              <a:lnSpc>
                <a:spcPct val="90000"/>
              </a:lnSpc>
              <a:spcBef>
                <a:spcPts val="1600"/>
              </a:spcBef>
              <a:spcAft>
                <a:spcPts val="1600"/>
              </a:spcAft>
              <a:buClr>
                <a:schemeClr val="lt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 Launcher</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67" name="Google Shape;67;p14"/>
          <p:cNvSpPr txBox="1"/>
          <p:nvPr/>
        </p:nvSpPr>
        <p:spPr>
          <a:xfrm>
            <a:off x="7494200" y="4587850"/>
            <a:ext cx="15162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23 April 2020</a:t>
            </a:r>
            <a:endParaRPr>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6" name="Shape 156"/>
        <p:cNvGrpSpPr/>
        <p:nvPr/>
      </p:nvGrpSpPr>
      <p:grpSpPr>
        <a:xfrm>
          <a:off x="0" y="0"/>
          <a:ext cx="0" cy="0"/>
          <a:chOff x="0" y="0"/>
          <a:chExt cx="0" cy="0"/>
        </a:xfrm>
      </p:grpSpPr>
      <p:sp>
        <p:nvSpPr>
          <p:cNvPr id="157" name="Google Shape;157;p23"/>
          <p:cNvSpPr/>
          <p:nvPr/>
        </p:nvSpPr>
        <p:spPr>
          <a:xfrm>
            <a:off x="0" y="1020725"/>
            <a:ext cx="9144000" cy="4122775"/>
          </a:xfrm>
          <a:prstGeom prst="rect">
            <a:avLst/>
          </a:prstGeom>
          <a:gradFill>
            <a:gsLst>
              <a:gs pos="0">
                <a:srgbClr val="3865B4"/>
              </a:gs>
              <a:gs pos="25000">
                <a:srgbClr val="3865B4"/>
              </a:gs>
              <a:gs pos="94000">
                <a:srgbClr val="11151A"/>
              </a:gs>
              <a:gs pos="100000">
                <a:srgbClr val="11151A"/>
              </a:gs>
            </a:gsLst>
            <a:lin ang="4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58" name="Google Shape;158;p23"/>
          <p:cNvGrpSpPr/>
          <p:nvPr/>
        </p:nvGrpSpPr>
        <p:grpSpPr>
          <a:xfrm flipH="1" rot="10800000">
            <a:off x="0" y="0"/>
            <a:ext cx="9144000" cy="2286994"/>
            <a:chOff x="0" y="3808676"/>
            <a:chExt cx="12192000" cy="3049325"/>
          </a:xfrm>
        </p:grpSpPr>
        <p:pic>
          <p:nvPicPr>
            <p:cNvPr id="159" name="Google Shape;159;p23"/>
            <p:cNvPicPr preferRelativeResize="0"/>
            <p:nvPr/>
          </p:nvPicPr>
          <p:blipFill rotWithShape="1">
            <a:blip r:embed="rId3">
              <a:alphaModFix/>
            </a:blip>
            <a:srcRect b="9820" l="0" r="0" t="45715"/>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60" name="Google Shape;160;p23"/>
            <p:cNvSpPr/>
            <p:nvPr/>
          </p:nvSpPr>
          <p:spPr>
            <a:xfrm>
              <a:off x="2067339" y="5375082"/>
              <a:ext cx="373711" cy="405516"/>
            </a:xfrm>
            <a:prstGeom prst="ellipse">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61" name="Google Shape;161;p23"/>
          <p:cNvSpPr txBox="1"/>
          <p:nvPr>
            <p:ph type="title"/>
          </p:nvPr>
        </p:nvSpPr>
        <p:spPr>
          <a:xfrm>
            <a:off x="884419" y="336042"/>
            <a:ext cx="7375161" cy="800101"/>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300"/>
              <a:buFont typeface="Algerian"/>
              <a:buNone/>
            </a:pPr>
            <a:r>
              <a:rPr b="1" lang="en">
                <a:solidFill>
                  <a:srgbClr val="3F3F3F"/>
                </a:solidFill>
                <a:latin typeface="Algerian"/>
                <a:ea typeface="Algerian"/>
                <a:cs typeface="Algerian"/>
                <a:sym typeface="Algerian"/>
              </a:rPr>
              <a:t>The trigger and the link</a:t>
            </a:r>
            <a:endParaRPr b="1">
              <a:solidFill>
                <a:srgbClr val="3F3F3F"/>
              </a:solidFill>
              <a:latin typeface="Algerian"/>
              <a:ea typeface="Algerian"/>
              <a:cs typeface="Algerian"/>
              <a:sym typeface="Algerian"/>
            </a:endParaRPr>
          </a:p>
        </p:txBody>
      </p:sp>
      <p:sp>
        <p:nvSpPr>
          <p:cNvPr id="162" name="Google Shape;162;p23"/>
          <p:cNvSpPr txBox="1"/>
          <p:nvPr>
            <p:ph idx="1" type="body"/>
          </p:nvPr>
        </p:nvSpPr>
        <p:spPr>
          <a:xfrm>
            <a:off x="1024467" y="1500575"/>
            <a:ext cx="6244512" cy="277085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1600"/>
              </a:spcAft>
              <a:buClr>
                <a:srgbClr val="FFFFFF"/>
              </a:buClr>
              <a:buSzPts val="1500"/>
              <a:buNone/>
            </a:pPr>
            <a:r>
              <a:rPr lang="en" sz="1500">
                <a:solidFill>
                  <a:srgbClr val="FFFFFF"/>
                </a:solidFill>
                <a:latin typeface="Georgia"/>
                <a:ea typeface="Georgia"/>
                <a:cs typeface="Georgia"/>
                <a:sym typeface="Georgia"/>
              </a:rPr>
              <a:t>The trigger is made of the plastic or metal. It is connected with the moveable plate and its one end is present at the empty slot present in the center of the moveable plate which serves as the lock. While the other end is act as trigger.</a:t>
            </a:r>
            <a:endParaRPr sz="1500">
              <a:solidFill>
                <a:srgbClr val="FFFFFF"/>
              </a:solidFill>
              <a:latin typeface="Georgia"/>
              <a:ea typeface="Georgia"/>
              <a:cs typeface="Georgia"/>
              <a:sym typeface="Georgia"/>
            </a:endParaRPr>
          </a:p>
        </p:txBody>
      </p:sp>
      <p:sp>
        <p:nvSpPr>
          <p:cNvPr id="163" name="Google Shape;163;p23"/>
          <p:cNvSpPr txBox="1"/>
          <p:nvPr/>
        </p:nvSpPr>
        <p:spPr>
          <a:xfrm>
            <a:off x="1024467" y="3496733"/>
            <a:ext cx="6244512" cy="76174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FFFFFF"/>
                </a:solidFill>
                <a:latin typeface="Georgia"/>
                <a:ea typeface="Georgia"/>
                <a:cs typeface="Georgia"/>
                <a:sym typeface="Georgia"/>
              </a:rPr>
              <a:t>The link is also made of the plastic or metal. It is the connection between the base plate and the moveable plate. It serves as the angle changer between the two plates due to which the angle of projection also changes.</a:t>
            </a:r>
            <a:endParaRPr sz="1500">
              <a:solidFill>
                <a:srgbClr val="FFFFFF"/>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7" name="Shape 167"/>
        <p:cNvGrpSpPr/>
        <p:nvPr/>
      </p:nvGrpSpPr>
      <p:grpSpPr>
        <a:xfrm>
          <a:off x="0" y="0"/>
          <a:ext cx="0" cy="0"/>
          <a:chOff x="0" y="0"/>
          <a:chExt cx="0" cy="0"/>
        </a:xfrm>
      </p:grpSpPr>
      <p:sp>
        <p:nvSpPr>
          <p:cNvPr id="168" name="Google Shape;168;p24"/>
          <p:cNvSpPr/>
          <p:nvPr/>
        </p:nvSpPr>
        <p:spPr>
          <a:xfrm>
            <a:off x="961281" y="0"/>
            <a:ext cx="8182719" cy="5143500"/>
          </a:xfrm>
          <a:prstGeom prst="rect">
            <a:avLst/>
          </a:prstGeom>
          <a:gradFill>
            <a:gsLst>
              <a:gs pos="0">
                <a:srgbClr val="3865B4"/>
              </a:gs>
              <a:gs pos="25000">
                <a:srgbClr val="3865B4"/>
              </a:gs>
              <a:gs pos="94000">
                <a:srgbClr val="11151A"/>
              </a:gs>
              <a:gs pos="100000">
                <a:srgbClr val="11151A"/>
              </a:gs>
            </a:gsLst>
            <a:lin ang="42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9" name="Google Shape;169;p24"/>
          <p:cNvSpPr/>
          <p:nvPr/>
        </p:nvSpPr>
        <p:spPr>
          <a:xfrm>
            <a:off x="0" y="0"/>
            <a:ext cx="33147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70" name="Google Shape;170;p24"/>
          <p:cNvPicPr preferRelativeResize="0"/>
          <p:nvPr/>
        </p:nvPicPr>
        <p:blipFill rotWithShape="1">
          <a:blip r:embed="rId3">
            <a:alphaModFix/>
          </a:blip>
          <a:srcRect b="14446" l="-1" r="60644" t="7983"/>
          <a:stretch/>
        </p:blipFill>
        <p:spPr>
          <a:xfrm>
            <a:off x="2083118" y="1"/>
            <a:ext cx="4636646" cy="5143499"/>
          </a:xfrm>
          <a:custGeom>
            <a:rect b="b" l="l" r="r" t="t"/>
            <a:pathLst>
              <a:path extrusionOk="0" h="6857999" w="9414510">
                <a:moveTo>
                  <a:pt x="0" y="0"/>
                </a:moveTo>
                <a:lnTo>
                  <a:pt x="9414510" y="0"/>
                </a:lnTo>
                <a:lnTo>
                  <a:pt x="9414510" y="6857999"/>
                </a:lnTo>
                <a:lnTo>
                  <a:pt x="0" y="6857999"/>
                </a:lnTo>
                <a:close/>
              </a:path>
            </a:pathLst>
          </a:custGeom>
          <a:noFill/>
          <a:ln>
            <a:noFill/>
          </a:ln>
        </p:spPr>
      </p:pic>
      <p:sp>
        <p:nvSpPr>
          <p:cNvPr id="171" name="Google Shape;171;p24"/>
          <p:cNvSpPr txBox="1"/>
          <p:nvPr>
            <p:ph type="title"/>
          </p:nvPr>
        </p:nvSpPr>
        <p:spPr>
          <a:xfrm>
            <a:off x="480060" y="932260"/>
            <a:ext cx="2891790" cy="327898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3300"/>
              <a:buFont typeface="Algerian"/>
              <a:buNone/>
            </a:pPr>
            <a:r>
              <a:rPr b="1" lang="en">
                <a:solidFill>
                  <a:srgbClr val="3F3F3F"/>
                </a:solidFill>
                <a:latin typeface="Algerian"/>
                <a:ea typeface="Algerian"/>
                <a:cs typeface="Algerian"/>
                <a:sym typeface="Algerian"/>
              </a:rPr>
              <a:t>Working Principle</a:t>
            </a:r>
            <a:endParaRPr b="1">
              <a:solidFill>
                <a:srgbClr val="3F3F3F"/>
              </a:solidFill>
              <a:latin typeface="Algerian"/>
              <a:ea typeface="Algerian"/>
              <a:cs typeface="Algerian"/>
              <a:sym typeface="Algerian"/>
            </a:endParaRPr>
          </a:p>
        </p:txBody>
      </p:sp>
      <p:sp>
        <p:nvSpPr>
          <p:cNvPr id="172" name="Google Shape;172;p24"/>
          <p:cNvSpPr txBox="1"/>
          <p:nvPr>
            <p:ph idx="1" type="body"/>
          </p:nvPr>
        </p:nvSpPr>
        <p:spPr>
          <a:xfrm>
            <a:off x="4729163" y="774740"/>
            <a:ext cx="3934778" cy="359402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1600"/>
              </a:spcAft>
              <a:buClr>
                <a:srgbClr val="FFFFFF"/>
              </a:buClr>
              <a:buSzPts val="1800"/>
              <a:buNone/>
            </a:pPr>
            <a:r>
              <a:rPr lang="en" sz="1800">
                <a:solidFill>
                  <a:srgbClr val="FFFFFF"/>
                </a:solidFill>
                <a:latin typeface="Georgia"/>
                <a:ea typeface="Georgia"/>
                <a:cs typeface="Georgia"/>
                <a:sym typeface="Georgia"/>
              </a:rPr>
              <a:t>The working principle of the linear launcher depends upon the law of conservation of energy in which first energy is stored in the form of elastic potential energy inside the spring and then this energy is released to attain certain kinetic energy. </a:t>
            </a:r>
            <a:endParaRPr sz="1800">
              <a:solidFill>
                <a:srgbClr val="FFFFFF"/>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8" name="Google Shape;178;p25"/>
          <p:cNvSpPr txBox="1"/>
          <p:nvPr>
            <p:ph type="title"/>
          </p:nvPr>
        </p:nvSpPr>
        <p:spPr>
          <a:xfrm>
            <a:off x="628650" y="273844"/>
            <a:ext cx="4045021" cy="994172"/>
          </a:xfrm>
          <a:prstGeom prst="rect">
            <a:avLst/>
          </a:prstGeom>
          <a:noFill/>
          <a:ln>
            <a:noFill/>
          </a:ln>
        </p:spPr>
        <p:txBody>
          <a:bodyPr anchorCtr="0" anchor="ctr" bIns="34275" lIns="68575" spcFirstLastPara="1" rIns="68575" wrap="square" tIns="34275">
            <a:noAutofit/>
          </a:bodyPr>
          <a:lstStyle/>
          <a:p>
            <a:pPr indent="0" lvl="0" marL="0" rtl="0" algn="just">
              <a:lnSpc>
                <a:spcPct val="90000"/>
              </a:lnSpc>
              <a:spcBef>
                <a:spcPts val="0"/>
              </a:spcBef>
              <a:spcAft>
                <a:spcPts val="0"/>
              </a:spcAft>
              <a:buClr>
                <a:schemeClr val="dk1"/>
              </a:buClr>
              <a:buSzPts val="3300"/>
              <a:buFont typeface="Algerian"/>
              <a:buNone/>
            </a:pPr>
            <a:r>
              <a:rPr b="1" lang="en">
                <a:latin typeface="Algerian"/>
                <a:ea typeface="Algerian"/>
                <a:cs typeface="Algerian"/>
                <a:sym typeface="Algerian"/>
              </a:rPr>
              <a:t>Working principle</a:t>
            </a:r>
            <a:endParaRPr b="1">
              <a:latin typeface="Algerian"/>
              <a:ea typeface="Algerian"/>
              <a:cs typeface="Algerian"/>
              <a:sym typeface="Algerian"/>
            </a:endParaRPr>
          </a:p>
        </p:txBody>
      </p:sp>
      <p:sp>
        <p:nvSpPr>
          <p:cNvPr id="179" name="Google Shape;179;p25"/>
          <p:cNvSpPr/>
          <p:nvPr/>
        </p:nvSpPr>
        <p:spPr>
          <a:xfrm>
            <a:off x="7648993" y="1"/>
            <a:ext cx="866357" cy="468770"/>
          </a:xfrm>
          <a:custGeom>
            <a:rect b="b" l="l" r="r" t="t"/>
            <a:pathLst>
              <a:path extrusionOk="0" h="625027" w="1155142">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0" name="Google Shape;180;p25"/>
          <p:cNvSpPr txBox="1"/>
          <p:nvPr>
            <p:ph idx="1" type="body"/>
          </p:nvPr>
        </p:nvSpPr>
        <p:spPr>
          <a:xfrm>
            <a:off x="620575" y="1216399"/>
            <a:ext cx="4061100" cy="36192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1600"/>
              </a:spcAft>
              <a:buClr>
                <a:schemeClr val="dk1"/>
              </a:buClr>
              <a:buSzPts val="1700"/>
              <a:buNone/>
            </a:pPr>
            <a:r>
              <a:rPr lang="en" sz="1700">
                <a:latin typeface="Georgia"/>
                <a:ea typeface="Georgia"/>
                <a:cs typeface="Georgia"/>
                <a:sym typeface="Georgia"/>
              </a:rPr>
              <a:t>When the striking rod is pu</a:t>
            </a:r>
            <a:r>
              <a:rPr lang="en" sz="1700">
                <a:latin typeface="Georgia"/>
                <a:ea typeface="Georgia"/>
                <a:cs typeface="Georgia"/>
                <a:sym typeface="Georgia"/>
              </a:rPr>
              <a:t>lled</a:t>
            </a:r>
            <a:r>
              <a:rPr lang="en" sz="1700">
                <a:latin typeface="Georgia"/>
                <a:ea typeface="Georgia"/>
                <a:cs typeface="Georgia"/>
                <a:sym typeface="Georgia"/>
              </a:rPr>
              <a:t> </a:t>
            </a:r>
            <a:r>
              <a:rPr lang="en" sz="1700">
                <a:latin typeface="Georgia"/>
                <a:ea typeface="Georgia"/>
                <a:cs typeface="Georgia"/>
                <a:sym typeface="Georgia"/>
              </a:rPr>
              <a:t>back </a:t>
            </a:r>
            <a:r>
              <a:rPr lang="en" sz="1700">
                <a:latin typeface="Georgia"/>
                <a:ea typeface="Georgia"/>
                <a:cs typeface="Georgia"/>
                <a:sym typeface="Georgia"/>
              </a:rPr>
              <a:t>the spring over it got </a:t>
            </a:r>
            <a:r>
              <a:rPr b="1" i="1" lang="en" sz="1400">
                <a:latin typeface="Georgia"/>
                <a:ea typeface="Georgia"/>
                <a:cs typeface="Georgia"/>
                <a:sym typeface="Georgia"/>
              </a:rPr>
              <a:t>compressed</a:t>
            </a:r>
            <a:r>
              <a:rPr lang="en" sz="1700">
                <a:latin typeface="Georgia"/>
                <a:ea typeface="Georgia"/>
                <a:cs typeface="Georgia"/>
                <a:sym typeface="Georgia"/>
              </a:rPr>
              <a:t> and then it stores the </a:t>
            </a:r>
            <a:r>
              <a:rPr b="1" i="1" lang="en" sz="1400">
                <a:latin typeface="Georgia"/>
                <a:ea typeface="Georgia"/>
                <a:cs typeface="Georgia"/>
                <a:sym typeface="Georgia"/>
              </a:rPr>
              <a:t>elastic potential energy</a:t>
            </a:r>
            <a:r>
              <a:rPr lang="en" sz="1700">
                <a:latin typeface="Georgia"/>
                <a:ea typeface="Georgia"/>
                <a:cs typeface="Georgia"/>
                <a:sym typeface="Georgia"/>
              </a:rPr>
              <a:t> in it. The rod can be locked with the trigger. So when the small external force is applied on the trigger the rod got unlocked and it </a:t>
            </a:r>
            <a:r>
              <a:rPr b="1" i="1" lang="en" sz="1400">
                <a:latin typeface="Georgia"/>
                <a:ea typeface="Georgia"/>
                <a:cs typeface="Georgia"/>
                <a:sym typeface="Georgia"/>
              </a:rPr>
              <a:t>launches</a:t>
            </a:r>
            <a:r>
              <a:rPr lang="en" sz="1700">
                <a:latin typeface="Georgia"/>
                <a:ea typeface="Georgia"/>
                <a:cs typeface="Georgia"/>
                <a:sym typeface="Georgia"/>
              </a:rPr>
              <a:t> the ball by changing the potential energy into the </a:t>
            </a:r>
            <a:r>
              <a:rPr b="1" i="1" lang="en" sz="1400">
                <a:latin typeface="Georgia"/>
                <a:ea typeface="Georgia"/>
                <a:cs typeface="Georgia"/>
                <a:sym typeface="Georgia"/>
              </a:rPr>
              <a:t>kinetic energy</a:t>
            </a:r>
            <a:r>
              <a:rPr lang="en" sz="1700">
                <a:latin typeface="Georgia"/>
                <a:ea typeface="Georgia"/>
                <a:cs typeface="Georgia"/>
                <a:sym typeface="Georgia"/>
              </a:rPr>
              <a:t> and the ball hits the certain </a:t>
            </a:r>
            <a:r>
              <a:rPr b="1" i="1" lang="en" sz="1400">
                <a:latin typeface="Georgia"/>
                <a:ea typeface="Georgia"/>
                <a:cs typeface="Georgia"/>
                <a:sym typeface="Georgia"/>
              </a:rPr>
              <a:t>target</a:t>
            </a:r>
            <a:r>
              <a:rPr lang="en" sz="1700">
                <a:latin typeface="Georgia"/>
                <a:ea typeface="Georgia"/>
                <a:cs typeface="Georgia"/>
                <a:sym typeface="Georgia"/>
              </a:rPr>
              <a:t> according to the calculation. We can change the </a:t>
            </a:r>
            <a:r>
              <a:rPr b="1" i="1" lang="en" sz="1400">
                <a:latin typeface="Georgia"/>
                <a:ea typeface="Georgia"/>
                <a:cs typeface="Georgia"/>
                <a:sym typeface="Georgia"/>
              </a:rPr>
              <a:t>angle of projection</a:t>
            </a:r>
            <a:r>
              <a:rPr lang="en" sz="1700">
                <a:latin typeface="Georgia"/>
                <a:ea typeface="Georgia"/>
                <a:cs typeface="Georgia"/>
                <a:sym typeface="Georgia"/>
              </a:rPr>
              <a:t> with the help of the link present between the plates. </a:t>
            </a:r>
            <a:endParaRPr sz="1700">
              <a:latin typeface="Georgia"/>
              <a:ea typeface="Georgia"/>
              <a:cs typeface="Georgia"/>
              <a:sym typeface="Georgia"/>
            </a:endParaRPr>
          </a:p>
        </p:txBody>
      </p:sp>
      <p:sp>
        <p:nvSpPr>
          <p:cNvPr id="181" name="Google Shape;181;p25"/>
          <p:cNvSpPr/>
          <p:nvPr/>
        </p:nvSpPr>
        <p:spPr>
          <a:xfrm>
            <a:off x="5106139" y="2567969"/>
            <a:ext cx="405600" cy="405600"/>
          </a:xfrm>
          <a:prstGeom prst="ellipse">
            <a:avLst/>
          </a:prstGeom>
          <a:noFill/>
          <a:ln cap="flat" cmpd="sng" w="1270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g</a:t>
            </a:r>
            <a:endParaRPr sz="1400">
              <a:solidFill>
                <a:schemeClr val="lt1"/>
              </a:solidFill>
              <a:latin typeface="Calibri"/>
              <a:ea typeface="Calibri"/>
              <a:cs typeface="Calibri"/>
              <a:sym typeface="Calibri"/>
            </a:endParaRPr>
          </a:p>
        </p:txBody>
      </p:sp>
      <p:pic>
        <p:nvPicPr>
          <p:cNvPr descr="Checkmark" id="182" name="Google Shape;182;p25"/>
          <p:cNvPicPr preferRelativeResize="0"/>
          <p:nvPr/>
        </p:nvPicPr>
        <p:blipFill rotWithShape="1">
          <a:blip r:embed="rId3">
            <a:alphaModFix/>
          </a:blip>
          <a:srcRect b="0" l="0" r="0" t="0"/>
          <a:stretch/>
        </p:blipFill>
        <p:spPr>
          <a:xfrm>
            <a:off x="5915388" y="912364"/>
            <a:ext cx="2835788" cy="2835788"/>
          </a:xfrm>
          <a:custGeom>
            <a:rect b="b" l="l" r="r" t="t"/>
            <a:pathLst>
              <a:path extrusionOk="0" h="5712488" w="411480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183" name="Google Shape;183;p25"/>
          <p:cNvSpPr/>
          <p:nvPr/>
        </p:nvSpPr>
        <p:spPr>
          <a:xfrm>
            <a:off x="5062202" y="1"/>
            <a:ext cx="1550211" cy="1216409"/>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184" name="Google Shape;184;p25"/>
          <p:cNvCxnSpPr/>
          <p:nvPr/>
        </p:nvCxnSpPr>
        <p:spPr>
          <a:xfrm>
            <a:off x="9104059" y="770929"/>
            <a:ext cx="0" cy="1198281"/>
          </a:xfrm>
          <a:prstGeom prst="straightConnector1">
            <a:avLst/>
          </a:prstGeom>
          <a:noFill/>
          <a:ln cap="rnd" cmpd="sng" w="127000">
            <a:solidFill>
              <a:schemeClr val="accent4"/>
            </a:solidFill>
            <a:prstDash val="dash"/>
            <a:miter lim="800000"/>
            <a:headEnd len="sm" w="sm" type="none"/>
            <a:tailEnd len="sm" w="sm" type="none"/>
          </a:ln>
        </p:spPr>
      </p:cxnSp>
      <p:sp>
        <p:nvSpPr>
          <p:cNvPr id="185" name="Google Shape;185;p25"/>
          <p:cNvSpPr/>
          <p:nvPr/>
        </p:nvSpPr>
        <p:spPr>
          <a:xfrm rot="-1136562">
            <a:off x="5592435" y="3875012"/>
            <a:ext cx="1376794" cy="1518589"/>
          </a:xfrm>
          <a:custGeom>
            <a:rect b="b" l="l" r="r" t="t"/>
            <a:pathLst>
              <a:path extrusionOk="0" h="2024785" w="183572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25"/>
          <p:cNvSpPr/>
          <p:nvPr/>
        </p:nvSpPr>
        <p:spPr>
          <a:xfrm>
            <a:off x="5107146" y="4525346"/>
            <a:ext cx="1493298" cy="618154"/>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25"/>
          <p:cNvSpPr/>
          <p:nvPr/>
        </p:nvSpPr>
        <p:spPr>
          <a:xfrm>
            <a:off x="8138772" y="4139397"/>
            <a:ext cx="1005229" cy="1004104"/>
          </a:xfrm>
          <a:custGeom>
            <a:rect b="b" l="l" r="r" t="t"/>
            <a:pathLst>
              <a:path extrusionOk="0" h="1338805" w="13403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sp>
        <p:nvSpPr>
          <p:cNvPr id="193" name="Google Shape;193;p26"/>
          <p:cNvSpPr txBox="1"/>
          <p:nvPr>
            <p:ph type="title"/>
          </p:nvPr>
        </p:nvSpPr>
        <p:spPr>
          <a:xfrm>
            <a:off x="489361" y="1036865"/>
            <a:ext cx="2660686" cy="306977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accent1"/>
              </a:buClr>
              <a:buSzPts val="3300"/>
              <a:buFont typeface="Times New Roman"/>
              <a:buNone/>
            </a:pPr>
            <a:r>
              <a:rPr b="1" lang="en" sz="3300">
                <a:latin typeface="Times New Roman"/>
                <a:ea typeface="Times New Roman"/>
                <a:cs typeface="Times New Roman"/>
                <a:sym typeface="Times New Roman"/>
              </a:rPr>
              <a:t>Materials Selection</a:t>
            </a:r>
            <a:endParaRPr b="1" sz="3300">
              <a:latin typeface="Times New Roman"/>
              <a:ea typeface="Times New Roman"/>
              <a:cs typeface="Times New Roman"/>
              <a:sym typeface="Times New Roman"/>
            </a:endParaRPr>
          </a:p>
        </p:txBody>
      </p:sp>
      <p:grpSp>
        <p:nvGrpSpPr>
          <p:cNvPr id="194" name="Google Shape;194;p26"/>
          <p:cNvGrpSpPr/>
          <p:nvPr/>
        </p:nvGrpSpPr>
        <p:grpSpPr>
          <a:xfrm>
            <a:off x="996950" y="-6350"/>
            <a:ext cx="3575050" cy="5149850"/>
            <a:chOff x="7425267" y="-8467"/>
            <a:chExt cx="4766733" cy="6866467"/>
          </a:xfrm>
        </p:grpSpPr>
        <p:cxnSp>
          <p:nvCxnSpPr>
            <p:cNvPr id="195" name="Google Shape;195;p26"/>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196" name="Google Shape;196;p26"/>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197" name="Google Shape;197;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98" name="Google Shape;198;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9" name="Google Shape;199;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 name="Google Shape;200;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01" name="Google Shape;201;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02" name="Google Shape;202;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03" name="Google Shape;203;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04" name="Google Shape;204;p26"/>
          <p:cNvSpPr/>
          <p:nvPr/>
        </p:nvSpPr>
        <p:spPr>
          <a:xfrm>
            <a:off x="4483289" y="0"/>
            <a:ext cx="4660711"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grpSp>
        <p:nvGrpSpPr>
          <p:cNvPr id="205" name="Google Shape;205;p26"/>
          <p:cNvGrpSpPr/>
          <p:nvPr/>
        </p:nvGrpSpPr>
        <p:grpSpPr>
          <a:xfrm>
            <a:off x="3687415" y="709972"/>
            <a:ext cx="4971603" cy="3731585"/>
            <a:chOff x="0" y="2066"/>
            <a:chExt cx="6628804" cy="4975447"/>
          </a:xfrm>
        </p:grpSpPr>
        <p:sp>
          <p:nvSpPr>
            <p:cNvPr id="206" name="Google Shape;206;p26"/>
            <p:cNvSpPr/>
            <p:nvPr/>
          </p:nvSpPr>
          <p:spPr>
            <a:xfrm>
              <a:off x="0" y="2066"/>
              <a:ext cx="6628804" cy="1047462"/>
            </a:xfrm>
            <a:prstGeom prst="roundRect">
              <a:avLst>
                <a:gd fmla="val 10000" name="adj"/>
              </a:avLst>
            </a:prstGeom>
            <a:solidFill>
              <a:srgbClr val="52A01E"/>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7" name="Google Shape;207;p26"/>
            <p:cNvSpPr/>
            <p:nvPr/>
          </p:nvSpPr>
          <p:spPr>
            <a:xfrm>
              <a:off x="316857" y="237745"/>
              <a:ext cx="576104" cy="576104"/>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26"/>
            <p:cNvSpPr/>
            <p:nvPr/>
          </p:nvSpPr>
          <p:spPr>
            <a:xfrm>
              <a:off x="1209819" y="2066"/>
              <a:ext cx="5418984" cy="104746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26"/>
            <p:cNvSpPr txBox="1"/>
            <p:nvPr/>
          </p:nvSpPr>
          <p:spPr>
            <a:xfrm>
              <a:off x="1209819" y="2066"/>
              <a:ext cx="5418984" cy="1047462"/>
            </a:xfrm>
            <a:prstGeom prst="rect">
              <a:avLst/>
            </a:prstGeom>
            <a:noFill/>
            <a:ln>
              <a:noFill/>
            </a:ln>
          </p:spPr>
          <p:txBody>
            <a:bodyPr anchorCtr="0" anchor="ctr" bIns="83150" lIns="83150" spcFirstLastPara="1" rIns="83150" wrap="square" tIns="83150">
              <a:noAutofit/>
            </a:bodyPr>
            <a:lstStyle/>
            <a:p>
              <a:pPr indent="0" lvl="0" marL="0" marR="0" rtl="0" algn="l">
                <a:lnSpc>
                  <a:spcPct val="90000"/>
                </a:lnSpc>
                <a:spcBef>
                  <a:spcPts val="0"/>
                </a:spcBef>
                <a:spcAft>
                  <a:spcPts val="0"/>
                </a:spcAft>
                <a:buClr>
                  <a:schemeClr val="dk1"/>
                </a:buClr>
                <a:buSzPts val="1500"/>
                <a:buFont typeface="Trebuchet MS"/>
                <a:buNone/>
              </a:pPr>
              <a:r>
                <a:rPr b="0" i="0" lang="en" sz="1500" u="none" cap="none" strike="noStrike">
                  <a:solidFill>
                    <a:schemeClr val="dk1"/>
                  </a:solidFill>
                  <a:latin typeface="Trebuchet MS"/>
                  <a:ea typeface="Trebuchet MS"/>
                  <a:cs typeface="Trebuchet MS"/>
                  <a:sym typeface="Trebuchet MS"/>
                </a:rPr>
                <a:t>Material selection is the basic and most important step for the making or formation of any kind of device.</a:t>
              </a:r>
              <a:endParaRPr sz="1100"/>
            </a:p>
          </p:txBody>
        </p:sp>
        <p:sp>
          <p:nvSpPr>
            <p:cNvPr id="210" name="Google Shape;210;p26"/>
            <p:cNvSpPr/>
            <p:nvPr/>
          </p:nvSpPr>
          <p:spPr>
            <a:xfrm>
              <a:off x="0" y="1311395"/>
              <a:ext cx="6628804" cy="1047462"/>
            </a:xfrm>
            <a:prstGeom prst="roundRect">
              <a:avLst>
                <a:gd fmla="val 10000" name="adj"/>
              </a:avLst>
            </a:prstGeom>
            <a:solidFill>
              <a:srgbClr val="E4B91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26"/>
            <p:cNvSpPr/>
            <p:nvPr/>
          </p:nvSpPr>
          <p:spPr>
            <a:xfrm>
              <a:off x="316857" y="1547074"/>
              <a:ext cx="576104" cy="576104"/>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26"/>
            <p:cNvSpPr/>
            <p:nvPr/>
          </p:nvSpPr>
          <p:spPr>
            <a:xfrm>
              <a:off x="1209819" y="1311395"/>
              <a:ext cx="5418984" cy="104746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26"/>
            <p:cNvSpPr txBox="1"/>
            <p:nvPr/>
          </p:nvSpPr>
          <p:spPr>
            <a:xfrm>
              <a:off x="1209819" y="1311395"/>
              <a:ext cx="5418984" cy="1047462"/>
            </a:xfrm>
            <a:prstGeom prst="rect">
              <a:avLst/>
            </a:prstGeom>
            <a:noFill/>
            <a:ln>
              <a:noFill/>
            </a:ln>
          </p:spPr>
          <p:txBody>
            <a:bodyPr anchorCtr="0" anchor="ctr" bIns="83150" lIns="83150" spcFirstLastPara="1" rIns="83150" wrap="square" tIns="83150">
              <a:noAutofit/>
            </a:bodyPr>
            <a:lstStyle/>
            <a:p>
              <a:pPr indent="0" lvl="0" marL="0" marR="0" rtl="0" algn="l">
                <a:lnSpc>
                  <a:spcPct val="90000"/>
                </a:lnSpc>
                <a:spcBef>
                  <a:spcPts val="0"/>
                </a:spcBef>
                <a:spcAft>
                  <a:spcPts val="0"/>
                </a:spcAft>
                <a:buClr>
                  <a:schemeClr val="dk1"/>
                </a:buClr>
                <a:buSzPts val="1500"/>
                <a:buFont typeface="Trebuchet MS"/>
                <a:buNone/>
              </a:pPr>
              <a:r>
                <a:rPr b="0" i="0" lang="en" sz="1500" u="none" cap="none" strike="noStrike">
                  <a:solidFill>
                    <a:schemeClr val="dk1"/>
                  </a:solidFill>
                  <a:latin typeface="Trebuchet MS"/>
                  <a:ea typeface="Trebuchet MS"/>
                  <a:cs typeface="Trebuchet MS"/>
                  <a:sym typeface="Trebuchet MS"/>
                </a:rPr>
                <a:t>For material selection it must be kept in mind that the selected material must be reliable, cheap and effective.</a:t>
              </a:r>
              <a:endParaRPr sz="1100"/>
            </a:p>
          </p:txBody>
        </p:sp>
        <p:sp>
          <p:nvSpPr>
            <p:cNvPr id="214" name="Google Shape;214;p26"/>
            <p:cNvSpPr/>
            <p:nvPr/>
          </p:nvSpPr>
          <p:spPr>
            <a:xfrm>
              <a:off x="0" y="2620723"/>
              <a:ext cx="6628804" cy="1047462"/>
            </a:xfrm>
            <a:prstGeom prst="roundRect">
              <a:avLst>
                <a:gd fmla="val 10000" name="adj"/>
              </a:avLst>
            </a:prstGeom>
            <a:solidFill>
              <a:srgbClr val="E7661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5" name="Google Shape;215;p26"/>
            <p:cNvSpPr/>
            <p:nvPr/>
          </p:nvSpPr>
          <p:spPr>
            <a:xfrm>
              <a:off x="316857" y="2856402"/>
              <a:ext cx="576104" cy="576104"/>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6" name="Google Shape;216;p26"/>
            <p:cNvSpPr/>
            <p:nvPr/>
          </p:nvSpPr>
          <p:spPr>
            <a:xfrm>
              <a:off x="1209819" y="2620723"/>
              <a:ext cx="5418984" cy="104746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7" name="Google Shape;217;p26"/>
            <p:cNvSpPr txBox="1"/>
            <p:nvPr/>
          </p:nvSpPr>
          <p:spPr>
            <a:xfrm>
              <a:off x="1209819" y="2620723"/>
              <a:ext cx="5418984" cy="1047462"/>
            </a:xfrm>
            <a:prstGeom prst="rect">
              <a:avLst/>
            </a:prstGeom>
            <a:noFill/>
            <a:ln>
              <a:noFill/>
            </a:ln>
          </p:spPr>
          <p:txBody>
            <a:bodyPr anchorCtr="0" anchor="ctr" bIns="83150" lIns="83150" spcFirstLastPara="1" rIns="83150" wrap="square" tIns="83150">
              <a:noAutofit/>
            </a:bodyPr>
            <a:lstStyle/>
            <a:p>
              <a:pPr indent="0" lvl="0" marL="0" marR="0" rtl="0" algn="l">
                <a:lnSpc>
                  <a:spcPct val="90000"/>
                </a:lnSpc>
                <a:spcBef>
                  <a:spcPts val="0"/>
                </a:spcBef>
                <a:spcAft>
                  <a:spcPts val="0"/>
                </a:spcAft>
                <a:buClr>
                  <a:schemeClr val="dk1"/>
                </a:buClr>
                <a:buSzPts val="1500"/>
                <a:buFont typeface="Trebuchet MS"/>
                <a:buNone/>
              </a:pPr>
              <a:r>
                <a:rPr b="0" i="0" lang="en" sz="1500" u="none" cap="none" strike="noStrike">
                  <a:solidFill>
                    <a:schemeClr val="dk1"/>
                  </a:solidFill>
                  <a:latin typeface="Trebuchet MS"/>
                  <a:ea typeface="Trebuchet MS"/>
                  <a:cs typeface="Trebuchet MS"/>
                  <a:sym typeface="Trebuchet MS"/>
                </a:rPr>
                <a:t>The cheap material will help in more production of the device and is easily available. </a:t>
              </a:r>
              <a:endParaRPr sz="1100"/>
            </a:p>
          </p:txBody>
        </p:sp>
        <p:sp>
          <p:nvSpPr>
            <p:cNvPr id="218" name="Google Shape;218;p26"/>
            <p:cNvSpPr/>
            <p:nvPr/>
          </p:nvSpPr>
          <p:spPr>
            <a:xfrm>
              <a:off x="0" y="3930051"/>
              <a:ext cx="6628804" cy="1047462"/>
            </a:xfrm>
            <a:prstGeom prst="roundRect">
              <a:avLst>
                <a:gd fmla="val 10000" name="adj"/>
              </a:avLst>
            </a:prstGeom>
            <a:solidFill>
              <a:srgbClr val="C42D1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9" name="Google Shape;219;p26"/>
            <p:cNvSpPr/>
            <p:nvPr/>
          </p:nvSpPr>
          <p:spPr>
            <a:xfrm>
              <a:off x="316857" y="4165730"/>
              <a:ext cx="576104" cy="576104"/>
            </a:xfrm>
            <a:prstGeom prst="rect">
              <a:avLst/>
            </a:prstGeom>
            <a:blipFill rotWithShape="1">
              <a:blip r:embed="rId6">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0" name="Google Shape;220;p26"/>
            <p:cNvSpPr/>
            <p:nvPr/>
          </p:nvSpPr>
          <p:spPr>
            <a:xfrm>
              <a:off x="1209819" y="3930051"/>
              <a:ext cx="5418984" cy="1047462"/>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 name="Google Shape;221;p26"/>
            <p:cNvSpPr txBox="1"/>
            <p:nvPr/>
          </p:nvSpPr>
          <p:spPr>
            <a:xfrm>
              <a:off x="1209819" y="3930051"/>
              <a:ext cx="5418984" cy="1047462"/>
            </a:xfrm>
            <a:prstGeom prst="rect">
              <a:avLst/>
            </a:prstGeom>
            <a:noFill/>
            <a:ln>
              <a:noFill/>
            </a:ln>
          </p:spPr>
          <p:txBody>
            <a:bodyPr anchorCtr="0" anchor="ctr" bIns="83150" lIns="83150" spcFirstLastPara="1" rIns="83150" wrap="square" tIns="83150">
              <a:noAutofit/>
            </a:bodyPr>
            <a:lstStyle/>
            <a:p>
              <a:pPr indent="0" lvl="0" marL="0" marR="0" rtl="0" algn="l">
                <a:lnSpc>
                  <a:spcPct val="90000"/>
                </a:lnSpc>
                <a:spcBef>
                  <a:spcPts val="0"/>
                </a:spcBef>
                <a:spcAft>
                  <a:spcPts val="0"/>
                </a:spcAft>
                <a:buClr>
                  <a:schemeClr val="dk1"/>
                </a:buClr>
                <a:buSzPts val="1500"/>
                <a:buFont typeface="Trebuchet MS"/>
                <a:buNone/>
              </a:pPr>
              <a:r>
                <a:rPr b="0" i="0" lang="en" sz="1500" u="none" cap="none" strike="noStrike">
                  <a:solidFill>
                    <a:schemeClr val="dk1"/>
                  </a:solidFill>
                  <a:latin typeface="Trebuchet MS"/>
                  <a:ea typeface="Trebuchet MS"/>
                  <a:cs typeface="Trebuchet MS"/>
                  <a:sym typeface="Trebuchet MS"/>
                </a:rPr>
                <a:t>For the “</a:t>
              </a:r>
              <a:r>
                <a:rPr b="1" i="0" lang="en" sz="1500" u="none" cap="none" strike="noStrike">
                  <a:solidFill>
                    <a:schemeClr val="dk1"/>
                  </a:solidFill>
                  <a:latin typeface="Trebuchet MS"/>
                  <a:ea typeface="Trebuchet MS"/>
                  <a:cs typeface="Trebuchet MS"/>
                  <a:sym typeface="Trebuchet MS"/>
                </a:rPr>
                <a:t>line launcher</a:t>
              </a:r>
              <a:r>
                <a:rPr b="0" i="0" lang="en" sz="1500" u="none" cap="none" strike="noStrike">
                  <a:solidFill>
                    <a:schemeClr val="dk1"/>
                  </a:solidFill>
                  <a:latin typeface="Trebuchet MS"/>
                  <a:ea typeface="Trebuchet MS"/>
                  <a:cs typeface="Trebuchet MS"/>
                  <a:sym typeface="Trebuchet MS"/>
                </a:rPr>
                <a:t>” project our group also selected material that is efficient in working it is and also very cheap.</a:t>
              </a:r>
              <a:endParaRPr sz="11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5" name="Shape 225"/>
        <p:cNvGrpSpPr/>
        <p:nvPr/>
      </p:nvGrpSpPr>
      <p:grpSpPr>
        <a:xfrm>
          <a:off x="0" y="0"/>
          <a:ext cx="0" cy="0"/>
          <a:chOff x="0" y="0"/>
          <a:chExt cx="0" cy="0"/>
        </a:xfrm>
      </p:grpSpPr>
      <p:pic>
        <p:nvPicPr>
          <p:cNvPr descr="A view of a computer&#10;&#10;Description automatically generated" id="226" name="Google Shape;226;p27"/>
          <p:cNvPicPr preferRelativeResize="0"/>
          <p:nvPr/>
        </p:nvPicPr>
        <p:blipFill rotWithShape="1">
          <a:blip r:embed="rId3">
            <a:alphaModFix/>
          </a:blip>
          <a:srcRect b="0" l="20120" r="17817" t="0"/>
          <a:stretch/>
        </p:blipFill>
        <p:spPr>
          <a:xfrm>
            <a:off x="2435250" y="-3175"/>
            <a:ext cx="5684140" cy="514350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227" name="Google Shape;227;p27"/>
          <p:cNvSpPr txBox="1"/>
          <p:nvPr>
            <p:ph type="title"/>
          </p:nvPr>
        </p:nvSpPr>
        <p:spPr>
          <a:xfrm>
            <a:off x="350325" y="509775"/>
            <a:ext cx="2888400"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imes New Roman"/>
              <a:buNone/>
            </a:pPr>
            <a:r>
              <a:t/>
            </a:r>
            <a:endParaRPr b="1" sz="1800"/>
          </a:p>
          <a:p>
            <a:pPr indent="0" lvl="0" marL="0" rtl="0" algn="l">
              <a:spcBef>
                <a:spcPts val="0"/>
              </a:spcBef>
              <a:spcAft>
                <a:spcPts val="0"/>
              </a:spcAft>
              <a:buClr>
                <a:schemeClr val="accent1"/>
              </a:buClr>
              <a:buSzPts val="2700"/>
              <a:buFont typeface="Times New Roman"/>
              <a:buNone/>
            </a:pPr>
            <a:r>
              <a:rPr b="1" lang="en" sz="2400">
                <a:latin typeface="Times New Roman"/>
                <a:ea typeface="Times New Roman"/>
                <a:cs typeface="Times New Roman"/>
                <a:sym typeface="Times New Roman"/>
              </a:rPr>
              <a:t>Selected materials</a:t>
            </a:r>
            <a:endParaRPr b="1" sz="2400"/>
          </a:p>
        </p:txBody>
      </p:sp>
      <p:sp>
        <p:nvSpPr>
          <p:cNvPr id="228" name="Google Shape;228;p27"/>
          <p:cNvSpPr txBox="1"/>
          <p:nvPr>
            <p:ph idx="1" type="body"/>
          </p:nvPr>
        </p:nvSpPr>
        <p:spPr>
          <a:xfrm>
            <a:off x="508000" y="1770617"/>
            <a:ext cx="2888400" cy="291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400"/>
              <a:buNone/>
            </a:pPr>
            <a:r>
              <a:rPr b="1" lang="en" sz="1800">
                <a:latin typeface="Times New Roman"/>
                <a:ea typeface="Times New Roman"/>
                <a:cs typeface="Times New Roman"/>
                <a:sym typeface="Times New Roman"/>
              </a:rPr>
              <a:t>Base plate:</a:t>
            </a:r>
            <a:endParaRPr b="1" sz="1100">
              <a:latin typeface="Times New Roman"/>
              <a:ea typeface="Times New Roman"/>
              <a:cs typeface="Times New Roman"/>
              <a:sym typeface="Times New Roman"/>
            </a:endParaRPr>
          </a:p>
          <a:p>
            <a:pPr indent="-254000" lvl="0" marL="254000" rtl="0" algn="l">
              <a:spcBef>
                <a:spcPts val="800"/>
              </a:spcBef>
              <a:spcAft>
                <a:spcPts val="0"/>
              </a:spcAft>
              <a:buSzPts val="1400"/>
              <a:buChar char="●"/>
            </a:pPr>
            <a:r>
              <a:rPr lang="en" sz="1800">
                <a:latin typeface="Times New Roman"/>
                <a:ea typeface="Times New Roman"/>
                <a:cs typeface="Times New Roman"/>
                <a:sym typeface="Times New Roman"/>
              </a:rPr>
              <a:t>The base plate is made up of hard steel sheet which is curved from the sides to support the movable plate and also to support the launching assembly.</a:t>
            </a:r>
            <a:endParaRPr sz="1100"/>
          </a:p>
        </p:txBody>
      </p:sp>
      <p:cxnSp>
        <p:nvCxnSpPr>
          <p:cNvPr id="229" name="Google Shape;229;p27"/>
          <p:cNvCxnSpPr/>
          <p:nvPr/>
        </p:nvCxnSpPr>
        <p:spPr>
          <a:xfrm>
            <a:off x="7028259" y="0"/>
            <a:ext cx="914400" cy="5143500"/>
          </a:xfrm>
          <a:prstGeom prst="straightConnector1">
            <a:avLst/>
          </a:prstGeom>
          <a:noFill/>
          <a:ln cap="flat" cmpd="sng" w="9525">
            <a:solidFill>
              <a:srgbClr val="BFBFBF"/>
            </a:solidFill>
            <a:prstDash val="solid"/>
            <a:round/>
            <a:headEnd len="sm" w="sm" type="none"/>
            <a:tailEnd len="sm" w="sm" type="none"/>
          </a:ln>
        </p:spPr>
      </p:cxnSp>
      <p:cxnSp>
        <p:nvCxnSpPr>
          <p:cNvPr id="230" name="Google Shape;230;p27"/>
          <p:cNvCxnSpPr/>
          <p:nvPr/>
        </p:nvCxnSpPr>
        <p:spPr>
          <a:xfrm flipH="1">
            <a:off x="5568950" y="2761060"/>
            <a:ext cx="3572669" cy="2382440"/>
          </a:xfrm>
          <a:prstGeom prst="straightConnector1">
            <a:avLst/>
          </a:prstGeom>
          <a:noFill/>
          <a:ln cap="flat" cmpd="sng" w="9525">
            <a:solidFill>
              <a:srgbClr val="D8D8D8"/>
            </a:solidFill>
            <a:prstDash val="solid"/>
            <a:round/>
            <a:headEnd len="sm" w="sm" type="none"/>
            <a:tailEnd len="sm" w="sm" type="none"/>
          </a:ln>
        </p:spPr>
      </p:cxnSp>
      <p:sp>
        <p:nvSpPr>
          <p:cNvPr id="231" name="Google Shape;231;p27"/>
          <p:cNvSpPr/>
          <p:nvPr/>
        </p:nvSpPr>
        <p:spPr>
          <a:xfrm>
            <a:off x="6886107" y="-6350"/>
            <a:ext cx="2255512"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2" name="Google Shape;232;p27"/>
          <p:cNvSpPr/>
          <p:nvPr/>
        </p:nvSpPr>
        <p:spPr>
          <a:xfrm>
            <a:off x="7202582"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3" name="Google Shape;233;p27"/>
          <p:cNvSpPr/>
          <p:nvPr/>
        </p:nvSpPr>
        <p:spPr>
          <a:xfrm>
            <a:off x="6699250" y="2286000"/>
            <a:ext cx="2444750" cy="28575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27"/>
          <p:cNvSpPr/>
          <p:nvPr/>
        </p:nvSpPr>
        <p:spPr>
          <a:xfrm>
            <a:off x="7000875"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sp>
      <p:sp>
        <p:nvSpPr>
          <p:cNvPr id="235" name="Google Shape;235;p27"/>
          <p:cNvSpPr/>
          <p:nvPr/>
        </p:nvSpPr>
        <p:spPr>
          <a:xfrm>
            <a:off x="8174047" y="-6350"/>
            <a:ext cx="967570" cy="514985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36" name="Google Shape;236;p27"/>
          <p:cNvSpPr/>
          <p:nvPr/>
        </p:nvSpPr>
        <p:spPr>
          <a:xfrm>
            <a:off x="8204249" y="-6350"/>
            <a:ext cx="937369" cy="514985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7" name="Google Shape;237;p27"/>
          <p:cNvSpPr/>
          <p:nvPr/>
        </p:nvSpPr>
        <p:spPr>
          <a:xfrm>
            <a:off x="7778749" y="2692400"/>
            <a:ext cx="1362869" cy="24511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622496" y="422031"/>
            <a:ext cx="7892854" cy="4210691"/>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900"/>
              <a:buNone/>
            </a:pPr>
            <a:r>
              <a:rPr b="1" lang="en" sz="2400">
                <a:latin typeface="Times New Roman"/>
                <a:ea typeface="Times New Roman"/>
                <a:cs typeface="Times New Roman"/>
                <a:sym typeface="Times New Roman"/>
              </a:rPr>
              <a:t>Moving plate:</a:t>
            </a:r>
            <a:endParaRPr sz="1100"/>
          </a:p>
          <a:p>
            <a:pPr indent="-254000" lvl="0" marL="254000" rtl="0" algn="just">
              <a:spcBef>
                <a:spcPts val="800"/>
              </a:spcBef>
              <a:spcAft>
                <a:spcPts val="0"/>
              </a:spcAft>
              <a:buSzPts val="1400"/>
              <a:buChar char="●"/>
            </a:pPr>
            <a:r>
              <a:rPr lang="en" sz="1800">
                <a:latin typeface="Times New Roman"/>
                <a:ea typeface="Times New Roman"/>
                <a:cs typeface="Times New Roman"/>
                <a:sym typeface="Times New Roman"/>
              </a:rPr>
              <a:t>Moving plate will be fixed on base plate. It is also made up of steel.</a:t>
            </a:r>
            <a:r>
              <a:rPr lang="en" sz="1100">
                <a:latin typeface="Times New Roman"/>
                <a:ea typeface="Times New Roman"/>
                <a:cs typeface="Times New Roman"/>
                <a:sym typeface="Times New Roman"/>
              </a:rPr>
              <a:t>.</a:t>
            </a:r>
            <a:endParaRPr sz="1100"/>
          </a:p>
          <a:p>
            <a:pPr indent="0" lvl="0" marL="0" rtl="0" algn="just">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just">
              <a:spcBef>
                <a:spcPts val="800"/>
              </a:spcBef>
              <a:spcAft>
                <a:spcPts val="0"/>
              </a:spcAft>
              <a:buSzPts val="1900"/>
              <a:buNone/>
            </a:pPr>
            <a:r>
              <a:t/>
            </a:r>
            <a:endParaRPr b="1" sz="2400">
              <a:latin typeface="Times New Roman"/>
              <a:ea typeface="Times New Roman"/>
              <a:cs typeface="Times New Roman"/>
              <a:sym typeface="Times New Roman"/>
            </a:endParaRPr>
          </a:p>
        </p:txBody>
      </p:sp>
      <p:pic>
        <p:nvPicPr>
          <p:cNvPr descr="A picture containing flying, airplane, air&#10;&#10;Description automatically generated" id="243" name="Google Shape;243;p28"/>
          <p:cNvPicPr preferRelativeResize="0"/>
          <p:nvPr/>
        </p:nvPicPr>
        <p:blipFill rotWithShape="1">
          <a:blip r:embed="rId3">
            <a:alphaModFix/>
          </a:blip>
          <a:srcRect b="0" l="0" r="0" t="0"/>
          <a:stretch/>
        </p:blipFill>
        <p:spPr>
          <a:xfrm>
            <a:off x="2175432" y="1695677"/>
            <a:ext cx="4786981" cy="268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idx="1" type="body"/>
          </p:nvPr>
        </p:nvSpPr>
        <p:spPr>
          <a:xfrm>
            <a:off x="628650" y="295792"/>
            <a:ext cx="7919003" cy="4395477"/>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900"/>
              <a:buNone/>
            </a:pPr>
            <a:r>
              <a:rPr b="1" lang="en" sz="2400">
                <a:latin typeface="Times New Roman"/>
                <a:ea typeface="Times New Roman"/>
                <a:cs typeface="Times New Roman"/>
                <a:sym typeface="Times New Roman"/>
              </a:rPr>
              <a:t>Main pipe:</a:t>
            </a:r>
            <a:endParaRPr sz="1100"/>
          </a:p>
          <a:p>
            <a:pPr indent="-254000" lvl="0" marL="254000" rtl="0" algn="just">
              <a:spcBef>
                <a:spcPts val="800"/>
              </a:spcBef>
              <a:spcAft>
                <a:spcPts val="0"/>
              </a:spcAft>
              <a:buSzPts val="1400"/>
              <a:buChar char="●"/>
            </a:pPr>
            <a:r>
              <a:rPr lang="en" sz="1800">
                <a:latin typeface="Times New Roman"/>
                <a:ea typeface="Times New Roman"/>
                <a:cs typeface="Times New Roman"/>
                <a:sym typeface="Times New Roman"/>
              </a:rPr>
              <a:t>A pipe is used for the projection of ball. The material of pipe is hard</a:t>
            </a:r>
            <a:endParaRPr sz="1100"/>
          </a:p>
          <a:p>
            <a:pPr indent="0" lvl="0" marL="0" rtl="0" algn="just">
              <a:spcBef>
                <a:spcPts val="800"/>
              </a:spcBef>
              <a:spcAft>
                <a:spcPts val="0"/>
              </a:spcAft>
              <a:buSzPts val="1400"/>
              <a:buNone/>
            </a:pPr>
            <a:r>
              <a:rPr lang="en" sz="1800">
                <a:latin typeface="Times New Roman"/>
                <a:ea typeface="Times New Roman"/>
                <a:cs typeface="Times New Roman"/>
                <a:sym typeface="Times New Roman"/>
              </a:rPr>
              <a:t>     steel of hard plastic depending on the material which is easily available. </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pic>
        <p:nvPicPr>
          <p:cNvPr descr="A picture containing sitting, computer, remote, man&#10;&#10;Description automatically generated" id="249" name="Google Shape;249;p29"/>
          <p:cNvPicPr preferRelativeResize="0"/>
          <p:nvPr/>
        </p:nvPicPr>
        <p:blipFill rotWithShape="1">
          <a:blip r:embed="rId3">
            <a:alphaModFix/>
          </a:blip>
          <a:srcRect b="0" l="0" r="0" t="0"/>
          <a:stretch/>
        </p:blipFill>
        <p:spPr>
          <a:xfrm>
            <a:off x="2196371" y="1710467"/>
            <a:ext cx="4751257" cy="26721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idx="1" type="body"/>
          </p:nvPr>
        </p:nvSpPr>
        <p:spPr>
          <a:xfrm>
            <a:off x="628649" y="504055"/>
            <a:ext cx="7980778" cy="4117181"/>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900"/>
              <a:buNone/>
            </a:pPr>
            <a:r>
              <a:rPr b="1" lang="en" sz="2400">
                <a:latin typeface="Times New Roman"/>
                <a:ea typeface="Times New Roman"/>
                <a:cs typeface="Times New Roman"/>
                <a:sym typeface="Times New Roman"/>
              </a:rPr>
              <a:t>Striking rod and spring assembly:</a:t>
            </a:r>
            <a:endParaRPr sz="1100"/>
          </a:p>
          <a:p>
            <a:pPr indent="-254000" lvl="0" marL="254000" rtl="0" algn="l">
              <a:spcBef>
                <a:spcPts val="800"/>
              </a:spcBef>
              <a:spcAft>
                <a:spcPts val="0"/>
              </a:spcAft>
              <a:buSzPts val="1400"/>
              <a:buChar char="●"/>
            </a:pPr>
            <a:r>
              <a:rPr lang="en" sz="1800">
                <a:latin typeface="Times New Roman"/>
                <a:ea typeface="Times New Roman"/>
                <a:cs typeface="Times New Roman"/>
                <a:sym typeface="Times New Roman"/>
              </a:rPr>
              <a:t>Force is applied with the help of striking rod and spring help in </a:t>
            </a:r>
            <a:endParaRPr sz="1100"/>
          </a:p>
          <a:p>
            <a:pPr indent="0" lvl="0" marL="0" rtl="0" algn="l">
              <a:spcBef>
                <a:spcPts val="800"/>
              </a:spcBef>
              <a:spcAft>
                <a:spcPts val="0"/>
              </a:spcAft>
              <a:buSzPts val="1400"/>
              <a:buNone/>
            </a:pPr>
            <a:r>
              <a:rPr lang="en" sz="1800">
                <a:latin typeface="Times New Roman"/>
                <a:ea typeface="Times New Roman"/>
                <a:cs typeface="Times New Roman"/>
                <a:sym typeface="Times New Roman"/>
              </a:rPr>
              <a:t>     application of force.</a:t>
            </a:r>
            <a:endParaRPr sz="1800">
              <a:latin typeface="Times New Roman"/>
              <a:ea typeface="Times New Roman"/>
              <a:cs typeface="Times New Roman"/>
              <a:sym typeface="Times New Roman"/>
            </a:endParaRPr>
          </a:p>
        </p:txBody>
      </p:sp>
      <p:pic>
        <p:nvPicPr>
          <p:cNvPr descr="A picture containing red, toy, baseball, bat&#10;&#10;Description automatically generated" id="255" name="Google Shape;255;p30"/>
          <p:cNvPicPr preferRelativeResize="0"/>
          <p:nvPr/>
        </p:nvPicPr>
        <p:blipFill rotWithShape="1">
          <a:blip r:embed="rId3">
            <a:alphaModFix/>
          </a:blip>
          <a:srcRect b="0" l="0" r="0" t="0"/>
          <a:stretch/>
        </p:blipFill>
        <p:spPr>
          <a:xfrm>
            <a:off x="2207089" y="1819546"/>
            <a:ext cx="4729822" cy="26649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1"/>
          <p:cNvSpPr txBox="1"/>
          <p:nvPr>
            <p:ph idx="1" type="body"/>
          </p:nvPr>
        </p:nvSpPr>
        <p:spPr>
          <a:xfrm>
            <a:off x="628649" y="451301"/>
            <a:ext cx="7906922" cy="4254341"/>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900"/>
              <a:buNone/>
            </a:pPr>
            <a:r>
              <a:rPr b="1" lang="en" sz="2400">
                <a:latin typeface="Times New Roman"/>
                <a:ea typeface="Times New Roman"/>
                <a:cs typeface="Times New Roman"/>
                <a:sym typeface="Times New Roman"/>
              </a:rPr>
              <a:t>Link:</a:t>
            </a:r>
            <a:endParaRPr sz="1100"/>
          </a:p>
          <a:p>
            <a:pPr indent="-254000" lvl="0" marL="254000" rtl="0" algn="l">
              <a:lnSpc>
                <a:spcPct val="90000"/>
              </a:lnSpc>
              <a:spcBef>
                <a:spcPts val="800"/>
              </a:spcBef>
              <a:spcAft>
                <a:spcPts val="0"/>
              </a:spcAft>
              <a:buSzPts val="1400"/>
              <a:buChar char="●"/>
            </a:pPr>
            <a:r>
              <a:rPr lang="en" sz="1800">
                <a:latin typeface="Times New Roman"/>
                <a:ea typeface="Times New Roman"/>
                <a:cs typeface="Times New Roman"/>
                <a:sym typeface="Times New Roman"/>
              </a:rPr>
              <a:t>Link is also present for support made up of hard plastic or steel.</a:t>
            </a:r>
            <a:endParaRPr sz="1100"/>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18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a:p>
            <a:pPr indent="0" lvl="0" marL="0" rtl="0" algn="l">
              <a:lnSpc>
                <a:spcPct val="90000"/>
              </a:lnSpc>
              <a:spcBef>
                <a:spcPts val="800"/>
              </a:spcBef>
              <a:spcAft>
                <a:spcPts val="0"/>
              </a:spcAft>
              <a:buSzPts val="1900"/>
              <a:buNone/>
            </a:pPr>
            <a:r>
              <a:t/>
            </a:r>
            <a:endParaRPr b="1" sz="2400">
              <a:latin typeface="Times New Roman"/>
              <a:ea typeface="Times New Roman"/>
              <a:cs typeface="Times New Roman"/>
              <a:sym typeface="Times New Roman"/>
            </a:endParaRPr>
          </a:p>
        </p:txBody>
      </p:sp>
      <p:pic>
        <p:nvPicPr>
          <p:cNvPr descr="A sunset in the background&#10;&#10;Description automatically generated" id="261" name="Google Shape;261;p31"/>
          <p:cNvPicPr preferRelativeResize="0"/>
          <p:nvPr/>
        </p:nvPicPr>
        <p:blipFill rotWithShape="1">
          <a:blip r:embed="rId3">
            <a:alphaModFix/>
          </a:blip>
          <a:srcRect b="0" l="0" r="0" t="0"/>
          <a:stretch/>
        </p:blipFill>
        <p:spPr>
          <a:xfrm>
            <a:off x="2174937" y="1231687"/>
            <a:ext cx="4794125" cy="26935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Analysis</a:t>
            </a:r>
            <a:endParaRPr/>
          </a:p>
        </p:txBody>
      </p:sp>
      <p:graphicFrame>
        <p:nvGraphicFramePr>
          <p:cNvPr id="267" name="Google Shape;267;p32"/>
          <p:cNvGraphicFramePr/>
          <p:nvPr/>
        </p:nvGraphicFramePr>
        <p:xfrm>
          <a:off x="952500" y="1492375"/>
          <a:ext cx="3000000" cy="3000000"/>
        </p:xfrm>
        <a:graphic>
          <a:graphicData uri="http://schemas.openxmlformats.org/drawingml/2006/table">
            <a:tbl>
              <a:tblPr>
                <a:noFill/>
                <a:tableStyleId>{5AA97CAE-D9D7-4948-B412-616904484BA7}</a:tableStyleId>
              </a:tblPr>
              <a:tblGrid>
                <a:gridCol w="2413000"/>
                <a:gridCol w="2413000"/>
                <a:gridCol w="2413000"/>
              </a:tblGrid>
              <a:tr h="381000">
                <a:tc>
                  <a:txBody>
                    <a:bodyPr/>
                    <a:lstStyle/>
                    <a:p>
                      <a:pPr indent="0" lvl="0" marL="0" rtl="0" algn="ctr">
                        <a:lnSpc>
                          <a:spcPct val="115000"/>
                        </a:lnSpc>
                        <a:spcBef>
                          <a:spcPts val="0"/>
                        </a:spcBef>
                        <a:spcAft>
                          <a:spcPts val="0"/>
                        </a:spcAft>
                        <a:buNone/>
                      </a:pPr>
                      <a:r>
                        <a:rPr b="1" lang="en">
                          <a:solidFill>
                            <a:srgbClr val="FFFFFF"/>
                          </a:solidFill>
                        </a:rPr>
                        <a:t>Sr NO.#</a:t>
                      </a:r>
                      <a:endParaRPr b="1">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b="1" lang="en">
                          <a:solidFill>
                            <a:srgbClr val="FFFFFF"/>
                          </a:solidFill>
                        </a:rPr>
                        <a:t>Description</a:t>
                      </a:r>
                      <a:endParaRPr b="1">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b="1" lang="en">
                          <a:solidFill>
                            <a:srgbClr val="FFFFFF"/>
                          </a:solidFill>
                        </a:rPr>
                        <a:t>Price</a:t>
                      </a:r>
                      <a:endParaRPr b="1">
                        <a:solidFill>
                          <a:srgbClr val="FFFFFF"/>
                        </a:solidFill>
                      </a:endParaRPr>
                    </a:p>
                  </a:txBody>
                  <a:tcPr marT="91425" marB="91425" marR="91425" marL="91425" anchor="ctr"/>
                </a:tc>
              </a:tr>
              <a:tr h="5949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Metal Sheet x2</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75*2=150</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A Pipe</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30</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Striking rod &amp; Spring Assembly</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70</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Link</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70</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Electric Switch</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50</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b="1" lang="en">
                          <a:solidFill>
                            <a:srgbClr val="FFFFFF"/>
                          </a:solidFill>
                        </a:rPr>
                        <a:t>Total</a:t>
                      </a:r>
                      <a:endParaRPr b="1">
                        <a:solidFill>
                          <a:srgbClr val="FFFFFF"/>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a:solidFill>
                            <a:srgbClr val="FFFFFF"/>
                          </a:solidFill>
                        </a:rPr>
                        <a:t>370</a:t>
                      </a:r>
                      <a:endParaRPr>
                        <a:solidFill>
                          <a:srgbClr val="FFFFFF"/>
                        </a:solidFill>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33125"/>
            <a:ext cx="8520600" cy="15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a:t>
            </a:r>
            <a:endParaRPr/>
          </a:p>
          <a:p>
            <a:pPr indent="0" lvl="0" marL="0" rtl="0" algn="ctr">
              <a:spcBef>
                <a:spcPts val="0"/>
              </a:spcBef>
              <a:spcAft>
                <a:spcPts val="0"/>
              </a:spcAft>
              <a:buNone/>
            </a:pPr>
            <a:r>
              <a:t/>
            </a:r>
            <a:endParaRPr sz="1100"/>
          </a:p>
          <a:p>
            <a:pPr indent="0" lvl="0" marL="0" rtl="0" algn="ctr">
              <a:spcBef>
                <a:spcPts val="0"/>
              </a:spcBef>
              <a:spcAft>
                <a:spcPts val="0"/>
              </a:spcAft>
              <a:buNone/>
            </a:pPr>
            <a:r>
              <a:rPr lang="en"/>
              <a:t>Group 5 ME-11 C</a:t>
            </a:r>
            <a:endParaRPr/>
          </a:p>
          <a:p>
            <a:pPr indent="0" lvl="0" marL="0" rtl="0" algn="ctr">
              <a:spcBef>
                <a:spcPts val="0"/>
              </a:spcBef>
              <a:spcAft>
                <a:spcPts val="0"/>
              </a:spcAft>
              <a:buNone/>
            </a:pPr>
            <a:r>
              <a:rPr lang="en"/>
              <a:t>SMME, NUST, ISLAMABAD, PAKISTAN</a:t>
            </a:r>
            <a:endParaRPr/>
          </a:p>
        </p:txBody>
      </p:sp>
      <p:sp>
        <p:nvSpPr>
          <p:cNvPr id="73" name="Google Shape;73;p15"/>
          <p:cNvSpPr txBox="1"/>
          <p:nvPr>
            <p:ph idx="1" type="body"/>
          </p:nvPr>
        </p:nvSpPr>
        <p:spPr>
          <a:xfrm>
            <a:off x="548825" y="2388200"/>
            <a:ext cx="8222100" cy="23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Arial"/>
                <a:ea typeface="Arial"/>
                <a:cs typeface="Arial"/>
                <a:sym typeface="Arial"/>
              </a:rPr>
              <a:t>Hassaan Ahmad        (284811)</a:t>
            </a:r>
            <a:endParaRPr sz="2400">
              <a:solidFill>
                <a:srgbClr val="FFFFFF"/>
              </a:solidFill>
              <a:latin typeface="Arial"/>
              <a:ea typeface="Arial"/>
              <a:cs typeface="Arial"/>
              <a:sym typeface="Arial"/>
            </a:endParaRPr>
          </a:p>
          <a:p>
            <a:pPr indent="0" lvl="0" marL="0" rtl="0" algn="ctr">
              <a:spcBef>
                <a:spcPts val="0"/>
              </a:spcBef>
              <a:spcAft>
                <a:spcPts val="0"/>
              </a:spcAft>
              <a:buNone/>
            </a:pPr>
            <a:r>
              <a:rPr lang="en" sz="2400">
                <a:solidFill>
                  <a:srgbClr val="FFFFFF"/>
                </a:solidFill>
                <a:latin typeface="Arial"/>
                <a:ea typeface="Arial"/>
                <a:cs typeface="Arial"/>
                <a:sym typeface="Arial"/>
              </a:rPr>
              <a:t>Rana Sohaib Ullah     (286694)</a:t>
            </a:r>
            <a:endParaRPr sz="2400">
              <a:solidFill>
                <a:srgbClr val="FFFFFF"/>
              </a:solidFill>
              <a:latin typeface="Arial"/>
              <a:ea typeface="Arial"/>
              <a:cs typeface="Arial"/>
              <a:sym typeface="Arial"/>
            </a:endParaRPr>
          </a:p>
          <a:p>
            <a:pPr indent="0" lvl="0" marL="0" rtl="0" algn="ctr">
              <a:spcBef>
                <a:spcPts val="0"/>
              </a:spcBef>
              <a:spcAft>
                <a:spcPts val="0"/>
              </a:spcAft>
              <a:buNone/>
            </a:pPr>
            <a:r>
              <a:rPr lang="en" sz="2400">
                <a:solidFill>
                  <a:srgbClr val="FFFFFF"/>
                </a:solidFill>
                <a:latin typeface="Arial"/>
                <a:ea typeface="Arial"/>
                <a:cs typeface="Arial"/>
                <a:sym typeface="Arial"/>
              </a:rPr>
              <a:t>Abu Huraira                (284624)</a:t>
            </a:r>
            <a:endParaRPr sz="2400">
              <a:solidFill>
                <a:srgbClr val="FFFFFF"/>
              </a:solidFill>
              <a:latin typeface="Arial"/>
              <a:ea typeface="Arial"/>
              <a:cs typeface="Arial"/>
              <a:sym typeface="Arial"/>
            </a:endParaRPr>
          </a:p>
          <a:p>
            <a:pPr indent="0" lvl="0" marL="0" rtl="0" algn="ctr">
              <a:spcBef>
                <a:spcPts val="0"/>
              </a:spcBef>
              <a:spcAft>
                <a:spcPts val="0"/>
              </a:spcAft>
              <a:buNone/>
            </a:pPr>
            <a:r>
              <a:rPr lang="en" sz="2400">
                <a:solidFill>
                  <a:srgbClr val="FFFFFF"/>
                </a:solidFill>
                <a:latin typeface="Arial"/>
                <a:ea typeface="Arial"/>
                <a:cs typeface="Arial"/>
                <a:sym typeface="Arial"/>
              </a:rPr>
              <a:t>Huzaifa Irfan               (285501)</a:t>
            </a:r>
            <a:endParaRPr sz="2400">
              <a:solidFill>
                <a:srgbClr val="FFFFFF"/>
              </a:solidFill>
              <a:latin typeface="Arial"/>
              <a:ea typeface="Arial"/>
              <a:cs typeface="Arial"/>
              <a:sym typeface="Arial"/>
            </a:endParaRPr>
          </a:p>
          <a:p>
            <a:pPr indent="0" lvl="0" marL="0" rtl="0" algn="ctr">
              <a:spcBef>
                <a:spcPts val="0"/>
              </a:spcBef>
              <a:spcAft>
                <a:spcPts val="0"/>
              </a:spcAft>
              <a:buNone/>
            </a:pPr>
            <a:r>
              <a:rPr lang="en" sz="2400">
                <a:solidFill>
                  <a:srgbClr val="FFFFFF"/>
                </a:solidFill>
                <a:latin typeface="Arial"/>
                <a:ea typeface="Arial"/>
                <a:cs typeface="Arial"/>
                <a:sym typeface="Arial"/>
              </a:rPr>
              <a:t>Hassan Ahmad           (289686)</a:t>
            </a:r>
            <a:endParaRPr sz="2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33"/>
          <p:cNvSpPr/>
          <p:nvPr/>
        </p:nvSpPr>
        <p:spPr>
          <a:xfrm>
            <a:off x="1" y="0"/>
            <a:ext cx="9143772"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73" name="Google Shape;273;p33"/>
          <p:cNvSpPr/>
          <p:nvPr/>
        </p:nvSpPr>
        <p:spPr>
          <a:xfrm>
            <a:off x="0" y="1514607"/>
            <a:ext cx="9144000" cy="3079500"/>
          </a:xfrm>
          <a:prstGeom prst="rect">
            <a:avLst/>
          </a:prstGeom>
          <a:gradFill>
            <a:gsLst>
              <a:gs pos="0">
                <a:srgbClr val="DFDBD5">
                  <a:alpha val="0"/>
                </a:srgbClr>
              </a:gs>
              <a:gs pos="100000">
                <a:schemeClr val="lt2"/>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74" name="Google Shape;274;p33"/>
          <p:cNvSpPr txBox="1"/>
          <p:nvPr>
            <p:ph type="title"/>
          </p:nvPr>
        </p:nvSpPr>
        <p:spPr>
          <a:xfrm>
            <a:off x="818450" y="1727275"/>
            <a:ext cx="2981100" cy="20058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Font typeface="Times New Roman"/>
              <a:buNone/>
            </a:pPr>
            <a:r>
              <a:rPr b="1" lang="en">
                <a:solidFill>
                  <a:srgbClr val="000000"/>
                </a:solidFill>
                <a:latin typeface="Times New Roman"/>
                <a:ea typeface="Times New Roman"/>
                <a:cs typeface="Times New Roman"/>
                <a:sym typeface="Times New Roman"/>
              </a:rPr>
              <a:t>FABRICATION PROCESS</a:t>
            </a:r>
            <a:endParaRPr b="1">
              <a:solidFill>
                <a:srgbClr val="000000"/>
              </a:solidFill>
              <a:latin typeface="Times New Roman"/>
              <a:ea typeface="Times New Roman"/>
              <a:cs typeface="Times New Roman"/>
              <a:sym typeface="Times New Roman"/>
            </a:endParaRPr>
          </a:p>
        </p:txBody>
      </p:sp>
      <p:cxnSp>
        <p:nvCxnSpPr>
          <p:cNvPr id="275" name="Google Shape;275;p33"/>
          <p:cNvCxnSpPr/>
          <p:nvPr/>
        </p:nvCxnSpPr>
        <p:spPr>
          <a:xfrm>
            <a:off x="1088684" y="1609906"/>
            <a:ext cx="2454071" cy="0"/>
          </a:xfrm>
          <a:prstGeom prst="straightConnector1">
            <a:avLst/>
          </a:prstGeom>
          <a:noFill/>
          <a:ln cap="flat" cmpd="sng" w="31750">
            <a:solidFill>
              <a:schemeClr val="accent1"/>
            </a:solidFill>
            <a:prstDash val="solid"/>
            <a:round/>
            <a:headEnd len="sm" w="sm" type="none"/>
            <a:tailEnd len="sm" w="sm" type="none"/>
          </a:ln>
        </p:spPr>
      </p:cxnSp>
      <p:pic>
        <p:nvPicPr>
          <p:cNvPr id="276" name="Google Shape;276;p33"/>
          <p:cNvPicPr preferRelativeResize="0"/>
          <p:nvPr/>
        </p:nvPicPr>
        <p:blipFill rotWithShape="1">
          <a:blip r:embed="rId3">
            <a:alphaModFix/>
          </a:blip>
          <a:srcRect b="-1538" l="0" r="0" t="1538"/>
          <a:stretch/>
        </p:blipFill>
        <p:spPr>
          <a:xfrm>
            <a:off x="0" y="4594860"/>
            <a:ext cx="9144000" cy="557213"/>
          </a:xfrm>
          <a:prstGeom prst="rect">
            <a:avLst/>
          </a:prstGeom>
          <a:noFill/>
          <a:ln>
            <a:noFill/>
          </a:ln>
        </p:spPr>
      </p:pic>
      <p:cxnSp>
        <p:nvCxnSpPr>
          <p:cNvPr id="277" name="Google Shape;277;p3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grpSp>
        <p:nvGrpSpPr>
          <p:cNvPr id="278" name="Google Shape;278;p33"/>
          <p:cNvGrpSpPr/>
          <p:nvPr/>
        </p:nvGrpSpPr>
        <p:grpSpPr>
          <a:xfrm>
            <a:off x="3856427" y="604165"/>
            <a:ext cx="4435078" cy="3608384"/>
            <a:chOff x="0" y="2264"/>
            <a:chExt cx="5913437" cy="4632666"/>
          </a:xfrm>
        </p:grpSpPr>
        <p:cxnSp>
          <p:nvCxnSpPr>
            <p:cNvPr id="279" name="Google Shape;279;p33"/>
            <p:cNvCxnSpPr/>
            <p:nvPr/>
          </p:nvCxnSpPr>
          <p:spPr>
            <a:xfrm>
              <a:off x="0" y="2264"/>
              <a:ext cx="5913437" cy="0"/>
            </a:xfrm>
            <a:prstGeom prst="straightConnector1">
              <a:avLst/>
            </a:prstGeom>
            <a:gradFill>
              <a:gsLst>
                <a:gs pos="0">
                  <a:srgbClr val="E65196"/>
                </a:gs>
                <a:gs pos="69000">
                  <a:srgbClr val="DE1B77"/>
                </a:gs>
                <a:gs pos="100000">
                  <a:srgbClr val="C82372"/>
                </a:gs>
              </a:gsLst>
              <a:lin ang="5400000" scaled="0"/>
            </a:gradFill>
            <a:ln cap="flat" cmpd="sng" w="9525">
              <a:solidFill>
                <a:srgbClr val="DD458E"/>
              </a:solidFill>
              <a:prstDash val="solid"/>
              <a:round/>
              <a:headEnd len="sm" w="sm" type="none"/>
              <a:tailEnd len="sm" w="sm" type="none"/>
            </a:ln>
          </p:spPr>
        </p:cxnSp>
        <p:sp>
          <p:nvSpPr>
            <p:cNvPr id="280" name="Google Shape;280;p33"/>
            <p:cNvSpPr/>
            <p:nvPr/>
          </p:nvSpPr>
          <p:spPr>
            <a:xfrm>
              <a:off x="0" y="2264"/>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 name="Google Shape;281;p33"/>
            <p:cNvSpPr txBox="1"/>
            <p:nvPr/>
          </p:nvSpPr>
          <p:spPr>
            <a:xfrm>
              <a:off x="0" y="2264"/>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Fabrication process starts with the joining of base plate with movable plate.</a:t>
              </a:r>
              <a:endParaRPr/>
            </a:p>
          </p:txBody>
        </p:sp>
        <p:cxnSp>
          <p:nvCxnSpPr>
            <p:cNvPr id="282" name="Google Shape;282;p33"/>
            <p:cNvCxnSpPr/>
            <p:nvPr/>
          </p:nvCxnSpPr>
          <p:spPr>
            <a:xfrm>
              <a:off x="0" y="774357"/>
              <a:ext cx="5913437" cy="0"/>
            </a:xfrm>
            <a:prstGeom prst="straightConnector1">
              <a:avLst/>
            </a:prstGeom>
            <a:gradFill>
              <a:gsLst>
                <a:gs pos="0">
                  <a:srgbClr val="E859B6"/>
                </a:gs>
                <a:gs pos="69000">
                  <a:srgbClr val="E41FA1"/>
                </a:gs>
                <a:gs pos="100000">
                  <a:srgbClr val="D12496"/>
                </a:gs>
              </a:gsLst>
              <a:lin ang="5400000" scaled="0"/>
            </a:gradFill>
            <a:ln cap="flat" cmpd="sng" w="9525">
              <a:solidFill>
                <a:srgbClr val="E04EAE"/>
              </a:solidFill>
              <a:prstDash val="solid"/>
              <a:round/>
              <a:headEnd len="sm" w="sm" type="none"/>
              <a:tailEnd len="sm" w="sm" type="none"/>
            </a:ln>
          </p:spPr>
        </p:cxnSp>
        <p:sp>
          <p:nvSpPr>
            <p:cNvPr id="283" name="Google Shape;283;p33"/>
            <p:cNvSpPr/>
            <p:nvPr/>
          </p:nvSpPr>
          <p:spPr>
            <a:xfrm>
              <a:off x="0" y="774357"/>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4" name="Google Shape;284;p33"/>
            <p:cNvSpPr txBox="1"/>
            <p:nvPr/>
          </p:nvSpPr>
          <p:spPr>
            <a:xfrm>
              <a:off x="0" y="774357"/>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The joining will be completed by the help of bolts.</a:t>
              </a:r>
              <a:endParaRPr/>
            </a:p>
          </p:txBody>
        </p:sp>
        <p:cxnSp>
          <p:nvCxnSpPr>
            <p:cNvPr id="285" name="Google Shape;285;p33"/>
            <p:cNvCxnSpPr/>
            <p:nvPr/>
          </p:nvCxnSpPr>
          <p:spPr>
            <a:xfrm>
              <a:off x="0" y="1546450"/>
              <a:ext cx="5913437" cy="0"/>
            </a:xfrm>
            <a:prstGeom prst="straightConnector1">
              <a:avLst/>
            </a:prstGeom>
            <a:gradFill>
              <a:gsLst>
                <a:gs pos="0">
                  <a:srgbClr val="EC62D6"/>
                </a:gs>
                <a:gs pos="69000">
                  <a:srgbClr val="E728CA"/>
                </a:gs>
                <a:gs pos="100000">
                  <a:srgbClr val="D926BF"/>
                </a:gs>
              </a:gsLst>
              <a:lin ang="5400000" scaled="0"/>
            </a:gradFill>
            <a:ln cap="flat" cmpd="sng" w="9525">
              <a:solidFill>
                <a:srgbClr val="E457CF"/>
              </a:solidFill>
              <a:prstDash val="solid"/>
              <a:round/>
              <a:headEnd len="sm" w="sm" type="none"/>
              <a:tailEnd len="sm" w="sm" type="none"/>
            </a:ln>
          </p:spPr>
        </p:cxnSp>
        <p:sp>
          <p:nvSpPr>
            <p:cNvPr id="286" name="Google Shape;286;p33"/>
            <p:cNvSpPr/>
            <p:nvPr/>
          </p:nvSpPr>
          <p:spPr>
            <a:xfrm>
              <a:off x="0" y="1546450"/>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7" name="Google Shape;287;p33"/>
            <p:cNvSpPr txBox="1"/>
            <p:nvPr/>
          </p:nvSpPr>
          <p:spPr>
            <a:xfrm>
              <a:off x="0" y="1546450"/>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This will be followed by the joining of main pipe with the movable plate.</a:t>
              </a:r>
              <a:endParaRPr/>
            </a:p>
          </p:txBody>
        </p:sp>
        <p:cxnSp>
          <p:nvCxnSpPr>
            <p:cNvPr id="288" name="Google Shape;288;p33"/>
            <p:cNvCxnSpPr/>
            <p:nvPr/>
          </p:nvCxnSpPr>
          <p:spPr>
            <a:xfrm>
              <a:off x="0" y="2318544"/>
              <a:ext cx="5913437" cy="0"/>
            </a:xfrm>
            <a:prstGeom prst="straightConnector1">
              <a:avLst/>
            </a:prstGeom>
            <a:gradFill>
              <a:gsLst>
                <a:gs pos="0">
                  <a:srgbClr val="EB6AEF"/>
                </a:gs>
                <a:gs pos="69000">
                  <a:srgbClr val="E52EEA"/>
                </a:gs>
                <a:gs pos="100000">
                  <a:srgbClr val="D62CDD"/>
                </a:gs>
              </a:gsLst>
              <a:lin ang="5400000" scaled="0"/>
            </a:gradFill>
            <a:ln cap="flat" cmpd="sng" w="9525">
              <a:solidFill>
                <a:srgbClr val="E35FE8"/>
              </a:solidFill>
              <a:prstDash val="solid"/>
              <a:round/>
              <a:headEnd len="sm" w="sm" type="none"/>
              <a:tailEnd len="sm" w="sm" type="none"/>
            </a:ln>
          </p:spPr>
        </p:cxnSp>
        <p:sp>
          <p:nvSpPr>
            <p:cNvPr id="289" name="Google Shape;289;p33"/>
            <p:cNvSpPr/>
            <p:nvPr/>
          </p:nvSpPr>
          <p:spPr>
            <a:xfrm>
              <a:off x="0" y="2318544"/>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0" name="Google Shape;290;p33"/>
            <p:cNvSpPr txBox="1"/>
            <p:nvPr/>
          </p:nvSpPr>
          <p:spPr>
            <a:xfrm>
              <a:off x="0" y="2318544"/>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The spring assembly and striking rod will be inserted in the main pipe.</a:t>
              </a:r>
              <a:endParaRPr/>
            </a:p>
          </p:txBody>
        </p:sp>
        <p:cxnSp>
          <p:nvCxnSpPr>
            <p:cNvPr id="291" name="Google Shape;291;p33"/>
            <p:cNvCxnSpPr/>
            <p:nvPr/>
          </p:nvCxnSpPr>
          <p:spPr>
            <a:xfrm>
              <a:off x="0" y="3090637"/>
              <a:ext cx="5913437" cy="0"/>
            </a:xfrm>
            <a:prstGeom prst="straightConnector1">
              <a:avLst/>
            </a:prstGeom>
            <a:gradFill>
              <a:gsLst>
                <a:gs pos="0">
                  <a:srgbClr val="D573F2"/>
                </a:gs>
                <a:gs pos="69000">
                  <a:srgbClr val="C537EC"/>
                </a:gs>
                <a:gs pos="100000">
                  <a:srgbClr val="BB35DE"/>
                </a:gs>
              </a:gsLst>
              <a:lin ang="5400000" scaled="0"/>
            </a:gradFill>
            <a:ln cap="flat" cmpd="sng" w="9525">
              <a:solidFill>
                <a:srgbClr val="CE68EB"/>
              </a:solidFill>
              <a:prstDash val="solid"/>
              <a:round/>
              <a:headEnd len="sm" w="sm" type="none"/>
              <a:tailEnd len="sm" w="sm" type="none"/>
            </a:ln>
          </p:spPr>
        </p:cxnSp>
        <p:sp>
          <p:nvSpPr>
            <p:cNvPr id="292" name="Google Shape;292;p33"/>
            <p:cNvSpPr/>
            <p:nvPr/>
          </p:nvSpPr>
          <p:spPr>
            <a:xfrm>
              <a:off x="0" y="3090637"/>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3" name="Google Shape;293;p33"/>
            <p:cNvSpPr txBox="1"/>
            <p:nvPr/>
          </p:nvSpPr>
          <p:spPr>
            <a:xfrm>
              <a:off x="0" y="3090637"/>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Then the link will be connected with main p</a:t>
              </a:r>
              <a:r>
                <a:rPr lang="en">
                  <a:latin typeface="Gill Sans"/>
                  <a:ea typeface="Gill Sans"/>
                  <a:cs typeface="Gill Sans"/>
                  <a:sym typeface="Gill Sans"/>
                </a:rPr>
                <a:t>late</a:t>
              </a:r>
              <a:r>
                <a:rPr b="0" i="0" lang="en" u="none" cap="none" strike="noStrike">
                  <a:latin typeface="Gill Sans"/>
                  <a:ea typeface="Gill Sans"/>
                  <a:cs typeface="Gill Sans"/>
                  <a:sym typeface="Gill Sans"/>
                </a:rPr>
                <a:t> and movable assembly to control the projection process.</a:t>
              </a:r>
              <a:endParaRPr/>
            </a:p>
          </p:txBody>
        </p:sp>
        <p:cxnSp>
          <p:nvCxnSpPr>
            <p:cNvPr id="294" name="Google Shape;294;p33"/>
            <p:cNvCxnSpPr/>
            <p:nvPr/>
          </p:nvCxnSpPr>
          <p:spPr>
            <a:xfrm>
              <a:off x="0" y="3862730"/>
              <a:ext cx="5913437" cy="0"/>
            </a:xfrm>
            <a:prstGeom prst="straightConnector1">
              <a:avLst/>
            </a:prstGeom>
            <a:gradFill>
              <a:gsLst>
                <a:gs pos="0">
                  <a:srgbClr val="C37BF5"/>
                </a:gs>
                <a:gs pos="69000">
                  <a:srgbClr val="A73EF1"/>
                </a:gs>
                <a:gs pos="100000">
                  <a:srgbClr val="9F3DE1"/>
                </a:gs>
              </a:gsLst>
              <a:lin ang="5400000" scaled="0"/>
            </a:gradFill>
            <a:ln cap="flat" cmpd="sng" w="9525">
              <a:solidFill>
                <a:srgbClr val="BB70EF"/>
              </a:solidFill>
              <a:prstDash val="solid"/>
              <a:round/>
              <a:headEnd len="sm" w="sm" type="none"/>
              <a:tailEnd len="sm" w="sm" type="none"/>
            </a:ln>
          </p:spPr>
        </p:cxnSp>
        <p:sp>
          <p:nvSpPr>
            <p:cNvPr id="295" name="Google Shape;295;p33"/>
            <p:cNvSpPr/>
            <p:nvPr/>
          </p:nvSpPr>
          <p:spPr>
            <a:xfrm>
              <a:off x="0" y="3862730"/>
              <a:ext cx="5913437" cy="772093"/>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33"/>
            <p:cNvSpPr txBox="1"/>
            <p:nvPr/>
          </p:nvSpPr>
          <p:spPr>
            <a:xfrm>
              <a:off x="0" y="3862730"/>
              <a:ext cx="5913300" cy="772200"/>
            </a:xfrm>
            <a:prstGeom prst="rect">
              <a:avLst/>
            </a:prstGeom>
            <a:noFill/>
            <a:ln>
              <a:noFill/>
            </a:ln>
          </p:spPr>
          <p:txBody>
            <a:bodyPr anchorCtr="0" anchor="t" bIns="60000" lIns="60000" spcFirstLastPara="1" rIns="60000" wrap="square" tIns="60000">
              <a:noAutofit/>
            </a:bodyPr>
            <a:lstStyle/>
            <a:p>
              <a:pPr indent="0" lvl="0" marL="0" marR="0" rtl="0" algn="l">
                <a:lnSpc>
                  <a:spcPct val="90000"/>
                </a:lnSpc>
                <a:spcBef>
                  <a:spcPts val="0"/>
                </a:spcBef>
                <a:spcAft>
                  <a:spcPts val="0"/>
                </a:spcAft>
                <a:buClr>
                  <a:schemeClr val="dk1"/>
                </a:buClr>
                <a:buSzPts val="1600"/>
                <a:buFont typeface="Gill Sans"/>
                <a:buNone/>
              </a:pPr>
              <a:r>
                <a:rPr b="0" i="0" lang="en" u="none" cap="none" strike="noStrike">
                  <a:latin typeface="Gill Sans"/>
                  <a:ea typeface="Gill Sans"/>
                  <a:cs typeface="Gill Sans"/>
                  <a:sym typeface="Gill Sans"/>
                </a:rPr>
                <a:t>Then an electronic switch will be inserted to control link used for projection.</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00" name="Shape 300"/>
        <p:cNvGrpSpPr/>
        <p:nvPr/>
      </p:nvGrpSpPr>
      <p:grpSpPr>
        <a:xfrm>
          <a:off x="0" y="0"/>
          <a:ext cx="0" cy="0"/>
          <a:chOff x="0" y="0"/>
          <a:chExt cx="0" cy="0"/>
        </a:xfrm>
      </p:grpSpPr>
      <p:sp>
        <p:nvSpPr>
          <p:cNvPr id="301" name="Google Shape;301;p34"/>
          <p:cNvSpPr/>
          <p:nvPr/>
        </p:nvSpPr>
        <p:spPr>
          <a:xfrm>
            <a:off x="1" y="0"/>
            <a:ext cx="9143772"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302" name="Google Shape;302;p34"/>
          <p:cNvCxnSpPr/>
          <p:nvPr/>
        </p:nvCxnSpPr>
        <p:spPr>
          <a:xfrm>
            <a:off x="1090422" y="1385316"/>
            <a:ext cx="2648164" cy="0"/>
          </a:xfrm>
          <a:prstGeom prst="straightConnector1">
            <a:avLst/>
          </a:prstGeom>
          <a:noFill/>
          <a:ln cap="flat" cmpd="sng" w="31750">
            <a:solidFill>
              <a:schemeClr val="accent1"/>
            </a:solidFill>
            <a:prstDash val="solid"/>
            <a:round/>
            <a:headEnd len="sm" w="sm" type="none"/>
            <a:tailEnd len="sm" w="sm" type="none"/>
          </a:ln>
        </p:spPr>
      </p:cxnSp>
      <p:sp>
        <p:nvSpPr>
          <p:cNvPr id="303" name="Google Shape;303;p34"/>
          <p:cNvSpPr txBox="1"/>
          <p:nvPr>
            <p:ph type="title"/>
          </p:nvPr>
        </p:nvSpPr>
        <p:spPr>
          <a:xfrm>
            <a:off x="1090697" y="598390"/>
            <a:ext cx="2647500" cy="786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Font typeface="Times New Roman"/>
              <a:buNone/>
            </a:pPr>
            <a:r>
              <a:rPr b="1" lang="en" sz="2400">
                <a:solidFill>
                  <a:srgbClr val="000000"/>
                </a:solidFill>
                <a:latin typeface="Times New Roman"/>
                <a:ea typeface="Times New Roman"/>
                <a:cs typeface="Times New Roman"/>
                <a:sym typeface="Times New Roman"/>
              </a:rPr>
              <a:t>STEPS OF FABRICATION:</a:t>
            </a:r>
            <a:endParaRPr b="1" sz="2400">
              <a:solidFill>
                <a:srgbClr val="000000"/>
              </a:solidFill>
              <a:latin typeface="Times New Roman"/>
              <a:ea typeface="Times New Roman"/>
              <a:cs typeface="Times New Roman"/>
              <a:sym typeface="Times New Roman"/>
            </a:endParaRPr>
          </a:p>
        </p:txBody>
      </p:sp>
      <p:sp>
        <p:nvSpPr>
          <p:cNvPr id="304" name="Google Shape;304;p34"/>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05" name="Google Shape;305;p34"/>
          <p:cNvSpPr txBox="1"/>
          <p:nvPr>
            <p:ph idx="1" type="body"/>
          </p:nvPr>
        </p:nvSpPr>
        <p:spPr>
          <a:xfrm>
            <a:off x="1088686" y="1511799"/>
            <a:ext cx="2644892" cy="258796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SzPts val="2100"/>
              <a:buNone/>
            </a:pPr>
            <a:r>
              <a:rPr b="1" lang="en" sz="2100">
                <a:solidFill>
                  <a:srgbClr val="000000"/>
                </a:solidFill>
                <a:latin typeface="Times New Roman"/>
                <a:ea typeface="Times New Roman"/>
                <a:cs typeface="Times New Roman"/>
                <a:sym typeface="Times New Roman"/>
              </a:rPr>
              <a:t>Step 1:</a:t>
            </a:r>
            <a:endParaRPr sz="1100">
              <a:solidFill>
                <a:srgbClr val="000000"/>
              </a:solidFill>
            </a:endParaRPr>
          </a:p>
          <a:p>
            <a:pPr indent="0" lvl="0" marL="0" rtl="0" algn="l">
              <a:lnSpc>
                <a:spcPct val="120000"/>
              </a:lnSpc>
              <a:spcBef>
                <a:spcPts val="800"/>
              </a:spcBef>
              <a:spcAft>
                <a:spcPts val="1600"/>
              </a:spcAft>
              <a:buSzPts val="1800"/>
              <a:buNone/>
            </a:pPr>
            <a:r>
              <a:rPr b="1" lang="en" sz="1800">
                <a:solidFill>
                  <a:srgbClr val="000000"/>
                </a:solidFill>
                <a:latin typeface="Times New Roman"/>
                <a:ea typeface="Times New Roman"/>
                <a:cs typeface="Times New Roman"/>
                <a:sym typeface="Times New Roman"/>
              </a:rPr>
              <a:t>Joining of main pipe and movable plate:</a:t>
            </a:r>
            <a:endParaRPr b="1" sz="1800">
              <a:solidFill>
                <a:srgbClr val="000000"/>
              </a:solidFill>
              <a:latin typeface="Times New Roman"/>
              <a:ea typeface="Times New Roman"/>
              <a:cs typeface="Times New Roman"/>
              <a:sym typeface="Times New Roman"/>
            </a:endParaRPr>
          </a:p>
        </p:txBody>
      </p:sp>
      <p:grpSp>
        <p:nvGrpSpPr>
          <p:cNvPr id="306" name="Google Shape;306;p34"/>
          <p:cNvGrpSpPr/>
          <p:nvPr/>
        </p:nvGrpSpPr>
        <p:grpSpPr>
          <a:xfrm>
            <a:off x="4095098" y="361628"/>
            <a:ext cx="4568843" cy="3861826"/>
            <a:chOff x="5446003" y="583365"/>
            <a:chExt cx="6091790" cy="5181928"/>
          </a:xfrm>
        </p:grpSpPr>
        <p:sp>
          <p:nvSpPr>
            <p:cNvPr id="307" name="Google Shape;307;p34"/>
            <p:cNvSpPr/>
            <p:nvPr/>
          </p:nvSpPr>
          <p:spPr>
            <a:xfrm>
              <a:off x="5446003" y="583365"/>
              <a:ext cx="6091790"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08" name="Google Shape;308;p34"/>
            <p:cNvSpPr/>
            <p:nvPr/>
          </p:nvSpPr>
          <p:spPr>
            <a:xfrm>
              <a:off x="5764828" y="915807"/>
              <a:ext cx="54617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pic>
        <p:nvPicPr>
          <p:cNvPr descr="A picture containing plane, flying, airplane, cloudy&#10;&#10;Description automatically generated" id="309" name="Google Shape;309;p34"/>
          <p:cNvPicPr preferRelativeResize="0"/>
          <p:nvPr/>
        </p:nvPicPr>
        <p:blipFill rotWithShape="1">
          <a:blip r:embed="rId3">
            <a:alphaModFix/>
          </a:blip>
          <a:srcRect b="0" l="24648" r="5201" t="0"/>
          <a:stretch/>
        </p:blipFill>
        <p:spPr>
          <a:xfrm>
            <a:off x="4570445" y="837259"/>
            <a:ext cx="3616163" cy="2899629"/>
          </a:xfrm>
          <a:prstGeom prst="rect">
            <a:avLst/>
          </a:prstGeom>
          <a:noFill/>
          <a:ln>
            <a:noFill/>
          </a:ln>
        </p:spPr>
      </p:pic>
      <p:pic>
        <p:nvPicPr>
          <p:cNvPr id="310" name="Google Shape;310;p34"/>
          <p:cNvPicPr preferRelativeResize="0"/>
          <p:nvPr/>
        </p:nvPicPr>
        <p:blipFill rotWithShape="1">
          <a:blip r:embed="rId4">
            <a:alphaModFix/>
          </a:blip>
          <a:srcRect b="-1538" l="0" r="0" t="1538"/>
          <a:stretch/>
        </p:blipFill>
        <p:spPr>
          <a:xfrm>
            <a:off x="0" y="4594860"/>
            <a:ext cx="9144000" cy="557213"/>
          </a:xfrm>
          <a:prstGeom prst="rect">
            <a:avLst/>
          </a:prstGeom>
          <a:noFill/>
          <a:ln>
            <a:noFill/>
          </a:ln>
        </p:spPr>
      </p:pic>
      <p:cxnSp>
        <p:nvCxnSpPr>
          <p:cNvPr id="311" name="Google Shape;311;p34"/>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15" name="Shape 315"/>
        <p:cNvGrpSpPr/>
        <p:nvPr/>
      </p:nvGrpSpPr>
      <p:grpSpPr>
        <a:xfrm>
          <a:off x="0" y="0"/>
          <a:ext cx="0" cy="0"/>
          <a:chOff x="0" y="0"/>
          <a:chExt cx="0" cy="0"/>
        </a:xfrm>
      </p:grpSpPr>
      <p:sp>
        <p:nvSpPr>
          <p:cNvPr id="316" name="Google Shape;316;p35"/>
          <p:cNvSpPr/>
          <p:nvPr/>
        </p:nvSpPr>
        <p:spPr>
          <a:xfrm>
            <a:off x="1" y="0"/>
            <a:ext cx="9143772"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317" name="Google Shape;317;p35"/>
          <p:cNvCxnSpPr/>
          <p:nvPr/>
        </p:nvCxnSpPr>
        <p:spPr>
          <a:xfrm>
            <a:off x="1090422" y="1385316"/>
            <a:ext cx="2648164" cy="0"/>
          </a:xfrm>
          <a:prstGeom prst="straightConnector1">
            <a:avLst/>
          </a:prstGeom>
          <a:noFill/>
          <a:ln cap="flat" cmpd="sng" w="31750">
            <a:solidFill>
              <a:schemeClr val="accent1"/>
            </a:solidFill>
            <a:prstDash val="solid"/>
            <a:round/>
            <a:headEnd len="sm" w="sm" type="none"/>
            <a:tailEnd len="sm" w="sm" type="none"/>
          </a:ln>
        </p:spPr>
      </p:cxnSp>
      <p:sp>
        <p:nvSpPr>
          <p:cNvPr id="318" name="Google Shape;318;p35"/>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19" name="Google Shape;319;p35"/>
          <p:cNvSpPr txBox="1"/>
          <p:nvPr>
            <p:ph idx="1" type="body"/>
          </p:nvPr>
        </p:nvSpPr>
        <p:spPr>
          <a:xfrm>
            <a:off x="1088686" y="1511799"/>
            <a:ext cx="2644892" cy="258796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SzPts val="1500"/>
              <a:buNone/>
            </a:pPr>
            <a:r>
              <a:rPr lang="en" sz="1100">
                <a:solidFill>
                  <a:srgbClr val="000000"/>
                </a:solidFill>
                <a:latin typeface="Times New Roman"/>
                <a:ea typeface="Times New Roman"/>
                <a:cs typeface="Times New Roman"/>
                <a:sym typeface="Times New Roman"/>
              </a:rPr>
              <a:t> </a:t>
            </a:r>
            <a:r>
              <a:rPr b="1" lang="en" sz="2100">
                <a:solidFill>
                  <a:srgbClr val="000000"/>
                </a:solidFill>
                <a:latin typeface="Times New Roman"/>
                <a:ea typeface="Times New Roman"/>
                <a:cs typeface="Times New Roman"/>
                <a:sym typeface="Times New Roman"/>
              </a:rPr>
              <a:t>Step 2:</a:t>
            </a:r>
            <a:endParaRPr sz="1100">
              <a:solidFill>
                <a:srgbClr val="000000"/>
              </a:solidFill>
            </a:endParaRPr>
          </a:p>
          <a:p>
            <a:pPr indent="0" lvl="0" marL="0" rtl="0" algn="l">
              <a:lnSpc>
                <a:spcPct val="120000"/>
              </a:lnSpc>
              <a:spcBef>
                <a:spcPts val="800"/>
              </a:spcBef>
              <a:spcAft>
                <a:spcPts val="1600"/>
              </a:spcAft>
              <a:buSzPts val="1800"/>
              <a:buNone/>
            </a:pPr>
            <a:r>
              <a:rPr b="1" lang="en" sz="1800">
                <a:solidFill>
                  <a:srgbClr val="000000"/>
                </a:solidFill>
                <a:latin typeface="Times New Roman"/>
                <a:ea typeface="Times New Roman"/>
                <a:cs typeface="Times New Roman"/>
                <a:sym typeface="Times New Roman"/>
              </a:rPr>
              <a:t> Striking rod and spring assembly placed inside the main pipe: </a:t>
            </a:r>
            <a:endParaRPr sz="1800">
              <a:solidFill>
                <a:srgbClr val="000000"/>
              </a:solidFill>
              <a:latin typeface="Times New Roman"/>
              <a:ea typeface="Times New Roman"/>
              <a:cs typeface="Times New Roman"/>
              <a:sym typeface="Times New Roman"/>
            </a:endParaRPr>
          </a:p>
        </p:txBody>
      </p:sp>
      <p:grpSp>
        <p:nvGrpSpPr>
          <p:cNvPr id="320" name="Google Shape;320;p35"/>
          <p:cNvGrpSpPr/>
          <p:nvPr/>
        </p:nvGrpSpPr>
        <p:grpSpPr>
          <a:xfrm>
            <a:off x="4095098" y="361628"/>
            <a:ext cx="4568843" cy="3861826"/>
            <a:chOff x="5446003" y="583365"/>
            <a:chExt cx="6091790" cy="5181928"/>
          </a:xfrm>
        </p:grpSpPr>
        <p:sp>
          <p:nvSpPr>
            <p:cNvPr id="321" name="Google Shape;321;p35"/>
            <p:cNvSpPr/>
            <p:nvPr/>
          </p:nvSpPr>
          <p:spPr>
            <a:xfrm>
              <a:off x="5446003" y="583365"/>
              <a:ext cx="6091790"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22" name="Google Shape;322;p35"/>
            <p:cNvSpPr/>
            <p:nvPr/>
          </p:nvSpPr>
          <p:spPr>
            <a:xfrm>
              <a:off x="5764828" y="915807"/>
              <a:ext cx="54617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pic>
        <p:nvPicPr>
          <p:cNvPr descr="A picture containing player, bat, table, holding&#10;&#10;Description automatically generated" id="323" name="Google Shape;323;p35"/>
          <p:cNvPicPr preferRelativeResize="0"/>
          <p:nvPr/>
        </p:nvPicPr>
        <p:blipFill rotWithShape="1">
          <a:blip r:embed="rId3">
            <a:alphaModFix/>
          </a:blip>
          <a:srcRect b="0" l="1553" r="28297" t="0"/>
          <a:stretch/>
        </p:blipFill>
        <p:spPr>
          <a:xfrm>
            <a:off x="4570445" y="837259"/>
            <a:ext cx="3616163" cy="2899629"/>
          </a:xfrm>
          <a:prstGeom prst="rect">
            <a:avLst/>
          </a:prstGeom>
          <a:noFill/>
          <a:ln>
            <a:noFill/>
          </a:ln>
        </p:spPr>
      </p:pic>
      <p:pic>
        <p:nvPicPr>
          <p:cNvPr id="324" name="Google Shape;324;p35"/>
          <p:cNvPicPr preferRelativeResize="0"/>
          <p:nvPr/>
        </p:nvPicPr>
        <p:blipFill rotWithShape="1">
          <a:blip r:embed="rId4">
            <a:alphaModFix/>
          </a:blip>
          <a:srcRect b="-1538" l="0" r="0" t="1538"/>
          <a:stretch/>
        </p:blipFill>
        <p:spPr>
          <a:xfrm>
            <a:off x="0" y="4594860"/>
            <a:ext cx="9144000" cy="557213"/>
          </a:xfrm>
          <a:prstGeom prst="rect">
            <a:avLst/>
          </a:prstGeom>
          <a:noFill/>
          <a:ln>
            <a:noFill/>
          </a:ln>
        </p:spPr>
      </p:pic>
      <p:cxnSp>
        <p:nvCxnSpPr>
          <p:cNvPr id="325" name="Google Shape;325;p35"/>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29" name="Shape 329"/>
        <p:cNvGrpSpPr/>
        <p:nvPr/>
      </p:nvGrpSpPr>
      <p:grpSpPr>
        <a:xfrm>
          <a:off x="0" y="0"/>
          <a:ext cx="0" cy="0"/>
          <a:chOff x="0" y="0"/>
          <a:chExt cx="0" cy="0"/>
        </a:xfrm>
      </p:grpSpPr>
      <p:sp>
        <p:nvSpPr>
          <p:cNvPr id="330" name="Google Shape;330;p36"/>
          <p:cNvSpPr/>
          <p:nvPr/>
        </p:nvSpPr>
        <p:spPr>
          <a:xfrm>
            <a:off x="1" y="0"/>
            <a:ext cx="9143772"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331" name="Google Shape;331;p36"/>
          <p:cNvCxnSpPr/>
          <p:nvPr/>
        </p:nvCxnSpPr>
        <p:spPr>
          <a:xfrm>
            <a:off x="1090422" y="1385316"/>
            <a:ext cx="2648164" cy="0"/>
          </a:xfrm>
          <a:prstGeom prst="straightConnector1">
            <a:avLst/>
          </a:prstGeom>
          <a:noFill/>
          <a:ln cap="flat" cmpd="sng" w="31750">
            <a:solidFill>
              <a:schemeClr val="accent1"/>
            </a:solidFill>
            <a:prstDash val="solid"/>
            <a:round/>
            <a:headEnd len="sm" w="sm" type="none"/>
            <a:tailEnd len="sm" w="sm" type="none"/>
          </a:ln>
        </p:spPr>
      </p:cxnSp>
      <p:sp>
        <p:nvSpPr>
          <p:cNvPr id="332" name="Google Shape;332;p36"/>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33" name="Google Shape;333;p36"/>
          <p:cNvSpPr txBox="1"/>
          <p:nvPr>
            <p:ph idx="1" type="body"/>
          </p:nvPr>
        </p:nvSpPr>
        <p:spPr>
          <a:xfrm>
            <a:off x="1088686" y="1511799"/>
            <a:ext cx="2644892" cy="258796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SzPts val="2100"/>
              <a:buNone/>
            </a:pPr>
            <a:r>
              <a:rPr b="1" lang="en" sz="2100">
                <a:solidFill>
                  <a:srgbClr val="000000"/>
                </a:solidFill>
              </a:rPr>
              <a:t> </a:t>
            </a:r>
            <a:r>
              <a:rPr b="1" lang="en" sz="2100">
                <a:solidFill>
                  <a:srgbClr val="000000"/>
                </a:solidFill>
                <a:latin typeface="Times New Roman"/>
                <a:ea typeface="Times New Roman"/>
                <a:cs typeface="Times New Roman"/>
                <a:sym typeface="Times New Roman"/>
              </a:rPr>
              <a:t>Step 3:</a:t>
            </a:r>
            <a:endParaRPr b="1" sz="1100">
              <a:solidFill>
                <a:srgbClr val="000000"/>
              </a:solidFill>
            </a:endParaRPr>
          </a:p>
          <a:p>
            <a:pPr indent="0" lvl="0" marL="0" rtl="0" algn="l">
              <a:lnSpc>
                <a:spcPct val="120000"/>
              </a:lnSpc>
              <a:spcBef>
                <a:spcPts val="800"/>
              </a:spcBef>
              <a:spcAft>
                <a:spcPts val="0"/>
              </a:spcAft>
              <a:buSzPts val="1500"/>
              <a:buNone/>
            </a:pPr>
            <a:r>
              <a:rPr b="1" lang="en" sz="1100">
                <a:solidFill>
                  <a:srgbClr val="000000"/>
                </a:solidFill>
                <a:latin typeface="Times New Roman"/>
                <a:ea typeface="Times New Roman"/>
                <a:cs typeface="Times New Roman"/>
                <a:sym typeface="Times New Roman"/>
              </a:rPr>
              <a:t> </a:t>
            </a:r>
            <a:r>
              <a:rPr b="1" lang="en" sz="1800">
                <a:solidFill>
                  <a:srgbClr val="000000"/>
                </a:solidFill>
                <a:latin typeface="Times New Roman"/>
                <a:ea typeface="Times New Roman"/>
                <a:cs typeface="Times New Roman"/>
                <a:sym typeface="Times New Roman"/>
              </a:rPr>
              <a:t>Link and electronic switch inserted in the device to complete fabrication.</a:t>
            </a:r>
            <a:endParaRPr b="1" sz="1800">
              <a:solidFill>
                <a:srgbClr val="000000"/>
              </a:solidFill>
            </a:endParaRPr>
          </a:p>
        </p:txBody>
      </p:sp>
      <p:grpSp>
        <p:nvGrpSpPr>
          <p:cNvPr id="334" name="Google Shape;334;p36"/>
          <p:cNvGrpSpPr/>
          <p:nvPr/>
        </p:nvGrpSpPr>
        <p:grpSpPr>
          <a:xfrm>
            <a:off x="4095098" y="361628"/>
            <a:ext cx="4568843" cy="3861826"/>
            <a:chOff x="5460131" y="482171"/>
            <a:chExt cx="6091791" cy="5149101"/>
          </a:xfrm>
        </p:grpSpPr>
        <p:sp>
          <p:nvSpPr>
            <p:cNvPr id="335" name="Google Shape;335;p36"/>
            <p:cNvSpPr/>
            <p:nvPr/>
          </p:nvSpPr>
          <p:spPr>
            <a:xfrm>
              <a:off x="5460131" y="482171"/>
              <a:ext cx="6091791"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336" name="Google Shape;336;p36"/>
            <p:cNvSpPr/>
            <p:nvPr/>
          </p:nvSpPr>
          <p:spPr>
            <a:xfrm>
              <a:off x="5778956" y="812507"/>
              <a:ext cx="5461780"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grpSp>
      <p:sp>
        <p:nvSpPr>
          <p:cNvPr id="337" name="Google Shape;337;p36"/>
          <p:cNvSpPr/>
          <p:nvPr/>
        </p:nvSpPr>
        <p:spPr>
          <a:xfrm>
            <a:off x="4456784" y="733474"/>
            <a:ext cx="3850973" cy="3101504"/>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id="338" name="Google Shape;338;p36"/>
          <p:cNvPicPr preferRelativeResize="0"/>
          <p:nvPr/>
        </p:nvPicPr>
        <p:blipFill rotWithShape="1">
          <a:blip r:embed="rId3">
            <a:alphaModFix/>
          </a:blip>
          <a:srcRect b="0" l="0" r="0" t="0"/>
          <a:stretch/>
        </p:blipFill>
        <p:spPr>
          <a:xfrm>
            <a:off x="4570445" y="1270027"/>
            <a:ext cx="3616163" cy="2034091"/>
          </a:xfrm>
          <a:prstGeom prst="rect">
            <a:avLst/>
          </a:prstGeom>
          <a:noFill/>
          <a:ln>
            <a:noFill/>
          </a:ln>
        </p:spPr>
      </p:pic>
      <p:pic>
        <p:nvPicPr>
          <p:cNvPr id="339" name="Google Shape;339;p36"/>
          <p:cNvPicPr preferRelativeResize="0"/>
          <p:nvPr/>
        </p:nvPicPr>
        <p:blipFill rotWithShape="1">
          <a:blip r:embed="rId4">
            <a:alphaModFix/>
          </a:blip>
          <a:srcRect b="-1538" l="0" r="0" t="1538"/>
          <a:stretch/>
        </p:blipFill>
        <p:spPr>
          <a:xfrm>
            <a:off x="0" y="4594860"/>
            <a:ext cx="9144000" cy="557213"/>
          </a:xfrm>
          <a:prstGeom prst="rect">
            <a:avLst/>
          </a:prstGeom>
          <a:noFill/>
          <a:ln>
            <a:noFill/>
          </a:ln>
        </p:spPr>
      </p:pic>
      <p:cxnSp>
        <p:nvCxnSpPr>
          <p:cNvPr id="340" name="Google Shape;340;p36"/>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44" name="Shape 344"/>
        <p:cNvGrpSpPr/>
        <p:nvPr/>
      </p:nvGrpSpPr>
      <p:grpSpPr>
        <a:xfrm>
          <a:off x="0" y="0"/>
          <a:ext cx="0" cy="0"/>
          <a:chOff x="0" y="0"/>
          <a:chExt cx="0" cy="0"/>
        </a:xfrm>
      </p:grpSpPr>
      <p:sp>
        <p:nvSpPr>
          <p:cNvPr id="345" name="Google Shape;345;p37"/>
          <p:cNvSpPr txBox="1"/>
          <p:nvPr>
            <p:ph type="title"/>
          </p:nvPr>
        </p:nvSpPr>
        <p:spPr>
          <a:xfrm>
            <a:off x="255300" y="1742300"/>
            <a:ext cx="3416400" cy="20058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000"/>
              <a:buFont typeface="Times New Roman"/>
              <a:buNone/>
            </a:pPr>
            <a:r>
              <a:rPr b="1" lang="en">
                <a:solidFill>
                  <a:srgbClr val="000000"/>
                </a:solidFill>
                <a:latin typeface="Times New Roman"/>
                <a:ea typeface="Times New Roman"/>
                <a:cs typeface="Times New Roman"/>
                <a:sym typeface="Times New Roman"/>
              </a:rPr>
              <a:t>EXPECTED SHORTCOMINGS IN DEVICE:</a:t>
            </a:r>
            <a:endParaRPr b="1">
              <a:solidFill>
                <a:srgbClr val="000000"/>
              </a:solidFill>
              <a:latin typeface="Times New Roman"/>
              <a:ea typeface="Times New Roman"/>
              <a:cs typeface="Times New Roman"/>
              <a:sym typeface="Times New Roman"/>
            </a:endParaRPr>
          </a:p>
        </p:txBody>
      </p:sp>
      <p:grpSp>
        <p:nvGrpSpPr>
          <p:cNvPr id="346" name="Google Shape;346;p37"/>
          <p:cNvGrpSpPr/>
          <p:nvPr/>
        </p:nvGrpSpPr>
        <p:grpSpPr>
          <a:xfrm>
            <a:off x="3856430" y="795115"/>
            <a:ext cx="4458640" cy="3300743"/>
            <a:chOff x="0" y="256868"/>
            <a:chExt cx="5944854" cy="4123351"/>
          </a:xfrm>
        </p:grpSpPr>
        <p:sp>
          <p:nvSpPr>
            <p:cNvPr id="347" name="Google Shape;347;p37"/>
            <p:cNvSpPr/>
            <p:nvPr/>
          </p:nvSpPr>
          <p:spPr>
            <a:xfrm>
              <a:off x="0" y="256868"/>
              <a:ext cx="5913437" cy="646425"/>
            </a:xfrm>
            <a:prstGeom prst="roundRect">
              <a:avLst>
                <a:gd fmla="val 16667" name="adj"/>
              </a:avLst>
            </a:prstGeom>
            <a:gradFill>
              <a:gsLst>
                <a:gs pos="0">
                  <a:srgbClr val="E65196"/>
                </a:gs>
                <a:gs pos="69000">
                  <a:srgbClr val="DE1B77"/>
                </a:gs>
                <a:gs pos="100000">
                  <a:srgbClr val="C82372"/>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48" name="Google Shape;348;p37"/>
            <p:cNvSpPr txBox="1"/>
            <p:nvPr/>
          </p:nvSpPr>
          <p:spPr>
            <a:xfrm>
              <a:off x="31556" y="288424"/>
              <a:ext cx="5850325" cy="583313"/>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Every engineering device must have some shortcomings.</a:t>
              </a:r>
              <a:endParaRPr sz="1100"/>
            </a:p>
          </p:txBody>
        </p:sp>
        <p:sp>
          <p:nvSpPr>
            <p:cNvPr id="349" name="Google Shape;349;p37"/>
            <p:cNvSpPr/>
            <p:nvPr/>
          </p:nvSpPr>
          <p:spPr>
            <a:xfrm>
              <a:off x="0" y="952254"/>
              <a:ext cx="5913437" cy="646425"/>
            </a:xfrm>
            <a:prstGeom prst="roundRect">
              <a:avLst>
                <a:gd fmla="val 16667" name="adj"/>
              </a:avLst>
            </a:prstGeom>
            <a:gradFill>
              <a:gsLst>
                <a:gs pos="0">
                  <a:srgbClr val="E859B6"/>
                </a:gs>
                <a:gs pos="69000">
                  <a:srgbClr val="E41FA1"/>
                </a:gs>
                <a:gs pos="100000">
                  <a:srgbClr val="D12496"/>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50" name="Google Shape;350;p37"/>
            <p:cNvSpPr txBox="1"/>
            <p:nvPr/>
          </p:nvSpPr>
          <p:spPr>
            <a:xfrm>
              <a:off x="31556" y="983810"/>
              <a:ext cx="5850325" cy="583313"/>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Related to linear launcher project we will do over best to reduce the shortcomings.</a:t>
              </a:r>
              <a:endParaRPr sz="1100"/>
            </a:p>
          </p:txBody>
        </p:sp>
        <p:sp>
          <p:nvSpPr>
            <p:cNvPr id="351" name="Google Shape;351;p37"/>
            <p:cNvSpPr/>
            <p:nvPr/>
          </p:nvSpPr>
          <p:spPr>
            <a:xfrm>
              <a:off x="0" y="1647639"/>
              <a:ext cx="5913437" cy="646425"/>
            </a:xfrm>
            <a:prstGeom prst="roundRect">
              <a:avLst>
                <a:gd fmla="val 16667" name="adj"/>
              </a:avLst>
            </a:prstGeom>
            <a:gradFill>
              <a:gsLst>
                <a:gs pos="0">
                  <a:srgbClr val="EC62D6"/>
                </a:gs>
                <a:gs pos="69000">
                  <a:srgbClr val="E728CA"/>
                </a:gs>
                <a:gs pos="100000">
                  <a:srgbClr val="D926BF"/>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52" name="Google Shape;352;p37"/>
            <p:cNvSpPr txBox="1"/>
            <p:nvPr/>
          </p:nvSpPr>
          <p:spPr>
            <a:xfrm>
              <a:off x="31556" y="1679195"/>
              <a:ext cx="5850325" cy="583313"/>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But that is not possible that all the shortcomings will removed.</a:t>
              </a:r>
              <a:endParaRPr sz="1100"/>
            </a:p>
          </p:txBody>
        </p:sp>
        <p:sp>
          <p:nvSpPr>
            <p:cNvPr id="353" name="Google Shape;353;p37"/>
            <p:cNvSpPr/>
            <p:nvPr/>
          </p:nvSpPr>
          <p:spPr>
            <a:xfrm>
              <a:off x="0" y="2343024"/>
              <a:ext cx="5913437" cy="646425"/>
            </a:xfrm>
            <a:prstGeom prst="roundRect">
              <a:avLst>
                <a:gd fmla="val 16667" name="adj"/>
              </a:avLst>
            </a:prstGeom>
            <a:gradFill>
              <a:gsLst>
                <a:gs pos="0">
                  <a:srgbClr val="EB6AEF"/>
                </a:gs>
                <a:gs pos="69000">
                  <a:srgbClr val="E52EEA"/>
                </a:gs>
                <a:gs pos="100000">
                  <a:srgbClr val="D62CDD"/>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54" name="Google Shape;354;p37"/>
            <p:cNvSpPr txBox="1"/>
            <p:nvPr/>
          </p:nvSpPr>
          <p:spPr>
            <a:xfrm>
              <a:off x="31556" y="2374580"/>
              <a:ext cx="5850325" cy="583313"/>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But it is possible that their number will be reduced.</a:t>
              </a:r>
              <a:endParaRPr sz="1100"/>
            </a:p>
          </p:txBody>
        </p:sp>
        <p:sp>
          <p:nvSpPr>
            <p:cNvPr id="355" name="Google Shape;355;p37"/>
            <p:cNvSpPr/>
            <p:nvPr/>
          </p:nvSpPr>
          <p:spPr>
            <a:xfrm>
              <a:off x="0" y="3038409"/>
              <a:ext cx="5913437" cy="646425"/>
            </a:xfrm>
            <a:prstGeom prst="roundRect">
              <a:avLst>
                <a:gd fmla="val 16667" name="adj"/>
              </a:avLst>
            </a:prstGeom>
            <a:gradFill>
              <a:gsLst>
                <a:gs pos="0">
                  <a:srgbClr val="D573F2"/>
                </a:gs>
                <a:gs pos="69000">
                  <a:srgbClr val="C537EC"/>
                </a:gs>
                <a:gs pos="100000">
                  <a:srgbClr val="BB35DE"/>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56" name="Google Shape;356;p37"/>
            <p:cNvSpPr txBox="1"/>
            <p:nvPr/>
          </p:nvSpPr>
          <p:spPr>
            <a:xfrm>
              <a:off x="31556" y="3069965"/>
              <a:ext cx="5850325" cy="583313"/>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So as a student of mechanical engineering it is our duty to reduce the shortcomings.</a:t>
              </a:r>
              <a:endParaRPr sz="1100"/>
            </a:p>
          </p:txBody>
        </p:sp>
        <p:sp>
          <p:nvSpPr>
            <p:cNvPr id="357" name="Google Shape;357;p37"/>
            <p:cNvSpPr/>
            <p:nvPr/>
          </p:nvSpPr>
          <p:spPr>
            <a:xfrm>
              <a:off x="0" y="3733794"/>
              <a:ext cx="5913437" cy="646425"/>
            </a:xfrm>
            <a:prstGeom prst="roundRect">
              <a:avLst>
                <a:gd fmla="val 16667" name="adj"/>
              </a:avLst>
            </a:prstGeom>
            <a:gradFill>
              <a:gsLst>
                <a:gs pos="0">
                  <a:srgbClr val="C37BF5"/>
                </a:gs>
                <a:gs pos="69000">
                  <a:srgbClr val="A73EF1"/>
                </a:gs>
                <a:gs pos="100000">
                  <a:srgbClr val="9F3DE1"/>
                </a:gs>
              </a:gsLst>
              <a:lin ang="5400000" scaled="0"/>
            </a:gradFill>
            <a:ln>
              <a:noFill/>
            </a:ln>
          </p:spPr>
          <p:txBody>
            <a:bodyPr anchorCtr="0" anchor="ctr" bIns="68575" lIns="68575" spcFirstLastPara="1" rIns="68575" wrap="square" tIns="68575">
              <a:noAutofit/>
            </a:bodyPr>
            <a:lstStyle/>
            <a:p>
              <a:pPr indent="0" lvl="0" marL="0" rtl="0" algn="ctr">
                <a:spcBef>
                  <a:spcPts val="0"/>
                </a:spcBef>
                <a:spcAft>
                  <a:spcPts val="0"/>
                </a:spcAft>
                <a:buNone/>
              </a:pPr>
              <a:r>
                <a:t/>
              </a:r>
              <a:endParaRPr/>
            </a:p>
          </p:txBody>
        </p:sp>
        <p:sp>
          <p:nvSpPr>
            <p:cNvPr id="358" name="Google Shape;358;p37"/>
            <p:cNvSpPr txBox="1"/>
            <p:nvPr/>
          </p:nvSpPr>
          <p:spPr>
            <a:xfrm>
              <a:off x="31554" y="3765358"/>
              <a:ext cx="5913300" cy="583200"/>
            </a:xfrm>
            <a:prstGeom prst="rect">
              <a:avLst/>
            </a:prstGeom>
            <a:noFill/>
            <a:ln>
              <a:noFill/>
            </a:ln>
          </p:spPr>
          <p:txBody>
            <a:bodyPr anchorCtr="0" anchor="ctr" bIns="48575" lIns="48575" spcFirstLastPara="1" rIns="48575" wrap="square" tIns="48575">
              <a:noAutofit/>
            </a:bodyPr>
            <a:lstStyle/>
            <a:p>
              <a:pPr indent="0" lvl="0" marL="0" marR="0" rtl="0" algn="ctr">
                <a:lnSpc>
                  <a:spcPct val="90000"/>
                </a:lnSpc>
                <a:spcBef>
                  <a:spcPts val="0"/>
                </a:spcBef>
                <a:spcAft>
                  <a:spcPts val="0"/>
                </a:spcAft>
                <a:buClr>
                  <a:schemeClr val="lt1"/>
                </a:buClr>
                <a:buSzPts val="1300"/>
                <a:buFont typeface="Gill Sans"/>
                <a:buNone/>
              </a:pPr>
              <a:r>
                <a:rPr b="0" i="0" lang="en" sz="1300" u="none" cap="none" strike="noStrike">
                  <a:latin typeface="Gill Sans"/>
                  <a:ea typeface="Gill Sans"/>
                  <a:cs typeface="Gill Sans"/>
                  <a:sym typeface="Gill Sans"/>
                </a:rPr>
                <a:t>Here is the list of some expected shortcomings that we will face when we will fabricate our project after the reopen of university.</a:t>
              </a:r>
              <a:endParaRPr sz="1100"/>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62" name="Shape 362"/>
        <p:cNvGrpSpPr/>
        <p:nvPr/>
      </p:nvGrpSpPr>
      <p:grpSpPr>
        <a:xfrm>
          <a:off x="0" y="0"/>
          <a:ext cx="0" cy="0"/>
          <a:chOff x="0" y="0"/>
          <a:chExt cx="0" cy="0"/>
        </a:xfrm>
      </p:grpSpPr>
      <p:grpSp>
        <p:nvGrpSpPr>
          <p:cNvPr id="363" name="Google Shape;363;p38"/>
          <p:cNvGrpSpPr/>
          <p:nvPr/>
        </p:nvGrpSpPr>
        <p:grpSpPr>
          <a:xfrm>
            <a:off x="1088231" y="191640"/>
            <a:ext cx="7203281" cy="4088285"/>
            <a:chOff x="0" y="2302"/>
            <a:chExt cx="9604375" cy="5451046"/>
          </a:xfrm>
        </p:grpSpPr>
        <p:sp>
          <p:nvSpPr>
            <p:cNvPr id="364" name="Google Shape;364;p38"/>
            <p:cNvSpPr/>
            <p:nvPr/>
          </p:nvSpPr>
          <p:spPr>
            <a:xfrm>
              <a:off x="0" y="2481588"/>
              <a:ext cx="9604375" cy="2927820"/>
            </a:xfrm>
            <a:prstGeom prst="rect">
              <a:avLst/>
            </a:prstGeom>
            <a:gradFill>
              <a:gsLst>
                <a:gs pos="0">
                  <a:srgbClr val="E65196"/>
                </a:gs>
                <a:gs pos="69000">
                  <a:srgbClr val="DE1B77"/>
                </a:gs>
                <a:gs pos="100000">
                  <a:srgbClr val="C8237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5" name="Google Shape;365;p38"/>
            <p:cNvSpPr txBox="1"/>
            <p:nvPr/>
          </p:nvSpPr>
          <p:spPr>
            <a:xfrm>
              <a:off x="0" y="2481588"/>
              <a:ext cx="9604375" cy="1581022"/>
            </a:xfrm>
            <a:prstGeom prst="rect">
              <a:avLst/>
            </a:prstGeom>
            <a:noFill/>
            <a:ln>
              <a:noFill/>
            </a:ln>
          </p:spPr>
          <p:txBody>
            <a:bodyPr anchorCtr="0" anchor="ctr" bIns="122675" lIns="122675" spcFirstLastPara="1" rIns="122675" wrap="square" tIns="122675">
              <a:noAutofit/>
            </a:bodyPr>
            <a:lstStyle/>
            <a:p>
              <a:pPr indent="0" lvl="0" marL="0" marR="0" rtl="0" algn="ctr">
                <a:lnSpc>
                  <a:spcPct val="90000"/>
                </a:lnSpc>
                <a:spcBef>
                  <a:spcPts val="0"/>
                </a:spcBef>
                <a:spcAft>
                  <a:spcPts val="0"/>
                </a:spcAft>
                <a:buClr>
                  <a:schemeClr val="lt1"/>
                </a:buClr>
                <a:buSzPts val="1700"/>
                <a:buFont typeface="Gill Sans"/>
                <a:buNone/>
              </a:pPr>
              <a:r>
                <a:rPr b="0" i="0" lang="en" sz="1700" u="none" cap="none" strike="noStrike">
                  <a:solidFill>
                    <a:schemeClr val="lt1"/>
                  </a:solidFill>
                  <a:latin typeface="Gill Sans"/>
                  <a:ea typeface="Gill Sans"/>
                  <a:cs typeface="Gill Sans"/>
                  <a:sym typeface="Gill Sans"/>
                </a:rPr>
                <a:t>Angle measurement is a defect of our expected device that we will make because will not designing any particular instrument for measurement. We will measure angle with the help of protector without any special instrument attached with device. So our angle may have an uncertainty of almost 2%.</a:t>
              </a:r>
              <a:endParaRPr sz="1100"/>
            </a:p>
          </p:txBody>
        </p:sp>
        <p:sp>
          <p:nvSpPr>
            <p:cNvPr id="366" name="Google Shape;366;p38"/>
            <p:cNvSpPr/>
            <p:nvPr/>
          </p:nvSpPr>
          <p:spPr>
            <a:xfrm>
              <a:off x="0" y="4004055"/>
              <a:ext cx="4802187" cy="1346797"/>
            </a:xfrm>
            <a:prstGeom prst="rect">
              <a:avLst/>
            </a:prstGeom>
            <a:solidFill>
              <a:srgbClr val="F1CDDA">
                <a:alpha val="89803"/>
              </a:srgbClr>
            </a:solidFill>
            <a:ln cap="flat" cmpd="sng" w="9525">
              <a:solidFill>
                <a:srgbClr val="F1CDDA">
                  <a:alpha val="89803"/>
                </a:srgbClr>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38"/>
            <p:cNvSpPr txBox="1"/>
            <p:nvPr/>
          </p:nvSpPr>
          <p:spPr>
            <a:xfrm>
              <a:off x="0" y="4004055"/>
              <a:ext cx="4802100" cy="1346700"/>
            </a:xfrm>
            <a:prstGeom prst="rect">
              <a:avLst/>
            </a:prstGeom>
            <a:noFill/>
            <a:ln>
              <a:noFill/>
            </a:ln>
          </p:spPr>
          <p:txBody>
            <a:bodyPr anchorCtr="0" anchor="ctr" bIns="27625" lIns="154675" spcFirstLastPara="1" rIns="154675" wrap="square" tIns="27625">
              <a:noAutofit/>
            </a:bodyPr>
            <a:lstStyle/>
            <a:p>
              <a:pPr indent="0" lvl="0" marL="0" marR="0" rtl="0" algn="ctr">
                <a:lnSpc>
                  <a:spcPct val="90000"/>
                </a:lnSpc>
                <a:spcBef>
                  <a:spcPts val="0"/>
                </a:spcBef>
                <a:spcAft>
                  <a:spcPts val="0"/>
                </a:spcAft>
                <a:buClr>
                  <a:schemeClr val="dk1"/>
                </a:buClr>
                <a:buSzPts val="2200"/>
                <a:buFont typeface="Gill Sans"/>
                <a:buNone/>
              </a:pPr>
              <a:r>
                <a:rPr b="0" i="0" lang="en" sz="1800" u="none" cap="none" strike="noStrike">
                  <a:latin typeface="Gill Sans"/>
                  <a:ea typeface="Gill Sans"/>
                  <a:cs typeface="Gill Sans"/>
                  <a:sym typeface="Gill Sans"/>
                </a:rPr>
                <a:t>So this will be the first expected shortcoming of our expected device.</a:t>
              </a:r>
              <a:endParaRPr sz="1800"/>
            </a:p>
          </p:txBody>
        </p:sp>
        <p:sp>
          <p:nvSpPr>
            <p:cNvPr id="368" name="Google Shape;368;p38"/>
            <p:cNvSpPr/>
            <p:nvPr/>
          </p:nvSpPr>
          <p:spPr>
            <a:xfrm>
              <a:off x="4802187" y="4004055"/>
              <a:ext cx="4802187" cy="1346797"/>
            </a:xfrm>
            <a:prstGeom prst="rect">
              <a:avLst/>
            </a:prstGeom>
            <a:solidFill>
              <a:srgbClr val="E7D4F9">
                <a:alpha val="89803"/>
              </a:srgbClr>
            </a:solidFill>
            <a:ln cap="flat" cmpd="sng" w="9525">
              <a:solidFill>
                <a:srgbClr val="E7D4F9">
                  <a:alpha val="89803"/>
                </a:srgbClr>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9" name="Google Shape;369;p38"/>
            <p:cNvSpPr txBox="1"/>
            <p:nvPr/>
          </p:nvSpPr>
          <p:spPr>
            <a:xfrm>
              <a:off x="4802192" y="4004048"/>
              <a:ext cx="4802100" cy="1449300"/>
            </a:xfrm>
            <a:prstGeom prst="rect">
              <a:avLst/>
            </a:prstGeom>
            <a:noFill/>
            <a:ln>
              <a:noFill/>
            </a:ln>
          </p:spPr>
          <p:txBody>
            <a:bodyPr anchorCtr="0" anchor="ctr" bIns="27625" lIns="154675" spcFirstLastPara="1" rIns="154675" wrap="square" tIns="27625">
              <a:noAutofit/>
            </a:bodyPr>
            <a:lstStyle/>
            <a:p>
              <a:pPr indent="0" lvl="0" marL="0" marR="0" rtl="0" algn="ctr">
                <a:lnSpc>
                  <a:spcPct val="90000"/>
                </a:lnSpc>
                <a:spcBef>
                  <a:spcPts val="0"/>
                </a:spcBef>
                <a:spcAft>
                  <a:spcPts val="0"/>
                </a:spcAft>
                <a:buClr>
                  <a:schemeClr val="dk1"/>
                </a:buClr>
                <a:buSzPts val="2200"/>
                <a:buFont typeface="Gill Sans"/>
                <a:buNone/>
              </a:pPr>
              <a:r>
                <a:rPr b="0" i="0" lang="en" sz="1800" u="none" cap="none" strike="noStrike">
                  <a:latin typeface="Gill Sans"/>
                  <a:ea typeface="Gill Sans"/>
                  <a:cs typeface="Gill Sans"/>
                  <a:sym typeface="Gill Sans"/>
                </a:rPr>
                <a:t>But we will try to reduce the uncertainty in angle by taking an average reading of angle.</a:t>
              </a:r>
              <a:endParaRPr sz="1800"/>
            </a:p>
          </p:txBody>
        </p:sp>
        <p:sp>
          <p:nvSpPr>
            <p:cNvPr id="370" name="Google Shape;370;p38"/>
            <p:cNvSpPr/>
            <p:nvPr/>
          </p:nvSpPr>
          <p:spPr>
            <a:xfrm rot="10800000">
              <a:off x="0" y="2302"/>
              <a:ext cx="9604375" cy="2523204"/>
            </a:xfrm>
            <a:prstGeom prst="upArrowCallout">
              <a:avLst>
                <a:gd fmla="val 25000" name="adj1"/>
                <a:gd fmla="val 25000" name="adj2"/>
                <a:gd fmla="val 25000" name="adj3"/>
                <a:gd fmla="val 64977" name="adj4"/>
              </a:avLst>
            </a:prstGeom>
            <a:gradFill>
              <a:gsLst>
                <a:gs pos="0">
                  <a:srgbClr val="C37CF5"/>
                </a:gs>
                <a:gs pos="69000">
                  <a:srgbClr val="A63FEE"/>
                </a:gs>
                <a:gs pos="100000">
                  <a:srgbClr val="9D3DE0"/>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1" name="Google Shape;371;p38"/>
            <p:cNvSpPr txBox="1"/>
            <p:nvPr/>
          </p:nvSpPr>
          <p:spPr>
            <a:xfrm>
              <a:off x="0" y="2302"/>
              <a:ext cx="9604375" cy="1639502"/>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Clr>
                  <a:schemeClr val="lt1"/>
                </a:buClr>
                <a:buSzPts val="2100"/>
                <a:buFont typeface="Gill Sans"/>
                <a:buNone/>
              </a:pPr>
              <a:r>
                <a:rPr b="1" i="0" lang="en" sz="2100" u="none" cap="none" strike="noStrike">
                  <a:solidFill>
                    <a:schemeClr val="lt1"/>
                  </a:solidFill>
                  <a:latin typeface="Gill Sans"/>
                  <a:ea typeface="Gill Sans"/>
                  <a:cs typeface="Gill Sans"/>
                  <a:sym typeface="Gill Sans"/>
                </a:rPr>
                <a:t>1.   Angle measurement:</a:t>
              </a:r>
              <a:endParaRPr b="0" i="0" sz="2100" u="none" cap="none" strike="noStrike">
                <a:solidFill>
                  <a:schemeClr val="lt1"/>
                </a:solidFill>
                <a:latin typeface="Gill Sans"/>
                <a:ea typeface="Gill Sans"/>
                <a:cs typeface="Gill Sans"/>
                <a:sym typeface="Gill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9"/>
          <p:cNvSpPr txBox="1"/>
          <p:nvPr>
            <p:ph idx="1" type="body"/>
          </p:nvPr>
        </p:nvSpPr>
        <p:spPr>
          <a:xfrm>
            <a:off x="628650" y="415061"/>
            <a:ext cx="7879246" cy="4325903"/>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None/>
            </a:pPr>
            <a:r>
              <a:rPr b="1" lang="en" sz="2400">
                <a:solidFill>
                  <a:srgbClr val="FFFFFF"/>
                </a:solidFill>
                <a:latin typeface="Times New Roman"/>
                <a:ea typeface="Times New Roman"/>
                <a:cs typeface="Times New Roman"/>
                <a:sym typeface="Times New Roman"/>
              </a:rPr>
              <a:t>Rotation of movable plate along only one axis:</a:t>
            </a:r>
            <a:endParaRPr b="1" sz="2400">
              <a:solidFill>
                <a:srgbClr val="FFFFFF"/>
              </a:solidFill>
              <a:latin typeface="Times New Roman"/>
              <a:ea typeface="Times New Roman"/>
              <a:cs typeface="Times New Roman"/>
              <a:sym typeface="Times New Roman"/>
            </a:endParaRPr>
          </a:p>
          <a:p>
            <a:pPr indent="-171450" lvl="0" marL="177800" rtl="0" algn="l">
              <a:lnSpc>
                <a:spcPct val="120000"/>
              </a:lnSpc>
              <a:spcBef>
                <a:spcPts val="800"/>
              </a:spcBef>
              <a:spcAft>
                <a:spcPts val="0"/>
              </a:spcAft>
              <a:buClr>
                <a:srgbClr val="FFFFFF"/>
              </a:buClr>
              <a:buSzPts val="1500"/>
              <a:buChar char="●"/>
            </a:pPr>
            <a:r>
              <a:rPr lang="en" sz="1100">
                <a:solidFill>
                  <a:srgbClr val="FFFFFF"/>
                </a:solidFill>
                <a:latin typeface="Times New Roman"/>
                <a:ea typeface="Times New Roman"/>
                <a:cs typeface="Times New Roman"/>
                <a:sym typeface="Times New Roman"/>
              </a:rPr>
              <a:t>The movable plate which is on the base plate is only movable along x-axis.</a:t>
            </a:r>
            <a:endParaRPr sz="1100">
              <a:solidFill>
                <a:srgbClr val="FFFFFF"/>
              </a:solidFill>
            </a:endParaRPr>
          </a:p>
          <a:p>
            <a:pPr indent="-171450" lvl="0" marL="177800" rtl="0" algn="l">
              <a:lnSpc>
                <a:spcPct val="120000"/>
              </a:lnSpc>
              <a:spcBef>
                <a:spcPts val="800"/>
              </a:spcBef>
              <a:spcAft>
                <a:spcPts val="0"/>
              </a:spcAft>
              <a:buClr>
                <a:srgbClr val="FFFFFF"/>
              </a:buClr>
              <a:buSzPts val="1500"/>
              <a:buChar char="●"/>
            </a:pPr>
            <a:r>
              <a:rPr lang="en" sz="1100">
                <a:solidFill>
                  <a:srgbClr val="FFFFFF"/>
                </a:solidFill>
                <a:latin typeface="Times New Roman"/>
                <a:ea typeface="Times New Roman"/>
                <a:cs typeface="Times New Roman"/>
                <a:sym typeface="Times New Roman"/>
              </a:rPr>
              <a:t>The movable plate is restricted to move along y-axis and also along z-axis.</a:t>
            </a:r>
            <a:endParaRPr sz="1100">
              <a:solidFill>
                <a:srgbClr val="FFFFFF"/>
              </a:solidFill>
            </a:endParaRPr>
          </a:p>
          <a:p>
            <a:pPr indent="-171450" lvl="0" marL="177800" rtl="0" algn="l">
              <a:lnSpc>
                <a:spcPct val="120000"/>
              </a:lnSpc>
              <a:spcBef>
                <a:spcPts val="800"/>
              </a:spcBef>
              <a:spcAft>
                <a:spcPts val="0"/>
              </a:spcAft>
              <a:buClr>
                <a:srgbClr val="FFFFFF"/>
              </a:buClr>
              <a:buSzPts val="1500"/>
              <a:buChar char="●"/>
            </a:pPr>
            <a:r>
              <a:rPr lang="en" sz="1100">
                <a:solidFill>
                  <a:srgbClr val="FFFFFF"/>
                </a:solidFill>
                <a:latin typeface="Times New Roman"/>
                <a:ea typeface="Times New Roman"/>
                <a:cs typeface="Times New Roman"/>
                <a:sym typeface="Times New Roman"/>
              </a:rPr>
              <a:t>This is an other expected shortcoming of our expected device.</a:t>
            </a:r>
            <a:endParaRPr sz="1100">
              <a:solidFill>
                <a:srgbClr val="FFFFFF"/>
              </a:solidFill>
            </a:endParaRPr>
          </a:p>
          <a:p>
            <a:pPr indent="-171450" lvl="0" marL="177800" rtl="0" algn="l">
              <a:lnSpc>
                <a:spcPct val="120000"/>
              </a:lnSpc>
              <a:spcBef>
                <a:spcPts val="800"/>
              </a:spcBef>
              <a:spcAft>
                <a:spcPts val="0"/>
              </a:spcAft>
              <a:buClr>
                <a:srgbClr val="FFFFFF"/>
              </a:buClr>
              <a:buSzPts val="1500"/>
              <a:buChar char="●"/>
            </a:pPr>
            <a:r>
              <a:rPr lang="en" sz="1100">
                <a:solidFill>
                  <a:srgbClr val="FFFFFF"/>
                </a:solidFill>
                <a:latin typeface="Times New Roman"/>
                <a:ea typeface="Times New Roman"/>
                <a:cs typeface="Times New Roman"/>
                <a:sym typeface="Times New Roman"/>
              </a:rPr>
              <a:t>The design of our device will allow movement along only one axis.</a:t>
            </a:r>
            <a:endParaRPr sz="1100">
              <a:solidFill>
                <a:srgbClr val="FFFFFF"/>
              </a:solidFill>
              <a:latin typeface="Times New Roman"/>
              <a:ea typeface="Times New Roman"/>
              <a:cs typeface="Times New Roman"/>
              <a:sym typeface="Times New Roman"/>
            </a:endParaRPr>
          </a:p>
          <a:p>
            <a:pPr indent="0" lvl="0" marL="0" rtl="0" algn="l">
              <a:lnSpc>
                <a:spcPct val="120000"/>
              </a:lnSpc>
              <a:spcBef>
                <a:spcPts val="800"/>
              </a:spcBef>
              <a:spcAft>
                <a:spcPts val="0"/>
              </a:spcAft>
              <a:buNone/>
            </a:pPr>
            <a:r>
              <a:rPr b="1" lang="en" sz="2400">
                <a:solidFill>
                  <a:srgbClr val="FFFFFF"/>
                </a:solidFill>
                <a:latin typeface="Times New Roman"/>
                <a:ea typeface="Times New Roman"/>
                <a:cs typeface="Times New Roman"/>
                <a:sym typeface="Times New Roman"/>
              </a:rPr>
              <a:t>Friction in the pipe and air resistance:</a:t>
            </a:r>
            <a:endParaRPr sz="1100">
              <a:solidFill>
                <a:srgbClr val="FFFFFF"/>
              </a:solidFill>
            </a:endParaRPr>
          </a:p>
          <a:p>
            <a:pPr indent="-171450" lvl="0" marL="177800" rtl="0" algn="l">
              <a:lnSpc>
                <a:spcPct val="120000"/>
              </a:lnSpc>
              <a:spcBef>
                <a:spcPts val="800"/>
              </a:spcBef>
              <a:spcAft>
                <a:spcPts val="1600"/>
              </a:spcAft>
              <a:buClr>
                <a:srgbClr val="FFFFFF"/>
              </a:buClr>
              <a:buSzPts val="1500"/>
              <a:buChar char="●"/>
            </a:pPr>
            <a:r>
              <a:rPr lang="en" sz="1100">
                <a:solidFill>
                  <a:srgbClr val="FFFFFF"/>
                </a:solidFill>
                <a:latin typeface="Times New Roman"/>
                <a:ea typeface="Times New Roman"/>
                <a:cs typeface="Times New Roman"/>
                <a:sym typeface="Times New Roman"/>
              </a:rPr>
              <a:t> This is the natural shortcoming of every mechanical device. We will not overcome air resistance but friction in the pipe can be overcome by the help of lubrication but will not be erased completely.</a:t>
            </a:r>
            <a:endParaRPr sz="11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Disclaimer</a:t>
            </a:r>
            <a:endParaRPr/>
          </a:p>
        </p:txBody>
      </p:sp>
      <p:sp>
        <p:nvSpPr>
          <p:cNvPr id="79" name="Google Shape;79;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The Design for this project is final so far. Due to CoVid-19 Lockdown, It may be changed during fabrication after the reopening of Universities and Markets.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880700" y="1625625"/>
            <a:ext cx="6227100" cy="24054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2400">
                <a:solidFill>
                  <a:srgbClr val="000000"/>
                </a:solidFill>
                <a:latin typeface="Calibri"/>
                <a:ea typeface="Calibri"/>
                <a:cs typeface="Calibri"/>
                <a:sym typeface="Calibri"/>
              </a:rPr>
              <a:t>1.</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Structure Analysis</a:t>
            </a:r>
            <a:endParaRPr sz="24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rPr b="1" lang="en" sz="2400">
                <a:solidFill>
                  <a:srgbClr val="000000"/>
                </a:solidFill>
                <a:latin typeface="Calibri"/>
                <a:ea typeface="Calibri"/>
                <a:cs typeface="Calibri"/>
                <a:sym typeface="Calibri"/>
              </a:rPr>
              <a:t>2.</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Working Principle</a:t>
            </a:r>
            <a:endParaRPr sz="24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rPr b="1" lang="en" sz="2400">
                <a:solidFill>
                  <a:srgbClr val="000000"/>
                </a:solidFill>
                <a:latin typeface="Calibri"/>
                <a:ea typeface="Calibri"/>
                <a:cs typeface="Calibri"/>
                <a:sym typeface="Calibri"/>
              </a:rPr>
              <a:t>3.</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Materials Selection</a:t>
            </a:r>
            <a:endParaRPr sz="24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rPr b="1" lang="en" sz="2400">
                <a:solidFill>
                  <a:srgbClr val="000000"/>
                </a:solidFill>
                <a:latin typeface="Calibri"/>
                <a:ea typeface="Calibri"/>
                <a:cs typeface="Calibri"/>
                <a:sym typeface="Calibri"/>
              </a:rPr>
              <a:t>4.</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Expected Cost</a:t>
            </a:r>
            <a:endParaRPr sz="24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rPr b="1" lang="en" sz="2400">
                <a:solidFill>
                  <a:srgbClr val="000000"/>
                </a:solidFill>
                <a:latin typeface="Calibri"/>
                <a:ea typeface="Calibri"/>
                <a:cs typeface="Calibri"/>
                <a:sym typeface="Calibri"/>
              </a:rPr>
              <a:t>5.</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Fabrication Process</a:t>
            </a:r>
            <a:endParaRPr sz="2400">
              <a:solidFill>
                <a:srgbClr val="000000"/>
              </a:solidFill>
              <a:latin typeface="Calibri"/>
              <a:ea typeface="Calibri"/>
              <a:cs typeface="Calibri"/>
              <a:sym typeface="Calibri"/>
            </a:endParaRPr>
          </a:p>
          <a:p>
            <a:pPr indent="0" lvl="0" marL="457200" rtl="0" algn="l">
              <a:lnSpc>
                <a:spcPct val="115000"/>
              </a:lnSpc>
              <a:spcBef>
                <a:spcPts val="0"/>
              </a:spcBef>
              <a:spcAft>
                <a:spcPts val="1000"/>
              </a:spcAft>
              <a:buNone/>
            </a:pPr>
            <a:r>
              <a:rPr b="1" lang="en" sz="2400">
                <a:solidFill>
                  <a:srgbClr val="000000"/>
                </a:solidFill>
                <a:latin typeface="Calibri"/>
                <a:ea typeface="Calibri"/>
                <a:cs typeface="Calibri"/>
                <a:sym typeface="Calibri"/>
              </a:rPr>
              <a:t>6.</a:t>
            </a:r>
            <a:r>
              <a:rPr lang="en" sz="2400">
                <a:solidFill>
                  <a:srgbClr val="000000"/>
                </a:solidFill>
                <a:latin typeface="Times New Roman"/>
                <a:ea typeface="Times New Roman"/>
                <a:cs typeface="Times New Roman"/>
                <a:sym typeface="Times New Roman"/>
              </a:rPr>
              <a:t>   	</a:t>
            </a:r>
            <a:r>
              <a:rPr lang="en" sz="2400">
                <a:solidFill>
                  <a:srgbClr val="000000"/>
                </a:solidFill>
                <a:latin typeface="Calibri"/>
                <a:ea typeface="Calibri"/>
                <a:cs typeface="Calibri"/>
                <a:sym typeface="Calibri"/>
              </a:rPr>
              <a:t>Expected Shortcomings</a:t>
            </a:r>
            <a:endParaRPr sz="2400"/>
          </a:p>
        </p:txBody>
      </p:sp>
      <p:sp>
        <p:nvSpPr>
          <p:cNvPr id="85" name="Google Shape;85;p17"/>
          <p:cNvSpPr txBox="1"/>
          <p:nvPr/>
        </p:nvSpPr>
        <p:spPr>
          <a:xfrm>
            <a:off x="1884700" y="611950"/>
            <a:ext cx="43251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Contents</a:t>
            </a:r>
            <a:endParaRPr b="1" sz="3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49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pic>
        <p:nvPicPr>
          <p:cNvPr id="91" name="Google Shape;91;p18"/>
          <p:cNvPicPr preferRelativeResize="0"/>
          <p:nvPr/>
        </p:nvPicPr>
        <p:blipFill>
          <a:blip r:embed="rId3">
            <a:alphaModFix/>
          </a:blip>
          <a:stretch>
            <a:fillRect/>
          </a:stretch>
        </p:blipFill>
        <p:spPr>
          <a:xfrm>
            <a:off x="833475" y="1103800"/>
            <a:ext cx="7411152" cy="366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9"/>
          <p:cNvSpPr/>
          <p:nvPr/>
        </p:nvSpPr>
        <p:spPr>
          <a:xfrm>
            <a:off x="356616" y="0"/>
            <a:ext cx="8182719" cy="51435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97" name="Google Shape;97;p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98" name="Google Shape;98;p19"/>
          <p:cNvSpPr txBox="1"/>
          <p:nvPr>
            <p:ph type="title"/>
          </p:nvPr>
        </p:nvSpPr>
        <p:spPr>
          <a:xfrm>
            <a:off x="2284026" y="1532747"/>
            <a:ext cx="4578896" cy="1523291"/>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FFFFFF"/>
              </a:buClr>
              <a:buSzPts val="4500"/>
              <a:buFont typeface="Algerian"/>
              <a:buNone/>
            </a:pPr>
            <a:r>
              <a:rPr lang="en" sz="4500">
                <a:solidFill>
                  <a:srgbClr val="FFFFFF"/>
                </a:solidFill>
                <a:latin typeface="Algerian"/>
                <a:ea typeface="Algerian"/>
                <a:cs typeface="Algerian"/>
                <a:sym typeface="Algerian"/>
              </a:rPr>
              <a:t>Structure Analysis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20"/>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04" name="Google Shape;104;p20"/>
          <p:cNvGrpSpPr/>
          <p:nvPr/>
        </p:nvGrpSpPr>
        <p:grpSpPr>
          <a:xfrm>
            <a:off x="157250" y="3311434"/>
            <a:ext cx="8986749" cy="1565846"/>
            <a:chOff x="143163" y="5763486"/>
            <a:chExt cx="11982332" cy="739555"/>
          </a:xfrm>
        </p:grpSpPr>
        <p:sp>
          <p:nvSpPr>
            <p:cNvPr id="105" name="Google Shape;105;p20"/>
            <p:cNvSpPr/>
            <p:nvPr/>
          </p:nvSpPr>
          <p:spPr>
            <a:xfrm rot="10800000">
              <a:off x="357444" y="5763486"/>
              <a:ext cx="11768051" cy="739555"/>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06" name="Google Shape;106;p20"/>
            <p:cNvCxnSpPr/>
            <p:nvPr/>
          </p:nvCxnSpPr>
          <p:spPr>
            <a:xfrm flipH="1">
              <a:off x="143163" y="5763486"/>
              <a:ext cx="1" cy="739555"/>
            </a:xfrm>
            <a:prstGeom prst="straightConnector1">
              <a:avLst/>
            </a:prstGeom>
            <a:noFill/>
            <a:ln cap="flat" cmpd="sng" w="177800">
              <a:solidFill>
                <a:schemeClr val="accent4"/>
              </a:solidFill>
              <a:prstDash val="solid"/>
              <a:miter lim="800000"/>
              <a:headEnd len="sm" w="sm" type="none"/>
              <a:tailEnd len="sm" w="sm" type="none"/>
            </a:ln>
          </p:spPr>
        </p:cxnSp>
      </p:grpSp>
      <p:sp>
        <p:nvSpPr>
          <p:cNvPr id="107" name="Google Shape;107;p20"/>
          <p:cNvSpPr/>
          <p:nvPr/>
        </p:nvSpPr>
        <p:spPr>
          <a:xfrm>
            <a:off x="3850279" y="440872"/>
            <a:ext cx="4878975" cy="426175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08" name="Google Shape;108;p20"/>
          <p:cNvGrpSpPr/>
          <p:nvPr/>
        </p:nvGrpSpPr>
        <p:grpSpPr>
          <a:xfrm>
            <a:off x="4788596" y="958844"/>
            <a:ext cx="2990903" cy="3225077"/>
            <a:chOff x="769633" y="0"/>
            <a:chExt cx="3987871" cy="4300103"/>
          </a:xfrm>
        </p:grpSpPr>
        <p:sp>
          <p:nvSpPr>
            <p:cNvPr id="109" name="Google Shape;109;p20"/>
            <p:cNvSpPr/>
            <p:nvPr/>
          </p:nvSpPr>
          <p:spPr>
            <a:xfrm rot="10800000">
              <a:off x="1071817" y="342"/>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0" name="Google Shape;110;p20"/>
            <p:cNvSpPr txBox="1"/>
            <p:nvPr/>
          </p:nvSpPr>
          <p:spPr>
            <a:xfrm>
              <a:off x="1215285" y="342"/>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Base plate</a:t>
              </a:r>
              <a:endParaRPr b="0" i="0" sz="2000" u="none" cap="none" strike="noStrike">
                <a:solidFill>
                  <a:srgbClr val="FFFFFF"/>
                </a:solidFill>
                <a:latin typeface="Georgia"/>
                <a:ea typeface="Georgia"/>
                <a:cs typeface="Georgia"/>
                <a:sym typeface="Georgia"/>
              </a:endParaRPr>
            </a:p>
          </p:txBody>
        </p:sp>
        <p:sp>
          <p:nvSpPr>
            <p:cNvPr id="111" name="Google Shape;111;p20"/>
            <p:cNvSpPr/>
            <p:nvPr/>
          </p:nvSpPr>
          <p:spPr>
            <a:xfrm>
              <a:off x="769633" y="0"/>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2" name="Google Shape;112;p20"/>
            <p:cNvSpPr/>
            <p:nvPr/>
          </p:nvSpPr>
          <p:spPr>
            <a:xfrm rot="10800000">
              <a:off x="1071817" y="745520"/>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3" name="Google Shape;113;p20"/>
            <p:cNvSpPr txBox="1"/>
            <p:nvPr/>
          </p:nvSpPr>
          <p:spPr>
            <a:xfrm>
              <a:off x="1215285" y="745520"/>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Moveable Plate</a:t>
              </a:r>
              <a:endParaRPr b="0" i="0" sz="2000" u="none" cap="none" strike="noStrike">
                <a:solidFill>
                  <a:srgbClr val="FFFFFF"/>
                </a:solidFill>
                <a:latin typeface="Georgia"/>
                <a:ea typeface="Georgia"/>
                <a:cs typeface="Georgia"/>
                <a:sym typeface="Georgia"/>
              </a:endParaRPr>
            </a:p>
          </p:txBody>
        </p:sp>
        <p:sp>
          <p:nvSpPr>
            <p:cNvPr id="114" name="Google Shape;114;p20"/>
            <p:cNvSpPr/>
            <p:nvPr/>
          </p:nvSpPr>
          <p:spPr>
            <a:xfrm>
              <a:off x="784881" y="768096"/>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5" name="Google Shape;115;p20"/>
            <p:cNvSpPr/>
            <p:nvPr/>
          </p:nvSpPr>
          <p:spPr>
            <a:xfrm rot="10800000">
              <a:off x="1071817" y="1490698"/>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6" name="Google Shape;116;p20"/>
            <p:cNvSpPr txBox="1"/>
            <p:nvPr/>
          </p:nvSpPr>
          <p:spPr>
            <a:xfrm>
              <a:off x="1215285" y="1490698"/>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Pipe</a:t>
              </a:r>
              <a:endParaRPr b="0" i="0" sz="2000" u="none" cap="none" strike="noStrike">
                <a:solidFill>
                  <a:srgbClr val="FFFFFF"/>
                </a:solidFill>
                <a:latin typeface="Georgia"/>
                <a:ea typeface="Georgia"/>
                <a:cs typeface="Georgia"/>
                <a:sym typeface="Georgia"/>
              </a:endParaRPr>
            </a:p>
          </p:txBody>
        </p:sp>
        <p:sp>
          <p:nvSpPr>
            <p:cNvPr id="117" name="Google Shape;117;p20"/>
            <p:cNvSpPr/>
            <p:nvPr/>
          </p:nvSpPr>
          <p:spPr>
            <a:xfrm>
              <a:off x="784881" y="1490698"/>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8" name="Google Shape;118;p20"/>
            <p:cNvSpPr/>
            <p:nvPr/>
          </p:nvSpPr>
          <p:spPr>
            <a:xfrm rot="10800000">
              <a:off x="1071817" y="2235876"/>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19" name="Google Shape;119;p20"/>
            <p:cNvSpPr txBox="1"/>
            <p:nvPr/>
          </p:nvSpPr>
          <p:spPr>
            <a:xfrm>
              <a:off x="1215285" y="2235876"/>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Striking Rod</a:t>
              </a:r>
              <a:endParaRPr b="0" i="0" sz="2000" u="none" cap="none" strike="noStrike">
                <a:solidFill>
                  <a:srgbClr val="FFFFFF"/>
                </a:solidFill>
                <a:latin typeface="Georgia"/>
                <a:ea typeface="Georgia"/>
                <a:cs typeface="Georgia"/>
                <a:sym typeface="Georgia"/>
              </a:endParaRPr>
            </a:p>
          </p:txBody>
        </p:sp>
        <p:sp>
          <p:nvSpPr>
            <p:cNvPr id="120" name="Google Shape;120;p20"/>
            <p:cNvSpPr/>
            <p:nvPr/>
          </p:nvSpPr>
          <p:spPr>
            <a:xfrm>
              <a:off x="784881" y="2235876"/>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21" name="Google Shape;121;p20"/>
            <p:cNvSpPr/>
            <p:nvPr/>
          </p:nvSpPr>
          <p:spPr>
            <a:xfrm rot="10800000">
              <a:off x="1071817" y="2981053"/>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22" name="Google Shape;122;p20"/>
            <p:cNvSpPr txBox="1"/>
            <p:nvPr/>
          </p:nvSpPr>
          <p:spPr>
            <a:xfrm>
              <a:off x="1215285" y="2981053"/>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Trigger</a:t>
              </a:r>
              <a:endParaRPr b="0" i="0" sz="2000" u="none" cap="none" strike="noStrike">
                <a:solidFill>
                  <a:srgbClr val="FFFFFF"/>
                </a:solidFill>
                <a:latin typeface="Georgia"/>
                <a:ea typeface="Georgia"/>
                <a:cs typeface="Georgia"/>
                <a:sym typeface="Georgia"/>
              </a:endParaRPr>
            </a:p>
          </p:txBody>
        </p:sp>
        <p:sp>
          <p:nvSpPr>
            <p:cNvPr id="123" name="Google Shape;123;p20"/>
            <p:cNvSpPr/>
            <p:nvPr/>
          </p:nvSpPr>
          <p:spPr>
            <a:xfrm>
              <a:off x="784881" y="2981053"/>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24" name="Google Shape;124;p20"/>
            <p:cNvSpPr/>
            <p:nvPr/>
          </p:nvSpPr>
          <p:spPr>
            <a:xfrm rot="10800000">
              <a:off x="1071817" y="3726231"/>
              <a:ext cx="3685687" cy="573872"/>
            </a:xfrm>
            <a:prstGeom prst="homePlate">
              <a:avLst>
                <a:gd fmla="val 50000" name="adj"/>
              </a:avLst>
            </a:prstGeom>
            <a:solidFill>
              <a:srgbClr val="C55A1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sp>
          <p:nvSpPr>
            <p:cNvPr id="125" name="Google Shape;125;p20"/>
            <p:cNvSpPr txBox="1"/>
            <p:nvPr/>
          </p:nvSpPr>
          <p:spPr>
            <a:xfrm>
              <a:off x="1215285" y="3726231"/>
              <a:ext cx="3542219" cy="573872"/>
            </a:xfrm>
            <a:prstGeom prst="rect">
              <a:avLst/>
            </a:prstGeom>
            <a:noFill/>
            <a:ln>
              <a:noFill/>
            </a:ln>
          </p:spPr>
          <p:txBody>
            <a:bodyPr anchorCtr="0" anchor="ctr" bIns="77150" lIns="189800" spcFirstLastPara="1" rIns="144000" wrap="square" tIns="77150">
              <a:noAutofit/>
            </a:bodyPr>
            <a:lstStyle/>
            <a:p>
              <a:pPr indent="0" lvl="0" marL="0" marR="0" rtl="0" algn="ctr">
                <a:lnSpc>
                  <a:spcPct val="90000"/>
                </a:lnSpc>
                <a:spcBef>
                  <a:spcPts val="0"/>
                </a:spcBef>
                <a:spcAft>
                  <a:spcPts val="0"/>
                </a:spcAft>
                <a:buClr>
                  <a:schemeClr val="lt1"/>
                </a:buClr>
                <a:buSzPts val="2000"/>
                <a:buFont typeface="Georgia"/>
                <a:buNone/>
              </a:pPr>
              <a:r>
                <a:rPr b="0" i="0" lang="en" sz="2000" u="none" cap="none" strike="noStrike">
                  <a:solidFill>
                    <a:srgbClr val="FFFFFF"/>
                  </a:solidFill>
                  <a:latin typeface="Georgia"/>
                  <a:ea typeface="Georgia"/>
                  <a:cs typeface="Georgia"/>
                  <a:sym typeface="Georgia"/>
                </a:rPr>
                <a:t>Link</a:t>
              </a:r>
              <a:endParaRPr b="0" i="0" sz="2000" u="none" cap="none" strike="noStrike">
                <a:solidFill>
                  <a:srgbClr val="FFFFFF"/>
                </a:solidFill>
                <a:latin typeface="Georgia"/>
                <a:ea typeface="Georgia"/>
                <a:cs typeface="Georgia"/>
                <a:sym typeface="Georgia"/>
              </a:endParaRPr>
            </a:p>
          </p:txBody>
        </p:sp>
        <p:sp>
          <p:nvSpPr>
            <p:cNvPr id="126" name="Google Shape;126;p20"/>
            <p:cNvSpPr/>
            <p:nvPr/>
          </p:nvSpPr>
          <p:spPr>
            <a:xfrm>
              <a:off x="784881" y="3726231"/>
              <a:ext cx="573872" cy="573872"/>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rgbClr val="FFFFFF"/>
                </a:solidFill>
              </a:endParaRPr>
            </a:p>
          </p:txBody>
        </p:sp>
      </p:grpSp>
      <p:sp>
        <p:nvSpPr>
          <p:cNvPr id="127" name="Google Shape;127;p20"/>
          <p:cNvSpPr txBox="1"/>
          <p:nvPr/>
        </p:nvSpPr>
        <p:spPr>
          <a:xfrm>
            <a:off x="4834467" y="919539"/>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2700" u="none" cap="none" strike="noStrike">
                <a:latin typeface="Algerian"/>
                <a:ea typeface="Algerian"/>
                <a:cs typeface="Algerian"/>
                <a:sym typeface="Algerian"/>
              </a:rPr>
              <a:t>1</a:t>
            </a:r>
            <a:endParaRPr b="1" sz="2700">
              <a:latin typeface="Algerian"/>
              <a:ea typeface="Algerian"/>
              <a:cs typeface="Algerian"/>
              <a:sym typeface="Algerian"/>
            </a:endParaRPr>
          </a:p>
        </p:txBody>
      </p:sp>
      <p:sp>
        <p:nvSpPr>
          <p:cNvPr id="128" name="Google Shape;128;p20"/>
          <p:cNvSpPr txBox="1"/>
          <p:nvPr/>
        </p:nvSpPr>
        <p:spPr>
          <a:xfrm>
            <a:off x="4839315" y="3709715"/>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latin typeface="Algerian"/>
                <a:ea typeface="Algerian"/>
                <a:cs typeface="Algerian"/>
                <a:sym typeface="Algerian"/>
              </a:rPr>
              <a:t>6</a:t>
            </a:r>
            <a:endParaRPr b="1" sz="2700">
              <a:latin typeface="Algerian"/>
              <a:ea typeface="Algerian"/>
              <a:cs typeface="Algerian"/>
              <a:sym typeface="Algerian"/>
            </a:endParaRPr>
          </a:p>
        </p:txBody>
      </p:sp>
      <p:sp>
        <p:nvSpPr>
          <p:cNvPr id="129" name="Google Shape;129;p20"/>
          <p:cNvSpPr txBox="1"/>
          <p:nvPr/>
        </p:nvSpPr>
        <p:spPr>
          <a:xfrm>
            <a:off x="4834467" y="1517217"/>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latin typeface="Algerian"/>
                <a:ea typeface="Algerian"/>
                <a:cs typeface="Algerian"/>
                <a:sym typeface="Algerian"/>
              </a:rPr>
              <a:t>2</a:t>
            </a:r>
            <a:endParaRPr b="1" sz="2700">
              <a:latin typeface="Algerian"/>
              <a:ea typeface="Algerian"/>
              <a:cs typeface="Algerian"/>
              <a:sym typeface="Algerian"/>
            </a:endParaRPr>
          </a:p>
        </p:txBody>
      </p:sp>
      <p:sp>
        <p:nvSpPr>
          <p:cNvPr id="130" name="Google Shape;130;p20"/>
          <p:cNvSpPr txBox="1"/>
          <p:nvPr/>
        </p:nvSpPr>
        <p:spPr>
          <a:xfrm>
            <a:off x="4839315" y="3162778"/>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latin typeface="Algerian"/>
                <a:ea typeface="Algerian"/>
                <a:cs typeface="Algerian"/>
                <a:sym typeface="Algerian"/>
              </a:rPr>
              <a:t>5</a:t>
            </a:r>
            <a:endParaRPr b="1" sz="2700">
              <a:latin typeface="Algerian"/>
              <a:ea typeface="Algerian"/>
              <a:cs typeface="Algerian"/>
              <a:sym typeface="Algerian"/>
            </a:endParaRPr>
          </a:p>
        </p:txBody>
      </p:sp>
      <p:sp>
        <p:nvSpPr>
          <p:cNvPr id="131" name="Google Shape;131;p20"/>
          <p:cNvSpPr txBox="1"/>
          <p:nvPr/>
        </p:nvSpPr>
        <p:spPr>
          <a:xfrm>
            <a:off x="4839315" y="2606250"/>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latin typeface="Algerian"/>
                <a:ea typeface="Algerian"/>
                <a:cs typeface="Algerian"/>
                <a:sym typeface="Algerian"/>
              </a:rPr>
              <a:t>4</a:t>
            </a:r>
            <a:endParaRPr b="1" sz="2700">
              <a:latin typeface="Algerian"/>
              <a:ea typeface="Algerian"/>
              <a:cs typeface="Algerian"/>
              <a:sym typeface="Algerian"/>
            </a:endParaRPr>
          </a:p>
        </p:txBody>
      </p:sp>
      <p:sp>
        <p:nvSpPr>
          <p:cNvPr id="132" name="Google Shape;132;p20"/>
          <p:cNvSpPr txBox="1"/>
          <p:nvPr/>
        </p:nvSpPr>
        <p:spPr>
          <a:xfrm>
            <a:off x="4839315" y="2044520"/>
            <a:ext cx="346490"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latin typeface="Algerian"/>
                <a:ea typeface="Algerian"/>
                <a:cs typeface="Algerian"/>
                <a:sym typeface="Algerian"/>
              </a:rPr>
              <a:t>3</a:t>
            </a:r>
            <a:endParaRPr b="1" sz="2700">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p:nvPr/>
        </p:nvSpPr>
        <p:spPr>
          <a:xfrm>
            <a:off x="209550" y="0"/>
            <a:ext cx="8934450" cy="51435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138" name="Google Shape;138;p21"/>
          <p:cNvPicPr preferRelativeResize="0"/>
          <p:nvPr/>
        </p:nvPicPr>
        <p:blipFill rotWithShape="1">
          <a:blip r:embed="rId3">
            <a:alphaModFix/>
          </a:blip>
          <a:srcRect b="3964" l="49933" r="0" t="3963"/>
          <a:stretch/>
        </p:blipFill>
        <p:spPr>
          <a:xfrm flipH="1">
            <a:off x="4171645" y="1"/>
            <a:ext cx="4972355" cy="5143499"/>
          </a:xfrm>
          <a:custGeom>
            <a:rect b="b" l="l" r="r" t="t"/>
            <a:pathLst>
              <a:path extrusionOk="0" h="6857999" w="7554138">
                <a:moveTo>
                  <a:pt x="0" y="0"/>
                </a:moveTo>
                <a:lnTo>
                  <a:pt x="7554138" y="0"/>
                </a:lnTo>
                <a:lnTo>
                  <a:pt x="7554138" y="6857999"/>
                </a:lnTo>
                <a:lnTo>
                  <a:pt x="0" y="6857999"/>
                </a:lnTo>
                <a:close/>
              </a:path>
            </a:pathLst>
          </a:custGeom>
          <a:noFill/>
          <a:ln>
            <a:noFill/>
          </a:ln>
        </p:spPr>
      </p:pic>
      <p:sp>
        <p:nvSpPr>
          <p:cNvPr id="139" name="Google Shape;139;p21"/>
          <p:cNvSpPr/>
          <p:nvPr/>
        </p:nvSpPr>
        <p:spPr>
          <a:xfrm>
            <a:off x="0" y="0"/>
            <a:ext cx="4425553"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0" name="Google Shape;140;p21"/>
          <p:cNvSpPr txBox="1"/>
          <p:nvPr/>
        </p:nvSpPr>
        <p:spPr>
          <a:xfrm>
            <a:off x="6252274" y="1597306"/>
            <a:ext cx="2891726" cy="15465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400">
                <a:solidFill>
                  <a:srgbClr val="FFFFFF"/>
                </a:solidFill>
                <a:latin typeface="Algerian"/>
                <a:ea typeface="Algerian"/>
                <a:cs typeface="Algerian"/>
                <a:sym typeface="Algerian"/>
              </a:rPr>
              <a:t>The Base Plate </a:t>
            </a:r>
            <a:endParaRPr sz="1100">
              <a:solidFill>
                <a:srgbClr val="FFFFFF"/>
              </a:solidFill>
            </a:endParaRPr>
          </a:p>
          <a:p>
            <a:pPr indent="0" lvl="0" marL="0" marR="0" rtl="0" algn="l">
              <a:spcBef>
                <a:spcPts val="0"/>
              </a:spcBef>
              <a:spcAft>
                <a:spcPts val="0"/>
              </a:spcAft>
              <a:buNone/>
            </a:pPr>
            <a:r>
              <a:rPr lang="en" sz="2400">
                <a:solidFill>
                  <a:srgbClr val="FFFFFF"/>
                </a:solidFill>
                <a:latin typeface="Algerian"/>
                <a:ea typeface="Algerian"/>
                <a:cs typeface="Algerian"/>
                <a:sym typeface="Algerian"/>
              </a:rPr>
              <a:t>And </a:t>
            </a:r>
            <a:endParaRPr sz="1100">
              <a:solidFill>
                <a:srgbClr val="FFFFFF"/>
              </a:solidFill>
            </a:endParaRPr>
          </a:p>
          <a:p>
            <a:pPr indent="0" lvl="0" marL="0" marR="0" rtl="0" algn="l">
              <a:spcBef>
                <a:spcPts val="0"/>
              </a:spcBef>
              <a:spcAft>
                <a:spcPts val="0"/>
              </a:spcAft>
              <a:buNone/>
            </a:pPr>
            <a:r>
              <a:rPr lang="en" sz="2400">
                <a:solidFill>
                  <a:srgbClr val="FFFFFF"/>
                </a:solidFill>
                <a:latin typeface="Algerian"/>
                <a:ea typeface="Algerian"/>
                <a:cs typeface="Algerian"/>
                <a:sym typeface="Algerian"/>
              </a:rPr>
              <a:t>The Moveable plate</a:t>
            </a:r>
            <a:endParaRPr sz="1100">
              <a:solidFill>
                <a:srgbClr val="FFFFFF"/>
              </a:solidFill>
            </a:endParaRPr>
          </a:p>
        </p:txBody>
      </p:sp>
      <p:sp>
        <p:nvSpPr>
          <p:cNvPr id="141" name="Google Shape;141;p21"/>
          <p:cNvSpPr/>
          <p:nvPr/>
        </p:nvSpPr>
        <p:spPr>
          <a:xfrm>
            <a:off x="866494" y="1265104"/>
            <a:ext cx="3404731" cy="122341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0C0C0C"/>
                </a:solidFill>
                <a:latin typeface="Georgia"/>
                <a:ea typeface="Georgia"/>
                <a:cs typeface="Georgia"/>
                <a:sym typeface="Georgia"/>
              </a:rPr>
              <a:t>The base plate is made of metal plate on which moveable plate is connected. The base plate is bearing all weight and is supporting moveable plate over it.</a:t>
            </a:r>
            <a:endParaRPr b="1" sz="1500">
              <a:solidFill>
                <a:srgbClr val="0C0C0C"/>
              </a:solidFill>
              <a:latin typeface="Calibri"/>
              <a:ea typeface="Calibri"/>
              <a:cs typeface="Calibri"/>
              <a:sym typeface="Calibri"/>
            </a:endParaRPr>
          </a:p>
        </p:txBody>
      </p:sp>
      <p:sp>
        <p:nvSpPr>
          <p:cNvPr id="142" name="Google Shape;142;p21"/>
          <p:cNvSpPr txBox="1"/>
          <p:nvPr/>
        </p:nvSpPr>
        <p:spPr>
          <a:xfrm>
            <a:off x="866494" y="2904066"/>
            <a:ext cx="3305151" cy="1445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Georgia"/>
                <a:ea typeface="Georgia"/>
                <a:cs typeface="Georgia"/>
                <a:sym typeface="Georgia"/>
              </a:rPr>
              <a:t>The moveable plate is also made of the plastic and is supporting the pipe in which the ball is placed. It can move with the help of link which is connected with the base plate and moveable plate.  </a:t>
            </a:r>
            <a:endParaRPr sz="15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2"/>
          <p:cNvSpPr/>
          <p:nvPr/>
        </p:nvSpPr>
        <p:spPr>
          <a:xfrm>
            <a:off x="0" y="151280"/>
            <a:ext cx="9141714" cy="499222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48" name="Google Shape;148;p22"/>
          <p:cNvPicPr preferRelativeResize="0"/>
          <p:nvPr/>
        </p:nvPicPr>
        <p:blipFill rotWithShape="1">
          <a:blip r:embed="rId3">
            <a:alphaModFix/>
          </a:blip>
          <a:srcRect b="57100" l="8235" r="8213" t="20008"/>
          <a:stretch/>
        </p:blipFill>
        <p:spPr>
          <a:xfrm flipH="1" rot="10800000">
            <a:off x="1" y="1"/>
            <a:ext cx="9143999" cy="1409212"/>
          </a:xfrm>
          <a:custGeom>
            <a:rect b="b" l="l" r="r" t="t"/>
            <a:pathLst>
              <a:path extrusionOk="0" h="1878950" w="12191999">
                <a:moveTo>
                  <a:pt x="0" y="1878950"/>
                </a:moveTo>
                <a:lnTo>
                  <a:pt x="12191999" y="1878950"/>
                </a:lnTo>
                <a:lnTo>
                  <a:pt x="12191999" y="0"/>
                </a:lnTo>
                <a:lnTo>
                  <a:pt x="0" y="0"/>
                </a:lnTo>
                <a:close/>
              </a:path>
            </a:pathLst>
          </a:custGeom>
          <a:noFill/>
          <a:ln>
            <a:noFill/>
          </a:ln>
        </p:spPr>
      </p:pic>
      <p:pic>
        <p:nvPicPr>
          <p:cNvPr id="149" name="Google Shape;149;p22"/>
          <p:cNvPicPr preferRelativeResize="0"/>
          <p:nvPr/>
        </p:nvPicPr>
        <p:blipFill rotWithShape="1">
          <a:blip r:embed="rId3">
            <a:alphaModFix/>
          </a:blip>
          <a:srcRect b="80325" l="8235" r="8213" t="-1"/>
          <a:stretch/>
        </p:blipFill>
        <p:spPr>
          <a:xfrm flipH="1" rot="10800000">
            <a:off x="0" y="3685518"/>
            <a:ext cx="9143999" cy="1211230"/>
          </a:xfrm>
          <a:custGeom>
            <a:rect b="b" l="l" r="r" t="t"/>
            <a:pathLst>
              <a:path extrusionOk="0" h="1614974" w="12191999">
                <a:moveTo>
                  <a:pt x="0" y="1614974"/>
                </a:moveTo>
                <a:lnTo>
                  <a:pt x="12191999" y="1614974"/>
                </a:lnTo>
                <a:lnTo>
                  <a:pt x="12191999" y="0"/>
                </a:lnTo>
                <a:lnTo>
                  <a:pt x="0" y="0"/>
                </a:lnTo>
                <a:close/>
              </a:path>
            </a:pathLst>
          </a:custGeom>
          <a:noFill/>
          <a:ln>
            <a:noFill/>
          </a:ln>
        </p:spPr>
      </p:pic>
      <p:sp>
        <p:nvSpPr>
          <p:cNvPr id="150" name="Google Shape;150;p22"/>
          <p:cNvSpPr txBox="1"/>
          <p:nvPr>
            <p:ph type="title"/>
          </p:nvPr>
        </p:nvSpPr>
        <p:spPr>
          <a:xfrm>
            <a:off x="604246" y="1016000"/>
            <a:ext cx="2951754" cy="3076106"/>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2400"/>
              <a:buFont typeface="Algerian"/>
              <a:buNone/>
            </a:pPr>
            <a:r>
              <a:rPr lang="en" sz="2400">
                <a:solidFill>
                  <a:srgbClr val="FFFFFF"/>
                </a:solidFill>
                <a:latin typeface="Algerian"/>
                <a:ea typeface="Algerian"/>
                <a:cs typeface="Algerian"/>
                <a:sym typeface="Algerian"/>
              </a:rPr>
              <a:t>The Pipe </a:t>
            </a:r>
            <a:br>
              <a:rPr lang="en" sz="2400">
                <a:solidFill>
                  <a:srgbClr val="FFFFFF"/>
                </a:solidFill>
                <a:latin typeface="Algerian"/>
                <a:ea typeface="Algerian"/>
                <a:cs typeface="Algerian"/>
                <a:sym typeface="Algerian"/>
              </a:rPr>
            </a:br>
            <a:r>
              <a:rPr lang="en" sz="2400">
                <a:solidFill>
                  <a:srgbClr val="FFFFFF"/>
                </a:solidFill>
                <a:latin typeface="Algerian"/>
                <a:ea typeface="Algerian"/>
                <a:cs typeface="Algerian"/>
                <a:sym typeface="Algerian"/>
              </a:rPr>
              <a:t>And</a:t>
            </a:r>
            <a:br>
              <a:rPr lang="en" sz="2400">
                <a:solidFill>
                  <a:srgbClr val="FFFFFF"/>
                </a:solidFill>
                <a:latin typeface="Algerian"/>
                <a:ea typeface="Algerian"/>
                <a:cs typeface="Algerian"/>
                <a:sym typeface="Algerian"/>
              </a:rPr>
            </a:br>
            <a:r>
              <a:rPr lang="en" sz="2400">
                <a:solidFill>
                  <a:srgbClr val="FFFFFF"/>
                </a:solidFill>
                <a:latin typeface="Algerian"/>
                <a:ea typeface="Algerian"/>
                <a:cs typeface="Algerian"/>
                <a:sym typeface="Algerian"/>
              </a:rPr>
              <a:t>The striking rod</a:t>
            </a:r>
            <a:endParaRPr sz="2400">
              <a:solidFill>
                <a:srgbClr val="FFFFFF"/>
              </a:solidFill>
              <a:latin typeface="Algerian"/>
              <a:ea typeface="Algerian"/>
              <a:cs typeface="Algerian"/>
              <a:sym typeface="Algerian"/>
            </a:endParaRPr>
          </a:p>
        </p:txBody>
      </p:sp>
      <p:sp>
        <p:nvSpPr>
          <p:cNvPr id="151" name="Google Shape;151;p22"/>
          <p:cNvSpPr txBox="1"/>
          <p:nvPr>
            <p:ph idx="1" type="body"/>
          </p:nvPr>
        </p:nvSpPr>
        <p:spPr>
          <a:xfrm>
            <a:off x="3943350" y="1164850"/>
            <a:ext cx="4596404" cy="281379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1600"/>
              </a:spcAft>
              <a:buClr>
                <a:srgbClr val="FFFFFF"/>
              </a:buClr>
              <a:buSzPts val="1500"/>
              <a:buNone/>
            </a:pPr>
            <a:r>
              <a:rPr lang="en">
                <a:solidFill>
                  <a:srgbClr val="FFFFFF"/>
                </a:solidFill>
                <a:latin typeface="Georgia"/>
                <a:ea typeface="Georgia"/>
                <a:cs typeface="Georgia"/>
                <a:sym typeface="Georgia"/>
              </a:rPr>
              <a:t>Both of the materials are made of metal plate. The rod is put inside the pipe along the spring on it. When the rod is pulled back the spring get compressed and the energy is stored inside it. The rod is locked at its pulled position by locking it to the trigger. </a:t>
            </a:r>
            <a:endParaRPr/>
          </a:p>
        </p:txBody>
      </p:sp>
      <p:sp>
        <p:nvSpPr>
          <p:cNvPr id="152" name="Google Shape;152;p22"/>
          <p:cNvSpPr/>
          <p:nvPr/>
        </p:nvSpPr>
        <p:spPr>
          <a:xfrm>
            <a:off x="0" y="4533340"/>
            <a:ext cx="9141714" cy="61016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