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80" r:id="rId6"/>
    <p:sldId id="257" r:id="rId7"/>
    <p:sldId id="270" r:id="rId8"/>
    <p:sldId id="281" r:id="rId9"/>
    <p:sldId id="265" r:id="rId10"/>
    <p:sldId id="266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80"/>
            <p14:sldId id="257"/>
            <p14:sldId id="270"/>
            <p14:sldId id="281"/>
            <p14:sldId id="265"/>
            <p14:sldId id="266"/>
            <p14:sldId id="269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280" autoAdjust="0"/>
  </p:normalViewPr>
  <p:slideViewPr>
    <p:cSldViewPr snapToGrid="0">
      <p:cViewPr>
        <p:scale>
          <a:sx n="73" d="100"/>
          <a:sy n="73" d="100"/>
        </p:scale>
        <p:origin x="5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Ripple Carry Adder</a:t>
            </a:r>
          </a:p>
        </c:rich>
      </c:tx>
      <c:layout>
        <c:manualLayout>
          <c:xMode val="edge"/>
          <c:yMode val="edge"/>
          <c:x val="0.38927475592747557"/>
          <c:y val="8.216254494430162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Proposal</c:v>
                </c:pt>
                <c:pt idx="1">
                  <c:v>Schematic and Layouts</c:v>
                </c:pt>
                <c:pt idx="2">
                  <c:v>Padframing</c:v>
                </c:pt>
                <c:pt idx="3">
                  <c:v>Final Integraion and Presentation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4.5</c:v>
                </c:pt>
                <c:pt idx="2">
                  <c:v>8.5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B-4D6A-AC62-CC875BC3C3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Proposal</c:v>
                </c:pt>
                <c:pt idx="1">
                  <c:v>Schematic and Layouts</c:v>
                </c:pt>
                <c:pt idx="2">
                  <c:v>Padframing</c:v>
                </c:pt>
                <c:pt idx="3">
                  <c:v>Final Integraion and Presentation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64B-4D6A-AC62-CC875BC3C3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Proposal</c:v>
                </c:pt>
                <c:pt idx="1">
                  <c:v>Schematic and Layouts</c:v>
                </c:pt>
                <c:pt idx="2">
                  <c:v>Padframing</c:v>
                </c:pt>
                <c:pt idx="3">
                  <c:v>Final Integraion and Presentation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64B-4D6A-AC62-CC875BC3C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884248"/>
        <c:axId val="455879152"/>
      </c:barChart>
      <c:catAx>
        <c:axId val="455884248"/>
        <c:scaling>
          <c:orientation val="minMax"/>
        </c:scaling>
        <c:delete val="0"/>
        <c:axPos val="b"/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79152"/>
        <c:crosses val="autoZero"/>
        <c:auto val="1"/>
        <c:lblAlgn val="ctr"/>
        <c:lblOffset val="100"/>
        <c:noMultiLvlLbl val="0"/>
      </c:catAx>
      <c:valAx>
        <c:axId val="45587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84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2" y="308406"/>
            <a:ext cx="11201400" cy="23876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Using PIC18F452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2" y="4996309"/>
            <a:ext cx="8387345" cy="1718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Submitted by: 	</a:t>
            </a:r>
            <a:r>
              <a:rPr lang="en-US" sz="2000" dirty="0"/>
              <a:t>Rabia Khan 		(FA17-BCE-004)</a:t>
            </a:r>
          </a:p>
          <a:p>
            <a:r>
              <a:rPr lang="en-US" sz="2000" dirty="0"/>
              <a:t>			Huzaifa Saleem Khan 	(FA17-BCE-016)</a:t>
            </a:r>
          </a:p>
          <a:p>
            <a:r>
              <a:rPr lang="en-US" sz="2000" dirty="0"/>
              <a:t>			Meer </a:t>
            </a:r>
            <a:r>
              <a:rPr lang="en-US" sz="2000" dirty="0" err="1"/>
              <a:t>Balach</a:t>
            </a:r>
            <a:r>
              <a:rPr lang="en-US" sz="2000" dirty="0"/>
              <a:t> Khan	(FA17-BCE-029)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035" y="1969476"/>
            <a:ext cx="10266766" cy="4178106"/>
          </a:xfrm>
        </p:spPr>
        <p:txBody>
          <a:bodyPr numCol="2">
            <a:noAutofit/>
          </a:bodyPr>
          <a:lstStyle/>
          <a:p>
            <a:pPr fontAlgn="base"/>
            <a:r>
              <a:rPr lang="en-US" b="1" u="sng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1400" b="1" u="sng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 Microcontrollers are reliable, and their malfunctioning percentage is very less.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speed because of RISC architecture.</a:t>
            </a:r>
          </a:p>
          <a:p>
            <a:pPr algn="just" fontAlgn="base"/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400" b="1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endParaRPr lang="en-US" sz="1400" b="1" u="sng" dirty="0">
              <a:solidFill>
                <a:srgbClr val="3B3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400" b="1" u="sng" dirty="0">
              <a:solidFill>
                <a:srgbClr val="3B3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600" b="1" u="sng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1200" b="1" u="sng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fontAlgn="base"/>
            <a:r>
              <a:rPr lang="en-US" sz="1600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Lengthy code because of RISC.</a:t>
            </a:r>
          </a:p>
          <a:p>
            <a:pPr lvl="1" algn="just" fontAlgn="base"/>
            <a:r>
              <a:rPr lang="en-US" sz="1600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Inaccessible program memory.</a:t>
            </a:r>
          </a:p>
        </p:txBody>
      </p:sp>
    </p:spTree>
    <p:extLst>
      <p:ext uri="{BB962C8B-B14F-4D97-AF65-F5344CB8AC3E}">
        <p14:creationId xmlns:p14="http://schemas.microsoft.com/office/powerpoint/2010/main" val="414132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299" y="2308225"/>
            <a:ext cx="9105901" cy="2365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friendly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power consumption comparative to other microcontrollers</a:t>
            </a:r>
            <a:endParaRPr lang="en-US" dirty="0">
              <a:solidFill>
                <a:srgbClr val="3B3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566" y="2251409"/>
            <a:ext cx="7785101" cy="3724275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in MPLAB through Assembly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schematic on Proteus for PIC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Proteus with MPLAB</a:t>
            </a:r>
          </a:p>
          <a:p>
            <a:endParaRPr lang="en-US" dirty="0">
              <a:solidFill>
                <a:srgbClr val="3B3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B3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0" y="2066925"/>
            <a:ext cx="4948321" cy="355917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concluded that we can simulate PIC Microcontroller on proteus through MPLAB by using Assembly language or C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B3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6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516" y="2562225"/>
            <a:ext cx="8702084" cy="2339975"/>
          </a:xfrm>
        </p:spPr>
        <p:txBody>
          <a:bodyPr numCol="3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Huzaifa Saleem Khan</a:t>
            </a:r>
          </a:p>
          <a:p>
            <a:pPr marL="971550" lvl="1" indent="-285750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</a:p>
          <a:p>
            <a:pPr marL="971550" lvl="1" indent="-285750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Rabia Khan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MPLAB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 Simulation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Meer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Balach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971550" lvl="1" indent="-28575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3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CEP Timeline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35656" y="1985303"/>
          <a:ext cx="910590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9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9" y="1876424"/>
            <a:ext cx="8724233" cy="4447761"/>
          </a:xfrm>
        </p:spPr>
        <p:txBody>
          <a:bodyPr numCol="2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299" y="2308225"/>
            <a:ext cx="9105901" cy="38639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Architecture of PIC Microcontroller is based upon Harvard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supports RISC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consists memory organizations, CPU, timers, counter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are using PIC Assembly to code our calculator in Proteus and MPLAB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Serial communication used for data transmission.  (UART)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299" y="2308225"/>
            <a:ext cx="9105901" cy="3940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Microcontroller based calculator (Simple athematic)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Implementation through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LCD of 16 x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15-bit data through switches connected at PORT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two switches connected at PORT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configurations for different athematic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0" y="1876424"/>
            <a:ext cx="4876800" cy="4447761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Pic18F452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 LCD 16x2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4Mhz Crystal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3W 10k resistors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10k preset (variable resistor)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34" y="0"/>
            <a:ext cx="10749367" cy="1208868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6" name="AutoShape 2" descr="S_{3}  "/>
          <p:cNvSpPr>
            <a:spLocks noChangeAspect="1" noChangeArrowheads="1"/>
          </p:cNvSpPr>
          <p:nvPr/>
        </p:nvSpPr>
        <p:spPr bwMode="auto">
          <a:xfrm>
            <a:off x="2370138" y="-198438"/>
            <a:ext cx="238125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C_{4}  "/>
          <p:cNvSpPr>
            <a:spLocks noChangeAspect="1" noChangeArrowheads="1"/>
          </p:cNvSpPr>
          <p:nvPr/>
        </p:nvSpPr>
        <p:spPr bwMode="auto">
          <a:xfrm>
            <a:off x="97234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_{3}  "/>
          <p:cNvSpPr>
            <a:spLocks noChangeAspect="1" noChangeArrowheads="1"/>
          </p:cNvSpPr>
          <p:nvPr/>
        </p:nvSpPr>
        <p:spPr bwMode="auto">
          <a:xfrm>
            <a:off x="135461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C_{3}  "/>
          <p:cNvSpPr>
            <a:spLocks noChangeAspect="1" noChangeArrowheads="1"/>
          </p:cNvSpPr>
          <p:nvPr/>
        </p:nvSpPr>
        <p:spPr bwMode="auto">
          <a:xfrm>
            <a:off x="16710025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C_{2}  "/>
          <p:cNvSpPr>
            <a:spLocks noChangeAspect="1" noChangeArrowheads="1"/>
          </p:cNvSpPr>
          <p:nvPr/>
        </p:nvSpPr>
        <p:spPr bwMode="auto">
          <a:xfrm>
            <a:off x="341313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C_{2}  "/>
          <p:cNvSpPr>
            <a:spLocks noChangeAspect="1" noChangeArrowheads="1"/>
          </p:cNvSpPr>
          <p:nvPr/>
        </p:nvSpPr>
        <p:spPr bwMode="auto">
          <a:xfrm>
            <a:off x="720725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C_{1}  "/>
          <p:cNvSpPr>
            <a:spLocks noChangeAspect="1" noChangeArrowheads="1"/>
          </p:cNvSpPr>
          <p:nvPr/>
        </p:nvSpPr>
        <p:spPr bwMode="auto">
          <a:xfrm>
            <a:off x="1016000" y="0"/>
            <a:ext cx="257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S_{3}  "/>
          <p:cNvSpPr>
            <a:spLocks noChangeAspect="1" noChangeArrowheads="1"/>
          </p:cNvSpPr>
          <p:nvPr/>
        </p:nvSpPr>
        <p:spPr bwMode="auto">
          <a:xfrm>
            <a:off x="6592888" y="0"/>
            <a:ext cx="238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C_{4}  "/>
          <p:cNvSpPr>
            <a:spLocks noChangeAspect="1" noChangeArrowheads="1"/>
          </p:cNvSpPr>
          <p:nvPr/>
        </p:nvSpPr>
        <p:spPr bwMode="auto">
          <a:xfrm>
            <a:off x="7353300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4076B3-86EF-4A03-AC91-743F465B4E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7" y="1407306"/>
            <a:ext cx="4625340" cy="5450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52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34" y="0"/>
            <a:ext cx="10749367" cy="1208868"/>
          </a:xfrm>
        </p:spPr>
        <p:txBody>
          <a:bodyPr/>
          <a:lstStyle/>
          <a:p>
            <a:r>
              <a:rPr lang="en-US" dirty="0"/>
              <a:t>Schematic Diagram</a:t>
            </a:r>
          </a:p>
        </p:txBody>
      </p:sp>
      <p:sp>
        <p:nvSpPr>
          <p:cNvPr id="6" name="AutoShape 2" descr="S_{3}  "/>
          <p:cNvSpPr>
            <a:spLocks noChangeAspect="1" noChangeArrowheads="1"/>
          </p:cNvSpPr>
          <p:nvPr/>
        </p:nvSpPr>
        <p:spPr bwMode="auto">
          <a:xfrm>
            <a:off x="2370138" y="-198438"/>
            <a:ext cx="238125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C_{4}  "/>
          <p:cNvSpPr>
            <a:spLocks noChangeAspect="1" noChangeArrowheads="1"/>
          </p:cNvSpPr>
          <p:nvPr/>
        </p:nvSpPr>
        <p:spPr bwMode="auto">
          <a:xfrm>
            <a:off x="97234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_{3}  "/>
          <p:cNvSpPr>
            <a:spLocks noChangeAspect="1" noChangeArrowheads="1"/>
          </p:cNvSpPr>
          <p:nvPr/>
        </p:nvSpPr>
        <p:spPr bwMode="auto">
          <a:xfrm>
            <a:off x="135461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C_{3}  "/>
          <p:cNvSpPr>
            <a:spLocks noChangeAspect="1" noChangeArrowheads="1"/>
          </p:cNvSpPr>
          <p:nvPr/>
        </p:nvSpPr>
        <p:spPr bwMode="auto">
          <a:xfrm>
            <a:off x="16710025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C_{2}  "/>
          <p:cNvSpPr>
            <a:spLocks noChangeAspect="1" noChangeArrowheads="1"/>
          </p:cNvSpPr>
          <p:nvPr/>
        </p:nvSpPr>
        <p:spPr bwMode="auto">
          <a:xfrm>
            <a:off x="341313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C_{2}  "/>
          <p:cNvSpPr>
            <a:spLocks noChangeAspect="1" noChangeArrowheads="1"/>
          </p:cNvSpPr>
          <p:nvPr/>
        </p:nvSpPr>
        <p:spPr bwMode="auto">
          <a:xfrm>
            <a:off x="720725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C_{1}  "/>
          <p:cNvSpPr>
            <a:spLocks noChangeAspect="1" noChangeArrowheads="1"/>
          </p:cNvSpPr>
          <p:nvPr/>
        </p:nvSpPr>
        <p:spPr bwMode="auto">
          <a:xfrm>
            <a:off x="1016000" y="0"/>
            <a:ext cx="257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S_{3}  "/>
          <p:cNvSpPr>
            <a:spLocks noChangeAspect="1" noChangeArrowheads="1"/>
          </p:cNvSpPr>
          <p:nvPr/>
        </p:nvSpPr>
        <p:spPr bwMode="auto">
          <a:xfrm>
            <a:off x="6592888" y="0"/>
            <a:ext cx="238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C_{4}  "/>
          <p:cNvSpPr>
            <a:spLocks noChangeAspect="1" noChangeArrowheads="1"/>
          </p:cNvSpPr>
          <p:nvPr/>
        </p:nvSpPr>
        <p:spPr bwMode="auto">
          <a:xfrm>
            <a:off x="7353300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8669F33-4214-4C23-945F-170D1D27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74" y="1521606"/>
            <a:ext cx="8926286" cy="5014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5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34" y="0"/>
            <a:ext cx="10749367" cy="1208868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6" name="AutoShape 2" descr="S_{3}  "/>
          <p:cNvSpPr>
            <a:spLocks noChangeAspect="1" noChangeArrowheads="1"/>
          </p:cNvSpPr>
          <p:nvPr/>
        </p:nvSpPr>
        <p:spPr bwMode="auto">
          <a:xfrm>
            <a:off x="2370138" y="-198438"/>
            <a:ext cx="238125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C_{4}  "/>
          <p:cNvSpPr>
            <a:spLocks noChangeAspect="1" noChangeArrowheads="1"/>
          </p:cNvSpPr>
          <p:nvPr/>
        </p:nvSpPr>
        <p:spPr bwMode="auto">
          <a:xfrm>
            <a:off x="97234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_{3}  "/>
          <p:cNvSpPr>
            <a:spLocks noChangeAspect="1" noChangeArrowheads="1"/>
          </p:cNvSpPr>
          <p:nvPr/>
        </p:nvSpPr>
        <p:spPr bwMode="auto">
          <a:xfrm>
            <a:off x="135461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C_{3}  "/>
          <p:cNvSpPr>
            <a:spLocks noChangeAspect="1" noChangeArrowheads="1"/>
          </p:cNvSpPr>
          <p:nvPr/>
        </p:nvSpPr>
        <p:spPr bwMode="auto">
          <a:xfrm>
            <a:off x="16710025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C_{2}  "/>
          <p:cNvSpPr>
            <a:spLocks noChangeAspect="1" noChangeArrowheads="1"/>
          </p:cNvSpPr>
          <p:nvPr/>
        </p:nvSpPr>
        <p:spPr bwMode="auto">
          <a:xfrm>
            <a:off x="341313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C_{2}  "/>
          <p:cNvSpPr>
            <a:spLocks noChangeAspect="1" noChangeArrowheads="1"/>
          </p:cNvSpPr>
          <p:nvPr/>
        </p:nvSpPr>
        <p:spPr bwMode="auto">
          <a:xfrm>
            <a:off x="720725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C_{1}  "/>
          <p:cNvSpPr>
            <a:spLocks noChangeAspect="1" noChangeArrowheads="1"/>
          </p:cNvSpPr>
          <p:nvPr/>
        </p:nvSpPr>
        <p:spPr bwMode="auto">
          <a:xfrm>
            <a:off x="1016000" y="0"/>
            <a:ext cx="257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S_{3}  "/>
          <p:cNvSpPr>
            <a:spLocks noChangeAspect="1" noChangeArrowheads="1"/>
          </p:cNvSpPr>
          <p:nvPr/>
        </p:nvSpPr>
        <p:spPr bwMode="auto">
          <a:xfrm>
            <a:off x="6592888" y="0"/>
            <a:ext cx="238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C_{4}  "/>
          <p:cNvSpPr>
            <a:spLocks noChangeAspect="1" noChangeArrowheads="1"/>
          </p:cNvSpPr>
          <p:nvPr/>
        </p:nvSpPr>
        <p:spPr bwMode="auto">
          <a:xfrm>
            <a:off x="7353300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S_{3}  "/>
          <p:cNvSpPr>
            <a:spLocks noChangeAspect="1" noChangeArrowheads="1"/>
          </p:cNvSpPr>
          <p:nvPr/>
        </p:nvSpPr>
        <p:spPr bwMode="auto">
          <a:xfrm>
            <a:off x="14927263" y="501649"/>
            <a:ext cx="238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0A54B4-C971-4874-AD56-6E5DCC8723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" y="2601795"/>
            <a:ext cx="4495800" cy="2940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07F5C4-33CA-43F2-87D6-9EC0910344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3" y="2601795"/>
            <a:ext cx="4495800" cy="2940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D59400-4A01-42CC-9780-8F6DC7FEE311}"/>
              </a:ext>
            </a:extLst>
          </p:cNvPr>
          <p:cNvSpPr txBox="1"/>
          <p:nvPr/>
        </p:nvSpPr>
        <p:spPr>
          <a:xfrm>
            <a:off x="1273175" y="1780673"/>
            <a:ext cx="32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8C84-F8FD-4994-9FD1-A87F25847CDF}"/>
              </a:ext>
            </a:extLst>
          </p:cNvPr>
          <p:cNvSpPr txBox="1"/>
          <p:nvPr/>
        </p:nvSpPr>
        <p:spPr>
          <a:xfrm>
            <a:off x="6811629" y="1780673"/>
            <a:ext cx="32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01</a:t>
            </a:r>
          </a:p>
        </p:txBody>
      </p:sp>
    </p:spTree>
    <p:extLst>
      <p:ext uri="{BB962C8B-B14F-4D97-AF65-F5344CB8AC3E}">
        <p14:creationId xmlns:p14="http://schemas.microsoft.com/office/powerpoint/2010/main" val="167713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34" y="0"/>
            <a:ext cx="10749367" cy="1208868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6" name="AutoShape 2" descr="S_{3}  "/>
          <p:cNvSpPr>
            <a:spLocks noChangeAspect="1" noChangeArrowheads="1"/>
          </p:cNvSpPr>
          <p:nvPr/>
        </p:nvSpPr>
        <p:spPr bwMode="auto">
          <a:xfrm>
            <a:off x="2370138" y="-198438"/>
            <a:ext cx="238125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C_{4}  "/>
          <p:cNvSpPr>
            <a:spLocks noChangeAspect="1" noChangeArrowheads="1"/>
          </p:cNvSpPr>
          <p:nvPr/>
        </p:nvSpPr>
        <p:spPr bwMode="auto">
          <a:xfrm>
            <a:off x="97234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_{3}  "/>
          <p:cNvSpPr>
            <a:spLocks noChangeAspect="1" noChangeArrowheads="1"/>
          </p:cNvSpPr>
          <p:nvPr/>
        </p:nvSpPr>
        <p:spPr bwMode="auto">
          <a:xfrm>
            <a:off x="13546138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C_{3}  "/>
          <p:cNvSpPr>
            <a:spLocks noChangeAspect="1" noChangeArrowheads="1"/>
          </p:cNvSpPr>
          <p:nvPr/>
        </p:nvSpPr>
        <p:spPr bwMode="auto">
          <a:xfrm>
            <a:off x="16710025" y="-198438"/>
            <a:ext cx="2667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C_{2}  "/>
          <p:cNvSpPr>
            <a:spLocks noChangeAspect="1" noChangeArrowheads="1"/>
          </p:cNvSpPr>
          <p:nvPr/>
        </p:nvSpPr>
        <p:spPr bwMode="auto">
          <a:xfrm>
            <a:off x="341313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C_{2}  "/>
          <p:cNvSpPr>
            <a:spLocks noChangeAspect="1" noChangeArrowheads="1"/>
          </p:cNvSpPr>
          <p:nvPr/>
        </p:nvSpPr>
        <p:spPr bwMode="auto">
          <a:xfrm>
            <a:off x="720725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C_{1}  "/>
          <p:cNvSpPr>
            <a:spLocks noChangeAspect="1" noChangeArrowheads="1"/>
          </p:cNvSpPr>
          <p:nvPr/>
        </p:nvSpPr>
        <p:spPr bwMode="auto">
          <a:xfrm>
            <a:off x="1016000" y="0"/>
            <a:ext cx="257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S_{3}  "/>
          <p:cNvSpPr>
            <a:spLocks noChangeAspect="1" noChangeArrowheads="1"/>
          </p:cNvSpPr>
          <p:nvPr/>
        </p:nvSpPr>
        <p:spPr bwMode="auto">
          <a:xfrm>
            <a:off x="6592888" y="0"/>
            <a:ext cx="238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C_{4}  "/>
          <p:cNvSpPr>
            <a:spLocks noChangeAspect="1" noChangeArrowheads="1"/>
          </p:cNvSpPr>
          <p:nvPr/>
        </p:nvSpPr>
        <p:spPr bwMode="auto">
          <a:xfrm>
            <a:off x="7353300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S_{3}  "/>
          <p:cNvSpPr>
            <a:spLocks noChangeAspect="1" noChangeArrowheads="1"/>
          </p:cNvSpPr>
          <p:nvPr/>
        </p:nvSpPr>
        <p:spPr bwMode="auto">
          <a:xfrm>
            <a:off x="14927263" y="501649"/>
            <a:ext cx="238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05B6F-07BA-4B1B-83F1-BF62FC2DC96E}"/>
              </a:ext>
            </a:extLst>
          </p:cNvPr>
          <p:cNvSpPr txBox="1"/>
          <p:nvPr/>
        </p:nvSpPr>
        <p:spPr>
          <a:xfrm>
            <a:off x="1273175" y="1780673"/>
            <a:ext cx="32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E94C7-77FE-4733-AA4F-E5BE41122DD2}"/>
              </a:ext>
            </a:extLst>
          </p:cNvPr>
          <p:cNvSpPr txBox="1"/>
          <p:nvPr/>
        </p:nvSpPr>
        <p:spPr>
          <a:xfrm>
            <a:off x="6831013" y="1780673"/>
            <a:ext cx="32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D47F55-5A41-421F-84B1-0A72E74497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42" y="2721810"/>
            <a:ext cx="4822658" cy="3005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E5FF4A-B389-4C7F-819A-03CA9A1F8C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3" y="2721810"/>
            <a:ext cx="4822658" cy="3005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298418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1237</TotalTime>
  <Words>290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Calculator Using PIC18F452</vt:lpstr>
      <vt:lpstr>Project Outlines</vt:lpstr>
      <vt:lpstr>Introduction</vt:lpstr>
      <vt:lpstr>Methodology</vt:lpstr>
      <vt:lpstr>Components</vt:lpstr>
      <vt:lpstr>Flowchart</vt:lpstr>
      <vt:lpstr>Schematic Diagram</vt:lpstr>
      <vt:lpstr>Outputs</vt:lpstr>
      <vt:lpstr>Outputs</vt:lpstr>
      <vt:lpstr>Social impact</vt:lpstr>
      <vt:lpstr>Environmental impact</vt:lpstr>
      <vt:lpstr>Learning</vt:lpstr>
      <vt:lpstr>Conclusion</vt:lpstr>
      <vt:lpstr>Teamwork</vt:lpstr>
      <vt:lpstr>CEP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Adder (Carry-lookahead adder)</dc:title>
  <dc:creator>RabiaKhan</dc:creator>
  <cp:keywords/>
  <cp:lastModifiedBy>Huzaifa Saleem Khan</cp:lastModifiedBy>
  <cp:revision>91</cp:revision>
  <dcterms:created xsi:type="dcterms:W3CDTF">2021-06-23T20:32:38Z</dcterms:created>
  <dcterms:modified xsi:type="dcterms:W3CDTF">2021-06-25T08:17:50Z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