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ontserrat Bold" charset="1" panose="00000800000000000000"/>
      <p:regular r:id="rId14"/>
    </p:embeddedFont>
    <p:embeddedFont>
      <p:font typeface="Open Sans" charset="1" panose="00000000000000000000"/>
      <p:regular r:id="rId15"/>
    </p:embeddedFont>
    <p:embeddedFont>
      <p:font typeface="Open Sans Bold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650744" cy="515862"/>
          </a:xfrm>
          <a:custGeom>
            <a:avLst/>
            <a:gdLst/>
            <a:ahLst/>
            <a:cxnLst/>
            <a:rect r="r" b="b" t="t" l="l"/>
            <a:pathLst>
              <a:path h="515862" w="650744">
                <a:moveTo>
                  <a:pt x="0" y="0"/>
                </a:moveTo>
                <a:lnTo>
                  <a:pt x="650744" y="0"/>
                </a:lnTo>
                <a:lnTo>
                  <a:pt x="650744" y="515862"/>
                </a:lnTo>
                <a:lnTo>
                  <a:pt x="0" y="51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54367" y="8594705"/>
            <a:ext cx="425077" cy="42507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429463" y="8593190"/>
            <a:ext cx="293547" cy="29354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466257" y="-108737"/>
            <a:ext cx="1137437" cy="113743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685917" y="1286631"/>
            <a:ext cx="349058" cy="34905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418546" y="8807243"/>
            <a:ext cx="1971124" cy="197112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67016" y="2355132"/>
            <a:ext cx="399592" cy="39959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35732" y="2234079"/>
            <a:ext cx="180355" cy="18035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999101" y="659644"/>
            <a:ext cx="14289797" cy="9368079"/>
          </a:xfrm>
          <a:custGeom>
            <a:avLst/>
            <a:gdLst/>
            <a:ahLst/>
            <a:cxnLst/>
            <a:rect r="r" b="b" t="t" l="l"/>
            <a:pathLst>
              <a:path h="9368079" w="14289797">
                <a:moveTo>
                  <a:pt x="0" y="0"/>
                </a:moveTo>
                <a:lnTo>
                  <a:pt x="14289798" y="0"/>
                </a:lnTo>
                <a:lnTo>
                  <a:pt x="14289798" y="9368079"/>
                </a:lnTo>
                <a:lnTo>
                  <a:pt x="0" y="93680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627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580081" y="171374"/>
            <a:ext cx="12746271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0"/>
              </a:lnSpc>
            </a:pPr>
            <a:r>
              <a:rPr lang="en-US" b="true" sz="33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SPOTIFY ANALYSIS PROJECT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650744" cy="515862"/>
          </a:xfrm>
          <a:custGeom>
            <a:avLst/>
            <a:gdLst/>
            <a:ahLst/>
            <a:cxnLst/>
            <a:rect r="r" b="b" t="t" l="l"/>
            <a:pathLst>
              <a:path h="515862" w="650744">
                <a:moveTo>
                  <a:pt x="0" y="0"/>
                </a:moveTo>
                <a:lnTo>
                  <a:pt x="650744" y="0"/>
                </a:lnTo>
                <a:lnTo>
                  <a:pt x="650744" y="515862"/>
                </a:lnTo>
                <a:lnTo>
                  <a:pt x="0" y="51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54367" y="8594705"/>
            <a:ext cx="425077" cy="42507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429463" y="8593190"/>
            <a:ext cx="293547" cy="29354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466257" y="-108737"/>
            <a:ext cx="1137437" cy="113743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685917" y="1286631"/>
            <a:ext cx="349058" cy="34905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418546" y="8807243"/>
            <a:ext cx="1971124" cy="197112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67016" y="2355132"/>
            <a:ext cx="399592" cy="39959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35732" y="2234079"/>
            <a:ext cx="180355" cy="18035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2252657" y="691422"/>
            <a:ext cx="14171280" cy="9459329"/>
          </a:xfrm>
          <a:custGeom>
            <a:avLst/>
            <a:gdLst/>
            <a:ahLst/>
            <a:cxnLst/>
            <a:rect r="r" b="b" t="t" l="l"/>
            <a:pathLst>
              <a:path h="9459329" w="14171280">
                <a:moveTo>
                  <a:pt x="0" y="0"/>
                </a:moveTo>
                <a:lnTo>
                  <a:pt x="14171279" y="0"/>
                </a:lnTo>
                <a:lnTo>
                  <a:pt x="14171279" y="9459329"/>
                </a:lnTo>
                <a:lnTo>
                  <a:pt x="0" y="94593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770864" y="85827"/>
            <a:ext cx="12746271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0"/>
              </a:lnSpc>
            </a:pPr>
            <a:r>
              <a:rPr lang="en-US" b="true" sz="33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SPOTIFY ANALYSIS PROJECT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650744" cy="515862"/>
          </a:xfrm>
          <a:custGeom>
            <a:avLst/>
            <a:gdLst/>
            <a:ahLst/>
            <a:cxnLst/>
            <a:rect r="r" b="b" t="t" l="l"/>
            <a:pathLst>
              <a:path h="515862" w="650744">
                <a:moveTo>
                  <a:pt x="0" y="0"/>
                </a:moveTo>
                <a:lnTo>
                  <a:pt x="650744" y="0"/>
                </a:lnTo>
                <a:lnTo>
                  <a:pt x="650744" y="515862"/>
                </a:lnTo>
                <a:lnTo>
                  <a:pt x="0" y="51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54367" y="8594705"/>
            <a:ext cx="425077" cy="42507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703602" y="8807243"/>
            <a:ext cx="293547" cy="29354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466257" y="-108737"/>
            <a:ext cx="1137437" cy="113743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685917" y="1286631"/>
            <a:ext cx="349058" cy="34905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418546" y="8807243"/>
            <a:ext cx="1971124" cy="197112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67016" y="2355132"/>
            <a:ext cx="399592" cy="39959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35732" y="2234079"/>
            <a:ext cx="180355" cy="18035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2179535" y="634783"/>
            <a:ext cx="14249928" cy="9493458"/>
          </a:xfrm>
          <a:custGeom>
            <a:avLst/>
            <a:gdLst/>
            <a:ahLst/>
            <a:cxnLst/>
            <a:rect r="r" b="b" t="t" l="l"/>
            <a:pathLst>
              <a:path h="9493458" w="14249928">
                <a:moveTo>
                  <a:pt x="0" y="0"/>
                </a:moveTo>
                <a:lnTo>
                  <a:pt x="14249928" y="0"/>
                </a:lnTo>
                <a:lnTo>
                  <a:pt x="14249928" y="9493458"/>
                </a:lnTo>
                <a:lnTo>
                  <a:pt x="0" y="94934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31" t="-826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770864" y="85827"/>
            <a:ext cx="12746271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0"/>
              </a:lnSpc>
            </a:pPr>
            <a:r>
              <a:rPr lang="en-US" b="true" sz="33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SPOTIFY ANALYSIS PROJECT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4988" y="306807"/>
            <a:ext cx="650744" cy="515862"/>
          </a:xfrm>
          <a:custGeom>
            <a:avLst/>
            <a:gdLst/>
            <a:ahLst/>
            <a:cxnLst/>
            <a:rect r="r" b="b" t="t" l="l"/>
            <a:pathLst>
              <a:path h="515862" w="650744">
                <a:moveTo>
                  <a:pt x="0" y="0"/>
                </a:moveTo>
                <a:lnTo>
                  <a:pt x="650744" y="0"/>
                </a:lnTo>
                <a:lnTo>
                  <a:pt x="650744" y="515862"/>
                </a:lnTo>
                <a:lnTo>
                  <a:pt x="0" y="51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54367" y="8594705"/>
            <a:ext cx="425077" cy="42507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466257" y="-108737"/>
            <a:ext cx="1137437" cy="113743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685917" y="1286631"/>
            <a:ext cx="349058" cy="34905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418546" y="8807243"/>
            <a:ext cx="1971124" cy="197112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610360" y="1135318"/>
            <a:ext cx="8040058" cy="5356689"/>
          </a:xfrm>
          <a:custGeom>
            <a:avLst/>
            <a:gdLst/>
            <a:ahLst/>
            <a:cxnLst/>
            <a:rect r="r" b="b" t="t" l="l"/>
            <a:pathLst>
              <a:path h="5356689" w="8040058">
                <a:moveTo>
                  <a:pt x="0" y="0"/>
                </a:moveTo>
                <a:lnTo>
                  <a:pt x="8040058" y="0"/>
                </a:lnTo>
                <a:lnTo>
                  <a:pt x="8040058" y="5356689"/>
                </a:lnTo>
                <a:lnTo>
                  <a:pt x="0" y="53566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042684" y="3396304"/>
            <a:ext cx="8817763" cy="5861996"/>
          </a:xfrm>
          <a:custGeom>
            <a:avLst/>
            <a:gdLst/>
            <a:ahLst/>
            <a:cxnLst/>
            <a:rect r="r" b="b" t="t" l="l"/>
            <a:pathLst>
              <a:path h="5861996" w="8817763">
                <a:moveTo>
                  <a:pt x="0" y="0"/>
                </a:moveTo>
                <a:lnTo>
                  <a:pt x="8817763" y="0"/>
                </a:lnTo>
                <a:lnTo>
                  <a:pt x="8817763" y="5861996"/>
                </a:lnTo>
                <a:lnTo>
                  <a:pt x="0" y="58619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770864" y="85827"/>
            <a:ext cx="12746271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0"/>
              </a:lnSpc>
            </a:pPr>
            <a:r>
              <a:rPr lang="en-US" b="true" sz="33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SPOTIFY ANALYSIS PROJECT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4988" y="306807"/>
            <a:ext cx="650744" cy="515862"/>
          </a:xfrm>
          <a:custGeom>
            <a:avLst/>
            <a:gdLst/>
            <a:ahLst/>
            <a:cxnLst/>
            <a:rect r="r" b="b" t="t" l="l"/>
            <a:pathLst>
              <a:path h="515862" w="650744">
                <a:moveTo>
                  <a:pt x="0" y="0"/>
                </a:moveTo>
                <a:lnTo>
                  <a:pt x="650744" y="0"/>
                </a:lnTo>
                <a:lnTo>
                  <a:pt x="650744" y="515862"/>
                </a:lnTo>
                <a:lnTo>
                  <a:pt x="0" y="51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10655" y="8302074"/>
            <a:ext cx="425077" cy="42507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685917" y="132278"/>
            <a:ext cx="349058" cy="34905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700574" y="9019782"/>
            <a:ext cx="1971124" cy="197112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76543" y="4179676"/>
            <a:ext cx="8392914" cy="5615583"/>
          </a:xfrm>
          <a:custGeom>
            <a:avLst/>
            <a:gdLst/>
            <a:ahLst/>
            <a:cxnLst/>
            <a:rect r="r" b="b" t="t" l="l"/>
            <a:pathLst>
              <a:path h="5615583" w="8392914">
                <a:moveTo>
                  <a:pt x="0" y="0"/>
                </a:moveTo>
                <a:lnTo>
                  <a:pt x="8392914" y="0"/>
                </a:lnTo>
                <a:lnTo>
                  <a:pt x="8392914" y="5615584"/>
                </a:lnTo>
                <a:lnTo>
                  <a:pt x="0" y="56155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5" t="0" r="-135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786203" y="822669"/>
            <a:ext cx="7473097" cy="4991739"/>
          </a:xfrm>
          <a:custGeom>
            <a:avLst/>
            <a:gdLst/>
            <a:ahLst/>
            <a:cxnLst/>
            <a:rect r="r" b="b" t="t" l="l"/>
            <a:pathLst>
              <a:path h="4991739" w="7473097">
                <a:moveTo>
                  <a:pt x="0" y="0"/>
                </a:moveTo>
                <a:lnTo>
                  <a:pt x="7473097" y="0"/>
                </a:lnTo>
                <a:lnTo>
                  <a:pt x="7473097" y="4991739"/>
                </a:lnTo>
                <a:lnTo>
                  <a:pt x="0" y="49917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770864" y="85827"/>
            <a:ext cx="12746271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0"/>
              </a:lnSpc>
            </a:pPr>
            <a:r>
              <a:rPr lang="en-US" b="true" sz="33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SPOTIFY ANALYSIS PROJECT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58689" y="268629"/>
            <a:ext cx="9370621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7"/>
              </a:lnSpc>
            </a:pPr>
            <a:r>
              <a:rPr lang="en-US" sz="408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SPOTIFY DASHBOARD OVERVIEW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377956" y="362367"/>
            <a:ext cx="650744" cy="515862"/>
          </a:xfrm>
          <a:custGeom>
            <a:avLst/>
            <a:gdLst/>
            <a:ahLst/>
            <a:cxnLst/>
            <a:rect r="r" b="b" t="t" l="l"/>
            <a:pathLst>
              <a:path h="515862" w="650744">
                <a:moveTo>
                  <a:pt x="0" y="0"/>
                </a:moveTo>
                <a:lnTo>
                  <a:pt x="650744" y="0"/>
                </a:lnTo>
                <a:lnTo>
                  <a:pt x="650744" y="515862"/>
                </a:lnTo>
                <a:lnTo>
                  <a:pt x="0" y="51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684564" y="9301438"/>
            <a:ext cx="1971124" cy="1971124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360901" y="1619337"/>
            <a:ext cx="10278012" cy="8938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70"/>
              </a:lnSpc>
              <a:spcBef>
                <a:spcPct val="0"/>
              </a:spcBef>
            </a:pPr>
            <a:r>
              <a:rPr lang="en-US" sz="2629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📀</a:t>
            </a:r>
            <a:r>
              <a:rPr lang="en-US" b="true" sz="2629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Albu</a:t>
            </a:r>
            <a:r>
              <a:rPr lang="en-US" b="true" sz="2629" strike="noStrike" u="non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ms Analysis</a:t>
            </a:r>
          </a:p>
          <a:p>
            <a:pPr algn="l" marL="567734" indent="-283867" lvl="1">
              <a:lnSpc>
                <a:spcPts val="4470"/>
              </a:lnSpc>
              <a:spcBef>
                <a:spcPct val="0"/>
              </a:spcBef>
              <a:buFont typeface="Arial"/>
              <a:buChar char="•"/>
            </a:pPr>
            <a:r>
              <a:rPr lang="en-US" sz="2629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Track trends across years, weekdays, weekends</a:t>
            </a:r>
          </a:p>
          <a:p>
            <a:pPr algn="l" marL="567734" indent="-283867" lvl="1">
              <a:lnSpc>
                <a:spcPts val="4470"/>
              </a:lnSpc>
              <a:spcBef>
                <a:spcPct val="0"/>
              </a:spcBef>
              <a:buFont typeface="Arial"/>
              <a:buChar char="•"/>
            </a:pPr>
            <a:r>
              <a:rPr lang="en-US" sz="2629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Identify Top 5 Albums</a:t>
            </a:r>
          </a:p>
          <a:p>
            <a:pPr algn="l" marL="567734" indent="-283867" lvl="1">
              <a:lnSpc>
                <a:spcPts val="4470"/>
              </a:lnSpc>
              <a:spcBef>
                <a:spcPct val="0"/>
              </a:spcBef>
              <a:buFont typeface="Arial"/>
              <a:buChar char="•"/>
            </a:pPr>
            <a:r>
              <a:rPr lang="en-US" sz="2629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Compare Latest vs Previous Year (LY vs PY)</a:t>
            </a:r>
          </a:p>
          <a:p>
            <a:pPr algn="l" marL="567734" indent="-283867" lvl="1">
              <a:lnSpc>
                <a:spcPts val="4470"/>
              </a:lnSpc>
              <a:spcBef>
                <a:spcPct val="0"/>
              </a:spcBef>
              <a:buFont typeface="Arial"/>
              <a:buChar char="•"/>
            </a:pPr>
            <a:r>
              <a:rPr lang="en-US" sz="2629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Monitor Year-over-Year (YoY) Growth</a:t>
            </a:r>
          </a:p>
          <a:p>
            <a:pPr algn="l" marL="0" indent="0" lvl="0">
              <a:lnSpc>
                <a:spcPts val="4470"/>
              </a:lnSpc>
              <a:spcBef>
                <a:spcPct val="0"/>
              </a:spcBef>
            </a:pPr>
            <a:r>
              <a:rPr lang="en-US" b="true" sz="2629" strike="noStrike" u="non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🎤 Artists Analysis</a:t>
            </a:r>
          </a:p>
          <a:p>
            <a:pPr algn="l" marL="567734" indent="-283867" lvl="1">
              <a:lnSpc>
                <a:spcPts val="4470"/>
              </a:lnSpc>
              <a:spcBef>
                <a:spcPct val="0"/>
              </a:spcBef>
              <a:buFont typeface="Arial"/>
              <a:buChar char="•"/>
            </a:pPr>
            <a:r>
              <a:rPr lang="en-US" sz="2629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Visualize artist listening behavior over time</a:t>
            </a:r>
          </a:p>
          <a:p>
            <a:pPr algn="l" marL="567734" indent="-283867" lvl="1">
              <a:lnSpc>
                <a:spcPts val="4470"/>
              </a:lnSpc>
              <a:spcBef>
                <a:spcPct val="0"/>
              </a:spcBef>
              <a:buFont typeface="Arial"/>
              <a:buChar char="•"/>
            </a:pPr>
            <a:r>
              <a:rPr lang="en-US" sz="2629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View patterns by year, weekday, weekend</a:t>
            </a:r>
          </a:p>
          <a:p>
            <a:pPr algn="l" marL="567734" indent="-283867" lvl="1">
              <a:lnSpc>
                <a:spcPts val="4470"/>
              </a:lnSpc>
              <a:spcBef>
                <a:spcPct val="0"/>
              </a:spcBef>
              <a:buFont typeface="Arial"/>
              <a:buChar char="•"/>
            </a:pPr>
            <a:r>
              <a:rPr lang="en-US" sz="2629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Top 5 most played artists</a:t>
            </a:r>
          </a:p>
          <a:p>
            <a:pPr algn="l" marL="567734" indent="-283867" lvl="1">
              <a:lnSpc>
                <a:spcPts val="4470"/>
              </a:lnSpc>
              <a:spcBef>
                <a:spcPct val="0"/>
              </a:spcBef>
              <a:buFont typeface="Arial"/>
              <a:buChar char="•"/>
            </a:pPr>
            <a:r>
              <a:rPr lang="en-US" sz="2629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LY vs PY and YoY growth metrics</a:t>
            </a:r>
          </a:p>
          <a:p>
            <a:pPr algn="l" marL="0" indent="0" lvl="0">
              <a:lnSpc>
                <a:spcPts val="4470"/>
              </a:lnSpc>
              <a:spcBef>
                <a:spcPct val="0"/>
              </a:spcBef>
            </a:pPr>
            <a:r>
              <a:rPr lang="en-US" b="true" sz="2629" strike="noStrike" u="non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🎵 Tracks Analysis</a:t>
            </a:r>
          </a:p>
          <a:p>
            <a:pPr algn="l" marL="567734" indent="-283867" lvl="1">
              <a:lnSpc>
                <a:spcPts val="4470"/>
              </a:lnSpc>
              <a:spcBef>
                <a:spcPct val="0"/>
              </a:spcBef>
              <a:buFont typeface="Arial"/>
              <a:buChar char="•"/>
            </a:pPr>
            <a:r>
              <a:rPr lang="en-US" sz="2629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Monthly &amp; yearly listening trends</a:t>
            </a:r>
          </a:p>
          <a:p>
            <a:pPr algn="l" marL="567734" indent="-283867" lvl="1">
              <a:lnSpc>
                <a:spcPts val="4470"/>
              </a:lnSpc>
              <a:spcBef>
                <a:spcPct val="0"/>
              </a:spcBef>
              <a:buFont typeface="Arial"/>
              <a:buChar char="•"/>
            </a:pPr>
            <a:r>
              <a:rPr lang="en-US" sz="2629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Usage across weekdays vs weekends</a:t>
            </a:r>
          </a:p>
          <a:p>
            <a:pPr algn="l" marL="567734" indent="-283867" lvl="1">
              <a:lnSpc>
                <a:spcPts val="4470"/>
              </a:lnSpc>
              <a:spcBef>
                <a:spcPct val="0"/>
              </a:spcBef>
              <a:buFont typeface="Arial"/>
              <a:buChar char="•"/>
            </a:pPr>
            <a:r>
              <a:rPr lang="en-US" sz="2629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Discover Top 5 Tracks</a:t>
            </a:r>
          </a:p>
          <a:p>
            <a:pPr algn="l" marL="567734" indent="-283867" lvl="1">
              <a:lnSpc>
                <a:spcPts val="4470"/>
              </a:lnSpc>
              <a:spcBef>
                <a:spcPct val="0"/>
              </a:spcBef>
              <a:buFont typeface="Arial"/>
              <a:buChar char="•"/>
            </a:pPr>
            <a:r>
              <a:rPr lang="en-US" sz="2629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Compare LY vs PY + YoY analysis</a:t>
            </a:r>
          </a:p>
          <a:p>
            <a:pPr algn="l" marL="0" indent="0" lvl="0">
              <a:lnSpc>
                <a:spcPts val="4470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6461327" y="1321326"/>
            <a:ext cx="223236" cy="22323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84564" y="8712272"/>
            <a:ext cx="1092056" cy="109205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377956" y="9546397"/>
            <a:ext cx="650744" cy="515862"/>
          </a:xfrm>
          <a:custGeom>
            <a:avLst/>
            <a:gdLst/>
            <a:ahLst/>
            <a:cxnLst/>
            <a:rect r="r" b="b" t="t" l="l"/>
            <a:pathLst>
              <a:path h="515862" w="650744">
                <a:moveTo>
                  <a:pt x="0" y="0"/>
                </a:moveTo>
                <a:lnTo>
                  <a:pt x="650744" y="0"/>
                </a:lnTo>
                <a:lnTo>
                  <a:pt x="650744" y="515862"/>
                </a:lnTo>
                <a:lnTo>
                  <a:pt x="0" y="51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178567" y="4618022"/>
            <a:ext cx="650744" cy="515862"/>
          </a:xfrm>
          <a:custGeom>
            <a:avLst/>
            <a:gdLst/>
            <a:ahLst/>
            <a:cxnLst/>
            <a:rect r="r" b="b" t="t" l="l"/>
            <a:pathLst>
              <a:path h="515862" w="650744">
                <a:moveTo>
                  <a:pt x="0" y="0"/>
                </a:moveTo>
                <a:lnTo>
                  <a:pt x="650744" y="0"/>
                </a:lnTo>
                <a:lnTo>
                  <a:pt x="650744" y="515863"/>
                </a:lnTo>
                <a:lnTo>
                  <a:pt x="0" y="5158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707202" y="9043507"/>
            <a:ext cx="650744" cy="515862"/>
          </a:xfrm>
          <a:custGeom>
            <a:avLst/>
            <a:gdLst/>
            <a:ahLst/>
            <a:cxnLst/>
            <a:rect r="r" b="b" t="t" l="l"/>
            <a:pathLst>
              <a:path h="515862" w="650744">
                <a:moveTo>
                  <a:pt x="0" y="0"/>
                </a:moveTo>
                <a:lnTo>
                  <a:pt x="650744" y="0"/>
                </a:lnTo>
                <a:lnTo>
                  <a:pt x="650744" y="515862"/>
                </a:lnTo>
                <a:lnTo>
                  <a:pt x="0" y="51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125876" y="2074959"/>
            <a:ext cx="650744" cy="515862"/>
          </a:xfrm>
          <a:custGeom>
            <a:avLst/>
            <a:gdLst/>
            <a:ahLst/>
            <a:cxnLst/>
            <a:rect r="r" b="b" t="t" l="l"/>
            <a:pathLst>
              <a:path h="515862" w="650744">
                <a:moveTo>
                  <a:pt x="0" y="0"/>
                </a:moveTo>
                <a:lnTo>
                  <a:pt x="650744" y="0"/>
                </a:lnTo>
                <a:lnTo>
                  <a:pt x="650744" y="515862"/>
                </a:lnTo>
                <a:lnTo>
                  <a:pt x="0" y="51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360901" y="1142206"/>
            <a:ext cx="11208623" cy="336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9"/>
              </a:lnSpc>
            </a:pPr>
            <a:r>
              <a:rPr lang="en-US" sz="2241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Implemented In-Depth Analysis Features in Spotify Dashboard.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53574" y="268629"/>
            <a:ext cx="9380853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7"/>
              </a:lnSpc>
            </a:pPr>
            <a:r>
              <a:rPr lang="en-US" sz="408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LISTENING PATTERNS OVERVIEW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377956" y="362367"/>
            <a:ext cx="650744" cy="515862"/>
          </a:xfrm>
          <a:custGeom>
            <a:avLst/>
            <a:gdLst/>
            <a:ahLst/>
            <a:cxnLst/>
            <a:rect r="r" b="b" t="t" l="l"/>
            <a:pathLst>
              <a:path h="515862" w="650744">
                <a:moveTo>
                  <a:pt x="0" y="0"/>
                </a:moveTo>
                <a:lnTo>
                  <a:pt x="650744" y="0"/>
                </a:lnTo>
                <a:lnTo>
                  <a:pt x="650744" y="515862"/>
                </a:lnTo>
                <a:lnTo>
                  <a:pt x="0" y="51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684564" y="9301438"/>
            <a:ext cx="1971124" cy="1971124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973663"/>
            <a:ext cx="12800611" cy="9009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49"/>
              </a:lnSpc>
            </a:pPr>
          </a:p>
          <a:p>
            <a:pPr algn="l" marL="0" indent="0" lvl="0">
              <a:lnSpc>
                <a:spcPts val="6149"/>
              </a:lnSpc>
              <a:spcBef>
                <a:spcPct val="0"/>
              </a:spcBef>
            </a:pPr>
            <a:r>
              <a:rPr lang="en-US" b="true" sz="3617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</a:t>
            </a:r>
            <a:r>
              <a:rPr lang="en-US" b="true" sz="3617" strike="noStrike" u="non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istening Hours (Heat Map)</a:t>
            </a:r>
          </a:p>
          <a:p>
            <a:pPr algn="l" marL="731143" indent="-365572" lvl="1">
              <a:lnSpc>
                <a:spcPts val="5757"/>
              </a:lnSpc>
              <a:spcBef>
                <a:spcPct val="0"/>
              </a:spcBef>
              <a:buFont typeface="Arial"/>
              <a:buChar char="•"/>
            </a:pPr>
            <a:r>
              <a:rPr lang="en-US" sz="3386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Analyze peak listening times</a:t>
            </a:r>
          </a:p>
          <a:p>
            <a:pPr algn="l" marL="731143" indent="-365572" lvl="1">
              <a:lnSpc>
                <a:spcPts val="5757"/>
              </a:lnSpc>
              <a:spcBef>
                <a:spcPct val="0"/>
              </a:spcBef>
              <a:buFont typeface="Arial"/>
              <a:buChar char="•"/>
            </a:pPr>
            <a:r>
              <a:rPr lang="en-US" sz="3386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Color intensity highlights hours &amp; days with</a:t>
            </a:r>
            <a:r>
              <a:rPr lang="en-US" sz="3386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86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-US" sz="3386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3386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ghe</a:t>
            </a:r>
            <a:r>
              <a:rPr lang="en-US" sz="3386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st a</a:t>
            </a:r>
            <a:r>
              <a:rPr lang="en-US" sz="3386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ctivity</a:t>
            </a:r>
          </a:p>
          <a:p>
            <a:pPr algn="l" marL="0" indent="0" lvl="0">
              <a:lnSpc>
                <a:spcPts val="5757"/>
              </a:lnSpc>
              <a:spcBef>
                <a:spcPct val="0"/>
              </a:spcBef>
            </a:pPr>
            <a:r>
              <a:rPr lang="en-US" sz="3386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📊 </a:t>
            </a:r>
            <a:r>
              <a:rPr lang="en-US" b="true" sz="3386" strike="noStrike" u="non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Track Frequency vs Avg Listening Time (Scatter Plot)</a:t>
            </a:r>
          </a:p>
          <a:p>
            <a:pPr algn="l" marL="0" indent="0" lvl="0">
              <a:lnSpc>
                <a:spcPts val="5757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6149"/>
              </a:lnSpc>
              <a:spcBef>
                <a:spcPct val="0"/>
              </a:spcBef>
            </a:pPr>
            <a:r>
              <a:rPr lang="en-US" b="true" sz="3617" strike="noStrike" u="non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Quadrant Analysis:</a:t>
            </a:r>
          </a:p>
          <a:p>
            <a:pPr algn="l" marL="781045" indent="-390523" lvl="1">
              <a:lnSpc>
                <a:spcPts val="6149"/>
              </a:lnSpc>
              <a:spcBef>
                <a:spcPct val="0"/>
              </a:spcBef>
              <a:buFont typeface="Arial"/>
              <a:buChar char="•"/>
            </a:pPr>
            <a:r>
              <a:rPr lang="en-US" sz="3617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High Frequency + High Time → Most Engaging</a:t>
            </a:r>
          </a:p>
          <a:p>
            <a:pPr algn="l" marL="781045" indent="-390523" lvl="1">
              <a:lnSpc>
                <a:spcPts val="6149"/>
              </a:lnSpc>
              <a:spcBef>
                <a:spcPct val="0"/>
              </a:spcBef>
              <a:buFont typeface="Arial"/>
              <a:buChar char="•"/>
            </a:pPr>
            <a:r>
              <a:rPr lang="en-US" sz="3617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617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Low Frequency + High Time</a:t>
            </a:r>
            <a:r>
              <a:rPr lang="en-US" sz="3617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617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→</a:t>
            </a:r>
            <a:r>
              <a:rPr lang="en-US" sz="3617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617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3617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3617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che, Deep Listening</a:t>
            </a:r>
          </a:p>
          <a:p>
            <a:pPr algn="l" marL="781045" indent="-390523" lvl="1">
              <a:lnSpc>
                <a:spcPts val="6149"/>
              </a:lnSpc>
              <a:spcBef>
                <a:spcPct val="0"/>
              </a:spcBef>
              <a:buFont typeface="Arial"/>
              <a:buChar char="•"/>
            </a:pPr>
            <a:r>
              <a:rPr lang="en-US" sz="3617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High Frequency + Low Time → Short, Quick Plays</a:t>
            </a:r>
          </a:p>
          <a:p>
            <a:pPr algn="l" marL="781045" indent="-390523" lvl="1">
              <a:lnSpc>
                <a:spcPts val="6149"/>
              </a:lnSpc>
              <a:spcBef>
                <a:spcPct val="0"/>
              </a:spcBef>
              <a:buFont typeface="Arial"/>
              <a:buChar char="•"/>
            </a:pPr>
            <a:r>
              <a:rPr lang="en-US" sz="3617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Low Frequency + Low Time → Least Popular</a:t>
            </a:r>
          </a:p>
          <a:p>
            <a:pPr algn="l" marL="0" indent="0" lvl="0">
              <a:lnSpc>
                <a:spcPts val="6149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6461327" y="1321326"/>
            <a:ext cx="223236" cy="22323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84564" y="8712272"/>
            <a:ext cx="1092056" cy="109205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377956" y="9546397"/>
            <a:ext cx="650744" cy="515862"/>
          </a:xfrm>
          <a:custGeom>
            <a:avLst/>
            <a:gdLst/>
            <a:ahLst/>
            <a:cxnLst/>
            <a:rect r="r" b="b" t="t" l="l"/>
            <a:pathLst>
              <a:path h="515862" w="650744">
                <a:moveTo>
                  <a:pt x="0" y="0"/>
                </a:moveTo>
                <a:lnTo>
                  <a:pt x="650744" y="0"/>
                </a:lnTo>
                <a:lnTo>
                  <a:pt x="650744" y="515862"/>
                </a:lnTo>
                <a:lnTo>
                  <a:pt x="0" y="51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707202" y="9043507"/>
            <a:ext cx="650744" cy="515862"/>
          </a:xfrm>
          <a:custGeom>
            <a:avLst/>
            <a:gdLst/>
            <a:ahLst/>
            <a:cxnLst/>
            <a:rect r="r" b="b" t="t" l="l"/>
            <a:pathLst>
              <a:path h="515862" w="650744">
                <a:moveTo>
                  <a:pt x="0" y="0"/>
                </a:moveTo>
                <a:lnTo>
                  <a:pt x="650744" y="0"/>
                </a:lnTo>
                <a:lnTo>
                  <a:pt x="650744" y="515862"/>
                </a:lnTo>
                <a:lnTo>
                  <a:pt x="0" y="51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359192" y="2907830"/>
            <a:ext cx="650744" cy="515862"/>
          </a:xfrm>
          <a:custGeom>
            <a:avLst/>
            <a:gdLst/>
            <a:ahLst/>
            <a:cxnLst/>
            <a:rect r="r" b="b" t="t" l="l"/>
            <a:pathLst>
              <a:path h="515862" w="650744">
                <a:moveTo>
                  <a:pt x="0" y="0"/>
                </a:moveTo>
                <a:lnTo>
                  <a:pt x="650744" y="0"/>
                </a:lnTo>
                <a:lnTo>
                  <a:pt x="650744" y="515863"/>
                </a:lnTo>
                <a:lnTo>
                  <a:pt x="0" y="5158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28700" y="1145113"/>
            <a:ext cx="11810169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7"/>
              </a:lnSpc>
            </a:pPr>
            <a:r>
              <a:rPr lang="en-US" sz="2481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Developed Listening Pattern Visualizations to Uncover User Behavior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650744" cy="515862"/>
          </a:xfrm>
          <a:custGeom>
            <a:avLst/>
            <a:gdLst/>
            <a:ahLst/>
            <a:cxnLst/>
            <a:rect r="r" b="b" t="t" l="l"/>
            <a:pathLst>
              <a:path h="515862" w="650744">
                <a:moveTo>
                  <a:pt x="0" y="0"/>
                </a:moveTo>
                <a:lnTo>
                  <a:pt x="650744" y="0"/>
                </a:lnTo>
                <a:lnTo>
                  <a:pt x="650744" y="515862"/>
                </a:lnTo>
                <a:lnTo>
                  <a:pt x="0" y="51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3977708" y="7623872"/>
            <a:ext cx="6337256" cy="0"/>
          </a:xfrm>
          <a:prstGeom prst="line">
            <a:avLst/>
          </a:prstGeom>
          <a:ln cap="flat" w="66675">
            <a:gradFill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79444" y="7255249"/>
            <a:ext cx="4060180" cy="737246"/>
            <a:chOff x="0" y="0"/>
            <a:chExt cx="2238137" cy="406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38137" cy="406400"/>
            </a:xfrm>
            <a:custGeom>
              <a:avLst/>
              <a:gdLst/>
              <a:ahLst/>
              <a:cxnLst/>
              <a:rect r="r" b="b" t="t" l="l"/>
              <a:pathLst>
                <a:path h="406400" w="2238137">
                  <a:moveTo>
                    <a:pt x="2034937" y="0"/>
                  </a:moveTo>
                  <a:cubicBezTo>
                    <a:pt x="2147161" y="0"/>
                    <a:pt x="2238137" y="90976"/>
                    <a:pt x="2238137" y="203200"/>
                  </a:cubicBezTo>
                  <a:cubicBezTo>
                    <a:pt x="2238137" y="315424"/>
                    <a:pt x="2147161" y="406400"/>
                    <a:pt x="203493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238137" cy="454025"/>
            </a:xfrm>
            <a:prstGeom prst="rect">
              <a:avLst/>
            </a:prstGeom>
          </p:spPr>
          <p:txBody>
            <a:bodyPr anchor="ctr" rtlCol="false" tIns="31690" lIns="31690" bIns="31690" rIns="31690"/>
            <a:lstStyle/>
            <a:p>
              <a:pPr algn="ctr" marL="0" indent="0" lvl="0">
                <a:lnSpc>
                  <a:spcPts val="32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679444" y="2110854"/>
            <a:ext cx="12682850" cy="3748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35"/>
              </a:lnSpc>
            </a:pPr>
            <a:r>
              <a:rPr lang="en-US" sz="13304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 For Attention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254367" y="8594705"/>
            <a:ext cx="425077" cy="42507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382629" y="9054460"/>
            <a:ext cx="203840" cy="20384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836531" y="3923285"/>
            <a:ext cx="412262" cy="412262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418546" y="8807243"/>
            <a:ext cx="1971124" cy="1971124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880696" y="7439558"/>
            <a:ext cx="368629" cy="368629"/>
          </a:xfrm>
          <a:custGeom>
            <a:avLst/>
            <a:gdLst/>
            <a:ahLst/>
            <a:cxnLst/>
            <a:rect r="r" b="b" t="t" l="l"/>
            <a:pathLst>
              <a:path h="368629" w="368629">
                <a:moveTo>
                  <a:pt x="0" y="0"/>
                </a:moveTo>
                <a:lnTo>
                  <a:pt x="368628" y="0"/>
                </a:lnTo>
                <a:lnTo>
                  <a:pt x="368628" y="368628"/>
                </a:lnTo>
                <a:lnTo>
                  <a:pt x="0" y="3686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880696" y="1055868"/>
            <a:ext cx="4868707" cy="413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6"/>
              </a:lnSpc>
            </a:pPr>
            <a:r>
              <a:rPr lang="en-US" sz="2454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Spotify Visualization Project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52578" y="6612119"/>
            <a:ext cx="8133241" cy="479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6"/>
              </a:lnSpc>
            </a:pPr>
            <a:r>
              <a:rPr lang="en-US" sz="2854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Let’s connect! Explore more of my work: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363340" y="7401458"/>
            <a:ext cx="322873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FFDE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swehuzaifa.vercel.app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DAGnI2fjXXY</dc:identifier>
  <dcterms:modified xsi:type="dcterms:W3CDTF">2011-08-01T06:04:30Z</dcterms:modified>
  <cp:revision>1</cp:revision>
  <dc:title>Blue Green Modern Bold Digital Marketing Presentation</dc:title>
</cp:coreProperties>
</file>