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6" r:id="rId2"/>
    <p:sldId id="256" r:id="rId3"/>
    <p:sldId id="257" r:id="rId4"/>
    <p:sldId id="277" r:id="rId5"/>
    <p:sldId id="258" r:id="rId6"/>
    <p:sldId id="265" r:id="rId7"/>
    <p:sldId id="271" r:id="rId8"/>
    <p:sldId id="267" r:id="rId9"/>
    <p:sldId id="259" r:id="rId10"/>
    <p:sldId id="266" r:id="rId11"/>
    <p:sldId id="268" r:id="rId12"/>
    <p:sldId id="270" r:id="rId13"/>
    <p:sldId id="275" r:id="rId14"/>
    <p:sldId id="278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8/21/2023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8/21/2023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4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8/21/2023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5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sv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0F91C-C393-2E67-D0D4-8542E582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94716"/>
            <a:ext cx="9678437" cy="9938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effectLst/>
                <a:latin typeface="+mn-lt"/>
                <a:cs typeface="Arimo"/>
              </a:rPr>
              <a:t>شُروع اَللہ کے نام سے جو بڑا مہربان نہايت رحم والا ہے</a:t>
            </a:r>
            <a:br>
              <a:rPr lang="en-US" sz="2000" b="1" dirty="0">
                <a:effectLst/>
                <a:latin typeface="+mn-lt"/>
                <a:cs typeface="Arimo"/>
              </a:rPr>
            </a:br>
            <a:b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169D80-BC45-C856-B266-3735AA896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89283" y="2154088"/>
            <a:ext cx="1726481" cy="1623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CF505-35BA-6512-76F0-1E2143DF6C7C}"/>
              </a:ext>
            </a:extLst>
          </p:cNvPr>
          <p:cNvSpPr txBox="1"/>
          <p:nvPr/>
        </p:nvSpPr>
        <p:spPr>
          <a:xfrm>
            <a:off x="1294363" y="4627546"/>
            <a:ext cx="9472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Muhammad Nawaz Sharif</a:t>
            </a:r>
          </a:p>
          <a:p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Engineering &amp; Technology, Multan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35B3B-55B2-9A51-93BC-4DC668DD38C9}"/>
              </a:ext>
            </a:extLst>
          </p:cNvPr>
          <p:cNvSpPr txBox="1"/>
          <p:nvPr/>
        </p:nvSpPr>
        <p:spPr>
          <a:xfrm>
            <a:off x="1294363" y="4042771"/>
            <a:ext cx="790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8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A0CEDC-77CB-88D7-39CB-C6E5F0D8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5718"/>
            <a:ext cx="9603275" cy="4457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Simulation</a:t>
            </a:r>
          </a:p>
          <a:p>
            <a:pPr lvl="1"/>
            <a:r>
              <a:rPr lang="en-US" dirty="0"/>
              <a:t>GNS3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SecureCRT</a:t>
            </a:r>
          </a:p>
          <a:p>
            <a:pPr lvl="1"/>
            <a:r>
              <a:rPr lang="en-US" dirty="0"/>
              <a:t>Cisco IOU images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Tkinter</a:t>
            </a:r>
          </a:p>
          <a:p>
            <a:r>
              <a:rPr lang="en-US" dirty="0"/>
              <a:t>APIs</a:t>
            </a:r>
          </a:p>
          <a:p>
            <a:pPr lvl="1"/>
            <a:r>
              <a:rPr lang="en-US" dirty="0"/>
              <a:t>Netmiko</a:t>
            </a:r>
          </a:p>
          <a:p>
            <a:pPr lvl="1"/>
            <a:r>
              <a:rPr lang="en-US" dirty="0"/>
              <a:t>Telnetlib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5E34C6-8E26-9894-72AF-CA8F4D9B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25110-59CB-E528-94DF-305B9564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21" b="95187" l="9562" r="88845">
                        <a14:foregroundMark x1="49124" y1="73476" x2="50549" y2="73458"/>
                        <a14:foregroundMark x1="35728" y1="73644" x2="35801" y2="73643"/>
                        <a14:foregroundMark x1="29234" y1="73725" x2="30498" y2="73709"/>
                        <a14:foregroundMark x1="44175" y1="90248" x2="42629" y2="91444"/>
                        <a14:foregroundMark x1="59098" y1="78705" x2="49839" y2="85867"/>
                        <a14:foregroundMark x1="42629" y1="91444" x2="32816" y2="83277"/>
                        <a14:foregroundMark x1="55378" y1="11230" x2="31474" y2="32086"/>
                        <a14:foregroundMark x1="44145" y1="57966" x2="45051" y2="59817"/>
                        <a14:foregroundMark x1="31474" y1="32086" x2="41071" y2="51686"/>
                        <a14:foregroundMark x1="57851" y1="42506" x2="61753" y2="29412"/>
                        <a14:foregroundMark x1="54582" y1="53476" x2="54799" y2="52747"/>
                        <a14:foregroundMark x1="53930" y1="55664" x2="54582" y2="53476"/>
                        <a14:foregroundMark x1="56498" y1="53476" x2="56125" y2="55186"/>
                        <a14:foregroundMark x1="58280" y1="45314" x2="56498" y2="53476"/>
                        <a14:foregroundMark x1="61753" y1="29412" x2="59681" y2="38900"/>
                        <a14:foregroundMark x1="59363" y1="11765" x2="40239" y2="39037"/>
                        <a14:foregroundMark x1="41235" y1="39572" x2="44223" y2="41176"/>
                        <a14:foregroundMark x1="40239" y1="39037" x2="41235" y2="39572"/>
                        <a14:foregroundMark x1="49004" y1="8556" x2="61753" y2="21390"/>
                        <a14:foregroundMark x1="49813" y1="46562" x2="49679" y2="47188"/>
                        <a14:foregroundMark x1="51310" y1="39572" x2="50223" y2="44647"/>
                        <a14:foregroundMark x1="55777" y1="18717" x2="51310" y2="39572"/>
                        <a14:foregroundMark x1="54079" y1="31019" x2="56175" y2="22460"/>
                        <a14:foregroundMark x1="51984" y1="39572" x2="53940" y2="31587"/>
                        <a14:foregroundMark x1="50523" y1="45538" x2="51984" y2="39572"/>
                        <a14:foregroundMark x1="49969" y1="47799" x2="50079" y2="47351"/>
                        <a14:foregroundMark x1="56175" y1="22460" x2="56175" y2="22460"/>
                        <a14:foregroundMark x1="46215" y1="43316" x2="43028" y2="45455"/>
                        <a14:foregroundMark x1="32964" y1="56081" x2="30279" y2="57754"/>
                        <a14:foregroundMark x1="41434" y1="50802" x2="39685" y2="51892"/>
                        <a14:foregroundMark x1="60569" y1="80578" x2="46770" y2="92337"/>
                        <a14:foregroundMark x1="68526" y1="73797" x2="64634" y2="77114"/>
                        <a14:foregroundMark x1="42345" y1="94106" x2="32259" y2="84025"/>
                        <a14:foregroundMark x1="44587" y1="88473" x2="37849" y2="88235"/>
                        <a14:foregroundMark x1="68127" y1="89305" x2="48537" y2="88613"/>
                        <a14:foregroundMark x1="44019" y1="90577" x2="31417" y2="90164"/>
                        <a14:foregroundMark x1="70518" y1="91444" x2="47551" y2="90692"/>
                        <a14:foregroundMark x1="63347" y1="35829" x2="67729" y2="35829"/>
                        <a14:backgroundMark x1="19124" y1="19786" x2="19124" y2="19786"/>
                        <a14:backgroundMark x1="29482" y1="62567" x2="40239" y2="65241"/>
                        <a14:backgroundMark x1="39841" y1="70053" x2="49801" y2="72193"/>
                        <a14:backgroundMark x1="62948" y1="70588" x2="67729" y2="70588"/>
                        <a14:backgroundMark x1="52191" y1="72193" x2="52191" y2="72193"/>
                        <a14:backgroundMark x1="54183" y1="73262" x2="54183" y2="73262"/>
                        <a14:backgroundMark x1="54183" y1="53476" x2="54183" y2="53476"/>
                        <a14:backgroundMark x1="55777" y1="51872" x2="55777" y2="48663"/>
                        <a14:backgroundMark x1="54183" y1="55080" x2="55777" y2="45455"/>
                        <a14:backgroundMark x1="56175" y1="55080" x2="59761" y2="55080"/>
                        <a14:backgroundMark x1="54183" y1="56684" x2="52988" y2="56684"/>
                        <a14:backgroundMark x1="57769" y1="42246" x2="56972" y2="41176"/>
                        <a14:backgroundMark x1="59363" y1="39572" x2="60956" y2="39572"/>
                        <a14:backgroundMark x1="51394" y1="48128" x2="49801" y2="46524"/>
                        <a14:backgroundMark x1="43426" y1="51337" x2="43825" y2="56150"/>
                        <a14:backgroundMark x1="54183" y1="57219" x2="49402" y2="57219"/>
                        <a14:backgroundMark x1="47012" y1="56684" x2="50996" y2="58824"/>
                        <a14:backgroundMark x1="49801" y1="39572" x2="49801" y2="39572"/>
                        <a14:backgroundMark x1="28287" y1="72727" x2="22709" y2="80214"/>
                        <a14:backgroundMark x1="23108" y1="84492" x2="24701" y2="92513"/>
                        <a14:backgroundMark x1="36255" y1="72727" x2="42231" y2="73262"/>
                        <a14:backgroundMark x1="41833" y1="95187" x2="45418" y2="95187"/>
                        <a14:backgroundMark x1="47012" y1="94652" x2="44223" y2="87166"/>
                        <a14:backgroundMark x1="51394" y1="72727" x2="54980" y2="791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8156" y="1779354"/>
            <a:ext cx="1559368" cy="116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A6192-0F63-D357-71F3-72E703567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576" y="3782114"/>
            <a:ext cx="1261503" cy="1252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5F9C34-307D-5E2F-549E-FDA7BC2E3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665" y="3782114"/>
            <a:ext cx="1559367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63959-FEDE-F7B5-9BE3-D956865DF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676" y="1878801"/>
            <a:ext cx="1361521" cy="1197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C695CE-5030-58D0-B19F-C6F328C27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36" b="95364" l="690" r="90345">
                        <a14:foregroundMark x1="61379" y1="14570" x2="34483" y2="10596"/>
                        <a14:foregroundMark x1="56552" y1="7285" x2="29655" y2="5298"/>
                        <a14:foregroundMark x1="60000" y1="25828" x2="64138" y2="26490"/>
                        <a14:foregroundMark x1="28324" y1="91842" x2="39310" y2="94040"/>
                        <a14:foregroundMark x1="17896" y1="89756" x2="27738" y2="91725"/>
                        <a14:foregroundMark x1="30345" y1="86755" x2="30938" y2="86897"/>
                        <a14:foregroundMark x1="50404" y1="83541" x2="84828" y2="86755"/>
                        <a14:foregroundMark x1="44138" y1="92715" x2="84828" y2="92053"/>
                        <a14:foregroundMark x1="84828" y1="92053" x2="86207" y2="92053"/>
                        <a14:foregroundMark x1="42759" y1="94702" x2="4206" y2="95915"/>
                        <a14:foregroundMark x1="90345" y1="86755" x2="67586" y2="86093"/>
                        <a14:foregroundMark x1="41379" y1="88742" x2="41379" y2="88742"/>
                        <a14:backgroundMark x1="35862" y1="79470" x2="53103" y2="79470"/>
                        <a14:backgroundMark x1="2069" y1="87417" x2="3448" y2="960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9462" y="1853754"/>
            <a:ext cx="1173571" cy="1222133"/>
          </a:xfrm>
          <a:prstGeom prst="rect">
            <a:avLst/>
          </a:prstGeom>
        </p:spPr>
      </p:pic>
      <p:pic>
        <p:nvPicPr>
          <p:cNvPr id="16" name="Graphic 15" descr="Tools icon">
            <a:extLst>
              <a:ext uri="{FF2B5EF4-FFF2-40B4-BE49-F238E27FC236}">
                <a16:creationId xmlns:a16="http://schemas.microsoft.com/office/drawing/2014/main" id="{8E1BA0AD-5F3B-1D54-1984-44FBAA3B3C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4045" y="555231"/>
            <a:ext cx="828779" cy="8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0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3B0E8-B979-21FE-049A-E1663B0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85365"/>
            <a:ext cx="9603275" cy="4455459"/>
          </a:xfrm>
        </p:spPr>
        <p:txBody>
          <a:bodyPr numCol="1" anchor="t" anchorCtr="0">
            <a:normAutofit fontScale="92500" lnSpcReduction="10000"/>
          </a:bodyPr>
          <a:lstStyle/>
          <a:p>
            <a:r>
              <a:rPr lang="en-US" dirty="0"/>
              <a:t>DNS</a:t>
            </a:r>
          </a:p>
          <a:p>
            <a:r>
              <a:rPr lang="en-US" dirty="0"/>
              <a:t>VLAN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NAT/PAT</a:t>
            </a:r>
          </a:p>
          <a:p>
            <a:r>
              <a:rPr lang="en-US" dirty="0"/>
              <a:t>Switchport</a:t>
            </a:r>
          </a:p>
          <a:p>
            <a:r>
              <a:rPr lang="en-US" dirty="0"/>
              <a:t>IP Addresses</a:t>
            </a:r>
          </a:p>
          <a:p>
            <a:r>
              <a:rPr lang="en-US" dirty="0"/>
              <a:t>Device Backup</a:t>
            </a:r>
          </a:p>
          <a:p>
            <a:r>
              <a:rPr lang="en-US" dirty="0"/>
              <a:t>Virtual Interfaces</a:t>
            </a:r>
          </a:p>
          <a:p>
            <a:r>
              <a:rPr lang="en-US" dirty="0"/>
              <a:t>Static/Dynamic Routing</a:t>
            </a:r>
          </a:p>
          <a:p>
            <a:r>
              <a:rPr lang="en-US" dirty="0"/>
              <a:t>Support classful/classless IP Addresses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92023-9DBF-D2DA-F614-3D8A42B6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5871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B7FB8-281E-98E3-5DE9-02CF2CEE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23" y="1685365"/>
            <a:ext cx="6771714" cy="38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7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5460AE-A2E5-1538-6535-C96DC0B39F0C}"/>
              </a:ext>
            </a:extLst>
          </p:cNvPr>
          <p:cNvSpPr txBox="1"/>
          <p:nvPr/>
        </p:nvSpPr>
        <p:spPr>
          <a:xfrm>
            <a:off x="1219306" y="1554020"/>
            <a:ext cx="582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our software provide the ease in configuration?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5007E8B-EDE6-FF3C-9608-BA91ADE0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4" y="691862"/>
            <a:ext cx="4638958" cy="106910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US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F27F-2C32-230E-A505-5DB9B7B49973}"/>
              </a:ext>
            </a:extLst>
          </p:cNvPr>
          <p:cNvSpPr txBox="1"/>
          <p:nvPr/>
        </p:nvSpPr>
        <p:spPr>
          <a:xfrm>
            <a:off x="5420027" y="629371"/>
            <a:ext cx="1527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V/S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F0B5945-A9BE-7C91-5D79-535E34B172F8}"/>
              </a:ext>
            </a:extLst>
          </p:cNvPr>
          <p:cNvSpPr txBox="1">
            <a:spLocks/>
          </p:cNvSpPr>
          <p:nvPr/>
        </p:nvSpPr>
        <p:spPr>
          <a:xfrm>
            <a:off x="6258679" y="891861"/>
            <a:ext cx="4638958" cy="524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SRCND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45E82B-6CF5-B4B3-E544-5F99CD81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3" y="2326691"/>
            <a:ext cx="4398576" cy="2977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2CB767-3052-540F-BC5F-58DEABAA3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" t="2139" r="1435" b="3685"/>
          <a:stretch/>
        </p:blipFill>
        <p:spPr>
          <a:xfrm>
            <a:off x="6660059" y="2553831"/>
            <a:ext cx="4237578" cy="21515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06FA1D-FF73-DE58-27FB-E3F2A35CA6A8}"/>
              </a:ext>
            </a:extLst>
          </p:cNvPr>
          <p:cNvCxnSpPr/>
          <p:nvPr/>
        </p:nvCxnSpPr>
        <p:spPr>
          <a:xfrm>
            <a:off x="6183836" y="1954130"/>
            <a:ext cx="0" cy="3960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1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5F3E1-7F4D-4016-7175-F2785E2C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ip-address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F83A5FD-F852-E1D2-99D1-49AC0D6E6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811662"/>
              </p:ext>
            </p:extLst>
          </p:nvPr>
        </p:nvGraphicFramePr>
        <p:xfrm>
          <a:off x="1308297" y="1853754"/>
          <a:ext cx="9589340" cy="39105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778188">
                  <a:extLst>
                    <a:ext uri="{9D8B030D-6E8A-4147-A177-3AD203B41FA5}">
                      <a16:colId xmlns:a16="http://schemas.microsoft.com/office/drawing/2014/main" val="3278917454"/>
                    </a:ext>
                  </a:extLst>
                </a:gridCol>
                <a:gridCol w="4811152">
                  <a:extLst>
                    <a:ext uri="{9D8B030D-6E8A-4147-A177-3AD203B41FA5}">
                      <a16:colId xmlns:a16="http://schemas.microsoft.com/office/drawing/2014/main" val="3887440535"/>
                    </a:ext>
                  </a:extLst>
                </a:gridCol>
              </a:tblGrid>
              <a:tr h="3868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Manual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Using SRCND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11695"/>
                  </a:ext>
                </a:extLst>
              </a:tr>
              <a:tr h="35237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calculate or remember subnet mask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Old Fashioned CLI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Check/Get the name of interface using other commands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Software provide facility to enter prefix length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Easily understandable GUI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All interfaces provide in a single Dropdown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L3 or MLS handle automatically by software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571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24B081-0BB3-692A-6E52-9F6C09EAA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46" b="59737"/>
          <a:stretch/>
        </p:blipFill>
        <p:spPr>
          <a:xfrm>
            <a:off x="6194614" y="3628064"/>
            <a:ext cx="4258236" cy="1888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C0DBE-19FC-24AF-9CE9-F6ABE900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848" y="3628064"/>
            <a:ext cx="4620540" cy="18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01BE053-7025-3605-98DD-F7185640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58307"/>
            <a:ext cx="9603275" cy="6925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srcnd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2058BFF-79E5-1F5B-9926-A2F51CAA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67436"/>
            <a:ext cx="9603275" cy="3798910"/>
          </a:xfrm>
        </p:spPr>
        <p:txBody>
          <a:bodyPr/>
          <a:lstStyle/>
          <a:p>
            <a:r>
              <a:rPr lang="en-US" dirty="0"/>
              <a:t>Vendors Specific</a:t>
            </a:r>
          </a:p>
          <a:p>
            <a:r>
              <a:rPr lang="en-US" dirty="0"/>
              <a:t>No Monitoring System</a:t>
            </a:r>
          </a:p>
          <a:p>
            <a:r>
              <a:rPr lang="en-US" dirty="0"/>
              <a:t>Less Control than CLI</a:t>
            </a:r>
          </a:p>
        </p:txBody>
      </p:sp>
    </p:spTree>
    <p:extLst>
      <p:ext uri="{BB962C8B-B14F-4D97-AF65-F5344CB8AC3E}">
        <p14:creationId xmlns:p14="http://schemas.microsoft.com/office/powerpoint/2010/main" val="84233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1E360-3716-3ACD-57EE-EBD727B3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67436"/>
            <a:ext cx="9603275" cy="3798910"/>
          </a:xfrm>
        </p:spPr>
        <p:txBody>
          <a:bodyPr/>
          <a:lstStyle/>
          <a:p>
            <a:r>
              <a:rPr lang="en-US" dirty="0"/>
              <a:t>We can add other vendors also like Huawei, Juniper etc.</a:t>
            </a:r>
          </a:p>
          <a:p>
            <a:r>
              <a:rPr lang="en-US" dirty="0"/>
              <a:t>We can add More devices such as Firewalls etc.</a:t>
            </a:r>
          </a:p>
          <a:p>
            <a:r>
              <a:rPr lang="en-US" dirty="0"/>
              <a:t>We can add BGP configurations</a:t>
            </a:r>
          </a:p>
          <a:p>
            <a:r>
              <a:rPr lang="en-US" dirty="0"/>
              <a:t>We can configure VPNs with point and click only</a:t>
            </a:r>
          </a:p>
          <a:p>
            <a:r>
              <a:rPr lang="en-US" dirty="0"/>
              <a:t>We can add Monitoring as well</a:t>
            </a:r>
          </a:p>
          <a:p>
            <a:r>
              <a:rPr lang="en-US" dirty="0"/>
              <a:t>We can add IPv6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5DB60-21B0-6BCF-3B38-8196CF75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925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15402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945734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5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84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945734"/>
            <a:ext cx="8637073" cy="2541431"/>
          </a:xfrm>
        </p:spPr>
        <p:txBody>
          <a:bodyPr>
            <a:normAutofit/>
          </a:bodyPr>
          <a:lstStyle/>
          <a:p>
            <a:r>
              <a:rPr lang="en-US" sz="5800" dirty="0">
                <a:latin typeface="Algerian" panose="04020705040A02060702" pitchFamily="82" charset="0"/>
              </a:rPr>
              <a:t>Final year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5"/>
            <a:ext cx="4318536" cy="140921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Huzaifa Tahir	2019-cs-114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Zeeshan Ahmad	2019-cs-111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Ata-ul-Wahab	2019-cs-115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15AEC-F707-73F7-374F-A3979BFB7C15}"/>
              </a:ext>
            </a:extLst>
          </p:cNvPr>
          <p:cNvSpPr txBox="1"/>
          <p:nvPr/>
        </p:nvSpPr>
        <p:spPr>
          <a:xfrm>
            <a:off x="7623811" y="4714313"/>
            <a:ext cx="29673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r>
              <a:rPr lang="en-US" sz="2000" dirty="0"/>
              <a:t>Eng. M Kashan Basit</a:t>
            </a:r>
          </a:p>
          <a:p>
            <a:r>
              <a:rPr lang="en-US" sz="2000" dirty="0">
                <a:latin typeface="Bodoni MT" panose="02070603080606020203" pitchFamily="18" charset="0"/>
                <a:cs typeface="Arial" panose="020B0604020202020204" pitchFamily="34" charset="0"/>
              </a:rPr>
              <a:t>Lecturer</a:t>
            </a:r>
          </a:p>
          <a:p>
            <a:r>
              <a:rPr lang="en-US" sz="2000" dirty="0">
                <a:latin typeface="Bodoni MT" panose="02070603080606020203" pitchFamily="18" charset="0"/>
                <a:cs typeface="Arial" panose="020B0604020202020204" pitchFamily="34" charset="0"/>
              </a:rPr>
              <a:t>MNSUET, Multan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5" y="2639442"/>
            <a:ext cx="9965308" cy="157911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SRCND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Remote Configuration of Network Devices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16" y="896471"/>
            <a:ext cx="9848767" cy="60276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023A6-923D-5B07-373C-9BC7110C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Cost &amp; Time effective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Can operate by novice user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Provide ease in configuration using GUI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No need of extra ordinary level of knowledge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Any one can use it with a basic knowledge of Networking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9D336-F6EF-6D1F-9055-8984673E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12095"/>
            <a:ext cx="9603275" cy="7911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reason for creating this project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73D502A-5551-3785-D113-3099C0BD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223" y="428444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Who benefits from this software? Why?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Network Administrators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Network Engineers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man with basic knowledge of networking can use it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Organizations those cannot afford highly paid network engineer for the configuration of Network devices.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974852"/>
            <a:ext cx="9603275" cy="5670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use our Software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41362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D6ECE2-FFE7-A371-3B03-5B372C6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Remotely configure the setting of Cisco Network Equipment’s such as Routers and Switches.</a:t>
            </a:r>
          </a:p>
          <a:p>
            <a:r>
              <a:rPr lang="en-US" dirty="0"/>
              <a:t>It provide secure connection to configure devices using SSH protocol.</a:t>
            </a:r>
          </a:p>
          <a:p>
            <a:r>
              <a:rPr lang="en-US" dirty="0"/>
              <a:t>Provide user friendly GUI.</a:t>
            </a:r>
          </a:p>
          <a:p>
            <a:r>
              <a:rPr lang="en-US" dirty="0"/>
              <a:t>Provide support of both Telnet and SSH.</a:t>
            </a:r>
          </a:p>
          <a:p>
            <a:r>
              <a:rPr lang="en-US" dirty="0"/>
              <a:t>Support Advance level configuration such as ROS, Inter-VLAN Routing, NAT/PAT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22802-C259-8A2F-EA6A-E5AF18E1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67037"/>
            <a:ext cx="9603275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24165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8974A8-1775-8AD2-F363-14824303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746375"/>
          </a:xfrm>
        </p:spPr>
        <p:txBody>
          <a:bodyPr/>
          <a:lstStyle/>
          <a:p>
            <a:r>
              <a:rPr lang="en-US" dirty="0"/>
              <a:t>Protocols to access devices remotely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7BBBB2-4B4F-F3D7-AA78-D205D6C5A1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3263" y="1853754"/>
          <a:ext cx="9604374" cy="355196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635176894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216441857"/>
                    </a:ext>
                  </a:extLst>
                </a:gridCol>
              </a:tblGrid>
              <a:tr h="63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Telnet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68980"/>
                  </a:ext>
                </a:extLst>
              </a:tr>
              <a:tr h="58429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Telecommunication and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Secure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04482"/>
                  </a:ext>
                </a:extLst>
              </a:tr>
              <a:tr h="58429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Too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2039"/>
                  </a:ext>
                </a:extLst>
              </a:tr>
              <a:tr h="58429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Stores data in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encrypts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23898"/>
                  </a:ext>
                </a:extLst>
              </a:tr>
              <a:tr h="58429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in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in 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84318"/>
                  </a:ext>
                </a:extLst>
              </a:tr>
              <a:tr h="58429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port:23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port:22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2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5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AAD4-3D94-FC5C-9C17-4E991002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86754"/>
            <a:ext cx="9603275" cy="45182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Configure the device remotely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Support both Telnet and SSH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Configure network device in a network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Time saving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 need to remember the commands just simply click on the require setting and hit execute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Cost saving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 extra training needed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Configure the device from anywhere in the earth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Easy to understand </a:t>
            </a:r>
            <a:r>
              <a:rPr lang="en-US" dirty="0">
                <a:solidFill>
                  <a:srgbClr val="C00000"/>
                </a:solidFill>
              </a:rPr>
              <a:t>•</a:t>
            </a:r>
            <a:r>
              <a:rPr lang="en-US" dirty="0"/>
              <a:t> User Friendly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A07BC-82E8-4A54-1C0A-9D7BCA74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966498"/>
            <a:ext cx="9603275" cy="6202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srcnd</a:t>
            </a:r>
          </a:p>
        </p:txBody>
      </p:sp>
    </p:spTree>
    <p:extLst>
      <p:ext uri="{BB962C8B-B14F-4D97-AF65-F5344CB8AC3E}">
        <p14:creationId xmlns:p14="http://schemas.microsoft.com/office/powerpoint/2010/main" val="66103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CISCO</a:t>
            </a:r>
          </a:p>
          <a:p>
            <a:pPr lvl="1"/>
            <a:r>
              <a:rPr lang="en-US" sz="2000" dirty="0"/>
              <a:t>Router (L3 switch)</a:t>
            </a:r>
          </a:p>
          <a:p>
            <a:pPr lvl="1"/>
            <a:r>
              <a:rPr lang="en-US" sz="2000" dirty="0"/>
              <a:t>Multi Layer Switch (MLS)</a:t>
            </a:r>
          </a:p>
          <a:p>
            <a:pPr lvl="1"/>
            <a:r>
              <a:rPr lang="en-US" sz="2000" dirty="0"/>
              <a:t>Switch (L2 switch)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992777"/>
            <a:ext cx="9603275" cy="4863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vendor &amp;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B239-1EC1-D4D1-2D5C-061240B0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6" b="90875" l="1915" r="97077">
                        <a14:foregroundMark x1="11089" y1="44487" x2="4335" y2="44487"/>
                        <a14:foregroundMark x1="89819" y1="29278" x2="97278" y2="33840"/>
                        <a14:foregroundMark x1="58770" y1="84791" x2="87399" y2="90875"/>
                        <a14:foregroundMark x1="1915" y1="38403" x2="2823" y2="604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915" y="3168179"/>
            <a:ext cx="4268415" cy="1050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3216B-6ADB-6DE0-2736-AB6D9C0A0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33" b="89888" l="1945" r="99181">
                        <a14:foregroundMark x1="2168" y1="71910" x2="2149" y2="74157"/>
                        <a14:foregroundMark x1="2220" y1="65730" x2="2192" y2="69101"/>
                        <a14:foregroundMark x1="2225" y1="65169" x2="2220" y2="65730"/>
                        <a14:foregroundMark x1="2257" y1="61236" x2="2225" y2="65169"/>
                        <a14:foregroundMark x1="2276" y1="58989" x2="2257" y2="61236"/>
                        <a14:foregroundMark x1="2295" y1="56742" x2="2276" y2="58989"/>
                        <a14:foregroundMark x1="2300" y1="56180" x2="2295" y2="56742"/>
                        <a14:foregroundMark x1="2309" y1="55056" x2="2300" y2="56180"/>
                        <a14:foregroundMark x1="2456" y1="37640" x2="2309" y2="55056"/>
                        <a14:foregroundMark x1="4401" y1="30899" x2="31525" y2="5056"/>
                        <a14:foregroundMark x1="89867" y1="8989" x2="95292" y2="15169"/>
                        <a14:foregroundMark x1="95292" y1="15169" x2="88946" y2="34831"/>
                        <a14:foregroundMark x1="98669" y1="11236" x2="99181" y2="45506"/>
                        <a14:foregroundMark x1="66940" y1="87079" x2="77482" y2="83146"/>
                        <a14:foregroundMark x1="77482" y1="83146" x2="88229" y2="87640"/>
                        <a14:backgroundMark x1="2047" y1="56742" x2="2047" y2="56742"/>
                        <a14:backgroundMark x1="2047" y1="58989" x2="2047" y2="58989"/>
                        <a14:backgroundMark x1="1945" y1="65730" x2="1945" y2="65730"/>
                        <a14:backgroundMark x1="2252" y1="65169" x2="2252" y2="65169"/>
                        <a14:backgroundMark x1="2149" y1="69101" x2="2149" y2="71910"/>
                        <a14:backgroundMark x1="2149" y1="56180" x2="2149" y2="56180"/>
                        <a14:backgroundMark x1="2149" y1="55056" x2="2149" y2="55056"/>
                        <a14:backgroundMark x1="2149" y1="61236" x2="2149" y2="61236"/>
                        <a14:backgroundMark x1="2047" y1="74157" x2="2047" y2="74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221" y="1922282"/>
            <a:ext cx="4268416" cy="802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B28CB-5FE7-52A0-C8B3-4F9F48311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34" b="89623" l="866" r="95022">
                        <a14:foregroundMark x1="866" y1="33019" x2="11255" y2="62264"/>
                        <a14:foregroundMark x1="11255" y1="62264" x2="12338" y2="62264"/>
                        <a14:foregroundMark x1="89610" y1="28302" x2="85931" y2="68868"/>
                        <a14:foregroundMark x1="93723" y1="45283" x2="95022" y2="45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8506" y="4657588"/>
            <a:ext cx="4400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500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Bodoni MT</vt:lpstr>
      <vt:lpstr>Calibri</vt:lpstr>
      <vt:lpstr>Gill Sans MT</vt:lpstr>
      <vt:lpstr>Times New Roman</vt:lpstr>
      <vt:lpstr>Wingdings</vt:lpstr>
      <vt:lpstr>Gallery</vt:lpstr>
      <vt:lpstr> شُروع اَللہ کے نام سے جو بڑا مہربان نہايت رحم والا ہے   </vt:lpstr>
      <vt:lpstr>Final year project</vt:lpstr>
      <vt:lpstr>PROJECT TITLE:</vt:lpstr>
      <vt:lpstr>The reason for creating this project</vt:lpstr>
      <vt:lpstr>Who will use our Software</vt:lpstr>
      <vt:lpstr>Strengths of our project</vt:lpstr>
      <vt:lpstr>Protocols to access devices remotely</vt:lpstr>
      <vt:lpstr>Features of srcnd</vt:lpstr>
      <vt:lpstr>Supported vendor &amp; devices</vt:lpstr>
      <vt:lpstr>Tools used in development</vt:lpstr>
      <vt:lpstr>Functionalities</vt:lpstr>
      <vt:lpstr>Traditional  Configuration </vt:lpstr>
      <vt:lpstr>Assigning ip-address</vt:lpstr>
      <vt:lpstr>Limitations of srcnd</vt:lpstr>
      <vt:lpstr>Future Scope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Huzaifa Tahir</dc:creator>
  <cp:lastModifiedBy>Huzaifa Tahir</cp:lastModifiedBy>
  <cp:revision>52</cp:revision>
  <dcterms:created xsi:type="dcterms:W3CDTF">2023-08-08T07:29:13Z</dcterms:created>
  <dcterms:modified xsi:type="dcterms:W3CDTF">2023-08-21T05:10:10Z</dcterms:modified>
</cp:coreProperties>
</file>