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52"/>
  </p:notesMasterIdLst>
  <p:handoutMasterIdLst>
    <p:handoutMasterId r:id="rId53"/>
  </p:handoutMasterIdLst>
  <p:sldIdLst>
    <p:sldId id="410" r:id="rId5"/>
    <p:sldId id="383" r:id="rId6"/>
    <p:sldId id="409" r:id="rId7"/>
    <p:sldId id="389" r:id="rId8"/>
    <p:sldId id="391" r:id="rId9"/>
    <p:sldId id="412" r:id="rId10"/>
    <p:sldId id="413" r:id="rId11"/>
    <p:sldId id="414" r:id="rId12"/>
    <p:sldId id="397" r:id="rId13"/>
    <p:sldId id="408" r:id="rId14"/>
    <p:sldId id="415" r:id="rId15"/>
    <p:sldId id="416" r:id="rId16"/>
    <p:sldId id="417" r:id="rId17"/>
    <p:sldId id="418" r:id="rId18"/>
    <p:sldId id="419" r:id="rId19"/>
    <p:sldId id="407" r:id="rId20"/>
    <p:sldId id="406" r:id="rId21"/>
    <p:sldId id="420" r:id="rId22"/>
    <p:sldId id="405" r:id="rId23"/>
    <p:sldId id="421" r:id="rId24"/>
    <p:sldId id="422" r:id="rId25"/>
    <p:sldId id="424" r:id="rId26"/>
    <p:sldId id="425" r:id="rId27"/>
    <p:sldId id="426" r:id="rId28"/>
    <p:sldId id="427" r:id="rId29"/>
    <p:sldId id="404" r:id="rId30"/>
    <p:sldId id="428" r:id="rId31"/>
    <p:sldId id="431" r:id="rId32"/>
    <p:sldId id="430" r:id="rId33"/>
    <p:sldId id="429" r:id="rId34"/>
    <p:sldId id="434" r:id="rId35"/>
    <p:sldId id="433" r:id="rId36"/>
    <p:sldId id="432" r:id="rId37"/>
    <p:sldId id="437" r:id="rId38"/>
    <p:sldId id="436" r:id="rId39"/>
    <p:sldId id="435" r:id="rId40"/>
    <p:sldId id="439" r:id="rId41"/>
    <p:sldId id="438" r:id="rId42"/>
    <p:sldId id="440" r:id="rId43"/>
    <p:sldId id="441" r:id="rId44"/>
    <p:sldId id="448" r:id="rId45"/>
    <p:sldId id="442" r:id="rId46"/>
    <p:sldId id="445" r:id="rId47"/>
    <p:sldId id="443" r:id="rId48"/>
    <p:sldId id="447" r:id="rId49"/>
    <p:sldId id="446" r:id="rId50"/>
    <p:sldId id="39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3C34-84EC-7858-BC83-E01E2B70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F022A-0FF7-B0AB-9260-4687C8FCE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D6E02-38BD-68FA-EAC3-0E075B315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8CD3-2D6B-AA99-97F8-EF066E10B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6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CDE02-269E-FE3A-7071-08D3969B9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EA966-1F19-FF02-9C0E-8361B75C6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4E23B-450F-EFCB-AC8B-DE120AE79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D92B3-053B-554B-E6D6-C0BF16E40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06B0-FEA4-762D-DA9E-4C17501EA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D9015-AA7D-816D-0C08-D9700B889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5313D-0739-2077-F134-2F581D598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0146-0875-2559-4ACC-67AB8862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0279-6044-8172-F876-F89C30E6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39014-DD27-7DF9-DC14-A03104446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939B7-DF19-98C0-649B-6A36C78E8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8E870-7B2A-BB1F-7A90-8C01B3CA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6FF28-3B59-4C0A-94B7-86F75AE8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408A8-4323-B5B2-A427-AF907B455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4459F-E106-306B-7E57-5823071F8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9952-6CF1-48C8-8479-810AD08D3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29DA7-CC04-C23F-317E-4AC8BB48B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D0450-97FC-C431-B348-FA5BBEFB9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2948F-00DF-B0D8-3979-B13C707B5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2BD2-66E9-390F-3191-7B5D963D0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64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E2775-6C7F-2A17-FCEC-9CDFFE963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63AD0-5EFB-542A-F87A-B34F9B4D5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C7531-7B01-FE9D-4E9D-668CF270E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3D06-A7B5-333B-A0DD-E7026ED0B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2A368-5B0B-815A-D8ED-3243846F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C3335-33B2-83BF-241D-B891B2A27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6ED67-DDEE-CD2F-1AD2-B1F5BDF46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1E87-01CB-9FCC-77F2-EFA8AB23E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48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E5C4C-9208-C489-8B18-3043A00B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80ACB-6C34-4299-69C5-386037C27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2A995-0987-0B05-21CA-935BEF519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3C45E-AE3A-DFCE-3DE5-330A31E25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02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223FC-FEFA-2A21-AD91-FF2C0D3E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DB5951-6D16-750A-6162-3251DDC4E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CCF0E-E7CB-8A01-319F-55DF4F4D7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4058-BAE3-1AF4-22B3-B27BE22D1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9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A23E-730A-9270-CE79-961BE956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4D1DA2-A241-1DCE-1CA3-DD17B3071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A8B32-8E2E-3EB9-3E15-56F6EC186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66A47-47FB-F5D0-185E-385F1065B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0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89EAD-E15C-22F3-B6FF-E88CDB840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1EC7C-CC24-515F-3F66-6826FC326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0C6D3-D3A4-D02F-A54B-3A7C737CB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1ECA-5263-E4F7-B78B-327DA1DE0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76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6CABE-A2A8-78BC-E66A-3876DA8B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0D72C-DCC5-1C45-DA4C-BB739126D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ACC7D-07CE-9066-D0A4-7C535018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C27C-2680-9B86-CA21-8700E5BF2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65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1A34-E235-578D-89FD-DC754EF81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AD348-EB98-5848-531A-289E02236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9106C-4F06-CF0A-D54B-666DE6FA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80D2-40BE-EECC-D9DB-E88ACF505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4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D85A6-A8DD-D647-EDAB-592FDC47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A1A1A-68C4-AA16-0A54-792987756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4E837-3818-86BF-1782-B9D45093E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88656-408E-483B-392D-C422BEF13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7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8754-0F71-1C71-E4D5-E3520B42B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3BE35-64D1-4B50-1C8E-0A546A1A8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6D170-A56E-6D5D-1BA0-6B232C343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0FBC-0359-D157-4C65-F59E90B4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3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41249-44FD-5618-4883-47E15867E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9527A-F79E-B0F6-6FB7-C8402D95E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CF638-B58C-F38E-A70B-5BF8DC0C2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278E-51AF-8FAA-A72A-58FB0E4B2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71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828E-1799-8B26-A82B-029071E5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EC412-454A-8DE0-7326-58D7A04CE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794AA-CF70-5C66-7193-89C70BFA9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15D3-E770-F128-4D39-D9AFB4C8B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FDE1-79D4-AAD7-1931-65D3778F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F925-ACF1-500D-4875-1BD6D9D08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8E2EB-B0C6-1C0A-154B-89C1D0107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6EC2B-8D0B-BD97-6F16-448AC6956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6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3299-021C-E1AF-5328-D223A2CE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33166-AB2C-6613-B49B-772F70577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FC054-64C6-CD21-A5FB-A375D369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C4BE-6206-D4A9-B733-CA3704F2B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56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2F20-AB37-0CA4-4235-44C75262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743F2-6A67-4A9E-1AE5-70CD2AC3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F502B-FE78-6B3B-E432-1526FE268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517C-AB0F-1792-02F3-F324772D0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9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1B00-3795-2E3E-1C26-418B5A57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E919F-5ACB-1497-C7F5-2B10164E5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12342-930B-051E-768A-67DBC70C1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5633-0A88-48D8-DB75-14FB808B8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8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97D6-6EA8-79C4-AA06-3495842D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A7CD1-8617-B931-8642-713D0880C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911C0-1DEB-F337-25F8-1791DA6A5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7E1A-B2CA-A2C6-51D1-2102F80C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03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70978-78EE-5C87-FFFB-2FC6B515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ED693-6CBA-EBEA-7A0B-7678BDE85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793A8-352A-11D7-70F9-B76E69CB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98AB-82B1-1F4D-44F4-5B9DCE721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44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A0804-55E6-51CB-8F75-3BB63B76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669DC-06BE-4AC0-AE48-EE2D54B8B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D51D3-E308-A80B-9680-201036646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D83C0-A37C-87C2-A173-E9C8E3943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E5B5-4E42-216F-CA35-AE67133F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66B11-DE95-E152-4ED5-FE40E72FF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3F410-81DE-6758-A76E-338151A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E5AE6-FAD0-3FDB-80F2-32B77C16A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4FA4-F00E-1109-2DB4-4542A0D7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272E4-12D6-DC8C-2B9C-B21C06D09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9817A-95FC-F633-00FE-BED466072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10E7-C1E6-932B-8747-74F311BC9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31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87A8-82A0-3FD2-EE1F-D20F05D5D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063037-C21E-01B2-E580-B37D17F51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42542-A308-1D01-EA21-F7964BC40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3C08-4B59-92DE-8315-CF0122CC3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01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2A0A6-6D9D-6FC4-C246-B3BC70B9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7DDC3-67CA-8910-85B9-85B73E68F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3DB2D-41BC-23D6-89E6-E4C1235CF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C984B-C4A9-8DDB-CAE2-DD6FF033A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821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40B5-0288-35CB-E00B-D9B60B18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5B061-531D-B9B8-65DC-F3F0B989B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04981-4050-19A5-9C69-7D215778A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9DA2C-1143-9435-23D3-C31FADD5C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968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B70C-6ED3-22DE-C31E-63E7C957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7BD61-ADCF-9C2A-CB30-D197FF907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E994B-42CB-178C-B84C-0870BEBD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234F1-17D5-C879-F377-416A42448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623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6C69-E5ED-9A23-48CD-2DC0D7AED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74A67-5717-FD28-A4B7-76303E0B3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2F41F-E9DD-F429-5C09-83BE04E0C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F43CC-9A64-343F-DF11-7823C4BE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80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C3D5-474A-5935-6F34-DCCDA729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F624A-B7F6-8D55-564F-FC342F29F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8E6C2-9431-A2EB-D7C7-7666891DB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CCC4A-4AB8-700C-1C66-763F5F5E9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4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FE25-CC8C-1C87-AC32-033566502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7301A-DA7C-55CF-3365-05295E87E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39D90-BE9D-A295-2A3F-6F8FB8B65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8A00-2AED-C893-08A5-C8AC6226D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7C76-7B3E-101E-355D-50ACBC69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8D29-8FDC-08C9-9ADA-718806FF4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4D8E3-B8FB-CE01-3C8F-12DB5FE65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F45B-EA3A-7DB8-2524-5CC8A2C9E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3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Project Horizon</a:t>
            </a:r>
            <a:br>
              <a:rPr lang="en-US" dirty="0"/>
            </a:b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“Broadening Horizons, Shaping Your Future”</a:t>
            </a:r>
            <a:b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2800" dirty="0"/>
              <a:t>By</a:t>
            </a:r>
            <a:br>
              <a:rPr lang="en-US" dirty="0"/>
            </a:br>
            <a:r>
              <a:rPr lang="en-US" sz="2800" dirty="0"/>
              <a:t>RED </a:t>
            </a:r>
            <a:r>
              <a:rPr lang="en-US" sz="2800" dirty="0">
                <a:solidFill>
                  <a:srgbClr val="FF0000"/>
                </a:solidFill>
              </a:rPr>
              <a:t>BLACK</a:t>
            </a:r>
            <a:br>
              <a:rPr lang="en-US" sz="2800" dirty="0"/>
            </a:br>
            <a:r>
              <a:rPr lang="en-US" sz="2800" dirty="0"/>
              <a:t>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BF9EF-2AB8-3144-8D45-5BDFB275BE67}"/>
              </a:ext>
            </a:extLst>
          </p:cNvPr>
          <p:cNvSpPr txBox="1"/>
          <p:nvPr/>
        </p:nvSpPr>
        <p:spPr>
          <a:xfrm>
            <a:off x="6309904" y="4898572"/>
            <a:ext cx="4784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Members</a:t>
            </a:r>
          </a:p>
          <a:p>
            <a:r>
              <a:rPr lang="en-US" dirty="0">
                <a:solidFill>
                  <a:schemeClr val="bg1"/>
                </a:solidFill>
              </a:rPr>
              <a:t>22i-1042 Maaz Ali</a:t>
            </a:r>
          </a:p>
          <a:p>
            <a:r>
              <a:rPr lang="en-US" dirty="0">
                <a:solidFill>
                  <a:schemeClr val="bg1"/>
                </a:solidFill>
              </a:rPr>
              <a:t>22i-1053 Huzaifa Nasir</a:t>
            </a:r>
          </a:p>
          <a:p>
            <a:r>
              <a:rPr lang="en-US" dirty="0">
                <a:solidFill>
                  <a:schemeClr val="bg1"/>
                </a:solidFill>
              </a:rPr>
              <a:t>22i-0763 Kaf Abbas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Maaz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Manage Scholarship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keep scholarship data up to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rely on the accuracy and timeliness of scholarship listings.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View Scholarships</a:t>
            </a:r>
          </a:p>
          <a:p>
            <a:pPr lvl="1"/>
            <a:r>
              <a:rPr lang="en-US" dirty="0"/>
              <a:t>Students want to view available scholarships.</a:t>
            </a:r>
          </a:p>
          <a:p>
            <a:pPr lvl="1"/>
            <a:r>
              <a:rPr lang="en-US" dirty="0"/>
              <a:t>Admin ensures system provides accurate scholarship listings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9FC3C-18E1-274F-0E3C-54DB637C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9EC8-746E-F906-2BA8-2A67BD89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Maaz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1395-5548-00CA-82C4-23D0426E25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Search Scholarship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ensures search functionality is accurate and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search scholarships.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52C0-D78A-D24B-012E-8320B6AB2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Apply for Scholarships</a:t>
            </a:r>
          </a:p>
          <a:p>
            <a:pPr lvl="1"/>
            <a:r>
              <a:rPr lang="en-US" dirty="0"/>
              <a:t>Students want to apply for scholarships they are eligible for.</a:t>
            </a:r>
          </a:p>
          <a:p>
            <a:pPr lvl="1"/>
            <a:r>
              <a:rPr lang="en-US" dirty="0"/>
              <a:t>Admin ensures system provides accurate scholarship listings and a smooth application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4739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3B463-E2B1-7259-DC28-9BC970BD1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287F-17B6-8007-016F-A9420CD8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Huzaifa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8C20-2A5F-99E8-6326-52C9E3CF06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Track Application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provides accurate status update on scholarship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keep track of their scholarship application status.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8DAF7-0614-9BE8-75F9-5E739A29D0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Manage Account</a:t>
            </a:r>
          </a:p>
          <a:p>
            <a:pPr lvl="1"/>
            <a:r>
              <a:rPr lang="en-US" dirty="0"/>
              <a:t>Students want to manage their profile.</a:t>
            </a:r>
          </a:p>
          <a:p>
            <a:pPr lvl="1"/>
            <a:r>
              <a:rPr lang="en-US" dirty="0"/>
              <a:t>Admin ensures system stores data without compromising security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129363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5FB8A-AD3C-0371-CDDF-FB397D07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0E79-8323-8226-BBED-ED0C144D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Huzaifa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CC8A-E1C1-ACAA-F6D0-94F4B7D89C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Receive scholarship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provides accurate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receive timely notifications about new scholarship and status update.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F8141-C066-5BF5-3AC7-E7F4DCACBD8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View Application History</a:t>
            </a:r>
          </a:p>
          <a:p>
            <a:pPr lvl="1"/>
            <a:r>
              <a:rPr lang="en-US" dirty="0"/>
              <a:t>Students want to review application History.</a:t>
            </a:r>
          </a:p>
          <a:p>
            <a:pPr lvl="1"/>
            <a:r>
              <a:rPr lang="en-US" dirty="0"/>
              <a:t>Admin ensures accurate record keeping.</a:t>
            </a:r>
          </a:p>
        </p:txBody>
      </p:sp>
    </p:spTree>
    <p:extLst>
      <p:ext uri="{BB962C8B-B14F-4D97-AF65-F5344CB8AC3E}">
        <p14:creationId xmlns:p14="http://schemas.microsoft.com/office/powerpoint/2010/main" val="36666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5BD5-3366-583E-108C-3A68EA55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AD0F-BC47-53F1-C328-AA8D0050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Kaf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A6D-FE78-A328-BC77-49FC68E1F4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Generate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generate reports.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indirectly benefit from improvement based on reports.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1D25E-D796-29D7-E064-41C610DB72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Submit Feedback</a:t>
            </a:r>
          </a:p>
          <a:p>
            <a:pPr lvl="1"/>
            <a:r>
              <a:rPr lang="en-US" dirty="0"/>
              <a:t>Students want to provide feedback on their experience.</a:t>
            </a:r>
          </a:p>
          <a:p>
            <a:pPr lvl="1"/>
            <a:r>
              <a:rPr lang="en-US" dirty="0"/>
              <a:t>Admin ensures improvement in system based on the feedback. </a:t>
            </a:r>
          </a:p>
        </p:txBody>
      </p:sp>
    </p:spTree>
    <p:extLst>
      <p:ext uri="{BB962C8B-B14F-4D97-AF65-F5344CB8AC3E}">
        <p14:creationId xmlns:p14="http://schemas.microsoft.com/office/powerpoint/2010/main" val="321146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8C1D-5958-EB3B-0B87-35DE8247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AE8F-7D2F-B98B-DCA4-A17F4E62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by Kaf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747B-19B6-67AA-3531-99F120920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View Application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view statistics on how many students have applied for specific scholarships, unpopular scholarships and user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indirectly benefit from improvement based on this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1021-C62C-5D07-B090-ADBDAF0A32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04D5C-E55D-FE4F-4166-AA2E4767000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27113" y="457200"/>
            <a:ext cx="11544045" cy="57831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285D02-DE41-93AA-4999-88125B14528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176464" y="0"/>
            <a:ext cx="12015536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470634"/>
            <a:ext cx="5063490" cy="652313"/>
          </a:xfrm>
        </p:spPr>
        <p:txBody>
          <a:bodyPr/>
          <a:lstStyle/>
          <a:p>
            <a:r>
              <a:rPr lang="en-US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DB08B-FBFF-02D4-33AC-BC1CF282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BBBEB0-AB50-5EA0-5873-61A566CF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Design Patterns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91A1-9CC5-13F1-87C3-637889582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The system leverages </a:t>
            </a:r>
            <a:r>
              <a:rPr lang="en-US" dirty="0" err="1"/>
              <a:t>GoF</a:t>
            </a:r>
            <a:r>
              <a:rPr lang="en-US" dirty="0"/>
              <a:t> (Gang of Four) and GRASP (General Responsibility Assignment Software Patterns) principles for modular and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428046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B7A5-AC7C-4225-E917-EE8E5771D280}"/>
              </a:ext>
            </a:extLst>
          </p:cNvPr>
          <p:cNvSpPr txBox="1"/>
          <p:nvPr/>
        </p:nvSpPr>
        <p:spPr>
          <a:xfrm>
            <a:off x="594360" y="423584"/>
            <a:ext cx="216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Singleton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819E7-5DD5-245B-0A61-504661E439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6" y="584005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DatabaseUtil</a:t>
            </a:r>
            <a:endParaRPr lang="en-US" dirty="0"/>
          </a:p>
          <a:p>
            <a:pPr marL="1028700" lvl="1" indent="-342900"/>
            <a:r>
              <a:rPr lang="en-US" dirty="0"/>
              <a:t>Ensures only one database connection is active at a time.</a:t>
            </a:r>
          </a:p>
          <a:p>
            <a:pPr marL="1028700" lvl="1" indent="-342900"/>
            <a:r>
              <a:rPr lang="en-US" dirty="0"/>
              <a:t>Reduces resource consumption and improves active performance.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SessionManager</a:t>
            </a:r>
            <a:endParaRPr lang="en-US" dirty="0"/>
          </a:p>
          <a:p>
            <a:pPr marL="1028700" lvl="1" indent="-342900"/>
            <a:r>
              <a:rPr lang="en-US" dirty="0"/>
              <a:t>Manages the session data for logged-in user.</a:t>
            </a:r>
          </a:p>
          <a:p>
            <a:pPr marL="1028700" lvl="1" indent="-342900"/>
            <a:r>
              <a:rPr lang="en-US" dirty="0"/>
              <a:t>Provides single source of truth of session related operations.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7" y="525474"/>
            <a:ext cx="6787747" cy="8554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7" y="1954667"/>
            <a:ext cx="6788150" cy="4492786"/>
          </a:xfrm>
        </p:spPr>
        <p:txBody>
          <a:bodyPr tIns="457200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Functional Requirements </a:t>
            </a:r>
          </a:p>
          <a:p>
            <a:r>
              <a:rPr lang="en-US" dirty="0"/>
              <a:t>Non Functional Requirements 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Component Diagram</a:t>
            </a:r>
          </a:p>
          <a:p>
            <a:r>
              <a:rPr lang="en-US" dirty="0"/>
              <a:t>Deployment Diagram</a:t>
            </a:r>
          </a:p>
          <a:p>
            <a:r>
              <a:rPr lang="en-US" dirty="0"/>
              <a:t>Design Pattern</a:t>
            </a:r>
          </a:p>
          <a:p>
            <a:r>
              <a:rPr lang="en-US" dirty="0"/>
              <a:t>GUI Screen 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25886-0214-20C1-BAE1-580DB6D3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89985-7682-3E32-99C6-D1C8E6C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4BFB1-EDF7-D828-7FEE-5B7FB33558DA}"/>
              </a:ext>
            </a:extLst>
          </p:cNvPr>
          <p:cNvSpPr txBox="1"/>
          <p:nvPr/>
        </p:nvSpPr>
        <p:spPr>
          <a:xfrm>
            <a:off x="594360" y="423584"/>
            <a:ext cx="216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Factory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81886-025E-BFF7-60FD-393FEBE1FD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6" y="584005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DatabaseUtil</a:t>
            </a:r>
            <a:endParaRPr lang="en-US" dirty="0"/>
          </a:p>
          <a:p>
            <a:pPr marL="1028700" lvl="1" indent="-342900"/>
            <a:r>
              <a:rPr lang="en-US" dirty="0"/>
              <a:t>Dynamically creates object like Scholarship, Application </a:t>
            </a:r>
            <a:r>
              <a:rPr lang="en-US" dirty="0" err="1"/>
              <a:t>etc</a:t>
            </a:r>
            <a:r>
              <a:rPr lang="en-US" dirty="0"/>
              <a:t> when fetching data from database.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5985-F277-5B8B-3E23-6A65F1A4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D536CB-EAD0-84EA-4044-E2290F59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570D8-107B-ADC3-9936-826ECC4FBCC0}"/>
              </a:ext>
            </a:extLst>
          </p:cNvPr>
          <p:cNvSpPr txBox="1"/>
          <p:nvPr/>
        </p:nvSpPr>
        <p:spPr>
          <a:xfrm>
            <a:off x="594360" y="423584"/>
            <a:ext cx="216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Observer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81F6-5BD0-C6CF-59A6-3592A608E1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6" y="584005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 System</a:t>
            </a:r>
          </a:p>
          <a:p>
            <a:pPr marL="1028700" lvl="1" indent="-342900"/>
            <a:r>
              <a:rPr lang="en-US" dirty="0"/>
              <a:t>Observes updates in scholarship data and notifies students in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23CC-D42A-163C-A4B7-50A73550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5F5BD1-419A-3146-34C5-47672CEB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E4D00-FD4B-82D3-1E72-C9563D908AF6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Command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D1948-C105-9E13-8C6F-27CA425C4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662657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actions across controllers:</a:t>
            </a:r>
          </a:p>
          <a:p>
            <a:pPr marL="1028700" lvl="1" indent="-342900"/>
            <a:r>
              <a:rPr lang="en-US" dirty="0"/>
              <a:t>Approve/Reject buttons in </a:t>
            </a:r>
            <a:r>
              <a:rPr lang="en-US" dirty="0" err="1"/>
              <a:t>ApproveRejectApplicationsController</a:t>
            </a:r>
            <a:r>
              <a:rPr lang="en-US" dirty="0"/>
              <a:t>.</a:t>
            </a:r>
          </a:p>
          <a:p>
            <a:pPr marL="1028700" lvl="1" indent="-342900"/>
            <a:r>
              <a:rPr lang="en-US" dirty="0"/>
              <a:t>Apply button in </a:t>
            </a:r>
            <a:r>
              <a:rPr lang="en-US" dirty="0" err="1"/>
              <a:t>ScholarshipControler</a:t>
            </a:r>
            <a:r>
              <a:rPr lang="en-US" dirty="0"/>
              <a:t>.</a:t>
            </a:r>
          </a:p>
          <a:p>
            <a:pPr marL="1028700" lvl="1" indent="-342900"/>
            <a:r>
              <a:rPr lang="en-US" dirty="0"/>
              <a:t>Generate Report button in </a:t>
            </a:r>
            <a:r>
              <a:rPr lang="en-US" dirty="0" err="1"/>
              <a:t>GenerateReportsController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49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2E896-EC1D-6AD5-59F2-6A024A39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B8274-9760-4DFD-84D8-13136F5D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505E2-34D3-ED38-96F2-1748B0E1CEAE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Controler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36096-CE1D-9FD4-C2F7-E641C4D9D0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2212279"/>
            <a:ext cx="8357134" cy="1814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Application: Holds Application data including statuses and associated user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Scholarship: Encapsulates scholarship-specific data, such as eligibility and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CCE6D-2D3B-21DF-96C9-8F02FFF1795C}"/>
              </a:ext>
            </a:extLst>
          </p:cNvPr>
          <p:cNvSpPr txBox="1"/>
          <p:nvPr/>
        </p:nvSpPr>
        <p:spPr>
          <a:xfrm>
            <a:off x="594360" y="2212279"/>
            <a:ext cx="242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Information Expert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6CDC20E-EC36-0B43-4A40-B98792AB1F15}"/>
              </a:ext>
            </a:extLst>
          </p:cNvPr>
          <p:cNvSpPr txBox="1">
            <a:spLocks/>
          </p:cNvSpPr>
          <p:nvPr/>
        </p:nvSpPr>
        <p:spPr>
          <a:xfrm>
            <a:off x="3240505" y="423584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LoginController</a:t>
            </a:r>
            <a:r>
              <a:rPr lang="en-US" dirty="0"/>
              <a:t>, </a:t>
            </a:r>
            <a:r>
              <a:rPr lang="en-US" dirty="0" err="1"/>
              <a:t>ScholarshipControler</a:t>
            </a:r>
            <a:r>
              <a:rPr lang="en-US" dirty="0"/>
              <a:t> and </a:t>
            </a:r>
            <a:r>
              <a:rPr lang="en-US" dirty="0" err="1"/>
              <a:t>AdminDashboardController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99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4775B-353F-BD7B-46F4-9A874E328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3B70C0-318D-FAA9-4CB4-CE4D63B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43970-9D55-6BB7-E987-0CCD47C903A6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Creator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FE06A-661A-F077-436B-707E92E5D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2212279"/>
            <a:ext cx="8357134" cy="1814289"/>
          </a:xfrm>
        </p:spPr>
        <p:txBody>
          <a:bodyPr>
            <a:normAutofit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Feedback: focuses solely on feedback management.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Notification: deals exclusively with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AA874-AAC7-B7A1-2EE0-B4AAC7D30627}"/>
              </a:ext>
            </a:extLst>
          </p:cNvPr>
          <p:cNvSpPr txBox="1"/>
          <p:nvPr/>
        </p:nvSpPr>
        <p:spPr>
          <a:xfrm>
            <a:off x="594360" y="2212279"/>
            <a:ext cx="242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High Cohesion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5028EB9-9316-C173-3CE9-5C3558D17F60}"/>
              </a:ext>
            </a:extLst>
          </p:cNvPr>
          <p:cNvSpPr txBox="1">
            <a:spLocks/>
          </p:cNvSpPr>
          <p:nvPr/>
        </p:nvSpPr>
        <p:spPr>
          <a:xfrm>
            <a:off x="3240505" y="423584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DatabaseUtil</a:t>
            </a:r>
            <a:r>
              <a:rPr lang="en-US" dirty="0"/>
              <a:t>: Creates objects like Scholarship, Application, and Notification when retrieving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0923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1541-40DD-3806-14B3-52CB0924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274B28-D2AD-4123-96D4-228A8562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0B6B7-D72B-C004-ADA2-D3C4C2C9F3C4}"/>
              </a:ext>
            </a:extLst>
          </p:cNvPr>
          <p:cNvSpPr txBox="1"/>
          <p:nvPr/>
        </p:nvSpPr>
        <p:spPr>
          <a:xfrm>
            <a:off x="594360" y="423584"/>
            <a:ext cx="224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Low Coupling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17D49-4428-763E-222B-D312C67625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2212279"/>
            <a:ext cx="8357134" cy="1814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Scholarship controller and </a:t>
            </a:r>
            <a:r>
              <a:rPr lang="en-US" dirty="0" err="1"/>
              <a:t>ScholarshipGuestController</a:t>
            </a:r>
            <a:r>
              <a:rPr lang="en-US" dirty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handle viewing scholarship but differ in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students can apply for scholarships, but guest cannot.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33CAC-73A8-B1EA-9922-5ABDF7CD0ED4}"/>
              </a:ext>
            </a:extLst>
          </p:cNvPr>
          <p:cNvSpPr txBox="1"/>
          <p:nvPr/>
        </p:nvSpPr>
        <p:spPr>
          <a:xfrm>
            <a:off x="594360" y="2212279"/>
            <a:ext cx="224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Poly-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Morphism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67BEF78-45FE-1218-DE10-DCFF223B10E8}"/>
              </a:ext>
            </a:extLst>
          </p:cNvPr>
          <p:cNvSpPr txBox="1">
            <a:spLocks/>
          </p:cNvSpPr>
          <p:nvPr/>
        </p:nvSpPr>
        <p:spPr>
          <a:xfrm>
            <a:off x="3240505" y="423584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Views and models are loosely coupled through controllers, enhancing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5442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F87E4-698C-EB8C-D4DE-2E0C474A8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7DB6BF-98C1-0A0E-DC56-D3C4ED7E34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9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D0D2F93-36E0-B807-69D5-BBFCD0CF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848707"/>
            <a:ext cx="4191000" cy="58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10DA-125A-F7A0-2041-597BFF29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2900-2E86-66E8-E484-690CBA37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81CB9-D362-1C08-4523-2A5608A3BD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7237A-58C3-894A-6F9D-F1081C6443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10842E5-2877-E2F4-8B23-5ACE9A06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10" y="877282"/>
            <a:ext cx="4152900" cy="57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8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6F2D-EC49-07E6-C24F-0D79042D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BE85-6825-F7F0-B68B-3C81DD26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AFC8-F407-137A-0A78-91B1FD9A2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028C7E-2496-1291-BF18-F5C172D424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CF176-276C-1D2B-E16A-29A05790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63260"/>
            <a:ext cx="5943600" cy="46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7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3280E-3828-AFC7-85D7-B8DBB165C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571-1EBA-D468-AB85-5187A92A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37EAB-0A97-BE63-EA00-267D025B9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0BF6E3-D773-D1A3-11D8-75E323FB63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7F025-5B77-5408-BE5A-5789964B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662625"/>
            <a:ext cx="5943600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697" y="0"/>
            <a:ext cx="5477479" cy="3741574"/>
          </a:xfrm>
        </p:spPr>
        <p:txBody>
          <a:bodyPr/>
          <a:lstStyle/>
          <a:p>
            <a:r>
              <a:rPr lang="en-US" dirty="0"/>
              <a:t>A Scholarship Platform for Pakistani Students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365B-EA01-F386-8D69-986DEA69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75A5-5F30-2FC2-B467-B9EF8B20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92138-C9C9-54B5-5179-E5B65D55F4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28C168-E06E-6641-A8F5-3788C8AA3E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DEF692-2119-D440-7D30-6BA8771E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0"/>
            <a:ext cx="569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0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700BC-B9B4-3D6D-27CD-FFD2B5A6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B61D-5C1D-D2A4-33AF-CA562428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47D07-DC56-D07E-349D-F458A57D5A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298A4C-4BF4-B34C-FFBB-AEA12D3EF3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84CC08-F872-FD45-96C8-66F1C742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12" y="198408"/>
            <a:ext cx="5870575" cy="6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8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7610B-F6AF-5B49-1EFD-762A105B8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9FE-6DCF-FC6C-FBC8-E4B7E7E0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1260-4E1A-D5A4-112C-5F99F96D77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4A24A0-A828-DA36-C914-42D6A9C7E64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B296E2-23AA-475A-32BB-263D584A1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1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9D41-6504-44B9-AEDA-3652B907F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3033-93F8-2A43-5A6E-63BBA4FC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F4D27-CA94-FB1C-050D-36EB7DA1DC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1B8324-54DD-35AB-C476-811C7AD6B8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142BD2-573C-7567-6075-C0F86504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0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62EF-A336-FA09-AFBA-DF4DDFEDC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8F3C-5733-06FE-FAC5-1CBD9478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9104-D5EC-6778-BBAC-E67B1C9A34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E59117-B1F6-DE60-8F89-397BEBE5E8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3DE82-AA6E-7817-EC1B-A6707A26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591505"/>
            <a:ext cx="5943600" cy="46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7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8F7B-FFE6-1672-E8AC-8BFDFDF7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6EE2-FF4F-3950-C916-3DA38E76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81C85-6F93-3D46-8AFB-24DD136E65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CD6DF9-F681-D5A4-AFA6-97DFE23D7D0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8247AD-E9AB-1E86-3B64-D86AC3F8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7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78158-AC0B-2A23-F2CF-5EBAC273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821D-BA3B-591F-66B1-6C8C78BD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6AC23-0441-C85D-0DB6-E29B9EAEBC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6BF74C-8F0C-EF68-FCA1-B3FA6B90C7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4DACA-B904-396B-FC93-460B623F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48734"/>
            <a:ext cx="594360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6B31-A19E-95AE-23DE-9B1B20E5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03CC-6DAD-20A4-ACA9-DEEB8F5E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8733B-DF4E-2612-2C16-A78D0C68F5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1CD24B-257E-6678-FE51-5851886B94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2F8C3-6B03-AC60-1FAC-4A11434D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415" y="0"/>
            <a:ext cx="5551170" cy="69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D3D3-C635-C8AA-A17F-A3DFE5FF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DB90-B603-0F35-9FF8-1145DB91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8BC83-67F8-4621-6136-64870D6365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DDC48-18CC-5FF1-B452-AE9251BBC0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378690-3D88-C02A-DF6A-A4B0E2F3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80" y="-112295"/>
            <a:ext cx="5527040" cy="71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1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C6D4-0661-653C-5578-B07AC13E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C5F-CEB0-54CF-E329-D82B2AA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84D96-4D38-B52F-7798-E6E473AA1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CE596C-E4C4-7373-3617-C00008D38B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CA002F-1878-66C5-4C7A-5D598BF9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27" y="-112295"/>
            <a:ext cx="5706745" cy="69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5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The Struggle to find Scholarships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Project Horizon solves this problem by making a centralized platform for BS, MS, and </a:t>
            </a:r>
            <a:r>
              <a:rPr lang="en-US" dirty="0" err="1"/>
              <a:t>Phd</a:t>
            </a:r>
            <a:r>
              <a:rPr lang="en-US" dirty="0"/>
              <a:t> students to apply for their dream scholarships.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4FA6D-80E6-02B8-2870-267DF6A8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CAF3-90BE-91E1-5367-D6C5A90E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2C82-CA23-C28A-2E38-5E3E3EFB97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9876C2-A827-BB53-C07E-0137C3D334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274453-C2C8-013C-A5CB-0F6BF964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57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8D4A-0B2D-4EE5-E209-FCFE1AD77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4698-5B6B-6E54-68DC-BC3311BD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AE59A-275E-3D60-4C29-7F686596D7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8767F-6A18-BD71-4ACA-7432EA63E5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EBFE2-6BB8-AD44-B849-996377301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772725"/>
            <a:ext cx="5943600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75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CE2B-3D6C-31DA-38F1-53EBDD217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E169-A499-2AC9-FFB3-3F62B57A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DEFF1-2498-10DC-E50A-D34B5CF44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DDA5BC-F35C-B452-5FAF-7E337D22F4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B186DEF-540C-C7D3-B704-D62CE087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69F0-391D-CAB6-B1E5-3E2D67E8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44B8-9180-C71B-DC5F-6B29F14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D4FBD-14B7-3272-E694-7837F27EF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D8E9AE-DE71-541D-B52D-B3C9AEAFB7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AE5A5C-FDB9-AE4C-BF49-A85FECBB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07507"/>
            <a:ext cx="5943600" cy="52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6033-3DD5-5A4A-83D8-37D2E91E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4F6-8CB7-E6D7-3ED9-2BF2A24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4B591-A906-2D80-01E6-E6E4DEB28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443AAF-88DB-FBF9-CAC4-4072852C3F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1B56CE-B59B-F688-2C72-7C418121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05585"/>
            <a:ext cx="5943600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5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F06D9-331D-B9F2-7E85-F1C401BFF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5BC-D112-AA79-FED3-2AD82F2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AFFBB-5D51-A510-12F4-E0D30028BC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A27C6F-A24D-012B-821C-EB28CBA9D0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BBE4ED-9DF3-DE91-9D8C-BB252BC2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88787"/>
            <a:ext cx="5943600" cy="51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6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292B8-EA20-C473-671C-88CC09ED4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BE2C-A875-5A76-D1C5-3B0886C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64DCE-CE3B-6BEF-2567-4A4A5102B9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DC1B6-5304-DE04-3F05-C4E8517D68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BFDBC3D-6734-D2F7-0B3E-0B556BD4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772725"/>
            <a:ext cx="5943600" cy="46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0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744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88440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Students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Application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Application Tracking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Notifications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Account Management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F97D-525A-1853-D256-F7CF15C52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93B15-EC29-72D9-3E9E-D0D0F05F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32083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6CD668-89E7-7E40-0C46-CA658D939A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Administrators 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Management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Application Processing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User Management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Reporting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062F45-BE9A-D5AF-FBCD-D3736CEE0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E4316A2-E831-1B21-A8AA-2E9C84BE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226ABB-E60F-627A-E677-FC4B93F6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9051188-3EFE-3464-2478-049AF6F5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0C15-6D63-867A-5213-C8ABBA8D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D7D9D-BFF2-1ACC-F69F-68EAEB2D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40617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3A1D46-563F-EBF7-6A29-3BB269C44E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Guest User 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Search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View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6AE94F-A25D-4425-BA78-DACD303C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7047F7-D90E-788F-60A5-60BC258C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BE1EFA-CDBE-B0FB-5562-3B466E79D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9DD1027-F62E-8391-7991-3D034FF2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7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9104F-73D1-1E9F-8876-61E3B13A9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998535-98A5-5BD3-40DA-FE863CE5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95074"/>
            <a:ext cx="10873740" cy="1334039"/>
          </a:xfrm>
        </p:spPr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2079B9-F620-868A-5E0F-6E2DE4CFF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563085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Performance </a:t>
            </a:r>
          </a:p>
          <a:p>
            <a:r>
              <a:rPr lang="en-US" dirty="0"/>
              <a:t>Scalability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User Friendly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0FEAA-8819-EF95-B9FC-69E739635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31FE908-68E3-8F44-1BA2-099E1595E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6948C73-797E-C5E2-CCDE-E6FFE8B3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A7AB2FD-F6B2-7B47-2045-30132801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68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USECASES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A3E5A-3A34-AC88-106C-B1E6AFE7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5" y="0"/>
            <a:ext cx="503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{2A57EFC1-E15B-4568-9192-64EAC3CDA230}tf78853419_win32</Template>
  <TotalTime>182</TotalTime>
  <Words>725</Words>
  <Application>Microsoft Office PowerPoint</Application>
  <PresentationFormat>Widescreen</PresentationFormat>
  <Paragraphs>205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Aptos</vt:lpstr>
      <vt:lpstr>Arial</vt:lpstr>
      <vt:lpstr>Calibri</vt:lpstr>
      <vt:lpstr>Franklin Gothic Book</vt:lpstr>
      <vt:lpstr>Franklin Gothic Demi</vt:lpstr>
      <vt:lpstr>Times New Roman</vt:lpstr>
      <vt:lpstr>Custom</vt:lpstr>
      <vt:lpstr>Project Horizon “Broadening Horizons, Shaping Your Future”  By RED BLACK TECHNOLOGIES</vt:lpstr>
      <vt:lpstr>Overview</vt:lpstr>
      <vt:lpstr>A Scholarship Platform for Pakistani Students</vt:lpstr>
      <vt:lpstr>The Struggle to find Scholarships</vt:lpstr>
      <vt:lpstr>Functional Requirements </vt:lpstr>
      <vt:lpstr>Functional Requirements </vt:lpstr>
      <vt:lpstr>Functional Requirements </vt:lpstr>
      <vt:lpstr>Non Functional Requirements </vt:lpstr>
      <vt:lpstr>USECASES</vt:lpstr>
      <vt:lpstr>Use cases by Maaz</vt:lpstr>
      <vt:lpstr>Use cases by Maaz</vt:lpstr>
      <vt:lpstr>Use cases by Huzaifa</vt:lpstr>
      <vt:lpstr>Use cases by Huzaifa</vt:lpstr>
      <vt:lpstr>Use cases by Kaf</vt:lpstr>
      <vt:lpstr>Use cases by Kaf</vt:lpstr>
      <vt:lpstr>Component Diagram</vt:lpstr>
      <vt:lpstr>Deployment Diagram</vt:lpstr>
      <vt:lpstr>Design Patterns </vt:lpstr>
      <vt:lpstr>GoF </vt:lpstr>
      <vt:lpstr>GoF </vt:lpstr>
      <vt:lpstr>GoF </vt:lpstr>
      <vt:lpstr>GoF </vt:lpstr>
      <vt:lpstr>GRASP </vt:lpstr>
      <vt:lpstr>GRASP </vt:lpstr>
      <vt:lpstr>GRASP 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Maaz Ali Ali i221042</dc:creator>
  <cp:lastModifiedBy>Maaz Ali Ali i221042</cp:lastModifiedBy>
  <cp:revision>18</cp:revision>
  <dcterms:created xsi:type="dcterms:W3CDTF">2024-11-26T17:53:02Z</dcterms:created>
  <dcterms:modified xsi:type="dcterms:W3CDTF">2024-11-26T20:55:07Z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