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0" r:id="rId8"/>
    <p:sldId id="274" r:id="rId9"/>
    <p:sldId id="273" r:id="rId10"/>
    <p:sldId id="275" r:id="rId11"/>
    <p:sldId id="276" r:id="rId12"/>
    <p:sldId id="277" r:id="rId13"/>
    <p:sldId id="278" r:id="rId14"/>
    <p:sldId id="279" r:id="rId15"/>
    <p:sldId id="280" r:id="rId16"/>
    <p:sldId id="281" r:id="rId17"/>
    <p:sldId id="266" r:id="rId18"/>
    <p:sldId id="282"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what-are-the-advantages-and-disadvantages-of-online-shopping" TargetMode="External"/><Relationship Id="rId2" Type="http://schemas.openxmlformats.org/officeDocument/2006/relationships/hyperlink" Target="https://studentprojectguide.com/php/online-shopping-system/" TargetMode="External"/><Relationship Id="rId1" Type="http://schemas.openxmlformats.org/officeDocument/2006/relationships/slideLayout" Target="../slideLayouts/slideLayout14.xml"/><Relationship Id="rId4" Type="http://schemas.openxmlformats.org/officeDocument/2006/relationships/hyperlink" Target="https://blog.hubgem.co.uk/the-benefits-of-entity-relationship-diagram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Online shopping management system ERD and database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668632"/>
          </a:xfrm>
        </p:spPr>
        <p:txBody>
          <a:bodyPr>
            <a:normAutofit fontScale="55000" lnSpcReduction="20000"/>
          </a:bodyPr>
          <a:lstStyle/>
          <a:p>
            <a:r>
              <a:rPr lang="en-US" dirty="0"/>
              <a:t>STUDENT NAME STUDENT NUMBER</a:t>
            </a:r>
          </a:p>
          <a:p>
            <a:r>
              <a:rPr lang="en-US" dirty="0"/>
              <a:t>STUDENT NAME STUDENT NUMBER</a:t>
            </a:r>
          </a:p>
          <a:p>
            <a:r>
              <a:rPr lang="en-US" dirty="0"/>
              <a:t>STUDENT NAME STUDENT NUMBER</a:t>
            </a:r>
          </a:p>
        </p:txBody>
      </p:sp>
    </p:spTree>
    <p:extLst>
      <p:ext uri="{BB962C8B-B14F-4D97-AF65-F5344CB8AC3E}">
        <p14:creationId xmlns:p14="http://schemas.microsoft.com/office/powerpoint/2010/main" val="258605881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8CDB-E386-5719-06EE-46B22D6893A0}"/>
              </a:ext>
            </a:extLst>
          </p:cNvPr>
          <p:cNvSpPr>
            <a:spLocks noGrp="1"/>
          </p:cNvSpPr>
          <p:nvPr>
            <p:ph type="title"/>
          </p:nvPr>
        </p:nvSpPr>
        <p:spPr/>
        <p:txBody>
          <a:bodyPr/>
          <a:lstStyle/>
          <a:p>
            <a:r>
              <a:rPr lang="en-US" dirty="0"/>
              <a:t>queries</a:t>
            </a:r>
            <a:endParaRPr lang="en-PK" dirty="0"/>
          </a:p>
        </p:txBody>
      </p:sp>
      <p:sp>
        <p:nvSpPr>
          <p:cNvPr id="4" name="Date Placeholder 3">
            <a:extLst>
              <a:ext uri="{FF2B5EF4-FFF2-40B4-BE49-F238E27FC236}">
                <a16:creationId xmlns:a16="http://schemas.microsoft.com/office/drawing/2014/main" id="{6ED3B0AD-82BD-E9AF-2E76-6A60FBE0C91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8DF03F-35A3-51F6-603D-2FD8868CD0F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E55F77-33E1-2121-2F15-F3BA01D1650B}"/>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7" name="Text Placeholder 2">
            <a:extLst>
              <a:ext uri="{FF2B5EF4-FFF2-40B4-BE49-F238E27FC236}">
                <a16:creationId xmlns:a16="http://schemas.microsoft.com/office/drawing/2014/main" id="{0BB88D99-155A-E782-4D0B-47D3DC72B0C6}"/>
              </a:ext>
            </a:extLst>
          </p:cNvPr>
          <p:cNvSpPr txBox="1">
            <a:spLocks/>
          </p:cNvSpPr>
          <p:nvPr/>
        </p:nvSpPr>
        <p:spPr>
          <a:xfrm>
            <a:off x="1362074" y="1409701"/>
            <a:ext cx="9991725" cy="37528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SELECT CUSTOMER_NAME </a:t>
            </a:r>
          </a:p>
          <a:p>
            <a:pPr marL="0" indent="0">
              <a:buNone/>
            </a:pPr>
            <a:r>
              <a:rPr lang="en-US" sz="1400" dirty="0"/>
              <a:t>FROM CUSTOMER </a:t>
            </a:r>
          </a:p>
          <a:p>
            <a:pPr marL="0" indent="0">
              <a:buNone/>
            </a:pPr>
            <a:r>
              <a:rPr lang="en-US" sz="1400" dirty="0"/>
              <a:t>WHERE NOT CUSTOMER_NAME LIKE 'JOHN%' </a:t>
            </a:r>
          </a:p>
          <a:p>
            <a:pPr marL="0" indent="0">
              <a:buNone/>
            </a:pPr>
            <a:r>
              <a:rPr lang="en-US" sz="1400" dirty="0"/>
              <a:t>ORDER BY CUSTOMER_ID;</a:t>
            </a:r>
          </a:p>
        </p:txBody>
      </p:sp>
      <p:pic>
        <p:nvPicPr>
          <p:cNvPr id="10" name="Picture 9">
            <a:extLst>
              <a:ext uri="{FF2B5EF4-FFF2-40B4-BE49-F238E27FC236}">
                <a16:creationId xmlns:a16="http://schemas.microsoft.com/office/drawing/2014/main" id="{DAF0EA7F-68B9-0AE0-F578-E4F1546C4AD5}"/>
              </a:ext>
            </a:extLst>
          </p:cNvPr>
          <p:cNvPicPr>
            <a:picLocks noChangeAspect="1"/>
          </p:cNvPicPr>
          <p:nvPr/>
        </p:nvPicPr>
        <p:blipFill>
          <a:blip r:embed="rId2"/>
          <a:stretch>
            <a:fillRect/>
          </a:stretch>
        </p:blipFill>
        <p:spPr>
          <a:xfrm>
            <a:off x="7440783" y="1763578"/>
            <a:ext cx="1600423" cy="1943371"/>
          </a:xfrm>
          <a:prstGeom prst="rect">
            <a:avLst/>
          </a:prstGeom>
        </p:spPr>
      </p:pic>
    </p:spTree>
    <p:extLst>
      <p:ext uri="{BB962C8B-B14F-4D97-AF65-F5344CB8AC3E}">
        <p14:creationId xmlns:p14="http://schemas.microsoft.com/office/powerpoint/2010/main" val="315513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8CDB-E386-5719-06EE-46B22D6893A0}"/>
              </a:ext>
            </a:extLst>
          </p:cNvPr>
          <p:cNvSpPr>
            <a:spLocks noGrp="1"/>
          </p:cNvSpPr>
          <p:nvPr>
            <p:ph type="title"/>
          </p:nvPr>
        </p:nvSpPr>
        <p:spPr/>
        <p:txBody>
          <a:bodyPr/>
          <a:lstStyle/>
          <a:p>
            <a:r>
              <a:rPr lang="en-US" dirty="0"/>
              <a:t>queries</a:t>
            </a:r>
            <a:endParaRPr lang="en-PK" dirty="0"/>
          </a:p>
        </p:txBody>
      </p:sp>
      <p:sp>
        <p:nvSpPr>
          <p:cNvPr id="4" name="Date Placeholder 3">
            <a:extLst>
              <a:ext uri="{FF2B5EF4-FFF2-40B4-BE49-F238E27FC236}">
                <a16:creationId xmlns:a16="http://schemas.microsoft.com/office/drawing/2014/main" id="{6ED3B0AD-82BD-E9AF-2E76-6A60FBE0C91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8DF03F-35A3-51F6-603D-2FD8868CD0F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E55F77-33E1-2121-2F15-F3BA01D1650B}"/>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7" name="Text Placeholder 2">
            <a:extLst>
              <a:ext uri="{FF2B5EF4-FFF2-40B4-BE49-F238E27FC236}">
                <a16:creationId xmlns:a16="http://schemas.microsoft.com/office/drawing/2014/main" id="{0BB88D99-155A-E782-4D0B-47D3DC72B0C6}"/>
              </a:ext>
            </a:extLst>
          </p:cNvPr>
          <p:cNvSpPr txBox="1">
            <a:spLocks/>
          </p:cNvSpPr>
          <p:nvPr/>
        </p:nvSpPr>
        <p:spPr>
          <a:xfrm>
            <a:off x="1362074" y="1409701"/>
            <a:ext cx="9991725" cy="37528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SELECT DISTINCT </a:t>
            </a:r>
            <a:r>
              <a:rPr lang="en-US" sz="1400" dirty="0" err="1"/>
              <a:t>c.customer_id</a:t>
            </a:r>
            <a:r>
              <a:rPr lang="en-US" sz="1400" dirty="0"/>
              <a:t>, </a:t>
            </a:r>
            <a:r>
              <a:rPr lang="en-US" sz="1400" dirty="0" err="1"/>
              <a:t>c.customer_name</a:t>
            </a:r>
            <a:r>
              <a:rPr lang="en-US" sz="1400" dirty="0"/>
              <a:t>, </a:t>
            </a:r>
            <a:r>
              <a:rPr lang="en-US" sz="1400" dirty="0" err="1"/>
              <a:t>transaction_amount</a:t>
            </a:r>
            <a:endParaRPr lang="en-US" sz="1400" dirty="0"/>
          </a:p>
          <a:p>
            <a:pPr marL="0" indent="0">
              <a:buNone/>
            </a:pPr>
            <a:r>
              <a:rPr lang="en-US" sz="1400" dirty="0"/>
              <a:t>FROM Customer c </a:t>
            </a:r>
          </a:p>
          <a:p>
            <a:pPr marL="0" indent="0">
              <a:buNone/>
            </a:pPr>
            <a:r>
              <a:rPr lang="en-US" sz="1400" dirty="0"/>
              <a:t>INNER JOIN Transactions t ON </a:t>
            </a:r>
            <a:r>
              <a:rPr lang="en-US" sz="1400" dirty="0" err="1"/>
              <a:t>c.customer_id</a:t>
            </a:r>
            <a:r>
              <a:rPr lang="en-US" sz="1400" dirty="0"/>
              <a:t> = </a:t>
            </a:r>
            <a:r>
              <a:rPr lang="en-US" sz="1400" dirty="0" err="1"/>
              <a:t>t.customer_id</a:t>
            </a:r>
            <a:r>
              <a:rPr lang="en-US" sz="1400" dirty="0"/>
              <a:t>;</a:t>
            </a:r>
          </a:p>
        </p:txBody>
      </p:sp>
      <p:pic>
        <p:nvPicPr>
          <p:cNvPr id="8" name="Picture 7">
            <a:extLst>
              <a:ext uri="{FF2B5EF4-FFF2-40B4-BE49-F238E27FC236}">
                <a16:creationId xmlns:a16="http://schemas.microsoft.com/office/drawing/2014/main" id="{4D58AAA6-DDBD-0422-B4E8-6CD93D409A38}"/>
              </a:ext>
            </a:extLst>
          </p:cNvPr>
          <p:cNvPicPr>
            <a:picLocks noChangeAspect="1"/>
          </p:cNvPicPr>
          <p:nvPr/>
        </p:nvPicPr>
        <p:blipFill>
          <a:blip r:embed="rId2"/>
          <a:stretch>
            <a:fillRect/>
          </a:stretch>
        </p:blipFill>
        <p:spPr>
          <a:xfrm>
            <a:off x="6529097" y="2357288"/>
            <a:ext cx="4163006" cy="2143424"/>
          </a:xfrm>
          <a:prstGeom prst="rect">
            <a:avLst/>
          </a:prstGeom>
        </p:spPr>
      </p:pic>
    </p:spTree>
    <p:extLst>
      <p:ext uri="{BB962C8B-B14F-4D97-AF65-F5344CB8AC3E}">
        <p14:creationId xmlns:p14="http://schemas.microsoft.com/office/powerpoint/2010/main" val="370414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8CDB-E386-5719-06EE-46B22D6893A0}"/>
              </a:ext>
            </a:extLst>
          </p:cNvPr>
          <p:cNvSpPr>
            <a:spLocks noGrp="1"/>
          </p:cNvSpPr>
          <p:nvPr>
            <p:ph type="title"/>
          </p:nvPr>
        </p:nvSpPr>
        <p:spPr/>
        <p:txBody>
          <a:bodyPr/>
          <a:lstStyle/>
          <a:p>
            <a:r>
              <a:rPr lang="en-US" dirty="0"/>
              <a:t>queries</a:t>
            </a:r>
            <a:endParaRPr lang="en-PK" dirty="0"/>
          </a:p>
        </p:txBody>
      </p:sp>
      <p:sp>
        <p:nvSpPr>
          <p:cNvPr id="4" name="Date Placeholder 3">
            <a:extLst>
              <a:ext uri="{FF2B5EF4-FFF2-40B4-BE49-F238E27FC236}">
                <a16:creationId xmlns:a16="http://schemas.microsoft.com/office/drawing/2014/main" id="{6ED3B0AD-82BD-E9AF-2E76-6A60FBE0C91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8DF03F-35A3-51F6-603D-2FD8868CD0F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E55F77-33E1-2121-2F15-F3BA01D1650B}"/>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7" name="Text Placeholder 2">
            <a:extLst>
              <a:ext uri="{FF2B5EF4-FFF2-40B4-BE49-F238E27FC236}">
                <a16:creationId xmlns:a16="http://schemas.microsoft.com/office/drawing/2014/main" id="{0BB88D99-155A-E782-4D0B-47D3DC72B0C6}"/>
              </a:ext>
            </a:extLst>
          </p:cNvPr>
          <p:cNvSpPr txBox="1">
            <a:spLocks/>
          </p:cNvSpPr>
          <p:nvPr/>
        </p:nvSpPr>
        <p:spPr>
          <a:xfrm>
            <a:off x="1362074" y="1409701"/>
            <a:ext cx="9991725" cy="37528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SELECT </a:t>
            </a:r>
            <a:r>
              <a:rPr lang="en-US" sz="1400" dirty="0" err="1"/>
              <a:t>so.order_id</a:t>
            </a:r>
            <a:r>
              <a:rPr lang="en-US" sz="1400" dirty="0"/>
              <a:t> AS </a:t>
            </a:r>
            <a:r>
              <a:rPr lang="en-US" sz="1400" dirty="0" err="1"/>
              <a:t>shoppingorder_id</a:t>
            </a:r>
            <a:r>
              <a:rPr lang="en-US" sz="1400" dirty="0"/>
              <a:t>, </a:t>
            </a:r>
            <a:r>
              <a:rPr lang="en-US" sz="1400" dirty="0" err="1"/>
              <a:t>c.customer_id</a:t>
            </a:r>
            <a:r>
              <a:rPr lang="en-US" sz="1400" dirty="0"/>
              <a:t>, </a:t>
            </a:r>
            <a:r>
              <a:rPr lang="en-US" sz="1400" dirty="0" err="1"/>
              <a:t>c.customer_name</a:t>
            </a:r>
            <a:r>
              <a:rPr lang="en-US" sz="1400" dirty="0"/>
              <a:t>, </a:t>
            </a:r>
            <a:r>
              <a:rPr lang="en-US" sz="1400" dirty="0" err="1"/>
              <a:t>p.payment_id</a:t>
            </a:r>
            <a:r>
              <a:rPr lang="en-US" sz="1400" dirty="0"/>
              <a:t>, </a:t>
            </a:r>
            <a:r>
              <a:rPr lang="en-US" sz="1400" dirty="0" err="1"/>
              <a:t>p.payment_date</a:t>
            </a:r>
            <a:endParaRPr lang="en-US" sz="1400" dirty="0"/>
          </a:p>
          <a:p>
            <a:pPr marL="0" indent="0">
              <a:buNone/>
            </a:pPr>
            <a:r>
              <a:rPr lang="en-US" sz="1400" dirty="0"/>
              <a:t>FROM </a:t>
            </a:r>
            <a:r>
              <a:rPr lang="en-US" sz="1400" dirty="0" err="1"/>
              <a:t>shoppingorder</a:t>
            </a:r>
            <a:r>
              <a:rPr lang="en-US" sz="1400" dirty="0"/>
              <a:t> so</a:t>
            </a:r>
          </a:p>
          <a:p>
            <a:pPr marL="0" indent="0">
              <a:buNone/>
            </a:pPr>
            <a:r>
              <a:rPr lang="en-US" sz="1400" dirty="0"/>
              <a:t>INNER JOIN customer c ON </a:t>
            </a:r>
            <a:r>
              <a:rPr lang="en-US" sz="1400" dirty="0" err="1"/>
              <a:t>so.customer_id</a:t>
            </a:r>
            <a:r>
              <a:rPr lang="en-US" sz="1400" dirty="0"/>
              <a:t> = </a:t>
            </a:r>
            <a:r>
              <a:rPr lang="en-US" sz="1400" dirty="0" err="1"/>
              <a:t>c.customer_id</a:t>
            </a:r>
            <a:endParaRPr lang="en-US" sz="1400" dirty="0"/>
          </a:p>
          <a:p>
            <a:pPr marL="0" indent="0">
              <a:buNone/>
            </a:pPr>
            <a:r>
              <a:rPr lang="en-US" sz="1400" dirty="0"/>
              <a:t>INNER JOIN payment p ON </a:t>
            </a:r>
            <a:r>
              <a:rPr lang="en-US" sz="1400" dirty="0" err="1"/>
              <a:t>c.customer_id</a:t>
            </a:r>
            <a:r>
              <a:rPr lang="en-US" sz="1400" dirty="0"/>
              <a:t> = </a:t>
            </a:r>
            <a:r>
              <a:rPr lang="en-US" sz="1400" dirty="0" err="1"/>
              <a:t>p.customer_id</a:t>
            </a:r>
            <a:r>
              <a:rPr lang="en-US" sz="1400" dirty="0"/>
              <a:t>;</a:t>
            </a:r>
          </a:p>
        </p:txBody>
      </p:sp>
      <p:pic>
        <p:nvPicPr>
          <p:cNvPr id="9" name="Picture 8">
            <a:extLst>
              <a:ext uri="{FF2B5EF4-FFF2-40B4-BE49-F238E27FC236}">
                <a16:creationId xmlns:a16="http://schemas.microsoft.com/office/drawing/2014/main" id="{4D2B5564-F9D1-724E-4231-4C144A3C05FD}"/>
              </a:ext>
            </a:extLst>
          </p:cNvPr>
          <p:cNvPicPr>
            <a:picLocks noChangeAspect="1"/>
          </p:cNvPicPr>
          <p:nvPr/>
        </p:nvPicPr>
        <p:blipFill>
          <a:blip r:embed="rId2"/>
          <a:stretch>
            <a:fillRect/>
          </a:stretch>
        </p:blipFill>
        <p:spPr>
          <a:xfrm>
            <a:off x="5333606" y="2615762"/>
            <a:ext cx="5639587" cy="2095792"/>
          </a:xfrm>
          <a:prstGeom prst="rect">
            <a:avLst/>
          </a:prstGeom>
        </p:spPr>
      </p:pic>
    </p:spTree>
    <p:extLst>
      <p:ext uri="{BB962C8B-B14F-4D97-AF65-F5344CB8AC3E}">
        <p14:creationId xmlns:p14="http://schemas.microsoft.com/office/powerpoint/2010/main" val="278626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8CDB-E386-5719-06EE-46B22D6893A0}"/>
              </a:ext>
            </a:extLst>
          </p:cNvPr>
          <p:cNvSpPr>
            <a:spLocks noGrp="1"/>
          </p:cNvSpPr>
          <p:nvPr>
            <p:ph type="title"/>
          </p:nvPr>
        </p:nvSpPr>
        <p:spPr/>
        <p:txBody>
          <a:bodyPr/>
          <a:lstStyle/>
          <a:p>
            <a:r>
              <a:rPr lang="en-US" dirty="0"/>
              <a:t>queries</a:t>
            </a:r>
            <a:endParaRPr lang="en-PK" dirty="0"/>
          </a:p>
        </p:txBody>
      </p:sp>
      <p:sp>
        <p:nvSpPr>
          <p:cNvPr id="4" name="Date Placeholder 3">
            <a:extLst>
              <a:ext uri="{FF2B5EF4-FFF2-40B4-BE49-F238E27FC236}">
                <a16:creationId xmlns:a16="http://schemas.microsoft.com/office/drawing/2014/main" id="{6ED3B0AD-82BD-E9AF-2E76-6A60FBE0C91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48DF03F-35A3-51F6-603D-2FD8868CD0F1}"/>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9E55F77-33E1-2121-2F15-F3BA01D1650B}"/>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7" name="Text Placeholder 2">
            <a:extLst>
              <a:ext uri="{FF2B5EF4-FFF2-40B4-BE49-F238E27FC236}">
                <a16:creationId xmlns:a16="http://schemas.microsoft.com/office/drawing/2014/main" id="{0BB88D99-155A-E782-4D0B-47D3DC72B0C6}"/>
              </a:ext>
            </a:extLst>
          </p:cNvPr>
          <p:cNvSpPr txBox="1">
            <a:spLocks/>
          </p:cNvSpPr>
          <p:nvPr/>
        </p:nvSpPr>
        <p:spPr>
          <a:xfrm>
            <a:off x="1362074" y="1409701"/>
            <a:ext cx="9991725" cy="37528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SELECT </a:t>
            </a:r>
            <a:r>
              <a:rPr lang="en-US" sz="1400" dirty="0" err="1"/>
              <a:t>c.customer_id</a:t>
            </a:r>
            <a:r>
              <a:rPr lang="en-US" sz="1400" dirty="0"/>
              <a:t>, </a:t>
            </a:r>
            <a:r>
              <a:rPr lang="en-US" sz="1400" dirty="0" err="1"/>
              <a:t>c.customer_name</a:t>
            </a:r>
            <a:r>
              <a:rPr lang="en-US" sz="1400" dirty="0"/>
              <a:t>, COUNT(</a:t>
            </a:r>
            <a:r>
              <a:rPr lang="en-US" sz="1400" dirty="0" err="1"/>
              <a:t>transaction_amount</a:t>
            </a:r>
            <a:r>
              <a:rPr lang="en-US" sz="1400" dirty="0"/>
              <a:t>) AS </a:t>
            </a:r>
            <a:r>
              <a:rPr lang="en-US" sz="1400" dirty="0" err="1"/>
              <a:t>num_transactions</a:t>
            </a:r>
            <a:r>
              <a:rPr lang="en-US" sz="1400" dirty="0"/>
              <a:t>, AVG(</a:t>
            </a:r>
            <a:r>
              <a:rPr lang="en-US" sz="1400" dirty="0" err="1"/>
              <a:t>transaction_amount</a:t>
            </a:r>
            <a:r>
              <a:rPr lang="en-US" sz="1400" dirty="0"/>
              <a:t>) AS </a:t>
            </a:r>
            <a:r>
              <a:rPr lang="en-US" sz="1400" dirty="0" err="1"/>
              <a:t>avg_transaction_amount</a:t>
            </a:r>
            <a:r>
              <a:rPr lang="en-US" sz="1400" dirty="0"/>
              <a:t>, SUM(</a:t>
            </a:r>
            <a:r>
              <a:rPr lang="en-US" sz="1400" dirty="0" err="1"/>
              <a:t>transaction_amount</a:t>
            </a:r>
            <a:r>
              <a:rPr lang="en-US" sz="1400" dirty="0"/>
              <a:t>) AS </a:t>
            </a:r>
            <a:r>
              <a:rPr lang="en-US" sz="1400" dirty="0" err="1"/>
              <a:t>total_transaction_amount</a:t>
            </a:r>
            <a:endParaRPr lang="en-US" sz="1400" dirty="0"/>
          </a:p>
          <a:p>
            <a:pPr marL="0" indent="0">
              <a:buNone/>
            </a:pPr>
            <a:r>
              <a:rPr lang="en-US" sz="1400" dirty="0"/>
              <a:t>FROM customer c</a:t>
            </a:r>
          </a:p>
          <a:p>
            <a:pPr marL="0" indent="0">
              <a:buNone/>
            </a:pPr>
            <a:r>
              <a:rPr lang="en-US" sz="1400" dirty="0"/>
              <a:t>LEFT JOIN transactions tr ON </a:t>
            </a:r>
            <a:r>
              <a:rPr lang="en-US" sz="1400" dirty="0" err="1"/>
              <a:t>c.customer_id</a:t>
            </a:r>
            <a:r>
              <a:rPr lang="en-US" sz="1400" dirty="0"/>
              <a:t> = </a:t>
            </a:r>
            <a:r>
              <a:rPr lang="en-US" sz="1400" dirty="0" err="1"/>
              <a:t>tr.customer_id</a:t>
            </a:r>
            <a:endParaRPr lang="en-US" sz="1400" dirty="0"/>
          </a:p>
          <a:p>
            <a:pPr marL="0" indent="0">
              <a:buNone/>
            </a:pPr>
            <a:r>
              <a:rPr lang="en-US" sz="1400" dirty="0"/>
              <a:t>GROUP BY </a:t>
            </a:r>
            <a:r>
              <a:rPr lang="en-US" sz="1400" dirty="0" err="1"/>
              <a:t>c.customer_id</a:t>
            </a:r>
            <a:endParaRPr lang="en-US" sz="1400" dirty="0"/>
          </a:p>
          <a:p>
            <a:pPr marL="0" indent="0">
              <a:buNone/>
            </a:pPr>
            <a:r>
              <a:rPr lang="en-US" sz="1400" dirty="0"/>
              <a:t>ORDER BY </a:t>
            </a:r>
            <a:r>
              <a:rPr lang="en-US" sz="1400" dirty="0" err="1"/>
              <a:t>c.customer_id</a:t>
            </a:r>
            <a:r>
              <a:rPr lang="en-US" sz="1400" dirty="0"/>
              <a:t> ASC;</a:t>
            </a:r>
          </a:p>
          <a:p>
            <a:pPr marL="0" indent="0">
              <a:buNone/>
            </a:pPr>
            <a:endParaRPr lang="en-US" sz="1400" dirty="0"/>
          </a:p>
        </p:txBody>
      </p:sp>
      <p:pic>
        <p:nvPicPr>
          <p:cNvPr id="8" name="Picture 7">
            <a:extLst>
              <a:ext uri="{FF2B5EF4-FFF2-40B4-BE49-F238E27FC236}">
                <a16:creationId xmlns:a16="http://schemas.microsoft.com/office/drawing/2014/main" id="{1EFE7113-A25C-CCDA-B8E1-2BD40B591DDD}"/>
              </a:ext>
            </a:extLst>
          </p:cNvPr>
          <p:cNvPicPr>
            <a:picLocks noChangeAspect="1"/>
          </p:cNvPicPr>
          <p:nvPr/>
        </p:nvPicPr>
        <p:blipFill>
          <a:blip r:embed="rId2"/>
          <a:stretch>
            <a:fillRect/>
          </a:stretch>
        </p:blipFill>
        <p:spPr>
          <a:xfrm>
            <a:off x="4111606" y="2670680"/>
            <a:ext cx="7506748" cy="2114845"/>
          </a:xfrm>
          <a:prstGeom prst="rect">
            <a:avLst/>
          </a:prstGeom>
        </p:spPr>
      </p:pic>
    </p:spTree>
    <p:extLst>
      <p:ext uri="{BB962C8B-B14F-4D97-AF65-F5344CB8AC3E}">
        <p14:creationId xmlns:p14="http://schemas.microsoft.com/office/powerpoint/2010/main" val="33657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lnSpcReduction="10000"/>
          </a:bodyPr>
          <a:lstStyle/>
          <a:p>
            <a:r>
              <a:rPr lang="en-US" dirty="0"/>
              <a:t>In conclusion, by implementing these future trends in database systems, we can improve our online shopping system's efficiency and reliability, gain insights into our business operations, and make informed decisions. However, we must also prioritize database security management, backup and recovery management to ensure the safety of our data.</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3F919-5B3A-E62C-19F6-1B9CEF67C644}"/>
              </a:ext>
            </a:extLst>
          </p:cNvPr>
          <p:cNvSpPr>
            <a:spLocks noGrp="1"/>
          </p:cNvSpPr>
          <p:nvPr>
            <p:ph type="title"/>
          </p:nvPr>
        </p:nvSpPr>
        <p:spPr>
          <a:xfrm>
            <a:off x="5476875" y="1363994"/>
            <a:ext cx="5111750" cy="1204912"/>
          </a:xfrm>
        </p:spPr>
        <p:txBody>
          <a:bodyPr/>
          <a:lstStyle/>
          <a:p>
            <a:r>
              <a:rPr lang="en-US" dirty="0" err="1"/>
              <a:t>refrences</a:t>
            </a:r>
            <a:endParaRPr lang="en-PK" dirty="0"/>
          </a:p>
        </p:txBody>
      </p:sp>
      <p:sp>
        <p:nvSpPr>
          <p:cNvPr id="3" name="Text Placeholder 2">
            <a:extLst>
              <a:ext uri="{FF2B5EF4-FFF2-40B4-BE49-F238E27FC236}">
                <a16:creationId xmlns:a16="http://schemas.microsoft.com/office/drawing/2014/main" id="{0791D7ED-946A-75EC-0665-2F7E449E5813}"/>
              </a:ext>
            </a:extLst>
          </p:cNvPr>
          <p:cNvSpPr>
            <a:spLocks noGrp="1"/>
          </p:cNvSpPr>
          <p:nvPr>
            <p:ph type="body" idx="1"/>
          </p:nvPr>
        </p:nvSpPr>
        <p:spPr>
          <a:xfrm>
            <a:off x="5476875" y="2939753"/>
            <a:ext cx="5111750" cy="3425143"/>
          </a:xfrm>
        </p:spPr>
        <p:txBody>
          <a:bodyPr>
            <a:normAutofit fontScale="55000" lnSpcReduction="20000"/>
          </a:bodyPr>
          <a:lstStyle/>
          <a:p>
            <a:pPr indent="-304800">
              <a:lnSpc>
                <a:spcPct val="200000"/>
              </a:lnSpc>
              <a:spcAft>
                <a:spcPts val="1000"/>
              </a:spcAf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“Online Shopping System.” </a:t>
            </a:r>
            <a:r>
              <a:rPr lang="en-PK"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 Project Guidance &amp; Development</a:t>
            </a: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 Nov. 2017, </a:t>
            </a:r>
            <a:r>
              <a:rPr lang="en-PK"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2"/>
              </a:rPr>
              <a:t>https://studentprojectguide.com/php/online-shopping-system/</a:t>
            </a:r>
            <a:r>
              <a:rPr lang="en-PK"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a:t>
            </a:r>
            <a:endParaRPr lang="en-PK"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Aft>
                <a:spcPts val="1000"/>
              </a:spcAft>
            </a:pPr>
            <a:r>
              <a:rPr lang="en-PK"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What Are the Advantages and Disadvantages of Online Shopping</a:t>
            </a: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3"/>
              </a:rPr>
              <a:t>https://www.tutorialspoint.com/what-are-the-advantages-and-disadvantages-of-online-shopping</a:t>
            </a:r>
            <a:endParaRPr lang="en-PK" sz="1800" dirty="0">
              <a:effectLst/>
              <a:latin typeface="Calibri" panose="020F0502020204030204" pitchFamily="34" charset="0"/>
              <a:ea typeface="Times New Roman" panose="02020603050405020304" pitchFamily="18" charset="0"/>
              <a:cs typeface="Arial" panose="020B0604020202020204" pitchFamily="34" charset="0"/>
            </a:endParaRPr>
          </a:p>
          <a:p>
            <a:pPr indent="-304800">
              <a:lnSpc>
                <a:spcPct val="200000"/>
              </a:lnSpc>
              <a:spcAft>
                <a:spcPts val="1000"/>
              </a:spcAf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“Online Shopping System.” </a:t>
            </a:r>
            <a:r>
              <a:rPr lang="en-PK"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Student Project Guidance &amp; Development</a:t>
            </a: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8 Nov. 2017, </a:t>
            </a:r>
            <a:r>
              <a:rPr lang="en-PK"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2"/>
              </a:rPr>
              <a:t>https://studentprojectguide.com/php/online-shopping-system/</a:t>
            </a:r>
            <a:r>
              <a:rPr lang="en-PK"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endParaRPr>
          </a:p>
          <a:p>
            <a:pPr indent="-304800">
              <a:lnSpc>
                <a:spcPct val="200000"/>
              </a:lnSpc>
              <a:spcAft>
                <a:spcPts val="1000"/>
              </a:spcAf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Sullivan</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 (2022, July 27). </a:t>
            </a:r>
            <a:r>
              <a:rPr lang="en-US" sz="1800"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Importance of Entity Relationship Diagrams</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18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200000"/>
              </a:lnSpc>
              <a:spcAft>
                <a:spcPts val="1000"/>
              </a:spcAft>
            </a:pPr>
            <a:r>
              <a:rPr lang="en-US" sz="1800" u="sng" dirty="0">
                <a:solidFill>
                  <a:srgbClr val="0000FF"/>
                </a:solidFill>
                <a:effectLst/>
                <a:latin typeface="Calibri" panose="020F0502020204030204" pitchFamily="34" charset="0"/>
                <a:ea typeface="Times New Roman" panose="02020603050405020304" pitchFamily="18" charset="0"/>
                <a:cs typeface="Calibri" panose="020F0502020204030204" pitchFamily="34" charset="0"/>
                <a:hlinkClick r:id="rId4"/>
              </a:rPr>
              <a:t>https://blog.hubgem.co.uk/the-benefits-of-entity-relationship-diagrams</a:t>
            </a:r>
            <a:endParaRPr lang="en-PK" sz="1800" dirty="0">
              <a:effectLst/>
              <a:latin typeface="Calibri" panose="020F0502020204030204" pitchFamily="34" charset="0"/>
              <a:ea typeface="Times New Roman" panose="02020603050405020304" pitchFamily="18" charset="0"/>
              <a:cs typeface="Arial" panose="020B0604020202020204" pitchFamily="34" charset="0"/>
            </a:endParaRPr>
          </a:p>
          <a:p>
            <a:pPr indent="-304800">
              <a:lnSpc>
                <a:spcPct val="200000"/>
              </a:lnSpc>
              <a:spcAft>
                <a:spcPts val="1000"/>
              </a:spcAft>
            </a:pPr>
            <a:endParaRPr lang="en-PK"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PK" dirty="0"/>
          </a:p>
        </p:txBody>
      </p:sp>
      <p:sp>
        <p:nvSpPr>
          <p:cNvPr id="4" name="Date Placeholder 3">
            <a:extLst>
              <a:ext uri="{FF2B5EF4-FFF2-40B4-BE49-F238E27FC236}">
                <a16:creationId xmlns:a16="http://schemas.microsoft.com/office/drawing/2014/main" id="{8253D17F-AB1A-B1FB-C97A-57286F1FC9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E4D6F80-61E3-E9B6-4564-AF313CA4471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6AAE7CC-1261-67DE-CA27-F3E555D7B0AC}"/>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88784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 </a:t>
            </a:r>
            <a:r>
              <a:rPr lang="en-US" dirty="0">
                <a:sym typeface="Wingdings" panose="05000000000000000000" pitchFamily="2" charset="2"/>
              </a:rPr>
              <a:t></a:t>
            </a:r>
            <a:endParaRPr lang="en-US" dirty="0"/>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STUDENT NAME STUDENT NUMBER</a:t>
            </a:r>
          </a:p>
          <a:p>
            <a:r>
              <a:rPr lang="en-US" dirty="0"/>
              <a:t>STUDENT NAME STUDENT NUMBER</a:t>
            </a:r>
          </a:p>
          <a:p>
            <a:r>
              <a:rPr lang="en-US" dirty="0"/>
              <a:t>STUDENT NAME STUDENT NUMBER</a:t>
            </a:r>
          </a:p>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5476875" y="6356350"/>
            <a:ext cx="3664403" cy="365125"/>
          </a:xfrm>
        </p:spPr>
        <p:txBody>
          <a:bodyPr/>
          <a:lstStyle/>
          <a:p>
            <a:r>
              <a:rPr lang="en-US" dirty="0"/>
              <a:t>Online shopping management system ERD and database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815341"/>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307364"/>
            <a:ext cx="2895600" cy="3803151"/>
          </a:xfrm>
        </p:spPr>
        <p:txBody>
          <a:bodyPr>
            <a:normAutofit fontScale="92500" lnSpcReduction="20000"/>
          </a:bodyPr>
          <a:lstStyle/>
          <a:p>
            <a:r>
              <a:rPr lang="en-US" dirty="0"/>
              <a:t>INTRODUCTION</a:t>
            </a:r>
          </a:p>
          <a:p>
            <a:r>
              <a:rPr lang="en-US" dirty="0"/>
              <a:t>WHAT IS DATABASE </a:t>
            </a:r>
          </a:p>
          <a:p>
            <a:r>
              <a:rPr lang="en-US" dirty="0"/>
              <a:t>WHAT IS ERD</a:t>
            </a:r>
          </a:p>
          <a:p>
            <a:r>
              <a:rPr lang="en-US" dirty="0"/>
              <a:t>DATABASE OF OSMS</a:t>
            </a:r>
          </a:p>
          <a:p>
            <a:r>
              <a:rPr lang="en-US" dirty="0"/>
              <a:t>ERD OF OSMS</a:t>
            </a:r>
          </a:p>
          <a:p>
            <a:r>
              <a:rPr lang="en-US" dirty="0"/>
              <a:t>FUTURE OF OSMS</a:t>
            </a:r>
          </a:p>
          <a:p>
            <a:r>
              <a:rPr lang="en-US" dirty="0"/>
              <a:t>IMPORTANT FEATURES OF DATABASE </a:t>
            </a:r>
          </a:p>
          <a:p>
            <a:r>
              <a:rPr lang="en-US" dirty="0"/>
              <a:t>SUMMARY</a:t>
            </a:r>
          </a:p>
          <a:p>
            <a:r>
              <a:rPr lang="en-US"/>
              <a:t>QUERIES</a:t>
            </a:r>
            <a:endParaRPr lang="en-US" dirty="0"/>
          </a:p>
          <a:p>
            <a:r>
              <a:rPr lang="en-US" dirty="0"/>
              <a:t>REFERENCES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390775" y="6356349"/>
            <a:ext cx="3145530" cy="365125"/>
          </a:xfrm>
        </p:spPr>
        <p:txBody>
          <a:bodyPr/>
          <a:lstStyle/>
          <a:p>
            <a:r>
              <a:rPr lang="en-US" dirty="0"/>
              <a:t>Online shopping management system ERD and database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089276"/>
            <a:ext cx="5111750" cy="3267074"/>
          </a:xfrm>
        </p:spPr>
        <p:txBody>
          <a:bodyPr>
            <a:normAutofit/>
          </a:bodyPr>
          <a:lstStyle/>
          <a:p>
            <a:r>
              <a:rPr lang="en-US" dirty="0"/>
              <a:t>For a Business to grow large which totally depends on an electronic platform its bases needs to be strong and error free which in the Online Shopping management system is the Database of the system which needs to be strong in relationships which will allows it to performs complex actions as they are needed also if the database is not properly structured the system might fail as it stores and organizes data in a structured manner and if not it can cause many problems as in performance, data integrity, security and even in scalability and without strong database the system my not be able to perform workload and protect data.  </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Online shopping management system ERD and database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What is Database ?</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5" name="Text Placeholder 2">
            <a:extLst>
              <a:ext uri="{FF2B5EF4-FFF2-40B4-BE49-F238E27FC236}">
                <a16:creationId xmlns:a16="http://schemas.microsoft.com/office/drawing/2014/main" id="{8B3CAE72-B7E6-7CC4-79AD-E4242D658675}"/>
              </a:ext>
            </a:extLst>
          </p:cNvPr>
          <p:cNvSpPr txBox="1">
            <a:spLocks/>
          </p:cNvSpPr>
          <p:nvPr/>
        </p:nvSpPr>
        <p:spPr>
          <a:xfrm>
            <a:off x="1362074" y="1590676"/>
            <a:ext cx="9991725" cy="46291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A database is a structured collection of data designed to store and manage large amounts of information.</a:t>
            </a:r>
          </a:p>
          <a:p>
            <a:r>
              <a:rPr lang="en-US" sz="1400" dirty="0"/>
              <a:t>Databases are essential for modern software systems and applications.</a:t>
            </a:r>
          </a:p>
          <a:p>
            <a:r>
              <a:rPr lang="en-US" sz="1400" dirty="0"/>
              <a:t>They provide a reliable and secure way to store, manage, and access data for analysis, reporting, and decision-making.</a:t>
            </a:r>
          </a:p>
          <a:p>
            <a:r>
              <a:rPr lang="en-US" sz="1400" dirty="0"/>
              <a:t>Databases are managed by a database management system (DBMS), such as MySQL, Oracle, Microsoft SQL Server, and </a:t>
            </a:r>
            <a:r>
              <a:rPr lang="en-US" sz="1400" dirty="0" err="1"/>
              <a:t>PostgreSQL.In</a:t>
            </a:r>
            <a:r>
              <a:rPr lang="en-US" sz="1400" dirty="0"/>
              <a:t> an online shopping management system, a database is used to store and manage information related to products, customers, orders, payments, and other relevant data.</a:t>
            </a:r>
          </a:p>
          <a:p>
            <a:pPr marL="0" indent="0">
              <a:buNone/>
            </a:pPr>
            <a:r>
              <a:rPr lang="en-US" sz="1400" dirty="0"/>
              <a:t>For example, the product database may include information such as product name, description, price, image, availability, and other details. The customer database may include information such as name, address, email, phone number, and other contact details. The order database may include information such as order number, customer details, product details, quantity, price, and payment information.</a:t>
            </a:r>
          </a:p>
        </p:txBody>
      </p:sp>
    </p:spTree>
    <p:extLst>
      <p:ext uri="{BB962C8B-B14F-4D97-AF65-F5344CB8AC3E}">
        <p14:creationId xmlns:p14="http://schemas.microsoft.com/office/powerpoint/2010/main" val="2896385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746125"/>
            <a:ext cx="10515600" cy="1325563"/>
          </a:xfrm>
        </p:spPr>
        <p:txBody>
          <a:bodyPr/>
          <a:lstStyle/>
          <a:p>
            <a:r>
              <a:rPr lang="en-US" dirty="0"/>
              <a:t>What is ERD ?</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5" name="Text Placeholder 2">
            <a:extLst>
              <a:ext uri="{FF2B5EF4-FFF2-40B4-BE49-F238E27FC236}">
                <a16:creationId xmlns:a16="http://schemas.microsoft.com/office/drawing/2014/main" id="{8B3CAE72-B7E6-7CC4-79AD-E4242D658675}"/>
              </a:ext>
            </a:extLst>
          </p:cNvPr>
          <p:cNvSpPr txBox="1">
            <a:spLocks/>
          </p:cNvSpPr>
          <p:nvPr/>
        </p:nvSpPr>
        <p:spPr>
          <a:xfrm>
            <a:off x="1362074" y="2152651"/>
            <a:ext cx="9991725" cy="23145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An ERD is a diagram that shows the relationships between different tables in a database. It includes entities (like customers, orders, or products), attributes (like name or address), and relationships (like orders being placed by customers). ERDs are important for designing a well-organized and effective database.</a:t>
            </a:r>
          </a:p>
          <a:p>
            <a:r>
              <a:rPr lang="en-US" sz="1400" dirty="0"/>
              <a:t>In an online management system, an ERD is used to model relationships between entities such as users, products, orders, payments, and shipping addresses. Each entity has attributes, and the ERD shows how they are related. For example, one customer can place multiple orders (one-to-many), and one order can contain multiple products (many-to-many).</a:t>
            </a:r>
          </a:p>
        </p:txBody>
      </p:sp>
    </p:spTree>
    <p:extLst>
      <p:ext uri="{BB962C8B-B14F-4D97-AF65-F5344CB8AC3E}">
        <p14:creationId xmlns:p14="http://schemas.microsoft.com/office/powerpoint/2010/main" val="525660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Database of online shopping management system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5" name="Text Placeholder 2">
            <a:extLst>
              <a:ext uri="{FF2B5EF4-FFF2-40B4-BE49-F238E27FC236}">
                <a16:creationId xmlns:a16="http://schemas.microsoft.com/office/drawing/2014/main" id="{8B3CAE72-B7E6-7CC4-79AD-E4242D658675}"/>
              </a:ext>
            </a:extLst>
          </p:cNvPr>
          <p:cNvSpPr txBox="1">
            <a:spLocks/>
          </p:cNvSpPr>
          <p:nvPr/>
        </p:nvSpPr>
        <p:spPr>
          <a:xfrm>
            <a:off x="1362074" y="1378857"/>
            <a:ext cx="9991725" cy="51140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In the case of an online shopping management system, ER modeling is an ideal choice because it enables us to represent the different components of the system and their relationships. By using an ER model, we can identify the different entities in the system, the relationships between them, and the attributes that describe those entities. This information is essential for developing an effective database schema.</a:t>
            </a:r>
          </a:p>
          <a:p>
            <a:pPr marL="0" indent="0">
              <a:buNone/>
            </a:pPr>
            <a:r>
              <a:rPr lang="en-US" sz="1400" dirty="0"/>
              <a:t>The components relevant to our database design include the following:</a:t>
            </a:r>
          </a:p>
          <a:p>
            <a:r>
              <a:rPr lang="en-US" sz="1400" dirty="0"/>
              <a:t>Customers: Entity representing buyers, with attributes like ID, name, and contact information.</a:t>
            </a:r>
          </a:p>
          <a:p>
            <a:r>
              <a:rPr lang="en-US" sz="1400" dirty="0"/>
              <a:t>Orders: Entity representing shopping orders, with attributes like order ID, customer ID, and date.</a:t>
            </a:r>
          </a:p>
          <a:p>
            <a:r>
              <a:rPr lang="en-US" sz="1400" dirty="0"/>
              <a:t>Deliveries: Entity representing product deliveries to customers, with attributes like delivery ID, order ID, customer ID, product ID, and date.</a:t>
            </a:r>
          </a:p>
          <a:p>
            <a:r>
              <a:rPr lang="en-US" sz="1400" dirty="0"/>
              <a:t>Sellers: Entity representing vendors selling their products, with attributes like seller ID, product ID, name, and contact address.</a:t>
            </a:r>
          </a:p>
          <a:p>
            <a:r>
              <a:rPr lang="en-US" sz="1400" dirty="0"/>
              <a:t>Transactions: Entity representing customer transactions, with attributes like transaction ID, customer ID, order ID, product ID, payment ID, amount, and date.</a:t>
            </a:r>
          </a:p>
          <a:p>
            <a:r>
              <a:rPr lang="en-US" sz="1400" dirty="0"/>
              <a:t>Products: Entity representing available products for sale, with attributes like product ID, name, and price.</a:t>
            </a:r>
          </a:p>
          <a:p>
            <a:pPr marL="0" indent="0">
              <a:buNone/>
            </a:pPr>
            <a:r>
              <a:rPr lang="en-US" sz="1400" dirty="0"/>
              <a:t>These components are interconnected through different relationships, such as the relationship between the customer entity and the shopping orders entity. The relationship between the products entity and the seller entity, and so on. By modeling these relationships, we can create a database schema that effectively captures the different components of the online shopping management system.</a:t>
            </a:r>
          </a:p>
        </p:txBody>
      </p:sp>
    </p:spTree>
    <p:extLst>
      <p:ext uri="{BB962C8B-B14F-4D97-AF65-F5344CB8AC3E}">
        <p14:creationId xmlns:p14="http://schemas.microsoft.com/office/powerpoint/2010/main" val="443819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Effect transition="in" filter="fade">
                                      <p:cBhvr>
                                        <p:cTn id="63" dur="1000"/>
                                        <p:tgtEl>
                                          <p:spTgt spid="5">
                                            <p:txEl>
                                              <p:pRg st="8" end="8"/>
                                            </p:txEl>
                                          </p:spTgt>
                                        </p:tgtEl>
                                      </p:cBhvr>
                                    </p:animEffect>
                                    <p:anim calcmode="lin" valueType="num">
                                      <p:cBhvr>
                                        <p:cTn id="64"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51109"/>
            <a:ext cx="10515600" cy="1325563"/>
          </a:xfrm>
        </p:spPr>
        <p:txBody>
          <a:bodyPr/>
          <a:lstStyle/>
          <a:p>
            <a:r>
              <a:rPr lang="en-US" dirty="0"/>
              <a:t>ERD of online shopping management system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5" name="Text Placeholder 2">
            <a:extLst>
              <a:ext uri="{FF2B5EF4-FFF2-40B4-BE49-F238E27FC236}">
                <a16:creationId xmlns:a16="http://schemas.microsoft.com/office/drawing/2014/main" id="{8B3CAE72-B7E6-7CC4-79AD-E4242D658675}"/>
              </a:ext>
            </a:extLst>
          </p:cNvPr>
          <p:cNvSpPr txBox="1">
            <a:spLocks/>
          </p:cNvSpPr>
          <p:nvPr/>
        </p:nvSpPr>
        <p:spPr>
          <a:xfrm>
            <a:off x="1362074" y="5021943"/>
            <a:ext cx="9991725" cy="147093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The ERD model includes six entities: customer, product, seller, shopping order, delivery, and transaction report. Each entity is represented by a rectangle, and the relationships between entities are represented by lines. The cardinality of each relationship is shown by the symbols at each end of the line.’</a:t>
            </a:r>
          </a:p>
          <a:p>
            <a:pPr marL="0" indent="0">
              <a:buNone/>
            </a:pPr>
            <a:r>
              <a:rPr lang="en-US" sz="1400" dirty="0"/>
              <a:t>The tables are designed to store the data for each entity, with the primary key (PK) and foreign key (FK) constraints specified where necessary. The primary key uniquely identifies each row in the table, and the foreign key establishes a relationship with another table. The attributes for each table are defined based on the information required by the system, as specified in the business rules.</a:t>
            </a:r>
          </a:p>
        </p:txBody>
      </p:sp>
      <p:pic>
        <p:nvPicPr>
          <p:cNvPr id="4" name="Picture 3" descr="Diagram, engineering drawing&#10;&#10;Description automatically generated">
            <a:extLst>
              <a:ext uri="{FF2B5EF4-FFF2-40B4-BE49-F238E27FC236}">
                <a16:creationId xmlns:a16="http://schemas.microsoft.com/office/drawing/2014/main" id="{69B5E559-D55A-EEE4-FC90-B56BDC51B263}"/>
              </a:ext>
            </a:extLst>
          </p:cNvPr>
          <p:cNvPicPr>
            <a:picLocks noChangeAspect="1"/>
          </p:cNvPicPr>
          <p:nvPr/>
        </p:nvPicPr>
        <p:blipFill>
          <a:blip r:embed="rId2"/>
          <a:stretch>
            <a:fillRect/>
          </a:stretch>
        </p:blipFill>
        <p:spPr>
          <a:xfrm>
            <a:off x="1840432" y="1099226"/>
            <a:ext cx="7955321" cy="3860671"/>
          </a:xfrm>
          <a:prstGeom prst="rect">
            <a:avLst/>
          </a:prstGeom>
        </p:spPr>
      </p:pic>
    </p:spTree>
    <p:extLst>
      <p:ext uri="{BB962C8B-B14F-4D97-AF65-F5344CB8AC3E}">
        <p14:creationId xmlns:p14="http://schemas.microsoft.com/office/powerpoint/2010/main" val="33496844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Future of online shopping management system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5" name="Text Placeholder 2">
            <a:extLst>
              <a:ext uri="{FF2B5EF4-FFF2-40B4-BE49-F238E27FC236}">
                <a16:creationId xmlns:a16="http://schemas.microsoft.com/office/drawing/2014/main" id="{8B3CAE72-B7E6-7CC4-79AD-E4242D658675}"/>
              </a:ext>
            </a:extLst>
          </p:cNvPr>
          <p:cNvSpPr txBox="1">
            <a:spLocks/>
          </p:cNvSpPr>
          <p:nvPr/>
        </p:nvSpPr>
        <p:spPr>
          <a:xfrm>
            <a:off x="1362074" y="1952624"/>
            <a:ext cx="9991725" cy="40386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NoSQL databases are becoming popular for handling large amounts of unstructured data</a:t>
            </a:r>
          </a:p>
          <a:p>
            <a:r>
              <a:rPr lang="en-US" sz="1400" dirty="0"/>
              <a:t>Big data tools can help businesses analyze and gain insights from massive amounts of data</a:t>
            </a:r>
          </a:p>
          <a:p>
            <a:r>
              <a:rPr lang="en-US" sz="1400" dirty="0"/>
              <a:t>Data mining can identify patterns and trends to optimize operations and improve customer experience</a:t>
            </a:r>
          </a:p>
          <a:p>
            <a:r>
              <a:rPr lang="en-US" sz="1400" dirty="0"/>
              <a:t>Data warehousing organizes data for easier access and analysis</a:t>
            </a:r>
          </a:p>
          <a:p>
            <a:r>
              <a:rPr lang="en-US" sz="1400" dirty="0"/>
              <a:t>Business intelligence tools can provide insights for improving business operations.</a:t>
            </a:r>
          </a:p>
          <a:p>
            <a:pPr marL="0" indent="0">
              <a:buNone/>
            </a:pPr>
            <a:r>
              <a:rPr lang="en-US" sz="1400" dirty="0"/>
              <a:t>The future of online shopping management systems is expected to be shaped by advancements in AI, machine learning, and blockchain technology. These technologies can help to improve the efficiency, security, and accuracy of online shopping systems. By implementing these advancements, businesses can benefit from increased customer satisfaction, improved decision-making, and reduced costs.</a:t>
            </a:r>
          </a:p>
        </p:txBody>
      </p:sp>
    </p:spTree>
    <p:extLst>
      <p:ext uri="{BB962C8B-B14F-4D97-AF65-F5344CB8AC3E}">
        <p14:creationId xmlns:p14="http://schemas.microsoft.com/office/powerpoint/2010/main" val="1450593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Important Features in Database</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Online shopping management system ERD and database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Text Placeholder 2">
            <a:extLst>
              <a:ext uri="{FF2B5EF4-FFF2-40B4-BE49-F238E27FC236}">
                <a16:creationId xmlns:a16="http://schemas.microsoft.com/office/drawing/2014/main" id="{8B3CAE72-B7E6-7CC4-79AD-E4242D658675}"/>
              </a:ext>
            </a:extLst>
          </p:cNvPr>
          <p:cNvSpPr txBox="1">
            <a:spLocks/>
          </p:cNvSpPr>
          <p:nvPr/>
        </p:nvSpPr>
        <p:spPr>
          <a:xfrm>
            <a:off x="1362074" y="1409701"/>
            <a:ext cx="9991725" cy="37528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Certainly! Implementing database security management, backup, and recovery management is essential for ensuring the safety and reliability of our online shopping system. Let me discuss each of these areas in more detail.</a:t>
            </a:r>
          </a:p>
          <a:p>
            <a:r>
              <a:rPr lang="en-US" sz="1400" dirty="0"/>
              <a:t>Database security management:</a:t>
            </a:r>
          </a:p>
          <a:p>
            <a:pPr lvl="1"/>
            <a:r>
              <a:rPr lang="en-US" sz="1400" dirty="0"/>
              <a:t>Protects data from unauthorized access, data breaches, and cyberattacks.</a:t>
            </a:r>
          </a:p>
          <a:p>
            <a:pPr lvl="1"/>
            <a:r>
              <a:rPr lang="en-US" sz="1400" dirty="0"/>
              <a:t>Implements access controls and encryption techniques.</a:t>
            </a:r>
          </a:p>
          <a:p>
            <a:pPr lvl="1"/>
            <a:r>
              <a:rPr lang="en-US" sz="1400" dirty="0"/>
              <a:t>Regularly monitors database for unusual activity and takes appropriate measures to mitigate risks.</a:t>
            </a:r>
          </a:p>
          <a:p>
            <a:r>
              <a:rPr lang="en-US" sz="1400" dirty="0"/>
              <a:t>Backup management:</a:t>
            </a:r>
          </a:p>
          <a:p>
            <a:pPr lvl="1"/>
            <a:r>
              <a:rPr lang="en-US" sz="1400" dirty="0"/>
              <a:t>Ensures availability of data in case of disasters or system failures.</a:t>
            </a:r>
          </a:p>
          <a:p>
            <a:pPr lvl="1"/>
            <a:r>
              <a:rPr lang="en-US" sz="1400" dirty="0"/>
              <a:t>Minimizes data loss and enables quick data restoration.</a:t>
            </a:r>
          </a:p>
          <a:p>
            <a:pPr lvl="1"/>
            <a:r>
              <a:rPr lang="en-US" sz="1400" dirty="0"/>
              <a:t>Implements a backup strategy that fits business needs.</a:t>
            </a:r>
          </a:p>
          <a:p>
            <a:pPr lvl="1"/>
            <a:r>
              <a:rPr lang="en-US" sz="1400" dirty="0"/>
              <a:t>Tests backup and restore procedures regularly.</a:t>
            </a:r>
          </a:p>
          <a:p>
            <a:r>
              <a:rPr lang="en-US" sz="1400" dirty="0"/>
              <a:t>Recovery management:</a:t>
            </a:r>
          </a:p>
          <a:p>
            <a:pPr lvl="1"/>
            <a:r>
              <a:rPr lang="en-US" sz="1400" dirty="0"/>
              <a:t>Enables quick recovery from system failures or data losses.</a:t>
            </a:r>
          </a:p>
          <a:p>
            <a:pPr lvl="1"/>
            <a:r>
              <a:rPr lang="en-US" sz="1400" dirty="0"/>
              <a:t>Defines a disaster recovery plan that includes steps for restoring data, systems, and applications.</a:t>
            </a:r>
          </a:p>
          <a:p>
            <a:pPr lvl="1"/>
            <a:r>
              <a:rPr lang="en-US" sz="1400" dirty="0"/>
              <a:t>Tests recovery procedures regularly to ensure effectiveness in real-world scenarios.</a:t>
            </a:r>
          </a:p>
        </p:txBody>
      </p:sp>
    </p:spTree>
    <p:extLst>
      <p:ext uri="{BB962C8B-B14F-4D97-AF65-F5344CB8AC3E}">
        <p14:creationId xmlns:p14="http://schemas.microsoft.com/office/powerpoint/2010/main" val="3882042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1000"/>
                                        <p:tgtEl>
                                          <p:spTgt spid="5">
                                            <p:txEl>
                                              <p:pRg st="9" end="9"/>
                                            </p:txEl>
                                          </p:spTgt>
                                        </p:tgtEl>
                                      </p:cBhvr>
                                    </p:animEffect>
                                    <p:anim calcmode="lin" valueType="num">
                                      <p:cBhvr>
                                        <p:cTn id="5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Effect transition="in" filter="fade">
                                      <p:cBhvr>
                                        <p:cTn id="63" dur="1000"/>
                                        <p:tgtEl>
                                          <p:spTgt spid="5">
                                            <p:txEl>
                                              <p:pRg st="10" end="10"/>
                                            </p:txEl>
                                          </p:spTgt>
                                        </p:tgtEl>
                                      </p:cBhvr>
                                    </p:animEffect>
                                    <p:anim calcmode="lin" valueType="num">
                                      <p:cBhvr>
                                        <p:cTn id="64"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
                                            <p:txEl>
                                              <p:pRg st="11" end="11"/>
                                            </p:txEl>
                                          </p:spTgt>
                                        </p:tgtEl>
                                        <p:attrNameLst>
                                          <p:attrName>style.visibility</p:attrName>
                                        </p:attrNameLst>
                                      </p:cBhvr>
                                      <p:to>
                                        <p:strVal val="visible"/>
                                      </p:to>
                                    </p:set>
                                    <p:animEffect transition="in" filter="fade">
                                      <p:cBhvr>
                                        <p:cTn id="68" dur="1000"/>
                                        <p:tgtEl>
                                          <p:spTgt spid="5">
                                            <p:txEl>
                                              <p:pRg st="11" end="11"/>
                                            </p:txEl>
                                          </p:spTgt>
                                        </p:tgtEl>
                                      </p:cBhvr>
                                    </p:animEffect>
                                    <p:anim calcmode="lin" valueType="num">
                                      <p:cBhvr>
                                        <p:cTn id="69"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5">
                                            <p:txEl>
                                              <p:pRg st="12" end="12"/>
                                            </p:txEl>
                                          </p:spTgt>
                                        </p:tgtEl>
                                        <p:attrNameLst>
                                          <p:attrName>style.visibility</p:attrName>
                                        </p:attrNameLst>
                                      </p:cBhvr>
                                      <p:to>
                                        <p:strVal val="visible"/>
                                      </p:to>
                                    </p:set>
                                    <p:animEffect transition="in" filter="fade">
                                      <p:cBhvr>
                                        <p:cTn id="73" dur="1000"/>
                                        <p:tgtEl>
                                          <p:spTgt spid="5">
                                            <p:txEl>
                                              <p:pRg st="12" end="12"/>
                                            </p:txEl>
                                          </p:spTgt>
                                        </p:tgtEl>
                                      </p:cBhvr>
                                    </p:animEffect>
                                    <p:anim calcmode="lin" valueType="num">
                                      <p:cBhvr>
                                        <p:cTn id="74"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
                                            <p:txEl>
                                              <p:pRg st="13" end="13"/>
                                            </p:txEl>
                                          </p:spTgt>
                                        </p:tgtEl>
                                        <p:attrNameLst>
                                          <p:attrName>style.visibility</p:attrName>
                                        </p:attrNameLst>
                                      </p:cBhvr>
                                      <p:to>
                                        <p:strVal val="visible"/>
                                      </p:to>
                                    </p:set>
                                    <p:animEffect transition="in" filter="fade">
                                      <p:cBhvr>
                                        <p:cTn id="78" dur="1000"/>
                                        <p:tgtEl>
                                          <p:spTgt spid="5">
                                            <p:txEl>
                                              <p:pRg st="13" end="13"/>
                                            </p:txEl>
                                          </p:spTgt>
                                        </p:tgtEl>
                                      </p:cBhvr>
                                    </p:animEffect>
                                    <p:anim calcmode="lin" valueType="num">
                                      <p:cBhvr>
                                        <p:cTn id="79"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170</TotalTime>
  <Words>1667</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Online shopping management system ERD and database</vt:lpstr>
      <vt:lpstr>AGENDA</vt:lpstr>
      <vt:lpstr>INTRODUCTION</vt:lpstr>
      <vt:lpstr>What is Database ?</vt:lpstr>
      <vt:lpstr>What is ERD ?</vt:lpstr>
      <vt:lpstr>Database of online shopping management system</vt:lpstr>
      <vt:lpstr>ERD of online shopping management system</vt:lpstr>
      <vt:lpstr>Future of online shopping management system</vt:lpstr>
      <vt:lpstr>Important Features in Database</vt:lpstr>
      <vt:lpstr>queries</vt:lpstr>
      <vt:lpstr>queries</vt:lpstr>
      <vt:lpstr>queries</vt:lpstr>
      <vt:lpstr>queries</vt:lpstr>
      <vt:lpstr>SUMMARY</vt:lpstr>
      <vt:lpstr>refrences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management system ERD and database</dc:title>
  <dc:creator>HUZAIFA NIAZ</dc:creator>
  <cp:lastModifiedBy>HUZAIFA NIAZ</cp:lastModifiedBy>
  <cp:revision>13</cp:revision>
  <dcterms:created xsi:type="dcterms:W3CDTF">2023-04-01T19:40:32Z</dcterms:created>
  <dcterms:modified xsi:type="dcterms:W3CDTF">2023-04-05T11:12:50Z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