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6" r:id="rId10"/>
    <p:sldId id="267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793CB0-5D99-4051-8487-C58FC2D82082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ADBC2A6-8E64-486A-ADF4-3B0A6F568C7B}">
      <dgm:prSet/>
      <dgm:spPr/>
      <dgm:t>
        <a:bodyPr/>
        <a:lstStyle/>
        <a:p>
          <a:r>
            <a:rPr lang="en-CA" b="1" dirty="0"/>
            <a:t>Standard</a:t>
          </a:r>
          <a:r>
            <a:rPr lang="en-CA" dirty="0"/>
            <a:t> 56-day (8 weeks) Interval for both men and women</a:t>
          </a:r>
          <a:endParaRPr lang="en-US" dirty="0"/>
        </a:p>
      </dgm:t>
    </dgm:pt>
    <dgm:pt modelId="{FE11E883-A978-4E3D-BBE2-754AD35E6F87}" type="parTrans" cxnId="{4C1DE11F-6626-4E80-B0B9-13DD1D353602}">
      <dgm:prSet/>
      <dgm:spPr/>
      <dgm:t>
        <a:bodyPr/>
        <a:lstStyle/>
        <a:p>
          <a:endParaRPr lang="en-US"/>
        </a:p>
      </dgm:t>
    </dgm:pt>
    <dgm:pt modelId="{FEAD3269-91A5-483F-B873-36624227E43C}" type="sibTrans" cxnId="{4C1DE11F-6626-4E80-B0B9-13DD1D353602}">
      <dgm:prSet/>
      <dgm:spPr/>
      <dgm:t>
        <a:bodyPr/>
        <a:lstStyle/>
        <a:p>
          <a:endParaRPr lang="en-US"/>
        </a:p>
      </dgm:t>
    </dgm:pt>
    <dgm:pt modelId="{670CB8E0-A71E-4E11-9DAD-D0008DDD59A9}">
      <dgm:prSet/>
      <dgm:spPr/>
      <dgm:t>
        <a:bodyPr/>
        <a:lstStyle/>
        <a:p>
          <a:r>
            <a:rPr lang="en-CA"/>
            <a:t>8 weeks for men and 12 weeks for women</a:t>
          </a:r>
          <a:endParaRPr lang="en-US"/>
        </a:p>
      </dgm:t>
    </dgm:pt>
    <dgm:pt modelId="{14A6EC77-B566-4BA5-87D7-BF1B6D4336D8}" type="parTrans" cxnId="{E33AF514-D49C-4DB6-BD36-E6F933B609D7}">
      <dgm:prSet/>
      <dgm:spPr/>
      <dgm:t>
        <a:bodyPr/>
        <a:lstStyle/>
        <a:p>
          <a:endParaRPr lang="en-US"/>
        </a:p>
      </dgm:t>
    </dgm:pt>
    <dgm:pt modelId="{3D79C712-3E59-459F-B2FA-B8A517DDDCBF}" type="sibTrans" cxnId="{E33AF514-D49C-4DB6-BD36-E6F933B609D7}">
      <dgm:prSet/>
      <dgm:spPr/>
      <dgm:t>
        <a:bodyPr/>
        <a:lstStyle/>
        <a:p>
          <a:endParaRPr lang="en-US"/>
        </a:p>
      </dgm:t>
    </dgm:pt>
    <dgm:pt modelId="{F701BFBB-643E-4876-A949-799065FEEA76}">
      <dgm:prSet/>
      <dgm:spPr/>
      <dgm:t>
        <a:bodyPr/>
        <a:lstStyle/>
        <a:p>
          <a:r>
            <a:rPr lang="en-CA" dirty="0"/>
            <a:t>12 weeks for both men and women</a:t>
          </a:r>
          <a:endParaRPr lang="en-US" dirty="0"/>
        </a:p>
      </dgm:t>
    </dgm:pt>
    <dgm:pt modelId="{CD1AC469-D614-46D2-948E-C889429EFDBC}" type="parTrans" cxnId="{0D97DBE7-041A-48AC-B091-0DE1884A0C67}">
      <dgm:prSet/>
      <dgm:spPr/>
      <dgm:t>
        <a:bodyPr/>
        <a:lstStyle/>
        <a:p>
          <a:endParaRPr lang="en-US"/>
        </a:p>
      </dgm:t>
    </dgm:pt>
    <dgm:pt modelId="{C3427128-606A-44EB-BB59-496A5FD7FA50}" type="sibTrans" cxnId="{0D97DBE7-041A-48AC-B091-0DE1884A0C67}">
      <dgm:prSet/>
      <dgm:spPr/>
      <dgm:t>
        <a:bodyPr/>
        <a:lstStyle/>
        <a:p>
          <a:endParaRPr lang="en-US"/>
        </a:p>
      </dgm:t>
    </dgm:pt>
    <dgm:pt modelId="{5CD62FB7-FC36-4A41-8BDD-3DF52753A674}" type="pres">
      <dgm:prSet presAssocID="{A1793CB0-5D99-4051-8487-C58FC2D8208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B1F83E-03D7-41D6-8CC7-7DD0ECFAF13B}" type="pres">
      <dgm:prSet presAssocID="{3ADBC2A6-8E64-486A-ADF4-3B0A6F568C7B}" presName="hierRoot1" presStyleCnt="0"/>
      <dgm:spPr/>
    </dgm:pt>
    <dgm:pt modelId="{3EC95CC9-C4A3-422F-99E4-1A5AB62E2C2A}" type="pres">
      <dgm:prSet presAssocID="{3ADBC2A6-8E64-486A-ADF4-3B0A6F568C7B}" presName="composite" presStyleCnt="0"/>
      <dgm:spPr/>
    </dgm:pt>
    <dgm:pt modelId="{39083DD1-84AE-4943-A1C4-C11B51A03294}" type="pres">
      <dgm:prSet presAssocID="{3ADBC2A6-8E64-486A-ADF4-3B0A6F568C7B}" presName="background" presStyleLbl="node0" presStyleIdx="0" presStyleCnt="3"/>
      <dgm:spPr/>
    </dgm:pt>
    <dgm:pt modelId="{D11BFF31-1877-4A57-B54A-A12A8DF46377}" type="pres">
      <dgm:prSet presAssocID="{3ADBC2A6-8E64-486A-ADF4-3B0A6F568C7B}" presName="text" presStyleLbl="fgAcc0" presStyleIdx="0" presStyleCnt="3">
        <dgm:presLayoutVars>
          <dgm:chPref val="3"/>
        </dgm:presLayoutVars>
      </dgm:prSet>
      <dgm:spPr/>
    </dgm:pt>
    <dgm:pt modelId="{1F0CB825-892A-409C-8435-EF2334374402}" type="pres">
      <dgm:prSet presAssocID="{3ADBC2A6-8E64-486A-ADF4-3B0A6F568C7B}" presName="hierChild2" presStyleCnt="0"/>
      <dgm:spPr/>
    </dgm:pt>
    <dgm:pt modelId="{F9527234-3BB7-409A-9E48-64D22DD7ADA3}" type="pres">
      <dgm:prSet presAssocID="{670CB8E0-A71E-4E11-9DAD-D0008DDD59A9}" presName="hierRoot1" presStyleCnt="0"/>
      <dgm:spPr/>
    </dgm:pt>
    <dgm:pt modelId="{0D7EC39F-777D-49B7-875B-9604518D6CE1}" type="pres">
      <dgm:prSet presAssocID="{670CB8E0-A71E-4E11-9DAD-D0008DDD59A9}" presName="composite" presStyleCnt="0"/>
      <dgm:spPr/>
    </dgm:pt>
    <dgm:pt modelId="{4097120E-A434-446C-8CE4-3E6391F32CA2}" type="pres">
      <dgm:prSet presAssocID="{670CB8E0-A71E-4E11-9DAD-D0008DDD59A9}" presName="background" presStyleLbl="node0" presStyleIdx="1" presStyleCnt="3"/>
      <dgm:spPr/>
    </dgm:pt>
    <dgm:pt modelId="{DA344C50-DDA8-4F1E-8C76-23A648436294}" type="pres">
      <dgm:prSet presAssocID="{670CB8E0-A71E-4E11-9DAD-D0008DDD59A9}" presName="text" presStyleLbl="fgAcc0" presStyleIdx="1" presStyleCnt="3">
        <dgm:presLayoutVars>
          <dgm:chPref val="3"/>
        </dgm:presLayoutVars>
      </dgm:prSet>
      <dgm:spPr/>
    </dgm:pt>
    <dgm:pt modelId="{4A6504BF-9839-424C-B869-F356EBCF8CF6}" type="pres">
      <dgm:prSet presAssocID="{670CB8E0-A71E-4E11-9DAD-D0008DDD59A9}" presName="hierChild2" presStyleCnt="0"/>
      <dgm:spPr/>
    </dgm:pt>
    <dgm:pt modelId="{B80ED4BA-D300-427F-A805-48AB3ECDA786}" type="pres">
      <dgm:prSet presAssocID="{F701BFBB-643E-4876-A949-799065FEEA76}" presName="hierRoot1" presStyleCnt="0"/>
      <dgm:spPr/>
    </dgm:pt>
    <dgm:pt modelId="{34209F53-E4CD-4904-B3B2-87B3D2A499B2}" type="pres">
      <dgm:prSet presAssocID="{F701BFBB-643E-4876-A949-799065FEEA76}" presName="composite" presStyleCnt="0"/>
      <dgm:spPr/>
    </dgm:pt>
    <dgm:pt modelId="{6116A51B-5E8A-4430-8497-F2F52A8F04D3}" type="pres">
      <dgm:prSet presAssocID="{F701BFBB-643E-4876-A949-799065FEEA76}" presName="background" presStyleLbl="node0" presStyleIdx="2" presStyleCnt="3"/>
      <dgm:spPr/>
    </dgm:pt>
    <dgm:pt modelId="{D42F10AD-425E-4D27-8E26-CCDFCE0CDE15}" type="pres">
      <dgm:prSet presAssocID="{F701BFBB-643E-4876-A949-799065FEEA76}" presName="text" presStyleLbl="fgAcc0" presStyleIdx="2" presStyleCnt="3">
        <dgm:presLayoutVars>
          <dgm:chPref val="3"/>
        </dgm:presLayoutVars>
      </dgm:prSet>
      <dgm:spPr/>
    </dgm:pt>
    <dgm:pt modelId="{E18A34A2-D746-463B-A9B9-0347288465A7}" type="pres">
      <dgm:prSet presAssocID="{F701BFBB-643E-4876-A949-799065FEEA76}" presName="hierChild2" presStyleCnt="0"/>
      <dgm:spPr/>
    </dgm:pt>
  </dgm:ptLst>
  <dgm:cxnLst>
    <dgm:cxn modelId="{E33AF514-D49C-4DB6-BD36-E6F933B609D7}" srcId="{A1793CB0-5D99-4051-8487-C58FC2D82082}" destId="{670CB8E0-A71E-4E11-9DAD-D0008DDD59A9}" srcOrd="1" destOrd="0" parTransId="{14A6EC77-B566-4BA5-87D7-BF1B6D4336D8}" sibTransId="{3D79C712-3E59-459F-B2FA-B8A517DDDCBF}"/>
    <dgm:cxn modelId="{4C1DE11F-6626-4E80-B0B9-13DD1D353602}" srcId="{A1793CB0-5D99-4051-8487-C58FC2D82082}" destId="{3ADBC2A6-8E64-486A-ADF4-3B0A6F568C7B}" srcOrd="0" destOrd="0" parTransId="{FE11E883-A978-4E3D-BBE2-754AD35E6F87}" sibTransId="{FEAD3269-91A5-483F-B873-36624227E43C}"/>
    <dgm:cxn modelId="{51D2B75D-9F8E-4095-A95B-043FE5442C21}" type="presOf" srcId="{F701BFBB-643E-4876-A949-799065FEEA76}" destId="{D42F10AD-425E-4D27-8E26-CCDFCE0CDE15}" srcOrd="0" destOrd="0" presId="urn:microsoft.com/office/officeart/2005/8/layout/hierarchy1"/>
    <dgm:cxn modelId="{49450B7E-A074-4C7C-9272-09515188C620}" type="presOf" srcId="{670CB8E0-A71E-4E11-9DAD-D0008DDD59A9}" destId="{DA344C50-DDA8-4F1E-8C76-23A648436294}" srcOrd="0" destOrd="0" presId="urn:microsoft.com/office/officeart/2005/8/layout/hierarchy1"/>
    <dgm:cxn modelId="{DF3F0C9C-00CA-45E7-8D75-8FF4968D97E4}" type="presOf" srcId="{3ADBC2A6-8E64-486A-ADF4-3B0A6F568C7B}" destId="{D11BFF31-1877-4A57-B54A-A12A8DF46377}" srcOrd="0" destOrd="0" presId="urn:microsoft.com/office/officeart/2005/8/layout/hierarchy1"/>
    <dgm:cxn modelId="{5AAF0AC3-464E-4F8D-A0EA-784660C88A36}" type="presOf" srcId="{A1793CB0-5D99-4051-8487-C58FC2D82082}" destId="{5CD62FB7-FC36-4A41-8BDD-3DF52753A674}" srcOrd="0" destOrd="0" presId="urn:microsoft.com/office/officeart/2005/8/layout/hierarchy1"/>
    <dgm:cxn modelId="{0D97DBE7-041A-48AC-B091-0DE1884A0C67}" srcId="{A1793CB0-5D99-4051-8487-C58FC2D82082}" destId="{F701BFBB-643E-4876-A949-799065FEEA76}" srcOrd="2" destOrd="0" parTransId="{CD1AC469-D614-46D2-948E-C889429EFDBC}" sibTransId="{C3427128-606A-44EB-BB59-496A5FD7FA50}"/>
    <dgm:cxn modelId="{36CE3C3B-E6A2-4672-87C7-0DA0704A62A6}" type="presParOf" srcId="{5CD62FB7-FC36-4A41-8BDD-3DF52753A674}" destId="{D9B1F83E-03D7-41D6-8CC7-7DD0ECFAF13B}" srcOrd="0" destOrd="0" presId="urn:microsoft.com/office/officeart/2005/8/layout/hierarchy1"/>
    <dgm:cxn modelId="{BF576A92-7AC4-4F19-A8A1-3912B1D0E403}" type="presParOf" srcId="{D9B1F83E-03D7-41D6-8CC7-7DD0ECFAF13B}" destId="{3EC95CC9-C4A3-422F-99E4-1A5AB62E2C2A}" srcOrd="0" destOrd="0" presId="urn:microsoft.com/office/officeart/2005/8/layout/hierarchy1"/>
    <dgm:cxn modelId="{BF4446EF-70B8-4C35-A4C8-A3412AE61CB9}" type="presParOf" srcId="{3EC95CC9-C4A3-422F-99E4-1A5AB62E2C2A}" destId="{39083DD1-84AE-4943-A1C4-C11B51A03294}" srcOrd="0" destOrd="0" presId="urn:microsoft.com/office/officeart/2005/8/layout/hierarchy1"/>
    <dgm:cxn modelId="{77519042-05DD-499F-A67D-E62C0AF1A5AB}" type="presParOf" srcId="{3EC95CC9-C4A3-422F-99E4-1A5AB62E2C2A}" destId="{D11BFF31-1877-4A57-B54A-A12A8DF46377}" srcOrd="1" destOrd="0" presId="urn:microsoft.com/office/officeart/2005/8/layout/hierarchy1"/>
    <dgm:cxn modelId="{7FDD8FBA-8795-4D1C-A965-D00B1E8C82F6}" type="presParOf" srcId="{D9B1F83E-03D7-41D6-8CC7-7DD0ECFAF13B}" destId="{1F0CB825-892A-409C-8435-EF2334374402}" srcOrd="1" destOrd="0" presId="urn:microsoft.com/office/officeart/2005/8/layout/hierarchy1"/>
    <dgm:cxn modelId="{2A855AE8-4EA1-47DE-94BC-855EE57E6EC2}" type="presParOf" srcId="{5CD62FB7-FC36-4A41-8BDD-3DF52753A674}" destId="{F9527234-3BB7-409A-9E48-64D22DD7ADA3}" srcOrd="1" destOrd="0" presId="urn:microsoft.com/office/officeart/2005/8/layout/hierarchy1"/>
    <dgm:cxn modelId="{6FA98DBB-A729-475A-9DCF-DE5766C5C2F9}" type="presParOf" srcId="{F9527234-3BB7-409A-9E48-64D22DD7ADA3}" destId="{0D7EC39F-777D-49B7-875B-9604518D6CE1}" srcOrd="0" destOrd="0" presId="urn:microsoft.com/office/officeart/2005/8/layout/hierarchy1"/>
    <dgm:cxn modelId="{22565206-A132-4EEF-8BD0-935B4C00F533}" type="presParOf" srcId="{0D7EC39F-777D-49B7-875B-9604518D6CE1}" destId="{4097120E-A434-446C-8CE4-3E6391F32CA2}" srcOrd="0" destOrd="0" presId="urn:microsoft.com/office/officeart/2005/8/layout/hierarchy1"/>
    <dgm:cxn modelId="{9A44B12D-0F9D-4084-9C84-9C26EE8AA820}" type="presParOf" srcId="{0D7EC39F-777D-49B7-875B-9604518D6CE1}" destId="{DA344C50-DDA8-4F1E-8C76-23A648436294}" srcOrd="1" destOrd="0" presId="urn:microsoft.com/office/officeart/2005/8/layout/hierarchy1"/>
    <dgm:cxn modelId="{D2425A15-773F-4B69-9735-3D69CC4E97F6}" type="presParOf" srcId="{F9527234-3BB7-409A-9E48-64D22DD7ADA3}" destId="{4A6504BF-9839-424C-B869-F356EBCF8CF6}" srcOrd="1" destOrd="0" presId="urn:microsoft.com/office/officeart/2005/8/layout/hierarchy1"/>
    <dgm:cxn modelId="{9640640C-F616-4E2C-AAFB-DC6AA85147ED}" type="presParOf" srcId="{5CD62FB7-FC36-4A41-8BDD-3DF52753A674}" destId="{B80ED4BA-D300-427F-A805-48AB3ECDA786}" srcOrd="2" destOrd="0" presId="urn:microsoft.com/office/officeart/2005/8/layout/hierarchy1"/>
    <dgm:cxn modelId="{3512DEA3-65E2-468F-B9EC-E270BB3D4816}" type="presParOf" srcId="{B80ED4BA-D300-427F-A805-48AB3ECDA786}" destId="{34209F53-E4CD-4904-B3B2-87B3D2A499B2}" srcOrd="0" destOrd="0" presId="urn:microsoft.com/office/officeart/2005/8/layout/hierarchy1"/>
    <dgm:cxn modelId="{60281CA3-9F3B-4B1A-977A-96E5C11E9EC2}" type="presParOf" srcId="{34209F53-E4CD-4904-B3B2-87B3D2A499B2}" destId="{6116A51B-5E8A-4430-8497-F2F52A8F04D3}" srcOrd="0" destOrd="0" presId="urn:microsoft.com/office/officeart/2005/8/layout/hierarchy1"/>
    <dgm:cxn modelId="{9581D66D-477F-424B-96C8-524AFFFE62D1}" type="presParOf" srcId="{34209F53-E4CD-4904-B3B2-87B3D2A499B2}" destId="{D42F10AD-425E-4D27-8E26-CCDFCE0CDE15}" srcOrd="1" destOrd="0" presId="urn:microsoft.com/office/officeart/2005/8/layout/hierarchy1"/>
    <dgm:cxn modelId="{52C83B85-7A26-435B-816E-450B37F9FD7B}" type="presParOf" srcId="{B80ED4BA-D300-427F-A805-48AB3ECDA786}" destId="{E18A34A2-D746-463B-A9B9-0347288465A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914DFA-E9E9-425C-8981-F73D16DACEE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A172EE0-ED78-468B-9C65-E0A9C2350254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CA" sz="2400" b="1" dirty="0"/>
            <a:t>Comparative Effectiveness:</a:t>
          </a:r>
        </a:p>
        <a:p>
          <a:pPr algn="ctr">
            <a:lnSpc>
              <a:spcPct val="100000"/>
            </a:lnSpc>
          </a:pPr>
          <a:r>
            <a:rPr lang="en-CA" sz="2400" b="1" dirty="0"/>
            <a:t> </a:t>
          </a:r>
          <a:r>
            <a:rPr lang="en-US" sz="2400" b="0" i="0" baseline="0" dirty="0"/>
            <a:t>Count of completed donations and </a:t>
          </a:r>
          <a:r>
            <a:rPr lang="en-US" sz="2400" b="0" i="0" baseline="0" dirty="0" err="1"/>
            <a:t>haemoglobin</a:t>
          </a:r>
          <a:r>
            <a:rPr lang="en-US" sz="2400" b="0" i="0" baseline="0" dirty="0"/>
            <a:t> deferrals</a:t>
          </a:r>
          <a:endParaRPr lang="en-US" sz="2400" dirty="0"/>
        </a:p>
      </dgm:t>
    </dgm:pt>
    <dgm:pt modelId="{3AF9A843-C768-42B3-9F60-DD1B26453ACA}" type="parTrans" cxnId="{CAA64571-CC56-4E35-AA6F-7E68E7E7E767}">
      <dgm:prSet/>
      <dgm:spPr/>
      <dgm:t>
        <a:bodyPr/>
        <a:lstStyle/>
        <a:p>
          <a:endParaRPr lang="en-US"/>
        </a:p>
      </dgm:t>
    </dgm:pt>
    <dgm:pt modelId="{423EDD3C-5188-477A-BC81-0E939B30D1C3}" type="sibTrans" cxnId="{CAA64571-CC56-4E35-AA6F-7E68E7E7E76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84D77E7-8ABD-4EF0-B1F5-0BB864062110}">
      <dgm:prSet custT="1"/>
      <dgm:spPr/>
      <dgm:t>
        <a:bodyPr/>
        <a:lstStyle/>
        <a:p>
          <a:pPr marL="0"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Profit Maximization:</a:t>
          </a:r>
        </a:p>
        <a:p>
          <a:pPr marL="0"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Estimated profit= Revenue from the completed donation – the (cost of a </a:t>
          </a:r>
          <a:r>
            <a:rPr lang="en-US" sz="2400" b="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haemoglobin</a:t>
          </a:r>
          <a:r>
            <a:rPr lang="en-US" sz="24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CA" sz="24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deferral + completed donation)</a:t>
          </a:r>
          <a:endParaRPr lang="en-US" sz="24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7B154825-1757-4216-93D1-BB2C59C833F0}" type="parTrans" cxnId="{54F8DCD8-0FEE-495B-9DD8-3C958A85D299}">
      <dgm:prSet/>
      <dgm:spPr/>
      <dgm:t>
        <a:bodyPr/>
        <a:lstStyle/>
        <a:p>
          <a:endParaRPr lang="en-US"/>
        </a:p>
      </dgm:t>
    </dgm:pt>
    <dgm:pt modelId="{8C536FC6-4F73-4D38-BC8C-578025E91757}" type="sibTrans" cxnId="{54F8DCD8-0FEE-495B-9DD8-3C958A85D299}">
      <dgm:prSet/>
      <dgm:spPr/>
      <dgm:t>
        <a:bodyPr/>
        <a:lstStyle/>
        <a:p>
          <a:endParaRPr lang="en-US"/>
        </a:p>
      </dgm:t>
    </dgm:pt>
    <dgm:pt modelId="{195A8B56-079D-4CE1-BDC1-DBB9B6F270C2}" type="pres">
      <dgm:prSet presAssocID="{60914DFA-E9E9-425C-8981-F73D16DACEE6}" presName="root" presStyleCnt="0">
        <dgm:presLayoutVars>
          <dgm:dir/>
          <dgm:resizeHandles val="exact"/>
        </dgm:presLayoutVars>
      </dgm:prSet>
      <dgm:spPr/>
    </dgm:pt>
    <dgm:pt modelId="{CD468ECD-0E21-4BF0-B872-EDE25EF38619}" type="pres">
      <dgm:prSet presAssocID="{60914DFA-E9E9-425C-8981-F73D16DACEE6}" presName="container" presStyleCnt="0">
        <dgm:presLayoutVars>
          <dgm:dir/>
          <dgm:resizeHandles val="exact"/>
        </dgm:presLayoutVars>
      </dgm:prSet>
      <dgm:spPr/>
    </dgm:pt>
    <dgm:pt modelId="{5BE004E6-BE34-4A3C-B7D5-4B668E2479FD}" type="pres">
      <dgm:prSet presAssocID="{2A172EE0-ED78-468B-9C65-E0A9C2350254}" presName="compNode" presStyleCnt="0"/>
      <dgm:spPr/>
    </dgm:pt>
    <dgm:pt modelId="{DC7A9DB3-AD2C-491A-A84D-98D4A9D19EE1}" type="pres">
      <dgm:prSet presAssocID="{2A172EE0-ED78-468B-9C65-E0A9C2350254}" presName="iconBgRect" presStyleLbl="bgShp" presStyleIdx="0" presStyleCnt="2" custLinFactX="6197" custLinFactY="-6887" custLinFactNeighborX="100000" custLinFactNeighborY="-100000"/>
      <dgm:spPr/>
    </dgm:pt>
    <dgm:pt modelId="{21EAA7C2-522A-4D50-A692-C98C6C46BA3E}" type="pres">
      <dgm:prSet presAssocID="{2A172EE0-ED78-468B-9C65-E0A9C2350254}" presName="iconRect" presStyleLbl="node1" presStyleIdx="0" presStyleCnt="2" custLinFactX="81405" custLinFactY="-77117" custLinFactNeighborX="100000" custLinFactNeighborY="-10000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 with solid fill"/>
        </a:ext>
      </dgm:extLst>
    </dgm:pt>
    <dgm:pt modelId="{8C89E5DA-E838-4AAE-AC46-793072F0396E}" type="pres">
      <dgm:prSet presAssocID="{2A172EE0-ED78-468B-9C65-E0A9C2350254}" presName="spaceRect" presStyleCnt="0"/>
      <dgm:spPr/>
    </dgm:pt>
    <dgm:pt modelId="{8B82AC0B-58C8-423F-B53C-FE2F8552AC00}" type="pres">
      <dgm:prSet presAssocID="{2A172EE0-ED78-468B-9C65-E0A9C2350254}" presName="textRect" presStyleLbl="revTx" presStyleIdx="0" presStyleCnt="2" custScaleX="143957" custLinFactNeighborX="-25694" custLinFactNeighborY="20439">
        <dgm:presLayoutVars>
          <dgm:chMax val="1"/>
          <dgm:chPref val="1"/>
        </dgm:presLayoutVars>
      </dgm:prSet>
      <dgm:spPr/>
    </dgm:pt>
    <dgm:pt modelId="{CB304DCF-DF44-479B-9929-CD51BC33E8FF}" type="pres">
      <dgm:prSet presAssocID="{423EDD3C-5188-477A-BC81-0E939B30D1C3}" presName="sibTrans" presStyleLbl="sibTrans2D1" presStyleIdx="0" presStyleCnt="0"/>
      <dgm:spPr/>
    </dgm:pt>
    <dgm:pt modelId="{6F727852-6394-4FE1-A495-24E187066EE5}" type="pres">
      <dgm:prSet presAssocID="{384D77E7-8ABD-4EF0-B1F5-0BB864062110}" presName="compNode" presStyleCnt="0"/>
      <dgm:spPr/>
    </dgm:pt>
    <dgm:pt modelId="{5F7B5035-26E9-4F58-9B5B-0AA7D4F6BF71}" type="pres">
      <dgm:prSet presAssocID="{384D77E7-8ABD-4EF0-B1F5-0BB864062110}" presName="iconBgRect" presStyleLbl="bgShp" presStyleIdx="1" presStyleCnt="2" custLinFactX="41540" custLinFactY="-5741" custLinFactNeighborX="100000" custLinFactNeighborY="-100000"/>
      <dgm:spPr/>
    </dgm:pt>
    <dgm:pt modelId="{346F76A2-9C85-433A-BF71-287422A707CE}" type="pres">
      <dgm:prSet presAssocID="{384D77E7-8ABD-4EF0-B1F5-0BB864062110}" presName="iconRect" presStyleLbl="node1" presStyleIdx="1" presStyleCnt="2" custLinFactX="100000" custLinFactY="-88398" custLinFactNeighborX="140159" custLinFactNeighborY="-10000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 with solid fill"/>
        </a:ext>
      </dgm:extLst>
    </dgm:pt>
    <dgm:pt modelId="{5CAFF1A5-7A9D-45CF-9E5A-C768A309A38C}" type="pres">
      <dgm:prSet presAssocID="{384D77E7-8ABD-4EF0-B1F5-0BB864062110}" presName="spaceRect" presStyleCnt="0"/>
      <dgm:spPr/>
    </dgm:pt>
    <dgm:pt modelId="{71E5D3BD-ECC1-4896-8A3B-C474DE6904A3}" type="pres">
      <dgm:prSet presAssocID="{384D77E7-8ABD-4EF0-B1F5-0BB864062110}" presName="textRect" presStyleLbl="revTx" presStyleIdx="1" presStyleCnt="2" custScaleX="151012" custLinFactNeighborX="-22847" custLinFactNeighborY="49106">
        <dgm:presLayoutVars>
          <dgm:chMax val="1"/>
          <dgm:chPref val="1"/>
        </dgm:presLayoutVars>
      </dgm:prSet>
      <dgm:spPr/>
    </dgm:pt>
  </dgm:ptLst>
  <dgm:cxnLst>
    <dgm:cxn modelId="{CAA64571-CC56-4E35-AA6F-7E68E7E7E767}" srcId="{60914DFA-E9E9-425C-8981-F73D16DACEE6}" destId="{2A172EE0-ED78-468B-9C65-E0A9C2350254}" srcOrd="0" destOrd="0" parTransId="{3AF9A843-C768-42B3-9F60-DD1B26453ACA}" sibTransId="{423EDD3C-5188-477A-BC81-0E939B30D1C3}"/>
    <dgm:cxn modelId="{70C67D58-2ACB-461C-ADCF-62B5E74680CE}" type="presOf" srcId="{384D77E7-8ABD-4EF0-B1F5-0BB864062110}" destId="{71E5D3BD-ECC1-4896-8A3B-C474DE6904A3}" srcOrd="0" destOrd="0" presId="urn:microsoft.com/office/officeart/2018/2/layout/IconCircleList"/>
    <dgm:cxn modelId="{35C5F0A7-83C9-44F6-A6B4-7CFE3DF1A698}" type="presOf" srcId="{60914DFA-E9E9-425C-8981-F73D16DACEE6}" destId="{195A8B56-079D-4CE1-BDC1-DBB9B6F270C2}" srcOrd="0" destOrd="0" presId="urn:microsoft.com/office/officeart/2018/2/layout/IconCircleList"/>
    <dgm:cxn modelId="{3AF60CB5-A4F1-4D92-8246-4FD3704929A8}" type="presOf" srcId="{2A172EE0-ED78-468B-9C65-E0A9C2350254}" destId="{8B82AC0B-58C8-423F-B53C-FE2F8552AC00}" srcOrd="0" destOrd="0" presId="urn:microsoft.com/office/officeart/2018/2/layout/IconCircleList"/>
    <dgm:cxn modelId="{54F8DCD8-0FEE-495B-9DD8-3C958A85D299}" srcId="{60914DFA-E9E9-425C-8981-F73D16DACEE6}" destId="{384D77E7-8ABD-4EF0-B1F5-0BB864062110}" srcOrd="1" destOrd="0" parTransId="{7B154825-1757-4216-93D1-BB2C59C833F0}" sibTransId="{8C536FC6-4F73-4D38-BC8C-578025E91757}"/>
    <dgm:cxn modelId="{1FB50FE5-0DD0-4A95-9578-AE4FDFAC8F2E}" type="presOf" srcId="{423EDD3C-5188-477A-BC81-0E939B30D1C3}" destId="{CB304DCF-DF44-479B-9929-CD51BC33E8FF}" srcOrd="0" destOrd="0" presId="urn:microsoft.com/office/officeart/2018/2/layout/IconCircleList"/>
    <dgm:cxn modelId="{E7DC469D-1986-4F9C-ACBC-FFA0CFAE3669}" type="presParOf" srcId="{195A8B56-079D-4CE1-BDC1-DBB9B6F270C2}" destId="{CD468ECD-0E21-4BF0-B872-EDE25EF38619}" srcOrd="0" destOrd="0" presId="urn:microsoft.com/office/officeart/2018/2/layout/IconCircleList"/>
    <dgm:cxn modelId="{37EA3DEA-AA0D-4A0A-AC1B-C92D844B024B}" type="presParOf" srcId="{CD468ECD-0E21-4BF0-B872-EDE25EF38619}" destId="{5BE004E6-BE34-4A3C-B7D5-4B668E2479FD}" srcOrd="0" destOrd="0" presId="urn:microsoft.com/office/officeart/2018/2/layout/IconCircleList"/>
    <dgm:cxn modelId="{30453DAF-B602-42A8-9A79-B61085D5937C}" type="presParOf" srcId="{5BE004E6-BE34-4A3C-B7D5-4B668E2479FD}" destId="{DC7A9DB3-AD2C-491A-A84D-98D4A9D19EE1}" srcOrd="0" destOrd="0" presId="urn:microsoft.com/office/officeart/2018/2/layout/IconCircleList"/>
    <dgm:cxn modelId="{3D9DD089-7716-451B-95B4-BE1A518EA78C}" type="presParOf" srcId="{5BE004E6-BE34-4A3C-B7D5-4B668E2479FD}" destId="{21EAA7C2-522A-4D50-A692-C98C6C46BA3E}" srcOrd="1" destOrd="0" presId="urn:microsoft.com/office/officeart/2018/2/layout/IconCircleList"/>
    <dgm:cxn modelId="{F2C352A0-28CD-469E-A180-191CCF98EE2C}" type="presParOf" srcId="{5BE004E6-BE34-4A3C-B7D5-4B668E2479FD}" destId="{8C89E5DA-E838-4AAE-AC46-793072F0396E}" srcOrd="2" destOrd="0" presId="urn:microsoft.com/office/officeart/2018/2/layout/IconCircleList"/>
    <dgm:cxn modelId="{FDE58200-6D03-4085-8293-A1C1E658F90D}" type="presParOf" srcId="{5BE004E6-BE34-4A3C-B7D5-4B668E2479FD}" destId="{8B82AC0B-58C8-423F-B53C-FE2F8552AC00}" srcOrd="3" destOrd="0" presId="urn:microsoft.com/office/officeart/2018/2/layout/IconCircleList"/>
    <dgm:cxn modelId="{BC8C01A0-FAA5-40E5-AE05-C7B9D9321EFC}" type="presParOf" srcId="{CD468ECD-0E21-4BF0-B872-EDE25EF38619}" destId="{CB304DCF-DF44-479B-9929-CD51BC33E8FF}" srcOrd="1" destOrd="0" presId="urn:microsoft.com/office/officeart/2018/2/layout/IconCircleList"/>
    <dgm:cxn modelId="{D45D2B1F-001C-4FEE-B7C0-BBC5BA29EA40}" type="presParOf" srcId="{CD468ECD-0E21-4BF0-B872-EDE25EF38619}" destId="{6F727852-6394-4FE1-A495-24E187066EE5}" srcOrd="2" destOrd="0" presId="urn:microsoft.com/office/officeart/2018/2/layout/IconCircleList"/>
    <dgm:cxn modelId="{32C4665B-A2AE-4EFC-89AE-8030D8627E32}" type="presParOf" srcId="{6F727852-6394-4FE1-A495-24E187066EE5}" destId="{5F7B5035-26E9-4F58-9B5B-0AA7D4F6BF71}" srcOrd="0" destOrd="0" presId="urn:microsoft.com/office/officeart/2018/2/layout/IconCircleList"/>
    <dgm:cxn modelId="{6E8111E4-522E-4176-B77B-780CF85466D7}" type="presParOf" srcId="{6F727852-6394-4FE1-A495-24E187066EE5}" destId="{346F76A2-9C85-433A-BF71-287422A707CE}" srcOrd="1" destOrd="0" presId="urn:microsoft.com/office/officeart/2018/2/layout/IconCircleList"/>
    <dgm:cxn modelId="{1C272EF5-572B-45A8-B0A9-FFC95E0D1760}" type="presParOf" srcId="{6F727852-6394-4FE1-A495-24E187066EE5}" destId="{5CAFF1A5-7A9D-45CF-9E5A-C768A309A38C}" srcOrd="2" destOrd="0" presId="urn:microsoft.com/office/officeart/2018/2/layout/IconCircleList"/>
    <dgm:cxn modelId="{AD809A67-29DC-4634-BDD4-6966FB39854A}" type="presParOf" srcId="{6F727852-6394-4FE1-A495-24E187066EE5}" destId="{71E5D3BD-ECC1-4896-8A3B-C474DE6904A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6FDC2F-FD2B-440C-8E52-3D34F6C299E5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89D64E-871A-4FB5-9ABB-E771578231F8}">
      <dgm:prSet/>
      <dgm:spPr/>
      <dgm:t>
        <a:bodyPr/>
        <a:lstStyle/>
        <a:p>
          <a:r>
            <a:rPr lang="en-CA" dirty="0"/>
            <a:t>Refine the penalised cox model, and use a different approach to predict a haemoglobin deferral (non-binary outcome)</a:t>
          </a:r>
          <a:endParaRPr lang="en-US" dirty="0"/>
        </a:p>
      </dgm:t>
    </dgm:pt>
    <dgm:pt modelId="{3210CFFE-9FA4-43F0-A02D-BDF5B984B140}" type="parTrans" cxnId="{9AB25122-24EA-41D1-B7E5-AD69808AD3A0}">
      <dgm:prSet/>
      <dgm:spPr/>
      <dgm:t>
        <a:bodyPr/>
        <a:lstStyle/>
        <a:p>
          <a:endParaRPr lang="en-US"/>
        </a:p>
      </dgm:t>
    </dgm:pt>
    <dgm:pt modelId="{BA89C4B2-5491-4ECB-A3EC-BB7D0CC062CB}" type="sibTrans" cxnId="{9AB25122-24EA-41D1-B7E5-AD69808AD3A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B52332C-6E84-4C6E-A24E-95A41EAF537B}">
      <dgm:prSet/>
      <dgm:spPr/>
      <dgm:t>
        <a:bodyPr/>
        <a:lstStyle/>
        <a:p>
          <a:r>
            <a:rPr lang="en-CA"/>
            <a:t>Add the aspect of donating at a fixed site or mobile drive in the simulation model</a:t>
          </a:r>
          <a:endParaRPr lang="en-US"/>
        </a:p>
      </dgm:t>
    </dgm:pt>
    <dgm:pt modelId="{1C959DF7-138C-439A-B7F7-4DAA7A2E07A7}" type="parTrans" cxnId="{87881ED2-CE98-4D22-BF31-76CB36CA9409}">
      <dgm:prSet/>
      <dgm:spPr/>
      <dgm:t>
        <a:bodyPr/>
        <a:lstStyle/>
        <a:p>
          <a:endParaRPr lang="en-US"/>
        </a:p>
      </dgm:t>
    </dgm:pt>
    <dgm:pt modelId="{580AFC19-1D70-40F9-9CF9-EFB6E4D91C2E}" type="sibTrans" cxnId="{87881ED2-CE98-4D22-BF31-76CB36CA940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5AAB63E-F3C6-4FE5-849E-EEB36B62643A}">
      <dgm:prSet/>
      <dgm:spPr/>
      <dgm:t>
        <a:bodyPr/>
        <a:lstStyle/>
        <a:p>
          <a:r>
            <a:rPr lang="en-CA"/>
            <a:t>Include analysis performed on USA (Vitalant) data – compare dynamics between the two countries.</a:t>
          </a:r>
          <a:endParaRPr lang="en-US"/>
        </a:p>
      </dgm:t>
    </dgm:pt>
    <dgm:pt modelId="{E1DFF74F-ECF8-43BE-8FBB-D63A86942900}" type="parTrans" cxnId="{83317E6B-6437-4E6F-9506-E6FE244F9781}">
      <dgm:prSet/>
      <dgm:spPr/>
      <dgm:t>
        <a:bodyPr/>
        <a:lstStyle/>
        <a:p>
          <a:endParaRPr lang="en-US"/>
        </a:p>
      </dgm:t>
    </dgm:pt>
    <dgm:pt modelId="{07B2CA00-B04C-4034-9741-648D9ADFF63B}" type="sibTrans" cxnId="{83317E6B-6437-4E6F-9506-E6FE244F978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E09335D-A2B9-4A76-9E2F-C936306EC1D3}" type="pres">
      <dgm:prSet presAssocID="{A96FDC2F-FD2B-440C-8E52-3D34F6C299E5}" presName="Name0" presStyleCnt="0">
        <dgm:presLayoutVars>
          <dgm:animLvl val="lvl"/>
          <dgm:resizeHandles val="exact"/>
        </dgm:presLayoutVars>
      </dgm:prSet>
      <dgm:spPr/>
    </dgm:pt>
    <dgm:pt modelId="{1DEA92FA-8EC7-420A-BB3D-5D851EEFF29B}" type="pres">
      <dgm:prSet presAssocID="{C189D64E-871A-4FB5-9ABB-E771578231F8}" presName="compositeNode" presStyleCnt="0">
        <dgm:presLayoutVars>
          <dgm:bulletEnabled val="1"/>
        </dgm:presLayoutVars>
      </dgm:prSet>
      <dgm:spPr/>
    </dgm:pt>
    <dgm:pt modelId="{4382AC36-5300-4AB3-9246-F1820BC2919B}" type="pres">
      <dgm:prSet presAssocID="{C189D64E-871A-4FB5-9ABB-E771578231F8}" presName="bgRect" presStyleLbl="bgAccFollowNode1" presStyleIdx="0" presStyleCnt="3"/>
      <dgm:spPr/>
    </dgm:pt>
    <dgm:pt modelId="{A4F0F98F-157A-4C07-B575-1402AFA6E608}" type="pres">
      <dgm:prSet presAssocID="{BA89C4B2-5491-4ECB-A3EC-BB7D0CC062C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EFE2D3F-A6C6-449E-A51B-719E1A1F12A4}" type="pres">
      <dgm:prSet presAssocID="{C189D64E-871A-4FB5-9ABB-E771578231F8}" presName="bottomLine" presStyleLbl="alignNode1" presStyleIdx="1" presStyleCnt="6">
        <dgm:presLayoutVars/>
      </dgm:prSet>
      <dgm:spPr/>
    </dgm:pt>
    <dgm:pt modelId="{57A6CAB4-4798-49CA-B0AF-7D233F6D192C}" type="pres">
      <dgm:prSet presAssocID="{C189D64E-871A-4FB5-9ABB-E771578231F8}" presName="nodeText" presStyleLbl="bgAccFollowNode1" presStyleIdx="0" presStyleCnt="3">
        <dgm:presLayoutVars>
          <dgm:bulletEnabled val="1"/>
        </dgm:presLayoutVars>
      </dgm:prSet>
      <dgm:spPr/>
    </dgm:pt>
    <dgm:pt modelId="{6C26AEE4-A192-4F68-8AE1-D534BAD09EFB}" type="pres">
      <dgm:prSet presAssocID="{BA89C4B2-5491-4ECB-A3EC-BB7D0CC062CB}" presName="sibTrans" presStyleCnt="0"/>
      <dgm:spPr/>
    </dgm:pt>
    <dgm:pt modelId="{19461C92-BCF8-4A7B-80D3-825E47D29FD6}" type="pres">
      <dgm:prSet presAssocID="{6B52332C-6E84-4C6E-A24E-95A41EAF537B}" presName="compositeNode" presStyleCnt="0">
        <dgm:presLayoutVars>
          <dgm:bulletEnabled val="1"/>
        </dgm:presLayoutVars>
      </dgm:prSet>
      <dgm:spPr/>
    </dgm:pt>
    <dgm:pt modelId="{D807A9E7-B451-4863-9B65-21B11631EC24}" type="pres">
      <dgm:prSet presAssocID="{6B52332C-6E84-4C6E-A24E-95A41EAF537B}" presName="bgRect" presStyleLbl="bgAccFollowNode1" presStyleIdx="1" presStyleCnt="3"/>
      <dgm:spPr/>
    </dgm:pt>
    <dgm:pt modelId="{FF121C64-4F82-40AC-9F5A-038C1A3925CB}" type="pres">
      <dgm:prSet presAssocID="{580AFC19-1D70-40F9-9CF9-EFB6E4D91C2E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0920515-FA43-4609-8883-BB7C76C5C87E}" type="pres">
      <dgm:prSet presAssocID="{6B52332C-6E84-4C6E-A24E-95A41EAF537B}" presName="bottomLine" presStyleLbl="alignNode1" presStyleIdx="3" presStyleCnt="6">
        <dgm:presLayoutVars/>
      </dgm:prSet>
      <dgm:spPr/>
    </dgm:pt>
    <dgm:pt modelId="{808BF75F-1CF4-427C-9060-2B23C0D175BB}" type="pres">
      <dgm:prSet presAssocID="{6B52332C-6E84-4C6E-A24E-95A41EAF537B}" presName="nodeText" presStyleLbl="bgAccFollowNode1" presStyleIdx="1" presStyleCnt="3">
        <dgm:presLayoutVars>
          <dgm:bulletEnabled val="1"/>
        </dgm:presLayoutVars>
      </dgm:prSet>
      <dgm:spPr/>
    </dgm:pt>
    <dgm:pt modelId="{AD8EED90-1E7D-4EF7-9BEA-CED143E7A106}" type="pres">
      <dgm:prSet presAssocID="{580AFC19-1D70-40F9-9CF9-EFB6E4D91C2E}" presName="sibTrans" presStyleCnt="0"/>
      <dgm:spPr/>
    </dgm:pt>
    <dgm:pt modelId="{E6CD7541-055D-4CB8-AB7B-B8B13647176B}" type="pres">
      <dgm:prSet presAssocID="{D5AAB63E-F3C6-4FE5-849E-EEB36B62643A}" presName="compositeNode" presStyleCnt="0">
        <dgm:presLayoutVars>
          <dgm:bulletEnabled val="1"/>
        </dgm:presLayoutVars>
      </dgm:prSet>
      <dgm:spPr/>
    </dgm:pt>
    <dgm:pt modelId="{596F7DB4-CE00-4C64-9A70-4385900E0FBC}" type="pres">
      <dgm:prSet presAssocID="{D5AAB63E-F3C6-4FE5-849E-EEB36B62643A}" presName="bgRect" presStyleLbl="bgAccFollowNode1" presStyleIdx="2" presStyleCnt="3"/>
      <dgm:spPr/>
    </dgm:pt>
    <dgm:pt modelId="{BCA0A43D-2229-492E-A7B1-3C66792155BA}" type="pres">
      <dgm:prSet presAssocID="{07B2CA00-B04C-4034-9741-648D9ADFF63B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079F832F-271B-40D9-B90E-DC4DA59B3AB7}" type="pres">
      <dgm:prSet presAssocID="{D5AAB63E-F3C6-4FE5-849E-EEB36B62643A}" presName="bottomLine" presStyleLbl="alignNode1" presStyleIdx="5" presStyleCnt="6">
        <dgm:presLayoutVars/>
      </dgm:prSet>
      <dgm:spPr/>
    </dgm:pt>
    <dgm:pt modelId="{3EAD367E-69C4-4D72-8AA9-229E2F8BF81F}" type="pres">
      <dgm:prSet presAssocID="{D5AAB63E-F3C6-4FE5-849E-EEB36B62643A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ADBA1202-12A6-48AE-93DE-68E1038B8431}" type="presOf" srcId="{6B52332C-6E84-4C6E-A24E-95A41EAF537B}" destId="{D807A9E7-B451-4863-9B65-21B11631EC24}" srcOrd="0" destOrd="0" presId="urn:microsoft.com/office/officeart/2016/7/layout/BasicLinearProcessNumbered"/>
    <dgm:cxn modelId="{FA851D0C-7C24-475E-9CB1-AE6AED84A88F}" type="presOf" srcId="{580AFC19-1D70-40F9-9CF9-EFB6E4D91C2E}" destId="{FF121C64-4F82-40AC-9F5A-038C1A3925CB}" srcOrd="0" destOrd="0" presId="urn:microsoft.com/office/officeart/2016/7/layout/BasicLinearProcessNumbered"/>
    <dgm:cxn modelId="{9AB25122-24EA-41D1-B7E5-AD69808AD3A0}" srcId="{A96FDC2F-FD2B-440C-8E52-3D34F6C299E5}" destId="{C189D64E-871A-4FB5-9ABB-E771578231F8}" srcOrd="0" destOrd="0" parTransId="{3210CFFE-9FA4-43F0-A02D-BDF5B984B140}" sibTransId="{BA89C4B2-5491-4ECB-A3EC-BB7D0CC062CB}"/>
    <dgm:cxn modelId="{B4A7D55B-7D04-4679-B631-FBD63E16A061}" type="presOf" srcId="{BA89C4B2-5491-4ECB-A3EC-BB7D0CC062CB}" destId="{A4F0F98F-157A-4C07-B575-1402AFA6E608}" srcOrd="0" destOrd="0" presId="urn:microsoft.com/office/officeart/2016/7/layout/BasicLinearProcessNumbered"/>
    <dgm:cxn modelId="{83317E6B-6437-4E6F-9506-E6FE244F9781}" srcId="{A96FDC2F-FD2B-440C-8E52-3D34F6C299E5}" destId="{D5AAB63E-F3C6-4FE5-849E-EEB36B62643A}" srcOrd="2" destOrd="0" parTransId="{E1DFF74F-ECF8-43BE-8FBB-D63A86942900}" sibTransId="{07B2CA00-B04C-4034-9741-648D9ADFF63B}"/>
    <dgm:cxn modelId="{AAF91254-CAB7-4A2D-AA65-AAEC6842F629}" type="presOf" srcId="{07B2CA00-B04C-4034-9741-648D9ADFF63B}" destId="{BCA0A43D-2229-492E-A7B1-3C66792155BA}" srcOrd="0" destOrd="0" presId="urn:microsoft.com/office/officeart/2016/7/layout/BasicLinearProcessNumbered"/>
    <dgm:cxn modelId="{84DAA655-EF3D-4D63-A2C7-500FA5F4F5CB}" type="presOf" srcId="{C189D64E-871A-4FB5-9ABB-E771578231F8}" destId="{57A6CAB4-4798-49CA-B0AF-7D233F6D192C}" srcOrd="1" destOrd="0" presId="urn:microsoft.com/office/officeart/2016/7/layout/BasicLinearProcessNumbered"/>
    <dgm:cxn modelId="{77BD2094-79D5-4DFC-A504-DE5741B29704}" type="presOf" srcId="{D5AAB63E-F3C6-4FE5-849E-EEB36B62643A}" destId="{596F7DB4-CE00-4C64-9A70-4385900E0FBC}" srcOrd="0" destOrd="0" presId="urn:microsoft.com/office/officeart/2016/7/layout/BasicLinearProcessNumbered"/>
    <dgm:cxn modelId="{D5165AA5-54F8-4EFD-8689-1D96798730FB}" type="presOf" srcId="{6B52332C-6E84-4C6E-A24E-95A41EAF537B}" destId="{808BF75F-1CF4-427C-9060-2B23C0D175BB}" srcOrd="1" destOrd="0" presId="urn:microsoft.com/office/officeart/2016/7/layout/BasicLinearProcessNumbered"/>
    <dgm:cxn modelId="{1037A5C7-8678-44A9-BDEB-2D10BDC84A2D}" type="presOf" srcId="{C189D64E-871A-4FB5-9ABB-E771578231F8}" destId="{4382AC36-5300-4AB3-9246-F1820BC2919B}" srcOrd="0" destOrd="0" presId="urn:microsoft.com/office/officeart/2016/7/layout/BasicLinearProcessNumbered"/>
    <dgm:cxn modelId="{87881ED2-CE98-4D22-BF31-76CB36CA9409}" srcId="{A96FDC2F-FD2B-440C-8E52-3D34F6C299E5}" destId="{6B52332C-6E84-4C6E-A24E-95A41EAF537B}" srcOrd="1" destOrd="0" parTransId="{1C959DF7-138C-439A-B7F7-4DAA7A2E07A7}" sibTransId="{580AFC19-1D70-40F9-9CF9-EFB6E4D91C2E}"/>
    <dgm:cxn modelId="{889679F3-5342-41BB-A674-C5E448ABCAE6}" type="presOf" srcId="{A96FDC2F-FD2B-440C-8E52-3D34F6C299E5}" destId="{6E09335D-A2B9-4A76-9E2F-C936306EC1D3}" srcOrd="0" destOrd="0" presId="urn:microsoft.com/office/officeart/2016/7/layout/BasicLinearProcessNumbered"/>
    <dgm:cxn modelId="{8E6386F4-085A-4B1C-8C54-6479A7149DC7}" type="presOf" srcId="{D5AAB63E-F3C6-4FE5-849E-EEB36B62643A}" destId="{3EAD367E-69C4-4D72-8AA9-229E2F8BF81F}" srcOrd="1" destOrd="0" presId="urn:microsoft.com/office/officeart/2016/7/layout/BasicLinearProcessNumbered"/>
    <dgm:cxn modelId="{BDF7452C-01EB-4300-80CA-553758D4D029}" type="presParOf" srcId="{6E09335D-A2B9-4A76-9E2F-C936306EC1D3}" destId="{1DEA92FA-8EC7-420A-BB3D-5D851EEFF29B}" srcOrd="0" destOrd="0" presId="urn:microsoft.com/office/officeart/2016/7/layout/BasicLinearProcessNumbered"/>
    <dgm:cxn modelId="{2355F41E-DD57-49C3-B36D-6E91A98781AF}" type="presParOf" srcId="{1DEA92FA-8EC7-420A-BB3D-5D851EEFF29B}" destId="{4382AC36-5300-4AB3-9246-F1820BC2919B}" srcOrd="0" destOrd="0" presId="urn:microsoft.com/office/officeart/2016/7/layout/BasicLinearProcessNumbered"/>
    <dgm:cxn modelId="{778ED964-145C-448C-81E2-04A1299B028E}" type="presParOf" srcId="{1DEA92FA-8EC7-420A-BB3D-5D851EEFF29B}" destId="{A4F0F98F-157A-4C07-B575-1402AFA6E608}" srcOrd="1" destOrd="0" presId="urn:microsoft.com/office/officeart/2016/7/layout/BasicLinearProcessNumbered"/>
    <dgm:cxn modelId="{A4744F68-84BA-4992-B932-02F6B6B5675A}" type="presParOf" srcId="{1DEA92FA-8EC7-420A-BB3D-5D851EEFF29B}" destId="{4EFE2D3F-A6C6-449E-A51B-719E1A1F12A4}" srcOrd="2" destOrd="0" presId="urn:microsoft.com/office/officeart/2016/7/layout/BasicLinearProcessNumbered"/>
    <dgm:cxn modelId="{8A97AD7F-EB00-4E33-A3D2-4BCA7F60E085}" type="presParOf" srcId="{1DEA92FA-8EC7-420A-BB3D-5D851EEFF29B}" destId="{57A6CAB4-4798-49CA-B0AF-7D233F6D192C}" srcOrd="3" destOrd="0" presId="urn:microsoft.com/office/officeart/2016/7/layout/BasicLinearProcessNumbered"/>
    <dgm:cxn modelId="{6B71C81D-A6A5-4DEB-AE1D-C76076848C32}" type="presParOf" srcId="{6E09335D-A2B9-4A76-9E2F-C936306EC1D3}" destId="{6C26AEE4-A192-4F68-8AE1-D534BAD09EFB}" srcOrd="1" destOrd="0" presId="urn:microsoft.com/office/officeart/2016/7/layout/BasicLinearProcessNumbered"/>
    <dgm:cxn modelId="{2E6EF2DD-7002-40EF-A70F-46366285F6EA}" type="presParOf" srcId="{6E09335D-A2B9-4A76-9E2F-C936306EC1D3}" destId="{19461C92-BCF8-4A7B-80D3-825E47D29FD6}" srcOrd="2" destOrd="0" presId="urn:microsoft.com/office/officeart/2016/7/layout/BasicLinearProcessNumbered"/>
    <dgm:cxn modelId="{CCC44FB0-F513-4356-9A63-4ED2BA3CE814}" type="presParOf" srcId="{19461C92-BCF8-4A7B-80D3-825E47D29FD6}" destId="{D807A9E7-B451-4863-9B65-21B11631EC24}" srcOrd="0" destOrd="0" presId="urn:microsoft.com/office/officeart/2016/7/layout/BasicLinearProcessNumbered"/>
    <dgm:cxn modelId="{626BC90C-4008-4B2D-A51B-5A562B0AB9F9}" type="presParOf" srcId="{19461C92-BCF8-4A7B-80D3-825E47D29FD6}" destId="{FF121C64-4F82-40AC-9F5A-038C1A3925CB}" srcOrd="1" destOrd="0" presId="urn:microsoft.com/office/officeart/2016/7/layout/BasicLinearProcessNumbered"/>
    <dgm:cxn modelId="{B54F8D73-0265-49EB-9986-744AF286CC8D}" type="presParOf" srcId="{19461C92-BCF8-4A7B-80D3-825E47D29FD6}" destId="{90920515-FA43-4609-8883-BB7C76C5C87E}" srcOrd="2" destOrd="0" presId="urn:microsoft.com/office/officeart/2016/7/layout/BasicLinearProcessNumbered"/>
    <dgm:cxn modelId="{80A09108-42CA-4E52-9409-50B5780690B4}" type="presParOf" srcId="{19461C92-BCF8-4A7B-80D3-825E47D29FD6}" destId="{808BF75F-1CF4-427C-9060-2B23C0D175BB}" srcOrd="3" destOrd="0" presId="urn:microsoft.com/office/officeart/2016/7/layout/BasicLinearProcessNumbered"/>
    <dgm:cxn modelId="{AC74C142-C465-4193-B76C-0BB56E061AA8}" type="presParOf" srcId="{6E09335D-A2B9-4A76-9E2F-C936306EC1D3}" destId="{AD8EED90-1E7D-4EF7-9BEA-CED143E7A106}" srcOrd="3" destOrd="0" presId="urn:microsoft.com/office/officeart/2016/7/layout/BasicLinearProcessNumbered"/>
    <dgm:cxn modelId="{6BB350D4-3A54-4C83-A4BB-D6D6CF472381}" type="presParOf" srcId="{6E09335D-A2B9-4A76-9E2F-C936306EC1D3}" destId="{E6CD7541-055D-4CB8-AB7B-B8B13647176B}" srcOrd="4" destOrd="0" presId="urn:microsoft.com/office/officeart/2016/7/layout/BasicLinearProcessNumbered"/>
    <dgm:cxn modelId="{0CDD2B9D-F38B-4ED4-8D55-316D774D79A0}" type="presParOf" srcId="{E6CD7541-055D-4CB8-AB7B-B8B13647176B}" destId="{596F7DB4-CE00-4C64-9A70-4385900E0FBC}" srcOrd="0" destOrd="0" presId="urn:microsoft.com/office/officeart/2016/7/layout/BasicLinearProcessNumbered"/>
    <dgm:cxn modelId="{F03427DC-7C79-471F-87E2-E894099DB861}" type="presParOf" srcId="{E6CD7541-055D-4CB8-AB7B-B8B13647176B}" destId="{BCA0A43D-2229-492E-A7B1-3C66792155BA}" srcOrd="1" destOrd="0" presId="urn:microsoft.com/office/officeart/2016/7/layout/BasicLinearProcessNumbered"/>
    <dgm:cxn modelId="{348FD5B8-AC7D-4B77-B985-771AB11EF7A7}" type="presParOf" srcId="{E6CD7541-055D-4CB8-AB7B-B8B13647176B}" destId="{079F832F-271B-40D9-B90E-DC4DA59B3AB7}" srcOrd="2" destOrd="0" presId="urn:microsoft.com/office/officeart/2016/7/layout/BasicLinearProcessNumbered"/>
    <dgm:cxn modelId="{EA8BD5E7-9D9D-4E0B-912D-CE2B22A4D756}" type="presParOf" srcId="{E6CD7541-055D-4CB8-AB7B-B8B13647176B}" destId="{3EAD367E-69C4-4D72-8AA9-229E2F8BF81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83DD1-84AE-4943-A1C4-C11B51A03294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BFF31-1877-4A57-B54A-A12A8DF46377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b="1" kern="1200" dirty="0"/>
            <a:t>Standard</a:t>
          </a:r>
          <a:r>
            <a:rPr lang="en-CA" sz="2700" kern="1200" dirty="0"/>
            <a:t> 56-day (8 weeks) Interval for both men and women</a:t>
          </a:r>
          <a:endParaRPr lang="en-US" sz="2700" kern="1200" dirty="0"/>
        </a:p>
      </dsp:txBody>
      <dsp:txXfrm>
        <a:off x="383617" y="1447754"/>
        <a:ext cx="2847502" cy="1768010"/>
      </dsp:txXfrm>
    </dsp:sp>
    <dsp:sp modelId="{4097120E-A434-446C-8CE4-3E6391F32CA2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44C50-DDA8-4F1E-8C76-23A648436294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8 weeks for men and 12 weeks for women</a:t>
          </a:r>
          <a:endParaRPr lang="en-US" sz="2700" kern="1200"/>
        </a:p>
      </dsp:txBody>
      <dsp:txXfrm>
        <a:off x="3998355" y="1447754"/>
        <a:ext cx="2847502" cy="1768010"/>
      </dsp:txXfrm>
    </dsp:sp>
    <dsp:sp modelId="{6116A51B-5E8A-4430-8497-F2F52A8F04D3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F10AD-425E-4D27-8E26-CCDFCE0CDE15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12 weeks for both men and women</a:t>
          </a:r>
          <a:endParaRPr lang="en-US" sz="2700" kern="1200" dirty="0"/>
        </a:p>
      </dsp:txBody>
      <dsp:txXfrm>
        <a:off x="7613092" y="1447754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7A9DB3-AD2C-491A-A84D-98D4A9D19EE1}">
      <dsp:nvSpPr>
        <dsp:cNvPr id="0" name=""/>
        <dsp:cNvSpPr/>
      </dsp:nvSpPr>
      <dsp:spPr>
        <a:xfrm>
          <a:off x="1362207" y="309196"/>
          <a:ext cx="1189692" cy="118969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AA7C2-522A-4D50-A692-C98C6C46BA3E}">
      <dsp:nvSpPr>
        <dsp:cNvPr id="0" name=""/>
        <dsp:cNvSpPr/>
      </dsp:nvSpPr>
      <dsp:spPr>
        <a:xfrm>
          <a:off x="1600359" y="608513"/>
          <a:ext cx="690021" cy="6900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2AC0B-58C8-423F-B53C-FE2F8552AC00}">
      <dsp:nvSpPr>
        <dsp:cNvPr id="0" name=""/>
        <dsp:cNvSpPr/>
      </dsp:nvSpPr>
      <dsp:spPr>
        <a:xfrm>
          <a:off x="206548" y="1823984"/>
          <a:ext cx="4036948" cy="1189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1" kern="1200" dirty="0"/>
            <a:t>Comparative Effectiveness: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1" kern="1200" dirty="0"/>
            <a:t> </a:t>
          </a:r>
          <a:r>
            <a:rPr lang="en-US" sz="2400" b="0" i="0" kern="1200" baseline="0" dirty="0"/>
            <a:t>Count of completed donations and </a:t>
          </a:r>
          <a:r>
            <a:rPr lang="en-US" sz="2400" b="0" i="0" kern="1200" baseline="0" dirty="0" err="1"/>
            <a:t>haemoglobin</a:t>
          </a:r>
          <a:r>
            <a:rPr lang="en-US" sz="2400" b="0" i="0" kern="1200" baseline="0" dirty="0"/>
            <a:t> deferrals</a:t>
          </a:r>
          <a:endParaRPr lang="en-US" sz="2400" kern="1200" dirty="0"/>
        </a:p>
      </dsp:txBody>
      <dsp:txXfrm>
        <a:off x="206548" y="1823984"/>
        <a:ext cx="4036948" cy="1189692"/>
      </dsp:txXfrm>
    </dsp:sp>
    <dsp:sp modelId="{5F7B5035-26E9-4F58-9B5B-0AA7D4F6BF71}">
      <dsp:nvSpPr>
        <dsp:cNvPr id="0" name=""/>
        <dsp:cNvSpPr/>
      </dsp:nvSpPr>
      <dsp:spPr>
        <a:xfrm>
          <a:off x="7136541" y="322830"/>
          <a:ext cx="1189692" cy="118969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6F76A2-9C85-433A-BF71-287422A707CE}">
      <dsp:nvSpPr>
        <dsp:cNvPr id="0" name=""/>
        <dsp:cNvSpPr/>
      </dsp:nvSpPr>
      <dsp:spPr>
        <a:xfrm>
          <a:off x="7359635" y="530671"/>
          <a:ext cx="690021" cy="6900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5D3BD-ECC1-4896-8A3B-C474DE6904A3}">
      <dsp:nvSpPr>
        <dsp:cNvPr id="0" name=""/>
        <dsp:cNvSpPr/>
      </dsp:nvSpPr>
      <dsp:spPr>
        <a:xfrm>
          <a:off x="5541326" y="2165033"/>
          <a:ext cx="4234790" cy="1189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Profit Maximization: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Estimated profit= Revenue from the completed donation – the (cost of a </a:t>
          </a:r>
          <a:r>
            <a:rPr lang="en-US" sz="2400" b="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haemoglobin</a:t>
          </a:r>
          <a:r>
            <a:rPr lang="en-US" sz="24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CA" sz="24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deferral + completed donation)</a:t>
          </a:r>
          <a:endParaRPr lang="en-US" sz="24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5541326" y="2165033"/>
        <a:ext cx="4234790" cy="11896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2AC36-5300-4AB3-9246-F1820BC2919B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Refine the penalised cox model, and use a different approach to predict a haemoglobin deferral (non-binary outcome)</a:t>
          </a:r>
          <a:endParaRPr lang="en-US" sz="2300" kern="1200" dirty="0"/>
        </a:p>
      </dsp:txBody>
      <dsp:txXfrm>
        <a:off x="0" y="1653508"/>
        <a:ext cx="3286125" cy="2610802"/>
      </dsp:txXfrm>
    </dsp:sp>
    <dsp:sp modelId="{A4F0F98F-157A-4C07-B575-1402AFA6E608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4EFE2D3F-A6C6-449E-A51B-719E1A1F12A4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7A9E7-B451-4863-9B65-21B11631EC24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Add the aspect of donating at a fixed site or mobile drive in the simulation model</a:t>
          </a:r>
          <a:endParaRPr lang="en-US" sz="2300" kern="1200"/>
        </a:p>
      </dsp:txBody>
      <dsp:txXfrm>
        <a:off x="3614737" y="1653508"/>
        <a:ext cx="3286125" cy="2610802"/>
      </dsp:txXfrm>
    </dsp:sp>
    <dsp:sp modelId="{FF121C64-4F82-40AC-9F5A-038C1A3925CB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90920515-FA43-4609-8883-BB7C76C5C87E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F7DB4-CE00-4C64-9A70-4385900E0FBC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Include analysis performed on USA (Vitalant) data – compare dynamics between the two countries.</a:t>
          </a:r>
          <a:endParaRPr lang="en-US" sz="2300" kern="1200"/>
        </a:p>
      </dsp:txBody>
      <dsp:txXfrm>
        <a:off x="7229475" y="1653508"/>
        <a:ext cx="3286125" cy="2610802"/>
      </dsp:txXfrm>
    </dsp:sp>
    <dsp:sp modelId="{BCA0A43D-2229-492E-A7B1-3C66792155BA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079F832F-271B-40D9-B90E-DC4DA59B3AB7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005C-44E2-7295-BD5B-FFE7C5A49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8C633-0699-C8F5-F69C-9AE18207E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A77B-1283-CEE2-7B0B-C3D5C9F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FF7-40A2-480E-845F-C192661C4D0E}" type="datetimeFigureOut">
              <a:rPr lang="en-CA" smtClean="0"/>
              <a:t>2023-04-12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706FE-C41D-8984-A89E-90BC71C8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BC14B-B1F5-B970-0931-F5AAD4F6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6E28-6F97-4F15-AEA9-997B8F91A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747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B295-48B7-C322-4D00-13F67A27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B84A9-6791-8552-7ED3-90EAF888C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C37C2-B94C-82C3-B41B-8794C162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FF7-40A2-480E-845F-C192661C4D0E}" type="datetimeFigureOut">
              <a:rPr lang="en-CA" smtClean="0"/>
              <a:t>2023-04-12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6E134-79E5-7551-95B0-DA59C031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43BC-0BC9-12FC-82D6-5BF95E8E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6E28-6F97-4F15-AEA9-997B8F91A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309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E779A9-65F3-8F60-0B2B-10ED2E00F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DDA01-5772-0CBF-4306-863754C49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72FBB-68EB-E893-A349-56454E87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FF7-40A2-480E-845F-C192661C4D0E}" type="datetimeFigureOut">
              <a:rPr lang="en-CA" smtClean="0"/>
              <a:t>2023-04-12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A99B5-838D-5CD1-6603-6B08E15B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B609A-8F28-CB6C-F279-DFDE608F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6E28-6F97-4F15-AEA9-997B8F91A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32DD-860F-EED3-D88D-4DFF72EE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BAFC-D00F-DF59-167A-4616A9D91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52531-CF4A-049A-0744-E2C42D75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FF7-40A2-480E-845F-C192661C4D0E}" type="datetimeFigureOut">
              <a:rPr lang="en-CA" smtClean="0"/>
              <a:t>2023-04-12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71274-08C9-1C70-F0EE-85B13B4B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936DA-6030-0D83-F8DE-C2677A5E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6E28-6F97-4F15-AEA9-997B8F91A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37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6909-C5F6-BB6A-1E24-EF220217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4689B-A284-B9C6-33A5-EEA69A14A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4A502-AF21-B252-8BB8-632BCF39C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FF7-40A2-480E-845F-C192661C4D0E}" type="datetimeFigureOut">
              <a:rPr lang="en-CA" smtClean="0"/>
              <a:t>2023-04-12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C0D28-7C1D-6611-8EC6-DBA78C32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BBBBD-0BED-6BD9-EDCB-EBB187B2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6E28-6F97-4F15-AEA9-997B8F91A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129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D857-2A02-0072-386A-9A745ACD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68547-CBA2-4FF0-CAF1-009908AC0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78112-1948-CE4D-1545-E98D18B1F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D4D8A-6FEB-453D-AFAF-FFCAE94A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FF7-40A2-480E-845F-C192661C4D0E}" type="datetimeFigureOut">
              <a:rPr lang="en-CA" smtClean="0"/>
              <a:t>2023-04-12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71671-67EC-CA2F-8922-7048B43F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513E7-7B4D-6B98-B3CB-CA6F0176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6E28-6F97-4F15-AEA9-997B8F91A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014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1133-5D58-E368-9FBE-8BBB4BE3E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9EBB7-3AF1-365D-5F2C-807A8F4D4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F3B1B-34F0-8BDA-0709-990148F51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6016A-36AB-D30B-F8CC-2F3D1E62A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1342C-22C4-B64C-4DA1-926667FFD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E2255B-94C2-CA5C-A001-3CE7A5C25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FF7-40A2-480E-845F-C192661C4D0E}" type="datetimeFigureOut">
              <a:rPr lang="en-CA" smtClean="0"/>
              <a:t>2023-04-12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E77E3-1AD6-68D3-1B9F-4E4D8EEA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1D1D2-D1B1-A6ED-BE2B-BE7D9C84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6E28-6F97-4F15-AEA9-997B8F91A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514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F502-2F14-2513-7A35-27FF7AA8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60EBD-C0AC-FD30-DD44-0C8CCE43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FF7-40A2-480E-845F-C192661C4D0E}" type="datetimeFigureOut">
              <a:rPr lang="en-CA" smtClean="0"/>
              <a:t>2023-04-12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76500-704A-0606-3784-19B01F75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716CA-A277-2218-1F8A-3DFB0C97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6E28-6F97-4F15-AEA9-997B8F91A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33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08E43-CDDB-E667-4F7B-5FA3FE153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FF7-40A2-480E-845F-C192661C4D0E}" type="datetimeFigureOut">
              <a:rPr lang="en-CA" smtClean="0"/>
              <a:t>2023-04-12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D49AD-8B08-07F4-69F8-FE85AF5B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4499A-8BF7-0A7A-D71F-40D1CBC9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6E28-6F97-4F15-AEA9-997B8F91A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81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162F-D535-1768-1E6A-493DD9036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93377-5166-A779-92AA-C0C5B822F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EE522-AAD4-1917-982B-B49E24A32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4F5A8-F658-E92E-AA1D-FD8F31A7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FF7-40A2-480E-845F-C192661C4D0E}" type="datetimeFigureOut">
              <a:rPr lang="en-CA" smtClean="0"/>
              <a:t>2023-04-12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764A4-CF98-BEAC-314D-856AF762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2B73C-5165-5DDD-FF5F-E7E11540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6E28-6F97-4F15-AEA9-997B8F91A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442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AD5B-3B1C-F28F-EEB0-76161B08A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A0E35B-0E6D-7BB4-84EB-BADDC7126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C2AC5-DFBC-5509-E430-4BA8D8DF9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EA8C7-3CAF-FCAD-62B6-2DC3C731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FF7-40A2-480E-845F-C192661C4D0E}" type="datetimeFigureOut">
              <a:rPr lang="en-CA" smtClean="0"/>
              <a:t>2023-04-12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DA789-CCCE-7CC3-766C-672F0288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355CC-7003-2AE8-E3A2-934EB276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6E28-6F97-4F15-AEA9-997B8F91A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0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A3609-5DAF-8E0A-C4F0-790AB7808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E8C23-E496-0A28-B7C0-1C563BACC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FB329-6CA2-356B-48E0-2080BCE5E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4FF7-40A2-480E-845F-C192661C4D0E}" type="datetimeFigureOut">
              <a:rPr lang="en-CA" smtClean="0"/>
              <a:t>2023-04-12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FDB4B-B842-6EDD-CCF1-50E2C5265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ABCD2-4BD4-D19A-D611-28B67732E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76E28-6F97-4F15-AEA9-997B8F91A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791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93948-F48A-0AB2-51DC-C22CDC1BC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CA" sz="6100"/>
              <a:t>Blood Donor Return Dynamics: A Microsimulation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BAA69-060A-A928-83AE-CBA16869A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CA" sz="1500"/>
              <a:t>EPIB 676: Final Project Presentation</a:t>
            </a:r>
          </a:p>
          <a:p>
            <a:r>
              <a:rPr lang="en-CA" sz="1500"/>
              <a:t>Huzbah Jagirdar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3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954C-8BC8-3BCE-5004-DCF3457A3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– Training the Logistic Regression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E38BDE-95E1-644D-378F-514125FB9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38" y="1479672"/>
            <a:ext cx="4686300" cy="4924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642092-CBEF-1C1D-BE15-CDD8E3231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659" y="1519360"/>
            <a:ext cx="4943475" cy="2571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B40059-8021-BE6D-E9BE-47F4F28F2E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000" b="-15250"/>
          <a:stretch/>
        </p:blipFill>
        <p:spPr>
          <a:xfrm>
            <a:off x="5102909" y="4266937"/>
            <a:ext cx="6217920" cy="27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29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511B-98B2-CBAA-26F2-3CF4FAD60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062" y="332034"/>
            <a:ext cx="10515600" cy="1325563"/>
          </a:xfrm>
        </p:spPr>
        <p:txBody>
          <a:bodyPr/>
          <a:lstStyle/>
          <a:p>
            <a:r>
              <a:rPr lang="en-CA" dirty="0"/>
              <a:t>Results – Microsimulation Model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3BE1F2-F0A1-BE3D-3604-596184FA16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4645104"/>
              </p:ext>
            </p:extLst>
          </p:nvPr>
        </p:nvGraphicFramePr>
        <p:xfrm>
          <a:off x="838199" y="1825624"/>
          <a:ext cx="10444944" cy="45142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11236">
                  <a:extLst>
                    <a:ext uri="{9D8B030D-6E8A-4147-A177-3AD203B41FA5}">
                      <a16:colId xmlns:a16="http://schemas.microsoft.com/office/drawing/2014/main" val="1131662717"/>
                    </a:ext>
                  </a:extLst>
                </a:gridCol>
                <a:gridCol w="2611236">
                  <a:extLst>
                    <a:ext uri="{9D8B030D-6E8A-4147-A177-3AD203B41FA5}">
                      <a16:colId xmlns:a16="http://schemas.microsoft.com/office/drawing/2014/main" val="525597261"/>
                    </a:ext>
                  </a:extLst>
                </a:gridCol>
                <a:gridCol w="2611236">
                  <a:extLst>
                    <a:ext uri="{9D8B030D-6E8A-4147-A177-3AD203B41FA5}">
                      <a16:colId xmlns:a16="http://schemas.microsoft.com/office/drawing/2014/main" val="469471281"/>
                    </a:ext>
                  </a:extLst>
                </a:gridCol>
                <a:gridCol w="2611236">
                  <a:extLst>
                    <a:ext uri="{9D8B030D-6E8A-4147-A177-3AD203B41FA5}">
                      <a16:colId xmlns:a16="http://schemas.microsoft.com/office/drawing/2014/main" val="3545051661"/>
                    </a:ext>
                  </a:extLst>
                </a:gridCol>
              </a:tblGrid>
              <a:tr h="90284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Standard: 8 weeks for 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 weeks for men, 8 weeks for women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 weeks for 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22585"/>
                  </a:ext>
                </a:extLst>
              </a:tr>
              <a:tr h="902843">
                <a:tc>
                  <a:txBody>
                    <a:bodyPr/>
                    <a:lstStyle/>
                    <a:p>
                      <a:r>
                        <a:rPr lang="en-CA" dirty="0"/>
                        <a:t>Deferrals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185576"/>
                  </a:ext>
                </a:extLst>
              </a:tr>
              <a:tr h="902843">
                <a:tc>
                  <a:txBody>
                    <a:bodyPr/>
                    <a:lstStyle/>
                    <a:p>
                      <a:r>
                        <a:rPr lang="en-CA" dirty="0"/>
                        <a:t>Successful Donations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208079"/>
                  </a:ext>
                </a:extLst>
              </a:tr>
              <a:tr h="902843">
                <a:tc>
                  <a:txBody>
                    <a:bodyPr/>
                    <a:lstStyle/>
                    <a:p>
                      <a:r>
                        <a:rPr lang="en-CA" dirty="0"/>
                        <a:t>Deferral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33.57%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11.07%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5.46%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234354"/>
                  </a:ext>
                </a:extLst>
              </a:tr>
              <a:tr h="902843">
                <a:tc>
                  <a:txBody>
                    <a:bodyPr/>
                    <a:lstStyle/>
                    <a:p>
                      <a:r>
                        <a:rPr lang="en-CA" dirty="0"/>
                        <a:t>Estimated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10462545.55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14723708.05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15785968.80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155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0405214-B02B-3D9C-7FF4-5C94F812E789}"/>
              </a:ext>
            </a:extLst>
          </p:cNvPr>
          <p:cNvSpPr txBox="1"/>
          <p:nvPr/>
        </p:nvSpPr>
        <p:spPr>
          <a:xfrm>
            <a:off x="8318269" y="394650"/>
            <a:ext cx="3729644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Cost of deferral= R211.83</a:t>
            </a:r>
          </a:p>
          <a:p>
            <a:r>
              <a:rPr lang="en-US" dirty="0"/>
              <a:t>Cost of successful donation= R609.28</a:t>
            </a:r>
          </a:p>
          <a:p>
            <a:r>
              <a:rPr lang="en-US" dirty="0"/>
              <a:t>Revenue from successful donation= R2291.30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565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8794-1A14-723C-7973-392FE614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 the Future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7E83161-3C7A-4096-363C-12E7975699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8944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674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E40DC-5723-449B-A365-A61D8C262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A row of samples for medical testing">
            <a:extLst>
              <a:ext uri="{FF2B5EF4-FFF2-40B4-BE49-F238E27FC236}">
                <a16:creationId xmlns:a16="http://schemas.microsoft.com/office/drawing/2014/main" id="{6901FA6C-39B5-7CC8-6442-4D3D1E2549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854DBCA-D3C3-4C19-9B2E-DFA0BE647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1383CB6-8BE5-4911-970B-A4151A07E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16525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2D14D1-56B7-40CD-8694-A9A48170C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17801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50A315C-978A-4A52-966E-55B2698F2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17801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A2F8F-0D54-C1CB-EEF4-5D68B564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893763"/>
            <a:ext cx="7340048" cy="13246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Decision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6951B-E85C-CF36-73F0-3087F355E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45932" y="2329732"/>
            <a:ext cx="7340048" cy="32997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0" i="0" u="none" strike="noStrike" baseline="0" dirty="0"/>
              <a:t>Most medical care depends on a steady blood supply to meet urgent care needs in healthcare facilities.</a:t>
            </a:r>
          </a:p>
          <a:p>
            <a:r>
              <a:rPr lang="en-US" sz="2000" b="0" i="0" u="none" strike="noStrike" baseline="0" dirty="0"/>
              <a:t>Blood collection sites often issue a </a:t>
            </a:r>
            <a:r>
              <a:rPr lang="en-US" sz="2000" b="1" i="0" u="none" strike="noStrike" baseline="0" dirty="0" err="1"/>
              <a:t>haemoglobin</a:t>
            </a:r>
            <a:r>
              <a:rPr lang="en-US" sz="2000" b="1" i="0" u="none" strike="noStrike" baseline="0" dirty="0"/>
              <a:t> deferral </a:t>
            </a:r>
            <a:r>
              <a:rPr lang="en-US" sz="2000" b="0" i="0" u="none" strike="noStrike" baseline="0" dirty="0"/>
              <a:t>to donors when tested for low </a:t>
            </a:r>
            <a:r>
              <a:rPr lang="en-US" sz="2000" b="0" i="0" u="none" strike="noStrike" baseline="0" dirty="0" err="1"/>
              <a:t>haemoglobin</a:t>
            </a:r>
            <a:r>
              <a:rPr lang="en-US" sz="2000" b="0" i="0" u="none" strike="noStrike" baseline="0" dirty="0"/>
              <a:t> levels.</a:t>
            </a:r>
          </a:p>
          <a:p>
            <a:r>
              <a:rPr lang="en-US" sz="2000" b="0" i="0" u="none" strike="noStrike" baseline="0" dirty="0"/>
              <a:t>Making an informed decision about potential changes to inter-donation interval and deferral policies impacts donor return.</a:t>
            </a:r>
          </a:p>
          <a:p>
            <a:r>
              <a:rPr lang="en-US" sz="2000" b="0" i="0" u="none" strike="noStrike" baseline="0" dirty="0"/>
              <a:t>This highlights the importance of blood collection sites evaluating their deferral policies and tailoring </a:t>
            </a:r>
            <a:r>
              <a:rPr lang="en-US" sz="2000" b="1" i="0" u="none" strike="noStrike" baseline="0" dirty="0"/>
              <a:t>their inter-donation intervals (</a:t>
            </a:r>
            <a:r>
              <a:rPr lang="en-US" sz="2000" b="1" dirty="0"/>
              <a:t>IDIs) </a:t>
            </a:r>
            <a:r>
              <a:rPr lang="en-US" sz="2000" dirty="0"/>
              <a:t>to</a:t>
            </a:r>
            <a:r>
              <a:rPr lang="en-US" sz="2000" b="0" i="0" u="none" strike="noStrike" baseline="0" dirty="0"/>
              <a:t> encourage donors to return promptly once eligible.</a:t>
            </a:r>
          </a:p>
          <a:p>
            <a:pPr mar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342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7B4CC-6D01-9E8C-A13E-F8A976D3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CA" sz="5200"/>
              <a:t>Alternatives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F36E22-2B4A-E72F-16F2-C7DE994A2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0163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4971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E17D8-3298-627C-9B93-424867A9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0" y="633840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46CD2-429E-D33E-3008-8F7D891A2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38" y="3494418"/>
            <a:ext cx="3125337" cy="11368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South Africa National Blood Services (SANBS)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B422592-D628-FA80-9DC3-1C5CACD823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" b="28129"/>
          <a:stretch/>
        </p:blipFill>
        <p:spPr>
          <a:xfrm>
            <a:off x="3417475" y="1"/>
            <a:ext cx="914694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5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6C06F-A2BA-0D4D-F1C4-DEFB461B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Method: Analytical Framework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5670D2-7E4E-F3EB-5869-1F3A1AB8B68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363880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7E1B081-DBDE-9766-AF33-D3D1B240B7D4}"/>
              </a:ext>
            </a:extLst>
          </p:cNvPr>
          <p:cNvSpPr txBox="1"/>
          <p:nvPr/>
        </p:nvSpPr>
        <p:spPr>
          <a:xfrm>
            <a:off x="3243350" y="5992297"/>
            <a:ext cx="699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model will have only </a:t>
            </a:r>
            <a:r>
              <a:rPr lang="en-CA" b="1" dirty="0"/>
              <a:t>Operational Outcomes</a:t>
            </a:r>
          </a:p>
        </p:txBody>
      </p:sp>
    </p:spTree>
    <p:extLst>
      <p:ext uri="{BB962C8B-B14F-4D97-AF65-F5344CB8AC3E}">
        <p14:creationId xmlns:p14="http://schemas.microsoft.com/office/powerpoint/2010/main" val="105889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626B5-3A1A-1CE2-C0B3-57ED2853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CB8E-8BDB-51ED-A32B-976149313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is</a:t>
            </a:r>
            <a:r>
              <a:rPr lang="en-US" b="1" dirty="0"/>
              <a:t> </a:t>
            </a:r>
            <a:r>
              <a:rPr lang="en-US" b="1" dirty="0" err="1"/>
              <a:t>parameterised</a:t>
            </a:r>
            <a:r>
              <a:rPr lang="en-US" b="1" dirty="0"/>
              <a:t> </a:t>
            </a:r>
            <a:r>
              <a:rPr lang="en-US" dirty="0"/>
              <a:t>using SANBS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Only whole blood visits included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About 85% completed donations and 15% deferrals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Time Horizon: </a:t>
            </a:r>
            <a:r>
              <a:rPr lang="en-US" dirty="0"/>
              <a:t>2017-2022 </a:t>
            </a:r>
            <a:r>
              <a:rPr lang="en-US" i="1" dirty="0"/>
              <a:t>[To construct donor history:2015-2022]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Predictions from CPH model were used to estimate the time to return and predictions from logistic regression were used to estimate probability of deferral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02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76CE-2FF5-9484-AA1E-BD2842008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187"/>
            <a:ext cx="10515600" cy="1325563"/>
          </a:xfrm>
        </p:spPr>
        <p:txBody>
          <a:bodyPr/>
          <a:lstStyle/>
          <a:p>
            <a:r>
              <a:rPr lang="en-CA" dirty="0"/>
              <a:t>Method: A Discrete Event Microsimulation Model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41573D88-0D11-D27C-ED1B-B419BAB42468}"/>
              </a:ext>
            </a:extLst>
          </p:cNvPr>
          <p:cNvSpPr/>
          <p:nvPr/>
        </p:nvSpPr>
        <p:spPr>
          <a:xfrm>
            <a:off x="4596940" y="4106483"/>
            <a:ext cx="2482734" cy="1130531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Follow-up Time/ Time-to-Return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DC357F9A-69A8-2FD1-3F80-85CD0BD78B9F}"/>
              </a:ext>
            </a:extLst>
          </p:cNvPr>
          <p:cNvSpPr/>
          <p:nvPr/>
        </p:nvSpPr>
        <p:spPr>
          <a:xfrm>
            <a:off x="8434650" y="4145278"/>
            <a:ext cx="2482734" cy="1130531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HGB Deferral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E7E9688-A3D5-F640-3DF2-4183E986636D}"/>
              </a:ext>
            </a:extLst>
          </p:cNvPr>
          <p:cNvSpPr/>
          <p:nvPr/>
        </p:nvSpPr>
        <p:spPr>
          <a:xfrm>
            <a:off x="1089142" y="4106484"/>
            <a:ext cx="2482734" cy="1130531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</a:rPr>
              <a:t>Age+Sex+Fixed</a:t>
            </a:r>
            <a:r>
              <a:rPr lang="en-CA" dirty="0">
                <a:solidFill>
                  <a:schemeClr val="tx1"/>
                </a:solidFill>
              </a:rPr>
              <a:t>/</a:t>
            </a:r>
            <a:r>
              <a:rPr lang="en-CA" dirty="0" err="1">
                <a:solidFill>
                  <a:schemeClr val="tx1"/>
                </a:solidFill>
              </a:rPr>
              <a:t>Mobile+Outcome_type</a:t>
            </a:r>
            <a:r>
              <a:rPr lang="en-CA" dirty="0">
                <a:solidFill>
                  <a:schemeClr val="tx1"/>
                </a:solidFill>
              </a:rPr>
              <a:t>…and other covariates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D5741E-8520-866A-394B-EB7F8C0ECD7B}"/>
              </a:ext>
            </a:extLst>
          </p:cNvPr>
          <p:cNvSpPr/>
          <p:nvPr/>
        </p:nvSpPr>
        <p:spPr>
          <a:xfrm>
            <a:off x="2851309" y="1739056"/>
            <a:ext cx="2560233" cy="132556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Penalised Cox Proportional Hazards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D7AA2D-DC68-7F52-73E7-DA092F56E1BE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3571876" y="4671749"/>
            <a:ext cx="10250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156754B-3683-4626-54ED-6102A9A767BA}"/>
              </a:ext>
            </a:extLst>
          </p:cNvPr>
          <p:cNvSpPr/>
          <p:nvPr/>
        </p:nvSpPr>
        <p:spPr>
          <a:xfrm>
            <a:off x="759230" y="3707476"/>
            <a:ext cx="6744392" cy="20061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C3840E-563A-B62D-F64D-B9373DF93988}"/>
              </a:ext>
            </a:extLst>
          </p:cNvPr>
          <p:cNvCxnSpPr>
            <a:cxnSpLocks/>
            <a:stCxn id="19" idx="0"/>
            <a:endCxn id="13" idx="4"/>
          </p:cNvCxnSpPr>
          <p:nvPr/>
        </p:nvCxnSpPr>
        <p:spPr>
          <a:xfrm flipV="1">
            <a:off x="4131426" y="3064619"/>
            <a:ext cx="0" cy="64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07F910-8E23-E361-E4A8-F68A5B0C805D}"/>
              </a:ext>
            </a:extLst>
          </p:cNvPr>
          <p:cNvCxnSpPr>
            <a:stCxn id="19" idx="3"/>
            <a:endCxn id="7" idx="1"/>
          </p:cNvCxnSpPr>
          <p:nvPr/>
        </p:nvCxnSpPr>
        <p:spPr>
          <a:xfrm flipV="1">
            <a:off x="7503622" y="4710544"/>
            <a:ext cx="9310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63458E2E-9CFA-099D-748C-9325C92B5E62}"/>
              </a:ext>
            </a:extLst>
          </p:cNvPr>
          <p:cNvSpPr/>
          <p:nvPr/>
        </p:nvSpPr>
        <p:spPr>
          <a:xfrm>
            <a:off x="443345" y="3369425"/>
            <a:ext cx="11183390" cy="2698865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4158BC5-79C5-53DF-BC61-E5F2103978DB}"/>
              </a:ext>
            </a:extLst>
          </p:cNvPr>
          <p:cNvSpPr/>
          <p:nvPr/>
        </p:nvSpPr>
        <p:spPr>
          <a:xfrm>
            <a:off x="7617187" y="1712909"/>
            <a:ext cx="2333101" cy="1411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Logistic Regression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230DC0-967F-E366-EEDC-FA4B77AD87DA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8783738" y="3124509"/>
            <a:ext cx="0" cy="27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D77616C-9EFC-03C1-5B44-A03FFF977CC8}"/>
              </a:ext>
            </a:extLst>
          </p:cNvPr>
          <p:cNvSpPr txBox="1"/>
          <p:nvPr/>
        </p:nvSpPr>
        <p:spPr>
          <a:xfrm>
            <a:off x="3447011" y="6251352"/>
            <a:ext cx="566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Simulated 10,000 donors sampled from dataset</a:t>
            </a:r>
          </a:p>
        </p:txBody>
      </p:sp>
    </p:spTree>
    <p:extLst>
      <p:ext uri="{BB962C8B-B14F-4D97-AF65-F5344CB8AC3E}">
        <p14:creationId xmlns:p14="http://schemas.microsoft.com/office/powerpoint/2010/main" val="339882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9B3A-6B15-46E7-468B-E61DF3DC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AD09F6-F74C-C3EF-74DC-0C0B8E70E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225" y="1273023"/>
            <a:ext cx="7753002" cy="545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5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862B-A033-6BB8-CF59-5E3CA009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Results-Training the Penalized Cox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51D14-536A-844C-D122-4CC195ED9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690" y="2960096"/>
            <a:ext cx="4145825" cy="1267246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0A54801-C74C-31EE-DC75-5BF774E39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1661" r="6053"/>
          <a:stretch/>
        </p:blipFill>
        <p:spPr>
          <a:xfrm>
            <a:off x="3568091" y="1976510"/>
            <a:ext cx="3201206" cy="324848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30DD21-34CB-14D0-4822-5DE0D6D3AB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38793"/>
          <a:stretch/>
        </p:blipFill>
        <p:spPr>
          <a:xfrm>
            <a:off x="398230" y="1394810"/>
            <a:ext cx="3238268" cy="493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28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1310</TotalTime>
  <Words>412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Meiryo</vt:lpstr>
      <vt:lpstr>Arial</vt:lpstr>
      <vt:lpstr>Calibri</vt:lpstr>
      <vt:lpstr>Calibri Light</vt:lpstr>
      <vt:lpstr>Office Theme</vt:lpstr>
      <vt:lpstr>Blood Donor Return Dynamics: A Microsimulation Model</vt:lpstr>
      <vt:lpstr>Decision Problem</vt:lpstr>
      <vt:lpstr>Alternatives</vt:lpstr>
      <vt:lpstr>Data</vt:lpstr>
      <vt:lpstr>Method: Analytical Framework </vt:lpstr>
      <vt:lpstr>Method</vt:lpstr>
      <vt:lpstr>Method: A Discrete Event Microsimulation Model</vt:lpstr>
      <vt:lpstr>Results</vt:lpstr>
      <vt:lpstr>Results-Training the Penalized Cox Model</vt:lpstr>
      <vt:lpstr>Results – Training the Logistic Regression</vt:lpstr>
      <vt:lpstr>Results – Microsimulation Model</vt:lpstr>
      <vt:lpstr>In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Donor Return Dynamics: A Microsimulation Model</dc:title>
  <dc:creator>Huzbah Jagirdar</dc:creator>
  <cp:lastModifiedBy>Huzbah Jagirdar</cp:lastModifiedBy>
  <cp:revision>7</cp:revision>
  <dcterms:created xsi:type="dcterms:W3CDTF">2023-04-09T16:01:34Z</dcterms:created>
  <dcterms:modified xsi:type="dcterms:W3CDTF">2023-04-13T14:06:42Z</dcterms:modified>
</cp:coreProperties>
</file>