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2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86"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85476d7ce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85476d7ce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5476d7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85476d7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5476d7ce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5476d7ce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5476d7ce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85476d7ce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5476d7ce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5476d7ce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5476d7ce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5476d7ce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5476d7ce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5476d7ce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5476d7ce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5476d7ce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5476d7ce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5476d7ce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1458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5476d7ceb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5476d7ce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5476d7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5476d7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85476d7ce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85476d7ce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85476d7ce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85476d7ce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85476d7c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85476d7c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5476d7ce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5476d7ce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5476d7ce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5476d7ce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5476d7ce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5476d7ce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5476d7ce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5476d7ce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5476d7ce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5476d7ce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5476d7ce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5476d7ce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38163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4923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28548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85060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50468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6300706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70686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771967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5944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96984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8835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72800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68028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96819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906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75663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0059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9/9/2024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672194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US" dirty="0"/>
              <a:t>Exploring the Relationship Between Health Metrics and Heart Disease</a:t>
            </a:r>
            <a:endParaRPr dirty="0"/>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Presented by:- Huzefa </a:t>
            </a:r>
            <a:r>
              <a:rPr lang="en-US" dirty="0" err="1"/>
              <a:t>Chhatriwala</a:t>
            </a:r>
            <a:endParaRPr dirty="0"/>
          </a:p>
        </p:txBody>
      </p:sp>
      <p:pic>
        <p:nvPicPr>
          <p:cNvPr id="5" name="Picture 4">
            <a:extLst>
              <a:ext uri="{FF2B5EF4-FFF2-40B4-BE49-F238E27FC236}">
                <a16:creationId xmlns:a16="http://schemas.microsoft.com/office/drawing/2014/main" id="{6DBA4BBF-E09B-4A7D-A81E-5E1D4734C448}"/>
              </a:ext>
            </a:extLst>
          </p:cNvPr>
          <p:cNvPicPr>
            <a:picLocks noChangeAspect="1"/>
          </p:cNvPicPr>
          <p:nvPr/>
        </p:nvPicPr>
        <p:blipFill>
          <a:blip r:embed="rId3"/>
          <a:stretch>
            <a:fillRect/>
          </a:stretch>
        </p:blipFill>
        <p:spPr>
          <a:xfrm>
            <a:off x="2370534" y="-229899"/>
            <a:ext cx="3728022" cy="20102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Diabetes</a:t>
            </a:r>
            <a:endParaRPr/>
          </a:p>
          <a:p>
            <a:pPr marL="0" lvl="0" indent="0" algn="l" rtl="0">
              <a:spcBef>
                <a:spcPts val="0"/>
              </a:spcBef>
              <a:spcAft>
                <a:spcPts val="0"/>
              </a:spcAft>
              <a:buNone/>
            </a:pPr>
            <a:endParaRPr/>
          </a:p>
        </p:txBody>
      </p:sp>
      <p:sp>
        <p:nvSpPr>
          <p:cNvPr id="117" name="Google Shape;117;p2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a:bodyPr>
          <a:lstStyle/>
          <a:p>
            <a:pPr marL="0" indent="0">
              <a:lnSpc>
                <a:spcPct val="125000"/>
              </a:lnSpc>
              <a:buClr>
                <a:schemeClr val="dk1"/>
              </a:buClr>
              <a:buSzPts val="1100"/>
              <a:buNone/>
            </a:pPr>
            <a:r>
              <a:rPr lang="en" sz="1200" dirty="0">
                <a:solidFill>
                  <a:schemeClr val="dk1"/>
                </a:solidFill>
              </a:rPr>
              <a:t>The majority of individuals, 84.2%, do not have diabetes, indicating a lower prevalence of diabetes in the dataset.</a:t>
            </a:r>
            <a:endParaRPr sz="1200" dirty="0">
              <a:solidFill>
                <a:schemeClr val="dk1"/>
              </a:solidFill>
            </a:endParaRPr>
          </a:p>
          <a:p>
            <a:pPr marL="0" indent="0">
              <a:lnSpc>
                <a:spcPct val="125000"/>
              </a:lnSpc>
              <a:buClr>
                <a:schemeClr val="dk1"/>
              </a:buClr>
              <a:buSzPts val="1100"/>
              <a:buNone/>
            </a:pPr>
            <a:r>
              <a:rPr lang="en" sz="1200" dirty="0">
                <a:solidFill>
                  <a:schemeClr val="dk1"/>
                </a:solidFill>
              </a:rPr>
              <a:t>A notable 13.9% of individuals are classified as diabetic, suggesting a higher risk of developing diabetes in the near future.</a:t>
            </a:r>
            <a:endParaRPr sz="1200" dirty="0">
              <a:solidFill>
                <a:schemeClr val="dk1"/>
              </a:solidFill>
            </a:endParaRPr>
          </a:p>
          <a:p>
            <a:pPr marL="0" indent="0">
              <a:lnSpc>
                <a:spcPct val="125000"/>
              </a:lnSpc>
              <a:buClr>
                <a:schemeClr val="dk1"/>
              </a:buClr>
              <a:buSzPts val="1100"/>
              <a:buNone/>
            </a:pPr>
            <a:r>
              <a:rPr lang="en" sz="1200" dirty="0">
                <a:solidFill>
                  <a:schemeClr val="dk1"/>
                </a:solidFill>
              </a:rPr>
              <a:t>Only 1.8% of individuals are Pre-diabetic, reflecting a relatively small portion of the population with confirmed Pre-diabetes.</a:t>
            </a:r>
            <a:endParaRPr sz="1200" dirty="0">
              <a:solidFill>
                <a:schemeClr val="dk1"/>
              </a:solidFill>
            </a:endParaRPr>
          </a:p>
          <a:p>
            <a:pPr marL="0" indent="0">
              <a:lnSpc>
                <a:spcPct val="125000"/>
              </a:lnSpc>
              <a:buClr>
                <a:schemeClr val="dk1"/>
              </a:buClr>
              <a:buSzPts val="1100"/>
              <a:buNone/>
            </a:pPr>
            <a:r>
              <a:rPr lang="en-US" sz="1200" b="1" dirty="0">
                <a:solidFill>
                  <a:schemeClr val="dk1"/>
                </a:solidFill>
              </a:rPr>
              <a:t>Conclusion:</a:t>
            </a:r>
          </a:p>
          <a:p>
            <a:pPr marL="0" indent="0">
              <a:lnSpc>
                <a:spcPct val="125000"/>
              </a:lnSpc>
              <a:buClr>
                <a:schemeClr val="dk1"/>
              </a:buClr>
              <a:buSzPts val="1100"/>
              <a:buNone/>
            </a:pPr>
            <a:r>
              <a:rPr lang="en-US" sz="1200" dirty="0">
                <a:solidFill>
                  <a:schemeClr val="dk1"/>
                </a:solidFill>
              </a:rPr>
              <a:t>The data highlights that while the prevalence of diabetes is significant, a very low portion of the population is at risk of developing diabetes, as evidenced by the prediabetic rate. This suggests the need for preventive measures and health monitoring for those in the prediabetic category</a:t>
            </a:r>
            <a:r>
              <a:rPr lang="en-US" dirty="0"/>
              <a:t>.</a:t>
            </a:r>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5560FD84-EC34-40A2-AC94-4BBAE7D05207}"/>
              </a:ext>
            </a:extLst>
          </p:cNvPr>
          <p:cNvPicPr>
            <a:picLocks noChangeAspect="1"/>
          </p:cNvPicPr>
          <p:nvPr/>
        </p:nvPicPr>
        <p:blipFill>
          <a:blip r:embed="rId3"/>
          <a:stretch>
            <a:fillRect/>
          </a:stretch>
        </p:blipFill>
        <p:spPr>
          <a:xfrm>
            <a:off x="4565073" y="1101436"/>
            <a:ext cx="4572000" cy="40420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Heart Disease</a:t>
            </a:r>
            <a:endParaRPr/>
          </a:p>
          <a:p>
            <a:pPr marL="0" lvl="0" indent="0" algn="l" rtl="0">
              <a:spcBef>
                <a:spcPts val="0"/>
              </a:spcBef>
              <a:spcAft>
                <a:spcPts val="0"/>
              </a:spcAft>
              <a:buNone/>
            </a:pPr>
            <a:endParaRPr/>
          </a:p>
        </p:txBody>
      </p:sp>
      <p:sp>
        <p:nvSpPr>
          <p:cNvPr id="124" name="Google Shape;124;p23"/>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 significant majority of 90.6% of individuals do not have heart disease, indicating a lower prevalence of heart disease within the dataset.</a:t>
            </a:r>
            <a:endParaRPr sz="1100" dirty="0">
              <a:solidFill>
                <a:schemeClr val="dk1"/>
              </a:solidFill>
            </a:endParaRPr>
          </a:p>
          <a:p>
            <a:pPr marL="0" lvl="0" indent="0" algn="l" rtl="0">
              <a:spcBef>
                <a:spcPts val="1200"/>
              </a:spcBef>
              <a:spcAft>
                <a:spcPts val="0"/>
              </a:spcAft>
              <a:buClr>
                <a:schemeClr val="dk1"/>
              </a:buClr>
              <a:buSzPts val="1100"/>
              <a:buFont typeface="Arial"/>
              <a:buNone/>
            </a:pPr>
            <a:r>
              <a:rPr lang="en" sz="1100" dirty="0">
                <a:solidFill>
                  <a:schemeClr val="dk1"/>
                </a:solidFill>
              </a:rPr>
              <a:t>Only 9.4% of individuals are reported to have heart disease, which suggests that heart disease is relatively less common in this population.</a:t>
            </a:r>
          </a:p>
          <a:p>
            <a:pPr marL="0" lvl="0" indent="0" algn="l" rtl="0">
              <a:spcBef>
                <a:spcPts val="1200"/>
              </a:spcBef>
              <a:spcAft>
                <a:spcPts val="0"/>
              </a:spcAft>
              <a:buClr>
                <a:schemeClr val="dk1"/>
              </a:buClr>
              <a:buSzPts val="1100"/>
              <a:buFont typeface="Arial"/>
              <a:buNone/>
            </a:pPr>
            <a:r>
              <a:rPr lang="en-US" sz="1100" b="1" dirty="0">
                <a:solidFill>
                  <a:schemeClr val="dk1"/>
                </a:solidFill>
              </a:rPr>
              <a:t>Conclusion:</a:t>
            </a:r>
          </a:p>
          <a:p>
            <a:pPr marL="0" lvl="0" indent="0" algn="l" rtl="0">
              <a:spcBef>
                <a:spcPts val="1200"/>
              </a:spcBef>
              <a:spcAft>
                <a:spcPts val="0"/>
              </a:spcAft>
              <a:buClr>
                <a:schemeClr val="dk1"/>
              </a:buClr>
              <a:buSzPts val="1100"/>
              <a:buFont typeface="Arial"/>
              <a:buNone/>
            </a:pPr>
            <a:r>
              <a:rPr lang="en-US" sz="1100" dirty="0">
                <a:solidFill>
                  <a:schemeClr val="dk1"/>
                </a:solidFill>
              </a:rPr>
              <a:t>The low prevalence of heart disease (9.4%) in the dataset highlights a healthier population with fewer cases of heart disease. However, ongoing monitoring and preventive measures are essential for the 9.4% who are affected.</a:t>
            </a:r>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pic>
        <p:nvPicPr>
          <p:cNvPr id="125" name="Google Shape;125;p23"/>
          <p:cNvPicPr preferRelativeResize="0"/>
          <p:nvPr/>
        </p:nvPicPr>
        <p:blipFill>
          <a:blip r:embed="rId3">
            <a:alphaModFix/>
          </a:blip>
          <a:stretch>
            <a:fillRect/>
          </a:stretch>
        </p:blipFill>
        <p:spPr>
          <a:xfrm>
            <a:off x="4572000" y="1017725"/>
            <a:ext cx="4572000" cy="4125775"/>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Blood Pressure vs Heart Disease</a:t>
            </a:r>
            <a:endParaRPr/>
          </a:p>
        </p:txBody>
      </p:sp>
      <p:sp>
        <p:nvSpPr>
          <p:cNvPr id="131" name="Google Shape;131;p24"/>
          <p:cNvSpPr txBox="1">
            <a:spLocks noGrp="1"/>
          </p:cNvSpPr>
          <p:nvPr>
            <p:ph type="body" idx="1"/>
          </p:nvPr>
        </p:nvSpPr>
        <p:spPr>
          <a:xfrm>
            <a:off x="311700" y="1152475"/>
            <a:ext cx="4303200" cy="3416400"/>
          </a:xfrm>
          <a:prstGeom prst="rect">
            <a:avLst/>
          </a:prstGeom>
        </p:spPr>
        <p:txBody>
          <a:bodyPr spcFirstLastPara="1" wrap="square" lIns="91425" tIns="91425" rIns="91425" bIns="91425" anchor="t" anchorCtr="0">
            <a:normAutofit lnSpcReduction="10000"/>
          </a:bodyPr>
          <a:lstStyle/>
          <a:p>
            <a:pPr marL="0" indent="0">
              <a:spcBef>
                <a:spcPts val="1200"/>
              </a:spcBef>
              <a:buClr>
                <a:schemeClr val="dk1"/>
              </a:buClr>
              <a:buSzPts val="1100"/>
              <a:buNone/>
            </a:pPr>
            <a:r>
              <a:rPr lang="en" sz="1100" dirty="0">
                <a:solidFill>
                  <a:schemeClr val="dk1"/>
                </a:solidFill>
              </a:rPr>
              <a:t>Among individuals with heart disease, a higher percentage (16.5%) have high blood pressure compared to those without heart disease (30.0%). This indicates a significant prevalence of high blood pressure among individuals without heart disease.</a:t>
            </a:r>
            <a:endParaRPr sz="1100" dirty="0">
              <a:solidFill>
                <a:schemeClr val="dk1"/>
              </a:solidFill>
            </a:endParaRPr>
          </a:p>
          <a:p>
            <a:pPr marL="0" indent="0">
              <a:spcBef>
                <a:spcPts val="1200"/>
              </a:spcBef>
              <a:buClr>
                <a:schemeClr val="dk1"/>
              </a:buClr>
              <a:buSzPts val="1100"/>
              <a:buNone/>
            </a:pPr>
            <a:r>
              <a:rPr lang="en" sz="1100" dirty="0">
                <a:solidFill>
                  <a:schemeClr val="dk1"/>
                </a:solidFill>
              </a:rPr>
              <a:t>The data suggests that high blood pressure is more common in individuals without heart disease than in those with heart disease. This may reflect differences in how high blood pressure correlates with heart disease in this dataset</a:t>
            </a:r>
            <a:r>
              <a:rPr lang="en" sz="1300" dirty="0">
                <a:solidFill>
                  <a:schemeClr val="dk1"/>
                </a:solidFill>
              </a:rPr>
              <a:t>.</a:t>
            </a:r>
          </a:p>
          <a:p>
            <a:pPr marL="0" indent="0">
              <a:spcBef>
                <a:spcPts val="1200"/>
              </a:spcBef>
              <a:buClr>
                <a:schemeClr val="dk1"/>
              </a:buClr>
              <a:buSzPts val="1100"/>
              <a:buNone/>
            </a:pPr>
            <a:r>
              <a:rPr lang="en-US" sz="1100" b="1" dirty="0">
                <a:solidFill>
                  <a:schemeClr val="dk1"/>
                </a:solidFill>
              </a:rPr>
              <a:t>Conclusion:</a:t>
            </a:r>
          </a:p>
          <a:p>
            <a:pPr marL="0" indent="0">
              <a:spcBef>
                <a:spcPts val="1200"/>
              </a:spcBef>
              <a:buClr>
                <a:schemeClr val="dk1"/>
              </a:buClr>
              <a:buSzPts val="1100"/>
              <a:buNone/>
            </a:pPr>
            <a:r>
              <a:rPr lang="en-US" sz="1100" dirty="0">
                <a:solidFill>
                  <a:schemeClr val="dk1"/>
                </a:solidFill>
              </a:rPr>
              <a:t>The analysis highlights that while high blood pressure is less common among individuals with heart disease (16.5%), it remains a significant issue, particularly in the population without heart disease (30.0%). This suggests that high blood pressure is a prevalent risk factor in the broader population, regardless of heart disease status.</a:t>
            </a:r>
          </a:p>
          <a:p>
            <a:pPr marL="0" indent="0">
              <a:spcBef>
                <a:spcPts val="1200"/>
              </a:spcBef>
              <a:buClr>
                <a:schemeClr val="dk1"/>
              </a:buClr>
              <a:buSzPts val="1100"/>
              <a:buNone/>
            </a:pPr>
            <a:endParaRPr sz="1100" dirty="0">
              <a:solidFill>
                <a:schemeClr val="dk1"/>
              </a:solidFill>
            </a:endParaRPr>
          </a:p>
          <a:p>
            <a:pPr marL="0" lvl="0" indent="0" algn="l" rtl="0">
              <a:spcBef>
                <a:spcPts val="1200"/>
              </a:spcBef>
              <a:spcAft>
                <a:spcPts val="1200"/>
              </a:spcAft>
              <a:buNone/>
            </a:pPr>
            <a:endParaRPr dirty="0"/>
          </a:p>
        </p:txBody>
      </p:sp>
      <p:pic>
        <p:nvPicPr>
          <p:cNvPr id="132" name="Google Shape;132;p24"/>
          <p:cNvPicPr preferRelativeResize="0"/>
          <p:nvPr/>
        </p:nvPicPr>
        <p:blipFill>
          <a:blip r:embed="rId3">
            <a:alphaModFix/>
          </a:blip>
          <a:stretch>
            <a:fillRect/>
          </a:stretch>
        </p:blipFill>
        <p:spPr>
          <a:xfrm>
            <a:off x="4552607" y="1017725"/>
            <a:ext cx="4584050" cy="41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High Cholesterol vs Heart Disease</a:t>
            </a:r>
            <a:endParaRPr/>
          </a:p>
          <a:p>
            <a:pPr marL="0" lvl="0" indent="0" algn="l" rtl="0">
              <a:spcBef>
                <a:spcPts val="0"/>
              </a:spcBef>
              <a:spcAft>
                <a:spcPts val="0"/>
              </a:spcAft>
              <a:buNone/>
            </a:pPr>
            <a:endParaRPr/>
          </a:p>
        </p:txBody>
      </p:sp>
      <p:sp>
        <p:nvSpPr>
          <p:cNvPr id="138" name="Google Shape;138;p25"/>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a:bodyPr>
          <a:lstStyle/>
          <a:p>
            <a:pPr marL="158750" lvl="0" indent="0">
              <a:lnSpc>
                <a:spcPct val="135000"/>
              </a:lnSpc>
              <a:spcBef>
                <a:spcPts val="0"/>
              </a:spcBef>
              <a:buClr>
                <a:schemeClr val="dk1"/>
              </a:buClr>
              <a:buSzPts val="1100"/>
              <a:buNone/>
            </a:pPr>
            <a:r>
              <a:rPr lang="en" sz="1100" dirty="0">
                <a:solidFill>
                  <a:schemeClr val="dk1"/>
                </a:solidFill>
              </a:rPr>
              <a:t>Among individuals with heart disease, a notable percentage (15.7%) have high cholesterol, which is significantly higher than the 4.9% in the population without heart disease.</a:t>
            </a:r>
            <a:endParaRPr sz="1100" dirty="0">
              <a:solidFill>
                <a:schemeClr val="dk1"/>
              </a:solidFill>
            </a:endParaRPr>
          </a:p>
          <a:p>
            <a:pPr marL="158750" lvl="0" indent="0">
              <a:lnSpc>
                <a:spcPct val="135000"/>
              </a:lnSpc>
              <a:spcBef>
                <a:spcPts val="1200"/>
              </a:spcBef>
              <a:buClr>
                <a:schemeClr val="dk1"/>
              </a:buClr>
              <a:buSzPts val="1100"/>
              <a:buNone/>
            </a:pPr>
            <a:r>
              <a:rPr lang="en" sz="1100" dirty="0">
                <a:solidFill>
                  <a:schemeClr val="dk1"/>
                </a:solidFill>
              </a:rPr>
              <a:t>Conversely, a larger proportion of individuals without heart disease (95.1%) do not have high cholesterol compared to those with heart disease (84.3%).</a:t>
            </a:r>
          </a:p>
          <a:p>
            <a:pPr marL="158750" lvl="0" indent="0">
              <a:lnSpc>
                <a:spcPct val="135000"/>
              </a:lnSpc>
              <a:spcBef>
                <a:spcPts val="1200"/>
              </a:spcBef>
              <a:buClr>
                <a:schemeClr val="dk1"/>
              </a:buClr>
              <a:buSzPts val="1100"/>
              <a:buNone/>
            </a:pPr>
            <a:r>
              <a:rPr lang="en-US" sz="1100" b="1" dirty="0">
                <a:solidFill>
                  <a:schemeClr val="dk1"/>
                </a:solidFill>
              </a:rPr>
              <a:t>Conclusion:</a:t>
            </a:r>
          </a:p>
          <a:p>
            <a:pPr marL="158750" lvl="0" indent="0">
              <a:lnSpc>
                <a:spcPct val="135000"/>
              </a:lnSpc>
              <a:spcBef>
                <a:spcPts val="1200"/>
              </a:spcBef>
              <a:buClr>
                <a:schemeClr val="dk1"/>
              </a:buClr>
              <a:buSzPts val="1100"/>
              <a:buNone/>
            </a:pPr>
            <a:r>
              <a:rPr lang="en-US" sz="1100" dirty="0">
                <a:solidFill>
                  <a:schemeClr val="dk1"/>
                </a:solidFill>
              </a:rPr>
              <a:t>The data indicates that high cholesterol is more prevalent among individuals with heart disease compared to those without. This suggests a stronger association between high cholesterol and heart disease, highlighting the importance of managing cholesterol levels as part of heart disease prevention and management strategies</a:t>
            </a:r>
          </a:p>
          <a:p>
            <a:pPr marL="0" lvl="0" indent="0" algn="l" rtl="0">
              <a:spcBef>
                <a:spcPts val="1200"/>
              </a:spcBef>
              <a:spcAft>
                <a:spcPts val="1200"/>
              </a:spcAft>
              <a:buNone/>
            </a:pPr>
            <a:endParaRPr dirty="0"/>
          </a:p>
        </p:txBody>
      </p:sp>
      <p:pic>
        <p:nvPicPr>
          <p:cNvPr id="139" name="Google Shape;139;p25"/>
          <p:cNvPicPr preferRelativeResize="0"/>
          <p:nvPr/>
        </p:nvPicPr>
        <p:blipFill>
          <a:blip r:embed="rId3">
            <a:alphaModFix/>
          </a:blip>
          <a:stretch>
            <a:fillRect/>
          </a:stretch>
        </p:blipFill>
        <p:spPr>
          <a:xfrm>
            <a:off x="4572000" y="1017725"/>
            <a:ext cx="4572001" cy="4125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BMI vs Heart Disease</a:t>
            </a: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a:bodyPr>
          <a:lstStyle/>
          <a:p>
            <a:pPr marL="158750" indent="0">
              <a:lnSpc>
                <a:spcPct val="145000"/>
              </a:lnSpc>
              <a:buClr>
                <a:schemeClr val="dk1"/>
              </a:buClr>
              <a:buSzPts val="1100"/>
              <a:buNone/>
            </a:pPr>
            <a:r>
              <a:rPr lang="en-US" sz="1100" b="1" dirty="0">
                <a:solidFill>
                  <a:schemeClr val="dk1"/>
                </a:solidFill>
              </a:rPr>
              <a:t>Key Insight:</a:t>
            </a:r>
            <a:r>
              <a:rPr lang="en-US" sz="1100" dirty="0">
                <a:solidFill>
                  <a:schemeClr val="dk1"/>
                </a:solidFill>
              </a:rPr>
              <a:t> Higher BMI ranges are associated with an increased incidence of heart disease, with the 21-30 and 31-40 BMI ranges showing the highest numbers of affected individuals. The trend indicates that as BMI increases, so does the likelihood of heart disease, emphasizing the importance of managing and monitoring BMI for cardiovascular health.</a:t>
            </a:r>
          </a:p>
          <a:p>
            <a:pPr marL="158750" indent="0">
              <a:lnSpc>
                <a:spcPct val="145000"/>
              </a:lnSpc>
              <a:spcBef>
                <a:spcPts val="0"/>
              </a:spcBef>
              <a:buClr>
                <a:schemeClr val="dk1"/>
              </a:buClr>
              <a:buSzPts val="1100"/>
              <a:buNone/>
            </a:pPr>
            <a:endParaRPr lang="en-US" sz="11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General Trend:</a:t>
            </a:r>
            <a:r>
              <a:rPr lang="en-US" altLang="en-US" sz="1100" dirty="0">
                <a:solidFill>
                  <a:schemeClr val="dk1"/>
                </a:solidFill>
              </a:rPr>
              <a:t> The majority of individuals with heart disease fall within the BMI ranges of 21-30 and 31-40. Higher BMI ranges, though less populated, show a higher proportion of heart disease cases, suggesting an increased risk associated with higher BMI.</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1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Risk Correlation:</a:t>
            </a:r>
            <a:r>
              <a:rPr lang="en-US" altLang="en-US" sz="1100" dirty="0">
                <a:solidFill>
                  <a:schemeClr val="dk1"/>
                </a:solidFill>
              </a:rPr>
              <a:t> Individuals with a BMI in the 21-30 range have the highest number of heart disease cases, highlighting a critical area for health interventions. As BMI increases, the number of heart disease cases increases proportionally, reinforcing the link between higher BMI and the likelihood of heart disease. </a:t>
            </a:r>
          </a:p>
          <a:p>
            <a:pPr marL="158750" indent="0">
              <a:lnSpc>
                <a:spcPct val="145000"/>
              </a:lnSpc>
              <a:spcBef>
                <a:spcPts val="0"/>
              </a:spcBef>
              <a:buClr>
                <a:schemeClr val="dk1"/>
              </a:buClr>
              <a:buSzPts val="1100"/>
              <a:buNone/>
            </a:pPr>
            <a:endParaRPr sz="1100" dirty="0">
              <a:solidFill>
                <a:schemeClr val="dk1"/>
              </a:solidFill>
            </a:endParaRPr>
          </a:p>
        </p:txBody>
      </p:sp>
      <p:pic>
        <p:nvPicPr>
          <p:cNvPr id="146" name="Google Shape;146;p26"/>
          <p:cNvPicPr preferRelativeResize="0"/>
          <p:nvPr/>
        </p:nvPicPr>
        <p:blipFill>
          <a:blip r:embed="rId3">
            <a:alphaModFix/>
          </a:blip>
          <a:stretch>
            <a:fillRect/>
          </a:stretch>
        </p:blipFill>
        <p:spPr>
          <a:xfrm>
            <a:off x="4572000" y="1017725"/>
            <a:ext cx="4572000" cy="4125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BMI vs AGE</a:t>
            </a:r>
            <a:endParaRPr dirty="0"/>
          </a:p>
        </p:txBody>
      </p:sp>
      <p:sp>
        <p:nvSpPr>
          <p:cNvPr id="2" name="Text Placeholder 1">
            <a:extLst>
              <a:ext uri="{FF2B5EF4-FFF2-40B4-BE49-F238E27FC236}">
                <a16:creationId xmlns:a16="http://schemas.microsoft.com/office/drawing/2014/main" id="{7E46EB05-3B98-4A16-ADC3-FC14CE1D7663}"/>
              </a:ext>
            </a:extLst>
          </p:cNvPr>
          <p:cNvSpPr>
            <a:spLocks noGrp="1" noChangeArrowheads="1"/>
          </p:cNvSpPr>
          <p:nvPr>
            <p:ph type="body" idx="1"/>
          </p:nvPr>
        </p:nvSpPr>
        <p:spPr bwMode="auto">
          <a:xfrm>
            <a:off x="224835" y="1070121"/>
            <a:ext cx="4434031"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Increasing BMI Variability:</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dirty="0">
                <a:solidFill>
                  <a:schemeClr val="dk1"/>
                </a:solidFill>
              </a:rPr>
              <a:t>As age increases, the average BMI for individuals with heart disease remains higher compared to those without heart disease.</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Trend:</a:t>
            </a:r>
          </a:p>
          <a:p>
            <a:pPr marL="171450" indent="-171450" eaLnBrk="0" fontAlgn="base" hangingPunct="0">
              <a:lnSpc>
                <a:spcPct val="100000"/>
              </a:lnSpc>
              <a:spcBef>
                <a:spcPct val="0"/>
              </a:spcBef>
              <a:spcAft>
                <a:spcPct val="0"/>
              </a:spcAft>
              <a:buClrTx/>
              <a:buSzTx/>
            </a:pPr>
            <a:r>
              <a:rPr lang="en-US" altLang="en-US" sz="1100" dirty="0">
                <a:solidFill>
                  <a:schemeClr val="dk1"/>
                </a:solidFill>
              </a:rPr>
              <a:t>Higher average BMI is consistently observed in individuals with heart disease across all age groups, suggesting a potential link between higher BMI and increased risk of heart disease.</a:t>
            </a:r>
          </a:p>
          <a:p>
            <a:pPr marL="171450" indent="-171450" eaLnBrk="0" fontAlgn="base" hangingPunct="0">
              <a:lnSpc>
                <a:spcPct val="100000"/>
              </a:lnSpc>
              <a:spcBef>
                <a:spcPct val="0"/>
              </a:spcBef>
              <a:spcAft>
                <a:spcPct val="0"/>
              </a:spcAft>
              <a:buClrTx/>
              <a:buSzTx/>
            </a:pPr>
            <a:r>
              <a:rPr lang="en-US" sz="1100" dirty="0">
                <a:solidFill>
                  <a:schemeClr val="dk1"/>
                </a:solidFill>
              </a:rPr>
              <a:t>Across all age groups, individuals with heart disease tend to have a higher average BMI compared to those without. The variability of BMI also increases with heart disease, indicating that higher BMI might be associated with a greater risk of heart disease as individuals age.</a:t>
            </a:r>
            <a:endParaRPr lang="en-US" altLang="en-US" sz="11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Implication:</a:t>
            </a:r>
          </a:p>
          <a:p>
            <a:pPr marL="171450" indent="-171450" eaLnBrk="0" fontAlgn="base" hangingPunct="0">
              <a:lnSpc>
                <a:spcPct val="100000"/>
              </a:lnSpc>
              <a:spcBef>
                <a:spcPct val="0"/>
              </a:spcBef>
              <a:spcAft>
                <a:spcPct val="0"/>
              </a:spcAft>
              <a:buClrTx/>
              <a:buSzTx/>
            </a:pPr>
            <a:r>
              <a:rPr lang="en-US" altLang="en-US" sz="1100" dirty="0">
                <a:solidFill>
                  <a:schemeClr val="dk1"/>
                </a:solidFill>
              </a:rPr>
              <a:t>Managing BMI from a young age could be important for reducing the risk of developing heart disease later in life.</a:t>
            </a:r>
          </a:p>
          <a:p>
            <a:pPr marL="171450" indent="-171450" eaLnBrk="0" fontAlgn="base" hangingPunct="0">
              <a:lnSpc>
                <a:spcPct val="100000"/>
              </a:lnSpc>
              <a:spcBef>
                <a:spcPct val="0"/>
              </a:spcBef>
              <a:spcAft>
                <a:spcPct val="0"/>
              </a:spcAft>
              <a:buClrTx/>
              <a:buSzTx/>
            </a:pPr>
            <a:r>
              <a:rPr lang="en-US" sz="1100" dirty="0">
                <a:solidFill>
                  <a:schemeClr val="dk1"/>
                </a:solidFill>
              </a:rPr>
              <a:t>The data suggests that monitoring and managing BMI from a young age could be crucial in reducing the risk of heart disease.</a:t>
            </a:r>
            <a:endParaRPr lang="en-US" altLang="en-US" sz="1100" dirty="0">
              <a:solidFill>
                <a:schemeClr val="dk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6751A48-DA76-46FB-81D3-B964712A94C5}"/>
              </a:ext>
            </a:extLst>
          </p:cNvPr>
          <p:cNvPicPr>
            <a:picLocks noChangeAspect="1"/>
          </p:cNvPicPr>
          <p:nvPr/>
        </p:nvPicPr>
        <p:blipFill>
          <a:blip r:embed="rId3"/>
          <a:stretch>
            <a:fillRect/>
          </a:stretch>
        </p:blipFill>
        <p:spPr>
          <a:xfrm>
            <a:off x="4658866" y="1017725"/>
            <a:ext cx="4485134" cy="4125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BMI vs Mental Health</a:t>
            </a:r>
            <a:endParaRPr/>
          </a:p>
        </p:txBody>
      </p:sp>
      <p:sp>
        <p:nvSpPr>
          <p:cNvPr id="2" name="Text Placeholder 1">
            <a:extLst>
              <a:ext uri="{FF2B5EF4-FFF2-40B4-BE49-F238E27FC236}">
                <a16:creationId xmlns:a16="http://schemas.microsoft.com/office/drawing/2014/main" id="{581B314E-8773-4D22-B466-B8A2C719321D}"/>
              </a:ext>
            </a:extLst>
          </p:cNvPr>
          <p:cNvSpPr>
            <a:spLocks noGrp="1" noChangeArrowheads="1"/>
          </p:cNvSpPr>
          <p:nvPr>
            <p:ph type="body" idx="1"/>
          </p:nvPr>
        </p:nvSpPr>
        <p:spPr bwMode="auto">
          <a:xfrm>
            <a:off x="311150" y="1286783"/>
            <a:ext cx="426085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Observations:</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dirty="0">
                <a:solidFill>
                  <a:schemeClr val="dk1"/>
                </a:solidFill>
              </a:rPr>
              <a:t>Increased Mean BMI: Individuals with more days of mental health issues generally have a higher mean BMI, especially those with heart disease.</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BMI Variation:</a:t>
            </a:r>
            <a:r>
              <a:rPr lang="en-US" altLang="en-US" sz="1100" dirty="0">
                <a:solidFill>
                  <a:schemeClr val="dk1"/>
                </a:solidFill>
              </a:rPr>
              <a:t> The standard deviation of BMI is relatively high across all mental health categories, indicating variability in BMI within each group.</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Implications:</a:t>
            </a:r>
          </a:p>
          <a:p>
            <a:pPr marL="171450" indent="-171450" eaLnBrk="0" fontAlgn="base" hangingPunct="0">
              <a:lnSpc>
                <a:spcPct val="100000"/>
              </a:lnSpc>
              <a:spcBef>
                <a:spcPct val="0"/>
              </a:spcBef>
              <a:spcAft>
                <a:spcPct val="0"/>
              </a:spcAft>
              <a:buClrTx/>
              <a:buSzTx/>
            </a:pPr>
            <a:r>
              <a:rPr lang="en-US" altLang="en-US" sz="1100" dirty="0">
                <a:solidFill>
                  <a:schemeClr val="dk1"/>
                </a:solidFill>
              </a:rPr>
              <a:t>Potential Association: The data suggests a potential association between mental health issues and higher BMI, particularly among individuals with heart disease.</a:t>
            </a:r>
          </a:p>
          <a:p>
            <a:pPr marL="171450" indent="-171450" eaLnBrk="0" fontAlgn="base" hangingPunct="0">
              <a:lnSpc>
                <a:spcPct val="100000"/>
              </a:lnSpc>
              <a:spcBef>
                <a:spcPct val="0"/>
              </a:spcBef>
              <a:spcAft>
                <a:spcPct val="0"/>
              </a:spcAft>
              <a:buClrTx/>
              <a:buSzTx/>
            </a:pPr>
            <a:r>
              <a:rPr lang="en-US" altLang="en-US" sz="1100" dirty="0">
                <a:solidFill>
                  <a:schemeClr val="dk1"/>
                </a:solidFill>
              </a:rPr>
              <a:t>Healthcare Focus: Addressing both mental health and BMI may be important for managing and preventing heart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0" name="Google Shape;160;p28"/>
          <p:cNvPicPr preferRelativeResize="0"/>
          <p:nvPr/>
        </p:nvPicPr>
        <p:blipFill>
          <a:blip r:embed="rId3">
            <a:alphaModFix/>
          </a:blip>
          <a:stretch>
            <a:fillRect/>
          </a:stretch>
        </p:blipFill>
        <p:spPr>
          <a:xfrm>
            <a:off x="4572000" y="731375"/>
            <a:ext cx="4401005" cy="4278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623202"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Correlational Matrix</a:t>
            </a:r>
            <a:endParaRPr dirty="0"/>
          </a:p>
        </p:txBody>
      </p:sp>
      <p:pic>
        <p:nvPicPr>
          <p:cNvPr id="167" name="Google Shape;167;p29"/>
          <p:cNvPicPr preferRelativeResize="0"/>
          <p:nvPr/>
        </p:nvPicPr>
        <p:blipFill>
          <a:blip r:embed="rId3">
            <a:alphaModFix/>
          </a:blip>
          <a:stretch>
            <a:fillRect/>
          </a:stretch>
        </p:blipFill>
        <p:spPr>
          <a:xfrm>
            <a:off x="4883726" y="831273"/>
            <a:ext cx="4260273" cy="4312226"/>
          </a:xfrm>
          <a:prstGeom prst="rect">
            <a:avLst/>
          </a:prstGeom>
          <a:noFill/>
          <a:ln>
            <a:noFill/>
          </a:ln>
        </p:spPr>
      </p:pic>
      <p:sp>
        <p:nvSpPr>
          <p:cNvPr id="2" name="Text Placeholder 1">
            <a:extLst>
              <a:ext uri="{FF2B5EF4-FFF2-40B4-BE49-F238E27FC236}">
                <a16:creationId xmlns:a16="http://schemas.microsoft.com/office/drawing/2014/main" id="{4DEE6C4E-F095-4B6A-BBAE-5A286ACEBF6F}"/>
              </a:ext>
            </a:extLst>
          </p:cNvPr>
          <p:cNvSpPr>
            <a:spLocks noGrp="1" noChangeArrowheads="1"/>
          </p:cNvSpPr>
          <p:nvPr>
            <p:ph type="body" idx="1"/>
          </p:nvPr>
        </p:nvSpPr>
        <p:spPr bwMode="auto">
          <a:xfrm>
            <a:off x="532822" y="969496"/>
            <a:ext cx="4350904"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Correlation Coefficients:</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Age vs. BMI: -0.04</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Interpretation: </a:t>
            </a:r>
            <a:r>
              <a:rPr lang="en-US" altLang="en-US" sz="900" dirty="0">
                <a:solidFill>
                  <a:schemeClr val="dk1"/>
                </a:solidFill>
              </a:rPr>
              <a:t>There is a very weak negative correlation between Age and BMI, suggesting that age has a minimal impact on BMI in this dataset.</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Age vs. Mental Health Days: -0.09</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Interpretation: </a:t>
            </a:r>
            <a:r>
              <a:rPr lang="en-US" altLang="en-US" sz="900" dirty="0">
                <a:solidFill>
                  <a:schemeClr val="dk1"/>
                </a:solidFill>
              </a:rPr>
              <a:t>A weak negative correlation indicates a slight tendency for older individuals to report fewer mental health days.</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Age vs. Physical Health Days</a:t>
            </a:r>
            <a:r>
              <a:rPr lang="en-US" altLang="en-US" sz="900" dirty="0">
                <a:solidFill>
                  <a:schemeClr val="dk1"/>
                </a:solidFill>
              </a:rPr>
              <a:t>: 0.10</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Interpretation:</a:t>
            </a:r>
            <a:r>
              <a:rPr lang="en-US" altLang="en-US" sz="900" dirty="0">
                <a:solidFill>
                  <a:schemeClr val="dk1"/>
                </a:solidFill>
              </a:rPr>
              <a:t> A weak positive correlation suggests a slight increase in physical health days with age.</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BMI vs. Mental Health Days: 0.09</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Interpretation: </a:t>
            </a:r>
            <a:r>
              <a:rPr lang="en-US" altLang="en-US" sz="900" dirty="0">
                <a:solidFill>
                  <a:schemeClr val="dk1"/>
                </a:solidFill>
              </a:rPr>
              <a:t>There is a very weak positive correlation between BMI and mental health days, indicating a minor association where higher BMI is slightly associated with more mental health days.</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BMI vs. Physical Health Days: 0.12</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Interpretation: </a:t>
            </a:r>
            <a:r>
              <a:rPr lang="en-US" altLang="en-US" sz="900" dirty="0">
                <a:solidFill>
                  <a:schemeClr val="dk1"/>
                </a:solidFill>
              </a:rPr>
              <a:t>A weak positive correlation suggests that higher BMI is slightly associated with more physical health days.</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Mental Health Days vs. Physical Health Days: 0.35</a:t>
            </a:r>
          </a:p>
          <a:p>
            <a:pPr marL="0" marR="0" lvl="0" indent="0" algn="l" defTabSz="914400" rtl="0" eaLnBrk="0" fontAlgn="base" latinLnBrk="0" hangingPunct="0">
              <a:lnSpc>
                <a:spcPct val="100000"/>
              </a:lnSpc>
              <a:spcBef>
                <a:spcPct val="0"/>
              </a:spcBef>
              <a:spcAft>
                <a:spcPct val="0"/>
              </a:spcAft>
              <a:buClrTx/>
              <a:buSzTx/>
              <a:buNone/>
              <a:tabLst/>
            </a:pPr>
            <a:r>
              <a:rPr lang="en-US" altLang="en-US" sz="900" b="1" dirty="0">
                <a:solidFill>
                  <a:schemeClr val="dk1"/>
                </a:solidFill>
              </a:rPr>
              <a:t>Interpretation: </a:t>
            </a:r>
            <a:r>
              <a:rPr lang="en-US" altLang="en-US" sz="900" dirty="0">
                <a:solidFill>
                  <a:schemeClr val="dk1"/>
                </a:solidFill>
              </a:rPr>
              <a:t>A moderate positive correlation indicates that individuals who report more mental health days also tend to report more physical health days.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594627"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Correlational Matrix</a:t>
            </a:r>
            <a:endParaRPr dirty="0"/>
          </a:p>
        </p:txBody>
      </p:sp>
      <p:pic>
        <p:nvPicPr>
          <p:cNvPr id="167" name="Google Shape;167;p29"/>
          <p:cNvPicPr preferRelativeResize="0"/>
          <p:nvPr/>
        </p:nvPicPr>
        <p:blipFill>
          <a:blip r:embed="rId3">
            <a:alphaModFix/>
          </a:blip>
          <a:stretch>
            <a:fillRect/>
          </a:stretch>
        </p:blipFill>
        <p:spPr>
          <a:xfrm>
            <a:off x="4883726" y="831273"/>
            <a:ext cx="4260273" cy="4312226"/>
          </a:xfrm>
          <a:prstGeom prst="rect">
            <a:avLst/>
          </a:prstGeom>
          <a:noFill/>
          <a:ln>
            <a:noFill/>
          </a:ln>
        </p:spPr>
      </p:pic>
      <p:sp>
        <p:nvSpPr>
          <p:cNvPr id="2" name="Text Placeholder 1">
            <a:extLst>
              <a:ext uri="{FF2B5EF4-FFF2-40B4-BE49-F238E27FC236}">
                <a16:creationId xmlns:a16="http://schemas.microsoft.com/office/drawing/2014/main" id="{4DEE6C4E-F095-4B6A-BBAE-5A286ACEBF6F}"/>
              </a:ext>
            </a:extLst>
          </p:cNvPr>
          <p:cNvSpPr>
            <a:spLocks noGrp="1" noChangeArrowheads="1"/>
          </p:cNvSpPr>
          <p:nvPr>
            <p:ph type="body" idx="1"/>
          </p:nvPr>
        </p:nvSpPr>
        <p:spPr bwMode="auto">
          <a:xfrm>
            <a:off x="532822" y="954107"/>
            <a:ext cx="4350904"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Key Findings:</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Weak Relationships: </a:t>
            </a:r>
            <a:r>
              <a:rPr lang="en-US" altLang="en-US" sz="1100" dirty="0">
                <a:solidFill>
                  <a:schemeClr val="dk1"/>
                </a:solidFill>
              </a:rPr>
              <a:t>Most of the correlations are weak, indicating that these variables have limited direct relationships with each other.</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Moderate Correlation: </a:t>
            </a:r>
            <a:r>
              <a:rPr lang="en-US" altLang="en-US" sz="1100" dirty="0">
                <a:solidFill>
                  <a:schemeClr val="dk1"/>
                </a:solidFill>
              </a:rPr>
              <a:t>The moderate positive correlation between Mental Health Days and Physical Health Days suggests a more noticeable relationship, where increased mental health issues may be associated with more physical health challenges.</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Implications:</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Complex Interactions: </a:t>
            </a:r>
            <a:r>
              <a:rPr lang="en-US" altLang="en-US" sz="1100" dirty="0">
                <a:solidFill>
                  <a:schemeClr val="dk1"/>
                </a:solidFill>
              </a:rPr>
              <a:t>While individual correlations are weak, the moderate correlation between mental and physical health days highlights an important interaction that may warrant further investigation.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1100" b="1" dirty="0">
                <a:solidFill>
                  <a:schemeClr val="dk1"/>
                </a:solidFill>
              </a:rPr>
              <a:t>Focus Areas: </a:t>
            </a:r>
            <a:r>
              <a:rPr lang="en-US" altLang="en-US" sz="1100" dirty="0">
                <a:solidFill>
                  <a:schemeClr val="dk1"/>
                </a:solidFill>
              </a:rPr>
              <a:t>Consider exploring how mental health and physical health days are interrelated in more detail, as they exhibit a more significant correlation compared to other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64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Heart Disease by Gender</a:t>
            </a:r>
            <a:endParaRPr/>
          </a:p>
        </p:txBody>
      </p:sp>
      <p:sp>
        <p:nvSpPr>
          <p:cNvPr id="173" name="Google Shape;173;p3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158750" indent="0">
              <a:spcBef>
                <a:spcPts val="1200"/>
              </a:spcBef>
              <a:buClr>
                <a:schemeClr val="dk1"/>
              </a:buClr>
              <a:buSzPts val="1100"/>
              <a:buNone/>
            </a:pPr>
            <a:r>
              <a:rPr lang="en" sz="1100" dirty="0">
                <a:solidFill>
                  <a:schemeClr val="dk1"/>
                </a:solidFill>
              </a:rPr>
              <a:t>The prevalence of heart disease is higher among males (12.3%) compared to females (7.2%).</a:t>
            </a:r>
            <a:endParaRPr sz="1100" dirty="0">
              <a:solidFill>
                <a:schemeClr val="dk1"/>
              </a:solidFill>
            </a:endParaRPr>
          </a:p>
          <a:p>
            <a:pPr marL="158750" indent="0">
              <a:spcBef>
                <a:spcPts val="0"/>
              </a:spcBef>
              <a:buClr>
                <a:schemeClr val="dk1"/>
              </a:buClr>
              <a:buSzPts val="1100"/>
              <a:buNone/>
            </a:pPr>
            <a:r>
              <a:rPr lang="en" sz="1100" dirty="0">
                <a:solidFill>
                  <a:schemeClr val="dk1"/>
                </a:solidFill>
              </a:rPr>
              <a:t>A larger proportion of females (92.8%) do not have heart disease compared to males (87.7%).</a:t>
            </a:r>
          </a:p>
          <a:p>
            <a:pPr marL="158750" indent="0">
              <a:spcBef>
                <a:spcPts val="0"/>
              </a:spcBef>
              <a:buClr>
                <a:schemeClr val="dk1"/>
              </a:buClr>
              <a:buSzPts val="1100"/>
              <a:buNone/>
            </a:pPr>
            <a:endParaRPr sz="1100" dirty="0">
              <a:solidFill>
                <a:schemeClr val="dk1"/>
              </a:solidFill>
            </a:endParaRPr>
          </a:p>
          <a:p>
            <a:pPr marL="114300" indent="0">
              <a:buNone/>
            </a:pPr>
            <a:r>
              <a:rPr lang="en-US" sz="1100" b="1" dirty="0">
                <a:solidFill>
                  <a:schemeClr val="dk1"/>
                </a:solidFill>
              </a:rPr>
              <a:t>Conclusion:</a:t>
            </a:r>
          </a:p>
          <a:p>
            <a:pPr marL="114300" indent="0">
              <a:buNone/>
            </a:pPr>
            <a:endParaRPr lang="en-US" sz="1100" b="1" dirty="0">
              <a:solidFill>
                <a:schemeClr val="dk1"/>
              </a:solidFill>
            </a:endParaRPr>
          </a:p>
          <a:p>
            <a:pPr marL="114300" indent="0">
              <a:buNone/>
            </a:pPr>
            <a:r>
              <a:rPr lang="en-US" sz="1100" dirty="0">
                <a:solidFill>
                  <a:schemeClr val="dk1"/>
                </a:solidFill>
              </a:rPr>
              <a:t>The data suggests that males have a higher prevalence of heart disease compared to females. This difference highlights the need for targeted heart disease prevention strategies that consider gender-specific risk factors and health interventions.</a:t>
            </a:r>
            <a:endParaRPr lang="en-US" dirty="0"/>
          </a:p>
          <a:p>
            <a:pPr marL="0" lvl="0" indent="0" algn="l" rtl="0">
              <a:spcBef>
                <a:spcPts val="1200"/>
              </a:spcBef>
              <a:spcAft>
                <a:spcPts val="1200"/>
              </a:spcAft>
              <a:buNone/>
            </a:pPr>
            <a:endParaRPr dirty="0"/>
          </a:p>
        </p:txBody>
      </p:sp>
      <p:pic>
        <p:nvPicPr>
          <p:cNvPr id="174" name="Google Shape;174;p30"/>
          <p:cNvPicPr preferRelativeResize="0"/>
          <p:nvPr/>
        </p:nvPicPr>
        <p:blipFill>
          <a:blip r:embed="rId3">
            <a:alphaModFix/>
          </a:blip>
          <a:stretch>
            <a:fillRect/>
          </a:stretch>
        </p:blipFill>
        <p:spPr>
          <a:xfrm>
            <a:off x="4572000" y="1017725"/>
            <a:ext cx="4572000" cy="412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 Analysis</a:t>
            </a:r>
            <a:endParaRPr/>
          </a:p>
          <a:p>
            <a:pPr marL="0" lvl="0" indent="0" algn="l" rtl="0">
              <a:spcBef>
                <a:spcPts val="0"/>
              </a:spcBef>
              <a:spcAft>
                <a:spcPts val="0"/>
              </a:spcAft>
              <a:buNone/>
            </a:pPr>
            <a:endParaRPr/>
          </a:p>
        </p:txBody>
      </p:sp>
      <p:sp>
        <p:nvSpPr>
          <p:cNvPr id="2" name="Text Placeholder 1">
            <a:extLst>
              <a:ext uri="{FF2B5EF4-FFF2-40B4-BE49-F238E27FC236}">
                <a16:creationId xmlns:a16="http://schemas.microsoft.com/office/drawing/2014/main" id="{0DFB9336-5B37-4284-A9E9-90CF6BCA8735}"/>
              </a:ext>
            </a:extLst>
          </p:cNvPr>
          <p:cNvSpPr>
            <a:spLocks noGrp="1" noChangeArrowheads="1"/>
          </p:cNvSpPr>
          <p:nvPr>
            <p:ph type="body" idx="1"/>
          </p:nvPr>
        </p:nvSpPr>
        <p:spPr bwMode="auto">
          <a:xfrm>
            <a:off x="311150" y="1311177"/>
            <a:ext cx="3381085" cy="348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latinLnBrk="0" hangingPunct="0">
              <a:lnSpc>
                <a:spcPct val="135000"/>
              </a:lnSpc>
              <a:buClr>
                <a:schemeClr val="dk1"/>
              </a:buClr>
              <a:buSzPts val="1100"/>
              <a:buNone/>
              <a:tabLst/>
            </a:pPr>
            <a:r>
              <a:rPr lang="en-US" altLang="en-US" sz="1200" b="1" dirty="0">
                <a:solidFill>
                  <a:schemeClr val="dk1"/>
                </a:solidFill>
              </a:rPr>
              <a:t>Key Observations:</a:t>
            </a:r>
          </a:p>
          <a:p>
            <a:pPr marL="0" lvl="0" indent="0" defTabSz="914400" eaLnBrk="0" fontAlgn="base" latinLnBrk="0" hangingPunct="0">
              <a:lnSpc>
                <a:spcPct val="135000"/>
              </a:lnSpc>
              <a:buClr>
                <a:schemeClr val="dk1"/>
              </a:buClr>
              <a:buSzPts val="1100"/>
              <a:buNone/>
              <a:tabLst/>
            </a:pPr>
            <a:endParaRPr lang="en-US" altLang="en-US" sz="1200" b="1" dirty="0">
              <a:solidFill>
                <a:schemeClr val="dk1"/>
              </a:solidFill>
            </a:endParaRPr>
          </a:p>
          <a:p>
            <a:pPr marL="0" lvl="0" indent="0" defTabSz="914400" eaLnBrk="0" fontAlgn="base" latinLnBrk="0" hangingPunct="0">
              <a:lnSpc>
                <a:spcPct val="135000"/>
              </a:lnSpc>
              <a:buClr>
                <a:schemeClr val="dk1"/>
              </a:buClr>
              <a:buSzPts val="1100"/>
              <a:buNone/>
              <a:tabLst/>
            </a:pPr>
            <a:r>
              <a:rPr lang="en-US" altLang="en-US" sz="1200" b="1" dirty="0">
                <a:solidFill>
                  <a:schemeClr val="dk1"/>
                </a:solidFill>
              </a:rPr>
              <a:t>Peak Frequency:</a:t>
            </a:r>
            <a:r>
              <a:rPr lang="en-US" altLang="en-US" sz="1200" dirty="0">
                <a:solidFill>
                  <a:schemeClr val="dk1"/>
                </a:solidFill>
              </a:rPr>
              <a:t> The highest frequency is observed in the age 60-64, with 33,244 records. This indicates that this age group is the most represented in the dataset.</a:t>
            </a:r>
          </a:p>
          <a:p>
            <a:pPr marL="0" lvl="0" indent="0" defTabSz="914400" eaLnBrk="0" fontAlgn="base" latinLnBrk="0" hangingPunct="0">
              <a:lnSpc>
                <a:spcPct val="135000"/>
              </a:lnSpc>
              <a:buClr>
                <a:schemeClr val="dk1"/>
              </a:buClr>
              <a:buSzPts val="1100"/>
              <a:buNone/>
              <a:tabLst/>
            </a:pPr>
            <a:endParaRPr lang="en-US" altLang="en-US" sz="1200" b="1" dirty="0">
              <a:solidFill>
                <a:schemeClr val="dk1"/>
              </a:solidFill>
            </a:endParaRPr>
          </a:p>
          <a:p>
            <a:pPr marL="0" lvl="0" indent="0" defTabSz="914400" eaLnBrk="0" fontAlgn="base" latinLnBrk="0" hangingPunct="0">
              <a:lnSpc>
                <a:spcPct val="135000"/>
              </a:lnSpc>
              <a:buClr>
                <a:schemeClr val="dk1"/>
              </a:buClr>
              <a:buSzPts val="1100"/>
              <a:buNone/>
              <a:tabLst/>
            </a:pPr>
            <a:r>
              <a:rPr lang="en-US" altLang="en-US" sz="1200" b="1" dirty="0">
                <a:solidFill>
                  <a:schemeClr val="dk1"/>
                </a:solidFill>
              </a:rPr>
              <a:t>Distribution Pattern:</a:t>
            </a:r>
            <a:r>
              <a:rPr lang="en-US" altLang="en-US" sz="1200" dirty="0">
                <a:solidFill>
                  <a:schemeClr val="dk1"/>
                </a:solidFill>
              </a:rPr>
              <a:t> The age distribution shows a peak between ages 55 and 69, with frequencies gradually decreasing as age increases.</a:t>
            </a:r>
          </a:p>
          <a:p>
            <a:pPr marL="0" lvl="0" indent="0" defTabSz="914400" eaLnBrk="0" fontAlgn="base" latinLnBrk="0" hangingPunct="0">
              <a:lnSpc>
                <a:spcPct val="135000"/>
              </a:lnSpc>
              <a:buClr>
                <a:schemeClr val="dk1"/>
              </a:buClr>
              <a:buSzPts val="1100"/>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F76F3F9-68B1-45D4-881D-25AA4915A89A}"/>
              </a:ext>
            </a:extLst>
          </p:cNvPr>
          <p:cNvPicPr>
            <a:picLocks noChangeAspect="1"/>
          </p:cNvPicPr>
          <p:nvPr/>
        </p:nvPicPr>
        <p:blipFill>
          <a:blip r:embed="rId3"/>
          <a:stretch>
            <a:fillRect/>
          </a:stretch>
        </p:blipFill>
        <p:spPr>
          <a:xfrm>
            <a:off x="3692235" y="1186528"/>
            <a:ext cx="5451765" cy="39569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Heart Disease by Age Group</a:t>
            </a:r>
            <a:endParaRPr/>
          </a:p>
        </p:txBody>
      </p:sp>
      <p:pic>
        <p:nvPicPr>
          <p:cNvPr id="3" name="Picture 2">
            <a:extLst>
              <a:ext uri="{FF2B5EF4-FFF2-40B4-BE49-F238E27FC236}">
                <a16:creationId xmlns:a16="http://schemas.microsoft.com/office/drawing/2014/main" id="{4D83CB4B-F299-4708-A23F-4FF5462B1F8B}"/>
              </a:ext>
            </a:extLst>
          </p:cNvPr>
          <p:cNvPicPr>
            <a:picLocks noChangeAspect="1"/>
          </p:cNvPicPr>
          <p:nvPr/>
        </p:nvPicPr>
        <p:blipFill>
          <a:blip r:embed="rId3"/>
          <a:stretch>
            <a:fillRect/>
          </a:stretch>
        </p:blipFill>
        <p:spPr>
          <a:xfrm>
            <a:off x="4571999" y="1152476"/>
            <a:ext cx="4572000" cy="3991024"/>
          </a:xfrm>
          <a:prstGeom prst="rect">
            <a:avLst/>
          </a:prstGeom>
        </p:spPr>
      </p:pic>
      <p:sp>
        <p:nvSpPr>
          <p:cNvPr id="4" name="Rectangle 1">
            <a:extLst>
              <a:ext uri="{FF2B5EF4-FFF2-40B4-BE49-F238E27FC236}">
                <a16:creationId xmlns:a16="http://schemas.microsoft.com/office/drawing/2014/main" id="{85D8F0FF-5F12-488E-94C2-882B4E93F6CF}"/>
              </a:ext>
            </a:extLst>
          </p:cNvPr>
          <p:cNvSpPr>
            <a:spLocks noGrp="1" noChangeArrowheads="1"/>
          </p:cNvSpPr>
          <p:nvPr>
            <p:ph type="body" idx="1"/>
          </p:nvPr>
        </p:nvSpPr>
        <p:spPr bwMode="auto">
          <a:xfrm>
            <a:off x="135182" y="1270724"/>
            <a:ext cx="4436817"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00" b="1" dirty="0">
                <a:solidFill>
                  <a:schemeClr val="dk1"/>
                </a:solidFill>
              </a:rPr>
              <a:t>Older Age Groups (60-69): </a:t>
            </a:r>
            <a:r>
              <a:rPr lang="en-US" altLang="en-US" sz="1100" dirty="0">
                <a:solidFill>
                  <a:schemeClr val="dk1"/>
                </a:solidFill>
              </a:rPr>
              <a:t>The age groups 60-64 and 65-69 show the highest total population counts, with over 28,000 individuals. However, heart disease prevalence is also significant, especially in the 65-69 group, where over 4,000 individuals have heart disease.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00" b="1" dirty="0">
                <a:solidFill>
                  <a:schemeClr val="dk1"/>
                </a:solidFill>
              </a:rPr>
              <a:t>55-59 and 70-74:</a:t>
            </a:r>
            <a:r>
              <a:rPr lang="en-US" altLang="en-US" sz="1100" dirty="0">
                <a:solidFill>
                  <a:schemeClr val="dk1"/>
                </a:solidFill>
              </a:rPr>
              <a:t> These age groups show a moderate number of cases, with around 2,000 to 4,000 individuals affected by heart disease. The 55-59 group has a slightly higher number of healthy individuals compared to the 70-74 group.</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00" b="1" dirty="0">
                <a:solidFill>
                  <a:schemeClr val="dk1"/>
                </a:solidFill>
              </a:rPr>
              <a:t>Younger Age Groups: </a:t>
            </a:r>
            <a:r>
              <a:rPr lang="en-US" altLang="en-US" sz="1100" dirty="0">
                <a:solidFill>
                  <a:schemeClr val="dk1"/>
                </a:solidFill>
              </a:rPr>
              <a:t>As expected, younger age groups (below 50) have a much lower prevalence of heart disease. Notably, there are very few heart disease cases in people aged 40-44 (around 350 cases) and 35-39 (less than 200 cases). The 25-29 group has the lowest heart disease count (around 54 cases).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00" b="1" dirty="0">
                <a:solidFill>
                  <a:schemeClr val="dk1"/>
                </a:solidFill>
              </a:rPr>
              <a:t>High-Risk Groups: </a:t>
            </a:r>
            <a:r>
              <a:rPr lang="en-US" altLang="en-US" sz="1100" dirty="0">
                <a:solidFill>
                  <a:schemeClr val="dk1"/>
                </a:solidFill>
              </a:rPr>
              <a:t>The 65-69 age group appears to have the highest heart disease prevalence, making it a high-risk group for cardiovascular conditions.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00" b="1" dirty="0">
                <a:solidFill>
                  <a:schemeClr val="dk1"/>
                </a:solidFill>
              </a:rPr>
              <a:t>Decline in Heart Disease Prevalence:</a:t>
            </a:r>
            <a:r>
              <a:rPr lang="en-US" altLang="en-US" sz="1100" dirty="0">
                <a:solidFill>
                  <a:schemeClr val="dk1"/>
                </a:solidFill>
              </a:rPr>
              <a:t> There’s a sharp decline in heart disease cases as the age decreases, particularly in individuals aged below 50.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Heart Disease by Educational Level</a:t>
            </a:r>
            <a:endParaRPr/>
          </a:p>
        </p:txBody>
      </p:sp>
      <p:sp>
        <p:nvSpPr>
          <p:cNvPr id="187" name="Google Shape;187;p3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ts val="1100"/>
              <a:buFont typeface="Arial"/>
              <a:buNone/>
            </a:pPr>
            <a:r>
              <a:rPr lang="en" sz="1100" b="1" dirty="0">
                <a:solidFill>
                  <a:schemeClr val="dk1"/>
                </a:solidFill>
              </a:rPr>
              <a:t>Prevalence:</a:t>
            </a:r>
            <a:endParaRPr sz="1100" b="1" dirty="0">
              <a:solidFill>
                <a:schemeClr val="dk1"/>
              </a:solidFill>
            </a:endParaRPr>
          </a:p>
          <a:p>
            <a:pPr marL="457200" lvl="0" indent="-298450" algn="l" rtl="0">
              <a:spcBef>
                <a:spcPts val="1200"/>
              </a:spcBef>
              <a:spcAft>
                <a:spcPts val="0"/>
              </a:spcAft>
              <a:buClr>
                <a:schemeClr val="dk1"/>
              </a:buClr>
              <a:buSzPts val="1100"/>
              <a:buChar char="●"/>
            </a:pPr>
            <a:r>
              <a:rPr lang="en" sz="1100" dirty="0">
                <a:solidFill>
                  <a:schemeClr val="dk1"/>
                </a:solidFill>
              </a:rPr>
              <a:t>The number of heart disease cases increases with education level, with higher education levels showing more cases of heart disease.</a:t>
            </a:r>
            <a:endParaRPr sz="1100" dirty="0">
              <a:solidFill>
                <a:schemeClr val="dk1"/>
              </a:solidFill>
            </a:endParaRPr>
          </a:p>
          <a:p>
            <a:pPr marL="457200" lvl="0" indent="-298450" algn="l" rtl="0">
              <a:spcBef>
                <a:spcPts val="0"/>
              </a:spcBef>
              <a:spcAft>
                <a:spcPts val="0"/>
              </a:spcAft>
              <a:buClr>
                <a:schemeClr val="dk1"/>
              </a:buClr>
              <a:buSzPts val="1100"/>
              <a:buChar char="●"/>
            </a:pPr>
            <a:r>
              <a:rPr lang="en-US" sz="1100" dirty="0">
                <a:solidFill>
                  <a:schemeClr val="dk1"/>
                </a:solidFill>
              </a:rPr>
              <a:t> College</a:t>
            </a:r>
            <a:r>
              <a:rPr lang="en" sz="1100" dirty="0">
                <a:solidFill>
                  <a:schemeClr val="dk1"/>
                </a:solidFill>
              </a:rPr>
              <a:t> pass out or graduate has the highest number of both heart disease cases (7,083) and non-cases (100,242).</a:t>
            </a:r>
            <a:endParaRPr sz="1100" dirty="0">
              <a:solidFill>
                <a:schemeClr val="dk1"/>
              </a:solidFill>
            </a:endParaRPr>
          </a:p>
          <a:p>
            <a:pPr marL="0" lvl="0" indent="0" algn="l" rtl="0">
              <a:spcBef>
                <a:spcPts val="1200"/>
              </a:spcBef>
              <a:spcAft>
                <a:spcPts val="0"/>
              </a:spcAft>
              <a:buClr>
                <a:schemeClr val="dk1"/>
              </a:buClr>
              <a:buSzPts val="1100"/>
              <a:buFont typeface="Arial"/>
              <a:buNone/>
            </a:pPr>
            <a:r>
              <a:rPr lang="en" sz="1100" b="1" dirty="0">
                <a:solidFill>
                  <a:schemeClr val="dk1"/>
                </a:solidFill>
              </a:rPr>
              <a:t>Trends:</a:t>
            </a:r>
            <a:endParaRPr sz="1100" b="1" dirty="0">
              <a:solidFill>
                <a:schemeClr val="dk1"/>
              </a:solidFill>
            </a:endParaRPr>
          </a:p>
          <a:p>
            <a:pPr marL="457200" lvl="0" indent="-298450" algn="l" rtl="0">
              <a:spcBef>
                <a:spcPts val="1200"/>
              </a:spcBef>
              <a:spcAft>
                <a:spcPts val="0"/>
              </a:spcAft>
              <a:buClr>
                <a:schemeClr val="dk1"/>
              </a:buClr>
              <a:buSzPts val="1100"/>
              <a:buChar char="●"/>
            </a:pPr>
            <a:r>
              <a:rPr lang="en" sz="1100" dirty="0">
                <a:solidFill>
                  <a:schemeClr val="dk1"/>
                </a:solidFill>
              </a:rPr>
              <a:t>There is a clear trend showing that as the level of education increases, the number of heart disease cases also increases.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This trend might reflect underlying socio-economic factors or health-related behaviors associated with different education levels.</a:t>
            </a:r>
          </a:p>
          <a:p>
            <a:pPr marL="158750" lvl="0" indent="0" algn="l" rtl="0">
              <a:spcBef>
                <a:spcPts val="0"/>
              </a:spcBef>
              <a:spcAft>
                <a:spcPts val="0"/>
              </a:spcAft>
              <a:buClr>
                <a:schemeClr val="dk1"/>
              </a:buClr>
              <a:buSzPts val="1100"/>
              <a:buNone/>
            </a:pPr>
            <a:endParaRPr lang="en" sz="1100" dirty="0">
              <a:solidFill>
                <a:schemeClr val="dk1"/>
              </a:solidFill>
            </a:endParaRPr>
          </a:p>
          <a:p>
            <a:pPr marL="158750" lvl="0" indent="0" algn="l" rtl="0">
              <a:spcBef>
                <a:spcPts val="0"/>
              </a:spcBef>
              <a:spcAft>
                <a:spcPts val="0"/>
              </a:spcAft>
              <a:buClr>
                <a:schemeClr val="dk1"/>
              </a:buClr>
              <a:buSzPts val="1100"/>
              <a:buNone/>
            </a:pPr>
            <a:r>
              <a:rPr lang="en-US" sz="1100" b="1" dirty="0">
                <a:solidFill>
                  <a:schemeClr val="dk1"/>
                </a:solidFill>
              </a:rPr>
              <a:t>Conclusion:</a:t>
            </a:r>
          </a:p>
          <a:p>
            <a:pPr marL="158750" indent="0">
              <a:buClr>
                <a:schemeClr val="dk1"/>
              </a:buClr>
              <a:buSzPts val="1100"/>
              <a:buNone/>
            </a:pPr>
            <a:endParaRPr lang="en-US" sz="1100" dirty="0">
              <a:solidFill>
                <a:schemeClr val="dk1"/>
              </a:solidFill>
            </a:endParaRPr>
          </a:p>
          <a:p>
            <a:pPr marL="158750" indent="0">
              <a:buClr>
                <a:schemeClr val="dk1"/>
              </a:buClr>
              <a:buSzPts val="1100"/>
              <a:buNone/>
            </a:pPr>
            <a:r>
              <a:rPr lang="en-US" sz="1100" dirty="0">
                <a:solidFill>
                  <a:schemeClr val="dk1"/>
                </a:solidFill>
              </a:rPr>
              <a:t>The data indicates that heart disease cases increase with age within the early childhood years. This may reflect increasing risk factors or evolving health conditions as children grow older. Further analysis could provide insights into specific age-related risk factors contributing to this trend.</a:t>
            </a:r>
          </a:p>
          <a:p>
            <a:pPr indent="-298450">
              <a:spcBef>
                <a:spcPts val="0"/>
              </a:spcBef>
              <a:buClr>
                <a:schemeClr val="dk1"/>
              </a:buClr>
              <a:buSzPts val="1100"/>
            </a:pPr>
            <a:endParaRPr sz="1100" dirty="0">
              <a:solidFill>
                <a:schemeClr val="dk1"/>
              </a:solidFill>
            </a:endParaRPr>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71280360-795E-40E6-8C32-80E81667F81E}"/>
              </a:ext>
            </a:extLst>
          </p:cNvPr>
          <p:cNvPicPr>
            <a:picLocks noChangeAspect="1"/>
          </p:cNvPicPr>
          <p:nvPr/>
        </p:nvPicPr>
        <p:blipFill>
          <a:blip r:embed="rId3"/>
          <a:stretch>
            <a:fillRect/>
          </a:stretch>
        </p:blipFill>
        <p:spPr>
          <a:xfrm>
            <a:off x="4572000" y="1152475"/>
            <a:ext cx="4572000" cy="4019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BMI Analysis</a:t>
            </a:r>
            <a:endParaRPr/>
          </a:p>
          <a:p>
            <a:pPr marL="0" lvl="0" indent="0" algn="l" rtl="0">
              <a:spcBef>
                <a:spcPts val="0"/>
              </a:spcBef>
              <a:spcAft>
                <a:spcPts val="0"/>
              </a:spcAft>
              <a:buNone/>
            </a:pPr>
            <a:endParaRPr/>
          </a:p>
        </p:txBody>
      </p:sp>
      <p:sp>
        <p:nvSpPr>
          <p:cNvPr id="68" name="Google Shape;68;p15"/>
          <p:cNvSpPr txBox="1">
            <a:spLocks noGrp="1"/>
          </p:cNvSpPr>
          <p:nvPr>
            <p:ph type="body" idx="1"/>
          </p:nvPr>
        </p:nvSpPr>
        <p:spPr>
          <a:xfrm>
            <a:off x="311699" y="1152475"/>
            <a:ext cx="4260299" cy="3416400"/>
          </a:xfrm>
          <a:prstGeom prst="rect">
            <a:avLst/>
          </a:prstGeom>
        </p:spPr>
        <p:txBody>
          <a:bodyPr spcFirstLastPara="1" wrap="square" lIns="91425" tIns="91425" rIns="91425" bIns="91425" anchor="t" anchorCtr="0">
            <a:normAutofit fontScale="92500" lnSpcReduction="20000"/>
          </a:bodyPr>
          <a:lstStyle/>
          <a:p>
            <a:pPr marL="114300" indent="0">
              <a:buNone/>
            </a:pPr>
            <a:r>
              <a:rPr lang="en-US" sz="1400" b="1" dirty="0">
                <a:solidFill>
                  <a:schemeClr val="dk1"/>
                </a:solidFill>
              </a:rPr>
              <a:t>Key Observations:</a:t>
            </a:r>
          </a:p>
          <a:p>
            <a:pPr marL="114300" indent="0">
              <a:buNone/>
            </a:pPr>
            <a:r>
              <a:rPr lang="en-US" sz="1400" b="1" dirty="0">
                <a:solidFill>
                  <a:schemeClr val="dk1"/>
                </a:solidFill>
              </a:rPr>
              <a:t>High Concentration:</a:t>
            </a:r>
            <a:r>
              <a:rPr lang="en-US" sz="1400" dirty="0">
                <a:solidFill>
                  <a:schemeClr val="dk1"/>
                </a:solidFill>
              </a:rPr>
              <a:t> The majority of individuals have BMI values clustered around 10-20, with the highest frequency observed in the 15-20 BMI range.</a:t>
            </a:r>
          </a:p>
          <a:p>
            <a:pPr marL="114300" indent="0">
              <a:buNone/>
            </a:pPr>
            <a:r>
              <a:rPr lang="en-US" sz="1400" b="1" dirty="0">
                <a:solidFill>
                  <a:schemeClr val="dk1"/>
                </a:solidFill>
              </a:rPr>
              <a:t>Tapering Off: </a:t>
            </a:r>
            <a:r>
              <a:rPr lang="en-US" sz="1400" dirty="0">
                <a:solidFill>
                  <a:schemeClr val="dk1"/>
                </a:solidFill>
              </a:rPr>
              <a:t>The number of individuals decreases significantly in higher BMI ranges, with the frequency of individuals in the higher bins being much lower.</a:t>
            </a:r>
          </a:p>
          <a:p>
            <a:pPr marL="114300" indent="0">
              <a:buNone/>
            </a:pPr>
            <a:r>
              <a:rPr lang="en-US" sz="1400" b="1" dirty="0">
                <a:solidFill>
                  <a:schemeClr val="dk1"/>
                </a:solidFill>
              </a:rPr>
              <a:t>Sparse Data:</a:t>
            </a:r>
            <a:r>
              <a:rPr lang="en-US" sz="1400" dirty="0">
                <a:solidFill>
                  <a:schemeClr val="dk1"/>
                </a:solidFill>
              </a:rPr>
              <a:t> BMI ranges above 60 show significantly fewer individuals, indicating that extreme values are less common.</a:t>
            </a:r>
          </a:p>
          <a:p>
            <a:pPr marL="114300" indent="0">
              <a:buNone/>
            </a:pPr>
            <a:endParaRPr lang="en-US" sz="1400" dirty="0">
              <a:solidFill>
                <a:schemeClr val="dk1"/>
              </a:solidFill>
            </a:endParaRPr>
          </a:p>
          <a:p>
            <a:pPr marL="114300" indent="0">
              <a:buNone/>
            </a:pPr>
            <a:r>
              <a:rPr lang="en-US" sz="1400" b="1" dirty="0">
                <a:solidFill>
                  <a:schemeClr val="dk1"/>
                </a:solidFill>
              </a:rPr>
              <a:t>Conclusion:</a:t>
            </a:r>
          </a:p>
          <a:p>
            <a:pPr marL="114300" indent="0">
              <a:buNone/>
            </a:pPr>
            <a:r>
              <a:rPr lang="en-US" sz="1400" dirty="0">
                <a:solidFill>
                  <a:schemeClr val="dk1"/>
                </a:solidFill>
              </a:rPr>
              <a:t>The BMI distribution graph highlights that most individuals fall within a moderate BMI range, with a steep decline in frequency as BMI values increase. This distribution is crucial for understanding the overall health and body weight trends within the population.</a:t>
            </a:r>
          </a:p>
          <a:p>
            <a:pPr marL="114300" indent="0">
              <a:buNone/>
            </a:pPr>
            <a:endParaRPr lang="en-US" sz="1400" dirty="0">
              <a:solidFill>
                <a:schemeClr val="dk1"/>
              </a:solidFill>
            </a:endParaRPr>
          </a:p>
          <a:p>
            <a:pPr marL="0" lvl="0" indent="0" algn="l" rtl="0">
              <a:spcBef>
                <a:spcPts val="0"/>
              </a:spcBef>
              <a:spcAft>
                <a:spcPts val="1200"/>
              </a:spcAft>
              <a:buNone/>
            </a:pPr>
            <a:endParaRPr dirty="0"/>
          </a:p>
        </p:txBody>
      </p:sp>
      <p:pic>
        <p:nvPicPr>
          <p:cNvPr id="69" name="Google Shape;69;p15"/>
          <p:cNvPicPr preferRelativeResize="0"/>
          <p:nvPr/>
        </p:nvPicPr>
        <p:blipFill>
          <a:blip r:embed="rId3">
            <a:alphaModFix/>
          </a:blip>
          <a:stretch>
            <a:fillRect/>
          </a:stretch>
        </p:blipFill>
        <p:spPr>
          <a:xfrm>
            <a:off x="4571999" y="1017725"/>
            <a:ext cx="4571999" cy="412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Mental Health Analysis</a:t>
            </a:r>
            <a:endParaRPr/>
          </a:p>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40000" lnSpcReduction="20000"/>
          </a:bodyPr>
          <a:lstStyle/>
          <a:p>
            <a:pPr marL="114300" indent="0">
              <a:lnSpc>
                <a:spcPct val="135000"/>
              </a:lnSpc>
              <a:buNone/>
            </a:pPr>
            <a:r>
              <a:rPr lang="en-US" sz="2200" b="1" dirty="0">
                <a:solidFill>
                  <a:schemeClr val="dk1"/>
                </a:solidFill>
              </a:rPr>
              <a:t>Key Observations:</a:t>
            </a:r>
          </a:p>
          <a:p>
            <a:pPr marL="114300" indent="0">
              <a:lnSpc>
                <a:spcPct val="135000"/>
              </a:lnSpc>
              <a:buNone/>
            </a:pPr>
            <a:r>
              <a:rPr lang="en-US" sz="2200" b="1" dirty="0">
                <a:solidFill>
                  <a:schemeClr val="dk1"/>
                </a:solidFill>
              </a:rPr>
              <a:t>High Concentration:</a:t>
            </a:r>
            <a:r>
              <a:rPr lang="en-US" sz="2200" dirty="0">
                <a:solidFill>
                  <a:schemeClr val="dk1"/>
                </a:solidFill>
              </a:rPr>
              <a:t> The majority of individuals report between 1 and 5 mental health days, with the highest frequency observed in this range.</a:t>
            </a:r>
          </a:p>
          <a:p>
            <a:pPr marL="114300" indent="0">
              <a:lnSpc>
                <a:spcPct val="135000"/>
              </a:lnSpc>
              <a:buNone/>
            </a:pPr>
            <a:r>
              <a:rPr lang="en-US" sz="2200" b="1" dirty="0">
                <a:solidFill>
                  <a:schemeClr val="dk1"/>
                </a:solidFill>
              </a:rPr>
              <a:t>Decrease in Frequency: </a:t>
            </a:r>
            <a:r>
              <a:rPr lang="en-US" sz="2200" dirty="0">
                <a:solidFill>
                  <a:schemeClr val="dk1"/>
                </a:solidFill>
              </a:rPr>
              <a:t>There is a notable decrease in the number of individuals reporting mental health days as the range increases, with fewer individuals reporting 11-15 and 16-20 days.</a:t>
            </a:r>
          </a:p>
          <a:p>
            <a:pPr marL="114300" indent="0">
              <a:lnSpc>
                <a:spcPct val="135000"/>
              </a:lnSpc>
              <a:buNone/>
            </a:pPr>
            <a:r>
              <a:rPr lang="en-US" sz="2200" b="1" dirty="0">
                <a:solidFill>
                  <a:schemeClr val="dk1"/>
                </a:solidFill>
              </a:rPr>
              <a:t>Slight Increase in Higher Range: </a:t>
            </a:r>
            <a:r>
              <a:rPr lang="en-US" sz="2200" dirty="0">
                <a:solidFill>
                  <a:schemeClr val="dk1"/>
                </a:solidFill>
              </a:rPr>
              <a:t>There is a slight increase in frequency in the 26-30 mental health days range, though this bin still contains fewer individuals compared to the lowest range.</a:t>
            </a:r>
          </a:p>
          <a:p>
            <a:pPr marL="114300" indent="0">
              <a:lnSpc>
                <a:spcPct val="135000"/>
              </a:lnSpc>
              <a:buNone/>
            </a:pPr>
            <a:endParaRPr lang="en-US" sz="2200" dirty="0">
              <a:solidFill>
                <a:schemeClr val="dk1"/>
              </a:solidFill>
            </a:endParaRPr>
          </a:p>
          <a:p>
            <a:pPr marL="114300" indent="0">
              <a:lnSpc>
                <a:spcPct val="135000"/>
              </a:lnSpc>
              <a:buNone/>
            </a:pPr>
            <a:r>
              <a:rPr lang="en-US" sz="2200" b="1" dirty="0">
                <a:solidFill>
                  <a:schemeClr val="dk1"/>
                </a:solidFill>
              </a:rPr>
              <a:t>Conclusion:</a:t>
            </a:r>
          </a:p>
          <a:p>
            <a:pPr marL="114300" indent="0">
              <a:lnSpc>
                <a:spcPct val="135000"/>
              </a:lnSpc>
              <a:buNone/>
            </a:pPr>
            <a:r>
              <a:rPr lang="en-US" sz="2200" dirty="0">
                <a:solidFill>
                  <a:schemeClr val="dk1"/>
                </a:solidFill>
              </a:rPr>
              <a:t>The mental health days distribution graph indicates that most individuals report a low number of mental health days. The frequency decreases as the number of mental health days increases, with a small rise in the highest bin. This distribution provides insights into the overall mental health trends and the prevalence of more extreme mental health challenges within the population.</a:t>
            </a:r>
          </a:p>
          <a:p>
            <a:pPr marL="0" lvl="0" indent="0" algn="l" rtl="0">
              <a:spcBef>
                <a:spcPts val="0"/>
              </a:spcBef>
              <a:spcAft>
                <a:spcPts val="1200"/>
              </a:spcAft>
              <a:buNone/>
            </a:pPr>
            <a:endParaRPr dirty="0"/>
          </a:p>
        </p:txBody>
      </p:sp>
      <p:pic>
        <p:nvPicPr>
          <p:cNvPr id="76" name="Google Shape;76;p16"/>
          <p:cNvPicPr preferRelativeResize="0"/>
          <p:nvPr/>
        </p:nvPicPr>
        <p:blipFill>
          <a:blip r:embed="rId3">
            <a:alphaModFix/>
          </a:blip>
          <a:stretch>
            <a:fillRect/>
          </a:stretch>
        </p:blipFill>
        <p:spPr>
          <a:xfrm>
            <a:off x="4509654" y="1017725"/>
            <a:ext cx="4634345"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Physical Health Analysis</a:t>
            </a:r>
            <a:endParaRPr/>
          </a:p>
        </p:txBody>
      </p:sp>
      <p:sp>
        <p:nvSpPr>
          <p:cNvPr id="82" name="Google Shape;82;p17"/>
          <p:cNvSpPr txBox="1">
            <a:spLocks noGrp="1"/>
          </p:cNvSpPr>
          <p:nvPr>
            <p:ph type="body" idx="1"/>
          </p:nvPr>
        </p:nvSpPr>
        <p:spPr>
          <a:xfrm>
            <a:off x="311699" y="1152475"/>
            <a:ext cx="4260299" cy="3416400"/>
          </a:xfrm>
          <a:prstGeom prst="rect">
            <a:avLst/>
          </a:prstGeom>
        </p:spPr>
        <p:txBody>
          <a:bodyPr spcFirstLastPara="1" wrap="square" lIns="91425" tIns="91425" rIns="91425" bIns="91425" anchor="t" anchorCtr="0">
            <a:normAutofit fontScale="55000" lnSpcReduction="20000"/>
          </a:bodyPr>
          <a:lstStyle/>
          <a:p>
            <a:pPr marL="114300" indent="0">
              <a:buNone/>
            </a:pPr>
            <a:r>
              <a:rPr lang="en-US" sz="1900" b="1" dirty="0">
                <a:solidFill>
                  <a:schemeClr val="dk1"/>
                </a:solidFill>
              </a:rPr>
              <a:t>Key Observations:</a:t>
            </a:r>
          </a:p>
          <a:p>
            <a:pPr marL="114300" indent="0">
              <a:buNone/>
            </a:pPr>
            <a:endParaRPr lang="en-US" sz="1900" b="1" dirty="0">
              <a:solidFill>
                <a:schemeClr val="dk1"/>
              </a:solidFill>
            </a:endParaRPr>
          </a:p>
          <a:p>
            <a:pPr marL="114300" indent="0">
              <a:buNone/>
            </a:pPr>
            <a:r>
              <a:rPr lang="en-US" sz="1900" b="1" dirty="0">
                <a:solidFill>
                  <a:schemeClr val="dk1"/>
                </a:solidFill>
              </a:rPr>
              <a:t>High Concentration:</a:t>
            </a:r>
            <a:r>
              <a:rPr lang="en-US" sz="1900" dirty="0">
                <a:solidFill>
                  <a:schemeClr val="dk1"/>
                </a:solidFill>
              </a:rPr>
              <a:t> The majority of individuals report between 1 and 5 physical health days, with the highest frequency observed in this range.</a:t>
            </a:r>
          </a:p>
          <a:p>
            <a:pPr marL="114300" indent="0">
              <a:buNone/>
            </a:pPr>
            <a:r>
              <a:rPr lang="en-US" sz="1900" b="1" dirty="0">
                <a:solidFill>
                  <a:schemeClr val="dk1"/>
                </a:solidFill>
              </a:rPr>
              <a:t>Decrease in Frequency:</a:t>
            </a:r>
            <a:r>
              <a:rPr lang="en-US" sz="1900" dirty="0">
                <a:solidFill>
                  <a:schemeClr val="dk1"/>
                </a:solidFill>
              </a:rPr>
              <a:t> There is a noticeable decrease in the number of individuals reporting physical health days as the range increases, with fewer individuals reporting 11-15 and 16-20 days.</a:t>
            </a:r>
          </a:p>
          <a:p>
            <a:pPr marL="114300" indent="0">
              <a:buNone/>
            </a:pPr>
            <a:r>
              <a:rPr lang="en-US" sz="1900" b="1" dirty="0">
                <a:solidFill>
                  <a:schemeClr val="dk1"/>
                </a:solidFill>
              </a:rPr>
              <a:t>Slight Increase in Higher Range: </a:t>
            </a:r>
            <a:r>
              <a:rPr lang="en-US" sz="1900" dirty="0">
                <a:solidFill>
                  <a:schemeClr val="dk1"/>
                </a:solidFill>
              </a:rPr>
              <a:t>There is a noticeable increase in the frequency of individuals reporting 26-30 physical health days compared to the previous bins.</a:t>
            </a:r>
          </a:p>
          <a:p>
            <a:pPr marL="114300" indent="0">
              <a:buNone/>
            </a:pPr>
            <a:endParaRPr lang="en-US" sz="1900" dirty="0">
              <a:solidFill>
                <a:schemeClr val="dk1"/>
              </a:solidFill>
            </a:endParaRPr>
          </a:p>
          <a:p>
            <a:pPr marL="114300" indent="0">
              <a:buNone/>
            </a:pPr>
            <a:r>
              <a:rPr lang="en-US" sz="1900" b="1" dirty="0">
                <a:solidFill>
                  <a:schemeClr val="dk1"/>
                </a:solidFill>
              </a:rPr>
              <a:t>Conclusion:</a:t>
            </a:r>
          </a:p>
          <a:p>
            <a:pPr marL="114300" indent="0">
              <a:buNone/>
            </a:pPr>
            <a:r>
              <a:rPr lang="en-US" sz="1900" dirty="0">
                <a:solidFill>
                  <a:schemeClr val="dk1"/>
                </a:solidFill>
              </a:rPr>
              <a:t>The physical health days distribution graph indicates that most individuals report a low number of physical health days. The frequency decreases as the number of physical health days increases, with a small rise in the highest bin. This distribution highlights the prevalence of physical health challenges and provides insights into how these challenges are distributed across the population.</a:t>
            </a:r>
          </a:p>
          <a:p>
            <a:pPr marL="0" lvl="0" indent="0" algn="l" rtl="0">
              <a:spcBef>
                <a:spcPts val="0"/>
              </a:spcBef>
              <a:spcAft>
                <a:spcPts val="1200"/>
              </a:spcAft>
              <a:buNone/>
            </a:pPr>
            <a:endParaRPr dirty="0"/>
          </a:p>
        </p:txBody>
      </p:sp>
      <p:pic>
        <p:nvPicPr>
          <p:cNvPr id="83" name="Google Shape;83;p17"/>
          <p:cNvPicPr preferRelativeResize="0"/>
          <p:nvPr/>
        </p:nvPicPr>
        <p:blipFill>
          <a:blip r:embed="rId3">
            <a:alphaModFix/>
          </a:blip>
          <a:stretch>
            <a:fillRect/>
          </a:stretch>
        </p:blipFill>
        <p:spPr>
          <a:xfrm>
            <a:off x="4571999" y="1017725"/>
            <a:ext cx="4571999"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Blood Pressure</a:t>
            </a:r>
            <a:endParaRPr/>
          </a:p>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lnSpcReduction="10000"/>
          </a:bodyPr>
          <a:lstStyle/>
          <a:p>
            <a:pPr marL="0" indent="0">
              <a:lnSpc>
                <a:spcPct val="135000"/>
              </a:lnSpc>
              <a:buClr>
                <a:schemeClr val="dk1"/>
              </a:buClr>
              <a:buSzPts val="1100"/>
              <a:buNone/>
            </a:pPr>
            <a:r>
              <a:rPr lang="en" sz="1200" dirty="0">
                <a:solidFill>
                  <a:schemeClr val="dk1"/>
                </a:solidFill>
              </a:rPr>
              <a:t>A higher percentage of individuals without heart disease have high blood pressure compared to those with heart disease.</a:t>
            </a:r>
            <a:endParaRPr sz="1200" dirty="0">
              <a:solidFill>
                <a:schemeClr val="dk1"/>
              </a:solidFill>
            </a:endParaRPr>
          </a:p>
          <a:p>
            <a:pPr marL="0" indent="0">
              <a:lnSpc>
                <a:spcPct val="135000"/>
              </a:lnSpc>
              <a:buClr>
                <a:schemeClr val="dk1"/>
              </a:buClr>
              <a:buSzPts val="1100"/>
              <a:buNone/>
            </a:pPr>
            <a:r>
              <a:rPr lang="en" sz="1200" dirty="0">
                <a:solidFill>
                  <a:schemeClr val="dk1"/>
                </a:solidFill>
              </a:rPr>
              <a:t>The percentage of high blood pressure is slightly lower among individuals with heart disease, suggesting that while high blood pressure is common, it does not always correlate directly with heart disease prevalence.</a:t>
            </a:r>
            <a:endParaRPr sz="1200" dirty="0">
              <a:solidFill>
                <a:schemeClr val="dk1"/>
              </a:solidFill>
            </a:endParaRPr>
          </a:p>
          <a:p>
            <a:pPr marL="0" indent="0">
              <a:lnSpc>
                <a:spcPct val="135000"/>
              </a:lnSpc>
              <a:buClr>
                <a:schemeClr val="dk1"/>
              </a:buClr>
              <a:buSzPts val="1100"/>
              <a:buNone/>
            </a:pPr>
            <a:r>
              <a:rPr lang="en-US" sz="1200" b="1" dirty="0">
                <a:solidFill>
                  <a:schemeClr val="dk1"/>
                </a:solidFill>
              </a:rPr>
              <a:t>Conclusion:</a:t>
            </a:r>
          </a:p>
          <a:p>
            <a:pPr marL="0" indent="0">
              <a:lnSpc>
                <a:spcPct val="135000"/>
              </a:lnSpc>
              <a:buClr>
                <a:schemeClr val="dk1"/>
              </a:buClr>
              <a:buSzPts val="1100"/>
              <a:buNone/>
            </a:pPr>
            <a:r>
              <a:rPr lang="en-US" sz="1200" dirty="0">
                <a:solidFill>
                  <a:schemeClr val="dk1"/>
                </a:solidFill>
              </a:rPr>
              <a:t>While high blood pressure is a prevalent condition, its direct impact on heart disease prevalence is complex. Further analysis may be needed to understand underlying factors and relationships between high blood pressure and heart disease.</a:t>
            </a:r>
          </a:p>
          <a:p>
            <a:pPr marL="0" lvl="0" indent="0" algn="l" rtl="0">
              <a:spcBef>
                <a:spcPts val="1200"/>
              </a:spcBef>
              <a:spcAft>
                <a:spcPts val="1200"/>
              </a:spcAft>
              <a:buNone/>
            </a:pPr>
            <a:endParaRPr dirty="0"/>
          </a:p>
        </p:txBody>
      </p:sp>
      <p:pic>
        <p:nvPicPr>
          <p:cNvPr id="90" name="Google Shape;90;p18"/>
          <p:cNvPicPr preferRelativeResize="0"/>
          <p:nvPr/>
        </p:nvPicPr>
        <p:blipFill>
          <a:blip r:embed="rId3">
            <a:alphaModFix/>
          </a:blip>
          <a:stretch>
            <a:fillRect/>
          </a:stretch>
        </p:blipFill>
        <p:spPr>
          <a:xfrm>
            <a:off x="4572000" y="969232"/>
            <a:ext cx="4572000" cy="417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High Blood Cholesterol</a:t>
            </a:r>
            <a:endParaRPr/>
          </a:p>
        </p:txBody>
      </p:sp>
      <p:sp>
        <p:nvSpPr>
          <p:cNvPr id="96" name="Google Shape;96;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a:bodyPr>
          <a:lstStyle/>
          <a:p>
            <a:pPr marL="0" lvl="0" indent="0">
              <a:lnSpc>
                <a:spcPct val="125000"/>
              </a:lnSpc>
              <a:buClr>
                <a:schemeClr val="dk1"/>
              </a:buClr>
              <a:buSzPts val="1100"/>
              <a:buNone/>
            </a:pPr>
            <a:r>
              <a:rPr lang="en" sz="1200" dirty="0">
                <a:solidFill>
                  <a:schemeClr val="dk1"/>
                </a:solidFill>
              </a:rPr>
              <a:t>A higher percentage of individuals without heart disease have high blood cholesterol compared to those with heart disease.</a:t>
            </a:r>
            <a:endParaRPr sz="1200" dirty="0">
              <a:solidFill>
                <a:schemeClr val="dk1"/>
              </a:solidFill>
            </a:endParaRPr>
          </a:p>
          <a:p>
            <a:pPr marL="0" lvl="0" indent="0">
              <a:lnSpc>
                <a:spcPct val="125000"/>
              </a:lnSpc>
              <a:buClr>
                <a:schemeClr val="dk1"/>
              </a:buClr>
              <a:buSzPts val="1100"/>
              <a:buNone/>
            </a:pPr>
            <a:r>
              <a:rPr lang="en" sz="1200" dirty="0">
                <a:solidFill>
                  <a:schemeClr val="dk1"/>
                </a:solidFill>
              </a:rPr>
              <a:t>The prevalence of high blood cholesterol is lower among individuals with heart disease, indicating that high cholesterol is a common condition among those without heart disease.</a:t>
            </a:r>
            <a:endParaRPr sz="1200" dirty="0">
              <a:solidFill>
                <a:schemeClr val="dk1"/>
              </a:solidFill>
            </a:endParaRPr>
          </a:p>
          <a:p>
            <a:pPr marL="0" indent="0">
              <a:lnSpc>
                <a:spcPct val="145000"/>
              </a:lnSpc>
              <a:buClr>
                <a:schemeClr val="dk1"/>
              </a:buClr>
              <a:buSzPts val="1100"/>
              <a:buNone/>
            </a:pPr>
            <a:r>
              <a:rPr lang="en-US" sz="1400" b="1" dirty="0">
                <a:solidFill>
                  <a:schemeClr val="dk1"/>
                </a:solidFill>
              </a:rPr>
              <a:t>Conclusion:</a:t>
            </a:r>
          </a:p>
          <a:p>
            <a:pPr marL="0" indent="0">
              <a:lnSpc>
                <a:spcPct val="145000"/>
              </a:lnSpc>
              <a:buClr>
                <a:schemeClr val="dk1"/>
              </a:buClr>
              <a:buSzPts val="1100"/>
              <a:buNone/>
            </a:pPr>
            <a:r>
              <a:rPr lang="en-US" sz="1200" dirty="0">
                <a:solidFill>
                  <a:schemeClr val="dk1"/>
                </a:solidFill>
              </a:rPr>
              <a:t>The data reveals that while high blood cholesterol is prevalent in both groups, it is more common among individuals without heart disease. This suggests that high cholesterol, like high blood pressure, is a significant health issue but may not directly correlate with heart disease incidence.</a:t>
            </a:r>
          </a:p>
          <a:p>
            <a:pPr marL="0" lvl="0" indent="0" algn="l" rtl="0">
              <a:spcBef>
                <a:spcPts val="1200"/>
              </a:spcBef>
              <a:spcAft>
                <a:spcPts val="1200"/>
              </a:spcAft>
              <a:buNone/>
            </a:pPr>
            <a:endParaRPr dirty="0"/>
          </a:p>
        </p:txBody>
      </p:sp>
      <p:pic>
        <p:nvPicPr>
          <p:cNvPr id="97" name="Google Shape;97;p19"/>
          <p:cNvPicPr preferRelativeResize="0"/>
          <p:nvPr/>
        </p:nvPicPr>
        <p:blipFill>
          <a:blip r:embed="rId3">
            <a:alphaModFix/>
          </a:blip>
          <a:stretch>
            <a:fillRect/>
          </a:stretch>
        </p:blipFill>
        <p:spPr>
          <a:xfrm>
            <a:off x="4572000" y="1017725"/>
            <a:ext cx="4572000" cy="4125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Heavy Alcohol Consumption</a:t>
            </a:r>
            <a:endParaRPr/>
          </a:p>
        </p:txBody>
      </p:sp>
      <p:sp>
        <p:nvSpPr>
          <p:cNvPr id="103" name="Google Shape;103;p2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indent="0">
              <a:lnSpc>
                <a:spcPct val="125000"/>
              </a:lnSpc>
              <a:buClr>
                <a:schemeClr val="dk1"/>
              </a:buClr>
              <a:buSzPts val="1100"/>
              <a:buNone/>
            </a:pPr>
            <a:r>
              <a:rPr lang="en" sz="1200" dirty="0">
                <a:solidFill>
                  <a:schemeClr val="dk1"/>
                </a:solidFill>
              </a:rPr>
              <a:t>Heavy alcohol consumption is notably low among individuals with heart disease, representing only 5.6% of the population.</a:t>
            </a:r>
            <a:endParaRPr sz="1200" dirty="0">
              <a:solidFill>
                <a:schemeClr val="dk1"/>
              </a:solidFill>
            </a:endParaRPr>
          </a:p>
          <a:p>
            <a:pPr marL="0" indent="0">
              <a:lnSpc>
                <a:spcPct val="125000"/>
              </a:lnSpc>
              <a:buClr>
                <a:schemeClr val="dk1"/>
              </a:buClr>
              <a:buSzPts val="1100"/>
              <a:buNone/>
            </a:pPr>
            <a:r>
              <a:rPr lang="en" sz="1200" dirty="0">
                <a:solidFill>
                  <a:schemeClr val="dk1"/>
                </a:solidFill>
              </a:rPr>
              <a:t>The vast majority (94.4%) of individuals without heart disease do not engage in heavy alcohol consumption.</a:t>
            </a:r>
            <a:endParaRPr dirty="0"/>
          </a:p>
          <a:p>
            <a:pPr marL="0" indent="0">
              <a:lnSpc>
                <a:spcPct val="125000"/>
              </a:lnSpc>
              <a:buClr>
                <a:schemeClr val="dk1"/>
              </a:buClr>
              <a:buSzPts val="1100"/>
              <a:buNone/>
            </a:pPr>
            <a:r>
              <a:rPr lang="en-US" sz="1200" b="1" dirty="0">
                <a:solidFill>
                  <a:schemeClr val="dk1"/>
                </a:solidFill>
              </a:rPr>
              <a:t>Conclusion:</a:t>
            </a:r>
          </a:p>
          <a:p>
            <a:pPr marL="0" indent="0">
              <a:lnSpc>
                <a:spcPct val="125000"/>
              </a:lnSpc>
              <a:buClr>
                <a:schemeClr val="dk1"/>
              </a:buClr>
              <a:buSzPts val="1100"/>
              <a:buNone/>
            </a:pPr>
            <a:r>
              <a:rPr lang="en-US" sz="1200" dirty="0">
                <a:solidFill>
                  <a:schemeClr val="dk1"/>
                </a:solidFill>
              </a:rPr>
              <a:t>The data suggests that heavy alcohol consumption is rare among individuals with heart disease. This could imply that heavy drinking is not a major factor in the population with heart disease, or it may indicate that individuals with heart disease are less likely to engage in heavy drinking. Further investigation into other lifestyle factors might be beneficial.</a:t>
            </a:r>
          </a:p>
          <a:p>
            <a:pPr marL="0" lvl="0" indent="0" algn="l" rtl="0">
              <a:spcBef>
                <a:spcPts val="1200"/>
              </a:spcBef>
              <a:spcAft>
                <a:spcPts val="1200"/>
              </a:spcAft>
              <a:buNone/>
            </a:pPr>
            <a:endParaRPr dirty="0"/>
          </a:p>
        </p:txBody>
      </p:sp>
      <p:pic>
        <p:nvPicPr>
          <p:cNvPr id="104" name="Google Shape;104;p20"/>
          <p:cNvPicPr preferRelativeResize="0"/>
          <p:nvPr/>
        </p:nvPicPr>
        <p:blipFill>
          <a:blip r:embed="rId3">
            <a:alphaModFix/>
          </a:blip>
          <a:stretch>
            <a:fillRect/>
          </a:stretch>
        </p:blipFill>
        <p:spPr>
          <a:xfrm>
            <a:off x="4572000" y="1017725"/>
            <a:ext cx="4572000"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Smoking</a:t>
            </a:r>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nSpc>
                <a:spcPct val="125000"/>
              </a:lnSpc>
              <a:buClr>
                <a:schemeClr val="dk1"/>
              </a:buClr>
              <a:buSzPts val="1100"/>
              <a:buNone/>
            </a:pPr>
            <a:r>
              <a:rPr lang="en" sz="1200" dirty="0">
                <a:solidFill>
                  <a:schemeClr val="dk1"/>
                </a:solidFill>
              </a:rPr>
              <a:t>Smoking is a significant factor in the population with heart disease, with 44.3% of individuals reporting smoking.</a:t>
            </a:r>
            <a:endParaRPr sz="1200" dirty="0">
              <a:solidFill>
                <a:schemeClr val="dk1"/>
              </a:solidFill>
            </a:endParaRPr>
          </a:p>
          <a:p>
            <a:pPr marL="0" lvl="0" indent="0">
              <a:lnSpc>
                <a:spcPct val="125000"/>
              </a:lnSpc>
              <a:buClr>
                <a:schemeClr val="dk1"/>
              </a:buClr>
              <a:buSzPts val="1100"/>
              <a:buNone/>
            </a:pPr>
            <a:r>
              <a:rPr lang="en" sz="1200" dirty="0">
                <a:solidFill>
                  <a:schemeClr val="dk1"/>
                </a:solidFill>
              </a:rPr>
              <a:t>A slight majority of 55.7% of individuals without heart disease also smoke, suggesting that smoking is prevalent across both groups.</a:t>
            </a:r>
            <a:endParaRPr lang="en" dirty="0"/>
          </a:p>
          <a:p>
            <a:pPr marL="0" lvl="0" indent="0">
              <a:lnSpc>
                <a:spcPct val="125000"/>
              </a:lnSpc>
              <a:buClr>
                <a:schemeClr val="dk1"/>
              </a:buClr>
              <a:buSzPts val="1100"/>
              <a:buNone/>
            </a:pPr>
            <a:r>
              <a:rPr lang="en-US" sz="1200" b="1" dirty="0">
                <a:solidFill>
                  <a:schemeClr val="dk1"/>
                </a:solidFill>
              </a:rPr>
              <a:t>Conclusion:</a:t>
            </a:r>
          </a:p>
          <a:p>
            <a:pPr marL="0" lvl="0" indent="0">
              <a:lnSpc>
                <a:spcPct val="125000"/>
              </a:lnSpc>
              <a:buClr>
                <a:schemeClr val="dk1"/>
              </a:buClr>
              <a:buSzPts val="1100"/>
              <a:buNone/>
            </a:pPr>
            <a:r>
              <a:rPr lang="en-US" sz="1200" dirty="0">
                <a:solidFill>
                  <a:schemeClr val="dk1"/>
                </a:solidFill>
              </a:rPr>
              <a:t>The data shows that smoking is relatively common among both individuals with and without heart disease. This suggests that smoking may be a risk factor for heart disease but is not the only determinant. Further analysis could investigate the correlation between smoking intensity and heart disease outcomes.</a:t>
            </a:r>
          </a:p>
          <a:p>
            <a:pPr marL="0" lvl="0" indent="0" algn="l" rtl="0">
              <a:spcBef>
                <a:spcPts val="1200"/>
              </a:spcBef>
              <a:spcAft>
                <a:spcPts val="1200"/>
              </a:spcAft>
              <a:buNone/>
            </a:pPr>
            <a:endParaRPr dirty="0"/>
          </a:p>
        </p:txBody>
      </p:sp>
      <p:pic>
        <p:nvPicPr>
          <p:cNvPr id="111" name="Google Shape;111;p21"/>
          <p:cNvPicPr preferRelativeResize="0"/>
          <p:nvPr/>
        </p:nvPicPr>
        <p:blipFill>
          <a:blip r:embed="rId3">
            <a:alphaModFix/>
          </a:blip>
          <a:stretch>
            <a:fillRect/>
          </a:stretch>
        </p:blipFill>
        <p:spPr>
          <a:xfrm>
            <a:off x="4572000" y="1017725"/>
            <a:ext cx="4521175" cy="412577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187</TotalTime>
  <Words>2542</Words>
  <Application>Microsoft Office PowerPoint</Application>
  <PresentationFormat>On-screen Show (16:9)</PresentationFormat>
  <Paragraphs>141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Century Gothic</vt:lpstr>
      <vt:lpstr>Wingdings 3</vt:lpstr>
      <vt:lpstr>Wisp</vt:lpstr>
      <vt:lpstr>Exploring the Relationship Between Health Metrics and Heart Disease</vt:lpstr>
      <vt:lpstr>Age Analysis </vt:lpstr>
      <vt:lpstr>BMI Analysis </vt:lpstr>
      <vt:lpstr>Mental Health Analysis </vt:lpstr>
      <vt:lpstr>Physical Health Analysis</vt:lpstr>
      <vt:lpstr>High Blood Pressure </vt:lpstr>
      <vt:lpstr>High Blood Cholesterol</vt:lpstr>
      <vt:lpstr>Heavy Alcohol Consumption</vt:lpstr>
      <vt:lpstr>Smoking </vt:lpstr>
      <vt:lpstr>Diabetes </vt:lpstr>
      <vt:lpstr>Heart Disease </vt:lpstr>
      <vt:lpstr>High Blood Pressure vs Heart Disease</vt:lpstr>
      <vt:lpstr>High Cholesterol vs Heart Disease </vt:lpstr>
      <vt:lpstr>BMI vs Heart Disease </vt:lpstr>
      <vt:lpstr>BMI vs AGE</vt:lpstr>
      <vt:lpstr>BMI vs Mental Health</vt:lpstr>
      <vt:lpstr>Correlational Matrix</vt:lpstr>
      <vt:lpstr>Correlational Matrix</vt:lpstr>
      <vt:lpstr>Heart Disease by Gender</vt:lpstr>
      <vt:lpstr>Heart Disease by Age Group</vt:lpstr>
      <vt:lpstr>Heart Disease by Educational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Huzefa</dc:creator>
  <cp:lastModifiedBy>fatemahuzefahozefa@gmail.com</cp:lastModifiedBy>
  <cp:revision>14</cp:revision>
  <dcterms:modified xsi:type="dcterms:W3CDTF">2024-09-09T14:38:04Z</dcterms:modified>
</cp:coreProperties>
</file>