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75" r:id="rId10"/>
    <p:sldId id="263" r:id="rId11"/>
    <p:sldId id="264" r:id="rId12"/>
    <p:sldId id="265" r:id="rId13"/>
    <p:sldId id="266" r:id="rId14"/>
    <p:sldId id="267" r:id="rId15"/>
    <p:sldId id="273"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38941522378308"/>
          <c:y val="0.0733897427041962"/>
          <c:w val="0.868735707285201"/>
          <c:h val="0.799930927300984"/>
        </c:manualLayout>
      </c:layout>
      <c:barChart>
        <c:barDir val="col"/>
        <c:grouping val="clustered"/>
        <c:varyColors val="0"/>
        <c:ser>
          <c:idx val="0"/>
          <c:order val="0"/>
          <c:tx>
            <c:strRef>
              <c:f>Sheet1!$B$1</c:f>
              <c:strCache>
                <c:ptCount val="1"/>
                <c:pt idx="0">
                  <c:v>Probability</c:v>
                </c:pt>
              </c:strCache>
            </c:strRef>
          </c:tx>
          <c:spPr>
            <a:solidFill>
              <a:schemeClr val="accent1"/>
            </a:solidFill>
            <a:ln>
              <a:noFill/>
            </a:ln>
            <a:effectLst/>
          </c:spPr>
          <c:invertIfNegative val="0"/>
          <c:dLbls>
            <c:delete val="1"/>
          </c:dLbls>
          <c:cat>
            <c:numRef>
              <c:f>Sheet1!$A$2:$A$12</c:f>
              <c:numCache>
                <c:formatCode>General</c:formatCode>
                <c:ptCount val="11"/>
                <c:pt idx="0">
                  <c:v>2</c:v>
                </c:pt>
                <c:pt idx="1">
                  <c:v>3</c:v>
                </c:pt>
                <c:pt idx="2">
                  <c:v>4</c:v>
                </c:pt>
                <c:pt idx="3">
                  <c:v>5</c:v>
                </c:pt>
                <c:pt idx="4">
                  <c:v>6</c:v>
                </c:pt>
                <c:pt idx="5">
                  <c:v>7</c:v>
                </c:pt>
                <c:pt idx="6">
                  <c:v>8</c:v>
                </c:pt>
                <c:pt idx="7">
                  <c:v>9</c:v>
                </c:pt>
                <c:pt idx="8">
                  <c:v>10</c:v>
                </c:pt>
                <c:pt idx="9">
                  <c:v>11</c:v>
                </c:pt>
                <c:pt idx="10">
                  <c:v>12</c:v>
                </c:pt>
              </c:numCache>
            </c:numRef>
          </c:cat>
          <c:val>
            <c:numRef>
              <c:f>Sheet1!$B$2:$B$12</c:f>
              <c:numCache>
                <c:formatCode>0.00</c:formatCode>
                <c:ptCount val="11"/>
                <c:pt idx="0">
                  <c:v>0.0277777777777778</c:v>
                </c:pt>
                <c:pt idx="1">
                  <c:v>0.0555555555555556</c:v>
                </c:pt>
                <c:pt idx="2">
                  <c:v>0.0833333333333333</c:v>
                </c:pt>
                <c:pt idx="3">
                  <c:v>0.111111111111111</c:v>
                </c:pt>
                <c:pt idx="4">
                  <c:v>0.138888888888889</c:v>
                </c:pt>
                <c:pt idx="5">
                  <c:v>0.166666666666667</c:v>
                </c:pt>
                <c:pt idx="6">
                  <c:v>0.138888888888889</c:v>
                </c:pt>
                <c:pt idx="7">
                  <c:v>0.111111111111111</c:v>
                </c:pt>
                <c:pt idx="8">
                  <c:v>0.0833333333333333</c:v>
                </c:pt>
                <c:pt idx="9">
                  <c:v>0.0555555555555556</c:v>
                </c:pt>
                <c:pt idx="10">
                  <c:v>0.0277777777777778</c:v>
                </c:pt>
              </c:numCache>
            </c:numRef>
          </c:val>
        </c:ser>
        <c:dLbls>
          <c:showLegendKey val="0"/>
          <c:showVal val="0"/>
          <c:showCatName val="0"/>
          <c:showSerName val="0"/>
          <c:showPercent val="0"/>
          <c:showBubbleSize val="0"/>
        </c:dLbls>
        <c:gapWidth val="219"/>
        <c:overlap val="-27"/>
        <c:axId val="550303792"/>
        <c:axId val="686544995"/>
      </c:barChart>
      <c:catAx>
        <c:axId val="5503037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86544995"/>
        <c:crosses val="autoZero"/>
        <c:auto val="1"/>
        <c:lblAlgn val="ctr"/>
        <c:lblOffset val="100"/>
        <c:noMultiLvlLbl val="0"/>
      </c:catAx>
      <c:valAx>
        <c:axId val="68654499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030379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13.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2.wmf"/><Relationship Id="rId7" Type="http://schemas.openxmlformats.org/officeDocument/2006/relationships/oleObject" Target="../embeddings/oleObject8.bin"/><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0" Type="http://schemas.openxmlformats.org/officeDocument/2006/relationships/vmlDrawing" Target="../drawings/vmlDrawing4.vml"/><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285" y="2954655"/>
            <a:ext cx="6361430" cy="949325"/>
          </a:xfrm>
        </p:spPr>
        <p:txBody>
          <a:bodyPr>
            <a:normAutofit fontScale="90000"/>
          </a:bodyPr>
          <a:lstStyle/>
          <a:p>
            <a:r>
              <a:rPr lang="en-IN" altLang="en-US" dirty="0">
                <a:ln w="47625" cmpd="sng">
                  <a:solidFill>
                    <a:schemeClr val="accent1"/>
                  </a:solidFill>
                  <a:prstDash val="solid"/>
                  <a:round/>
                </a:ln>
                <a:solidFill>
                  <a:schemeClr val="tx1"/>
                </a:solidFill>
              </a:rPr>
              <a:t>Central </a:t>
            </a:r>
            <a:r>
              <a:rPr lang="en-IN" altLang="en-US" dirty="0">
                <a:ln w="47625" cmpd="sng">
                  <a:solidFill>
                    <a:schemeClr val="accent1"/>
                  </a:solidFill>
                  <a:prstDash val="solid"/>
                  <a:round/>
                </a:ln>
              </a:rPr>
              <a:t>Limit Theorem</a:t>
            </a:r>
            <a:endParaRPr lang="en-IN" altLang="en-US" dirty="0">
              <a:ln w="47625" cmpd="sng">
                <a:solidFill>
                  <a:schemeClr val="accent1"/>
                </a:solidFill>
                <a:prstDash val="solid"/>
                <a:round/>
              </a:ln>
              <a:gradFill>
                <a:gsLst>
                  <a:gs pos="0">
                    <a:srgbClr val="9EE256"/>
                  </a:gs>
                  <a:gs pos="100000">
                    <a:srgbClr val="52762D"/>
                  </a:gs>
                </a:gsLst>
                <a:lin ang="5400000" scaled="0"/>
              </a:gradFill>
            </a:endParaRPr>
          </a:p>
        </p:txBody>
      </p:sp>
      <p:sp>
        <p:nvSpPr>
          <p:cNvPr id="3" name="Subtitle 2"/>
          <p:cNvSpPr>
            <a:spLocks noGrp="1"/>
          </p:cNvSpPr>
          <p:nvPr>
            <p:ph type="subTitle" idx="1"/>
          </p:nvPr>
        </p:nvSpPr>
        <p:spPr>
          <a:xfrm>
            <a:off x="6400165" y="3903980"/>
            <a:ext cx="2752725" cy="369570"/>
          </a:xfrm>
          <a:solidFill>
            <a:schemeClr val="accent2"/>
          </a:solidFill>
        </p:spPr>
        <p:txBody>
          <a:bodyPr>
            <a:normAutofit fontScale="70000"/>
          </a:bodyPr>
          <a:lstStyle/>
          <a:p>
            <a:pPr algn="ctr"/>
            <a:r>
              <a:rPr lang="en-IN" altLang="en-US">
                <a:ln w="12700" cmpd="sng">
                  <a:solidFill>
                    <a:schemeClr val="tx1"/>
                  </a:solidFill>
                  <a:prstDash val="solid"/>
                </a:ln>
              </a:rPr>
              <a:t>Presenter - Huzefa Lohawala</a:t>
            </a:r>
            <a:endParaRPr lang="en-IN" altLang="en-US">
              <a:ln w="12700" cmpd="sng">
                <a:solidFill>
                  <a:schemeClr val="tx1"/>
                </a:solidFill>
                <a:prstDash val="solid"/>
              </a:ln>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 Box 14"/>
          <p:cNvSpPr txBox="1"/>
          <p:nvPr/>
        </p:nvSpPr>
        <p:spPr>
          <a:xfrm>
            <a:off x="6734810" y="2941955"/>
            <a:ext cx="3663315" cy="460375"/>
          </a:xfrm>
          <a:prstGeom prst="rect">
            <a:avLst/>
          </a:prstGeom>
          <a:noFill/>
          <a:ln w="28575" cmpd="sng">
            <a:solidFill>
              <a:schemeClr val="accent1"/>
            </a:solidFill>
            <a:prstDash val="solid"/>
          </a:ln>
        </p:spPr>
        <p:txBody>
          <a:bodyPr wrap="square" rtlCol="0">
            <a:spAutoFit/>
          </a:bodyPr>
          <a:p>
            <a:r>
              <a:rPr lang="en-IN" altLang="en-US"/>
              <a:t>Here, </a:t>
            </a:r>
            <a:r>
              <a:rPr lang="en-IN" altLang="en-US" sz="2400"/>
              <a:t>x̅</a:t>
            </a:r>
            <a:r>
              <a:rPr lang="en-IN" altLang="en-US" baseline="-25000"/>
              <a:t>n</a:t>
            </a:r>
            <a:r>
              <a:rPr lang="en-IN" altLang="en-US" sz="2400"/>
              <a:t> </a:t>
            </a:r>
            <a:r>
              <a:rPr lang="en-IN" altLang="en-US"/>
              <a:t>is itself a random variable. </a:t>
            </a:r>
            <a:endParaRPr lang="en-IN" altLang="en-US"/>
          </a:p>
        </p:txBody>
      </p:sp>
      <p:sp>
        <p:nvSpPr>
          <p:cNvPr id="2" name="Title 1"/>
          <p:cNvSpPr>
            <a:spLocks noGrp="1"/>
          </p:cNvSpPr>
          <p:nvPr>
            <p:ph type="title"/>
          </p:nvPr>
        </p:nvSpPr>
        <p:spPr/>
        <p:txBody>
          <a:bodyPr/>
          <a:p>
            <a:pPr algn="l">
              <a:buClrTx/>
              <a:buSzTx/>
              <a:buFontTx/>
            </a:pPr>
            <a:r>
              <a:rPr lang="en-IN" altLang="en-US" sz="5400" dirty="0">
                <a:ln w="47625" cmpd="sng">
                  <a:solidFill>
                    <a:schemeClr val="accent1"/>
                  </a:solidFill>
                  <a:prstDash val="solid"/>
                  <a:round/>
                </a:ln>
              </a:rPr>
              <a:t>Central Limit Theorem</a:t>
            </a:r>
            <a:endParaRPr lang="en-IN" altLang="en-US" sz="5400" dirty="0">
              <a:ln w="47625" cmpd="sng">
                <a:solidFill>
                  <a:schemeClr val="accent1"/>
                </a:solidFill>
                <a:prstDash val="solid"/>
                <a:round/>
              </a:ln>
            </a:endParaRPr>
          </a:p>
        </p:txBody>
      </p:sp>
      <p:sp>
        <p:nvSpPr>
          <p:cNvPr id="4" name="Text Box 3"/>
          <p:cNvSpPr txBox="1"/>
          <p:nvPr/>
        </p:nvSpPr>
        <p:spPr>
          <a:xfrm>
            <a:off x="1000760" y="1616075"/>
            <a:ext cx="4369435" cy="645160"/>
          </a:xfrm>
          <a:prstGeom prst="rect">
            <a:avLst/>
          </a:prstGeom>
          <a:noFill/>
          <a:ln w="28575" cmpd="sng">
            <a:solidFill>
              <a:schemeClr val="accent1"/>
            </a:solidFill>
            <a:prstDash val="solid"/>
          </a:ln>
        </p:spPr>
        <p:txBody>
          <a:bodyPr wrap="square" rtlCol="0">
            <a:spAutoFit/>
          </a:bodyPr>
          <a:p>
            <a:pPr algn="just"/>
            <a:r>
              <a:rPr lang="en-IN" altLang="en-US"/>
              <a:t>Now we are ready to define the Central Limit Theorem</a:t>
            </a:r>
            <a:endParaRPr lang="en-IN" altLang="en-US"/>
          </a:p>
        </p:txBody>
      </p:sp>
      <p:sp>
        <p:nvSpPr>
          <p:cNvPr id="7" name="Text Box 6"/>
          <p:cNvSpPr txBox="1"/>
          <p:nvPr/>
        </p:nvSpPr>
        <p:spPr>
          <a:xfrm>
            <a:off x="1000760" y="2665095"/>
            <a:ext cx="4378960" cy="922020"/>
          </a:xfrm>
          <a:prstGeom prst="rect">
            <a:avLst/>
          </a:prstGeom>
          <a:noFill/>
          <a:ln w="28575" cmpd="sng">
            <a:solidFill>
              <a:schemeClr val="accent1"/>
            </a:solidFill>
            <a:prstDash val="solid"/>
          </a:ln>
        </p:spPr>
        <p:txBody>
          <a:bodyPr wrap="square" rtlCol="0">
            <a:spAutoFit/>
          </a:bodyPr>
          <a:p>
            <a:pPr algn="just"/>
            <a:r>
              <a:rPr lang="en-IN" altLang="en-US"/>
              <a:t>CLT states that the average/mean of many independent copies of a random variable is approximately a normal random variable.</a:t>
            </a:r>
            <a:endParaRPr lang="en-IN" altLang="en-US"/>
          </a:p>
        </p:txBody>
      </p:sp>
      <p:sp>
        <p:nvSpPr>
          <p:cNvPr id="8" name="Text Box 7"/>
          <p:cNvSpPr txBox="1"/>
          <p:nvPr/>
        </p:nvSpPr>
        <p:spPr>
          <a:xfrm>
            <a:off x="1000760" y="3924300"/>
            <a:ext cx="4359910" cy="922020"/>
          </a:xfrm>
          <a:prstGeom prst="rect">
            <a:avLst/>
          </a:prstGeom>
          <a:noFill/>
          <a:ln w="28575" cmpd="sng">
            <a:solidFill>
              <a:schemeClr val="accent1"/>
            </a:solidFill>
            <a:prstDash val="solid"/>
          </a:ln>
        </p:spPr>
        <p:txBody>
          <a:bodyPr wrap="square" rtlCol="0">
            <a:spAutoFit/>
          </a:bodyPr>
          <a:p>
            <a:pPr algn="just"/>
            <a:r>
              <a:rPr lang="en-IN" altLang="en-US"/>
              <a:t>I know this definition looks confusing... So, let's break it down and understand it piece by piece.</a:t>
            </a:r>
            <a:endParaRPr lang="en-IN" altLang="en-US"/>
          </a:p>
        </p:txBody>
      </p:sp>
      <p:sp>
        <p:nvSpPr>
          <p:cNvPr id="9" name="Text Box 8"/>
          <p:cNvSpPr txBox="1"/>
          <p:nvPr/>
        </p:nvSpPr>
        <p:spPr>
          <a:xfrm>
            <a:off x="991235" y="5107305"/>
            <a:ext cx="4359910" cy="1198880"/>
          </a:xfrm>
          <a:prstGeom prst="rect">
            <a:avLst/>
          </a:prstGeom>
          <a:noFill/>
          <a:ln w="28575" cmpd="sng">
            <a:solidFill>
              <a:schemeClr val="accent1"/>
            </a:solidFill>
            <a:prstDash val="solid"/>
          </a:ln>
        </p:spPr>
        <p:txBody>
          <a:bodyPr wrap="square" rtlCol="0">
            <a:spAutoFit/>
          </a:bodyPr>
          <a:p>
            <a:pPr algn="just"/>
            <a:r>
              <a:rPr lang="en-IN" altLang="en-US"/>
              <a:t>Suppose X1, X2, ...,Xn are independent random variables with the same underlying distribution with mean “</a:t>
            </a:r>
            <a:r>
              <a:rPr lang="en-IN" altLang="en-US">
                <a:sym typeface="+mn-ea"/>
              </a:rPr>
              <a:t>µ</a:t>
            </a:r>
            <a:r>
              <a:rPr lang="en-IN" altLang="en-US"/>
              <a:t>” and standard deviation “σ”. </a:t>
            </a:r>
            <a:endParaRPr lang="en-IN" altLang="en-US"/>
          </a:p>
        </p:txBody>
      </p:sp>
      <p:graphicFrame>
        <p:nvGraphicFramePr>
          <p:cNvPr id="10" name="Content Placeholder 9">
            <a:hlinkClick r:id="" action="ppaction://ole?verb="/>
          </p:cNvPr>
          <p:cNvGraphicFramePr>
            <a:graphicFrameLocks noChangeAspect="1"/>
          </p:cNvGraphicFramePr>
          <p:nvPr>
            <p:ph sz="half" idx="1"/>
          </p:nvPr>
        </p:nvGraphicFramePr>
        <p:xfrm>
          <a:off x="7798435" y="1650365"/>
          <a:ext cx="1536065" cy="683260"/>
        </p:xfrm>
        <a:graphic>
          <a:graphicData uri="http://schemas.openxmlformats.org/presentationml/2006/ole">
            <mc:AlternateContent xmlns:mc="http://schemas.openxmlformats.org/markup-compatibility/2006">
              <mc:Choice xmlns:v="urn:schemas-microsoft-com:vml" Requires="v">
                <p:oleObj spid="_x0000_s2049" name="" r:id="rId1" imgW="1330960" imgH="673735" progId="Equation.KSEE3">
                  <p:embed/>
                </p:oleObj>
              </mc:Choice>
              <mc:Fallback>
                <p:oleObj name="" r:id="rId1" imgW="1330960" imgH="673735" progId="Equation.KSEE3">
                  <p:embed/>
                  <p:pic>
                    <p:nvPicPr>
                      <p:cNvPr id="0" name="Picture 2048"/>
                      <p:cNvPicPr/>
                      <p:nvPr/>
                    </p:nvPicPr>
                    <p:blipFill>
                      <a:blip r:embed="rId2"/>
                      <a:stretch>
                        <a:fillRect/>
                      </a:stretch>
                    </p:blipFill>
                    <p:spPr>
                      <a:xfrm>
                        <a:off x="7798435" y="1650365"/>
                        <a:ext cx="1536065" cy="683260"/>
                      </a:xfrm>
                      <a:prstGeom prst="rect">
                        <a:avLst/>
                      </a:prstGeom>
                    </p:spPr>
                  </p:pic>
                </p:oleObj>
              </mc:Fallback>
            </mc:AlternateContent>
          </a:graphicData>
        </a:graphic>
      </p:graphicFrame>
      <p:sp>
        <p:nvSpPr>
          <p:cNvPr id="12" name="Text Box 11"/>
          <p:cNvSpPr txBox="1"/>
          <p:nvPr/>
        </p:nvSpPr>
        <p:spPr>
          <a:xfrm>
            <a:off x="6964045" y="1807845"/>
            <a:ext cx="936625" cy="368300"/>
          </a:xfrm>
          <a:prstGeom prst="rect">
            <a:avLst/>
          </a:prstGeom>
          <a:noFill/>
          <a:ln>
            <a:noFill/>
          </a:ln>
        </p:spPr>
        <p:txBody>
          <a:bodyPr wrap="square" rtlCol="0">
            <a:spAutoFit/>
          </a:bodyPr>
          <a:p>
            <a:r>
              <a:rPr lang="en-IN" altLang="en-US"/>
              <a:t>And let</a:t>
            </a:r>
            <a:endParaRPr lang="en-IN" altLang="en-US"/>
          </a:p>
        </p:txBody>
      </p:sp>
      <p:sp>
        <p:nvSpPr>
          <p:cNvPr id="17" name="Text Box 16"/>
          <p:cNvSpPr txBox="1"/>
          <p:nvPr/>
        </p:nvSpPr>
        <p:spPr>
          <a:xfrm>
            <a:off x="6715760" y="4091940"/>
            <a:ext cx="3682365" cy="1014730"/>
          </a:xfrm>
          <a:prstGeom prst="rect">
            <a:avLst/>
          </a:prstGeom>
          <a:noFill/>
          <a:ln w="28575" cmpd="sng">
            <a:solidFill>
              <a:schemeClr val="accent1"/>
            </a:solidFill>
            <a:prstDash val="solid"/>
          </a:ln>
        </p:spPr>
        <p:txBody>
          <a:bodyPr wrap="square" rtlCol="0">
            <a:spAutoFit/>
          </a:bodyPr>
          <a:p>
            <a:pPr algn="just"/>
            <a:r>
              <a:rPr lang="en-IN" altLang="en-US"/>
              <a:t>Then the CLT states that as “n” grows, distribution of </a:t>
            </a:r>
            <a:r>
              <a:rPr lang="en-IN" altLang="en-US" sz="2400">
                <a:sym typeface="+mn-ea"/>
              </a:rPr>
              <a:t>x̅</a:t>
            </a:r>
            <a:r>
              <a:rPr lang="en-IN" altLang="en-US" baseline="-25000">
                <a:sym typeface="+mn-ea"/>
              </a:rPr>
              <a:t>n</a:t>
            </a:r>
            <a:r>
              <a:rPr lang="en-IN" altLang="en-US"/>
              <a:t>  converges to the Normal Distribution ~ N(</a:t>
            </a:r>
            <a:r>
              <a:rPr lang="en-IN" altLang="en-US">
                <a:sym typeface="+mn-ea"/>
              </a:rPr>
              <a:t>µ</a:t>
            </a:r>
            <a:r>
              <a:rPr lang="en-IN" altLang="en-US">
                <a:sym typeface="+mn-ea"/>
              </a:rPr>
              <a:t>, σ</a:t>
            </a:r>
            <a:r>
              <a:rPr lang="en-IN" altLang="en-US" baseline="30000">
                <a:sym typeface="+mn-ea"/>
              </a:rPr>
              <a:t>2</a:t>
            </a:r>
            <a:r>
              <a:rPr lang="en-IN" altLang="en-US">
                <a:sym typeface="+mn-ea"/>
              </a:rPr>
              <a:t>/n)</a:t>
            </a:r>
            <a:endParaRPr lang="en-IN" altLang="en-US">
              <a:sym typeface="+mn-ea"/>
            </a:endParaRPr>
          </a:p>
        </p:txBody>
      </p:sp>
      <p:cxnSp>
        <p:nvCxnSpPr>
          <p:cNvPr id="18" name="Curved Connector 17"/>
          <p:cNvCxnSpPr>
            <a:stCxn id="4" idx="2"/>
            <a:endCxn id="7" idx="0"/>
          </p:cNvCxnSpPr>
          <p:nvPr/>
        </p:nvCxnSpPr>
        <p:spPr>
          <a:xfrm rot="5400000" flipV="1">
            <a:off x="2985770" y="2460625"/>
            <a:ext cx="403860" cy="4445"/>
          </a:xfrm>
          <a:prstGeom prst="curvedConnector3">
            <a:avLst>
              <a:gd name="adj1" fmla="val 4992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7" idx="2"/>
            <a:endCxn id="8" idx="0"/>
          </p:cNvCxnSpPr>
          <p:nvPr/>
        </p:nvCxnSpPr>
        <p:spPr>
          <a:xfrm rot="5400000">
            <a:off x="3016885" y="3750310"/>
            <a:ext cx="337185" cy="9525"/>
          </a:xfrm>
          <a:prstGeom prst="curvedConnector3">
            <a:avLst>
              <a:gd name="adj1" fmla="val 50094"/>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8" idx="2"/>
            <a:endCxn id="9" idx="0"/>
          </p:cNvCxnSpPr>
          <p:nvPr/>
        </p:nvCxnSpPr>
        <p:spPr>
          <a:xfrm rot="5400000">
            <a:off x="3045460" y="4971415"/>
            <a:ext cx="260985" cy="9525"/>
          </a:xfrm>
          <a:prstGeom prst="curvedConnector3">
            <a:avLst>
              <a:gd name="adj1" fmla="val 5012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9" idx="3"/>
            <a:endCxn id="12" idx="1"/>
          </p:cNvCxnSpPr>
          <p:nvPr/>
        </p:nvCxnSpPr>
        <p:spPr>
          <a:xfrm flipV="1">
            <a:off x="5351145" y="1991995"/>
            <a:ext cx="1612900" cy="3714750"/>
          </a:xfrm>
          <a:prstGeom prst="curvedConnector3">
            <a:avLst>
              <a:gd name="adj1" fmla="val 5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endCxn id="15" idx="0"/>
          </p:cNvCxnSpPr>
          <p:nvPr/>
        </p:nvCxnSpPr>
        <p:spPr>
          <a:xfrm rot="5400000">
            <a:off x="8267065" y="2641600"/>
            <a:ext cx="600075" cy="317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5" idx="2"/>
            <a:endCxn id="17" idx="0"/>
          </p:cNvCxnSpPr>
          <p:nvPr/>
        </p:nvCxnSpPr>
        <p:spPr>
          <a:xfrm rot="5400000">
            <a:off x="8217218" y="3742373"/>
            <a:ext cx="689610" cy="9525"/>
          </a:xfrm>
          <a:prstGeom prst="curvedConnector3">
            <a:avLst>
              <a:gd name="adj1" fmla="val 49954"/>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6715760" y="5661025"/>
            <a:ext cx="3682365" cy="645160"/>
          </a:xfrm>
          <a:prstGeom prst="rect">
            <a:avLst/>
          </a:prstGeom>
          <a:noFill/>
          <a:ln w="28575" cmpd="sng">
            <a:solidFill>
              <a:schemeClr val="accent1"/>
            </a:solidFill>
            <a:prstDash val="solid"/>
          </a:ln>
        </p:spPr>
        <p:txBody>
          <a:bodyPr wrap="square" rtlCol="0">
            <a:spAutoFit/>
          </a:bodyPr>
          <a:p>
            <a:r>
              <a:rPr lang="en-IN" altLang="en-US"/>
              <a:t>Mean of the Sample Means = </a:t>
            </a:r>
            <a:r>
              <a:rPr lang="en-IN" altLang="en-US">
                <a:sym typeface="+mn-ea"/>
              </a:rPr>
              <a:t>µ</a:t>
            </a:r>
            <a:endParaRPr lang="en-IN" altLang="en-US">
              <a:sym typeface="+mn-ea"/>
            </a:endParaRPr>
          </a:p>
          <a:p>
            <a:r>
              <a:rPr lang="en-IN" altLang="en-US">
                <a:sym typeface="+mn-ea"/>
              </a:rPr>
              <a:t>Variance of the Sample Means = σ</a:t>
            </a:r>
            <a:r>
              <a:rPr lang="en-IN" altLang="en-US" baseline="30000">
                <a:sym typeface="+mn-ea"/>
              </a:rPr>
              <a:t>2</a:t>
            </a:r>
            <a:r>
              <a:rPr lang="en-IN" altLang="en-US">
                <a:sym typeface="+mn-ea"/>
              </a:rPr>
              <a:t>/n</a:t>
            </a:r>
            <a:r>
              <a:rPr lang="en-IN" altLang="en-US">
                <a:sym typeface="+mn-ea"/>
              </a:rPr>
              <a:t> </a:t>
            </a:r>
            <a:r>
              <a:rPr lang="en-IN" altLang="en-US"/>
              <a:t> </a:t>
            </a:r>
            <a:endParaRPr lang="en-IN" altLang="en-US"/>
          </a:p>
        </p:txBody>
      </p:sp>
      <p:cxnSp>
        <p:nvCxnSpPr>
          <p:cNvPr id="27" name="Curved Connector 26"/>
          <p:cNvCxnSpPr>
            <a:stCxn id="17" idx="2"/>
            <a:endCxn id="26" idx="0"/>
          </p:cNvCxnSpPr>
          <p:nvPr/>
        </p:nvCxnSpPr>
        <p:spPr>
          <a:xfrm rot="5400000">
            <a:off x="8280083" y="5383848"/>
            <a:ext cx="554355" cy="317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5" grpId="0" animBg="1"/>
      <p:bldP spid="17" grpId="0" bldLvl="0" animBg="1"/>
      <p:bldP spid="2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Probability Density Function"/>
          <p:cNvPicPr>
            <a:picLocks noChangeAspect="1"/>
          </p:cNvPicPr>
          <p:nvPr>
            <p:ph sz="half" idx="1"/>
          </p:nvPr>
        </p:nvPicPr>
        <p:blipFill>
          <a:blip r:embed="rId1"/>
          <a:stretch>
            <a:fillRect/>
          </a:stretch>
        </p:blipFill>
        <p:spPr>
          <a:xfrm>
            <a:off x="1510665" y="673100"/>
            <a:ext cx="2683510" cy="1874520"/>
          </a:xfrm>
          <a:prstGeom prst="rect">
            <a:avLst/>
          </a:prstGeom>
        </p:spPr>
      </p:pic>
      <p:sp>
        <p:nvSpPr>
          <p:cNvPr id="12" name="Text Box 11"/>
          <p:cNvSpPr txBox="1"/>
          <p:nvPr/>
        </p:nvSpPr>
        <p:spPr>
          <a:xfrm>
            <a:off x="1020445" y="213360"/>
            <a:ext cx="3663950" cy="368300"/>
          </a:xfrm>
          <a:prstGeom prst="rect">
            <a:avLst/>
          </a:prstGeom>
          <a:noFill/>
          <a:ln w="28575" cmpd="sng">
            <a:solidFill>
              <a:schemeClr val="accent1"/>
            </a:solidFill>
            <a:prstDash val="solid"/>
          </a:ln>
        </p:spPr>
        <p:txBody>
          <a:bodyPr wrap="square" rtlCol="0">
            <a:spAutoFit/>
          </a:bodyPr>
          <a:p>
            <a:r>
              <a:rPr lang="en-IN" altLang="en-US"/>
              <a:t>Start with any probability distribution</a:t>
            </a:r>
            <a:endParaRPr lang="en-IN" altLang="en-US"/>
          </a:p>
        </p:txBody>
      </p:sp>
      <p:sp>
        <p:nvSpPr>
          <p:cNvPr id="13" name="Text Box 12"/>
          <p:cNvSpPr txBox="1"/>
          <p:nvPr/>
        </p:nvSpPr>
        <p:spPr>
          <a:xfrm>
            <a:off x="4387850" y="1778000"/>
            <a:ext cx="4367530" cy="368300"/>
          </a:xfrm>
          <a:prstGeom prst="rect">
            <a:avLst/>
          </a:prstGeom>
          <a:noFill/>
          <a:ln w="28575" cmpd="sng">
            <a:solidFill>
              <a:schemeClr val="accent1"/>
            </a:solidFill>
            <a:prstDash val="solid"/>
          </a:ln>
        </p:spPr>
        <p:txBody>
          <a:bodyPr wrap="square" rtlCol="0">
            <a:spAutoFit/>
          </a:bodyPr>
          <a:p>
            <a:r>
              <a:rPr lang="en-IN" altLang="en-US"/>
              <a:t>Draw a random sample from the distribution</a:t>
            </a:r>
            <a:endParaRPr lang="en-IN" altLang="en-US"/>
          </a:p>
        </p:txBody>
      </p:sp>
      <p:sp>
        <p:nvSpPr>
          <p:cNvPr id="14" name="Text Box 13"/>
          <p:cNvSpPr txBox="1"/>
          <p:nvPr/>
        </p:nvSpPr>
        <p:spPr>
          <a:xfrm>
            <a:off x="7835265" y="4198620"/>
            <a:ext cx="3996690" cy="368300"/>
          </a:xfrm>
          <a:prstGeom prst="rect">
            <a:avLst/>
          </a:prstGeom>
          <a:noFill/>
          <a:ln w="28575" cmpd="sng">
            <a:solidFill>
              <a:schemeClr val="accent1"/>
            </a:solidFill>
            <a:prstDash val="solid"/>
          </a:ln>
        </p:spPr>
        <p:txBody>
          <a:bodyPr wrap="square" rtlCol="0">
            <a:spAutoFit/>
          </a:bodyPr>
          <a:p>
            <a:r>
              <a:rPr lang="en-IN" altLang="en-US"/>
              <a:t>Plot the PDF of the mean of the Samples </a:t>
            </a:r>
            <a:endParaRPr lang="en-IN" altLang="en-US"/>
          </a:p>
        </p:txBody>
      </p:sp>
      <p:cxnSp>
        <p:nvCxnSpPr>
          <p:cNvPr id="16" name="Curved Connector 15"/>
          <p:cNvCxnSpPr>
            <a:stCxn id="12" idx="3"/>
            <a:endCxn id="13" idx="0"/>
          </p:cNvCxnSpPr>
          <p:nvPr/>
        </p:nvCxnSpPr>
        <p:spPr>
          <a:xfrm>
            <a:off x="4684395" y="397510"/>
            <a:ext cx="1887220" cy="138049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3" idx="3"/>
            <a:endCxn id="14" idx="0"/>
          </p:cNvCxnSpPr>
          <p:nvPr/>
        </p:nvCxnSpPr>
        <p:spPr>
          <a:xfrm>
            <a:off x="8755380" y="1962150"/>
            <a:ext cx="1078230" cy="223647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8" name="Content Placeholder 4" descr="Sampling"/>
          <p:cNvPicPr>
            <a:picLocks noChangeAspect="1"/>
          </p:cNvPicPr>
          <p:nvPr/>
        </p:nvPicPr>
        <p:blipFill>
          <a:blip r:embed="rId2"/>
          <a:stretch>
            <a:fillRect/>
          </a:stretch>
        </p:blipFill>
        <p:spPr>
          <a:xfrm>
            <a:off x="5229860" y="2146300"/>
            <a:ext cx="2683510" cy="1936750"/>
          </a:xfrm>
          <a:prstGeom prst="rect">
            <a:avLst/>
          </a:prstGeom>
        </p:spPr>
      </p:pic>
      <p:pic>
        <p:nvPicPr>
          <p:cNvPr id="19" name="Content Placeholder 6" descr="mean_of_means_plot"/>
          <p:cNvPicPr>
            <a:picLocks noChangeAspect="1"/>
          </p:cNvPicPr>
          <p:nvPr/>
        </p:nvPicPr>
        <p:blipFill>
          <a:blip r:embed="rId3"/>
          <a:stretch>
            <a:fillRect/>
          </a:stretch>
        </p:blipFill>
        <p:spPr>
          <a:xfrm>
            <a:off x="8492490" y="4633595"/>
            <a:ext cx="2682875" cy="18751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 Box 15"/>
          <p:cNvSpPr txBox="1"/>
          <p:nvPr/>
        </p:nvSpPr>
        <p:spPr>
          <a:xfrm>
            <a:off x="672465" y="203835"/>
            <a:ext cx="4044315" cy="368300"/>
          </a:xfrm>
          <a:prstGeom prst="rect">
            <a:avLst/>
          </a:prstGeom>
          <a:noFill/>
          <a:ln w="28575" cmpd="sng">
            <a:solidFill>
              <a:schemeClr val="accent1">
                <a:shade val="50000"/>
              </a:schemeClr>
            </a:solidFill>
            <a:prstDash val="solid"/>
          </a:ln>
        </p:spPr>
        <p:txBody>
          <a:bodyPr wrap="square" rtlCol="0">
            <a:spAutoFit/>
          </a:bodyPr>
          <a:p>
            <a:r>
              <a:rPr lang="en-IN" altLang="en-US"/>
              <a:t>Iterate over steps 2 and 3 multiple times</a:t>
            </a:r>
            <a:endParaRPr lang="en-IN" altLang="en-US"/>
          </a:p>
        </p:txBody>
      </p:sp>
      <p:pic>
        <p:nvPicPr>
          <p:cNvPr id="19" name="Content Placeholder 8" descr="demonstration"/>
          <p:cNvPicPr>
            <a:picLocks noChangeAspect="1"/>
          </p:cNvPicPr>
          <p:nvPr/>
        </p:nvPicPr>
        <p:blipFill>
          <a:blip r:embed="rId1"/>
          <a:stretch>
            <a:fillRect/>
          </a:stretch>
        </p:blipFill>
        <p:spPr>
          <a:xfrm>
            <a:off x="532765" y="719455"/>
            <a:ext cx="4323080" cy="3873500"/>
          </a:xfrm>
          <a:prstGeom prst="rect">
            <a:avLst/>
          </a:prstGeom>
        </p:spPr>
      </p:pic>
      <p:pic>
        <p:nvPicPr>
          <p:cNvPr id="21" name="Content Placeholder 10" descr="expected_distribution"/>
          <p:cNvPicPr>
            <a:picLocks noChangeAspect="1"/>
          </p:cNvPicPr>
          <p:nvPr>
            <p:ph sz="half" idx="1"/>
          </p:nvPr>
        </p:nvPicPr>
        <p:blipFill>
          <a:blip r:embed="rId2"/>
          <a:stretch>
            <a:fillRect/>
          </a:stretch>
        </p:blipFill>
        <p:spPr>
          <a:xfrm>
            <a:off x="5281295" y="3081020"/>
            <a:ext cx="3298190" cy="3094990"/>
          </a:xfrm>
          <a:prstGeom prst="rect">
            <a:avLst/>
          </a:prstGeom>
        </p:spPr>
      </p:pic>
      <p:sp>
        <p:nvSpPr>
          <p:cNvPr id="24" name="Text Box 23"/>
          <p:cNvSpPr txBox="1"/>
          <p:nvPr/>
        </p:nvSpPr>
        <p:spPr>
          <a:xfrm>
            <a:off x="5281295" y="1250315"/>
            <a:ext cx="6398260" cy="1753235"/>
          </a:xfrm>
          <a:prstGeom prst="rect">
            <a:avLst/>
          </a:prstGeom>
          <a:noFill/>
          <a:ln w="28575" cmpd="sng">
            <a:solidFill>
              <a:schemeClr val="accent1"/>
            </a:solidFill>
            <a:prstDash val="solid"/>
          </a:ln>
        </p:spPr>
        <p:txBody>
          <a:bodyPr wrap="square" rtlCol="0">
            <a:spAutoFit/>
          </a:bodyPr>
          <a:p>
            <a:pPr algn="just"/>
            <a:r>
              <a:rPr lang="en-IN" altLang="en-US"/>
              <a:t>Fit a Normal Distribution </a:t>
            </a:r>
            <a:r>
              <a:rPr lang="en-IN" altLang="en-US">
                <a:sym typeface="+mn-ea"/>
              </a:rPr>
              <a:t>with mean = </a:t>
            </a:r>
            <a:r>
              <a:rPr lang="en-IN" altLang="en-US">
                <a:sym typeface="+mn-ea"/>
              </a:rPr>
              <a:t>µ and var = σ</a:t>
            </a:r>
            <a:r>
              <a:rPr lang="en-IN" altLang="en-US" baseline="30000">
                <a:sym typeface="+mn-ea"/>
              </a:rPr>
              <a:t>2</a:t>
            </a:r>
            <a:r>
              <a:rPr lang="en-IN" altLang="en-US">
                <a:sym typeface="+mn-ea"/>
              </a:rPr>
              <a:t>/n </a:t>
            </a:r>
            <a:r>
              <a:rPr lang="en-IN" altLang="en-US"/>
              <a:t> to the final plot </a:t>
            </a:r>
            <a:r>
              <a:rPr lang="en-IN" altLang="en-US">
                <a:sym typeface="+mn-ea"/>
              </a:rPr>
              <a:t>to check the validity of the theorem. The first figure proves that the Normal Distribution </a:t>
            </a:r>
            <a:r>
              <a:rPr lang="en-IN" altLang="en-US">
                <a:sym typeface="+mn-ea"/>
              </a:rPr>
              <a:t>N(</a:t>
            </a:r>
            <a:r>
              <a:rPr lang="en-IN" altLang="en-US">
                <a:sym typeface="+mn-ea"/>
              </a:rPr>
              <a:t>µ, σ</a:t>
            </a:r>
            <a:r>
              <a:rPr lang="en-IN" altLang="en-US" baseline="30000">
                <a:sym typeface="+mn-ea"/>
              </a:rPr>
              <a:t>2</a:t>
            </a:r>
            <a:r>
              <a:rPr lang="en-IN" altLang="en-US">
                <a:sym typeface="+mn-ea"/>
              </a:rPr>
              <a:t>/n) is a great approximation of the underlying curve of mean of samples and the second curve proves the convergence of the variance of probablity distribution curve to  σ</a:t>
            </a:r>
            <a:r>
              <a:rPr lang="en-IN" altLang="en-US" baseline="30000">
                <a:sym typeface="+mn-ea"/>
              </a:rPr>
              <a:t>2</a:t>
            </a:r>
            <a:r>
              <a:rPr lang="en-IN" altLang="en-US">
                <a:sym typeface="+mn-ea"/>
              </a:rPr>
              <a:t>/n</a:t>
            </a:r>
            <a:endParaRPr lang="en-IN" altLang="en-US"/>
          </a:p>
        </p:txBody>
      </p:sp>
      <p:cxnSp>
        <p:nvCxnSpPr>
          <p:cNvPr id="25" name="Curved Connector 24"/>
          <p:cNvCxnSpPr>
            <a:stCxn id="16" idx="3"/>
            <a:endCxn id="24" idx="0"/>
          </p:cNvCxnSpPr>
          <p:nvPr/>
        </p:nvCxnSpPr>
        <p:spPr>
          <a:xfrm>
            <a:off x="4716780" y="387985"/>
            <a:ext cx="3763645" cy="86233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29" name="Content Placeholder 28" descr="std_mean_samples"/>
          <p:cNvPicPr>
            <a:picLocks noChangeAspect="1"/>
          </p:cNvPicPr>
          <p:nvPr>
            <p:ph sz="half" idx="2"/>
          </p:nvPr>
        </p:nvPicPr>
        <p:blipFill>
          <a:blip r:embed="rId3"/>
          <a:stretch>
            <a:fillRect/>
          </a:stretch>
        </p:blipFill>
        <p:spPr>
          <a:xfrm>
            <a:off x="8579485" y="3081020"/>
            <a:ext cx="3100070" cy="3095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39495"/>
          </a:xfrm>
        </p:spPr>
        <p:txBody>
          <a:bodyPr/>
          <a:p>
            <a:pPr algn="l">
              <a:buClrTx/>
              <a:buSzTx/>
              <a:buFontTx/>
            </a:pPr>
            <a:r>
              <a:rPr lang="en-IN" altLang="en-US" sz="5400" dirty="0">
                <a:ln w="47625" cmpd="sng">
                  <a:solidFill>
                    <a:schemeClr val="accent1"/>
                  </a:solidFill>
                  <a:prstDash val="solid"/>
                  <a:round/>
                </a:ln>
              </a:rPr>
              <a:t>Significance of Central Limit Theorem</a:t>
            </a:r>
            <a:endParaRPr lang="en-IN" altLang="en-US" sz="5400" dirty="0">
              <a:ln w="47625" cmpd="sng">
                <a:solidFill>
                  <a:schemeClr val="accent1"/>
                </a:solidFill>
                <a:prstDash val="solid"/>
                <a:round/>
              </a:ln>
            </a:endParaRPr>
          </a:p>
        </p:txBody>
      </p:sp>
      <p:sp>
        <p:nvSpPr>
          <p:cNvPr id="6" name="Text Box 5"/>
          <p:cNvSpPr txBox="1"/>
          <p:nvPr/>
        </p:nvSpPr>
        <p:spPr>
          <a:xfrm>
            <a:off x="1191260" y="1404620"/>
            <a:ext cx="4067175" cy="368300"/>
          </a:xfrm>
          <a:prstGeom prst="rect">
            <a:avLst/>
          </a:prstGeom>
          <a:noFill/>
          <a:ln w="28575" cmpd="sng">
            <a:solidFill>
              <a:schemeClr val="accent1"/>
            </a:solidFill>
            <a:prstDash val="solid"/>
          </a:ln>
        </p:spPr>
        <p:txBody>
          <a:bodyPr wrap="square" rtlCol="0">
            <a:spAutoFit/>
          </a:bodyPr>
          <a:p>
            <a:pPr algn="ctr"/>
            <a:r>
              <a:rPr lang="en-IN" altLang="en-US"/>
              <a:t>Statistical Signifiance</a:t>
            </a:r>
            <a:endParaRPr lang="en-IN" altLang="en-US"/>
          </a:p>
        </p:txBody>
      </p:sp>
      <p:sp>
        <p:nvSpPr>
          <p:cNvPr id="7" name="Text Box 6"/>
          <p:cNvSpPr txBox="1"/>
          <p:nvPr/>
        </p:nvSpPr>
        <p:spPr>
          <a:xfrm>
            <a:off x="1191895" y="2083435"/>
            <a:ext cx="4067175" cy="2061210"/>
          </a:xfrm>
          <a:prstGeom prst="rect">
            <a:avLst/>
          </a:prstGeom>
          <a:noFill/>
          <a:ln w="28575" cmpd="sng">
            <a:solidFill>
              <a:schemeClr val="accent2"/>
            </a:solidFill>
            <a:prstDash val="sysDot"/>
          </a:ln>
        </p:spPr>
        <p:txBody>
          <a:bodyPr wrap="square" rtlCol="0">
            <a:spAutoFit/>
          </a:bodyPr>
          <a:p>
            <a:pPr indent="0" algn="just">
              <a:buFont typeface="Arial" panose="020B0604020202020204" pitchFamily="34" charset="0"/>
              <a:buNone/>
            </a:pPr>
            <a:r>
              <a:rPr lang="en-IN" altLang="en-US" sz="1600">
                <a:sym typeface="+mn-ea"/>
              </a:rPr>
              <a:t>In cases where we don't know the distribution of underlying population, we can make inferences about the mean and standard deviation of the population using the CLT. These sample means together with the population mean can be used to perform T-tests and ANOVA which can give us the statistical significance of these measurements.</a:t>
            </a:r>
            <a:endParaRPr lang="en-IN" altLang="en-US" sz="1600"/>
          </a:p>
        </p:txBody>
      </p:sp>
      <p:sp>
        <p:nvSpPr>
          <p:cNvPr id="8" name="Text Box 7"/>
          <p:cNvSpPr txBox="1"/>
          <p:nvPr/>
        </p:nvSpPr>
        <p:spPr>
          <a:xfrm>
            <a:off x="6762750" y="1404620"/>
            <a:ext cx="3491230" cy="368300"/>
          </a:xfrm>
          <a:prstGeom prst="rect">
            <a:avLst/>
          </a:prstGeom>
          <a:noFill/>
          <a:ln w="28575" cmpd="sng">
            <a:solidFill>
              <a:schemeClr val="accent1"/>
            </a:solidFill>
            <a:prstDash val="solid"/>
          </a:ln>
        </p:spPr>
        <p:txBody>
          <a:bodyPr wrap="square" rtlCol="0">
            <a:spAutoFit/>
          </a:bodyPr>
          <a:p>
            <a:pPr algn="ctr"/>
            <a:r>
              <a:rPr lang="en-IN" altLang="en-US"/>
              <a:t>Practical Significance</a:t>
            </a:r>
            <a:endParaRPr lang="en-IN" altLang="en-US"/>
          </a:p>
        </p:txBody>
      </p:sp>
      <p:sp>
        <p:nvSpPr>
          <p:cNvPr id="9" name="Text Box 8"/>
          <p:cNvSpPr txBox="1"/>
          <p:nvPr/>
        </p:nvSpPr>
        <p:spPr>
          <a:xfrm>
            <a:off x="6772275" y="2083435"/>
            <a:ext cx="3481705" cy="2584450"/>
          </a:xfrm>
          <a:prstGeom prst="rect">
            <a:avLst/>
          </a:prstGeom>
          <a:noFill/>
          <a:ln w="28575" cmpd="sng">
            <a:solidFill>
              <a:schemeClr val="accent2"/>
            </a:solidFill>
            <a:prstDash val="sysDot"/>
          </a:ln>
        </p:spPr>
        <p:txBody>
          <a:bodyPr wrap="square" rtlCol="0">
            <a:spAutoFit/>
          </a:bodyPr>
          <a:p>
            <a:pPr indent="0" algn="just">
              <a:buFont typeface="Arial" panose="020B0604020202020204" pitchFamily="34" charset="0"/>
              <a:buNone/>
            </a:pPr>
            <a:r>
              <a:rPr lang="en-IN" altLang="en-US">
                <a:sym typeface="+mn-ea"/>
              </a:rPr>
              <a:t>Election Polls are the prime applications of Central Limit Theorem. These polls estimate the percentage of people supporting a candidate. Along with these percentages, they also give a confidence interval around their prediction which is computed using CLT.</a:t>
            </a:r>
            <a:endParaRPr lang="en-IN" altLang="en-US"/>
          </a:p>
        </p:txBody>
      </p:sp>
      <p:sp>
        <p:nvSpPr>
          <p:cNvPr id="11" name="Text Box 10"/>
          <p:cNvSpPr txBox="1"/>
          <p:nvPr/>
        </p:nvSpPr>
        <p:spPr>
          <a:xfrm>
            <a:off x="1191895" y="4401185"/>
            <a:ext cx="4067175" cy="829945"/>
          </a:xfrm>
          <a:prstGeom prst="rect">
            <a:avLst/>
          </a:prstGeom>
          <a:noFill/>
          <a:ln w="28575" cmpd="sng">
            <a:solidFill>
              <a:schemeClr val="accent2"/>
            </a:solidFill>
            <a:prstDash val="sysDot"/>
          </a:ln>
        </p:spPr>
        <p:txBody>
          <a:bodyPr wrap="square" rtlCol="0">
            <a:spAutoFit/>
          </a:bodyPr>
          <a:p>
            <a:pPr indent="0" algn="just">
              <a:buFont typeface="Arial" panose="020B0604020202020204" pitchFamily="34" charset="0"/>
              <a:buNone/>
            </a:pPr>
            <a:r>
              <a:rPr lang="en-IN" altLang="en-US" sz="1600">
                <a:sym typeface="+mn-ea"/>
              </a:rPr>
              <a:t>Estimating mean of sample means and std of sample means we can contruct confidence intervals around our underlying population.</a:t>
            </a:r>
            <a:endParaRPr lang="en-IN" altLang="en-US" sz="1600"/>
          </a:p>
        </p:txBody>
      </p:sp>
      <p:sp>
        <p:nvSpPr>
          <p:cNvPr id="13" name="Text Box 12"/>
          <p:cNvSpPr txBox="1"/>
          <p:nvPr/>
        </p:nvSpPr>
        <p:spPr>
          <a:xfrm>
            <a:off x="1192530" y="5540375"/>
            <a:ext cx="4067175" cy="1076325"/>
          </a:xfrm>
          <a:prstGeom prst="rect">
            <a:avLst/>
          </a:prstGeom>
          <a:noFill/>
          <a:ln w="28575" cmpd="sng">
            <a:solidFill>
              <a:schemeClr val="accent2"/>
            </a:solidFill>
            <a:prstDash val="sysDot"/>
          </a:ln>
        </p:spPr>
        <p:txBody>
          <a:bodyPr wrap="square" rtlCol="0">
            <a:spAutoFit/>
          </a:bodyPr>
          <a:p>
            <a:pPr indent="0" algn="just">
              <a:buFont typeface="Arial" panose="020B0604020202020204" pitchFamily="34" charset="0"/>
              <a:buNone/>
            </a:pPr>
            <a:r>
              <a:rPr lang="en-IN" altLang="en-US" sz="1600">
                <a:sym typeface="+mn-ea"/>
              </a:rPr>
              <a:t>If we increase the samples drawn from the population, the standard deviation of sample means will decrease. This helps us estimate the population mean much more accurately.</a:t>
            </a:r>
            <a:endParaRPr lang="en-IN" altLang="en-US" sz="1600"/>
          </a:p>
        </p:txBody>
      </p:sp>
      <p:sp>
        <p:nvSpPr>
          <p:cNvPr id="14" name="Text Box 13"/>
          <p:cNvSpPr txBox="1"/>
          <p:nvPr/>
        </p:nvSpPr>
        <p:spPr>
          <a:xfrm>
            <a:off x="6762750" y="4963795"/>
            <a:ext cx="3481705" cy="1198880"/>
          </a:xfrm>
          <a:prstGeom prst="rect">
            <a:avLst/>
          </a:prstGeom>
          <a:noFill/>
          <a:ln w="28575" cmpd="sng">
            <a:solidFill>
              <a:schemeClr val="accent2"/>
            </a:solidFill>
            <a:prstDash val="sysDot"/>
          </a:ln>
        </p:spPr>
        <p:txBody>
          <a:bodyPr wrap="square" rtlCol="0">
            <a:spAutoFit/>
          </a:bodyPr>
          <a:p>
            <a:pPr indent="0" algn="just">
              <a:buFont typeface="Arial" panose="020B0604020202020204" pitchFamily="34" charset="0"/>
              <a:buNone/>
            </a:pPr>
            <a:r>
              <a:rPr lang="en-IN" altLang="en-US">
                <a:sym typeface="+mn-ea"/>
              </a:rPr>
              <a:t>Computing confidence intervals through CLT can help us in estimating mean family income for a particular region.</a:t>
            </a:r>
            <a:endParaRPr lang="en-IN" altLang="en-US"/>
          </a:p>
        </p:txBody>
      </p:sp>
      <p:cxnSp>
        <p:nvCxnSpPr>
          <p:cNvPr id="15" name="Curved Connector 14"/>
          <p:cNvCxnSpPr>
            <a:stCxn id="6" idx="2"/>
            <a:endCxn id="7" idx="0"/>
          </p:cNvCxnSpPr>
          <p:nvPr/>
        </p:nvCxnSpPr>
        <p:spPr>
          <a:xfrm rot="5400000" flipV="1">
            <a:off x="3070225" y="1927860"/>
            <a:ext cx="310515" cy="635"/>
          </a:xfrm>
          <a:prstGeom prst="curvedConnector3">
            <a:avLst>
              <a:gd name="adj1" fmla="val 50102"/>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1" idx="2"/>
            <a:endCxn id="13" idx="0"/>
          </p:cNvCxnSpPr>
          <p:nvPr/>
        </p:nvCxnSpPr>
        <p:spPr>
          <a:xfrm rot="5400000" flipV="1">
            <a:off x="3071495" y="5385435"/>
            <a:ext cx="309245" cy="635"/>
          </a:xfrm>
          <a:prstGeom prst="curvedConnector3">
            <a:avLst>
              <a:gd name="adj1" fmla="val 50103"/>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7" idx="2"/>
            <a:endCxn id="11" idx="0"/>
          </p:cNvCxnSpPr>
          <p:nvPr/>
        </p:nvCxnSpPr>
        <p:spPr>
          <a:xfrm rot="5400000">
            <a:off x="3097530" y="4272915"/>
            <a:ext cx="256540" cy="3175"/>
          </a:xfrm>
          <a:prstGeom prst="curvedConnector2">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2"/>
            <a:endCxn id="9" idx="0"/>
          </p:cNvCxnSpPr>
          <p:nvPr/>
        </p:nvCxnSpPr>
        <p:spPr>
          <a:xfrm rot="5400000" flipV="1">
            <a:off x="8355648" y="1925638"/>
            <a:ext cx="310515" cy="5080"/>
          </a:xfrm>
          <a:prstGeom prst="curvedConnector3">
            <a:avLst>
              <a:gd name="adj1" fmla="val 50000"/>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9" idx="2"/>
            <a:endCxn id="14" idx="0"/>
          </p:cNvCxnSpPr>
          <p:nvPr/>
        </p:nvCxnSpPr>
        <p:spPr>
          <a:xfrm rot="5400000">
            <a:off x="8360728" y="4811078"/>
            <a:ext cx="295910" cy="9525"/>
          </a:xfrm>
          <a:prstGeom prst="curvedConnector3">
            <a:avLst>
              <a:gd name="adj1" fmla="val 49893"/>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ldLvl="0" animBg="1"/>
      <p:bldP spid="11" grpId="0" bldLvl="0" animBg="1"/>
      <p:bldP spid="13" grpId="0" bldLvl="0" animBg="1"/>
      <p:bldP spid="8" grpId="0" animBg="1"/>
      <p:bldP spid="9"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990215" y="3013710"/>
            <a:ext cx="6211570" cy="829945"/>
          </a:xfrm>
          <a:prstGeom prst="rect">
            <a:avLst/>
          </a:prstGeom>
          <a:solidFill>
            <a:schemeClr val="accent2"/>
          </a:solidFill>
          <a:ln>
            <a:noFill/>
          </a:ln>
        </p:spPr>
        <p:txBody>
          <a:bodyPr wrap="square" rtlCol="0">
            <a:spAutoFit/>
          </a:bodyPr>
          <a:p>
            <a:pPr algn="ctr"/>
            <a:r>
              <a:rPr lang="en-IN" altLang="en-US" sz="4800" dirty="0">
                <a:ln w="47625" cmpd="sng">
                  <a:solidFill>
                    <a:schemeClr val="tx1"/>
                  </a:solidFill>
                  <a:prstDash val="solid"/>
                  <a:round/>
                </a:ln>
                <a:sym typeface="+mn-ea"/>
              </a:rPr>
              <a:t>Python Demonstration</a:t>
            </a:r>
            <a:endParaRPr lang="en-IN" altLang="en-US" sz="4800" dirty="0">
              <a:ln w="47625" cmpd="sng">
                <a:solidFill>
                  <a:schemeClr val="tx1"/>
                </a:solidFill>
                <a:prstDash val="solid"/>
                <a:round/>
              </a:ln>
              <a:sym typeface="+mn-ea"/>
            </a:endParaRPr>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990215" y="3014345"/>
            <a:ext cx="6211570" cy="829945"/>
          </a:xfrm>
          <a:prstGeom prst="rect">
            <a:avLst/>
          </a:prstGeom>
          <a:solidFill>
            <a:schemeClr val="accent2"/>
          </a:solidFill>
          <a:ln>
            <a:noFill/>
          </a:ln>
        </p:spPr>
        <p:txBody>
          <a:bodyPr wrap="square" rtlCol="0">
            <a:spAutoFit/>
          </a:bodyPr>
          <a:p>
            <a:pPr algn="ctr"/>
            <a:r>
              <a:rPr lang="en-IN" altLang="en-US" sz="4800" dirty="0">
                <a:ln w="47625" cmpd="sng">
                  <a:solidFill>
                    <a:schemeClr val="tx1"/>
                  </a:solidFill>
                  <a:prstDash val="solid"/>
                  <a:round/>
                </a:ln>
              </a:rPr>
              <a:t>Thank You!!</a:t>
            </a:r>
            <a:endParaRPr lang="en-IN" altLang="en-US" sz="4800" dirty="0">
              <a:ln w="47625" cmpd="sng">
                <a:solidFill>
                  <a:schemeClr val="tx1"/>
                </a:solidFill>
                <a:prstDash val="solid"/>
                <a:round/>
              </a:ln>
            </a:endParaRPr>
          </a:p>
        </p:txBody>
      </p: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5400" dirty="0">
                <a:ln w="47625" cmpd="sng">
                  <a:solidFill>
                    <a:schemeClr val="accent1"/>
                  </a:solidFill>
                  <a:prstDash val="solid"/>
                  <a:round/>
                </a:ln>
              </a:rPr>
              <a:t>Topics to Cover</a:t>
            </a:r>
            <a:endParaRPr lang="en-IN" altLang="en-US" sz="5400" dirty="0">
              <a:ln w="47625" cmpd="sng">
                <a:solidFill>
                  <a:schemeClr val="accent1"/>
                </a:solidFill>
                <a:prstDash val="solid"/>
                <a:round/>
              </a:ln>
            </a:endParaRPr>
          </a:p>
        </p:txBody>
      </p:sp>
      <p:sp>
        <p:nvSpPr>
          <p:cNvPr id="5" name="Text Box 4"/>
          <p:cNvSpPr txBox="1"/>
          <p:nvPr/>
        </p:nvSpPr>
        <p:spPr>
          <a:xfrm>
            <a:off x="914400" y="1633855"/>
            <a:ext cx="3349625" cy="645160"/>
          </a:xfrm>
          <a:prstGeom prst="rect">
            <a:avLst/>
          </a:prstGeom>
          <a:noFill/>
          <a:ln w="28575" cmpd="sng">
            <a:solidFill>
              <a:schemeClr val="accent1"/>
            </a:solidFill>
            <a:prstDash val="solid"/>
          </a:ln>
        </p:spPr>
        <p:txBody>
          <a:bodyPr wrap="square" rtlCol="0">
            <a:spAutoFit/>
          </a:bodyPr>
          <a:p>
            <a:pPr algn="just"/>
            <a:r>
              <a:rPr lang="en-IN" altLang="en-US"/>
              <a:t>Background of the terms used in formulating the theorem</a:t>
            </a:r>
            <a:endParaRPr lang="en-IN" altLang="en-US"/>
          </a:p>
        </p:txBody>
      </p:sp>
      <p:sp>
        <p:nvSpPr>
          <p:cNvPr id="6" name="Text Box 5"/>
          <p:cNvSpPr txBox="1"/>
          <p:nvPr/>
        </p:nvSpPr>
        <p:spPr>
          <a:xfrm>
            <a:off x="1372870" y="2698750"/>
            <a:ext cx="2433320" cy="368300"/>
          </a:xfrm>
          <a:prstGeom prst="rect">
            <a:avLst/>
          </a:prstGeom>
          <a:noFill/>
          <a:ln w="28575" cmpd="sng">
            <a:solidFill>
              <a:schemeClr val="accent2"/>
            </a:solidFill>
            <a:prstDash val="sysDot"/>
          </a:ln>
        </p:spPr>
        <p:txBody>
          <a:bodyPr wrap="square" rtlCol="0">
            <a:spAutoFit/>
          </a:bodyPr>
          <a:p>
            <a:r>
              <a:rPr lang="en-IN" altLang="en-US"/>
              <a:t>Probability Distributions</a:t>
            </a:r>
            <a:endParaRPr lang="en-IN" altLang="en-US"/>
          </a:p>
        </p:txBody>
      </p:sp>
      <p:sp>
        <p:nvSpPr>
          <p:cNvPr id="7" name="Text Box 6"/>
          <p:cNvSpPr txBox="1"/>
          <p:nvPr/>
        </p:nvSpPr>
        <p:spPr>
          <a:xfrm>
            <a:off x="1190625" y="4598670"/>
            <a:ext cx="2795905" cy="368300"/>
          </a:xfrm>
          <a:prstGeom prst="rect">
            <a:avLst/>
          </a:prstGeom>
          <a:noFill/>
          <a:ln w="28575" cmpd="sng">
            <a:solidFill>
              <a:schemeClr val="accent2"/>
            </a:solidFill>
            <a:prstDash val="sysDot"/>
          </a:ln>
        </p:spPr>
        <p:txBody>
          <a:bodyPr wrap="square" rtlCol="0">
            <a:spAutoFit/>
          </a:bodyPr>
          <a:p>
            <a:r>
              <a:rPr lang="en-IN" altLang="en-US"/>
              <a:t>Sampling from a Population</a:t>
            </a:r>
            <a:endParaRPr lang="en-IN" altLang="en-US"/>
          </a:p>
        </p:txBody>
      </p:sp>
      <p:sp>
        <p:nvSpPr>
          <p:cNvPr id="8" name="Text Box 7"/>
          <p:cNvSpPr txBox="1"/>
          <p:nvPr/>
        </p:nvSpPr>
        <p:spPr>
          <a:xfrm>
            <a:off x="1162685" y="5641975"/>
            <a:ext cx="2852420" cy="368300"/>
          </a:xfrm>
          <a:prstGeom prst="rect">
            <a:avLst/>
          </a:prstGeom>
          <a:noFill/>
          <a:ln w="28575" cmpd="sng">
            <a:solidFill>
              <a:schemeClr val="accent2"/>
            </a:solidFill>
            <a:prstDash val="sysDot"/>
          </a:ln>
        </p:spPr>
        <p:txBody>
          <a:bodyPr wrap="square" rtlCol="0">
            <a:spAutoFit/>
          </a:bodyPr>
          <a:p>
            <a:r>
              <a:rPr lang="en-IN" altLang="en-US"/>
              <a:t>Mean and STD of a Sample</a:t>
            </a:r>
            <a:endParaRPr lang="en-IN" altLang="en-US"/>
          </a:p>
        </p:txBody>
      </p:sp>
      <p:sp>
        <p:nvSpPr>
          <p:cNvPr id="9" name="Text Box 8"/>
          <p:cNvSpPr txBox="1"/>
          <p:nvPr/>
        </p:nvSpPr>
        <p:spPr>
          <a:xfrm>
            <a:off x="4091940" y="2882900"/>
            <a:ext cx="3014345" cy="368300"/>
          </a:xfrm>
          <a:prstGeom prst="rect">
            <a:avLst/>
          </a:prstGeom>
          <a:noFill/>
          <a:ln w="28575" cmpd="sng">
            <a:solidFill>
              <a:schemeClr val="accent1"/>
            </a:solidFill>
            <a:prstDash val="solid"/>
          </a:ln>
        </p:spPr>
        <p:txBody>
          <a:bodyPr wrap="square" rtlCol="0">
            <a:spAutoFit/>
          </a:bodyPr>
          <a:p>
            <a:pPr algn="just"/>
            <a:r>
              <a:rPr lang="en-IN" altLang="en-US"/>
              <a:t>What is Central Limit Theorem</a:t>
            </a:r>
            <a:endParaRPr lang="en-IN" altLang="en-US"/>
          </a:p>
        </p:txBody>
      </p:sp>
      <p:sp>
        <p:nvSpPr>
          <p:cNvPr id="10" name="Text Box 9"/>
          <p:cNvSpPr txBox="1"/>
          <p:nvPr/>
        </p:nvSpPr>
        <p:spPr>
          <a:xfrm>
            <a:off x="5883910" y="3867785"/>
            <a:ext cx="3729990" cy="368300"/>
          </a:xfrm>
          <a:prstGeom prst="rect">
            <a:avLst/>
          </a:prstGeom>
          <a:noFill/>
          <a:ln w="28575" cmpd="sng">
            <a:solidFill>
              <a:schemeClr val="accent1"/>
            </a:solidFill>
            <a:prstDash val="solid"/>
          </a:ln>
        </p:spPr>
        <p:txBody>
          <a:bodyPr wrap="square" rtlCol="0">
            <a:spAutoFit/>
          </a:bodyPr>
          <a:p>
            <a:r>
              <a:rPr lang="en-IN" altLang="en-US">
                <a:sym typeface="+mn-ea"/>
              </a:rPr>
              <a:t>Significance of Central Limit Theorem</a:t>
            </a:r>
            <a:endParaRPr lang="en-US"/>
          </a:p>
        </p:txBody>
      </p:sp>
      <p:sp>
        <p:nvSpPr>
          <p:cNvPr id="11" name="Text Box 10"/>
          <p:cNvSpPr txBox="1"/>
          <p:nvPr/>
        </p:nvSpPr>
        <p:spPr>
          <a:xfrm>
            <a:off x="9165590" y="5123180"/>
            <a:ext cx="2604135" cy="368300"/>
          </a:xfrm>
          <a:prstGeom prst="rect">
            <a:avLst/>
          </a:prstGeom>
          <a:noFill/>
          <a:ln w="28575" cmpd="sng">
            <a:solidFill>
              <a:schemeClr val="accent1"/>
            </a:solidFill>
            <a:prstDash val="solid"/>
          </a:ln>
        </p:spPr>
        <p:txBody>
          <a:bodyPr wrap="square" rtlCol="0">
            <a:spAutoFit/>
          </a:bodyPr>
          <a:p>
            <a:pPr indent="0">
              <a:buFont typeface="Arial" panose="020B0604020202020204" pitchFamily="34" charset="0"/>
              <a:buNone/>
            </a:pPr>
            <a:r>
              <a:rPr lang="en-IN" altLang="en-US">
                <a:sym typeface="+mn-ea"/>
              </a:rPr>
              <a:t>Demonstration in Python</a:t>
            </a:r>
            <a:endParaRPr lang="en-US"/>
          </a:p>
        </p:txBody>
      </p:sp>
      <p:cxnSp>
        <p:nvCxnSpPr>
          <p:cNvPr id="12" name="Curved Connector 11"/>
          <p:cNvCxnSpPr>
            <a:stCxn id="5" idx="2"/>
            <a:endCxn id="6" idx="0"/>
          </p:cNvCxnSpPr>
          <p:nvPr/>
        </p:nvCxnSpPr>
        <p:spPr>
          <a:xfrm rot="5400000">
            <a:off x="2379980" y="2488565"/>
            <a:ext cx="419735" cy="3175"/>
          </a:xfrm>
          <a:prstGeom prst="curvedConnector2">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7" idx="2"/>
            <a:endCxn id="8" idx="0"/>
          </p:cNvCxnSpPr>
          <p:nvPr/>
        </p:nvCxnSpPr>
        <p:spPr>
          <a:xfrm rot="5400000">
            <a:off x="2251393" y="5304473"/>
            <a:ext cx="675005" cy="3175"/>
          </a:xfrm>
          <a:prstGeom prst="curvedConnector2">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5" idx="3"/>
            <a:endCxn id="9" idx="0"/>
          </p:cNvCxnSpPr>
          <p:nvPr/>
        </p:nvCxnSpPr>
        <p:spPr>
          <a:xfrm>
            <a:off x="4264025" y="1956435"/>
            <a:ext cx="1335405" cy="92646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0" idx="3"/>
            <a:endCxn id="11" idx="0"/>
          </p:cNvCxnSpPr>
          <p:nvPr/>
        </p:nvCxnSpPr>
        <p:spPr>
          <a:xfrm>
            <a:off x="9613900" y="4051935"/>
            <a:ext cx="854075" cy="107124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3"/>
            <a:endCxn id="10" idx="0"/>
          </p:cNvCxnSpPr>
          <p:nvPr/>
        </p:nvCxnSpPr>
        <p:spPr>
          <a:xfrm>
            <a:off x="7106285" y="3067050"/>
            <a:ext cx="642620" cy="80073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1563370" y="3648710"/>
            <a:ext cx="2050415" cy="368300"/>
          </a:xfrm>
          <a:prstGeom prst="rect">
            <a:avLst/>
          </a:prstGeom>
          <a:noFill/>
          <a:ln w="28575" cmpd="sng">
            <a:solidFill>
              <a:schemeClr val="accent2"/>
            </a:solidFill>
            <a:prstDash val="sysDot"/>
          </a:ln>
        </p:spPr>
        <p:txBody>
          <a:bodyPr wrap="square" rtlCol="0">
            <a:spAutoFit/>
          </a:bodyPr>
          <a:p>
            <a:pPr algn="just"/>
            <a:r>
              <a:rPr lang="en-IN" altLang="en-US"/>
              <a:t>Normal Distribution</a:t>
            </a:r>
            <a:endParaRPr lang="en-IN" altLang="en-US"/>
          </a:p>
        </p:txBody>
      </p:sp>
      <p:cxnSp>
        <p:nvCxnSpPr>
          <p:cNvPr id="19" name="Curved Connector 18"/>
          <p:cNvCxnSpPr>
            <a:stCxn id="18" idx="2"/>
            <a:endCxn id="7" idx="0"/>
          </p:cNvCxnSpPr>
          <p:nvPr/>
        </p:nvCxnSpPr>
        <p:spPr>
          <a:xfrm rot="5400000">
            <a:off x="2298065" y="4307840"/>
            <a:ext cx="581660" cy="3175"/>
          </a:xfrm>
          <a:prstGeom prst="curvedConnector2">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6" idx="2"/>
            <a:endCxn id="18" idx="0"/>
          </p:cNvCxnSpPr>
          <p:nvPr/>
        </p:nvCxnSpPr>
        <p:spPr>
          <a:xfrm rot="5400000">
            <a:off x="2298065" y="3357245"/>
            <a:ext cx="581660" cy="3175"/>
          </a:xfrm>
          <a:prstGeom prst="curvedConnector3">
            <a:avLst>
              <a:gd name="adj1" fmla="val 49945"/>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6632575" y="4754880"/>
            <a:ext cx="2232660" cy="368300"/>
          </a:xfrm>
          <a:prstGeom prst="rect">
            <a:avLst/>
          </a:prstGeom>
          <a:noFill/>
          <a:ln w="28575" cmpd="sng">
            <a:solidFill>
              <a:schemeClr val="accent2"/>
            </a:solidFill>
            <a:prstDash val="sysDot"/>
          </a:ln>
        </p:spPr>
        <p:txBody>
          <a:bodyPr wrap="square" rtlCol="0">
            <a:spAutoFit/>
          </a:bodyPr>
          <a:p>
            <a:r>
              <a:rPr lang="en-IN" altLang="en-US"/>
              <a:t>Statistical Significance</a:t>
            </a:r>
            <a:endParaRPr lang="en-IN" altLang="en-US"/>
          </a:p>
        </p:txBody>
      </p:sp>
      <p:sp>
        <p:nvSpPr>
          <p:cNvPr id="22" name="Text Box 21"/>
          <p:cNvSpPr txBox="1"/>
          <p:nvPr/>
        </p:nvSpPr>
        <p:spPr>
          <a:xfrm>
            <a:off x="6633210" y="5641975"/>
            <a:ext cx="2232660" cy="368300"/>
          </a:xfrm>
          <a:prstGeom prst="rect">
            <a:avLst/>
          </a:prstGeom>
          <a:noFill/>
          <a:ln w="28575" cmpd="sng">
            <a:solidFill>
              <a:schemeClr val="accent2"/>
            </a:solidFill>
            <a:prstDash val="sysDot"/>
          </a:ln>
        </p:spPr>
        <p:txBody>
          <a:bodyPr wrap="square" rtlCol="0">
            <a:spAutoFit/>
          </a:bodyPr>
          <a:p>
            <a:pPr algn="just"/>
            <a:r>
              <a:rPr lang="en-IN" altLang="en-US"/>
              <a:t>Practical Significance</a:t>
            </a:r>
            <a:endParaRPr lang="en-IN" altLang="en-US"/>
          </a:p>
        </p:txBody>
      </p:sp>
      <p:cxnSp>
        <p:nvCxnSpPr>
          <p:cNvPr id="23" name="Curved Connector 22"/>
          <p:cNvCxnSpPr>
            <a:stCxn id="21" idx="2"/>
            <a:endCxn id="22" idx="0"/>
          </p:cNvCxnSpPr>
          <p:nvPr/>
        </p:nvCxnSpPr>
        <p:spPr>
          <a:xfrm rot="5400000" flipV="1">
            <a:off x="7489825" y="5382260"/>
            <a:ext cx="518795" cy="635"/>
          </a:xfrm>
          <a:prstGeom prst="curvedConnector3">
            <a:avLst>
              <a:gd name="adj1" fmla="val 50061"/>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0" idx="2"/>
            <a:endCxn id="21" idx="0"/>
          </p:cNvCxnSpPr>
          <p:nvPr/>
        </p:nvCxnSpPr>
        <p:spPr>
          <a:xfrm rot="5400000">
            <a:off x="7489508" y="4495483"/>
            <a:ext cx="518795" cy="3175"/>
          </a:xfrm>
          <a:prstGeom prst="curvedConnector2">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ldLvl="0" animBg="1"/>
      <p:bldP spid="8" grpId="0" bldLvl="0" animBg="1"/>
      <p:bldP spid="9" grpId="0" bldLvl="0" animBg="1"/>
      <p:bldP spid="10" grpId="0" bldLvl="0" animBg="1"/>
      <p:bldP spid="11" grpId="0" bldLvl="0" animBg="1"/>
      <p:bldP spid="18" grpId="0" animBg="1"/>
      <p:bldP spid="21" grpId="0" bldLvl="0" animBg="1"/>
      <p:bldP spid="2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5425" y="121285"/>
            <a:ext cx="10515600" cy="1325563"/>
          </a:xfrm>
        </p:spPr>
        <p:txBody>
          <a:bodyPr/>
          <a:p>
            <a:r>
              <a:rPr lang="en-IN" altLang="en-US" sz="5400" dirty="0">
                <a:ln w="47625" cmpd="sng">
                  <a:solidFill>
                    <a:schemeClr val="accent1"/>
                  </a:solidFill>
                  <a:prstDash val="solid"/>
                  <a:round/>
                </a:ln>
              </a:rPr>
              <a:t>Probability Distribution</a:t>
            </a:r>
            <a:endParaRPr lang="en-IN" altLang="en-US"/>
          </a:p>
        </p:txBody>
      </p:sp>
      <p:sp>
        <p:nvSpPr>
          <p:cNvPr id="4" name="Text Box 3"/>
          <p:cNvSpPr txBox="1"/>
          <p:nvPr/>
        </p:nvSpPr>
        <p:spPr>
          <a:xfrm>
            <a:off x="561340" y="2643505"/>
            <a:ext cx="4239260" cy="922020"/>
          </a:xfrm>
          <a:prstGeom prst="rect">
            <a:avLst/>
          </a:prstGeom>
          <a:noFill/>
          <a:ln w="28575" cmpd="sng">
            <a:solidFill>
              <a:schemeClr val="accent1"/>
            </a:solidFill>
            <a:prstDash val="solid"/>
          </a:ln>
        </p:spPr>
        <p:txBody>
          <a:bodyPr wrap="square" rtlCol="0">
            <a:spAutoFit/>
          </a:bodyPr>
          <a:p>
            <a:r>
              <a:rPr lang="en-IN" altLang="en-US"/>
              <a:t>Say we are rolling a pair of “Fair” dice and our experiment is to calculate the sum of numbers appearing on the dice.</a:t>
            </a:r>
            <a:endParaRPr lang="en-IN" altLang="en-US"/>
          </a:p>
        </p:txBody>
      </p:sp>
      <p:pic>
        <p:nvPicPr>
          <p:cNvPr id="5" name="Content Placeholder 4" descr="Dice"/>
          <p:cNvPicPr>
            <a:picLocks noChangeAspect="1"/>
          </p:cNvPicPr>
          <p:nvPr>
            <p:ph sz="half" idx="1"/>
          </p:nvPr>
        </p:nvPicPr>
        <p:blipFill>
          <a:blip r:embed="rId1"/>
          <a:stretch>
            <a:fillRect/>
          </a:stretch>
        </p:blipFill>
        <p:spPr>
          <a:xfrm>
            <a:off x="1452245" y="3689350"/>
            <a:ext cx="1227455" cy="1227455"/>
          </a:xfrm>
          <a:prstGeom prst="rect">
            <a:avLst/>
          </a:prstGeom>
        </p:spPr>
      </p:pic>
      <p:sp>
        <p:nvSpPr>
          <p:cNvPr id="6" name="Text Box 5"/>
          <p:cNvSpPr txBox="1"/>
          <p:nvPr/>
        </p:nvSpPr>
        <p:spPr>
          <a:xfrm>
            <a:off x="5280660" y="1447165"/>
            <a:ext cx="3048635" cy="645160"/>
          </a:xfrm>
          <a:prstGeom prst="rect">
            <a:avLst/>
          </a:prstGeom>
          <a:noFill/>
          <a:ln w="28575" cmpd="sng">
            <a:solidFill>
              <a:schemeClr val="accent1"/>
            </a:solidFill>
            <a:prstDash val="solid"/>
          </a:ln>
        </p:spPr>
        <p:txBody>
          <a:bodyPr wrap="square" rtlCol="0">
            <a:spAutoFit/>
          </a:bodyPr>
          <a:p>
            <a:pPr algn="just"/>
            <a:r>
              <a:rPr lang="en-IN" altLang="en-US"/>
              <a:t>The probablity of each random outcome is listed below</a:t>
            </a:r>
            <a:endParaRPr lang="en-IN" altLang="en-US"/>
          </a:p>
        </p:txBody>
      </p:sp>
      <p:graphicFrame>
        <p:nvGraphicFramePr>
          <p:cNvPr id="7" name="Table 6"/>
          <p:cNvGraphicFramePr/>
          <p:nvPr/>
        </p:nvGraphicFramePr>
        <p:xfrm>
          <a:off x="5570220" y="2369820"/>
          <a:ext cx="2468880" cy="4389120"/>
        </p:xfrm>
        <a:graphic>
          <a:graphicData uri="http://schemas.openxmlformats.org/drawingml/2006/table">
            <a:tbl>
              <a:tblPr firstRow="1" bandRow="1">
                <a:tableStyleId>{5C22544A-7EE6-4342-B048-85BDC9FD1C3A}</a:tableStyleId>
              </a:tblPr>
              <a:tblGrid>
                <a:gridCol w="1234440"/>
                <a:gridCol w="1234440"/>
              </a:tblGrid>
              <a:tr h="365760">
                <a:tc>
                  <a:txBody>
                    <a:bodyPr/>
                    <a:p>
                      <a:pPr>
                        <a:buNone/>
                      </a:pPr>
                      <a:r>
                        <a:rPr lang="en-IN" altLang="en-US"/>
                        <a:t>Outcome</a:t>
                      </a:r>
                      <a:endParaRPr lang="en-IN" altLang="en-US"/>
                    </a:p>
                  </a:txBody>
                  <a:tcPr/>
                </a:tc>
                <a:tc>
                  <a:txBody>
                    <a:bodyPr/>
                    <a:p>
                      <a:pPr>
                        <a:buNone/>
                      </a:pPr>
                      <a:r>
                        <a:rPr lang="en-IN" altLang="en-US"/>
                        <a:t>Probability</a:t>
                      </a:r>
                      <a:endParaRPr lang="en-IN" altLang="en-US"/>
                    </a:p>
                  </a:txBody>
                  <a:tcPr/>
                </a:tc>
              </a:tr>
              <a:tr h="365760">
                <a:tc>
                  <a:txBody>
                    <a:bodyPr/>
                    <a:p>
                      <a:pPr>
                        <a:buNone/>
                      </a:pPr>
                      <a:r>
                        <a:rPr lang="en-IN" altLang="en-US"/>
                        <a:t>2</a:t>
                      </a:r>
                      <a:endParaRPr lang="en-IN" altLang="en-US"/>
                    </a:p>
                  </a:txBody>
                  <a:tcPr/>
                </a:tc>
                <a:tc>
                  <a:txBody>
                    <a:bodyPr/>
                    <a:p>
                      <a:pPr>
                        <a:buNone/>
                      </a:pPr>
                      <a:r>
                        <a:rPr lang="en-IN" altLang="en-US"/>
                        <a:t>1/36</a:t>
                      </a:r>
                      <a:endParaRPr lang="en-IN" altLang="en-US"/>
                    </a:p>
                  </a:txBody>
                  <a:tcPr/>
                </a:tc>
              </a:tr>
              <a:tr h="365760">
                <a:tc>
                  <a:txBody>
                    <a:bodyPr/>
                    <a:p>
                      <a:pPr>
                        <a:buNone/>
                      </a:pPr>
                      <a:r>
                        <a:rPr lang="en-IN" altLang="en-US"/>
                        <a:t>3</a:t>
                      </a:r>
                      <a:endParaRPr lang="en-IN" altLang="en-US"/>
                    </a:p>
                  </a:txBody>
                  <a:tcPr/>
                </a:tc>
                <a:tc>
                  <a:txBody>
                    <a:bodyPr/>
                    <a:p>
                      <a:pPr>
                        <a:buNone/>
                      </a:pPr>
                      <a:r>
                        <a:rPr lang="en-IN" altLang="en-US"/>
                        <a:t>2/36</a:t>
                      </a:r>
                      <a:endParaRPr lang="en-IN" altLang="en-US"/>
                    </a:p>
                  </a:txBody>
                  <a:tcPr/>
                </a:tc>
              </a:tr>
              <a:tr h="365760">
                <a:tc>
                  <a:txBody>
                    <a:bodyPr/>
                    <a:p>
                      <a:pPr>
                        <a:buNone/>
                      </a:pPr>
                      <a:r>
                        <a:rPr lang="en-IN" altLang="en-US"/>
                        <a:t>4</a:t>
                      </a:r>
                      <a:endParaRPr lang="en-IN" altLang="en-US"/>
                    </a:p>
                  </a:txBody>
                  <a:tcPr/>
                </a:tc>
                <a:tc>
                  <a:txBody>
                    <a:bodyPr/>
                    <a:p>
                      <a:pPr>
                        <a:buNone/>
                      </a:pPr>
                      <a:r>
                        <a:rPr lang="en-IN" altLang="en-US"/>
                        <a:t>3/36</a:t>
                      </a:r>
                      <a:endParaRPr lang="en-IN" altLang="en-US"/>
                    </a:p>
                  </a:txBody>
                  <a:tcPr/>
                </a:tc>
              </a:tr>
              <a:tr h="365760">
                <a:tc>
                  <a:txBody>
                    <a:bodyPr/>
                    <a:p>
                      <a:pPr>
                        <a:buNone/>
                      </a:pPr>
                      <a:r>
                        <a:rPr lang="en-IN" altLang="en-US"/>
                        <a:t>5</a:t>
                      </a:r>
                      <a:endParaRPr lang="en-IN" altLang="en-US"/>
                    </a:p>
                  </a:txBody>
                  <a:tcPr/>
                </a:tc>
                <a:tc>
                  <a:txBody>
                    <a:bodyPr/>
                    <a:p>
                      <a:pPr>
                        <a:buNone/>
                      </a:pPr>
                      <a:r>
                        <a:rPr lang="en-IN" altLang="en-US"/>
                        <a:t>4/36</a:t>
                      </a:r>
                      <a:endParaRPr lang="en-IN" altLang="en-US"/>
                    </a:p>
                  </a:txBody>
                  <a:tcPr/>
                </a:tc>
              </a:tr>
              <a:tr h="365760">
                <a:tc>
                  <a:txBody>
                    <a:bodyPr/>
                    <a:p>
                      <a:pPr>
                        <a:buNone/>
                      </a:pPr>
                      <a:r>
                        <a:rPr lang="en-IN" altLang="en-US"/>
                        <a:t>6</a:t>
                      </a:r>
                      <a:endParaRPr lang="en-IN" altLang="en-US"/>
                    </a:p>
                  </a:txBody>
                  <a:tcPr/>
                </a:tc>
                <a:tc>
                  <a:txBody>
                    <a:bodyPr/>
                    <a:p>
                      <a:pPr>
                        <a:buNone/>
                      </a:pPr>
                      <a:r>
                        <a:rPr lang="en-IN" altLang="en-US"/>
                        <a:t>5/36</a:t>
                      </a:r>
                      <a:endParaRPr lang="en-IN" altLang="en-US"/>
                    </a:p>
                  </a:txBody>
                  <a:tcPr/>
                </a:tc>
              </a:tr>
              <a:tr h="365760">
                <a:tc>
                  <a:txBody>
                    <a:bodyPr/>
                    <a:p>
                      <a:pPr>
                        <a:buNone/>
                      </a:pPr>
                      <a:r>
                        <a:rPr lang="en-IN" altLang="en-US"/>
                        <a:t>7</a:t>
                      </a:r>
                      <a:endParaRPr lang="en-IN" altLang="en-US"/>
                    </a:p>
                  </a:txBody>
                  <a:tcPr/>
                </a:tc>
                <a:tc>
                  <a:txBody>
                    <a:bodyPr/>
                    <a:p>
                      <a:pPr>
                        <a:buNone/>
                      </a:pPr>
                      <a:r>
                        <a:rPr lang="en-IN" altLang="en-US"/>
                        <a:t>6/36</a:t>
                      </a:r>
                      <a:endParaRPr lang="en-IN" altLang="en-US"/>
                    </a:p>
                  </a:txBody>
                  <a:tcPr/>
                </a:tc>
              </a:tr>
              <a:tr h="365760">
                <a:tc>
                  <a:txBody>
                    <a:bodyPr/>
                    <a:p>
                      <a:pPr>
                        <a:buNone/>
                      </a:pPr>
                      <a:r>
                        <a:rPr lang="en-IN" altLang="en-US"/>
                        <a:t>8</a:t>
                      </a:r>
                      <a:endParaRPr lang="en-IN" altLang="en-US"/>
                    </a:p>
                  </a:txBody>
                  <a:tcPr/>
                </a:tc>
                <a:tc>
                  <a:txBody>
                    <a:bodyPr/>
                    <a:p>
                      <a:pPr>
                        <a:buNone/>
                      </a:pPr>
                      <a:r>
                        <a:rPr lang="en-IN" altLang="en-US"/>
                        <a:t>5/36</a:t>
                      </a:r>
                      <a:endParaRPr lang="en-IN" altLang="en-US"/>
                    </a:p>
                  </a:txBody>
                  <a:tcPr/>
                </a:tc>
              </a:tr>
              <a:tr h="365760">
                <a:tc>
                  <a:txBody>
                    <a:bodyPr/>
                    <a:p>
                      <a:pPr>
                        <a:buNone/>
                      </a:pPr>
                      <a:r>
                        <a:rPr lang="en-IN" altLang="en-US"/>
                        <a:t>9</a:t>
                      </a:r>
                      <a:endParaRPr lang="en-IN" altLang="en-US"/>
                    </a:p>
                  </a:txBody>
                  <a:tcPr/>
                </a:tc>
                <a:tc>
                  <a:txBody>
                    <a:bodyPr/>
                    <a:p>
                      <a:pPr>
                        <a:buNone/>
                      </a:pPr>
                      <a:r>
                        <a:rPr lang="en-IN" altLang="en-US"/>
                        <a:t>4/36</a:t>
                      </a:r>
                      <a:endParaRPr lang="en-IN" altLang="en-US"/>
                    </a:p>
                  </a:txBody>
                  <a:tcPr/>
                </a:tc>
              </a:tr>
              <a:tr h="365760">
                <a:tc>
                  <a:txBody>
                    <a:bodyPr/>
                    <a:p>
                      <a:pPr>
                        <a:buNone/>
                      </a:pPr>
                      <a:r>
                        <a:rPr lang="en-IN" altLang="en-US"/>
                        <a:t>10</a:t>
                      </a:r>
                      <a:endParaRPr lang="en-IN" altLang="en-US"/>
                    </a:p>
                  </a:txBody>
                  <a:tcPr/>
                </a:tc>
                <a:tc>
                  <a:txBody>
                    <a:bodyPr/>
                    <a:p>
                      <a:pPr>
                        <a:buNone/>
                      </a:pPr>
                      <a:r>
                        <a:rPr lang="en-IN" altLang="en-US"/>
                        <a:t>3/36</a:t>
                      </a:r>
                      <a:endParaRPr lang="en-IN" altLang="en-US"/>
                    </a:p>
                  </a:txBody>
                  <a:tcPr/>
                </a:tc>
              </a:tr>
              <a:tr h="365760">
                <a:tc>
                  <a:txBody>
                    <a:bodyPr/>
                    <a:p>
                      <a:pPr>
                        <a:buNone/>
                      </a:pPr>
                      <a:r>
                        <a:rPr lang="en-IN" altLang="en-US"/>
                        <a:t>11</a:t>
                      </a:r>
                      <a:endParaRPr lang="en-IN" altLang="en-US"/>
                    </a:p>
                  </a:txBody>
                  <a:tcPr/>
                </a:tc>
                <a:tc>
                  <a:txBody>
                    <a:bodyPr/>
                    <a:p>
                      <a:pPr>
                        <a:buNone/>
                      </a:pPr>
                      <a:r>
                        <a:rPr lang="en-IN" altLang="en-US"/>
                        <a:t>2/36</a:t>
                      </a:r>
                      <a:endParaRPr lang="en-IN" altLang="en-US"/>
                    </a:p>
                  </a:txBody>
                  <a:tcPr/>
                </a:tc>
              </a:tr>
              <a:tr h="365760">
                <a:tc>
                  <a:txBody>
                    <a:bodyPr/>
                    <a:p>
                      <a:pPr>
                        <a:buNone/>
                      </a:pPr>
                      <a:r>
                        <a:rPr lang="en-IN" altLang="en-US"/>
                        <a:t>12</a:t>
                      </a:r>
                      <a:endParaRPr lang="en-IN" altLang="en-US"/>
                    </a:p>
                  </a:txBody>
                  <a:tcPr/>
                </a:tc>
                <a:tc>
                  <a:txBody>
                    <a:bodyPr/>
                    <a:p>
                      <a:pPr>
                        <a:buNone/>
                      </a:pPr>
                      <a:r>
                        <a:rPr lang="en-IN" altLang="en-US"/>
                        <a:t>1/36</a:t>
                      </a:r>
                      <a:endParaRPr lang="en-IN" altLang="en-US"/>
                    </a:p>
                  </a:txBody>
                  <a:tcPr/>
                </a:tc>
              </a:tr>
            </a:tbl>
          </a:graphicData>
        </a:graphic>
      </p:graphicFrame>
      <p:sp>
        <p:nvSpPr>
          <p:cNvPr id="8" name="Text Box 7"/>
          <p:cNvSpPr txBox="1"/>
          <p:nvPr/>
        </p:nvSpPr>
        <p:spPr>
          <a:xfrm>
            <a:off x="561340" y="1449070"/>
            <a:ext cx="4238625" cy="645160"/>
          </a:xfrm>
          <a:prstGeom prst="rect">
            <a:avLst/>
          </a:prstGeom>
          <a:noFill/>
          <a:ln w="28575" cmpd="sng">
            <a:solidFill>
              <a:schemeClr val="accent1"/>
            </a:solidFill>
            <a:prstDash val="solid"/>
          </a:ln>
        </p:spPr>
        <p:txBody>
          <a:bodyPr wrap="square" rtlCol="0">
            <a:spAutoFit/>
          </a:bodyPr>
          <a:p>
            <a:pPr algn="just"/>
            <a:r>
              <a:rPr lang="en-IN" altLang="en-US"/>
              <a:t>Let's start with a discreet random experiment</a:t>
            </a:r>
            <a:endParaRPr lang="en-IN" altLang="en-US"/>
          </a:p>
        </p:txBody>
      </p:sp>
      <p:cxnSp>
        <p:nvCxnSpPr>
          <p:cNvPr id="11" name="Curved Connector 10"/>
          <p:cNvCxnSpPr>
            <a:stCxn id="8" idx="2"/>
            <a:endCxn id="4" idx="0"/>
          </p:cNvCxnSpPr>
          <p:nvPr/>
        </p:nvCxnSpPr>
        <p:spPr>
          <a:xfrm rot="5400000">
            <a:off x="2406333" y="2368868"/>
            <a:ext cx="549275" cy="317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3" idx="3"/>
            <a:endCxn id="6" idx="1"/>
          </p:cNvCxnSpPr>
          <p:nvPr/>
        </p:nvCxnSpPr>
        <p:spPr>
          <a:xfrm flipV="1">
            <a:off x="4803140" y="1769745"/>
            <a:ext cx="477520" cy="4009390"/>
          </a:xfrm>
          <a:prstGeom prst="curvedConnector3">
            <a:avLst>
              <a:gd name="adj1" fmla="val 5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564515" y="5040630"/>
            <a:ext cx="4238625" cy="1476375"/>
          </a:xfrm>
          <a:prstGeom prst="rect">
            <a:avLst/>
          </a:prstGeom>
          <a:noFill/>
          <a:ln w="28575" cmpd="sng">
            <a:solidFill>
              <a:schemeClr val="accent1"/>
            </a:solidFill>
            <a:prstDash val="solid"/>
          </a:ln>
        </p:spPr>
        <p:txBody>
          <a:bodyPr wrap="square" rtlCol="0">
            <a:spAutoFit/>
          </a:bodyPr>
          <a:p>
            <a:pPr algn="just"/>
            <a:r>
              <a:rPr lang="en-IN" altLang="en-US"/>
              <a:t>We call this experiment discreet because we can list down all the possible outcomes for this experiment and random because we are using fair dice in this experiment and thus we cannot predict the outcome.</a:t>
            </a:r>
            <a:endParaRPr lang="en-IN" altLang="en-US"/>
          </a:p>
        </p:txBody>
      </p:sp>
      <p:cxnSp>
        <p:nvCxnSpPr>
          <p:cNvPr id="9" name="Curved Connector 8"/>
          <p:cNvCxnSpPr>
            <a:stCxn id="4" idx="1"/>
            <a:endCxn id="3" idx="1"/>
          </p:cNvCxnSpPr>
          <p:nvPr/>
        </p:nvCxnSpPr>
        <p:spPr>
          <a:xfrm rot="10800000" flipH="1" flipV="1">
            <a:off x="561340" y="3104515"/>
            <a:ext cx="3175" cy="2674620"/>
          </a:xfrm>
          <a:prstGeom prst="curvedConnector3">
            <a:avLst>
              <a:gd name="adj1" fmla="val -750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 name="Content Placeholder 4" descr="Dice"/>
          <p:cNvPicPr>
            <a:picLocks noChangeAspect="1"/>
          </p:cNvPicPr>
          <p:nvPr>
            <p:ph sz="half" idx="2"/>
          </p:nvPr>
        </p:nvPicPr>
        <p:blipFill>
          <a:blip r:embed="rId1"/>
          <a:stretch>
            <a:fillRect/>
          </a:stretch>
        </p:blipFill>
        <p:spPr>
          <a:xfrm>
            <a:off x="2682875" y="3689350"/>
            <a:ext cx="1227455" cy="1227455"/>
          </a:xfrm>
          <a:prstGeom prst="rect">
            <a:avLst/>
          </a:prstGeom>
        </p:spPr>
      </p:pic>
      <p:sp>
        <p:nvSpPr>
          <p:cNvPr id="14" name="Text Box 13"/>
          <p:cNvSpPr txBox="1"/>
          <p:nvPr/>
        </p:nvSpPr>
        <p:spPr>
          <a:xfrm>
            <a:off x="8957310" y="1447165"/>
            <a:ext cx="2642235" cy="645160"/>
          </a:xfrm>
          <a:prstGeom prst="rect">
            <a:avLst/>
          </a:prstGeom>
          <a:noFill/>
          <a:ln w="28575" cmpd="sng">
            <a:solidFill>
              <a:schemeClr val="accent1"/>
            </a:solidFill>
            <a:prstDash val="solid"/>
          </a:ln>
        </p:spPr>
        <p:txBody>
          <a:bodyPr wrap="square" rtlCol="0">
            <a:spAutoFit/>
          </a:bodyPr>
          <a:p>
            <a:r>
              <a:rPr lang="en-IN" altLang="en-US"/>
              <a:t>Probability for discreet events x is defined as:</a:t>
            </a:r>
            <a:endParaRPr lang="en-IN" altLang="en-US"/>
          </a:p>
        </p:txBody>
      </p:sp>
      <p:graphicFrame>
        <p:nvGraphicFramePr>
          <p:cNvPr id="15" name="Object 14">
            <a:hlinkClick r:id="" action="ppaction://ole?verb="/>
          </p:cNvPr>
          <p:cNvGraphicFramePr>
            <a:graphicFrameLocks noChangeAspect="1"/>
          </p:cNvGraphicFramePr>
          <p:nvPr/>
        </p:nvGraphicFramePr>
        <p:xfrm>
          <a:off x="8828405" y="2502535"/>
          <a:ext cx="2900680" cy="638175"/>
        </p:xfrm>
        <a:graphic>
          <a:graphicData uri="http://schemas.openxmlformats.org/presentationml/2006/ole">
            <mc:AlternateContent xmlns:mc="http://schemas.openxmlformats.org/markup-compatibility/2006">
              <mc:Choice xmlns:v="urn:schemas-microsoft-com:vml" Requires="v">
                <p:oleObj spid="_x0000_s3073" name="" r:id="rId2" imgW="1905000" imgH="419100" progId="Equation.KSEE3">
                  <p:embed/>
                </p:oleObj>
              </mc:Choice>
              <mc:Fallback>
                <p:oleObj name="" r:id="rId2" imgW="1905000" imgH="419100" progId="Equation.KSEE3">
                  <p:embed/>
                  <p:pic>
                    <p:nvPicPr>
                      <p:cNvPr id="0" name="Picture 3072"/>
                      <p:cNvPicPr/>
                      <p:nvPr/>
                    </p:nvPicPr>
                    <p:blipFill>
                      <a:blip r:embed="rId3"/>
                      <a:stretch>
                        <a:fillRect/>
                      </a:stretch>
                    </p:blipFill>
                    <p:spPr>
                      <a:xfrm>
                        <a:off x="8828405" y="2502535"/>
                        <a:ext cx="2900680" cy="638175"/>
                      </a:xfrm>
                      <a:prstGeom prst="rect">
                        <a:avLst/>
                      </a:prstGeom>
                    </p:spPr>
                  </p:pic>
                </p:oleObj>
              </mc:Fallback>
            </mc:AlternateContent>
          </a:graphicData>
        </a:graphic>
      </p:graphicFrame>
      <p:cxnSp>
        <p:nvCxnSpPr>
          <p:cNvPr id="16" name="Curved Connector 15"/>
          <p:cNvCxnSpPr>
            <a:stCxn id="6" idx="3"/>
            <a:endCxn id="14" idx="1"/>
          </p:cNvCxnSpPr>
          <p:nvPr/>
        </p:nvCxnSpPr>
        <p:spPr>
          <a:xfrm>
            <a:off x="8329295" y="1769745"/>
            <a:ext cx="628015" cy="317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P spid="6" grpId="0" bldLvl="0" animBg="1"/>
      <p:bldP spid="3" grpId="0" bldLvl="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61390" y="344805"/>
            <a:ext cx="3323590" cy="922020"/>
          </a:xfrm>
          <a:prstGeom prst="rect">
            <a:avLst/>
          </a:prstGeom>
          <a:noFill/>
          <a:ln w="28575" cmpd="sng">
            <a:solidFill>
              <a:schemeClr val="accent1"/>
            </a:solidFill>
            <a:prstDash val="solid"/>
          </a:ln>
        </p:spPr>
        <p:txBody>
          <a:bodyPr wrap="square" rtlCol="0">
            <a:spAutoFit/>
          </a:bodyPr>
          <a:p>
            <a:pPr algn="just"/>
            <a:r>
              <a:rPr lang="en-IN" altLang="en-US"/>
              <a:t>If we were to represent this distribution on graph, it would look like this:</a:t>
            </a:r>
            <a:endParaRPr lang="en-IN" altLang="en-US"/>
          </a:p>
        </p:txBody>
      </p:sp>
      <p:graphicFrame>
        <p:nvGraphicFramePr>
          <p:cNvPr id="5" name="Content Placeholder 4"/>
          <p:cNvGraphicFramePr/>
          <p:nvPr>
            <p:ph idx="1"/>
          </p:nvPr>
        </p:nvGraphicFramePr>
        <p:xfrm>
          <a:off x="679450" y="1896745"/>
          <a:ext cx="3887470" cy="3677285"/>
        </p:xfrm>
        <a:graphic>
          <a:graphicData uri="http://schemas.openxmlformats.org/drawingml/2006/chart">
            <c:chart xmlns:c="http://schemas.openxmlformats.org/drawingml/2006/chart" xmlns:r="http://schemas.openxmlformats.org/officeDocument/2006/relationships" r:id="rId1"/>
          </a:graphicData>
        </a:graphic>
      </p:graphicFrame>
      <p:sp>
        <p:nvSpPr>
          <p:cNvPr id="7" name="Text Box 6"/>
          <p:cNvSpPr txBox="1"/>
          <p:nvPr/>
        </p:nvSpPr>
        <p:spPr>
          <a:xfrm>
            <a:off x="6286500" y="344805"/>
            <a:ext cx="3514725" cy="922020"/>
          </a:xfrm>
          <a:prstGeom prst="rect">
            <a:avLst/>
          </a:prstGeom>
          <a:noFill/>
          <a:ln w="28575" cmpd="sng">
            <a:solidFill>
              <a:schemeClr val="accent1"/>
            </a:solidFill>
            <a:prstDash val="solid"/>
          </a:ln>
        </p:spPr>
        <p:txBody>
          <a:bodyPr wrap="square" rtlCol="0">
            <a:spAutoFit/>
          </a:bodyPr>
          <a:p>
            <a:pPr algn="just"/>
            <a:r>
              <a:rPr lang="en-IN" altLang="en-US"/>
              <a:t>We call such a probability distribution a Discreet Non-Uniform Probability Distribution</a:t>
            </a:r>
            <a:endParaRPr lang="en-IN" altLang="en-US"/>
          </a:p>
        </p:txBody>
      </p:sp>
      <p:sp>
        <p:nvSpPr>
          <p:cNvPr id="8" name="Text Box 7"/>
          <p:cNvSpPr txBox="1"/>
          <p:nvPr/>
        </p:nvSpPr>
        <p:spPr>
          <a:xfrm>
            <a:off x="6286500" y="1641475"/>
            <a:ext cx="3514090" cy="922020"/>
          </a:xfrm>
          <a:prstGeom prst="rect">
            <a:avLst/>
          </a:prstGeom>
          <a:noFill/>
          <a:ln w="28575" cmpd="sng">
            <a:solidFill>
              <a:schemeClr val="accent1"/>
            </a:solidFill>
            <a:prstDash val="solid"/>
          </a:ln>
        </p:spPr>
        <p:txBody>
          <a:bodyPr wrap="square" rtlCol="0">
            <a:spAutoFit/>
          </a:bodyPr>
          <a:p>
            <a:pPr algn="just"/>
            <a:r>
              <a:rPr lang="en-IN" altLang="en-US"/>
              <a:t>“Discreet” because we can list out all the individual outcomes of this event</a:t>
            </a:r>
            <a:endParaRPr lang="en-IN" altLang="en-US"/>
          </a:p>
        </p:txBody>
      </p:sp>
      <p:sp>
        <p:nvSpPr>
          <p:cNvPr id="9" name="Text Box 8"/>
          <p:cNvSpPr txBox="1"/>
          <p:nvPr/>
        </p:nvSpPr>
        <p:spPr>
          <a:xfrm>
            <a:off x="6296025" y="2859405"/>
            <a:ext cx="3513455" cy="922020"/>
          </a:xfrm>
          <a:prstGeom prst="rect">
            <a:avLst/>
          </a:prstGeom>
          <a:noFill/>
          <a:ln w="28575" cmpd="sng">
            <a:solidFill>
              <a:schemeClr val="accent1"/>
            </a:solidFill>
            <a:prstDash val="solid"/>
          </a:ln>
        </p:spPr>
        <p:txBody>
          <a:bodyPr wrap="square" rtlCol="0">
            <a:spAutoFit/>
          </a:bodyPr>
          <a:p>
            <a:pPr algn="just"/>
            <a:r>
              <a:rPr lang="en-IN" altLang="en-US"/>
              <a:t>And “non-uniform” because the probablities of each event is different.</a:t>
            </a:r>
            <a:endParaRPr lang="en-IN" altLang="en-US"/>
          </a:p>
        </p:txBody>
      </p:sp>
      <p:cxnSp>
        <p:nvCxnSpPr>
          <p:cNvPr id="10" name="Curved Connector 9"/>
          <p:cNvCxnSpPr>
            <a:stCxn id="4" idx="3"/>
            <a:endCxn id="7" idx="1"/>
          </p:cNvCxnSpPr>
          <p:nvPr/>
        </p:nvCxnSpPr>
        <p:spPr>
          <a:xfrm>
            <a:off x="4284980" y="805815"/>
            <a:ext cx="2001520" cy="3175"/>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7" idx="2"/>
            <a:endCxn id="8" idx="0"/>
          </p:cNvCxnSpPr>
          <p:nvPr/>
        </p:nvCxnSpPr>
        <p:spPr>
          <a:xfrm rot="5400000">
            <a:off x="7856538" y="1453833"/>
            <a:ext cx="374650" cy="635"/>
          </a:xfrm>
          <a:prstGeom prst="curvedConnector3">
            <a:avLst>
              <a:gd name="adj1" fmla="val 49915"/>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8" idx="2"/>
            <a:endCxn id="9" idx="0"/>
          </p:cNvCxnSpPr>
          <p:nvPr/>
        </p:nvCxnSpPr>
        <p:spPr>
          <a:xfrm rot="5400000" flipV="1">
            <a:off x="7900353" y="2706688"/>
            <a:ext cx="295910" cy="9525"/>
          </a:xfrm>
          <a:prstGeom prst="curvedConnector3">
            <a:avLst>
              <a:gd name="adj1" fmla="val 49893"/>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6308725" y="4181475"/>
            <a:ext cx="3500755" cy="1198880"/>
          </a:xfrm>
          <a:prstGeom prst="rect">
            <a:avLst/>
          </a:prstGeom>
          <a:noFill/>
          <a:ln w="28575" cmpd="sng">
            <a:solidFill>
              <a:schemeClr val="accent1"/>
            </a:solidFill>
            <a:prstDash val="solid"/>
          </a:ln>
        </p:spPr>
        <p:txBody>
          <a:bodyPr wrap="square" rtlCol="0">
            <a:spAutoFit/>
          </a:bodyPr>
          <a:p>
            <a:pPr algn="just"/>
            <a:r>
              <a:rPr lang="en-IN" altLang="en-US"/>
              <a:t>If we sum up the individual probabilities of all the random outcomes, the final result will always be equal to 1</a:t>
            </a:r>
            <a:endParaRPr lang="en-IN" altLang="en-US"/>
          </a:p>
        </p:txBody>
      </p:sp>
      <p:cxnSp>
        <p:nvCxnSpPr>
          <p:cNvPr id="3" name="Curved Connector 2"/>
          <p:cNvCxnSpPr>
            <a:stCxn id="9" idx="2"/>
            <a:endCxn id="2" idx="0"/>
          </p:cNvCxnSpPr>
          <p:nvPr/>
        </p:nvCxnSpPr>
        <p:spPr>
          <a:xfrm rot="5400000" flipV="1">
            <a:off x="7856220" y="3978275"/>
            <a:ext cx="400050" cy="6350"/>
          </a:xfrm>
          <a:prstGeom prst="curvedConnector3">
            <a:avLst>
              <a:gd name="adj1" fmla="val 5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6328410" y="5689600"/>
            <a:ext cx="3472180" cy="922020"/>
          </a:xfrm>
          <a:prstGeom prst="rect">
            <a:avLst/>
          </a:prstGeom>
          <a:noFill/>
          <a:ln w="28575" cmpd="sng">
            <a:solidFill>
              <a:schemeClr val="accent1"/>
            </a:solidFill>
            <a:prstDash val="solid"/>
          </a:ln>
        </p:spPr>
        <p:txBody>
          <a:bodyPr wrap="square" rtlCol="0">
            <a:spAutoFit/>
          </a:bodyPr>
          <a:p>
            <a:pPr algn="just"/>
            <a:r>
              <a:rPr lang="en-IN" altLang="en-US"/>
              <a:t>Which is no surprise as total probability of any experiment will always be equal to 1.</a:t>
            </a:r>
            <a:endParaRPr lang="en-IN" altLang="en-US"/>
          </a:p>
        </p:txBody>
      </p:sp>
      <p:cxnSp>
        <p:nvCxnSpPr>
          <p:cNvPr id="13" name="Curved Connector 12"/>
          <p:cNvCxnSpPr>
            <a:stCxn id="2" idx="2"/>
            <a:endCxn id="6" idx="0"/>
          </p:cNvCxnSpPr>
          <p:nvPr/>
        </p:nvCxnSpPr>
        <p:spPr>
          <a:xfrm rot="5400000" flipV="1">
            <a:off x="7907338" y="5532438"/>
            <a:ext cx="309245" cy="5080"/>
          </a:xfrm>
          <a:prstGeom prst="curvedConnector3">
            <a:avLst>
              <a:gd name="adj1" fmla="val 5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2"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0075" y="1047750"/>
            <a:ext cx="4962525" cy="1198880"/>
          </a:xfrm>
          <a:prstGeom prst="rect">
            <a:avLst/>
          </a:prstGeom>
          <a:noFill/>
          <a:ln w="28575" cmpd="sng">
            <a:solidFill>
              <a:schemeClr val="accent1"/>
            </a:solidFill>
            <a:prstDash val="solid"/>
          </a:ln>
        </p:spPr>
        <p:txBody>
          <a:bodyPr wrap="square" rtlCol="0">
            <a:spAutoFit/>
          </a:bodyPr>
          <a:p>
            <a:pPr algn="just"/>
            <a:r>
              <a:rPr lang="en-IN" altLang="en-US"/>
              <a:t>But what if our random variable can take infinite number of values or in other words, what if the outcomes of our experiment can be any value on a real number line?</a:t>
            </a:r>
            <a:endParaRPr lang="en-IN" altLang="en-US"/>
          </a:p>
        </p:txBody>
      </p:sp>
      <p:sp>
        <p:nvSpPr>
          <p:cNvPr id="5" name="Text Box 4"/>
          <p:cNvSpPr txBox="1"/>
          <p:nvPr/>
        </p:nvSpPr>
        <p:spPr>
          <a:xfrm>
            <a:off x="590550" y="2914650"/>
            <a:ext cx="4972050" cy="645160"/>
          </a:xfrm>
          <a:prstGeom prst="rect">
            <a:avLst/>
          </a:prstGeom>
          <a:noFill/>
          <a:ln w="28575" cmpd="sng">
            <a:solidFill>
              <a:schemeClr val="accent1"/>
            </a:solidFill>
            <a:prstDash val="solid"/>
          </a:ln>
        </p:spPr>
        <p:txBody>
          <a:bodyPr wrap="square" rtlCol="0">
            <a:spAutoFit/>
          </a:bodyPr>
          <a:p>
            <a:pPr algn="just"/>
            <a:r>
              <a:rPr lang="en-IN" altLang="en-US"/>
              <a:t>For example, if we are measuring heights of everyone in our family.</a:t>
            </a:r>
            <a:endParaRPr lang="en-IN" altLang="en-US"/>
          </a:p>
        </p:txBody>
      </p:sp>
      <p:sp>
        <p:nvSpPr>
          <p:cNvPr id="6" name="Text Box 5"/>
          <p:cNvSpPr txBox="1"/>
          <p:nvPr/>
        </p:nvSpPr>
        <p:spPr>
          <a:xfrm>
            <a:off x="609600" y="4410075"/>
            <a:ext cx="4953635" cy="922020"/>
          </a:xfrm>
          <a:prstGeom prst="rect">
            <a:avLst/>
          </a:prstGeom>
          <a:noFill/>
          <a:ln w="28575" cmpd="sng">
            <a:solidFill>
              <a:schemeClr val="accent1"/>
            </a:solidFill>
            <a:prstDash val="solid"/>
          </a:ln>
        </p:spPr>
        <p:txBody>
          <a:bodyPr wrap="square" rtlCol="0">
            <a:spAutoFit/>
          </a:bodyPr>
          <a:p>
            <a:pPr algn="just"/>
            <a:r>
              <a:rPr lang="en-IN" altLang="en-US"/>
              <a:t>Events like these are called continuous events and </a:t>
            </a:r>
            <a:endParaRPr lang="en-IN" altLang="en-US"/>
          </a:p>
          <a:p>
            <a:pPr algn="just"/>
            <a:r>
              <a:rPr lang="en-IN" altLang="en-US"/>
              <a:t>we cannot compute probabilities of each individual outcome like we did in the case of discreet event.</a:t>
            </a:r>
            <a:endParaRPr lang="en-IN" altLang="en-US"/>
          </a:p>
        </p:txBody>
      </p:sp>
      <p:sp>
        <p:nvSpPr>
          <p:cNvPr id="7" name="Text Box 6"/>
          <p:cNvSpPr txBox="1"/>
          <p:nvPr/>
        </p:nvSpPr>
        <p:spPr>
          <a:xfrm>
            <a:off x="6457950" y="1047750"/>
            <a:ext cx="4972050" cy="645160"/>
          </a:xfrm>
          <a:prstGeom prst="rect">
            <a:avLst/>
          </a:prstGeom>
          <a:noFill/>
          <a:ln w="28575" cmpd="sng">
            <a:solidFill>
              <a:schemeClr val="accent1"/>
            </a:solidFill>
            <a:prstDash val="solid"/>
          </a:ln>
        </p:spPr>
        <p:txBody>
          <a:bodyPr wrap="square" rtlCol="0">
            <a:spAutoFit/>
          </a:bodyPr>
          <a:p>
            <a:pPr algn="just"/>
            <a:r>
              <a:rPr lang="en-IN" altLang="en-US"/>
              <a:t>In such cases we usually plot Probabiliy Density Functions. </a:t>
            </a:r>
            <a:endParaRPr lang="en-IN" altLang="en-US"/>
          </a:p>
        </p:txBody>
      </p:sp>
      <p:cxnSp>
        <p:nvCxnSpPr>
          <p:cNvPr id="10" name="Curved Connector 9"/>
          <p:cNvCxnSpPr>
            <a:stCxn id="4" idx="2"/>
            <a:endCxn id="5" idx="0"/>
          </p:cNvCxnSpPr>
          <p:nvPr/>
        </p:nvCxnSpPr>
        <p:spPr>
          <a:xfrm rot="5400000">
            <a:off x="2745105" y="2578100"/>
            <a:ext cx="668020" cy="5080"/>
          </a:xfrm>
          <a:prstGeom prst="curvedConnector3">
            <a:avLst>
              <a:gd name="adj1" fmla="val 5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5" idx="2"/>
            <a:endCxn id="6" idx="0"/>
          </p:cNvCxnSpPr>
          <p:nvPr/>
        </p:nvCxnSpPr>
        <p:spPr>
          <a:xfrm rot="5400000" flipV="1">
            <a:off x="2656523" y="3979863"/>
            <a:ext cx="850265" cy="10160"/>
          </a:xfrm>
          <a:prstGeom prst="curvedConnector3">
            <a:avLst>
              <a:gd name="adj1" fmla="val 50000"/>
            </a:avLst>
          </a:prstGeom>
          <a:ln w="28575" cmpd="sng">
            <a:solidFill>
              <a:schemeClr val="accent1"/>
            </a:solidFill>
            <a:prstDash val="solid"/>
            <a:tailEnd type="arrow" w="med" len="med"/>
          </a:ln>
        </p:spPr>
        <p:style>
          <a:lnRef idx="3">
            <a:schemeClr val="accent1"/>
          </a:lnRef>
          <a:fillRef idx="0">
            <a:schemeClr val="accent1"/>
          </a:fillRef>
          <a:effectRef idx="2">
            <a:schemeClr val="accent1"/>
          </a:effectRef>
          <a:fontRef idx="minor">
            <a:schemeClr val="tx1"/>
          </a:fontRef>
        </p:style>
      </p:cxnSp>
      <p:cxnSp>
        <p:nvCxnSpPr>
          <p:cNvPr id="12" name="Curved Connector 11"/>
          <p:cNvCxnSpPr>
            <a:stCxn id="6" idx="3"/>
            <a:endCxn id="7" idx="1"/>
          </p:cNvCxnSpPr>
          <p:nvPr/>
        </p:nvCxnSpPr>
        <p:spPr>
          <a:xfrm flipV="1">
            <a:off x="5563235" y="1370330"/>
            <a:ext cx="894715" cy="3500755"/>
          </a:xfrm>
          <a:prstGeom prst="curvedConnector3">
            <a:avLst>
              <a:gd name="adj1" fmla="val 50035"/>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6519545" y="4410075"/>
            <a:ext cx="4848225" cy="922020"/>
          </a:xfrm>
          <a:prstGeom prst="rect">
            <a:avLst/>
          </a:prstGeom>
          <a:noFill/>
          <a:ln w="28575" cmpd="sng">
            <a:solidFill>
              <a:schemeClr val="accent1"/>
            </a:solidFill>
            <a:prstDash val="solid"/>
          </a:ln>
        </p:spPr>
        <p:txBody>
          <a:bodyPr wrap="square" rtlCol="0">
            <a:spAutoFit/>
          </a:bodyPr>
          <a:p>
            <a:pPr algn="just"/>
            <a:r>
              <a:rPr lang="en-IN" altLang="en-US"/>
              <a:t>Rather than giving us the exact probability of a random event, a PDF gives us the probability of that event falling within a range of values.</a:t>
            </a:r>
            <a:endParaRPr lang="en-IN" altLang="en-US"/>
          </a:p>
        </p:txBody>
      </p:sp>
      <p:cxnSp>
        <p:nvCxnSpPr>
          <p:cNvPr id="15" name="Curved Connector 14"/>
          <p:cNvCxnSpPr>
            <a:stCxn id="7" idx="3"/>
            <a:endCxn id="14" idx="3"/>
          </p:cNvCxnSpPr>
          <p:nvPr/>
        </p:nvCxnSpPr>
        <p:spPr>
          <a:xfrm flipH="1">
            <a:off x="11367770" y="1370330"/>
            <a:ext cx="62230" cy="3500755"/>
          </a:xfrm>
          <a:prstGeom prst="curvedConnector3">
            <a:avLst>
              <a:gd name="adj1" fmla="val -382653"/>
            </a:avLst>
          </a:prstGeom>
          <a:ln w="28575" cmpd="sng">
            <a:solidFill>
              <a:schemeClr val="accent1"/>
            </a:solidFill>
            <a:prstDash val="solid"/>
            <a:tailEnd type="arrow" w="med" len="med"/>
          </a:ln>
        </p:spPr>
        <p:style>
          <a:lnRef idx="3">
            <a:schemeClr val="accent1"/>
          </a:lnRef>
          <a:fillRef idx="0">
            <a:schemeClr val="accent1"/>
          </a:fillRef>
          <a:effectRef idx="2">
            <a:schemeClr val="accent1"/>
          </a:effectRef>
          <a:fontRef idx="minor">
            <a:schemeClr val="tx1"/>
          </a:fontRef>
        </p:style>
      </p:cxnSp>
      <p:pic>
        <p:nvPicPr>
          <p:cNvPr id="17" name="Content Placeholder 16" descr="Probability Density Function"/>
          <p:cNvPicPr>
            <a:picLocks noChangeAspect="1"/>
          </p:cNvPicPr>
          <p:nvPr>
            <p:ph idx="1"/>
          </p:nvPr>
        </p:nvPicPr>
        <p:blipFill>
          <a:blip r:embed="rId1"/>
          <a:stretch>
            <a:fillRect/>
          </a:stretch>
        </p:blipFill>
        <p:spPr>
          <a:xfrm>
            <a:off x="7178040" y="1775460"/>
            <a:ext cx="3532505" cy="24669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animBg="1"/>
      <p:bldP spid="1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a:hlinkClick r:id="" action="ppaction://ole?verb="/>
          </p:cNvPr>
          <p:cNvGraphicFramePr>
            <a:graphicFrameLocks noChangeAspect="1"/>
          </p:cNvGraphicFramePr>
          <p:nvPr>
            <p:ph sz="half" idx="1"/>
          </p:nvPr>
        </p:nvGraphicFramePr>
        <p:xfrm>
          <a:off x="2898140" y="3503613"/>
          <a:ext cx="1531620" cy="1081405"/>
        </p:xfrm>
        <a:graphic>
          <a:graphicData uri="http://schemas.openxmlformats.org/presentationml/2006/ole">
            <mc:AlternateContent xmlns:mc="http://schemas.openxmlformats.org/markup-compatibility/2006">
              <mc:Choice xmlns:v="urn:schemas-microsoft-com:vml" Requires="v">
                <p:oleObj spid="_x0000_s1025" name="" r:id="rId1" imgW="584200" imgH="711200" progId="Equation.KSEE3">
                  <p:embed/>
                </p:oleObj>
              </mc:Choice>
              <mc:Fallback>
                <p:oleObj name="" r:id="rId1" imgW="584200" imgH="711200" progId="Equation.KSEE3">
                  <p:embed/>
                  <p:pic>
                    <p:nvPicPr>
                      <p:cNvPr id="0" name="Picture 1024"/>
                      <p:cNvPicPr/>
                      <p:nvPr/>
                    </p:nvPicPr>
                    <p:blipFill>
                      <a:blip r:embed="rId2"/>
                      <a:stretch>
                        <a:fillRect/>
                      </a:stretch>
                    </p:blipFill>
                    <p:spPr>
                      <a:xfrm>
                        <a:off x="2898140" y="3503613"/>
                        <a:ext cx="1531620" cy="1081405"/>
                      </a:xfrm>
                      <a:prstGeom prst="rect">
                        <a:avLst/>
                      </a:prstGeom>
                    </p:spPr>
                  </p:pic>
                </p:oleObj>
              </mc:Fallback>
            </mc:AlternateContent>
          </a:graphicData>
        </a:graphic>
      </p:graphicFrame>
      <p:sp>
        <p:nvSpPr>
          <p:cNvPr id="6" name="Text Box 5"/>
          <p:cNvSpPr txBox="1"/>
          <p:nvPr/>
        </p:nvSpPr>
        <p:spPr>
          <a:xfrm>
            <a:off x="738505" y="596265"/>
            <a:ext cx="5852160" cy="645160"/>
          </a:xfrm>
          <a:prstGeom prst="rect">
            <a:avLst/>
          </a:prstGeom>
          <a:noFill/>
          <a:ln w="28575" cmpd="sng">
            <a:solidFill>
              <a:schemeClr val="accent1"/>
            </a:solidFill>
            <a:prstDash val="solid"/>
          </a:ln>
        </p:spPr>
        <p:txBody>
          <a:bodyPr wrap="square" rtlCol="0">
            <a:spAutoFit/>
          </a:bodyPr>
          <a:p>
            <a:pPr algn="just"/>
            <a:r>
              <a:rPr lang="en-IN" altLang="en-US"/>
              <a:t>So, going back to the example of measuring the heights of our family members. </a:t>
            </a:r>
            <a:endParaRPr lang="en-IN" altLang="en-US"/>
          </a:p>
        </p:txBody>
      </p:sp>
      <p:sp>
        <p:nvSpPr>
          <p:cNvPr id="7" name="Text Box 6"/>
          <p:cNvSpPr txBox="1"/>
          <p:nvPr/>
        </p:nvSpPr>
        <p:spPr>
          <a:xfrm>
            <a:off x="737870" y="2224405"/>
            <a:ext cx="5852160" cy="922020"/>
          </a:xfrm>
          <a:prstGeom prst="rect">
            <a:avLst/>
          </a:prstGeom>
          <a:noFill/>
          <a:ln w="28575" cmpd="sng">
            <a:solidFill>
              <a:schemeClr val="accent1"/>
            </a:solidFill>
            <a:prstDash val="solid"/>
          </a:ln>
        </p:spPr>
        <p:txBody>
          <a:bodyPr wrap="square" rtlCol="0">
            <a:spAutoFit/>
          </a:bodyPr>
          <a:p>
            <a:pPr algn="just"/>
            <a:r>
              <a:rPr lang="en-IN" altLang="en-US">
                <a:sym typeface="+mn-ea"/>
              </a:rPr>
              <a:t>If f(x) denotes the probability density function of heights of our family members, then the probability that a member has a height between 5.5 </a:t>
            </a:r>
            <a:r>
              <a:rPr lang="en-IN" altLang="en-US" i="1">
                <a:sym typeface="+mn-ea"/>
              </a:rPr>
              <a:t>ft </a:t>
            </a:r>
            <a:r>
              <a:rPr lang="en-IN" altLang="en-US">
                <a:sym typeface="+mn-ea"/>
              </a:rPr>
              <a:t>and 6.5 </a:t>
            </a:r>
            <a:r>
              <a:rPr lang="en-IN" altLang="en-US" i="1">
                <a:sym typeface="+mn-ea"/>
              </a:rPr>
              <a:t>ft </a:t>
            </a:r>
            <a:r>
              <a:rPr lang="en-IN" altLang="en-US">
                <a:sym typeface="+mn-ea"/>
              </a:rPr>
              <a:t>is given by:</a:t>
            </a:r>
            <a:endParaRPr lang="en-US"/>
          </a:p>
        </p:txBody>
      </p:sp>
      <p:cxnSp>
        <p:nvCxnSpPr>
          <p:cNvPr id="8" name="Curved Connector 7"/>
          <p:cNvCxnSpPr>
            <a:stCxn id="6" idx="2"/>
            <a:endCxn id="7" idx="0"/>
          </p:cNvCxnSpPr>
          <p:nvPr/>
        </p:nvCxnSpPr>
        <p:spPr>
          <a:xfrm rot="5400000">
            <a:off x="3172778" y="1732598"/>
            <a:ext cx="982980" cy="635"/>
          </a:xfrm>
          <a:prstGeom prst="curvedConnector3">
            <a:avLst>
              <a:gd name="adj1" fmla="val 49968"/>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739140" y="4507865"/>
            <a:ext cx="5850890" cy="368300"/>
          </a:xfrm>
          <a:prstGeom prst="rect">
            <a:avLst/>
          </a:prstGeom>
          <a:noFill/>
          <a:ln w="28575" cmpd="sng">
            <a:solidFill>
              <a:schemeClr val="accent1"/>
            </a:solidFill>
            <a:prstDash val="solid"/>
          </a:ln>
        </p:spPr>
        <p:txBody>
          <a:bodyPr wrap="square" rtlCol="0">
            <a:spAutoFit/>
          </a:bodyPr>
          <a:p>
            <a:pPr algn="just"/>
            <a:r>
              <a:rPr lang="en-IN" altLang="en-US"/>
              <a:t>The total area under the a PDF is always equal to 1. i.e.</a:t>
            </a:r>
            <a:endParaRPr lang="en-IN" altLang="en-US"/>
          </a:p>
        </p:txBody>
      </p:sp>
      <p:graphicFrame>
        <p:nvGraphicFramePr>
          <p:cNvPr id="10" name="Content Placeholder 9">
            <a:hlinkClick r:id="" action="ppaction://ole?verb="/>
          </p:cNvPr>
          <p:cNvGraphicFramePr>
            <a:graphicFrameLocks noChangeAspect="1"/>
          </p:cNvGraphicFramePr>
          <p:nvPr>
            <p:ph sz="half" idx="2"/>
          </p:nvPr>
        </p:nvGraphicFramePr>
        <p:xfrm>
          <a:off x="2768600" y="5155565"/>
          <a:ext cx="1793240" cy="1155700"/>
        </p:xfrm>
        <a:graphic>
          <a:graphicData uri="http://schemas.openxmlformats.org/presentationml/2006/ole">
            <mc:AlternateContent xmlns:mc="http://schemas.openxmlformats.org/markup-compatibility/2006">
              <mc:Choice xmlns:v="urn:schemas-microsoft-com:vml" Requires="v">
                <p:oleObj spid="_x0000_s2" name="" r:id="rId3" imgW="762000" imgH="711200" progId="Equation.KSEE3">
                  <p:embed/>
                </p:oleObj>
              </mc:Choice>
              <mc:Fallback>
                <p:oleObj name="" r:id="rId3" imgW="762000" imgH="711200" progId="Equation.KSEE3">
                  <p:embed/>
                  <p:pic>
                    <p:nvPicPr>
                      <p:cNvPr id="0" name="Picture 1024"/>
                      <p:cNvPicPr/>
                      <p:nvPr/>
                    </p:nvPicPr>
                    <p:blipFill>
                      <a:blip r:embed="rId4"/>
                      <a:stretch>
                        <a:fillRect/>
                      </a:stretch>
                    </p:blipFill>
                    <p:spPr>
                      <a:xfrm>
                        <a:off x="2768600" y="5155565"/>
                        <a:ext cx="1793240" cy="1155700"/>
                      </a:xfrm>
                      <a:prstGeom prst="rect">
                        <a:avLst/>
                      </a:prstGeom>
                    </p:spPr>
                  </p:pic>
                </p:oleObj>
              </mc:Fallback>
            </mc:AlternateContent>
          </a:graphicData>
        </a:graphic>
      </p:graphicFrame>
      <p:cxnSp>
        <p:nvCxnSpPr>
          <p:cNvPr id="12" name="Curved Connector 11"/>
          <p:cNvCxnSpPr>
            <a:stCxn id="7" idx="1"/>
            <a:endCxn id="9" idx="1"/>
          </p:cNvCxnSpPr>
          <p:nvPr/>
        </p:nvCxnSpPr>
        <p:spPr>
          <a:xfrm rot="10800000" flipH="1" flipV="1">
            <a:off x="737870" y="2685415"/>
            <a:ext cx="1270" cy="2006600"/>
          </a:xfrm>
          <a:prstGeom prst="curvedConnector3">
            <a:avLst>
              <a:gd name="adj1" fmla="val -1875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7469505" y="2085975"/>
            <a:ext cx="3606165" cy="1198880"/>
          </a:xfrm>
          <a:prstGeom prst="rect">
            <a:avLst/>
          </a:prstGeom>
          <a:noFill/>
          <a:ln w="28575" cmpd="sng">
            <a:solidFill>
              <a:schemeClr val="accent1"/>
            </a:solidFill>
            <a:prstDash val="solid"/>
          </a:ln>
        </p:spPr>
        <p:txBody>
          <a:bodyPr wrap="square" rtlCol="0">
            <a:spAutoFit/>
          </a:bodyPr>
          <a:p>
            <a:pPr algn="just"/>
            <a:r>
              <a:rPr lang="en-IN" altLang="en-US"/>
              <a:t>Examples of continuous PDF:</a:t>
            </a:r>
            <a:endParaRPr lang="en-IN" altLang="en-US"/>
          </a:p>
          <a:p>
            <a:pPr marL="342900" indent="-342900" algn="just">
              <a:buAutoNum type="arabicPeriod"/>
            </a:pPr>
            <a:r>
              <a:rPr lang="en-IN" altLang="en-US"/>
              <a:t>Uniform Distribution</a:t>
            </a:r>
            <a:endParaRPr lang="en-IN" altLang="en-US"/>
          </a:p>
          <a:p>
            <a:pPr marL="342900" indent="-342900" algn="just">
              <a:buAutoNum type="arabicPeriod"/>
            </a:pPr>
            <a:r>
              <a:rPr lang="en-IN" altLang="en-US"/>
              <a:t>Normal/  Gaussian Distribution</a:t>
            </a:r>
            <a:endParaRPr lang="en-IN" altLang="en-US"/>
          </a:p>
          <a:p>
            <a:pPr marL="342900" indent="-342900" algn="just">
              <a:buAutoNum type="arabicPeriod"/>
            </a:pPr>
            <a:r>
              <a:rPr lang="en-IN" altLang="en-US"/>
              <a:t>Poisson Distribution</a:t>
            </a:r>
            <a:endParaRPr lang="en-IN" altLang="en-US"/>
          </a:p>
        </p:txBody>
      </p:sp>
      <p:cxnSp>
        <p:nvCxnSpPr>
          <p:cNvPr id="15" name="Curved Connector 14"/>
          <p:cNvCxnSpPr>
            <a:stCxn id="9" idx="3"/>
            <a:endCxn id="13" idx="1"/>
          </p:cNvCxnSpPr>
          <p:nvPr/>
        </p:nvCxnSpPr>
        <p:spPr>
          <a:xfrm flipV="1">
            <a:off x="6590030" y="2685415"/>
            <a:ext cx="879475" cy="2006600"/>
          </a:xfrm>
          <a:prstGeom prst="curvedConnector3">
            <a:avLst>
              <a:gd name="adj1" fmla="val 50036"/>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uiExpand="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a:hlinkClick r:id="" action="ppaction://ole?verb="/>
          </p:cNvPr>
          <p:cNvGraphicFramePr>
            <a:graphicFrameLocks noChangeAspect="1"/>
          </p:cNvGraphicFramePr>
          <p:nvPr>
            <p:ph sz="half" idx="1"/>
          </p:nvPr>
        </p:nvGraphicFramePr>
        <p:xfrm>
          <a:off x="1472565" y="1865472"/>
          <a:ext cx="2867660" cy="922655"/>
        </p:xfrm>
        <a:graphic>
          <a:graphicData uri="http://schemas.openxmlformats.org/presentationml/2006/ole">
            <mc:AlternateContent xmlns:mc="http://schemas.openxmlformats.org/markup-compatibility/2006">
              <mc:Choice xmlns:v="urn:schemas-microsoft-com:vml" Requires="v">
                <p:oleObj spid="_x0000_s2049" name="" r:id="rId1" imgW="5177790" imgH="2062480" progId="Equation.KSEE3">
                  <p:embed/>
                </p:oleObj>
              </mc:Choice>
              <mc:Fallback>
                <p:oleObj name="" r:id="rId1" imgW="5177790" imgH="2062480" progId="Equation.KSEE3">
                  <p:embed/>
                  <p:pic>
                    <p:nvPicPr>
                      <p:cNvPr id="0" name="Picture 2048"/>
                      <p:cNvPicPr/>
                      <p:nvPr/>
                    </p:nvPicPr>
                    <p:blipFill>
                      <a:blip r:embed="rId2"/>
                      <a:stretch>
                        <a:fillRect/>
                      </a:stretch>
                    </p:blipFill>
                    <p:spPr>
                      <a:xfrm>
                        <a:off x="1472565" y="1865472"/>
                        <a:ext cx="2867660" cy="922655"/>
                      </a:xfrm>
                      <a:prstGeom prst="rect">
                        <a:avLst/>
                      </a:prstGeom>
                    </p:spPr>
                  </p:pic>
                </p:oleObj>
              </mc:Fallback>
            </mc:AlternateContent>
          </a:graphicData>
        </a:graphic>
      </p:graphicFrame>
      <p:sp>
        <p:nvSpPr>
          <p:cNvPr id="2" name="Title 1"/>
          <p:cNvSpPr>
            <a:spLocks noGrp="1"/>
          </p:cNvSpPr>
          <p:nvPr>
            <p:ph type="title"/>
          </p:nvPr>
        </p:nvSpPr>
        <p:spPr>
          <a:xfrm>
            <a:off x="19050" y="-34925"/>
            <a:ext cx="10515600" cy="1325563"/>
          </a:xfrm>
        </p:spPr>
        <p:txBody>
          <a:bodyPr>
            <a:normAutofit/>
          </a:bodyPr>
          <a:p>
            <a:pPr algn="l">
              <a:buClrTx/>
              <a:buSzTx/>
              <a:buFontTx/>
            </a:pPr>
            <a:r>
              <a:rPr lang="en-IN" altLang="en-US" sz="5400" dirty="0">
                <a:ln w="47625" cmpd="sng">
                  <a:solidFill>
                    <a:schemeClr val="accent1"/>
                  </a:solidFill>
                  <a:prstDash val="solid"/>
                  <a:round/>
                </a:ln>
              </a:rPr>
              <a:t>Normal Distribution</a:t>
            </a:r>
            <a:endParaRPr lang="en-IN" altLang="en-US" sz="5400" dirty="0">
              <a:ln w="47625" cmpd="sng">
                <a:solidFill>
                  <a:schemeClr val="accent1"/>
                </a:solidFill>
                <a:prstDash val="solid"/>
                <a:round/>
              </a:ln>
            </a:endParaRPr>
          </a:p>
        </p:txBody>
      </p:sp>
      <p:sp>
        <p:nvSpPr>
          <p:cNvPr id="6" name="Text Box 5"/>
          <p:cNvSpPr txBox="1"/>
          <p:nvPr/>
        </p:nvSpPr>
        <p:spPr>
          <a:xfrm>
            <a:off x="774065" y="1290955"/>
            <a:ext cx="4263390" cy="368300"/>
          </a:xfrm>
          <a:prstGeom prst="rect">
            <a:avLst/>
          </a:prstGeom>
          <a:noFill/>
          <a:ln w="28575" cmpd="sng">
            <a:solidFill>
              <a:schemeClr val="accent1"/>
            </a:solidFill>
            <a:prstDash val="solid"/>
          </a:ln>
        </p:spPr>
        <p:txBody>
          <a:bodyPr wrap="square" rtlCol="0">
            <a:spAutoFit/>
          </a:bodyPr>
          <a:p>
            <a:r>
              <a:rPr lang="en-IN" altLang="en-US"/>
              <a:t>A Normal/ Gaussian Distribution is given by:</a:t>
            </a:r>
            <a:endParaRPr lang="en-IN" altLang="en-US"/>
          </a:p>
        </p:txBody>
      </p:sp>
      <p:sp>
        <p:nvSpPr>
          <p:cNvPr id="7" name="Text Box 6"/>
          <p:cNvSpPr txBox="1"/>
          <p:nvPr/>
        </p:nvSpPr>
        <p:spPr>
          <a:xfrm>
            <a:off x="771525" y="5457825"/>
            <a:ext cx="4264660" cy="1198880"/>
          </a:xfrm>
          <a:prstGeom prst="rect">
            <a:avLst/>
          </a:prstGeom>
          <a:noFill/>
          <a:ln w="28575" cmpd="sng">
            <a:solidFill>
              <a:schemeClr val="accent1"/>
            </a:solidFill>
            <a:prstDash val="solid"/>
          </a:ln>
        </p:spPr>
        <p:txBody>
          <a:bodyPr wrap="square" rtlCol="0">
            <a:spAutoFit/>
          </a:bodyPr>
          <a:p>
            <a:pPr algn="just"/>
            <a:r>
              <a:rPr lang="en-IN" altLang="en-US"/>
              <a:t>Here, “µ” is the mean of population, “σ” is the standard deviation of the population and “x” is any random variable in the domain of this function</a:t>
            </a:r>
            <a:endParaRPr lang="en-IN" altLang="en-US"/>
          </a:p>
        </p:txBody>
      </p:sp>
      <p:pic>
        <p:nvPicPr>
          <p:cNvPr id="17" name="Content Placeholder 16" descr="Probability Density Function"/>
          <p:cNvPicPr>
            <a:picLocks noChangeAspect="1"/>
          </p:cNvPicPr>
          <p:nvPr/>
        </p:nvPicPr>
        <p:blipFill>
          <a:blip r:embed="rId3"/>
          <a:stretch>
            <a:fillRect/>
          </a:stretch>
        </p:blipFill>
        <p:spPr>
          <a:xfrm>
            <a:off x="1206500" y="2918460"/>
            <a:ext cx="3399155" cy="2373630"/>
          </a:xfrm>
          <a:prstGeom prst="rect">
            <a:avLst/>
          </a:prstGeom>
        </p:spPr>
      </p:pic>
      <p:sp>
        <p:nvSpPr>
          <p:cNvPr id="8" name="Text Box 7"/>
          <p:cNvSpPr txBox="1"/>
          <p:nvPr/>
        </p:nvSpPr>
        <p:spPr>
          <a:xfrm>
            <a:off x="6644005" y="615950"/>
            <a:ext cx="3282315" cy="368300"/>
          </a:xfrm>
          <a:prstGeom prst="rect">
            <a:avLst/>
          </a:prstGeom>
          <a:noFill/>
          <a:ln w="28575" cmpd="sng">
            <a:solidFill>
              <a:schemeClr val="accent1"/>
            </a:solidFill>
            <a:prstDash val="solid"/>
          </a:ln>
        </p:spPr>
        <p:txBody>
          <a:bodyPr wrap="square" rtlCol="0">
            <a:spAutoFit/>
          </a:bodyPr>
          <a:p>
            <a:r>
              <a:rPr lang="en-IN" altLang="en-US"/>
              <a:t>Properties of Normal Distribution</a:t>
            </a:r>
            <a:endParaRPr lang="en-IN" altLang="en-US"/>
          </a:p>
        </p:txBody>
      </p:sp>
      <p:sp>
        <p:nvSpPr>
          <p:cNvPr id="9" name="Text Box 8"/>
          <p:cNvSpPr txBox="1"/>
          <p:nvPr/>
        </p:nvSpPr>
        <p:spPr>
          <a:xfrm>
            <a:off x="6173470" y="1390015"/>
            <a:ext cx="4226560" cy="368300"/>
          </a:xfrm>
          <a:prstGeom prst="rect">
            <a:avLst/>
          </a:prstGeom>
          <a:noFill/>
          <a:ln w="28575" cmpd="sng">
            <a:solidFill>
              <a:schemeClr val="accent2"/>
            </a:solidFill>
            <a:prstDash val="sysDot"/>
          </a:ln>
        </p:spPr>
        <p:txBody>
          <a:bodyPr wrap="square" rtlCol="0">
            <a:spAutoFit/>
          </a:bodyPr>
          <a:p>
            <a:pPr algn="just"/>
            <a:r>
              <a:rPr lang="en-IN" altLang="en-US"/>
              <a:t>The mean, median and mode are all equal.</a:t>
            </a:r>
            <a:endParaRPr lang="en-IN" altLang="en-US"/>
          </a:p>
        </p:txBody>
      </p:sp>
      <p:sp>
        <p:nvSpPr>
          <p:cNvPr id="10" name="Text Box 9"/>
          <p:cNvSpPr txBox="1"/>
          <p:nvPr/>
        </p:nvSpPr>
        <p:spPr>
          <a:xfrm>
            <a:off x="6502400" y="2091055"/>
            <a:ext cx="3569335" cy="368300"/>
          </a:xfrm>
          <a:prstGeom prst="rect">
            <a:avLst/>
          </a:prstGeom>
          <a:noFill/>
          <a:ln w="28575" cmpd="sng">
            <a:solidFill>
              <a:schemeClr val="accent2"/>
            </a:solidFill>
            <a:prstDash val="sysDot"/>
          </a:ln>
        </p:spPr>
        <p:txBody>
          <a:bodyPr wrap="square" rtlCol="0">
            <a:spAutoFit/>
          </a:bodyPr>
          <a:p>
            <a:pPr algn="just"/>
            <a:r>
              <a:rPr lang="en-IN" altLang="en-US"/>
              <a:t>The curve is symmetric at the center</a:t>
            </a:r>
            <a:endParaRPr lang="en-IN" altLang="en-US"/>
          </a:p>
        </p:txBody>
      </p:sp>
      <p:sp>
        <p:nvSpPr>
          <p:cNvPr id="11" name="Text Box 10"/>
          <p:cNvSpPr txBox="1"/>
          <p:nvPr/>
        </p:nvSpPr>
        <p:spPr>
          <a:xfrm>
            <a:off x="6388735" y="2786380"/>
            <a:ext cx="3796665" cy="1476375"/>
          </a:xfrm>
          <a:prstGeom prst="rect">
            <a:avLst/>
          </a:prstGeom>
          <a:noFill/>
          <a:ln w="28575" cmpd="sng">
            <a:solidFill>
              <a:schemeClr val="accent2"/>
            </a:solidFill>
            <a:prstDash val="sysDot"/>
          </a:ln>
        </p:spPr>
        <p:txBody>
          <a:bodyPr wrap="square" rtlCol="0">
            <a:spAutoFit/>
          </a:bodyPr>
          <a:p>
            <a:pPr algn="just"/>
            <a:r>
              <a:rPr lang="en-IN" altLang="en-US"/>
              <a:t>Approximately 68 % of the values lie within 1 </a:t>
            </a:r>
            <a:r>
              <a:rPr lang="en-IN" altLang="en-US">
                <a:sym typeface="+mn-ea"/>
              </a:rPr>
              <a:t>σ  of the mean, 96% of the values lie within 2 σ  of the mean and 99 % of the values lie within 3 σ  of the mean.</a:t>
            </a:r>
            <a:endParaRPr lang="en-IN" altLang="en-US"/>
          </a:p>
        </p:txBody>
      </p:sp>
      <p:cxnSp>
        <p:nvCxnSpPr>
          <p:cNvPr id="12" name="Curved Connector 11"/>
          <p:cNvCxnSpPr>
            <a:stCxn id="6" idx="1"/>
            <a:endCxn id="7" idx="1"/>
          </p:cNvCxnSpPr>
          <p:nvPr/>
        </p:nvCxnSpPr>
        <p:spPr>
          <a:xfrm rot="10800000" flipV="1">
            <a:off x="771525" y="1475105"/>
            <a:ext cx="2540" cy="4582160"/>
          </a:xfrm>
          <a:prstGeom prst="curvedConnector3">
            <a:avLst>
              <a:gd name="adj1" fmla="val 9475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7" idx="3"/>
            <a:endCxn id="8" idx="1"/>
          </p:cNvCxnSpPr>
          <p:nvPr/>
        </p:nvCxnSpPr>
        <p:spPr>
          <a:xfrm flipV="1">
            <a:off x="5036185" y="800100"/>
            <a:ext cx="1607820" cy="5257165"/>
          </a:xfrm>
          <a:prstGeom prst="curvedConnector3">
            <a:avLst>
              <a:gd name="adj1" fmla="val 29857"/>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8" idx="2"/>
            <a:endCxn id="9" idx="0"/>
          </p:cNvCxnSpPr>
          <p:nvPr/>
        </p:nvCxnSpPr>
        <p:spPr>
          <a:xfrm rot="5400000" flipV="1">
            <a:off x="8083233" y="1186498"/>
            <a:ext cx="405765" cy="1270"/>
          </a:xfrm>
          <a:prstGeom prst="curvedConnector3">
            <a:avLst>
              <a:gd name="adj1" fmla="val 50000"/>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0" idx="2"/>
            <a:endCxn id="11" idx="0"/>
          </p:cNvCxnSpPr>
          <p:nvPr/>
        </p:nvCxnSpPr>
        <p:spPr>
          <a:xfrm rot="5400000">
            <a:off x="8123873" y="2622868"/>
            <a:ext cx="327025" cy="3175"/>
          </a:xfrm>
          <a:prstGeom prst="curvedConnector2">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9" idx="2"/>
            <a:endCxn id="10" idx="0"/>
          </p:cNvCxnSpPr>
          <p:nvPr/>
        </p:nvCxnSpPr>
        <p:spPr>
          <a:xfrm rot="5400000" flipV="1">
            <a:off x="8120698" y="1924368"/>
            <a:ext cx="332740" cy="635"/>
          </a:xfrm>
          <a:prstGeom prst="curvedConnector3">
            <a:avLst>
              <a:gd name="adj1" fmla="val 49905"/>
            </a:avLst>
          </a:prstGeom>
          <a:ln w="28575" cmpd="sng">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pic>
        <p:nvPicPr>
          <p:cNvPr id="22" name="Content Placeholder 21" descr="property_standard_dist"/>
          <p:cNvPicPr>
            <a:picLocks noChangeAspect="1"/>
          </p:cNvPicPr>
          <p:nvPr>
            <p:ph sz="half" idx="2"/>
          </p:nvPr>
        </p:nvPicPr>
        <p:blipFill>
          <a:blip r:embed="rId4"/>
          <a:stretch>
            <a:fillRect/>
          </a:stretch>
        </p:blipFill>
        <p:spPr>
          <a:xfrm>
            <a:off x="6560820" y="4404995"/>
            <a:ext cx="3448050" cy="2408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P spid="9" grpId="0" bldLvl="0" animBg="1"/>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5400" dirty="0">
                <a:ln w="47625" cmpd="sng">
                  <a:solidFill>
                    <a:schemeClr val="accent1"/>
                  </a:solidFill>
                  <a:prstDash val="solid"/>
                  <a:round/>
                </a:ln>
              </a:rPr>
              <a:t>Sampling from a Population</a:t>
            </a:r>
            <a:endParaRPr lang="en-IN" altLang="en-US"/>
          </a:p>
        </p:txBody>
      </p:sp>
      <p:sp>
        <p:nvSpPr>
          <p:cNvPr id="5" name="Text Box 4"/>
          <p:cNvSpPr txBox="1"/>
          <p:nvPr/>
        </p:nvSpPr>
        <p:spPr>
          <a:xfrm>
            <a:off x="838200" y="1978660"/>
            <a:ext cx="5666740" cy="1198880"/>
          </a:xfrm>
          <a:prstGeom prst="rect">
            <a:avLst/>
          </a:prstGeom>
          <a:noFill/>
          <a:ln w="28575" cmpd="sng">
            <a:solidFill>
              <a:schemeClr val="accent1"/>
            </a:solidFill>
            <a:prstDash val="solid"/>
          </a:ln>
        </p:spPr>
        <p:txBody>
          <a:bodyPr wrap="square" rtlCol="0">
            <a:spAutoFit/>
          </a:bodyPr>
          <a:p>
            <a:pPr algn="just"/>
            <a:r>
              <a:rPr lang="en-IN" altLang="en-US"/>
              <a:t>Let's say we are performing an experiment, the outcomes of which are governed by the probabilites defined by a PDF  “F”. We call the collection of all these possible values from our experiment as our “Population”</a:t>
            </a:r>
            <a:endParaRPr lang="en-IN" altLang="en-US"/>
          </a:p>
        </p:txBody>
      </p:sp>
      <p:sp>
        <p:nvSpPr>
          <p:cNvPr id="6" name="Text Box 5"/>
          <p:cNvSpPr txBox="1"/>
          <p:nvPr/>
        </p:nvSpPr>
        <p:spPr>
          <a:xfrm>
            <a:off x="838835" y="3801110"/>
            <a:ext cx="5666740" cy="645160"/>
          </a:xfrm>
          <a:prstGeom prst="rect">
            <a:avLst/>
          </a:prstGeom>
          <a:noFill/>
          <a:ln w="28575" cmpd="sng">
            <a:solidFill>
              <a:schemeClr val="accent1"/>
            </a:solidFill>
            <a:prstDash val="solid"/>
          </a:ln>
        </p:spPr>
        <p:txBody>
          <a:bodyPr wrap="square" rtlCol="0">
            <a:spAutoFit/>
          </a:bodyPr>
          <a:p>
            <a:pPr algn="just"/>
            <a:r>
              <a:rPr lang="en-IN" altLang="en-US"/>
              <a:t>If we perform the above experiment “n” number of times, we'll be getting a set of outcomes X = {X1, X2, X3..., Xn}</a:t>
            </a:r>
            <a:endParaRPr lang="en-IN" altLang="en-US"/>
          </a:p>
        </p:txBody>
      </p:sp>
      <p:sp>
        <p:nvSpPr>
          <p:cNvPr id="8" name="Text Box 7"/>
          <p:cNvSpPr txBox="1"/>
          <p:nvPr/>
        </p:nvSpPr>
        <p:spPr>
          <a:xfrm>
            <a:off x="7153275" y="1978660"/>
            <a:ext cx="4493895" cy="922020"/>
          </a:xfrm>
          <a:prstGeom prst="rect">
            <a:avLst/>
          </a:prstGeom>
          <a:noFill/>
          <a:ln w="28575" cmpd="sng">
            <a:solidFill>
              <a:schemeClr val="accent1"/>
            </a:solidFill>
            <a:prstDash val="solid"/>
          </a:ln>
        </p:spPr>
        <p:txBody>
          <a:bodyPr wrap="square" rtlCol="0">
            <a:spAutoFit/>
          </a:bodyPr>
          <a:p>
            <a:pPr algn="just"/>
            <a:r>
              <a:rPr lang="en-IN" altLang="en-US"/>
              <a:t>Hence, we are “Sampling” out “n” number of outcomes  from our initial distribution function “F”</a:t>
            </a:r>
            <a:endParaRPr lang="en-IN" altLang="en-US"/>
          </a:p>
        </p:txBody>
      </p:sp>
      <p:cxnSp>
        <p:nvCxnSpPr>
          <p:cNvPr id="9" name="Curved Connector 8"/>
          <p:cNvCxnSpPr>
            <a:stCxn id="5" idx="2"/>
            <a:endCxn id="6" idx="0"/>
          </p:cNvCxnSpPr>
          <p:nvPr/>
        </p:nvCxnSpPr>
        <p:spPr>
          <a:xfrm rot="5400000" flipV="1">
            <a:off x="3360103" y="3489008"/>
            <a:ext cx="623570" cy="635"/>
          </a:xfrm>
          <a:prstGeom prst="curvedConnector3">
            <a:avLst>
              <a:gd name="adj1" fmla="val 49949"/>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4" idx="3"/>
            <a:endCxn id="8" idx="1"/>
          </p:cNvCxnSpPr>
          <p:nvPr/>
        </p:nvCxnSpPr>
        <p:spPr>
          <a:xfrm flipV="1">
            <a:off x="6496050" y="2439670"/>
            <a:ext cx="657225" cy="2813685"/>
          </a:xfrm>
          <a:prstGeom prst="curvedConnector3">
            <a:avLst>
              <a:gd name="adj1" fmla="val 50048"/>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8" name="Content Placeholder 4" descr="Sampling"/>
          <p:cNvPicPr>
            <a:picLocks noChangeAspect="1"/>
          </p:cNvPicPr>
          <p:nvPr>
            <p:ph sz="half" idx="2"/>
          </p:nvPr>
        </p:nvPicPr>
        <p:blipFill>
          <a:blip r:embed="rId1"/>
          <a:stretch>
            <a:fillRect/>
          </a:stretch>
        </p:blipFill>
        <p:spPr>
          <a:xfrm>
            <a:off x="7548245" y="3024505"/>
            <a:ext cx="3550920" cy="2480310"/>
          </a:xfrm>
          <a:prstGeom prst="rect">
            <a:avLst/>
          </a:prstGeom>
        </p:spPr>
      </p:pic>
      <p:sp>
        <p:nvSpPr>
          <p:cNvPr id="4" name="Text Box 3"/>
          <p:cNvSpPr txBox="1"/>
          <p:nvPr/>
        </p:nvSpPr>
        <p:spPr>
          <a:xfrm>
            <a:off x="838835" y="5069205"/>
            <a:ext cx="5657215" cy="368300"/>
          </a:xfrm>
          <a:prstGeom prst="rect">
            <a:avLst/>
          </a:prstGeom>
          <a:noFill/>
          <a:ln w="28575" cmpd="sng">
            <a:solidFill>
              <a:schemeClr val="accent1"/>
            </a:solidFill>
            <a:prstDash val="solid"/>
          </a:ln>
        </p:spPr>
        <p:txBody>
          <a:bodyPr wrap="square" rtlCol="0">
            <a:spAutoFit/>
          </a:bodyPr>
          <a:p>
            <a:r>
              <a:rPr lang="en-IN" altLang="en-US"/>
              <a:t>We call this “X” as our “Sample” of the Population.</a:t>
            </a:r>
            <a:endParaRPr lang="en-IN" altLang="en-US"/>
          </a:p>
        </p:txBody>
      </p:sp>
      <p:cxnSp>
        <p:nvCxnSpPr>
          <p:cNvPr id="7" name="Curved Connector 6"/>
          <p:cNvCxnSpPr>
            <a:stCxn id="6" idx="2"/>
            <a:endCxn id="4" idx="0"/>
          </p:cNvCxnSpPr>
          <p:nvPr/>
        </p:nvCxnSpPr>
        <p:spPr>
          <a:xfrm rot="5400000">
            <a:off x="3358515" y="4755515"/>
            <a:ext cx="622935" cy="4445"/>
          </a:xfrm>
          <a:prstGeom prst="curvedConnector3">
            <a:avLst>
              <a:gd name="adj1" fmla="val 5005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4" grpId="0" animBg="1"/>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6840"/>
            <a:ext cx="10515600" cy="1325563"/>
          </a:xfrm>
        </p:spPr>
        <p:txBody>
          <a:bodyPr>
            <a:normAutofit/>
          </a:bodyPr>
          <a:p>
            <a:r>
              <a:rPr lang="en-IN" altLang="en-US" dirty="0">
                <a:ln w="47625" cmpd="sng">
                  <a:solidFill>
                    <a:schemeClr val="accent1"/>
                  </a:solidFill>
                  <a:prstDash val="solid"/>
                  <a:round/>
                </a:ln>
              </a:rPr>
              <a:t>Mean and Standard Deviation of a Sample</a:t>
            </a:r>
            <a:endParaRPr lang="en-IN" altLang="en-US" dirty="0">
              <a:ln w="47625" cmpd="sng">
                <a:solidFill>
                  <a:schemeClr val="accent1"/>
                </a:solidFill>
                <a:prstDash val="solid"/>
                <a:round/>
              </a:ln>
            </a:endParaRPr>
          </a:p>
        </p:txBody>
      </p:sp>
      <p:sp>
        <p:nvSpPr>
          <p:cNvPr id="4" name="Text Box 3"/>
          <p:cNvSpPr txBox="1"/>
          <p:nvPr/>
        </p:nvSpPr>
        <p:spPr>
          <a:xfrm>
            <a:off x="973455" y="1442720"/>
            <a:ext cx="4255770" cy="368300"/>
          </a:xfrm>
          <a:prstGeom prst="rect">
            <a:avLst/>
          </a:prstGeom>
          <a:noFill/>
          <a:ln w="28575" cmpd="sng">
            <a:solidFill>
              <a:schemeClr val="accent1"/>
            </a:solidFill>
            <a:prstDash val="solid"/>
          </a:ln>
        </p:spPr>
        <p:txBody>
          <a:bodyPr wrap="square" rtlCol="0">
            <a:spAutoFit/>
          </a:bodyPr>
          <a:p>
            <a:pPr algn="just"/>
            <a:r>
              <a:rPr lang="en-IN" altLang="en-US"/>
              <a:t>Continuing from our last drawn sample “X”</a:t>
            </a:r>
            <a:endParaRPr lang="en-IN" altLang="en-US"/>
          </a:p>
        </p:txBody>
      </p:sp>
      <p:sp>
        <p:nvSpPr>
          <p:cNvPr id="5" name="Text Box 4"/>
          <p:cNvSpPr txBox="1"/>
          <p:nvPr/>
        </p:nvSpPr>
        <p:spPr>
          <a:xfrm>
            <a:off x="6735445" y="1368425"/>
            <a:ext cx="3836670" cy="368300"/>
          </a:xfrm>
          <a:prstGeom prst="rect">
            <a:avLst/>
          </a:prstGeom>
          <a:noFill/>
          <a:ln w="28575" cmpd="sng">
            <a:solidFill>
              <a:schemeClr val="accent1"/>
            </a:solidFill>
            <a:prstDash val="solid"/>
          </a:ln>
        </p:spPr>
        <p:txBody>
          <a:bodyPr wrap="square" rtlCol="0">
            <a:spAutoFit/>
          </a:bodyPr>
          <a:p>
            <a:r>
              <a:rPr lang="en-IN" altLang="en-US"/>
              <a:t>Then the mean of a sample is given by:</a:t>
            </a:r>
            <a:endParaRPr lang="en-IN" altLang="en-US"/>
          </a:p>
        </p:txBody>
      </p:sp>
      <p:graphicFrame>
        <p:nvGraphicFramePr>
          <p:cNvPr id="6" name="Content Placeholder 5">
            <a:hlinkClick r:id="" action="ppaction://ole?verb="/>
          </p:cNvPr>
          <p:cNvGraphicFramePr>
            <a:graphicFrameLocks noChangeAspect="1"/>
          </p:cNvGraphicFramePr>
          <p:nvPr>
            <p:ph sz="half" idx="1"/>
          </p:nvPr>
        </p:nvGraphicFramePr>
        <p:xfrm>
          <a:off x="7145020" y="1984852"/>
          <a:ext cx="2975610" cy="1137285"/>
        </p:xfrm>
        <a:graphic>
          <a:graphicData uri="http://schemas.openxmlformats.org/presentationml/2006/ole">
            <mc:AlternateContent xmlns:mc="http://schemas.openxmlformats.org/markup-compatibility/2006">
              <mc:Choice xmlns:v="urn:schemas-microsoft-com:vml" Requires="v">
                <p:oleObj spid="_x0000_s2049" name="" r:id="rId1" imgW="990600" imgH="431800" progId="Equation.KSEE3">
                  <p:embed/>
                </p:oleObj>
              </mc:Choice>
              <mc:Fallback>
                <p:oleObj name="" r:id="rId1" imgW="990600" imgH="431800" progId="Equation.KSEE3">
                  <p:embed/>
                  <p:pic>
                    <p:nvPicPr>
                      <p:cNvPr id="0" name="Picture 2048"/>
                      <p:cNvPicPr/>
                      <p:nvPr/>
                    </p:nvPicPr>
                    <p:blipFill>
                      <a:blip r:embed="rId2"/>
                      <a:stretch>
                        <a:fillRect/>
                      </a:stretch>
                    </p:blipFill>
                    <p:spPr>
                      <a:xfrm>
                        <a:off x="7145020" y="1984852"/>
                        <a:ext cx="2975610" cy="1137285"/>
                      </a:xfrm>
                      <a:prstGeom prst="rect">
                        <a:avLst/>
                      </a:prstGeom>
                    </p:spPr>
                  </p:pic>
                </p:oleObj>
              </mc:Fallback>
            </mc:AlternateContent>
          </a:graphicData>
        </a:graphic>
      </p:graphicFrame>
      <p:sp>
        <p:nvSpPr>
          <p:cNvPr id="7" name="Text Box 6"/>
          <p:cNvSpPr txBox="1"/>
          <p:nvPr/>
        </p:nvSpPr>
        <p:spPr>
          <a:xfrm>
            <a:off x="974090" y="2200275"/>
            <a:ext cx="4255770" cy="922020"/>
          </a:xfrm>
          <a:prstGeom prst="rect">
            <a:avLst/>
          </a:prstGeom>
          <a:noFill/>
          <a:ln w="28575" cmpd="sng">
            <a:solidFill>
              <a:schemeClr val="accent1"/>
            </a:solidFill>
            <a:prstDash val="solid"/>
          </a:ln>
        </p:spPr>
        <p:txBody>
          <a:bodyPr wrap="square" rtlCol="0">
            <a:spAutoFit/>
          </a:bodyPr>
          <a:p>
            <a:pPr algn="just"/>
            <a:r>
              <a:rPr lang="en-IN" altLang="en-US">
                <a:sym typeface="+mn-ea"/>
              </a:rPr>
              <a:t>Let's define </a:t>
            </a:r>
            <a:r>
              <a:rPr lang="en-IN" altLang="en-US">
                <a:latin typeface="Arial" panose="020B0604020202020204" pitchFamily="34" charset="0"/>
                <a:cs typeface="Arial" panose="020B0604020202020204" pitchFamily="34" charset="0"/>
                <a:sym typeface="+mn-ea"/>
              </a:rPr>
              <a:t>∑(X</a:t>
            </a:r>
            <a:r>
              <a:rPr lang="en-IN" altLang="en-US" baseline="-25000">
                <a:latin typeface="Arial" panose="020B0604020202020204" pitchFamily="34" charset="0"/>
                <a:cs typeface="Arial" panose="020B0604020202020204" pitchFamily="34" charset="0"/>
                <a:sym typeface="+mn-ea"/>
              </a:rPr>
              <a:t>i</a:t>
            </a:r>
            <a:r>
              <a:rPr lang="en-IN" altLang="en-US">
                <a:latin typeface="Arial" panose="020B0604020202020204" pitchFamily="34" charset="0"/>
                <a:cs typeface="Arial" panose="020B0604020202020204" pitchFamily="34" charset="0"/>
                <a:sym typeface="+mn-ea"/>
              </a:rPr>
              <a:t>) </a:t>
            </a:r>
            <a:r>
              <a:rPr lang="en-IN" altLang="en-US">
                <a:sym typeface="+mn-ea"/>
              </a:rPr>
              <a:t>as sum of all the outcomes in “X” i.e. (X1 + X2 + ... + Xn) and “n” as the total number of elements in “S”. </a:t>
            </a:r>
            <a:endParaRPr lang="en-US"/>
          </a:p>
        </p:txBody>
      </p:sp>
      <p:cxnSp>
        <p:nvCxnSpPr>
          <p:cNvPr id="8" name="Curved Connector 7"/>
          <p:cNvCxnSpPr>
            <a:stCxn id="4" idx="2"/>
            <a:endCxn id="7" idx="0"/>
          </p:cNvCxnSpPr>
          <p:nvPr/>
        </p:nvCxnSpPr>
        <p:spPr>
          <a:xfrm rot="5400000" flipV="1">
            <a:off x="2907030" y="2005330"/>
            <a:ext cx="389255" cy="635"/>
          </a:xfrm>
          <a:prstGeom prst="curvedConnector3">
            <a:avLst>
              <a:gd name="adj1" fmla="val 5008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7" idx="3"/>
            <a:endCxn id="5" idx="1"/>
          </p:cNvCxnSpPr>
          <p:nvPr/>
        </p:nvCxnSpPr>
        <p:spPr>
          <a:xfrm flipV="1">
            <a:off x="5229860" y="1552575"/>
            <a:ext cx="1505585" cy="1108710"/>
          </a:xfrm>
          <a:prstGeom prst="curvedConnector3">
            <a:avLst>
              <a:gd name="adj1" fmla="val 5002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6726555" y="3429635"/>
            <a:ext cx="3836670" cy="368300"/>
          </a:xfrm>
          <a:prstGeom prst="rect">
            <a:avLst/>
          </a:prstGeom>
          <a:noFill/>
          <a:ln w="28575" cmpd="sng">
            <a:solidFill>
              <a:schemeClr val="accent1"/>
            </a:solidFill>
            <a:prstDash val="solid"/>
          </a:ln>
        </p:spPr>
        <p:txBody>
          <a:bodyPr wrap="square" rtlCol="0">
            <a:spAutoFit/>
          </a:bodyPr>
          <a:p>
            <a:r>
              <a:rPr lang="en-IN" altLang="en-US"/>
              <a:t>And the Standard Deviation is given by:</a:t>
            </a:r>
            <a:endParaRPr lang="en-IN" altLang="en-US"/>
          </a:p>
        </p:txBody>
      </p:sp>
      <p:graphicFrame>
        <p:nvGraphicFramePr>
          <p:cNvPr id="10" name="Content Placeholder 9">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1025" name="" r:id="rId3" imgW="914400" imgH="215900" progId="Equation.KSEE3">
                  <p:embed/>
                </p:oleObj>
              </mc:Choice>
              <mc:Fallback>
                <p:oleObj name="" r:id="rId3" imgW="914400" imgH="215900" progId="Equation.KSEE3">
                  <p:embed/>
                  <p:pic>
                    <p:nvPicPr>
                      <p:cNvPr id="0" name="Picture 1024"/>
                      <p:cNvPicPr/>
                      <p:nvPr/>
                    </p:nvPicPr>
                    <p:blipFill>
                      <a:blip r:embed="rId4"/>
                      <a:stretch>
                        <a:fillRect/>
                      </a:stretch>
                    </p:blipFill>
                    <p:spPr>
                      <a:xfrm>
                        <a:off x="8305800" y="3893344"/>
                        <a:ext cx="914400" cy="215900"/>
                      </a:xfrm>
                      <a:prstGeom prst="rect">
                        <a:avLst/>
                      </a:prstGeom>
                    </p:spPr>
                  </p:pic>
                </p:oleObj>
              </mc:Fallback>
            </mc:AlternateContent>
          </a:graphicData>
        </a:graphic>
      </p:graphicFrame>
      <p:graphicFrame>
        <p:nvGraphicFramePr>
          <p:cNvPr id="11" name="Object 10">
            <a:hlinkClick r:id="" action="ppaction://ole?verb="/>
          </p:cNvPr>
          <p:cNvGraphicFramePr>
            <a:graphicFrameLocks noChangeAspect="1"/>
          </p:cNvGraphicFramePr>
          <p:nvPr/>
        </p:nvGraphicFramePr>
        <p:xfrm>
          <a:off x="7186930" y="3973830"/>
          <a:ext cx="2934335" cy="1232535"/>
        </p:xfrm>
        <a:graphic>
          <a:graphicData uri="http://schemas.openxmlformats.org/presentationml/2006/ole">
            <mc:AlternateContent xmlns:mc="http://schemas.openxmlformats.org/markup-compatibility/2006">
              <mc:Choice xmlns:v="urn:schemas-microsoft-com:vml" Requires="v">
                <p:oleObj spid="_x0000_s1026" name="" r:id="rId5" imgW="1638300" imgH="584200" progId="Equation.KSEE3">
                  <p:embed/>
                </p:oleObj>
              </mc:Choice>
              <mc:Fallback>
                <p:oleObj name="" r:id="rId5" imgW="1638300" imgH="584200" progId="Equation.KSEE3">
                  <p:embed/>
                  <p:pic>
                    <p:nvPicPr>
                      <p:cNvPr id="0" name="Picture 1025"/>
                      <p:cNvPicPr/>
                      <p:nvPr/>
                    </p:nvPicPr>
                    <p:blipFill>
                      <a:blip r:embed="rId6"/>
                      <a:stretch>
                        <a:fillRect/>
                      </a:stretch>
                    </p:blipFill>
                    <p:spPr>
                      <a:xfrm>
                        <a:off x="7186930" y="3973830"/>
                        <a:ext cx="2934335" cy="1232535"/>
                      </a:xfrm>
                      <a:prstGeom prst="rect">
                        <a:avLst/>
                      </a:prstGeom>
                    </p:spPr>
                  </p:pic>
                </p:oleObj>
              </mc:Fallback>
            </mc:AlternateContent>
          </a:graphicData>
        </a:graphic>
      </p:graphicFrame>
      <p:cxnSp>
        <p:nvCxnSpPr>
          <p:cNvPr id="12" name="Curved Connector 11"/>
          <p:cNvCxnSpPr>
            <a:stCxn id="7" idx="3"/>
            <a:endCxn id="3" idx="1"/>
          </p:cNvCxnSpPr>
          <p:nvPr/>
        </p:nvCxnSpPr>
        <p:spPr>
          <a:xfrm>
            <a:off x="5229860" y="2661285"/>
            <a:ext cx="1496695" cy="952500"/>
          </a:xfrm>
          <a:prstGeom prst="curvedConnector3">
            <a:avLst>
              <a:gd name="adj1" fmla="val 50021"/>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6726555" y="5382260"/>
            <a:ext cx="3844290" cy="645160"/>
          </a:xfrm>
          <a:prstGeom prst="rect">
            <a:avLst/>
          </a:prstGeom>
          <a:noFill/>
          <a:ln w="28575" cmpd="sng">
            <a:solidFill>
              <a:schemeClr val="accent1"/>
            </a:solidFill>
            <a:prstDash val="solid"/>
          </a:ln>
        </p:spPr>
        <p:txBody>
          <a:bodyPr wrap="square" rtlCol="0">
            <a:spAutoFit/>
          </a:bodyPr>
          <a:p>
            <a:r>
              <a:rPr lang="en-IN" altLang="en-US"/>
              <a:t>Variance is just the square of standard deviation</a:t>
            </a:r>
            <a:endParaRPr lang="en-IN" altLang="en-US"/>
          </a:p>
        </p:txBody>
      </p:sp>
      <p:cxnSp>
        <p:nvCxnSpPr>
          <p:cNvPr id="14" name="Curved Connector 13"/>
          <p:cNvCxnSpPr>
            <a:stCxn id="3" idx="3"/>
            <a:endCxn id="13" idx="3"/>
          </p:cNvCxnSpPr>
          <p:nvPr/>
        </p:nvCxnSpPr>
        <p:spPr>
          <a:xfrm>
            <a:off x="10563225" y="3613785"/>
            <a:ext cx="7620" cy="2091055"/>
          </a:xfrm>
          <a:prstGeom prst="curvedConnector3">
            <a:avLst>
              <a:gd name="adj1" fmla="val 3225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15" name="Object 14">
            <a:hlinkClick r:id="" action="ppaction://ole?verb="/>
          </p:cNvPr>
          <p:cNvGraphicFramePr>
            <a:graphicFrameLocks noChangeAspect="1"/>
          </p:cNvGraphicFramePr>
          <p:nvPr/>
        </p:nvGraphicFramePr>
        <p:xfrm>
          <a:off x="7764780" y="6134100"/>
          <a:ext cx="1996440" cy="485775"/>
        </p:xfrm>
        <a:graphic>
          <a:graphicData uri="http://schemas.openxmlformats.org/presentationml/2006/ole">
            <mc:AlternateContent xmlns:mc="http://schemas.openxmlformats.org/markup-compatibility/2006">
              <mc:Choice xmlns:v="urn:schemas-microsoft-com:vml" Requires="v">
                <p:oleObj spid="_x0000_s1027" name="" r:id="rId7" imgW="939800" imgH="228600" progId="Equation.KSEE3">
                  <p:embed/>
                </p:oleObj>
              </mc:Choice>
              <mc:Fallback>
                <p:oleObj name="" r:id="rId7" imgW="939800" imgH="228600" progId="Equation.KSEE3">
                  <p:embed/>
                  <p:pic>
                    <p:nvPicPr>
                      <p:cNvPr id="0" name="Picture 1026"/>
                      <p:cNvPicPr/>
                      <p:nvPr/>
                    </p:nvPicPr>
                    <p:blipFill>
                      <a:blip r:embed="rId8"/>
                      <a:stretch>
                        <a:fillRect/>
                      </a:stretch>
                    </p:blipFill>
                    <p:spPr>
                      <a:xfrm>
                        <a:off x="7764780" y="6134100"/>
                        <a:ext cx="1996440" cy="4857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0">
        <p:cut thruBlk="1"/>
      </p:transition>
    </mc:Choice>
    <mc:Fallback>
      <p:transition>
        <p:cut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5" grpId="0" bldLvl="0" animBg="1"/>
      <p:bldP spid="3" grpId="0" bldLvl="0" animBg="1"/>
      <p:bldP spid="13"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5981</Words>
  <Application>WPS Presentation</Application>
  <PresentationFormat>Widescreen</PresentationFormat>
  <Paragraphs>205</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9</vt:i4>
      </vt:variant>
      <vt:variant>
        <vt:lpstr>幻灯片标题</vt:lpstr>
      </vt:variant>
      <vt:variant>
        <vt:i4>15</vt:i4>
      </vt:variant>
    </vt:vector>
  </HeadingPairs>
  <TitlesOfParts>
    <vt:vector size="32" baseType="lpstr">
      <vt:lpstr>Arial</vt:lpstr>
      <vt:lpstr>SimSun</vt:lpstr>
      <vt:lpstr>Wingdings</vt:lpstr>
      <vt:lpstr>Calibri Light</vt:lpstr>
      <vt:lpstr>Calibri</vt:lpstr>
      <vt:lpstr>Microsoft YaHei</vt:lpstr>
      <vt:lpstr>Arial Unicode MS</vt:lpstr>
      <vt:lpstr>Office Theme</vt:lpstr>
      <vt:lpstr>Equation.KSEE3</vt:lpstr>
      <vt:lpstr>Equation.KSEE3</vt:lpstr>
      <vt:lpstr>Equation.KSEE3</vt:lpstr>
      <vt:lpstr>Equation.KSEE3</vt:lpstr>
      <vt:lpstr>Equation.KSEE3</vt:lpstr>
      <vt:lpstr>Equation.KSEE3</vt:lpstr>
      <vt:lpstr>Equation.KSEE3</vt:lpstr>
      <vt:lpstr>Equation.KSEE3</vt:lpstr>
      <vt:lpstr>Equation.KSEE3</vt:lpstr>
      <vt:lpstr>Central Limit Theorem</vt:lpstr>
      <vt:lpstr>Topics to Cover</vt:lpstr>
      <vt:lpstr>Probability Distribution</vt:lpstr>
      <vt:lpstr>PowerPoint 演示文稿</vt:lpstr>
      <vt:lpstr>PowerPoint 演示文稿</vt:lpstr>
      <vt:lpstr>PowerPoint 演示文稿</vt:lpstr>
      <vt:lpstr>PowerPoint 演示文稿</vt:lpstr>
      <vt:lpstr>Sampling from a Distribution</vt:lpstr>
      <vt:lpstr>Mean of a Sample</vt:lpstr>
      <vt:lpstr>Central Limit Theorem</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Limit Theorem</dc:title>
  <dc:creator/>
  <cp:lastModifiedBy>huzefa.lohawala</cp:lastModifiedBy>
  <cp:revision>39</cp:revision>
  <dcterms:created xsi:type="dcterms:W3CDTF">2020-07-27T19:23:00Z</dcterms:created>
  <dcterms:modified xsi:type="dcterms:W3CDTF">2020-07-29T05:32:20Z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