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8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53" r:id="rId14"/>
    <p:sldId id="347" r:id="rId15"/>
    <p:sldId id="348" r:id="rId16"/>
    <p:sldId id="349" r:id="rId17"/>
    <p:sldId id="350" r:id="rId18"/>
    <p:sldId id="351" r:id="rId19"/>
  </p:sldIdLst>
  <p:sldSz cx="9144000" cy="6858000" type="screen4x3"/>
  <p:notesSz cx="6877050" cy="10001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00"/>
    <a:srgbClr val="EF790C"/>
    <a:srgbClr val="4D4D4D"/>
    <a:srgbClr val="6FB72B"/>
    <a:srgbClr val="7FBD36"/>
    <a:srgbClr val="CC9900"/>
    <a:srgbClr val="FF3300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89908"/>
  </p:normalViewPr>
  <p:slideViewPr>
    <p:cSldViewPr>
      <p:cViewPr varScale="1">
        <p:scale>
          <a:sx n="65" d="100"/>
          <a:sy n="65" d="100"/>
        </p:scale>
        <p:origin x="-130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500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500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9600"/>
            <a:ext cx="2979738" cy="500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499600"/>
            <a:ext cx="2979738" cy="500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B9E8ED-E6E8-41AF-A30B-A435623E37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725" y="0"/>
            <a:ext cx="2979738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AA22B0-FD35-4054-BF08-02BD56516A16}" type="datetimeFigureOut">
              <a:rPr lang="en-US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06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388" y="4751388"/>
            <a:ext cx="5502275" cy="45005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9600"/>
            <a:ext cx="2979738" cy="5000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725" y="9499600"/>
            <a:ext cx="2979738" cy="5000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0F69E5-0B1E-40F3-B870-EF7CED8D02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2F9EB6-CE7A-4A6D-B950-04DC2850742A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B0B5A9-0BDB-43DF-B784-B3C51C3CC7CB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439738" y="2911475"/>
            <a:ext cx="8551862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4396" tIns="42198" rIns="84396" bIns="42198" anchor="ctr"/>
          <a:lstStyle/>
          <a:p>
            <a:pPr eaLnBrk="1" hangingPunct="1"/>
            <a:endParaRPr lang="en-US" sz="22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A97F2261-F53F-4D17-89CE-364091BC95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123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1993" indent="0">
              <a:buNone/>
              <a:defRPr sz="1108"/>
            </a:lvl2pPr>
            <a:lvl3pPr marL="843987" indent="0">
              <a:buNone/>
              <a:defRPr sz="1015"/>
            </a:lvl3pPr>
            <a:lvl4pPr marL="1265981" indent="0">
              <a:buNone/>
              <a:defRPr sz="831"/>
            </a:lvl4pPr>
            <a:lvl5pPr marL="1687973" indent="0">
              <a:buNone/>
              <a:defRPr sz="831"/>
            </a:lvl5pPr>
            <a:lvl6pPr marL="2109967" indent="0">
              <a:buNone/>
              <a:defRPr sz="831"/>
            </a:lvl6pPr>
            <a:lvl7pPr marL="2531960" indent="0">
              <a:buNone/>
              <a:defRPr sz="831"/>
            </a:lvl7pPr>
            <a:lvl8pPr marL="2953953" indent="0">
              <a:buNone/>
              <a:defRPr sz="831"/>
            </a:lvl8pPr>
            <a:lvl9pPr marL="3375947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CA193CAF-898D-4B9D-A4E4-2C2BE3FC20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1993" indent="0">
              <a:buNone/>
              <a:defRPr sz="2585"/>
            </a:lvl2pPr>
            <a:lvl3pPr marL="843987" indent="0">
              <a:buNone/>
              <a:defRPr sz="2123"/>
            </a:lvl3pPr>
            <a:lvl4pPr marL="1265981" indent="0">
              <a:buNone/>
              <a:defRPr sz="1846"/>
            </a:lvl4pPr>
            <a:lvl5pPr marL="1687973" indent="0">
              <a:buNone/>
              <a:defRPr sz="1846"/>
            </a:lvl5pPr>
            <a:lvl6pPr marL="2109967" indent="0">
              <a:buNone/>
              <a:defRPr sz="1846"/>
            </a:lvl6pPr>
            <a:lvl7pPr marL="2531960" indent="0">
              <a:buNone/>
              <a:defRPr sz="1846"/>
            </a:lvl7pPr>
            <a:lvl8pPr marL="2953953" indent="0">
              <a:buNone/>
              <a:defRPr sz="1846"/>
            </a:lvl8pPr>
            <a:lvl9pPr marL="3375947" indent="0">
              <a:buNone/>
              <a:defRPr sz="1846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1993" indent="0">
              <a:buNone/>
              <a:defRPr sz="1108"/>
            </a:lvl2pPr>
            <a:lvl3pPr marL="843987" indent="0">
              <a:buNone/>
              <a:defRPr sz="1015"/>
            </a:lvl3pPr>
            <a:lvl4pPr marL="1265981" indent="0">
              <a:buNone/>
              <a:defRPr sz="831"/>
            </a:lvl4pPr>
            <a:lvl5pPr marL="1687973" indent="0">
              <a:buNone/>
              <a:defRPr sz="831"/>
            </a:lvl5pPr>
            <a:lvl6pPr marL="2109967" indent="0">
              <a:buNone/>
              <a:defRPr sz="831"/>
            </a:lvl6pPr>
            <a:lvl7pPr marL="2531960" indent="0">
              <a:buNone/>
              <a:defRPr sz="831"/>
            </a:lvl7pPr>
            <a:lvl8pPr marL="2953953" indent="0">
              <a:buNone/>
              <a:defRPr sz="831"/>
            </a:lvl8pPr>
            <a:lvl9pPr marL="3375947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7597A411-CA80-4E05-8538-6CC376FCCC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E5C9E235-4EF2-4C98-A23D-35C805D5FF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B6CE674B-AB6A-4F38-AFA8-509E9FEEE2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4438"/>
            <a:ext cx="8229600" cy="36115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4BC6F2-A6A3-4F7B-A737-7664A3528251}" type="datetime1">
              <a:rPr lang="en-US"/>
              <a:pPr/>
              <a:t>10/19/2018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5341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88B494-4760-4D67-BCE3-159F8C5250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1993" indent="0" algn="ctr">
              <a:buNone/>
              <a:defRPr/>
            </a:lvl2pPr>
            <a:lvl3pPr marL="843987" indent="0" algn="ctr">
              <a:buNone/>
              <a:defRPr/>
            </a:lvl3pPr>
            <a:lvl4pPr marL="1265981" indent="0" algn="ctr">
              <a:buNone/>
              <a:defRPr/>
            </a:lvl4pPr>
            <a:lvl5pPr marL="1687973" indent="0" algn="ctr">
              <a:buNone/>
              <a:defRPr/>
            </a:lvl5pPr>
            <a:lvl6pPr marL="2109967" indent="0" algn="ctr">
              <a:buNone/>
              <a:defRPr/>
            </a:lvl6pPr>
            <a:lvl7pPr marL="2531960" indent="0" algn="ctr">
              <a:buNone/>
              <a:defRPr/>
            </a:lvl7pPr>
            <a:lvl8pPr marL="2953953" indent="0" algn="ctr">
              <a:buNone/>
              <a:defRPr/>
            </a:lvl8pPr>
            <a:lvl9pPr marL="337594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5DBF98C6-B76C-4F5E-BBD8-08FFE17687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1993" indent="0">
              <a:buNone/>
              <a:defRPr sz="1662"/>
            </a:lvl2pPr>
            <a:lvl3pPr marL="843987" indent="0">
              <a:buNone/>
              <a:defRPr sz="1477"/>
            </a:lvl3pPr>
            <a:lvl4pPr marL="1265981" indent="0">
              <a:buNone/>
              <a:defRPr sz="1292"/>
            </a:lvl4pPr>
            <a:lvl5pPr marL="1687973" indent="0">
              <a:buNone/>
              <a:defRPr sz="1292"/>
            </a:lvl5pPr>
            <a:lvl6pPr marL="2109967" indent="0">
              <a:buNone/>
              <a:defRPr sz="1292"/>
            </a:lvl6pPr>
            <a:lvl7pPr marL="2531960" indent="0">
              <a:buNone/>
              <a:defRPr sz="1292"/>
            </a:lvl7pPr>
            <a:lvl8pPr marL="2953953" indent="0">
              <a:buNone/>
              <a:defRPr sz="1292"/>
            </a:lvl8pPr>
            <a:lvl9pPr marL="3375947" indent="0">
              <a:buNone/>
              <a:defRPr sz="12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624151D9-F2D6-4472-BDBF-6914825F77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123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123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E3F00E1D-464C-47F5-B757-36324B4C43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B89B9D21-2F30-4802-87D3-958DCF2F2B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23" b="1"/>
            </a:lvl1pPr>
            <a:lvl2pPr marL="421993" indent="0">
              <a:buNone/>
              <a:defRPr sz="1846" b="1"/>
            </a:lvl2pPr>
            <a:lvl3pPr marL="843987" indent="0">
              <a:buNone/>
              <a:defRPr sz="1662" b="1"/>
            </a:lvl3pPr>
            <a:lvl4pPr marL="1265981" indent="0">
              <a:buNone/>
              <a:defRPr sz="1477" b="1"/>
            </a:lvl4pPr>
            <a:lvl5pPr marL="1687973" indent="0">
              <a:buNone/>
              <a:defRPr sz="1477" b="1"/>
            </a:lvl5pPr>
            <a:lvl6pPr marL="2109967" indent="0">
              <a:buNone/>
              <a:defRPr sz="1477" b="1"/>
            </a:lvl6pPr>
            <a:lvl7pPr marL="2531960" indent="0">
              <a:buNone/>
              <a:defRPr sz="1477" b="1"/>
            </a:lvl7pPr>
            <a:lvl8pPr marL="2953953" indent="0">
              <a:buNone/>
              <a:defRPr sz="1477" b="1"/>
            </a:lvl8pPr>
            <a:lvl9pPr marL="3375947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123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23" b="1"/>
            </a:lvl1pPr>
            <a:lvl2pPr marL="421993" indent="0">
              <a:buNone/>
              <a:defRPr sz="1846" b="1"/>
            </a:lvl2pPr>
            <a:lvl3pPr marL="843987" indent="0">
              <a:buNone/>
              <a:defRPr sz="1662" b="1"/>
            </a:lvl3pPr>
            <a:lvl4pPr marL="1265981" indent="0">
              <a:buNone/>
              <a:defRPr sz="1477" b="1"/>
            </a:lvl4pPr>
            <a:lvl5pPr marL="1687973" indent="0">
              <a:buNone/>
              <a:defRPr sz="1477" b="1"/>
            </a:lvl5pPr>
            <a:lvl6pPr marL="2109967" indent="0">
              <a:buNone/>
              <a:defRPr sz="1477" b="1"/>
            </a:lvl6pPr>
            <a:lvl7pPr marL="2531960" indent="0">
              <a:buNone/>
              <a:defRPr sz="1477" b="1"/>
            </a:lvl7pPr>
            <a:lvl8pPr marL="2953953" indent="0">
              <a:buNone/>
              <a:defRPr sz="1477" b="1"/>
            </a:lvl8pPr>
            <a:lvl9pPr marL="3375947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123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808EE5AA-DB6F-4FC6-BDFB-57A17D926E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fld id="{7504E5DC-39BB-4BEA-BB4E-ABBED46533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19050" y="6629400"/>
            <a:ext cx="91630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/>
          <p:cNvPicPr>
            <a:picLocks noChangeAspect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934200" y="6081713"/>
            <a:ext cx="20764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extBox 1"/>
          <p:cNvSpPr txBox="1">
            <a:spLocks noChangeArrowheads="1"/>
          </p:cNvSpPr>
          <p:nvPr userDrawn="1"/>
        </p:nvSpPr>
        <p:spPr bwMode="auto">
          <a:xfrm>
            <a:off x="228600" y="6224588"/>
            <a:ext cx="13954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>
                <a:solidFill>
                  <a:srgbClr val="4D4D4D"/>
                </a:solidFill>
                <a:latin typeface="Helvetica Neue"/>
                <a:ea typeface="Helvetica Neue"/>
                <a:cs typeface="Helvetica Neue"/>
              </a:rPr>
              <a:t>Lesson 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  <p:sldLayoutId id="2147484496" r:id="rId2"/>
    <p:sldLayoutId id="2147484493" r:id="rId3"/>
    <p:sldLayoutId id="2147484494" r:id="rId4"/>
    <p:sldLayoutId id="2147484497" r:id="rId5"/>
    <p:sldLayoutId id="2147484498" r:id="rId6"/>
    <p:sldLayoutId id="2147484499" r:id="rId7"/>
    <p:sldLayoutId id="2147484500" r:id="rId8"/>
    <p:sldLayoutId id="2147484501" r:id="rId9"/>
    <p:sldLayoutId id="2147484502" r:id="rId10"/>
    <p:sldLayoutId id="2147484503" r:id="rId11"/>
    <p:sldLayoutId id="2147484504" r:id="rId12"/>
    <p:sldLayoutId id="2147484505" r:id="rId13"/>
    <p:sldLayoutId id="2147484506" r:id="rId14"/>
    <p:sldLayoutId id="2147484507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  <a:ea typeface="ヒラギノ角ゴ Pro W3" pitchFamily="1" charset="-128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  <a:ea typeface="ヒラギノ角ゴ Pro W3" pitchFamily="1" charset="-128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  <a:ea typeface="ヒラギノ角ゴ Pro W3" pitchFamily="1" charset="-128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  <a:ea typeface="ヒラギノ角ゴ Pro W3" pitchFamily="1" charset="-128"/>
          <a:cs typeface="ヒラギノ角ゴ Pro W3" charset="0"/>
        </a:defRPr>
      </a:lvl5pPr>
      <a:lvl6pPr marL="421993" algn="ctr" rtl="0" fontAlgn="base">
        <a:spcBef>
          <a:spcPct val="0"/>
        </a:spcBef>
        <a:spcAft>
          <a:spcPct val="0"/>
        </a:spcAft>
        <a:defRPr sz="3969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843987" algn="ctr" rtl="0" fontAlgn="base">
        <a:spcBef>
          <a:spcPct val="0"/>
        </a:spcBef>
        <a:spcAft>
          <a:spcPct val="0"/>
        </a:spcAft>
        <a:defRPr sz="3969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265981" algn="ctr" rtl="0" fontAlgn="base">
        <a:spcBef>
          <a:spcPct val="0"/>
        </a:spcBef>
        <a:spcAft>
          <a:spcPct val="0"/>
        </a:spcAft>
        <a:defRPr sz="3969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687973" algn="ctr" rtl="0" fontAlgn="base">
        <a:spcBef>
          <a:spcPct val="0"/>
        </a:spcBef>
        <a:spcAft>
          <a:spcPct val="0"/>
        </a:spcAft>
        <a:defRPr sz="3969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684213" indent="-261938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052513" indent="-20955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474788" indent="-2095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1897063" indent="-2095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320963" indent="-210997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6pPr>
      <a:lvl7pPr marL="2742957" indent="-210997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7pPr>
      <a:lvl8pPr marL="3164950" indent="-210997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8pPr>
      <a:lvl9pPr marL="3586943" indent="-210997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398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1993" algn="l" defTabSz="84398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3987" algn="l" defTabSz="84398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5981" algn="l" defTabSz="84398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7973" algn="l" defTabSz="84398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09967" algn="l" defTabSz="84398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1960" algn="l" defTabSz="84398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3953" algn="l" defTabSz="84398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5947" algn="l" defTabSz="84398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4294967295"/>
          </p:nvPr>
        </p:nvSpPr>
        <p:spPr bwMode="auto">
          <a:xfrm>
            <a:off x="685800" y="242888"/>
            <a:ext cx="7515225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5400" b="1" smtClean="0">
                <a:solidFill>
                  <a:srgbClr val="006600"/>
                </a:solidFill>
              </a:rPr>
              <a:t>JA Be Entrepreneurial</a:t>
            </a:r>
          </a:p>
        </p:txBody>
      </p:sp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831850" y="4191000"/>
            <a:ext cx="16478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84396" tIns="42198" rIns="84396" bIns="42198">
            <a:spAutoFit/>
          </a:bodyPr>
          <a:lstStyle>
            <a:lvl1pPr algn="ctr"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algn="ctr"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algn="ctr"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algn="ctr"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algn="ctr"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l" eaLnBrk="1" hangingPunct="1">
              <a:defRPr/>
            </a:pPr>
            <a:r>
              <a:rPr lang="en-US" altLang="en-US" sz="1662" smtClean="0">
                <a:ea typeface="MS PGothic" charset="-128"/>
                <a:cs typeface="Arial" charset="0"/>
              </a:rPr>
              <a:t>Date: </a:t>
            </a:r>
            <a:endParaRPr lang="en-US" altLang="en-US" sz="1662" dirty="0" smtClean="0">
              <a:ea typeface="MS PGothic" charset="-128"/>
              <a:cs typeface="Arial" charset="0"/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831850" y="3124200"/>
            <a:ext cx="3778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84396" tIns="42198" rIns="84396" bIns="42198">
            <a:spAutoFit/>
          </a:bodyPr>
          <a:lstStyle>
            <a:lvl1pPr algn="ctr"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algn="ctr"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algn="ctr"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algn="ctr"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algn="ctr"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l" eaLnBrk="1" hangingPunct="1">
              <a:defRPr/>
            </a:pPr>
            <a:r>
              <a:rPr lang="en-US" altLang="en-US" sz="2123" dirty="0" smtClean="0">
                <a:ea typeface="MS PGothic" charset="-128"/>
                <a:cs typeface="Arial" charset="0"/>
              </a:rPr>
              <a:t>Name of Volunteer 1</a:t>
            </a:r>
          </a:p>
          <a:p>
            <a:pPr algn="l" eaLnBrk="1" hangingPunct="1">
              <a:defRPr/>
            </a:pPr>
            <a:r>
              <a:rPr lang="en-US" altLang="en-US" sz="2123" dirty="0" smtClean="0">
                <a:ea typeface="MS PGothic" charset="-128"/>
                <a:cs typeface="Arial" charset="0"/>
              </a:rPr>
              <a:t>Name of Volunteer 2</a:t>
            </a:r>
          </a:p>
        </p:txBody>
      </p:sp>
      <p:pic>
        <p:nvPicPr>
          <p:cNvPr id="15365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75" y="1300163"/>
            <a:ext cx="3389313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71600"/>
            <a:ext cx="82296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>
                <a:ea typeface="MS PGothic" pitchFamily="34" charset="-128"/>
              </a:rPr>
              <a:t>Financials (Monthly)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2286000"/>
            <a:ext cx="4343400" cy="2316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400" b="1" u="sng" smtClean="0">
                <a:solidFill>
                  <a:srgbClr val="CC33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Revenue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coffee: S$35,000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Sandwiches and Pastries: S$45,000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A5002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Total Revenue = S$80,000</a:t>
            </a:r>
            <a:endParaRPr lang="en-US" altLang="en-US" sz="2000" smtClean="0">
              <a:solidFill>
                <a:srgbClr val="CC33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4572000" y="2286000"/>
            <a:ext cx="0" cy="320040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4953000" y="2286000"/>
            <a:ext cx="39624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2400" b="1" u="sng">
                <a:solidFill>
                  <a:srgbClr val="CC33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Expenses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Cost of supplies: S$20,000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Rent: S$10,000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Utilities: S$3,000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Salary: S$15,000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Marketing: S$10,000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2000">
                <a:solidFill>
                  <a:srgbClr val="A5002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Total Expenses = S$58,000</a:t>
            </a:r>
          </a:p>
        </p:txBody>
      </p:sp>
      <p:sp>
        <p:nvSpPr>
          <p:cNvPr id="38920" name="Rectangle 3"/>
          <p:cNvSpPr>
            <a:spLocks noChangeArrowheads="1"/>
          </p:cNvSpPr>
          <p:nvPr/>
        </p:nvSpPr>
        <p:spPr bwMode="auto">
          <a:xfrm>
            <a:off x="685800" y="49530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2400" b="1" u="sng">
                <a:solidFill>
                  <a:srgbClr val="00CC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Total Profit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US" altLang="en-US" sz="2400" b="1">
                <a:solidFill>
                  <a:srgbClr val="CC33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Revenue - Expenses = S$22,000</a:t>
            </a:r>
          </a:p>
        </p:txBody>
      </p:sp>
      <p:sp>
        <p:nvSpPr>
          <p:cNvPr id="24583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389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371600"/>
            <a:ext cx="82296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>
                <a:ea typeface="MS PGothic" pitchFamily="34" charset="-128"/>
              </a:rPr>
              <a:t>Business Plan – outline</a:t>
            </a:r>
          </a:p>
        </p:txBody>
      </p:sp>
      <p:sp>
        <p:nvSpPr>
          <p:cNvPr id="25603" name="AutoShape 4"/>
          <p:cNvSpPr>
            <a:spLocks noChangeArrowheads="1"/>
          </p:cNvSpPr>
          <p:nvPr/>
        </p:nvSpPr>
        <p:spPr bwMode="auto">
          <a:xfrm>
            <a:off x="1219200" y="2133600"/>
            <a:ext cx="6934200" cy="3581400"/>
          </a:xfrm>
          <a:prstGeom prst="verticalScroll">
            <a:avLst>
              <a:gd name="adj" fmla="val 1250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2400">
                <a:latin typeface="Copperplate Gothic Bold" pitchFamily="34" charset="0"/>
                <a:ea typeface="MS PGothic" pitchFamily="34" charset="-128"/>
              </a:rPr>
              <a:t>1. Product or Service</a:t>
            </a:r>
          </a:p>
          <a:p>
            <a:pPr eaLnBrk="1" hangingPunct="1"/>
            <a:r>
              <a:rPr lang="en-US" altLang="en-US" sz="2400">
                <a:latin typeface="Copperplate Gothic Bold" pitchFamily="34" charset="0"/>
                <a:ea typeface="MS PGothic" pitchFamily="34" charset="-128"/>
              </a:rPr>
              <a:t>2. Customers</a:t>
            </a:r>
          </a:p>
          <a:p>
            <a:pPr eaLnBrk="1" hangingPunct="1"/>
            <a:r>
              <a:rPr lang="en-US" altLang="en-US" sz="2400">
                <a:latin typeface="Copperplate Gothic Bold" pitchFamily="34" charset="0"/>
                <a:ea typeface="MS PGothic" pitchFamily="34" charset="-128"/>
              </a:rPr>
              <a:t>3. Competitive Advantage</a:t>
            </a:r>
          </a:p>
          <a:p>
            <a:pPr eaLnBrk="1" hangingPunct="1"/>
            <a:r>
              <a:rPr lang="en-US" altLang="en-US" sz="2400">
                <a:latin typeface="Copperplate Gothic Bold" pitchFamily="34" charset="0"/>
                <a:ea typeface="MS PGothic" pitchFamily="34" charset="-128"/>
              </a:rPr>
              <a:t>4. Marketing </a:t>
            </a:r>
          </a:p>
          <a:p>
            <a:pPr eaLnBrk="1" hangingPunct="1"/>
            <a:r>
              <a:rPr lang="en-US" altLang="en-US" sz="2400">
                <a:latin typeface="Copperplate Gothic Bold" pitchFamily="34" charset="0"/>
                <a:ea typeface="MS PGothic" pitchFamily="34" charset="-128"/>
              </a:rPr>
              <a:t>5. Ethics &amp;  Social Responsibility</a:t>
            </a:r>
          </a:p>
          <a:p>
            <a:pPr eaLnBrk="1" hangingPunct="1"/>
            <a:r>
              <a:rPr lang="en-US" altLang="en-US" sz="2400">
                <a:latin typeface="Copperplate Gothic Bold" pitchFamily="34" charset="0"/>
                <a:ea typeface="MS PGothic" pitchFamily="34" charset="-128"/>
              </a:rPr>
              <a:t>6. Financials</a:t>
            </a:r>
          </a:p>
        </p:txBody>
      </p:sp>
      <p:sp>
        <p:nvSpPr>
          <p:cNvPr id="25604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412875"/>
            <a:ext cx="8229600" cy="787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SG" altLang="en-US" sz="3200" smtClean="0">
                <a:ea typeface="MS PGothic" pitchFamily="34" charset="-128"/>
              </a:rPr>
              <a:t>Presentations</a:t>
            </a:r>
            <a:endParaRPr lang="en-US" altLang="en-US" sz="3200" smtClean="0">
              <a:ea typeface="MS PGothic" pitchFamily="34" charset="-128"/>
            </a:endParaRPr>
          </a:p>
        </p:txBody>
      </p:sp>
      <p:sp>
        <p:nvSpPr>
          <p:cNvPr id="26627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  <p:pic>
        <p:nvPicPr>
          <p:cNvPr id="26628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2275" y="2403475"/>
            <a:ext cx="32194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5925" y="2281238"/>
            <a:ext cx="5299075" cy="305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2400" smtClean="0">
                <a:ea typeface="MS PGothic" pitchFamily="34" charset="-128"/>
              </a:rPr>
              <a:t>  Entrepreneurs have a passion for their customers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2400" smtClean="0">
                <a:ea typeface="MS PGothic" pitchFamily="34" charset="-128"/>
              </a:rPr>
              <a:t>  Define the target market according to demographic: identify the population segment for the product or service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2400" smtClean="0">
                <a:ea typeface="MS PGothic" pitchFamily="34" charset="-128"/>
              </a:rPr>
              <a:t>  Determine how strong is the need for the product or service in this market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2400" smtClean="0">
                <a:ea typeface="MS PGothic" pitchFamily="34" charset="-128"/>
              </a:rPr>
              <a:t>  Use marketing and advertising to reach the target market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400" smtClean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412875"/>
            <a:ext cx="8229600" cy="787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200" smtClean="0">
                <a:ea typeface="MS PGothic" pitchFamily="34" charset="-128"/>
              </a:rPr>
              <a:t>To Recap</a:t>
            </a:r>
          </a:p>
        </p:txBody>
      </p:sp>
      <p:sp>
        <p:nvSpPr>
          <p:cNvPr id="27652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  <p:pic>
        <p:nvPicPr>
          <p:cNvPr id="27653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670175"/>
            <a:ext cx="3306763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31788" y="2139950"/>
            <a:ext cx="5840412" cy="2747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ea typeface="MS PGothic" pitchFamily="34" charset="-128"/>
              </a:rPr>
              <a:t>Identify your competitive advantages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ea typeface="MS PGothic" pitchFamily="34" charset="-128"/>
              </a:rPr>
              <a:t>Rules for selecting competitive advantages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US" altLang="en-US" sz="2200" smtClean="0"/>
              <a:t>Choose only a few competitive advantages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US" altLang="en-US" sz="2200" smtClean="0"/>
              <a:t>That are simple to remember and do something positive for the product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US" altLang="en-US" sz="2200" smtClean="0"/>
              <a:t>Performance should match the competitive advantage</a:t>
            </a:r>
          </a:p>
          <a:p>
            <a:pPr marL="857250" lvl="1" indent="-457200" eaLnBrk="1" hangingPunct="1">
              <a:lnSpc>
                <a:spcPct val="90000"/>
              </a:lnSpc>
            </a:pPr>
            <a:r>
              <a:rPr lang="en-US" altLang="en-US" sz="2200" smtClean="0"/>
              <a:t>Price can be a competitive advantage, but not profit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412875"/>
            <a:ext cx="8229600" cy="787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200" smtClean="0">
                <a:ea typeface="MS PGothic" pitchFamily="34" charset="-128"/>
              </a:rPr>
              <a:t>To Recap</a:t>
            </a:r>
          </a:p>
        </p:txBody>
      </p:sp>
      <p:sp>
        <p:nvSpPr>
          <p:cNvPr id="28676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  <p:pic>
        <p:nvPicPr>
          <p:cNvPr id="28677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6163" y="2927350"/>
            <a:ext cx="2551112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5925" y="2281238"/>
            <a:ext cx="5299075" cy="2747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400" smtClean="0">
                <a:ea typeface="MS PGothic" pitchFamily="34" charset="-128"/>
              </a:rPr>
              <a:t>As entrepreneurs, you will face ethical dilemmas.</a:t>
            </a:r>
          </a:p>
          <a:p>
            <a:pPr>
              <a:buFontTx/>
              <a:buNone/>
            </a:pPr>
            <a:r>
              <a:rPr lang="en-US" altLang="en-US" sz="2400" smtClean="0">
                <a:ea typeface="MS PGothic" pitchFamily="34" charset="-128"/>
              </a:rPr>
              <a:t>Keep in mind that ethical decisions may seem to cost more in the short-term, but honesty and ethical behaviour always pay off in the long run.</a:t>
            </a:r>
          </a:p>
          <a:p>
            <a:pPr>
              <a:buFontTx/>
              <a:buNone/>
            </a:pPr>
            <a:r>
              <a:rPr lang="en-US" altLang="en-US" sz="2400" smtClean="0">
                <a:ea typeface="MS PGothic" pitchFamily="34" charset="-128"/>
              </a:rPr>
              <a:t>Financials are important.  Must ensure business is viable and sustainable.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412875"/>
            <a:ext cx="8229600" cy="787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200" smtClean="0">
                <a:ea typeface="MS PGothic" pitchFamily="34" charset="-128"/>
              </a:rPr>
              <a:t>To Recap</a:t>
            </a:r>
          </a:p>
        </p:txBody>
      </p:sp>
      <p:sp>
        <p:nvSpPr>
          <p:cNvPr id="29700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  <p:pic>
        <p:nvPicPr>
          <p:cNvPr id="29701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5613" y="2667000"/>
            <a:ext cx="345598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600200"/>
            <a:ext cx="77724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mtClean="0">
                <a:ea typeface="MS PGothic" pitchFamily="34" charset="-128"/>
              </a:rPr>
              <a:t> </a:t>
            </a:r>
            <a:br>
              <a:rPr lang="en-US" altLang="en-US" smtClean="0">
                <a:ea typeface="MS PGothic" pitchFamily="34" charset="-128"/>
              </a:rPr>
            </a:br>
            <a:r>
              <a:rPr lang="en-US" altLang="en-US" smtClean="0">
                <a:ea typeface="MS PGothic" pitchFamily="34" charset="-128"/>
              </a:rPr>
              <a:t/>
            </a:r>
            <a:br>
              <a:rPr lang="en-US" altLang="en-US" smtClean="0">
                <a:ea typeface="MS PGothic" pitchFamily="34" charset="-128"/>
              </a:rPr>
            </a:br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457200" y="2286000"/>
            <a:ext cx="8458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6400" indent="-406400" eaLnBrk="1" hangingPunct="1">
              <a:buFontTx/>
              <a:buChar char="•"/>
            </a:pPr>
            <a:r>
              <a:rPr lang="en-US" altLang="en-US" sz="2400">
                <a:ea typeface="MS PGothic" pitchFamily="34" charset="-128"/>
              </a:rPr>
              <a:t>Success occurs when opportunity and preparation meet.</a:t>
            </a:r>
          </a:p>
          <a:p>
            <a:pPr marL="406400" indent="-406400" eaLnBrk="1" hangingPunct="1">
              <a:buFontTx/>
              <a:buChar char="•"/>
            </a:pPr>
            <a:endParaRPr lang="en-US" altLang="en-US" sz="2400">
              <a:ea typeface="MS PGothic" pitchFamily="34" charset="-128"/>
            </a:endParaRPr>
          </a:p>
          <a:p>
            <a:pPr marL="406400" indent="-406400" eaLnBrk="1" hangingPunct="1">
              <a:buFontTx/>
              <a:buChar char="•"/>
            </a:pPr>
            <a:r>
              <a:rPr lang="en-US" altLang="en-US" sz="2400">
                <a:ea typeface="MS PGothic" pitchFamily="34" charset="-128"/>
              </a:rPr>
              <a:t>Take care of your numbers and your numbers will take care of you.</a:t>
            </a:r>
          </a:p>
          <a:p>
            <a:pPr marL="406400" indent="-406400" eaLnBrk="1" hangingPunct="1">
              <a:buFontTx/>
              <a:buChar char="•"/>
            </a:pPr>
            <a:endParaRPr lang="en-US" altLang="en-US" sz="2400">
              <a:ea typeface="MS PGothic" pitchFamily="34" charset="-128"/>
            </a:endParaRPr>
          </a:p>
          <a:p>
            <a:pPr marL="406400" indent="-406400" eaLnBrk="1" hangingPunct="1">
              <a:buFontTx/>
              <a:buChar char="•"/>
            </a:pPr>
            <a:r>
              <a:rPr lang="en-US" altLang="en-US" sz="2400">
                <a:ea typeface="MS PGothic" pitchFamily="34" charset="-128"/>
              </a:rPr>
              <a:t>As an entrepreneur, the secret to success is good cash management  – Never let your expenses outstrip your revenue.</a:t>
            </a:r>
            <a:endParaRPr lang="en-US" altLang="en-US">
              <a:ea typeface="MS PGothic" pitchFamily="34" charset="-128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57200" y="1447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3200" b="1">
                <a:solidFill>
                  <a:srgbClr val="008000"/>
                </a:solidFill>
                <a:ea typeface="MS PGothic" pitchFamily="34" charset="-128"/>
              </a:rPr>
              <a:t>One Minute Insights</a:t>
            </a:r>
          </a:p>
        </p:txBody>
      </p:sp>
      <p:sp>
        <p:nvSpPr>
          <p:cNvPr id="30725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600200"/>
            <a:ext cx="77724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mtClean="0">
                <a:ea typeface="MS PGothic" pitchFamily="34" charset="-128"/>
              </a:rPr>
              <a:t> </a:t>
            </a:r>
            <a:br>
              <a:rPr lang="en-US" altLang="en-US" smtClean="0">
                <a:ea typeface="MS PGothic" pitchFamily="34" charset="-128"/>
              </a:rPr>
            </a:br>
            <a:r>
              <a:rPr lang="en-US" altLang="en-US" smtClean="0">
                <a:ea typeface="MS PGothic" pitchFamily="34" charset="-128"/>
              </a:rPr>
              <a:t/>
            </a:r>
            <a:br>
              <a:rPr lang="en-US" altLang="en-US" smtClean="0">
                <a:ea typeface="MS PGothic" pitchFamily="34" charset="-128"/>
              </a:rPr>
            </a:br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381000" y="2438400"/>
            <a:ext cx="8458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6400" indent="-406400" eaLnBrk="1" hangingPunct="1">
              <a:buFontTx/>
              <a:buChar char="•"/>
            </a:pPr>
            <a:r>
              <a:rPr lang="en-US" altLang="en-US" sz="2400">
                <a:ea typeface="MS PGothic" pitchFamily="34" charset="-128"/>
              </a:rPr>
              <a:t>Profit is the applause you get for taking care of your customers and creating a motivating environment for your people.</a:t>
            </a:r>
          </a:p>
          <a:p>
            <a:pPr marL="406400" indent="-406400" eaLnBrk="1" hangingPunct="1">
              <a:buFontTx/>
              <a:buChar char="•"/>
            </a:pPr>
            <a:endParaRPr lang="en-US" altLang="en-US" sz="2400">
              <a:ea typeface="MS PGothic" pitchFamily="34" charset="-128"/>
            </a:endParaRPr>
          </a:p>
          <a:p>
            <a:pPr marL="406400" indent="-406400" eaLnBrk="1" hangingPunct="1">
              <a:buFontTx/>
              <a:buChar char="•"/>
            </a:pPr>
            <a:r>
              <a:rPr lang="en-US" altLang="en-US" sz="2400">
                <a:ea typeface="MS PGothic" pitchFamily="34" charset="-128"/>
              </a:rPr>
              <a:t>You can get what you want in life if you help other people get what they want.</a:t>
            </a:r>
          </a:p>
          <a:p>
            <a:pPr marL="406400" indent="-406400" eaLnBrk="1" hangingPunct="1">
              <a:buFontTx/>
              <a:buChar char="•"/>
            </a:pPr>
            <a:endParaRPr lang="en-US" altLang="en-US" sz="2400">
              <a:ea typeface="MS PGothic" pitchFamily="34" charset="-128"/>
            </a:endParaRPr>
          </a:p>
          <a:p>
            <a:pPr marL="406400" indent="-406400" eaLnBrk="1" hangingPunct="1">
              <a:buFontTx/>
              <a:buChar char="•"/>
            </a:pPr>
            <a:r>
              <a:rPr lang="en-US" altLang="en-US" sz="2400">
                <a:ea typeface="MS PGothic" pitchFamily="34" charset="-128"/>
              </a:rPr>
              <a:t>Don</a:t>
            </a:r>
            <a:r>
              <a:rPr lang="ja-JP" altLang="en-US" sz="2400">
                <a:ea typeface="MS PGothic" pitchFamily="34" charset="-128"/>
              </a:rPr>
              <a:t>’</a:t>
            </a:r>
            <a:r>
              <a:rPr lang="en-US" altLang="ja-JP" sz="2400">
                <a:ea typeface="MS PGothic" pitchFamily="34" charset="-128"/>
              </a:rPr>
              <a:t>t be afraid to dream big.</a:t>
            </a:r>
            <a:endParaRPr lang="en-US" altLang="en-US">
              <a:ea typeface="MS PGothic" pitchFamily="34" charset="-128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3200" b="1">
                <a:solidFill>
                  <a:srgbClr val="008000"/>
                </a:solidFill>
                <a:ea typeface="MS PGothic" pitchFamily="34" charset="-128"/>
              </a:rPr>
              <a:t>One Minute Insights . . . Cont/</a:t>
            </a:r>
          </a:p>
        </p:txBody>
      </p:sp>
      <p:sp>
        <p:nvSpPr>
          <p:cNvPr id="31749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667000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MS PGothic" pitchFamily="34" charset="-128"/>
              </a:rPr>
              <a:t>What Do You Know – Post</a:t>
            </a:r>
            <a:br>
              <a:rPr lang="en-US" altLang="en-US" smtClean="0">
                <a:ea typeface="MS PGothic" pitchFamily="34" charset="-128"/>
              </a:rPr>
            </a:br>
            <a:r>
              <a:rPr lang="en-US" altLang="en-US" smtClean="0">
                <a:ea typeface="MS PGothic" pitchFamily="34" charset="-128"/>
              </a:rPr>
              <a:t>5 min</a:t>
            </a:r>
          </a:p>
        </p:txBody>
      </p:sp>
      <p:sp>
        <p:nvSpPr>
          <p:cNvPr id="32771" name="Subtitle 2"/>
          <p:cNvSpPr>
            <a:spLocks noGrp="1"/>
          </p:cNvSpPr>
          <p:nvPr>
            <p:ph type="subTitle" idx="4294967295"/>
          </p:nvPr>
        </p:nvSpPr>
        <p:spPr bwMode="auto">
          <a:xfrm>
            <a:off x="947738" y="554038"/>
            <a:ext cx="7515225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5400" b="1" smtClean="0">
                <a:solidFill>
                  <a:srgbClr val="006600"/>
                </a:solidFill>
              </a:rPr>
              <a:t>JA Be Entrepreneurial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3"/>
          <p:cNvSpPr>
            <a:spLocks noGrp="1"/>
          </p:cNvSpPr>
          <p:nvPr>
            <p:ph idx="4294967295"/>
          </p:nvPr>
        </p:nvSpPr>
        <p:spPr bwMode="auto">
          <a:xfrm>
            <a:off x="762000" y="1541463"/>
            <a:ext cx="7772400" cy="106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6" tIns="42203" rIns="84406" bIns="42203"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mtClean="0">
                <a:solidFill>
                  <a:schemeClr val="tx2"/>
                </a:solidFill>
              </a:rPr>
              <a:t>Lesson 6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SG" altLang="en-US" smtClean="0"/>
              <a:t>Business Plan</a:t>
            </a:r>
            <a:endParaRPr lang="fr-FR" altLang="en-US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969">
                <a:solidFill>
                  <a:schemeClr val="tx2"/>
                </a:solidFill>
                <a:latin typeface="+mj-lt"/>
                <a:ea typeface="+mj-ea"/>
                <a:cs typeface="ヒラギノ角ゴ Pro W3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969">
                <a:solidFill>
                  <a:schemeClr val="tx2"/>
                </a:solidFill>
                <a:latin typeface="Arial" charset="0"/>
                <a:ea typeface="ヒラギノ角ゴ Pro W3" pitchFamily="1" charset="-128"/>
                <a:cs typeface="ヒラギノ角ゴ Pro W3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969">
                <a:solidFill>
                  <a:schemeClr val="tx2"/>
                </a:solidFill>
                <a:latin typeface="Arial" charset="0"/>
                <a:ea typeface="ヒラギノ角ゴ Pro W3" pitchFamily="1" charset="-128"/>
                <a:cs typeface="ヒラギノ角ゴ Pro W3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969">
                <a:solidFill>
                  <a:schemeClr val="tx2"/>
                </a:solidFill>
                <a:latin typeface="Arial" charset="0"/>
                <a:ea typeface="ヒラギノ角ゴ Pro W3" pitchFamily="1" charset="-128"/>
                <a:cs typeface="ヒラギノ角ゴ Pro W3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969">
                <a:solidFill>
                  <a:schemeClr val="tx2"/>
                </a:solidFill>
                <a:latin typeface="Arial" charset="0"/>
                <a:ea typeface="ヒラギノ角ゴ Pro W3" pitchFamily="1" charset="-128"/>
                <a:cs typeface="ヒラギノ角ゴ Pro W3" charset="0"/>
              </a:defRPr>
            </a:lvl5pPr>
            <a:lvl6pPr marL="421993" algn="ctr" rtl="0" fontAlgn="base">
              <a:spcBef>
                <a:spcPct val="0"/>
              </a:spcBef>
              <a:spcAft>
                <a:spcPct val="0"/>
              </a:spcAft>
              <a:defRPr sz="3969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6pPr>
            <a:lvl7pPr marL="843987" algn="ctr" rtl="0" fontAlgn="base">
              <a:spcBef>
                <a:spcPct val="0"/>
              </a:spcBef>
              <a:spcAft>
                <a:spcPct val="0"/>
              </a:spcAft>
              <a:defRPr sz="3969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7pPr>
            <a:lvl8pPr marL="1265981" algn="ctr" rtl="0" fontAlgn="base">
              <a:spcBef>
                <a:spcPct val="0"/>
              </a:spcBef>
              <a:spcAft>
                <a:spcPct val="0"/>
              </a:spcAft>
              <a:defRPr sz="3969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8pPr>
            <a:lvl9pPr marL="1687973" algn="ctr" rtl="0" fontAlgn="base">
              <a:spcBef>
                <a:spcPct val="0"/>
              </a:spcBef>
              <a:spcAft>
                <a:spcPct val="0"/>
              </a:spcAft>
              <a:defRPr sz="3969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eaLnBrk="1" hangingPunct="1">
              <a:defRPr/>
            </a:pPr>
            <a:r>
              <a:rPr lang="en-US" sz="3600" b="1" kern="0" dirty="0" smtClean="0">
                <a:solidFill>
                  <a:srgbClr val="006600"/>
                </a:solidFill>
                <a:cs typeface="Arial" pitchFamily="34" charset="0"/>
              </a:rPr>
              <a:t>JA Be Entrepreneurial</a:t>
            </a:r>
            <a:endParaRPr lang="en-US" sz="3600" b="1" kern="0" dirty="0">
              <a:solidFill>
                <a:srgbClr val="006600"/>
              </a:solidFill>
              <a:cs typeface="Arial" pitchFamily="34" charset="0"/>
            </a:endParaRPr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586038"/>
            <a:ext cx="4716463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 dirty="0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 dirty="0">
              <a:solidFill>
                <a:srgbClr val="006600"/>
              </a:solidFill>
              <a:cs typeface="Arial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28600" y="1447800"/>
            <a:ext cx="87630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+mj-lt"/>
                <a:ea typeface="+mj-ea"/>
                <a:cs typeface="ヒラギノ角ゴ Pro W3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charset="0"/>
                <a:ea typeface="ヒラギノ角ゴ Pro W3" pitchFamily="1" charset="-128"/>
                <a:cs typeface="ヒラギノ角ゴ Pro W3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charset="0"/>
                <a:ea typeface="ヒラギノ角ゴ Pro W3" pitchFamily="1" charset="-128"/>
                <a:cs typeface="ヒラギノ角ゴ Pro W3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charset="0"/>
                <a:ea typeface="ヒラギノ角ゴ Pro W3" pitchFamily="1" charset="-128"/>
                <a:cs typeface="ヒラギノ角ゴ Pro W3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charset="0"/>
                <a:ea typeface="ヒラギノ角ゴ Pro W3" pitchFamily="1" charset="-128"/>
                <a:cs typeface="ヒラギノ角ゴ Pro W3" charset="0"/>
              </a:defRPr>
            </a:lvl5pPr>
            <a:lvl6pPr marL="421993" algn="ctr" rtl="0" fontAlgn="base">
              <a:spcBef>
                <a:spcPct val="0"/>
              </a:spcBef>
              <a:spcAft>
                <a:spcPct val="0"/>
              </a:spcAft>
              <a:defRPr sz="3969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6pPr>
            <a:lvl7pPr marL="843987" algn="ctr" rtl="0" fontAlgn="base">
              <a:spcBef>
                <a:spcPct val="0"/>
              </a:spcBef>
              <a:spcAft>
                <a:spcPct val="0"/>
              </a:spcAft>
              <a:defRPr sz="3969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7pPr>
            <a:lvl8pPr marL="1265981" algn="ctr" rtl="0" fontAlgn="base">
              <a:spcBef>
                <a:spcPct val="0"/>
              </a:spcBef>
              <a:spcAft>
                <a:spcPct val="0"/>
              </a:spcAft>
              <a:defRPr sz="3969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8pPr>
            <a:lvl9pPr marL="1687973" algn="ctr" rtl="0" fontAlgn="base">
              <a:spcBef>
                <a:spcPct val="0"/>
              </a:spcBef>
              <a:spcAft>
                <a:spcPct val="0"/>
              </a:spcAft>
              <a:defRPr sz="3969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>
              <a:defRPr/>
            </a:pPr>
            <a:r>
              <a:rPr lang="en-US" altLang="en-US" sz="3200" kern="0" smtClean="0">
                <a:ea typeface="MS PGothic" charset="-128"/>
              </a:rPr>
              <a:t>Elements of successful start-up</a:t>
            </a:r>
            <a:endParaRPr lang="en-US" altLang="en-US" sz="3200" kern="0">
              <a:ea typeface="MS PGothic" charset="-128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62000" y="30480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 b="1">
                <a:solidFill>
                  <a:srgbClr val="006600"/>
                </a:solidFill>
                <a:ea typeface="MS PGothic" pitchFamily="34" charset="-128"/>
              </a:rPr>
              <a:t>Business Plan 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505200" y="2133600"/>
            <a:ext cx="2357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ea typeface="MS PGothic" pitchFamily="34" charset="-128"/>
              </a:rPr>
              <a:t>An informed</a:t>
            </a:r>
          </a:p>
          <a:p>
            <a:pPr algn="ctr"/>
            <a:r>
              <a:rPr lang="en-US" altLang="en-US">
                <a:ea typeface="MS PGothic" pitchFamily="34" charset="-128"/>
              </a:rPr>
              <a:t>Entrepreneur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562600" y="32004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>
                <a:ea typeface="MS PGothic" pitchFamily="34" charset="-128"/>
              </a:rPr>
              <a:t>    The Right Product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5791200" y="4714875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a typeface="MS PGothic" pitchFamily="34" charset="-128"/>
              </a:rPr>
              <a:t>The Right Market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3505200" y="518160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ea typeface="MS PGothic" pitchFamily="34" charset="-128"/>
              </a:rPr>
              <a:t>Specific Competitive Advantages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762000" y="4648200"/>
            <a:ext cx="220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>
                <a:ea typeface="MS PGothic" pitchFamily="34" charset="-128"/>
              </a:rPr>
              <a:t>Ethics and Social Responsibility Plan</a:t>
            </a:r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 rot="-9021017">
            <a:off x="2849563" y="4930775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EF79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 sz="2400" i="1">
              <a:ea typeface="MS PGothic" pitchFamily="34" charset="-128"/>
            </a:endParaRPr>
          </a:p>
        </p:txBody>
      </p:sp>
      <p:sp>
        <p:nvSpPr>
          <p:cNvPr id="24" name="AutoShape 15"/>
          <p:cNvSpPr>
            <a:spLocks noChangeArrowheads="1"/>
          </p:cNvSpPr>
          <p:nvPr/>
        </p:nvSpPr>
        <p:spPr bwMode="auto">
          <a:xfrm rot="8847282">
            <a:off x="5808663" y="5287963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EF79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 sz="2400" i="1">
              <a:ea typeface="MS PGothic" pitchFamily="34" charset="-128"/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 rot="5400000">
            <a:off x="6518275" y="3995738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EF79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 sz="2400" i="1">
              <a:ea typeface="MS PGothic" pitchFamily="34" charset="-128"/>
            </a:endParaRPr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 rot="2332795">
            <a:off x="5754688" y="2433638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EF79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 sz="2400" i="1">
              <a:ea typeface="MS PGothic" pitchFamily="34" charset="-128"/>
            </a:endParaRP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 rot="-5400000">
            <a:off x="1866900" y="37719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EF79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 sz="2400" i="1">
              <a:ea typeface="MS PGothic" pitchFamily="34" charset="-128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 rot="-1711354">
            <a:off x="2852738" y="2513013"/>
            <a:ext cx="576262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EF790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smtClean="0">
                <a:ea typeface="MS PGothic" pitchFamily="34" charset="-128"/>
              </a:rPr>
              <a:t>Sample Business Plan</a:t>
            </a:r>
          </a:p>
        </p:txBody>
      </p:sp>
      <p:sp>
        <p:nvSpPr>
          <p:cNvPr id="18435" name="Rectangle 9"/>
          <p:cNvSpPr>
            <a:spLocks noChangeArrowheads="1"/>
          </p:cNvSpPr>
          <p:nvPr/>
        </p:nvSpPr>
        <p:spPr bwMode="auto">
          <a:xfrm>
            <a:off x="381000" y="2362200"/>
            <a:ext cx="8382000" cy="2667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marL="457200" indent="-457200" algn="ctr" eaLnBrk="1" hangingPunct="1"/>
            <a:r>
              <a:rPr lang="en-US" altLang="en-US" sz="4000" b="1">
                <a:solidFill>
                  <a:srgbClr val="CC3300"/>
                </a:solidFill>
                <a:latin typeface="Blackadder ITC" pitchFamily="82" charset="0"/>
                <a:ea typeface="MS PGothic" pitchFamily="34" charset="-128"/>
              </a:rPr>
              <a:t>Coffee Way Cafe</a:t>
            </a:r>
          </a:p>
        </p:txBody>
      </p:sp>
      <p:pic>
        <p:nvPicPr>
          <p:cNvPr id="18436" name="Picture 13" descr="coffee_morn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514600"/>
            <a:ext cx="1981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 Box 14"/>
          <p:cNvSpPr txBox="1">
            <a:spLocks noChangeArrowheads="1"/>
          </p:cNvSpPr>
          <p:nvPr/>
        </p:nvSpPr>
        <p:spPr bwMode="auto">
          <a:xfrm>
            <a:off x="533400" y="50292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CC3300"/>
                </a:solidFill>
                <a:latin typeface="Copperplate Gothic Bold" pitchFamily="34" charset="0"/>
                <a:ea typeface="MS PGothic" pitchFamily="34" charset="-128"/>
              </a:rPr>
              <a:t>Everyday begins with Coffee Way !</a:t>
            </a:r>
          </a:p>
        </p:txBody>
      </p:sp>
      <p:sp>
        <p:nvSpPr>
          <p:cNvPr id="18438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1382713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 dirty="0">
                <a:latin typeface="+mj-lt"/>
                <a:ea typeface="+mj-ea"/>
                <a:cs typeface="+mj-cs"/>
              </a:rPr>
              <a:t>Coffee Way</a:t>
            </a:r>
            <a:r>
              <a:rPr lang="en-US" sz="3200" b="1" kern="0" dirty="0">
                <a:latin typeface="+mj-lt"/>
                <a:ea typeface="+mj-ea"/>
                <a:cs typeface="+mj-cs"/>
              </a:rPr>
              <a:t> </a:t>
            </a:r>
            <a:r>
              <a:rPr lang="en-US" sz="3200" b="1" i="1" kern="0" dirty="0">
                <a:latin typeface="+mj-lt"/>
                <a:ea typeface="+mj-ea"/>
                <a:cs typeface="+mj-cs"/>
              </a:rPr>
              <a:t>Cafe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133600"/>
            <a:ext cx="8229600" cy="361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60000"/>
              </a:spcBef>
            </a:pPr>
            <a:r>
              <a:rPr lang="en-US" altLang="en-US" sz="2400" b="1" u="sng">
                <a:ea typeface="MS PGothic" pitchFamily="34" charset="-128"/>
              </a:rPr>
              <a:t>Product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Font typeface="Arial" pitchFamily="34" charset="0"/>
              <a:buChar char="•"/>
            </a:pPr>
            <a:r>
              <a:rPr lang="en-US" altLang="en-US" sz="2400">
                <a:ea typeface="MS PGothic" pitchFamily="34" charset="-128"/>
              </a:rPr>
              <a:t>New Coffee joint in Toa Payoh Hub.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Font typeface="Arial" pitchFamily="34" charset="0"/>
              <a:buChar char="•"/>
            </a:pPr>
            <a:r>
              <a:rPr lang="en-US" altLang="en-US" sz="2400">
                <a:ea typeface="MS PGothic" pitchFamily="34" charset="-128"/>
              </a:rPr>
              <a:t>Offers aromatic Brazilian coffee, savory Sandwiches, mouth-watering Cakes and finger-licking Snacks.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Font typeface="Arial" pitchFamily="34" charset="0"/>
              <a:buChar char="•"/>
            </a:pPr>
            <a:r>
              <a:rPr lang="en-US" altLang="en-US" sz="2400">
                <a:ea typeface="MS PGothic" pitchFamily="34" charset="-128"/>
              </a:rPr>
              <a:t>100% Organic.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Font typeface="Arial" pitchFamily="34" charset="0"/>
              <a:buChar char="•"/>
            </a:pPr>
            <a:r>
              <a:rPr lang="en-US" altLang="en-US" sz="2400">
                <a:ea typeface="MS PGothic" pitchFamily="34" charset="-128"/>
              </a:rPr>
              <a:t>Personalized service with a smile.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Font typeface="Arial" pitchFamily="34" charset="0"/>
              <a:buChar char="•"/>
            </a:pPr>
            <a:r>
              <a:rPr lang="en-US" altLang="en-US" sz="2400">
                <a:ea typeface="MS PGothic" pitchFamily="34" charset="-128"/>
              </a:rPr>
              <a:t>Seating with wi-fi access.</a:t>
            </a:r>
          </a:p>
        </p:txBody>
      </p:sp>
      <p:sp>
        <p:nvSpPr>
          <p:cNvPr id="19460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smtClean="0">
                <a:ea typeface="MS PGothic" pitchFamily="34" charset="-128"/>
              </a:rPr>
              <a:t>Customers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895600"/>
            <a:ext cx="3429000" cy="2667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ea typeface="MS PGothic" pitchFamily="34" charset="-128"/>
              </a:rPr>
              <a:t>Commuters</a:t>
            </a:r>
          </a:p>
          <a:p>
            <a:r>
              <a:rPr lang="en-US" altLang="en-US" sz="2400" smtClean="0">
                <a:ea typeface="MS PGothic" pitchFamily="34" charset="-128"/>
              </a:rPr>
              <a:t>Students</a:t>
            </a:r>
          </a:p>
          <a:p>
            <a:r>
              <a:rPr lang="en-US" altLang="en-US" sz="2400" smtClean="0">
                <a:ea typeface="MS PGothic" pitchFamily="34" charset="-128"/>
              </a:rPr>
              <a:t>Families</a:t>
            </a:r>
          </a:p>
          <a:p>
            <a:r>
              <a:rPr lang="en-US" altLang="en-US" sz="2400" smtClean="0">
                <a:ea typeface="MS PGothic" pitchFamily="34" charset="-128"/>
              </a:rPr>
              <a:t>Working adults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9600" y="2654300"/>
            <a:ext cx="3225800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9225" y="3252788"/>
            <a:ext cx="2514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8388" y="4332288"/>
            <a:ext cx="2527300" cy="168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>
                <a:ea typeface="MS PGothic" pitchFamily="34" charset="-128"/>
              </a:rPr>
              <a:t>Competitive Advantage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2333625"/>
            <a:ext cx="4495800" cy="2362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en-US" sz="2400" smtClean="0">
                <a:ea typeface="MS PGothic" pitchFamily="34" charset="-128"/>
              </a:rPr>
              <a:t>Quality of Service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400" smtClean="0">
                <a:ea typeface="MS PGothic" pitchFamily="34" charset="-128"/>
              </a:rPr>
              <a:t>100% Organic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400" smtClean="0">
                <a:ea typeface="MS PGothic" pitchFamily="34" charset="-128"/>
              </a:rPr>
              <a:t>Location  (MRT &amp; Bus Exchange)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400" smtClean="0">
                <a:ea typeface="MS PGothic" pitchFamily="34" charset="-128"/>
              </a:rPr>
              <a:t>Wi-fi</a:t>
            </a:r>
          </a:p>
        </p:txBody>
      </p:sp>
      <p:sp>
        <p:nvSpPr>
          <p:cNvPr id="21508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6400" y="3171825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1438" y="4321175"/>
            <a:ext cx="3048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4013" y="2532063"/>
            <a:ext cx="2592387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>
                <a:ea typeface="MS PGothic" pitchFamily="34" charset="-128"/>
              </a:rPr>
              <a:t>Marketing Strategy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2865438"/>
            <a:ext cx="4724400" cy="2925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/>
            <a:r>
              <a:rPr lang="en-US" altLang="en-US" sz="2400" smtClean="0">
                <a:ea typeface="MS PGothic" pitchFamily="34" charset="-128"/>
              </a:rPr>
              <a:t>Free Pamphlets/Mail Drop</a:t>
            </a:r>
          </a:p>
          <a:p>
            <a:pPr marL="457200" indent="-457200"/>
            <a:r>
              <a:rPr lang="en-US" altLang="en-US" sz="2400" smtClean="0">
                <a:ea typeface="MS PGothic" pitchFamily="34" charset="-128"/>
              </a:rPr>
              <a:t>Discount Offers (online Coupon)</a:t>
            </a:r>
          </a:p>
          <a:p>
            <a:pPr marL="457200" indent="-457200"/>
            <a:r>
              <a:rPr lang="en-US" altLang="en-US" sz="2400" smtClean="0">
                <a:ea typeface="MS PGothic" pitchFamily="34" charset="-128"/>
              </a:rPr>
              <a:t>Redemption Cards</a:t>
            </a:r>
          </a:p>
          <a:p>
            <a:pPr marL="457200" indent="-457200"/>
            <a:r>
              <a:rPr lang="en-US" altLang="en-US" sz="2400" smtClean="0">
                <a:ea typeface="MS PGothic" pitchFamily="34" charset="-128"/>
              </a:rPr>
              <a:t>Social networks: facebook/twitter</a:t>
            </a:r>
          </a:p>
        </p:txBody>
      </p:sp>
      <p:sp>
        <p:nvSpPr>
          <p:cNvPr id="22532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  <p:pic>
        <p:nvPicPr>
          <p:cNvPr id="22533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2838" y="2327275"/>
            <a:ext cx="3536950" cy="349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>
                <a:ea typeface="MS PGothic" pitchFamily="34" charset="-128"/>
              </a:rPr>
              <a:t>Ethics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2514600"/>
            <a:ext cx="4953000" cy="2286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ea typeface="MS PGothic" pitchFamily="34" charset="-128"/>
              </a:rPr>
              <a:t>In compliance with health regulations</a:t>
            </a:r>
          </a:p>
          <a:p>
            <a:pPr lvl="1"/>
            <a:r>
              <a:rPr lang="en-US" altLang="en-US" sz="2400" smtClean="0"/>
              <a:t>put the well being &amp; health of people we serve 1st  (QUALITY)</a:t>
            </a:r>
          </a:p>
          <a:p>
            <a:r>
              <a:rPr lang="en-US" altLang="en-US" sz="2400" smtClean="0">
                <a:ea typeface="MS PGothic" pitchFamily="34" charset="-128"/>
              </a:rPr>
              <a:t>Protect the Environment – Green Movement</a:t>
            </a:r>
          </a:p>
        </p:txBody>
      </p:sp>
      <p:sp>
        <p:nvSpPr>
          <p:cNvPr id="23556" name="Title 1"/>
          <p:cNvSpPr txBox="1">
            <a:spLocks/>
          </p:cNvSpPr>
          <p:nvPr/>
        </p:nvSpPr>
        <p:spPr bwMode="auto">
          <a:xfrm>
            <a:off x="304800" y="474663"/>
            <a:ext cx="86868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800" b="1">
                <a:solidFill>
                  <a:srgbClr val="006600"/>
                </a:solidFill>
                <a:cs typeface="Arial" pitchFamily="34" charset="0"/>
              </a:rPr>
              <a:t>JA Be Entrepreneurial – The Business Plan</a:t>
            </a:r>
          </a:p>
          <a:p>
            <a:pPr algn="ctr" eaLnBrk="1" hangingPunct="1"/>
            <a:endParaRPr lang="en-US" sz="2800" b="1">
              <a:solidFill>
                <a:srgbClr val="006600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538" y="2546350"/>
            <a:ext cx="36083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y_Smudge_Powerpoint">
  <a:themeElements>
    <a:clrScheme name="Edgy_Smudge_Powerpo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dgy_Smudge_Powerpoint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Edgy_Smudge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y_Smudge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y_Smudge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y_Smudge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y_Smudge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y_Smudge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y_Smudge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y_Smudge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y_Smudge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y_Smudge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y_Smudge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y_Smudge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608</Words>
  <Application>Microsoft Office PowerPoint</Application>
  <PresentationFormat>On-screen Show (4:3)</PresentationFormat>
  <Paragraphs>115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ヒラギノ角ゴ Pro W3</vt:lpstr>
      <vt:lpstr>Calibri</vt:lpstr>
      <vt:lpstr>MS PGothic</vt:lpstr>
      <vt:lpstr>Helvetica Neue</vt:lpstr>
      <vt:lpstr>Wingdings</vt:lpstr>
      <vt:lpstr>Blackadder ITC</vt:lpstr>
      <vt:lpstr>Copperplate Gothic Bold</vt:lpstr>
      <vt:lpstr>Arial Unicode MS</vt:lpstr>
      <vt:lpstr>Edgy_Smudge_Powerpoint</vt:lpstr>
      <vt:lpstr>Slide 1</vt:lpstr>
      <vt:lpstr>Slide 2</vt:lpstr>
      <vt:lpstr>Slide 3</vt:lpstr>
      <vt:lpstr>Sample Business Plan</vt:lpstr>
      <vt:lpstr>Slide 5</vt:lpstr>
      <vt:lpstr>Customers</vt:lpstr>
      <vt:lpstr>Competitive Advantage</vt:lpstr>
      <vt:lpstr>Marketing Strategy</vt:lpstr>
      <vt:lpstr>Ethics</vt:lpstr>
      <vt:lpstr>Financials (Monthly)</vt:lpstr>
      <vt:lpstr>Business Plan – outline</vt:lpstr>
      <vt:lpstr>Presentations</vt:lpstr>
      <vt:lpstr>To Recap</vt:lpstr>
      <vt:lpstr>To Recap</vt:lpstr>
      <vt:lpstr>To Recap</vt:lpstr>
      <vt:lpstr>   </vt:lpstr>
      <vt:lpstr>   </vt:lpstr>
      <vt:lpstr>What Do You Know – Post 5 min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Khvan Irina</dc:creator>
  <cp:lastModifiedBy>1513080</cp:lastModifiedBy>
  <cp:revision>6</cp:revision>
  <dcterms:created xsi:type="dcterms:W3CDTF">2016-02-04T06:22:23Z</dcterms:created>
  <dcterms:modified xsi:type="dcterms:W3CDTF">2018-10-19T02:43:41Z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151136</vt:lpwstr>
  </property>
  <property fmtid="{D5CDD505-2E9C-101B-9397-08002B2CF9AE}" pid="3" name="Jive_VersionGuid">
    <vt:lpwstr>3861c1b8-0dd7-44e3-bbc6-1782a9592ebf</vt:lpwstr>
  </property>
  <property fmtid="{D5CDD505-2E9C-101B-9397-08002B2CF9AE}" pid="4" name="Offisync_ServerID">
    <vt:lpwstr>079c9164-7339-42fe-af33-ba0b7af56650</vt:lpwstr>
  </property>
  <property fmtid="{D5CDD505-2E9C-101B-9397-08002B2CF9AE}" pid="5" name="Jive_PrevVersionNumber">
    <vt:lpwstr/>
  </property>
  <property fmtid="{D5CDD505-2E9C-101B-9397-08002B2CF9AE}" pid="6" name="Offisync_UpdateToken">
    <vt:lpwstr>3</vt:lpwstr>
  </property>
  <property fmtid="{D5CDD505-2E9C-101B-9397-08002B2CF9AE}" pid="7" name="Jive_ModifiedButNotPublished">
    <vt:lpwstr/>
  </property>
  <property fmtid="{D5CDD505-2E9C-101B-9397-08002B2CF9AE}" pid="8" name="Jive_LatestUserAccountName">
    <vt:lpwstr>1513080</vt:lpwstr>
  </property>
  <property fmtid="{D5CDD505-2E9C-101B-9397-08002B2CF9AE}" pid="9" name="Offisync_ProviderInitializationData">
    <vt:lpwstr>https://thebridge.zone1.scb.net</vt:lpwstr>
  </property>
  <property fmtid="{D5CDD505-2E9C-101B-9397-08002B2CF9AE}" pid="10" name="Jive_LatestFileFullName">
    <vt:lpwstr/>
  </property>
  <property fmtid="{D5CDD505-2E9C-101B-9397-08002B2CF9AE}" pid="11" name="Jive_VersionGuid_v2.5">
    <vt:lpwstr/>
  </property>
</Properties>
</file>