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6" r:id="rId6"/>
    <p:sldId id="260" r:id="rId7"/>
    <p:sldId id="269" r:id="rId8"/>
    <p:sldId id="267" r:id="rId9"/>
    <p:sldId id="268" r:id="rId10"/>
    <p:sldId id="289" r:id="rId11"/>
    <p:sldId id="290" r:id="rId12"/>
    <p:sldId id="262" r:id="rId13"/>
    <p:sldId id="282" r:id="rId14"/>
    <p:sldId id="283" r:id="rId15"/>
    <p:sldId id="292" r:id="rId16"/>
    <p:sldId id="270" r:id="rId17"/>
    <p:sldId id="286" r:id="rId18"/>
    <p:sldId id="284" r:id="rId19"/>
    <p:sldId id="293" r:id="rId20"/>
    <p:sldId id="273" r:id="rId21"/>
    <p:sldId id="272" r:id="rId22"/>
    <p:sldId id="291" r:id="rId23"/>
    <p:sldId id="274" r:id="rId24"/>
    <p:sldId id="275" r:id="rId25"/>
    <p:sldId id="276" r:id="rId26"/>
    <p:sldId id="263" r:id="rId27"/>
    <p:sldId id="264" r:id="rId28"/>
    <p:sldId id="280" r:id="rId29"/>
    <p:sldId id="278" r:id="rId30"/>
    <p:sldId id="288" r:id="rId31"/>
    <p:sldId id="277" r:id="rId32"/>
    <p:sldId id="287" r:id="rId33"/>
    <p:sldId id="281" r:id="rId34"/>
    <p:sldId id="265" r:id="rId35"/>
  </p:sldIdLst>
  <p:sldSz cx="9144000" cy="6858000" type="screen4x3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75" d="100"/>
          <a:sy n="175" d="100"/>
        </p:scale>
        <p:origin x="1374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39" tIns="49520" rIns="99039" bIns="49520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39" tIns="49520" rIns="99039" bIns="49520" rtlCol="0"/>
          <a:lstStyle>
            <a:lvl1pPr algn="r">
              <a:defRPr sz="1300"/>
            </a:lvl1pPr>
          </a:lstStyle>
          <a:p>
            <a:fld id="{04A96DC2-8EB5-446C-B911-2E1547715B35}" type="datetimeFigureOut">
              <a:rPr lang="ko-KR" altLang="en-US" smtClean="0"/>
              <a:pPr/>
              <a:t>2019-03-12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9938"/>
            <a:ext cx="5114925" cy="3835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39" tIns="49520" rIns="99039" bIns="495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0" y="4861442"/>
            <a:ext cx="5679440" cy="4605576"/>
          </a:xfrm>
          <a:prstGeom prst="rect">
            <a:avLst/>
          </a:prstGeom>
        </p:spPr>
        <p:txBody>
          <a:bodyPr vert="horz" lIns="99039" tIns="49520" rIns="99039" bIns="495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1731"/>
          </a:xfrm>
          <a:prstGeom prst="rect">
            <a:avLst/>
          </a:prstGeom>
        </p:spPr>
        <p:txBody>
          <a:bodyPr vert="horz" lIns="99039" tIns="49520" rIns="99039" bIns="49520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1731"/>
          </a:xfrm>
          <a:prstGeom prst="rect">
            <a:avLst/>
          </a:prstGeom>
        </p:spPr>
        <p:txBody>
          <a:bodyPr vert="horz" lIns="99039" tIns="49520" rIns="99039" bIns="49520" rtlCol="0" anchor="b"/>
          <a:lstStyle>
            <a:lvl1pPr algn="r">
              <a:defRPr sz="1300"/>
            </a:lvl1pPr>
          </a:lstStyle>
          <a:p>
            <a:fld id="{7F53D8F4-8F5B-4674-97B2-96C2D2F131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928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53D8F4-8F5B-4674-97B2-96C2D2F131DB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449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53D8F4-8F5B-4674-97B2-96C2D2F131DB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233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</a:t>
            </a:r>
            <a:r>
              <a:rPr lang="ko-KR" altLang="en-US" smtClean="0"/>
              <a:t>년 </a:t>
            </a:r>
            <a:r>
              <a:rPr lang="en-US" altLang="ko-KR" smtClean="0"/>
              <a:t>3</a:t>
            </a:r>
            <a:r>
              <a:rPr lang="ko-KR" altLang="en-US" smtClean="0"/>
              <a:t>월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Lambda Calculus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D865-78A7-4578-8AC7-4AABE63E18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</a:t>
            </a:r>
            <a:r>
              <a:rPr lang="ko-KR" altLang="en-US" smtClean="0"/>
              <a:t>년 </a:t>
            </a:r>
            <a:r>
              <a:rPr lang="en-US" altLang="ko-KR" smtClean="0"/>
              <a:t>3</a:t>
            </a:r>
            <a:r>
              <a:rPr lang="ko-KR" altLang="en-US" smtClean="0"/>
              <a:t>월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Lambda Calculus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D865-78A7-4578-8AC7-4AABE63E18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</a:t>
            </a:r>
            <a:r>
              <a:rPr lang="ko-KR" altLang="en-US" smtClean="0"/>
              <a:t>년 </a:t>
            </a:r>
            <a:r>
              <a:rPr lang="en-US" altLang="ko-KR" smtClean="0"/>
              <a:t>3</a:t>
            </a:r>
            <a:r>
              <a:rPr lang="ko-KR" altLang="en-US" smtClean="0"/>
              <a:t>월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Lambda Calculus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D865-78A7-4578-8AC7-4AABE63E18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</a:t>
            </a:r>
            <a:r>
              <a:rPr lang="ko-KR" altLang="en-US" smtClean="0"/>
              <a:t>년 </a:t>
            </a:r>
            <a:r>
              <a:rPr lang="en-US" altLang="ko-KR" smtClean="0"/>
              <a:t>3</a:t>
            </a:r>
            <a:r>
              <a:rPr lang="ko-KR" altLang="en-US" smtClean="0"/>
              <a:t>월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Lambda Calculus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D865-78A7-4578-8AC7-4AABE63E18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</a:t>
            </a:r>
            <a:r>
              <a:rPr lang="ko-KR" altLang="en-US" smtClean="0"/>
              <a:t>년 </a:t>
            </a:r>
            <a:r>
              <a:rPr lang="en-US" altLang="ko-KR" smtClean="0"/>
              <a:t>3</a:t>
            </a:r>
            <a:r>
              <a:rPr lang="ko-KR" altLang="en-US" smtClean="0"/>
              <a:t>월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Lambda Calculus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D865-78A7-4578-8AC7-4AABE63E18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</a:t>
            </a:r>
            <a:r>
              <a:rPr lang="ko-KR" altLang="en-US" smtClean="0"/>
              <a:t>년 </a:t>
            </a:r>
            <a:r>
              <a:rPr lang="en-US" altLang="ko-KR" smtClean="0"/>
              <a:t>3</a:t>
            </a:r>
            <a:r>
              <a:rPr lang="ko-KR" altLang="en-US" smtClean="0"/>
              <a:t>월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Lambda Calculus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D865-78A7-4578-8AC7-4AABE63E18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</a:t>
            </a:r>
            <a:r>
              <a:rPr lang="ko-KR" altLang="en-US" smtClean="0"/>
              <a:t>년 </a:t>
            </a:r>
            <a:r>
              <a:rPr lang="en-US" altLang="ko-KR" smtClean="0"/>
              <a:t>3</a:t>
            </a:r>
            <a:r>
              <a:rPr lang="ko-KR" altLang="en-US" smtClean="0"/>
              <a:t>월</a:t>
            </a:r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Lambda Calculus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D865-78A7-4578-8AC7-4AABE63E18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</a:t>
            </a:r>
            <a:r>
              <a:rPr lang="ko-KR" altLang="en-US" smtClean="0"/>
              <a:t>년 </a:t>
            </a:r>
            <a:r>
              <a:rPr lang="en-US" altLang="ko-KR" smtClean="0"/>
              <a:t>3</a:t>
            </a:r>
            <a:r>
              <a:rPr lang="ko-KR" altLang="en-US" smtClean="0"/>
              <a:t>월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Lambda Calculus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D865-78A7-4578-8AC7-4AABE63E18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</a:t>
            </a:r>
            <a:r>
              <a:rPr lang="ko-KR" altLang="en-US" smtClean="0"/>
              <a:t>년 </a:t>
            </a:r>
            <a:r>
              <a:rPr lang="en-US" altLang="ko-KR" smtClean="0"/>
              <a:t>3</a:t>
            </a:r>
            <a:r>
              <a:rPr lang="ko-KR" altLang="en-US" smtClean="0"/>
              <a:t>월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Lambda Calculus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D865-78A7-4578-8AC7-4AABE63E18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</a:t>
            </a:r>
            <a:r>
              <a:rPr lang="ko-KR" altLang="en-US" smtClean="0"/>
              <a:t>년 </a:t>
            </a:r>
            <a:r>
              <a:rPr lang="en-US" altLang="ko-KR" smtClean="0"/>
              <a:t>3</a:t>
            </a:r>
            <a:r>
              <a:rPr lang="ko-KR" altLang="en-US" smtClean="0"/>
              <a:t>월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Lambda Calculus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D865-78A7-4578-8AC7-4AABE63E18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</a:t>
            </a:r>
            <a:r>
              <a:rPr lang="ko-KR" altLang="en-US" smtClean="0"/>
              <a:t>년 </a:t>
            </a:r>
            <a:r>
              <a:rPr lang="en-US" altLang="ko-KR" smtClean="0"/>
              <a:t>3</a:t>
            </a:r>
            <a:r>
              <a:rPr lang="ko-KR" altLang="en-US" smtClean="0"/>
              <a:t>월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Lambda Calculus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D865-78A7-4578-8AC7-4AABE63E18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2015</a:t>
            </a:r>
            <a:r>
              <a:rPr lang="ko-KR" altLang="en-US" smtClean="0"/>
              <a:t>년 </a:t>
            </a:r>
            <a:r>
              <a:rPr lang="en-US" altLang="ko-KR" smtClean="0"/>
              <a:t>3</a:t>
            </a:r>
            <a:r>
              <a:rPr lang="ko-KR" altLang="en-US" smtClean="0"/>
              <a:t>월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Lambda Calculus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2D865-78A7-4578-8AC7-4AABE63E18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9552" y="1052736"/>
            <a:ext cx="8280920" cy="1470025"/>
          </a:xfrm>
        </p:spPr>
        <p:txBody>
          <a:bodyPr>
            <a:normAutofit/>
          </a:bodyPr>
          <a:lstStyle/>
          <a:p>
            <a:r>
              <a:rPr lang="ko-KR" altLang="en-US" sz="4000" dirty="0" smtClean="0">
                <a:solidFill>
                  <a:srgbClr val="002060"/>
                </a:solidFill>
              </a:rPr>
              <a:t>람다 계산법</a:t>
            </a:r>
            <a:r>
              <a:rPr lang="en-US" altLang="ko-KR" sz="4000" dirty="0">
                <a:solidFill>
                  <a:srgbClr val="002060"/>
                </a:solidFill>
              </a:rPr>
              <a:t> </a:t>
            </a:r>
            <a:r>
              <a:rPr lang="en-US" altLang="ko-KR" sz="4000" dirty="0" smtClean="0">
                <a:solidFill>
                  <a:srgbClr val="002060"/>
                </a:solidFill>
              </a:rPr>
              <a:t/>
            </a:r>
            <a:br>
              <a:rPr lang="en-US" altLang="ko-KR" sz="4000" dirty="0" smtClean="0">
                <a:solidFill>
                  <a:srgbClr val="002060"/>
                </a:solidFill>
              </a:rPr>
            </a:br>
            <a:r>
              <a:rPr lang="en-US" altLang="ko-KR" sz="4000" dirty="0" smtClean="0">
                <a:solidFill>
                  <a:srgbClr val="002060"/>
                </a:solidFill>
              </a:rPr>
              <a:t>(The Lambda Calculus)</a:t>
            </a:r>
            <a:endParaRPr lang="ko-KR" altLang="en-US" sz="4000" dirty="0">
              <a:solidFill>
                <a:srgbClr val="002060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ko-KR" altLang="en-US" sz="4000" smtClean="0">
                <a:solidFill>
                  <a:srgbClr val="002060"/>
                </a:solidFill>
              </a:rPr>
              <a:t>경성대학교 </a:t>
            </a:r>
            <a:r>
              <a:rPr lang="ko-KR" altLang="en-US" sz="4000" smtClean="0">
                <a:solidFill>
                  <a:srgbClr val="002060"/>
                </a:solidFill>
              </a:rPr>
              <a:t>소프트웨어학과</a:t>
            </a:r>
            <a:endParaRPr lang="en-US" altLang="ko-KR" sz="4000" dirty="0" smtClean="0">
              <a:solidFill>
                <a:srgbClr val="002060"/>
              </a:solidFill>
            </a:endParaRPr>
          </a:p>
          <a:p>
            <a:r>
              <a:rPr lang="ko-KR" altLang="en-US" sz="4000" dirty="0" smtClean="0">
                <a:solidFill>
                  <a:srgbClr val="002060"/>
                </a:solidFill>
              </a:rPr>
              <a:t>변 석우</a:t>
            </a:r>
            <a:r>
              <a:rPr lang="en-US" altLang="ko-KR" sz="4000" dirty="0">
                <a:solidFill>
                  <a:srgbClr val="002060"/>
                </a:solidFill>
              </a:rPr>
              <a:t> </a:t>
            </a:r>
            <a:endParaRPr lang="en-US" altLang="ko-KR" sz="4000" dirty="0" smtClean="0">
              <a:solidFill>
                <a:srgbClr val="002060"/>
              </a:solidFill>
            </a:endParaRPr>
          </a:p>
          <a:p>
            <a:r>
              <a:rPr lang="en-US" altLang="ko-KR" sz="4000" dirty="0" smtClean="0">
                <a:solidFill>
                  <a:srgbClr val="002060"/>
                </a:solidFill>
              </a:rPr>
              <a:t>(swbyun@ks.ac.kr)</a:t>
            </a:r>
          </a:p>
          <a:p>
            <a:endParaRPr lang="en-US" altLang="ko-KR" sz="2400" dirty="0">
              <a:solidFill>
                <a:schemeClr val="tx1"/>
              </a:solidFill>
            </a:endParaRPr>
          </a:p>
          <a:p>
            <a:endParaRPr lang="en-US" altLang="ko-KR" sz="2400" dirty="0" smtClean="0">
              <a:solidFill>
                <a:schemeClr val="tx1"/>
              </a:solidFill>
            </a:endParaRPr>
          </a:p>
          <a:p>
            <a:r>
              <a:rPr lang="ko-KR" altLang="en-US" sz="2400" dirty="0" smtClean="0">
                <a:solidFill>
                  <a:schemeClr val="tx1"/>
                </a:solidFill>
              </a:rPr>
              <a:t>참고문헌</a:t>
            </a:r>
            <a:r>
              <a:rPr lang="en-US" altLang="ko-KR" sz="2400" dirty="0" smtClean="0">
                <a:solidFill>
                  <a:schemeClr val="tx1"/>
                </a:solidFill>
              </a:rPr>
              <a:t>: http://en.wikipedia.org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Currying </a:t>
            </a:r>
            <a:r>
              <a:rPr lang="ko-KR" altLang="en-US" dirty="0" smtClean="0"/>
              <a:t>형태로 전환하라</a:t>
            </a:r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Uncurrying</a:t>
            </a:r>
            <a:r>
              <a:rPr lang="en-US" altLang="ko-KR" dirty="0" smtClean="0"/>
              <a:t> </a:t>
            </a:r>
            <a:r>
              <a:rPr lang="ko-KR" altLang="en-US" dirty="0" smtClean="0"/>
              <a:t>형태로 전환하라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</a:t>
            </a:r>
            <a:r>
              <a:rPr lang="ko-KR" altLang="en-US" smtClean="0"/>
              <a:t>년 </a:t>
            </a:r>
            <a:r>
              <a:rPr lang="en-US" altLang="ko-KR" smtClean="0"/>
              <a:t>3</a:t>
            </a:r>
            <a:r>
              <a:rPr lang="ko-KR" altLang="en-US" smtClean="0"/>
              <a:t>월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Lambda Calculus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D865-78A7-4578-8AC7-4AABE63E18FE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2132856"/>
            <a:ext cx="6115141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006" y="4725144"/>
            <a:ext cx="7560840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506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Terms(</a:t>
            </a:r>
            <a:r>
              <a:rPr lang="ko-KR" altLang="en-US" dirty="0" smtClean="0"/>
              <a:t>함수의 </a:t>
            </a:r>
            <a:r>
              <a:rPr lang="en-US" altLang="ko-KR" dirty="0" smtClean="0"/>
              <a:t>Syntactic </a:t>
            </a:r>
            <a:r>
              <a:rPr lang="ko-KR" altLang="en-US" dirty="0" smtClean="0"/>
              <a:t>표현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변수의 이름</a:t>
            </a:r>
            <a:endParaRPr lang="en-US" altLang="ko-KR" dirty="0"/>
          </a:p>
          <a:p>
            <a:pPr lvl="1"/>
            <a:r>
              <a:rPr lang="ko-KR" altLang="en-US" dirty="0" smtClean="0"/>
              <a:t>인수의 위치 지정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 자체는 고정될 필요 없음</a:t>
            </a:r>
            <a:r>
              <a:rPr lang="en-US" altLang="ko-KR" dirty="0" smtClean="0"/>
              <a:t>. </a:t>
            </a:r>
          </a:p>
          <a:p>
            <a:pPr lvl="2"/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div(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) = x / y</a:t>
            </a:r>
          </a:p>
          <a:p>
            <a:pPr lvl="2"/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div(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a,b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) = a / b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함수이름 </a:t>
            </a:r>
            <a:r>
              <a:rPr lang="en-US" altLang="ko-KR" dirty="0" smtClean="0"/>
              <a:t>unfolding (</a:t>
            </a:r>
            <a:r>
              <a:rPr lang="ko-KR" altLang="en-US" dirty="0" smtClean="0"/>
              <a:t>기계적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sz="2200" dirty="0" smtClean="0"/>
              <a:t>함수이름의 기계적 의미는 오직 </a:t>
            </a:r>
            <a:r>
              <a:rPr lang="en-US" altLang="ko-KR" sz="2200" dirty="0" smtClean="0"/>
              <a:t>identifier </a:t>
            </a:r>
            <a:r>
              <a:rPr lang="ko-KR" altLang="en-US" sz="2200" dirty="0" smtClean="0"/>
              <a:t>역할을 할 뿐</a:t>
            </a:r>
            <a:endParaRPr lang="en-US" altLang="ko-KR" sz="2200" dirty="0" smtClean="0"/>
          </a:p>
          <a:p>
            <a:pPr lvl="1"/>
            <a:r>
              <a:rPr lang="ko-KR" altLang="en-US" sz="2200" dirty="0" smtClean="0"/>
              <a:t>함수를 </a:t>
            </a:r>
            <a:r>
              <a:rPr lang="en-US" altLang="ko-KR" sz="2200" dirty="0" smtClean="0"/>
              <a:t>applicative </a:t>
            </a:r>
            <a:r>
              <a:rPr lang="ko-KR" altLang="en-US" sz="2200" dirty="0" smtClean="0"/>
              <a:t>형태로 표현</a:t>
            </a:r>
            <a:endParaRPr lang="en-US" altLang="ko-KR" sz="2200" dirty="0" smtClean="0"/>
          </a:p>
          <a:p>
            <a:pPr lvl="1"/>
            <a:r>
              <a:rPr lang="ko-KR" altLang="en-US" sz="2200" dirty="0" smtClean="0"/>
              <a:t>함수를 </a:t>
            </a:r>
            <a:r>
              <a:rPr lang="en-US" altLang="ko-KR" sz="2200" dirty="0" smtClean="0"/>
              <a:t>unfolding </a:t>
            </a:r>
            <a:r>
              <a:rPr lang="ko-KR" altLang="en-US" sz="2200" dirty="0" smtClean="0"/>
              <a:t>한다면 이름은 생략될 수 있음 </a:t>
            </a:r>
            <a:r>
              <a:rPr lang="en-US" altLang="ko-KR" sz="2200" dirty="0" smtClean="0"/>
              <a:t>(</a:t>
            </a:r>
            <a:r>
              <a:rPr lang="ko-KR" altLang="en-US" sz="2200" dirty="0" smtClean="0"/>
              <a:t>함수이름은 </a:t>
            </a:r>
            <a:r>
              <a:rPr lang="en-US" altLang="ko-KR" sz="2200" dirty="0" smtClean="0"/>
              <a:t>meta language</a:t>
            </a:r>
            <a:r>
              <a:rPr lang="ko-KR" altLang="en-US" sz="2200" dirty="0" smtClean="0"/>
              <a:t>로서 표현</a:t>
            </a:r>
            <a:r>
              <a:rPr lang="en-US" altLang="ko-KR" sz="2200" dirty="0" smtClean="0"/>
              <a:t>)</a:t>
            </a:r>
          </a:p>
          <a:p>
            <a:pPr lvl="2"/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plus(x, y) = x / y</a:t>
            </a:r>
          </a:p>
          <a:p>
            <a:pPr lvl="2"/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mult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a,b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) = a + b</a:t>
            </a:r>
          </a:p>
          <a:p>
            <a:pPr lvl="2"/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f (x, y) = plus (y, x) – 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mult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) ≡ (y/x) – (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x+y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2"/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f ≡ </a:t>
            </a:r>
            <a:r>
              <a:rPr lang="el-GR" altLang="ko-KR" i="1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x. </a:t>
            </a:r>
            <a:r>
              <a:rPr lang="el-GR" altLang="ko-KR" i="1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y. </a:t>
            </a:r>
            <a:r>
              <a:rPr lang="en-US" altLang="ko-KR" i="1" dirty="0">
                <a:latin typeface="Times New Roman" pitchFamily="18" charset="0"/>
                <a:cs typeface="Times New Roman" pitchFamily="18" charset="0"/>
              </a:rPr>
              <a:t>(y/x) –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x+y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ko-KR" i="1" dirty="0">
              <a:latin typeface="Times New Roman" pitchFamily="18" charset="0"/>
              <a:cs typeface="Times New Roman" pitchFamily="18" charset="0"/>
            </a:endParaRPr>
          </a:p>
          <a:p>
            <a:pPr marL="914400" lvl="2" indent="0">
              <a:buNone/>
            </a:pPr>
            <a:endParaRPr lang="en-US" altLang="ko-KR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</a:t>
            </a:r>
            <a:r>
              <a:rPr lang="ko-KR" altLang="en-US" smtClean="0"/>
              <a:t>년 </a:t>
            </a:r>
            <a:r>
              <a:rPr lang="en-US" altLang="ko-KR" smtClean="0"/>
              <a:t>3</a:t>
            </a:r>
            <a:r>
              <a:rPr lang="ko-KR" altLang="en-US" smtClean="0"/>
              <a:t>월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Lambda Calculus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D865-78A7-4578-8AC7-4AABE63E18FE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35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람다 계산법의 구문과 계산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637111"/>
          </a:xfrm>
        </p:spPr>
        <p:txBody>
          <a:bodyPr>
            <a:normAutofit lnSpcReduction="10000"/>
          </a:bodyPr>
          <a:lstStyle/>
          <a:p>
            <a:r>
              <a:rPr lang="ko-KR" altLang="en-US" sz="2400" dirty="0" smtClean="0"/>
              <a:t>람다 식 </a:t>
            </a:r>
            <a:r>
              <a:rPr lang="en-US" altLang="ko-KR" sz="2400" dirty="0" smtClean="0"/>
              <a:t>(term) </a:t>
            </a:r>
            <a:r>
              <a:rPr lang="el-GR" altLang="ko-KR" sz="2400" dirty="0" smtClean="0">
                <a:sym typeface="Symbol"/>
              </a:rPr>
              <a:t></a:t>
            </a:r>
            <a:r>
              <a:rPr lang="ko-KR" altLang="en-US" sz="2400" dirty="0" smtClean="0"/>
              <a:t>의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정의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변수 </a:t>
            </a:r>
            <a:r>
              <a:rPr lang="en-US" altLang="ko-KR" sz="2000" dirty="0" smtClean="0"/>
              <a:t>(variables)			</a:t>
            </a:r>
            <a:r>
              <a:rPr lang="en-US" altLang="ko-KR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ko-KR" sz="20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</a:t>
            </a:r>
            <a:r>
              <a:rPr lang="el-GR" altLang="ko-KR" sz="20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</a:t>
            </a:r>
            <a:endParaRPr lang="en-US" altLang="ko-KR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ko-KR" altLang="en-US" sz="2000" dirty="0" smtClean="0"/>
              <a:t>람다 추상화 </a:t>
            </a:r>
            <a:r>
              <a:rPr lang="en-US" altLang="ko-KR" sz="2000" dirty="0" smtClean="0"/>
              <a:t>(abstraction)		</a:t>
            </a:r>
            <a:r>
              <a:rPr lang="en-US" altLang="ko-KR" sz="2000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ko-KR" sz="20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</a:t>
            </a:r>
            <a:r>
              <a:rPr lang="el-GR" altLang="ko-KR" sz="20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</a:t>
            </a:r>
            <a:r>
              <a:rPr lang="en-US" altLang="ko-KR" sz="20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ko-KR" sz="2000" i="1" dirty="0" smtClean="0">
                <a:latin typeface="Times New Roman" pitchFamily="18" charset="0"/>
                <a:cs typeface="Times New Roman" pitchFamily="18" charset="0"/>
              </a:rPr>
              <a:t>⇒ </a:t>
            </a:r>
            <a:r>
              <a:rPr lang="en-US" altLang="ko-KR" sz="20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</a:t>
            </a:r>
            <a:r>
              <a:rPr lang="en-US" altLang="ko-KR" sz="20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x.M</a:t>
            </a:r>
            <a:endParaRPr lang="en-US" altLang="ko-KR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ko-KR" altLang="en-US" sz="2000" dirty="0" smtClean="0"/>
              <a:t>함수의 적용 </a:t>
            </a:r>
            <a:r>
              <a:rPr lang="en-US" altLang="ko-KR" sz="2000" dirty="0" smtClean="0"/>
              <a:t>(application)		</a:t>
            </a:r>
            <a:r>
              <a:rPr lang="en-US" altLang="ko-KR" sz="2000" i="1" dirty="0" smtClean="0">
                <a:latin typeface="Times New Roman" pitchFamily="18" charset="0"/>
                <a:cs typeface="Times New Roman" pitchFamily="18" charset="0"/>
              </a:rPr>
              <a:t>M,N</a:t>
            </a:r>
            <a:r>
              <a:rPr lang="en-US" altLang="ko-KR" sz="20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</a:t>
            </a:r>
            <a:r>
              <a:rPr lang="el-GR" altLang="ko-KR" sz="20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</a:t>
            </a:r>
            <a:r>
              <a:rPr lang="en-US" altLang="ko-KR" sz="20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ko-KR" sz="2000" i="1" dirty="0" smtClean="0">
                <a:latin typeface="Times New Roman" pitchFamily="18" charset="0"/>
                <a:cs typeface="Times New Roman" pitchFamily="18" charset="0"/>
              </a:rPr>
              <a:t>⇒  M N</a:t>
            </a:r>
            <a:endParaRPr lang="en-US" altLang="ko-KR" sz="2000" dirty="0" smtClean="0"/>
          </a:p>
          <a:p>
            <a:pPr>
              <a:lnSpc>
                <a:spcPts val="1000"/>
              </a:lnSpc>
              <a:buNone/>
            </a:pPr>
            <a:endParaRPr lang="en-US" altLang="ko-KR" dirty="0" smtClean="0"/>
          </a:p>
          <a:p>
            <a:r>
              <a:rPr lang="ko-KR" alt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괄호 표현의 생략 </a:t>
            </a:r>
            <a:r>
              <a:rPr lang="en-US" altLang="ko-KR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(Applicative </a:t>
            </a:r>
            <a:r>
              <a:rPr lang="ko-KR" alt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함수의 표현을 따름</a:t>
            </a:r>
            <a:r>
              <a:rPr lang="en-US" altLang="ko-KR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</a:p>
          <a:p>
            <a:pPr lvl="1"/>
            <a:r>
              <a:rPr lang="en-US" altLang="ko-KR" dirty="0" smtClean="0">
                <a:latin typeface="Times New Roman" pitchFamily="18" charset="0"/>
                <a:cs typeface="Times New Roman" pitchFamily="18" charset="0"/>
                <a:sym typeface="Symbol"/>
              </a:rPr>
              <a:t>left-associative</a:t>
            </a:r>
          </a:p>
          <a:p>
            <a:pPr lvl="1">
              <a:buNone/>
            </a:pPr>
            <a:r>
              <a:rPr lang="en-US" altLang="ko-KR" sz="2000" i="1" dirty="0" smtClean="0">
                <a:latin typeface="Times New Roman" pitchFamily="18" charset="0"/>
                <a:cs typeface="Times New Roman" pitchFamily="18" charset="0"/>
              </a:rPr>
              <a:t>	 M a b c ≡ (((M a) b) c) ≡ ((M a) b) c ≡ (M a b) c ≡ (M a) b c  </a:t>
            </a:r>
          </a:p>
          <a:p>
            <a:pPr lvl="1">
              <a:buNone/>
            </a:pPr>
            <a:r>
              <a:rPr lang="en-US" altLang="ko-KR" sz="2000" i="1" dirty="0" smtClean="0">
                <a:latin typeface="Times New Roman" pitchFamily="18" charset="0"/>
                <a:cs typeface="Times New Roman" pitchFamily="18" charset="0"/>
              </a:rPr>
              <a:t>	 M (N a b c) ≡ (M (((N a) b) c)) ≡ M ((N a b) c)</a:t>
            </a:r>
          </a:p>
          <a:p>
            <a:pPr lvl="1"/>
            <a:r>
              <a:rPr lang="ko-KR" alt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추상화 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  <a:sym typeface="Symbol"/>
              </a:rPr>
              <a:t>Body</a:t>
            </a:r>
            <a:r>
              <a:rPr lang="ko-KR" alt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의 괄호 생략</a:t>
            </a:r>
            <a:endParaRPr lang="en-US" altLang="ko-KR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lvl="1">
              <a:buNone/>
            </a:pPr>
            <a:r>
              <a:rPr lang="en-US" altLang="ko-KR" dirty="0" smtClean="0">
                <a:latin typeface="Times New Roman" pitchFamily="18" charset="0"/>
                <a:cs typeface="Times New Roman" pitchFamily="18" charset="0"/>
                <a:sym typeface="Symbol"/>
              </a:rPr>
              <a:t>	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x. M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≡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x.(M) </a:t>
            </a:r>
          </a:p>
          <a:p>
            <a:pPr lvl="1">
              <a:buNone/>
            </a:pPr>
            <a:r>
              <a:rPr lang="en-US" altLang="ko-KR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	(</a:t>
            </a:r>
            <a:r>
              <a:rPr lang="ko-KR" alt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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x. x y) (</a:t>
            </a:r>
            <a:r>
              <a:rPr lang="ko-KR" alt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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x.</a:t>
            </a:r>
            <a:r>
              <a:rPr lang="ko-KR" alt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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y. x y) x 	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≡ </a:t>
            </a:r>
            <a:r>
              <a:rPr lang="en-US" altLang="ko-KR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ko-KR" alt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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x. (x y)) </a:t>
            </a:r>
            <a:r>
              <a:rPr lang="en-US" altLang="ko-KR" i="1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ko-KR" alt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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x.</a:t>
            </a:r>
            <a:r>
              <a:rPr lang="ko-KR" alt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ko-KR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ko-KR" alt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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y. (x y)</a:t>
            </a:r>
            <a:r>
              <a:rPr lang="en-US" altLang="ko-KR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en-US" altLang="ko-KR" i="1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en-US" altLang="ko-KR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x </a:t>
            </a:r>
            <a:endParaRPr lang="en-US" altLang="ko-KR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lvl="2">
              <a:buNone/>
            </a:pPr>
            <a:endParaRPr lang="en-US" altLang="ko-KR" dirty="0" smtClean="0">
              <a:latin typeface="Times New Roman" pitchFamily="18" charset="0"/>
              <a:cs typeface="Times New Roman" pitchFamily="18" charset="0"/>
              <a:sym typeface="Symbol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</a:t>
            </a:r>
            <a:r>
              <a:rPr lang="ko-KR" altLang="en-US" smtClean="0"/>
              <a:t>년 </a:t>
            </a:r>
            <a:r>
              <a:rPr lang="en-US" altLang="ko-KR" smtClean="0"/>
              <a:t>3</a:t>
            </a:r>
            <a:r>
              <a:rPr lang="ko-KR" altLang="en-US" smtClean="0"/>
              <a:t>월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Lambda Calculus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D865-78A7-4578-8AC7-4AABE63E18FE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Free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Bound </a:t>
            </a:r>
            <a:r>
              <a:rPr lang="ko-KR" altLang="en-US" dirty="0" smtClean="0"/>
              <a:t>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ko-KR" altLang="en-US" sz="2400" dirty="0" smtClean="0"/>
              <a:t>의 </a:t>
            </a:r>
            <a:r>
              <a:rPr lang="en-US" altLang="ko-KR" sz="2400" dirty="0" smtClean="0"/>
              <a:t>free </a:t>
            </a:r>
            <a:r>
              <a:rPr lang="ko-KR" altLang="en-US" sz="2400" dirty="0" smtClean="0"/>
              <a:t>변수 </a:t>
            </a:r>
            <a:r>
              <a:rPr lang="en-US" altLang="ko-KR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ko-KR" altLang="en-US" sz="2400" dirty="0" smtClean="0"/>
              <a:t>는 람다 추상화 </a:t>
            </a:r>
            <a:r>
              <a:rPr lang="en-US" altLang="ko-KR" sz="2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</a:t>
            </a:r>
            <a:r>
              <a:rPr lang="en-US" altLang="ko-KR" sz="24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x.M</a:t>
            </a:r>
            <a:r>
              <a:rPr lang="en-US" altLang="ko-KR" sz="2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ko-KR" altLang="en-US" sz="2400" dirty="0" smtClean="0"/>
              <a:t>에 의해 </a:t>
            </a:r>
            <a:r>
              <a:rPr lang="en-US" altLang="ko-KR" sz="2400" dirty="0" smtClean="0"/>
              <a:t>bound </a:t>
            </a:r>
            <a:r>
              <a:rPr lang="ko-KR" altLang="en-US" sz="2400" dirty="0" smtClean="0"/>
              <a:t>됨</a:t>
            </a:r>
            <a:r>
              <a:rPr lang="en-US" altLang="ko-KR" sz="2400" dirty="0" smtClean="0"/>
              <a:t>.</a:t>
            </a:r>
          </a:p>
          <a:p>
            <a:pPr lvl="1"/>
            <a:r>
              <a:rPr lang="en-US" altLang="ko-KR" sz="2200" dirty="0" smtClean="0"/>
              <a:t>Bound</a:t>
            </a:r>
            <a:r>
              <a:rPr lang="ko-KR" altLang="en-US" sz="2200" dirty="0" smtClean="0"/>
              <a:t>가 아닌 변수는 </a:t>
            </a:r>
            <a:r>
              <a:rPr lang="en-US" altLang="ko-KR" sz="2200" dirty="0" smtClean="0"/>
              <a:t>free </a:t>
            </a:r>
            <a:r>
              <a:rPr lang="ko-KR" altLang="en-US" sz="2200" dirty="0" smtClean="0"/>
              <a:t>임</a:t>
            </a:r>
            <a:endParaRPr lang="en-US" altLang="ko-KR" sz="2200" dirty="0" smtClean="0"/>
          </a:p>
          <a:p>
            <a:pPr lvl="1">
              <a:buNone/>
            </a:pPr>
            <a:r>
              <a:rPr lang="en-US" altLang="ko-KR" sz="2200" dirty="0" smtClean="0"/>
              <a:t>	 (</a:t>
            </a:r>
            <a:r>
              <a:rPr lang="en-US" altLang="ko-KR" sz="22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ko-KR" sz="22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(</a:t>
            </a:r>
            <a:r>
              <a:rPr lang="en-US" altLang="ko-KR" sz="22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y.xy</a:t>
            </a:r>
            <a:r>
              <a:rPr lang="en-US" altLang="ko-KR" sz="22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))</a:t>
            </a:r>
            <a:r>
              <a:rPr lang="ko-KR" altLang="en-US" sz="2200" dirty="0" smtClean="0"/>
              <a:t>두 </a:t>
            </a:r>
            <a:r>
              <a:rPr lang="en-US" altLang="ko-KR" sz="22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ko-KR" altLang="en-US" sz="2200" dirty="0" smtClean="0"/>
              <a:t>는 모두 </a:t>
            </a:r>
            <a:r>
              <a:rPr lang="en-US" altLang="ko-KR" sz="2200" dirty="0" smtClean="0"/>
              <a:t>free</a:t>
            </a:r>
            <a:r>
              <a:rPr lang="ko-KR" altLang="en-US" sz="2200" dirty="0" smtClean="0"/>
              <a:t>이고</a:t>
            </a:r>
            <a:r>
              <a:rPr lang="en-US" altLang="ko-KR" sz="2200" dirty="0" smtClean="0"/>
              <a:t>,</a:t>
            </a:r>
            <a:r>
              <a:rPr lang="ko-KR" altLang="en-US" sz="2200" dirty="0" smtClean="0"/>
              <a:t> </a:t>
            </a:r>
            <a:r>
              <a:rPr lang="en-US" altLang="ko-KR" sz="22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ko-KR" altLang="en-US" sz="2200" dirty="0" smtClean="0"/>
              <a:t>는 </a:t>
            </a:r>
            <a:r>
              <a:rPr lang="en-US" altLang="ko-KR" sz="2200" dirty="0" smtClean="0"/>
              <a:t>bound </a:t>
            </a:r>
            <a:r>
              <a:rPr lang="ko-KR" altLang="en-US" sz="2200" dirty="0" smtClean="0"/>
              <a:t>됨</a:t>
            </a:r>
            <a:r>
              <a:rPr lang="en-US" altLang="ko-KR" sz="2200" dirty="0" smtClean="0"/>
              <a:t>.</a:t>
            </a:r>
          </a:p>
          <a:p>
            <a:pPr lvl="1">
              <a:buNone/>
            </a:pPr>
            <a:endParaRPr lang="en-US" altLang="ko-KR" sz="1800" dirty="0" smtClean="0"/>
          </a:p>
          <a:p>
            <a:r>
              <a:rPr lang="el-GR" altLang="ko-KR" sz="2400" i="1" dirty="0" smtClean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altLang="ko-KR" sz="2400" dirty="0" smtClean="0"/>
              <a:t>-conversion</a:t>
            </a:r>
          </a:p>
          <a:p>
            <a:pPr lvl="1"/>
            <a:r>
              <a:rPr lang="ko-KR" altLang="en-US" sz="2000" dirty="0" smtClean="0"/>
              <a:t>람다 식의 </a:t>
            </a:r>
            <a:r>
              <a:rPr lang="en-US" altLang="ko-KR" sz="2000" dirty="0" smtClean="0"/>
              <a:t>free/bound </a:t>
            </a:r>
            <a:r>
              <a:rPr lang="ko-KR" altLang="en-US" sz="2000" dirty="0" smtClean="0"/>
              <a:t>된 변수 구조가 유지되는 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변수 이름은 바꾸어 쓸 수 있다</a:t>
            </a:r>
            <a:endParaRPr lang="en-US" altLang="ko-KR" sz="2000" dirty="0" smtClean="0"/>
          </a:p>
          <a:p>
            <a:pPr lvl="1"/>
            <a:r>
              <a:rPr lang="el-GR" altLang="ko-KR" sz="2000" i="1" dirty="0" smtClean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ko-KR" sz="2000" dirty="0" smtClean="0"/>
              <a:t>conversion </a:t>
            </a:r>
            <a:r>
              <a:rPr lang="ko-KR" altLang="en-US" sz="2000" dirty="0" smtClean="0"/>
              <a:t>된 식은 구문적으로 동등하다고 인정하여 </a:t>
            </a:r>
            <a:r>
              <a:rPr lang="en-US" altLang="ko-KR" sz="2000" dirty="0" smtClean="0"/>
              <a:t>= </a:t>
            </a:r>
            <a:r>
              <a:rPr lang="ko-KR" altLang="en-US" sz="2000" dirty="0" smtClean="0"/>
              <a:t>대신</a:t>
            </a:r>
            <a:r>
              <a:rPr lang="en-US" altLang="ko-KR" sz="2000" dirty="0" smtClean="0"/>
              <a:t> ≡ </a:t>
            </a:r>
            <a:r>
              <a:rPr lang="ko-KR" altLang="en-US" sz="2000" dirty="0" smtClean="0"/>
              <a:t>기호를 사용하기로 함</a:t>
            </a:r>
            <a:r>
              <a:rPr lang="en-US" altLang="ko-KR" sz="200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</a:t>
            </a:r>
            <a:r>
              <a:rPr lang="ko-KR" altLang="en-US" smtClean="0"/>
              <a:t>년 </a:t>
            </a:r>
            <a:r>
              <a:rPr lang="en-US" altLang="ko-KR" smtClean="0"/>
              <a:t>3</a:t>
            </a:r>
            <a:r>
              <a:rPr lang="ko-KR" altLang="en-US" smtClean="0"/>
              <a:t>월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Lambda Calculus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D865-78A7-4578-8AC7-4AABE63E18FE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411288" y="5013176"/>
          <a:ext cx="431165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" name="Formula" r:id="rId3" imgW="2174400" imgH="179280" progId="Equation.Ribbit">
                  <p:embed/>
                </p:oleObj>
              </mc:Choice>
              <mc:Fallback>
                <p:oleObj name="Formula" r:id="rId3" imgW="2174400" imgH="179280" progId="Equation.Ribbit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1288" y="5013176"/>
                        <a:ext cx="431165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1409700" y="5445224"/>
          <a:ext cx="3186113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" name="Formula" r:id="rId5" imgW="1606680" imgH="179280" progId="Equation.Ribbit">
                  <p:embed/>
                </p:oleObj>
              </mc:Choice>
              <mc:Fallback>
                <p:oleObj name="Formula" r:id="rId5" imgW="1606680" imgH="179280" progId="Equation.Ribbit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9700" y="5445224"/>
                        <a:ext cx="3186113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483768" y="609329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free</a:t>
            </a:r>
            <a:endParaRPr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rot="16200000" flipV="1">
            <a:off x="2195736" y="5733256"/>
            <a:ext cx="432048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rot="5400000" flipH="1" flipV="1">
            <a:off x="2915816" y="5733256"/>
            <a:ext cx="432048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16016" y="5949281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bound</a:t>
            </a:r>
            <a:endParaRPr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 rot="16200000" flipV="1">
            <a:off x="4572000" y="5733257"/>
            <a:ext cx="288033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ko-KR" dirty="0" smtClean="0"/>
          </a:p>
          <a:p>
            <a:r>
              <a:rPr lang="en-US" altLang="ko-KR" dirty="0" smtClean="0"/>
              <a:t>Bound</a:t>
            </a:r>
            <a:r>
              <a:rPr lang="ko-KR" altLang="en-US" dirty="0" smtClean="0"/>
              <a:t> 변수와  추상화 위치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</a:t>
            </a:r>
            <a:r>
              <a:rPr lang="ko-KR" altLang="en-US" smtClean="0"/>
              <a:t>년 </a:t>
            </a:r>
            <a:r>
              <a:rPr lang="en-US" altLang="ko-KR" smtClean="0"/>
              <a:t>3</a:t>
            </a:r>
            <a:r>
              <a:rPr lang="ko-KR" altLang="en-US" smtClean="0"/>
              <a:t>월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Lambda Calculus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D865-78A7-4578-8AC7-4AABE63E18FE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71600" y="3212976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ko-KR" altLang="en-US" sz="2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</a:t>
            </a:r>
            <a:r>
              <a:rPr lang="en-US" altLang="ko-KR" sz="24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US" altLang="ko-KR" sz="2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. </a:t>
            </a:r>
            <a:r>
              <a:rPr lang="en-US" altLang="ko-KR" sz="24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US" altLang="ko-KR" sz="2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y) (</a:t>
            </a:r>
            <a:r>
              <a:rPr lang="ko-KR" altLang="en-US" sz="2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</a:t>
            </a:r>
            <a:r>
              <a:rPr lang="en-US" altLang="ko-KR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US" altLang="ko-KR" sz="2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.</a:t>
            </a:r>
            <a:r>
              <a:rPr lang="ko-KR" altLang="en-US" sz="2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</a:t>
            </a:r>
            <a:r>
              <a:rPr lang="en-US" altLang="ko-KR" sz="2400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y</a:t>
            </a:r>
            <a:r>
              <a:rPr lang="en-US" altLang="ko-KR" sz="2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. </a:t>
            </a:r>
            <a:r>
              <a:rPr lang="en-US" altLang="ko-KR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US" altLang="ko-KR" sz="2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ko-KR" sz="2400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y</a:t>
            </a:r>
            <a:r>
              <a:rPr lang="en-US" altLang="ko-KR" sz="2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) x   ≡</a:t>
            </a:r>
            <a:r>
              <a:rPr lang="en-US" altLang="ko-KR" sz="2400" i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ko-KR" sz="2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  (</a:t>
            </a:r>
            <a:r>
              <a:rPr lang="ko-KR" altLang="en-US" sz="2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</a:t>
            </a:r>
            <a:r>
              <a:rPr lang="en-US" altLang="ko-KR" sz="24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altLang="ko-KR" sz="2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. </a:t>
            </a:r>
            <a:r>
              <a:rPr lang="en-US" altLang="ko-KR" sz="24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altLang="ko-KR" sz="2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y) (</a:t>
            </a:r>
            <a:r>
              <a:rPr lang="ko-KR" altLang="en-US" sz="2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</a:t>
            </a:r>
            <a:r>
              <a:rPr lang="en-US" altLang="ko-KR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altLang="ko-KR" sz="2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.</a:t>
            </a:r>
            <a:r>
              <a:rPr lang="ko-KR" altLang="en-US" sz="2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</a:t>
            </a:r>
            <a:r>
              <a:rPr lang="en-US" altLang="ko-KR" sz="2400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altLang="ko-KR" sz="2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. </a:t>
            </a:r>
            <a:r>
              <a:rPr lang="en-US" altLang="ko-KR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altLang="ko-KR" sz="2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ko-KR" sz="2400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altLang="ko-KR" sz="2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) x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39752" y="407707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free</a:t>
            </a:r>
            <a:endParaRPr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rot="10800000">
            <a:off x="1835696" y="3645024"/>
            <a:ext cx="648072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V="1">
            <a:off x="2987824" y="3645024"/>
            <a:ext cx="648072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40152" y="399577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free</a:t>
            </a:r>
            <a:endParaRPr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rot="10800000">
            <a:off x="5436096" y="3573016"/>
            <a:ext cx="72008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6588224" y="3573016"/>
            <a:ext cx="72008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195736" y="4830251"/>
            <a:ext cx="4536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</a:t>
            </a:r>
            <a:r>
              <a:rPr lang="en-US" altLang="ko-KR" sz="2400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US" altLang="ko-KR" sz="2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. (</a:t>
            </a:r>
            <a:r>
              <a:rPr lang="ko-KR" altLang="en-US" sz="2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</a:t>
            </a:r>
            <a:r>
              <a:rPr lang="en-US" altLang="ko-KR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US" altLang="ko-KR" sz="2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. y (</a:t>
            </a:r>
            <a:r>
              <a:rPr lang="ko-KR" altLang="en-US" sz="2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</a:t>
            </a:r>
            <a:r>
              <a:rPr lang="en-US" altLang="ko-KR" sz="2400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y</a:t>
            </a:r>
            <a:r>
              <a:rPr lang="en-US" altLang="ko-KR" sz="2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. </a:t>
            </a:r>
            <a:r>
              <a:rPr lang="en-US" altLang="ko-KR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US" altLang="ko-KR" sz="2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ko-KR" sz="2400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y</a:t>
            </a:r>
            <a:r>
              <a:rPr lang="en-US" altLang="ko-KR" sz="2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)) (</a:t>
            </a:r>
            <a:r>
              <a:rPr lang="en-US" altLang="ko-KR" sz="2400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US" altLang="ko-KR" sz="2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(</a:t>
            </a:r>
            <a:r>
              <a:rPr lang="ko-KR" altLang="en-US" sz="2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</a:t>
            </a:r>
            <a:r>
              <a:rPr lang="en-US" altLang="ko-KR" sz="24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y</a:t>
            </a:r>
            <a:r>
              <a:rPr lang="en-US" altLang="ko-KR" sz="2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. </a:t>
            </a:r>
            <a:r>
              <a:rPr lang="en-US" altLang="ko-KR" sz="24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y</a:t>
            </a:r>
            <a:r>
              <a:rPr lang="en-US" altLang="ko-KR" sz="2400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ko-KR" sz="2400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US" altLang="ko-KR" sz="2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))  </a:t>
            </a:r>
          </a:p>
          <a:p>
            <a:r>
              <a:rPr lang="en-US" altLang="ko-KR" sz="2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≡</a:t>
            </a:r>
            <a:r>
              <a:rPr lang="en-US" altLang="ko-KR" sz="2400" i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ko-KR" sz="2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 </a:t>
            </a:r>
            <a:r>
              <a:rPr lang="ko-KR" altLang="en-US" sz="2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</a:t>
            </a:r>
            <a:r>
              <a:rPr lang="en-US" altLang="ko-KR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altLang="ko-KR" sz="2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. (</a:t>
            </a:r>
            <a:r>
              <a:rPr lang="ko-KR" altLang="en-US" sz="2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</a:t>
            </a:r>
            <a:r>
              <a:rPr lang="en-US" altLang="ko-KR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altLang="ko-KR" sz="2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. y (</a:t>
            </a:r>
            <a:r>
              <a:rPr lang="ko-KR" altLang="en-US" sz="2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</a:t>
            </a:r>
            <a:r>
              <a:rPr lang="en-US" altLang="ko-KR" sz="2400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altLang="ko-KR" sz="2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. </a:t>
            </a:r>
            <a:r>
              <a:rPr lang="en-US" altLang="ko-KR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altLang="ko-KR" sz="2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ko-KR" sz="2400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altLang="ko-KR" sz="2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)) (</a:t>
            </a:r>
            <a:r>
              <a:rPr lang="en-US" altLang="ko-KR" sz="2400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altLang="ko-KR" sz="2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(</a:t>
            </a:r>
            <a:r>
              <a:rPr lang="ko-KR" altLang="en-US" sz="2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</a:t>
            </a:r>
            <a:r>
              <a:rPr lang="en-US" altLang="ko-KR" sz="24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altLang="ko-KR" sz="2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. </a:t>
            </a:r>
            <a:r>
              <a:rPr lang="en-US" altLang="ko-KR" sz="24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altLang="ko-KR" sz="2400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ko-KR" sz="2400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altLang="ko-KR" sz="2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Tree Structure of Lambda Terms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3898776" cy="1468759"/>
          </a:xfrm>
        </p:spPr>
        <p:txBody>
          <a:bodyPr/>
          <a:lstStyle/>
          <a:p>
            <a:r>
              <a:rPr lang="en-US" altLang="ko-KR" sz="2400" dirty="0" smtClean="0"/>
              <a:t>Lambda Abstraction </a:t>
            </a:r>
          </a:p>
          <a:p>
            <a:pPr marL="0" indent="0">
              <a:buNone/>
            </a:pPr>
            <a:r>
              <a:rPr lang="en-US" altLang="ko-KR" sz="20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</a:t>
            </a:r>
            <a:r>
              <a:rPr lang="en-US" altLang="ko-KR" sz="20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x.M</a:t>
            </a:r>
            <a:r>
              <a:rPr lang="en-US" altLang="ko-KR" sz="2000" i="1" dirty="0">
                <a:latin typeface="Times New Roman" pitchFamily="18" charset="0"/>
                <a:cs typeface="Times New Roman" pitchFamily="18" charset="0"/>
                <a:sym typeface="Symbol"/>
              </a:rPr>
              <a:t>  </a:t>
            </a:r>
            <a:r>
              <a:rPr lang="en-US" altLang="ko-KR" sz="20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(Free variable x in M is abstracted)</a:t>
            </a:r>
            <a:endParaRPr lang="en-US" altLang="ko-KR" sz="2000" i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</a:t>
            </a:r>
            <a:r>
              <a:rPr lang="ko-KR" altLang="en-US" smtClean="0"/>
              <a:t>년 </a:t>
            </a:r>
            <a:r>
              <a:rPr lang="en-US" altLang="ko-KR" smtClean="0"/>
              <a:t>3</a:t>
            </a:r>
            <a:r>
              <a:rPr lang="ko-KR" altLang="en-US" smtClean="0"/>
              <a:t>월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Lambda Calculus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D865-78A7-4578-8AC7-4AABE63E18FE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83568" y="2852936"/>
            <a:ext cx="720080" cy="92589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lvl="1" algn="ctr"/>
            <a:r>
              <a:rPr lang="en-US" altLang="ko-KR" sz="2000" i="1" dirty="0">
                <a:latin typeface="Times New Roman" pitchFamily="18" charset="0"/>
                <a:cs typeface="Times New Roman" pitchFamily="18" charset="0"/>
                <a:sym typeface="Symbol"/>
              </a:rPr>
              <a:t></a:t>
            </a:r>
            <a:r>
              <a:rPr lang="en-US" altLang="ko-KR" sz="20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</a:p>
          <a:p>
            <a:pPr marL="0" lvl="1" algn="ctr">
              <a:lnSpc>
                <a:spcPts val="1700"/>
              </a:lnSpc>
            </a:pPr>
            <a:r>
              <a:rPr lang="en-US" altLang="ko-KR" sz="20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ko-KR" sz="20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|</a:t>
            </a:r>
          </a:p>
          <a:p>
            <a:pPr marL="0" lvl="1" algn="ctr"/>
            <a:r>
              <a:rPr lang="en-US" altLang="ko-KR" sz="20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ko-KR" sz="20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endParaRPr lang="en-US" altLang="ko-KR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4345632" y="1628800"/>
            <a:ext cx="3898776" cy="1468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smtClean="0"/>
              <a:t>Application</a:t>
            </a:r>
          </a:p>
          <a:p>
            <a:pPr marL="0" indent="0">
              <a:buNone/>
            </a:pPr>
            <a:r>
              <a:rPr lang="en-US" altLang="ko-KR" sz="2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    </a:t>
            </a:r>
            <a:r>
              <a:rPr lang="en-US" altLang="ko-KR" sz="20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NM ≡ N@M (N is applied to M)</a:t>
            </a:r>
            <a:endParaRPr lang="en-US" altLang="ko-KR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pitchFamily="34" charset="0"/>
              <a:buNone/>
            </a:pPr>
            <a:endParaRPr lang="ko-KR" altLang="en-US" dirty="0"/>
          </a:p>
        </p:txBody>
      </p:sp>
      <p:grpSp>
        <p:nvGrpSpPr>
          <p:cNvPr id="50" name="그룹 49"/>
          <p:cNvGrpSpPr/>
          <p:nvPr/>
        </p:nvGrpSpPr>
        <p:grpSpPr>
          <a:xfrm>
            <a:off x="6372200" y="2636912"/>
            <a:ext cx="1407567" cy="897037"/>
            <a:chOff x="6372200" y="2636912"/>
            <a:chExt cx="1407567" cy="897037"/>
          </a:xfrm>
        </p:grpSpPr>
        <p:cxnSp>
          <p:nvCxnSpPr>
            <p:cNvPr id="12" name="직선 연결선 11"/>
            <p:cNvCxnSpPr/>
            <p:nvPr/>
          </p:nvCxnSpPr>
          <p:spPr>
            <a:xfrm flipH="1">
              <a:off x="6588224" y="2940710"/>
              <a:ext cx="324036" cy="3189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7130045" y="2966053"/>
              <a:ext cx="354868" cy="318931"/>
            </a:xfrm>
            <a:prstGeom prst="line">
              <a:avLst/>
            </a:prstGeom>
            <a:ln w="9525">
              <a:solidFill>
                <a:schemeClr val="tx1"/>
              </a:solidFill>
            </a:ln>
            <a:scene3d>
              <a:camera prst="orthographicFront">
                <a:rot lat="0" lon="21299999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827897" y="2636912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  <a:sym typeface="Symbol"/>
                </a:rPr>
                <a:t>@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372200" y="3156734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  <a:sym typeface="Symbol"/>
                </a:rPr>
                <a:t>N</a:t>
              </a:r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275711" y="3164617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  <a:sym typeface="Symbol"/>
                </a:rPr>
                <a:t>M</a:t>
              </a:r>
              <a:endParaRPr lang="ko-KR" altLang="en-US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424413" y="2821578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ko-KR" altLang="en-US" i="1" dirty="0">
                <a:latin typeface="Times New Roman" pitchFamily="18" charset="0"/>
                <a:cs typeface="Times New Roman" pitchFamily="18" charset="0"/>
                <a:sym typeface="Symbol"/>
              </a:rPr>
              <a:t></a:t>
            </a:r>
            <a:r>
              <a:rPr lang="en-US" altLang="ko-KR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US" altLang="ko-KR" i="1" dirty="0">
                <a:latin typeface="Times New Roman" pitchFamily="18" charset="0"/>
                <a:cs typeface="Times New Roman" pitchFamily="18" charset="0"/>
                <a:sym typeface="Symbol"/>
              </a:rPr>
              <a:t>. </a:t>
            </a:r>
            <a:r>
              <a:rPr lang="en-US" altLang="ko-KR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US" altLang="ko-KR" i="1" dirty="0">
                <a:latin typeface="Times New Roman" pitchFamily="18" charset="0"/>
                <a:cs typeface="Times New Roman" pitchFamily="18" charset="0"/>
                <a:sym typeface="Symbol"/>
              </a:rPr>
              <a:t> y) (</a:t>
            </a:r>
            <a:r>
              <a:rPr lang="ko-KR" altLang="en-US" i="1" dirty="0">
                <a:latin typeface="Times New Roman" pitchFamily="18" charset="0"/>
                <a:cs typeface="Times New Roman" pitchFamily="18" charset="0"/>
                <a:sym typeface="Symbol"/>
              </a:rPr>
              <a:t></a:t>
            </a:r>
            <a:r>
              <a:rPr lang="en-US" altLang="ko-KR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US" altLang="ko-KR" i="1" dirty="0">
                <a:latin typeface="Times New Roman" pitchFamily="18" charset="0"/>
                <a:cs typeface="Times New Roman" pitchFamily="18" charset="0"/>
                <a:sym typeface="Symbol"/>
              </a:rPr>
              <a:t>.</a:t>
            </a:r>
            <a:r>
              <a:rPr lang="ko-KR" altLang="en-US" i="1" dirty="0">
                <a:latin typeface="Times New Roman" pitchFamily="18" charset="0"/>
                <a:cs typeface="Times New Roman" pitchFamily="18" charset="0"/>
                <a:sym typeface="Symbol"/>
              </a:rPr>
              <a:t> </a:t>
            </a:r>
            <a:r>
              <a:rPr lang="en-US" altLang="ko-KR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y</a:t>
            </a:r>
            <a:r>
              <a:rPr lang="en-US" altLang="ko-KR" i="1" dirty="0">
                <a:latin typeface="Times New Roman" pitchFamily="18" charset="0"/>
                <a:cs typeface="Times New Roman" pitchFamily="18" charset="0"/>
                <a:sym typeface="Symbol"/>
              </a:rPr>
              <a:t>. </a:t>
            </a:r>
            <a:r>
              <a:rPr lang="en-US" altLang="ko-KR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US" altLang="ko-KR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ko-KR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y</a:t>
            </a:r>
            <a:r>
              <a:rPr lang="en-US" altLang="ko-KR" i="1" dirty="0">
                <a:latin typeface="Times New Roman" pitchFamily="18" charset="0"/>
                <a:cs typeface="Times New Roman" pitchFamily="18" charset="0"/>
                <a:sym typeface="Symbol"/>
              </a:rPr>
              <a:t>) x</a:t>
            </a:r>
            <a:endParaRPr lang="ko-KR" altLang="en-US" dirty="0"/>
          </a:p>
        </p:txBody>
      </p:sp>
      <p:grpSp>
        <p:nvGrpSpPr>
          <p:cNvPr id="49" name="그룹 48"/>
          <p:cNvGrpSpPr/>
          <p:nvPr/>
        </p:nvGrpSpPr>
        <p:grpSpPr>
          <a:xfrm>
            <a:off x="3347864" y="3094303"/>
            <a:ext cx="2376264" cy="3215017"/>
            <a:chOff x="2699792" y="3094303"/>
            <a:chExt cx="2376264" cy="3215017"/>
          </a:xfrm>
        </p:grpSpPr>
        <p:cxnSp>
          <p:nvCxnSpPr>
            <p:cNvPr id="24" name="직선 연결선 23"/>
            <p:cNvCxnSpPr/>
            <p:nvPr/>
          </p:nvCxnSpPr>
          <p:spPr>
            <a:xfrm flipH="1">
              <a:off x="3851920" y="5723964"/>
              <a:ext cx="324036" cy="31893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4355976" y="5702357"/>
              <a:ext cx="354868" cy="318931"/>
            </a:xfrm>
            <a:prstGeom prst="line">
              <a:avLst/>
            </a:prstGeom>
            <a:ln w="6350">
              <a:solidFill>
                <a:schemeClr val="tx1"/>
              </a:solidFill>
            </a:ln>
            <a:scene3d>
              <a:camera prst="orthographicFront">
                <a:rot lat="0" lon="21299999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052178" y="5420166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  <a:sym typeface="Symbol"/>
                </a:rPr>
                <a:t>@</a:t>
              </a:r>
              <a:endParaRPr lang="ko-KR" alt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635896" y="5939988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  <a:sym typeface="Symbol"/>
                </a:rPr>
                <a:t>x</a:t>
              </a:r>
              <a:endParaRPr lang="ko-KR" alt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572000" y="5939988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  <a:sym typeface="Symbol"/>
                </a:rPr>
                <a:t>y</a:t>
              </a:r>
              <a:endParaRPr lang="ko-KR" altLang="en-US" dirty="0"/>
            </a:p>
          </p:txBody>
        </p:sp>
        <p:cxnSp>
          <p:nvCxnSpPr>
            <p:cNvPr id="30" name="직선 연결선 29"/>
            <p:cNvCxnSpPr/>
            <p:nvPr/>
          </p:nvCxnSpPr>
          <p:spPr>
            <a:xfrm flipV="1">
              <a:off x="4268202" y="5157192"/>
              <a:ext cx="0" cy="33498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4031940" y="4797152"/>
              <a:ext cx="6840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en-US" altLang="ko-KR" sz="2000" i="1" dirty="0" smtClean="0">
                  <a:latin typeface="Times New Roman" pitchFamily="18" charset="0"/>
                  <a:cs typeface="Times New Roman" pitchFamily="18" charset="0"/>
                  <a:sym typeface="Symbol"/>
                </a:rPr>
                <a:t>y</a:t>
              </a:r>
              <a:endParaRPr lang="en-US" altLang="ko-KR" sz="2000" i="1" dirty="0">
                <a:latin typeface="Times New Roman" pitchFamily="18" charset="0"/>
                <a:cs typeface="Times New Roman" pitchFamily="18" charset="0"/>
                <a:sym typeface="Symbol"/>
              </a:endParaRPr>
            </a:p>
          </p:txBody>
        </p:sp>
        <p:cxnSp>
          <p:nvCxnSpPr>
            <p:cNvPr id="33" name="직선 연결선 32"/>
            <p:cNvCxnSpPr/>
            <p:nvPr/>
          </p:nvCxnSpPr>
          <p:spPr>
            <a:xfrm flipV="1">
              <a:off x="4268202" y="4509120"/>
              <a:ext cx="0" cy="33498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4031940" y="4149080"/>
              <a:ext cx="6840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en-US" altLang="ko-KR" sz="2000" i="1" dirty="0">
                  <a:latin typeface="Times New Roman" pitchFamily="18" charset="0"/>
                  <a:cs typeface="Times New Roman" pitchFamily="18" charset="0"/>
                  <a:sym typeface="Symbol"/>
                </a:rPr>
                <a:t></a:t>
              </a:r>
              <a:r>
                <a:rPr lang="en-US" altLang="ko-KR" sz="2000" i="1" dirty="0" smtClean="0">
                  <a:latin typeface="Times New Roman" pitchFamily="18" charset="0"/>
                  <a:cs typeface="Times New Roman" pitchFamily="18" charset="0"/>
                  <a:sym typeface="Symbol"/>
                </a:rPr>
                <a:t>x</a:t>
              </a:r>
              <a:endParaRPr lang="en-US" altLang="ko-KR" sz="2000" i="1" dirty="0">
                <a:latin typeface="Times New Roman" pitchFamily="18" charset="0"/>
                <a:cs typeface="Times New Roman" pitchFamily="18" charset="0"/>
                <a:sym typeface="Symbol"/>
              </a:endParaRPr>
            </a:p>
          </p:txBody>
        </p:sp>
        <p:cxnSp>
          <p:nvCxnSpPr>
            <p:cNvPr id="35" name="직선 연결선 34"/>
            <p:cNvCxnSpPr/>
            <p:nvPr/>
          </p:nvCxnSpPr>
          <p:spPr>
            <a:xfrm flipH="1">
              <a:off x="3275856" y="3948822"/>
              <a:ext cx="324036" cy="31893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3779912" y="3927215"/>
              <a:ext cx="354868" cy="318931"/>
            </a:xfrm>
            <a:prstGeom prst="line">
              <a:avLst/>
            </a:prstGeom>
            <a:ln w="6350">
              <a:solidFill>
                <a:schemeClr val="tx1"/>
              </a:solidFill>
            </a:ln>
            <a:scene3d>
              <a:camera prst="orthographicFront">
                <a:rot lat="0" lon="21299999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3476114" y="3645024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  <a:sym typeface="Symbol"/>
                </a:rPr>
                <a:t>@</a:t>
              </a:r>
              <a:endParaRPr lang="ko-KR" altLang="en-US" dirty="0"/>
            </a:p>
          </p:txBody>
        </p:sp>
        <p:cxnSp>
          <p:nvCxnSpPr>
            <p:cNvPr id="38" name="직선 연결선 37"/>
            <p:cNvCxnSpPr/>
            <p:nvPr/>
          </p:nvCxnSpPr>
          <p:spPr>
            <a:xfrm flipH="1">
              <a:off x="2867457" y="5118410"/>
              <a:ext cx="324036" cy="31893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3371513" y="5096803"/>
              <a:ext cx="354868" cy="318931"/>
            </a:xfrm>
            <a:prstGeom prst="line">
              <a:avLst/>
            </a:prstGeom>
            <a:ln w="6350">
              <a:solidFill>
                <a:schemeClr val="tx1"/>
              </a:solidFill>
            </a:ln>
            <a:scene3d>
              <a:camera prst="orthographicFront">
                <a:rot lat="0" lon="21299999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3067715" y="4814612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  <a:sym typeface="Symbol"/>
                </a:rPr>
                <a:t>@</a:t>
              </a:r>
              <a:endParaRPr lang="ko-KR" altLang="en-US" dirty="0"/>
            </a:p>
          </p:txBody>
        </p:sp>
        <p:cxnSp>
          <p:nvCxnSpPr>
            <p:cNvPr id="41" name="직선 연결선 40"/>
            <p:cNvCxnSpPr/>
            <p:nvPr/>
          </p:nvCxnSpPr>
          <p:spPr>
            <a:xfrm flipV="1">
              <a:off x="3296094" y="4558888"/>
              <a:ext cx="0" cy="33498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3059832" y="4198848"/>
              <a:ext cx="6840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en-US" altLang="ko-KR" sz="2000" i="1" dirty="0">
                  <a:latin typeface="Times New Roman" pitchFamily="18" charset="0"/>
                  <a:cs typeface="Times New Roman" pitchFamily="18" charset="0"/>
                  <a:sym typeface="Symbol"/>
                </a:rPr>
                <a:t></a:t>
              </a:r>
              <a:r>
                <a:rPr lang="en-US" altLang="ko-KR" sz="2000" i="1" dirty="0" smtClean="0">
                  <a:latin typeface="Times New Roman" pitchFamily="18" charset="0"/>
                  <a:cs typeface="Times New Roman" pitchFamily="18" charset="0"/>
                  <a:sym typeface="Symbol"/>
                </a:rPr>
                <a:t>x</a:t>
              </a:r>
              <a:endParaRPr lang="en-US" altLang="ko-KR" sz="2000" i="1" dirty="0">
                <a:latin typeface="Times New Roman" pitchFamily="18" charset="0"/>
                <a:cs typeface="Times New Roman" pitchFamily="18" charset="0"/>
                <a:sym typeface="Symbol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572000" y="3573016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  <a:sym typeface="Symbol"/>
                </a:rPr>
                <a:t>x</a:t>
              </a:r>
              <a:endParaRPr lang="ko-KR" alt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563888" y="5301208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  <a:sym typeface="Symbol"/>
                </a:rPr>
                <a:t>y</a:t>
              </a:r>
              <a:endParaRPr lang="ko-KR" altLang="en-US" dirty="0"/>
            </a:p>
          </p:txBody>
        </p:sp>
        <p:cxnSp>
          <p:nvCxnSpPr>
            <p:cNvPr id="45" name="직선 연결선 44"/>
            <p:cNvCxnSpPr/>
            <p:nvPr/>
          </p:nvCxnSpPr>
          <p:spPr>
            <a:xfrm flipH="1">
              <a:off x="3785084" y="3398101"/>
              <a:ext cx="324036" cy="31893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4289140" y="3376494"/>
              <a:ext cx="354868" cy="318931"/>
            </a:xfrm>
            <a:prstGeom prst="line">
              <a:avLst/>
            </a:prstGeom>
            <a:ln w="6350">
              <a:solidFill>
                <a:schemeClr val="tx1"/>
              </a:solidFill>
            </a:ln>
            <a:scene3d>
              <a:camera prst="orthographicFront">
                <a:rot lat="0" lon="21299999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3985342" y="3094303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  <a:sym typeface="Symbol"/>
                </a:rPr>
                <a:t>@</a:t>
              </a:r>
              <a:endParaRPr lang="ko-KR" alt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699792" y="5301208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  <a:sym typeface="Symbol"/>
                </a:rPr>
                <a:t>x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134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ko-KR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</a:t>
            </a:r>
            <a:r>
              <a:rPr lang="en-US" altLang="ko-KR" dirty="0" smtClean="0"/>
              <a:t>-reduction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752528"/>
          </a:xfrm>
        </p:spPr>
        <p:txBody>
          <a:bodyPr>
            <a:normAutofit fontScale="85000" lnSpcReduction="10000"/>
          </a:bodyPr>
          <a:lstStyle/>
          <a:p>
            <a:r>
              <a:rPr lang="el-GR" altLang="ko-KR" sz="2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</a:t>
            </a:r>
            <a:r>
              <a:rPr lang="en-US" altLang="ko-KR" sz="2400" dirty="0" smtClean="0"/>
              <a:t>-</a:t>
            </a:r>
            <a:r>
              <a:rPr lang="en-US" altLang="ko-KR" sz="2400" dirty="0" err="1" smtClean="0"/>
              <a:t>redex</a:t>
            </a:r>
            <a:r>
              <a:rPr lang="en-US" altLang="ko-KR" sz="2400" dirty="0" smtClean="0"/>
              <a:t> (</a:t>
            </a:r>
            <a:r>
              <a:rPr lang="en-US" altLang="ko-KR" sz="2400" dirty="0" smtClean="0">
                <a:solidFill>
                  <a:srgbClr val="FF0000"/>
                </a:solidFill>
              </a:rPr>
              <a:t>Red</a:t>
            </a:r>
            <a:r>
              <a:rPr lang="en-US" altLang="ko-KR" sz="2400" dirty="0" smtClean="0"/>
              <a:t>ucible </a:t>
            </a:r>
            <a:r>
              <a:rPr lang="en-US" altLang="ko-KR" sz="2400" dirty="0" smtClean="0">
                <a:solidFill>
                  <a:srgbClr val="FF0000"/>
                </a:solidFill>
              </a:rPr>
              <a:t>Ex</a:t>
            </a:r>
            <a:r>
              <a:rPr lang="en-US" altLang="ko-KR" sz="2400" dirty="0" smtClean="0"/>
              <a:t>pression)</a:t>
            </a:r>
          </a:p>
          <a:p>
            <a:pPr lvl="1"/>
            <a:r>
              <a:rPr lang="en-US" altLang="ko-KR" sz="2000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</a:t>
            </a:r>
            <a:r>
              <a:rPr lang="en-US" altLang="ko-KR" sz="20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x.M</a:t>
            </a:r>
            <a:r>
              <a:rPr lang="en-US" altLang="ko-KR" sz="20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)N  </a:t>
            </a:r>
            <a:r>
              <a:rPr lang="en-US" altLang="ko-KR" sz="2000" dirty="0" smtClean="0">
                <a:sym typeface="Symbol"/>
              </a:rPr>
              <a:t>: </a:t>
            </a:r>
            <a:r>
              <a:rPr lang="ko-KR" altLang="en-US" sz="2000" dirty="0" smtClean="0"/>
              <a:t>추상화된 </a:t>
            </a:r>
            <a:r>
              <a:rPr lang="ko-KR" altLang="en-US" sz="2000" dirty="0" err="1" smtClean="0"/>
              <a:t>텀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함수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이 </a:t>
            </a:r>
            <a:r>
              <a:rPr lang="en-US" altLang="ko-KR" sz="2000" dirty="0" smtClean="0"/>
              <a:t>apply </a:t>
            </a:r>
            <a:r>
              <a:rPr lang="ko-KR" altLang="en-US" sz="2000" dirty="0" smtClean="0"/>
              <a:t>될 때</a:t>
            </a:r>
            <a:endParaRPr lang="en-US" altLang="ko-KR" sz="2000" dirty="0" smtClean="0"/>
          </a:p>
          <a:p>
            <a:pPr>
              <a:lnSpc>
                <a:spcPts val="0"/>
              </a:lnSpc>
            </a:pPr>
            <a:endParaRPr lang="en-US" altLang="ko-KR" dirty="0" smtClean="0"/>
          </a:p>
          <a:p>
            <a:r>
              <a:rPr lang="el-GR" altLang="ko-KR" sz="2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</a:t>
            </a:r>
            <a:r>
              <a:rPr lang="en-US" altLang="ko-KR" sz="2400" dirty="0" smtClean="0"/>
              <a:t>-reduction (</a:t>
            </a:r>
            <a:r>
              <a:rPr lang="ko-KR" altLang="en-US" sz="2400" dirty="0" smtClean="0"/>
              <a:t>축약</a:t>
            </a:r>
            <a:r>
              <a:rPr lang="en-US" altLang="ko-KR" sz="2400" dirty="0" smtClean="0"/>
              <a:t>)</a:t>
            </a:r>
          </a:p>
          <a:p>
            <a:pPr lvl="1">
              <a:buNone/>
            </a:pPr>
            <a:r>
              <a:rPr lang="en-US" altLang="ko-KR" sz="2000" dirty="0" smtClean="0"/>
              <a:t>(</a:t>
            </a:r>
            <a:r>
              <a:rPr lang="en-US" altLang="ko-KR" sz="20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</a:t>
            </a:r>
            <a:r>
              <a:rPr lang="en-US" altLang="ko-KR" sz="20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x.M</a:t>
            </a:r>
            <a:r>
              <a:rPr lang="en-US" altLang="ko-KR" sz="20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)N </a:t>
            </a:r>
            <a:r>
              <a:rPr lang="ko-KR" alt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→</a:t>
            </a:r>
            <a:r>
              <a:rPr lang="el-GR" altLang="ko-KR" sz="2000" i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</a:t>
            </a:r>
            <a:r>
              <a:rPr lang="en-US" altLang="ko-KR" sz="20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 M [x := N]  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altLang="ko-KR" sz="20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ko-KR" alt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에서 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free </a:t>
            </a:r>
            <a:r>
              <a:rPr lang="ko-KR" alt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인 모든 </a:t>
            </a:r>
            <a:r>
              <a:rPr lang="en-US" altLang="ko-KR" sz="20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ko-KR" alt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를 </a:t>
            </a:r>
            <a:r>
              <a:rPr lang="en-US" altLang="ko-KR" sz="20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ko-KR" alt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으로 치환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</a:p>
          <a:p>
            <a:pPr lvl="1">
              <a:lnSpc>
                <a:spcPts val="0"/>
              </a:lnSpc>
              <a:buNone/>
            </a:pPr>
            <a:endParaRPr lang="en-US" altLang="ko-KR" sz="2000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lvl="1">
              <a:buNone/>
            </a:pPr>
            <a:r>
              <a:rPr lang="en-US" altLang="ko-KR" sz="2000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</a:t>
            </a:r>
            <a:r>
              <a:rPr lang="en-US" altLang="ko-KR" sz="20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US" altLang="ko-KR" sz="20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. y. </a:t>
            </a:r>
            <a:r>
              <a:rPr lang="en-US" altLang="ko-KR" sz="20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US" altLang="ko-KR" sz="20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ko-KR" sz="2000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</a:t>
            </a:r>
            <a:r>
              <a:rPr lang="en-US" altLang="ko-KR" sz="20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x.x</a:t>
            </a:r>
            <a:r>
              <a:rPr lang="en-US" altLang="ko-KR" sz="20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) y </a:t>
            </a:r>
            <a:r>
              <a:rPr lang="en-US" altLang="ko-KR" sz="20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US" altLang="ko-KR" sz="20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) z </a:t>
            </a:r>
            <a:r>
              <a:rPr lang="ko-KR" alt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→</a:t>
            </a:r>
            <a:r>
              <a:rPr lang="el-GR" altLang="ko-KR" sz="2000" i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</a:t>
            </a:r>
            <a:r>
              <a:rPr lang="ko-KR" alt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ko-KR" sz="20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y. </a:t>
            </a:r>
            <a:r>
              <a:rPr lang="en-US" altLang="ko-KR" sz="20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z</a:t>
            </a:r>
            <a:r>
              <a:rPr lang="en-US" altLang="ko-KR" sz="20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ko-KR" sz="2000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</a:t>
            </a:r>
            <a:r>
              <a:rPr lang="en-US" altLang="ko-KR" sz="20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x.x</a:t>
            </a:r>
            <a:r>
              <a:rPr lang="en-US" altLang="ko-KR" sz="20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) y </a:t>
            </a:r>
            <a:r>
              <a:rPr lang="en-US" altLang="ko-KR" sz="20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z</a:t>
            </a:r>
            <a:r>
              <a:rPr lang="en-US" altLang="ko-KR" sz="20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endParaRPr lang="en-US" altLang="ko-KR" sz="2000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>
              <a:lnSpc>
                <a:spcPts val="500"/>
              </a:lnSpc>
            </a:pPr>
            <a:endParaRPr lang="en-US" altLang="ko-KR" sz="2000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r>
              <a:rPr lang="ko-KR" altLang="en-US" sz="2000" dirty="0" smtClean="0"/>
              <a:t>정규형 </a:t>
            </a:r>
            <a:r>
              <a:rPr lang="en-US" altLang="ko-KR" sz="2000" dirty="0" smtClean="0"/>
              <a:t>(normal form): </a:t>
            </a:r>
            <a:r>
              <a:rPr lang="el-GR" altLang="ko-KR" sz="2000" i="1" dirty="0" smtClean="0"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en-US" altLang="ko-KR" sz="2000" dirty="0" smtClean="0"/>
              <a:t>-</a:t>
            </a:r>
            <a:r>
              <a:rPr lang="ko-KR" altLang="en-US" sz="2000" dirty="0" err="1" smtClean="0"/>
              <a:t>레덱스를</a:t>
            </a:r>
            <a:r>
              <a:rPr lang="ko-KR" altLang="en-US" sz="2000" dirty="0" smtClean="0"/>
              <a:t> 포함하지 않는 식</a:t>
            </a:r>
            <a:endParaRPr lang="en-US" altLang="ko-KR" sz="2000" dirty="0" smtClean="0"/>
          </a:p>
          <a:p>
            <a:pPr>
              <a:lnSpc>
                <a:spcPts val="500"/>
              </a:lnSpc>
            </a:pPr>
            <a:endParaRPr lang="en-US" altLang="ko-KR" sz="2000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r>
              <a:rPr lang="el-GR" altLang="ko-KR" sz="2400" i="1" dirty="0" smtClean="0"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en-US" altLang="ko-KR" sz="2000" dirty="0" smtClean="0"/>
              <a:t>-</a:t>
            </a:r>
            <a:r>
              <a:rPr lang="ko-KR" altLang="en-US" sz="2000" dirty="0" err="1" smtClean="0"/>
              <a:t>리덕션에</a:t>
            </a:r>
            <a:r>
              <a:rPr lang="ko-KR" altLang="en-US" sz="2000" dirty="0" smtClean="0"/>
              <a:t> 의한 계산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	</a:t>
            </a:r>
            <a:r>
              <a:rPr lang="en-US" altLang="ko-KR" sz="20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altLang="ko-KR" sz="2000" i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altLang="ko-KR" sz="20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ko-KR" alt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→</a:t>
            </a:r>
            <a:r>
              <a:rPr lang="el-GR" altLang="ko-KR" sz="2000" i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</a:t>
            </a:r>
            <a:r>
              <a:rPr lang="ko-KR" altLang="en-US" sz="20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ko-KR" sz="20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altLang="ko-KR" sz="2000" i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altLang="ko-KR" sz="20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ko-KR" alt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→</a:t>
            </a:r>
            <a:r>
              <a:rPr lang="el-GR" altLang="ko-KR" sz="2000" i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</a:t>
            </a:r>
            <a:r>
              <a:rPr lang="ko-KR" altLang="en-US" sz="20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ko-KR" sz="20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… M</a:t>
            </a:r>
            <a:r>
              <a:rPr lang="en-US" altLang="ko-KR" sz="2000" i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  (normal form)       </a:t>
            </a:r>
            <a:r>
              <a:rPr lang="en-US" altLang="ko-KR" sz="2000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ko-KR" sz="2000" i="1" baseline="-25000" dirty="0" smtClean="0"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ko-KR" altLang="en-US" sz="2000" dirty="0" smtClean="0"/>
              <a:t>는 </a:t>
            </a:r>
            <a:r>
              <a:rPr lang="en-US" altLang="ko-KR" sz="2000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ko-KR" sz="20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sz="2000" i="1" dirty="0" smtClean="0">
                <a:latin typeface="Times New Roman" pitchFamily="18" charset="0"/>
                <a:cs typeface="Times New Roman" pitchFamily="18" charset="0"/>
              </a:rPr>
              <a:t>,  M</a:t>
            </a:r>
            <a:r>
              <a:rPr lang="en-US" altLang="ko-KR" sz="2000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sz="2000" i="1" dirty="0" smtClean="0">
                <a:latin typeface="Times New Roman" pitchFamily="18" charset="0"/>
                <a:cs typeface="Times New Roman" pitchFamily="18" charset="0"/>
              </a:rPr>
              <a:t> … </a:t>
            </a:r>
            <a:r>
              <a:rPr lang="ko-KR" altLang="en-US" sz="2000" dirty="0" smtClean="0">
                <a:latin typeface="Times New Roman" pitchFamily="18" charset="0"/>
                <a:cs typeface="Times New Roman" pitchFamily="18" charset="0"/>
              </a:rPr>
              <a:t>의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값 </a:t>
            </a:r>
            <a:r>
              <a:rPr lang="en-US" altLang="ko-KR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(value) </a:t>
            </a:r>
            <a:endParaRPr lang="en-US" altLang="ko-KR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ko-KR" sz="2000" dirty="0" smtClean="0">
              <a:cs typeface="Times New Roman" pitchFamily="18" charset="0"/>
              <a:sym typeface="Symbol"/>
            </a:endParaRPr>
          </a:p>
          <a:p>
            <a:r>
              <a:rPr lang="ko-KR" altLang="en-US" sz="2000" dirty="0" smtClean="0">
                <a:cs typeface="Times New Roman" pitchFamily="18" charset="0"/>
                <a:sym typeface="Symbol"/>
              </a:rPr>
              <a:t>다단계의 </a:t>
            </a:r>
            <a:r>
              <a:rPr lang="el-GR" altLang="ko-KR" sz="20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</a:t>
            </a:r>
            <a:r>
              <a:rPr lang="en-US" altLang="ko-KR" sz="2000" dirty="0" smtClean="0"/>
              <a:t>-reduction </a:t>
            </a:r>
            <a:r>
              <a:rPr lang="en-US" altLang="ko-KR" sz="2000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ko-KR" alt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→</a:t>
            </a:r>
            <a:r>
              <a:rPr lang="en-US" altLang="ko-KR" sz="20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*</a:t>
            </a:r>
            <a:r>
              <a:rPr lang="ko-KR" altLang="en-US" sz="20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ko-KR" sz="20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)              M</a:t>
            </a:r>
            <a:r>
              <a:rPr lang="en-US" altLang="ko-KR" sz="2000" i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altLang="ko-KR" sz="20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ko-KR" alt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→</a:t>
            </a:r>
            <a:r>
              <a:rPr lang="en-US" altLang="ko-KR" sz="20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* M</a:t>
            </a:r>
            <a:r>
              <a:rPr lang="en-US" altLang="ko-KR" sz="2000" i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endParaRPr lang="en-US" altLang="ko-KR" sz="2000" i="1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>
              <a:lnSpc>
                <a:spcPts val="500"/>
              </a:lnSpc>
            </a:pPr>
            <a:endParaRPr lang="en-US" altLang="ko-KR" sz="2000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r>
              <a:rPr lang="el-GR" altLang="ko-KR" sz="2400" i="1" dirty="0" smtClean="0"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en-US" altLang="ko-KR" sz="2000" dirty="0" smtClean="0"/>
              <a:t>-</a:t>
            </a:r>
            <a:r>
              <a:rPr lang="ko-KR" altLang="en-US" sz="2000" dirty="0" err="1" smtClean="0"/>
              <a:t>리덕션은</a:t>
            </a:r>
            <a:r>
              <a:rPr lang="ko-KR" altLang="en-US" sz="2000" dirty="0" smtClean="0"/>
              <a:t> 문맥 </a:t>
            </a:r>
            <a:r>
              <a:rPr lang="en-US" altLang="ko-KR" sz="2000" dirty="0" smtClean="0"/>
              <a:t>(context)</a:t>
            </a:r>
            <a:r>
              <a:rPr lang="ko-KR" altLang="en-US" sz="2000" dirty="0" smtClean="0"/>
              <a:t>에서도 유지됨</a:t>
            </a:r>
            <a:r>
              <a:rPr lang="en-US" altLang="ko-KR" sz="2000" dirty="0" smtClean="0"/>
              <a:t>.</a:t>
            </a:r>
          </a:p>
          <a:p>
            <a:pPr>
              <a:buNone/>
            </a:pPr>
            <a:r>
              <a:rPr lang="en-US" altLang="ko-KR" sz="2000" dirty="0" smtClean="0"/>
              <a:t>	</a:t>
            </a:r>
            <a:r>
              <a:rPr lang="en-US" altLang="ko-KR" sz="2000" i="1" dirty="0" smtClean="0">
                <a:latin typeface="Times New Roman" pitchFamily="18" charset="0"/>
                <a:cs typeface="Times New Roman" pitchFamily="18" charset="0"/>
              </a:rPr>
              <a:t> M</a:t>
            </a:r>
            <a:r>
              <a:rPr lang="en-US" altLang="ko-KR" sz="20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sz="2000" i="1" dirty="0" smtClean="0">
                <a:latin typeface="Times New Roman" pitchFamily="18" charset="0"/>
                <a:cs typeface="Times New Roman" pitchFamily="18" charset="0"/>
              </a:rPr>
              <a:t> → M</a:t>
            </a:r>
            <a:r>
              <a:rPr lang="en-US" altLang="ko-KR" sz="2000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sz="2000" i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</a:t>
            </a:r>
            <a:r>
              <a:rPr lang="en-US" altLang="ko-KR" sz="2000" i="1" dirty="0" smtClean="0">
                <a:latin typeface="Times New Roman" pitchFamily="18" charset="0"/>
                <a:cs typeface="Times New Roman" pitchFamily="18" charset="0"/>
              </a:rPr>
              <a:t>  NM</a:t>
            </a:r>
            <a:r>
              <a:rPr lang="en-US" altLang="ko-KR" sz="20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sz="2000" i="1" dirty="0" smtClean="0">
                <a:latin typeface="Times New Roman" pitchFamily="18" charset="0"/>
                <a:cs typeface="Times New Roman" pitchFamily="18" charset="0"/>
              </a:rPr>
              <a:t> → NM</a:t>
            </a:r>
            <a:r>
              <a:rPr lang="en-US" altLang="ko-KR" sz="2000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buNone/>
            </a:pPr>
            <a:r>
              <a:rPr lang="en-US" altLang="ko-KR" sz="2000" i="1" dirty="0" smtClean="0">
                <a:latin typeface="Times New Roman" pitchFamily="18" charset="0"/>
                <a:cs typeface="Times New Roman" pitchFamily="18" charset="0"/>
              </a:rPr>
              <a:t>	M</a:t>
            </a:r>
            <a:r>
              <a:rPr lang="en-US" altLang="ko-KR" sz="20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sz="2000" i="1" dirty="0" smtClean="0">
                <a:latin typeface="Times New Roman" pitchFamily="18" charset="0"/>
                <a:cs typeface="Times New Roman" pitchFamily="18" charset="0"/>
              </a:rPr>
              <a:t> → M</a:t>
            </a:r>
            <a:r>
              <a:rPr lang="en-US" altLang="ko-KR" sz="2000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sz="2000" i="1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</a:t>
            </a:r>
            <a:r>
              <a:rPr lang="en-US" altLang="ko-KR" sz="2000" i="1" dirty="0" smtClean="0">
                <a:latin typeface="Times New Roman" pitchFamily="18" charset="0"/>
                <a:cs typeface="Times New Roman" pitchFamily="18" charset="0"/>
              </a:rPr>
              <a:t>  M</a:t>
            </a:r>
            <a:r>
              <a:rPr lang="en-US" altLang="ko-KR" sz="20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sz="2000" i="1" dirty="0" smtClean="0">
                <a:latin typeface="Times New Roman" pitchFamily="18" charset="0"/>
                <a:cs typeface="Times New Roman" pitchFamily="18" charset="0"/>
              </a:rPr>
              <a:t>N → M</a:t>
            </a:r>
            <a:r>
              <a:rPr lang="en-US" altLang="ko-KR" sz="2000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sz="2000" i="1" dirty="0" smtClean="0"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pPr>
              <a:buNone/>
            </a:pPr>
            <a:r>
              <a:rPr lang="en-US" altLang="ko-KR" sz="2000" i="1" dirty="0" smtClean="0">
                <a:latin typeface="Times New Roman" pitchFamily="18" charset="0"/>
                <a:cs typeface="Times New Roman" pitchFamily="18" charset="0"/>
              </a:rPr>
              <a:t>	M</a:t>
            </a:r>
            <a:r>
              <a:rPr lang="en-US" altLang="ko-KR" sz="20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sz="2000" i="1" dirty="0" smtClean="0">
                <a:latin typeface="Times New Roman" pitchFamily="18" charset="0"/>
                <a:cs typeface="Times New Roman" pitchFamily="18" charset="0"/>
              </a:rPr>
              <a:t> → M</a:t>
            </a:r>
            <a:r>
              <a:rPr lang="en-US" altLang="ko-KR" sz="2000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sz="2000" i="1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</a:t>
            </a:r>
            <a:r>
              <a:rPr lang="en-US" altLang="ko-KR" sz="2000" i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ko-KR" sz="20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x.</a:t>
            </a:r>
            <a:r>
              <a:rPr lang="en-US" altLang="ko-KR" sz="2000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ko-KR" sz="20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sz="2000" i="1" dirty="0" smtClean="0">
                <a:latin typeface="Times New Roman" pitchFamily="18" charset="0"/>
                <a:cs typeface="Times New Roman" pitchFamily="18" charset="0"/>
              </a:rPr>
              <a:t> → </a:t>
            </a:r>
            <a:r>
              <a:rPr lang="en-US" altLang="ko-KR" sz="20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x.</a:t>
            </a:r>
            <a:r>
              <a:rPr lang="en-US" altLang="ko-KR" sz="2000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ko-KR" sz="2000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altLang="ko-KR" sz="2000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>
              <a:lnSpc>
                <a:spcPts val="1000"/>
              </a:lnSpc>
            </a:pPr>
            <a:endParaRPr lang="en-US" altLang="ko-KR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</a:t>
            </a:r>
            <a:r>
              <a:rPr lang="ko-KR" altLang="en-US" smtClean="0"/>
              <a:t>년 </a:t>
            </a:r>
            <a:r>
              <a:rPr lang="en-US" altLang="ko-KR" smtClean="0"/>
              <a:t>3</a:t>
            </a:r>
            <a:r>
              <a:rPr lang="ko-KR" altLang="en-US" smtClean="0"/>
              <a:t>월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Lambda Calculus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D865-78A7-4578-8AC7-4AABE63E18FE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ko-KR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</a:t>
            </a:r>
            <a:r>
              <a:rPr lang="en-US" altLang="ko-KR" dirty="0" smtClean="0"/>
              <a:t>-conversion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z="2600" dirty="0" smtClean="0"/>
              <a:t>Equivalence (</a:t>
            </a:r>
            <a:r>
              <a:rPr lang="en-US" altLang="ko-KR" sz="26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ko-KR" sz="2600" dirty="0" smtClean="0"/>
              <a:t>) </a:t>
            </a:r>
            <a:r>
              <a:rPr lang="ko-KR" altLang="en-US" sz="2600" dirty="0" smtClean="0"/>
              <a:t>으로 표현되는 관계</a:t>
            </a:r>
            <a:endParaRPr lang="en-US" altLang="ko-KR" sz="2600" dirty="0" smtClean="0"/>
          </a:p>
          <a:p>
            <a:pPr>
              <a:lnSpc>
                <a:spcPts val="500"/>
              </a:lnSpc>
            </a:pPr>
            <a:endParaRPr lang="en-US" altLang="ko-KR" dirty="0" smtClean="0"/>
          </a:p>
          <a:p>
            <a:r>
              <a:rPr lang="en-US" altLang="ko-KR" sz="2600" dirty="0" smtClean="0"/>
              <a:t>Equivalence (</a:t>
            </a:r>
            <a:r>
              <a:rPr lang="en-US" altLang="ko-KR" sz="26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ko-KR" sz="2600" dirty="0" smtClean="0"/>
              <a:t>) </a:t>
            </a:r>
            <a:r>
              <a:rPr lang="en-US" altLang="ko-KR" sz="2600" dirty="0" err="1" smtClean="0"/>
              <a:t>vs</a:t>
            </a:r>
            <a:r>
              <a:rPr lang="en-US" altLang="ko-KR" sz="2600" dirty="0" smtClean="0"/>
              <a:t> Reduction (</a:t>
            </a:r>
            <a:r>
              <a:rPr lang="en-US" altLang="ko-KR" sz="2600" dirty="0" smtClean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ko-KR" sz="2600" dirty="0" smtClean="0"/>
              <a:t>)</a:t>
            </a:r>
          </a:p>
          <a:p>
            <a:pPr lvl="1"/>
            <a:r>
              <a:rPr lang="en-US" altLang="ko-KR" sz="2000" dirty="0" smtClean="0"/>
              <a:t>Reduction</a:t>
            </a:r>
            <a:r>
              <a:rPr lang="ko-KR" altLang="en-US" sz="2000" dirty="0" smtClean="0"/>
              <a:t>은 한 쪽 방향으로 진행</a:t>
            </a:r>
            <a:endParaRPr lang="en-US" altLang="ko-KR" sz="2000" dirty="0" smtClean="0"/>
          </a:p>
          <a:p>
            <a:pPr lvl="1">
              <a:buNone/>
            </a:pPr>
            <a:r>
              <a:rPr lang="en-US" altLang="ko-KR" sz="2000" dirty="0" smtClean="0"/>
              <a:t>	</a:t>
            </a:r>
            <a:r>
              <a:rPr lang="en-US" altLang="ko-KR" sz="2000" i="1" dirty="0" smtClean="0">
                <a:latin typeface="Times New Roman" pitchFamily="18" charset="0"/>
                <a:cs typeface="Times New Roman" pitchFamily="18" charset="0"/>
              </a:rPr>
              <a:t>1 + 2 * 3 → 1 + 6 → 7</a:t>
            </a:r>
          </a:p>
          <a:p>
            <a:pPr lvl="1"/>
            <a:r>
              <a:rPr lang="en-US" altLang="ko-KR" sz="2000" dirty="0" smtClean="0"/>
              <a:t>Equivalence</a:t>
            </a:r>
            <a:r>
              <a:rPr lang="ko-KR" altLang="en-US" sz="2000" dirty="0" smtClean="0"/>
              <a:t>는 양쪽 방향으로 진행 </a:t>
            </a:r>
            <a:r>
              <a:rPr lang="en-US" altLang="ko-KR" sz="2000" dirty="0" smtClean="0"/>
              <a:t>(symmetric </a:t>
            </a:r>
            <a:r>
              <a:rPr lang="ko-KR" altLang="en-US" sz="2000" dirty="0" smtClean="0"/>
              <a:t>특성 때문에</a:t>
            </a:r>
            <a:r>
              <a:rPr lang="en-US" altLang="ko-KR" sz="2000" dirty="0" smtClean="0"/>
              <a:t>)</a:t>
            </a:r>
          </a:p>
          <a:p>
            <a:pPr lvl="1">
              <a:buNone/>
            </a:pPr>
            <a:r>
              <a:rPr lang="en-US" altLang="ko-KR" sz="2000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1+2 = 3  = 1+2 = …    (= </a:t>
            </a:r>
            <a:r>
              <a:rPr lang="ko-KR" alt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관계는 방향성이 없음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endParaRPr lang="en-US" altLang="ko-KR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ko-KR" sz="2000" dirty="0" smtClean="0"/>
              <a:t>Reduction</a:t>
            </a:r>
            <a:r>
              <a:rPr lang="ko-KR" altLang="en-US" sz="2000" dirty="0" smtClean="0"/>
              <a:t>은 단방향성을 갖는 </a:t>
            </a:r>
            <a:r>
              <a:rPr lang="en-US" altLang="ko-KR" sz="2000" dirty="0" smtClean="0"/>
              <a:t>equivalence</a:t>
            </a:r>
            <a:r>
              <a:rPr lang="ko-KR" altLang="en-US" sz="2000" dirty="0" smtClean="0"/>
              <a:t>로서 생각될 수 있음</a:t>
            </a:r>
            <a:r>
              <a:rPr lang="en-US" altLang="ko-KR" sz="2000" dirty="0" smtClean="0"/>
              <a:t>.</a:t>
            </a:r>
          </a:p>
          <a:p>
            <a:pPr lvl="1">
              <a:buNone/>
            </a:pPr>
            <a:r>
              <a:rPr lang="en-US" altLang="ko-KR" sz="20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	(M </a:t>
            </a:r>
            <a:r>
              <a:rPr lang="ko-KR" alt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→</a:t>
            </a:r>
            <a:r>
              <a:rPr lang="el-GR" altLang="ko-KR" sz="2000" i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</a:t>
            </a:r>
            <a:r>
              <a:rPr lang="ko-KR" altLang="en-US" sz="20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ko-KR" sz="20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N)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  </a:t>
            </a:r>
            <a:r>
              <a:rPr lang="en-US" altLang="ko-KR" sz="20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M = N</a:t>
            </a:r>
            <a:endParaRPr lang="en-US" altLang="ko-KR" sz="2000" dirty="0" smtClean="0"/>
          </a:p>
          <a:p>
            <a:pPr>
              <a:lnSpc>
                <a:spcPts val="500"/>
              </a:lnSpc>
            </a:pPr>
            <a:endParaRPr lang="en-US" altLang="ko-KR" dirty="0" smtClean="0"/>
          </a:p>
          <a:p>
            <a:r>
              <a:rPr lang="en-US" altLang="ko-KR" sz="2000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ko-KR" sz="20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→</a:t>
            </a:r>
            <a:r>
              <a:rPr lang="el-GR" altLang="ko-KR" sz="2000" i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</a:t>
            </a:r>
            <a:r>
              <a:rPr lang="en-US" altLang="ko-KR" sz="2000" i="1" dirty="0" smtClean="0">
                <a:latin typeface="Times New Roman" pitchFamily="18" charset="0"/>
                <a:cs typeface="Times New Roman" pitchFamily="18" charset="0"/>
              </a:rPr>
              <a:t> M</a:t>
            </a:r>
            <a:r>
              <a:rPr lang="en-US" altLang="ko-KR" sz="2000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→</a:t>
            </a:r>
            <a:r>
              <a:rPr lang="el-GR" altLang="ko-KR" sz="2000" i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</a:t>
            </a:r>
            <a:r>
              <a:rPr lang="en-US" altLang="ko-KR" sz="2000" i="1" dirty="0" smtClean="0">
                <a:latin typeface="Times New Roman" pitchFamily="18" charset="0"/>
                <a:cs typeface="Times New Roman" pitchFamily="18" charset="0"/>
              </a:rPr>
              <a:t> … </a:t>
            </a:r>
            <a:r>
              <a:rPr lang="ko-KR" alt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→</a:t>
            </a:r>
            <a:r>
              <a:rPr lang="el-GR" altLang="ko-KR" sz="2000" i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</a:t>
            </a:r>
            <a:r>
              <a:rPr lang="en-US" altLang="ko-KR" sz="2000" i="1" dirty="0" smtClean="0">
                <a:latin typeface="Times New Roman" pitchFamily="18" charset="0"/>
                <a:cs typeface="Times New Roman" pitchFamily="18" charset="0"/>
              </a:rPr>
              <a:t> M</a:t>
            </a:r>
            <a:r>
              <a:rPr lang="en-US" altLang="ko-KR" sz="2000" i="1" baseline="-250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2000" i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ko-KR" altLang="en-US" sz="2000" dirty="0" smtClean="0"/>
              <a:t>이면</a:t>
            </a:r>
            <a:r>
              <a:rPr lang="en-US" altLang="ko-KR" sz="2000" i="1" dirty="0" smtClean="0">
                <a:latin typeface="Times New Roman" pitchFamily="18" charset="0"/>
                <a:cs typeface="Times New Roman" pitchFamily="18" charset="0"/>
              </a:rPr>
              <a:t> M</a:t>
            </a:r>
            <a:r>
              <a:rPr lang="en-US" altLang="ko-KR" sz="20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sz="2000" i="1" dirty="0" smtClean="0">
                <a:latin typeface="Times New Roman" pitchFamily="18" charset="0"/>
                <a:cs typeface="Times New Roman" pitchFamily="18" charset="0"/>
              </a:rPr>
              <a:t> = M</a:t>
            </a:r>
            <a:r>
              <a:rPr lang="en-US" altLang="ko-KR" sz="2000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sz="2000" i="1" dirty="0" smtClean="0">
                <a:latin typeface="Times New Roman" pitchFamily="18" charset="0"/>
                <a:cs typeface="Times New Roman" pitchFamily="18" charset="0"/>
              </a:rPr>
              <a:t> = … = M</a:t>
            </a:r>
            <a:r>
              <a:rPr lang="en-US" altLang="ko-KR" sz="2000" i="1" baseline="-250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2000" dirty="0" smtClean="0"/>
              <a:t>이 성립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	</a:t>
            </a:r>
          </a:p>
          <a:p>
            <a:r>
              <a:rPr lang="ko-KR" altLang="en-US" sz="2000" dirty="0" smtClean="0">
                <a:latin typeface="Times New Roman" pitchFamily="18" charset="0"/>
                <a:cs typeface="Times New Roman" pitchFamily="18" charset="0"/>
              </a:rPr>
              <a:t>정규형을 갖지 못하는 람다 </a:t>
            </a:r>
            <a:r>
              <a:rPr lang="ko-KR" altLang="en-US" sz="2000" dirty="0" err="1" smtClean="0">
                <a:latin typeface="Times New Roman" pitchFamily="18" charset="0"/>
                <a:cs typeface="Times New Roman" pitchFamily="18" charset="0"/>
              </a:rPr>
              <a:t>텀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ko-KR" altLang="en-US" sz="2000" dirty="0" smtClean="0">
                <a:latin typeface="Times New Roman" pitchFamily="18" charset="0"/>
                <a:cs typeface="Times New Roman" pitchFamily="18" charset="0"/>
              </a:rPr>
              <a:t>계산 결과를 생산할 수 없음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)  </a:t>
            </a:r>
          </a:p>
          <a:p>
            <a:pPr>
              <a:buNone/>
            </a:pP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l-GR" altLang="ko-KR" sz="2000" i="1" dirty="0" smtClean="0"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altLang="ko-KR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altLang="ko-KR" sz="2000" i="1" dirty="0" smtClean="0">
                <a:latin typeface="Times New Roman" pitchFamily="18" charset="0"/>
                <a:cs typeface="Times New Roman" pitchFamily="18" charset="0"/>
              </a:rPr>
              <a:t>≡</a:t>
            </a:r>
            <a:r>
              <a:rPr lang="en-US" altLang="ko-KR" sz="2000" i="1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l-GR" altLang="ko-KR" sz="2000" i="1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ko-KR" sz="2000" i="1" dirty="0" err="1" smtClean="0">
                <a:latin typeface="Times New Roman" pitchFamily="18" charset="0"/>
                <a:cs typeface="Times New Roman" pitchFamily="18" charset="0"/>
              </a:rPr>
              <a:t>x.xx</a:t>
            </a:r>
            <a:r>
              <a:rPr lang="en-US" altLang="ko-KR" sz="2000" i="1" dirty="0" smtClean="0">
                <a:latin typeface="Times New Roman" pitchFamily="18" charset="0"/>
                <a:cs typeface="Times New Roman" pitchFamily="18" charset="0"/>
              </a:rPr>
              <a:t>) (</a:t>
            </a:r>
            <a:r>
              <a:rPr lang="el-GR" altLang="ko-KR" sz="2000" i="1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ko-KR" sz="2000" i="1" dirty="0" err="1" smtClean="0">
                <a:latin typeface="Times New Roman" pitchFamily="18" charset="0"/>
                <a:cs typeface="Times New Roman" pitchFamily="18" charset="0"/>
              </a:rPr>
              <a:t>x.xx</a:t>
            </a:r>
            <a:r>
              <a:rPr lang="en-US" altLang="ko-KR" sz="2000" i="1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ko-KR" alt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→</a:t>
            </a:r>
            <a:r>
              <a:rPr lang="el-GR" altLang="ko-KR" sz="2000" i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</a:t>
            </a:r>
            <a:r>
              <a:rPr lang="en-US" altLang="ko-KR" sz="2000" i="1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l-GR" altLang="ko-KR" sz="2000" i="1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ko-KR" sz="2000" i="1" dirty="0" err="1" smtClean="0">
                <a:latin typeface="Times New Roman" pitchFamily="18" charset="0"/>
                <a:cs typeface="Times New Roman" pitchFamily="18" charset="0"/>
              </a:rPr>
              <a:t>x.xx</a:t>
            </a:r>
            <a:r>
              <a:rPr lang="en-US" altLang="ko-KR" sz="2000" i="1" dirty="0" smtClean="0">
                <a:latin typeface="Times New Roman" pitchFamily="18" charset="0"/>
                <a:cs typeface="Times New Roman" pitchFamily="18" charset="0"/>
              </a:rPr>
              <a:t>) (</a:t>
            </a:r>
            <a:r>
              <a:rPr lang="el-GR" altLang="ko-KR" sz="2000" i="1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ko-KR" sz="2000" i="1" dirty="0" err="1" smtClean="0">
                <a:latin typeface="Times New Roman" pitchFamily="18" charset="0"/>
                <a:cs typeface="Times New Roman" pitchFamily="18" charset="0"/>
              </a:rPr>
              <a:t>x.xx</a:t>
            </a:r>
            <a:r>
              <a:rPr lang="en-US" altLang="ko-KR" sz="2000" i="1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ko-KR" alt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→</a:t>
            </a:r>
            <a:r>
              <a:rPr lang="el-GR" altLang="ko-KR" sz="2000" i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</a:t>
            </a:r>
            <a:r>
              <a:rPr lang="en-US" altLang="ko-KR" sz="2000" i="1" dirty="0" smtClean="0">
                <a:latin typeface="Times New Roman" pitchFamily="18" charset="0"/>
                <a:cs typeface="Times New Roman" pitchFamily="18" charset="0"/>
              </a:rPr>
              <a:t>  … </a:t>
            </a:r>
            <a:r>
              <a:rPr lang="ko-KR" alt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→</a:t>
            </a:r>
            <a:r>
              <a:rPr lang="el-GR" altLang="ko-KR" sz="2000" i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</a:t>
            </a:r>
            <a:r>
              <a:rPr lang="en-US" altLang="ko-KR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</a:t>
            </a:r>
            <a:r>
              <a:rPr lang="ko-KR" altLang="en-US" smtClean="0"/>
              <a:t>년 </a:t>
            </a:r>
            <a:r>
              <a:rPr lang="en-US" altLang="ko-KR" smtClean="0"/>
              <a:t>3</a:t>
            </a:r>
            <a:r>
              <a:rPr lang="ko-KR" altLang="en-US" smtClean="0"/>
              <a:t>월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Lambda Calculus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D865-78A7-4578-8AC7-4AABE63E18FE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ko-KR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</a:t>
            </a:r>
            <a:r>
              <a:rPr lang="en-US" altLang="ko-KR" dirty="0" smtClean="0"/>
              <a:t>-reduction </a:t>
            </a:r>
            <a:r>
              <a:rPr lang="ko-KR" altLang="en-US" dirty="0" smtClean="0"/>
              <a:t>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l-GR" altLang="ko-KR" sz="2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</a:t>
            </a:r>
            <a:r>
              <a:rPr lang="en-US" altLang="ko-KR" sz="2400" dirty="0" smtClean="0"/>
              <a:t>-reduction </a:t>
            </a:r>
            <a:r>
              <a:rPr lang="ko-KR" altLang="en-US" sz="2400" dirty="0" smtClean="0"/>
              <a:t>도중 </a:t>
            </a:r>
            <a:r>
              <a:rPr lang="el-GR" altLang="ko-KR" sz="2400" dirty="0" smtClean="0"/>
              <a:t>α</a:t>
            </a:r>
            <a:r>
              <a:rPr lang="en-US" altLang="ko-KR" sz="2400" dirty="0" smtClean="0"/>
              <a:t>-rule </a:t>
            </a:r>
            <a:r>
              <a:rPr lang="ko-KR" altLang="en-US" sz="2400" dirty="0" smtClean="0"/>
              <a:t>의 적용이 필요한 경우</a:t>
            </a:r>
            <a:endParaRPr lang="en-US" altLang="ko-KR" sz="2400" u="sng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>
              <a:buNone/>
            </a:pP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	</a:t>
            </a:r>
            <a:r>
              <a:rPr lang="en-US" altLang="ko-KR" sz="2200" u="sng" dirty="0" smtClean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altLang="ko-KR" sz="2200" i="1" u="sng" dirty="0" smtClean="0">
                <a:latin typeface="Times New Roman" pitchFamily="18" charset="0"/>
                <a:cs typeface="Times New Roman" pitchFamily="18" charset="0"/>
                <a:sym typeface="Symbol"/>
              </a:rPr>
              <a:t></a:t>
            </a:r>
            <a:r>
              <a:rPr lang="en-US" altLang="ko-KR" sz="2200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US" altLang="ko-KR" sz="2200" i="1" u="sng" dirty="0" smtClean="0">
                <a:latin typeface="Times New Roman" pitchFamily="18" charset="0"/>
                <a:cs typeface="Times New Roman" pitchFamily="18" charset="0"/>
                <a:sym typeface="Symbol"/>
              </a:rPr>
              <a:t>. </a:t>
            </a:r>
            <a:r>
              <a:rPr lang="en-US" altLang="ko-KR" sz="2200" i="1" u="sng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US" altLang="ko-KR" sz="2200" i="1" u="sng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y</a:t>
            </a:r>
            <a:r>
              <a:rPr lang="en-US" altLang="ko-KR" sz="2200" i="1" u="sng" dirty="0" smtClean="0">
                <a:latin typeface="Times New Roman" pitchFamily="18" charset="0"/>
                <a:cs typeface="Times New Roman" pitchFamily="18" charset="0"/>
                <a:sym typeface="Symbol"/>
              </a:rPr>
              <a:t>) (</a:t>
            </a:r>
            <a:r>
              <a:rPr lang="en-US" altLang="ko-KR" sz="2200" i="1" u="sng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x.y.xy</a:t>
            </a:r>
            <a:r>
              <a:rPr lang="en-US" altLang="ko-KR" sz="2200" i="1" u="sng" dirty="0" smtClean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en-US" altLang="ko-KR" sz="22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x </a:t>
            </a:r>
            <a:r>
              <a:rPr lang="ko-KR" altLang="en-US" sz="2200" dirty="0" smtClean="0">
                <a:latin typeface="Times New Roman" pitchFamily="18" charset="0"/>
                <a:cs typeface="Times New Roman" pitchFamily="18" charset="0"/>
                <a:sym typeface="Symbol"/>
              </a:rPr>
              <a:t>→</a:t>
            </a:r>
            <a:r>
              <a:rPr lang="en-US" altLang="ko-KR" sz="22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ko-KR" sz="2200" i="1" u="sng" dirty="0" smtClean="0">
                <a:latin typeface="Times New Roman" pitchFamily="18" charset="0"/>
                <a:cs typeface="Times New Roman" pitchFamily="18" charset="0"/>
                <a:sym typeface="Symbol"/>
              </a:rPr>
              <a:t>(</a:t>
            </a:r>
            <a:r>
              <a:rPr lang="en-US" altLang="ko-KR" sz="2200" i="1" u="sng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US" altLang="ko-KR" sz="2200" i="1" u="sng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.</a:t>
            </a:r>
            <a:r>
              <a:rPr lang="en-US" altLang="ko-KR" sz="2200" i="1" u="sng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y</a:t>
            </a:r>
            <a:r>
              <a:rPr lang="en-US" altLang="ko-KR" sz="2200" i="1" u="sng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.</a:t>
            </a:r>
            <a:r>
              <a:rPr lang="en-US" altLang="ko-KR" sz="2200" i="1" u="sng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US" altLang="ko-KR" sz="2200" i="1" u="sng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y</a:t>
            </a:r>
            <a:r>
              <a:rPr lang="en-US" altLang="ko-KR" sz="2200" i="1" u="sng" dirty="0" smtClean="0">
                <a:latin typeface="Times New Roman" pitchFamily="18" charset="0"/>
                <a:cs typeface="Times New Roman" pitchFamily="18" charset="0"/>
                <a:sym typeface="Symbol"/>
              </a:rPr>
              <a:t>) y</a:t>
            </a:r>
            <a:r>
              <a:rPr lang="en-US" altLang="ko-KR" sz="22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x </a:t>
            </a:r>
            <a:r>
              <a:rPr lang="en-US" altLang="ko-KR" sz="2200" dirty="0" smtClean="0">
                <a:latin typeface="Times New Roman" pitchFamily="18" charset="0"/>
                <a:cs typeface="Times New Roman" pitchFamily="18" charset="0"/>
                <a:sym typeface="Symbol"/>
              </a:rPr>
              <a:t>≡</a:t>
            </a:r>
            <a:r>
              <a:rPr lang="en-US" altLang="ko-KR" sz="2200" i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ko-KR" sz="22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ko-KR" sz="2200" i="1" u="sng" dirty="0" smtClean="0">
                <a:latin typeface="Times New Roman" pitchFamily="18" charset="0"/>
                <a:cs typeface="Times New Roman" pitchFamily="18" charset="0"/>
                <a:sym typeface="Symbol"/>
              </a:rPr>
              <a:t>(</a:t>
            </a:r>
            <a:r>
              <a:rPr lang="en-US" altLang="ko-KR" sz="2200" i="1" u="sng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US" altLang="ko-KR" sz="2200" i="1" u="sng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.</a:t>
            </a:r>
            <a:r>
              <a:rPr lang="en-US" altLang="ko-KR" sz="2200" i="1" u="sng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altLang="ko-KR" sz="2200" i="1" u="sng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.</a:t>
            </a:r>
            <a:r>
              <a:rPr lang="en-US" altLang="ko-KR" sz="2200" i="1" u="sng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US" altLang="ko-KR" sz="2200" i="1" u="sng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altLang="ko-KR" sz="2200" i="1" u="sng" dirty="0" smtClean="0">
                <a:latin typeface="Times New Roman" pitchFamily="18" charset="0"/>
                <a:cs typeface="Times New Roman" pitchFamily="18" charset="0"/>
                <a:sym typeface="Symbol"/>
              </a:rPr>
              <a:t>) y</a:t>
            </a:r>
            <a:r>
              <a:rPr lang="en-US" altLang="ko-KR" sz="22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x </a:t>
            </a:r>
            <a:r>
              <a:rPr lang="ko-KR" altLang="en-US" sz="2200" dirty="0" smtClean="0">
                <a:latin typeface="Times New Roman" pitchFamily="18" charset="0"/>
                <a:cs typeface="Times New Roman" pitchFamily="18" charset="0"/>
                <a:sym typeface="Symbol"/>
              </a:rPr>
              <a:t> →</a:t>
            </a:r>
            <a:r>
              <a:rPr lang="en-US" altLang="ko-KR" sz="22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ko-KR" sz="2200" i="1" u="sng" dirty="0" smtClean="0">
                <a:latin typeface="Times New Roman" pitchFamily="18" charset="0"/>
                <a:cs typeface="Times New Roman" pitchFamily="18" charset="0"/>
                <a:sym typeface="Symbol"/>
              </a:rPr>
              <a:t>(</a:t>
            </a:r>
            <a:r>
              <a:rPr lang="en-US" altLang="ko-KR" sz="2200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altLang="ko-KR" sz="2200" i="1" u="sng" dirty="0" smtClean="0">
                <a:latin typeface="Times New Roman" pitchFamily="18" charset="0"/>
                <a:cs typeface="Times New Roman" pitchFamily="18" charset="0"/>
                <a:sym typeface="Symbol"/>
              </a:rPr>
              <a:t>. </a:t>
            </a:r>
            <a:r>
              <a:rPr lang="en-US" altLang="ko-KR" sz="2200" i="1" u="sng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y</a:t>
            </a:r>
            <a:r>
              <a:rPr lang="en-US" altLang="ko-KR" sz="2200" i="1" u="sng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altLang="ko-KR" sz="2200" i="1" u="sng" dirty="0" smtClean="0">
                <a:latin typeface="Times New Roman" pitchFamily="18" charset="0"/>
                <a:cs typeface="Times New Roman" pitchFamily="18" charset="0"/>
                <a:sym typeface="Symbol"/>
              </a:rPr>
              <a:t>) x </a:t>
            </a:r>
            <a:r>
              <a:rPr lang="ko-KR" altLang="en-US" sz="2200" dirty="0" smtClean="0">
                <a:latin typeface="Times New Roman" pitchFamily="18" charset="0"/>
                <a:cs typeface="Times New Roman" pitchFamily="18" charset="0"/>
                <a:sym typeface="Symbol"/>
              </a:rPr>
              <a:t>→</a:t>
            </a:r>
            <a:r>
              <a:rPr lang="en-US" altLang="ko-KR" sz="22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y x</a:t>
            </a:r>
            <a:endParaRPr lang="en-US" altLang="ko-KR" sz="2200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>
              <a:lnSpc>
                <a:spcPts val="500"/>
              </a:lnSpc>
            </a:pPr>
            <a:endParaRPr lang="en-US" altLang="ko-KR" sz="1800" dirty="0" smtClean="0"/>
          </a:p>
          <a:p>
            <a:r>
              <a:rPr lang="ko-KR" altLang="en-US" sz="2400" dirty="0" smtClean="0"/>
              <a:t>바운드 변수가 없는 경우</a:t>
            </a:r>
            <a:endParaRPr lang="en-US" altLang="ko-KR" sz="2400" u="sng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>
              <a:buNone/>
            </a:pPr>
            <a:r>
              <a:rPr lang="en-US" altLang="ko-KR" sz="20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	</a:t>
            </a:r>
            <a:r>
              <a:rPr lang="en-US" altLang="ko-KR" sz="22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x. </a:t>
            </a:r>
            <a:r>
              <a:rPr lang="en-US" altLang="ko-KR" sz="2200" i="1" u="sng" dirty="0" smtClean="0">
                <a:latin typeface="Times New Roman" pitchFamily="18" charset="0"/>
                <a:cs typeface="Times New Roman" pitchFamily="18" charset="0"/>
                <a:sym typeface="Symbol"/>
              </a:rPr>
              <a:t>((</a:t>
            </a:r>
            <a:r>
              <a:rPr lang="en-US" altLang="ko-KR" sz="2200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US" altLang="ko-KR" sz="2200" i="1" u="sng" dirty="0" smtClean="0">
                <a:latin typeface="Times New Roman" pitchFamily="18" charset="0"/>
                <a:cs typeface="Times New Roman" pitchFamily="18" charset="0"/>
                <a:sym typeface="Symbol"/>
              </a:rPr>
              <a:t>. y) (y. x y))</a:t>
            </a:r>
            <a:r>
              <a:rPr lang="en-US" altLang="ko-KR" sz="22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(x (y. y x)) </a:t>
            </a:r>
            <a:r>
              <a:rPr lang="ko-KR" altLang="en-US" sz="2200" dirty="0" smtClean="0">
                <a:latin typeface="Times New Roman" pitchFamily="18" charset="0"/>
                <a:cs typeface="Times New Roman" pitchFamily="18" charset="0"/>
                <a:sym typeface="Symbol"/>
              </a:rPr>
              <a:t>→</a:t>
            </a:r>
            <a:r>
              <a:rPr lang="en-US" altLang="ko-KR" sz="22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x. y (x (y. y x))</a:t>
            </a:r>
            <a:r>
              <a:rPr lang="en-US" altLang="ko-KR" sz="22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</a:p>
          <a:p>
            <a:pPr>
              <a:lnSpc>
                <a:spcPts val="500"/>
              </a:lnSpc>
            </a:pPr>
            <a:endParaRPr lang="en-US" altLang="ko-KR" dirty="0" smtClean="0"/>
          </a:p>
          <a:p>
            <a:r>
              <a:rPr lang="ko-KR" altLang="en-US" sz="2400" dirty="0" smtClean="0"/>
              <a:t>계산 순서</a:t>
            </a:r>
            <a:r>
              <a:rPr lang="en-US" altLang="ko-KR" sz="2400" dirty="0" smtClean="0"/>
              <a:t>: </a:t>
            </a:r>
            <a:r>
              <a:rPr lang="ko-KR" altLang="en-US" sz="2400" dirty="0" err="1" smtClean="0"/>
              <a:t>레덱스</a:t>
            </a:r>
            <a:r>
              <a:rPr lang="ko-KR" altLang="en-US" sz="2400" dirty="0" smtClean="0"/>
              <a:t> 선택의 문제</a:t>
            </a:r>
            <a:r>
              <a:rPr lang="en-US" altLang="ko-KR" sz="2400" dirty="0" smtClean="0"/>
              <a:t> – </a:t>
            </a:r>
            <a:r>
              <a:rPr lang="ko-KR" altLang="en-US" sz="2400" dirty="0" smtClean="0"/>
              <a:t>어떤 것을 먼저</a:t>
            </a:r>
            <a:r>
              <a:rPr lang="en-US" altLang="ko-KR" sz="2400" dirty="0" smtClean="0"/>
              <a:t>?</a:t>
            </a:r>
          </a:p>
          <a:p>
            <a:pPr>
              <a:buNone/>
            </a:pPr>
            <a:r>
              <a:rPr lang="en-US" altLang="ko-KR" sz="2400" dirty="0" smtClean="0"/>
              <a:t>	</a:t>
            </a:r>
            <a:r>
              <a:rPr lang="en-US" altLang="ko-KR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 (</a:t>
            </a:r>
            <a:r>
              <a:rPr lang="en-US" altLang="ko-KR" sz="2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x. a x </a:t>
            </a:r>
            <a:r>
              <a:rPr lang="en-US" altLang="ko-KR" sz="24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US" altLang="ko-KR" sz="2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) (</a:t>
            </a:r>
            <a:r>
              <a:rPr lang="en-US" altLang="ko-KR" sz="2400" i="1" u="sng" dirty="0" smtClean="0">
                <a:latin typeface="Times New Roman" pitchFamily="18" charset="0"/>
                <a:cs typeface="Times New Roman" pitchFamily="18" charset="0"/>
                <a:sym typeface="Symbol"/>
              </a:rPr>
              <a:t>(b. b </a:t>
            </a:r>
            <a:r>
              <a:rPr lang="en-US" altLang="ko-KR" sz="2400" i="1" u="sng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altLang="ko-KR" sz="2400" i="1" u="sng" dirty="0" smtClean="0">
                <a:latin typeface="Times New Roman" pitchFamily="18" charset="0"/>
                <a:cs typeface="Times New Roman" pitchFamily="18" charset="0"/>
                <a:sym typeface="Symbol"/>
              </a:rPr>
              <a:t>) a</a:t>
            </a:r>
            <a:r>
              <a:rPr lang="en-US" altLang="ko-KR" sz="2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) </a:t>
            </a:r>
          </a:p>
          <a:p>
            <a:pPr>
              <a:lnSpc>
                <a:spcPts val="1000"/>
              </a:lnSpc>
              <a:buNone/>
            </a:pPr>
            <a:endParaRPr lang="en-US" altLang="ko-KR" dirty="0" smtClean="0">
              <a:sym typeface="Symbol"/>
            </a:endParaRPr>
          </a:p>
          <a:p>
            <a:r>
              <a:rPr lang="en-US" altLang="ko-KR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Call-by-value : </a:t>
            </a:r>
            <a:r>
              <a:rPr lang="ko-KR" altLang="en-US" sz="24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파라메터를</a:t>
            </a:r>
            <a:r>
              <a:rPr lang="ko-KR" alt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 먼저 계산</a:t>
            </a:r>
            <a:endParaRPr lang="en-US" altLang="ko-KR" sz="2400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>
              <a:buNone/>
            </a:pPr>
            <a:r>
              <a:rPr lang="en-US" altLang="ko-KR" dirty="0" smtClean="0">
                <a:latin typeface="Times New Roman" pitchFamily="18" charset="0"/>
                <a:cs typeface="Times New Roman" pitchFamily="18" charset="0"/>
                <a:sym typeface="Symbol"/>
              </a:rPr>
              <a:t>	</a:t>
            </a:r>
            <a:r>
              <a:rPr lang="en-US" altLang="ko-KR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ko-KR" sz="2200" dirty="0" smtClean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altLang="ko-KR" sz="22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x. a x x) (</a:t>
            </a:r>
            <a:r>
              <a:rPr lang="en-US" altLang="ko-KR" sz="2200" i="1" u="sng" dirty="0" smtClean="0">
                <a:latin typeface="Times New Roman" pitchFamily="18" charset="0"/>
                <a:cs typeface="Times New Roman" pitchFamily="18" charset="0"/>
                <a:sym typeface="Symbol"/>
              </a:rPr>
              <a:t>(</a:t>
            </a:r>
            <a:r>
              <a:rPr lang="en-US" altLang="ko-KR" sz="2200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altLang="ko-KR" sz="2200" i="1" u="sng" dirty="0" smtClean="0">
                <a:latin typeface="Times New Roman" pitchFamily="18" charset="0"/>
                <a:cs typeface="Times New Roman" pitchFamily="18" charset="0"/>
                <a:sym typeface="Symbol"/>
              </a:rPr>
              <a:t>. </a:t>
            </a:r>
            <a:r>
              <a:rPr lang="en-US" altLang="ko-KR" sz="2200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b </a:t>
            </a:r>
            <a:r>
              <a:rPr lang="en-US" altLang="ko-KR" sz="2200" i="1" u="sng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altLang="ko-KR" sz="2200" i="1" u="sng" dirty="0" smtClean="0">
                <a:latin typeface="Times New Roman" pitchFamily="18" charset="0"/>
                <a:cs typeface="Times New Roman" pitchFamily="18" charset="0"/>
                <a:sym typeface="Symbol"/>
              </a:rPr>
              <a:t>) a</a:t>
            </a:r>
            <a:r>
              <a:rPr lang="en-US" altLang="ko-KR" sz="22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) = </a:t>
            </a:r>
            <a:r>
              <a:rPr lang="en-US" altLang="ko-KR" sz="2200" u="sng" dirty="0" smtClean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altLang="ko-KR" sz="2200" i="1" u="sng" dirty="0" smtClean="0">
                <a:latin typeface="Times New Roman" pitchFamily="18" charset="0"/>
                <a:cs typeface="Times New Roman" pitchFamily="18" charset="0"/>
                <a:sym typeface="Symbol"/>
              </a:rPr>
              <a:t></a:t>
            </a:r>
            <a:r>
              <a:rPr lang="en-US" altLang="ko-KR" sz="2200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US" altLang="ko-KR" sz="2200" i="1" u="sng" dirty="0" smtClean="0">
                <a:latin typeface="Times New Roman" pitchFamily="18" charset="0"/>
                <a:cs typeface="Times New Roman" pitchFamily="18" charset="0"/>
                <a:sym typeface="Symbol"/>
              </a:rPr>
              <a:t>. a </a:t>
            </a:r>
            <a:r>
              <a:rPr lang="en-US" altLang="ko-KR" sz="2200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US" altLang="ko-KR" sz="2200" i="1" u="sng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ko-KR" sz="2200" i="1" u="sng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US" altLang="ko-KR" sz="2200" i="1" u="sng" dirty="0" smtClean="0">
                <a:latin typeface="Times New Roman" pitchFamily="18" charset="0"/>
                <a:cs typeface="Times New Roman" pitchFamily="18" charset="0"/>
                <a:sym typeface="Symbol"/>
              </a:rPr>
              <a:t>) (a </a:t>
            </a:r>
            <a:r>
              <a:rPr lang="en-US" altLang="ko-KR" sz="2200" i="1" u="sng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altLang="ko-KR" sz="2200" i="1" u="sng" dirty="0" smtClean="0">
                <a:latin typeface="Times New Roman" pitchFamily="18" charset="0"/>
                <a:cs typeface="Times New Roman" pitchFamily="18" charset="0"/>
                <a:sym typeface="Symbol"/>
              </a:rPr>
              <a:t>) </a:t>
            </a:r>
            <a:r>
              <a:rPr lang="en-US" altLang="ko-KR" sz="22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= a (</a:t>
            </a:r>
            <a:r>
              <a:rPr lang="en-US" altLang="ko-KR" sz="22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aa</a:t>
            </a:r>
            <a:r>
              <a:rPr lang="en-US" altLang="ko-KR" sz="22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) (</a:t>
            </a:r>
            <a:r>
              <a:rPr lang="en-US" altLang="ko-KR" sz="22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aa</a:t>
            </a:r>
            <a:r>
              <a:rPr lang="en-US" altLang="ko-KR" sz="22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</a:p>
          <a:p>
            <a:pPr>
              <a:lnSpc>
                <a:spcPts val="1000"/>
              </a:lnSpc>
              <a:buNone/>
            </a:pPr>
            <a:endParaRPr lang="en-US" altLang="ko-KR" sz="2400" i="1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r>
              <a:rPr lang="en-US" altLang="ko-KR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Call-by-name : </a:t>
            </a:r>
            <a:r>
              <a:rPr lang="ko-KR" altLang="en-US" sz="24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파라메터를</a:t>
            </a:r>
            <a:r>
              <a:rPr lang="ko-KR" alt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 계산하지 않고 그대로 넘김</a:t>
            </a:r>
            <a:endParaRPr lang="en-US" altLang="ko-KR" sz="2400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lvl="1">
              <a:buNone/>
            </a:pPr>
            <a:r>
              <a:rPr lang="en-US" altLang="ko-KR" sz="2200" u="sng" dirty="0" smtClean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altLang="ko-KR" sz="2200" i="1" u="sng" dirty="0" smtClean="0">
                <a:latin typeface="Times New Roman" pitchFamily="18" charset="0"/>
                <a:cs typeface="Times New Roman" pitchFamily="18" charset="0"/>
                <a:sym typeface="Symbol"/>
              </a:rPr>
              <a:t></a:t>
            </a:r>
            <a:r>
              <a:rPr lang="en-US" altLang="ko-KR" sz="2200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US" altLang="ko-KR" sz="2200" i="1" u="sng" dirty="0" smtClean="0">
                <a:latin typeface="Times New Roman" pitchFamily="18" charset="0"/>
                <a:cs typeface="Times New Roman" pitchFamily="18" charset="0"/>
                <a:sym typeface="Symbol"/>
              </a:rPr>
              <a:t>. a </a:t>
            </a:r>
            <a:r>
              <a:rPr lang="en-US" altLang="ko-KR" sz="2200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x </a:t>
            </a:r>
            <a:r>
              <a:rPr lang="en-US" altLang="ko-KR" sz="2200" i="1" u="sng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US" altLang="ko-KR" sz="2200" i="1" u="sng" dirty="0" smtClean="0">
                <a:latin typeface="Times New Roman" pitchFamily="18" charset="0"/>
                <a:cs typeface="Times New Roman" pitchFamily="18" charset="0"/>
                <a:sym typeface="Symbol"/>
              </a:rPr>
              <a:t>) ((b. b </a:t>
            </a:r>
            <a:r>
              <a:rPr lang="en-US" altLang="ko-KR" sz="2200" i="1" u="sng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altLang="ko-KR" sz="2200" i="1" u="sng" dirty="0" smtClean="0">
                <a:latin typeface="Times New Roman" pitchFamily="18" charset="0"/>
                <a:cs typeface="Times New Roman" pitchFamily="18" charset="0"/>
                <a:sym typeface="Symbol"/>
              </a:rPr>
              <a:t>) a) </a:t>
            </a:r>
            <a:r>
              <a:rPr lang="en-US" altLang="ko-KR" sz="22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= a (</a:t>
            </a:r>
            <a:r>
              <a:rPr lang="en-US" altLang="ko-KR" sz="2200" i="1" u="sng" dirty="0" smtClean="0">
                <a:latin typeface="Times New Roman" pitchFamily="18" charset="0"/>
                <a:cs typeface="Times New Roman" pitchFamily="18" charset="0"/>
                <a:sym typeface="Symbol"/>
              </a:rPr>
              <a:t>(</a:t>
            </a:r>
            <a:r>
              <a:rPr lang="en-US" altLang="ko-KR" sz="2200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altLang="ko-KR" sz="2200" i="1" u="sng" dirty="0" smtClean="0">
                <a:latin typeface="Times New Roman" pitchFamily="18" charset="0"/>
                <a:cs typeface="Times New Roman" pitchFamily="18" charset="0"/>
                <a:sym typeface="Symbol"/>
              </a:rPr>
              <a:t>. </a:t>
            </a:r>
            <a:r>
              <a:rPr lang="en-US" altLang="ko-KR" sz="2200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b </a:t>
            </a:r>
            <a:r>
              <a:rPr lang="en-US" altLang="ko-KR" sz="2200" i="1" u="sng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altLang="ko-KR" sz="2200" i="1" u="sng" dirty="0" smtClean="0">
                <a:latin typeface="Times New Roman" pitchFamily="18" charset="0"/>
                <a:cs typeface="Times New Roman" pitchFamily="18" charset="0"/>
                <a:sym typeface="Symbol"/>
              </a:rPr>
              <a:t>) a</a:t>
            </a:r>
            <a:r>
              <a:rPr lang="en-US" altLang="ko-KR" sz="22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) ((b. b </a:t>
            </a:r>
            <a:r>
              <a:rPr lang="en-US" altLang="ko-KR" sz="22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altLang="ko-KR" sz="22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) a)  </a:t>
            </a:r>
          </a:p>
          <a:p>
            <a:pPr lvl="1">
              <a:buNone/>
            </a:pPr>
            <a:r>
              <a:rPr lang="en-US" altLang="ko-KR" sz="22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= a (a </a:t>
            </a:r>
            <a:r>
              <a:rPr lang="en-US" altLang="ko-KR" sz="22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altLang="ko-KR" sz="22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) (</a:t>
            </a:r>
            <a:r>
              <a:rPr lang="en-US" altLang="ko-KR" sz="2200" i="1" u="sng" dirty="0" smtClean="0">
                <a:latin typeface="Times New Roman" pitchFamily="18" charset="0"/>
                <a:cs typeface="Times New Roman" pitchFamily="18" charset="0"/>
                <a:sym typeface="Symbol"/>
              </a:rPr>
              <a:t>(</a:t>
            </a:r>
            <a:r>
              <a:rPr lang="en-US" altLang="ko-KR" sz="2200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altLang="ko-KR" sz="2200" i="1" u="sng" dirty="0" smtClean="0">
                <a:latin typeface="Times New Roman" pitchFamily="18" charset="0"/>
                <a:cs typeface="Times New Roman" pitchFamily="18" charset="0"/>
                <a:sym typeface="Symbol"/>
              </a:rPr>
              <a:t>. </a:t>
            </a:r>
            <a:r>
              <a:rPr lang="en-US" altLang="ko-KR" sz="2200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b </a:t>
            </a:r>
            <a:r>
              <a:rPr lang="en-US" altLang="ko-KR" sz="2200" i="1" u="sng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altLang="ko-KR" sz="2200" i="1" u="sng" dirty="0" smtClean="0">
                <a:latin typeface="Times New Roman" pitchFamily="18" charset="0"/>
                <a:cs typeface="Times New Roman" pitchFamily="18" charset="0"/>
                <a:sym typeface="Symbol"/>
              </a:rPr>
              <a:t>) a</a:t>
            </a:r>
            <a:r>
              <a:rPr lang="en-US" altLang="ko-KR" sz="22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)  = a (a </a:t>
            </a:r>
            <a:r>
              <a:rPr lang="en-US" altLang="ko-KR" sz="22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altLang="ko-KR" sz="22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) (a </a:t>
            </a:r>
            <a:r>
              <a:rPr lang="en-US" altLang="ko-KR" sz="22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altLang="ko-KR" sz="22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endParaRPr lang="en-US" altLang="ko-KR" sz="2200" dirty="0" smtClean="0">
              <a:latin typeface="Times New Roman" pitchFamily="18" charset="0"/>
              <a:cs typeface="Times New Roman" pitchFamily="18" charset="0"/>
              <a:sym typeface="Symbol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</a:t>
            </a:r>
            <a:r>
              <a:rPr lang="ko-KR" altLang="en-US" smtClean="0"/>
              <a:t>년 </a:t>
            </a:r>
            <a:r>
              <a:rPr lang="en-US" altLang="ko-KR" smtClean="0"/>
              <a:t>3</a:t>
            </a:r>
            <a:r>
              <a:rPr lang="ko-KR" altLang="en-US" smtClean="0"/>
              <a:t>월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Lambda Calculus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D865-78A7-4578-8AC7-4AABE63E18FE}" type="slidenum">
              <a:rPr lang="ko-KR" altLang="en-US" smtClean="0"/>
              <a:pPr/>
              <a:t>18</a:t>
            </a:fld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1043608" y="3789040"/>
            <a:ext cx="244827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η</a:t>
            </a:r>
            <a:r>
              <a:rPr lang="en-US" altLang="ko-KR" dirty="0" smtClean="0"/>
              <a:t>-Conversion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Extensionality</a:t>
            </a:r>
          </a:p>
          <a:p>
            <a:pPr lvl="1"/>
            <a:r>
              <a:rPr lang="ko-KR" altLang="en-US" sz="2000" dirty="0" smtClean="0"/>
              <a:t>두 함수의 동일성에 대한 정의</a:t>
            </a:r>
            <a:endParaRPr lang="en-US" altLang="ko-KR" sz="2000" dirty="0" smtClean="0"/>
          </a:p>
          <a:p>
            <a:pPr marL="914400" lvl="2" indent="0">
              <a:buNone/>
            </a:pPr>
            <a:r>
              <a:rPr lang="ko-KR" altLang="en-US" dirty="0" smtClean="0"/>
              <a:t>모든 입력에 대해서 같은 결과를 출력할 때</a:t>
            </a:r>
            <a:endParaRPr lang="en-US" altLang="ko-KR" dirty="0" smtClean="0"/>
          </a:p>
          <a:p>
            <a:pPr marL="457200" lvl="1" indent="0">
              <a:lnSpc>
                <a:spcPts val="1000"/>
              </a:lnSpc>
              <a:buNone/>
            </a:pPr>
            <a:endParaRPr lang="en-US" altLang="ko-KR" dirty="0" smtClean="0"/>
          </a:p>
          <a:p>
            <a:pPr marL="457200" lvl="1" indent="0" algn="ctr">
              <a:buNone/>
            </a:pPr>
            <a:r>
              <a:rPr lang="en-US" altLang="ko-KR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</a:t>
            </a:r>
            <a:r>
              <a:rPr lang="en-US" altLang="ko-KR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x. f x = f      </a:t>
            </a:r>
            <a:r>
              <a:rPr lang="en-US" altLang="ko-KR" sz="20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if x does not appear </a:t>
            </a:r>
            <a:r>
              <a:rPr lang="en-US" altLang="ko-KR" sz="2000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free</a:t>
            </a:r>
            <a:r>
              <a:rPr lang="en-US" altLang="ko-KR" sz="20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in f</a:t>
            </a:r>
          </a:p>
          <a:p>
            <a:pPr marL="457200" lvl="1" indent="0">
              <a:lnSpc>
                <a:spcPts val="1000"/>
              </a:lnSpc>
              <a:buNone/>
            </a:pPr>
            <a:endParaRPr lang="en-US" altLang="ko-KR" u="sng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r>
              <a:rPr lang="en-US" altLang="ko-KR" dirty="0" smtClean="0">
                <a:latin typeface="Times New Roman" pitchFamily="18" charset="0"/>
                <a:cs typeface="Times New Roman" pitchFamily="18" charset="0"/>
                <a:sym typeface="Symbol"/>
              </a:rPr>
              <a:t>Point-free</a:t>
            </a:r>
            <a:r>
              <a:rPr lang="ko-KR" altLang="en-US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ko-KR" alt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형태의 함수 표현</a:t>
            </a:r>
            <a:endParaRPr lang="en-US" altLang="ko-KR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457200" lvl="1" indent="0">
              <a:buNone/>
            </a:pPr>
            <a:r>
              <a:rPr lang="en-US" altLang="ko-KR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twice f x = f (f x)</a:t>
            </a:r>
          </a:p>
          <a:p>
            <a:pPr marL="457200" lvl="1" indent="0">
              <a:buNone/>
            </a:pPr>
            <a:r>
              <a:rPr lang="en-US" altLang="ko-KR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twice f x = (f . f) x</a:t>
            </a:r>
            <a:r>
              <a:rPr lang="en-US" altLang="ko-KR" sz="2000" dirty="0" smtClean="0"/>
              <a:t>	(</a:t>
            </a:r>
            <a:r>
              <a:rPr lang="ko-KR" altLang="en-US" sz="2000" dirty="0" smtClean="0"/>
              <a:t>함수의 합성</a:t>
            </a:r>
            <a:r>
              <a:rPr lang="en-US" altLang="ko-KR" sz="2000" dirty="0" smtClean="0"/>
              <a:t>)</a:t>
            </a:r>
          </a:p>
          <a:p>
            <a:pPr marL="457200" lvl="1" indent="0">
              <a:buNone/>
            </a:pPr>
            <a:r>
              <a:rPr lang="en-US" altLang="ko-KR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twice f = </a:t>
            </a:r>
            <a:r>
              <a:rPr lang="en-US" altLang="ko-KR" sz="2000" i="1" dirty="0">
                <a:latin typeface="Times New Roman" pitchFamily="18" charset="0"/>
                <a:cs typeface="Times New Roman" pitchFamily="18" charset="0"/>
                <a:sym typeface="Symbol"/>
              </a:rPr>
              <a:t></a:t>
            </a:r>
            <a:r>
              <a:rPr lang="en-US" altLang="ko-KR" sz="20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x. (f ∙ f) x	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ko-KR" alt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람다 </a:t>
            </a:r>
            <a:r>
              <a:rPr lang="ko-KR" altLang="en-US" sz="2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텀에</a:t>
            </a:r>
            <a:r>
              <a:rPr lang="ko-KR" alt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 의한 표현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endParaRPr lang="en-US" altLang="ko-KR" sz="2000" i="1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457200" lvl="1" indent="0">
              <a:buNone/>
            </a:pPr>
            <a:r>
              <a:rPr lang="en-US" altLang="ko-K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twice f = </a:t>
            </a:r>
            <a:r>
              <a:rPr lang="en-US" altLang="ko-KR" sz="20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f </a:t>
            </a:r>
            <a:r>
              <a:rPr lang="en-US" altLang="ko-KR" sz="2000" i="1" dirty="0">
                <a:latin typeface="Times New Roman" pitchFamily="18" charset="0"/>
                <a:cs typeface="Times New Roman" pitchFamily="18" charset="0"/>
                <a:sym typeface="Symbol"/>
              </a:rPr>
              <a:t>∙ </a:t>
            </a:r>
            <a:r>
              <a:rPr lang="en-US" altLang="ko-KR" sz="20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f		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(point-free</a:t>
            </a:r>
            <a:r>
              <a:rPr lang="ko-KR" alt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에 의한 표현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</a:p>
          <a:p>
            <a:pPr marL="457200" lvl="1" indent="0">
              <a:buNone/>
            </a:pPr>
            <a:r>
              <a:rPr lang="en-US" altLang="ko-KR" sz="2000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twice square</a:t>
            </a:r>
            <a:r>
              <a:rPr lang="en-US" altLang="ko-KR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 = </a:t>
            </a:r>
            <a:r>
              <a:rPr lang="en-US" altLang="ko-KR" sz="2000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2000" i="1" u="sng" dirty="0">
                <a:latin typeface="Times New Roman" pitchFamily="18" charset="0"/>
                <a:cs typeface="Times New Roman" pitchFamily="18" charset="0"/>
                <a:sym typeface="Symbol"/>
              </a:rPr>
              <a:t>x. </a:t>
            </a:r>
            <a:r>
              <a:rPr lang="en-US" altLang="ko-KR" sz="2000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(square . square) x) 3</a:t>
            </a:r>
            <a:r>
              <a:rPr lang="en-US" altLang="ko-KR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=</a:t>
            </a:r>
            <a:r>
              <a:rPr lang="el-GR" altLang="ko-KR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altLang="ko-KR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ko-KR" sz="2000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20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square . square</a:t>
            </a:r>
            <a:r>
              <a:rPr lang="en-US" altLang="ko-KR" sz="2000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ko-KR" sz="20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ko-K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 81</a:t>
            </a:r>
            <a:endParaRPr lang="ko-KR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</a:t>
            </a:r>
            <a:r>
              <a:rPr lang="ko-KR" altLang="en-US" smtClean="0"/>
              <a:t>년 </a:t>
            </a:r>
            <a:r>
              <a:rPr lang="en-US" altLang="ko-KR" smtClean="0"/>
              <a:t>3</a:t>
            </a:r>
            <a:r>
              <a:rPr lang="ko-KR" altLang="en-US" smtClean="0"/>
              <a:t>월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Lambda Calculus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D865-78A7-4578-8AC7-4AABE63E18FE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13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람다 계산법 탄생의 배경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sz="2400" dirty="0" smtClean="0"/>
              <a:t>Alonzo Church</a:t>
            </a:r>
          </a:p>
          <a:p>
            <a:pPr lvl="1"/>
            <a:r>
              <a:rPr lang="en-US" altLang="ko-KR" sz="2200" dirty="0" smtClean="0"/>
              <a:t>1930 ~ 1940</a:t>
            </a:r>
            <a:r>
              <a:rPr lang="ko-KR" altLang="en-US" sz="2200" dirty="0" smtClean="0"/>
              <a:t>년대</a:t>
            </a:r>
            <a:r>
              <a:rPr lang="en-US" altLang="ko-KR" sz="2200" dirty="0" smtClean="0"/>
              <a:t> computability </a:t>
            </a:r>
            <a:r>
              <a:rPr lang="ko-KR" altLang="en-US" sz="2200" dirty="0" smtClean="0"/>
              <a:t>연구 목적</a:t>
            </a:r>
            <a:endParaRPr lang="en-US" altLang="ko-KR" sz="2200" dirty="0" smtClean="0"/>
          </a:p>
          <a:p>
            <a:pPr lvl="1"/>
            <a:r>
              <a:rPr lang="en-US" altLang="ko-KR" sz="2200" dirty="0" smtClean="0"/>
              <a:t>Hilbert</a:t>
            </a:r>
            <a:r>
              <a:rPr lang="ko-KR" altLang="en-US" sz="2200" dirty="0" smtClean="0"/>
              <a:t>의 </a:t>
            </a:r>
            <a:r>
              <a:rPr lang="en-US" altLang="ko-KR" sz="2200" dirty="0" smtClean="0"/>
              <a:t>decision problem</a:t>
            </a:r>
            <a:r>
              <a:rPr lang="ko-KR" altLang="en-US" sz="2200" dirty="0" smtClean="0"/>
              <a:t>을 풀기 위한 목적</a:t>
            </a:r>
            <a:endParaRPr lang="en-US" altLang="ko-KR" sz="2200" dirty="0"/>
          </a:p>
          <a:p>
            <a:pPr lvl="1"/>
            <a:r>
              <a:rPr lang="en-US" altLang="ko-KR" sz="2200" dirty="0" smtClean="0"/>
              <a:t>Princeton </a:t>
            </a:r>
            <a:r>
              <a:rPr lang="ko-KR" altLang="en-US" sz="2200" dirty="0" smtClean="0"/>
              <a:t>대학교 </a:t>
            </a:r>
            <a:r>
              <a:rPr lang="en-US" altLang="ko-KR" sz="2200" dirty="0" smtClean="0"/>
              <a:t>(Mathematical Logic </a:t>
            </a:r>
            <a:r>
              <a:rPr lang="ko-KR" altLang="en-US" sz="2200" dirty="0" smtClean="0"/>
              <a:t>전공</a:t>
            </a:r>
            <a:r>
              <a:rPr lang="en-US" altLang="ko-KR" sz="2200" dirty="0" smtClean="0"/>
              <a:t>)</a:t>
            </a:r>
          </a:p>
          <a:p>
            <a:pPr lvl="1"/>
            <a:r>
              <a:rPr lang="en-US" altLang="ko-KR" sz="2200" dirty="0" smtClean="0"/>
              <a:t>(Turing</a:t>
            </a:r>
            <a:r>
              <a:rPr lang="ko-KR" altLang="en-US" sz="2200" dirty="0" smtClean="0"/>
              <a:t>의 지도 교수</a:t>
            </a:r>
            <a:r>
              <a:rPr lang="en-US" altLang="ko-KR" sz="2200" dirty="0" smtClean="0"/>
              <a:t>)</a:t>
            </a:r>
          </a:p>
          <a:p>
            <a:pPr lvl="1"/>
            <a:endParaRPr lang="en-US" altLang="ko-KR" dirty="0" smtClean="0"/>
          </a:p>
          <a:p>
            <a:r>
              <a:rPr lang="en-US" altLang="ko-KR" sz="2400" dirty="0" smtClean="0"/>
              <a:t>Computability</a:t>
            </a:r>
          </a:p>
          <a:p>
            <a:pPr lvl="1"/>
            <a:r>
              <a:rPr lang="ko-KR" altLang="en-US" sz="2200" dirty="0" smtClean="0"/>
              <a:t>논리적 추론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함수 등의 수학의 대상에 대한</a:t>
            </a:r>
            <a:endParaRPr lang="en-US" altLang="ko-KR" sz="2200" dirty="0" smtClean="0"/>
          </a:p>
          <a:p>
            <a:pPr lvl="2"/>
            <a:r>
              <a:rPr lang="ko-KR" altLang="en-US" sz="2200" dirty="0" smtClean="0"/>
              <a:t>정형적 </a:t>
            </a:r>
            <a:r>
              <a:rPr lang="en-US" altLang="ko-KR" sz="2200" dirty="0" smtClean="0"/>
              <a:t>(</a:t>
            </a:r>
            <a:r>
              <a:rPr lang="en-US" altLang="ko-KR" sz="2200" dirty="0"/>
              <a:t>f</a:t>
            </a:r>
            <a:r>
              <a:rPr lang="en-US" altLang="ko-KR" sz="2200" dirty="0" smtClean="0"/>
              <a:t>ormalizing) </a:t>
            </a:r>
            <a:r>
              <a:rPr lang="ko-KR" altLang="en-US" sz="2200" dirty="0" smtClean="0"/>
              <a:t>계산 방법</a:t>
            </a:r>
            <a:endParaRPr lang="en-US" altLang="ko-KR" sz="2200" dirty="0" smtClean="0"/>
          </a:p>
          <a:p>
            <a:pPr lvl="2"/>
            <a:r>
              <a:rPr lang="ko-KR" altLang="en-US" sz="2200" dirty="0" smtClean="0"/>
              <a:t>기호와 규칙에 의한 기계적 </a:t>
            </a:r>
            <a:r>
              <a:rPr lang="en-US" altLang="ko-KR" sz="2200" dirty="0" smtClean="0"/>
              <a:t>(mechanical) </a:t>
            </a:r>
            <a:r>
              <a:rPr lang="ko-KR" altLang="en-US" sz="2200" dirty="0" smtClean="0"/>
              <a:t>계산</a:t>
            </a:r>
            <a:endParaRPr lang="en-US" altLang="ko-KR" sz="2200" dirty="0" smtClean="0"/>
          </a:p>
          <a:p>
            <a:pPr lvl="2"/>
            <a:r>
              <a:rPr lang="ko-KR" altLang="en-US" sz="2200" dirty="0" smtClean="0"/>
              <a:t>오늘 날의 프로그래밍언어</a:t>
            </a:r>
            <a:endParaRPr lang="en-US" altLang="ko-KR" sz="2200" dirty="0" smtClean="0"/>
          </a:p>
          <a:p>
            <a:pPr lvl="3"/>
            <a:r>
              <a:rPr lang="en-US" altLang="ko-KR" sz="1900" dirty="0" smtClean="0"/>
              <a:t>Turing Machine(</a:t>
            </a:r>
            <a:r>
              <a:rPr lang="ko-KR" altLang="en-US" sz="1900" dirty="0" smtClean="0"/>
              <a:t>메모리 기반의 계산</a:t>
            </a:r>
            <a:r>
              <a:rPr lang="en-US" altLang="ko-KR" sz="1900" dirty="0" smtClean="0"/>
              <a:t>): </a:t>
            </a:r>
            <a:r>
              <a:rPr lang="ko-KR" altLang="en-US" sz="1900" dirty="0" smtClean="0"/>
              <a:t>명령형 언어</a:t>
            </a:r>
            <a:endParaRPr lang="en-US" altLang="ko-KR" sz="1900" dirty="0" smtClean="0"/>
          </a:p>
          <a:p>
            <a:pPr lvl="3"/>
            <a:r>
              <a:rPr lang="en-US" altLang="ko-KR" sz="1900" dirty="0" smtClean="0"/>
              <a:t>Lambda Calculus(</a:t>
            </a:r>
            <a:r>
              <a:rPr lang="ko-KR" altLang="en-US" sz="1900" dirty="0" smtClean="0"/>
              <a:t>값 위주</a:t>
            </a:r>
            <a:r>
              <a:rPr lang="en-US" altLang="ko-KR" sz="1900" dirty="0" smtClean="0"/>
              <a:t>, </a:t>
            </a:r>
            <a:r>
              <a:rPr lang="ko-KR" altLang="en-US" sz="1900" dirty="0" smtClean="0"/>
              <a:t>치환에 의한 계산</a:t>
            </a:r>
            <a:r>
              <a:rPr lang="en-US" altLang="ko-KR" sz="1900" dirty="0" smtClean="0"/>
              <a:t>): </a:t>
            </a:r>
            <a:r>
              <a:rPr lang="ko-KR" altLang="en-US" sz="1900" dirty="0" smtClean="0"/>
              <a:t>함수형 언어</a:t>
            </a:r>
            <a:endParaRPr lang="en-US" altLang="ko-KR" sz="1900" dirty="0" smtClean="0"/>
          </a:p>
          <a:p>
            <a:pPr lvl="2"/>
            <a:r>
              <a:rPr lang="ko-KR" altLang="en-US" sz="2200" dirty="0" smtClean="0"/>
              <a:t>주요의제</a:t>
            </a:r>
            <a:r>
              <a:rPr lang="en-US" altLang="ko-KR" sz="2200" dirty="0" smtClean="0"/>
              <a:t>: </a:t>
            </a:r>
            <a:r>
              <a:rPr lang="ko-KR" altLang="en-US" sz="2200" dirty="0" smtClean="0"/>
              <a:t>무한</a:t>
            </a:r>
            <a:r>
              <a:rPr lang="en-US" altLang="ko-KR" sz="2200" dirty="0" smtClean="0"/>
              <a:t>(infiniteness)</a:t>
            </a:r>
            <a:r>
              <a:rPr lang="ko-KR" altLang="en-US" sz="2200" dirty="0" smtClean="0"/>
              <a:t>의 개념을 어떻게 해석할까</a:t>
            </a:r>
            <a:r>
              <a:rPr lang="en-US" altLang="ko-KR" sz="2200" dirty="0" smtClean="0"/>
              <a:t>?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</a:t>
            </a:r>
            <a:r>
              <a:rPr lang="ko-KR" altLang="en-US" smtClean="0"/>
              <a:t>년 </a:t>
            </a:r>
            <a:r>
              <a:rPr lang="en-US" altLang="ko-KR" smtClean="0"/>
              <a:t>3</a:t>
            </a:r>
            <a:r>
              <a:rPr lang="ko-KR" altLang="en-US" smtClean="0"/>
              <a:t>월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Lambda Calculus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D865-78A7-4578-8AC7-4AABE63E18FE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Church-Rosser </a:t>
            </a:r>
            <a:r>
              <a:rPr lang="ko-KR" altLang="en-US" dirty="0" smtClean="0"/>
              <a:t>특성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(Diamond </a:t>
            </a:r>
            <a:r>
              <a:rPr lang="ko-KR" altLang="en-US" dirty="0" smtClean="0"/>
              <a:t>특성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075240" cy="1324743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>
                <a:latin typeface="Times New Roman" pitchFamily="18" charset="0"/>
                <a:cs typeface="Times New Roman" pitchFamily="18" charset="0"/>
                <a:sym typeface="Symbol"/>
              </a:rPr>
              <a:t>Confluence (</a:t>
            </a:r>
            <a:r>
              <a:rPr lang="ko-KR" alt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수렴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</a:p>
          <a:p>
            <a:pPr>
              <a:buNone/>
            </a:pPr>
            <a:r>
              <a:rPr lang="en-US" altLang="ko-KR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	</a:t>
            </a:r>
            <a:r>
              <a:rPr lang="ko-KR" altLang="en-US" sz="2200" dirty="0" smtClean="0">
                <a:latin typeface="Times New Roman" pitchFamily="18" charset="0"/>
                <a:cs typeface="Times New Roman" pitchFamily="18" charset="0"/>
                <a:sym typeface="Symbol"/>
              </a:rPr>
              <a:t>계산 순서 </a:t>
            </a:r>
            <a:r>
              <a:rPr lang="en-US" altLang="ko-KR" sz="2200" dirty="0" smtClean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altLang="ko-KR" sz="22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redex</a:t>
            </a:r>
            <a:r>
              <a:rPr lang="en-US" altLang="ko-KR" sz="22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ko-KR" altLang="en-US" sz="2200" dirty="0" smtClean="0">
                <a:latin typeface="Times New Roman" pitchFamily="18" charset="0"/>
                <a:cs typeface="Times New Roman" pitchFamily="18" charset="0"/>
                <a:sym typeface="Symbol"/>
              </a:rPr>
              <a:t>선택의 순서</a:t>
            </a:r>
            <a:r>
              <a:rPr lang="en-US" altLang="ko-KR" sz="2200" dirty="0" smtClean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ko-KR" altLang="en-US" sz="2200" dirty="0" smtClean="0">
                <a:latin typeface="Times New Roman" pitchFamily="18" charset="0"/>
                <a:cs typeface="Times New Roman" pitchFamily="18" charset="0"/>
                <a:sym typeface="Symbol"/>
              </a:rPr>
              <a:t>를</a:t>
            </a:r>
            <a:r>
              <a:rPr lang="en-US" altLang="ko-KR" sz="22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ko-KR" altLang="en-US" sz="2200" dirty="0" smtClean="0">
                <a:latin typeface="Times New Roman" pitchFamily="18" charset="0"/>
                <a:cs typeface="Times New Roman" pitchFamily="18" charset="0"/>
                <a:sym typeface="Symbol"/>
              </a:rPr>
              <a:t>바꾸어도 결과 값은 같다</a:t>
            </a:r>
            <a:r>
              <a:rPr lang="en-US" altLang="ko-KR" sz="2200" dirty="0" smtClean="0">
                <a:latin typeface="Times New Roman" pitchFamily="18" charset="0"/>
                <a:cs typeface="Times New Roman" pitchFamily="18" charset="0"/>
                <a:sym typeface="Symbol"/>
              </a:rPr>
              <a:t>. </a:t>
            </a:r>
            <a:r>
              <a:rPr lang="ko-KR" altLang="en-US" sz="2200" dirty="0" smtClean="0">
                <a:latin typeface="Times New Roman" pitchFamily="18" charset="0"/>
                <a:cs typeface="Times New Roman" pitchFamily="18" charset="0"/>
                <a:sym typeface="Symbol"/>
              </a:rPr>
              <a:t>한 람다 </a:t>
            </a:r>
            <a:r>
              <a:rPr lang="ko-KR" altLang="en-US" sz="22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텀은</a:t>
            </a:r>
            <a:r>
              <a:rPr lang="ko-KR" altLang="en-US" sz="22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ko-KR" sz="2200" dirty="0" smtClean="0">
                <a:latin typeface="Times New Roman" pitchFamily="18" charset="0"/>
                <a:cs typeface="Times New Roman" pitchFamily="18" charset="0"/>
                <a:sym typeface="Symbol"/>
              </a:rPr>
              <a:t>normal form</a:t>
            </a:r>
            <a:r>
              <a:rPr lang="ko-KR" altLang="en-US" sz="2200" dirty="0" smtClean="0">
                <a:latin typeface="Times New Roman" pitchFamily="18" charset="0"/>
                <a:cs typeface="Times New Roman" pitchFamily="18" charset="0"/>
                <a:sym typeface="Symbol"/>
              </a:rPr>
              <a:t>을 갖지 못하던가</a:t>
            </a:r>
            <a:r>
              <a:rPr lang="en-US" altLang="ko-KR" sz="2200" dirty="0" smtClean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ko-KR" altLang="en-US" sz="2200" dirty="0" smtClean="0">
                <a:latin typeface="Times New Roman" pitchFamily="18" charset="0"/>
                <a:cs typeface="Times New Roman" pitchFamily="18" charset="0"/>
                <a:sym typeface="Symbol"/>
              </a:rPr>
              <a:t>만약 갖는다면 그 </a:t>
            </a:r>
            <a:r>
              <a:rPr lang="en-US" altLang="ko-KR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normal form</a:t>
            </a:r>
            <a:r>
              <a:rPr lang="ko-KR" alt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은 유일</a:t>
            </a:r>
            <a:r>
              <a:rPr lang="ko-KR" altLang="en-US" sz="2200" dirty="0" smtClean="0">
                <a:latin typeface="Times New Roman" pitchFamily="18" charset="0"/>
                <a:cs typeface="Times New Roman" pitchFamily="18" charset="0"/>
                <a:sym typeface="Symbol"/>
              </a:rPr>
              <a:t>하다</a:t>
            </a:r>
            <a:r>
              <a:rPr lang="en-US" altLang="ko-KR" sz="2200" dirty="0" smtClean="0">
                <a:latin typeface="Times New Roman" pitchFamily="18" charset="0"/>
                <a:cs typeface="Times New Roman" pitchFamily="18" charset="0"/>
                <a:sym typeface="Symbol"/>
              </a:rPr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</a:t>
            </a:r>
            <a:r>
              <a:rPr lang="ko-KR" altLang="en-US" smtClean="0"/>
              <a:t>년 </a:t>
            </a:r>
            <a:r>
              <a:rPr lang="en-US" altLang="ko-KR" smtClean="0"/>
              <a:t>3</a:t>
            </a:r>
            <a:r>
              <a:rPr lang="ko-KR" altLang="en-US" smtClean="0"/>
              <a:t>월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Lambda Calculus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D865-78A7-4578-8AC7-4AABE63E18FE}" type="slidenum">
              <a:rPr lang="ko-KR" altLang="en-US" smtClean="0"/>
              <a:pPr/>
              <a:t>20</a:t>
            </a:fld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827584" y="3472492"/>
            <a:ext cx="2088232" cy="1540684"/>
            <a:chOff x="4211960" y="3054702"/>
            <a:chExt cx="2088232" cy="1540684"/>
          </a:xfrm>
        </p:grpSpPr>
        <p:cxnSp>
          <p:nvCxnSpPr>
            <p:cNvPr id="16" name="직선 화살표 연결선 15"/>
            <p:cNvCxnSpPr/>
            <p:nvPr/>
          </p:nvCxnSpPr>
          <p:spPr>
            <a:xfrm rot="10800000" flipV="1">
              <a:off x="4644007" y="3356992"/>
              <a:ext cx="504056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/>
            <p:nvPr/>
          </p:nvCxnSpPr>
          <p:spPr>
            <a:xfrm rot="10800000" flipH="1" flipV="1">
              <a:off x="5292079" y="3356992"/>
              <a:ext cx="504056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 rot="10800000" flipH="1" flipV="1">
              <a:off x="4644007" y="3861048"/>
              <a:ext cx="504056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 rot="10800000" flipV="1">
              <a:off x="5292080" y="3861047"/>
              <a:ext cx="504056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788024" y="4005064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*</a:t>
              </a:r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364088" y="4005064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*</a:t>
              </a:r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076056" y="3054702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 flipV="1">
              <a:off x="4960915" y="4226054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N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796136" y="3573016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211960" y="3573016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3347864" y="3563724"/>
            <a:ext cx="5256584" cy="1521460"/>
            <a:chOff x="-180528" y="2996952"/>
            <a:chExt cx="5256584" cy="1521460"/>
          </a:xfrm>
        </p:grpSpPr>
        <p:cxnSp>
          <p:nvCxnSpPr>
            <p:cNvPr id="8" name="직선 화살표 연결선 7"/>
            <p:cNvCxnSpPr/>
            <p:nvPr/>
          </p:nvCxnSpPr>
          <p:spPr>
            <a:xfrm rot="10800000" flipV="1">
              <a:off x="1331640" y="3356992"/>
              <a:ext cx="504056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직선 화살표 연결선 8"/>
            <p:cNvCxnSpPr/>
            <p:nvPr/>
          </p:nvCxnSpPr>
          <p:spPr>
            <a:xfrm rot="10800000" flipH="1" flipV="1">
              <a:off x="1979712" y="3356992"/>
              <a:ext cx="504056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/>
            <p:nvPr/>
          </p:nvCxnSpPr>
          <p:spPr>
            <a:xfrm rot="10800000" flipH="1" flipV="1">
              <a:off x="1331640" y="3861048"/>
              <a:ext cx="504056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 rot="10800000" flipV="1">
              <a:off x="1979713" y="3861047"/>
              <a:ext cx="504056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475656" y="4005064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*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051720" y="4005064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*</a:t>
              </a:r>
              <a:endParaRPr lang="ko-KR" alt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55576" y="2996952"/>
              <a:ext cx="2304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  <a:sym typeface="Symbol"/>
                </a:rPr>
                <a:t>(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  <a:sym typeface="Symbol"/>
                </a:rPr>
                <a:t>x. a x </a:t>
              </a:r>
              <a:r>
                <a:rPr lang="en-US" altLang="ko-KR" i="1" dirty="0" err="1" smtClean="0">
                  <a:latin typeface="Times New Roman" pitchFamily="18" charset="0"/>
                  <a:cs typeface="Times New Roman" pitchFamily="18" charset="0"/>
                  <a:sym typeface="Symbol"/>
                </a:rPr>
                <a:t>x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  <a:sym typeface="Symbol"/>
                </a:rPr>
                <a:t>) ((b. b </a:t>
              </a:r>
              <a:r>
                <a:rPr lang="en-US" altLang="ko-KR" i="1" dirty="0" err="1" smtClean="0">
                  <a:latin typeface="Times New Roman" pitchFamily="18" charset="0"/>
                  <a:cs typeface="Times New Roman" pitchFamily="18" charset="0"/>
                  <a:sym typeface="Symbol"/>
                </a:rPr>
                <a:t>b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  <a:sym typeface="Symbol"/>
                </a:rPr>
                <a:t>) a)</a:t>
              </a:r>
              <a:endParaRPr lang="ko-KR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-180528" y="3573016"/>
              <a:ext cx="1656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  <a:sym typeface="Symbol"/>
                </a:rPr>
                <a:t>(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  <a:sym typeface="Symbol"/>
                </a:rPr>
                <a:t>x. a x </a:t>
              </a:r>
              <a:r>
                <a:rPr lang="en-US" altLang="ko-KR" i="1" dirty="0" err="1" smtClean="0">
                  <a:latin typeface="Times New Roman" pitchFamily="18" charset="0"/>
                  <a:cs typeface="Times New Roman" pitchFamily="18" charset="0"/>
                  <a:sym typeface="Symbol"/>
                </a:rPr>
                <a:t>x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  <a:sym typeface="Symbol"/>
                </a:rPr>
                <a:t>) (a </a:t>
              </a:r>
              <a:r>
                <a:rPr lang="en-US" altLang="ko-KR" i="1" dirty="0" err="1" smtClean="0">
                  <a:latin typeface="Times New Roman" pitchFamily="18" charset="0"/>
                  <a:cs typeface="Times New Roman" pitchFamily="18" charset="0"/>
                  <a:sym typeface="Symbol"/>
                </a:rPr>
                <a:t>a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  <a:sym typeface="Symbol"/>
                </a:rPr>
                <a:t>)</a:t>
              </a:r>
              <a:endParaRPr lang="ko-KR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411760" y="3573016"/>
              <a:ext cx="2664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  <a:sym typeface="Symbol"/>
                </a:rPr>
                <a:t>a ((b. b </a:t>
              </a:r>
              <a:r>
                <a:rPr lang="en-US" altLang="ko-KR" i="1" dirty="0" err="1" smtClean="0">
                  <a:latin typeface="Times New Roman" pitchFamily="18" charset="0"/>
                  <a:cs typeface="Times New Roman" pitchFamily="18" charset="0"/>
                  <a:sym typeface="Symbol"/>
                </a:rPr>
                <a:t>b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  <a:sym typeface="Symbol"/>
                </a:rPr>
                <a:t>) a) ((b. b </a:t>
              </a:r>
              <a:r>
                <a:rPr lang="en-US" altLang="ko-KR" i="1" dirty="0" err="1" smtClean="0">
                  <a:latin typeface="Times New Roman" pitchFamily="18" charset="0"/>
                  <a:cs typeface="Times New Roman" pitchFamily="18" charset="0"/>
                  <a:sym typeface="Symbol"/>
                </a:rPr>
                <a:t>b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  <a:sym typeface="Symbol"/>
                </a:rPr>
                <a:t>) a)</a:t>
              </a:r>
              <a:endParaRPr lang="ko-KR" alt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259632" y="4149080"/>
              <a:ext cx="1296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  <a:sym typeface="Symbol"/>
                </a:rPr>
                <a:t>a (a </a:t>
              </a:r>
              <a:r>
                <a:rPr lang="en-US" altLang="ko-KR" i="1" dirty="0" err="1" smtClean="0">
                  <a:latin typeface="Times New Roman" pitchFamily="18" charset="0"/>
                  <a:cs typeface="Times New Roman" pitchFamily="18" charset="0"/>
                  <a:sym typeface="Symbol"/>
                </a:rPr>
                <a:t>a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  <a:sym typeface="Symbol"/>
                </a:rPr>
                <a:t>) (a </a:t>
              </a:r>
              <a:r>
                <a:rPr lang="en-US" altLang="ko-KR" i="1" dirty="0" err="1" smtClean="0">
                  <a:latin typeface="Times New Roman" pitchFamily="18" charset="0"/>
                  <a:cs typeface="Times New Roman" pitchFamily="18" charset="0"/>
                  <a:sym typeface="Symbol"/>
                </a:rPr>
                <a:t>a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  <a:sym typeface="Symbol"/>
                </a:rPr>
                <a:t>)</a:t>
              </a:r>
              <a:endParaRPr lang="ko-KR" altLang="en-US" dirty="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491880" y="33477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예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값 </a:t>
            </a:r>
            <a:r>
              <a:rPr lang="en-US" altLang="ko-KR" dirty="0" smtClean="0"/>
              <a:t>(Normal Form)</a:t>
            </a:r>
            <a:r>
              <a:rPr lang="ko-KR" altLang="en-US" dirty="0" smtClean="0"/>
              <a:t>을 찾는 계산 방법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(Normalizing </a:t>
            </a:r>
            <a:r>
              <a:rPr lang="ko-KR" altLang="en-US" dirty="0" smtClean="0"/>
              <a:t>계산 전략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예 </a:t>
            </a:r>
            <a:r>
              <a:rPr lang="en-US" altLang="ko-KR" dirty="0" smtClean="0"/>
              <a:t>: 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x. y. x) K</a:t>
            </a:r>
            <a:r>
              <a:rPr lang="en-US" altLang="ko-KR" i="1" dirty="0" smtClean="0">
                <a:sym typeface="Symbol"/>
              </a:rPr>
              <a:t> 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 </a:t>
            </a:r>
          </a:p>
          <a:p>
            <a:pPr lvl="1"/>
            <a:r>
              <a:rPr lang="en-US" altLang="ko-KR" sz="22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Call-by-value: </a:t>
            </a:r>
            <a:r>
              <a:rPr lang="en-US" altLang="ko-KR" sz="2200" dirty="0" smtClean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altLang="ko-KR" sz="22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x. y. x) K</a:t>
            </a:r>
            <a:r>
              <a:rPr lang="en-US" altLang="ko-KR" sz="2200" i="1" dirty="0" smtClean="0">
                <a:sym typeface="Symbol"/>
              </a:rPr>
              <a:t> </a:t>
            </a:r>
            <a:r>
              <a:rPr lang="en-US" altLang="ko-KR" sz="2200" i="1" u="sng" dirty="0" smtClean="0">
                <a:sym typeface="Symbol"/>
              </a:rPr>
              <a:t></a:t>
            </a:r>
            <a:r>
              <a:rPr lang="en-US" altLang="ko-KR" sz="22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 = </a:t>
            </a:r>
            <a:r>
              <a:rPr lang="en-US" altLang="ko-KR" sz="22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altLang="ko-KR" sz="2200" i="1" dirty="0">
                <a:latin typeface="Times New Roman" pitchFamily="18" charset="0"/>
                <a:cs typeface="Times New Roman" pitchFamily="18" charset="0"/>
                <a:sym typeface="Symbol"/>
              </a:rPr>
              <a:t>x. y. </a:t>
            </a:r>
            <a:r>
              <a:rPr lang="en-US" altLang="ko-KR" sz="22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US" altLang="ko-KR" sz="2200" i="1" dirty="0">
                <a:latin typeface="Times New Roman" pitchFamily="18" charset="0"/>
                <a:cs typeface="Times New Roman" pitchFamily="18" charset="0"/>
                <a:sym typeface="Symbol"/>
              </a:rPr>
              <a:t>) K</a:t>
            </a:r>
            <a:r>
              <a:rPr lang="en-US" altLang="ko-KR" sz="2200" i="1" dirty="0" smtClean="0">
                <a:sym typeface="Symbol"/>
              </a:rPr>
              <a:t> </a:t>
            </a:r>
            <a:r>
              <a:rPr lang="en-US" altLang="ko-KR" sz="2200" i="1" u="sng" dirty="0" smtClean="0">
                <a:sym typeface="Symbol"/>
              </a:rPr>
              <a:t></a:t>
            </a:r>
            <a:r>
              <a:rPr lang="en-US" altLang="ko-KR" sz="22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 = …</a:t>
            </a:r>
          </a:p>
          <a:p>
            <a:pPr lvl="1"/>
            <a:r>
              <a:rPr lang="en-US" altLang="ko-KR" sz="22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Call-by-name: </a:t>
            </a:r>
            <a:r>
              <a:rPr lang="en-US" altLang="ko-KR" sz="2200" u="sng" dirty="0" smtClean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altLang="ko-KR" sz="2200" i="1" u="sng" dirty="0" smtClean="0">
                <a:latin typeface="Times New Roman" pitchFamily="18" charset="0"/>
                <a:cs typeface="Times New Roman" pitchFamily="18" charset="0"/>
                <a:sym typeface="Symbol"/>
              </a:rPr>
              <a:t>x. y. x) K</a:t>
            </a:r>
            <a:r>
              <a:rPr lang="en-US" altLang="ko-KR" sz="2200" i="1" dirty="0" smtClean="0">
                <a:sym typeface="Symbol"/>
              </a:rPr>
              <a:t>  = </a:t>
            </a:r>
            <a:r>
              <a:rPr lang="en-US" altLang="ko-KR" sz="2200" u="sng" dirty="0" smtClean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altLang="ko-KR" sz="2200" i="1" u="sng" dirty="0" smtClean="0">
                <a:latin typeface="Times New Roman" pitchFamily="18" charset="0"/>
                <a:cs typeface="Times New Roman" pitchFamily="18" charset="0"/>
                <a:sym typeface="Symbol"/>
              </a:rPr>
              <a:t>y. K)</a:t>
            </a:r>
            <a:r>
              <a:rPr lang="en-US" altLang="ko-KR" sz="2200" i="1" u="sng" dirty="0" smtClean="0">
                <a:sym typeface="Symbol"/>
              </a:rPr>
              <a:t>  </a:t>
            </a:r>
            <a:r>
              <a:rPr lang="en-US" altLang="ko-KR" sz="2200" i="1" dirty="0" smtClean="0">
                <a:sym typeface="Symbol"/>
              </a:rPr>
              <a:t> </a:t>
            </a:r>
            <a:r>
              <a:rPr lang="en-US" altLang="ko-KR" sz="22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= K</a:t>
            </a:r>
          </a:p>
          <a:p>
            <a:endParaRPr lang="en-US" altLang="ko-KR" i="1" dirty="0" smtClean="0">
              <a:sym typeface="Symbol"/>
            </a:endParaRPr>
          </a:p>
          <a:p>
            <a:r>
              <a:rPr lang="ko-KR" altLang="en-US" sz="2600" dirty="0" smtClean="0">
                <a:sym typeface="Symbol"/>
              </a:rPr>
              <a:t>어떤 한 </a:t>
            </a:r>
            <a:r>
              <a:rPr lang="ko-KR" altLang="en-US" sz="2600" dirty="0" err="1" smtClean="0">
                <a:sym typeface="Symbol"/>
              </a:rPr>
              <a:t>텀이</a:t>
            </a:r>
            <a:r>
              <a:rPr lang="ko-KR" altLang="en-US" sz="2600" dirty="0" smtClean="0">
                <a:sym typeface="Symbol"/>
              </a:rPr>
              <a:t> 값을 갖는다면 그 것은 </a:t>
            </a:r>
            <a:r>
              <a:rPr lang="en-US" altLang="ko-KR" sz="2600" dirty="0" smtClean="0">
                <a:sym typeface="Symbol"/>
              </a:rPr>
              <a:t>Call-by-name (Lazy Evaluation)</a:t>
            </a:r>
            <a:r>
              <a:rPr lang="ko-KR" altLang="en-US" sz="2600" dirty="0" smtClean="0">
                <a:sym typeface="Symbol"/>
              </a:rPr>
              <a:t>에 의해서 계산될 수 있다</a:t>
            </a:r>
            <a:r>
              <a:rPr lang="en-US" altLang="ko-KR" sz="2600" dirty="0" smtClean="0">
                <a:sym typeface="Symbol"/>
              </a:rPr>
              <a:t>. </a:t>
            </a:r>
          </a:p>
          <a:p>
            <a:endParaRPr lang="en-US" altLang="ko-KR" dirty="0" smtClean="0">
              <a:sym typeface="Symbol"/>
            </a:endParaRPr>
          </a:p>
          <a:p>
            <a:r>
              <a:rPr lang="ko-KR" altLang="en-US" sz="2600" dirty="0" smtClean="0">
                <a:sym typeface="Symbol"/>
              </a:rPr>
              <a:t>선언적</a:t>
            </a:r>
            <a:r>
              <a:rPr lang="en-US" altLang="ko-KR" sz="2600" dirty="0" smtClean="0">
                <a:sym typeface="Symbol"/>
              </a:rPr>
              <a:t>(declarative) </a:t>
            </a:r>
            <a:r>
              <a:rPr lang="ko-KR" altLang="en-US" sz="2600" dirty="0" smtClean="0">
                <a:sym typeface="Symbol"/>
              </a:rPr>
              <a:t>함수형 언어 프로그래밍</a:t>
            </a:r>
            <a:endParaRPr lang="en-US" altLang="ko-KR" sz="2600" dirty="0" smtClean="0">
              <a:sym typeface="Symbol"/>
            </a:endParaRPr>
          </a:p>
          <a:p>
            <a:pPr lvl="1"/>
            <a:r>
              <a:rPr lang="ko-KR" altLang="en-US" sz="2200" dirty="0" smtClean="0">
                <a:sym typeface="Symbol"/>
              </a:rPr>
              <a:t>코딩에서 계산순서를 표현하지 않음</a:t>
            </a:r>
            <a:r>
              <a:rPr lang="en-US" altLang="ko-KR" sz="2200" dirty="0" smtClean="0">
                <a:sym typeface="Symbol"/>
              </a:rPr>
              <a:t>: </a:t>
            </a:r>
            <a:r>
              <a:rPr lang="ko-KR" altLang="en-US" sz="2200" dirty="0" smtClean="0">
                <a:sym typeface="Symbol"/>
              </a:rPr>
              <a:t>예</a:t>
            </a:r>
            <a:r>
              <a:rPr lang="en-US" altLang="ko-KR" sz="2200" dirty="0">
                <a:sym typeface="Symbol"/>
              </a:rPr>
              <a:t> </a:t>
            </a:r>
            <a:r>
              <a:rPr lang="en-US" altLang="ko-KR" sz="2200" dirty="0" smtClean="0">
                <a:sym typeface="Symbol"/>
              </a:rPr>
              <a:t>(1+2)*(3+4)</a:t>
            </a:r>
          </a:p>
          <a:p>
            <a:pPr lvl="1"/>
            <a:r>
              <a:rPr lang="en-US" altLang="ko-KR" sz="2200" dirty="0" smtClean="0">
                <a:sym typeface="Symbol"/>
              </a:rPr>
              <a:t>“How (</a:t>
            </a:r>
            <a:r>
              <a:rPr lang="ko-KR" altLang="en-US" sz="2200" dirty="0" smtClean="0">
                <a:sym typeface="Symbol"/>
              </a:rPr>
              <a:t>계산 순서</a:t>
            </a:r>
            <a:r>
              <a:rPr lang="en-US" altLang="ko-KR" sz="2200" dirty="0" smtClean="0">
                <a:sym typeface="Symbol"/>
              </a:rPr>
              <a:t>)</a:t>
            </a:r>
            <a:r>
              <a:rPr lang="ko-KR" altLang="en-US" sz="2200" dirty="0" smtClean="0">
                <a:sym typeface="Symbol"/>
              </a:rPr>
              <a:t>는</a:t>
            </a:r>
            <a:r>
              <a:rPr lang="en-US" altLang="ko-KR" sz="2200" dirty="0" smtClean="0">
                <a:sym typeface="Symbol"/>
              </a:rPr>
              <a:t> </a:t>
            </a:r>
            <a:r>
              <a:rPr lang="ko-KR" altLang="en-US" sz="2200" dirty="0" smtClean="0">
                <a:sym typeface="Symbol"/>
              </a:rPr>
              <a:t>기술하지 않고 </a:t>
            </a:r>
            <a:r>
              <a:rPr lang="en-US" altLang="ko-KR" sz="2200" dirty="0" smtClean="0">
                <a:sym typeface="Symbol"/>
              </a:rPr>
              <a:t>What (</a:t>
            </a:r>
            <a:r>
              <a:rPr lang="ko-KR" altLang="en-US" sz="2200" dirty="0" smtClean="0">
                <a:sym typeface="Symbol"/>
              </a:rPr>
              <a:t>함수정의</a:t>
            </a:r>
            <a:r>
              <a:rPr lang="en-US" altLang="ko-KR" sz="2200" dirty="0" smtClean="0">
                <a:sym typeface="Symbol"/>
              </a:rPr>
              <a:t>) </a:t>
            </a:r>
            <a:r>
              <a:rPr lang="ko-KR" altLang="en-US" sz="2200" dirty="0" smtClean="0">
                <a:sym typeface="Symbol"/>
              </a:rPr>
              <a:t>만을 기술한다</a:t>
            </a:r>
            <a:r>
              <a:rPr lang="en-US" altLang="ko-KR" sz="2200" dirty="0" smtClean="0">
                <a:sym typeface="Symbol"/>
              </a:rPr>
              <a:t>”</a:t>
            </a:r>
          </a:p>
          <a:p>
            <a:pPr lvl="1"/>
            <a:r>
              <a:rPr lang="en-US" altLang="ko-KR" sz="2200" dirty="0" smtClean="0">
                <a:sym typeface="Symbol"/>
              </a:rPr>
              <a:t>Call-by-name </a:t>
            </a:r>
            <a:r>
              <a:rPr lang="ko-KR" altLang="en-US" sz="2200" dirty="0" smtClean="0">
                <a:sym typeface="Symbol"/>
              </a:rPr>
              <a:t>방식의 </a:t>
            </a:r>
            <a:r>
              <a:rPr lang="en-US" altLang="ko-KR" sz="2200" dirty="0" smtClean="0">
                <a:sym typeface="Symbol"/>
              </a:rPr>
              <a:t>How</a:t>
            </a:r>
            <a:r>
              <a:rPr lang="ko-KR" altLang="en-US" sz="2200" dirty="0">
                <a:sym typeface="Symbol"/>
              </a:rPr>
              <a:t>를</a:t>
            </a:r>
            <a:r>
              <a:rPr lang="ko-KR" altLang="en-US" sz="2200" dirty="0" smtClean="0">
                <a:sym typeface="Symbol"/>
              </a:rPr>
              <a:t> 언어 시스템에 구현함</a:t>
            </a:r>
            <a:r>
              <a:rPr lang="en-US" altLang="ko-KR" sz="2200" dirty="0" smtClean="0">
                <a:sym typeface="Symbol"/>
              </a:rPr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</a:t>
            </a:r>
            <a:r>
              <a:rPr lang="ko-KR" altLang="en-US" smtClean="0"/>
              <a:t>년 </a:t>
            </a:r>
            <a:r>
              <a:rPr lang="en-US" altLang="ko-KR" smtClean="0"/>
              <a:t>3</a:t>
            </a:r>
            <a:r>
              <a:rPr lang="ko-KR" altLang="en-US" smtClean="0"/>
              <a:t>월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Lambda Calculus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D865-78A7-4578-8AC7-4AABE63E18FE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 람다 식에 대한 </a:t>
            </a:r>
            <a:r>
              <a:rPr lang="en-US" altLang="ko-KR" dirty="0" smtClean="0"/>
              <a:t>Normal Form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구하라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</a:t>
            </a:r>
            <a:r>
              <a:rPr lang="ko-KR" altLang="en-US" smtClean="0"/>
              <a:t>년 </a:t>
            </a:r>
            <a:r>
              <a:rPr lang="en-US" altLang="ko-KR" smtClean="0"/>
              <a:t>3</a:t>
            </a:r>
            <a:r>
              <a:rPr lang="ko-KR" altLang="en-US" smtClean="0"/>
              <a:t>월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Lambda Calculus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D865-78A7-4578-8AC7-4AABE63E18FE}" type="slidenum">
              <a:rPr lang="ko-KR" altLang="en-US" smtClean="0"/>
              <a:pPr/>
              <a:t>22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789" y="2276872"/>
            <a:ext cx="35909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789" y="2708920"/>
            <a:ext cx="5724525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608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추상적</a:t>
            </a:r>
            <a:r>
              <a:rPr lang="en-US" altLang="ko-KR" dirty="0" smtClean="0"/>
              <a:t>) </a:t>
            </a:r>
            <a:r>
              <a:rPr lang="ko-KR" altLang="en-US" dirty="0" smtClean="0"/>
              <a:t>프로그래밍언어 </a:t>
            </a:r>
            <a:r>
              <a:rPr lang="en-US" altLang="ko-KR" dirty="0" smtClean="0"/>
              <a:t>Lambda Calculus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프로그래밍언어의 기능</a:t>
            </a:r>
            <a:endParaRPr lang="en-US" altLang="ko-KR" dirty="0" smtClean="0"/>
          </a:p>
          <a:p>
            <a:pPr lvl="1"/>
            <a:r>
              <a:rPr lang="ko-KR" altLang="en-US" sz="2000" dirty="0" smtClean="0"/>
              <a:t>자연수 </a:t>
            </a:r>
            <a:r>
              <a:rPr lang="en-US" altLang="ko-KR" sz="2000" dirty="0" smtClean="0"/>
              <a:t>(Natural Numbers)</a:t>
            </a:r>
          </a:p>
          <a:p>
            <a:pPr lvl="1"/>
            <a:r>
              <a:rPr lang="ko-KR" altLang="en-US" sz="2000" dirty="0" smtClean="0"/>
              <a:t>사칙연산 </a:t>
            </a:r>
            <a:r>
              <a:rPr lang="en-US" altLang="ko-KR" sz="2000" dirty="0" smtClean="0"/>
              <a:t>(Arithmetic) : </a:t>
            </a:r>
            <a:r>
              <a:rPr lang="ko-KR" altLang="en-US" sz="2000" dirty="0" smtClean="0"/>
              <a:t>더하기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빼기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곱하기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등등</a:t>
            </a:r>
            <a:endParaRPr lang="en-US" altLang="ko-KR" sz="2000" dirty="0" smtClean="0"/>
          </a:p>
          <a:p>
            <a:pPr lvl="1"/>
            <a:r>
              <a:rPr lang="ko-KR" altLang="en-US" sz="2000" dirty="0" err="1" smtClean="0"/>
              <a:t>부울</a:t>
            </a:r>
            <a:r>
              <a:rPr lang="ko-KR" altLang="en-US" sz="2000" dirty="0" smtClean="0"/>
              <a:t> 수 </a:t>
            </a:r>
            <a:r>
              <a:rPr lang="en-US" altLang="ko-KR" sz="2000" dirty="0" smtClean="0"/>
              <a:t>(Boolean Numbers): </a:t>
            </a:r>
            <a:r>
              <a:rPr lang="en-US" altLang="ko-KR" sz="2000" i="1" dirty="0" smtClean="0">
                <a:latin typeface="Times New Roman" pitchFamily="18" charset="0"/>
                <a:cs typeface="Times New Roman" pitchFamily="18" charset="0"/>
              </a:rPr>
              <a:t>True, False</a:t>
            </a:r>
          </a:p>
          <a:p>
            <a:pPr lvl="1"/>
            <a:r>
              <a:rPr lang="ko-KR" altLang="en-US" sz="2000" dirty="0" smtClean="0"/>
              <a:t>논리연산자 </a:t>
            </a:r>
            <a:r>
              <a:rPr lang="en-US" altLang="ko-KR" sz="2000" dirty="0" smtClean="0"/>
              <a:t>(Logical Operators): </a:t>
            </a:r>
            <a:r>
              <a:rPr lang="en-US" altLang="ko-KR" sz="2000" i="1" dirty="0" smtClean="0">
                <a:latin typeface="Times New Roman" pitchFamily="18" charset="0"/>
                <a:cs typeface="Times New Roman" pitchFamily="18" charset="0"/>
              </a:rPr>
              <a:t>And, Or, Not, …</a:t>
            </a:r>
          </a:p>
          <a:p>
            <a:pPr lvl="1"/>
            <a:r>
              <a:rPr lang="ko-KR" altLang="en-US" sz="2000" dirty="0" err="1" smtClean="0"/>
              <a:t>조건문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(Conditional Statement): </a:t>
            </a:r>
            <a:r>
              <a:rPr lang="en-US" altLang="ko-KR" sz="2000" i="1" dirty="0" smtClean="0">
                <a:latin typeface="Times New Roman" pitchFamily="18" charset="0"/>
                <a:cs typeface="Times New Roman" pitchFamily="18" charset="0"/>
              </a:rPr>
              <a:t>If .. Then .. Else</a:t>
            </a:r>
          </a:p>
          <a:p>
            <a:pPr lvl="1"/>
            <a:r>
              <a:rPr lang="ko-KR" altLang="en-US" sz="2000" dirty="0" smtClean="0"/>
              <a:t>함수 </a:t>
            </a:r>
            <a:r>
              <a:rPr lang="en-US" altLang="ko-KR" sz="2000" dirty="0" smtClean="0"/>
              <a:t>(Functions) :</a:t>
            </a:r>
          </a:p>
          <a:p>
            <a:pPr lvl="2"/>
            <a:r>
              <a:rPr lang="ko-KR" altLang="en-US" dirty="0" smtClean="0"/>
              <a:t>람다 추상화 </a:t>
            </a:r>
            <a:r>
              <a:rPr lang="en-US" altLang="ko-KR" dirty="0" smtClean="0"/>
              <a:t>(Abstraction) </a:t>
            </a:r>
            <a:r>
              <a:rPr lang="ko-KR" altLang="en-US" dirty="0" smtClean="0"/>
              <a:t>및 적용</a:t>
            </a:r>
            <a:r>
              <a:rPr lang="en-US" altLang="ko-KR" dirty="0" smtClean="0"/>
              <a:t>(Application)</a:t>
            </a:r>
            <a:r>
              <a:rPr lang="ko-KR" altLang="en-US" dirty="0" smtClean="0"/>
              <a:t>으로 표현됨</a:t>
            </a:r>
            <a:r>
              <a:rPr lang="en-US" altLang="ko-KR" dirty="0" smtClean="0"/>
              <a:t>.</a:t>
            </a:r>
          </a:p>
          <a:p>
            <a:pPr lvl="2"/>
            <a:r>
              <a:rPr lang="el-GR" altLang="ko-KR" i="1" dirty="0" smtClean="0"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ko-KR" dirty="0" smtClean="0"/>
              <a:t>reduction</a:t>
            </a:r>
            <a:r>
              <a:rPr lang="ko-KR" altLang="en-US" dirty="0" smtClean="0"/>
              <a:t> 을 이용한 계산 </a:t>
            </a:r>
            <a:endParaRPr lang="en-US" altLang="ko-KR" dirty="0" smtClean="0"/>
          </a:p>
          <a:p>
            <a:pPr lvl="1"/>
            <a:r>
              <a:rPr lang="ko-KR" altLang="en-US" sz="2000" dirty="0" smtClean="0"/>
              <a:t>반복계산 </a:t>
            </a:r>
            <a:r>
              <a:rPr lang="en-US" altLang="ko-KR" sz="2000" dirty="0" smtClean="0"/>
              <a:t>(Iterative Computation): Recursive </a:t>
            </a:r>
            <a:r>
              <a:rPr lang="ko-KR" altLang="en-US" sz="2000" dirty="0" smtClean="0"/>
              <a:t>함수 </a:t>
            </a:r>
            <a:endParaRPr lang="en-US" altLang="ko-KR" sz="2000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</a:t>
            </a:r>
            <a:r>
              <a:rPr lang="ko-KR" altLang="en-US" smtClean="0"/>
              <a:t>년 </a:t>
            </a:r>
            <a:r>
              <a:rPr lang="en-US" altLang="ko-KR" smtClean="0"/>
              <a:t>3</a:t>
            </a:r>
            <a:r>
              <a:rPr lang="ko-KR" altLang="en-US" smtClean="0"/>
              <a:t>월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Lambda Calculus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D865-78A7-4578-8AC7-4AABE63E18FE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자연수의 표현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수는 어떻게 표현되는가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 smtClean="0"/>
              <a:t>10</a:t>
            </a:r>
            <a:r>
              <a:rPr lang="ko-KR" altLang="en-US" dirty="0" smtClean="0"/>
              <a:t>진수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 smtClean="0"/>
              <a:t>2</a:t>
            </a:r>
            <a:r>
              <a:rPr lang="ko-KR" altLang="en-US" dirty="0" smtClean="0"/>
              <a:t>진수</a:t>
            </a:r>
            <a:r>
              <a:rPr lang="en-US" altLang="ko-KR" dirty="0" smtClean="0"/>
              <a:t>?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Numerals</a:t>
            </a:r>
          </a:p>
          <a:p>
            <a:pPr lvl="1"/>
            <a:r>
              <a:rPr lang="en-US" altLang="ko-KR" dirty="0" smtClean="0"/>
              <a:t>0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가정함</a:t>
            </a:r>
            <a:r>
              <a:rPr lang="en-US" altLang="ko-KR" dirty="0" smtClean="0"/>
              <a:t>: Zero </a:t>
            </a:r>
            <a:r>
              <a:rPr lang="ko-KR" altLang="en-US" dirty="0" smtClean="0"/>
              <a:t>로 표현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Success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: S </a:t>
            </a:r>
            <a:r>
              <a:rPr lang="ko-KR" altLang="en-US" dirty="0" smtClean="0"/>
              <a:t>로 표현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0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제외한 모든 자연수는 </a:t>
            </a:r>
            <a:r>
              <a:rPr lang="en-US" altLang="ko-KR" dirty="0" smtClean="0"/>
              <a:t>S</a:t>
            </a:r>
            <a:r>
              <a:rPr lang="ko-KR" altLang="en-US" dirty="0" smtClean="0"/>
              <a:t>의 반복적인 적용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예</a:t>
            </a:r>
            <a:endParaRPr lang="en-US" altLang="ko-KR" dirty="0" smtClean="0"/>
          </a:p>
          <a:p>
            <a:pPr lvl="1"/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0: Zero</a:t>
            </a:r>
          </a:p>
          <a:p>
            <a:pPr lvl="1"/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1: S(Zero)</a:t>
            </a:r>
          </a:p>
          <a:p>
            <a:pPr lvl="1"/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ko-KR" i="1" smtClean="0">
                <a:latin typeface="Times New Roman" pitchFamily="18" charset="0"/>
                <a:cs typeface="Times New Roman" pitchFamily="18" charset="0"/>
              </a:rPr>
              <a:t>: S(S(S(S(Zero))))</a:t>
            </a:r>
            <a:endParaRPr lang="en-US" altLang="ko-KR" i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</a:t>
            </a:r>
            <a:r>
              <a:rPr lang="ko-KR" altLang="en-US" smtClean="0"/>
              <a:t>년 </a:t>
            </a:r>
            <a:r>
              <a:rPr lang="en-US" altLang="ko-KR" smtClean="0"/>
              <a:t>3</a:t>
            </a:r>
            <a:r>
              <a:rPr lang="ko-KR" altLang="en-US" smtClean="0"/>
              <a:t>월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Lambda Calculus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D865-78A7-4578-8AC7-4AABE63E18FE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람다 계산법에 의한 </a:t>
            </a:r>
            <a:r>
              <a:rPr lang="en-US" altLang="ko-KR" dirty="0" smtClean="0"/>
              <a:t>Numeral</a:t>
            </a:r>
            <a:r>
              <a:rPr lang="ko-KR" altLang="en-US" dirty="0" smtClean="0"/>
              <a:t>의 표현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1396751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다양한 방법이 존재</a:t>
            </a:r>
            <a:endParaRPr lang="en-US" altLang="ko-KR" dirty="0" smtClean="0"/>
          </a:p>
          <a:p>
            <a:r>
              <a:rPr lang="en-US" altLang="ko-KR" dirty="0" smtClean="0"/>
              <a:t>Church</a:t>
            </a:r>
            <a:r>
              <a:rPr lang="ko-KR" altLang="en-US" dirty="0" smtClean="0"/>
              <a:t> </a:t>
            </a:r>
            <a:r>
              <a:rPr lang="en-US" altLang="ko-KR" dirty="0" smtClean="0"/>
              <a:t>Numerals</a:t>
            </a:r>
          </a:p>
          <a:p>
            <a:pPr lvl="1"/>
            <a:r>
              <a:rPr lang="ko-KR" altLang="en-US" dirty="0" smtClean="0"/>
              <a:t>수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ko-KR" altLang="en-US" dirty="0" smtClean="0"/>
              <a:t>은 이진 함수로서 </a:t>
            </a:r>
            <a:r>
              <a:rPr lang="en-US" altLang="ko-KR" i="1" u="sng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 a b </a:t>
            </a:r>
            <a:r>
              <a:rPr lang="ko-KR" altLang="en-US" dirty="0" smtClean="0"/>
              <a:t>의 형태로 표현됨</a:t>
            </a:r>
            <a:endParaRPr lang="en-US" altLang="ko-KR" dirty="0" smtClean="0"/>
          </a:p>
          <a:p>
            <a:pPr lvl="1"/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ko-KR" altLang="en-US" dirty="0" smtClean="0"/>
              <a:t>가 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ko-KR" altLang="en-US" dirty="0" smtClean="0"/>
              <a:t>에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ko-KR" altLang="en-US" dirty="0" smtClean="0"/>
              <a:t>번 반복 적용됨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</a:t>
            </a:r>
            <a:r>
              <a:rPr lang="ko-KR" altLang="en-US" smtClean="0"/>
              <a:t>년 </a:t>
            </a:r>
            <a:r>
              <a:rPr lang="en-US" altLang="ko-KR" smtClean="0"/>
              <a:t>3</a:t>
            </a:r>
            <a:r>
              <a:rPr lang="ko-KR" altLang="en-US" smtClean="0"/>
              <a:t>월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Lambda Calculus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D865-78A7-4578-8AC7-4AABE63E18FE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5" y="3068960"/>
            <a:ext cx="5664629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내용 개체 틀 2"/>
          <p:cNvSpPr txBox="1">
            <a:spLocks/>
          </p:cNvSpPr>
          <p:nvPr/>
        </p:nvSpPr>
        <p:spPr>
          <a:xfrm>
            <a:off x="457200" y="4077072"/>
            <a:ext cx="8219256" cy="676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2400" dirty="0" smtClean="0"/>
              <a:t>사칙연산자의 정의</a:t>
            </a: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4509120"/>
            <a:ext cx="4210050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5364088" y="4509120"/>
            <a:ext cx="3240360" cy="1200329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예</a:t>
            </a:r>
            <a:r>
              <a:rPr lang="en-US" altLang="ko-KR" dirty="0" smtClean="0"/>
              <a:t>:</a:t>
            </a:r>
          </a:p>
          <a:p>
            <a:r>
              <a:rPr lang="en-US" altLang="ko-KR" b="1" dirty="0" smtClean="0">
                <a:latin typeface="Times New Roman" pitchFamily="18" charset="0"/>
                <a:cs typeface="Times New Roman" pitchFamily="18" charset="0"/>
              </a:rPr>
              <a:t>Add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u="sng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u="sng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ko-KR" u="sng" dirty="0" smtClean="0"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r>
              <a:rPr lang="en-US" altLang="ko-KR" dirty="0" smtClean="0">
                <a:latin typeface="Times New Roman" pitchFamily="18" charset="0"/>
                <a:cs typeface="Times New Roman" pitchFamily="18" charset="0"/>
                <a:sym typeface="Symbol"/>
              </a:rPr>
              <a:t>-reduction </a:t>
            </a:r>
            <a:r>
              <a:rPr lang="ko-KR" altLang="en-US" dirty="0" smtClean="0">
                <a:sym typeface="Symbol"/>
              </a:rPr>
              <a:t>과정에서 </a:t>
            </a:r>
            <a:r>
              <a:rPr lang="ko-KR" alt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  <a:sym typeface="Symbol"/>
              </a:rPr>
              <a:t>-</a:t>
            </a:r>
            <a:r>
              <a:rPr lang="ko-KR" altLang="en-US" dirty="0" smtClean="0">
                <a:sym typeface="Symbol"/>
              </a:rPr>
              <a:t>변환 필요함</a:t>
            </a:r>
            <a:r>
              <a:rPr lang="en-US" altLang="ko-KR" dirty="0" smtClean="0">
                <a:sym typeface="Symbol"/>
              </a:rPr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 연산 및 조건문의 표현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smtClean="0"/>
              <a:t>2015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3</a:t>
            </a:r>
            <a:r>
              <a:rPr lang="ko-KR" altLang="en-US" dirty="0" smtClean="0"/>
              <a:t>월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Lambda Calculus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D865-78A7-4578-8AC7-4AABE63E18FE}" type="slidenum">
              <a:rPr lang="ko-KR" altLang="en-US" smtClean="0"/>
              <a:pPr/>
              <a:t>26</a:t>
            </a:fld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402829"/>
            <a:ext cx="7753350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4408513"/>
            <a:ext cx="8219256" cy="1396751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예</a:t>
            </a:r>
            <a:endParaRPr lang="en-US" altLang="ko-KR" sz="2400" dirty="0" smtClean="0"/>
          </a:p>
          <a:p>
            <a:pPr lvl="1">
              <a:buNone/>
            </a:pPr>
            <a:r>
              <a:rPr lang="en-US" altLang="ko-KR" sz="2000" b="1" dirty="0" smtClean="0">
                <a:latin typeface="Times New Roman" pitchFamily="18" charset="0"/>
                <a:cs typeface="Times New Roman" pitchFamily="18" charset="0"/>
              </a:rPr>
              <a:t>And True False  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ko-KR" sz="2000" b="1" dirty="0" smtClean="0">
                <a:latin typeface="Times New Roman" pitchFamily="18" charset="0"/>
                <a:cs typeface="Times New Roman" pitchFamily="18" charset="0"/>
              </a:rPr>
              <a:t> False</a:t>
            </a:r>
          </a:p>
          <a:p>
            <a:pPr lvl="1">
              <a:buNone/>
            </a:pPr>
            <a:r>
              <a:rPr lang="en-US" altLang="ko-KR" sz="2000" b="1" dirty="0" smtClean="0">
                <a:latin typeface="Times New Roman" pitchFamily="18" charset="0"/>
                <a:cs typeface="Times New Roman" pitchFamily="18" charset="0"/>
              </a:rPr>
              <a:t>IF (not False) 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A B  = A</a:t>
            </a:r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재귀 함수의 표현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z="2600" dirty="0" smtClean="0"/>
              <a:t>재귀함수 </a:t>
            </a:r>
            <a:r>
              <a:rPr lang="en-US" altLang="ko-KR" sz="2600" dirty="0" smtClean="0"/>
              <a:t>Factorial</a:t>
            </a:r>
            <a:r>
              <a:rPr lang="ko-KR" altLang="en-US" sz="2600" dirty="0" smtClean="0"/>
              <a:t>의 예</a:t>
            </a:r>
            <a:endParaRPr lang="en-US" altLang="ko-KR" sz="2600" dirty="0" smtClean="0"/>
          </a:p>
          <a:p>
            <a:pPr lvl="1">
              <a:buNone/>
            </a:pPr>
            <a:r>
              <a:rPr lang="en-US" altLang="ko-KR" sz="2200" i="1" dirty="0" err="1" smtClean="0">
                <a:latin typeface="Times New Roman" pitchFamily="18" charset="0"/>
                <a:cs typeface="Times New Roman" pitchFamily="18" charset="0"/>
              </a:rPr>
              <a:t>Fac</a:t>
            </a:r>
            <a:r>
              <a:rPr lang="en-US" altLang="ko-KR" sz="2200" i="1" dirty="0" smtClean="0">
                <a:latin typeface="Times New Roman" pitchFamily="18" charset="0"/>
                <a:cs typeface="Times New Roman" pitchFamily="18" charset="0"/>
              </a:rPr>
              <a:t> 0 = 1</a:t>
            </a:r>
          </a:p>
          <a:p>
            <a:pPr lvl="1">
              <a:buNone/>
            </a:pPr>
            <a:r>
              <a:rPr lang="en-US" altLang="ko-KR" sz="2200" i="1" dirty="0" err="1" smtClean="0">
                <a:latin typeface="Times New Roman" pitchFamily="18" charset="0"/>
                <a:cs typeface="Times New Roman" pitchFamily="18" charset="0"/>
              </a:rPr>
              <a:t>Fac</a:t>
            </a:r>
            <a:r>
              <a:rPr lang="en-US" altLang="ko-KR" sz="2200" i="1" dirty="0" smtClean="0">
                <a:latin typeface="Times New Roman" pitchFamily="18" charset="0"/>
                <a:cs typeface="Times New Roman" pitchFamily="18" charset="0"/>
              </a:rPr>
              <a:t> n = n * </a:t>
            </a:r>
            <a:r>
              <a:rPr lang="en-US" altLang="ko-KR" sz="2200" i="1" dirty="0" err="1" smtClean="0">
                <a:latin typeface="Times New Roman" pitchFamily="18" charset="0"/>
                <a:cs typeface="Times New Roman" pitchFamily="18" charset="0"/>
              </a:rPr>
              <a:t>Fac</a:t>
            </a:r>
            <a:r>
              <a:rPr lang="en-US" altLang="ko-KR" sz="2200" i="1" dirty="0" smtClean="0">
                <a:latin typeface="Times New Roman" pitchFamily="18" charset="0"/>
                <a:cs typeface="Times New Roman" pitchFamily="18" charset="0"/>
              </a:rPr>
              <a:t>(n-1)    </a:t>
            </a:r>
            <a:r>
              <a:rPr lang="en-US" altLang="ko-KR" sz="2200" dirty="0" smtClean="0"/>
              <a:t>(</a:t>
            </a:r>
            <a:r>
              <a:rPr lang="en-US" altLang="ko-KR" sz="22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ko-KR" altLang="en-US" sz="2200" dirty="0" smtClean="0"/>
              <a:t>이 </a:t>
            </a:r>
            <a:r>
              <a:rPr lang="en-US" altLang="ko-KR" sz="2200" i="1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ko-KR" altLang="en-US" sz="2200" dirty="0" smtClean="0"/>
              <a:t>이 아닌 경우</a:t>
            </a:r>
            <a:r>
              <a:rPr lang="en-US" altLang="ko-KR" sz="2200" dirty="0" smtClean="0"/>
              <a:t>)</a:t>
            </a:r>
          </a:p>
          <a:p>
            <a:pPr lvl="1">
              <a:lnSpc>
                <a:spcPts val="1000"/>
              </a:lnSpc>
              <a:buNone/>
            </a:pPr>
            <a:endParaRPr lang="en-US" altLang="ko-KR" dirty="0" smtClean="0"/>
          </a:p>
          <a:p>
            <a:pPr lvl="1">
              <a:buNone/>
            </a:pP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Fac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dirty="0" smtClean="0">
                <a:latin typeface="Times New Roman" pitchFamily="18" charset="0"/>
                <a:cs typeface="Times New Roman" pitchFamily="18" charset="0"/>
              </a:rPr>
              <a:t>에 대한 </a:t>
            </a:r>
            <a:r>
              <a:rPr lang="ko-KR" altLang="en-US" dirty="0" smtClean="0"/>
              <a:t>람다 </a:t>
            </a:r>
            <a:r>
              <a:rPr lang="ko-KR" altLang="en-US" dirty="0" err="1" smtClean="0"/>
              <a:t>텀</a:t>
            </a:r>
            <a:endParaRPr lang="en-US" altLang="ko-KR" i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altLang="ko-KR" sz="2200" i="1" dirty="0" err="1" smtClean="0">
                <a:latin typeface="Times New Roman" pitchFamily="18" charset="0"/>
                <a:cs typeface="Times New Roman" pitchFamily="18" charset="0"/>
              </a:rPr>
              <a:t>Fac</a:t>
            </a:r>
            <a:r>
              <a:rPr lang="en-US" altLang="ko-KR" sz="2200" i="1" dirty="0" smtClean="0">
                <a:latin typeface="Times New Roman" pitchFamily="18" charset="0"/>
                <a:cs typeface="Times New Roman" pitchFamily="18" charset="0"/>
              </a:rPr>
              <a:t> ≡ </a:t>
            </a:r>
            <a:r>
              <a:rPr lang="en-US" altLang="ko-KR" sz="22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</a:t>
            </a:r>
            <a:r>
              <a:rPr lang="en-US" altLang="ko-KR" sz="22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altLang="ko-KR" sz="22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. If (</a:t>
            </a:r>
            <a:r>
              <a:rPr lang="en-US" altLang="ko-KR" sz="22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IsZero</a:t>
            </a:r>
            <a:r>
              <a:rPr lang="en-US" altLang="ko-KR" sz="22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ko-KR" sz="22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altLang="ko-KR" sz="22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) 1 (</a:t>
            </a:r>
            <a:r>
              <a:rPr lang="en-US" altLang="ko-KR" sz="22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Mult</a:t>
            </a:r>
            <a:r>
              <a:rPr lang="en-US" altLang="ko-KR" sz="22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ko-KR" sz="22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altLang="ko-KR" sz="22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(</a:t>
            </a:r>
            <a:r>
              <a:rPr lang="en-US" altLang="ko-KR" sz="22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Fac</a:t>
            </a:r>
            <a:r>
              <a:rPr lang="en-US" altLang="ko-KR" sz="22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(</a:t>
            </a:r>
            <a:r>
              <a:rPr lang="en-US" altLang="ko-KR" sz="22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Pred</a:t>
            </a:r>
            <a:r>
              <a:rPr lang="en-US" altLang="ko-KR" sz="22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ko-KR" sz="22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altLang="ko-KR" sz="22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)))</a:t>
            </a:r>
            <a:endParaRPr lang="en-US" altLang="ko-KR" sz="2200" i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Fac</a:t>
            </a:r>
            <a:r>
              <a:rPr lang="ko-KR" altLang="en-US" dirty="0" smtClean="0"/>
              <a:t>의 정의에 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Fac</a:t>
            </a:r>
            <a:r>
              <a:rPr lang="ko-KR" altLang="en-US" dirty="0" smtClean="0"/>
              <a:t>이 사용되므로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람다 </a:t>
            </a:r>
            <a:r>
              <a:rPr lang="ko-KR" altLang="en-US" dirty="0" err="1" smtClean="0"/>
              <a:t>텀</a:t>
            </a:r>
            <a:r>
              <a:rPr lang="ko-KR" altLang="en-US" dirty="0" smtClean="0"/>
              <a:t> 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Fac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dirty="0" smtClean="0"/>
              <a:t>의 정의는 불완전한다</a:t>
            </a:r>
            <a:r>
              <a:rPr lang="en-US" altLang="ko-KR" dirty="0" smtClean="0"/>
              <a:t>. </a:t>
            </a:r>
          </a:p>
          <a:p>
            <a:pPr lvl="1">
              <a:lnSpc>
                <a:spcPts val="1000"/>
              </a:lnSpc>
              <a:buNone/>
            </a:pPr>
            <a:endParaRPr lang="en-US" altLang="ko-KR" dirty="0" smtClean="0"/>
          </a:p>
          <a:p>
            <a:r>
              <a:rPr lang="ko-KR" altLang="en-US" sz="2600" dirty="0" smtClean="0"/>
              <a:t>람다 계산법은 함수 이름을 사용하지 않는데</a:t>
            </a:r>
            <a:r>
              <a:rPr lang="en-US" altLang="ko-KR" sz="2600" dirty="0" smtClean="0"/>
              <a:t>, </a:t>
            </a:r>
            <a:r>
              <a:rPr lang="ko-KR" altLang="en-US" sz="2600" dirty="0" smtClean="0"/>
              <a:t>어떻게 재귀함수를 표현할 수 있을까</a:t>
            </a:r>
            <a:r>
              <a:rPr lang="en-US" altLang="ko-KR" sz="2600" dirty="0" smtClean="0"/>
              <a:t>? </a:t>
            </a:r>
          </a:p>
          <a:p>
            <a:pPr lvl="1"/>
            <a:r>
              <a:rPr lang="ko-KR" altLang="en-US" sz="2200" dirty="0" smtClean="0"/>
              <a:t>함수이름을 추상화시킴</a:t>
            </a:r>
            <a:r>
              <a:rPr lang="en-US" altLang="ko-KR" sz="2200" dirty="0" smtClean="0"/>
              <a:t>.</a:t>
            </a:r>
          </a:p>
          <a:p>
            <a:pPr marL="342900" lvl="1" indent="-342900">
              <a:buNone/>
            </a:pPr>
            <a:r>
              <a:rPr lang="en-US" altLang="ko-KR" dirty="0" smtClean="0"/>
              <a:t>	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M ≡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</a:t>
            </a:r>
            <a:r>
              <a:rPr lang="en-US" altLang="ko-KR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f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. </a:t>
            </a:r>
            <a:r>
              <a:rPr lang="en-US" altLang="ko-KR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. If (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IsZero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ko-KR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) 1 (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Mult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ko-KR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(</a:t>
            </a:r>
            <a:r>
              <a:rPr lang="en-US" altLang="ko-KR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f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(</a:t>
            </a:r>
            <a:r>
              <a:rPr lang="en-US" altLang="ko-KR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Pred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ko-KR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)))</a:t>
            </a:r>
            <a:endParaRPr lang="en-US" altLang="ko-KR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</a:t>
            </a:r>
            <a:r>
              <a:rPr lang="ko-KR" altLang="en-US" smtClean="0"/>
              <a:t>년 </a:t>
            </a:r>
            <a:r>
              <a:rPr lang="en-US" altLang="ko-KR" smtClean="0"/>
              <a:t>3</a:t>
            </a:r>
            <a:r>
              <a:rPr lang="ko-KR" altLang="en-US" smtClean="0"/>
              <a:t>월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Lambda Calculus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D865-78A7-4578-8AC7-4AABE63E18FE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Fixed Point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Times New Roman" pitchFamily="18" charset="0"/>
                <a:cs typeface="Times New Roman" pitchFamily="18" charset="0"/>
              </a:rPr>
              <a:t>함수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ko-KR" altLang="en-US" dirty="0" smtClean="0">
                <a:latin typeface="Times New Roman" pitchFamily="18" charset="0"/>
                <a:cs typeface="Times New Roman" pitchFamily="18" charset="0"/>
              </a:rPr>
              <a:t>에 대한 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fixed-point</a:t>
            </a:r>
            <a:r>
              <a:rPr lang="ko-KR" altLang="en-US" dirty="0" smtClean="0">
                <a:latin typeface="Times New Roman" pitchFamily="18" charset="0"/>
                <a:cs typeface="Times New Roman" pitchFamily="18" charset="0"/>
              </a:rPr>
              <a:t>는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(fix M)</a:t>
            </a:r>
            <a:r>
              <a:rPr lang="ko-KR" altLang="en-US" dirty="0" smtClean="0">
                <a:latin typeface="Times New Roman" pitchFamily="18" charset="0"/>
                <a:cs typeface="Times New Roman" pitchFamily="18" charset="0"/>
              </a:rPr>
              <a:t>으로 구해짐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altLang="ko-KR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fix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조건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	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fix M = M (fix M) = M (M (fix M)) = …</a:t>
            </a:r>
          </a:p>
          <a:p>
            <a:pPr lvl="1">
              <a:buNone/>
            </a:pP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fix </a:t>
            </a:r>
            <a:r>
              <a:rPr lang="ko-KR" altLang="en-US" dirty="0" smtClean="0"/>
              <a:t>는 원하는 만큼 무한정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함수를 </a:t>
            </a:r>
            <a:r>
              <a:rPr lang="en-US" altLang="ko-KR" dirty="0" smtClean="0"/>
              <a:t>pump </a:t>
            </a:r>
            <a:r>
              <a:rPr lang="ko-KR" altLang="en-US" dirty="0" smtClean="0"/>
              <a:t>하여 앞에 보내서 반복 적용할 수 있도록 한다</a:t>
            </a:r>
            <a:r>
              <a:rPr lang="en-US" altLang="ko-KR" dirty="0" smtClean="0"/>
              <a:t>. </a:t>
            </a:r>
          </a:p>
          <a:p>
            <a:pPr lvl="1">
              <a:buNone/>
            </a:pPr>
            <a:endParaRPr lang="en-US" altLang="ko-KR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fix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정의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fix = Y ≡ (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f. (x. f (xx)) (x. f(xx))) </a:t>
            </a:r>
            <a:endParaRPr lang="en-US" altLang="ko-KR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</a:t>
            </a:r>
            <a:r>
              <a:rPr lang="ko-KR" altLang="en-US" smtClean="0"/>
              <a:t>년 </a:t>
            </a:r>
            <a:r>
              <a:rPr lang="en-US" altLang="ko-KR" smtClean="0"/>
              <a:t>3</a:t>
            </a:r>
            <a:r>
              <a:rPr lang="ko-KR" altLang="en-US" smtClean="0"/>
              <a:t>월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Lambda Calculus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D865-78A7-4578-8AC7-4AABE63E18FE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재귀함수의 예</a:t>
            </a:r>
            <a:r>
              <a:rPr lang="en-US" altLang="ko-KR" dirty="0" smtClean="0"/>
              <a:t>: Factorial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	M ≡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</a:t>
            </a:r>
            <a:r>
              <a:rPr lang="en-US" altLang="ko-KR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f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. </a:t>
            </a:r>
            <a:r>
              <a:rPr lang="en-US" altLang="ko-KR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. If (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IsZero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ko-KR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) 1 (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Mult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ko-KR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(</a:t>
            </a:r>
            <a:r>
              <a:rPr lang="en-US" altLang="ko-KR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f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(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Pred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ko-KR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)))</a:t>
            </a:r>
          </a:p>
          <a:p>
            <a:pPr>
              <a:buNone/>
            </a:pP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Fac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 = fix M</a:t>
            </a:r>
          </a:p>
          <a:p>
            <a:pPr>
              <a:buNone/>
            </a:pP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Fac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 3 = fix M 3 = M (fix M) 3</a:t>
            </a:r>
          </a:p>
          <a:p>
            <a:pPr>
              <a:buNone/>
            </a:pP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	= (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f. n. If (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IsZero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n) 1 (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Mult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n (f (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Pred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n)))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) (fix M) 3</a:t>
            </a:r>
          </a:p>
          <a:p>
            <a:pPr>
              <a:buNone/>
            </a:pP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	= If (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IsZero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 3) 1 (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Mult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 3 ((fix M) (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Pred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 3)))</a:t>
            </a:r>
          </a:p>
          <a:p>
            <a:pPr>
              <a:buNone/>
            </a:pP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	= 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Mult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 3 (fix M 2)			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ko-KR" altLang="en-US" dirty="0" smtClean="0">
                <a:latin typeface="Times New Roman" pitchFamily="18" charset="0"/>
                <a:cs typeface="Times New Roman" pitchFamily="18" charset="0"/>
              </a:rPr>
              <a:t>같은 방법 적용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	= 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Mult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 3 (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Mult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 2 (fix M 1))</a:t>
            </a:r>
          </a:p>
          <a:p>
            <a:pPr>
              <a:buNone/>
            </a:pP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	= 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Mult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 3 (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Mult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 2 (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Mult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 1 (fix M 0)))	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(fix M 0) </a:t>
            </a:r>
            <a:r>
              <a:rPr lang="ko-KR" altLang="en-US" dirty="0" smtClean="0">
                <a:latin typeface="Times New Roman" pitchFamily="18" charset="0"/>
                <a:cs typeface="Times New Roman" pitchFamily="18" charset="0"/>
              </a:rPr>
              <a:t>계산 아래 참조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	= 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Mult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 3 (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Mult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 2 (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Mult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 1 1))</a:t>
            </a:r>
          </a:p>
          <a:p>
            <a:pPr>
              <a:buNone/>
            </a:pP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	= 6</a:t>
            </a:r>
          </a:p>
          <a:p>
            <a:pPr>
              <a:buNone/>
            </a:pPr>
            <a:endParaRPr lang="en-US" altLang="ko-KR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	fix M 0 = M (fix M) 0 </a:t>
            </a:r>
          </a:p>
          <a:p>
            <a:pPr>
              <a:buNone/>
            </a:pP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	= (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f. n. If (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IsZero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n) 1 (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Mult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n (f (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Pred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n)))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) (fix M) 0</a:t>
            </a:r>
          </a:p>
          <a:p>
            <a:pPr>
              <a:buNone/>
            </a:pP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	= If (</a:t>
            </a:r>
            <a:r>
              <a:rPr lang="en-US" altLang="ko-KR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IsZero</a:t>
            </a:r>
            <a:r>
              <a:rPr lang="en-US" altLang="ko-KR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0) 1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Mult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 0 ((fix M) (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Pred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 0)))</a:t>
            </a:r>
          </a:p>
          <a:p>
            <a:pPr>
              <a:buNone/>
            </a:pP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	= 1</a:t>
            </a:r>
            <a:endParaRPr lang="ko-KR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</a:t>
            </a:r>
            <a:r>
              <a:rPr lang="ko-KR" altLang="en-US" smtClean="0"/>
              <a:t>년 </a:t>
            </a:r>
            <a:r>
              <a:rPr lang="en-US" altLang="ko-KR" smtClean="0"/>
              <a:t>3</a:t>
            </a:r>
            <a:r>
              <a:rPr lang="ko-KR" altLang="en-US" smtClean="0"/>
              <a:t>월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Lambda Calculus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D865-78A7-4578-8AC7-4AABE63E18FE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Formal Systems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Church Thesis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여러 다양한 계산 체계 </a:t>
            </a:r>
            <a:r>
              <a:rPr lang="en-US" altLang="ko-KR" sz="2400" dirty="0" smtClean="0"/>
              <a:t>(Formal Systems)</a:t>
            </a:r>
          </a:p>
          <a:p>
            <a:pPr lvl="1"/>
            <a:r>
              <a:rPr lang="en-US" altLang="ko-KR" sz="2000" dirty="0" smtClean="0"/>
              <a:t>Turing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Universal Machine</a:t>
            </a:r>
          </a:p>
          <a:p>
            <a:pPr lvl="1"/>
            <a:r>
              <a:rPr lang="en-US" altLang="ko-KR" sz="2000" dirty="0" smtClean="0"/>
              <a:t>Church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Lambda-calculus</a:t>
            </a:r>
          </a:p>
          <a:p>
            <a:pPr lvl="1"/>
            <a:r>
              <a:rPr lang="en-US" altLang="ko-KR" sz="2000" dirty="0" err="1" smtClean="0"/>
              <a:t>Kleene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Recursive function  </a:t>
            </a:r>
            <a:r>
              <a:rPr lang="ko-KR" altLang="en-US" sz="2000" dirty="0" smtClean="0"/>
              <a:t>이론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Gödel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Computability</a:t>
            </a:r>
          </a:p>
          <a:p>
            <a:pPr lvl="1"/>
            <a:r>
              <a:rPr lang="en-US" altLang="ko-KR" sz="2000" dirty="0" smtClean="0"/>
              <a:t>Markov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Algorithm </a:t>
            </a:r>
            <a:r>
              <a:rPr lang="ko-KR" altLang="en-US" sz="2000" dirty="0" smtClean="0"/>
              <a:t>이론</a:t>
            </a:r>
            <a:endParaRPr lang="en-US" altLang="ko-KR" sz="2000" dirty="0" smtClean="0"/>
          </a:p>
          <a:p>
            <a:pPr lvl="1"/>
            <a:endParaRPr lang="en-US" altLang="ko-KR" dirty="0" smtClean="0"/>
          </a:p>
          <a:p>
            <a:r>
              <a:rPr lang="en-US" altLang="ko-KR" sz="2400" dirty="0" smtClean="0"/>
              <a:t>Church</a:t>
            </a:r>
            <a:r>
              <a:rPr lang="ko-KR" altLang="en-US" sz="2400" dirty="0" smtClean="0"/>
              <a:t>의 </a:t>
            </a:r>
            <a:r>
              <a:rPr lang="en-US" altLang="ko-KR" sz="2400" dirty="0" smtClean="0"/>
              <a:t>Thesis (</a:t>
            </a:r>
            <a:r>
              <a:rPr lang="ko-KR" altLang="en-US" sz="2400" dirty="0" smtClean="0"/>
              <a:t>가설</a:t>
            </a:r>
            <a:r>
              <a:rPr lang="en-US" altLang="ko-KR" sz="2400" dirty="0" smtClean="0"/>
              <a:t>)</a:t>
            </a:r>
          </a:p>
          <a:p>
            <a:pPr lvl="1"/>
            <a:r>
              <a:rPr lang="ko-KR" altLang="en-US" sz="2000" dirty="0" smtClean="0"/>
              <a:t>이들의 계산능력 </a:t>
            </a:r>
            <a:r>
              <a:rPr lang="en-US" altLang="ko-KR" sz="2000" dirty="0" smtClean="0"/>
              <a:t>(computing power)</a:t>
            </a:r>
            <a:r>
              <a:rPr lang="ko-KR" altLang="en-US" sz="2000" dirty="0" smtClean="0"/>
              <a:t>는 동등할 것이다</a:t>
            </a:r>
            <a:r>
              <a:rPr lang="en-US" altLang="ko-KR" sz="2000" dirty="0" smtClean="0"/>
              <a:t>. </a:t>
            </a:r>
          </a:p>
          <a:p>
            <a:pPr lvl="1"/>
            <a:r>
              <a:rPr lang="ko-KR" altLang="en-US" sz="2000" dirty="0" smtClean="0"/>
              <a:t>증명되지 않았지만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이 개념은 널리 인정됨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</a:t>
            </a:r>
            <a:r>
              <a:rPr lang="ko-KR" altLang="en-US" smtClean="0"/>
              <a:t>년 </a:t>
            </a:r>
            <a:r>
              <a:rPr lang="en-US" altLang="ko-KR" smtClean="0"/>
              <a:t>3</a:t>
            </a:r>
            <a:r>
              <a:rPr lang="ko-KR" altLang="en-US" smtClean="0"/>
              <a:t>월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Lambda Calculus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D865-78A7-4578-8AC7-4AABE63E18F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재귀함수의 예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Peano’s</a:t>
            </a:r>
            <a:r>
              <a:rPr lang="en-US" altLang="ko-KR" dirty="0" smtClean="0"/>
              <a:t> Arithmetic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</a:t>
            </a:r>
            <a:r>
              <a:rPr lang="ko-KR" altLang="en-US" smtClean="0"/>
              <a:t>년 </a:t>
            </a:r>
            <a:r>
              <a:rPr lang="en-US" altLang="ko-KR" smtClean="0"/>
              <a:t>3</a:t>
            </a:r>
            <a:r>
              <a:rPr lang="ko-KR" altLang="en-US" smtClean="0"/>
              <a:t>월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Lambda Calculus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D865-78A7-4578-8AC7-4AABE63E18FE}" type="slidenum">
              <a:rPr lang="ko-KR" altLang="en-US" smtClean="0"/>
              <a:pPr/>
              <a:t>30</a:t>
            </a:fld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80964" y="1295400"/>
            <a:ext cx="8280298" cy="5013920"/>
            <a:chOff x="80964" y="1295400"/>
            <a:chExt cx="8280298" cy="501392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0964" y="1295400"/>
              <a:ext cx="8280298" cy="3933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67544" y="5147270"/>
              <a:ext cx="6924675" cy="1162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람다계산법에 의한 함수의 표현</a:t>
            </a:r>
            <a:endParaRPr lang="en-US" altLang="ko-KR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ko-KR" altLang="en-US" sz="2600" dirty="0" smtClean="0"/>
              <a:t>함수 이름을 사용하지 않음</a:t>
            </a:r>
            <a:endParaRPr lang="en-US" altLang="ko-KR" sz="2600" dirty="0" smtClean="0"/>
          </a:p>
          <a:p>
            <a:endParaRPr lang="en-US" altLang="ko-KR" dirty="0" smtClean="0"/>
          </a:p>
          <a:p>
            <a:r>
              <a:rPr lang="ko-KR" altLang="en-US" sz="2600" dirty="0" smtClean="0"/>
              <a:t>예</a:t>
            </a:r>
            <a:r>
              <a:rPr lang="en-US" altLang="ko-KR" sz="2600" dirty="0" smtClean="0"/>
              <a:t>: </a:t>
            </a:r>
            <a:r>
              <a:rPr lang="ko-KR" altLang="en-US" sz="2600" dirty="0" smtClean="0"/>
              <a:t>인수 </a:t>
            </a:r>
            <a:r>
              <a:rPr lang="en-US" altLang="ko-KR" sz="2600" dirty="0" smtClean="0"/>
              <a:t>2</a:t>
            </a:r>
            <a:r>
              <a:rPr lang="ko-KR" altLang="en-US" sz="2600" dirty="0" smtClean="0"/>
              <a:t>개 중에서 첫 번째 인수 선택</a:t>
            </a:r>
            <a:endParaRPr lang="en-US" altLang="ko-KR" sz="2600" dirty="0" smtClean="0"/>
          </a:p>
          <a:p>
            <a:pPr>
              <a:buNone/>
            </a:pPr>
            <a:r>
              <a:rPr lang="en-US" altLang="ko-KR" sz="2400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ko-KR" altLang="en-US" sz="2400" dirty="0" smtClean="0">
                <a:latin typeface="Times New Roman" pitchFamily="18" charset="0"/>
                <a:cs typeface="Times New Roman" pitchFamily="18" charset="0"/>
              </a:rPr>
              <a:t>함수이름사용</a:t>
            </a:r>
            <a:r>
              <a:rPr lang="en-US" altLang="ko-KR" sz="240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ko-KR" sz="2400" i="1" dirty="0" smtClean="0">
                <a:latin typeface="Times New Roman" pitchFamily="18" charset="0"/>
                <a:cs typeface="Times New Roman" pitchFamily="18" charset="0"/>
              </a:rPr>
              <a:t>	k x y = x 	</a:t>
            </a:r>
          </a:p>
          <a:p>
            <a:pPr>
              <a:buNone/>
            </a:pPr>
            <a:r>
              <a:rPr lang="en-US" altLang="ko-KR" sz="2400" i="1" dirty="0" smtClean="0">
                <a:latin typeface="Times New Roman" pitchFamily="18" charset="0"/>
                <a:cs typeface="Times New Roman" pitchFamily="18" charset="0"/>
              </a:rPr>
              <a:t>				k 1 2 = 1</a:t>
            </a:r>
          </a:p>
          <a:p>
            <a:pPr>
              <a:buNone/>
            </a:pPr>
            <a:r>
              <a:rPr lang="en-US" altLang="ko-KR" sz="2400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ko-KR" altLang="en-US" sz="2400" dirty="0" err="1" smtClean="0">
                <a:latin typeface="Times New Roman" pitchFamily="18" charset="0"/>
                <a:cs typeface="Times New Roman" pitchFamily="18" charset="0"/>
              </a:rPr>
              <a:t>람다식</a:t>
            </a:r>
            <a:r>
              <a:rPr lang="en-US" altLang="ko-KR" sz="240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ko-KR" alt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		k ≡ (x. y. x)	 </a:t>
            </a:r>
          </a:p>
          <a:p>
            <a:pPr>
              <a:buNone/>
            </a:pPr>
            <a:r>
              <a:rPr lang="en-US" altLang="ko-KR" sz="2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				k 1 2 ≡ (x. y. x) 1 2 = (y.1) 2 = 1</a:t>
            </a:r>
          </a:p>
          <a:p>
            <a:pPr>
              <a:buNone/>
            </a:pPr>
            <a:endParaRPr lang="en-US" altLang="ko-KR" i="1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r>
              <a:rPr lang="en-US" altLang="ko-KR" sz="2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ko-KR" altLang="en-US" sz="2600" dirty="0" smtClean="0">
                <a:latin typeface="Times New Roman" pitchFamily="18" charset="0"/>
                <a:cs typeface="Times New Roman" pitchFamily="18" charset="0"/>
                <a:sym typeface="Symbol"/>
              </a:rPr>
              <a:t>개의 인수를 받는 함수</a:t>
            </a:r>
            <a:endParaRPr lang="en-US" altLang="ko-KR" sz="2600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lvl="1">
              <a:buNone/>
            </a:pPr>
            <a:r>
              <a:rPr lang="en-US" altLang="ko-KR" dirty="0" smtClean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x</a:t>
            </a:r>
            <a:r>
              <a:rPr lang="en-US" altLang="ko-KR" i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. x</a:t>
            </a:r>
            <a:r>
              <a:rPr lang="en-US" altLang="ko-KR" i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. … 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US" altLang="ko-KR" i="1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. … F ….) </a:t>
            </a:r>
          </a:p>
          <a:p>
            <a:pPr lvl="1">
              <a:buNone/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</a:t>
            </a:r>
            <a:r>
              <a:rPr lang="ko-KR" altLang="en-US" smtClean="0"/>
              <a:t>년 </a:t>
            </a:r>
            <a:r>
              <a:rPr lang="en-US" altLang="ko-KR" smtClean="0"/>
              <a:t>3</a:t>
            </a:r>
            <a:r>
              <a:rPr lang="ko-KR" altLang="en-US" smtClean="0"/>
              <a:t>월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Lambda Calculus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D865-78A7-4578-8AC7-4AABE63E18FE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함수형 프로그래밍</a:t>
            </a:r>
            <a:r>
              <a:rPr lang="en-US" altLang="ko-KR" dirty="0" smtClean="0"/>
              <a:t>	</a:t>
            </a:r>
            <a:r>
              <a:rPr lang="ko-KR" altLang="en-US" dirty="0" smtClean="0"/>
              <a:t>람다 계산법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f x = x + 1			f ≡ </a:t>
            </a:r>
            <a:r>
              <a:rPr lang="el-GR" altLang="ko-KR" i="1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x.x+1</a:t>
            </a:r>
          </a:p>
          <a:p>
            <a:pPr lvl="1">
              <a:buNone/>
            </a:pP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g y = f (y+2)		g y≡ (</a:t>
            </a:r>
            <a:r>
              <a:rPr lang="el-GR" altLang="ko-KR" i="1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x. x+1) (y+2) = y+2+1</a:t>
            </a:r>
          </a:p>
          <a:p>
            <a:pPr lvl="1">
              <a:buNone/>
            </a:pP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					g ≡ </a:t>
            </a:r>
            <a:r>
              <a:rPr lang="el-GR" altLang="ko-KR" i="1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y. y+2+1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>
                <a:latin typeface="Times New Roman" pitchFamily="18" charset="0"/>
                <a:cs typeface="Times New Roman" pitchFamily="18" charset="0"/>
              </a:rPr>
              <a:t>함수형 프로그래밍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:  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g 3 = f (3+2) = 3 + 2 + 1</a:t>
            </a:r>
          </a:p>
          <a:p>
            <a:pPr lvl="1">
              <a:buNone/>
            </a:pPr>
            <a:endParaRPr lang="en-US" altLang="ko-KR" i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ko-KR" altLang="en-US" dirty="0" err="1" smtClean="0">
                <a:latin typeface="Times New Roman" pitchFamily="18" charset="0"/>
                <a:cs typeface="Times New Roman" pitchFamily="18" charset="0"/>
              </a:rPr>
              <a:t>람다식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:  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g 3 ≡ (</a:t>
            </a:r>
            <a:r>
              <a:rPr lang="el-GR" altLang="ko-KR" i="1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y. y+2+1) 3 = 3 + 2 + 1</a:t>
            </a:r>
          </a:p>
          <a:p>
            <a:pPr>
              <a:buNone/>
            </a:pP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</a:t>
            </a:r>
            <a:r>
              <a:rPr lang="ko-KR" altLang="en-US" smtClean="0"/>
              <a:t>년 </a:t>
            </a:r>
            <a:r>
              <a:rPr lang="en-US" altLang="ko-KR" smtClean="0"/>
              <a:t>3</a:t>
            </a:r>
            <a:r>
              <a:rPr lang="ko-KR" altLang="en-US" smtClean="0"/>
              <a:t>월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Lambda Calculus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D865-78A7-4578-8AC7-4AABE63E18FE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PL</a:t>
            </a:r>
            <a:r>
              <a:rPr lang="ko-KR" altLang="en-US" dirty="0" smtClean="0"/>
              <a:t>의 설계 구현에 람다 계산법 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dirty="0" smtClean="0"/>
              <a:t>이론</a:t>
            </a:r>
            <a:r>
              <a:rPr lang="en-US" altLang="ko-KR" dirty="0" smtClean="0"/>
              <a:t>: PL </a:t>
            </a:r>
            <a:r>
              <a:rPr lang="ko-KR" altLang="en-US" dirty="0" smtClean="0"/>
              <a:t>언어 람다 계산법과 방대한 이론적 배경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새로운 아이디어를 람다 계산법에서 이론적으로 검증</a:t>
            </a:r>
            <a:endParaRPr lang="en-US" altLang="ko-KR" dirty="0" smtClean="0"/>
          </a:p>
          <a:p>
            <a:pPr>
              <a:lnSpc>
                <a:spcPts val="1000"/>
              </a:lnSpc>
            </a:pPr>
            <a:endParaRPr lang="en-US" altLang="ko-KR" dirty="0" smtClean="0"/>
          </a:p>
          <a:p>
            <a:r>
              <a:rPr lang="ko-KR" altLang="en-US" dirty="0" smtClean="0"/>
              <a:t>구현</a:t>
            </a:r>
            <a:r>
              <a:rPr lang="en-US" altLang="ko-KR" dirty="0" smtClean="0"/>
              <a:t>: </a:t>
            </a:r>
            <a:r>
              <a:rPr lang="ko-KR" altLang="en-US" dirty="0" smtClean="0"/>
              <a:t>람다 계산법을 기반으로 한 함수형 언어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람다 계산법의 모든 주요 원리를 채택함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컴파일러 구현에서 람다 계산법을 중간 언어로 이용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언어 시스템은 람다 계산법의 </a:t>
            </a:r>
            <a:r>
              <a:rPr lang="el-GR" altLang="ko-KR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</a:t>
            </a:r>
            <a:r>
              <a:rPr lang="en-US" altLang="ko-KR" dirty="0" smtClean="0"/>
              <a:t>-reduction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구현함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프로그램 </a:t>
            </a:r>
            <a:r>
              <a:rPr lang="en-US" altLang="ko-KR" dirty="0" smtClean="0"/>
              <a:t>P</a:t>
            </a:r>
            <a:r>
              <a:rPr lang="ko-KR" altLang="en-US" dirty="0" smtClean="0"/>
              <a:t>를 그에 해당하는 람다 계산법 </a:t>
            </a:r>
            <a:r>
              <a:rPr lang="en-US" altLang="ko-KR" dirty="0" smtClean="0"/>
              <a:t>P</a:t>
            </a:r>
            <a:r>
              <a:rPr lang="en-US" altLang="ko-KR" baseline="-25000" dirty="0" smtClean="0">
                <a:sym typeface="Symbol"/>
              </a:rPr>
              <a:t></a:t>
            </a:r>
            <a:r>
              <a:rPr lang="ko-KR" altLang="en-US" dirty="0" smtClean="0">
                <a:sym typeface="Symbol"/>
              </a:rPr>
              <a:t>로 변환하고</a:t>
            </a:r>
            <a:endParaRPr lang="en-US" altLang="ko-KR" dirty="0" smtClean="0">
              <a:sym typeface="Symbol"/>
            </a:endParaRPr>
          </a:p>
          <a:p>
            <a:pPr lvl="1"/>
            <a:r>
              <a:rPr lang="ko-KR" altLang="en-US" dirty="0" smtClean="0"/>
              <a:t>이</a:t>
            </a:r>
            <a:r>
              <a:rPr lang="en-US" altLang="ko-KR" dirty="0" smtClean="0"/>
              <a:t> P</a:t>
            </a:r>
            <a:r>
              <a:rPr lang="en-US" altLang="ko-KR" baseline="-25000" dirty="0" smtClean="0">
                <a:sym typeface="Symbol"/>
              </a:rPr>
              <a:t></a:t>
            </a:r>
            <a:r>
              <a:rPr lang="ko-KR" altLang="en-US" dirty="0" smtClean="0">
                <a:sym typeface="Symbol"/>
              </a:rPr>
              <a:t>를 </a:t>
            </a:r>
            <a:r>
              <a:rPr lang="el-GR" altLang="ko-KR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</a:t>
            </a:r>
            <a:r>
              <a:rPr lang="en-US" altLang="ko-KR" dirty="0" smtClean="0"/>
              <a:t>-reduction </a:t>
            </a:r>
            <a:r>
              <a:rPr lang="ko-KR" altLang="en-US" dirty="0" smtClean="0"/>
              <a:t>방법으로 계산함으로써 프로그램을 실행함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“</a:t>
            </a:r>
            <a:r>
              <a:rPr lang="ko-KR" altLang="en-US" dirty="0" smtClean="0"/>
              <a:t>함수형 프로그래밍은 람다계산법의 </a:t>
            </a:r>
            <a:r>
              <a:rPr lang="en-US" altLang="ko-KR" dirty="0" smtClean="0"/>
              <a:t>syntactic sugaring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”</a:t>
            </a:r>
          </a:p>
          <a:p>
            <a:pPr lvl="1">
              <a:lnSpc>
                <a:spcPts val="1000"/>
              </a:lnSpc>
            </a:pPr>
            <a:endParaRPr lang="en-US" altLang="ko-KR" dirty="0" smtClean="0"/>
          </a:p>
          <a:p>
            <a:r>
              <a:rPr lang="ko-KR" altLang="en-US" dirty="0" smtClean="0">
                <a:sym typeface="Symbol"/>
              </a:rPr>
              <a:t>함수형 언어 뿐만 아니라</a:t>
            </a:r>
            <a:r>
              <a:rPr lang="en-US" altLang="ko-KR" dirty="0" smtClean="0">
                <a:sym typeface="Symbol"/>
              </a:rPr>
              <a:t>, </a:t>
            </a:r>
            <a:r>
              <a:rPr lang="ko-KR" altLang="en-US" dirty="0" smtClean="0">
                <a:sym typeface="Symbol"/>
              </a:rPr>
              <a:t>모든 언어의 </a:t>
            </a:r>
            <a:r>
              <a:rPr lang="en-US" altLang="ko-KR" dirty="0" err="1" smtClean="0">
                <a:sym typeface="Symbol"/>
              </a:rPr>
              <a:t>denotational</a:t>
            </a:r>
            <a:r>
              <a:rPr lang="en-US" altLang="ko-KR" dirty="0" smtClean="0">
                <a:sym typeface="Symbol"/>
              </a:rPr>
              <a:t> semantics</a:t>
            </a:r>
            <a:r>
              <a:rPr lang="ko-KR" altLang="en-US" dirty="0" smtClean="0">
                <a:sym typeface="Symbol"/>
              </a:rPr>
              <a:t>를 표현하는 데 중요한 도구로서 이용됨</a:t>
            </a:r>
            <a:r>
              <a:rPr lang="en-US" altLang="ko-KR" dirty="0" smtClean="0">
                <a:sym typeface="Symbol"/>
              </a:rPr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</a:t>
            </a:r>
            <a:r>
              <a:rPr lang="ko-KR" altLang="en-US" smtClean="0"/>
              <a:t>년 </a:t>
            </a:r>
            <a:r>
              <a:rPr lang="en-US" altLang="ko-KR" smtClean="0"/>
              <a:t>3</a:t>
            </a:r>
            <a:r>
              <a:rPr lang="ko-KR" altLang="en-US" smtClean="0"/>
              <a:t>월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Lambda Calculus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D865-78A7-4578-8AC7-4AABE63E18FE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정리</a:t>
            </a:r>
            <a:r>
              <a:rPr lang="en-US" altLang="ko-KR" sz="3200" dirty="0" smtClean="0"/>
              <a:t>: </a:t>
            </a:r>
            <a:r>
              <a:rPr lang="ko-KR" altLang="en-US" sz="3200" dirty="0" smtClean="0"/>
              <a:t>람다 계산법의 특징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변수 외에 기호를 사용하지 않음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공식적으로 함수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등을 사용하지 않음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그러나 대부분의 </a:t>
            </a:r>
            <a:r>
              <a:rPr lang="en-US" altLang="ko-KR" dirty="0" smtClean="0"/>
              <a:t>PL </a:t>
            </a:r>
            <a:r>
              <a:rPr lang="ko-KR" altLang="en-US" dirty="0" smtClean="0"/>
              <a:t>구문을 표현할 수 있으므로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이들에 대한 </a:t>
            </a:r>
            <a:r>
              <a:rPr lang="en-US" altLang="ko-KR" dirty="0" smtClean="0"/>
              <a:t>alias</a:t>
            </a:r>
            <a:r>
              <a:rPr lang="ko-KR" altLang="en-US" dirty="0" smtClean="0"/>
              <a:t>를 이용할 수 있음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또한 쉽게 기호를 추가하여 확장된 형태의 표현도 가능함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Higher-order </a:t>
            </a:r>
            <a:r>
              <a:rPr lang="ko-KR" altLang="en-US" dirty="0" smtClean="0"/>
              <a:t>함수 </a:t>
            </a:r>
            <a:endParaRPr lang="en-US" altLang="ko-KR" dirty="0" smtClean="0"/>
          </a:p>
          <a:p>
            <a:r>
              <a:rPr lang="en-US" altLang="ko-KR" dirty="0" smtClean="0"/>
              <a:t>Applicative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r>
              <a:rPr lang="ko-KR" altLang="en-US" dirty="0" smtClean="0"/>
              <a:t>변수 이름은 그 의미가 유지되는 한 변경 가능함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Church-Rosser: </a:t>
            </a:r>
            <a:r>
              <a:rPr lang="ko-KR" altLang="en-US" dirty="0" smtClean="0"/>
              <a:t>함수 계산의 결과 값이 유일함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등식추론의 원리인 </a:t>
            </a:r>
            <a:r>
              <a:rPr lang="en-US" altLang="ko-KR" dirty="0" smtClean="0"/>
              <a:t>“Substituting equals for equals”</a:t>
            </a:r>
            <a:r>
              <a:rPr lang="ko-KR" altLang="en-US" dirty="0" smtClean="0"/>
              <a:t> 을 이용할 수 있음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Call-by-name </a:t>
            </a:r>
            <a:r>
              <a:rPr lang="ko-KR" altLang="en-US" dirty="0" smtClean="0"/>
              <a:t>방식에 의한 </a:t>
            </a:r>
            <a:r>
              <a:rPr lang="en-US" altLang="ko-KR" dirty="0" smtClean="0"/>
              <a:t>Normalizing </a:t>
            </a:r>
            <a:r>
              <a:rPr lang="ko-KR" altLang="en-US" dirty="0" smtClean="0"/>
              <a:t>계산 전략</a:t>
            </a:r>
            <a:endParaRPr lang="en-US" altLang="ko-KR" dirty="0" smtClean="0"/>
          </a:p>
          <a:p>
            <a:r>
              <a:rPr lang="ko-KR" altLang="en-US" dirty="0" smtClean="0"/>
              <a:t>오직 하나의 계산 룰</a:t>
            </a:r>
            <a:r>
              <a:rPr lang="en-US" altLang="ko-KR" dirty="0" smtClean="0"/>
              <a:t>: </a:t>
            </a:r>
            <a:r>
              <a:rPr lang="el-GR" altLang="ko-KR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</a:t>
            </a:r>
            <a:r>
              <a:rPr lang="en-US" altLang="ko-KR" dirty="0" smtClean="0"/>
              <a:t>-reduction</a:t>
            </a:r>
          </a:p>
          <a:p>
            <a:r>
              <a:rPr lang="ko-KR" altLang="en-US" dirty="0" smtClean="0"/>
              <a:t>매우 간단한 </a:t>
            </a:r>
            <a:r>
              <a:rPr lang="en-US" altLang="ko-KR" dirty="0" smtClean="0"/>
              <a:t>Syntax</a:t>
            </a:r>
            <a:r>
              <a:rPr lang="ko-KR" altLang="en-US" dirty="0" smtClean="0"/>
              <a:t>를 갖는 </a:t>
            </a:r>
            <a:r>
              <a:rPr lang="en-US" altLang="ko-KR" dirty="0" smtClean="0"/>
              <a:t>PL</a:t>
            </a:r>
          </a:p>
          <a:p>
            <a:pPr lvl="1"/>
            <a:r>
              <a:rPr lang="ko-KR" altLang="en-US" dirty="0" smtClean="0"/>
              <a:t>그럼에도 불구하고 계산의 특징을 잘 표현하고 있음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PL</a:t>
            </a:r>
            <a:r>
              <a:rPr lang="ko-KR" altLang="en-US" dirty="0" smtClean="0"/>
              <a:t>의 이론적 기반</a:t>
            </a:r>
            <a:endParaRPr lang="en-US" altLang="ko-KR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</a:t>
            </a:r>
            <a:r>
              <a:rPr lang="ko-KR" altLang="en-US" smtClean="0"/>
              <a:t>년 </a:t>
            </a:r>
            <a:r>
              <a:rPr lang="en-US" altLang="ko-KR" smtClean="0"/>
              <a:t>3</a:t>
            </a:r>
            <a:r>
              <a:rPr lang="ko-KR" altLang="en-US" smtClean="0"/>
              <a:t>월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Lambda Calculus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D865-78A7-4578-8AC7-4AABE63E18FE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Church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Lambda Calculus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z="2400" dirty="0" smtClean="0"/>
              <a:t>함수에 대한 </a:t>
            </a:r>
            <a:r>
              <a:rPr lang="en-US" altLang="ko-KR" sz="2400" dirty="0" smtClean="0"/>
              <a:t>formal systems</a:t>
            </a:r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함수의 표현을 매우 간단한 </a:t>
            </a:r>
            <a:r>
              <a:rPr lang="en-US" altLang="ko-KR" sz="2400" dirty="0" smtClean="0">
                <a:solidFill>
                  <a:srgbClr val="FF0000"/>
                </a:solidFill>
              </a:rPr>
              <a:t>Syntax</a:t>
            </a:r>
            <a:r>
              <a:rPr lang="ko-KR" altLang="en-US" sz="2400" dirty="0" smtClean="0"/>
              <a:t>로 표현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추상적인 </a:t>
            </a:r>
            <a:r>
              <a:rPr lang="en-US" altLang="ko-KR" sz="2000" dirty="0" smtClean="0"/>
              <a:t>Functional Programming </a:t>
            </a:r>
            <a:r>
              <a:rPr lang="ko-KR" altLang="en-US" sz="2000" dirty="0" smtClean="0"/>
              <a:t>언어</a:t>
            </a:r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r>
              <a:rPr lang="ko-KR" altLang="en-US" sz="2400" dirty="0" smtClean="0"/>
              <a:t>그럼에도 불구하고 계산에 대한 </a:t>
            </a:r>
            <a:r>
              <a:rPr lang="en-US" altLang="ko-KR" sz="2400" dirty="0" smtClean="0"/>
              <a:t>Universal Model</a:t>
            </a:r>
            <a:r>
              <a:rPr lang="ko-KR" altLang="en-US" sz="2400" dirty="0" smtClean="0"/>
              <a:t>의 역할을 함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즉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계산이 될 수 있는 모든 가능성을 표현할 수 있음</a:t>
            </a:r>
            <a:r>
              <a:rPr lang="en-US" altLang="ko-KR" sz="2000" dirty="0" smtClean="0"/>
              <a:t>.</a:t>
            </a:r>
          </a:p>
          <a:p>
            <a:pPr lvl="1"/>
            <a:endParaRPr lang="en-US" altLang="ko-KR" sz="2000" dirty="0" smtClean="0"/>
          </a:p>
          <a:p>
            <a:r>
              <a:rPr lang="en-US" altLang="ko-KR" sz="2400" dirty="0" smtClean="0"/>
              <a:t>ML </a:t>
            </a:r>
            <a:r>
              <a:rPr lang="ko-KR" altLang="en-US" sz="2400" dirty="0" smtClean="0"/>
              <a:t>및 </a:t>
            </a:r>
            <a:r>
              <a:rPr lang="en-US" altLang="ko-KR" sz="2400" dirty="0" smtClean="0"/>
              <a:t>Haskell </a:t>
            </a:r>
            <a:r>
              <a:rPr lang="ko-KR" altLang="en-US" sz="2400" dirty="0" smtClean="0"/>
              <a:t>등이 이 개념에 따라 설계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구현 됨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비교</a:t>
            </a:r>
            <a:r>
              <a:rPr lang="en-US" altLang="ko-KR" sz="2400" dirty="0" smtClean="0"/>
              <a:t>: Turing</a:t>
            </a:r>
            <a:r>
              <a:rPr lang="ko-KR" altLang="en-US" sz="2400" dirty="0" smtClean="0"/>
              <a:t>의 </a:t>
            </a:r>
            <a:r>
              <a:rPr lang="en-US" altLang="ko-KR" sz="2400" dirty="0" smtClean="0"/>
              <a:t>Turing Machine</a:t>
            </a:r>
            <a:r>
              <a:rPr lang="ko-KR" altLang="en-US" sz="2400" dirty="0" smtClean="0"/>
              <a:t>은 하드웨어와 명령형 언어에 대한 </a:t>
            </a:r>
            <a:r>
              <a:rPr lang="en-US" altLang="ko-KR" sz="2400" dirty="0" smtClean="0"/>
              <a:t>model</a:t>
            </a:r>
            <a:r>
              <a:rPr lang="ko-KR" altLang="en-US" sz="2400" dirty="0" smtClean="0"/>
              <a:t>로 이용됨</a:t>
            </a:r>
            <a:r>
              <a:rPr lang="en-US" altLang="ko-KR" sz="2400" dirty="0" smtClean="0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</a:t>
            </a:r>
            <a:r>
              <a:rPr lang="ko-KR" altLang="en-US" smtClean="0"/>
              <a:t>년 </a:t>
            </a:r>
            <a:r>
              <a:rPr lang="en-US" altLang="ko-KR" smtClean="0"/>
              <a:t>3</a:t>
            </a:r>
            <a:r>
              <a:rPr lang="ko-KR" altLang="en-US" smtClean="0"/>
              <a:t>월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Lambda Calculus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D865-78A7-4578-8AC7-4AABE63E18FE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함수</a:t>
            </a:r>
            <a:r>
              <a:rPr lang="en-US" altLang="ko-KR" dirty="0" smtClean="0"/>
              <a:t>(Functions): </a:t>
            </a:r>
            <a:r>
              <a:rPr lang="ko-KR" altLang="en-US" dirty="0" smtClean="0"/>
              <a:t>기계적 계산 시스템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입력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처리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계산</a:t>
            </a:r>
            <a:r>
              <a:rPr lang="en-US" altLang="ko-KR" sz="2400" dirty="0" smtClean="0"/>
              <a:t>),</a:t>
            </a:r>
            <a:r>
              <a:rPr lang="ko-KR" altLang="en-US" sz="2400" dirty="0" smtClean="0"/>
              <a:t> 출력</a:t>
            </a:r>
            <a:endParaRPr lang="en-US" altLang="ko-KR" sz="2400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lnSpc>
                <a:spcPts val="1000"/>
              </a:lnSpc>
            </a:pPr>
            <a:endParaRPr lang="en-US" altLang="ko-KR" dirty="0" smtClean="0"/>
          </a:p>
          <a:p>
            <a:pPr lvl="1"/>
            <a:r>
              <a:rPr lang="ko-KR" altLang="en-US" sz="2000" dirty="0" smtClean="0"/>
              <a:t>함수 </a:t>
            </a:r>
            <a:r>
              <a:rPr lang="en-US" altLang="ko-KR" sz="20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ko-KR" altLang="en-US" sz="2000" dirty="0" smtClean="0"/>
              <a:t>는 </a:t>
            </a:r>
            <a:r>
              <a:rPr lang="en-US" altLang="ko-KR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ko-KR" altLang="en-US" sz="2000" dirty="0" smtClean="0"/>
              <a:t>를 </a:t>
            </a:r>
            <a:r>
              <a:rPr lang="ko-KR" altLang="en-US" sz="2000" dirty="0" smtClean="0">
                <a:solidFill>
                  <a:srgbClr val="FF0000"/>
                </a:solidFill>
              </a:rPr>
              <a:t>입력</a:t>
            </a:r>
            <a:r>
              <a:rPr lang="ko-KR" altLang="en-US" sz="2000" dirty="0" smtClean="0"/>
              <a:t> 받아</a:t>
            </a:r>
            <a:r>
              <a:rPr lang="en-US" altLang="ko-KR" sz="2000" dirty="0" smtClean="0"/>
              <a:t>, </a:t>
            </a:r>
            <a:r>
              <a:rPr lang="ko-KR" altLang="en-US" sz="2000" dirty="0" smtClean="0">
                <a:solidFill>
                  <a:srgbClr val="FF0000"/>
                </a:solidFill>
              </a:rPr>
              <a:t>계산</a:t>
            </a:r>
            <a:r>
              <a:rPr lang="ko-KR" altLang="en-US" sz="2000" dirty="0" smtClean="0"/>
              <a:t>한 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그 결과 </a:t>
            </a:r>
            <a:r>
              <a:rPr lang="en-US" altLang="ko-KR" sz="2000" i="1" dirty="0" smtClean="0">
                <a:latin typeface="Times New Roman" pitchFamily="18" charset="0"/>
                <a:cs typeface="Times New Roman" pitchFamily="18" charset="0"/>
              </a:rPr>
              <a:t>f(x)</a:t>
            </a:r>
            <a:r>
              <a:rPr lang="ko-KR" altLang="en-US" sz="2000" dirty="0" smtClean="0"/>
              <a:t>를 </a:t>
            </a:r>
            <a:r>
              <a:rPr lang="ko-KR" altLang="en-US" sz="2000" dirty="0" smtClean="0">
                <a:solidFill>
                  <a:srgbClr val="FF0000"/>
                </a:solidFill>
              </a:rPr>
              <a:t>출력</a:t>
            </a:r>
            <a:r>
              <a:rPr lang="ko-KR" altLang="en-US" sz="2000" dirty="0" smtClean="0"/>
              <a:t>함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그 결과는 언제나 </a:t>
            </a:r>
            <a:r>
              <a:rPr lang="ko-KR" altLang="en-US" sz="2000" dirty="0" smtClean="0">
                <a:solidFill>
                  <a:srgbClr val="FF0000"/>
                </a:solidFill>
              </a:rPr>
              <a:t>유일</a:t>
            </a:r>
            <a:r>
              <a:rPr lang="ko-KR" altLang="en-US" sz="2000" dirty="0" smtClean="0"/>
              <a:t>하다</a:t>
            </a:r>
            <a:r>
              <a:rPr lang="en-US" altLang="ko-KR" sz="2000" dirty="0" smtClean="0"/>
              <a:t>. </a:t>
            </a:r>
          </a:p>
          <a:p>
            <a:pPr lvl="1">
              <a:lnSpc>
                <a:spcPts val="1000"/>
              </a:lnSpc>
            </a:pPr>
            <a:endParaRPr lang="en-US" altLang="ko-KR" sz="2000" dirty="0" smtClean="0"/>
          </a:p>
          <a:p>
            <a:pPr lvl="1"/>
            <a:r>
              <a:rPr lang="ko-KR" altLang="en-US" sz="2000" dirty="0" smtClean="0"/>
              <a:t>함수의 결과 </a:t>
            </a:r>
            <a:r>
              <a:rPr lang="en-US" altLang="ko-KR" sz="2000" i="1" dirty="0" smtClean="0">
                <a:latin typeface="Times New Roman" pitchFamily="18" charset="0"/>
                <a:cs typeface="Times New Roman" pitchFamily="18" charset="0"/>
              </a:rPr>
              <a:t>f(x)</a:t>
            </a:r>
            <a:r>
              <a:rPr lang="ko-KR" altLang="en-US" sz="2000" dirty="0" smtClean="0"/>
              <a:t>는 오직 입력 </a:t>
            </a:r>
            <a:r>
              <a:rPr lang="en-US" altLang="ko-KR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ko-KR" altLang="en-US" sz="2000" dirty="0" smtClean="0"/>
              <a:t>에게만 종속됨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즉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함수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계산 결과 값은 오직 입력에 의해서만 영향을 받음</a:t>
            </a:r>
            <a:r>
              <a:rPr lang="en-US" altLang="ko-KR" sz="2000" dirty="0" smtClean="0"/>
              <a:t>.</a:t>
            </a:r>
          </a:p>
          <a:p>
            <a:pPr lvl="1">
              <a:lnSpc>
                <a:spcPts val="1000"/>
              </a:lnSpc>
            </a:pPr>
            <a:endParaRPr lang="en-US" altLang="ko-KR" sz="2000" dirty="0" smtClean="0"/>
          </a:p>
          <a:p>
            <a:pPr lvl="1"/>
            <a:r>
              <a:rPr lang="ko-KR" altLang="en-US" sz="2000" dirty="0" smtClean="0"/>
              <a:t>함수 </a:t>
            </a:r>
            <a:r>
              <a:rPr lang="en-US" altLang="ko-KR" sz="20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ko-KR" altLang="en-US" sz="2000" dirty="0" smtClean="0"/>
              <a:t>가 입력 </a:t>
            </a:r>
            <a:r>
              <a:rPr lang="en-US" altLang="ko-KR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ko-KR" altLang="en-US" sz="2000" dirty="0" smtClean="0"/>
              <a:t>에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적용</a:t>
            </a:r>
            <a:r>
              <a:rPr lang="en-US" altLang="ko-KR" sz="2000" dirty="0" smtClean="0"/>
              <a:t>(apply) </a:t>
            </a:r>
            <a:r>
              <a:rPr lang="ko-KR" altLang="en-US" sz="2000" dirty="0" smtClean="0"/>
              <a:t>되어 </a:t>
            </a:r>
            <a:r>
              <a:rPr lang="en-US" altLang="ko-KR" sz="2000" i="1" dirty="0" smtClean="0">
                <a:latin typeface="Times New Roman" pitchFamily="18" charset="0"/>
                <a:cs typeface="Times New Roman" pitchFamily="18" charset="0"/>
              </a:rPr>
              <a:t>(f x)</a:t>
            </a:r>
            <a:r>
              <a:rPr lang="ko-KR" altLang="en-US" sz="2000" dirty="0" smtClean="0"/>
              <a:t>의 결과를 얻음 </a:t>
            </a:r>
            <a:r>
              <a:rPr lang="en-US" altLang="ko-KR" sz="2000" dirty="0" smtClean="0"/>
              <a:t>(function application).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</a:t>
            </a:r>
            <a:r>
              <a:rPr lang="ko-KR" altLang="en-US" smtClean="0"/>
              <a:t>년 </a:t>
            </a:r>
            <a:r>
              <a:rPr lang="en-US" altLang="ko-KR" smtClean="0"/>
              <a:t>3</a:t>
            </a:r>
            <a:r>
              <a:rPr lang="ko-KR" altLang="en-US" smtClean="0"/>
              <a:t>월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Lambda Calculus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D865-78A7-4578-8AC7-4AABE63E18FE}" type="slidenum">
              <a:rPr lang="ko-KR" altLang="en-US" smtClean="0"/>
              <a:pPr/>
              <a:t>5</a:t>
            </a:fld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2483768" y="2420888"/>
            <a:ext cx="3960440" cy="504056"/>
            <a:chOff x="2411760" y="2492896"/>
            <a:chExt cx="3888432" cy="400110"/>
          </a:xfrm>
        </p:grpSpPr>
        <p:sp>
          <p:nvSpPr>
            <p:cNvPr id="8" name="TextBox 7"/>
            <p:cNvSpPr txBox="1"/>
            <p:nvPr/>
          </p:nvSpPr>
          <p:spPr>
            <a:xfrm>
              <a:off x="3203848" y="2492896"/>
              <a:ext cx="2088232" cy="40011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i="1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endParaRPr lang="ko-KR" altLang="en-US" sz="20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" name="직선 화살표 연결선 9"/>
            <p:cNvCxnSpPr/>
            <p:nvPr/>
          </p:nvCxnSpPr>
          <p:spPr>
            <a:xfrm>
              <a:off x="2699792" y="2708920"/>
              <a:ext cx="504056" cy="15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>
              <a:off x="5292080" y="2707332"/>
              <a:ext cx="504056" cy="15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411760" y="2512146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96136" y="2492896"/>
              <a:ext cx="5040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i="1" dirty="0" smtClean="0">
                  <a:latin typeface="Times New Roman" pitchFamily="18" charset="0"/>
                  <a:cs typeface="Times New Roman" pitchFamily="18" charset="0"/>
                </a:rPr>
                <a:t>f(x)</a:t>
              </a:r>
              <a:endParaRPr lang="ko-KR" altLang="en-US" sz="20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Higher-order Functions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/>
          <a:lstStyle/>
          <a:p>
            <a:r>
              <a:rPr lang="ko-KR" altLang="en-US" sz="2400" dirty="0" smtClean="0"/>
              <a:t>일차함수</a:t>
            </a:r>
            <a:r>
              <a:rPr lang="en-US" altLang="ko-KR" sz="2400" dirty="0"/>
              <a:t>(</a:t>
            </a:r>
            <a:r>
              <a:rPr lang="en-US" altLang="ko-KR" sz="2400" dirty="0" smtClean="0"/>
              <a:t>first-order functions)</a:t>
            </a:r>
          </a:p>
          <a:p>
            <a:pPr lvl="1"/>
            <a:r>
              <a:rPr lang="en-US" altLang="ko-KR" sz="2000" dirty="0" err="1" smtClean="0"/>
              <a:t>Arity</a:t>
            </a:r>
            <a:r>
              <a:rPr lang="en-US" altLang="ko-KR" sz="2000" dirty="0" smtClean="0"/>
              <a:t> (</a:t>
            </a:r>
            <a:r>
              <a:rPr lang="ko-KR" altLang="en-US" sz="2000" dirty="0" smtClean="0"/>
              <a:t>함수의 인수의 수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를 존중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예</a:t>
            </a:r>
            <a:r>
              <a:rPr lang="en-US" altLang="ko-KR" sz="2000" dirty="0" smtClean="0"/>
              <a:t>: </a:t>
            </a:r>
            <a:r>
              <a:rPr lang="en-US" altLang="ko-KR" sz="2000" i="1" dirty="0" smtClean="0">
                <a:latin typeface="Times New Roman" pitchFamily="18" charset="0"/>
                <a:cs typeface="Times New Roman" pitchFamily="18" charset="0"/>
              </a:rPr>
              <a:t>add (1, 2)</a:t>
            </a:r>
            <a:r>
              <a:rPr lang="ko-KR" altLang="en-US" sz="2000" dirty="0" smtClean="0"/>
              <a:t> 합법적 표현</a:t>
            </a:r>
            <a:endParaRPr lang="en-US" altLang="ko-KR" sz="2000" dirty="0" smtClean="0"/>
          </a:p>
          <a:p>
            <a:pPr marL="457200" lvl="1" indent="0">
              <a:buNone/>
            </a:pPr>
            <a:r>
              <a:rPr lang="en-US" altLang="ko-KR" sz="2000" i="1" dirty="0" smtClean="0">
                <a:latin typeface="Times New Roman" pitchFamily="18" charset="0"/>
                <a:cs typeface="Times New Roman" pitchFamily="18" charset="0"/>
              </a:rPr>
              <a:t>	   add, add (1), f(add)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허용되지 않는 표현</a:t>
            </a:r>
            <a:endParaRPr lang="en-US" altLang="ko-KR" sz="2000" dirty="0" smtClean="0"/>
          </a:p>
          <a:p>
            <a:pPr lvl="1"/>
            <a:endParaRPr lang="en-US" altLang="ko-KR" dirty="0" smtClean="0"/>
          </a:p>
          <a:p>
            <a:r>
              <a:rPr lang="ko-KR" altLang="en-US" sz="2400" dirty="0" smtClean="0"/>
              <a:t>고차함수</a:t>
            </a:r>
            <a:r>
              <a:rPr lang="en-US" altLang="ko-KR" sz="2400" dirty="0" smtClean="0"/>
              <a:t>(Higher-order</a:t>
            </a:r>
            <a:r>
              <a:rPr lang="ko-KR" altLang="en-US" sz="2400" dirty="0"/>
              <a:t> </a:t>
            </a:r>
            <a:r>
              <a:rPr lang="en-US" altLang="ko-KR" sz="2400" dirty="0" smtClean="0"/>
              <a:t>functions)</a:t>
            </a:r>
          </a:p>
          <a:p>
            <a:pPr lvl="1"/>
            <a:r>
              <a:rPr lang="en-US" altLang="ko-KR" sz="2000" dirty="0" err="1" smtClean="0"/>
              <a:t>Arity</a:t>
            </a:r>
            <a:r>
              <a:rPr lang="ko-KR" altLang="en-US" sz="2000" dirty="0" smtClean="0"/>
              <a:t>에 제한되지 않고 표현됨</a:t>
            </a:r>
            <a:endParaRPr lang="en-US" altLang="ko-KR" sz="2000" dirty="0" smtClean="0"/>
          </a:p>
          <a:p>
            <a:pPr lvl="1"/>
            <a:r>
              <a:rPr lang="en-US" altLang="ko-KR" sz="2000" i="1" dirty="0" smtClean="0">
                <a:latin typeface="Times New Roman" pitchFamily="18" charset="0"/>
                <a:cs typeface="Times New Roman" pitchFamily="18" charset="0"/>
              </a:rPr>
              <a:t>add (1, 2), add, add (1), f(add) </a:t>
            </a:r>
            <a:r>
              <a:rPr lang="ko-KR" altLang="en-US" sz="2000" dirty="0" smtClean="0"/>
              <a:t>등이 모두 합법적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en-US" altLang="ko-KR" sz="2000" dirty="0" smtClean="0"/>
              <a:t>“Functions are first-class citizens”</a:t>
            </a:r>
            <a:endParaRPr lang="ko-KR" altLang="en-US" sz="20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smtClean="0"/>
              <a:t>2015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3</a:t>
            </a:r>
            <a:r>
              <a:rPr lang="ko-KR" altLang="en-US" dirty="0" smtClean="0"/>
              <a:t>월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Lambda Calculus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D865-78A7-4578-8AC7-4AABE63E18FE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Functions are first-class citizens</a:t>
            </a:r>
            <a:br>
              <a:rPr lang="en-US" altLang="ko-KR" dirty="0" smtClean="0"/>
            </a:br>
            <a:r>
              <a:rPr lang="en-US" altLang="ko-KR" dirty="0" smtClean="0"/>
              <a:t>(Haskell</a:t>
            </a:r>
            <a:r>
              <a:rPr lang="ko-KR" altLang="en-US" dirty="0" smtClean="0"/>
              <a:t>을 이용한 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함수가 </a:t>
            </a:r>
            <a:r>
              <a:rPr lang="en-US" altLang="ko-KR" dirty="0" smtClean="0"/>
              <a:t>actual parameter</a:t>
            </a:r>
            <a:r>
              <a:rPr lang="ko-KR" altLang="en-US" dirty="0" smtClean="0"/>
              <a:t>로 이용될 수 있음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sz="2200" i="1" dirty="0" smtClean="0">
                <a:latin typeface="Times New Roman" pitchFamily="18" charset="0"/>
                <a:cs typeface="Times New Roman" pitchFamily="18" charset="0"/>
              </a:rPr>
              <a:t>map </a:t>
            </a:r>
            <a:r>
              <a:rPr lang="en-US" altLang="ko-KR" sz="22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sqrt</a:t>
            </a:r>
            <a:r>
              <a:rPr lang="en-US" altLang="ko-KR" sz="2200" i="1" dirty="0" smtClean="0">
                <a:latin typeface="Times New Roman" pitchFamily="18" charset="0"/>
                <a:cs typeface="Times New Roman" pitchFamily="18" charset="0"/>
              </a:rPr>
              <a:t> [4,9,16] = [</a:t>
            </a:r>
            <a:r>
              <a:rPr lang="en-US" altLang="ko-KR" sz="2200" i="1" dirty="0" err="1" smtClean="0">
                <a:latin typeface="Times New Roman" pitchFamily="18" charset="0"/>
                <a:cs typeface="Times New Roman" pitchFamily="18" charset="0"/>
              </a:rPr>
              <a:t>sqrt</a:t>
            </a:r>
            <a:r>
              <a:rPr lang="en-US" altLang="ko-KR" sz="2200" i="1" dirty="0" smtClean="0">
                <a:latin typeface="Times New Roman" pitchFamily="18" charset="0"/>
                <a:cs typeface="Times New Roman" pitchFamily="18" charset="0"/>
              </a:rPr>
              <a:t> 4, </a:t>
            </a:r>
            <a:r>
              <a:rPr lang="en-US" altLang="ko-KR" sz="2200" i="1" dirty="0" err="1" smtClean="0">
                <a:latin typeface="Times New Roman" pitchFamily="18" charset="0"/>
                <a:cs typeface="Times New Roman" pitchFamily="18" charset="0"/>
              </a:rPr>
              <a:t>sqrt</a:t>
            </a:r>
            <a:r>
              <a:rPr lang="en-US" altLang="ko-KR" sz="2200" i="1" dirty="0" smtClean="0">
                <a:latin typeface="Times New Roman" pitchFamily="18" charset="0"/>
                <a:cs typeface="Times New Roman" pitchFamily="18" charset="0"/>
              </a:rPr>
              <a:t> 9, </a:t>
            </a:r>
            <a:r>
              <a:rPr lang="en-US" altLang="ko-KR" sz="2200" i="1" dirty="0" err="1" smtClean="0">
                <a:latin typeface="Times New Roman" pitchFamily="18" charset="0"/>
                <a:cs typeface="Times New Roman" pitchFamily="18" charset="0"/>
              </a:rPr>
              <a:t>sqrt</a:t>
            </a:r>
            <a:r>
              <a:rPr lang="en-US" altLang="ko-KR" sz="2200" i="1" dirty="0" smtClean="0">
                <a:latin typeface="Times New Roman" pitchFamily="18" charset="0"/>
                <a:cs typeface="Times New Roman" pitchFamily="18" charset="0"/>
              </a:rPr>
              <a:t> 16] = [2,3,4]</a:t>
            </a:r>
          </a:p>
          <a:p>
            <a:pPr lvl="1">
              <a:buNone/>
            </a:pPr>
            <a:endParaRPr lang="en-US" altLang="ko-KR" dirty="0" smtClean="0"/>
          </a:p>
          <a:p>
            <a:r>
              <a:rPr lang="ko-KR" altLang="en-US" dirty="0" smtClean="0"/>
              <a:t>함수는 저장될 수 있음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sz="2200" i="1" dirty="0" smtClean="0">
                <a:latin typeface="Times New Roman" pitchFamily="18" charset="0"/>
                <a:cs typeface="Times New Roman" pitchFamily="18" charset="0"/>
              </a:rPr>
              <a:t>[(+2), </a:t>
            </a:r>
            <a:r>
              <a:rPr lang="en-US" altLang="ko-KR" sz="2200" i="1" dirty="0" err="1" smtClean="0">
                <a:latin typeface="Times New Roman" pitchFamily="18" charset="0"/>
                <a:cs typeface="Times New Roman" pitchFamily="18" charset="0"/>
              </a:rPr>
              <a:t>squre</a:t>
            </a:r>
            <a:r>
              <a:rPr lang="en-US" altLang="ko-KR" sz="2200" i="1" dirty="0" smtClean="0">
                <a:latin typeface="Times New Roman" pitchFamily="18" charset="0"/>
                <a:cs typeface="Times New Roman" pitchFamily="18" charset="0"/>
              </a:rPr>
              <a:t>, (*5)] :: </a:t>
            </a:r>
            <a:r>
              <a:rPr lang="en-US" altLang="ko-KR" sz="2200" i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ko-KR" sz="2200" i="1" dirty="0" smtClean="0">
                <a:latin typeface="Times New Roman" pitchFamily="18" charset="0"/>
                <a:cs typeface="Times New Roman" pitchFamily="18" charset="0"/>
              </a:rPr>
              <a:t> → </a:t>
            </a:r>
            <a:r>
              <a:rPr lang="en-US" altLang="ko-KR" sz="2200" i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endParaRPr lang="en-US" altLang="ko-KR" sz="2200" i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altLang="ko-KR" dirty="0" smtClean="0"/>
          </a:p>
          <a:p>
            <a:r>
              <a:rPr lang="ko-KR" altLang="en-US" dirty="0" smtClean="0"/>
              <a:t>함수는 출력으로 이용될 수 있음</a:t>
            </a:r>
            <a:endParaRPr lang="en-US" altLang="ko-KR" dirty="0" smtClean="0"/>
          </a:p>
          <a:p>
            <a:pPr>
              <a:buNone/>
            </a:pP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200" i="1" dirty="0" smtClean="0">
                <a:latin typeface="Times New Roman" pitchFamily="18" charset="0"/>
                <a:cs typeface="Times New Roman" pitchFamily="18" charset="0"/>
              </a:rPr>
              <a:t>add x y = add1 x y</a:t>
            </a:r>
          </a:p>
          <a:p>
            <a:pPr>
              <a:buNone/>
            </a:pPr>
            <a:r>
              <a:rPr lang="en-US" altLang="ko-KR" sz="2200" i="1" dirty="0" smtClean="0">
                <a:latin typeface="Times New Roman" pitchFamily="18" charset="0"/>
                <a:cs typeface="Times New Roman" pitchFamily="18" charset="0"/>
              </a:rPr>
              <a:t>	add1 a = add0 a</a:t>
            </a:r>
          </a:p>
          <a:p>
            <a:pPr>
              <a:buNone/>
            </a:pPr>
            <a:r>
              <a:rPr lang="en-US" altLang="ko-KR" sz="2200" i="1" dirty="0" smtClean="0">
                <a:latin typeface="Times New Roman" pitchFamily="18" charset="0"/>
                <a:cs typeface="Times New Roman" pitchFamily="18" charset="0"/>
              </a:rPr>
              <a:t>	add0 = </a:t>
            </a:r>
            <a:r>
              <a:rPr lang="en-US" altLang="ko-KR" sz="22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(+)</a:t>
            </a:r>
          </a:p>
          <a:p>
            <a:pPr>
              <a:lnSpc>
                <a:spcPct val="20000"/>
              </a:lnSpc>
              <a:buNone/>
            </a:pPr>
            <a:endParaRPr lang="en-US" altLang="ko-KR" sz="22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ko-KR" sz="2200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200" i="1" u="sng" dirty="0" smtClean="0">
                <a:latin typeface="Times New Roman" pitchFamily="18" charset="0"/>
                <a:cs typeface="Times New Roman" pitchFamily="18" charset="0"/>
              </a:rPr>
              <a:t>add 5 6 </a:t>
            </a:r>
            <a:r>
              <a:rPr lang="en-US" altLang="ko-KR" sz="2200" i="1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ko-KR" sz="2200" i="1" u="sng" dirty="0" smtClean="0">
                <a:latin typeface="Times New Roman" pitchFamily="18" charset="0"/>
                <a:cs typeface="Times New Roman" pitchFamily="18" charset="0"/>
              </a:rPr>
              <a:t>add1 5 </a:t>
            </a:r>
            <a:r>
              <a:rPr lang="en-US" altLang="ko-KR" sz="2200" i="1" dirty="0" smtClean="0">
                <a:latin typeface="Times New Roman" pitchFamily="18" charset="0"/>
                <a:cs typeface="Times New Roman" pitchFamily="18" charset="0"/>
              </a:rPr>
              <a:t>6 = </a:t>
            </a:r>
            <a:r>
              <a:rPr lang="en-US" altLang="ko-KR" sz="2200" i="1" u="sng" dirty="0" smtClean="0">
                <a:latin typeface="Times New Roman" pitchFamily="18" charset="0"/>
                <a:cs typeface="Times New Roman" pitchFamily="18" charset="0"/>
              </a:rPr>
              <a:t>add0</a:t>
            </a:r>
            <a:r>
              <a:rPr lang="en-US" altLang="ko-KR" sz="2200" i="1" dirty="0" smtClean="0">
                <a:latin typeface="Times New Roman" pitchFamily="18" charset="0"/>
                <a:cs typeface="Times New Roman" pitchFamily="18" charset="0"/>
              </a:rPr>
              <a:t> 5 6 = </a:t>
            </a:r>
            <a:r>
              <a:rPr lang="en-US" altLang="ko-KR" sz="2200" i="1" u="sng" dirty="0" smtClean="0">
                <a:latin typeface="Times New Roman" pitchFamily="18" charset="0"/>
                <a:cs typeface="Times New Roman" pitchFamily="18" charset="0"/>
              </a:rPr>
              <a:t>(+) 5 6 </a:t>
            </a:r>
            <a:r>
              <a:rPr lang="en-US" altLang="ko-KR" sz="2200" i="1" dirty="0" smtClean="0">
                <a:latin typeface="Times New Roman" pitchFamily="18" charset="0"/>
                <a:cs typeface="Times New Roman" pitchFamily="18" charset="0"/>
              </a:rPr>
              <a:t>= 11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sz="2200" dirty="0" smtClean="0"/>
              <a:t>(</a:t>
            </a:r>
            <a:r>
              <a:rPr lang="en-US" altLang="ko-KR" sz="2200" dirty="0" err="1" smtClean="0"/>
              <a:t>redex</a:t>
            </a:r>
            <a:r>
              <a:rPr lang="ko-KR" altLang="en-US" sz="2200" dirty="0" smtClean="0"/>
              <a:t>를 밑줄로 표현함</a:t>
            </a:r>
            <a:r>
              <a:rPr lang="en-US" altLang="ko-KR" sz="2200" dirty="0" smtClean="0"/>
              <a:t>)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</a:t>
            </a:r>
            <a:r>
              <a:rPr lang="ko-KR" altLang="en-US" smtClean="0"/>
              <a:t>년 </a:t>
            </a:r>
            <a:r>
              <a:rPr lang="en-US" altLang="ko-KR" smtClean="0"/>
              <a:t>3</a:t>
            </a:r>
            <a:r>
              <a:rPr lang="ko-KR" altLang="en-US" smtClean="0"/>
              <a:t>월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Lambda Calculus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D865-78A7-4578-8AC7-4AABE63E18FE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적용함수</a:t>
            </a:r>
            <a:r>
              <a:rPr lang="en-US" altLang="ko-KR" dirty="0" smtClean="0"/>
              <a:t>(Applicative Functions)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단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하나의 이진 함수 </a:t>
            </a:r>
            <a:r>
              <a:rPr lang="en-US" altLang="ko-KR" sz="2400" i="1" dirty="0" err="1" smtClean="0">
                <a:latin typeface="Times New Roman" pitchFamily="18" charset="0"/>
                <a:cs typeface="Times New Roman" pitchFamily="18" charset="0"/>
              </a:rPr>
              <a:t>Ap</a:t>
            </a:r>
            <a:endParaRPr lang="en-US" altLang="ko-KR" sz="2400" i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ko-KR" altLang="en-US" sz="2000" dirty="0" smtClean="0"/>
              <a:t>나머지는 변수와 상수 </a:t>
            </a:r>
            <a:r>
              <a:rPr lang="en-US" altLang="ko-KR" sz="2000" dirty="0" smtClean="0"/>
              <a:t>(constants)</a:t>
            </a:r>
          </a:p>
          <a:p>
            <a:pPr lvl="1"/>
            <a:r>
              <a:rPr lang="ko-KR" altLang="en-US" sz="2000" dirty="0" smtClean="0"/>
              <a:t>예</a:t>
            </a:r>
            <a:r>
              <a:rPr lang="en-US" altLang="ko-KR" sz="2000" dirty="0" smtClean="0"/>
              <a:t>:  </a:t>
            </a:r>
            <a:r>
              <a:rPr lang="en-US" altLang="ko-KR" sz="2000" i="1" dirty="0" err="1" smtClean="0">
                <a:latin typeface="Times New Roman" pitchFamily="18" charset="0"/>
                <a:cs typeface="Times New Roman" pitchFamily="18" charset="0"/>
              </a:rPr>
              <a:t>Ap</a:t>
            </a:r>
            <a:r>
              <a:rPr lang="en-US" altLang="ko-KR" sz="2000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i="1" dirty="0" err="1" smtClean="0">
                <a:latin typeface="Times New Roman" pitchFamily="18" charset="0"/>
                <a:cs typeface="Times New Roman" pitchFamily="18" charset="0"/>
              </a:rPr>
              <a:t>Ap</a:t>
            </a:r>
            <a:r>
              <a:rPr lang="en-US" altLang="ko-KR" sz="2000" i="1" dirty="0" smtClean="0">
                <a:latin typeface="Times New Roman" pitchFamily="18" charset="0"/>
                <a:cs typeface="Times New Roman" pitchFamily="18" charset="0"/>
              </a:rPr>
              <a:t>(plus, x), y)     </a:t>
            </a:r>
            <a:r>
              <a:rPr lang="en-US" altLang="ko-KR" sz="2000" dirty="0" smtClean="0"/>
              <a:t>  (</a:t>
            </a:r>
            <a:r>
              <a:rPr lang="en-US" altLang="ko-KR" sz="2000" i="1" dirty="0" smtClean="0">
                <a:latin typeface="Times New Roman" pitchFamily="18" charset="0"/>
                <a:cs typeface="Times New Roman" pitchFamily="18" charset="0"/>
              </a:rPr>
              <a:t>plus</a:t>
            </a:r>
            <a:r>
              <a:rPr lang="ko-KR" altLang="en-US" sz="2000" dirty="0" smtClean="0"/>
              <a:t>는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상수</a:t>
            </a:r>
            <a:r>
              <a:rPr lang="en-US" altLang="ko-KR" sz="2000" dirty="0" smtClean="0"/>
              <a:t>)</a:t>
            </a:r>
          </a:p>
          <a:p>
            <a:pPr lvl="1"/>
            <a:endParaRPr lang="en-US" altLang="ko-KR" dirty="0" smtClean="0"/>
          </a:p>
          <a:p>
            <a:r>
              <a:rPr lang="ko-KR" altLang="en-US" sz="2400" dirty="0" smtClean="0"/>
              <a:t>적용함수 표현의 단순화</a:t>
            </a:r>
            <a:endParaRPr lang="en-US" altLang="ko-KR" sz="2400" dirty="0" smtClean="0"/>
          </a:p>
          <a:p>
            <a:pPr lvl="1"/>
            <a:r>
              <a:rPr lang="ko-KR" altLang="en-US" sz="2000" dirty="0" smtClean="0">
                <a:latin typeface="Times New Roman" pitchFamily="18" charset="0"/>
                <a:cs typeface="Times New Roman" pitchFamily="18" charset="0"/>
              </a:rPr>
              <a:t>기호 </a:t>
            </a:r>
            <a:r>
              <a:rPr lang="en-US" altLang="ko-KR" sz="2000" i="1" dirty="0" smtClean="0">
                <a:latin typeface="Times New Roman" pitchFamily="18" charset="0"/>
                <a:cs typeface="Times New Roman" pitchFamily="18" charset="0"/>
              </a:rPr>
              <a:t>≡</a:t>
            </a:r>
            <a:r>
              <a:rPr lang="ko-KR" altLang="en-US" sz="2000" dirty="0" smtClean="0">
                <a:latin typeface="Times New Roman" pitchFamily="18" charset="0"/>
                <a:cs typeface="Times New Roman" pitchFamily="18" charset="0"/>
              </a:rPr>
              <a:t>는 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syntactic equivalence</a:t>
            </a:r>
            <a:r>
              <a:rPr lang="ko-KR" altLang="en-US" sz="2000" dirty="0" smtClean="0">
                <a:latin typeface="Times New Roman" pitchFamily="18" charset="0"/>
                <a:cs typeface="Times New Roman" pitchFamily="18" charset="0"/>
              </a:rPr>
              <a:t>를 의미함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r>
              <a:rPr lang="en-US" altLang="ko-KR" sz="2000" i="1" dirty="0" err="1" smtClean="0">
                <a:latin typeface="Times New Roman" pitchFamily="18" charset="0"/>
                <a:cs typeface="Times New Roman" pitchFamily="18" charset="0"/>
              </a:rPr>
              <a:t>Ap</a:t>
            </a:r>
            <a:r>
              <a:rPr lang="ko-KR" altLang="en-US" sz="2000" dirty="0" smtClean="0"/>
              <a:t>를 </a:t>
            </a:r>
            <a:r>
              <a:rPr lang="en-US" altLang="ko-KR" sz="2000" dirty="0" smtClean="0"/>
              <a:t>infix </a:t>
            </a:r>
            <a:r>
              <a:rPr lang="ko-KR" altLang="en-US" sz="2000" dirty="0" smtClean="0"/>
              <a:t>오퍼레이터 ∙</a:t>
            </a:r>
            <a:r>
              <a:rPr lang="ko-KR" altLang="en-US" sz="2000" dirty="0" err="1" smtClean="0"/>
              <a:t>로</a:t>
            </a:r>
            <a:r>
              <a:rPr lang="ko-KR" altLang="en-US" sz="2000" dirty="0" smtClean="0"/>
              <a:t> 바꾸어 씀</a:t>
            </a:r>
            <a:endParaRPr lang="en-US" altLang="ko-KR" sz="2000" dirty="0" smtClean="0"/>
          </a:p>
          <a:p>
            <a:pPr lvl="1"/>
            <a:r>
              <a:rPr lang="ko-KR" altLang="en-US" sz="2000" dirty="0" smtClean="0">
                <a:latin typeface="+mj-lt"/>
                <a:cs typeface="Times New Roman" pitchFamily="18" charset="0"/>
              </a:rPr>
              <a:t>예</a:t>
            </a:r>
            <a:r>
              <a:rPr lang="en-US" altLang="ko-KR" sz="2000" dirty="0" smtClean="0">
                <a:latin typeface="+mj-lt"/>
                <a:cs typeface="Times New Roman" pitchFamily="18" charset="0"/>
              </a:rPr>
              <a:t>: </a:t>
            </a:r>
            <a:r>
              <a:rPr lang="en-US" altLang="ko-KR" sz="2000" i="1" dirty="0" err="1" smtClean="0">
                <a:latin typeface="Times New Roman" pitchFamily="18" charset="0"/>
                <a:cs typeface="Times New Roman" pitchFamily="18" charset="0"/>
              </a:rPr>
              <a:t>Ap</a:t>
            </a:r>
            <a:r>
              <a:rPr lang="en-US" altLang="ko-KR" sz="2000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i="1" dirty="0" err="1" smtClean="0">
                <a:latin typeface="Times New Roman" pitchFamily="18" charset="0"/>
                <a:cs typeface="Times New Roman" pitchFamily="18" charset="0"/>
              </a:rPr>
              <a:t>Ap</a:t>
            </a:r>
            <a:r>
              <a:rPr lang="en-US" altLang="ko-KR" sz="2000" i="1" dirty="0" smtClean="0">
                <a:latin typeface="Times New Roman" pitchFamily="18" charset="0"/>
                <a:cs typeface="Times New Roman" pitchFamily="18" charset="0"/>
              </a:rPr>
              <a:t>(plus, x), y) ≡ ((plus </a:t>
            </a:r>
            <a:r>
              <a:rPr lang="ko-KR" altLang="en-US" sz="2000" dirty="0" smtClean="0"/>
              <a:t>∙</a:t>
            </a:r>
            <a:r>
              <a:rPr lang="en-US" altLang="ko-KR" sz="2000" i="1" dirty="0" smtClean="0">
                <a:latin typeface="Times New Roman" pitchFamily="18" charset="0"/>
                <a:cs typeface="Times New Roman" pitchFamily="18" charset="0"/>
              </a:rPr>
              <a:t> x) </a:t>
            </a:r>
            <a:r>
              <a:rPr lang="ko-KR" altLang="en-US" sz="2000" dirty="0" smtClean="0"/>
              <a:t>∙ </a:t>
            </a:r>
            <a:r>
              <a:rPr lang="en-US" altLang="ko-KR" sz="2000" i="1" dirty="0" smtClean="0">
                <a:latin typeface="Times New Roman" pitchFamily="18" charset="0"/>
                <a:cs typeface="Times New Roman" pitchFamily="18" charset="0"/>
              </a:rPr>
              <a:t>y)</a:t>
            </a:r>
          </a:p>
          <a:p>
            <a:pPr lvl="1"/>
            <a:r>
              <a:rPr lang="en-US" altLang="ko-KR" sz="2000" dirty="0" smtClean="0">
                <a:cs typeface="Times New Roman" pitchFamily="18" charset="0"/>
              </a:rPr>
              <a:t>Left-associative </a:t>
            </a:r>
            <a:r>
              <a:rPr lang="ko-KR" altLang="en-US" sz="2000" dirty="0" smtClean="0">
                <a:cs typeface="Times New Roman" pitchFamily="18" charset="0"/>
              </a:rPr>
              <a:t>함을 전제로 괄호 생략</a:t>
            </a:r>
            <a:endParaRPr lang="en-US" altLang="ko-KR" sz="2000" dirty="0" smtClean="0">
              <a:cs typeface="Times New Roman" pitchFamily="18" charset="0"/>
            </a:endParaRPr>
          </a:p>
          <a:p>
            <a:pPr lvl="1"/>
            <a:r>
              <a:rPr lang="ko-KR" altLang="en-US" sz="2000" dirty="0" smtClean="0"/>
              <a:t>오퍼레이터 ∙</a:t>
            </a:r>
            <a:r>
              <a:rPr lang="ko-KR" altLang="en-US" sz="2000" dirty="0" err="1" smtClean="0"/>
              <a:t>를</a:t>
            </a:r>
            <a:r>
              <a:rPr lang="ko-KR" altLang="en-US" sz="2000" dirty="0" smtClean="0"/>
              <a:t> 생략함</a:t>
            </a:r>
            <a:r>
              <a:rPr lang="en-US" altLang="ko-KR" sz="2000" dirty="0" smtClean="0"/>
              <a:t>.</a:t>
            </a:r>
            <a:endParaRPr lang="en-US" altLang="ko-KR" sz="2000" dirty="0" smtClean="0">
              <a:cs typeface="Times New Roman" pitchFamily="18" charset="0"/>
            </a:endParaRPr>
          </a:p>
          <a:p>
            <a:pPr lvl="1"/>
            <a:r>
              <a:rPr lang="ko-KR" altLang="en-US" sz="2000" dirty="0" smtClean="0">
                <a:cs typeface="Times New Roman" pitchFamily="18" charset="0"/>
              </a:rPr>
              <a:t>예</a:t>
            </a:r>
            <a:r>
              <a:rPr lang="en-US" altLang="ko-KR" sz="2000" dirty="0" smtClean="0">
                <a:cs typeface="Times New Roman" pitchFamily="18" charset="0"/>
              </a:rPr>
              <a:t>: </a:t>
            </a:r>
            <a:r>
              <a:rPr lang="en-US" altLang="ko-KR" sz="2000" i="1" dirty="0" smtClean="0">
                <a:latin typeface="Times New Roman" pitchFamily="18" charset="0"/>
                <a:cs typeface="Times New Roman" pitchFamily="18" charset="0"/>
              </a:rPr>
              <a:t>((plus </a:t>
            </a:r>
            <a:r>
              <a:rPr lang="ko-KR" altLang="en-US" sz="2000" dirty="0" smtClean="0"/>
              <a:t>∙</a:t>
            </a:r>
            <a:r>
              <a:rPr lang="en-US" altLang="ko-KR" sz="2000" i="1" dirty="0" smtClean="0">
                <a:latin typeface="Times New Roman" pitchFamily="18" charset="0"/>
                <a:cs typeface="Times New Roman" pitchFamily="18" charset="0"/>
              </a:rPr>
              <a:t> x) </a:t>
            </a:r>
            <a:r>
              <a:rPr lang="ko-KR" altLang="en-US" sz="2000" dirty="0" smtClean="0"/>
              <a:t>∙ </a:t>
            </a:r>
            <a:r>
              <a:rPr lang="en-US" altLang="ko-KR" sz="2000" i="1" dirty="0" smtClean="0">
                <a:latin typeface="Times New Roman" pitchFamily="18" charset="0"/>
                <a:cs typeface="Times New Roman" pitchFamily="18" charset="0"/>
              </a:rPr>
              <a:t>y) ≡ plus </a:t>
            </a:r>
            <a:r>
              <a:rPr lang="ko-KR" altLang="en-US" sz="2000" dirty="0" smtClean="0"/>
              <a:t>∙</a:t>
            </a:r>
            <a:r>
              <a:rPr lang="en-US" altLang="ko-KR" sz="2000" i="1" dirty="0" smtClean="0">
                <a:latin typeface="Times New Roman" pitchFamily="18" charset="0"/>
                <a:cs typeface="Times New Roman" pitchFamily="18" charset="0"/>
              </a:rPr>
              <a:t> x </a:t>
            </a:r>
            <a:r>
              <a:rPr lang="ko-KR" altLang="en-US" sz="2000" dirty="0" smtClean="0"/>
              <a:t>∙ </a:t>
            </a:r>
            <a:r>
              <a:rPr lang="en-US" altLang="ko-KR" sz="2000" i="1" dirty="0" smtClean="0">
                <a:latin typeface="Times New Roman" pitchFamily="18" charset="0"/>
                <a:cs typeface="Times New Roman" pitchFamily="18" charset="0"/>
              </a:rPr>
              <a:t>y ≡ plus x y</a:t>
            </a:r>
            <a:endParaRPr lang="en-US" altLang="ko-KR" sz="2000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</a:t>
            </a:r>
            <a:r>
              <a:rPr lang="ko-KR" altLang="en-US" smtClean="0"/>
              <a:t>년 </a:t>
            </a:r>
            <a:r>
              <a:rPr lang="en-US" altLang="ko-KR" smtClean="0"/>
              <a:t>3</a:t>
            </a:r>
            <a:r>
              <a:rPr lang="ko-KR" altLang="en-US" smtClean="0"/>
              <a:t>월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Lambda Calculus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D865-78A7-4578-8AC7-4AABE63E18FE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First-order </a:t>
            </a:r>
            <a:r>
              <a:rPr lang="ko-KR" altLang="en-US" dirty="0" smtClean="0"/>
              <a:t>함수를 적용함수로 변형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sz="2400" i="1" dirty="0" smtClean="0">
                <a:latin typeface="Times New Roman" pitchFamily="18" charset="0"/>
                <a:cs typeface="Times New Roman" pitchFamily="18" charset="0"/>
              </a:rPr>
              <a:t>Currying </a:t>
            </a:r>
            <a:r>
              <a:rPr lang="ko-KR" altLang="en-US" sz="2400" dirty="0" smtClean="0">
                <a:latin typeface="Times New Roman" pitchFamily="18" charset="0"/>
                <a:cs typeface="Times New Roman" pitchFamily="18" charset="0"/>
              </a:rPr>
              <a:t>함수</a:t>
            </a:r>
            <a:endParaRPr lang="en-US" altLang="ko-KR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ko-KR" sz="2400" i="1" dirty="0" smtClean="0">
                <a:latin typeface="Times New Roman" pitchFamily="18" charset="0"/>
                <a:cs typeface="Times New Roman" pitchFamily="18" charset="0"/>
              </a:rPr>
              <a:t>	cur : First-order functions ⇒ Applicative functions</a:t>
            </a:r>
          </a:p>
          <a:p>
            <a:pPr lvl="1"/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cur(m) = m</a:t>
            </a:r>
          </a:p>
          <a:p>
            <a:pPr lvl="1"/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cur(f(m</a:t>
            </a:r>
            <a:r>
              <a:rPr lang="en-US" altLang="ko-KR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, m</a:t>
            </a:r>
            <a:r>
              <a:rPr lang="en-US" altLang="ko-KR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ko-KR" i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)) = f cur(m</a:t>
            </a:r>
            <a:r>
              <a:rPr lang="en-US" altLang="ko-KR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) cur(m</a:t>
            </a:r>
            <a:r>
              <a:rPr lang="en-US" altLang="ko-KR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) …, cur(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ko-KR" i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ko-KR" altLang="en-US" dirty="0" smtClean="0">
                <a:latin typeface="Times New Roman" pitchFamily="18" charset="0"/>
                <a:cs typeface="Times New Roman" pitchFamily="18" charset="0"/>
              </a:rPr>
              <a:t>예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cur(plus(x, y)) = plus cur(x) cur(y) = plus x y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예</a:t>
            </a:r>
            <a:r>
              <a:rPr lang="en-US" altLang="ko-KR" dirty="0" smtClean="0"/>
              <a:t>:	</a:t>
            </a:r>
            <a:r>
              <a:rPr lang="en-US" altLang="ko-KR" sz="2400" i="1" dirty="0" smtClean="0">
                <a:latin typeface="Times New Roman" pitchFamily="18" charset="0"/>
                <a:cs typeface="Times New Roman" pitchFamily="18" charset="0"/>
              </a:rPr>
              <a:t>h(1, 2, 3, k(4)) =</a:t>
            </a:r>
            <a:r>
              <a:rPr lang="en-US" altLang="ko-KR" sz="2400" i="1" baseline="-25000" dirty="0" smtClean="0">
                <a:latin typeface="Times New Roman" pitchFamily="18" charset="0"/>
                <a:cs typeface="Times New Roman" pitchFamily="18" charset="0"/>
              </a:rPr>
              <a:t>cur</a:t>
            </a:r>
            <a:r>
              <a:rPr lang="en-US" altLang="ko-KR" sz="2400" i="1" dirty="0" smtClean="0">
                <a:latin typeface="Times New Roman" pitchFamily="18" charset="0"/>
                <a:cs typeface="Times New Roman" pitchFamily="18" charset="0"/>
              </a:rPr>
              <a:t>  h 1 2 3 (k 4)</a:t>
            </a:r>
            <a:endParaRPr lang="en-US" altLang="ko-KR" sz="1600" i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		f(a, g(1,2, 3), c) =</a:t>
            </a:r>
            <a:r>
              <a:rPr lang="en-US" altLang="ko-KR" i="1" baseline="-25000" dirty="0" smtClean="0">
                <a:latin typeface="Times New Roman" pitchFamily="18" charset="0"/>
                <a:cs typeface="Times New Roman" pitchFamily="18" charset="0"/>
              </a:rPr>
              <a:t>cur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  f a (g 1 2 3) c</a:t>
            </a:r>
          </a:p>
          <a:p>
            <a:pPr lvl="1">
              <a:buNone/>
            </a:pP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		f (g(a, h(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b,c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)), d, k(3)) =</a:t>
            </a:r>
            <a:r>
              <a:rPr lang="en-US" altLang="ko-KR" i="1" baseline="-25000" dirty="0" smtClean="0">
                <a:latin typeface="Times New Roman" pitchFamily="18" charset="0"/>
                <a:cs typeface="Times New Roman" pitchFamily="18" charset="0"/>
              </a:rPr>
              <a:t>cur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  f (g a (h b c)) d (k 3)</a:t>
            </a:r>
          </a:p>
          <a:p>
            <a:pPr lvl="1">
              <a:buNone/>
            </a:pPr>
            <a:endParaRPr lang="en-US" altLang="ko-KR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ko-KR" sz="2400" i="1" dirty="0" err="1" smtClean="0">
                <a:latin typeface="Times New Roman" pitchFamily="18" charset="0"/>
                <a:cs typeface="Times New Roman" pitchFamily="18" charset="0"/>
              </a:rPr>
              <a:t>Uncurrying</a:t>
            </a:r>
            <a:r>
              <a:rPr lang="en-US" altLang="ko-KR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2400" dirty="0" smtClean="0">
                <a:latin typeface="Times New Roman" pitchFamily="18" charset="0"/>
                <a:cs typeface="Times New Roman" pitchFamily="18" charset="0"/>
              </a:rPr>
              <a:t>함수</a:t>
            </a:r>
            <a:endParaRPr lang="en-US" altLang="ko-KR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ko-KR" sz="2400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400" i="1" dirty="0" err="1" smtClean="0">
                <a:latin typeface="Times New Roman" pitchFamily="18" charset="0"/>
                <a:cs typeface="Times New Roman" pitchFamily="18" charset="0"/>
              </a:rPr>
              <a:t>uncur</a:t>
            </a:r>
            <a:r>
              <a:rPr lang="en-US" altLang="ko-KR" sz="2400" i="1" dirty="0" smtClean="0">
                <a:latin typeface="Times New Roman" pitchFamily="18" charset="0"/>
                <a:cs typeface="Times New Roman" pitchFamily="18" charset="0"/>
              </a:rPr>
              <a:t> = cur</a:t>
            </a:r>
            <a:r>
              <a:rPr lang="en-US" altLang="ko-KR" sz="2400" i="1" baseline="30000" dirty="0" smtClean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altLang="ko-KR" sz="2400" i="1" dirty="0" smtClean="0">
                <a:latin typeface="Times New Roman" pitchFamily="18" charset="0"/>
                <a:cs typeface="Times New Roman" pitchFamily="18" charset="0"/>
              </a:rPr>
              <a:t> : Applicative functions ⇒  First-order functions </a:t>
            </a:r>
            <a:endParaRPr lang="en-US" altLang="ko-KR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ko-KR" altLang="en-US" i="1" dirty="0" smtClean="0">
                <a:latin typeface="Times New Roman" pitchFamily="18" charset="0"/>
                <a:cs typeface="Times New Roman" pitchFamily="18" charset="0"/>
              </a:rPr>
              <a:t>예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 : f (g a (h b c)) d (k 3) =</a:t>
            </a:r>
            <a:r>
              <a:rPr lang="en-US" altLang="ko-KR" i="1" baseline="-25000" dirty="0" err="1" smtClean="0">
                <a:latin typeface="Times New Roman" pitchFamily="18" charset="0"/>
                <a:cs typeface="Times New Roman" pitchFamily="18" charset="0"/>
              </a:rPr>
              <a:t>uncur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  f (g(a, h(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b,c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)), d, k(3)) 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</a:t>
            </a:r>
            <a:r>
              <a:rPr lang="ko-KR" altLang="en-US" smtClean="0"/>
              <a:t>년 </a:t>
            </a:r>
            <a:r>
              <a:rPr lang="en-US" altLang="ko-KR" smtClean="0"/>
              <a:t>3</a:t>
            </a:r>
            <a:r>
              <a:rPr lang="ko-KR" altLang="en-US" smtClean="0"/>
              <a:t>월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Lambda Calculus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D865-78A7-4578-8AC7-4AABE63E18FE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2402</TotalTime>
  <Words>1989</Words>
  <Application>Microsoft Office PowerPoint</Application>
  <PresentationFormat>화면 슬라이드 쇼(4:3)</PresentationFormat>
  <Paragraphs>502</Paragraphs>
  <Slides>34</Slides>
  <Notes>2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0" baseType="lpstr">
      <vt:lpstr>맑은 고딕</vt:lpstr>
      <vt:lpstr>Arial</vt:lpstr>
      <vt:lpstr>Symbol</vt:lpstr>
      <vt:lpstr>Times New Roman</vt:lpstr>
      <vt:lpstr>Office 테마</vt:lpstr>
      <vt:lpstr>Formula</vt:lpstr>
      <vt:lpstr>람다 계산법  (The Lambda Calculus)</vt:lpstr>
      <vt:lpstr>람다 계산법 탄생의 배경</vt:lpstr>
      <vt:lpstr>Formal Systems와 Church Thesis</vt:lpstr>
      <vt:lpstr>Church의 Lambda Calculus</vt:lpstr>
      <vt:lpstr>함수(Functions): 기계적 계산 시스템</vt:lpstr>
      <vt:lpstr>Higher-order Functions</vt:lpstr>
      <vt:lpstr>Functions are first-class citizens (Haskell을 이용한 예)</vt:lpstr>
      <vt:lpstr>적용함수(Applicative Functions)</vt:lpstr>
      <vt:lpstr>First-order 함수를 적용함수로 변형</vt:lpstr>
      <vt:lpstr>연습문제</vt:lpstr>
      <vt:lpstr>Terms(함수의 Syntactic 표현)</vt:lpstr>
      <vt:lpstr>람다 계산법의 구문과 계산</vt:lpstr>
      <vt:lpstr>Free와 Bound 변수</vt:lpstr>
      <vt:lpstr>PowerPoint 프레젠테이션</vt:lpstr>
      <vt:lpstr>Tree Structure of Lambda Terms</vt:lpstr>
      <vt:lpstr>-reduction</vt:lpstr>
      <vt:lpstr>-conversion</vt:lpstr>
      <vt:lpstr>-reduction 예</vt:lpstr>
      <vt:lpstr>η-Conversion</vt:lpstr>
      <vt:lpstr>Church-Rosser 특성 (Diamond 특성)</vt:lpstr>
      <vt:lpstr>값 (Normal Form)을 찾는 계산 방법 (Normalizing 계산 전략)</vt:lpstr>
      <vt:lpstr>연습문제</vt:lpstr>
      <vt:lpstr>(추상적) 프로그래밍언어 Lambda Calculus</vt:lpstr>
      <vt:lpstr>자연수의 표현</vt:lpstr>
      <vt:lpstr>람다 계산법에 의한 Numeral의 표현</vt:lpstr>
      <vt:lpstr>논리 연산 및 조건문의 표현</vt:lpstr>
      <vt:lpstr>재귀 함수의 표현</vt:lpstr>
      <vt:lpstr>Fixed Point </vt:lpstr>
      <vt:lpstr>재귀함수의 예: Factorial</vt:lpstr>
      <vt:lpstr>재귀함수의 예: Peano’s Arithmetic</vt:lpstr>
      <vt:lpstr>람다계산법에 의한 함수의 표현</vt:lpstr>
      <vt:lpstr>PowerPoint 프레젠테이션</vt:lpstr>
      <vt:lpstr>PL의 설계 구현에 람다 계산법 이용</vt:lpstr>
      <vt:lpstr>정리: 람다 계산법의 특징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Lambda Calculus</dc:title>
  <dc:creator>swbyun</dc:creator>
  <cp:lastModifiedBy>SWB</cp:lastModifiedBy>
  <cp:revision>232</cp:revision>
  <cp:lastPrinted>2011-10-24T03:39:43Z</cp:lastPrinted>
  <dcterms:created xsi:type="dcterms:W3CDTF">2010-09-16T02:36:37Z</dcterms:created>
  <dcterms:modified xsi:type="dcterms:W3CDTF">2019-03-12T05:56:51Z</dcterms:modified>
</cp:coreProperties>
</file>