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302" r:id="rId3"/>
    <p:sldId id="257" r:id="rId4"/>
    <p:sldId id="297" r:id="rId5"/>
    <p:sldId id="298" r:id="rId6"/>
    <p:sldId id="29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9" r:id="rId17"/>
    <p:sldId id="300" r:id="rId18"/>
    <p:sldId id="280" r:id="rId19"/>
    <p:sldId id="281" r:id="rId20"/>
    <p:sldId id="301" r:id="rId21"/>
    <p:sldId id="283" r:id="rId22"/>
    <p:sldId id="284" r:id="rId23"/>
    <p:sldId id="286" r:id="rId24"/>
    <p:sldId id="287" r:id="rId25"/>
    <p:sldId id="289" r:id="rId26"/>
    <p:sldId id="290" r:id="rId27"/>
    <p:sldId id="293" r:id="rId28"/>
    <p:sldId id="29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1" d="100"/>
          <a:sy n="101" d="100"/>
        </p:scale>
        <p:origin x="1529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Essential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Essential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클래스를 상속받아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40768"/>
            <a:ext cx="6192688" cy="540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5536" y="1628800"/>
            <a:ext cx="1907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Thread </a:t>
            </a:r>
            <a:r>
              <a:rPr lang="ko-KR" altLang="en-US" dirty="0" smtClean="0"/>
              <a:t>클래스의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7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Thread </a:t>
            </a:r>
            <a:r>
              <a:rPr lang="ko-KR" altLang="en-US" dirty="0"/>
              <a:t>클래스를 상속받아 </a:t>
            </a:r>
            <a:r>
              <a:rPr lang="ko-KR" altLang="en-US" dirty="0" err="1"/>
              <a:t>스레드</a:t>
            </a:r>
            <a:r>
              <a:rPr lang="ko-KR" altLang="en-US" dirty="0"/>
              <a:t> 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4282" y="1556792"/>
            <a:ext cx="5092606" cy="45194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Thread</a:t>
            </a:r>
            <a:r>
              <a:rPr lang="ko-KR" altLang="en-US" sz="2000" dirty="0" smtClean="0"/>
              <a:t>를 상속받아 </a:t>
            </a:r>
            <a:r>
              <a:rPr lang="en-US" altLang="ko-KR" sz="2000" dirty="0" smtClean="0"/>
              <a:t>run() </a:t>
            </a:r>
            <a:r>
              <a:rPr lang="ko-KR" altLang="en-US" sz="2000" dirty="0" err="1" smtClean="0"/>
              <a:t>오버라이딩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Thread </a:t>
            </a:r>
            <a:r>
              <a:rPr lang="ko-KR" altLang="en-US" sz="1800" dirty="0" smtClean="0"/>
              <a:t>클래스 상속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새 클래스 작성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run()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작성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코드라고 부름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실행 시작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객체 생성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생성된 객체는 필드와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가진 객체일 뿐 </a:t>
            </a:r>
            <a:r>
              <a:rPr lang="ko-KR" altLang="en-US" sz="1600" dirty="0" err="1" smtClean="0"/>
              <a:t>스레드로</a:t>
            </a:r>
            <a:r>
              <a:rPr lang="ko-KR" altLang="en-US" sz="1600" dirty="0" smtClean="0"/>
              <a:t> 작동하지 않음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시작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start()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호출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스레드로</a:t>
            </a:r>
            <a:r>
              <a:rPr lang="ko-KR" altLang="en-US" sz="1600" dirty="0" smtClean="0"/>
              <a:t> 작동 시작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객체의 </a:t>
            </a:r>
            <a:r>
              <a:rPr lang="en-US" altLang="ko-KR" sz="1600" dirty="0" smtClean="0"/>
              <a:t>run()</a:t>
            </a:r>
            <a:r>
              <a:rPr lang="ko-KR" altLang="en-US" sz="1600" dirty="0" smtClean="0"/>
              <a:t>이 비로소 실행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JVM</a:t>
            </a:r>
            <a:r>
              <a:rPr lang="ko-KR" altLang="en-US" sz="1600" dirty="0" smtClean="0"/>
              <a:t>에 의해 </a:t>
            </a:r>
            <a:r>
              <a:rPr lang="ko-KR" altLang="en-US" sz="1600" dirty="0" err="1" smtClean="0"/>
              <a:t>스케쥴되기</a:t>
            </a:r>
            <a:r>
              <a:rPr lang="ko-KR" altLang="en-US" sz="1600" dirty="0" smtClean="0"/>
              <a:t> 시작함</a:t>
            </a:r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5334177" y="1628800"/>
            <a:ext cx="36072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TimerThread</a:t>
            </a:r>
            <a:r>
              <a:rPr lang="en-US" altLang="ko-KR" sz="1400" dirty="0" smtClean="0"/>
              <a:t> extends </a:t>
            </a:r>
            <a:r>
              <a:rPr lang="en-US" altLang="ko-KR" sz="1400" b="1" dirty="0" smtClean="0"/>
              <a:t>Thread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public void run() </a:t>
            </a:r>
            <a:r>
              <a:rPr lang="en-US" altLang="ko-KR" sz="1400" dirty="0" smtClean="0"/>
              <a:t>{ // run() </a:t>
            </a:r>
            <a:r>
              <a:rPr lang="ko-KR" altLang="en-US" sz="1400" dirty="0" err="1" smtClean="0"/>
              <a:t>오버라이딩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334177" y="3861048"/>
            <a:ext cx="36072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</a:t>
            </a:r>
            <a:r>
              <a:rPr lang="en-US" altLang="ko-KR" sz="1400" b="1" dirty="0" smtClean="0"/>
              <a:t>new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TimerThread</a:t>
            </a:r>
            <a:r>
              <a:rPr lang="en-US" altLang="ko-KR" sz="1400" dirty="0" smtClean="0"/>
              <a:t>(); 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334177" y="4917947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 smtClean="0"/>
              <a:t>th.start</a:t>
            </a:r>
            <a:r>
              <a:rPr lang="en-US" altLang="ko-KR" sz="1400" b="1" dirty="0" smtClean="0"/>
              <a:t>();</a:t>
            </a:r>
            <a:endParaRPr lang="ko-KR" altLang="en-US" sz="1400" b="1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14931" y="1967929"/>
            <a:ext cx="4572000" cy="28623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0;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@Override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public void run() {</a:t>
            </a:r>
          </a:p>
          <a:p>
            <a:pPr defTabSz="180000"/>
            <a:r>
              <a:rPr lang="en-US" altLang="ko-KR" sz="1200" b="1" dirty="0" smtClean="0"/>
              <a:t>		while(true) {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무한루프를 실행한다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 try 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b="1" dirty="0" smtClean="0"/>
              <a:t>sleep(1000); 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//1</a:t>
            </a:r>
            <a:r>
              <a:rPr lang="ko-KR" altLang="en-US" sz="1200" i="1" dirty="0" smtClean="0">
                <a:solidFill>
                  <a:schemeClr val="bg1">
                    <a:lumMod val="75000"/>
                  </a:schemeClr>
                </a:solidFill>
              </a:rPr>
              <a:t>초 동안 잠을 잔 후 깨어난다</a:t>
            </a:r>
            <a:r>
              <a:rPr lang="en-US" altLang="ko-KR" sz="1200" i="1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e){return;}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08035" y="4941727"/>
            <a:ext cx="4572000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TestThread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th.start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237416" y="5143208"/>
            <a:ext cx="1351710" cy="408863"/>
          </a:xfrm>
          <a:prstGeom prst="wedgeRoundRectCallout">
            <a:avLst>
              <a:gd name="adj1" fmla="val 121270"/>
              <a:gd name="adj2" fmla="val 241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50" dirty="0" err="1" smtClean="0"/>
              <a:t>스레드</a:t>
            </a:r>
            <a:r>
              <a:rPr lang="ko-KR" altLang="en-US" sz="1050" dirty="0" smtClean="0"/>
              <a:t> 객체 생성</a:t>
            </a:r>
            <a:endParaRPr lang="ko-KR" altLang="en-US" sz="105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49268" y="5684433"/>
            <a:ext cx="1139858" cy="408863"/>
          </a:xfrm>
          <a:prstGeom prst="wedgeRoundRectCallout">
            <a:avLst>
              <a:gd name="adj1" fmla="val 129037"/>
              <a:gd name="adj2" fmla="val -589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50" dirty="0" err="1" smtClean="0"/>
              <a:t>스레드</a:t>
            </a:r>
            <a:r>
              <a:rPr lang="ko-KR" altLang="en-US" sz="1050" dirty="0" smtClean="0"/>
              <a:t> 시작</a:t>
            </a:r>
            <a:endParaRPr lang="ko-KR" altLang="en-US" sz="105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29839" y="1989405"/>
            <a:ext cx="1440160" cy="408863"/>
          </a:xfrm>
          <a:prstGeom prst="wedgeRoundRectCallout">
            <a:avLst>
              <a:gd name="adj1" fmla="val 98354"/>
              <a:gd name="adj2" fmla="val -226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50" dirty="0" err="1" smtClean="0"/>
              <a:t>스레드</a:t>
            </a:r>
            <a:r>
              <a:rPr lang="ko-KR" altLang="en-US" sz="1050" dirty="0" smtClean="0"/>
              <a:t> 클래스 선언</a:t>
            </a:r>
            <a:endParaRPr lang="ko-KR" altLang="en-US" sz="105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029839" y="2611803"/>
            <a:ext cx="1440160" cy="408863"/>
          </a:xfrm>
          <a:prstGeom prst="wedgeRoundRectCallout">
            <a:avLst>
              <a:gd name="adj1" fmla="val 108002"/>
              <a:gd name="adj2" fmla="val -248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50" dirty="0" err="1" smtClean="0"/>
              <a:t>스레드</a:t>
            </a:r>
            <a:r>
              <a:rPr lang="ko-KR" altLang="en-US" sz="1050" dirty="0" smtClean="0"/>
              <a:t> 코드 작성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7867516" y="3260591"/>
            <a:ext cx="464347" cy="156966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4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29229" y="2547390"/>
            <a:ext cx="4143404" cy="187246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1" name="왼쪽 중괄호 30"/>
          <p:cNvSpPr/>
          <p:nvPr/>
        </p:nvSpPr>
        <p:spPr>
          <a:xfrm>
            <a:off x="3347864" y="2996952"/>
            <a:ext cx="216024" cy="1422907"/>
          </a:xfrm>
          <a:prstGeom prst="leftBrace">
            <a:avLst>
              <a:gd name="adj1" fmla="val 67824"/>
              <a:gd name="adj2" fmla="val 50000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018064" y="3192065"/>
            <a:ext cx="1553131" cy="648072"/>
          </a:xfrm>
          <a:prstGeom prst="wedgeRoundRectCallout">
            <a:avLst>
              <a:gd name="adj1" fmla="val 106654"/>
              <a:gd name="adj2" fmla="val -329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050" dirty="0" smtClean="0"/>
              <a:t>1</a:t>
            </a:r>
            <a:r>
              <a:rPr lang="ko-KR" altLang="en-US" sz="1050" dirty="0" smtClean="0"/>
              <a:t>초에 한 번씩</a:t>
            </a:r>
            <a:endParaRPr lang="en-US" altLang="ko-KR" sz="1050" dirty="0" smtClean="0"/>
          </a:p>
          <a:p>
            <a:r>
              <a:rPr lang="en-US" altLang="ko-KR" sz="1050" dirty="0" smtClean="0"/>
              <a:t>n</a:t>
            </a:r>
            <a:r>
              <a:rPr lang="ko-KR" altLang="en-US" sz="1050" dirty="0" smtClean="0"/>
              <a:t>을 증가시켜 콘솔에</a:t>
            </a:r>
            <a:endParaRPr lang="en-US" altLang="ko-KR" sz="1050" dirty="0" smtClean="0"/>
          </a:p>
          <a:p>
            <a:r>
              <a:rPr lang="ko-KR" altLang="en-US" sz="1050" dirty="0" smtClean="0"/>
              <a:t>출력한다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Thread</a:t>
            </a:r>
            <a:r>
              <a:rPr lang="ko-KR" altLang="en-US" sz="2400" dirty="0" smtClean="0"/>
              <a:t>를 상속받아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 단위로 초 시간을 출력하는 </a:t>
            </a:r>
            <a:r>
              <a:rPr lang="en-US" altLang="ko-KR" sz="2400" dirty="0" err="1" smtClean="0"/>
              <a:t>TimerThread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작성 사례</a:t>
            </a:r>
            <a:endParaRPr lang="ko-KR" altLang="en-US" sz="2400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9036496" cy="752128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12-1 : Thread</a:t>
            </a:r>
            <a:r>
              <a:rPr lang="ko-KR" altLang="en-US" sz="2400" dirty="0" smtClean="0"/>
              <a:t>를 상속받아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단위 타이머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99992" y="2708920"/>
            <a:ext cx="4463926" cy="3816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ThreadTimerEx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ThreadTimerEx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("Thread</a:t>
            </a:r>
            <a:r>
              <a:rPr lang="ko-KR" altLang="en-US" sz="1100" dirty="0"/>
              <a:t>를 상속받은 타이머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	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// </a:t>
            </a:r>
            <a:r>
              <a:rPr lang="ko-KR" altLang="en-US" sz="1100" dirty="0"/>
              <a:t>타이머 값을 출력할 레이블 생성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timerLabel.setFont</a:t>
            </a:r>
            <a:r>
              <a:rPr lang="en-US" altLang="ko-KR" sz="1100" dirty="0" smtClean="0"/>
              <a:t>(new </a:t>
            </a:r>
            <a:r>
              <a:rPr lang="en-US" altLang="ko-KR" sz="1100" dirty="0"/>
              <a:t>Font("Gothic", </a:t>
            </a:r>
            <a:r>
              <a:rPr lang="en-US" altLang="ko-KR" sz="1100" dirty="0" err="1"/>
              <a:t>Font.ITALIC</a:t>
            </a:r>
            <a:r>
              <a:rPr lang="en-US" altLang="ko-KR" sz="1100" dirty="0"/>
              <a:t>, 80));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c.add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 smtClean="0"/>
              <a:t>);</a:t>
            </a:r>
            <a:endParaRPr lang="ko-KR" altLang="en-US" sz="1100" b="1" dirty="0"/>
          </a:p>
          <a:p>
            <a:pPr defTabSz="180000"/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TimerThread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TimerThread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(250,150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타이머 </a:t>
            </a:r>
            <a:r>
              <a:rPr lang="ko-KR" altLang="en-US" sz="1100" dirty="0" err="1"/>
              <a:t>스레드의</a:t>
            </a:r>
            <a:r>
              <a:rPr lang="ko-KR" altLang="en-US" sz="1100" dirty="0"/>
              <a:t> 실행을 시작하게 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/>
              <a:t>ThreadTimerEx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708920"/>
            <a:ext cx="4095098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class </a:t>
            </a:r>
            <a:r>
              <a:rPr lang="en-US" altLang="ko-KR" sz="1100" b="1" dirty="0" err="1"/>
              <a:t>TimerThread</a:t>
            </a:r>
            <a:r>
              <a:rPr lang="en-US" altLang="ko-KR" sz="1100" b="1" dirty="0"/>
              <a:t> extends Thread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private JLabel </a:t>
            </a:r>
            <a:r>
              <a:rPr lang="en-US" altLang="ko-KR" sz="1100" dirty="0"/>
              <a:t>timerLabel; // </a:t>
            </a:r>
            <a:r>
              <a:rPr lang="ko-KR" altLang="en-US" sz="1100" dirty="0"/>
              <a:t>타이머 값이 출력되는 레이블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TimerThread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this.timerLabel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//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코드</a:t>
            </a:r>
            <a:r>
              <a:rPr lang="en-US" altLang="ko-KR" sz="1100" dirty="0"/>
              <a:t>. run()</a:t>
            </a:r>
            <a:r>
              <a:rPr lang="ko-KR" altLang="en-US" sz="1100" dirty="0"/>
              <a:t>이 종료하면 스레드 </a:t>
            </a:r>
            <a:r>
              <a:rPr lang="ko-KR" altLang="en-US" sz="1100" dirty="0" smtClean="0"/>
              <a:t>종료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run()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n=0; // </a:t>
            </a:r>
            <a:r>
              <a:rPr lang="ko-KR" altLang="en-US" sz="1100" dirty="0"/>
              <a:t>타이머 카운트 값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while(true</a:t>
            </a:r>
            <a:r>
              <a:rPr lang="en-US" altLang="ko-KR" sz="1100" b="1" dirty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무한 루프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timerLabel.setText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Integer.toString</a:t>
            </a:r>
            <a:r>
              <a:rPr lang="en-US" altLang="ko-KR" sz="1100" dirty="0" smtClean="0"/>
              <a:t>(n</a:t>
            </a:r>
            <a:r>
              <a:rPr lang="en-US" altLang="ko-KR" sz="1100" dirty="0"/>
              <a:t>));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n</a:t>
            </a:r>
            <a:r>
              <a:rPr lang="en-US" altLang="ko-KR" sz="1100" dirty="0"/>
              <a:t>++; // </a:t>
            </a:r>
            <a:r>
              <a:rPr lang="ko-KR" altLang="en-US" sz="1100" dirty="0"/>
              <a:t>카운트 </a:t>
            </a:r>
            <a:r>
              <a:rPr lang="ko-KR" altLang="en-US" sz="1100" dirty="0" smtClean="0"/>
              <a:t>증가</a:t>
            </a:r>
            <a:r>
              <a:rPr lang="en-US" altLang="ko-KR" sz="1100" dirty="0" smtClean="0"/>
              <a:t>	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try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(1000</a:t>
            </a:r>
            <a:r>
              <a:rPr lang="en-US" altLang="ko-KR" sz="1100" dirty="0"/>
              <a:t>); // 1</a:t>
            </a:r>
            <a:r>
              <a:rPr lang="ko-KR" altLang="en-US" sz="1100" dirty="0" err="1"/>
              <a:t>초동안</a:t>
            </a:r>
            <a:r>
              <a:rPr lang="ko-KR" altLang="en-US" sz="1100" dirty="0"/>
              <a:t> 잠을 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e) </a:t>
            </a:r>
            <a:r>
              <a:rPr lang="en-US" altLang="ko-KR" sz="1100" dirty="0" smtClean="0"/>
              <a:t>{	return;}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}	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312033"/>
            <a:ext cx="2071482" cy="12528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70" y="1312033"/>
            <a:ext cx="2071482" cy="12528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3" y="1312033"/>
            <a:ext cx="2071482" cy="12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243677" y="1526214"/>
            <a:ext cx="4919522" cy="442306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Runnable </a:t>
            </a:r>
            <a:r>
              <a:rPr lang="ko-KR" altLang="en-US" sz="1800" dirty="0"/>
              <a:t>인터페이스 구현하는 새 클래스 작성 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run()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코드라고 부름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run() </a:t>
            </a:r>
            <a:r>
              <a:rPr lang="ko-KR" altLang="en-US" sz="1400" dirty="0" err="1" smtClean="0"/>
              <a:t>메소드에서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실행 시작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객체 생성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시작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start() </a:t>
            </a: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</a:t>
            </a:r>
            <a:endParaRPr lang="en-US" altLang="ko-KR" sz="1600" dirty="0" smtClean="0"/>
          </a:p>
          <a:p>
            <a:pPr lvl="2"/>
            <a:r>
              <a:rPr lang="ko-KR" altLang="en-US" sz="1600" dirty="0" err="1"/>
              <a:t>스레드로</a:t>
            </a:r>
            <a:r>
              <a:rPr lang="ko-KR" altLang="en-US" sz="1600" dirty="0"/>
              <a:t> 작동 시작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스레드</a:t>
            </a:r>
            <a:r>
              <a:rPr lang="ko-KR" altLang="en-US" sz="1600" dirty="0"/>
              <a:t> 객체의 </a:t>
            </a:r>
            <a:r>
              <a:rPr lang="en-US" altLang="ko-KR" sz="1600" dirty="0"/>
              <a:t>run()</a:t>
            </a:r>
            <a:r>
              <a:rPr lang="ko-KR" altLang="en-US" sz="1600" dirty="0"/>
              <a:t>이 비로소 실행</a:t>
            </a:r>
            <a:endParaRPr lang="en-US" altLang="ko-KR" sz="1600" dirty="0"/>
          </a:p>
          <a:p>
            <a:pPr lvl="2"/>
            <a:r>
              <a:rPr lang="en-US" altLang="ko-KR" sz="1600" dirty="0"/>
              <a:t>JVM</a:t>
            </a:r>
            <a:r>
              <a:rPr lang="ko-KR" altLang="en-US" sz="1600" dirty="0"/>
              <a:t>에 의해 </a:t>
            </a:r>
            <a:r>
              <a:rPr lang="ko-KR" altLang="en-US" sz="1600" dirty="0" err="1"/>
              <a:t>스케쥴되기</a:t>
            </a:r>
            <a:r>
              <a:rPr lang="ko-KR" altLang="en-US" sz="1600" dirty="0"/>
              <a:t> 시작함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5037137" y="1556792"/>
            <a:ext cx="40324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TimerRunnable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implements Runnable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................................................................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	@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400" dirty="0" smtClean="0"/>
              <a:t>	public void run() { // run()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구</a:t>
            </a:r>
            <a:r>
              <a:rPr lang="ko-KR" altLang="en-US" sz="1400" dirty="0"/>
              <a:t>현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	.........................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821113" y="3516256"/>
            <a:ext cx="424847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Thread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th</a:t>
            </a:r>
            <a:r>
              <a:rPr lang="en-US" altLang="ko-KR" sz="1400" dirty="0" smtClean="0"/>
              <a:t> = 	</a:t>
            </a:r>
            <a:r>
              <a:rPr lang="en-US" altLang="ko-KR" sz="1400" b="1" dirty="0" smtClean="0"/>
              <a:t>new Thread(new </a:t>
            </a:r>
            <a:r>
              <a:rPr lang="en-US" altLang="ko-KR" sz="1400" b="1" dirty="0" err="1" smtClean="0"/>
              <a:t>TimerRunnable</a:t>
            </a:r>
            <a:r>
              <a:rPr lang="en-US" altLang="ko-KR" sz="1400" b="1" dirty="0" smtClean="0"/>
              <a:t>());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4797382" y="4437112"/>
            <a:ext cx="9788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b="1" dirty="0" err="1" smtClean="0"/>
              <a:t>th.start</a:t>
            </a:r>
            <a:r>
              <a:rPr lang="en-US" altLang="ko-KR" sz="1400" b="1" dirty="0" smtClean="0"/>
              <a:t>();</a:t>
            </a:r>
            <a:endParaRPr lang="ko-KR" altLang="en-US" sz="1400" b="1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75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12-2 : Runnable </a:t>
            </a:r>
            <a:r>
              <a:rPr lang="ko-KR" altLang="en-US" sz="2400" dirty="0" smtClean="0"/>
              <a:t>인터페이스를 이용하여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초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단위로 출력하는 타이머 </a:t>
            </a:r>
            <a:r>
              <a:rPr lang="ko-KR" altLang="en-US" sz="2400" dirty="0" err="1" smtClean="0"/>
              <a:t>스레드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23528" y="2771083"/>
            <a:ext cx="3782794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class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 implements Runnable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private JLabel </a:t>
            </a:r>
            <a:r>
              <a:rPr lang="en-US" altLang="ko-KR" sz="1100" dirty="0"/>
              <a:t>timerLabel</a:t>
            </a:r>
            <a:r>
              <a:rPr lang="en-US" altLang="ko-KR" sz="1100" dirty="0" smtClean="0"/>
              <a:t>;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TimerRunnable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this.timerLabel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코드</a:t>
            </a:r>
            <a:r>
              <a:rPr lang="en-US" altLang="ko-KR" sz="1100" dirty="0"/>
              <a:t>. run()</a:t>
            </a:r>
            <a:r>
              <a:rPr lang="ko-KR" altLang="en-US" sz="1100" dirty="0"/>
              <a:t>이 종료하면 스레드 </a:t>
            </a:r>
            <a:r>
              <a:rPr lang="ko-KR" altLang="en-US" sz="1100" dirty="0" smtClean="0"/>
              <a:t>종료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	@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run()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n=0; // </a:t>
            </a:r>
            <a:r>
              <a:rPr lang="ko-KR" altLang="en-US" sz="1100" dirty="0"/>
              <a:t>타이머 카운트 값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while(true</a:t>
            </a:r>
            <a:r>
              <a:rPr lang="en-US" altLang="ko-KR" sz="1100" b="1" dirty="0"/>
              <a:t>) </a:t>
            </a:r>
            <a:r>
              <a:rPr lang="en-US" altLang="ko-KR" sz="1100" dirty="0"/>
              <a:t>{ // </a:t>
            </a:r>
            <a:r>
              <a:rPr lang="ko-KR" altLang="en-US" sz="1100" dirty="0"/>
              <a:t>무한 루프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timerLabel.setText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Integer.toString</a:t>
            </a:r>
            <a:r>
              <a:rPr lang="en-US" altLang="ko-KR" sz="1100" dirty="0" smtClean="0"/>
              <a:t>(n</a:t>
            </a:r>
            <a:r>
              <a:rPr lang="en-US" altLang="ko-KR" sz="1100" dirty="0"/>
              <a:t>));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n++;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try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(1000</a:t>
            </a:r>
            <a:r>
              <a:rPr lang="en-US" altLang="ko-KR" sz="1100" dirty="0"/>
              <a:t>); // 1</a:t>
            </a:r>
            <a:r>
              <a:rPr lang="ko-KR" altLang="en-US" sz="1100" dirty="0" err="1"/>
              <a:t>초동안</a:t>
            </a:r>
            <a:r>
              <a:rPr lang="ko-KR" altLang="en-US" sz="1100" dirty="0"/>
              <a:t> 잠을 잔다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InterruptedException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e) </a:t>
            </a:r>
            <a:r>
              <a:rPr lang="en-US" altLang="ko-KR" sz="1100" dirty="0" smtClean="0"/>
              <a:t>{	return</a:t>
            </a:r>
            <a:r>
              <a:rPr lang="en-US" altLang="ko-KR" sz="1100" dirty="0"/>
              <a:t>; 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en-US" altLang="ko-KR" sz="11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27984" y="2780928"/>
            <a:ext cx="4572000" cy="3816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RunnableTimerEx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RunnableTimerEx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("Runnable</a:t>
            </a:r>
            <a:r>
              <a:rPr lang="ko-KR" altLang="en-US" sz="1100" dirty="0"/>
              <a:t>을 구현한 타이머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예제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Container </a:t>
            </a:r>
            <a:r>
              <a:rPr lang="en-US" altLang="ko-KR" sz="1100" dirty="0"/>
              <a:t>c = </a:t>
            </a:r>
            <a:r>
              <a:rPr lang="en-US" altLang="ko-KR" sz="1100" dirty="0" err="1"/>
              <a:t>getContentPane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c.setLayout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	// </a:t>
            </a:r>
            <a:r>
              <a:rPr lang="ko-KR" altLang="en-US" sz="1100" dirty="0"/>
              <a:t>타이머 값을 출력할 레이블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timerLabel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JLabel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timerLabel.setFont</a:t>
            </a:r>
            <a:r>
              <a:rPr lang="en-US" altLang="ko-KR" sz="1100" dirty="0" smtClean="0"/>
              <a:t>(new </a:t>
            </a:r>
            <a:r>
              <a:rPr lang="en-US" altLang="ko-KR" sz="1100" dirty="0"/>
              <a:t>Font("Gothic", </a:t>
            </a:r>
            <a:r>
              <a:rPr lang="en-US" altLang="ko-KR" sz="1100" dirty="0" err="1"/>
              <a:t>Font.ITALIC</a:t>
            </a:r>
            <a:r>
              <a:rPr lang="en-US" altLang="ko-KR" sz="1100" dirty="0"/>
              <a:t>, 80));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c.add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timerLabel</a:t>
            </a:r>
            <a:r>
              <a:rPr lang="en-US" altLang="ko-KR" sz="1100" b="1" dirty="0"/>
              <a:t>); </a:t>
            </a:r>
            <a:r>
              <a:rPr lang="en-US" altLang="ko-KR" sz="1100" dirty="0"/>
              <a:t>// </a:t>
            </a:r>
            <a:r>
              <a:rPr lang="ko-KR" altLang="en-US" sz="1100" dirty="0"/>
              <a:t>레이블을 </a:t>
            </a:r>
            <a:r>
              <a:rPr lang="ko-KR" altLang="en-US" sz="1100" dirty="0" err="1"/>
              <a:t>컨텐트팬에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부착</a:t>
            </a:r>
            <a:endParaRPr lang="en-US" altLang="ko-KR" sz="1100" dirty="0" smtClean="0"/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TimerRunnable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runnable = new </a:t>
            </a:r>
            <a:r>
              <a:rPr lang="en-US" altLang="ko-KR" sz="1100" b="1" dirty="0" err="1"/>
              <a:t>TimerRunnable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timerLabel</a:t>
            </a:r>
            <a:r>
              <a:rPr lang="en-US" altLang="ko-KR" sz="1100" b="1" dirty="0"/>
              <a:t>);</a:t>
            </a:r>
          </a:p>
          <a:p>
            <a:pPr defTabSz="180000"/>
            <a:r>
              <a:rPr lang="en-US" altLang="ko-KR" sz="1100" b="1" dirty="0" smtClean="0"/>
              <a:t>		Thread </a:t>
            </a:r>
            <a:r>
              <a:rPr lang="en-US" altLang="ko-KR" sz="1100" b="1" dirty="0" err="1"/>
              <a:t>th</a:t>
            </a:r>
            <a:r>
              <a:rPr lang="en-US" altLang="ko-KR" sz="1100" b="1" dirty="0"/>
              <a:t> = new Thread(runnable); </a:t>
            </a:r>
            <a:r>
              <a:rPr lang="en-US" altLang="ko-KR" sz="1100" dirty="0"/>
              <a:t>//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객체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(250,150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타이머 </a:t>
            </a:r>
            <a:r>
              <a:rPr lang="ko-KR" altLang="en-US" sz="1100" dirty="0" err="1"/>
              <a:t>스레드가</a:t>
            </a:r>
            <a:r>
              <a:rPr lang="ko-KR" altLang="en-US" sz="1100" dirty="0"/>
              <a:t> 실행을 시작하게 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/>
              <a:t>RunnableTimerEx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8" y="1341887"/>
            <a:ext cx="2141175" cy="12950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41888"/>
            <a:ext cx="2141175" cy="12950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06" y="1341889"/>
            <a:ext cx="2141175" cy="12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1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7110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JVM</a:t>
            </a:r>
            <a:r>
              <a:rPr lang="ko-KR" altLang="en-US" dirty="0"/>
              <a:t>이</a:t>
            </a:r>
            <a:r>
              <a:rPr lang="ko-KR" altLang="en-US" dirty="0" smtClean="0"/>
              <a:t> 응용프로그램을 실행할 때 디폴트로 생성되는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종료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6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658544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/>
              <a:t>12-3 : main </a:t>
            </a:r>
            <a:r>
              <a:rPr lang="ko-KR" altLang="en-US" sz="2400" dirty="0" err="1"/>
              <a:t>스레드</a:t>
            </a:r>
            <a:r>
              <a:rPr lang="ko-KR" altLang="en-US" sz="2400" dirty="0"/>
              <a:t> 확인과 </a:t>
            </a:r>
            <a:r>
              <a:rPr lang="ko-KR" altLang="en-US" sz="2400" dirty="0" err="1"/>
              <a:t>스레드</a:t>
            </a:r>
            <a:r>
              <a:rPr lang="ko-KR" altLang="en-US" sz="2400" dirty="0"/>
              <a:t> 정보를 알아내는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24853" y="2276872"/>
            <a:ext cx="582084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ThreadMainEx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long id = </a:t>
            </a:r>
            <a:r>
              <a:rPr lang="en-US" altLang="ko-KR" sz="1200" b="1" dirty="0" err="1" smtClean="0"/>
              <a:t>Thread.currentThread</a:t>
            </a:r>
            <a:r>
              <a:rPr lang="en-US" altLang="ko-KR" sz="1200" b="1" dirty="0" smtClean="0"/>
              <a:t>().</a:t>
            </a:r>
            <a:r>
              <a:rPr lang="en-US" altLang="ko-KR" sz="1200" b="1" dirty="0" err="1" smtClean="0"/>
              <a:t>getId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String name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getName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priority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getPriority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Thread.State</a:t>
            </a:r>
            <a:r>
              <a:rPr lang="en-US" altLang="ko-KR" sz="1200" dirty="0" smtClean="0"/>
              <a:t> s = </a:t>
            </a:r>
            <a:r>
              <a:rPr lang="en-US" altLang="ko-KR" sz="1200" dirty="0" err="1" smtClean="0"/>
              <a:t>Thread.currentThread</a:t>
            </a:r>
            <a:r>
              <a:rPr lang="en-US" altLang="ko-KR" sz="1200" dirty="0" smtClean="0"/>
              <a:t>().</a:t>
            </a:r>
            <a:r>
              <a:rPr lang="en-US" altLang="ko-KR" sz="1200" b="1" dirty="0" err="1" smtClean="0"/>
              <a:t>getState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이름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name);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 = " + id);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우선순위 값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priority);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상태 </a:t>
            </a:r>
            <a:r>
              <a:rPr lang="en-US" altLang="ko-KR" sz="1200" dirty="0" smtClean="0"/>
              <a:t>= 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s);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3046" y="4941168"/>
            <a:ext cx="583264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이름 </a:t>
            </a:r>
            <a:r>
              <a:rPr lang="en-US" altLang="ko-KR" sz="1200" dirty="0"/>
              <a:t>= main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en-US" altLang="ko-KR" sz="1200" dirty="0"/>
              <a:t>ID = 1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우선순위 값 </a:t>
            </a:r>
            <a:r>
              <a:rPr lang="en-US" altLang="ko-KR" sz="1200" dirty="0"/>
              <a:t>= 5</a:t>
            </a:r>
          </a:p>
          <a:p>
            <a:r>
              <a:rPr lang="ko-KR" altLang="en-US" sz="1200" dirty="0"/>
              <a:t>현재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상태 </a:t>
            </a:r>
            <a:r>
              <a:rPr lang="en-US" altLang="ko-KR" sz="1200" dirty="0"/>
              <a:t>= RUNNABLE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main()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내에서 현재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정보를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Thread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객체를 알아내어 현재 실행중인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스레드에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관한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다양한 정보를 출력한다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9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스레드 종료와 타 스레드 강제 종료</a:t>
            </a:r>
            <a:endParaRPr lang="ko-KR" altLang="en-US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56707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스스로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타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강제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interrupt()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02990" y="1977338"/>
            <a:ext cx="4157442" cy="30469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extends Thread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int n = 0;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	@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Override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200" b="1" dirty="0" smtClean="0"/>
              <a:t>	public void run() {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while(true)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(n); // </a:t>
            </a:r>
            <a:r>
              <a:rPr lang="ko-KR" altLang="en-US" sz="1200" dirty="0" smtClean="0"/>
              <a:t>화면에 카운트 값 출력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n++;</a:t>
            </a:r>
          </a:p>
          <a:p>
            <a:pPr defTabSz="180000"/>
            <a:r>
              <a:rPr lang="en-US" altLang="ko-KR" sz="1200" b="1" dirty="0" smtClean="0"/>
              <a:t>			 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i="1" dirty="0" smtClean="0"/>
              <a:t>				</a:t>
            </a:r>
            <a:r>
              <a:rPr lang="en-US" altLang="ko-KR" sz="1200" dirty="0" smtClean="0"/>
              <a:t>sleep(1000);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catch(</a:t>
            </a:r>
            <a:r>
              <a:rPr lang="en-US" altLang="ko-KR" sz="1200" b="1" dirty="0" err="1" smtClean="0"/>
              <a:t>InterruptedException</a:t>
            </a:r>
            <a:r>
              <a:rPr lang="en-US" altLang="ko-KR" sz="1200" b="1" dirty="0" smtClean="0"/>
              <a:t> e){</a:t>
            </a:r>
          </a:p>
          <a:p>
            <a:pPr defTabSz="180000"/>
            <a:r>
              <a:rPr lang="en-US" altLang="ko-KR" sz="1200" b="1" dirty="0" smtClean="0"/>
              <a:t>				return; // </a:t>
            </a:r>
            <a:r>
              <a:rPr lang="ko-KR" altLang="en-US" sz="1200" b="1" dirty="0"/>
              <a:t>예</a:t>
            </a:r>
            <a:r>
              <a:rPr lang="ko-KR" altLang="en-US" sz="1200" b="1" dirty="0" smtClean="0"/>
              <a:t>외를 받고 스스로 </a:t>
            </a:r>
            <a:r>
              <a:rPr lang="ko-KR" altLang="en-US" sz="1200" b="1" dirty="0" err="1" smtClean="0"/>
              <a:t>리턴하여</a:t>
            </a:r>
            <a:r>
              <a:rPr lang="ko-KR" altLang="en-US" sz="1200" b="1" dirty="0" smtClean="0"/>
              <a:t> 종료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293" y="3812847"/>
            <a:ext cx="3500462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th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th.start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th.interrupt</a:t>
            </a:r>
            <a:r>
              <a:rPr lang="en-US" altLang="ko-KR" sz="1200" b="1" dirty="0" smtClean="0"/>
              <a:t>(); // </a:t>
            </a:r>
            <a:r>
              <a:rPr lang="en-US" altLang="ko-KR" sz="1200" b="1" dirty="0" err="1" smtClean="0"/>
              <a:t>TimerThread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강제 종료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6165304"/>
            <a:ext cx="2001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발생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5143504" y="5519716"/>
            <a:ext cx="3316928" cy="9984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catch(</a:t>
            </a:r>
            <a:r>
              <a:rPr lang="en-US" altLang="ko-KR" sz="1200" dirty="0" err="1" smtClean="0"/>
              <a:t>InterruptedException</a:t>
            </a:r>
            <a:r>
              <a:rPr lang="en-US" altLang="ko-KR" sz="1200" dirty="0" smtClean="0"/>
              <a:t> e)</a:t>
            </a:r>
          </a:p>
          <a:p>
            <a:pPr algn="ctr"/>
            <a:r>
              <a:rPr lang="en-US" altLang="ko-KR" sz="1200" dirty="0" smtClean="0"/>
              <a:t>{return;}</a:t>
            </a:r>
            <a:endParaRPr lang="ko-KR" altLang="en-US" sz="1200" dirty="0" smtClean="0"/>
          </a:p>
        </p:txBody>
      </p:sp>
      <p:sp>
        <p:nvSpPr>
          <p:cNvPr id="15" name="타원 14"/>
          <p:cNvSpPr/>
          <p:nvPr/>
        </p:nvSpPr>
        <p:spPr>
          <a:xfrm>
            <a:off x="1214414" y="5429264"/>
            <a:ext cx="1714512" cy="10715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defTabSz="180000"/>
            <a:r>
              <a:rPr lang="en-US" altLang="ko-KR" sz="1200" smtClean="0"/>
              <a:t>    th</a:t>
            </a:r>
          </a:p>
          <a:p>
            <a:pPr defTabSz="180000"/>
            <a:endParaRPr lang="en-US" altLang="ko-KR" sz="1200" smtClean="0"/>
          </a:p>
          <a:p>
            <a:pPr defTabSz="180000"/>
            <a:r>
              <a:rPr lang="en-US" altLang="ko-KR" sz="1200" smtClean="0"/>
              <a:t>th.interrupt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04" y="516822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0152" y="5240233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TimerThread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스레드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627784" y="5949280"/>
            <a:ext cx="3168352" cy="28803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051720" y="5573851"/>
            <a:ext cx="42862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267744" y="5733258"/>
            <a:ext cx="3024336" cy="11759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959382" y="4439476"/>
            <a:ext cx="1616574" cy="324036"/>
          </a:xfrm>
          <a:prstGeom prst="wedgeRoundRectCallout">
            <a:avLst>
              <a:gd name="adj1" fmla="val -73930"/>
              <a:gd name="adj2" fmla="val -1246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return </a:t>
            </a:r>
            <a:r>
              <a:rPr lang="ko-KR" altLang="en-US" sz="1000" dirty="0">
                <a:solidFill>
                  <a:schemeClr val="tx1"/>
                </a:solidFill>
              </a:rPr>
              <a:t>하지 않으면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스레드는</a:t>
            </a:r>
            <a:r>
              <a:rPr lang="ko-KR" altLang="en-US" sz="1000" dirty="0">
                <a:solidFill>
                  <a:schemeClr val="tx1"/>
                </a:solidFill>
              </a:rPr>
              <a:t> 종료하지 않음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100074" y="6303803"/>
            <a:ext cx="1792406" cy="449707"/>
          </a:xfrm>
          <a:prstGeom prst="wedgeRoundRectCallout">
            <a:avLst>
              <a:gd name="adj1" fmla="val -50561"/>
              <a:gd name="adj2" fmla="val -841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main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스레드의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interrupt()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호출에 의해 </a:t>
            </a:r>
            <a:r>
              <a:rPr lang="en-US" altLang="ko-KR" sz="1000" dirty="0" smtClean="0">
                <a:solidFill>
                  <a:schemeClr val="tx1"/>
                </a:solidFill>
              </a:rPr>
              <a:t>catch </a:t>
            </a:r>
            <a:r>
              <a:rPr lang="ko-KR" altLang="en-US" sz="1000" dirty="0" smtClean="0">
                <a:solidFill>
                  <a:schemeClr val="tx1"/>
                </a:solidFill>
              </a:rPr>
              <a:t>문 실행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그리고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0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784976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12-4 : </a:t>
            </a:r>
            <a:r>
              <a:rPr lang="ko-KR" altLang="en-US" dirty="0" smtClean="0"/>
              <a:t>진동하는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강제 종료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1340768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Runnable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받은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작성하여 프레임이 심하게 진동하도록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그리고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컨텐트팬에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마우스를 클릭하면 진동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종료시켜 진동이 멈추도록 하라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36912"/>
            <a:ext cx="2915383" cy="32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멀티태스킹과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Thread </a:t>
            </a:r>
            <a:r>
              <a:rPr lang="ko-KR" altLang="en-US" dirty="0" smtClean="0"/>
              <a:t>클래스를 상속받아 자바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Runnable </a:t>
            </a:r>
            <a:r>
              <a:rPr lang="ko-KR" altLang="en-US" dirty="0" smtClean="0"/>
              <a:t>인터페이스를 구현하여 자바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종료 시키기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스레드의</a:t>
            </a:r>
            <a:r>
              <a:rPr lang="ko-KR" altLang="en-US" dirty="0" smtClean="0"/>
              <a:t> 동기화 개념과 필요성 이해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synchronized</a:t>
            </a:r>
            <a:r>
              <a:rPr lang="ko-KR" altLang="en-US" dirty="0" smtClean="0"/>
              <a:t>로 간단한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wait()-notify()</a:t>
            </a:r>
            <a:r>
              <a:rPr lang="ko-KR" altLang="en-US" dirty="0" smtClean="0"/>
              <a:t>로 간단한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28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12-4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4048" y="1628799"/>
            <a:ext cx="388843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	@Override</a:t>
            </a:r>
            <a:r>
              <a:rPr lang="en-US" altLang="ko-KR" sz="1100" dirty="0" smtClean="0"/>
              <a:t>	</a:t>
            </a:r>
          </a:p>
          <a:p>
            <a:pPr defTabSz="180000"/>
            <a:r>
              <a:rPr lang="en-US" altLang="ko-KR" sz="1100" b="1" dirty="0" smtClean="0"/>
              <a:t>	public </a:t>
            </a:r>
            <a:r>
              <a:rPr lang="en-US" altLang="ko-KR" sz="1100" b="1" dirty="0"/>
              <a:t>void run() </a:t>
            </a:r>
            <a:r>
              <a:rPr lang="en-US" altLang="ko-KR" sz="1100" dirty="0"/>
              <a:t>{ // </a:t>
            </a:r>
            <a:r>
              <a:rPr lang="ko-KR" altLang="en-US" sz="1100" dirty="0"/>
              <a:t>프레임의 진동을 일으키기 </a:t>
            </a:r>
            <a:r>
              <a:rPr lang="ko-KR" altLang="en-US" sz="1100" dirty="0" smtClean="0"/>
              <a:t>위해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		//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20ms</a:t>
            </a:r>
            <a:r>
              <a:rPr lang="ko-KR" altLang="en-US" sz="1100" dirty="0"/>
              <a:t>마다 프레임의 위치를 </a:t>
            </a:r>
            <a:r>
              <a:rPr lang="ko-KR" altLang="en-US" sz="1100" dirty="0" err="1" smtClean="0"/>
              <a:t>랜덤하게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이동</a:t>
            </a:r>
          </a:p>
          <a:p>
            <a:pPr defTabSz="180000"/>
            <a:r>
              <a:rPr lang="en-US" altLang="ko-KR" sz="1100" dirty="0" smtClean="0"/>
              <a:t>		Random </a:t>
            </a:r>
            <a:r>
              <a:rPr lang="en-US" altLang="ko-KR" sz="1100" dirty="0"/>
              <a:t>r = new Random();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while(true</a:t>
            </a:r>
            <a:r>
              <a:rPr lang="en-US" altLang="ko-KR" sz="1100" b="1" dirty="0"/>
              <a:t>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try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err="1" smtClean="0"/>
              <a:t>Thread.sleep</a:t>
            </a:r>
            <a:r>
              <a:rPr lang="en-US" altLang="ko-KR" sz="1100" b="1" dirty="0" smtClean="0"/>
              <a:t>(20</a:t>
            </a:r>
            <a:r>
              <a:rPr lang="en-US" altLang="ko-KR" sz="1100" b="1" dirty="0"/>
              <a:t>); </a:t>
            </a:r>
            <a:r>
              <a:rPr lang="en-US" altLang="ko-KR" sz="1100" dirty="0"/>
              <a:t>// 20ms </a:t>
            </a:r>
            <a:r>
              <a:rPr lang="ko-KR" altLang="en-US" sz="1100" dirty="0"/>
              <a:t>잠자기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	catch(</a:t>
            </a:r>
            <a:r>
              <a:rPr lang="en-US" altLang="ko-KR" sz="1100" dirty="0" err="1" smtClean="0"/>
              <a:t>InterruptedException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e){</a:t>
            </a:r>
          </a:p>
          <a:p>
            <a:pPr defTabSz="180000"/>
            <a:r>
              <a:rPr lang="en-US" altLang="ko-KR" sz="1100" dirty="0" smtClean="0"/>
              <a:t>				return</a:t>
            </a:r>
            <a:r>
              <a:rPr lang="en-US" altLang="ko-KR" sz="1100" dirty="0"/>
              <a:t>; // </a:t>
            </a:r>
            <a:r>
              <a:rPr lang="ko-KR" altLang="en-US" sz="1100" dirty="0" err="1"/>
              <a:t>리턴하면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종료</a:t>
            </a:r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x = </a:t>
            </a:r>
            <a:r>
              <a:rPr lang="en-US" altLang="ko-KR" sz="1100" dirty="0" err="1"/>
              <a:t>getX</a:t>
            </a:r>
            <a:r>
              <a:rPr lang="en-US" altLang="ko-KR" sz="1100" dirty="0"/>
              <a:t>() + </a:t>
            </a:r>
            <a:r>
              <a:rPr lang="en-US" altLang="ko-KR" sz="1100" dirty="0" err="1"/>
              <a:t>r.nextInt</a:t>
            </a:r>
            <a:r>
              <a:rPr lang="en-US" altLang="ko-KR" sz="1100" dirty="0"/>
              <a:t>()%5; // </a:t>
            </a:r>
            <a:r>
              <a:rPr lang="ko-KR" altLang="en-US" sz="1100" dirty="0"/>
              <a:t>새 위치 </a:t>
            </a:r>
            <a:r>
              <a:rPr lang="en-US" altLang="ko-KR" sz="1100" dirty="0"/>
              <a:t>x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y = </a:t>
            </a:r>
            <a:r>
              <a:rPr lang="en-US" altLang="ko-KR" sz="1100" dirty="0" err="1"/>
              <a:t>getY</a:t>
            </a:r>
            <a:r>
              <a:rPr lang="en-US" altLang="ko-KR" sz="1100" dirty="0"/>
              <a:t>() + </a:t>
            </a:r>
            <a:r>
              <a:rPr lang="en-US" altLang="ko-KR" sz="1100" dirty="0" err="1"/>
              <a:t>r.nextInt</a:t>
            </a:r>
            <a:r>
              <a:rPr lang="en-US" altLang="ko-KR" sz="1100" dirty="0"/>
              <a:t>()%5; // </a:t>
            </a:r>
            <a:r>
              <a:rPr lang="ko-KR" altLang="en-US" sz="1100" dirty="0"/>
              <a:t>새 위치 </a:t>
            </a:r>
            <a:r>
              <a:rPr lang="en-US" altLang="ko-KR" sz="1100" dirty="0"/>
              <a:t>y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setLocation</a:t>
            </a:r>
            <a:r>
              <a:rPr lang="en-US" altLang="ko-KR" sz="1100" b="1" dirty="0" smtClean="0"/>
              <a:t>(x</a:t>
            </a:r>
            <a:r>
              <a:rPr lang="en-US" altLang="ko-KR" sz="1100" b="1" dirty="0"/>
              <a:t>, y); </a:t>
            </a:r>
            <a:r>
              <a:rPr lang="en-US" altLang="ko-KR" sz="1100" dirty="0"/>
              <a:t>// </a:t>
            </a:r>
            <a:r>
              <a:rPr lang="ko-KR" altLang="en-US" sz="1100" dirty="0"/>
              <a:t>프레임의 위치 이동</a:t>
            </a:r>
          </a:p>
          <a:p>
            <a:pPr defTabSz="180000"/>
            <a:r>
              <a:rPr lang="en-US" altLang="ko-KR" sz="1100" dirty="0" smtClean="0"/>
              <a:t>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 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/>
              <a:t>VibratingFrame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1637806"/>
            <a:ext cx="4680520" cy="4324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java.awt.event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javax.swing</a:t>
            </a:r>
            <a:r>
              <a:rPr lang="en-US" altLang="ko-KR" sz="1100" dirty="0"/>
              <a:t>.*;</a:t>
            </a:r>
          </a:p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java.util.Random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b="1" dirty="0"/>
              <a:t>public class </a:t>
            </a:r>
            <a:r>
              <a:rPr lang="en-US" altLang="ko-KR" sz="1100" b="1" dirty="0" err="1"/>
              <a:t>VibratingFrame</a:t>
            </a:r>
            <a:r>
              <a:rPr lang="en-US" altLang="ko-KR" sz="1100" b="1" dirty="0"/>
              <a:t> extends </a:t>
            </a:r>
            <a:r>
              <a:rPr lang="en-US" altLang="ko-KR" sz="1100" b="1" dirty="0" err="1"/>
              <a:t>JFrame</a:t>
            </a:r>
            <a:r>
              <a:rPr lang="en-US" altLang="ko-KR" sz="1100" b="1" dirty="0"/>
              <a:t> implements Runnable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private Thread </a:t>
            </a:r>
            <a:r>
              <a:rPr lang="en-US" altLang="ko-KR" sz="1100" dirty="0"/>
              <a:t>th; // </a:t>
            </a:r>
            <a:r>
              <a:rPr lang="ko-KR" altLang="en-US" sz="1100" dirty="0"/>
              <a:t>진동하는 </a:t>
            </a:r>
            <a:r>
              <a:rPr lang="ko-KR" altLang="en-US" sz="1100" dirty="0" err="1"/>
              <a:t>스레드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 err="1"/>
              <a:t>VibratingFrame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/>
              <a:t>("</a:t>
            </a:r>
            <a:r>
              <a:rPr lang="ko-KR" altLang="en-US" sz="1100" dirty="0"/>
              <a:t>진동하는 프레임 만들기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JFrame.EXIT_ON_CLOSE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(200,200</a:t>
            </a:r>
            <a:r>
              <a:rPr lang="en-US" altLang="ko-KR" sz="1100" dirty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setLocation</a:t>
            </a:r>
            <a:r>
              <a:rPr lang="en-US" altLang="ko-KR" sz="1100" dirty="0" smtClean="0"/>
              <a:t>(300,300</a:t>
            </a:r>
            <a:r>
              <a:rPr lang="en-US" altLang="ko-KR" sz="1100" dirty="0"/>
              <a:t>); 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(true);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getContentPane</a:t>
            </a:r>
            <a:r>
              <a:rPr lang="en-US" altLang="ko-KR" sz="1100" b="1" dirty="0"/>
              <a:t>().</a:t>
            </a:r>
            <a:r>
              <a:rPr lang="en-US" altLang="ko-KR" sz="1100" b="1" dirty="0" err="1"/>
              <a:t>addMouseListener</a:t>
            </a:r>
            <a:r>
              <a:rPr lang="en-US" altLang="ko-KR" sz="1100" b="1" dirty="0"/>
              <a:t>(new </a:t>
            </a:r>
            <a:r>
              <a:rPr lang="en-US" altLang="ko-KR" sz="1100" b="1" dirty="0" err="1"/>
              <a:t>MouseAdapter</a:t>
            </a:r>
            <a:r>
              <a:rPr lang="en-US" altLang="ko-KR" sz="1100" b="1" dirty="0"/>
              <a:t>()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	public </a:t>
            </a:r>
            <a:r>
              <a:rPr lang="en-US" altLang="ko-KR" sz="1100" dirty="0"/>
              <a:t>void </a:t>
            </a:r>
            <a:r>
              <a:rPr lang="en-US" altLang="ko-KR" sz="1100" b="1" dirty="0" err="1"/>
              <a:t>mousePressed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MouseEvent</a:t>
            </a:r>
            <a:r>
              <a:rPr lang="en-US" altLang="ko-KR" sz="1100" dirty="0"/>
              <a:t> e) {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smtClean="0"/>
              <a:t>if</a:t>
            </a:r>
            <a:r>
              <a:rPr lang="en-US" altLang="ko-KR" sz="1100" b="1" dirty="0"/>
              <a:t>(!</a:t>
            </a:r>
            <a:r>
              <a:rPr lang="en-US" altLang="ko-KR" sz="1100" b="1" dirty="0" err="1"/>
              <a:t>th.isAlive</a:t>
            </a:r>
            <a:r>
              <a:rPr lang="en-US" altLang="ko-KR" sz="1100" b="1" dirty="0"/>
              <a:t>()) return</a:t>
            </a:r>
            <a:r>
              <a:rPr lang="en-US" altLang="ko-KR" sz="1100" b="1" dirty="0" smtClean="0"/>
              <a:t>;</a:t>
            </a:r>
            <a:endParaRPr lang="ko-KR" altLang="en-US" sz="1100" b="1" dirty="0"/>
          </a:p>
          <a:p>
            <a:pPr defTabSz="180000"/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th.interrupt</a:t>
            </a:r>
            <a:r>
              <a:rPr lang="en-US" altLang="ko-KR" sz="1100" b="1" dirty="0"/>
              <a:t>(); </a:t>
            </a:r>
            <a:endParaRPr lang="ko-KR" altLang="en-US" sz="1100" b="1" dirty="0"/>
          </a:p>
          <a:p>
            <a:pPr defTabSz="180000"/>
            <a:r>
              <a:rPr lang="en-US" altLang="ko-KR" sz="1100" dirty="0" smtClean="0"/>
              <a:t>			}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		});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th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new Thread(this); </a:t>
            </a:r>
            <a:r>
              <a:rPr lang="en-US" altLang="ko-KR" sz="1100" dirty="0"/>
              <a:t>// </a:t>
            </a:r>
            <a:r>
              <a:rPr lang="ko-KR" altLang="en-US" sz="1100" dirty="0"/>
              <a:t>진동하는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객체 생성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th.start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진동 시작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267744" y="5805264"/>
            <a:ext cx="2664296" cy="476726"/>
          </a:xfrm>
          <a:prstGeom prst="wedgeRoundRectCallout">
            <a:avLst>
              <a:gd name="adj1" fmla="val -60057"/>
              <a:gd name="adj2" fmla="val -1128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프레임 객체가 </a:t>
            </a:r>
            <a:r>
              <a:rPr lang="en-US" altLang="ko-KR" sz="1100" dirty="0"/>
              <a:t>Runnable </a:t>
            </a:r>
            <a:r>
              <a:rPr lang="ko-KR" altLang="en-US" sz="1100" dirty="0"/>
              <a:t>인터페이스를</a:t>
            </a:r>
          </a:p>
          <a:p>
            <a:r>
              <a:rPr lang="ko-KR" altLang="en-US" sz="1100" dirty="0"/>
              <a:t>구현한 객체이므로 </a:t>
            </a:r>
            <a:r>
              <a:rPr lang="en-US" altLang="ko-KR" sz="1100" dirty="0"/>
              <a:t>this </a:t>
            </a:r>
            <a:r>
              <a:rPr lang="ko-KR" altLang="en-US" sz="1100" dirty="0"/>
              <a:t>가능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339752" y="1763830"/>
            <a:ext cx="2592288" cy="476726"/>
          </a:xfrm>
          <a:prstGeom prst="wedgeRoundRectCallout">
            <a:avLst>
              <a:gd name="adj1" fmla="val 25127"/>
              <a:gd name="adj2" fmla="val 1081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Runnable </a:t>
            </a:r>
            <a:r>
              <a:rPr lang="ko-KR" altLang="en-US" sz="1100" dirty="0"/>
              <a:t>인터페이스 구현</a:t>
            </a:r>
            <a:r>
              <a:rPr lang="en-US" altLang="ko-KR" sz="1100" dirty="0"/>
              <a:t>. </a:t>
            </a:r>
            <a:r>
              <a:rPr lang="ko-KR" altLang="en-US" sz="1100" dirty="0"/>
              <a:t>프레임에</a:t>
            </a:r>
          </a:p>
          <a:p>
            <a:r>
              <a:rPr lang="en-US" altLang="ko-KR" sz="1100" dirty="0"/>
              <a:t>run()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반드시 작성 필요</a:t>
            </a:r>
          </a:p>
        </p:txBody>
      </p:sp>
      <p:sp>
        <p:nvSpPr>
          <p:cNvPr id="9" name="자유형 8"/>
          <p:cNvSpPr/>
          <p:nvPr/>
        </p:nvSpPr>
        <p:spPr>
          <a:xfrm>
            <a:off x="4754880" y="1355310"/>
            <a:ext cx="1401296" cy="633530"/>
          </a:xfrm>
          <a:custGeom>
            <a:avLst/>
            <a:gdLst>
              <a:gd name="connsiteX0" fmla="*/ 0 w 1367246"/>
              <a:gd name="connsiteY0" fmla="*/ 438656 h 438656"/>
              <a:gd name="connsiteX1" fmla="*/ 278674 w 1367246"/>
              <a:gd name="connsiteY1" fmla="*/ 29353 h 438656"/>
              <a:gd name="connsiteX2" fmla="*/ 1053737 w 1367246"/>
              <a:gd name="connsiteY2" fmla="*/ 64187 h 438656"/>
              <a:gd name="connsiteX3" fmla="*/ 1367246 w 1367246"/>
              <a:gd name="connsiteY3" fmla="*/ 316736 h 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7246" h="438656">
                <a:moveTo>
                  <a:pt x="0" y="438656"/>
                </a:moveTo>
                <a:cubicBezTo>
                  <a:pt x="51525" y="265210"/>
                  <a:pt x="103051" y="91764"/>
                  <a:pt x="278674" y="29353"/>
                </a:cubicBezTo>
                <a:cubicBezTo>
                  <a:pt x="454297" y="-33059"/>
                  <a:pt x="872308" y="16290"/>
                  <a:pt x="1053737" y="64187"/>
                </a:cubicBezTo>
                <a:cubicBezTo>
                  <a:pt x="1235166" y="112084"/>
                  <a:pt x="1301206" y="214410"/>
                  <a:pt x="1367246" y="316736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6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(Thread 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 smtClean="0"/>
              <a:t>멀티스레드</a:t>
            </a:r>
            <a:r>
              <a:rPr lang="ko-KR" altLang="en-US" sz="2000" dirty="0" smtClean="0"/>
              <a:t> 프로그램 작성시 주의점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다수의 </a:t>
            </a:r>
            <a:r>
              <a:rPr lang="ko-KR" altLang="en-US" sz="1800" dirty="0" err="1" smtClean="0"/>
              <a:t>스레드가</a:t>
            </a:r>
            <a:r>
              <a:rPr lang="ko-KR" altLang="en-US" sz="1800" dirty="0" smtClean="0"/>
              <a:t> 공유 데이터에 동시에 접근하는 경우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공유 데이터의 값에 예상치 못한 결과 발생 가능</a:t>
            </a:r>
            <a:endParaRPr lang="en-US" altLang="ko-KR" sz="1600" dirty="0" smtClean="0"/>
          </a:p>
          <a:p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동기화</a:t>
            </a:r>
            <a:endParaRPr lang="en-US" altLang="ko-KR" sz="2000" dirty="0"/>
          </a:p>
          <a:p>
            <a:pPr lvl="1"/>
            <a:r>
              <a:rPr lang="ko-KR" altLang="en-US" sz="1800" dirty="0" smtClean="0"/>
              <a:t>동기화란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사이의 실행순서 제어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공유데이터에 대한 접근을 원활하게 하는 기법</a:t>
            </a:r>
            <a:endParaRPr lang="en-US" altLang="ko-KR" sz="1600" dirty="0" smtClean="0"/>
          </a:p>
          <a:p>
            <a:pPr lvl="1"/>
            <a:r>
              <a:rPr lang="ko-KR" altLang="en-US" sz="1800" dirty="0" err="1" smtClean="0"/>
              <a:t>멀티스레드의</a:t>
            </a:r>
            <a:r>
              <a:rPr lang="ko-KR" altLang="en-US" sz="1800" dirty="0" smtClean="0"/>
              <a:t> 공유 데이터의 동시 접근 문제 해결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방법</a:t>
            </a:r>
            <a:r>
              <a:rPr lang="en-US" altLang="ko-KR" sz="1600" dirty="0" smtClean="0"/>
              <a:t>1) </a:t>
            </a:r>
            <a:r>
              <a:rPr lang="ko-KR" altLang="en-US" sz="1600" dirty="0" smtClean="0"/>
              <a:t>공유 데이터를 접근하는 모든 </a:t>
            </a:r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한 줄 세우기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방법</a:t>
            </a:r>
            <a:r>
              <a:rPr lang="en-US" altLang="ko-KR" sz="1600" dirty="0" smtClean="0"/>
              <a:t>2) </a:t>
            </a:r>
            <a:r>
              <a:rPr lang="ko-KR" altLang="en-US" sz="1600" dirty="0" smtClean="0"/>
              <a:t>한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공유 데이터에 대한 작업을 끝낼 때까지 다른 </a:t>
            </a:r>
            <a:r>
              <a:rPr lang="ko-KR" altLang="en-US" sz="1600" dirty="0" err="1" smtClean="0"/>
              <a:t>스레드가</a:t>
            </a:r>
            <a:r>
              <a:rPr lang="ko-KR" altLang="en-US" sz="1600" dirty="0" smtClean="0"/>
              <a:t> 대기 하도록 함</a:t>
            </a:r>
            <a:endParaRPr lang="en-US" altLang="ko-KR" sz="1600" dirty="0" smtClean="0"/>
          </a:p>
          <a:p>
            <a:r>
              <a:rPr lang="ko-KR" altLang="en-US" sz="2000" dirty="0" smtClean="0"/>
              <a:t>자바의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동기화 방법 </a:t>
            </a:r>
            <a:r>
              <a:rPr lang="en-US" altLang="ko-KR" sz="2000" dirty="0" smtClean="0"/>
              <a:t>- 2</a:t>
            </a:r>
            <a:r>
              <a:rPr lang="ko-KR" altLang="en-US" sz="2000" dirty="0" smtClean="0"/>
              <a:t>가지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synchronized </a:t>
            </a:r>
            <a:r>
              <a:rPr lang="ko-KR" altLang="en-US" sz="1800" dirty="0" smtClean="0"/>
              <a:t>키워드로 동기화 블록 지정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wait()-notify() </a:t>
            </a:r>
            <a:r>
              <a:rPr lang="ko-KR" altLang="en-US" sz="1800" dirty="0" err="1" smtClean="0"/>
              <a:t>메소드로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스레드의</a:t>
            </a:r>
            <a:r>
              <a:rPr lang="ko-KR" altLang="en-US" sz="1800" dirty="0" smtClean="0"/>
              <a:t> 실행 순서 제어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1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동기화의 필요성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두 </a:t>
            </a:r>
            <a:r>
              <a:rPr lang="ko-KR" altLang="en-US" sz="2400" dirty="0" err="1" smtClean="0"/>
              <a:t>스레드가</a:t>
            </a:r>
            <a:r>
              <a:rPr lang="ko-KR" altLang="en-US" sz="2400" dirty="0" smtClean="0"/>
              <a:t> 프린터에 동시 쓰기로 충돌하는 경우 </a:t>
            </a:r>
            <a:endParaRPr lang="ko-KR" altLang="en-US" sz="2400" dirty="0"/>
          </a:p>
        </p:txBody>
      </p:sp>
      <p:pic>
        <p:nvPicPr>
          <p:cNvPr id="1027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571876"/>
            <a:ext cx="1068477" cy="7022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071538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357422" y="1928802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rot="16200000" flipH="1">
            <a:off x="1160835" y="2803917"/>
            <a:ext cx="1143008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2"/>
          </p:cNvCxnSpPr>
          <p:nvPr/>
        </p:nvCxnSpPr>
        <p:spPr>
          <a:xfrm rot="5400000">
            <a:off x="1946653" y="2696762"/>
            <a:ext cx="114301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1500166" y="4572008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 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ko-KR" altLang="en-US" sz="1200" dirty="0" smtClean="0">
                <a:solidFill>
                  <a:srgbClr val="0070C0"/>
                </a:solidFill>
              </a:rPr>
              <a:t>배워서 많이</a:t>
            </a:r>
            <a:r>
              <a:rPr lang="ko-KR" altLang="en-US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r>
              <a:rPr lang="ko-KR" altLang="en-US" sz="1200" dirty="0" smtClean="0">
                <a:solidFill>
                  <a:srgbClr val="0070C0"/>
                </a:solidFill>
              </a:rPr>
              <a:t>알고 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264318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4612" y="2571744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16" name="직선 화살표 연결선 15"/>
          <p:cNvCxnSpPr>
            <a:stCxn id="1027" idx="2"/>
            <a:endCxn id="12" idx="0"/>
          </p:cNvCxnSpPr>
          <p:nvPr/>
        </p:nvCxnSpPr>
        <p:spPr>
          <a:xfrm rot="16200000" flipH="1">
            <a:off x="1904101" y="4404438"/>
            <a:ext cx="297873" cy="3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황수희\AppData\Local\Microsoft\Windows\Temporary Internet Files\Content.IE5\X0GF8T68\MCj034567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429000"/>
            <a:ext cx="1068477" cy="702259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5857884" y="2500306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endParaRPr lang="ko-KR" altLang="en-US" sz="12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5857884" y="785794"/>
            <a:ext cx="928694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</a:t>
            </a:r>
            <a:endParaRPr lang="ko-KR" altLang="en-US" sz="1200" dirty="0" smtClean="0"/>
          </a:p>
        </p:txBody>
      </p:sp>
      <p:cxnSp>
        <p:nvCxnSpPr>
          <p:cNvPr id="59" name="직선 화살표 연결선 58"/>
          <p:cNvCxnSpPr>
            <a:stCxn id="57" idx="2"/>
            <a:endCxn id="56" idx="0"/>
          </p:cNvCxnSpPr>
          <p:nvPr/>
        </p:nvCxnSpPr>
        <p:spPr>
          <a:xfrm rot="5400000">
            <a:off x="6107144" y="3213913"/>
            <a:ext cx="428628" cy="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8" idx="2"/>
          </p:cNvCxnSpPr>
          <p:nvPr/>
        </p:nvCxnSpPr>
        <p:spPr>
          <a:xfrm rot="5400000">
            <a:off x="5911463" y="1660912"/>
            <a:ext cx="785820" cy="357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5715008" y="4500570"/>
            <a:ext cx="1143008" cy="1285884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 love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you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forever. 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0694" y="3000372"/>
            <a:ext cx="937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“I love you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forever.”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9388" y="1357298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“</a:t>
            </a:r>
            <a:r>
              <a:rPr lang="ko-KR" altLang="en-US" sz="1200" dirty="0" smtClean="0">
                <a:solidFill>
                  <a:srgbClr val="0070C0"/>
                </a:solidFill>
              </a:rPr>
              <a:t>자바는 좋은 것이야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배워서 많이 알고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취직도 잘 되고</a:t>
            </a:r>
            <a:r>
              <a:rPr lang="en-US" altLang="ko-KR" sz="1200" dirty="0" smtClean="0">
                <a:solidFill>
                  <a:srgbClr val="0070C0"/>
                </a:solidFill>
              </a:rPr>
              <a:t>.”</a:t>
            </a:r>
          </a:p>
        </p:txBody>
      </p:sp>
      <p:cxnSp>
        <p:nvCxnSpPr>
          <p:cNvPr id="64" name="직선 화살표 연결선 63"/>
          <p:cNvCxnSpPr>
            <a:stCxn id="56" idx="2"/>
            <a:endCxn id="61" idx="0"/>
          </p:cNvCxnSpPr>
          <p:nvPr/>
        </p:nvCxnSpPr>
        <p:spPr>
          <a:xfrm rot="5400000">
            <a:off x="6118944" y="4298828"/>
            <a:ext cx="369311" cy="3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143504" y="2357430"/>
            <a:ext cx="2428892" cy="3571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4716016" y="2071678"/>
            <a:ext cx="3515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가 프린터 사용을 끝낼때까지 기다린다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2" name="곱셈 기호 81"/>
          <p:cNvSpPr/>
          <p:nvPr/>
        </p:nvSpPr>
        <p:spPr>
          <a:xfrm>
            <a:off x="0" y="1500174"/>
            <a:ext cx="3929090" cy="4786346"/>
          </a:xfrm>
          <a:prstGeom prst="mathMultiply">
            <a:avLst>
              <a:gd name="adj1" fmla="val 10193"/>
            </a:avLst>
          </a:prstGeom>
          <a:solidFill>
            <a:srgbClr val="92D050">
              <a:alpha val="43922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750132" y="5970387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</a:t>
            </a:r>
            <a:r>
              <a:rPr lang="ko-KR" altLang="en-US" sz="1400" dirty="0" err="1" smtClean="0"/>
              <a:t>스레드가</a:t>
            </a:r>
            <a:r>
              <a:rPr lang="ko-KR" altLang="en-US" sz="1400" dirty="0" smtClean="0"/>
              <a:t> 동시에 프린터에 쓰는 경우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/>
              <a:t>문제 발생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42341" y="5970387"/>
            <a:ext cx="2831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한 </a:t>
            </a:r>
            <a:r>
              <a:rPr lang="ko-KR" altLang="en-US" sz="1400" dirty="0" err="1" smtClean="0"/>
              <a:t>스레드의</a:t>
            </a:r>
            <a:r>
              <a:rPr lang="ko-KR" altLang="en-US" sz="1400" dirty="0" smtClean="0"/>
              <a:t> 출력이 끝날 때까지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다른 </a:t>
            </a:r>
            <a:r>
              <a:rPr lang="ko-KR" altLang="en-US" sz="1400" dirty="0" err="1" smtClean="0"/>
              <a:t>스레드</a:t>
            </a:r>
            <a:r>
              <a:rPr lang="ko-KR" altLang="en-US" sz="1400" dirty="0" smtClean="0"/>
              <a:t> 대기함으로써</a:t>
            </a:r>
            <a:endParaRPr lang="en-US" altLang="ko-KR" sz="1400" dirty="0" smtClean="0"/>
          </a:p>
          <a:p>
            <a:pPr algn="ctr"/>
            <a:r>
              <a:rPr lang="ko-KR" altLang="en-US" sz="1400" b="1" dirty="0" smtClean="0"/>
              <a:t>정상 출력</a:t>
            </a:r>
            <a:endParaRPr lang="ko-KR" altLang="en-US" sz="1400" b="1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0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synchronized </a:t>
            </a:r>
            <a:r>
              <a:rPr lang="ko-KR" altLang="en-US" smtClean="0"/>
              <a:t>블록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8153400" cy="302433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synchronized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스레드가</a:t>
            </a:r>
            <a:r>
              <a:rPr lang="ko-KR" altLang="en-US" dirty="0" smtClean="0"/>
              <a:t> 독점적으로 실행해야 하는 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동기화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표시하는 키워드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임계 영역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criitical</a:t>
            </a:r>
            <a:r>
              <a:rPr lang="en-US" altLang="ko-KR" dirty="0" smtClean="0"/>
              <a:t> section)</a:t>
            </a:r>
            <a:r>
              <a:rPr lang="ko-KR" altLang="en-US" dirty="0" smtClean="0"/>
              <a:t> 표기 키워드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synchronized </a:t>
            </a:r>
            <a:r>
              <a:rPr lang="ko-KR" altLang="en-US" dirty="0" smtClean="0"/>
              <a:t>블록 지정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전체 혹은 코드 블록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synchronized </a:t>
            </a:r>
            <a:r>
              <a:rPr lang="ko-KR" altLang="en-US" dirty="0" smtClean="0"/>
              <a:t>블록이 실행될 때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먼저 실행한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 소유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모니터란 해당 객체를 독점적으로 사용할 수 있는 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모니터를 소유한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모니터를 내놓을 때까지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대기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2211" y="4653136"/>
            <a:ext cx="410336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b="1" dirty="0">
                <a:solidFill>
                  <a:srgbClr val="FF0000"/>
                </a:solidFill>
              </a:rPr>
              <a:t>synchronized</a:t>
            </a:r>
            <a:r>
              <a:rPr lang="en-US" altLang="ko-KR" sz="1200" dirty="0"/>
              <a:t> void print(String text) { // </a:t>
            </a:r>
            <a:r>
              <a:rPr lang="ko-KR" altLang="en-US" sz="1200" dirty="0"/>
              <a:t>동기화 </a:t>
            </a:r>
            <a:r>
              <a:rPr lang="ko-KR" altLang="en-US" sz="1200" dirty="0" err="1"/>
              <a:t>메소드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...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text.length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text</a:t>
            </a:r>
            <a:r>
              <a:rPr lang="ko-KR" altLang="en-US" sz="1200" dirty="0"/>
              <a:t>의 각 문자 출력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text.charAt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));</a:t>
            </a:r>
          </a:p>
          <a:p>
            <a:pPr defTabSz="180000"/>
            <a:r>
              <a:rPr lang="en-US" altLang="ko-KR" sz="1200" dirty="0" smtClean="0"/>
              <a:t>	...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4638035"/>
            <a:ext cx="32154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void execute(String text) {</a:t>
            </a:r>
          </a:p>
          <a:p>
            <a:pPr defTabSz="180000"/>
            <a:r>
              <a:rPr lang="en-US" altLang="ko-KR" sz="1200" dirty="0" smtClean="0"/>
              <a:t>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synchronized(this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en-US" altLang="ko-KR" sz="1200" dirty="0"/>
              <a:t>{ // </a:t>
            </a:r>
            <a:r>
              <a:rPr lang="ko-KR" altLang="en-US" sz="1200" dirty="0"/>
              <a:t>동기화 코드 </a:t>
            </a:r>
            <a:r>
              <a:rPr lang="ko-KR" altLang="en-US" sz="1200" dirty="0" smtClean="0"/>
              <a:t>블록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text.length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++)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text.charAt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...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83338" y="5818082"/>
            <a:ext cx="166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synchronized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18122" y="6392361"/>
            <a:ext cx="193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synchronized  </a:t>
            </a:r>
            <a:r>
              <a:rPr lang="ko-KR" altLang="en-US" sz="1200" dirty="0" smtClean="0"/>
              <a:t>코드 블록 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4" y="228600"/>
            <a:ext cx="8527954" cy="68012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12-5 : </a:t>
            </a:r>
            <a:r>
              <a:rPr lang="ko-KR" altLang="en-US" sz="2400" dirty="0" smtClean="0"/>
              <a:t>두 </a:t>
            </a:r>
            <a:r>
              <a:rPr lang="ko-KR" altLang="en-US" sz="2400" dirty="0" err="1"/>
              <a:t>스레드가</a:t>
            </a:r>
            <a:r>
              <a:rPr lang="ko-KR" altLang="en-US" sz="2400" dirty="0"/>
              <a:t> 공유 프린터 객체를 통해 동시에 출력하는 </a:t>
            </a:r>
            <a:r>
              <a:rPr lang="ko-KR" altLang="en-US" sz="2400" dirty="0" smtClean="0"/>
              <a:t>경우 동기화 </a:t>
            </a:r>
            <a:r>
              <a:rPr lang="en-US" altLang="ko-KR" sz="2400" dirty="0" smtClean="0"/>
              <a:t>- synchronized </a:t>
            </a:r>
            <a:r>
              <a:rPr lang="ko-KR" altLang="en-US" sz="2400" dirty="0" smtClean="0"/>
              <a:t>블</a:t>
            </a:r>
            <a:r>
              <a:rPr lang="ko-KR" altLang="en-US" sz="2400" dirty="0"/>
              <a:t>록</a:t>
            </a:r>
            <a:r>
              <a:rPr lang="ko-KR" altLang="en-US" sz="2400" dirty="0" smtClean="0"/>
              <a:t> 지정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506269"/>
            <a:ext cx="468052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SynchronizedEx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 smtClean="0"/>
              <a:t>	public </a:t>
            </a:r>
            <a:r>
              <a:rPr lang="en-US" altLang="ko-KR" sz="1100" dirty="0"/>
              <a:t>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SharedPrinter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p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SharedPrinter</a:t>
            </a:r>
            <a:r>
              <a:rPr lang="en-US" altLang="ko-KR" sz="1100" b="1" dirty="0"/>
              <a:t>(); </a:t>
            </a:r>
            <a:r>
              <a:rPr lang="en-US" altLang="ko-KR" sz="1100" dirty="0"/>
              <a:t>// </a:t>
            </a:r>
            <a:r>
              <a:rPr lang="ko-KR" altLang="en-US" sz="1100" dirty="0"/>
              <a:t>공유 데이터 생성</a:t>
            </a:r>
          </a:p>
          <a:p>
            <a:pPr defTabSz="180000"/>
            <a:r>
              <a:rPr lang="en-US" altLang="ko-KR" sz="1100" dirty="0" smtClean="0"/>
              <a:t>		String </a:t>
            </a:r>
            <a:r>
              <a:rPr lang="en-US" altLang="ko-KR" sz="1100" dirty="0"/>
              <a:t>[] </a:t>
            </a:r>
            <a:r>
              <a:rPr lang="en-US" altLang="ko-KR" sz="1100" b="1" dirty="0" err="1"/>
              <a:t>engText</a:t>
            </a:r>
            <a:r>
              <a:rPr lang="en-US" altLang="ko-KR" sz="1100" dirty="0"/>
              <a:t> = { "Wise men say,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only fools rush in",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But I can't help,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falling in love with you",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Shall I stay?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Would it be a sin?",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If I can't help,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en-US" altLang="ko-KR" sz="1100" dirty="0"/>
              <a:t>falling in love with you" };</a:t>
            </a:r>
          </a:p>
          <a:p>
            <a:pPr defTabSz="180000"/>
            <a:r>
              <a:rPr lang="en-US" altLang="ko-KR" sz="1100" dirty="0" smtClean="0"/>
              <a:t>		String </a:t>
            </a:r>
            <a:r>
              <a:rPr lang="en-US" altLang="ko-KR" sz="1100" dirty="0"/>
              <a:t>[] </a:t>
            </a:r>
            <a:r>
              <a:rPr lang="en-US" altLang="ko-KR" sz="1100" b="1" dirty="0" err="1"/>
              <a:t>korText</a:t>
            </a:r>
            <a:r>
              <a:rPr lang="en-US" altLang="ko-KR" sz="1100" dirty="0"/>
              <a:t> = { "</a:t>
            </a:r>
            <a:r>
              <a:rPr lang="ko-KR" altLang="en-US" sz="1100" dirty="0" err="1"/>
              <a:t>동해물과</a:t>
            </a:r>
            <a:r>
              <a:rPr lang="ko-KR" altLang="en-US" sz="1100" dirty="0"/>
              <a:t> 백두산이 마르고 닳도록</a:t>
            </a:r>
            <a:r>
              <a:rPr lang="en-US" altLang="ko-KR" sz="1100" dirty="0"/>
              <a:t>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하느님이 보우하사 우리 나라 만세</a:t>
            </a:r>
            <a:r>
              <a:rPr lang="en-US" altLang="ko-KR" sz="1100" dirty="0"/>
              <a:t>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무궁화 삼천리 화려강산</a:t>
            </a:r>
            <a:r>
              <a:rPr lang="en-US" altLang="ko-KR" sz="1100" dirty="0"/>
              <a:t>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대한 사람 대한으로 길이 보전하세</a:t>
            </a:r>
            <a:r>
              <a:rPr lang="en-US" altLang="ko-KR" sz="1100" dirty="0"/>
              <a:t>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남산 위에 저 소나무</a:t>
            </a:r>
            <a:r>
              <a:rPr lang="en-US" altLang="ko-KR" sz="1100" dirty="0"/>
              <a:t>, </a:t>
            </a:r>
            <a:r>
              <a:rPr lang="ko-KR" altLang="en-US" sz="1100" dirty="0"/>
              <a:t>철갑을 두른 듯</a:t>
            </a:r>
            <a:r>
              <a:rPr lang="en-US" altLang="ko-KR" sz="1100" dirty="0"/>
              <a:t>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바람서리 불변함은 우리 기상일세</a:t>
            </a:r>
            <a:r>
              <a:rPr lang="en-US" altLang="ko-KR" sz="1100" dirty="0"/>
              <a:t>.",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무궁화 삼천리 화려강산</a:t>
            </a:r>
            <a:r>
              <a:rPr lang="en-US" altLang="ko-KR" sz="1100" dirty="0"/>
              <a:t>, ",</a:t>
            </a:r>
          </a:p>
          <a:p>
            <a:pPr defTabSz="180000"/>
            <a:r>
              <a:rPr lang="en-US" altLang="ko-KR" sz="1100" dirty="0" smtClean="0"/>
              <a:t>									"</a:t>
            </a:r>
            <a:r>
              <a:rPr lang="ko-KR" altLang="en-US" sz="1100" dirty="0"/>
              <a:t>대한 사람 대한으로 길이 보전하세</a:t>
            </a:r>
            <a:r>
              <a:rPr lang="en-US" altLang="ko-KR" sz="1100" dirty="0"/>
              <a:t>" };</a:t>
            </a:r>
          </a:p>
          <a:p>
            <a:pPr defTabSz="180000"/>
            <a:r>
              <a:rPr lang="en-US" altLang="ko-KR" sz="1100" dirty="0" smtClean="0"/>
              <a:t>		Thread </a:t>
            </a:r>
            <a:r>
              <a:rPr lang="en-US" altLang="ko-KR" sz="1100" dirty="0"/>
              <a:t>th1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WorkerThread</a:t>
            </a:r>
            <a:r>
              <a:rPr lang="en-US" altLang="ko-KR" sz="1100" b="1" dirty="0"/>
              <a:t>(p, </a:t>
            </a:r>
            <a:r>
              <a:rPr lang="en-US" altLang="ko-KR" sz="1100" b="1" dirty="0" err="1"/>
              <a:t>engText</a:t>
            </a:r>
            <a:r>
              <a:rPr lang="en-US" altLang="ko-KR" sz="1100" b="1" dirty="0" smtClean="0"/>
              <a:t>);</a:t>
            </a:r>
            <a:r>
              <a:rPr lang="en-US" altLang="ko-KR" sz="1100" dirty="0" smtClean="0"/>
              <a:t>//</a:t>
            </a:r>
            <a:r>
              <a:rPr lang="ko-KR" altLang="en-US" sz="1100" dirty="0" err="1" smtClean="0"/>
              <a:t>영문출력스레드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Thread </a:t>
            </a:r>
            <a:r>
              <a:rPr lang="en-US" altLang="ko-KR" sz="1100" dirty="0"/>
              <a:t>th2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WorkerThread</a:t>
            </a:r>
            <a:r>
              <a:rPr lang="en-US" altLang="ko-KR" sz="1100" b="1" dirty="0"/>
              <a:t>(p, </a:t>
            </a:r>
            <a:r>
              <a:rPr lang="en-US" altLang="ko-KR" sz="1100" b="1" dirty="0" err="1"/>
              <a:t>korText</a:t>
            </a:r>
            <a:r>
              <a:rPr lang="en-US" altLang="ko-KR" sz="1100" b="1" dirty="0" smtClean="0"/>
              <a:t>);</a:t>
            </a:r>
            <a:r>
              <a:rPr lang="en-US" altLang="ko-KR" sz="1100" dirty="0" smtClean="0"/>
              <a:t>//</a:t>
            </a:r>
            <a:r>
              <a:rPr lang="ko-KR" altLang="en-US" sz="1100" dirty="0" err="1" smtClean="0"/>
              <a:t>국문출력스레드</a:t>
            </a:r>
            <a:endParaRPr lang="ko-KR" altLang="en-US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/>
              <a:t>	</a:t>
            </a:r>
            <a:r>
              <a:rPr lang="en-US" altLang="ko-KR" sz="1100" dirty="0" smtClean="0"/>
              <a:t>// </a:t>
            </a:r>
            <a:r>
              <a:rPr lang="ko-KR" altLang="en-US" sz="1100" dirty="0"/>
              <a:t>두 </a:t>
            </a:r>
            <a:r>
              <a:rPr lang="ko-KR" altLang="en-US" sz="1100" dirty="0" err="1"/>
              <a:t>스레드를</a:t>
            </a:r>
            <a:r>
              <a:rPr lang="ko-KR" altLang="en-US" sz="1100" dirty="0"/>
              <a:t> 실행시킨다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th1.start();</a:t>
            </a:r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b="1" dirty="0"/>
              <a:t>	</a:t>
            </a:r>
            <a:r>
              <a:rPr lang="en-US" altLang="ko-KR" sz="1100" b="1" dirty="0" smtClean="0"/>
              <a:t>th2.start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0032" y="1513584"/>
            <a:ext cx="4176464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// </a:t>
            </a:r>
            <a:r>
              <a:rPr lang="ko-KR" altLang="en-US" sz="1100" dirty="0"/>
              <a:t>두 </a:t>
            </a:r>
            <a:r>
              <a:rPr lang="en-US" altLang="ko-KR" sz="1100" dirty="0" err="1"/>
              <a:t>WorkerThread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스레드에</a:t>
            </a:r>
            <a:r>
              <a:rPr lang="ko-KR" altLang="en-US" sz="1100" dirty="0"/>
              <a:t> 의해 동시 접근되는 공유 프린터</a:t>
            </a:r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/>
              <a:t>SharedPrinter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 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</a:t>
            </a:r>
            <a:r>
              <a:rPr lang="en-US" altLang="ko-KR" sz="1100" dirty="0"/>
              <a:t>synchronized</a:t>
            </a:r>
            <a:r>
              <a:rPr lang="ko-KR" altLang="en-US" sz="1100" dirty="0"/>
              <a:t>를 생략하면 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// </a:t>
            </a:r>
            <a:r>
              <a:rPr lang="ko-KR" altLang="en-US" sz="1100" dirty="0" smtClean="0"/>
              <a:t>한글과 </a:t>
            </a:r>
            <a:r>
              <a:rPr lang="ko-KR" altLang="en-US" sz="1100" dirty="0"/>
              <a:t>영어가 한 줄에 섞여 출력되는 경우가 발생한다</a:t>
            </a:r>
            <a:r>
              <a:rPr lang="en-US" altLang="ko-KR" sz="1100" dirty="0"/>
              <a:t>.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synchronized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b="1" dirty="0"/>
              <a:t>void print(String text)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// </a:t>
            </a:r>
            <a:r>
              <a:rPr lang="en-US" altLang="ko-KR" sz="1100" dirty="0" err="1"/>
              <a:t>Thread.yield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	for(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text.length</a:t>
            </a:r>
            <a:r>
              <a:rPr lang="en-US" altLang="ko-KR" sz="1100" dirty="0"/>
              <a:t>();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text.charAt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System.out.println</a:t>
            </a:r>
            <a:r>
              <a:rPr lang="en-US" altLang="ko-KR" sz="1100" dirty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/>
              <a:t>// </a:t>
            </a:r>
            <a:r>
              <a:rPr lang="ko-KR" altLang="en-US" sz="1100" dirty="0" err="1"/>
              <a:t>스레드</a:t>
            </a:r>
            <a:r>
              <a:rPr lang="ko-KR" altLang="en-US" sz="1100" dirty="0"/>
              <a:t> 클래스</a:t>
            </a:r>
            <a:endParaRPr lang="en-US" altLang="ko-KR" sz="1100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 err="1"/>
              <a:t>WorkerThread</a:t>
            </a:r>
            <a:r>
              <a:rPr lang="en-US" altLang="ko-KR" sz="1100" b="1" dirty="0"/>
              <a:t> extends Thread </a:t>
            </a:r>
            <a:r>
              <a:rPr lang="en-US" altLang="ko-KR" sz="1100" dirty="0"/>
              <a:t>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private SharedPrinter </a:t>
            </a:r>
            <a:r>
              <a:rPr lang="en-US" altLang="ko-KR" sz="1100" dirty="0"/>
              <a:t>p; // </a:t>
            </a:r>
            <a:r>
              <a:rPr lang="ko-KR" altLang="en-US" sz="1100" dirty="0"/>
              <a:t>공유 프린터 주소</a:t>
            </a:r>
          </a:p>
          <a:p>
            <a:pPr defTabSz="180000"/>
            <a:r>
              <a:rPr lang="en-US" altLang="ko-KR" sz="1100" dirty="0" smtClean="0"/>
              <a:t>	private String </a:t>
            </a:r>
            <a:r>
              <a:rPr lang="en-US" altLang="ko-KR" sz="1100" dirty="0"/>
              <a:t>[] text;</a:t>
            </a:r>
          </a:p>
          <a:p>
            <a:pPr defTabSz="180000"/>
            <a:r>
              <a:rPr lang="en-US" altLang="ko-KR" sz="1100" dirty="0" smtClean="0"/>
              <a:t>	public WorkerThread(SharedPrinter </a:t>
            </a:r>
            <a:r>
              <a:rPr lang="en-US" altLang="ko-KR" sz="1100" dirty="0"/>
              <a:t>p, String[] text) { </a:t>
            </a:r>
            <a:endParaRPr lang="ko-KR" altLang="en-US" sz="1100" dirty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this.p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p; </a:t>
            </a:r>
            <a:r>
              <a:rPr lang="en-US" altLang="ko-KR" sz="1100" dirty="0" err="1"/>
              <a:t>this.text</a:t>
            </a:r>
            <a:r>
              <a:rPr lang="en-US" altLang="ko-KR" sz="1100" dirty="0"/>
              <a:t> = text;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err="1"/>
              <a:t>스레드는</a:t>
            </a:r>
            <a:r>
              <a:rPr lang="ko-KR" altLang="en-US" sz="1100" dirty="0"/>
              <a:t> 반복적으로 공유 프린터에 </a:t>
            </a:r>
            <a:r>
              <a:rPr lang="en-US" altLang="ko-KR" sz="1100" dirty="0"/>
              <a:t>10</a:t>
            </a:r>
            <a:r>
              <a:rPr lang="ko-KR" altLang="en-US" sz="1100" dirty="0"/>
              <a:t>번 </a:t>
            </a:r>
            <a:r>
              <a:rPr lang="ko-KR" altLang="en-US" sz="1100" dirty="0" smtClean="0"/>
              <a:t>접근 </a:t>
            </a:r>
            <a:r>
              <a:rPr lang="en-US" altLang="ko-KR" sz="1100" dirty="0" smtClean="0"/>
              <a:t>text[]</a:t>
            </a:r>
            <a:r>
              <a:rPr lang="ko-KR" altLang="en-US" sz="1100" dirty="0" smtClean="0"/>
              <a:t> 출력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run()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	for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text.length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// </a:t>
            </a:r>
            <a:r>
              <a:rPr lang="ko-KR" altLang="en-US" sz="1100" dirty="0"/>
              <a:t>한 줄씩 출력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p.print</a:t>
            </a:r>
            <a:r>
              <a:rPr lang="en-US" altLang="ko-KR" sz="1100" b="1" dirty="0" smtClean="0"/>
              <a:t>(text[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/>
              <a:t>]); </a:t>
            </a:r>
            <a:r>
              <a:rPr lang="en-US" altLang="ko-KR" sz="1100" dirty="0"/>
              <a:t>// </a:t>
            </a:r>
            <a:r>
              <a:rPr lang="ko-KR" altLang="en-US" sz="1100" dirty="0"/>
              <a:t>공유 프린터에 출력</a:t>
            </a:r>
          </a:p>
          <a:p>
            <a:pPr defTabSz="180000"/>
            <a:r>
              <a:rPr lang="en-US" altLang="ko-KR" sz="1100" dirty="0" smtClean="0"/>
              <a:t>	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718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12-5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12465" y="2488820"/>
            <a:ext cx="2736304" cy="304698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Wise men say,</a:t>
            </a:r>
          </a:p>
          <a:p>
            <a:r>
              <a:rPr lang="en-US" altLang="ko-KR" sz="1200" dirty="0"/>
              <a:t>only fools rush in</a:t>
            </a:r>
          </a:p>
          <a:p>
            <a:r>
              <a:rPr lang="en-US" altLang="ko-KR" sz="1200" dirty="0"/>
              <a:t>But I can't help,</a:t>
            </a:r>
          </a:p>
          <a:p>
            <a:r>
              <a:rPr lang="en-US" altLang="ko-KR" sz="1200" dirty="0"/>
              <a:t>falling in love with you</a:t>
            </a:r>
          </a:p>
          <a:p>
            <a:r>
              <a:rPr lang="en-US" altLang="ko-KR" sz="1200" dirty="0"/>
              <a:t>Shall I stay?</a:t>
            </a:r>
          </a:p>
          <a:p>
            <a:r>
              <a:rPr lang="en-US" altLang="ko-KR" sz="1200" dirty="0"/>
              <a:t>Would it be a sin?</a:t>
            </a:r>
          </a:p>
          <a:p>
            <a:r>
              <a:rPr lang="en-US" altLang="ko-KR" sz="1200" dirty="0"/>
              <a:t>If I can't help,</a:t>
            </a:r>
          </a:p>
          <a:p>
            <a:r>
              <a:rPr lang="en-US" altLang="ko-KR" sz="1200" dirty="0"/>
              <a:t>falling in love with you</a:t>
            </a:r>
          </a:p>
          <a:p>
            <a:r>
              <a:rPr lang="ko-KR" altLang="en-US" sz="1200" dirty="0" err="1"/>
              <a:t>동해물과</a:t>
            </a:r>
            <a:r>
              <a:rPr lang="ko-KR" altLang="en-US" sz="1200" dirty="0"/>
              <a:t> 백두산이 마르고 닳도록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하느님이 보우하사 우리 나라 만세</a:t>
            </a:r>
          </a:p>
          <a:p>
            <a:r>
              <a:rPr lang="ko-KR" altLang="en-US" sz="1200" dirty="0"/>
              <a:t>무궁화 삼천리 화려강산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대한 사람 대한으로 길이 보전하세</a:t>
            </a:r>
          </a:p>
          <a:p>
            <a:r>
              <a:rPr lang="ko-KR" altLang="en-US" sz="1200" dirty="0"/>
              <a:t>남산 위에 저 소나무</a:t>
            </a:r>
            <a:r>
              <a:rPr lang="en-US" altLang="ko-KR" sz="1200" dirty="0"/>
              <a:t>, </a:t>
            </a:r>
            <a:r>
              <a:rPr lang="ko-KR" altLang="en-US" sz="1200" dirty="0"/>
              <a:t>철갑을 두른 듯</a:t>
            </a:r>
          </a:p>
          <a:p>
            <a:r>
              <a:rPr lang="ko-KR" altLang="en-US" sz="1200" dirty="0"/>
              <a:t>바람서리 불변함은 우리 기상일세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무궁화 삼천리 화려강산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대한 사람 대한으로 길이 보전하세</a:t>
            </a:r>
            <a:endParaRPr lang="en-US" altLang="ko-KR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355976" y="2488820"/>
            <a:ext cx="3888432" cy="304698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Wise </a:t>
            </a:r>
            <a:r>
              <a:rPr lang="ko-KR" altLang="en-US" sz="1200" dirty="0" err="1" smtClean="0"/>
              <a:t>동해물과</a:t>
            </a:r>
            <a:r>
              <a:rPr lang="ko-KR" altLang="en-US" sz="1200" dirty="0" smtClean="0"/>
              <a:t> 백두산이 마르고 닳도록</a:t>
            </a:r>
            <a:r>
              <a:rPr lang="en-US" altLang="ko-KR" sz="1200" dirty="0" smtClean="0"/>
              <a:t>, men say,</a:t>
            </a:r>
          </a:p>
          <a:p>
            <a:r>
              <a:rPr lang="en-US" altLang="ko-KR" sz="1200" dirty="0" smtClean="0"/>
              <a:t>only fools rush in</a:t>
            </a:r>
          </a:p>
          <a:p>
            <a:r>
              <a:rPr lang="en-US" altLang="ko-KR" sz="1200" dirty="0" smtClean="0"/>
              <a:t>But I can't help,</a:t>
            </a:r>
          </a:p>
          <a:p>
            <a:r>
              <a:rPr lang="ko-KR" altLang="en-US" sz="1200" dirty="0" smtClean="0"/>
              <a:t>하느님이 보우하사 우리 나라 만세</a:t>
            </a:r>
          </a:p>
          <a:p>
            <a:r>
              <a:rPr lang="en-US" altLang="ko-KR" sz="1200" dirty="0" smtClean="0"/>
              <a:t>falling in love with you</a:t>
            </a:r>
          </a:p>
          <a:p>
            <a:r>
              <a:rPr lang="ko-KR" altLang="en-US" sz="1200" dirty="0" smtClean="0"/>
              <a:t>무궁화 삼천리 </a:t>
            </a:r>
            <a:r>
              <a:rPr lang="en-US" altLang="ko-KR" sz="1200" dirty="0" smtClean="0"/>
              <a:t>Shall I stay?</a:t>
            </a:r>
          </a:p>
          <a:p>
            <a:r>
              <a:rPr lang="ko-KR" altLang="en-US" sz="1200" dirty="0" smtClean="0"/>
              <a:t>화려강산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Would it be a sin?</a:t>
            </a:r>
          </a:p>
          <a:p>
            <a:r>
              <a:rPr lang="ko-KR" altLang="en-US" sz="1200" dirty="0" smtClean="0"/>
              <a:t>대한 사람 대한으로 길이 보전하세</a:t>
            </a:r>
          </a:p>
          <a:p>
            <a:r>
              <a:rPr lang="en-US" altLang="ko-KR" sz="1200" dirty="0" smtClean="0"/>
              <a:t>If I can't help,</a:t>
            </a:r>
          </a:p>
          <a:p>
            <a:r>
              <a:rPr lang="ko-KR" altLang="en-US" sz="1200" dirty="0" smtClean="0"/>
              <a:t>남산 위에 저 소나무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철갑을 두른 듯</a:t>
            </a:r>
          </a:p>
          <a:p>
            <a:r>
              <a:rPr lang="en-US" altLang="ko-KR" sz="1200" dirty="0" smtClean="0"/>
              <a:t>falling in love</a:t>
            </a:r>
            <a:r>
              <a:rPr lang="ko-KR" altLang="en-US" sz="1200" dirty="0" smtClean="0"/>
              <a:t>바람서리 불변함은 우리 기상일세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with you</a:t>
            </a:r>
          </a:p>
          <a:p>
            <a:r>
              <a:rPr lang="ko-KR" altLang="en-US" sz="1200" dirty="0" smtClean="0"/>
              <a:t>무궁화 삼천리 화려강산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대한 사람 대한으로</a:t>
            </a:r>
          </a:p>
          <a:p>
            <a:r>
              <a:rPr lang="ko-KR" altLang="en-US" sz="1200" dirty="0" smtClean="0"/>
              <a:t>길이 보전하세</a:t>
            </a:r>
            <a:endParaRPr lang="en-US" altLang="ko-KR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78047" y="5590680"/>
            <a:ext cx="2870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라인 </a:t>
            </a:r>
            <a:r>
              <a:rPr lang="en-US" altLang="ko-KR" sz="1200" dirty="0"/>
              <a:t>31</a:t>
            </a:r>
            <a:r>
              <a:rPr lang="ko-KR" altLang="en-US" sz="1200" dirty="0"/>
              <a:t>에 </a:t>
            </a:r>
            <a:r>
              <a:rPr lang="en-US" altLang="ko-KR" sz="1200" dirty="0"/>
              <a:t>synchronized</a:t>
            </a:r>
            <a:r>
              <a:rPr lang="ko-KR" altLang="en-US" sz="1200" dirty="0"/>
              <a:t>로 선언한 경우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88024" y="5600273"/>
            <a:ext cx="2870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라인 </a:t>
            </a:r>
            <a:r>
              <a:rPr lang="en-US" altLang="ko-KR" sz="1200" dirty="0"/>
              <a:t>31</a:t>
            </a:r>
            <a:r>
              <a:rPr lang="ko-KR" altLang="en-US" sz="1200" dirty="0"/>
              <a:t>에 </a:t>
            </a:r>
            <a:r>
              <a:rPr lang="en-US" altLang="ko-KR" sz="1200" dirty="0"/>
              <a:t>synchronized</a:t>
            </a:r>
            <a:r>
              <a:rPr lang="ko-KR" altLang="en-US" sz="1200" dirty="0"/>
              <a:t>를 생략한 경우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6732240" y="3355528"/>
            <a:ext cx="1402307" cy="289441"/>
          </a:xfrm>
          <a:prstGeom prst="wedgeRoundRectCallout">
            <a:avLst>
              <a:gd name="adj1" fmla="val -76103"/>
              <a:gd name="adj2" fmla="val 143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print()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충돌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543254" y="2776852"/>
            <a:ext cx="1402307" cy="289441"/>
          </a:xfrm>
          <a:prstGeom prst="wedgeRoundRectCallout">
            <a:avLst>
              <a:gd name="adj1" fmla="val -77345"/>
              <a:gd name="adj2" fmla="val -728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print()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충돌</a:t>
            </a: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7558061" y="4793076"/>
            <a:ext cx="1402307" cy="289441"/>
          </a:xfrm>
          <a:prstGeom prst="wedgeRoundRectCallout">
            <a:avLst>
              <a:gd name="adj1" fmla="val -77345"/>
              <a:gd name="adj2" fmla="val -728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100" dirty="0"/>
              <a:t>print()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충돌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213408" y="1439365"/>
            <a:ext cx="4815379" cy="664012"/>
          </a:xfrm>
          <a:prstGeom prst="wedgeRoundRectCallout">
            <a:avLst>
              <a:gd name="adj1" fmla="val 42558"/>
              <a:gd name="adj2" fmla="val 1028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한글이 한 줄 출력되든지 영문이 한 줄 출력되는 것이 정상이지만</a:t>
            </a:r>
            <a:endParaRPr lang="en-US" altLang="ko-KR" sz="1100" dirty="0" smtClean="0"/>
          </a:p>
          <a:p>
            <a:r>
              <a:rPr lang="en-US" altLang="ko-KR" sz="1100" dirty="0" smtClean="0"/>
              <a:t>synchronized</a:t>
            </a:r>
            <a:r>
              <a:rPr lang="ko-KR" altLang="en-US" sz="1100" dirty="0" smtClean="0"/>
              <a:t>가 생략된 </a:t>
            </a:r>
            <a:r>
              <a:rPr lang="en-US" altLang="ko-KR" sz="1100" dirty="0" smtClean="0"/>
              <a:t>print() </a:t>
            </a:r>
            <a:r>
              <a:rPr lang="ko-KR" altLang="en-US" sz="1100" dirty="0" err="1" smtClean="0"/>
              <a:t>메소드가</a:t>
            </a:r>
            <a:r>
              <a:rPr lang="ko-KR" altLang="en-US" sz="1100" dirty="0" smtClean="0"/>
              <a:t> 두 </a:t>
            </a:r>
            <a:r>
              <a:rPr lang="ko-KR" altLang="en-US" sz="1100" dirty="0" err="1" smtClean="0"/>
              <a:t>스레드에</a:t>
            </a:r>
            <a:r>
              <a:rPr lang="ko-KR" altLang="en-US" sz="1100" dirty="0" smtClean="0"/>
              <a:t> 의해 동시 호출되면</a:t>
            </a:r>
            <a:endParaRPr lang="en-US" altLang="ko-KR" sz="1100" dirty="0" smtClean="0"/>
          </a:p>
          <a:p>
            <a:r>
              <a:rPr lang="ko-KR" altLang="en-US" sz="1100" dirty="0" smtClean="0"/>
              <a:t>두 </a:t>
            </a:r>
            <a:r>
              <a:rPr lang="ko-KR" altLang="en-US" sz="1100" dirty="0" err="1" smtClean="0"/>
              <a:t>스레드의</a:t>
            </a:r>
            <a:r>
              <a:rPr lang="ko-KR" altLang="en-US" sz="1100" dirty="0" smtClean="0"/>
              <a:t> 동기화가 이루어지지 않아서 한글과 영문이 섞여 출력된다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9801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wait()-notify()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wait()-notify()</a:t>
            </a:r>
            <a:r>
              <a:rPr lang="ko-KR" altLang="en-US" sz="2000" dirty="0" smtClean="0"/>
              <a:t>가 필요한 경우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공유 데이터로 두 개 이상의 </a:t>
            </a:r>
            <a:r>
              <a:rPr lang="ko-KR" altLang="en-US" sz="1800" dirty="0" err="1" smtClean="0"/>
              <a:t>스레드가</a:t>
            </a:r>
            <a:r>
              <a:rPr lang="ko-KR" altLang="en-US" sz="1800" dirty="0" smtClean="0"/>
              <a:t> 데이터를 주고 받을 때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producer-consumer</a:t>
            </a:r>
            <a:r>
              <a:rPr lang="ko-KR" altLang="en-US" sz="1600" dirty="0" smtClean="0"/>
              <a:t>문제</a:t>
            </a:r>
            <a:endParaRPr lang="en-US" altLang="ko-KR" sz="1600" dirty="0" smtClean="0"/>
          </a:p>
          <a:p>
            <a:r>
              <a:rPr lang="ko-KR" altLang="en-US" sz="2000" dirty="0" smtClean="0"/>
              <a:t>동기화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wait() : </a:t>
            </a:r>
            <a:r>
              <a:rPr lang="ko-KR" altLang="en-US" sz="1800" dirty="0" smtClean="0"/>
              <a:t>다른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스레드가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notify()</a:t>
            </a:r>
            <a:r>
              <a:rPr lang="ko-KR" altLang="en-US" sz="1800" dirty="0" smtClean="0"/>
              <a:t>를 불러줄 때까지 기다린다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notify() : wait()</a:t>
            </a:r>
            <a:r>
              <a:rPr lang="ko-KR" altLang="en-US" sz="1800" dirty="0" smtClean="0"/>
              <a:t>를 호출하여 대기중인 </a:t>
            </a:r>
            <a:r>
              <a:rPr lang="ko-KR" altLang="en-US" sz="1800" dirty="0" err="1" smtClean="0"/>
              <a:t>스레드를</a:t>
            </a:r>
            <a:r>
              <a:rPr lang="ko-KR" altLang="en-US" sz="1800" dirty="0" smtClean="0"/>
              <a:t> 깨운다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en-US" altLang="ko-KR" sz="1600" dirty="0" smtClean="0"/>
              <a:t>wait(), notify()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13847"/>
            <a:ext cx="8106966" cy="245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29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12-6 </a:t>
            </a:r>
            <a:r>
              <a:rPr lang="en-US" altLang="ko-KR" dirty="0"/>
              <a:t>: wait(), notify()</a:t>
            </a:r>
            <a:r>
              <a:rPr lang="ko-KR" altLang="en-US" dirty="0"/>
              <a:t>를 </a:t>
            </a:r>
            <a:r>
              <a:rPr lang="ko-KR" altLang="en-US" dirty="0" smtClean="0"/>
              <a:t>이용한 </a:t>
            </a:r>
            <a:r>
              <a:rPr lang="ko-KR" altLang="en-US" dirty="0"/>
              <a:t>바 </a:t>
            </a:r>
            <a:r>
              <a:rPr lang="ko-KR" altLang="en-US" dirty="0" smtClean="0"/>
              <a:t>채우기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88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658749" y="5098139"/>
            <a:ext cx="2589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굴림" pitchFamily="50" charset="-127"/>
              </a:rPr>
              <a:t>키를 반복하여 빨리 누른 화면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07704" y="5098138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ko-KR" sz="1400" dirty="0">
                <a:solidFill>
                  <a:srgbClr val="000000"/>
                </a:solidFill>
                <a:latin typeface="+mn-ea"/>
                <a:cs typeface="굴림" pitchFamily="50" charset="-127"/>
              </a:rPr>
              <a:t>초기 화면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340768"/>
            <a:ext cx="70567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다음 설명과 같이 작동하는 스윙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algn="just"/>
            <a:endParaRPr lang="en-US" altLang="ko-KR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just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아래 그림에는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가진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아무 키나 누르면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에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마젠타색이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오른쪽으로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1/100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씩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채워진다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가만히 있으면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의해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0.1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초 간격으로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의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마젠타색을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1/100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씩 감소시킨다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키를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빨리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누르지 않으면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스레드의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감소 속도를 이기지 못한다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JLabel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 상속받은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MyLabel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작성하고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MyLabel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의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paintComponent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()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메소드가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bar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마젠타색으로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채우도록 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82" y="3254655"/>
            <a:ext cx="3211370" cy="18451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49" y="3252962"/>
            <a:ext cx="3211370" cy="18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6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12-6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83598" y="1124744"/>
            <a:ext cx="3024906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b="1" dirty="0"/>
              <a:t>public class </a:t>
            </a:r>
            <a:r>
              <a:rPr lang="en-US" altLang="ko-KR" sz="1000" b="1" dirty="0" err="1"/>
              <a:t>TabAndThreadEx</a:t>
            </a:r>
            <a:r>
              <a:rPr lang="en-US" altLang="ko-KR" sz="1000" b="1" dirty="0"/>
              <a:t>  extends </a:t>
            </a:r>
            <a:r>
              <a:rPr lang="en-US" altLang="ko-KR" sz="1000" b="1" dirty="0" err="1"/>
              <a:t>JFrame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private MyLabel </a:t>
            </a:r>
            <a:r>
              <a:rPr lang="en-US" altLang="ko-KR" sz="1000" dirty="0"/>
              <a:t>bar = new MyLabel(100</a:t>
            </a:r>
            <a:r>
              <a:rPr lang="en-US" altLang="ko-KR" sz="1000" dirty="0" smtClean="0"/>
              <a:t>); </a:t>
            </a:r>
            <a:r>
              <a:rPr lang="ko-KR" altLang="en-US" sz="1000" dirty="0"/>
              <a:t>	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smtClean="0"/>
              <a:t>public TabAndThreadEx(String </a:t>
            </a:r>
            <a:r>
              <a:rPr lang="en-US" altLang="ko-KR" sz="1000" dirty="0"/>
              <a:t>title) {</a:t>
            </a:r>
          </a:p>
          <a:p>
            <a:pPr defTabSz="180000"/>
            <a:r>
              <a:rPr lang="en-US" altLang="ko-KR" sz="1000" dirty="0"/>
              <a:t>		super(title);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 smtClean="0"/>
              <a:t>this.setDefaultCloseOperation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Container c = 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(null);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bar.setBackground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Color.ORANGE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bar.setOpaque</a:t>
            </a:r>
            <a:r>
              <a:rPr lang="en-US" altLang="ko-KR" sz="1000" dirty="0"/>
              <a:t>(true);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bar.setLocation</a:t>
            </a:r>
            <a:r>
              <a:rPr lang="en-US" altLang="ko-KR" sz="1000" dirty="0"/>
              <a:t>(20,  50);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bar.setSize</a:t>
            </a:r>
            <a:r>
              <a:rPr lang="en-US" altLang="ko-KR" sz="1000" dirty="0"/>
              <a:t>(300, 20);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(bar);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 err="1"/>
              <a:t>c.addKeyListener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KeyAdapter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		public void </a:t>
            </a:r>
            <a:r>
              <a:rPr lang="en-US" altLang="ko-KR" sz="1000" b="1" dirty="0" err="1"/>
              <a:t>keyPressed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KeyEvent</a:t>
            </a:r>
            <a:r>
              <a:rPr lang="en-US" altLang="ko-KR" sz="1000" dirty="0"/>
              <a:t> e)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{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bar.fill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</a:t>
            </a:r>
          </a:p>
          <a:p>
            <a:pPr defTabSz="180000"/>
            <a:r>
              <a:rPr lang="en-US" altLang="ko-KR" sz="1000" dirty="0"/>
              <a:t>		});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(350,200);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b="1" dirty="0" smtClean="0"/>
              <a:t>c.setFocusable(true);</a:t>
            </a:r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c.requestFocus</a:t>
            </a:r>
            <a:r>
              <a:rPr lang="en-US" altLang="ko-KR" sz="1000" b="1" dirty="0"/>
              <a:t>(); 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ConsumerThread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th</a:t>
            </a:r>
            <a:r>
              <a:rPr lang="en-US" altLang="ko-KR" sz="1000" b="1" dirty="0"/>
              <a:t> = new </a:t>
            </a:r>
            <a:endParaRPr lang="en-US" altLang="ko-KR" sz="1000" b="1" dirty="0" smtClean="0"/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ConsumerThread</a:t>
            </a:r>
            <a:r>
              <a:rPr lang="en-US" altLang="ko-KR" sz="1000" b="1" dirty="0" smtClean="0"/>
              <a:t>(bar</a:t>
            </a:r>
            <a:r>
              <a:rPr lang="en-US" altLang="ko-KR" sz="1000" b="1" dirty="0"/>
              <a:t>); </a:t>
            </a:r>
            <a:endParaRPr lang="ko-KR" altLang="en-US" sz="1000" b="1" dirty="0"/>
          </a:p>
          <a:p>
            <a:pPr defTabSz="180000"/>
            <a:r>
              <a:rPr lang="ko-KR" altLang="en-US" sz="1000" b="1" dirty="0"/>
              <a:t>		</a:t>
            </a:r>
            <a:r>
              <a:rPr lang="en-US" altLang="ko-KR" sz="1000" b="1" dirty="0" err="1"/>
              <a:t>th.start</a:t>
            </a:r>
            <a:r>
              <a:rPr lang="en-US" altLang="ko-KR" sz="1000" b="1" dirty="0"/>
              <a:t>();</a:t>
            </a:r>
            <a:r>
              <a:rPr lang="en-US" altLang="ko-KR" sz="1000" dirty="0"/>
              <a:t> // </a:t>
            </a:r>
            <a:r>
              <a:rPr lang="ko-KR" altLang="en-US" sz="1000" dirty="0" err="1"/>
              <a:t>스레드</a:t>
            </a:r>
            <a:r>
              <a:rPr lang="ko-KR" altLang="en-US" sz="1000" dirty="0"/>
              <a:t> 시작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</a:t>
            </a:r>
            <a:r>
              <a:rPr lang="en-US" altLang="ko-KR" sz="1000" dirty="0" err="1"/>
              <a:t>TabAndThreadEx</a:t>
            </a:r>
            <a:r>
              <a:rPr lang="en-US" altLang="ko-KR" sz="1000" dirty="0" smtClean="0"/>
              <a:t>(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"</a:t>
            </a:r>
            <a:r>
              <a:rPr lang="ko-KR" altLang="en-US" sz="1000" dirty="0" err="1"/>
              <a:t>아무키나</a:t>
            </a:r>
            <a:r>
              <a:rPr lang="ko-KR" altLang="en-US" sz="1000" dirty="0"/>
              <a:t> 빨리 눌러 바 채우기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0" y="1346285"/>
            <a:ext cx="314324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java.awt.event</a:t>
            </a:r>
            <a:r>
              <a:rPr lang="en-US" altLang="ko-KR" sz="1000" dirty="0"/>
              <a:t>.*;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MyLabel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JLabel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private int </a:t>
            </a:r>
            <a:r>
              <a:rPr lang="en-US" altLang="ko-KR" sz="1000" dirty="0"/>
              <a:t>barSize = 0; // </a:t>
            </a:r>
            <a:r>
              <a:rPr lang="ko-KR" altLang="en-US" sz="1000" dirty="0"/>
              <a:t>바의 크기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smtClean="0"/>
              <a:t>private int </a:t>
            </a:r>
            <a:r>
              <a:rPr lang="en-US" altLang="ko-KR" sz="1000" dirty="0"/>
              <a:t>maxBarSize;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public MyLabel(int </a:t>
            </a:r>
            <a:r>
              <a:rPr lang="en-US" altLang="ko-KR" sz="1000" dirty="0"/>
              <a:t>maxBarSize) {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this.maxBarSize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public void </a:t>
            </a:r>
            <a:r>
              <a:rPr lang="en-US" altLang="ko-KR" sz="1000" dirty="0" err="1"/>
              <a:t>paintComponent</a:t>
            </a:r>
            <a:r>
              <a:rPr lang="en-US" altLang="ko-KR" sz="1000" dirty="0"/>
              <a:t>(Graphics g)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super.paintComponent</a:t>
            </a:r>
            <a:r>
              <a:rPr lang="en-US" altLang="ko-KR" sz="1000" dirty="0"/>
              <a:t>(g);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g.setColor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Color.MAGENTA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width = 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)(((double</a:t>
            </a:r>
            <a:r>
              <a:rPr lang="en-US" altLang="ko-KR" sz="1000" dirty="0"/>
              <a:t>)(</a:t>
            </a:r>
            <a:r>
              <a:rPr lang="en-US" altLang="ko-KR" sz="1000" dirty="0" err="1"/>
              <a:t>this.getWidth</a:t>
            </a:r>
            <a:r>
              <a:rPr lang="en-US" altLang="ko-KR" sz="1000" dirty="0" smtClean="0"/>
              <a:t>()))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/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if(width==0) return;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(0</a:t>
            </a:r>
            <a:r>
              <a:rPr lang="en-US" altLang="ko-KR" sz="1000" dirty="0"/>
              <a:t>, 0, width, </a:t>
            </a:r>
            <a:r>
              <a:rPr lang="en-US" altLang="ko-KR" sz="1000" dirty="0" err="1"/>
              <a:t>this.getHeight</a:t>
            </a:r>
            <a:r>
              <a:rPr lang="en-US" altLang="ko-KR" sz="1000" dirty="0"/>
              <a:t>());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</a:t>
            </a:r>
            <a:r>
              <a:rPr lang="en-US" altLang="ko-KR" sz="1000" dirty="0"/>
              <a:t> void fill()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</a:t>
            </a:r>
            <a:r>
              <a:rPr lang="en-US" altLang="ko-KR" sz="1000" dirty="0" err="1"/>
              <a:t>maxBarSize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wait();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e) 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repaint(); </a:t>
            </a:r>
            <a:r>
              <a:rPr lang="en-US" altLang="ko-KR" sz="1000" dirty="0"/>
              <a:t>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notify(); </a:t>
            </a:r>
            <a:endParaRPr lang="ko-KR" altLang="en-US" sz="1000" b="1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14678" y="1353177"/>
            <a:ext cx="279748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synchronized</a:t>
            </a:r>
            <a:r>
              <a:rPr lang="en-US" altLang="ko-KR" sz="1000" dirty="0"/>
              <a:t> void consume() {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 == 0)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/>
              <a:t>wait(); </a:t>
            </a:r>
            <a:endParaRPr lang="en-US" altLang="ko-KR" sz="1000" b="1" dirty="0" smtClean="0"/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barSize</a:t>
            </a:r>
            <a:r>
              <a:rPr lang="en-US" altLang="ko-KR" sz="1000" dirty="0"/>
              <a:t>--;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	repaint(); </a:t>
            </a:r>
            <a:r>
              <a:rPr lang="en-US" altLang="ko-KR" sz="1000" dirty="0"/>
              <a:t>// </a:t>
            </a:r>
            <a:r>
              <a:rPr lang="ko-KR" altLang="en-US" sz="1000" dirty="0"/>
              <a:t>바 다시 그리기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notify(); </a:t>
            </a:r>
            <a:endParaRPr lang="en-US" altLang="ko-KR" sz="1000" b="1" dirty="0" smtClean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}	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ConsumerThread</a:t>
            </a:r>
            <a:r>
              <a:rPr lang="en-US" altLang="ko-KR" sz="1000" b="1" dirty="0"/>
              <a:t> extends Thread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private MyLabel </a:t>
            </a:r>
            <a:r>
              <a:rPr lang="en-US" altLang="ko-KR" sz="1000" dirty="0"/>
              <a:t>bar;</a:t>
            </a:r>
          </a:p>
          <a:p>
            <a:pPr defTabSz="180000"/>
            <a:r>
              <a:rPr lang="en-US" altLang="ko-KR" sz="1000" dirty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public ConsumerThread(MyLabel </a:t>
            </a:r>
            <a:r>
              <a:rPr lang="en-US" altLang="ko-KR" sz="1000" dirty="0"/>
              <a:t>bar)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this.bar</a:t>
            </a:r>
            <a:r>
              <a:rPr lang="en-US" altLang="ko-KR" sz="1000" dirty="0"/>
              <a:t> = bar;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public void run()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	while(true) {</a:t>
            </a:r>
          </a:p>
          <a:p>
            <a:pPr defTabSz="180000"/>
            <a:r>
              <a:rPr lang="en-US" altLang="ko-KR" sz="1000" dirty="0"/>
              <a:t>			try {</a:t>
            </a:r>
          </a:p>
          <a:p>
            <a:pPr defTabSz="180000"/>
            <a:r>
              <a:rPr lang="en-US" altLang="ko-KR" sz="1000" dirty="0"/>
              <a:t>				sleep(200);</a:t>
            </a:r>
          </a:p>
          <a:p>
            <a:pPr defTabSz="180000"/>
            <a:r>
              <a:rPr lang="en-US" altLang="ko-KR" sz="1000" dirty="0"/>
              <a:t>				</a:t>
            </a:r>
            <a:r>
              <a:rPr lang="en-US" altLang="ko-KR" sz="1000" b="1" dirty="0" err="1"/>
              <a:t>bar.consume</a:t>
            </a:r>
            <a:r>
              <a:rPr lang="en-US" altLang="ko-KR" sz="1000" b="1" dirty="0"/>
              <a:t>(); </a:t>
            </a:r>
          </a:p>
          <a:p>
            <a:pPr defTabSz="180000"/>
            <a:r>
              <a:rPr lang="en-US" altLang="ko-KR" sz="1000" dirty="0"/>
              <a:t>			} catch (</a:t>
            </a:r>
            <a:r>
              <a:rPr lang="en-US" altLang="ko-KR" sz="1000" dirty="0" err="1"/>
              <a:t>InterruptedException</a:t>
            </a:r>
            <a:r>
              <a:rPr lang="en-US" altLang="ko-KR" sz="1000" dirty="0"/>
              <a:t> e</a:t>
            </a:r>
            <a:r>
              <a:rPr lang="en-US" altLang="ko-KR" sz="1000" dirty="0" smtClean="0"/>
              <a:t>)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 </a:t>
            </a:r>
            <a:r>
              <a:rPr lang="en-US" altLang="ko-KR" sz="1000" dirty="0"/>
              <a:t>{ return; }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7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멀티태스킹</a:t>
            </a:r>
            <a:r>
              <a:rPr lang="en-US" altLang="ko-KR" smtClean="0"/>
              <a:t>(multi-tasking)</a:t>
            </a:r>
            <a:r>
              <a:rPr lang="ko-KR" altLang="en-US" smtClean="0"/>
              <a:t> 개념</a:t>
            </a:r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멀티태스킹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동시에 처리되는 것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5" y="2260462"/>
            <a:ext cx="7779792" cy="288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3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ko-KR" altLang="en-US" dirty="0" smtClean="0"/>
              <a:t> 프로그램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" y="2280721"/>
            <a:ext cx="4450060" cy="307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4" y="1989865"/>
            <a:ext cx="4400771" cy="33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27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스레드와</a:t>
            </a:r>
            <a:r>
              <a:rPr lang="ko-KR" altLang="en-US" dirty="0" smtClean="0"/>
              <a:t>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스레드</a:t>
            </a:r>
            <a:r>
              <a:rPr lang="en-US" altLang="ko-KR" sz="2000" dirty="0" smtClean="0"/>
              <a:t>(thread)</a:t>
            </a:r>
          </a:p>
          <a:p>
            <a:pPr lvl="1"/>
            <a:r>
              <a:rPr lang="ko-KR" altLang="en-US" sz="1800" dirty="0" smtClean="0"/>
              <a:t>운영체제에 의해 관리되는 하나의 작업 혹은 태스크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스레드와</a:t>
            </a:r>
            <a:r>
              <a:rPr lang="ko-KR" altLang="en-US" sz="1800" dirty="0" smtClean="0"/>
              <a:t> 태스크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혹은 작업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바꾸어 사용해도 무관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멀티스레딩</a:t>
            </a:r>
            <a:r>
              <a:rPr lang="en-US" altLang="ko-KR" sz="2000" dirty="0" smtClean="0"/>
              <a:t>(multi-threading)</a:t>
            </a:r>
          </a:p>
          <a:p>
            <a:pPr lvl="1"/>
            <a:r>
              <a:rPr lang="ko-KR" altLang="en-US" sz="1800" dirty="0" smtClean="0"/>
              <a:t>여러 </a:t>
            </a:r>
            <a:r>
              <a:rPr lang="ko-KR" altLang="en-US" sz="1800" dirty="0" err="1" smtClean="0"/>
              <a:t>스레드를</a:t>
            </a:r>
            <a:r>
              <a:rPr lang="ko-KR" altLang="en-US" sz="1800" dirty="0" smtClean="0"/>
              <a:t> 동시에 실행시키는 응용프로그램을 작성하는 기법</a:t>
            </a:r>
            <a:endParaRPr lang="en-US" altLang="ko-KR" sz="18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구성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코드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작업을 실행하기 위해 작성한 프로그램 코드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개발자가 작성</a:t>
            </a:r>
            <a:endParaRPr lang="en-US" altLang="ko-KR" sz="1600" dirty="0" smtClean="0"/>
          </a:p>
          <a:p>
            <a:pPr lvl="1"/>
            <a:r>
              <a:rPr lang="ko-KR" altLang="en-US" sz="1800" dirty="0" err="1" smtClean="0"/>
              <a:t>스레드</a:t>
            </a:r>
            <a:r>
              <a:rPr lang="ko-KR" altLang="en-US" sz="1800" dirty="0" smtClean="0"/>
              <a:t> 정보</a:t>
            </a:r>
            <a:endParaRPr lang="en-US" altLang="ko-KR" sz="1800" dirty="0" smtClean="0"/>
          </a:p>
          <a:p>
            <a:pPr lvl="2"/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스레드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ID, </a:t>
            </a:r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실행 소요 시간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우선 순위 등 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운영체제가 </a:t>
            </a:r>
            <a:r>
              <a:rPr lang="ko-KR" altLang="en-US" sz="1600" dirty="0" err="1" smtClean="0"/>
              <a:t>스레드에</a:t>
            </a:r>
            <a:r>
              <a:rPr lang="ko-KR" altLang="en-US" sz="1600" dirty="0" smtClean="0"/>
              <a:t> 대해 관리하는 정보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04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멀티태스킹과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멀티태스킹</a:t>
            </a:r>
            <a:r>
              <a:rPr lang="ko-KR" altLang="en-US" dirty="0" smtClean="0"/>
              <a:t> 구현 기술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멀티프로세싱</a:t>
            </a:r>
            <a:r>
              <a:rPr lang="en-US" altLang="ko-KR" dirty="0" smtClean="0"/>
              <a:t>(multi-processing)</a:t>
            </a:r>
          </a:p>
          <a:p>
            <a:pPr lvl="2"/>
            <a:r>
              <a:rPr lang="ko-KR" altLang="en-US" dirty="0" smtClean="0"/>
              <a:t>하나의 응용프로그램이 여러 개의 프로세스를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프로세스가 하나의 작업을 처리하는 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프로세스 독립된 메모리 영역을 보유하고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사이의 문맥 교환에 따른 과도한 오버헤드와 시간 소모의 문제점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멀티스레딩</a:t>
            </a:r>
            <a:r>
              <a:rPr lang="en-US" altLang="ko-KR" dirty="0" smtClean="0"/>
              <a:t>(multi-threading)</a:t>
            </a:r>
          </a:p>
          <a:p>
            <a:pPr lvl="2"/>
            <a:r>
              <a:rPr lang="ko-KR" altLang="en-US" dirty="0" smtClean="0"/>
              <a:t>하나의 응용프로그램이 여러 </a:t>
            </a:r>
            <a:r>
              <a:rPr lang="ko-KR" altLang="en-US" dirty="0"/>
              <a:t>개의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/>
              <a:t>하나의 작업을 처리하는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응용프로</a:t>
            </a:r>
            <a:r>
              <a:rPr lang="ko-KR" altLang="en-US" dirty="0"/>
              <a:t>그</a:t>
            </a:r>
            <a:r>
              <a:rPr lang="ko-KR" altLang="en-US" dirty="0" smtClean="0"/>
              <a:t>램에 속한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변수 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오픈 테이블 등 자원으로 공유하므로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문맥 교환에 따른 오버헤드가 매주 작음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대부분의 운영체제가 </a:t>
            </a:r>
            <a:r>
              <a:rPr lang="ko-KR" altLang="en-US" dirty="0" err="1" smtClean="0"/>
              <a:t>멀티스레딩을</a:t>
            </a:r>
            <a:r>
              <a:rPr lang="ko-KR" altLang="en-US" dirty="0" smtClean="0"/>
              <a:t> 기본으로 하고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68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571612"/>
            <a:ext cx="2006039" cy="457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3" name="모서리가 둥근 직사각형 82"/>
          <p:cNvSpPr/>
          <p:nvPr/>
        </p:nvSpPr>
        <p:spPr>
          <a:xfrm>
            <a:off x="827584" y="1628800"/>
            <a:ext cx="3816424" cy="43204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서버의 </a:t>
            </a:r>
            <a:r>
              <a:rPr lang="ko-KR" altLang="en-US" dirty="0" err="1" smtClean="0"/>
              <a:t>멀티스레딩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347864" y="19888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427984" y="2071678"/>
            <a:ext cx="2072842" cy="2054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427984" y="3068960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27984" y="4077072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27984" y="5157192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20072" y="17728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4572000" y="234888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4644008" y="32129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4572000" y="42210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4572000" y="53012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전송</a:t>
            </a:r>
            <a:endParaRPr lang="ko-KR" altLang="en-US" sz="1200"/>
          </a:p>
        </p:txBody>
      </p:sp>
      <p:sp>
        <p:nvSpPr>
          <p:cNvPr id="69" name="타원 68"/>
          <p:cNvSpPr/>
          <p:nvPr/>
        </p:nvSpPr>
        <p:spPr>
          <a:xfrm>
            <a:off x="1259632" y="3356992"/>
            <a:ext cx="1152128" cy="8246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mtClean="0"/>
              <a:t>웹 서버</a:t>
            </a:r>
            <a:endParaRPr lang="en-US" altLang="ko-KR" sz="1200" smtClean="0"/>
          </a:p>
        </p:txBody>
      </p:sp>
      <p:sp>
        <p:nvSpPr>
          <p:cNvPr id="76" name="타원 75"/>
          <p:cNvSpPr/>
          <p:nvPr/>
        </p:nvSpPr>
        <p:spPr>
          <a:xfrm>
            <a:off x="3347864" y="2852936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3347864" y="378904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sp>
        <p:nvSpPr>
          <p:cNvPr id="78" name="타원 77"/>
          <p:cNvSpPr/>
          <p:nvPr/>
        </p:nvSpPr>
        <p:spPr>
          <a:xfrm>
            <a:off x="3347864" y="4869160"/>
            <a:ext cx="1080120" cy="681461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200" smtClean="0"/>
              <a:t>웹 서비스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스레드</a:t>
            </a:r>
            <a:endParaRPr lang="ko-KR" altLang="en-US" sz="1200" dirty="0" smtClean="0"/>
          </a:p>
        </p:txBody>
      </p:sp>
      <p:cxnSp>
        <p:nvCxnSpPr>
          <p:cNvPr id="88" name="직선 화살표 연결선 87"/>
          <p:cNvCxnSpPr>
            <a:stCxn id="69" idx="7"/>
            <a:endCxn id="4" idx="3"/>
          </p:cNvCxnSpPr>
          <p:nvPr/>
        </p:nvCxnSpPr>
        <p:spPr>
          <a:xfrm rot="5400000" flipH="1" flipV="1">
            <a:off x="2420912" y="2392627"/>
            <a:ext cx="907255" cy="1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2411760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411760" y="3861048"/>
            <a:ext cx="100811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69" idx="5"/>
          </p:cNvCxnSpPr>
          <p:nvPr/>
        </p:nvCxnSpPr>
        <p:spPr>
          <a:xfrm rot="16200000" flipH="1">
            <a:off x="2247286" y="4056614"/>
            <a:ext cx="1024319" cy="1032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79712" y="256490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각 클라이언트 당</a:t>
            </a:r>
            <a:endParaRPr lang="en-US" altLang="ko-KR" sz="1200" smtClean="0">
              <a:solidFill>
                <a:schemeClr val="bg1"/>
              </a:solidFill>
            </a:endParaRPr>
          </a:p>
          <a:p>
            <a:r>
              <a:rPr lang="ko-KR" altLang="en-US" sz="1200" smtClean="0">
                <a:solidFill>
                  <a:schemeClr val="bg1"/>
                </a:solidFill>
              </a:rPr>
              <a:t>웹</a:t>
            </a:r>
            <a:r>
              <a:rPr lang="en-US" altLang="ko-KR" sz="1200" smtClean="0">
                <a:solidFill>
                  <a:schemeClr val="bg1"/>
                </a:solidFill>
              </a:rPr>
              <a:t> </a:t>
            </a:r>
            <a:r>
              <a:rPr lang="ko-KR" altLang="en-US" sz="1200" smtClean="0">
                <a:solidFill>
                  <a:schemeClr val="bg1"/>
                </a:solidFill>
              </a:rPr>
              <a:t>서비스 스레드 생성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72396" y="192880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66064" y="31403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7738072" y="422051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7666064" y="537264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클라이언트</a:t>
            </a:r>
            <a:endParaRPr lang="ko-KR" altLang="en-US" sz="1200"/>
          </a:p>
        </p:txBody>
      </p:sp>
      <p:sp>
        <p:nvSpPr>
          <p:cNvPr id="111" name="TextBox 110"/>
          <p:cNvSpPr txBox="1"/>
          <p:nvPr/>
        </p:nvSpPr>
        <p:spPr>
          <a:xfrm>
            <a:off x="5796136" y="27809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2" name="TextBox 111"/>
          <p:cNvSpPr txBox="1"/>
          <p:nvPr/>
        </p:nvSpPr>
        <p:spPr>
          <a:xfrm>
            <a:off x="5796136" y="37890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sp>
        <p:nvSpPr>
          <p:cNvPr id="113" name="TextBox 112"/>
          <p:cNvSpPr txBox="1"/>
          <p:nvPr/>
        </p:nvSpPr>
        <p:spPr>
          <a:xfrm>
            <a:off x="5724128" y="50131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웹문서 요청</a:t>
            </a:r>
            <a:endParaRPr lang="ko-KR" altLang="en-US" sz="1200"/>
          </a:p>
        </p:txBody>
      </p:sp>
      <p:cxnSp>
        <p:nvCxnSpPr>
          <p:cNvPr id="114" name="직선 화살표 연결선 113"/>
          <p:cNvCxnSpPr/>
          <p:nvPr/>
        </p:nvCxnSpPr>
        <p:spPr>
          <a:xfrm flipV="1">
            <a:off x="4427984" y="2214554"/>
            <a:ext cx="2072842" cy="20654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4427984" y="3212976"/>
            <a:ext cx="2232248" cy="526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427984" y="4221088"/>
            <a:ext cx="2232249" cy="193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427984" y="5301208"/>
            <a:ext cx="2160240" cy="2162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9712" y="593626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웹 서버 시스템</a:t>
            </a:r>
            <a:endParaRPr lang="ko-KR" altLang="en-US" sz="120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3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47" y="4149080"/>
            <a:ext cx="5962704" cy="255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(Thread)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자바 </a:t>
            </a:r>
            <a:r>
              <a:rPr lang="ko-KR" altLang="en-US" sz="1800" dirty="0" err="1" smtClean="0"/>
              <a:t>스레드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자바 가상 기계</a:t>
            </a:r>
            <a:r>
              <a:rPr lang="en-US" altLang="ko-KR" sz="1600" dirty="0" smtClean="0"/>
              <a:t>(JVM)</a:t>
            </a:r>
            <a:r>
              <a:rPr lang="ko-KR" altLang="en-US" sz="1600" dirty="0" smtClean="0"/>
              <a:t>에 의해 스케쥴되는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실행 단위의 코드 </a:t>
            </a:r>
            <a:r>
              <a:rPr lang="ko-KR" altLang="en-US" sz="1600" dirty="0" err="1" smtClean="0"/>
              <a:t>블럭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스레드의</a:t>
            </a:r>
            <a:r>
              <a:rPr lang="ko-KR" altLang="en-US" sz="1600" dirty="0" smtClean="0"/>
              <a:t> 생명 주기는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에 의해 관리됨 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JVM</a:t>
            </a:r>
            <a:r>
              <a:rPr lang="ko-KR" altLang="en-US" sz="1400" dirty="0" smtClean="0"/>
              <a:t>은 스레드 단위로 </a:t>
            </a:r>
            <a:r>
              <a:rPr lang="ko-KR" altLang="en-US" sz="1400" dirty="0" err="1" smtClean="0"/>
              <a:t>스케쥴링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JVM</a:t>
            </a:r>
            <a:r>
              <a:rPr lang="ko-KR" altLang="en-US" sz="1800" dirty="0" smtClean="0"/>
              <a:t>과 자바의 </a:t>
            </a:r>
            <a:r>
              <a:rPr lang="ko-KR" altLang="en-US" sz="1800" dirty="0" err="1" smtClean="0"/>
              <a:t>멀티스레딩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하나의 </a:t>
            </a:r>
            <a:r>
              <a:rPr lang="en-US" altLang="ko-KR" sz="1600" dirty="0" smtClean="0"/>
              <a:t>JVM</a:t>
            </a:r>
            <a:r>
              <a:rPr lang="ko-KR" altLang="en-US" sz="1600" dirty="0" smtClean="0"/>
              <a:t>은 하나의 자바 응용프로그램만 실행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자바 응용프로그램이 시작될 때 </a:t>
            </a:r>
            <a:r>
              <a:rPr lang="en-US" altLang="ko-KR" sz="1400" dirty="0" smtClean="0"/>
              <a:t>JVM</a:t>
            </a:r>
            <a:r>
              <a:rPr lang="ko-KR" altLang="en-US" sz="1400" dirty="0" smtClean="0"/>
              <a:t>이 함께 실행됨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자바 응용프로그램이 종료하면 </a:t>
            </a:r>
            <a:r>
              <a:rPr lang="en-US" altLang="ko-KR" sz="1400" dirty="0" smtClean="0"/>
              <a:t>JVM</a:t>
            </a:r>
            <a:r>
              <a:rPr lang="ko-KR" altLang="en-US" sz="1400" dirty="0" smtClean="0"/>
              <a:t>도 함께 종료함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응용프로그램은 하나 이상의 </a:t>
            </a:r>
            <a:r>
              <a:rPr lang="ko-KR" altLang="en-US" sz="1600" dirty="0" err="1" smtClean="0"/>
              <a:t>스레드로</a:t>
            </a:r>
            <a:r>
              <a:rPr lang="ko-KR" altLang="en-US" sz="1600" dirty="0" smtClean="0"/>
              <a:t> 구성 가능</a:t>
            </a:r>
            <a:endParaRPr lang="en-US" altLang="ko-KR" sz="1600" dirty="0" smtClean="0"/>
          </a:p>
          <a:p>
            <a:pPr lvl="1">
              <a:buNone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44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만드는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java.lang.Thread</a:t>
            </a:r>
            <a:r>
              <a:rPr lang="ko-KR" altLang="en-US" dirty="0" smtClean="0"/>
              <a:t> 클래스를 상속받아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java.lang.Runnable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구현하여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1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2918</TotalTime>
  <Words>1561</Words>
  <Application>Microsoft Office PowerPoint</Application>
  <PresentationFormat>화면 슬라이드 쇼(4:3)</PresentationFormat>
  <Paragraphs>671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맑은 고딕</vt:lpstr>
      <vt:lpstr>바탕</vt:lpstr>
      <vt:lpstr>휴먼편지체</vt:lpstr>
      <vt:lpstr>Wingdings</vt:lpstr>
      <vt:lpstr>Wingdings 2</vt:lpstr>
      <vt:lpstr>가을</vt:lpstr>
      <vt:lpstr>PowerPoint 프레젠테이션</vt:lpstr>
      <vt:lpstr>학습 목표</vt:lpstr>
      <vt:lpstr>멀티태스킹(multi-tasking) 개념</vt:lpstr>
      <vt:lpstr>멀티태스킹 프로그램 사례</vt:lpstr>
      <vt:lpstr>스레드와 운영체제</vt:lpstr>
      <vt:lpstr>멀티태스킹과 멀티스레딩</vt:lpstr>
      <vt:lpstr>웹 서버의 멀티스레딩 사례</vt:lpstr>
      <vt:lpstr>자바 스레드(Thread)와 JVM</vt:lpstr>
      <vt:lpstr>자바 스레드 만들기</vt:lpstr>
      <vt:lpstr>Thread 클래스를 상속받아 스레드 만들기(1)</vt:lpstr>
      <vt:lpstr>Thread 클래스를 상속받아 스레드 만들기(2)</vt:lpstr>
      <vt:lpstr>Thread를 상속받아 1초 단위로 초 시간을 출력하는 TimerThread 스레드 작성 사례</vt:lpstr>
      <vt:lpstr>예제 12-1 : Thread를 상속받아 1초 단위 타이머 스레드 만들기</vt:lpstr>
      <vt:lpstr>Runnable 인터페이스로 스레드 만들기</vt:lpstr>
      <vt:lpstr>예제 12-2 : Runnable 인터페이스를 이용하여 1초 단위로 출력하는 타이머 스레드 만들기</vt:lpstr>
      <vt:lpstr>main 스레드</vt:lpstr>
      <vt:lpstr>예제 12-3 : main 스레드 확인과 스레드 정보를 알아내는 코드</vt:lpstr>
      <vt:lpstr>스레드 종료와 타 스레드 강제 종료</vt:lpstr>
      <vt:lpstr>예제 12-4 : 진동하는 스레드와 스레드의 강제 종료</vt:lpstr>
      <vt:lpstr>예제 12-4 정답</vt:lpstr>
      <vt:lpstr>스레드 동기화(Thread Synchronization)</vt:lpstr>
      <vt:lpstr>동기화의 필요성 - 두 스레드가 프린터에 동시 쓰기로 충돌하는 경우 </vt:lpstr>
      <vt:lpstr>synchronized 블록 지정</vt:lpstr>
      <vt:lpstr>예제 12-5 : 두 스레드가 공유 프린터 객체를 통해 동시에 출력하는 경우 동기화 - synchronized 블록 지정</vt:lpstr>
      <vt:lpstr>예제 12-5 실행 결과</vt:lpstr>
      <vt:lpstr>wait()-notify()를 이용한 스레드 동기화</vt:lpstr>
      <vt:lpstr>예제 12-6 : wait(), notify()를 이용한 바 채우기</vt:lpstr>
      <vt:lpstr>예제 12-6 정답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162</cp:revision>
  <dcterms:created xsi:type="dcterms:W3CDTF">2011-08-27T14:53:28Z</dcterms:created>
  <dcterms:modified xsi:type="dcterms:W3CDTF">2018-07-16T02:06:45Z</dcterms:modified>
</cp:coreProperties>
</file>