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300" r:id="rId3"/>
    <p:sldId id="257" r:id="rId4"/>
    <p:sldId id="288" r:id="rId5"/>
    <p:sldId id="290" r:id="rId6"/>
    <p:sldId id="259" r:id="rId7"/>
    <p:sldId id="260" r:id="rId8"/>
    <p:sldId id="287" r:id="rId9"/>
    <p:sldId id="262" r:id="rId10"/>
    <p:sldId id="292" r:id="rId11"/>
    <p:sldId id="291" r:id="rId12"/>
    <p:sldId id="263" r:id="rId13"/>
    <p:sldId id="293" r:id="rId14"/>
    <p:sldId id="294" r:id="rId15"/>
    <p:sldId id="295" r:id="rId16"/>
    <p:sldId id="264" r:id="rId17"/>
    <p:sldId id="296" r:id="rId18"/>
    <p:sldId id="265" r:id="rId19"/>
    <p:sldId id="297" r:id="rId20"/>
    <p:sldId id="298" r:id="rId21"/>
    <p:sldId id="270" r:id="rId22"/>
    <p:sldId id="281" r:id="rId23"/>
    <p:sldId id="282" r:id="rId24"/>
    <p:sldId id="283" r:id="rId25"/>
    <p:sldId id="284" r:id="rId26"/>
    <p:sldId id="285" r:id="rId27"/>
    <p:sldId id="286" r:id="rId28"/>
    <p:sldId id="29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1" d="100"/>
          <a:sy n="101" d="100"/>
        </p:scale>
        <p:origin x="1529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입출력과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파일 입출력 동안 예외 발생 가능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 동안 </a:t>
            </a:r>
            <a:r>
              <a:rPr lang="en-US" altLang="ko-KR" sz="1600" dirty="0" smtClean="0"/>
              <a:t>: </a:t>
            </a:r>
            <a:r>
              <a:rPr lang="en-US" altLang="ko-KR" sz="1600" b="1" dirty="0" err="1">
                <a:solidFill>
                  <a:srgbClr val="C00000"/>
                </a:solidFill>
              </a:rPr>
              <a:t>FileNotFoundException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발생 가능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파일의 경로명이 틀리거나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디스크의 고장 등으로 </a:t>
            </a:r>
            <a:r>
              <a:rPr lang="ko-KR" altLang="en-US" sz="1200" dirty="0"/>
              <a:t>파일을 열 수 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smtClean="0"/>
              <a:t>파일 읽기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쓰기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닫기를 하는 동안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C00000"/>
                </a:solidFill>
              </a:rPr>
              <a:t>IOException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발생 가능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디스크 </a:t>
            </a:r>
            <a:r>
              <a:rPr lang="ko-KR" altLang="en-US" sz="1400" dirty="0" err="1" smtClean="0"/>
              <a:t>오동작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파일이 중간에 깨진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디스크 공간이 모자라서 파일 입출력 불가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try-catch </a:t>
            </a:r>
            <a:r>
              <a:rPr lang="ko-KR" altLang="en-US" sz="1800" dirty="0" smtClean="0"/>
              <a:t>블록 반드시 필요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자바 컴파일러의 강제 사항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2358202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("c:\\test.txt"); // </a:t>
            </a:r>
            <a:r>
              <a:rPr lang="en-US" altLang="ko-KR" sz="1200" dirty="0" err="1"/>
              <a:t>FileNotFoundException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발생가능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3504708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08512" y="4183053"/>
            <a:ext cx="392392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("c:\\test.txt");</a:t>
            </a:r>
          </a:p>
          <a:p>
            <a:pPr defTabSz="180000"/>
            <a:r>
              <a:rPr lang="en-US" altLang="ko-KR" sz="1200" dirty="0" smtClean="0"/>
              <a:t>	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FileNotFoundException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파일을 열 수 없음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b="1" dirty="0" smtClean="0"/>
              <a:t>} catch(</a:t>
            </a:r>
            <a:r>
              <a:rPr lang="en-US" altLang="ko-KR" sz="1200" b="1" dirty="0" err="1" smtClean="0"/>
              <a:t>IOException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589240"/>
            <a:ext cx="2487289" cy="638473"/>
          </a:xfrm>
          <a:prstGeom prst="wedgeRoundRectCallout">
            <a:avLst>
              <a:gd name="adj1" fmla="val 60395"/>
              <a:gd name="adj2" fmla="val -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생략 </a:t>
            </a:r>
            <a:r>
              <a:rPr lang="ko-KR" altLang="en-US" sz="1050" dirty="0"/>
              <a:t>가능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FileNotFoundException</a:t>
            </a:r>
            <a:r>
              <a:rPr lang="ko-KR" altLang="en-US" sz="1050" dirty="0"/>
              <a:t>은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IOException</a:t>
            </a:r>
            <a:r>
              <a:rPr lang="ko-KR" altLang="en-US" sz="1050" dirty="0" smtClean="0"/>
              <a:t>을 </a:t>
            </a:r>
            <a:r>
              <a:rPr lang="ko-KR" altLang="en-US" sz="1050" dirty="0"/>
              <a:t>상속받기 </a:t>
            </a:r>
            <a:r>
              <a:rPr lang="ko-KR" altLang="en-US" sz="1050" dirty="0" smtClean="0"/>
              <a:t>때문에</a:t>
            </a:r>
            <a:endParaRPr lang="en-US" altLang="ko-KR" sz="1050" dirty="0" smtClean="0"/>
          </a:p>
          <a:p>
            <a:r>
              <a:rPr lang="ko-KR" altLang="en-US" sz="1050" dirty="0" smtClean="0"/>
              <a:t>아래의 </a:t>
            </a:r>
            <a:r>
              <a:rPr lang="en-US" altLang="ko-KR" sz="1050" dirty="0"/>
              <a:t>catch </a:t>
            </a:r>
            <a:r>
              <a:rPr lang="ko-KR" altLang="en-US" sz="1050" dirty="0"/>
              <a:t>블록 하나만 있으면 됨</a:t>
            </a:r>
          </a:p>
        </p:txBody>
      </p:sp>
      <p:sp>
        <p:nvSpPr>
          <p:cNvPr id="12" name="왼쪽 중괄호 11"/>
          <p:cNvSpPr/>
          <p:nvPr/>
        </p:nvSpPr>
        <p:spPr>
          <a:xfrm>
            <a:off x="4427984" y="5373216"/>
            <a:ext cx="180528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8" y="1574676"/>
            <a:ext cx="7023081" cy="11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" y="2924944"/>
            <a:ext cx="703149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09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728" y="2204864"/>
            <a:ext cx="551041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FileReaderEx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in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("c:\\windows\\system.ini");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 // </a:t>
            </a:r>
            <a:r>
              <a:rPr lang="ko-KR" altLang="en-US" sz="1200" dirty="0"/>
              <a:t>한 문자씩 파일 끝까지 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((char)c);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catch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128194"/>
            <a:ext cx="2736304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FileReader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c:\windows\system.ini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파일을 읽어 화면에 출력하는 프로그램을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system.ini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텍스트 파일이다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19872" y="4027718"/>
            <a:ext cx="2016224" cy="289441"/>
          </a:xfrm>
          <a:prstGeom prst="wedgeRoundRectCallout">
            <a:avLst>
              <a:gd name="adj1" fmla="val -106584"/>
              <a:gd name="adj2" fmla="val -105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 끝을 만나면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</a:t>
            </a:r>
            <a:r>
              <a:rPr lang="ko-KR" altLang="en-US" dirty="0" smtClean="0"/>
              <a:t>텍스트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텍스트 파일에 쓰기 위해 문자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이용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파일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생성하고 파일을 열어 </a:t>
            </a:r>
            <a:r>
              <a:rPr lang="ko-KR" altLang="en-US" sz="1400" dirty="0" err="1" smtClean="0"/>
              <a:t>스트림과</a:t>
            </a:r>
            <a:r>
              <a:rPr lang="ko-KR" altLang="en-US" sz="1400" dirty="0" smtClean="0"/>
              <a:t> 연결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쓰기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write()</a:t>
            </a:r>
            <a:r>
              <a:rPr lang="ko-KR" altLang="en-US" sz="1400" dirty="0" smtClean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 smtClean="0"/>
              <a:t>블록 단위로 쓰기 가능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close()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닫기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72098" y="2329135"/>
            <a:ext cx="54006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FileWriter fout = new FileWriter("c</a:t>
            </a:r>
            <a:r>
              <a:rPr lang="en-US" altLang="ko-KR" sz="1400" dirty="0" smtClean="0"/>
              <a:t>:\\Temp\\test.txt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72098" y="3481263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('A');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'A'</a:t>
            </a:r>
            <a:r>
              <a:rPr lang="ko-KR" altLang="en-US" sz="1400" dirty="0"/>
              <a:t>를 파일에 기록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72098" y="4345940"/>
            <a:ext cx="53761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[0]</a:t>
            </a:r>
            <a:r>
              <a:rPr lang="ko-KR" altLang="en-US" sz="1400" dirty="0"/>
              <a:t>부터 버퍼 크기만큼 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72097" y="5825819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 //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닫기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기록할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26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86" y="1484784"/>
            <a:ext cx="6887490" cy="215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86" y="3714007"/>
            <a:ext cx="6840760" cy="23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3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4" y="2208567"/>
            <a:ext cx="3200484" cy="16764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13-2 : </a:t>
            </a:r>
            <a:r>
              <a:rPr lang="en-US" altLang="ko-KR" sz="2400" dirty="0" err="1"/>
              <a:t>FileWriter</a:t>
            </a:r>
            <a:r>
              <a:rPr lang="ko-KR" altLang="en-US" sz="2400" dirty="0"/>
              <a:t>를 이용하여 텍스트 파일 쓰기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사용자로부터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텍스트를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:\Temp\test.txt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파일에 저장하는 프로그램을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사용자는 키 입력 후 라인 첫 위치에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ctrl-z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(EOF)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입력하라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1118"/>
            <a:ext cx="48245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FileWriterEx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InputStreamReader</a:t>
            </a:r>
            <a:r>
              <a:rPr lang="en-US" altLang="ko-KR" sz="1200" b="1" dirty="0"/>
              <a:t>(System.in</a:t>
            </a:r>
            <a:r>
              <a:rPr lang="en-US" altLang="ko-KR" sz="1200" b="1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fout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FileWriter("c</a:t>
            </a:r>
            <a:r>
              <a:rPr lang="en-US" altLang="ko-KR" sz="1200" b="1" dirty="0" smtClean="0"/>
              <a:t>:\\Temp</a:t>
            </a:r>
            <a:r>
              <a:rPr lang="en-US" altLang="ko-KR" sz="1200" b="1" dirty="0"/>
              <a:t>\\test.txt");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(c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받은 </a:t>
            </a:r>
            <a:r>
              <a:rPr lang="ko-KR" altLang="en-US" sz="1200" dirty="0"/>
              <a:t>문자를 파일에 저장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fout.close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catch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47784" y="3046789"/>
            <a:ext cx="929005" cy="289441"/>
          </a:xfrm>
          <a:prstGeom prst="wedgeRoundRectCallout">
            <a:avLst>
              <a:gd name="adj1" fmla="val -72391"/>
              <a:gd name="adj2" fmla="val 173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smtClean="0"/>
              <a:t>&lt;Enter&gt; </a:t>
            </a:r>
            <a:r>
              <a:rPr lang="ko-KR" altLang="en-US" sz="1100" smtClean="0"/>
              <a:t>키</a:t>
            </a:r>
            <a:endParaRPr lang="ko-KR" altLang="en-US" sz="11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2821" y="3924014"/>
            <a:ext cx="1050994" cy="289441"/>
          </a:xfrm>
          <a:prstGeom prst="wedgeRoundRectCallout">
            <a:avLst>
              <a:gd name="adj1" fmla="val -50100"/>
              <a:gd name="adj2" fmla="val -1686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ctrl-z </a:t>
            </a:r>
            <a:r>
              <a:rPr lang="ko-KR" altLang="en-US" sz="1100" dirty="0"/>
              <a:t>키 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5636378"/>
            <a:ext cx="2101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실행 결과 </a:t>
            </a:r>
            <a:r>
              <a:rPr lang="en-US" altLang="ko-KR" sz="1200" dirty="0"/>
              <a:t>test.txt </a:t>
            </a:r>
            <a:r>
              <a:rPr lang="ko-KR" altLang="en-US" sz="1200" dirty="0"/>
              <a:t>파일 생성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" y="4615612"/>
            <a:ext cx="3173269" cy="10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바이너리 값을 파일에 저장하기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프로그램 내의 변수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배열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버퍼에 든 바이너리 값을 파일에 그대로 기록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FileOutputStream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이용</a:t>
            </a:r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쓰기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write()</a:t>
            </a:r>
            <a:r>
              <a:rPr lang="ko-KR" altLang="en-US" sz="1400" dirty="0"/>
              <a:t>로 문자 하나 씩 </a:t>
            </a:r>
            <a:r>
              <a:rPr lang="ko-KR" altLang="en-US" sz="1400" dirty="0" smtClean="0"/>
              <a:t>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close</a:t>
            </a:r>
            <a:r>
              <a:rPr lang="en-US" altLang="ko-KR" sz="1400" dirty="0"/>
              <a:t>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1"/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5339937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9151" y="3289200"/>
            <a:ext cx="6091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FileOutputStream fout = new FileOutputStream("c:\\Temp\\test.out");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4397623"/>
            <a:ext cx="6091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byte b[] = {</a:t>
            </a:r>
            <a:r>
              <a:rPr lang="en-US" altLang="ko-KR" sz="1200" b="1" dirty="0"/>
              <a:t>7,51,3,4,-1,24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 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(b[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]); // </a:t>
            </a:r>
            <a:r>
              <a:rPr lang="ko-KR" altLang="en-US" sz="1200" dirty="0"/>
              <a:t>배열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바이너리 </a:t>
            </a:r>
            <a:r>
              <a:rPr lang="ko-KR" altLang="en-US" sz="1200" dirty="0" smtClean="0"/>
              <a:t>그대로 </a:t>
            </a:r>
            <a:r>
              <a:rPr lang="ko-KR" altLang="en-US" sz="1200" dirty="0"/>
              <a:t>기록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4933137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08644"/>
            <a:ext cx="7406233" cy="2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005064"/>
            <a:ext cx="7413213" cy="222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67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88840"/>
            <a:ext cx="66247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byte </a:t>
            </a:r>
            <a:r>
              <a:rPr lang="en-US" altLang="ko-KR" sz="1200" dirty="0"/>
              <a:t>b[] = {</a:t>
            </a:r>
            <a:r>
              <a:rPr lang="en-US" altLang="ko-KR" sz="1200" b="1" dirty="0"/>
              <a:t>7,51,3,4,-1,24</a:t>
            </a:r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FileOutputStream </a:t>
            </a:r>
            <a:r>
              <a:rPr lang="en-US" altLang="ko-KR" sz="1200" dirty="0"/>
              <a:t>fout = new FileOutputStream("c</a:t>
            </a:r>
            <a:r>
              <a:rPr lang="en-US" altLang="ko-KR" sz="1200" dirty="0" smtClean="0"/>
              <a:t>:\\Temp\\test.out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(b[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]);</a:t>
            </a:r>
            <a:r>
              <a:rPr lang="en-US" altLang="ko-KR" sz="1200" dirty="0"/>
              <a:t>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바이너리를 그대로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</a:t>
            </a:r>
            <a:r>
              <a:rPr lang="en-US" altLang="ko-KR" sz="1200" dirty="0" smtClean="0"/>
              <a:t>:\\Temp\\test.out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13-3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FileOutputStream</a:t>
            </a:r>
            <a:r>
              <a:rPr lang="ko-KR" altLang="en-US" sz="2400" dirty="0" smtClean="0"/>
              <a:t>으로 바이너리 파일 쓰기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 err="1"/>
              <a:t>FileOutputStream</a:t>
            </a:r>
            <a:r>
              <a:rPr lang="ko-KR" altLang="en-US" dirty="0"/>
              <a:t>을 이용하여 </a:t>
            </a:r>
            <a:r>
              <a:rPr lang="en-US" altLang="ko-KR" dirty="0"/>
              <a:t>byte [] </a:t>
            </a:r>
            <a:r>
              <a:rPr lang="ko-KR" altLang="en-US" dirty="0"/>
              <a:t>배열 속에 들어 있는 바이너리 값을 </a:t>
            </a:r>
            <a:r>
              <a:rPr lang="en-US" altLang="ko-KR" dirty="0"/>
              <a:t>c</a:t>
            </a:r>
            <a:r>
              <a:rPr lang="en-US" altLang="ko-KR" dirty="0" smtClean="0"/>
              <a:t>:\</a:t>
            </a:r>
            <a:r>
              <a:rPr lang="en-US" altLang="ko-KR" dirty="0" smtClean="0"/>
              <a:t>Temp\</a:t>
            </a:r>
            <a:r>
              <a:rPr lang="en-US" altLang="ko-KR" dirty="0" smtClean="0"/>
              <a:t>test.out </a:t>
            </a:r>
            <a:r>
              <a:rPr lang="ko-KR" altLang="en-US" dirty="0"/>
              <a:t>파일에 저장하라</a:t>
            </a:r>
            <a:r>
              <a:rPr lang="en-US" altLang="ko-KR" dirty="0"/>
              <a:t>. </a:t>
            </a:r>
            <a:r>
              <a:rPr lang="ko-KR" altLang="en-US" dirty="0"/>
              <a:t>이 파일은 바이너리 파일이 된다</a:t>
            </a:r>
            <a:r>
              <a:rPr lang="en-US" altLang="ko-KR" dirty="0"/>
              <a:t>. </a:t>
            </a:r>
            <a:r>
              <a:rPr lang="ko-KR" altLang="en-US" dirty="0"/>
              <a:t>이 파일은 예제 </a:t>
            </a:r>
            <a:r>
              <a:rPr lang="en-US" altLang="ko-KR" dirty="0"/>
              <a:t>13-4</a:t>
            </a:r>
            <a:r>
              <a:rPr lang="ko-KR" altLang="en-US" dirty="0"/>
              <a:t>에서 읽어 출력할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5141222"/>
            <a:ext cx="66247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:\Temp\test.out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96136" y="3574131"/>
            <a:ext cx="2232248" cy="280928"/>
          </a:xfrm>
          <a:prstGeom prst="wedgeRoundRectCallout">
            <a:avLst>
              <a:gd name="adj1" fmla="val -71170"/>
              <a:gd name="adj2" fmla="val -11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fout.write</a:t>
            </a:r>
            <a:r>
              <a:rPr lang="en-US" altLang="ko-KR" sz="1050" dirty="0"/>
              <a:t>(b); </a:t>
            </a:r>
            <a:r>
              <a:rPr lang="ko-KR" altLang="en-US" sz="1050" dirty="0"/>
              <a:t>한 </a:t>
            </a:r>
            <a:r>
              <a:rPr lang="ko-KR" altLang="en-US" sz="1050" dirty="0" smtClean="0"/>
              <a:t>줄로 코딩 가능</a:t>
            </a:r>
            <a:endParaRPr lang="ko-KR" altLang="en-US" sz="1050" dirty="0"/>
          </a:p>
        </p:txBody>
      </p:sp>
      <p:sp>
        <p:nvSpPr>
          <p:cNvPr id="10" name="왼쪽 중괄호 9"/>
          <p:cNvSpPr/>
          <p:nvPr/>
        </p:nvSpPr>
        <p:spPr>
          <a:xfrm flipH="1">
            <a:off x="5148064" y="3563265"/>
            <a:ext cx="216024" cy="288032"/>
          </a:xfrm>
          <a:prstGeom prst="leftBrace">
            <a:avLst>
              <a:gd name="adj1" fmla="val 204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9" y="5589240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6138" y="5945170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/>
              <a:t>바이너리 파일에서 읽기 위해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클래스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읽기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read()</a:t>
            </a:r>
            <a:r>
              <a:rPr lang="ko-KR" altLang="en-US" sz="1400" dirty="0"/>
              <a:t>로 문자 하나 씩 </a:t>
            </a:r>
            <a:r>
              <a:rPr lang="ko-KR" altLang="en-US" sz="1400" dirty="0" smtClean="0"/>
              <a:t>파일에서 읽기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블록 </a:t>
            </a:r>
            <a:r>
              <a:rPr lang="ko-KR" altLang="en-US" sz="1400" dirty="0"/>
              <a:t>단위로 읽</a:t>
            </a:r>
            <a:r>
              <a:rPr lang="ko-KR" altLang="en-US" sz="1400" dirty="0" smtClean="0"/>
              <a:t>기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7164" y="2581454"/>
            <a:ext cx="4949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FileInputStream fin = new FileInputStream("c</a:t>
            </a:r>
            <a:r>
              <a:rPr lang="en-US" altLang="ko-KR" sz="1200" dirty="0" smtClean="0"/>
              <a:t>:\\Temp\\test.out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61309" y="3637473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/>
            <a:r>
              <a:rPr lang="en-US" altLang="ko-KR" sz="1200" dirty="0"/>
              <a:t>while((c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 smtClean="0"/>
              <a:t>	b[n</a:t>
            </a:r>
            <a:r>
              <a:rPr lang="en-US" altLang="ko-KR" sz="1200" dirty="0"/>
              <a:t>] = (byte)c; // </a:t>
            </a:r>
            <a:r>
              <a:rPr lang="ko-KR" altLang="en-US" sz="1200" dirty="0"/>
              <a:t>읽은 바이트를 배열에 저장</a:t>
            </a:r>
          </a:p>
          <a:p>
            <a:pPr defTabSz="180000"/>
            <a:r>
              <a:rPr lang="en-US" altLang="ko-KR" sz="1200" dirty="0" smtClean="0"/>
              <a:t>	n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567164" y="5240233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fin.read</a:t>
            </a:r>
            <a:r>
              <a:rPr lang="en-US" altLang="ko-KR" sz="1200" dirty="0"/>
              <a:t>(b);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바이트 크기만큼 바이너리 그대로 읽기</a:t>
            </a:r>
          </a:p>
        </p:txBody>
      </p:sp>
    </p:spTree>
    <p:extLst>
      <p:ext uri="{BB962C8B-B14F-4D97-AF65-F5344CB8AC3E}">
        <p14:creationId xmlns:p14="http://schemas.microsoft.com/office/powerpoint/2010/main" val="23251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대한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파일 입출력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바이너리 파일 입출력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클래스로 파일 속성 알아내기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복사 응용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7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26" y="1761265"/>
            <a:ext cx="6842434" cy="10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91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13-4 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3936" y="1992443"/>
            <a:ext cx="4846536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java.io.*;</a:t>
            </a:r>
          </a:p>
          <a:p>
            <a:pPr defTabSz="180000"/>
            <a:r>
              <a:rPr lang="en-US" altLang="ko-KR" sz="1100" dirty="0" smtClean="0"/>
              <a:t>public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FileInputStreamEx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byte </a:t>
            </a:r>
            <a:r>
              <a:rPr lang="en-US" altLang="ko-KR" sz="1100" dirty="0"/>
              <a:t>b[] = </a:t>
            </a:r>
            <a:r>
              <a:rPr lang="en-US" altLang="ko-KR" sz="1100" b="1" dirty="0"/>
              <a:t>new byte [6]</a:t>
            </a:r>
            <a:r>
              <a:rPr lang="en-US" altLang="ko-KR" sz="1100" dirty="0"/>
              <a:t>; // </a:t>
            </a:r>
            <a:r>
              <a:rPr lang="ko-KR" altLang="en-US" sz="1100" dirty="0"/>
              <a:t>비어 있는 </a:t>
            </a:r>
            <a:r>
              <a:rPr lang="en-US" altLang="ko-KR" sz="1100" dirty="0"/>
              <a:t>byte </a:t>
            </a:r>
            <a:r>
              <a:rPr lang="ko-KR" altLang="en-US" sz="1100" dirty="0"/>
              <a:t>배열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	try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dirty="0" smtClean="0"/>
              <a:t>			FileInputStream </a:t>
            </a:r>
            <a:r>
              <a:rPr lang="en-US" altLang="ko-KR" sz="1100" dirty="0"/>
              <a:t>fin = 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new </a:t>
            </a:r>
            <a:r>
              <a:rPr lang="en-US" altLang="ko-KR" sz="1100" b="1" dirty="0"/>
              <a:t>FileInputStream("c</a:t>
            </a:r>
            <a:r>
              <a:rPr lang="en-US" altLang="ko-KR" sz="1100" b="1" dirty="0" smtClean="0"/>
              <a:t>:\\Temp\\test.out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</a:t>
            </a:r>
            <a:r>
              <a:rPr lang="en-US" altLang="ko-KR" sz="1100" dirty="0"/>
              <a:t>, c;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while</a:t>
            </a:r>
            <a:r>
              <a:rPr lang="en-US" altLang="ko-KR" sz="1100" dirty="0"/>
              <a:t>((</a:t>
            </a:r>
            <a:r>
              <a:rPr lang="en-US" altLang="ko-KR" sz="1100" b="1" dirty="0"/>
              <a:t>c = </a:t>
            </a:r>
            <a:r>
              <a:rPr lang="en-US" altLang="ko-KR" sz="1100" b="1" dirty="0" err="1"/>
              <a:t>fin.read</a:t>
            </a:r>
            <a:r>
              <a:rPr lang="en-US" altLang="ko-KR" sz="1100" b="1" dirty="0"/>
              <a:t>()</a:t>
            </a:r>
            <a:r>
              <a:rPr lang="en-US" altLang="ko-KR" sz="1100" dirty="0"/>
              <a:t>)!= -1) {</a:t>
            </a:r>
          </a:p>
          <a:p>
            <a:pPr defTabSz="180000"/>
            <a:r>
              <a:rPr lang="en-US" altLang="ko-KR" sz="1100" dirty="0" smtClean="0"/>
              <a:t>				b[n</a:t>
            </a:r>
            <a:r>
              <a:rPr lang="en-US" altLang="ko-KR" sz="1100" dirty="0"/>
              <a:t>] = (byte)c; // </a:t>
            </a:r>
            <a:r>
              <a:rPr lang="ko-KR" altLang="en-US" sz="1100" dirty="0"/>
              <a:t>읽은 바이트를 배열에 저장</a:t>
            </a:r>
          </a:p>
          <a:p>
            <a:pPr defTabSz="180000"/>
            <a:r>
              <a:rPr lang="en-US" altLang="ko-KR" sz="1100" dirty="0" smtClean="0"/>
              <a:t>				n</a:t>
            </a:r>
            <a:r>
              <a:rPr lang="en-US" altLang="ko-KR" sz="1100" dirty="0"/>
              <a:t>++;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"</a:t>
            </a:r>
            <a:r>
              <a:rPr lang="en-US" altLang="ko-KR" sz="1100" dirty="0"/>
              <a:t>c</a:t>
            </a:r>
            <a:r>
              <a:rPr lang="en-US" altLang="ko-KR" sz="1100" dirty="0" smtClean="0"/>
              <a:t>:\\Temp\\test.out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 smtClean="0"/>
              <a:t>.");</a:t>
            </a:r>
          </a:p>
          <a:p>
            <a:pPr defTabSz="180000"/>
            <a:r>
              <a:rPr lang="en-US" altLang="ko-KR" sz="1100" dirty="0" smtClean="0"/>
              <a:t>	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err="1" smtClean="0"/>
              <a:t>System.out.print</a:t>
            </a:r>
            <a:r>
              <a:rPr lang="en-US" altLang="ko-KR" sz="1100" b="1" dirty="0" smtClean="0"/>
              <a:t>(b[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/>
              <a:t>]+" 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fin.close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} 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IOException</a:t>
            </a:r>
            <a:r>
              <a:rPr lang="en-US" altLang="ko-KR" sz="1100" b="1" dirty="0"/>
              <a:t> e) { }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sv-SE" altLang="ko-KR" sz="1100" dirty="0" smtClean="0">
              <a:latin typeface="+mj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59" y="1268760"/>
            <a:ext cx="7886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FileInputStream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:\Temp\test.out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13-3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저장한 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읽어 바이너리 값들을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byte 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 속에 저장하고 화면에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3936" y="6093296"/>
            <a:ext cx="4846536" cy="43088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:\Temp\test.out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 51 3 4 -1 24</a:t>
            </a:r>
            <a:endParaRPr lang="ko-KR" altLang="en-US" sz="1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3871464" cy="5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5166" y="2770069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File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파일의 경로명 및 속성을 다루는 클래스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java.io.File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파일과 디렉터리 경로명의 추상적 표현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파일 이름 변경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디렉터리 생성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크기 등 파일 관리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File </a:t>
            </a:r>
            <a:r>
              <a:rPr lang="ko-KR" altLang="en-US" sz="1800" dirty="0" smtClean="0"/>
              <a:t>객체에는 파일 읽기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쓰기 기능 없음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파일 입출력</a:t>
            </a:r>
            <a:r>
              <a:rPr lang="ko-KR" altLang="en-US" sz="1600" dirty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입출력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File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생성자에</a:t>
            </a:r>
            <a:r>
              <a:rPr lang="ko-KR" altLang="en-US" sz="1600" dirty="0" smtClean="0"/>
              <a:t> 파일 경로명을 주어 </a:t>
            </a:r>
            <a:r>
              <a:rPr lang="en-US" altLang="ko-KR" sz="1600" dirty="0" smtClean="0"/>
              <a:t>File </a:t>
            </a: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디렉터리와 파일명을 나누어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3337" y="4886023"/>
            <a:ext cx="345363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</a:t>
            </a:r>
            <a:r>
              <a:rPr lang="en-US" altLang="ko-KR" sz="1400" dirty="0" smtClean="0"/>
              <a:t>:\\Temp</a:t>
            </a:r>
            <a:r>
              <a:rPr lang="en-US" altLang="ko-KR" sz="1400" dirty="0"/>
              <a:t>\\test.txt");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5831579"/>
            <a:ext cx="342157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</a:t>
            </a:r>
            <a:r>
              <a:rPr lang="en-US" altLang="ko-KR" sz="1400" dirty="0" smtClean="0"/>
              <a:t>:\\Temp</a:t>
            </a:r>
            <a:r>
              <a:rPr lang="en-US" altLang="ko-KR" sz="1400" dirty="0"/>
              <a:t>", "test.txt");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43608" y="0"/>
            <a:ext cx="6693924" cy="679450"/>
          </a:xfrm>
        </p:spPr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5" y="836712"/>
            <a:ext cx="5637679" cy="17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566753" cy="38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5752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long size =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File("c:\\windows\\system.ini");</a:t>
            </a:r>
          </a:p>
          <a:p>
            <a:pPr defTabSz="180000"/>
            <a:r>
              <a:rPr lang="en-US" altLang="ko-KR" sz="1200" dirty="0" smtClean="0"/>
              <a:t>String </a:t>
            </a:r>
            <a:r>
              <a:rPr lang="en-US" altLang="ko-KR" sz="1200" dirty="0"/>
              <a:t>filename = </a:t>
            </a:r>
            <a:r>
              <a:rPr lang="en-US" altLang="ko-KR" sz="1200" b="1" dirty="0" err="1"/>
              <a:t>f.getName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// </a:t>
            </a:r>
            <a:r>
              <a:rPr lang="en-US" altLang="ko-KR" sz="1200" dirty="0"/>
              <a:t>"system.ini"</a:t>
            </a:r>
          </a:p>
          <a:p>
            <a:pPr defTabSz="180000"/>
            <a:r>
              <a:rPr lang="en-US" altLang="ko-KR" sz="1200" dirty="0"/>
              <a:t>String path = </a:t>
            </a:r>
            <a:r>
              <a:rPr lang="en-US" altLang="ko-KR" sz="1200" b="1" dirty="0" err="1"/>
              <a:t>f.getPath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		// </a:t>
            </a:r>
            <a:r>
              <a:rPr lang="en-US" altLang="ko-KR" sz="1200" dirty="0"/>
              <a:t>"c:\\windows\\system.ini"</a:t>
            </a:r>
          </a:p>
          <a:p>
            <a:pPr defTabSz="180000"/>
            <a:r>
              <a:rPr lang="en-US" altLang="ko-KR" sz="1200" dirty="0"/>
              <a:t>String parent = </a:t>
            </a:r>
            <a:r>
              <a:rPr lang="en-US" altLang="ko-KR" sz="1200" b="1" dirty="0"/>
              <a:t>f.getParent()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"c:\\windows"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2378" y="4057472"/>
            <a:ext cx="574350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c:\windows\system.ini</a:t>
            </a:r>
            <a:r>
              <a:rPr lang="ko-KR" altLang="en-US" dirty="0"/>
              <a:t>은 파일입니다</a:t>
            </a:r>
            <a:r>
              <a:rPr lang="en-US" altLang="ko-KR" dirty="0"/>
              <a:t>.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780890"/>
            <a:ext cx="57217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</a:t>
            </a:r>
            <a:r>
              <a:rPr lang="en-US" altLang="ko-KR" sz="1200" dirty="0" smtClean="0"/>
              <a:t>:\\Temp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File[] subfiles = </a:t>
            </a:r>
            <a:r>
              <a:rPr lang="en-US" altLang="ko-KR" sz="1200" b="1" dirty="0"/>
              <a:t>f.listFiles()</a:t>
            </a:r>
            <a:r>
              <a:rPr lang="en-US" altLang="ko-KR" sz="1200" dirty="0"/>
              <a:t>; // c</a:t>
            </a:r>
            <a:r>
              <a:rPr lang="en-US" altLang="ko-KR" sz="1200" dirty="0" smtClean="0"/>
              <a:t>:\Temp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파일 및 서브 디렉터리 리스트 </a:t>
            </a:r>
            <a:r>
              <a:rPr lang="ko-KR" altLang="en-US" sz="1200" dirty="0" smtClean="0"/>
              <a:t>얻기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filenames.length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subfiles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서브 파일명 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("\t</a:t>
            </a:r>
            <a:r>
              <a:rPr lang="ko-KR" altLang="en-US" sz="1200" dirty="0"/>
              <a:t>파일 크기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].length()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//</a:t>
            </a:r>
            <a:r>
              <a:rPr lang="ko-KR" altLang="en-US" sz="1200" dirty="0" smtClean="0"/>
              <a:t>서브파일크기출력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크기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경로명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78089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디렉터리 파일</a:t>
            </a:r>
            <a:endParaRPr lang="en-US" altLang="ko-KR" sz="1600" dirty="0" smtClean="0"/>
          </a:p>
          <a:p>
            <a:r>
              <a:rPr lang="ko-KR" altLang="en-US" sz="1600" dirty="0" smtClean="0"/>
              <a:t>    리스트 얻기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018438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타입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860948" y="3068960"/>
            <a:ext cx="57435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en-US" altLang="ko-KR" sz="1200" b="1" dirty="0" err="1"/>
              <a:t>f.isFile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파일입니다</a:t>
            </a:r>
            <a:r>
              <a:rPr lang="en-US" altLang="ko-KR" sz="1200" dirty="0"/>
              <a:t>."); // </a:t>
            </a:r>
            <a:r>
              <a:rPr lang="ko-KR" altLang="en-US" sz="1200" dirty="0" smtClean="0"/>
              <a:t>파일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else if(</a:t>
            </a:r>
            <a:r>
              <a:rPr lang="en-US" altLang="ko-KR" sz="1200" b="1" dirty="0" err="1"/>
              <a:t>f.isDirectory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디렉터리입니다</a:t>
            </a:r>
            <a:r>
              <a:rPr lang="en-US" altLang="ko-KR" sz="1200" dirty="0"/>
              <a:t>."); // </a:t>
            </a:r>
            <a:r>
              <a:rPr lang="ko-KR" altLang="en-US" sz="1200" dirty="0" smtClean="0"/>
              <a:t>디렉터리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13-5 : </a:t>
            </a:r>
            <a:r>
              <a:rPr lang="en-US" altLang="ko-KR" dirty="0"/>
              <a:t>File </a:t>
            </a:r>
            <a:r>
              <a:rPr lang="ko-KR" altLang="en-US" dirty="0" smtClean="0"/>
              <a:t>클래스를 </a:t>
            </a:r>
            <a:r>
              <a:rPr lang="ko-KR" altLang="en-US" dirty="0"/>
              <a:t>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934940"/>
            <a:ext cx="518457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java.io.File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FileClassExample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static void </a:t>
            </a:r>
            <a:r>
              <a:rPr lang="en-US" altLang="ko-KR" sz="1100" b="1" dirty="0" err="1"/>
              <a:t>listDirectory</a:t>
            </a:r>
            <a:r>
              <a:rPr lang="en-US" altLang="ko-KR" sz="1100" b="1" dirty="0"/>
              <a:t>(File </a:t>
            </a:r>
            <a:r>
              <a:rPr lang="en-US" altLang="ko-KR" sz="1100" b="1" dirty="0" err="1"/>
              <a:t>dir</a:t>
            </a:r>
            <a:r>
              <a:rPr lang="en-US" altLang="ko-KR" sz="1100" b="1" dirty="0"/>
              <a:t>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("-----" + </a:t>
            </a:r>
            <a:r>
              <a:rPr lang="en-US" altLang="ko-KR" sz="1100" dirty="0" err="1"/>
              <a:t>dir.getPath</a:t>
            </a:r>
            <a:r>
              <a:rPr lang="en-US" altLang="ko-KR" sz="1100" dirty="0"/>
              <a:t>() + "</a:t>
            </a:r>
            <a:r>
              <a:rPr lang="ko-KR" altLang="en-US" sz="1100" dirty="0"/>
              <a:t>의 서브 리스트 입니다</a:t>
            </a:r>
            <a:r>
              <a:rPr lang="en-US" altLang="ko-KR" sz="1100" dirty="0"/>
              <a:t>.-----");</a:t>
            </a:r>
          </a:p>
          <a:p>
            <a:pPr defTabSz="180000"/>
            <a:r>
              <a:rPr lang="en-US" altLang="ko-KR" sz="1100" dirty="0" smtClean="0"/>
              <a:t>		File</a:t>
            </a:r>
            <a:r>
              <a:rPr lang="en-US" altLang="ko-KR" sz="1100" dirty="0"/>
              <a:t>[]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 = </a:t>
            </a:r>
            <a:r>
              <a:rPr lang="en-US" altLang="ko-KR" sz="1100" b="1" dirty="0" err="1"/>
              <a:t>dir.listFiles</a:t>
            </a:r>
            <a:r>
              <a:rPr lang="en-US" altLang="ko-KR" sz="1100" b="1" dirty="0" smtClean="0"/>
              <a:t>()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subFiles.length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File </a:t>
            </a:r>
            <a:r>
              <a:rPr lang="en-US" altLang="ko-KR" sz="1100" dirty="0"/>
              <a:t>f =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];</a:t>
            </a:r>
          </a:p>
          <a:p>
            <a:pPr defTabSz="180000"/>
            <a:r>
              <a:rPr lang="en-US" altLang="ko-KR" sz="1100" dirty="0" smtClean="0"/>
              <a:t>			long </a:t>
            </a:r>
            <a:r>
              <a:rPr lang="en-US" altLang="ko-KR" sz="1100" dirty="0"/>
              <a:t>t = </a:t>
            </a:r>
            <a:r>
              <a:rPr lang="en-US" altLang="ko-KR" sz="1100" b="1" dirty="0" err="1"/>
              <a:t>f.lastModified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// </a:t>
            </a:r>
            <a:r>
              <a:rPr lang="ko-KR" altLang="en-US" sz="1100" dirty="0"/>
              <a:t>마지막으로 수정된 시간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f.getName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("\t</a:t>
            </a:r>
            <a:r>
              <a:rPr lang="ko-KR" altLang="en-US" sz="1100" dirty="0"/>
              <a:t>파일 크기</a:t>
            </a:r>
            <a:r>
              <a:rPr lang="en-US" altLang="ko-KR" sz="1100" dirty="0"/>
              <a:t>: " + </a:t>
            </a:r>
            <a:r>
              <a:rPr lang="en-US" altLang="ko-KR" sz="1100" b="1" dirty="0" err="1"/>
              <a:t>f.length</a:t>
            </a:r>
            <a:r>
              <a:rPr lang="en-US" altLang="ko-KR" sz="1100" b="1" dirty="0"/>
              <a:t>()</a:t>
            </a:r>
            <a:r>
              <a:rPr lang="en-US" altLang="ko-KR" sz="1100" dirty="0"/>
              <a:t>); // </a:t>
            </a:r>
            <a:r>
              <a:rPr lang="ko-KR" altLang="en-US" sz="1100" dirty="0"/>
              <a:t>파일 크기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System.out.printf</a:t>
            </a:r>
            <a:r>
              <a:rPr lang="en-US" altLang="ko-KR" sz="1100" dirty="0"/>
              <a:t>("\t</a:t>
            </a:r>
            <a:r>
              <a:rPr lang="ko-KR" altLang="en-US" sz="1100" dirty="0"/>
              <a:t>수정한 시간</a:t>
            </a:r>
            <a:r>
              <a:rPr lang="en-US" altLang="ko-KR" sz="1100" dirty="0"/>
              <a:t>: %</a:t>
            </a:r>
            <a:r>
              <a:rPr lang="en-US" altLang="ko-KR" sz="1100" dirty="0" err="1"/>
              <a:t>tb</a:t>
            </a:r>
            <a:r>
              <a:rPr lang="en-US" altLang="ko-KR" sz="1100" dirty="0"/>
              <a:t> %td %ta %</a:t>
            </a:r>
            <a:r>
              <a:rPr lang="en-US" altLang="ko-KR" sz="1100" dirty="0" err="1"/>
              <a:t>tT</a:t>
            </a:r>
            <a:r>
              <a:rPr lang="en-US" altLang="ko-KR" sz="1100" dirty="0"/>
              <a:t>\</a:t>
            </a:r>
            <a:r>
              <a:rPr lang="en-US" altLang="ko-KR" sz="1100" dirty="0" err="1"/>
              <a:t>n",t</a:t>
            </a:r>
            <a:r>
              <a:rPr lang="en-US" altLang="ko-KR" sz="1100" dirty="0"/>
              <a:t>, t, t, t);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File </a:t>
            </a:r>
            <a:r>
              <a:rPr lang="en-US" altLang="ko-KR" sz="1100" dirty="0"/>
              <a:t>f1 = </a:t>
            </a:r>
            <a:r>
              <a:rPr lang="en-US" altLang="ko-KR" sz="1100" b="1" dirty="0"/>
              <a:t>new File("c:\\windows\\system.ini");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 f1.getPath() + ", " + f1.getParent() + ", " </a:t>
            </a:r>
            <a:r>
              <a:rPr lang="en-US" altLang="ko-KR" sz="1100" dirty="0" smtClean="0"/>
              <a:t>+ 	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f1.getName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res="";</a:t>
            </a:r>
          </a:p>
          <a:p>
            <a:pPr defTabSz="180000"/>
            <a:r>
              <a:rPr lang="en-US" altLang="ko-KR" sz="1100" dirty="0" smtClean="0"/>
              <a:t>		if(f1.isFile</a:t>
            </a:r>
            <a:r>
              <a:rPr lang="en-US" altLang="ko-KR" sz="1100" dirty="0"/>
              <a:t>()) res = "</a:t>
            </a:r>
            <a:r>
              <a:rPr lang="ko-KR" altLang="en-US" sz="1100" dirty="0"/>
              <a:t>파일</a:t>
            </a:r>
            <a:r>
              <a:rPr lang="en-US" altLang="ko-KR" sz="1100" dirty="0" smtClean="0"/>
              <a:t>";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else </a:t>
            </a:r>
            <a:r>
              <a:rPr lang="en-US" altLang="ko-KR" sz="1100" dirty="0"/>
              <a:t>if(f1.isDirectory()) res = "</a:t>
            </a:r>
            <a:r>
              <a:rPr lang="ko-KR" altLang="en-US" sz="1100" dirty="0" err="1"/>
              <a:t>디렉토리</a:t>
            </a:r>
            <a:r>
              <a:rPr lang="en-US" altLang="ko-KR" sz="1100" dirty="0" smtClean="0"/>
              <a:t>";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(f1.getPath</a:t>
            </a:r>
            <a:r>
              <a:rPr lang="en-US" altLang="ko-KR" sz="1100" dirty="0"/>
              <a:t>() + "</a:t>
            </a:r>
            <a:r>
              <a:rPr lang="ko-KR" altLang="en-US" sz="1100" dirty="0"/>
              <a:t>은 </a:t>
            </a:r>
            <a:r>
              <a:rPr lang="en-US" altLang="ko-KR" sz="1100" dirty="0"/>
              <a:t>" + res + "</a:t>
            </a:r>
            <a:r>
              <a:rPr lang="ko-KR" altLang="en-US" sz="1100" dirty="0"/>
              <a:t>입니다</a:t>
            </a:r>
            <a:r>
              <a:rPr lang="en-US" altLang="ko-KR" sz="1100" dirty="0" smtClean="0"/>
              <a:t>.");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916832"/>
            <a:ext cx="367240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smtClean="0"/>
              <a:t>		File </a:t>
            </a:r>
            <a:r>
              <a:rPr lang="en-US" altLang="ko-KR" sz="1100" dirty="0"/>
              <a:t>f2 = </a:t>
            </a:r>
            <a:r>
              <a:rPr lang="en-US" altLang="ko-KR" sz="1100" b="1" dirty="0"/>
              <a:t>new File("c</a:t>
            </a:r>
            <a:r>
              <a:rPr lang="en-US" altLang="ko-KR" sz="1100" b="1" dirty="0" smtClean="0"/>
              <a:t>:\\Temp</a:t>
            </a:r>
            <a:r>
              <a:rPr lang="en-US" altLang="ko-KR" sz="1100" b="1" dirty="0"/>
              <a:t>\\java_sample");</a:t>
            </a:r>
            <a:r>
              <a:rPr lang="en-US" altLang="ko-KR" sz="1100" dirty="0"/>
              <a:t>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if</a:t>
            </a:r>
            <a:r>
              <a:rPr lang="en-US" altLang="ko-KR" sz="1100" dirty="0"/>
              <a:t>(!</a:t>
            </a:r>
            <a:r>
              <a:rPr lang="en-US" altLang="ko-KR" sz="1100" b="1" dirty="0"/>
              <a:t>f2.exists()</a:t>
            </a:r>
            <a:r>
              <a:rPr lang="en-US" altLang="ko-KR" sz="1100" dirty="0"/>
              <a:t>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f2.mkdir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listDirectory(new </a:t>
            </a:r>
            <a:r>
              <a:rPr lang="en-US" altLang="ko-KR" sz="1100" dirty="0"/>
              <a:t>File("c</a:t>
            </a:r>
            <a:r>
              <a:rPr lang="en-US" altLang="ko-KR" sz="1100" dirty="0" smtClean="0"/>
              <a:t>:\\Temp</a:t>
            </a:r>
            <a:r>
              <a:rPr lang="en-US" altLang="ko-KR" sz="1100" dirty="0"/>
              <a:t>"));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f2.renameTo(new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File</a:t>
            </a:r>
            <a:r>
              <a:rPr lang="en-US" altLang="ko-KR" sz="1100" b="1" dirty="0"/>
              <a:t>("c</a:t>
            </a:r>
            <a:r>
              <a:rPr lang="en-US" altLang="ko-KR" sz="1100" b="1" dirty="0" smtClean="0"/>
              <a:t>:\\Temp</a:t>
            </a:r>
            <a:r>
              <a:rPr lang="en-US" altLang="ko-KR" sz="1100" b="1" dirty="0"/>
              <a:t>\\javasample"));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						listDirectory(new </a:t>
            </a:r>
            <a:r>
              <a:rPr lang="en-US" altLang="ko-KR" sz="1100" dirty="0"/>
              <a:t>File("c</a:t>
            </a:r>
            <a:r>
              <a:rPr lang="en-US" altLang="ko-KR" sz="1100" dirty="0" smtClean="0"/>
              <a:t>:\\Temp</a:t>
            </a:r>
            <a:r>
              <a:rPr lang="en-US" altLang="ko-KR" sz="1100" dirty="0"/>
              <a:t>"));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70501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File </a:t>
            </a:r>
            <a:r>
              <a:rPr lang="ko-KR" altLang="en-US" dirty="0"/>
              <a:t>클래스를 이용하여</a:t>
            </a:r>
            <a:r>
              <a:rPr lang="en-US" altLang="ko-KR" dirty="0"/>
              <a:t>, </a:t>
            </a:r>
            <a:r>
              <a:rPr lang="ko-KR" altLang="en-US" dirty="0"/>
              <a:t>파일 타입 및 경로명 알아내기</a:t>
            </a:r>
            <a:r>
              <a:rPr lang="en-US" altLang="ko-KR" dirty="0"/>
              <a:t>, </a:t>
            </a:r>
            <a:r>
              <a:rPr lang="ko-KR" altLang="en-US" dirty="0"/>
              <a:t>디렉터리 생성</a:t>
            </a:r>
            <a:r>
              <a:rPr lang="en-US" altLang="ko-KR" dirty="0"/>
              <a:t>, </a:t>
            </a:r>
            <a:r>
              <a:rPr lang="ko-KR" altLang="en-US" dirty="0"/>
              <a:t>파일 이름 변경</a:t>
            </a:r>
            <a:r>
              <a:rPr lang="en-US" altLang="ko-KR" dirty="0"/>
              <a:t>, </a:t>
            </a:r>
            <a:r>
              <a:rPr lang="ko-KR" altLang="en-US" dirty="0" err="1"/>
              <a:t>디렉터리의파일</a:t>
            </a:r>
            <a:r>
              <a:rPr lang="ko-KR" altLang="en-US" dirty="0"/>
              <a:t> 리스트 출력 등 다양한 파일 관리 사례를 보여준다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3128" y="4350138"/>
            <a:ext cx="4071360" cy="203132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900" dirty="0"/>
              <a:t>c:\windows\system.ini, c:\windows, system.ini</a:t>
            </a:r>
          </a:p>
          <a:p>
            <a:r>
              <a:rPr lang="en-US" altLang="ko-KR" sz="900" dirty="0"/>
              <a:t>c:\windows\system.ini</a:t>
            </a:r>
            <a:r>
              <a:rPr lang="ko-KR" altLang="en-US" sz="900" dirty="0"/>
              <a:t>은 파일입니다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-----c:\Temp</a:t>
            </a:r>
            <a:r>
              <a:rPr lang="ko-KR" altLang="en-US" sz="900" dirty="0"/>
              <a:t>의 서브 리스트 입니다</a:t>
            </a:r>
            <a:r>
              <a:rPr lang="en-US" altLang="ko-KR" sz="900" dirty="0"/>
              <a:t>.-----</a:t>
            </a:r>
          </a:p>
          <a:p>
            <a:r>
              <a:rPr lang="en-US" altLang="ko-KR" sz="900" dirty="0"/>
              <a:t>HncDownload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1</a:t>
            </a:r>
            <a:r>
              <a:rPr lang="ko-KR" altLang="en-US" sz="900" dirty="0"/>
              <a:t>월 </a:t>
            </a:r>
            <a:r>
              <a:rPr lang="en-US" altLang="ko-KR" sz="900" dirty="0"/>
              <a:t>18 </a:t>
            </a:r>
            <a:r>
              <a:rPr lang="ko-KR" altLang="en-US" sz="900" dirty="0"/>
              <a:t>목 </a:t>
            </a:r>
            <a:r>
              <a:rPr lang="en-US" altLang="ko-KR" sz="900" dirty="0"/>
              <a:t>20:43:33</a:t>
            </a:r>
          </a:p>
          <a:p>
            <a:r>
              <a:rPr lang="en-US" altLang="ko-KR" sz="900" dirty="0"/>
              <a:t>java_sample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12:34:02</a:t>
            </a:r>
          </a:p>
          <a:p>
            <a:r>
              <a:rPr lang="en-US" altLang="ko-KR" sz="900" dirty="0"/>
              <a:t>jlinktest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4096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4</a:t>
            </a:r>
            <a:r>
              <a:rPr lang="ko-KR" altLang="en-US" sz="900" dirty="0"/>
              <a:t>월 </a:t>
            </a:r>
            <a:r>
              <a:rPr lang="en-US" altLang="ko-KR" sz="900" dirty="0"/>
              <a:t>26 </a:t>
            </a:r>
            <a:r>
              <a:rPr lang="ko-KR" altLang="en-US" sz="900" dirty="0"/>
              <a:t>목 </a:t>
            </a:r>
            <a:r>
              <a:rPr lang="en-US" altLang="ko-KR" sz="900" dirty="0"/>
              <a:t>17:32:07</a:t>
            </a:r>
          </a:p>
          <a:p>
            <a:r>
              <a:rPr lang="en-US" altLang="ko-KR" sz="900" dirty="0"/>
              <a:t>test.out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12:28:05</a:t>
            </a:r>
          </a:p>
          <a:p>
            <a:r>
              <a:rPr lang="en-US" altLang="ko-KR" sz="900" dirty="0"/>
              <a:t>test.txt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26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12:41:19</a:t>
            </a:r>
          </a:p>
          <a:p>
            <a:r>
              <a:rPr lang="en-US" altLang="ko-KR" sz="900" dirty="0"/>
              <a:t>-----c:\Temp</a:t>
            </a:r>
            <a:r>
              <a:rPr lang="ko-KR" altLang="en-US" sz="900" dirty="0"/>
              <a:t>의 서브 리스트 입니다</a:t>
            </a:r>
            <a:r>
              <a:rPr lang="en-US" altLang="ko-KR" sz="900" dirty="0"/>
              <a:t>.-----</a:t>
            </a:r>
          </a:p>
          <a:p>
            <a:r>
              <a:rPr lang="en-US" altLang="ko-KR" sz="900" dirty="0"/>
              <a:t>HncDownload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1</a:t>
            </a:r>
            <a:r>
              <a:rPr lang="ko-KR" altLang="en-US" sz="900" dirty="0"/>
              <a:t>월 </a:t>
            </a:r>
            <a:r>
              <a:rPr lang="en-US" altLang="ko-KR" sz="900" dirty="0"/>
              <a:t>18 </a:t>
            </a:r>
            <a:r>
              <a:rPr lang="ko-KR" altLang="en-US" sz="900" dirty="0"/>
              <a:t>목 </a:t>
            </a:r>
            <a:r>
              <a:rPr lang="en-US" altLang="ko-KR" sz="900" dirty="0"/>
              <a:t>20:43:33</a:t>
            </a:r>
          </a:p>
          <a:p>
            <a:r>
              <a:rPr lang="en-US" altLang="ko-KR" sz="900" dirty="0"/>
              <a:t>javasample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12:34:02</a:t>
            </a:r>
          </a:p>
          <a:p>
            <a:r>
              <a:rPr lang="en-US" altLang="ko-KR" sz="900" dirty="0"/>
              <a:t>jlinktest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4096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4</a:t>
            </a:r>
            <a:r>
              <a:rPr lang="ko-KR" altLang="en-US" sz="900" dirty="0"/>
              <a:t>월 </a:t>
            </a:r>
            <a:r>
              <a:rPr lang="en-US" altLang="ko-KR" sz="900" dirty="0"/>
              <a:t>26 </a:t>
            </a:r>
            <a:r>
              <a:rPr lang="ko-KR" altLang="en-US" sz="900" dirty="0"/>
              <a:t>목 </a:t>
            </a:r>
            <a:r>
              <a:rPr lang="en-US" altLang="ko-KR" sz="900" dirty="0"/>
              <a:t>17:32:07</a:t>
            </a:r>
          </a:p>
          <a:p>
            <a:r>
              <a:rPr lang="en-US" altLang="ko-KR" sz="900" dirty="0"/>
              <a:t>test.out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12:28:05</a:t>
            </a:r>
          </a:p>
          <a:p>
            <a:r>
              <a:rPr lang="en-US" altLang="ko-KR" sz="900" dirty="0"/>
              <a:t>test.txt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26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12:41:19</a:t>
            </a:r>
            <a:endParaRPr lang="ko-KR" altLang="en-US" sz="5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13-6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65597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TextCopy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new File("c</a:t>
            </a:r>
            <a:r>
              <a:rPr lang="en-US" altLang="ko-KR" sz="1200" dirty="0" smtClean="0"/>
              <a:t>:\\Temp</a:t>
            </a:r>
            <a:r>
              <a:rPr lang="en-US" altLang="ko-KR" sz="1200" dirty="0"/>
              <a:t>\\system.txt"); // </a:t>
            </a:r>
            <a:r>
              <a:rPr lang="ko-KR" altLang="en-US" sz="1200" dirty="0"/>
              <a:t>복사 파일 경로명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입력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출력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pPr defTabSz="180000"/>
            <a:r>
              <a:rPr lang="en-US" altLang="ko-KR" sz="1200" b="1" dirty="0" smtClean="0"/>
              <a:t>			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fw.close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70501"/>
            <a:ext cx="819457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 err="1"/>
              <a:t>FileReader</a:t>
            </a:r>
            <a:r>
              <a:rPr lang="ko-KR" altLang="en-US" dirty="0"/>
              <a:t>와 </a:t>
            </a:r>
            <a:r>
              <a:rPr lang="en-US" altLang="ko-KR" dirty="0" err="1"/>
              <a:t>FileWriter</a:t>
            </a:r>
            <a:r>
              <a:rPr lang="ko-KR" altLang="en-US" dirty="0"/>
              <a:t>를 이용하여 </a:t>
            </a:r>
            <a:r>
              <a:rPr lang="en-US" altLang="ko-KR" dirty="0"/>
              <a:t>c:\windows\system.ini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en-US" altLang="ko-KR" dirty="0" smtClean="0"/>
              <a:t>:\Temp\system.txt </a:t>
            </a:r>
            <a:r>
              <a:rPr lang="ko-KR" altLang="en-US" dirty="0"/>
              <a:t>파일로 복사하는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6062246"/>
            <a:ext cx="65597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:\Temp\system.txt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13-7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253" y="1911071"/>
            <a:ext cx="694107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src = </a:t>
            </a:r>
            <a:r>
              <a:rPr lang="en-US" altLang="ko-KR" sz="1200" b="1" dirty="0"/>
              <a:t>new File( "c</a:t>
            </a:r>
            <a:r>
              <a:rPr lang="en-US" altLang="ko-KR" sz="1200" b="1" dirty="0" smtClean="0"/>
              <a:t>:\\Temp\\img.jpg");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</a:t>
            </a:r>
            <a:r>
              <a:rPr lang="en-US" altLang="ko-KR" sz="1200" b="1" dirty="0"/>
              <a:t>new File("c</a:t>
            </a:r>
            <a:r>
              <a:rPr lang="en-US" altLang="ko-KR" sz="1200" b="1" dirty="0" smtClean="0"/>
              <a:t>:\\Temp\\back.jpg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((c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fo.write</a:t>
            </a:r>
            <a:r>
              <a:rPr lang="en-US" altLang="ko-KR" sz="1200" b="1" dirty="0"/>
              <a:t>((byte)c);</a:t>
            </a:r>
          </a:p>
          <a:p>
            <a:pPr defTabSz="180000"/>
            <a:r>
              <a:rPr lang="en-US" altLang="ko-KR" sz="1200" b="1" dirty="0" smtClean="0"/>
              <a:t>			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 smtClean="0"/>
              <a:t>()+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</a:t>
            </a:r>
            <a:r>
              <a:rPr lang="en-US" altLang="ko-KR" sz="1200" dirty="0"/>
              <a:t>"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70501"/>
            <a:ext cx="8001056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 err="1"/>
              <a:t>FileInputStream</a:t>
            </a:r>
            <a:r>
              <a:rPr lang="ko-KR" altLang="en-US" dirty="0"/>
              <a:t>과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이미지 파일을 복사하라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r>
              <a:rPr lang="ko-KR" altLang="en-US" b="1" dirty="0"/>
              <a:t>전에 미리 </a:t>
            </a:r>
            <a:r>
              <a:rPr lang="en-US" altLang="ko-KR" b="1" dirty="0"/>
              <a:t>c:\Temp </a:t>
            </a:r>
            <a:r>
              <a:rPr lang="ko-KR" altLang="en-US" b="1" dirty="0"/>
              <a:t>디렉터리에 </a:t>
            </a:r>
            <a:r>
              <a:rPr lang="en-US" altLang="ko-KR" b="1" dirty="0"/>
              <a:t>img.jpg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준비하라</a:t>
            </a:r>
            <a:r>
              <a:rPr lang="en-US" altLang="ko-KR" b="1" dirty="0" smtClean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4653136"/>
            <a:ext cx="3707904" cy="1944216"/>
          </a:xfrm>
          <a:prstGeom prst="rect">
            <a:avLst/>
          </a:prstGeom>
          <a:solidFill>
            <a:srgbClr val="DAEEC4"/>
          </a:solidFill>
        </p:spPr>
        <p:txBody>
          <a:bodyPr>
            <a:noAutofit/>
          </a:bodyPr>
          <a:lstStyle/>
          <a:p>
            <a:r>
              <a:rPr lang="en-US" altLang="ko-KR" sz="1050" dirty="0"/>
              <a:t>c</a:t>
            </a:r>
            <a:r>
              <a:rPr lang="en-US" altLang="ko-KR" sz="1050" dirty="0" smtClean="0"/>
              <a:t>:\Temp\img.jpg</a:t>
            </a:r>
            <a:r>
              <a:rPr lang="ko-KR" altLang="en-US" sz="1050" dirty="0"/>
              <a:t>를 </a:t>
            </a:r>
            <a:r>
              <a:rPr lang="en-US" altLang="ko-KR" sz="1050" dirty="0"/>
              <a:t>c</a:t>
            </a:r>
            <a:r>
              <a:rPr lang="en-US" altLang="ko-KR" sz="1050" dirty="0" smtClean="0"/>
              <a:t>:\Temp\back.jpg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복사하였습니다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66937" y="3891989"/>
            <a:ext cx="3641919" cy="459700"/>
          </a:xfrm>
          <a:prstGeom prst="wedgeRoundRectCallout">
            <a:avLst>
              <a:gd name="adj1" fmla="val -66449"/>
              <a:gd name="adj2" fmla="val -96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바이트씩 복사하므로 실행 시간이 많이 걸리는 것을 느낄 수 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고속복사는</a:t>
            </a:r>
            <a:r>
              <a:rPr lang="ko-KR" altLang="en-US" sz="1050" dirty="0" smtClean="0"/>
              <a:t> 예제 </a:t>
            </a:r>
            <a:r>
              <a:rPr lang="en-US" altLang="ko-KR" sz="1050" dirty="0" smtClean="0"/>
              <a:t>13-8</a:t>
            </a:r>
            <a:r>
              <a:rPr lang="ko-KR" altLang="en-US" sz="1050" dirty="0" smtClean="0"/>
              <a:t>을 보라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6" name="오른쪽 중괄호 5"/>
          <p:cNvSpPr/>
          <p:nvPr/>
        </p:nvSpPr>
        <p:spPr>
          <a:xfrm>
            <a:off x="3347864" y="3844243"/>
            <a:ext cx="216024" cy="432048"/>
          </a:xfrm>
          <a:prstGeom prst="rightBrace">
            <a:avLst>
              <a:gd name="adj1" fmla="val 183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0998"/>
            <a:ext cx="2376264" cy="14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13-8 : </a:t>
            </a:r>
            <a:r>
              <a:rPr lang="ko-KR" altLang="en-US" sz="2400" dirty="0"/>
              <a:t>고속 복사를 위한 블록 단위 바이너리 파일 복사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268760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13-7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10KB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씩 읽고 쓰도록 수정하여 고속으로 파일을 복사하라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040" y="1700808"/>
            <a:ext cx="75303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smtClean="0"/>
              <a:t>BlockBinaryCopy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src = new File( "c</a:t>
            </a:r>
            <a:r>
              <a:rPr lang="en-US" altLang="ko-KR" sz="1200" dirty="0" smtClean="0"/>
              <a:t>:\\Temp\\img.jpg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원본 파일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new File("c</a:t>
            </a:r>
            <a:r>
              <a:rPr lang="en-US" altLang="ko-KR" sz="1200" dirty="0" smtClean="0"/>
              <a:t>:\\Temp\\back.jpg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입력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출력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byte </a:t>
            </a:r>
            <a:r>
              <a:rPr lang="en-US" altLang="ko-KR" sz="1200" b="1" dirty="0"/>
              <a:t>[] 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 = new byte [1024*10]; </a:t>
            </a:r>
            <a:r>
              <a:rPr lang="en-US" altLang="ko-KR" sz="1200" dirty="0"/>
              <a:t>// 10KB </a:t>
            </a:r>
            <a:r>
              <a:rPr lang="ko-KR" altLang="en-US" sz="1200" dirty="0"/>
              <a:t>버퍼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while(true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버퍼 크기만큼 읽기</a:t>
            </a:r>
            <a:r>
              <a:rPr lang="en-US" altLang="ko-KR" sz="1200" dirty="0"/>
              <a:t>. n</a:t>
            </a:r>
            <a:r>
              <a:rPr lang="ko-KR" altLang="en-US" sz="1200" dirty="0"/>
              <a:t>은 실제 읽은 바이트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fo.write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buf</a:t>
            </a:r>
            <a:r>
              <a:rPr lang="en-US" altLang="ko-KR" sz="1200" b="1" dirty="0"/>
              <a:t>, 0, n);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[0]</a:t>
            </a:r>
            <a:r>
              <a:rPr lang="ko-KR" altLang="en-US" sz="1200" dirty="0"/>
              <a:t>부터 </a:t>
            </a:r>
            <a:r>
              <a:rPr lang="en-US" altLang="ko-KR" sz="1200" dirty="0"/>
              <a:t>n </a:t>
            </a:r>
            <a:r>
              <a:rPr lang="ko-KR" altLang="en-US" sz="1200" dirty="0"/>
              <a:t>바이트 쓰기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if(n </a:t>
            </a:r>
            <a:r>
              <a:rPr lang="en-US" altLang="ko-KR" sz="1200" b="1" dirty="0"/>
              <a:t>&lt; </a:t>
            </a:r>
            <a:r>
              <a:rPr lang="en-US" altLang="ko-KR" sz="1200" b="1" dirty="0" err="1"/>
              <a:t>buf.length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b="1" dirty="0" smtClean="0"/>
              <a:t>					break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 크기보다 작게 읽었기 때문에 파일 끝에 도달</a:t>
            </a:r>
            <a:r>
              <a:rPr lang="en-US" altLang="ko-KR" sz="1200" dirty="0"/>
              <a:t>. </a:t>
            </a:r>
            <a:r>
              <a:rPr lang="ko-KR" altLang="en-US" sz="1200" dirty="0"/>
              <a:t>복사 종료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42040" y="6104329"/>
            <a:ext cx="75303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:\Temp\img.jpg</a:t>
            </a:r>
            <a:r>
              <a:rPr lang="ko-KR" altLang="en-US" sz="1200" dirty="0"/>
              <a:t>를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:\Temp\back.jpg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71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15125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자바의 입출력 </a:t>
            </a:r>
            <a:r>
              <a:rPr lang="ko-KR" altLang="en-US" sz="2000" dirty="0" err="1" smtClean="0"/>
              <a:t>스트림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입출력 장치와 자바 응용 프로그램 연결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장치로부터 자바 프로그램으로 데이터를 전달하는 객</a:t>
            </a:r>
            <a:r>
              <a:rPr lang="ko-KR" altLang="en-US" sz="1600" dirty="0"/>
              <a:t>체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자바 프로그램에서 출력 장치로 데이터를 보내는 객</a:t>
            </a:r>
            <a:r>
              <a:rPr lang="ko-KR" altLang="en-US" sz="1600" dirty="0"/>
              <a:t>체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특징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기본 단위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바이트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스트림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선입선출 구조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1785"/>
            <a:ext cx="6928185" cy="27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753" y="3217459"/>
            <a:ext cx="402673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자바 프로그램 개발자는 직접 입력 장치에서 읽지 않고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</a:rPr>
              <a:t>입력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스트림을</a:t>
            </a:r>
            <a:r>
              <a:rPr lang="ko-KR" altLang="en-US" sz="1200" dirty="0" smtClean="0">
                <a:solidFill>
                  <a:srgbClr val="C00000"/>
                </a:solidFill>
              </a:rPr>
              <a:t> 통해 읽으며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스크린 등 출력 장치에 </a:t>
            </a:r>
            <a:r>
              <a:rPr lang="ko-KR" altLang="en-US" sz="1200" dirty="0">
                <a:solidFill>
                  <a:srgbClr val="C00000"/>
                </a:solidFill>
              </a:rPr>
              <a:t>직접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</a:rPr>
              <a:t>출력하지 않고 출력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스트림에</a:t>
            </a:r>
            <a:r>
              <a:rPr lang="ko-KR" altLang="en-US" sz="1200" dirty="0" smtClean="0">
                <a:solidFill>
                  <a:srgbClr val="C00000"/>
                </a:solidFill>
              </a:rPr>
              <a:t> 출력하면 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문자만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데이터를 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출력하면 깨진 기호가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파일을 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읽으면 읽을 수 없는 바이트가 생겨서 오류 발생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 smtClean="0"/>
              <a:t>입출력 </a:t>
            </a:r>
            <a:r>
              <a:rPr lang="ko-KR" altLang="en-US" dirty="0"/>
              <a:t>데이터를 단순 바이트의 흐름으로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데이터 든 바이너리 데이터든 상관없이 처리 가능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/>
              <a:t>) </a:t>
            </a:r>
            <a:r>
              <a:rPr lang="ko-KR" altLang="en-US" dirty="0"/>
              <a:t>바이너리 파일을 읽는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539552" y="116632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바이트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흐름 비교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07" y="908720"/>
            <a:ext cx="6389012" cy="26058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645024"/>
            <a:ext cx="6840760" cy="273728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3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키보드에서 문자를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를 연결한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492896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 smtClean="0"/>
              <a:t>InputStreamReader</a:t>
            </a:r>
            <a:r>
              <a:rPr lang="en-US" altLang="ko-KR" sz="1400" b="1" dirty="0" smtClean="0"/>
              <a:t>(System.in)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1679" y="2996952"/>
            <a:ext cx="626469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스트림으로부터</a:t>
            </a:r>
            <a:r>
              <a:rPr lang="ko-KR" altLang="en-US" sz="1400" dirty="0"/>
              <a:t> 키 입력</a:t>
            </a:r>
            <a:r>
              <a:rPr lang="en-US" altLang="ko-KR" sz="1400" dirty="0"/>
              <a:t>. c</a:t>
            </a:r>
            <a:r>
              <a:rPr lang="ko-KR" altLang="en-US" sz="1400" dirty="0"/>
              <a:t>는 입력된 </a:t>
            </a:r>
            <a:r>
              <a:rPr lang="ko-KR" altLang="en-US" sz="1400" dirty="0" smtClean="0"/>
              <a:t>키 </a:t>
            </a:r>
            <a:r>
              <a:rPr lang="ko-KR" altLang="en-US" sz="1400" dirty="0"/>
              <a:t>문자 값</a:t>
            </a:r>
          </a:p>
          <a:p>
            <a:pPr defTabSz="180000"/>
            <a:r>
              <a:rPr lang="en-US" altLang="ko-KR" sz="1400" dirty="0" smtClean="0"/>
              <a:t>	if(c </a:t>
            </a:r>
            <a:r>
              <a:rPr lang="en-US" altLang="ko-KR" sz="1400" dirty="0"/>
              <a:t>== -1)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스트림의</a:t>
            </a:r>
            <a:r>
              <a:rPr lang="ko-KR" altLang="en-US" sz="1400" dirty="0"/>
              <a:t> 끝을 만나는 경우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종료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텍스트 파일을 읽기 위해 문자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</a:t>
            </a:r>
            <a:r>
              <a:rPr lang="en-US" altLang="ko-KR" sz="1800" dirty="0" err="1" smtClean="0"/>
              <a:t>FileReader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이용</a:t>
            </a: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 입력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생성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파일 열기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생성하고 파일을 열어 </a:t>
            </a:r>
            <a:r>
              <a:rPr lang="ko-KR" altLang="en-US" sz="1600" dirty="0" err="1" smtClean="0"/>
              <a:t>스트림과</a:t>
            </a:r>
            <a:r>
              <a:rPr lang="ko-KR" altLang="en-US" sz="1600" dirty="0" smtClean="0"/>
              <a:t> 연결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/>
              <a:t>파일 </a:t>
            </a:r>
            <a:r>
              <a:rPr lang="ko-KR" altLang="en-US" sz="1800" dirty="0" smtClean="0"/>
              <a:t>읽기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read()</a:t>
            </a:r>
            <a:r>
              <a:rPr lang="ko-KR" altLang="en-US" sz="1600" dirty="0" smtClean="0"/>
              <a:t>로 문자 하나 씩 파일에서 읽음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닫기</a:t>
            </a:r>
            <a:endParaRPr lang="en-US" altLang="ko-KR" sz="1800" dirty="0"/>
          </a:p>
          <a:p>
            <a:pPr lvl="2"/>
            <a:r>
              <a:rPr lang="ko-KR" altLang="en-US" sz="1600" dirty="0" err="1" smtClean="0"/>
              <a:t>스트림이</a:t>
            </a:r>
            <a:r>
              <a:rPr lang="ko-KR" altLang="en-US" sz="1600" dirty="0" smtClean="0"/>
              <a:t> 더 이상 필요 없으면 닫아야 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닫힌 </a:t>
            </a:r>
            <a:r>
              <a:rPr lang="ko-KR" altLang="en-US" sz="1600" dirty="0" err="1" smtClean="0"/>
              <a:t>스트림에서는</a:t>
            </a:r>
            <a:r>
              <a:rPr lang="ko-KR" altLang="en-US" sz="1600" dirty="0" smtClean="0"/>
              <a:t> 읽을 수 없음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close()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6426" y="2492896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FileReader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FileReader</a:t>
            </a:r>
            <a:r>
              <a:rPr lang="en-US" altLang="ko-KR" sz="1400" dirty="0"/>
              <a:t>("c:\\test.txt");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717032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()) != -1</a:t>
            </a:r>
            <a:r>
              <a:rPr lang="en-US" altLang="ko-KR" sz="1400" dirty="0"/>
              <a:t>) { // </a:t>
            </a:r>
            <a:r>
              <a:rPr lang="ko-KR" altLang="en-US" sz="1400" dirty="0" smtClean="0"/>
              <a:t>문자를 </a:t>
            </a:r>
            <a:r>
              <a:rPr lang="en-US" altLang="ko-KR" sz="1400" dirty="0"/>
              <a:t>c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읽음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파일 끝까지 </a:t>
            </a:r>
            <a:r>
              <a:rPr lang="ko-KR" altLang="en-US" sz="1400" dirty="0" smtClean="0"/>
              <a:t>반복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 // </a:t>
            </a:r>
            <a:r>
              <a:rPr lang="ko-KR" altLang="en-US" sz="1400" dirty="0"/>
              <a:t>문자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화면에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5949280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2845</TotalTime>
  <Words>1388</Words>
  <Application>Microsoft Office PowerPoint</Application>
  <PresentationFormat>화면 슬라이드 쇼(4:3)</PresentationFormat>
  <Paragraphs>477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자바의 입출력 스트림</vt:lpstr>
      <vt:lpstr>자바의 입출력 스트림 종류</vt:lpstr>
      <vt:lpstr>문자 스트림과 바이트 스트림의 흐름 비교</vt:lpstr>
      <vt:lpstr>JDK의 바이트 스트림 클래스 계층 구조</vt:lpstr>
      <vt:lpstr>JDK의 문자 스트림 클래스 계층 구조</vt:lpstr>
      <vt:lpstr>스트림 연결</vt:lpstr>
      <vt:lpstr>문자 스트림으로 텍스트 파일 읽기</vt:lpstr>
      <vt:lpstr>파일 입출력과 예외 처리</vt:lpstr>
      <vt:lpstr>FileReader의 생성자와 주요 메소드</vt:lpstr>
      <vt:lpstr>예제 13-1 : FileReader로 텍스트 파일 읽기</vt:lpstr>
      <vt:lpstr>문자 스트림으로 텍스트 파일 쓰기</vt:lpstr>
      <vt:lpstr>FileWriter의 생성자와 주요 메소드</vt:lpstr>
      <vt:lpstr>예제 13-2 : FileWriter를 이용하여 텍스트 파일 쓰기 </vt:lpstr>
      <vt:lpstr>바이트 스트림으로 바이너리 파일 쓰기</vt:lpstr>
      <vt:lpstr>FileOutputStream의 생성자와 주요 메소드</vt:lpstr>
      <vt:lpstr>예제 13-3 : FileOutputStream으로 바이너리 파일 쓰기</vt:lpstr>
      <vt:lpstr>바이트 스트림으로 바이너리 파일 읽기</vt:lpstr>
      <vt:lpstr>FileInputStream의 생성자와 주요 메소드</vt:lpstr>
      <vt:lpstr>예제 13-4 : FileInputStream으로 바이너리 파일 읽기</vt:lpstr>
      <vt:lpstr>File 클래스</vt:lpstr>
      <vt:lpstr>File 클래스 생성자와 주요 메소드</vt:lpstr>
      <vt:lpstr>File 클래스 활용</vt:lpstr>
      <vt:lpstr>예제 13-5 : File 클래스를 활용한 파일 관리</vt:lpstr>
      <vt:lpstr>예제 13-6 : 텍스트 파일 복사</vt:lpstr>
      <vt:lpstr>예제 13-7 : 바이너리 파일 복사</vt:lpstr>
      <vt:lpstr>예제 13-8 : 고속 복사를 위한 블록 단위 바이너리 파일 복사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165</cp:revision>
  <dcterms:created xsi:type="dcterms:W3CDTF">2011-08-27T14:53:28Z</dcterms:created>
  <dcterms:modified xsi:type="dcterms:W3CDTF">2018-07-23T15:22:09Z</dcterms:modified>
</cp:coreProperties>
</file>