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67" r:id="rId3"/>
    <p:sldId id="325" r:id="rId4"/>
    <p:sldId id="287" r:id="rId5"/>
    <p:sldId id="295" r:id="rId6"/>
    <p:sldId id="329" r:id="rId7"/>
    <p:sldId id="273" r:id="rId8"/>
    <p:sldId id="321" r:id="rId9"/>
    <p:sldId id="275" r:id="rId10"/>
    <p:sldId id="330" r:id="rId11"/>
    <p:sldId id="276" r:id="rId12"/>
    <p:sldId id="277" r:id="rId13"/>
    <p:sldId id="331" r:id="rId14"/>
    <p:sldId id="281" r:id="rId15"/>
    <p:sldId id="282" r:id="rId16"/>
    <p:sldId id="283" r:id="rId17"/>
    <p:sldId id="284" r:id="rId18"/>
    <p:sldId id="332" r:id="rId19"/>
    <p:sldId id="288" r:id="rId20"/>
    <p:sldId id="302" r:id="rId21"/>
    <p:sldId id="303" r:id="rId22"/>
    <p:sldId id="335" r:id="rId23"/>
    <p:sldId id="336" r:id="rId24"/>
    <p:sldId id="309" r:id="rId25"/>
    <p:sldId id="337" r:id="rId26"/>
    <p:sldId id="316" r:id="rId27"/>
    <p:sldId id="338" r:id="rId28"/>
    <p:sldId id="317" r:id="rId29"/>
    <p:sldId id="323" r:id="rId30"/>
    <p:sldId id="31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 autoAdjust="0"/>
    <p:restoredTop sz="94625" autoAdjust="0"/>
  </p:normalViewPr>
  <p:slideViewPr>
    <p:cSldViewPr>
      <p:cViewPr varScale="1">
        <p:scale>
          <a:sx n="111" d="100"/>
          <a:sy n="111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9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0"/>
            <a:ext cx="91531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: </a:t>
            </a:r>
            <a:r>
              <a:rPr lang="ko-KR" altLang="en-US" dirty="0" smtClean="0"/>
              <a:t>객체 배열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85" y="1412776"/>
            <a:ext cx="3528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4-4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Book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클래스를 활용하여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개짜리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Book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 배열을 만들고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사용자로부터 책의 제목과 저자를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 받아 배열을 완성하라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585" y="5757361"/>
            <a:ext cx="3543165" cy="93871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  <a:r>
              <a:rPr lang="en-US" altLang="ko-KR" sz="1100" dirty="0"/>
              <a:t>&gt;&gt;</a:t>
            </a:r>
            <a:r>
              <a:rPr lang="ko-KR" altLang="en-US" sz="1100" dirty="0">
                <a:solidFill>
                  <a:srgbClr val="00B050"/>
                </a:solidFill>
              </a:rPr>
              <a:t>사랑의 기술</a:t>
            </a:r>
          </a:p>
          <a:p>
            <a:r>
              <a:rPr lang="ko-KR" altLang="en-US" sz="1100" dirty="0"/>
              <a:t>저자</a:t>
            </a:r>
            <a:r>
              <a:rPr lang="en-US" altLang="ko-KR" sz="1100" dirty="0"/>
              <a:t>&gt;&gt;</a:t>
            </a:r>
            <a:r>
              <a:rPr lang="ko-KR" altLang="en-US" sz="1100" dirty="0" err="1">
                <a:solidFill>
                  <a:srgbClr val="00B050"/>
                </a:solidFill>
              </a:rPr>
              <a:t>에리히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 err="1">
                <a:solidFill>
                  <a:srgbClr val="00B050"/>
                </a:solidFill>
              </a:rPr>
              <a:t>프롬</a:t>
            </a:r>
            <a:endParaRPr lang="ko-KR" altLang="en-US" sz="1100" dirty="0">
              <a:solidFill>
                <a:srgbClr val="00B050"/>
              </a:solidFill>
            </a:endParaRPr>
          </a:p>
          <a:p>
            <a:r>
              <a:rPr lang="ko-KR" altLang="en-US" sz="1100" dirty="0"/>
              <a:t>제목</a:t>
            </a:r>
            <a:r>
              <a:rPr lang="en-US" altLang="ko-KR" sz="1100" dirty="0"/>
              <a:t>&gt;&gt;</a:t>
            </a:r>
            <a:r>
              <a:rPr lang="ko-KR" altLang="en-US" sz="1100" dirty="0">
                <a:solidFill>
                  <a:srgbClr val="00B050"/>
                </a:solidFill>
              </a:rPr>
              <a:t>시간의 역사</a:t>
            </a:r>
          </a:p>
          <a:p>
            <a:r>
              <a:rPr lang="ko-KR" altLang="en-US" sz="1100" dirty="0"/>
              <a:t>저자</a:t>
            </a:r>
            <a:r>
              <a:rPr lang="en-US" altLang="ko-KR" sz="1100" dirty="0"/>
              <a:t>&gt;&gt;</a:t>
            </a:r>
            <a:r>
              <a:rPr lang="ko-KR" altLang="en-US" sz="1100" dirty="0" err="1">
                <a:solidFill>
                  <a:srgbClr val="00B050"/>
                </a:solidFill>
              </a:rPr>
              <a:t>스티븐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 err="1">
                <a:solidFill>
                  <a:srgbClr val="00B050"/>
                </a:solidFill>
              </a:rPr>
              <a:t>호킹</a:t>
            </a:r>
            <a:endParaRPr lang="ko-KR" altLang="en-US" sz="1100" dirty="0">
              <a:solidFill>
                <a:srgbClr val="00B050"/>
              </a:solidFill>
            </a:endParaRP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사랑의 기술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에리히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프롬</a:t>
            </a:r>
            <a:r>
              <a:rPr lang="en-US" altLang="ko-KR" sz="1100" dirty="0"/>
              <a:t>)(</a:t>
            </a:r>
            <a:r>
              <a:rPr lang="ko-KR" altLang="en-US" sz="1100" dirty="0"/>
              <a:t>시간의 역사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스티븐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호킹</a:t>
            </a:r>
            <a:r>
              <a:rPr lang="en-US" altLang="ko-KR" sz="11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1340768"/>
            <a:ext cx="5112569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b="1" dirty="0"/>
              <a:t>class Book {</a:t>
            </a:r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title, author;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Book(String title, String author)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this.title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title;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this.author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author;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BookArray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Book [] book = new Book[2]; </a:t>
            </a:r>
            <a:r>
              <a:rPr lang="en-US" altLang="ko-KR" sz="1200" dirty="0"/>
              <a:t>// Book </a:t>
            </a:r>
            <a:r>
              <a:rPr lang="ko-KR" altLang="en-US" sz="1200" dirty="0"/>
              <a:t>배열 선언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book.length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제목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String </a:t>
            </a:r>
            <a:r>
              <a:rPr lang="en-US" altLang="ko-KR" sz="1200" b="1" dirty="0"/>
              <a:t>title = </a:t>
            </a:r>
            <a:r>
              <a:rPr lang="en-US" altLang="ko-KR" sz="1200" b="1" dirty="0" err="1"/>
              <a:t>scanner.nextLine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저자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String </a:t>
            </a:r>
            <a:r>
              <a:rPr lang="en-US" altLang="ko-KR" sz="1200" b="1" dirty="0"/>
              <a:t>author = </a:t>
            </a:r>
            <a:r>
              <a:rPr lang="en-US" altLang="ko-KR" sz="1200" b="1" dirty="0" err="1"/>
              <a:t>scanner.nextLine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book[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 = new Book(title, author);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원소 객체 생성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book.length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("(" + book[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].title + ", " + book[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].author + </a:t>
            </a:r>
            <a:r>
              <a:rPr lang="en-US" altLang="ko-KR" sz="1200" dirty="0" smtClean="0"/>
              <a:t>")");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510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C/C++</a:t>
            </a:r>
            <a:r>
              <a:rPr lang="ko-KR" altLang="en-US" sz="1600" dirty="0" smtClean="0"/>
              <a:t>의 함수와 동일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자바의 모든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반드시 클래스 안에 있어야 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캡슐화 원칙</a:t>
            </a:r>
            <a:r>
              <a:rPr lang="en-US" altLang="ko-KR" sz="16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형식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dirty="0" smtClean="0"/>
              <a:t>접근 지정자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다른 클래스에서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접근할 수 있는지 여부 선언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public. private, protected,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접근 지정자 생략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600" dirty="0" smtClean="0"/>
              <a:t>리턴 타입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값의 데이터 타입</a:t>
            </a:r>
            <a:endParaRPr lang="en-US" altLang="ko-KR" sz="14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4464496" cy="23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83568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인자 전달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타입의 값이 전달되는 경우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28211" y="764704"/>
            <a:ext cx="8480425" cy="5286375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매개 변수가 </a:t>
            </a:r>
            <a:r>
              <a:rPr lang="en-US" altLang="ko-KR" sz="1600" dirty="0" smtClean="0"/>
              <a:t>byte,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double </a:t>
            </a:r>
            <a:r>
              <a:rPr lang="ko-KR" altLang="en-US" sz="1600" dirty="0" smtClean="0"/>
              <a:t>등 기본 타입으로 선언되었을 때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호출자가 건네는 값이 매개 변수에 복사되어 전달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실인자</a:t>
            </a:r>
            <a:r>
              <a:rPr lang="ko-KR" altLang="en-US" sz="1400" dirty="0" smtClean="0"/>
              <a:t> 값은 변경되지 않음</a:t>
            </a:r>
            <a:endParaRPr lang="en-US" altLang="ko-KR" sz="1400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8" y="2634938"/>
            <a:ext cx="1029098" cy="71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38" y="1436928"/>
            <a:ext cx="7329736" cy="19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95" y="3335295"/>
            <a:ext cx="6839289" cy="34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55576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인자 전달 </a:t>
            </a:r>
            <a:r>
              <a:rPr lang="en-US" altLang="ko-KR" sz="2400" dirty="0"/>
              <a:t>– </a:t>
            </a:r>
            <a:r>
              <a:rPr lang="ko-KR" altLang="en-US" sz="2400" dirty="0" smtClean="0"/>
              <a:t>객체가 전달되는 </a:t>
            </a:r>
            <a:r>
              <a:rPr lang="ko-KR" altLang="en-US" sz="2400" dirty="0"/>
              <a:t>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95536" y="836712"/>
            <a:ext cx="8153400" cy="5040312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객체의 </a:t>
            </a:r>
            <a:r>
              <a:rPr lang="ko-KR" altLang="en-US" sz="1600" dirty="0" err="1"/>
              <a:t>레퍼런스만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ko-KR" altLang="en-US" sz="1300" dirty="0" smtClean="0"/>
              <a:t>매개 변수가 </a:t>
            </a:r>
            <a:r>
              <a:rPr lang="ko-KR" altLang="en-US" sz="1300" dirty="0" err="1" smtClean="0"/>
              <a:t>실인자</a:t>
            </a:r>
            <a:r>
              <a:rPr lang="ko-KR" altLang="en-US" sz="1300" dirty="0" smtClean="0"/>
              <a:t> 객체 공유</a:t>
            </a:r>
            <a:endParaRPr lang="ko-KR" altLang="en-US" sz="1300" dirty="0"/>
          </a:p>
          <a:p>
            <a:endParaRPr lang="ko-KR" altLang="en-US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64637"/>
            <a:ext cx="824483" cy="57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35" y="1454169"/>
            <a:ext cx="6952381" cy="182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123" y="3370139"/>
            <a:ext cx="6768306" cy="34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7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0"/>
            <a:ext cx="6245696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인자 전달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배열이 전달되는 경우</a:t>
            </a:r>
            <a:endParaRPr lang="ko-KR" altLang="en-US" sz="2400" dirty="0"/>
          </a:p>
        </p:txBody>
      </p:sp>
      <p:sp>
        <p:nvSpPr>
          <p:cNvPr id="115" name="내용 개체 틀 114"/>
          <p:cNvSpPr>
            <a:spLocks noGrp="1"/>
          </p:cNvSpPr>
          <p:nvPr>
            <p:ph sz="quarter" idx="4294967295"/>
          </p:nvPr>
        </p:nvSpPr>
        <p:spPr>
          <a:xfrm>
            <a:off x="323528" y="836712"/>
            <a:ext cx="8153400" cy="2808287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배열 </a:t>
            </a:r>
            <a:r>
              <a:rPr lang="ko-KR" altLang="en-US" sz="1600" dirty="0" err="1" smtClean="0"/>
              <a:t>레퍼런스만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매개 변수에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2"/>
            <a:r>
              <a:rPr lang="ko-KR" altLang="en-US" sz="1300" dirty="0" smtClean="0"/>
              <a:t>배열 통째로 전달되지 않음</a:t>
            </a:r>
            <a:endParaRPr lang="en-US" altLang="ko-KR" sz="1300" dirty="0" smtClean="0"/>
          </a:p>
          <a:p>
            <a:pPr lvl="1"/>
            <a:r>
              <a:rPr lang="ko-KR" altLang="en-US" sz="1700" dirty="0"/>
              <a:t>객체가 전달되는 경우와 </a:t>
            </a:r>
            <a:r>
              <a:rPr lang="ko-KR" altLang="en-US" sz="1700" dirty="0" smtClean="0"/>
              <a:t>동일</a:t>
            </a:r>
            <a:endParaRPr lang="en-US" altLang="ko-KR" sz="1700" dirty="0" smtClean="0"/>
          </a:p>
          <a:p>
            <a:pPr lvl="2"/>
            <a:r>
              <a:rPr lang="ko-KR" altLang="en-US" sz="1400" dirty="0" smtClean="0"/>
              <a:t>매개 변수가 </a:t>
            </a:r>
            <a:r>
              <a:rPr lang="ko-KR" altLang="en-US" sz="1400" dirty="0" err="1" smtClean="0"/>
              <a:t>실인자의</a:t>
            </a:r>
            <a:r>
              <a:rPr lang="ko-KR" altLang="en-US" sz="1400" dirty="0" smtClean="0"/>
              <a:t> 배열 공유</a:t>
            </a:r>
            <a:endParaRPr lang="en-US" altLang="ko-KR" sz="1400" dirty="0"/>
          </a:p>
          <a:p>
            <a:pPr lvl="2"/>
            <a:endParaRPr lang="en-US" altLang="ko-KR" sz="13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84918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4-8 : </a:t>
            </a:r>
            <a:r>
              <a:rPr lang="ko-KR" altLang="en-US" dirty="0" smtClean="0"/>
              <a:t>인자로 배열이 전달되는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44824"/>
            <a:ext cx="432048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ArrayParameter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void </a:t>
            </a:r>
            <a:r>
              <a:rPr lang="en-US" altLang="ko-KR" sz="1200" b="1" dirty="0" err="1"/>
              <a:t>replaceSpace</a:t>
            </a:r>
            <a:r>
              <a:rPr lang="en-US" altLang="ko-KR" sz="1200" b="1" dirty="0"/>
              <a:t>(char a[])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a.length</a:t>
            </a:r>
            <a:r>
              <a:rPr lang="en-US" altLang="ko-KR" sz="1200" dirty="0"/>
              <a:t>; i++)</a:t>
            </a:r>
          </a:p>
          <a:p>
            <a:pPr defTabSz="180000"/>
            <a:r>
              <a:rPr lang="en-US" altLang="ko-KR" sz="1200" dirty="0"/>
              <a:t>			if (a[i] == ' ')</a:t>
            </a:r>
          </a:p>
          <a:p>
            <a:pPr defTabSz="180000"/>
            <a:r>
              <a:rPr lang="en-US" altLang="ko-KR" sz="1200" dirty="0"/>
              <a:t>				a[i] = ',';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void </a:t>
            </a:r>
            <a:r>
              <a:rPr lang="en-US" altLang="ko-KR" sz="1200" b="1" dirty="0" err="1"/>
              <a:t>printCharArray</a:t>
            </a:r>
            <a:r>
              <a:rPr lang="en-US" altLang="ko-KR" sz="1200" b="1" dirty="0"/>
              <a:t>(char a[])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</a:t>
            </a:r>
            <a:r>
              <a:rPr lang="en-US" altLang="ko-KR" sz="1200" dirty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a.length</a:t>
            </a:r>
            <a:r>
              <a:rPr lang="en-US" altLang="ko-KR" sz="1200" dirty="0"/>
              <a:t>; i++)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(a[i]);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 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char c[] </a:t>
            </a:r>
            <a:r>
              <a:rPr lang="en-US" altLang="ko-KR" sz="1200" dirty="0"/>
              <a:t>= {'</a:t>
            </a:r>
            <a:r>
              <a:rPr lang="en-US" altLang="ko-KR" sz="1200" dirty="0" err="1"/>
              <a:t>T','h','i','s</a:t>
            </a:r>
            <a:r>
              <a:rPr lang="en-US" altLang="ko-KR" sz="1200" dirty="0"/>
              <a:t>',' ','</a:t>
            </a:r>
            <a:r>
              <a:rPr lang="en-US" altLang="ko-KR" sz="1200" dirty="0" err="1"/>
              <a:t>i','s</a:t>
            </a:r>
            <a:r>
              <a:rPr lang="en-US" altLang="ko-KR" sz="1200" dirty="0"/>
              <a:t>',' ','a',' ','</a:t>
            </a:r>
            <a:r>
              <a:rPr lang="en-US" altLang="ko-KR" sz="1200" dirty="0" err="1"/>
              <a:t>p','e','n','c','i','l</a:t>
            </a:r>
            <a:r>
              <a:rPr lang="en-US" altLang="ko-KR" sz="1200" dirty="0"/>
              <a:t>','.'};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 smtClean="0"/>
              <a:t>printCharArray</a:t>
            </a:r>
            <a:r>
              <a:rPr lang="en-US" altLang="ko-KR" sz="1200" dirty="0" smtClean="0"/>
              <a:t>(c);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replaceSpace</a:t>
            </a:r>
            <a:r>
              <a:rPr lang="en-US" altLang="ko-KR" sz="1200" dirty="0"/>
              <a:t>(</a:t>
            </a:r>
            <a:r>
              <a:rPr lang="en-US" altLang="ko-KR" sz="1200" b="1" dirty="0"/>
              <a:t>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printCharArray</a:t>
            </a:r>
            <a:r>
              <a:rPr lang="en-US" altLang="ko-KR" sz="1200" dirty="0"/>
              <a:t>(c);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7544" y="5341947"/>
            <a:ext cx="43204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 is a pencil.</a:t>
            </a:r>
          </a:p>
          <a:p>
            <a:r>
              <a:rPr lang="en-US" altLang="ko-KR" sz="1200" dirty="0" err="1"/>
              <a:t>This,is,a,pencil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675" y="1317260"/>
            <a:ext cx="8152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char[]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배열을 전달받아 배열 속의 공백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(' ')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문자를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','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대치하는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9120"/>
              </p:ext>
            </p:extLst>
          </p:nvPr>
        </p:nvGraphicFramePr>
        <p:xfrm>
          <a:off x="5239980" y="4068563"/>
          <a:ext cx="354076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50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040052" y="1982683"/>
            <a:ext cx="3759814" cy="3191414"/>
            <a:chOff x="5267406" y="2613850"/>
            <a:chExt cx="3759814" cy="3191414"/>
          </a:xfrm>
        </p:grpSpPr>
        <p:sp>
          <p:nvSpPr>
            <p:cNvPr id="7" name="TextBox 6"/>
            <p:cNvSpPr txBox="1"/>
            <p:nvPr/>
          </p:nvSpPr>
          <p:spPr>
            <a:xfrm>
              <a:off x="5585203" y="5135219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77669" y="5238867"/>
              <a:ext cx="216024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5485681" y="4983195"/>
              <a:ext cx="0" cy="328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 16"/>
            <p:cNvSpPr/>
            <p:nvPr/>
          </p:nvSpPr>
          <p:spPr>
            <a:xfrm>
              <a:off x="5270448" y="4344268"/>
              <a:ext cx="3756772" cy="1460996"/>
            </a:xfrm>
            <a:custGeom>
              <a:avLst/>
              <a:gdLst>
                <a:gd name="connsiteX0" fmla="*/ 1296956 w 3756772"/>
                <a:gd name="connsiteY0" fmla="*/ 5421 h 1460996"/>
                <a:gd name="connsiteX1" fmla="*/ 681135 w 3756772"/>
                <a:gd name="connsiteY1" fmla="*/ 14752 h 1460996"/>
                <a:gd name="connsiteX2" fmla="*/ 531845 w 3756772"/>
                <a:gd name="connsiteY2" fmla="*/ 33413 h 1460996"/>
                <a:gd name="connsiteX3" fmla="*/ 485192 w 3756772"/>
                <a:gd name="connsiteY3" fmla="*/ 52074 h 1460996"/>
                <a:gd name="connsiteX4" fmla="*/ 410547 w 3756772"/>
                <a:gd name="connsiteY4" fmla="*/ 70735 h 1460996"/>
                <a:gd name="connsiteX5" fmla="*/ 345233 w 3756772"/>
                <a:gd name="connsiteY5" fmla="*/ 98727 h 1460996"/>
                <a:gd name="connsiteX6" fmla="*/ 279919 w 3756772"/>
                <a:gd name="connsiteY6" fmla="*/ 136049 h 1460996"/>
                <a:gd name="connsiteX7" fmla="*/ 214605 w 3756772"/>
                <a:gd name="connsiteY7" fmla="*/ 154711 h 1460996"/>
                <a:gd name="connsiteX8" fmla="*/ 158621 w 3756772"/>
                <a:gd name="connsiteY8" fmla="*/ 192033 h 1460996"/>
                <a:gd name="connsiteX9" fmla="*/ 130629 w 3756772"/>
                <a:gd name="connsiteY9" fmla="*/ 201364 h 1460996"/>
                <a:gd name="connsiteX10" fmla="*/ 102637 w 3756772"/>
                <a:gd name="connsiteY10" fmla="*/ 220025 h 1460996"/>
                <a:gd name="connsiteX11" fmla="*/ 46653 w 3756772"/>
                <a:gd name="connsiteY11" fmla="*/ 276009 h 1460996"/>
                <a:gd name="connsiteX12" fmla="*/ 0 w 3756772"/>
                <a:gd name="connsiteY12" fmla="*/ 397307 h 1460996"/>
                <a:gd name="connsiteX13" fmla="*/ 9331 w 3756772"/>
                <a:gd name="connsiteY13" fmla="*/ 1022458 h 1460996"/>
                <a:gd name="connsiteX14" fmla="*/ 46653 w 3756772"/>
                <a:gd name="connsiteY14" fmla="*/ 1069111 h 1460996"/>
                <a:gd name="connsiteX15" fmla="*/ 74645 w 3756772"/>
                <a:gd name="connsiteY15" fmla="*/ 1097103 h 1460996"/>
                <a:gd name="connsiteX16" fmla="*/ 93307 w 3756772"/>
                <a:gd name="connsiteY16" fmla="*/ 1125094 h 1460996"/>
                <a:gd name="connsiteX17" fmla="*/ 121298 w 3756772"/>
                <a:gd name="connsiteY17" fmla="*/ 1162417 h 1460996"/>
                <a:gd name="connsiteX18" fmla="*/ 139960 w 3756772"/>
                <a:gd name="connsiteY18" fmla="*/ 1181078 h 1460996"/>
                <a:gd name="connsiteX19" fmla="*/ 186613 w 3756772"/>
                <a:gd name="connsiteY19" fmla="*/ 1199739 h 1460996"/>
                <a:gd name="connsiteX20" fmla="*/ 242596 w 3756772"/>
                <a:gd name="connsiteY20" fmla="*/ 1237062 h 1460996"/>
                <a:gd name="connsiteX21" fmla="*/ 335902 w 3756772"/>
                <a:gd name="connsiteY21" fmla="*/ 1274384 h 1460996"/>
                <a:gd name="connsiteX22" fmla="*/ 494523 w 3756772"/>
                <a:gd name="connsiteY22" fmla="*/ 1349029 h 1460996"/>
                <a:gd name="connsiteX23" fmla="*/ 541176 w 3756772"/>
                <a:gd name="connsiteY23" fmla="*/ 1358360 h 1460996"/>
                <a:gd name="connsiteX24" fmla="*/ 587829 w 3756772"/>
                <a:gd name="connsiteY24" fmla="*/ 1377021 h 1460996"/>
                <a:gd name="connsiteX25" fmla="*/ 858417 w 3756772"/>
                <a:gd name="connsiteY25" fmla="*/ 1405013 h 1460996"/>
                <a:gd name="connsiteX26" fmla="*/ 914400 w 3756772"/>
                <a:gd name="connsiteY26" fmla="*/ 1414343 h 1460996"/>
                <a:gd name="connsiteX27" fmla="*/ 1063690 w 3756772"/>
                <a:gd name="connsiteY27" fmla="*/ 1442335 h 1460996"/>
                <a:gd name="connsiteX28" fmla="*/ 1296956 w 3756772"/>
                <a:gd name="connsiteY28" fmla="*/ 1460996 h 1460996"/>
                <a:gd name="connsiteX29" fmla="*/ 1688841 w 3756772"/>
                <a:gd name="connsiteY29" fmla="*/ 1451666 h 1460996"/>
                <a:gd name="connsiteX30" fmla="*/ 2052735 w 3756772"/>
                <a:gd name="connsiteY30" fmla="*/ 1433005 h 1460996"/>
                <a:gd name="connsiteX31" fmla="*/ 2323323 w 3756772"/>
                <a:gd name="connsiteY31" fmla="*/ 1414343 h 1460996"/>
                <a:gd name="connsiteX32" fmla="*/ 2827176 w 3756772"/>
                <a:gd name="connsiteY32" fmla="*/ 1395682 h 1460996"/>
                <a:gd name="connsiteX33" fmla="*/ 2873829 w 3756772"/>
                <a:gd name="connsiteY33" fmla="*/ 1377021 h 1460996"/>
                <a:gd name="connsiteX34" fmla="*/ 3004458 w 3756772"/>
                <a:gd name="connsiteY34" fmla="*/ 1358360 h 1460996"/>
                <a:gd name="connsiteX35" fmla="*/ 3051111 w 3756772"/>
                <a:gd name="connsiteY35" fmla="*/ 1349029 h 1460996"/>
                <a:gd name="connsiteX36" fmla="*/ 3116425 w 3756772"/>
                <a:gd name="connsiteY36" fmla="*/ 1311707 h 1460996"/>
                <a:gd name="connsiteX37" fmla="*/ 3163078 w 3756772"/>
                <a:gd name="connsiteY37" fmla="*/ 1302376 h 1460996"/>
                <a:gd name="connsiteX38" fmla="*/ 3209731 w 3756772"/>
                <a:gd name="connsiteY38" fmla="*/ 1274384 h 1460996"/>
                <a:gd name="connsiteX39" fmla="*/ 3275045 w 3756772"/>
                <a:gd name="connsiteY39" fmla="*/ 1237062 h 1460996"/>
                <a:gd name="connsiteX40" fmla="*/ 3293707 w 3756772"/>
                <a:gd name="connsiteY40" fmla="*/ 1218400 h 1460996"/>
                <a:gd name="connsiteX41" fmla="*/ 3321698 w 3756772"/>
                <a:gd name="connsiteY41" fmla="*/ 1199739 h 1460996"/>
                <a:gd name="connsiteX42" fmla="*/ 3340360 w 3756772"/>
                <a:gd name="connsiteY42" fmla="*/ 1181078 h 1460996"/>
                <a:gd name="connsiteX43" fmla="*/ 3377682 w 3756772"/>
                <a:gd name="connsiteY43" fmla="*/ 1153086 h 1460996"/>
                <a:gd name="connsiteX44" fmla="*/ 3415005 w 3756772"/>
                <a:gd name="connsiteY44" fmla="*/ 1115764 h 1460996"/>
                <a:gd name="connsiteX45" fmla="*/ 3498980 w 3756772"/>
                <a:gd name="connsiteY45" fmla="*/ 1041119 h 1460996"/>
                <a:gd name="connsiteX46" fmla="*/ 3536302 w 3756772"/>
                <a:gd name="connsiteY46" fmla="*/ 985135 h 1460996"/>
                <a:gd name="connsiteX47" fmla="*/ 3592286 w 3756772"/>
                <a:gd name="connsiteY47" fmla="*/ 938482 h 1460996"/>
                <a:gd name="connsiteX48" fmla="*/ 3638939 w 3756772"/>
                <a:gd name="connsiteY48" fmla="*/ 882498 h 1460996"/>
                <a:gd name="connsiteX49" fmla="*/ 3666931 w 3756772"/>
                <a:gd name="connsiteY49" fmla="*/ 835845 h 1460996"/>
                <a:gd name="connsiteX50" fmla="*/ 3694923 w 3756772"/>
                <a:gd name="connsiteY50" fmla="*/ 789192 h 1460996"/>
                <a:gd name="connsiteX51" fmla="*/ 3704253 w 3756772"/>
                <a:gd name="connsiteY51" fmla="*/ 761200 h 1460996"/>
                <a:gd name="connsiteX52" fmla="*/ 3713584 w 3756772"/>
                <a:gd name="connsiteY52" fmla="*/ 714547 h 1460996"/>
                <a:gd name="connsiteX53" fmla="*/ 3732245 w 3756772"/>
                <a:gd name="connsiteY53" fmla="*/ 677225 h 1460996"/>
                <a:gd name="connsiteX54" fmla="*/ 3741576 w 3756772"/>
                <a:gd name="connsiteY54" fmla="*/ 276009 h 1460996"/>
                <a:gd name="connsiteX55" fmla="*/ 3722915 w 3756772"/>
                <a:gd name="connsiteY55" fmla="*/ 248017 h 1460996"/>
                <a:gd name="connsiteX56" fmla="*/ 3666931 w 3756772"/>
                <a:gd name="connsiteY56" fmla="*/ 210694 h 1460996"/>
                <a:gd name="connsiteX57" fmla="*/ 3601617 w 3756772"/>
                <a:gd name="connsiteY57" fmla="*/ 164041 h 1460996"/>
                <a:gd name="connsiteX58" fmla="*/ 3536302 w 3756772"/>
                <a:gd name="connsiteY58" fmla="*/ 145380 h 1460996"/>
                <a:gd name="connsiteX59" fmla="*/ 3442996 w 3756772"/>
                <a:gd name="connsiteY59" fmla="*/ 117388 h 1460996"/>
                <a:gd name="connsiteX60" fmla="*/ 3377682 w 3756772"/>
                <a:gd name="connsiteY60" fmla="*/ 108058 h 1460996"/>
                <a:gd name="connsiteX61" fmla="*/ 3275045 w 3756772"/>
                <a:gd name="connsiteY61" fmla="*/ 80066 h 1460996"/>
                <a:gd name="connsiteX62" fmla="*/ 3228392 w 3756772"/>
                <a:gd name="connsiteY62" fmla="*/ 70735 h 1460996"/>
                <a:gd name="connsiteX63" fmla="*/ 3135086 w 3756772"/>
                <a:gd name="connsiteY63" fmla="*/ 52074 h 1460996"/>
                <a:gd name="connsiteX64" fmla="*/ 2939143 w 3756772"/>
                <a:gd name="connsiteY64" fmla="*/ 42743 h 1460996"/>
                <a:gd name="connsiteX65" fmla="*/ 1474237 w 3756772"/>
                <a:gd name="connsiteY65" fmla="*/ 33413 h 1460996"/>
                <a:gd name="connsiteX66" fmla="*/ 1296956 w 3756772"/>
                <a:gd name="connsiteY66" fmla="*/ 5421 h 146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756772" h="1460996">
                  <a:moveTo>
                    <a:pt x="1296956" y="5421"/>
                  </a:moveTo>
                  <a:cubicBezTo>
                    <a:pt x="1164772" y="2311"/>
                    <a:pt x="1243295" y="-9001"/>
                    <a:pt x="681135" y="14752"/>
                  </a:cubicBezTo>
                  <a:cubicBezTo>
                    <a:pt x="621041" y="17291"/>
                    <a:pt x="587165" y="24193"/>
                    <a:pt x="531845" y="33413"/>
                  </a:cubicBezTo>
                  <a:cubicBezTo>
                    <a:pt x="516294" y="39633"/>
                    <a:pt x="501200" y="47148"/>
                    <a:pt x="485192" y="52074"/>
                  </a:cubicBezTo>
                  <a:cubicBezTo>
                    <a:pt x="460679" y="59616"/>
                    <a:pt x="434121" y="60632"/>
                    <a:pt x="410547" y="70735"/>
                  </a:cubicBezTo>
                  <a:cubicBezTo>
                    <a:pt x="388776" y="80066"/>
                    <a:pt x="366419" y="88134"/>
                    <a:pt x="345233" y="98727"/>
                  </a:cubicBezTo>
                  <a:cubicBezTo>
                    <a:pt x="322805" y="109941"/>
                    <a:pt x="302967" y="126171"/>
                    <a:pt x="279919" y="136049"/>
                  </a:cubicBezTo>
                  <a:cubicBezTo>
                    <a:pt x="259107" y="144968"/>
                    <a:pt x="236376" y="148490"/>
                    <a:pt x="214605" y="154711"/>
                  </a:cubicBezTo>
                  <a:cubicBezTo>
                    <a:pt x="195944" y="167152"/>
                    <a:pt x="178227" y="181141"/>
                    <a:pt x="158621" y="192033"/>
                  </a:cubicBezTo>
                  <a:cubicBezTo>
                    <a:pt x="150023" y="196809"/>
                    <a:pt x="139426" y="196965"/>
                    <a:pt x="130629" y="201364"/>
                  </a:cubicBezTo>
                  <a:cubicBezTo>
                    <a:pt x="120599" y="206379"/>
                    <a:pt x="111762" y="213507"/>
                    <a:pt x="102637" y="220025"/>
                  </a:cubicBezTo>
                  <a:cubicBezTo>
                    <a:pt x="76318" y="238824"/>
                    <a:pt x="59537" y="246559"/>
                    <a:pt x="46653" y="276009"/>
                  </a:cubicBezTo>
                  <a:cubicBezTo>
                    <a:pt x="29289" y="315697"/>
                    <a:pt x="0" y="397307"/>
                    <a:pt x="0" y="397307"/>
                  </a:cubicBezTo>
                  <a:cubicBezTo>
                    <a:pt x="3110" y="605691"/>
                    <a:pt x="-5107" y="814552"/>
                    <a:pt x="9331" y="1022458"/>
                  </a:cubicBezTo>
                  <a:cubicBezTo>
                    <a:pt x="10711" y="1042325"/>
                    <a:pt x="33539" y="1054123"/>
                    <a:pt x="46653" y="1069111"/>
                  </a:cubicBezTo>
                  <a:cubicBezTo>
                    <a:pt x="55342" y="1079042"/>
                    <a:pt x="66197" y="1086966"/>
                    <a:pt x="74645" y="1097103"/>
                  </a:cubicBezTo>
                  <a:cubicBezTo>
                    <a:pt x="81824" y="1105718"/>
                    <a:pt x="86789" y="1115969"/>
                    <a:pt x="93307" y="1125094"/>
                  </a:cubicBezTo>
                  <a:cubicBezTo>
                    <a:pt x="102346" y="1137748"/>
                    <a:pt x="111343" y="1150470"/>
                    <a:pt x="121298" y="1162417"/>
                  </a:cubicBezTo>
                  <a:cubicBezTo>
                    <a:pt x="126930" y="1169175"/>
                    <a:pt x="132322" y="1176713"/>
                    <a:pt x="139960" y="1181078"/>
                  </a:cubicBezTo>
                  <a:cubicBezTo>
                    <a:pt x="154502" y="1189388"/>
                    <a:pt x="171909" y="1191719"/>
                    <a:pt x="186613" y="1199739"/>
                  </a:cubicBezTo>
                  <a:cubicBezTo>
                    <a:pt x="206302" y="1210479"/>
                    <a:pt x="222536" y="1227032"/>
                    <a:pt x="242596" y="1237062"/>
                  </a:cubicBezTo>
                  <a:cubicBezTo>
                    <a:pt x="272557" y="1252043"/>
                    <a:pt x="305941" y="1259403"/>
                    <a:pt x="335902" y="1274384"/>
                  </a:cubicBezTo>
                  <a:cubicBezTo>
                    <a:pt x="368787" y="1290826"/>
                    <a:pt x="452836" y="1335133"/>
                    <a:pt x="494523" y="1349029"/>
                  </a:cubicBezTo>
                  <a:cubicBezTo>
                    <a:pt x="509568" y="1354044"/>
                    <a:pt x="525986" y="1353803"/>
                    <a:pt x="541176" y="1358360"/>
                  </a:cubicBezTo>
                  <a:cubicBezTo>
                    <a:pt x="557219" y="1363173"/>
                    <a:pt x="571439" y="1373571"/>
                    <a:pt x="587829" y="1377021"/>
                  </a:cubicBezTo>
                  <a:cubicBezTo>
                    <a:pt x="681524" y="1396746"/>
                    <a:pt x="763035" y="1398654"/>
                    <a:pt x="858417" y="1405013"/>
                  </a:cubicBezTo>
                  <a:cubicBezTo>
                    <a:pt x="877078" y="1408123"/>
                    <a:pt x="895806" y="1410857"/>
                    <a:pt x="914400" y="1414343"/>
                  </a:cubicBezTo>
                  <a:cubicBezTo>
                    <a:pt x="962066" y="1423280"/>
                    <a:pt x="1014708" y="1435804"/>
                    <a:pt x="1063690" y="1442335"/>
                  </a:cubicBezTo>
                  <a:cubicBezTo>
                    <a:pt x="1155341" y="1454555"/>
                    <a:pt x="1193699" y="1454543"/>
                    <a:pt x="1296956" y="1460996"/>
                  </a:cubicBezTo>
                  <a:lnTo>
                    <a:pt x="1688841" y="1451666"/>
                  </a:lnTo>
                  <a:cubicBezTo>
                    <a:pt x="1810215" y="1447171"/>
                    <a:pt x="1931697" y="1443092"/>
                    <a:pt x="2052735" y="1433005"/>
                  </a:cubicBezTo>
                  <a:cubicBezTo>
                    <a:pt x="2177193" y="1422633"/>
                    <a:pt x="2184295" y="1421125"/>
                    <a:pt x="2323323" y="1414343"/>
                  </a:cubicBezTo>
                  <a:cubicBezTo>
                    <a:pt x="2494387" y="1405999"/>
                    <a:pt x="2655217" y="1401414"/>
                    <a:pt x="2827176" y="1395682"/>
                  </a:cubicBezTo>
                  <a:cubicBezTo>
                    <a:pt x="2842727" y="1389462"/>
                    <a:pt x="2857439" y="1380471"/>
                    <a:pt x="2873829" y="1377021"/>
                  </a:cubicBezTo>
                  <a:cubicBezTo>
                    <a:pt x="2916871" y="1367960"/>
                    <a:pt x="2961011" y="1365220"/>
                    <a:pt x="3004458" y="1358360"/>
                  </a:cubicBezTo>
                  <a:cubicBezTo>
                    <a:pt x="3020123" y="1355887"/>
                    <a:pt x="3035560" y="1352139"/>
                    <a:pt x="3051111" y="1349029"/>
                  </a:cubicBezTo>
                  <a:cubicBezTo>
                    <a:pt x="3072882" y="1336588"/>
                    <a:pt x="3093279" y="1321351"/>
                    <a:pt x="3116425" y="1311707"/>
                  </a:cubicBezTo>
                  <a:cubicBezTo>
                    <a:pt x="3131064" y="1305607"/>
                    <a:pt x="3148353" y="1308266"/>
                    <a:pt x="3163078" y="1302376"/>
                  </a:cubicBezTo>
                  <a:cubicBezTo>
                    <a:pt x="3179916" y="1295641"/>
                    <a:pt x="3193878" y="1283191"/>
                    <a:pt x="3209731" y="1274384"/>
                  </a:cubicBezTo>
                  <a:cubicBezTo>
                    <a:pt x="3241076" y="1256970"/>
                    <a:pt x="3248385" y="1258390"/>
                    <a:pt x="3275045" y="1237062"/>
                  </a:cubicBezTo>
                  <a:cubicBezTo>
                    <a:pt x="3281915" y="1231566"/>
                    <a:pt x="3286837" y="1223896"/>
                    <a:pt x="3293707" y="1218400"/>
                  </a:cubicBezTo>
                  <a:cubicBezTo>
                    <a:pt x="3302463" y="1211395"/>
                    <a:pt x="3312942" y="1206744"/>
                    <a:pt x="3321698" y="1199739"/>
                  </a:cubicBezTo>
                  <a:cubicBezTo>
                    <a:pt x="3328567" y="1194244"/>
                    <a:pt x="3333602" y="1186710"/>
                    <a:pt x="3340360" y="1181078"/>
                  </a:cubicBezTo>
                  <a:cubicBezTo>
                    <a:pt x="3352307" y="1171123"/>
                    <a:pt x="3365979" y="1163326"/>
                    <a:pt x="3377682" y="1153086"/>
                  </a:cubicBezTo>
                  <a:cubicBezTo>
                    <a:pt x="3390923" y="1141500"/>
                    <a:pt x="3401855" y="1127453"/>
                    <a:pt x="3415005" y="1115764"/>
                  </a:cubicBezTo>
                  <a:cubicBezTo>
                    <a:pt x="3449975" y="1084680"/>
                    <a:pt x="3470034" y="1077302"/>
                    <a:pt x="3498980" y="1041119"/>
                  </a:cubicBezTo>
                  <a:cubicBezTo>
                    <a:pt x="3512991" y="1023606"/>
                    <a:pt x="3517641" y="997576"/>
                    <a:pt x="3536302" y="985135"/>
                  </a:cubicBezTo>
                  <a:cubicBezTo>
                    <a:pt x="3565098" y="965938"/>
                    <a:pt x="3568337" y="966422"/>
                    <a:pt x="3592286" y="938482"/>
                  </a:cubicBezTo>
                  <a:cubicBezTo>
                    <a:pt x="3658837" y="860840"/>
                    <a:pt x="3590455" y="930984"/>
                    <a:pt x="3638939" y="882498"/>
                  </a:cubicBezTo>
                  <a:cubicBezTo>
                    <a:pt x="3665372" y="803206"/>
                    <a:pt x="3628507" y="899884"/>
                    <a:pt x="3666931" y="835845"/>
                  </a:cubicBezTo>
                  <a:cubicBezTo>
                    <a:pt x="3703269" y="775282"/>
                    <a:pt x="3647640" y="836478"/>
                    <a:pt x="3694923" y="789192"/>
                  </a:cubicBezTo>
                  <a:cubicBezTo>
                    <a:pt x="3698033" y="779861"/>
                    <a:pt x="3701868" y="770742"/>
                    <a:pt x="3704253" y="761200"/>
                  </a:cubicBezTo>
                  <a:cubicBezTo>
                    <a:pt x="3708099" y="745815"/>
                    <a:pt x="3708569" y="729592"/>
                    <a:pt x="3713584" y="714547"/>
                  </a:cubicBezTo>
                  <a:cubicBezTo>
                    <a:pt x="3717982" y="701352"/>
                    <a:pt x="3726025" y="689666"/>
                    <a:pt x="3732245" y="677225"/>
                  </a:cubicBezTo>
                  <a:cubicBezTo>
                    <a:pt x="3762071" y="498275"/>
                    <a:pt x="3764098" y="531254"/>
                    <a:pt x="3741576" y="276009"/>
                  </a:cubicBezTo>
                  <a:cubicBezTo>
                    <a:pt x="3740590" y="264838"/>
                    <a:pt x="3729920" y="256774"/>
                    <a:pt x="3722915" y="248017"/>
                  </a:cubicBezTo>
                  <a:cubicBezTo>
                    <a:pt x="3700103" y="219502"/>
                    <a:pt x="3703132" y="233320"/>
                    <a:pt x="3666931" y="210694"/>
                  </a:cubicBezTo>
                  <a:cubicBezTo>
                    <a:pt x="3662198" y="207736"/>
                    <a:pt x="3612577" y="168425"/>
                    <a:pt x="3601617" y="164041"/>
                  </a:cubicBezTo>
                  <a:cubicBezTo>
                    <a:pt x="3580594" y="155632"/>
                    <a:pt x="3557990" y="151886"/>
                    <a:pt x="3536302" y="145380"/>
                  </a:cubicBezTo>
                  <a:cubicBezTo>
                    <a:pt x="3494643" y="132882"/>
                    <a:pt x="3499781" y="129556"/>
                    <a:pt x="3442996" y="117388"/>
                  </a:cubicBezTo>
                  <a:cubicBezTo>
                    <a:pt x="3421492" y="112780"/>
                    <a:pt x="3399453" y="111168"/>
                    <a:pt x="3377682" y="108058"/>
                  </a:cubicBezTo>
                  <a:cubicBezTo>
                    <a:pt x="3317116" y="77773"/>
                    <a:pt x="3359780" y="94188"/>
                    <a:pt x="3275045" y="80066"/>
                  </a:cubicBezTo>
                  <a:cubicBezTo>
                    <a:pt x="3259402" y="77459"/>
                    <a:pt x="3243873" y="74175"/>
                    <a:pt x="3228392" y="70735"/>
                  </a:cubicBezTo>
                  <a:cubicBezTo>
                    <a:pt x="3191358" y="62505"/>
                    <a:pt x="3176216" y="55121"/>
                    <a:pt x="3135086" y="52074"/>
                  </a:cubicBezTo>
                  <a:cubicBezTo>
                    <a:pt x="3069876" y="47243"/>
                    <a:pt x="3004527" y="43478"/>
                    <a:pt x="2939143" y="42743"/>
                  </a:cubicBezTo>
                  <a:lnTo>
                    <a:pt x="1474237" y="33413"/>
                  </a:lnTo>
                  <a:cubicBezTo>
                    <a:pt x="1297012" y="13722"/>
                    <a:pt x="1429140" y="8531"/>
                    <a:pt x="1296956" y="542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67406" y="2613850"/>
              <a:ext cx="3756772" cy="1460996"/>
            </a:xfrm>
            <a:custGeom>
              <a:avLst/>
              <a:gdLst>
                <a:gd name="connsiteX0" fmla="*/ 1296956 w 3756772"/>
                <a:gd name="connsiteY0" fmla="*/ 5421 h 1460996"/>
                <a:gd name="connsiteX1" fmla="*/ 681135 w 3756772"/>
                <a:gd name="connsiteY1" fmla="*/ 14752 h 1460996"/>
                <a:gd name="connsiteX2" fmla="*/ 531845 w 3756772"/>
                <a:gd name="connsiteY2" fmla="*/ 33413 h 1460996"/>
                <a:gd name="connsiteX3" fmla="*/ 485192 w 3756772"/>
                <a:gd name="connsiteY3" fmla="*/ 52074 h 1460996"/>
                <a:gd name="connsiteX4" fmla="*/ 410547 w 3756772"/>
                <a:gd name="connsiteY4" fmla="*/ 70735 h 1460996"/>
                <a:gd name="connsiteX5" fmla="*/ 345233 w 3756772"/>
                <a:gd name="connsiteY5" fmla="*/ 98727 h 1460996"/>
                <a:gd name="connsiteX6" fmla="*/ 279919 w 3756772"/>
                <a:gd name="connsiteY6" fmla="*/ 136049 h 1460996"/>
                <a:gd name="connsiteX7" fmla="*/ 214605 w 3756772"/>
                <a:gd name="connsiteY7" fmla="*/ 154711 h 1460996"/>
                <a:gd name="connsiteX8" fmla="*/ 158621 w 3756772"/>
                <a:gd name="connsiteY8" fmla="*/ 192033 h 1460996"/>
                <a:gd name="connsiteX9" fmla="*/ 130629 w 3756772"/>
                <a:gd name="connsiteY9" fmla="*/ 201364 h 1460996"/>
                <a:gd name="connsiteX10" fmla="*/ 102637 w 3756772"/>
                <a:gd name="connsiteY10" fmla="*/ 220025 h 1460996"/>
                <a:gd name="connsiteX11" fmla="*/ 46653 w 3756772"/>
                <a:gd name="connsiteY11" fmla="*/ 276009 h 1460996"/>
                <a:gd name="connsiteX12" fmla="*/ 0 w 3756772"/>
                <a:gd name="connsiteY12" fmla="*/ 397307 h 1460996"/>
                <a:gd name="connsiteX13" fmla="*/ 9331 w 3756772"/>
                <a:gd name="connsiteY13" fmla="*/ 1022458 h 1460996"/>
                <a:gd name="connsiteX14" fmla="*/ 46653 w 3756772"/>
                <a:gd name="connsiteY14" fmla="*/ 1069111 h 1460996"/>
                <a:gd name="connsiteX15" fmla="*/ 74645 w 3756772"/>
                <a:gd name="connsiteY15" fmla="*/ 1097103 h 1460996"/>
                <a:gd name="connsiteX16" fmla="*/ 93307 w 3756772"/>
                <a:gd name="connsiteY16" fmla="*/ 1125094 h 1460996"/>
                <a:gd name="connsiteX17" fmla="*/ 121298 w 3756772"/>
                <a:gd name="connsiteY17" fmla="*/ 1162417 h 1460996"/>
                <a:gd name="connsiteX18" fmla="*/ 139960 w 3756772"/>
                <a:gd name="connsiteY18" fmla="*/ 1181078 h 1460996"/>
                <a:gd name="connsiteX19" fmla="*/ 186613 w 3756772"/>
                <a:gd name="connsiteY19" fmla="*/ 1199739 h 1460996"/>
                <a:gd name="connsiteX20" fmla="*/ 242596 w 3756772"/>
                <a:gd name="connsiteY20" fmla="*/ 1237062 h 1460996"/>
                <a:gd name="connsiteX21" fmla="*/ 335902 w 3756772"/>
                <a:gd name="connsiteY21" fmla="*/ 1274384 h 1460996"/>
                <a:gd name="connsiteX22" fmla="*/ 494523 w 3756772"/>
                <a:gd name="connsiteY22" fmla="*/ 1349029 h 1460996"/>
                <a:gd name="connsiteX23" fmla="*/ 541176 w 3756772"/>
                <a:gd name="connsiteY23" fmla="*/ 1358360 h 1460996"/>
                <a:gd name="connsiteX24" fmla="*/ 587829 w 3756772"/>
                <a:gd name="connsiteY24" fmla="*/ 1377021 h 1460996"/>
                <a:gd name="connsiteX25" fmla="*/ 858417 w 3756772"/>
                <a:gd name="connsiteY25" fmla="*/ 1405013 h 1460996"/>
                <a:gd name="connsiteX26" fmla="*/ 914400 w 3756772"/>
                <a:gd name="connsiteY26" fmla="*/ 1414343 h 1460996"/>
                <a:gd name="connsiteX27" fmla="*/ 1063690 w 3756772"/>
                <a:gd name="connsiteY27" fmla="*/ 1442335 h 1460996"/>
                <a:gd name="connsiteX28" fmla="*/ 1296956 w 3756772"/>
                <a:gd name="connsiteY28" fmla="*/ 1460996 h 1460996"/>
                <a:gd name="connsiteX29" fmla="*/ 1688841 w 3756772"/>
                <a:gd name="connsiteY29" fmla="*/ 1451666 h 1460996"/>
                <a:gd name="connsiteX30" fmla="*/ 2052735 w 3756772"/>
                <a:gd name="connsiteY30" fmla="*/ 1433005 h 1460996"/>
                <a:gd name="connsiteX31" fmla="*/ 2323323 w 3756772"/>
                <a:gd name="connsiteY31" fmla="*/ 1414343 h 1460996"/>
                <a:gd name="connsiteX32" fmla="*/ 2827176 w 3756772"/>
                <a:gd name="connsiteY32" fmla="*/ 1395682 h 1460996"/>
                <a:gd name="connsiteX33" fmla="*/ 2873829 w 3756772"/>
                <a:gd name="connsiteY33" fmla="*/ 1377021 h 1460996"/>
                <a:gd name="connsiteX34" fmla="*/ 3004458 w 3756772"/>
                <a:gd name="connsiteY34" fmla="*/ 1358360 h 1460996"/>
                <a:gd name="connsiteX35" fmla="*/ 3051111 w 3756772"/>
                <a:gd name="connsiteY35" fmla="*/ 1349029 h 1460996"/>
                <a:gd name="connsiteX36" fmla="*/ 3116425 w 3756772"/>
                <a:gd name="connsiteY36" fmla="*/ 1311707 h 1460996"/>
                <a:gd name="connsiteX37" fmla="*/ 3163078 w 3756772"/>
                <a:gd name="connsiteY37" fmla="*/ 1302376 h 1460996"/>
                <a:gd name="connsiteX38" fmla="*/ 3209731 w 3756772"/>
                <a:gd name="connsiteY38" fmla="*/ 1274384 h 1460996"/>
                <a:gd name="connsiteX39" fmla="*/ 3275045 w 3756772"/>
                <a:gd name="connsiteY39" fmla="*/ 1237062 h 1460996"/>
                <a:gd name="connsiteX40" fmla="*/ 3293707 w 3756772"/>
                <a:gd name="connsiteY40" fmla="*/ 1218400 h 1460996"/>
                <a:gd name="connsiteX41" fmla="*/ 3321698 w 3756772"/>
                <a:gd name="connsiteY41" fmla="*/ 1199739 h 1460996"/>
                <a:gd name="connsiteX42" fmla="*/ 3340360 w 3756772"/>
                <a:gd name="connsiteY42" fmla="*/ 1181078 h 1460996"/>
                <a:gd name="connsiteX43" fmla="*/ 3377682 w 3756772"/>
                <a:gd name="connsiteY43" fmla="*/ 1153086 h 1460996"/>
                <a:gd name="connsiteX44" fmla="*/ 3415005 w 3756772"/>
                <a:gd name="connsiteY44" fmla="*/ 1115764 h 1460996"/>
                <a:gd name="connsiteX45" fmla="*/ 3498980 w 3756772"/>
                <a:gd name="connsiteY45" fmla="*/ 1041119 h 1460996"/>
                <a:gd name="connsiteX46" fmla="*/ 3536302 w 3756772"/>
                <a:gd name="connsiteY46" fmla="*/ 985135 h 1460996"/>
                <a:gd name="connsiteX47" fmla="*/ 3592286 w 3756772"/>
                <a:gd name="connsiteY47" fmla="*/ 938482 h 1460996"/>
                <a:gd name="connsiteX48" fmla="*/ 3638939 w 3756772"/>
                <a:gd name="connsiteY48" fmla="*/ 882498 h 1460996"/>
                <a:gd name="connsiteX49" fmla="*/ 3666931 w 3756772"/>
                <a:gd name="connsiteY49" fmla="*/ 835845 h 1460996"/>
                <a:gd name="connsiteX50" fmla="*/ 3694923 w 3756772"/>
                <a:gd name="connsiteY50" fmla="*/ 789192 h 1460996"/>
                <a:gd name="connsiteX51" fmla="*/ 3704253 w 3756772"/>
                <a:gd name="connsiteY51" fmla="*/ 761200 h 1460996"/>
                <a:gd name="connsiteX52" fmla="*/ 3713584 w 3756772"/>
                <a:gd name="connsiteY52" fmla="*/ 714547 h 1460996"/>
                <a:gd name="connsiteX53" fmla="*/ 3732245 w 3756772"/>
                <a:gd name="connsiteY53" fmla="*/ 677225 h 1460996"/>
                <a:gd name="connsiteX54" fmla="*/ 3741576 w 3756772"/>
                <a:gd name="connsiteY54" fmla="*/ 276009 h 1460996"/>
                <a:gd name="connsiteX55" fmla="*/ 3722915 w 3756772"/>
                <a:gd name="connsiteY55" fmla="*/ 248017 h 1460996"/>
                <a:gd name="connsiteX56" fmla="*/ 3666931 w 3756772"/>
                <a:gd name="connsiteY56" fmla="*/ 210694 h 1460996"/>
                <a:gd name="connsiteX57" fmla="*/ 3601617 w 3756772"/>
                <a:gd name="connsiteY57" fmla="*/ 164041 h 1460996"/>
                <a:gd name="connsiteX58" fmla="*/ 3536302 w 3756772"/>
                <a:gd name="connsiteY58" fmla="*/ 145380 h 1460996"/>
                <a:gd name="connsiteX59" fmla="*/ 3442996 w 3756772"/>
                <a:gd name="connsiteY59" fmla="*/ 117388 h 1460996"/>
                <a:gd name="connsiteX60" fmla="*/ 3377682 w 3756772"/>
                <a:gd name="connsiteY60" fmla="*/ 108058 h 1460996"/>
                <a:gd name="connsiteX61" fmla="*/ 3275045 w 3756772"/>
                <a:gd name="connsiteY61" fmla="*/ 80066 h 1460996"/>
                <a:gd name="connsiteX62" fmla="*/ 3228392 w 3756772"/>
                <a:gd name="connsiteY62" fmla="*/ 70735 h 1460996"/>
                <a:gd name="connsiteX63" fmla="*/ 3135086 w 3756772"/>
                <a:gd name="connsiteY63" fmla="*/ 52074 h 1460996"/>
                <a:gd name="connsiteX64" fmla="*/ 2939143 w 3756772"/>
                <a:gd name="connsiteY64" fmla="*/ 42743 h 1460996"/>
                <a:gd name="connsiteX65" fmla="*/ 1474237 w 3756772"/>
                <a:gd name="connsiteY65" fmla="*/ 33413 h 1460996"/>
                <a:gd name="connsiteX66" fmla="*/ 1296956 w 3756772"/>
                <a:gd name="connsiteY66" fmla="*/ 5421 h 146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756772" h="1460996">
                  <a:moveTo>
                    <a:pt x="1296956" y="5421"/>
                  </a:moveTo>
                  <a:cubicBezTo>
                    <a:pt x="1164772" y="2311"/>
                    <a:pt x="1243295" y="-9001"/>
                    <a:pt x="681135" y="14752"/>
                  </a:cubicBezTo>
                  <a:cubicBezTo>
                    <a:pt x="621041" y="17291"/>
                    <a:pt x="587165" y="24193"/>
                    <a:pt x="531845" y="33413"/>
                  </a:cubicBezTo>
                  <a:cubicBezTo>
                    <a:pt x="516294" y="39633"/>
                    <a:pt x="501200" y="47148"/>
                    <a:pt x="485192" y="52074"/>
                  </a:cubicBezTo>
                  <a:cubicBezTo>
                    <a:pt x="460679" y="59616"/>
                    <a:pt x="434121" y="60632"/>
                    <a:pt x="410547" y="70735"/>
                  </a:cubicBezTo>
                  <a:cubicBezTo>
                    <a:pt x="388776" y="80066"/>
                    <a:pt x="366419" y="88134"/>
                    <a:pt x="345233" y="98727"/>
                  </a:cubicBezTo>
                  <a:cubicBezTo>
                    <a:pt x="322805" y="109941"/>
                    <a:pt x="302967" y="126171"/>
                    <a:pt x="279919" y="136049"/>
                  </a:cubicBezTo>
                  <a:cubicBezTo>
                    <a:pt x="259107" y="144968"/>
                    <a:pt x="236376" y="148490"/>
                    <a:pt x="214605" y="154711"/>
                  </a:cubicBezTo>
                  <a:cubicBezTo>
                    <a:pt x="195944" y="167152"/>
                    <a:pt x="178227" y="181141"/>
                    <a:pt x="158621" y="192033"/>
                  </a:cubicBezTo>
                  <a:cubicBezTo>
                    <a:pt x="150023" y="196809"/>
                    <a:pt x="139426" y="196965"/>
                    <a:pt x="130629" y="201364"/>
                  </a:cubicBezTo>
                  <a:cubicBezTo>
                    <a:pt x="120599" y="206379"/>
                    <a:pt x="111762" y="213507"/>
                    <a:pt x="102637" y="220025"/>
                  </a:cubicBezTo>
                  <a:cubicBezTo>
                    <a:pt x="76318" y="238824"/>
                    <a:pt x="59537" y="246559"/>
                    <a:pt x="46653" y="276009"/>
                  </a:cubicBezTo>
                  <a:cubicBezTo>
                    <a:pt x="29289" y="315697"/>
                    <a:pt x="0" y="397307"/>
                    <a:pt x="0" y="397307"/>
                  </a:cubicBezTo>
                  <a:cubicBezTo>
                    <a:pt x="3110" y="605691"/>
                    <a:pt x="-5107" y="814552"/>
                    <a:pt x="9331" y="1022458"/>
                  </a:cubicBezTo>
                  <a:cubicBezTo>
                    <a:pt x="10711" y="1042325"/>
                    <a:pt x="33539" y="1054123"/>
                    <a:pt x="46653" y="1069111"/>
                  </a:cubicBezTo>
                  <a:cubicBezTo>
                    <a:pt x="55342" y="1079042"/>
                    <a:pt x="66197" y="1086966"/>
                    <a:pt x="74645" y="1097103"/>
                  </a:cubicBezTo>
                  <a:cubicBezTo>
                    <a:pt x="81824" y="1105718"/>
                    <a:pt x="86789" y="1115969"/>
                    <a:pt x="93307" y="1125094"/>
                  </a:cubicBezTo>
                  <a:cubicBezTo>
                    <a:pt x="102346" y="1137748"/>
                    <a:pt x="111343" y="1150470"/>
                    <a:pt x="121298" y="1162417"/>
                  </a:cubicBezTo>
                  <a:cubicBezTo>
                    <a:pt x="126930" y="1169175"/>
                    <a:pt x="132322" y="1176713"/>
                    <a:pt x="139960" y="1181078"/>
                  </a:cubicBezTo>
                  <a:cubicBezTo>
                    <a:pt x="154502" y="1189388"/>
                    <a:pt x="171909" y="1191719"/>
                    <a:pt x="186613" y="1199739"/>
                  </a:cubicBezTo>
                  <a:cubicBezTo>
                    <a:pt x="206302" y="1210479"/>
                    <a:pt x="222536" y="1227032"/>
                    <a:pt x="242596" y="1237062"/>
                  </a:cubicBezTo>
                  <a:cubicBezTo>
                    <a:pt x="272557" y="1252043"/>
                    <a:pt x="305941" y="1259403"/>
                    <a:pt x="335902" y="1274384"/>
                  </a:cubicBezTo>
                  <a:cubicBezTo>
                    <a:pt x="368787" y="1290826"/>
                    <a:pt x="452836" y="1335133"/>
                    <a:pt x="494523" y="1349029"/>
                  </a:cubicBezTo>
                  <a:cubicBezTo>
                    <a:pt x="509568" y="1354044"/>
                    <a:pt x="525986" y="1353803"/>
                    <a:pt x="541176" y="1358360"/>
                  </a:cubicBezTo>
                  <a:cubicBezTo>
                    <a:pt x="557219" y="1363173"/>
                    <a:pt x="571439" y="1373571"/>
                    <a:pt x="587829" y="1377021"/>
                  </a:cubicBezTo>
                  <a:cubicBezTo>
                    <a:pt x="681524" y="1396746"/>
                    <a:pt x="763035" y="1398654"/>
                    <a:pt x="858417" y="1405013"/>
                  </a:cubicBezTo>
                  <a:cubicBezTo>
                    <a:pt x="877078" y="1408123"/>
                    <a:pt x="895806" y="1410857"/>
                    <a:pt x="914400" y="1414343"/>
                  </a:cubicBezTo>
                  <a:cubicBezTo>
                    <a:pt x="962066" y="1423280"/>
                    <a:pt x="1014708" y="1435804"/>
                    <a:pt x="1063690" y="1442335"/>
                  </a:cubicBezTo>
                  <a:cubicBezTo>
                    <a:pt x="1155341" y="1454555"/>
                    <a:pt x="1193699" y="1454543"/>
                    <a:pt x="1296956" y="1460996"/>
                  </a:cubicBezTo>
                  <a:lnTo>
                    <a:pt x="1688841" y="1451666"/>
                  </a:lnTo>
                  <a:cubicBezTo>
                    <a:pt x="1810215" y="1447171"/>
                    <a:pt x="1931697" y="1443092"/>
                    <a:pt x="2052735" y="1433005"/>
                  </a:cubicBezTo>
                  <a:cubicBezTo>
                    <a:pt x="2177193" y="1422633"/>
                    <a:pt x="2184295" y="1421125"/>
                    <a:pt x="2323323" y="1414343"/>
                  </a:cubicBezTo>
                  <a:cubicBezTo>
                    <a:pt x="2494387" y="1405999"/>
                    <a:pt x="2655217" y="1401414"/>
                    <a:pt x="2827176" y="1395682"/>
                  </a:cubicBezTo>
                  <a:cubicBezTo>
                    <a:pt x="2842727" y="1389462"/>
                    <a:pt x="2857439" y="1380471"/>
                    <a:pt x="2873829" y="1377021"/>
                  </a:cubicBezTo>
                  <a:cubicBezTo>
                    <a:pt x="2916871" y="1367960"/>
                    <a:pt x="2961011" y="1365220"/>
                    <a:pt x="3004458" y="1358360"/>
                  </a:cubicBezTo>
                  <a:cubicBezTo>
                    <a:pt x="3020123" y="1355887"/>
                    <a:pt x="3035560" y="1352139"/>
                    <a:pt x="3051111" y="1349029"/>
                  </a:cubicBezTo>
                  <a:cubicBezTo>
                    <a:pt x="3072882" y="1336588"/>
                    <a:pt x="3093279" y="1321351"/>
                    <a:pt x="3116425" y="1311707"/>
                  </a:cubicBezTo>
                  <a:cubicBezTo>
                    <a:pt x="3131064" y="1305607"/>
                    <a:pt x="3148353" y="1308266"/>
                    <a:pt x="3163078" y="1302376"/>
                  </a:cubicBezTo>
                  <a:cubicBezTo>
                    <a:pt x="3179916" y="1295641"/>
                    <a:pt x="3193878" y="1283191"/>
                    <a:pt x="3209731" y="1274384"/>
                  </a:cubicBezTo>
                  <a:cubicBezTo>
                    <a:pt x="3241076" y="1256970"/>
                    <a:pt x="3248385" y="1258390"/>
                    <a:pt x="3275045" y="1237062"/>
                  </a:cubicBezTo>
                  <a:cubicBezTo>
                    <a:pt x="3281915" y="1231566"/>
                    <a:pt x="3286837" y="1223896"/>
                    <a:pt x="3293707" y="1218400"/>
                  </a:cubicBezTo>
                  <a:cubicBezTo>
                    <a:pt x="3302463" y="1211395"/>
                    <a:pt x="3312942" y="1206744"/>
                    <a:pt x="3321698" y="1199739"/>
                  </a:cubicBezTo>
                  <a:cubicBezTo>
                    <a:pt x="3328567" y="1194244"/>
                    <a:pt x="3333602" y="1186710"/>
                    <a:pt x="3340360" y="1181078"/>
                  </a:cubicBezTo>
                  <a:cubicBezTo>
                    <a:pt x="3352307" y="1171123"/>
                    <a:pt x="3365979" y="1163326"/>
                    <a:pt x="3377682" y="1153086"/>
                  </a:cubicBezTo>
                  <a:cubicBezTo>
                    <a:pt x="3390923" y="1141500"/>
                    <a:pt x="3401855" y="1127453"/>
                    <a:pt x="3415005" y="1115764"/>
                  </a:cubicBezTo>
                  <a:cubicBezTo>
                    <a:pt x="3449975" y="1084680"/>
                    <a:pt x="3470034" y="1077302"/>
                    <a:pt x="3498980" y="1041119"/>
                  </a:cubicBezTo>
                  <a:cubicBezTo>
                    <a:pt x="3512991" y="1023606"/>
                    <a:pt x="3517641" y="997576"/>
                    <a:pt x="3536302" y="985135"/>
                  </a:cubicBezTo>
                  <a:cubicBezTo>
                    <a:pt x="3565098" y="965938"/>
                    <a:pt x="3568337" y="966422"/>
                    <a:pt x="3592286" y="938482"/>
                  </a:cubicBezTo>
                  <a:cubicBezTo>
                    <a:pt x="3658837" y="860840"/>
                    <a:pt x="3590455" y="930984"/>
                    <a:pt x="3638939" y="882498"/>
                  </a:cubicBezTo>
                  <a:cubicBezTo>
                    <a:pt x="3665372" y="803206"/>
                    <a:pt x="3628507" y="899884"/>
                    <a:pt x="3666931" y="835845"/>
                  </a:cubicBezTo>
                  <a:cubicBezTo>
                    <a:pt x="3703269" y="775282"/>
                    <a:pt x="3647640" y="836478"/>
                    <a:pt x="3694923" y="789192"/>
                  </a:cubicBezTo>
                  <a:cubicBezTo>
                    <a:pt x="3698033" y="779861"/>
                    <a:pt x="3701868" y="770742"/>
                    <a:pt x="3704253" y="761200"/>
                  </a:cubicBezTo>
                  <a:cubicBezTo>
                    <a:pt x="3708099" y="745815"/>
                    <a:pt x="3708569" y="729592"/>
                    <a:pt x="3713584" y="714547"/>
                  </a:cubicBezTo>
                  <a:cubicBezTo>
                    <a:pt x="3717982" y="701352"/>
                    <a:pt x="3726025" y="689666"/>
                    <a:pt x="3732245" y="677225"/>
                  </a:cubicBezTo>
                  <a:cubicBezTo>
                    <a:pt x="3762071" y="498275"/>
                    <a:pt x="3764098" y="531254"/>
                    <a:pt x="3741576" y="276009"/>
                  </a:cubicBezTo>
                  <a:cubicBezTo>
                    <a:pt x="3740590" y="264838"/>
                    <a:pt x="3729920" y="256774"/>
                    <a:pt x="3722915" y="248017"/>
                  </a:cubicBezTo>
                  <a:cubicBezTo>
                    <a:pt x="3700103" y="219502"/>
                    <a:pt x="3703132" y="233320"/>
                    <a:pt x="3666931" y="210694"/>
                  </a:cubicBezTo>
                  <a:cubicBezTo>
                    <a:pt x="3662198" y="207736"/>
                    <a:pt x="3612577" y="168425"/>
                    <a:pt x="3601617" y="164041"/>
                  </a:cubicBezTo>
                  <a:cubicBezTo>
                    <a:pt x="3580594" y="155632"/>
                    <a:pt x="3557990" y="151886"/>
                    <a:pt x="3536302" y="145380"/>
                  </a:cubicBezTo>
                  <a:cubicBezTo>
                    <a:pt x="3494643" y="132882"/>
                    <a:pt x="3499781" y="129556"/>
                    <a:pt x="3442996" y="117388"/>
                  </a:cubicBezTo>
                  <a:cubicBezTo>
                    <a:pt x="3421492" y="112780"/>
                    <a:pt x="3399453" y="111168"/>
                    <a:pt x="3377682" y="108058"/>
                  </a:cubicBezTo>
                  <a:cubicBezTo>
                    <a:pt x="3317116" y="77773"/>
                    <a:pt x="3359780" y="94188"/>
                    <a:pt x="3275045" y="80066"/>
                  </a:cubicBezTo>
                  <a:cubicBezTo>
                    <a:pt x="3259402" y="77459"/>
                    <a:pt x="3243873" y="74175"/>
                    <a:pt x="3228392" y="70735"/>
                  </a:cubicBezTo>
                  <a:cubicBezTo>
                    <a:pt x="3191358" y="62505"/>
                    <a:pt x="3176216" y="55121"/>
                    <a:pt x="3135086" y="52074"/>
                  </a:cubicBezTo>
                  <a:cubicBezTo>
                    <a:pt x="3069876" y="47243"/>
                    <a:pt x="3004527" y="43478"/>
                    <a:pt x="2939143" y="42743"/>
                  </a:cubicBezTo>
                  <a:lnTo>
                    <a:pt x="1474237" y="33413"/>
                  </a:lnTo>
                  <a:cubicBezTo>
                    <a:pt x="1297012" y="13722"/>
                    <a:pt x="1429140" y="8531"/>
                    <a:pt x="1296956" y="542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55029" y="5495383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main()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05744" y="2619916"/>
              <a:ext cx="1244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replaceSpace</a:t>
              </a:r>
              <a:r>
                <a:rPr lang="en-US" altLang="ko-KR" sz="1200" b="1" dirty="0" smtClean="0"/>
                <a:t>()</a:t>
              </a:r>
              <a:endParaRPr lang="ko-KR" alt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9645" y="2894316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32111" y="2997964"/>
              <a:ext cx="216024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449231" y="3110340"/>
              <a:ext cx="26896" cy="15617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926837" y="2941167"/>
              <a:ext cx="2646040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for 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=0</a:t>
              </a:r>
              <a:r>
                <a:rPr lang="en-US" altLang="ko-KR" sz="1200" dirty="0"/>
                <a:t>; </a:t>
              </a:r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&lt;</a:t>
              </a:r>
              <a:r>
                <a:rPr lang="en-US" altLang="ko-KR" sz="1200" dirty="0" err="1" smtClean="0"/>
                <a:t>a.length</a:t>
              </a:r>
              <a:r>
                <a:rPr lang="en-US" altLang="ko-KR" sz="1200" dirty="0"/>
                <a:t>; </a:t>
              </a:r>
              <a:r>
                <a:rPr lang="en-US" altLang="ko-KR" sz="1200" dirty="0" err="1"/>
                <a:t>i</a:t>
              </a:r>
              <a:r>
                <a:rPr lang="en-US" altLang="ko-KR" sz="1200" dirty="0"/>
                <a:t>++)</a:t>
              </a:r>
            </a:p>
            <a:p>
              <a:pPr defTabSz="180000"/>
              <a:r>
                <a:rPr lang="en-US" altLang="ko-KR" sz="1200" dirty="0"/>
                <a:t>			if (a[</a:t>
              </a:r>
              <a:r>
                <a:rPr lang="en-US" altLang="ko-KR" sz="1200" dirty="0" err="1"/>
                <a:t>i</a:t>
              </a:r>
              <a:r>
                <a:rPr lang="en-US" altLang="ko-KR" sz="1200" dirty="0"/>
                <a:t>] == ' ')</a:t>
              </a:r>
            </a:p>
            <a:p>
              <a:pPr defTabSz="180000"/>
              <a:r>
                <a:rPr lang="en-US" altLang="ko-KR" sz="1200" dirty="0"/>
                <a:t>				a[</a:t>
              </a:r>
              <a:r>
                <a:rPr lang="en-US" altLang="ko-KR" sz="1200" dirty="0" err="1"/>
                <a:t>i</a:t>
              </a:r>
              <a:r>
                <a:rPr lang="en-US" altLang="ko-KR" sz="1200" dirty="0"/>
                <a:t>] = ',';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739" y="3587498"/>
              <a:ext cx="345332" cy="519351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altLang="ko-KR" b="1" dirty="0" smtClean="0"/>
                <a:t>,</a:t>
              </a:r>
              <a:endParaRPr lang="ko-KR" altLang="en-US" b="1" dirty="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6368765" y="3948473"/>
              <a:ext cx="197147" cy="905069"/>
            </a:xfrm>
            <a:custGeom>
              <a:avLst/>
              <a:gdLst>
                <a:gd name="connsiteX0" fmla="*/ 197147 w 197147"/>
                <a:gd name="connsiteY0" fmla="*/ 0 h 905069"/>
                <a:gd name="connsiteX1" fmla="*/ 29196 w 197147"/>
                <a:gd name="connsiteY1" fmla="*/ 522514 h 905069"/>
                <a:gd name="connsiteX2" fmla="*/ 1204 w 197147"/>
                <a:gd name="connsiteY2" fmla="*/ 905069 h 90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147" h="905069">
                  <a:moveTo>
                    <a:pt x="197147" y="0"/>
                  </a:moveTo>
                  <a:cubicBezTo>
                    <a:pt x="129500" y="185834"/>
                    <a:pt x="61853" y="371669"/>
                    <a:pt x="29196" y="522514"/>
                  </a:cubicBezTo>
                  <a:cubicBezTo>
                    <a:pt x="-3461" y="673359"/>
                    <a:pt x="-1129" y="789214"/>
                    <a:pt x="1204" y="90506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456077" y="3758412"/>
              <a:ext cx="345332" cy="316434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6718310" y="3948473"/>
              <a:ext cx="299121" cy="905069"/>
            </a:xfrm>
            <a:custGeom>
              <a:avLst/>
              <a:gdLst>
                <a:gd name="connsiteX0" fmla="*/ 197147 w 197147"/>
                <a:gd name="connsiteY0" fmla="*/ 0 h 905069"/>
                <a:gd name="connsiteX1" fmla="*/ 29196 w 197147"/>
                <a:gd name="connsiteY1" fmla="*/ 522514 h 905069"/>
                <a:gd name="connsiteX2" fmla="*/ 1204 w 197147"/>
                <a:gd name="connsiteY2" fmla="*/ 905069 h 90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147" h="905069">
                  <a:moveTo>
                    <a:pt x="197147" y="0"/>
                  </a:moveTo>
                  <a:cubicBezTo>
                    <a:pt x="129500" y="185834"/>
                    <a:pt x="61853" y="371669"/>
                    <a:pt x="29196" y="522514"/>
                  </a:cubicBezTo>
                  <a:cubicBezTo>
                    <a:pt x="-3461" y="673359"/>
                    <a:pt x="-1129" y="789214"/>
                    <a:pt x="1204" y="90506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6696541" y="3929811"/>
              <a:ext cx="755779" cy="867747"/>
            </a:xfrm>
            <a:custGeom>
              <a:avLst/>
              <a:gdLst>
                <a:gd name="connsiteX0" fmla="*/ 0 w 755779"/>
                <a:gd name="connsiteY0" fmla="*/ 0 h 867747"/>
                <a:gd name="connsiteX1" fmla="*/ 625151 w 755779"/>
                <a:gd name="connsiteY1" fmla="*/ 363894 h 867747"/>
                <a:gd name="connsiteX2" fmla="*/ 755779 w 755779"/>
                <a:gd name="connsiteY2" fmla="*/ 867747 h 8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5779" h="867747">
                  <a:moveTo>
                    <a:pt x="0" y="0"/>
                  </a:moveTo>
                  <a:cubicBezTo>
                    <a:pt x="249594" y="109635"/>
                    <a:pt x="499188" y="219270"/>
                    <a:pt x="625151" y="363894"/>
                  </a:cubicBezTo>
                  <a:cubicBezTo>
                    <a:pt x="751114" y="508518"/>
                    <a:pt x="753446" y="688132"/>
                    <a:pt x="755779" y="86774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00874" y="2284899"/>
            <a:ext cx="23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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36734" y="451673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9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오버로딩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</a:p>
          <a:p>
            <a:pPr lvl="1"/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내에서 두 개 이상의 이름이 같은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이름이 동일하여야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변수의 개수가 서로 다르거나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타입이 서로 달라야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타입은 오버로딩과 관련 없음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성공한 오버로딩과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55385" cy="304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0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4" y="2059068"/>
            <a:ext cx="6383058" cy="287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 실패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372200" y="2852936"/>
            <a:ext cx="2016224" cy="715089"/>
          </a:xfrm>
          <a:prstGeom prst="wedgeRoundRectCallout">
            <a:avLst>
              <a:gd name="adj1" fmla="val -117702"/>
              <a:gd name="adj2" fmla="val -715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매개 변수의 개수와 타입</a:t>
            </a:r>
          </a:p>
          <a:p>
            <a:r>
              <a:rPr lang="ko-KR" altLang="en-US" sz="1200" dirty="0"/>
              <a:t>이 같기 때문에 오버로딩</a:t>
            </a:r>
          </a:p>
          <a:p>
            <a:r>
              <a:rPr lang="ko-KR" altLang="en-US" sz="1200" dirty="0" smtClean="0"/>
              <a:t>실패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5170738" y="3329126"/>
            <a:ext cx="1216251" cy="331847"/>
          </a:xfrm>
          <a:custGeom>
            <a:avLst/>
            <a:gdLst>
              <a:gd name="connsiteX0" fmla="*/ 1198496 w 1216251"/>
              <a:gd name="connsiteY0" fmla="*/ 0 h 331847"/>
              <a:gd name="connsiteX1" fmla="*/ 10 w 1216251"/>
              <a:gd name="connsiteY1" fmla="*/ 328474 h 331847"/>
              <a:gd name="connsiteX2" fmla="*/ 1216251 w 1216251"/>
              <a:gd name="connsiteY2" fmla="*/ 142043 h 33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51" h="331847">
                <a:moveTo>
                  <a:pt x="1198496" y="0"/>
                </a:moveTo>
                <a:cubicBezTo>
                  <a:pt x="597773" y="152400"/>
                  <a:pt x="-2949" y="304800"/>
                  <a:pt x="10" y="328474"/>
                </a:cubicBezTo>
                <a:cubicBezTo>
                  <a:pt x="2969" y="352148"/>
                  <a:pt x="609610" y="247095"/>
                  <a:pt x="1216251" y="14204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4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ko-KR" altLang="en-US" dirty="0" smtClean="0"/>
              <a:t>객체 치환 시 주의할 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5491" y="5538191"/>
            <a:ext cx="420048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ob1.id=4</a:t>
            </a:r>
          </a:p>
          <a:p>
            <a:r>
              <a:rPr lang="en-US" altLang="ko-KR" dirty="0"/>
              <a:t>ob2.id=4</a:t>
            </a:r>
            <a:endParaRPr lang="ko-KR" altLang="en-US" dirty="0" err="1"/>
          </a:p>
        </p:txBody>
      </p:sp>
      <p:sp>
        <p:nvSpPr>
          <p:cNvPr id="32" name="직사각형 31"/>
          <p:cNvSpPr/>
          <p:nvPr/>
        </p:nvSpPr>
        <p:spPr>
          <a:xfrm>
            <a:off x="734681" y="1340768"/>
            <a:ext cx="772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객체 치환은 객체 복사가 아니며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레퍼런스의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복사이다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5" y="1970184"/>
            <a:ext cx="8945322" cy="356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483768" y="3966196"/>
            <a:ext cx="1008112" cy="306467"/>
          </a:xfrm>
          <a:prstGeom prst="wedgeRoundRectCallout">
            <a:avLst>
              <a:gd name="adj1" fmla="val -129150"/>
              <a:gd name="adj2" fmla="val 125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smtClean="0"/>
              <a:t>객체 치환</a:t>
            </a:r>
            <a:endParaRPr lang="ko-KR" altLang="en-US" sz="1200" dirty="0"/>
          </a:p>
        </p:txBody>
      </p:sp>
      <p:sp>
        <p:nvSpPr>
          <p:cNvPr id="2" name="자유형 1"/>
          <p:cNvSpPr/>
          <p:nvPr/>
        </p:nvSpPr>
        <p:spPr>
          <a:xfrm>
            <a:off x="665825" y="4607511"/>
            <a:ext cx="1210808" cy="55678"/>
          </a:xfrm>
          <a:custGeom>
            <a:avLst/>
            <a:gdLst>
              <a:gd name="connsiteX0" fmla="*/ 0 w 1210808"/>
              <a:gd name="connsiteY0" fmla="*/ 0 h 55678"/>
              <a:gd name="connsiteX1" fmla="*/ 71022 w 1210808"/>
              <a:gd name="connsiteY1" fmla="*/ 8877 h 55678"/>
              <a:gd name="connsiteX2" fmla="*/ 124288 w 1210808"/>
              <a:gd name="connsiteY2" fmla="*/ 26633 h 55678"/>
              <a:gd name="connsiteX3" fmla="*/ 204187 w 1210808"/>
              <a:gd name="connsiteY3" fmla="*/ 8877 h 55678"/>
              <a:gd name="connsiteX4" fmla="*/ 292963 w 1210808"/>
              <a:gd name="connsiteY4" fmla="*/ 26633 h 55678"/>
              <a:gd name="connsiteX5" fmla="*/ 319596 w 1210808"/>
              <a:gd name="connsiteY5" fmla="*/ 35510 h 55678"/>
              <a:gd name="connsiteX6" fmla="*/ 550416 w 1210808"/>
              <a:gd name="connsiteY6" fmla="*/ 44388 h 55678"/>
              <a:gd name="connsiteX7" fmla="*/ 790113 w 1210808"/>
              <a:gd name="connsiteY7" fmla="*/ 26633 h 55678"/>
              <a:gd name="connsiteX8" fmla="*/ 852257 w 1210808"/>
              <a:gd name="connsiteY8" fmla="*/ 35510 h 55678"/>
              <a:gd name="connsiteX9" fmla="*/ 1145220 w 1210808"/>
              <a:gd name="connsiteY9" fmla="*/ 35510 h 55678"/>
              <a:gd name="connsiteX10" fmla="*/ 1189608 w 1210808"/>
              <a:gd name="connsiteY10" fmla="*/ 26633 h 5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808" h="55678">
                <a:moveTo>
                  <a:pt x="0" y="0"/>
                </a:moveTo>
                <a:cubicBezTo>
                  <a:pt x="23674" y="2959"/>
                  <a:pt x="47693" y="3878"/>
                  <a:pt x="71022" y="8877"/>
                </a:cubicBezTo>
                <a:cubicBezTo>
                  <a:pt x="89322" y="12798"/>
                  <a:pt x="124288" y="26633"/>
                  <a:pt x="124288" y="26633"/>
                </a:cubicBezTo>
                <a:cubicBezTo>
                  <a:pt x="136066" y="23688"/>
                  <a:pt x="195288" y="8284"/>
                  <a:pt x="204187" y="8877"/>
                </a:cubicBezTo>
                <a:cubicBezTo>
                  <a:pt x="234298" y="10884"/>
                  <a:pt x="263558" y="19847"/>
                  <a:pt x="292963" y="26633"/>
                </a:cubicBezTo>
                <a:cubicBezTo>
                  <a:pt x="302081" y="28737"/>
                  <a:pt x="310260" y="34866"/>
                  <a:pt x="319596" y="35510"/>
                </a:cubicBezTo>
                <a:cubicBezTo>
                  <a:pt x="396410" y="40807"/>
                  <a:pt x="473476" y="41429"/>
                  <a:pt x="550416" y="44388"/>
                </a:cubicBezTo>
                <a:cubicBezTo>
                  <a:pt x="646699" y="30633"/>
                  <a:pt x="661110" y="26633"/>
                  <a:pt x="790113" y="26633"/>
                </a:cubicBezTo>
                <a:cubicBezTo>
                  <a:pt x="811038" y="26633"/>
                  <a:pt x="831542" y="32551"/>
                  <a:pt x="852257" y="35510"/>
                </a:cubicBezTo>
                <a:cubicBezTo>
                  <a:pt x="961147" y="71808"/>
                  <a:pt x="888621" y="51061"/>
                  <a:pt x="1145220" y="35510"/>
                </a:cubicBezTo>
                <a:cubicBezTo>
                  <a:pt x="1322572" y="24762"/>
                  <a:pt x="1070724" y="26633"/>
                  <a:pt x="1189608" y="266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 : </a:t>
            </a:r>
            <a:r>
              <a:rPr lang="en-US" altLang="ko-KR" dirty="0"/>
              <a:t>Circle </a:t>
            </a:r>
            <a:r>
              <a:rPr lang="ko-KR" altLang="en-US" dirty="0"/>
              <a:t>클래스의 객체 생성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099" y="1340768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반지름과 이름을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클래스를 작성하고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클래스의 객체를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772816"/>
            <a:ext cx="518457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Circle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radius; </a:t>
            </a:r>
            <a:r>
              <a:rPr lang="en-US" altLang="ko-KR" sz="1200" dirty="0" smtClean="0"/>
              <a:t>							// </a:t>
            </a:r>
            <a:r>
              <a:rPr lang="ko-KR" altLang="en-US" sz="1200" dirty="0"/>
              <a:t>원의 </a:t>
            </a:r>
            <a:r>
              <a:rPr lang="ko-KR" altLang="en-US" sz="1200" dirty="0" smtClean="0"/>
              <a:t>반지름 필드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String </a:t>
            </a:r>
            <a:r>
              <a:rPr lang="en-US" altLang="ko-KR" sz="1200" b="1" dirty="0"/>
              <a:t>name; </a:t>
            </a:r>
            <a:r>
              <a:rPr lang="en-US" altLang="ko-KR" sz="1200" dirty="0" smtClean="0"/>
              <a:t>						// </a:t>
            </a:r>
            <a:r>
              <a:rPr lang="ko-KR" altLang="en-US" sz="1200" dirty="0" smtClean="0"/>
              <a:t>원의 </a:t>
            </a:r>
            <a:r>
              <a:rPr lang="ko-KR" altLang="en-US" sz="1200" dirty="0"/>
              <a:t>이름을 </a:t>
            </a:r>
            <a:r>
              <a:rPr lang="ko-KR" altLang="en-US" sz="1200" dirty="0" smtClean="0"/>
              <a:t>필드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double 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멤버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3.14*radius*radius;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Circle </a:t>
            </a:r>
            <a:r>
              <a:rPr lang="en-US" altLang="ko-KR" sz="1200" b="1" dirty="0"/>
              <a:t>pizza;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pizza </a:t>
            </a:r>
            <a:r>
              <a:rPr lang="en-US" altLang="ko-KR" sz="1200" b="1" dirty="0"/>
              <a:t>= new Circle(); </a:t>
            </a:r>
            <a:r>
              <a:rPr lang="en-US" altLang="ko-KR" sz="1200" b="1" dirty="0" smtClean="0"/>
              <a:t>		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pizza.radius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10; </a:t>
            </a:r>
            <a:r>
              <a:rPr lang="en-US" altLang="ko-KR" sz="1200" dirty="0" smtClean="0"/>
              <a:t>						// </a:t>
            </a:r>
            <a:r>
              <a:rPr lang="ko-KR" altLang="en-US" sz="1200" dirty="0"/>
              <a:t>피자의 반지름을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 smtClean="0"/>
              <a:t>		pizza.name </a:t>
            </a:r>
            <a:r>
              <a:rPr lang="en-US" altLang="ko-KR" sz="1200" dirty="0"/>
              <a:t>= "</a:t>
            </a:r>
            <a:r>
              <a:rPr lang="ko-KR" altLang="en-US" sz="1200" dirty="0"/>
              <a:t>자바피자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			// </a:t>
            </a:r>
            <a:r>
              <a:rPr lang="ko-KR" altLang="en-US" sz="1200" dirty="0"/>
              <a:t>피자의 이름 설정</a:t>
            </a:r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area = </a:t>
            </a:r>
            <a:r>
              <a:rPr lang="en-US" altLang="ko-KR" sz="1200" dirty="0" err="1"/>
              <a:t>pizza.getArea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피자의 면적 알아내기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(pizza.name </a:t>
            </a:r>
            <a:r>
              <a:rPr lang="en-US" altLang="ko-KR" sz="1200" dirty="0"/>
              <a:t>+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+ area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Circle </a:t>
            </a:r>
            <a:r>
              <a:rPr lang="en-US" altLang="ko-KR" sz="1200" b="1" dirty="0"/>
              <a:t>donut = new Circle();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donut.radius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2; </a:t>
            </a:r>
            <a:r>
              <a:rPr lang="en-US" altLang="ko-KR" sz="1200" dirty="0" smtClean="0"/>
              <a:t>							// </a:t>
            </a:r>
            <a:r>
              <a:rPr lang="ko-KR" altLang="en-US" sz="1200" dirty="0"/>
              <a:t>도넛의 반지름을 </a:t>
            </a:r>
            <a:r>
              <a:rPr lang="en-US" altLang="ko-KR" sz="1200" dirty="0"/>
              <a:t>2</a:t>
            </a:r>
            <a:r>
              <a:rPr lang="ko-KR" altLang="en-US" sz="1200" dirty="0"/>
              <a:t>로 설정</a:t>
            </a:r>
          </a:p>
          <a:p>
            <a:pPr defTabSz="180000"/>
            <a:r>
              <a:rPr lang="en-US" altLang="ko-KR" sz="1200" dirty="0" smtClean="0"/>
              <a:t>		donut.name </a:t>
            </a:r>
            <a:r>
              <a:rPr lang="en-US" altLang="ko-KR" sz="1200" dirty="0"/>
              <a:t>= "</a:t>
            </a:r>
            <a:r>
              <a:rPr lang="ko-KR" altLang="en-US" sz="1200" dirty="0"/>
              <a:t>자바도넛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			// </a:t>
            </a:r>
            <a:r>
              <a:rPr lang="ko-KR" altLang="en-US" sz="1200" dirty="0"/>
              <a:t>도넛의 이름 설정</a:t>
            </a:r>
          </a:p>
          <a:p>
            <a:pPr defTabSz="180000"/>
            <a:r>
              <a:rPr lang="en-US" altLang="ko-KR" sz="1200" dirty="0" smtClean="0"/>
              <a:t>		area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donut.getArea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	// </a:t>
            </a:r>
            <a:r>
              <a:rPr lang="ko-KR" altLang="en-US" sz="1200" dirty="0"/>
              <a:t>도넛의 면적 알아내기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(donut.name </a:t>
            </a:r>
            <a:r>
              <a:rPr lang="en-US" altLang="ko-KR" sz="1200" dirty="0"/>
              <a:t>+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+ area);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6237312"/>
            <a:ext cx="5184576" cy="461665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자바피자의 면적은 </a:t>
            </a:r>
            <a:r>
              <a:rPr lang="en-US" altLang="ko-KR" sz="1200" dirty="0"/>
              <a:t>314.0</a:t>
            </a:r>
          </a:p>
          <a:p>
            <a:r>
              <a:rPr lang="ko-KR" altLang="en-US" sz="1200" dirty="0"/>
              <a:t>자바도넛의 면적은 </a:t>
            </a:r>
            <a:r>
              <a:rPr lang="en-US" altLang="ko-KR" sz="1200" dirty="0"/>
              <a:t>12.56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51" y="1796735"/>
            <a:ext cx="2358538" cy="200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51" y="4098904"/>
            <a:ext cx="2358538" cy="205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1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0963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자바의 접근 지정자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4</a:t>
            </a:r>
            <a:r>
              <a:rPr lang="ko-KR" altLang="en-US" sz="1800" dirty="0" smtClean="0"/>
              <a:t>가지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private, protected, public, 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생략</a:t>
            </a:r>
            <a:r>
              <a:rPr lang="en-US" altLang="ko-KR" sz="16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접근 지정자의 목적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클래스나 일부 멤버를 공개하여 다른 클래스에서 접근하도록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객체 지향 언어의 캡슐화 정책은 멤버를 보호하는 것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접근 지정은 캡슐화에 묶인 보호를 일부 해제할 목적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접근 지정자에 따른 클래스나 멤버의 공개 범위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9712" y="4797151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private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63688" y="4730327"/>
            <a:ext cx="2304256" cy="64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2829" y="493155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디폴</a:t>
            </a:r>
            <a:r>
              <a:rPr lang="ko-KR" altLang="en-US" sz="1200" dirty="0"/>
              <a:t>트</a:t>
            </a:r>
          </a:p>
        </p:txBody>
      </p:sp>
      <p:sp>
        <p:nvSpPr>
          <p:cNvPr id="10" name="타원 9"/>
          <p:cNvSpPr/>
          <p:nvPr/>
        </p:nvSpPr>
        <p:spPr>
          <a:xfrm>
            <a:off x="1619672" y="4653135"/>
            <a:ext cx="396044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8440" y="4882492"/>
            <a:ext cx="1080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protected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1511660" y="4437112"/>
            <a:ext cx="601266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7576" y="4730327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/>
              <a:t>public</a:t>
            </a:r>
            <a:endParaRPr lang="ko-KR" altLang="en-US" sz="3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71800" y="5871097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7944" y="5877271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96136" y="5877271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7743" y="5877271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외부로부터 완벽차단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731681" y="590600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동일 패키지에 허용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304930" y="573325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동일 패키지와</a:t>
            </a:r>
            <a:endParaRPr lang="en-US" altLang="ko-KR" sz="1100" dirty="0" smtClean="0"/>
          </a:p>
          <a:p>
            <a:r>
              <a:rPr lang="ko-KR" altLang="en-US" sz="1100" dirty="0" smtClean="0"/>
              <a:t>자식 클래스에 허용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3730" y="587727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모든 클래스에 허용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31640" y="6138881"/>
            <a:ext cx="65527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접근 지정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 smtClean="0"/>
              <a:t>public </a:t>
            </a:r>
            <a:r>
              <a:rPr lang="ko-KR" altLang="en-US" sz="1800" dirty="0" smtClean="0"/>
              <a:t>멤버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패키지에 관계 없이 모든 클래스에게 접근 허용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private </a:t>
            </a:r>
            <a:r>
              <a:rPr lang="ko-KR" altLang="en-US" sz="1800" dirty="0" smtClean="0"/>
              <a:t>멤버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동일 클래스 내에만 접근 허</a:t>
            </a:r>
            <a:r>
              <a:rPr lang="ko-KR" altLang="en-US" sz="1600" dirty="0"/>
              <a:t>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상속 받은 서브 클래스에서 접근 불가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protected </a:t>
            </a:r>
            <a:r>
              <a:rPr lang="ko-KR" altLang="en-US" sz="1800" dirty="0" smtClean="0"/>
              <a:t>멤버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같은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 내의 다른 모든 클래스에게 접근 허용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상속 받은 서브 클래스는 </a:t>
            </a:r>
            <a:r>
              <a:rPr lang="ko-KR" altLang="en-US" sz="1600" dirty="0"/>
              <a:t>다른 패키지에 있어도 </a:t>
            </a:r>
            <a:r>
              <a:rPr lang="ko-KR" altLang="en-US" sz="1600" dirty="0" smtClean="0"/>
              <a:t>접근 가능</a:t>
            </a:r>
            <a:endParaRPr lang="en-US" altLang="ko-KR" sz="1600" dirty="0" smtClean="0"/>
          </a:p>
          <a:p>
            <a:pPr lvl="1"/>
            <a:r>
              <a:rPr lang="ko-KR" altLang="en-US" sz="1800" dirty="0"/>
              <a:t>디폴트</a:t>
            </a:r>
            <a:r>
              <a:rPr lang="en-US" altLang="ko-KR" sz="1800" dirty="0"/>
              <a:t>(default) </a:t>
            </a:r>
            <a:r>
              <a:rPr lang="ko-KR" altLang="en-US" sz="1800" dirty="0"/>
              <a:t>멤버</a:t>
            </a:r>
            <a:endParaRPr lang="en-US" altLang="ko-KR" sz="1800" dirty="0"/>
          </a:p>
          <a:p>
            <a:pPr lvl="2"/>
            <a:r>
              <a:rPr lang="ko-KR" altLang="en-US" sz="1600" dirty="0"/>
              <a:t>같은 패키지 내의 다른 </a:t>
            </a:r>
            <a:r>
              <a:rPr lang="ko-KR" altLang="en-US" sz="1600" dirty="0" smtClean="0"/>
              <a:t>클래스에게 접근 허용</a:t>
            </a:r>
            <a:endParaRPr lang="en-US" altLang="ko-KR" sz="1600" dirty="0"/>
          </a:p>
          <a:p>
            <a:pPr lvl="1"/>
            <a:endParaRPr lang="en-US" altLang="ko-KR" sz="1800" dirty="0" smtClean="0"/>
          </a:p>
          <a:p>
            <a:pPr lvl="2"/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6478960" cy="18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3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멤버 선언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객체 생성과 </a:t>
            </a:r>
            <a:r>
              <a:rPr lang="en-US" altLang="ko-KR" sz="2000" dirty="0" smtClean="0"/>
              <a:t>non-static </a:t>
            </a:r>
            <a:r>
              <a:rPr lang="ko-KR" altLang="en-US" sz="2000" dirty="0" smtClean="0"/>
              <a:t>멤버의 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non-static </a:t>
            </a:r>
            <a:r>
              <a:rPr lang="ko-KR" altLang="en-US" sz="1800" dirty="0" smtClean="0"/>
              <a:t>멤버는 객체가 생성될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객체마다 생긴다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8636" y="1844824"/>
            <a:ext cx="45314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StaticSample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n; 							// non-static </a:t>
            </a:r>
            <a:r>
              <a:rPr lang="ko-KR" altLang="en-US" sz="1400" dirty="0" smtClean="0"/>
              <a:t>필드</a:t>
            </a:r>
          </a:p>
          <a:p>
            <a:pPr defTabSz="180000"/>
            <a:r>
              <a:rPr lang="en-US" altLang="ko-KR" sz="1400" dirty="0" smtClean="0"/>
              <a:t>	void g() {...} 				// non-static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m; 				// static </a:t>
            </a:r>
            <a:r>
              <a:rPr lang="ko-KR" altLang="en-US" sz="1400" dirty="0" smtClean="0"/>
              <a:t>필드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void f() {...} 		// static </a:t>
            </a:r>
            <a:r>
              <a:rPr lang="ko-KR" altLang="en-US" sz="1400" dirty="0" err="1" smtClean="0"/>
              <a:t>메소드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7653164" cy="143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6228184" y="6090161"/>
            <a:ext cx="2016224" cy="432048"/>
          </a:xfrm>
          <a:prstGeom prst="wedgeRoundRectCallout">
            <a:avLst>
              <a:gd name="adj1" fmla="val -37125"/>
              <a:gd name="adj2" fmla="val -91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객체마다 </a:t>
            </a:r>
            <a:r>
              <a:rPr lang="en-US" altLang="ko-KR" sz="1200" dirty="0" smtClean="0">
                <a:solidFill>
                  <a:schemeClr val="tx1"/>
                </a:solidFill>
              </a:rPr>
              <a:t>n, g()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non-static </a:t>
            </a:r>
            <a:r>
              <a:rPr lang="ko-KR" altLang="en-US" sz="1200" dirty="0" smtClean="0">
                <a:solidFill>
                  <a:schemeClr val="tx1"/>
                </a:solidFill>
              </a:rPr>
              <a:t>멤버들이 생긴다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6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멤버는 클래스당 하나만 생성</a:t>
            </a:r>
            <a:endParaRPr lang="en-US" altLang="ko-KR" sz="1600" dirty="0" smtClean="0"/>
          </a:p>
          <a:p>
            <a:r>
              <a:rPr lang="ko-KR" altLang="en-US" sz="1600" dirty="0" smtClean="0"/>
              <a:t>객체들에 의해 공유됨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8177933" cy="43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특성 정리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8569"/>
            <a:ext cx="7375877" cy="45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3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클래스 이름으로 접근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객체의 멤버로 접근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non-static </a:t>
            </a:r>
            <a:r>
              <a:rPr lang="ko-KR" altLang="en-US" sz="2000" dirty="0" smtClean="0"/>
              <a:t>멤버는 클래스 이름으로 접근 안 됨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7" y="3068960"/>
            <a:ext cx="66247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StaticSample</a:t>
            </a:r>
            <a:r>
              <a:rPr lang="en-US" altLang="ko-KR" sz="1400" dirty="0"/>
              <a:t> b1 = new </a:t>
            </a:r>
            <a:r>
              <a:rPr lang="en-US" altLang="ko-KR" sz="1400" dirty="0" err="1"/>
              <a:t>StaticSample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b1.m = 3;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객체 이름으로 </a:t>
            </a:r>
            <a:r>
              <a:rPr lang="en-US" altLang="ko-KR" sz="1400" dirty="0"/>
              <a:t>static </a:t>
            </a:r>
            <a:r>
              <a:rPr lang="ko-KR" altLang="en-US" sz="1400" dirty="0"/>
              <a:t>필드 접근</a:t>
            </a:r>
          </a:p>
          <a:p>
            <a:r>
              <a:rPr lang="en-US" altLang="ko-KR" sz="1400" dirty="0"/>
              <a:t>b1.f();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객체 이름으로 </a:t>
            </a:r>
            <a:r>
              <a:rPr lang="en-US" altLang="ko-KR" sz="1400" dirty="0"/>
              <a:t>static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1844824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StaticSample.m</a:t>
            </a:r>
            <a:r>
              <a:rPr lang="en-US" altLang="ko-KR" sz="1400" dirty="0"/>
              <a:t> = 3;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클래스 이름으로 </a:t>
            </a:r>
            <a:r>
              <a:rPr lang="en-US" altLang="ko-KR" sz="1400" dirty="0"/>
              <a:t>static </a:t>
            </a:r>
            <a:r>
              <a:rPr lang="ko-KR" altLang="en-US" sz="1400" dirty="0"/>
              <a:t>필드 접근</a:t>
            </a:r>
          </a:p>
          <a:p>
            <a:r>
              <a:rPr lang="en-US" altLang="ko-KR" sz="1400" dirty="0" err="1"/>
              <a:t>StaticSample.f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클래스 이름으로 </a:t>
            </a:r>
            <a:r>
              <a:rPr lang="en-US" altLang="ko-KR" sz="1400" dirty="0"/>
              <a:t>static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2477" y="5085184"/>
            <a:ext cx="656062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StaticSample.n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이므로 컴파일 오류</a:t>
            </a:r>
          </a:p>
          <a:p>
            <a:r>
              <a:rPr lang="en-US" altLang="ko-KR" sz="1400" dirty="0" err="1"/>
              <a:t>StaticSample.g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이므로 컴파일 오류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8534"/>
            <a:ext cx="326901" cy="26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2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40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전역 </a:t>
            </a:r>
            <a:r>
              <a:rPr lang="ko-KR" altLang="en-US" dirty="0"/>
              <a:t>변수와 전역 함수를 만들 때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공유 멤버를 만들고자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</a:t>
            </a:r>
            <a:r>
              <a:rPr lang="ko-KR" altLang="en-US" dirty="0" smtClean="0"/>
              <a:t>으로 선언한 멤버는 클래스의 객체들 사이에 공유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4-11 : </a:t>
            </a:r>
            <a:r>
              <a:rPr lang="en-US" altLang="ko-KR" dirty="0"/>
              <a:t>static </a:t>
            </a:r>
            <a:r>
              <a:rPr lang="ko-KR" altLang="en-US" dirty="0"/>
              <a:t>멤버를 가진 </a:t>
            </a:r>
            <a:r>
              <a:rPr lang="en-US" altLang="ko-KR" dirty="0" err="1"/>
              <a:t>Calc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340768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전역 함수로 작성하고자 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abs, max, min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 함수를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static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작성하고 호출하는 사례를 보여라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4731" y="2060848"/>
            <a:ext cx="640871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b="1" dirty="0"/>
              <a:t>static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abs(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a) { return a&gt;0?a:-a;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b="1" dirty="0"/>
              <a:t>static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max(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return (a&gt;b)?</a:t>
            </a:r>
            <a:r>
              <a:rPr lang="en-US" altLang="ko-KR" sz="1600" dirty="0" err="1"/>
              <a:t>a:b</a:t>
            </a:r>
            <a:r>
              <a:rPr lang="en-US" altLang="ko-KR" sz="1600" dirty="0"/>
              <a:t>;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b="1" dirty="0"/>
              <a:t>static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min(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return (a&gt;b)?</a:t>
            </a:r>
            <a:r>
              <a:rPr lang="en-US" altLang="ko-KR" sz="1600" dirty="0" err="1"/>
              <a:t>b:a</a:t>
            </a:r>
            <a:r>
              <a:rPr lang="en-US" altLang="ko-KR" sz="1600" dirty="0"/>
              <a:t>; 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CalcEx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Calc.abs</a:t>
            </a:r>
            <a:r>
              <a:rPr lang="en-US" altLang="ko-KR" sz="1600" b="1" dirty="0"/>
              <a:t>(-5)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Calc.max</a:t>
            </a:r>
            <a:r>
              <a:rPr lang="en-US" altLang="ko-KR" sz="1600" b="1" dirty="0" smtClean="0"/>
              <a:t>(10</a:t>
            </a:r>
            <a:r>
              <a:rPr lang="en-US" altLang="ko-KR" sz="1600" b="1" dirty="0"/>
              <a:t>, 8)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Calc.min</a:t>
            </a:r>
            <a:r>
              <a:rPr lang="en-US" altLang="ko-KR" sz="1600" b="1" dirty="0"/>
              <a:t>(-3, -8)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37827" y="5445224"/>
            <a:ext cx="6415616" cy="86177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5</a:t>
            </a:r>
          </a:p>
          <a:p>
            <a:r>
              <a:rPr lang="en-US" altLang="ko-KR" sz="1600" dirty="0"/>
              <a:t>10</a:t>
            </a:r>
          </a:p>
          <a:p>
            <a:r>
              <a:rPr lang="en-US" altLang="ko-KR" sz="1600" dirty="0"/>
              <a:t>-8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235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제약 조건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1216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오직 </a:t>
            </a:r>
            <a:r>
              <a:rPr lang="en-US" altLang="ko-KR" dirty="0"/>
              <a:t>static </a:t>
            </a:r>
            <a:r>
              <a:rPr lang="ko-KR" altLang="en-US" dirty="0"/>
              <a:t>멤버만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/>
            <a:r>
              <a:rPr lang="ko-KR" altLang="en-US" dirty="0"/>
              <a:t>객체가 생성되지 않은 상황에서도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실행될 수 있기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활용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non-static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/>
              <a:t>static </a:t>
            </a:r>
            <a:r>
              <a:rPr lang="ko-KR" altLang="en-US" dirty="0" smtClean="0"/>
              <a:t>멤버 사용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52936"/>
            <a:ext cx="820293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 err="1"/>
              <a:t>메소드의</a:t>
            </a:r>
            <a:r>
              <a:rPr lang="ko-KR" altLang="en-US" dirty="0"/>
              <a:t> 제약 조건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/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사용불가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객체 없이도 사용 가능하므로</a:t>
            </a:r>
            <a:r>
              <a:rPr lang="en-US" altLang="ko-KR" dirty="0" smtClean="0"/>
              <a:t>, this </a:t>
            </a:r>
            <a:r>
              <a:rPr lang="ko-KR" altLang="en-US" dirty="0" err="1"/>
              <a:t>레퍼런스</a:t>
            </a:r>
            <a:r>
              <a:rPr lang="ko-KR" altLang="en-US" dirty="0"/>
              <a:t> 사용할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756823" cy="93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7504" y="126559"/>
            <a:ext cx="2520280" cy="56886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100" dirty="0" smtClean="0"/>
              <a:t>객체 생성과 활용</a:t>
            </a:r>
            <a:endParaRPr lang="en-US" altLang="ko-KR" sz="2100" dirty="0" smtClean="0"/>
          </a:p>
          <a:p>
            <a:endParaRPr lang="en-US" altLang="ko-KR" sz="2000" dirty="0" smtClean="0"/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sz="1600" dirty="0" smtClean="0">
                <a:solidFill>
                  <a:schemeClr val="tx1"/>
                </a:solidFill>
              </a:rPr>
              <a:t> 변수 선언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Circle pizza;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dirty="0" smtClean="0">
                <a:solidFill>
                  <a:schemeClr val="tx1"/>
                </a:solidFill>
              </a:rPr>
              <a:t>연산자 이용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pizza = </a:t>
            </a:r>
            <a:r>
              <a:rPr lang="en-US" altLang="ko-KR" sz="1400" b="1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new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Circle();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 멤버 접근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- </a:t>
            </a:r>
            <a:r>
              <a:rPr lang="ko-KR" altLang="en-US" sz="1600" dirty="0" smtClean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점</a:t>
            </a:r>
            <a:r>
              <a:rPr lang="en-US" altLang="ko-KR" sz="1600" dirty="0" smtClean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(.) </a:t>
            </a:r>
            <a:r>
              <a:rPr lang="ko-KR" altLang="en-US" sz="1600" dirty="0" smtClean="0">
                <a:solidFill>
                  <a:schemeClr val="tx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연산자 이용</a:t>
            </a:r>
            <a:endParaRPr lang="en-US" altLang="ko-KR" sz="1600" dirty="0" smtClean="0"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  </a:t>
            </a:r>
            <a:r>
              <a:rPr lang="en-US" altLang="ko-KR" sz="1400" dirty="0" err="1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pizza.radius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= 10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area = </a:t>
            </a:r>
            <a:r>
              <a:rPr lang="en-US" altLang="ko-KR" sz="1400" dirty="0" err="1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pizza.getArea</a:t>
            </a:r>
            <a:r>
              <a:rPr lang="en-US" altLang="ko-KR" sz="14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();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427"/>
            <a:ext cx="6077704" cy="654846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 이상 클래스 상속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final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 이상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불가능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857364"/>
            <a:ext cx="635798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final </a:t>
            </a: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FinalClass</a:t>
            </a:r>
            <a:r>
              <a:rPr lang="en-US" altLang="ko-KR" sz="1400" dirty="0" smtClean="0"/>
              <a:t> {</a:t>
            </a:r>
          </a:p>
          <a:p>
            <a:pPr lvl="1"/>
            <a:r>
              <a:rPr lang="en-US" altLang="ko-KR" sz="1400" dirty="0" smtClean="0"/>
              <a:t>.....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DerivedClass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FinalClass</a:t>
            </a:r>
            <a:r>
              <a:rPr lang="en-US" altLang="ko-KR" sz="1400" dirty="0" smtClean="0"/>
              <a:t> { // </a:t>
            </a:r>
            <a:r>
              <a:rPr lang="ko-KR" altLang="en-US" sz="1400" b="1" dirty="0" smtClean="0"/>
              <a:t>컴파일 오류</a:t>
            </a:r>
          </a:p>
          <a:p>
            <a:pPr lvl="1"/>
            <a:r>
              <a:rPr lang="en-US" altLang="ko-KR" sz="1400" dirty="0" smtClean="0"/>
              <a:t>.....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4286256"/>
            <a:ext cx="635798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SuperClass</a:t>
            </a:r>
            <a:r>
              <a:rPr lang="en-US" altLang="ko-KR" sz="1400" dirty="0" smtClean="0"/>
              <a:t> {</a:t>
            </a:r>
          </a:p>
          <a:p>
            <a:pPr lvl="1"/>
            <a:r>
              <a:rPr lang="en-US" altLang="ko-KR" sz="1400" dirty="0" smtClean="0"/>
              <a:t>protected </a:t>
            </a:r>
            <a:r>
              <a:rPr lang="en-US" altLang="ko-KR" sz="1400" b="1" dirty="0" smtClean="0"/>
              <a:t>final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finalMethod</a:t>
            </a:r>
            <a:r>
              <a:rPr lang="en-US" altLang="ko-KR" sz="1400" dirty="0" smtClean="0"/>
              <a:t>() { ... 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SubClass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SuperClass</a:t>
            </a:r>
            <a:r>
              <a:rPr lang="en-US" altLang="ko-KR" sz="1400" dirty="0" smtClean="0"/>
              <a:t> {</a:t>
            </a:r>
          </a:p>
          <a:p>
            <a:pPr lvl="1"/>
            <a:r>
              <a:rPr lang="en-US" altLang="ko-KR" sz="1400" dirty="0" smtClean="0"/>
              <a:t>protected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finalMethod</a:t>
            </a:r>
            <a:r>
              <a:rPr lang="en-US" altLang="ko-KR" sz="1400" dirty="0" smtClean="0"/>
              <a:t>() { ... } // </a:t>
            </a:r>
            <a:r>
              <a:rPr lang="ko-KR" altLang="en-US" sz="1400" b="1" dirty="0" smtClean="0"/>
              <a:t>컴파일 오류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할 수 없음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3" y="2509257"/>
            <a:ext cx="326901" cy="26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14" y="5353799"/>
            <a:ext cx="326901" cy="26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4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속에서의 </a:t>
            </a:r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8531"/>
            <a:ext cx="8549692" cy="45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this()</a:t>
            </a:r>
            <a:r>
              <a:rPr lang="ko-KR" altLang="en-US" smtClean="0"/>
              <a:t>로 다른 생성자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this()</a:t>
            </a:r>
          </a:p>
          <a:p>
            <a:pPr lvl="1"/>
            <a:r>
              <a:rPr lang="ko-KR" altLang="en-US" dirty="0" smtClean="0"/>
              <a:t>같은 클래스의 다른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내에서만 사용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처음에 있어야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this() </a:t>
            </a:r>
            <a:r>
              <a:rPr lang="ko-KR" altLang="en-US" dirty="0" smtClean="0"/>
              <a:t>사용 실패 사례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19672" y="3645024"/>
            <a:ext cx="55446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smtClean="0"/>
              <a:t>public Book()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호출됨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this("", "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, 0);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생성자의 첫 번째 문장이 아니기 때문에 컴파일 오류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97029"/>
            <a:ext cx="359082" cy="27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3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this()</a:t>
            </a:r>
            <a:r>
              <a:rPr lang="ko-KR" altLang="en-US" dirty="0" smtClean="0"/>
              <a:t>로 다른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59" y="1268760"/>
            <a:ext cx="7825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4-4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작성한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Book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this()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수정하라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1736801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Book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title;</a:t>
            </a:r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author;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(title + " " + author);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Book()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this</a:t>
            </a:r>
            <a:r>
              <a:rPr lang="en-US" altLang="ko-KR" sz="1200" b="1" dirty="0"/>
              <a:t>("", "");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호출됨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Book(String title)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this(title</a:t>
            </a:r>
            <a:r>
              <a:rPr lang="en-US" altLang="ko-KR" sz="1200" b="1" dirty="0"/>
              <a:t>, "</a:t>
            </a:r>
            <a:r>
              <a:rPr lang="ko-KR" altLang="en-US" sz="1200" b="1" dirty="0"/>
              <a:t>작자미상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Book(String title, String author)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this.title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title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this.author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author;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	Book </a:t>
            </a:r>
            <a:r>
              <a:rPr lang="en-US" altLang="ko-KR" sz="1200" dirty="0" err="1"/>
              <a:t>littlePrince</a:t>
            </a:r>
            <a:r>
              <a:rPr lang="en-US" altLang="ko-KR" sz="1200" dirty="0"/>
              <a:t> = new Book("</a:t>
            </a:r>
            <a:r>
              <a:rPr lang="ko-KR" altLang="en-US" sz="1200" dirty="0" err="1"/>
              <a:t>어린왕자</a:t>
            </a:r>
            <a:r>
              <a:rPr lang="en-US" altLang="ko-KR" sz="1200" dirty="0"/>
              <a:t>", "</a:t>
            </a:r>
            <a:r>
              <a:rPr lang="ko-KR" altLang="en-US" sz="1200" dirty="0"/>
              <a:t>생텍쥐페리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Book </a:t>
            </a:r>
            <a:r>
              <a:rPr lang="en-US" altLang="ko-KR" sz="1200" dirty="0" err="1"/>
              <a:t>loveStory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Book("</a:t>
            </a:r>
            <a:r>
              <a:rPr lang="ko-KR" altLang="en-US" sz="1200" b="1" dirty="0"/>
              <a:t>춘향전</a:t>
            </a:r>
            <a:r>
              <a:rPr lang="en-US" altLang="ko-KR" sz="1200" b="1" dirty="0"/>
              <a:t>");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Book </a:t>
            </a:r>
            <a:r>
              <a:rPr lang="en-US" altLang="ko-KR" sz="1200" dirty="0" err="1"/>
              <a:t>emptyBook</a:t>
            </a:r>
            <a:r>
              <a:rPr lang="en-US" altLang="ko-KR" sz="1200" dirty="0"/>
              <a:t> = new Book();		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loveStory.show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1825922" y="3910980"/>
            <a:ext cx="2272625" cy="559293"/>
          </a:xfrm>
          <a:custGeom>
            <a:avLst/>
            <a:gdLst>
              <a:gd name="connsiteX0" fmla="*/ 1962874 w 2272625"/>
              <a:gd name="connsiteY0" fmla="*/ 0 h 559293"/>
              <a:gd name="connsiteX1" fmla="*/ 2131550 w 2272625"/>
              <a:gd name="connsiteY1" fmla="*/ 186431 h 559293"/>
              <a:gd name="connsiteX2" fmla="*/ 169585 w 2272625"/>
              <a:gd name="connsiteY2" fmla="*/ 408373 h 559293"/>
              <a:gd name="connsiteX3" fmla="*/ 231728 w 2272625"/>
              <a:gd name="connsiteY3" fmla="*/ 559293 h 55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625" h="559293">
                <a:moveTo>
                  <a:pt x="1962874" y="0"/>
                </a:moveTo>
                <a:cubicBezTo>
                  <a:pt x="2196653" y="59184"/>
                  <a:pt x="2430432" y="118369"/>
                  <a:pt x="2131550" y="186431"/>
                </a:cubicBezTo>
                <a:cubicBezTo>
                  <a:pt x="1832668" y="254493"/>
                  <a:pt x="486222" y="346229"/>
                  <a:pt x="169585" y="408373"/>
                </a:cubicBezTo>
                <a:cubicBezTo>
                  <a:pt x="-147052" y="470517"/>
                  <a:pt x="42338" y="514905"/>
                  <a:pt x="231728" y="55929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51520" y="3861441"/>
            <a:ext cx="1463447" cy="459700"/>
          </a:xfrm>
          <a:prstGeom prst="wedgeRoundRectCallout">
            <a:avLst>
              <a:gd name="adj1" fmla="val 74408"/>
              <a:gd name="adj2" fmla="val 45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50" dirty="0"/>
              <a:t>title =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춘향전</a:t>
            </a:r>
            <a:r>
              <a:rPr lang="en-US" altLang="ko-KR" sz="1050" dirty="0" smtClean="0"/>
              <a:t>" </a:t>
            </a:r>
          </a:p>
          <a:p>
            <a:r>
              <a:rPr lang="en-US" altLang="ko-KR" sz="1050" dirty="0" smtClean="0"/>
              <a:t>author </a:t>
            </a:r>
            <a:r>
              <a:rPr lang="en-US" altLang="ko-KR" sz="1050" dirty="0"/>
              <a:t>= "</a:t>
            </a:r>
            <a:r>
              <a:rPr lang="ko-KR" altLang="en-US" sz="1050" dirty="0"/>
              <a:t>작자미상</a:t>
            </a:r>
            <a:r>
              <a:rPr lang="en-US" altLang="ko-KR" sz="1050" dirty="0"/>
              <a:t>"</a:t>
            </a:r>
            <a:endParaRPr lang="ko-KR" altLang="en-US" sz="1050" dirty="0"/>
          </a:p>
        </p:txBody>
      </p:sp>
      <p:sp>
        <p:nvSpPr>
          <p:cNvPr id="16" name="자유형 15"/>
          <p:cNvSpPr/>
          <p:nvPr/>
        </p:nvSpPr>
        <p:spPr>
          <a:xfrm>
            <a:off x="3986011" y="3681335"/>
            <a:ext cx="2606787" cy="1690293"/>
          </a:xfrm>
          <a:custGeom>
            <a:avLst/>
            <a:gdLst>
              <a:gd name="connsiteX0" fmla="*/ 1152659 w 2606787"/>
              <a:gd name="connsiteY0" fmla="*/ 1689155 h 1690293"/>
              <a:gd name="connsiteX1" fmla="*/ 2034862 w 2606787"/>
              <a:gd name="connsiteY1" fmla="*/ 1637640 h 1690293"/>
              <a:gd name="connsiteX2" fmla="*/ 2504941 w 2606787"/>
              <a:gd name="connsiteY2" fmla="*/ 1347865 h 1690293"/>
              <a:gd name="connsiteX3" fmla="*/ 2569335 w 2606787"/>
              <a:gd name="connsiteY3" fmla="*/ 871347 h 1690293"/>
              <a:gd name="connsiteX4" fmla="*/ 2041302 w 2606787"/>
              <a:gd name="connsiteY4" fmla="*/ 439904 h 1690293"/>
              <a:gd name="connsiteX5" fmla="*/ 882203 w 2606787"/>
              <a:gd name="connsiteY5" fmla="*/ 66417 h 1690293"/>
              <a:gd name="connsiteX6" fmla="*/ 0 w 2606787"/>
              <a:gd name="connsiteY6" fmla="*/ 2023 h 169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6787" h="1690293">
                <a:moveTo>
                  <a:pt x="1152659" y="1689155"/>
                </a:moveTo>
                <a:cubicBezTo>
                  <a:pt x="1481070" y="1691838"/>
                  <a:pt x="1809482" y="1694522"/>
                  <a:pt x="2034862" y="1637640"/>
                </a:cubicBezTo>
                <a:cubicBezTo>
                  <a:pt x="2260242" y="1580758"/>
                  <a:pt x="2415862" y="1475580"/>
                  <a:pt x="2504941" y="1347865"/>
                </a:cubicBezTo>
                <a:cubicBezTo>
                  <a:pt x="2594020" y="1220150"/>
                  <a:pt x="2646608" y="1022674"/>
                  <a:pt x="2569335" y="871347"/>
                </a:cubicBezTo>
                <a:cubicBezTo>
                  <a:pt x="2492062" y="720020"/>
                  <a:pt x="2322491" y="574059"/>
                  <a:pt x="2041302" y="439904"/>
                </a:cubicBezTo>
                <a:cubicBezTo>
                  <a:pt x="1760113" y="305749"/>
                  <a:pt x="1222420" y="139397"/>
                  <a:pt x="882203" y="66417"/>
                </a:cubicBezTo>
                <a:cubicBezTo>
                  <a:pt x="541986" y="-6563"/>
                  <a:pt x="270993" y="-2270"/>
                  <a:pt x="0" y="202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16810" y="5818256"/>
            <a:ext cx="1512168" cy="461665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호출됨</a:t>
            </a:r>
          </a:p>
          <a:p>
            <a:r>
              <a:rPr lang="ko-KR" altLang="en-US" sz="1200" dirty="0" smtClean="0"/>
              <a:t>춘향전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작자미상</a:t>
            </a:r>
          </a:p>
        </p:txBody>
      </p:sp>
    </p:spTree>
    <p:extLst>
      <p:ext uri="{BB962C8B-B14F-4D97-AF65-F5344CB8AC3E}">
        <p14:creationId xmlns:p14="http://schemas.microsoft.com/office/powerpoint/2010/main" val="3361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98592"/>
            <a:ext cx="5832648" cy="319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1512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자바의 객체 배열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객체에 대한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배열임</a:t>
            </a:r>
            <a:endParaRPr lang="en-US" altLang="ko-KR" sz="1600" dirty="0" smtClean="0"/>
          </a:p>
          <a:p>
            <a:r>
              <a:rPr lang="ko-KR" altLang="en-US" sz="1800" dirty="0" smtClean="0"/>
              <a:t>자바의 객체 배열 만들기 </a:t>
            </a:r>
            <a:r>
              <a:rPr lang="en-US" altLang="ko-KR" sz="1800" dirty="0" smtClean="0"/>
              <a:t>3 </a:t>
            </a:r>
            <a:r>
              <a:rPr lang="ko-KR" altLang="en-US" sz="1800" dirty="0" smtClean="0"/>
              <a:t>단계</a:t>
            </a:r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600" dirty="0" smtClean="0">
                <a:sym typeface="Wingdings"/>
              </a:rPr>
              <a:t> </a:t>
            </a:r>
            <a:r>
              <a:rPr lang="ko-KR" altLang="en-US" sz="1600" dirty="0" smtClean="0"/>
              <a:t>배열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 선언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>
                <a:sym typeface="Wingdings"/>
              </a:rPr>
              <a:t>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배열 생성</a:t>
            </a:r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>
                <a:sym typeface="Wingdings"/>
              </a:rPr>
              <a:t> </a:t>
            </a:r>
            <a:r>
              <a:rPr lang="ko-KR" altLang="en-US" sz="1600" dirty="0" smtClean="0"/>
              <a:t>배열의 각 원소 객체 생성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97021" y="48489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038" y="35006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0228" y="4005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/>
              </a:rPr>
              <a:t>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8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선언과 </a:t>
            </a:r>
            <a:r>
              <a:rPr lang="ko-KR" altLang="en-US" dirty="0" smtClean="0"/>
              <a:t>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4695" y="1628801"/>
            <a:ext cx="8459753" cy="3528392"/>
            <a:chOff x="143794" y="2409707"/>
            <a:chExt cx="8845996" cy="3683589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30" y="2420888"/>
              <a:ext cx="8825360" cy="367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333286" y="3056038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ym typeface="Wingdings"/>
                </a:rPr>
                <a:t> 객체 생성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794" y="2409707"/>
              <a:ext cx="2595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ym typeface="Wingdings"/>
                </a:rPr>
                <a:t> 배열에 대한 </a:t>
              </a:r>
              <a:r>
                <a:rPr lang="ko-KR" altLang="en-US" sz="1200" dirty="0" err="1" smtClean="0">
                  <a:sym typeface="Wingdings"/>
                </a:rPr>
                <a:t>레퍼런스</a:t>
              </a:r>
              <a:r>
                <a:rPr lang="ko-KR" altLang="en-US" sz="1200" dirty="0" smtClean="0">
                  <a:sym typeface="Wingdings"/>
                </a:rPr>
                <a:t> 변수 선언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4903" y="2420740"/>
              <a:ext cx="1717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ym typeface="Wingdings"/>
                </a:rPr>
                <a:t> </a:t>
              </a:r>
              <a:r>
                <a:rPr lang="ko-KR" altLang="en-US" sz="1200" dirty="0" err="1" smtClean="0">
                  <a:sym typeface="Wingdings"/>
                </a:rPr>
                <a:t>레퍼런스</a:t>
              </a:r>
              <a:r>
                <a:rPr lang="ko-KR" altLang="en-US" sz="1200" dirty="0" smtClean="0">
                  <a:sym typeface="Wingdings"/>
                </a:rPr>
                <a:t> 배열 생성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: Circle </a:t>
            </a:r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1357931"/>
            <a:ext cx="6480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Circle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개를 가지는 배열을 생성하고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Circle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객체의 반지름을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까지 각각 지정한 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면적을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7" y="2060848"/>
            <a:ext cx="4608513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Circle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radius;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this.radius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radius;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3.14*radius*radius;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Circle </a:t>
            </a:r>
            <a:r>
              <a:rPr lang="en-US" altLang="ko-KR" sz="1200" b="1" dirty="0"/>
              <a:t>[] c;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= new Circle[5];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c.length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 = new Circle(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c.length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b="1" dirty="0"/>
              <a:t>c[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+ " 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580112" y="5938832"/>
            <a:ext cx="108012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0 3 12 28 50</a:t>
            </a:r>
          </a:p>
        </p:txBody>
      </p:sp>
    </p:spTree>
    <p:extLst>
      <p:ext uri="{BB962C8B-B14F-4D97-AF65-F5344CB8AC3E}">
        <p14:creationId xmlns:p14="http://schemas.microsoft.com/office/powerpoint/2010/main" val="3060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3626</TotalTime>
  <Words>988</Words>
  <Application>Microsoft Office PowerPoint</Application>
  <PresentationFormat>화면 슬라이드 쇼(4:3)</PresentationFormat>
  <Paragraphs>409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HY나무L</vt:lpstr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예제 4-1 : Circle 클래스의 객체 생성 및 활용</vt:lpstr>
      <vt:lpstr>PowerPoint 프레젠테이션</vt:lpstr>
      <vt:lpstr>객체 속에서의 this</vt:lpstr>
      <vt:lpstr>this()로 다른 생성자 호출</vt:lpstr>
      <vt:lpstr>예제 4-5 this()로 다른 생성자 호출</vt:lpstr>
      <vt:lpstr>객체 배열</vt:lpstr>
      <vt:lpstr>객체 배열 선언과 생성 과정</vt:lpstr>
      <vt:lpstr>예제 4-6 : Circle 배열 만들기</vt:lpstr>
      <vt:lpstr>예제 4-7 : 객체 배열 만들기 연습</vt:lpstr>
      <vt:lpstr>메소드</vt:lpstr>
      <vt:lpstr>인자 전달 – 기본 타입의 값이 전달되는 경우</vt:lpstr>
      <vt:lpstr>인자 전달 – 객체가 전달되는 경우</vt:lpstr>
      <vt:lpstr>인자 전달 - 배열이 전달되는 경우</vt:lpstr>
      <vt:lpstr>예제 4-8 : 인자로 배열이 전달되는 예</vt:lpstr>
      <vt:lpstr>메소드 오버로딩</vt:lpstr>
      <vt:lpstr>성공한 오버로딩과 메소드 호출</vt:lpstr>
      <vt:lpstr>오버로딩 실패 사례</vt:lpstr>
      <vt:lpstr>객체 치환 시 주의할 점</vt:lpstr>
      <vt:lpstr>접근 지정자</vt:lpstr>
      <vt:lpstr>멤버 접근 지정</vt:lpstr>
      <vt:lpstr>static 멤버</vt:lpstr>
      <vt:lpstr>static 멤버의 생성</vt:lpstr>
      <vt:lpstr>static 멤버와 non-static 멤버 특성 정리</vt:lpstr>
      <vt:lpstr>static 멤버 사용</vt:lpstr>
      <vt:lpstr>static의 활용</vt:lpstr>
      <vt:lpstr>예제 4-11 : static 멤버를 가진 Calc 클래스 작성</vt:lpstr>
      <vt:lpstr>static 메소드의 제약 조건 1</vt:lpstr>
      <vt:lpstr>static 메소드의 제약 조건 2</vt:lpstr>
      <vt:lpstr>final 클래스와 메소드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218</cp:revision>
  <dcterms:created xsi:type="dcterms:W3CDTF">2011-08-27T14:53:28Z</dcterms:created>
  <dcterms:modified xsi:type="dcterms:W3CDTF">2019-03-06T16:59:11Z</dcterms:modified>
</cp:coreProperties>
</file>