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3"/>
  </p:notesMasterIdLst>
  <p:sldIdLst>
    <p:sldId id="256" r:id="rId2"/>
    <p:sldId id="275" r:id="rId3"/>
    <p:sldId id="277" r:id="rId4"/>
    <p:sldId id="287" r:id="rId5"/>
    <p:sldId id="289" r:id="rId6"/>
    <p:sldId id="293" r:id="rId7"/>
    <p:sldId id="296" r:id="rId8"/>
    <p:sldId id="297" r:id="rId9"/>
    <p:sldId id="312" r:id="rId10"/>
    <p:sldId id="298" r:id="rId11"/>
    <p:sldId id="300" r:id="rId12"/>
    <p:sldId id="301" r:id="rId13"/>
    <p:sldId id="302" r:id="rId14"/>
    <p:sldId id="323" r:id="rId15"/>
    <p:sldId id="324" r:id="rId16"/>
    <p:sldId id="325" r:id="rId17"/>
    <p:sldId id="326" r:id="rId18"/>
    <p:sldId id="307" r:id="rId19"/>
    <p:sldId id="327" r:id="rId20"/>
    <p:sldId id="328" r:id="rId21"/>
    <p:sldId id="32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7F7F7F"/>
    <a:srgbClr val="002060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4" autoAdjust="0"/>
    <p:restoredTop sz="94625" autoAdjust="0"/>
  </p:normalViewPr>
  <p:slideViewPr>
    <p:cSldViewPr>
      <p:cViewPr varScale="1">
        <p:scale>
          <a:sx n="111" d="100"/>
          <a:sy n="111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17" y="11094"/>
            <a:ext cx="9153617" cy="684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Essential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9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상속과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1800" dirty="0" smtClean="0"/>
              <a:t>추상 클래스 상속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추상 클래스를 상속받으면 추상 클래스가 됨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서브 클래스도 </a:t>
            </a:r>
            <a:r>
              <a:rPr lang="en-US" altLang="ko-KR" sz="1600" dirty="0" smtClean="0"/>
              <a:t>abstract</a:t>
            </a:r>
            <a:r>
              <a:rPr lang="ko-KR" altLang="en-US" sz="1600" dirty="0" smtClean="0"/>
              <a:t>로 선언해야 함</a:t>
            </a:r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추상 클래스 구현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서브 클래스에서 슈퍼 클래스의 추상 </a:t>
            </a:r>
            <a:r>
              <a:rPr lang="ko-KR" altLang="en-US" sz="1600" dirty="0" err="1" smtClean="0"/>
              <a:t>메소드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구현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오버라이딩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ko-KR" altLang="en-US" sz="1600" dirty="0" smtClean="0"/>
              <a:t>추상 클래스를 구현한 서브 클래스는 추상 클래스 아님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23614" y="2348880"/>
            <a:ext cx="582870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abstract</a:t>
            </a:r>
            <a:r>
              <a:rPr lang="en-US" altLang="ko-KR" sz="1200" dirty="0"/>
              <a:t> class A { // </a:t>
            </a:r>
            <a:r>
              <a:rPr lang="ko-KR" altLang="en-US" sz="1200" dirty="0"/>
              <a:t>추상 클래스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abstract </a:t>
            </a:r>
            <a:r>
              <a:rPr lang="en-US" altLang="ko-KR" sz="1200" b="1" dirty="0"/>
              <a:t>public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add(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y); </a:t>
            </a:r>
            <a:r>
              <a:rPr lang="en-US" altLang="ko-KR" sz="1200" dirty="0"/>
              <a:t>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abstract</a:t>
            </a:r>
            <a:r>
              <a:rPr lang="en-US" altLang="ko-KR" sz="1200" dirty="0"/>
              <a:t> class B extends A { // </a:t>
            </a:r>
            <a:r>
              <a:rPr lang="ko-KR" altLang="en-US" sz="1200" dirty="0"/>
              <a:t>추상 </a:t>
            </a:r>
            <a:r>
              <a:rPr lang="ko-KR" altLang="en-US" sz="1200" dirty="0" smtClean="0"/>
              <a:t>클래스</a:t>
            </a:r>
            <a:r>
              <a:rPr lang="en-US" altLang="ko-KR" sz="1200" dirty="0" smtClean="0"/>
              <a:t>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public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void </a:t>
            </a:r>
            <a:r>
              <a:rPr lang="en-US" altLang="ko-KR" sz="1200" dirty="0"/>
              <a:t>show() 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("B"); 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623614" y="3717033"/>
            <a:ext cx="582870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 </a:t>
            </a:r>
            <a:r>
              <a:rPr lang="en-US" altLang="ko-KR" sz="1200" dirty="0" err="1"/>
              <a:t>a</a:t>
            </a:r>
            <a:r>
              <a:rPr lang="en-US" altLang="ko-KR" sz="1200" dirty="0"/>
              <a:t> = new A(); // </a:t>
            </a:r>
            <a:r>
              <a:rPr lang="ko-KR" altLang="en-US" sz="1200" dirty="0"/>
              <a:t>컴파일 오류</a:t>
            </a:r>
            <a:r>
              <a:rPr lang="en-US" altLang="ko-KR" sz="1200" dirty="0"/>
              <a:t>. </a:t>
            </a:r>
            <a:r>
              <a:rPr lang="ko-KR" altLang="en-US" sz="1200" dirty="0"/>
              <a:t>추상 클래스의 </a:t>
            </a:r>
            <a:r>
              <a:rPr lang="ko-KR" altLang="en-US" sz="1200" dirty="0" err="1"/>
              <a:t>인스턴스</a:t>
            </a:r>
            <a:r>
              <a:rPr lang="ko-KR" altLang="en-US" sz="1200" dirty="0"/>
              <a:t> 생성 불가</a:t>
            </a:r>
          </a:p>
          <a:p>
            <a:r>
              <a:rPr lang="en-US" altLang="ko-KR" sz="1200" dirty="0"/>
              <a:t>B </a:t>
            </a:r>
            <a:r>
              <a:rPr lang="en-US" altLang="ko-KR" sz="1200" dirty="0" err="1"/>
              <a:t>b</a:t>
            </a:r>
            <a:r>
              <a:rPr lang="en-US" altLang="ko-KR" sz="1200" dirty="0"/>
              <a:t> = new B(); // </a:t>
            </a:r>
            <a:r>
              <a:rPr lang="ko-KR" altLang="en-US" sz="1200" dirty="0"/>
              <a:t>컴파일 오류</a:t>
            </a:r>
            <a:r>
              <a:rPr lang="en-US" altLang="ko-KR" sz="1200" dirty="0"/>
              <a:t>. </a:t>
            </a:r>
            <a:r>
              <a:rPr lang="ko-KR" altLang="en-US" sz="1200" dirty="0"/>
              <a:t>추상 클래스의 </a:t>
            </a:r>
            <a:r>
              <a:rPr lang="ko-KR" altLang="en-US" sz="1200" dirty="0" err="1"/>
              <a:t>인스턴스</a:t>
            </a:r>
            <a:r>
              <a:rPr lang="ko-KR" altLang="en-US" sz="1200" dirty="0"/>
              <a:t> 생성 불가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44" y="3822135"/>
            <a:ext cx="279556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623614" y="5373216"/>
            <a:ext cx="582870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C extends A { // </a:t>
            </a:r>
            <a:r>
              <a:rPr lang="ko-KR" altLang="en-US" sz="1200" dirty="0"/>
              <a:t>추상 클래스 구현</a:t>
            </a:r>
            <a:r>
              <a:rPr lang="en-US" altLang="ko-KR" sz="1200" dirty="0"/>
              <a:t>. C</a:t>
            </a:r>
            <a:r>
              <a:rPr lang="ko-KR" altLang="en-US" sz="1200" dirty="0"/>
              <a:t>는 정상 클래스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add(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y) { return </a:t>
            </a:r>
            <a:r>
              <a:rPr lang="en-US" altLang="ko-KR" sz="1200" b="1" dirty="0" err="1"/>
              <a:t>x+y</a:t>
            </a:r>
            <a:r>
              <a:rPr lang="en-US" altLang="ko-KR" sz="1200" b="1" dirty="0"/>
              <a:t>; }</a:t>
            </a:r>
            <a:r>
              <a:rPr lang="en-US" altLang="ko-KR" sz="1200" dirty="0"/>
              <a:t> 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구현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public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void </a:t>
            </a:r>
            <a:r>
              <a:rPr lang="en-US" altLang="ko-KR" sz="1200" dirty="0"/>
              <a:t>show() 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("C");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C </a:t>
            </a:r>
            <a:r>
              <a:rPr lang="en-US" altLang="ko-KR" sz="1200" dirty="0" err="1"/>
              <a:t>c</a:t>
            </a:r>
            <a:r>
              <a:rPr lang="en-US" altLang="ko-KR" sz="1200" dirty="0"/>
              <a:t> = new C(); // </a:t>
            </a:r>
            <a:r>
              <a:rPr lang="ko-KR" altLang="en-US" sz="1200" dirty="0"/>
              <a:t>정상</a:t>
            </a:r>
          </a:p>
        </p:txBody>
      </p:sp>
    </p:spTree>
    <p:extLst>
      <p:ext uri="{BB962C8B-B14F-4D97-AF65-F5344CB8AC3E}">
        <p14:creationId xmlns:p14="http://schemas.microsoft.com/office/powerpoint/2010/main" val="33865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 클래스의 목적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4535416" cy="504056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추상 클래스의 목적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상속을 위한 슈퍼 클래스로 활용하는 것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서브 클래스에서 추상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구현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다형성</a:t>
            </a:r>
            <a:r>
              <a:rPr lang="ko-KR" altLang="en-US" sz="1600" dirty="0" smtClean="0"/>
              <a:t> 실현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4348" y="5149641"/>
            <a:ext cx="2571768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Line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("Line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00430" y="5149641"/>
            <a:ext cx="2571666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@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Override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</a:t>
            </a:r>
            <a:r>
              <a:rPr lang="en-US" altLang="ko-KR" sz="1200" b="1" dirty="0"/>
              <a:t>"</a:t>
            </a:r>
            <a:r>
              <a:rPr lang="en-US" altLang="ko-KR" sz="1200" b="1" dirty="0" err="1" smtClean="0"/>
              <a:t>Rect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5149641"/>
            <a:ext cx="2627579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class Circle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@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Override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("Circle");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9" name="꺾인 연결선 8"/>
          <p:cNvCxnSpPr>
            <a:stCxn id="5" idx="0"/>
          </p:cNvCxnSpPr>
          <p:nvPr/>
        </p:nvCxnSpPr>
        <p:spPr>
          <a:xfrm rot="5400000" flipH="1" flipV="1">
            <a:off x="3147791" y="3511118"/>
            <a:ext cx="490964" cy="27860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6" idx="0"/>
            <a:endCxn id="12" idx="2"/>
          </p:cNvCxnSpPr>
          <p:nvPr/>
        </p:nvCxnSpPr>
        <p:spPr>
          <a:xfrm rot="16200000" flipV="1">
            <a:off x="4292125" y="4655503"/>
            <a:ext cx="981926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0"/>
          </p:cNvCxnSpPr>
          <p:nvPr/>
        </p:nvCxnSpPr>
        <p:spPr>
          <a:xfrm rot="16200000" flipV="1">
            <a:off x="5908907" y="3529684"/>
            <a:ext cx="490964" cy="2748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58310" y="3521384"/>
            <a:ext cx="2643206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/>
              <a:t>abstract</a:t>
            </a:r>
            <a:r>
              <a:rPr lang="en-US" altLang="ko-KR" sz="1200" dirty="0"/>
              <a:t> class Shape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b="1" dirty="0"/>
              <a:t>abstract</a:t>
            </a:r>
            <a:r>
              <a:rPr lang="en-US" altLang="ko-KR" sz="1200" dirty="0"/>
              <a:t> void draw();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482321" y="1274707"/>
            <a:ext cx="3325764" cy="2252881"/>
            <a:chOff x="4699838" y="432608"/>
            <a:chExt cx="3325764" cy="2252881"/>
          </a:xfrm>
        </p:grpSpPr>
        <p:sp>
          <p:nvSpPr>
            <p:cNvPr id="13" name="TextBox 12"/>
            <p:cNvSpPr txBox="1"/>
            <p:nvPr/>
          </p:nvSpPr>
          <p:spPr>
            <a:xfrm>
              <a:off x="4739454" y="1062792"/>
              <a:ext cx="3286148" cy="101566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/>
                <a:t>class Shape {</a:t>
              </a:r>
            </a:p>
            <a:p>
              <a:pPr defTabSz="180000"/>
              <a:r>
                <a:rPr lang="en-US" altLang="ko-KR" sz="1200" dirty="0" smtClean="0"/>
                <a:t>	public </a:t>
              </a:r>
              <a:r>
                <a:rPr lang="en-US" altLang="ko-KR" sz="1200" dirty="0"/>
                <a:t>void draw() 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 smtClean="0"/>
                <a:t>System.out.println</a:t>
              </a:r>
              <a:r>
                <a:rPr lang="en-US" altLang="ko-KR" sz="1200" dirty="0"/>
                <a:t>("Shape");</a:t>
              </a:r>
            </a:p>
            <a:p>
              <a:pPr defTabSz="180000"/>
              <a:r>
                <a:rPr lang="en-US" altLang="ko-KR" sz="1200" dirty="0" smtClean="0"/>
                <a:t>	}</a:t>
              </a:r>
              <a:endParaRPr lang="en-US" altLang="ko-KR" sz="1200" dirty="0"/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14" name="곱셈 기호 13"/>
            <p:cNvSpPr/>
            <p:nvPr/>
          </p:nvSpPr>
          <p:spPr>
            <a:xfrm>
              <a:off x="4699838" y="432608"/>
              <a:ext cx="3290670" cy="2252881"/>
            </a:xfrm>
            <a:prstGeom prst="mathMultiply">
              <a:avLst>
                <a:gd name="adj1" fmla="val 7956"/>
              </a:avLst>
            </a:prstGeom>
            <a:solidFill>
              <a:srgbClr val="FF0000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8" name="자유형 17"/>
          <p:cNvSpPr/>
          <p:nvPr/>
        </p:nvSpPr>
        <p:spPr>
          <a:xfrm>
            <a:off x="6072097" y="2920554"/>
            <a:ext cx="1092914" cy="923995"/>
          </a:xfrm>
          <a:custGeom>
            <a:avLst/>
            <a:gdLst>
              <a:gd name="connsiteX0" fmla="*/ 943897 w 943897"/>
              <a:gd name="connsiteY0" fmla="*/ 0 h 580104"/>
              <a:gd name="connsiteX1" fmla="*/ 776749 w 943897"/>
              <a:gd name="connsiteY1" fmla="*/ 432620 h 580104"/>
              <a:gd name="connsiteX2" fmla="*/ 0 w 943897"/>
              <a:gd name="connsiteY2" fmla="*/ 580104 h 5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897" h="580104">
                <a:moveTo>
                  <a:pt x="943897" y="0"/>
                </a:moveTo>
                <a:cubicBezTo>
                  <a:pt x="938981" y="167968"/>
                  <a:pt x="934065" y="335936"/>
                  <a:pt x="776749" y="432620"/>
                </a:cubicBezTo>
                <a:cubicBezTo>
                  <a:pt x="619433" y="529304"/>
                  <a:pt x="309716" y="554704"/>
                  <a:pt x="0" y="580104"/>
                </a:cubicBez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6904873" y="3527588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추상 클래스로 작성</a:t>
            </a:r>
            <a:endParaRPr lang="ko-KR" altLang="en-US" sz="12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30880" y="4573577"/>
            <a:ext cx="1676824" cy="337128"/>
          </a:xfrm>
          <a:prstGeom prst="wedgeRoundRectCallout">
            <a:avLst>
              <a:gd name="adj1" fmla="val -7868"/>
              <a:gd name="adj2" fmla="val 1201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추상 클래스를 상속받아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추상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draw()</a:t>
            </a:r>
            <a:r>
              <a:rPr lang="ko-KR" altLang="en-US" sz="1000" dirty="0" smtClean="0">
                <a:solidFill>
                  <a:schemeClr val="tx1"/>
                </a:solidFill>
              </a:rPr>
              <a:t> 구현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5-5 : </a:t>
            </a:r>
            <a:r>
              <a:rPr lang="ko-KR" altLang="en-US" dirty="0" smtClean="0"/>
              <a:t>추상 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060848"/>
            <a:ext cx="521497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abstract </a:t>
            </a:r>
            <a:r>
              <a:rPr lang="en-US" altLang="ko-KR" sz="1400" dirty="0" smtClean="0"/>
              <a:t>class Calculator {</a:t>
            </a:r>
          </a:p>
          <a:p>
            <a:pPr lvl="1"/>
            <a:r>
              <a:rPr lang="fr-FR" altLang="ko-KR" sz="1400" dirty="0" smtClean="0"/>
              <a:t>public </a:t>
            </a:r>
            <a:r>
              <a:rPr lang="fr-FR" altLang="ko-KR" sz="1400" b="1" dirty="0" smtClean="0"/>
              <a:t>abstract</a:t>
            </a:r>
            <a:r>
              <a:rPr lang="fr-FR" altLang="ko-KR" sz="1400" dirty="0" smtClean="0"/>
              <a:t> int add(int a, int b);</a:t>
            </a:r>
          </a:p>
          <a:p>
            <a:pPr lvl="1"/>
            <a:r>
              <a:rPr lang="en-US" altLang="ko-KR" sz="1400" dirty="0" smtClean="0"/>
              <a:t>public </a:t>
            </a:r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subtract(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b);</a:t>
            </a:r>
          </a:p>
          <a:p>
            <a:pPr lvl="1"/>
            <a:r>
              <a:rPr lang="en-US" altLang="ko-KR" sz="1400" dirty="0" smtClean="0"/>
              <a:t>public </a:t>
            </a:r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double average(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[] a);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50" y="1484784"/>
            <a:ext cx="74845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추상 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Calculator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상속받는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GoodCalc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클래스를 구현하라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45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628800"/>
            <a:ext cx="5790468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GoodCalc</a:t>
            </a:r>
            <a:r>
              <a:rPr lang="en-US" altLang="ko-KR" sz="1200" b="1" dirty="0"/>
              <a:t> extends Calculator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@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Override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add(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</a:t>
            </a:r>
            <a:r>
              <a:rPr lang="en-US" altLang="ko-KR" sz="1200" dirty="0"/>
              <a:t>) { 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구현</a:t>
            </a:r>
          </a:p>
          <a:p>
            <a:pPr defTabSz="180000"/>
            <a:r>
              <a:rPr lang="en-US" altLang="ko-KR" sz="1200" dirty="0" smtClean="0"/>
              <a:t>		return </a:t>
            </a:r>
            <a:r>
              <a:rPr lang="en-US" altLang="ko-KR" sz="1200" dirty="0"/>
              <a:t>a + b;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@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Override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subtract(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b) </a:t>
            </a:r>
            <a:r>
              <a:rPr lang="en-US" altLang="ko-KR" sz="1200" dirty="0"/>
              <a:t>{ 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구현</a:t>
            </a:r>
          </a:p>
          <a:p>
            <a:pPr defTabSz="180000"/>
            <a:r>
              <a:rPr lang="en-US" altLang="ko-KR" sz="1200" dirty="0" smtClean="0"/>
              <a:t>		return </a:t>
            </a:r>
            <a:r>
              <a:rPr lang="en-US" altLang="ko-KR" sz="1200" dirty="0"/>
              <a:t>a - b;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@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Override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double average(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[] a) </a:t>
            </a:r>
            <a:r>
              <a:rPr lang="en-US" altLang="ko-KR" sz="1200" dirty="0"/>
              <a:t>{ 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구현</a:t>
            </a:r>
          </a:p>
          <a:p>
            <a:pPr defTabSz="180000"/>
            <a:r>
              <a:rPr lang="en-US" altLang="ko-KR" sz="1200" dirty="0" smtClean="0"/>
              <a:t>		double </a:t>
            </a:r>
            <a:r>
              <a:rPr lang="en-US" altLang="ko-KR" sz="1200" dirty="0"/>
              <a:t>sum = 0;</a:t>
            </a:r>
          </a:p>
          <a:p>
            <a:pPr defTabSz="180000"/>
            <a:r>
              <a:rPr lang="nn-NO" altLang="ko-KR" sz="1200" dirty="0" smtClean="0"/>
              <a:t>		for </a:t>
            </a:r>
            <a:r>
              <a:rPr lang="nn-NO" altLang="ko-KR" sz="1200" dirty="0"/>
              <a:t>(int i = 0; i &lt; a.length; i++)</a:t>
            </a:r>
          </a:p>
          <a:p>
            <a:pPr defTabSz="180000"/>
            <a:r>
              <a:rPr lang="en-US" altLang="ko-KR" sz="1200" dirty="0" smtClean="0"/>
              <a:t>			sum </a:t>
            </a:r>
            <a:r>
              <a:rPr lang="en-US" altLang="ko-KR" sz="1200" dirty="0"/>
              <a:t>+=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 smtClean="0"/>
              <a:t>		return </a:t>
            </a:r>
            <a:r>
              <a:rPr lang="en-US" altLang="ko-KR" sz="1200" dirty="0"/>
              <a:t>sum/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GoodCalc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c = new </a:t>
            </a:r>
            <a:r>
              <a:rPr lang="en-US" altLang="ko-KR" sz="1200" b="1" dirty="0" err="1"/>
              <a:t>GoodCalc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c.add</a:t>
            </a:r>
            <a:r>
              <a:rPr lang="en-US" altLang="ko-KR" sz="1200" b="1" dirty="0" smtClean="0"/>
              <a:t>(2,3</a:t>
            </a:r>
            <a:r>
              <a:rPr lang="en-US" altLang="ko-KR" sz="1200" b="1" dirty="0"/>
              <a:t>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c.subtract</a:t>
            </a:r>
            <a:r>
              <a:rPr lang="en-US" altLang="ko-KR" sz="1200" b="1" dirty="0" smtClean="0"/>
              <a:t>(2,3</a:t>
            </a:r>
            <a:r>
              <a:rPr lang="en-US" altLang="ko-KR" sz="1200" b="1" dirty="0"/>
              <a:t>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c.average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[] { 2,3,4 })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32240" y="5506784"/>
            <a:ext cx="38824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</a:t>
            </a:r>
          </a:p>
          <a:p>
            <a:r>
              <a:rPr lang="en-US" altLang="ko-KR" sz="1200" dirty="0" smtClean="0"/>
              <a:t>-1</a:t>
            </a:r>
          </a:p>
          <a:p>
            <a:r>
              <a:rPr lang="en-US" altLang="ko-KR" sz="1200" dirty="0" smtClean="0"/>
              <a:t>3.0</a:t>
            </a:r>
            <a:endParaRPr lang="ko-KR" altLang="en-US" sz="1200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5-5 </a:t>
            </a:r>
            <a:r>
              <a:rPr lang="ko-KR" altLang="en-US" dirty="0" smtClean="0"/>
              <a:t>정</a:t>
            </a:r>
            <a:r>
              <a:rPr lang="ko-KR" altLang="en-US" dirty="0"/>
              <a:t>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1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자바의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클래스가 구현해야 할 </a:t>
            </a:r>
            <a:r>
              <a:rPr lang="ko-KR" altLang="en-US" dirty="0" err="1" smtClean="0"/>
              <a:t>메소드들이</a:t>
            </a:r>
            <a:r>
              <a:rPr lang="ko-KR" altLang="en-US" dirty="0" smtClean="0"/>
              <a:t> 선언되는 </a:t>
            </a:r>
            <a:r>
              <a:rPr lang="ko-KR" altLang="en-US" dirty="0" err="1" smtClean="0"/>
              <a:t>추상형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 </a:t>
            </a:r>
            <a:r>
              <a:rPr lang="ko-KR" altLang="en-US" dirty="0"/>
              <a:t>선언</a:t>
            </a:r>
            <a:endParaRPr lang="en-US" altLang="ko-KR" dirty="0"/>
          </a:p>
          <a:p>
            <a:pPr lvl="2"/>
            <a:r>
              <a:rPr lang="en-US" altLang="ko-KR" b="1" dirty="0"/>
              <a:t>interface</a:t>
            </a:r>
            <a:r>
              <a:rPr lang="en-US" altLang="ko-KR" dirty="0"/>
              <a:t> </a:t>
            </a:r>
            <a:r>
              <a:rPr lang="ko-KR" altLang="en-US" dirty="0"/>
              <a:t>키워드로 선언</a:t>
            </a:r>
            <a:endParaRPr lang="en-US" altLang="ko-KR" dirty="0"/>
          </a:p>
          <a:p>
            <a:pPr lvl="2"/>
            <a:r>
              <a:rPr lang="en-US" altLang="ko-KR" dirty="0"/>
              <a:t>Ex) public</a:t>
            </a:r>
            <a:r>
              <a:rPr lang="ko-KR" altLang="en-US" dirty="0"/>
              <a:t> </a:t>
            </a:r>
            <a:r>
              <a:rPr lang="en-US" altLang="ko-KR" b="1" dirty="0"/>
              <a:t>interface</a:t>
            </a:r>
            <a:r>
              <a:rPr lang="en-US" altLang="ko-KR" dirty="0"/>
              <a:t> </a:t>
            </a:r>
            <a:r>
              <a:rPr lang="en-US" altLang="ko-KR" dirty="0" err="1"/>
              <a:t>SerialDriver</a:t>
            </a:r>
            <a:r>
              <a:rPr lang="en-US" altLang="ko-KR" dirty="0"/>
              <a:t> {…}</a:t>
            </a:r>
          </a:p>
          <a:p>
            <a:r>
              <a:rPr lang="ko-KR" altLang="en-US" dirty="0" smtClean="0"/>
              <a:t>자바 인터페이스에 대한 변화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</a:t>
            </a:r>
            <a:r>
              <a:rPr lang="en-US" altLang="ko-KR" dirty="0"/>
              <a:t>7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인터페이스는 상수와 추상 </a:t>
            </a:r>
            <a:r>
              <a:rPr lang="ko-KR" altLang="en-US" dirty="0" err="1" smtClean="0"/>
              <a:t>메소드로만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r>
              <a:rPr lang="en-US" altLang="ko-KR" dirty="0"/>
              <a:t>Java </a:t>
            </a:r>
            <a:r>
              <a:rPr lang="en-US" altLang="ko-KR" dirty="0" smtClean="0"/>
              <a:t>8</a:t>
            </a:r>
            <a:r>
              <a:rPr lang="ko-KR" altLang="en-US" dirty="0" smtClean="0"/>
              <a:t>부터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상수와 </a:t>
            </a:r>
            <a:r>
              <a:rPr lang="ko-KR" altLang="en-US" dirty="0" err="1" smtClean="0"/>
              <a:t>추상메소드</a:t>
            </a:r>
            <a:r>
              <a:rPr lang="ko-KR" altLang="en-US" dirty="0" smtClean="0"/>
              <a:t> 포함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default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포함</a:t>
            </a:r>
            <a:r>
              <a:rPr lang="en-US" altLang="ko-KR" dirty="0"/>
              <a:t> (Java 8)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private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포함</a:t>
            </a:r>
            <a:r>
              <a:rPr lang="en-US" altLang="ko-KR" dirty="0"/>
              <a:t> (Java </a:t>
            </a:r>
            <a:r>
              <a:rPr lang="en-US" altLang="ko-KR" dirty="0" smtClean="0"/>
              <a:t>9)</a:t>
            </a:r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포함</a:t>
            </a:r>
            <a:r>
              <a:rPr lang="en-US" altLang="ko-KR" dirty="0"/>
              <a:t> (Java </a:t>
            </a:r>
            <a:r>
              <a:rPr lang="en-US" altLang="ko-KR" dirty="0" smtClean="0"/>
              <a:t>9)</a:t>
            </a:r>
          </a:p>
          <a:p>
            <a:pPr lvl="1"/>
            <a:r>
              <a:rPr lang="ko-KR" altLang="en-US" dirty="0" smtClean="0"/>
              <a:t>여전히 인터페이스에는 </a:t>
            </a:r>
            <a:r>
              <a:rPr lang="ko-KR" altLang="en-US" b="1" dirty="0" smtClean="0"/>
              <a:t>필드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멤버 변수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선언 불가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인터페이스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79" y="2060848"/>
            <a:ext cx="7753350" cy="24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7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</a:t>
            </a:r>
            <a:r>
              <a:rPr lang="en-US" altLang="ko-KR" dirty="0"/>
              <a:t> </a:t>
            </a:r>
            <a:r>
              <a:rPr lang="ko-KR" altLang="en-US" dirty="0"/>
              <a:t>구성 </a:t>
            </a:r>
            <a:r>
              <a:rPr lang="ko-KR" altLang="en-US" dirty="0" smtClean="0"/>
              <a:t>요소들의 특징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인터페이스의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요소들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</a:t>
            </a:r>
            <a:r>
              <a:rPr lang="ko-KR" altLang="en-US" dirty="0" smtClean="0"/>
              <a:t>만 허용</a:t>
            </a:r>
            <a:r>
              <a:rPr lang="en-US" altLang="ko-KR" dirty="0" smtClean="0"/>
              <a:t>, public static final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 abstract </a:t>
            </a:r>
            <a:r>
              <a:rPr lang="ko-KR" altLang="en-US" dirty="0" smtClean="0"/>
              <a:t>생략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default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인터페이스에 코드가 작성된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인터페이스를 구현하는 클래스에 자동 상속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 </a:t>
            </a:r>
            <a:r>
              <a:rPr lang="ko-KR" altLang="en-US" dirty="0" smtClean="0"/>
              <a:t>접근 지정만 허용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생략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private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 내에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코드가 작성되어야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 내에 있는 다른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의해서만 호출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public, private </a:t>
            </a:r>
            <a:r>
              <a:rPr lang="ko-KR" altLang="en-US" dirty="0" smtClean="0"/>
              <a:t>모두 지정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생략하면 </a:t>
            </a:r>
            <a:r>
              <a:rPr lang="en-US" altLang="ko-KR" dirty="0" smtClean="0"/>
              <a:t>public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961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인터페이스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인터페이스의 객체 생성 불가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인터페이스 </a:t>
            </a:r>
            <a:r>
              <a:rPr lang="ko-KR" altLang="en-US" dirty="0"/>
              <a:t>타입의 레퍼런스 </a:t>
            </a:r>
            <a:r>
              <a:rPr lang="ko-KR" altLang="en-US" dirty="0" smtClean="0"/>
              <a:t>변수 </a:t>
            </a:r>
            <a:r>
              <a:rPr lang="ko-KR" altLang="en-US" dirty="0"/>
              <a:t>선언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40283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06" y="3212976"/>
            <a:ext cx="727710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인터페이스 간에 상속 가능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인터페이스를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상속하여 확장된 인터페이스 작성 가능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extends </a:t>
            </a:r>
            <a:r>
              <a:rPr lang="ko-KR" altLang="en-US" sz="1800" dirty="0" smtClean="0"/>
              <a:t>키워드로 상속 선언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ko-KR" altLang="en-US" sz="2000" dirty="0" smtClean="0"/>
              <a:t>인터페이스 다중 상속 허용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51720" y="2636912"/>
            <a:ext cx="53607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/>
              <a:t>interface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MobilePhoneInterface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PhoneInterface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void </a:t>
            </a:r>
            <a:r>
              <a:rPr lang="en-US" altLang="ko-KR" sz="1400" dirty="0" err="1"/>
              <a:t>sendSMS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			// </a:t>
            </a:r>
            <a:r>
              <a:rPr lang="ko-KR" altLang="en-US" sz="1400" dirty="0" smtClean="0"/>
              <a:t>추상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void </a:t>
            </a:r>
            <a:r>
              <a:rPr lang="en-US" altLang="ko-KR" sz="1400" dirty="0" err="1"/>
              <a:t>receiveSMS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		// </a:t>
            </a:r>
            <a:r>
              <a:rPr lang="ko-KR" altLang="en-US" sz="1400" dirty="0" smtClean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추가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51720" y="4571836"/>
            <a:ext cx="6072343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/>
              <a:t>interface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MusicPhoneInterface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PhoneInterface</a:t>
            </a:r>
            <a:r>
              <a:rPr lang="en-US" altLang="ko-KR" sz="1400" dirty="0"/>
              <a:t>, MP3Interface {</a:t>
            </a:r>
          </a:p>
          <a:p>
            <a:r>
              <a:rPr lang="en-US" altLang="ko-KR" sz="1400" dirty="0" smtClean="0"/>
              <a:t>	......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81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인터페이스의 추상 </a:t>
            </a:r>
            <a:r>
              <a:rPr lang="ko-KR" altLang="en-US" dirty="0" err="1"/>
              <a:t>메소드를</a:t>
            </a:r>
            <a:r>
              <a:rPr lang="ko-KR" altLang="en-US" dirty="0"/>
              <a:t> 모두 구현한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implements</a:t>
            </a:r>
            <a:r>
              <a:rPr lang="ko-KR" altLang="en-US" dirty="0" smtClean="0"/>
              <a:t> 키워드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인터페이스 동시 구현 가능</a:t>
            </a:r>
            <a:endParaRPr lang="en-US" altLang="ko-KR" dirty="0" smtClean="0"/>
          </a:p>
          <a:p>
            <a:r>
              <a:rPr lang="ko-KR" altLang="en-US" dirty="0" smtClean="0"/>
              <a:t>인터페이스 구현 사례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PhoneInterface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구현한 </a:t>
            </a:r>
            <a:r>
              <a:rPr lang="en-US" altLang="ko-KR" dirty="0" err="1" smtClean="0"/>
              <a:t>SamsungPhone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SamsungPhone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PhoneInterface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default </a:t>
            </a:r>
            <a:r>
              <a:rPr lang="ko-KR" altLang="en-US" dirty="0" err="1" smtClean="0"/>
              <a:t>메소드상속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3648" y="3573016"/>
            <a:ext cx="669674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</a:t>
            </a:r>
            <a:r>
              <a:rPr lang="en-US" altLang="ko-KR" sz="1400" b="1" dirty="0" err="1"/>
              <a:t>SamsungPhone</a:t>
            </a:r>
            <a:r>
              <a:rPr lang="en-US" altLang="ko-KR" sz="1400" b="1" dirty="0"/>
              <a:t> implements </a:t>
            </a:r>
            <a:r>
              <a:rPr lang="en-US" altLang="ko-KR" sz="1400" b="1" dirty="0" err="1"/>
              <a:t>PhoneInterface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ko-KR" altLang="en-US" sz="1400" dirty="0"/>
              <a:t>인터페이스 구현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// </a:t>
            </a:r>
            <a:r>
              <a:rPr lang="en-US" altLang="ko-KR" sz="1400" b="1" dirty="0" err="1"/>
              <a:t>PhoneInterface</a:t>
            </a:r>
            <a:r>
              <a:rPr lang="ko-KR" altLang="en-US" sz="1400" b="1" dirty="0"/>
              <a:t>의 모든 </a:t>
            </a:r>
            <a:r>
              <a:rPr lang="ko-KR" altLang="en-US" sz="1400" b="1" dirty="0" err="1"/>
              <a:t>메소드</a:t>
            </a:r>
            <a:r>
              <a:rPr lang="ko-KR" altLang="en-US" sz="1400" b="1" dirty="0"/>
              <a:t> 구현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sendCall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띠리리리링</a:t>
            </a:r>
            <a:r>
              <a:rPr lang="en-US" altLang="ko-KR" sz="1400" dirty="0"/>
              <a:t>"); }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receiveCall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전화가 왔습니다</a:t>
            </a:r>
            <a:r>
              <a:rPr lang="en-US" altLang="ko-KR" sz="1400" dirty="0"/>
              <a:t>."); 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// </a:t>
            </a:r>
            <a:r>
              <a:rPr lang="ko-KR" altLang="en-US" sz="1400" b="1" dirty="0" err="1"/>
              <a:t>메소드</a:t>
            </a:r>
            <a:r>
              <a:rPr lang="ko-KR" altLang="en-US" sz="1400" b="1" dirty="0"/>
              <a:t> 추가 작성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void flash() {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전화기에 불이 켜졌습니다</a:t>
            </a:r>
            <a:r>
              <a:rPr lang="en-US" altLang="ko-KR" sz="1400" dirty="0"/>
              <a:t>."); 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71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4439" y="6165304"/>
            <a:ext cx="1728192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매개변수생성자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 vert="horz" anchor="ctr">
            <a:normAutofit fontScale="75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서브 </a:t>
            </a:r>
            <a:r>
              <a:rPr lang="ko-KR" altLang="en-US" dirty="0"/>
              <a:t>클래스의 </a:t>
            </a:r>
            <a:r>
              <a:rPr lang="ko-KR" altLang="en-US" dirty="0" smtClean="0"/>
              <a:t>매개 변수를 가진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대해서도</a:t>
            </a:r>
            <a:r>
              <a:rPr lang="en-US" altLang="ko-KR" dirty="0" smtClean="0"/>
              <a:t> </a:t>
            </a:r>
            <a:r>
              <a:rPr lang="ko-KR" altLang="en-US" dirty="0"/>
              <a:t>슈퍼 클래스의 기본 </a:t>
            </a:r>
            <a:r>
              <a:rPr lang="ko-KR" altLang="en-US" dirty="0" smtClean="0"/>
              <a:t>생성자가 </a:t>
            </a:r>
            <a:r>
              <a:rPr lang="ko-KR" altLang="en-US" dirty="0"/>
              <a:t>자동 </a:t>
            </a:r>
            <a:r>
              <a:rPr lang="ko-KR" altLang="en-US" dirty="0" smtClean="0"/>
              <a:t>선택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83562"/>
            <a:ext cx="4104456" cy="53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1520" y="1484784"/>
            <a:ext cx="3227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개발자가 서브 클래스의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생성자에</a:t>
            </a:r>
            <a:r>
              <a:rPr lang="ko-KR" altLang="en-US" sz="1600" dirty="0" smtClean="0">
                <a:solidFill>
                  <a:srgbClr val="0070C0"/>
                </a:solidFill>
              </a:rPr>
              <a:t> 대해 슈퍼 클래스의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생성자를</a:t>
            </a:r>
            <a:r>
              <a:rPr lang="ko-KR" altLang="en-US" sz="1600" dirty="0" smtClean="0">
                <a:solidFill>
                  <a:srgbClr val="0070C0"/>
                </a:solidFill>
              </a:rPr>
              <a:t> 명시적으로 선택하지 않은 경우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5-6 </a:t>
            </a:r>
            <a:r>
              <a:rPr lang="ko-KR" altLang="en-US" dirty="0" smtClean="0"/>
              <a:t>인터페이스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8901" y="1412776"/>
            <a:ext cx="2664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PhoneInterface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인터페이스를 구현하고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flash()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메소드를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추가한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SamsungPhone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클래스를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3888" y="908720"/>
            <a:ext cx="5274168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interface </a:t>
            </a:r>
            <a:r>
              <a:rPr lang="en-US" altLang="ko-KR" sz="1200" b="1" dirty="0" err="1"/>
              <a:t>PhoneInterface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인터페이스 선언</a:t>
            </a:r>
          </a:p>
          <a:p>
            <a:pPr defTabSz="180000"/>
            <a:r>
              <a:rPr lang="en-US" altLang="ko-KR" sz="1200" dirty="0" smtClean="0"/>
              <a:t>	final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TIMEOUT = 10000; // </a:t>
            </a:r>
            <a:r>
              <a:rPr lang="ko-KR" altLang="en-US" sz="1200" dirty="0"/>
              <a:t>상수 필드 선언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sendCall</a:t>
            </a:r>
            <a:r>
              <a:rPr lang="en-US" altLang="ko-KR" sz="1200" dirty="0"/>
              <a:t>(); 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receiveCall</a:t>
            </a:r>
            <a:r>
              <a:rPr lang="en-US" altLang="ko-KR" sz="1200" dirty="0"/>
              <a:t>(); 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default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printLogo</a:t>
            </a:r>
            <a:r>
              <a:rPr lang="en-US" altLang="ko-KR" sz="1200" dirty="0"/>
              <a:t>() { // default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("** Phone </a:t>
            </a:r>
            <a:r>
              <a:rPr lang="en-US" altLang="ko-KR" sz="1200" dirty="0" smtClean="0"/>
              <a:t>**");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SamsungPhone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PhoneInterface</a:t>
            </a:r>
            <a:r>
              <a:rPr lang="en-US" altLang="ko-KR" sz="1200" b="1" dirty="0"/>
              <a:t> </a:t>
            </a:r>
            <a:r>
              <a:rPr lang="en-US" altLang="ko-KR" sz="1200" dirty="0"/>
              <a:t>{ </a:t>
            </a:r>
            <a:r>
              <a:rPr lang="en-US" altLang="ko-KR" sz="1200" b="1" dirty="0"/>
              <a:t>// </a:t>
            </a:r>
            <a:r>
              <a:rPr lang="ko-KR" altLang="en-US" sz="1200" b="1" dirty="0"/>
              <a:t>인터페이스 구현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en-US" altLang="ko-KR" sz="1200" dirty="0" err="1"/>
              <a:t>PhoneInterface</a:t>
            </a:r>
            <a:r>
              <a:rPr lang="ko-KR" altLang="en-US" sz="1200" dirty="0"/>
              <a:t>의 모든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구현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Override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sendCall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띠리리리링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Override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receiveCall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전화가 왔습니다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추가 작성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flash() 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전화기에 불이 켜졌습니다</a:t>
            </a:r>
            <a:r>
              <a:rPr lang="en-US" altLang="ko-KR" sz="1200" dirty="0"/>
              <a:t>.");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InterfaceEx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SamsungPhone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phone = new </a:t>
            </a:r>
            <a:r>
              <a:rPr lang="en-US" altLang="ko-KR" sz="1200" b="1" dirty="0" err="1"/>
              <a:t>SamsungPhone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phone.printLogo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phone.sendCall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phone.receiveCall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phone.flash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12648" y="5894700"/>
            <a:ext cx="2822101" cy="830997"/>
          </a:xfrm>
          <a:prstGeom prst="rect">
            <a:avLst/>
          </a:prstGeom>
          <a:solidFill>
            <a:srgbClr val="D0EAB4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YDVYGOStd12"/>
              </a:rPr>
              <a:t>** Phone **</a:t>
            </a:r>
          </a:p>
          <a:p>
            <a:r>
              <a:rPr lang="ko-KR" altLang="en-US" sz="1200" dirty="0" err="1">
                <a:latin typeface="YDVYGOStd12"/>
              </a:rPr>
              <a:t>띠리리리링</a:t>
            </a:r>
            <a:endParaRPr lang="ko-KR" altLang="en-US" sz="1200" dirty="0">
              <a:latin typeface="YDVYGOStd12"/>
            </a:endParaRPr>
          </a:p>
          <a:p>
            <a:r>
              <a:rPr lang="ko-KR" altLang="en-US" sz="1200" dirty="0">
                <a:latin typeface="YDVYGOStd12"/>
              </a:rPr>
              <a:t>전화가 왔습니다</a:t>
            </a:r>
            <a:r>
              <a:rPr lang="en-US" altLang="ko-KR" sz="1200" dirty="0">
                <a:latin typeface="YDVYGOStd12"/>
              </a:rPr>
              <a:t>.</a:t>
            </a:r>
          </a:p>
          <a:p>
            <a:r>
              <a:rPr lang="ko-KR" altLang="en-US" sz="1200" dirty="0">
                <a:latin typeface="YDVYGOStd12"/>
              </a:rPr>
              <a:t>전화기에 불이 켜졌습니다</a:t>
            </a:r>
            <a:r>
              <a:rPr lang="en-US" altLang="ko-KR" sz="1200" dirty="0">
                <a:latin typeface="YDVYGOStd12"/>
              </a:rPr>
              <a:t>.</a:t>
            </a:r>
            <a:endParaRPr lang="ko-KR" altLang="en-US" sz="1200" dirty="0">
              <a:latin typeface="YDVYGOStd12"/>
            </a:endParaRPr>
          </a:p>
        </p:txBody>
      </p:sp>
    </p:spTree>
    <p:extLst>
      <p:ext uri="{BB962C8B-B14F-4D97-AF65-F5344CB8AC3E}">
        <p14:creationId xmlns:p14="http://schemas.microsoft.com/office/powerpoint/2010/main" val="3214723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5-7 : </a:t>
            </a:r>
            <a:r>
              <a:rPr lang="ko-KR" altLang="en-US" sz="2400" dirty="0" smtClean="0"/>
              <a:t>인터페이스 구현과 동시에 슈퍼 클래스 상속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1591" y="1478119"/>
            <a:ext cx="34339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b="1" dirty="0"/>
              <a:t>interface </a:t>
            </a:r>
            <a:r>
              <a:rPr lang="en-US" altLang="ko-KR" sz="1050" b="1" dirty="0" err="1"/>
              <a:t>PhoneInterface</a:t>
            </a:r>
            <a:r>
              <a:rPr lang="en-US" altLang="ko-KR" sz="1050" b="1" dirty="0"/>
              <a:t> </a:t>
            </a:r>
            <a:r>
              <a:rPr lang="en-US" altLang="ko-KR" sz="1050" dirty="0"/>
              <a:t>{ // </a:t>
            </a:r>
            <a:r>
              <a:rPr lang="ko-KR" altLang="en-US" sz="1050" dirty="0"/>
              <a:t>인터페이스 선언</a:t>
            </a:r>
          </a:p>
          <a:p>
            <a:pPr defTabSz="180000"/>
            <a:r>
              <a:rPr lang="en-US" altLang="ko-KR" sz="1050" dirty="0" smtClean="0"/>
              <a:t>	final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TIMEOUT = 10000; </a:t>
            </a:r>
            <a:r>
              <a:rPr lang="en-US" altLang="ko-KR" sz="1050" dirty="0" smtClean="0"/>
              <a:t>	// </a:t>
            </a:r>
            <a:r>
              <a:rPr lang="ko-KR" altLang="en-US" sz="1050" dirty="0"/>
              <a:t>상수 필드 선언</a:t>
            </a:r>
          </a:p>
          <a:p>
            <a:pPr defTabSz="180000"/>
            <a:r>
              <a:rPr lang="en-US" altLang="ko-KR" sz="1050" dirty="0" smtClean="0"/>
              <a:t>	void </a:t>
            </a:r>
            <a:r>
              <a:rPr lang="en-US" altLang="ko-KR" sz="1050" dirty="0" err="1"/>
              <a:t>sendCall</a:t>
            </a:r>
            <a:r>
              <a:rPr lang="en-US" altLang="ko-KR" sz="1050" dirty="0"/>
              <a:t>(); </a:t>
            </a:r>
            <a:r>
              <a:rPr lang="en-US" altLang="ko-KR" sz="1050" dirty="0" smtClean="0"/>
              <a:t>					// </a:t>
            </a:r>
            <a:r>
              <a:rPr lang="ko-KR" altLang="en-US" sz="1050" dirty="0"/>
              <a:t>추상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  <a:p>
            <a:pPr defTabSz="180000"/>
            <a:r>
              <a:rPr lang="en-US" altLang="ko-KR" sz="1050" dirty="0" smtClean="0"/>
              <a:t>	void </a:t>
            </a:r>
            <a:r>
              <a:rPr lang="en-US" altLang="ko-KR" sz="1050" dirty="0" err="1"/>
              <a:t>receiveCall</a:t>
            </a:r>
            <a:r>
              <a:rPr lang="en-US" altLang="ko-KR" sz="1050" dirty="0"/>
              <a:t>(); </a:t>
            </a:r>
            <a:r>
              <a:rPr lang="en-US" altLang="ko-KR" sz="1050" dirty="0" smtClean="0"/>
              <a:t>				// </a:t>
            </a:r>
            <a:r>
              <a:rPr lang="ko-KR" altLang="en-US" sz="1050" dirty="0"/>
              <a:t>추상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  <a:p>
            <a:pPr defTabSz="180000"/>
            <a:r>
              <a:rPr lang="en-US" altLang="ko-KR" sz="1050" dirty="0" smtClean="0"/>
              <a:t>	default </a:t>
            </a:r>
            <a:r>
              <a:rPr lang="en-US" altLang="ko-KR" sz="1050" dirty="0"/>
              <a:t>void </a:t>
            </a:r>
            <a:r>
              <a:rPr lang="en-US" altLang="ko-KR" sz="1050" dirty="0" err="1"/>
              <a:t>printLogo</a:t>
            </a:r>
            <a:r>
              <a:rPr lang="en-US" altLang="ko-KR" sz="1050" dirty="0"/>
              <a:t>() { </a:t>
            </a:r>
            <a:r>
              <a:rPr lang="en-US" altLang="ko-KR" sz="1050" dirty="0" smtClean="0"/>
              <a:t>		// </a:t>
            </a:r>
            <a:r>
              <a:rPr lang="en-US" altLang="ko-KR" sz="1050" dirty="0"/>
              <a:t>default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  <a:p>
            <a:pPr defTabSz="180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System.out.println</a:t>
            </a:r>
            <a:r>
              <a:rPr lang="en-US" altLang="ko-KR" sz="1050" dirty="0"/>
              <a:t>("** Phone **");</a:t>
            </a:r>
          </a:p>
          <a:p>
            <a:pPr defTabSz="180000"/>
            <a:r>
              <a:rPr lang="en-US" altLang="ko-KR" sz="1050" dirty="0" smtClean="0"/>
              <a:t>	}</a:t>
            </a:r>
            <a:endParaRPr lang="en-US" altLang="ko-KR" sz="1050" dirty="0"/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endParaRPr lang="en-US" altLang="ko-KR" sz="1050" dirty="0" smtClean="0"/>
          </a:p>
          <a:p>
            <a:pPr defTabSz="180000"/>
            <a:r>
              <a:rPr lang="en-US" altLang="ko-KR" sz="1050" b="1" dirty="0" smtClean="0"/>
              <a:t>class </a:t>
            </a:r>
            <a:r>
              <a:rPr lang="en-US" altLang="ko-KR" sz="1050" b="1" dirty="0" err="1"/>
              <a:t>Calc</a:t>
            </a:r>
            <a:r>
              <a:rPr lang="en-US" altLang="ko-KR" sz="1050" b="1" dirty="0"/>
              <a:t> </a:t>
            </a:r>
            <a:r>
              <a:rPr lang="en-US" altLang="ko-KR" sz="1050" dirty="0"/>
              <a:t>{ // </a:t>
            </a:r>
            <a:r>
              <a:rPr lang="ko-KR" altLang="en-US" sz="1050" dirty="0"/>
              <a:t>클래스 작성</a:t>
            </a:r>
          </a:p>
          <a:p>
            <a:pPr defTabSz="180000"/>
            <a:r>
              <a:rPr lang="en-US" altLang="ko-KR" sz="1050" dirty="0" smtClean="0"/>
              <a:t>	public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calculate(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x,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y) { return x + y; }</a:t>
            </a:r>
          </a:p>
          <a:p>
            <a:pPr defTabSz="180000"/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3734772" y="1484773"/>
            <a:ext cx="4572000" cy="4370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dirty="0"/>
              <a:t>// </a:t>
            </a:r>
            <a:r>
              <a:rPr lang="en-US" altLang="ko-KR" sz="1100" dirty="0" err="1"/>
              <a:t>SmartPhone</a:t>
            </a:r>
            <a:r>
              <a:rPr lang="en-US" altLang="ko-KR" sz="1100" dirty="0"/>
              <a:t> </a:t>
            </a:r>
            <a:r>
              <a:rPr lang="ko-KR" altLang="en-US" sz="1100" dirty="0"/>
              <a:t>클래스는 </a:t>
            </a:r>
            <a:r>
              <a:rPr lang="en-US" altLang="ko-KR" sz="1100" dirty="0" err="1"/>
              <a:t>Calc</a:t>
            </a:r>
            <a:r>
              <a:rPr lang="ko-KR" altLang="en-US" sz="1100" dirty="0"/>
              <a:t>를 상속받고</a:t>
            </a:r>
            <a:r>
              <a:rPr lang="en-US" altLang="ko-KR" sz="1100" dirty="0"/>
              <a:t>, 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// </a:t>
            </a:r>
            <a:r>
              <a:rPr lang="en-US" altLang="ko-KR" sz="1100" dirty="0" err="1" smtClean="0"/>
              <a:t>PhoneInterface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인터페이스의 추상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모두 </a:t>
            </a:r>
            <a:r>
              <a:rPr lang="ko-KR" altLang="en-US" sz="1100" dirty="0" smtClean="0"/>
              <a:t>구현</a:t>
            </a:r>
            <a:endParaRPr lang="en-US" altLang="ko-KR" sz="1100" dirty="0" smtClean="0"/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/>
              <a:t>class </a:t>
            </a:r>
            <a:r>
              <a:rPr lang="en-US" altLang="ko-KR" sz="1100" b="1" dirty="0" err="1"/>
              <a:t>SmartPhone</a:t>
            </a:r>
            <a:r>
              <a:rPr lang="en-US" altLang="ko-KR" sz="1100" dirty="0"/>
              <a:t> extends </a:t>
            </a:r>
            <a:r>
              <a:rPr lang="en-US" altLang="ko-KR" sz="1100" b="1" dirty="0" err="1"/>
              <a:t>Calc</a:t>
            </a:r>
            <a:r>
              <a:rPr lang="en-US" altLang="ko-KR" sz="1100" dirty="0"/>
              <a:t> implements </a:t>
            </a:r>
            <a:r>
              <a:rPr lang="en-US" altLang="ko-KR" sz="1100" b="1" dirty="0" err="1"/>
              <a:t>PhoneInterface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en-US" altLang="ko-KR" sz="1100" dirty="0" err="1"/>
              <a:t>PhoneInterface</a:t>
            </a:r>
            <a:r>
              <a:rPr lang="ko-KR" altLang="en-US" sz="1100" dirty="0"/>
              <a:t>의 추상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구현</a:t>
            </a:r>
            <a:endParaRPr lang="en-US" altLang="ko-KR" sz="1100" dirty="0" smtClean="0"/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Override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void </a:t>
            </a:r>
            <a:r>
              <a:rPr lang="en-US" altLang="ko-KR" sz="1100" dirty="0" err="1"/>
              <a:t>sendCall</a:t>
            </a:r>
            <a:r>
              <a:rPr lang="en-US" altLang="ko-KR" sz="1100" dirty="0"/>
              <a:t>() { 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</a:t>
            </a:r>
            <a:r>
              <a:rPr lang="ko-KR" altLang="en-US" sz="1100" dirty="0" err="1"/>
              <a:t>따르릉따르릉</a:t>
            </a:r>
            <a:r>
              <a:rPr lang="en-US" altLang="ko-KR" sz="1100" dirty="0"/>
              <a:t>~~"); </a:t>
            </a:r>
            <a:r>
              <a:rPr lang="en-US" altLang="ko-KR" sz="1100" dirty="0" smtClean="0"/>
              <a:t>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void </a:t>
            </a:r>
            <a:r>
              <a:rPr lang="en-US" altLang="ko-KR" sz="1100" dirty="0" err="1"/>
              <a:t>receiveCall</a:t>
            </a:r>
            <a:r>
              <a:rPr lang="en-US" altLang="ko-KR" sz="1100" dirty="0"/>
              <a:t>() { 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</a:t>
            </a:r>
            <a:r>
              <a:rPr lang="ko-KR" altLang="en-US" sz="1100" dirty="0"/>
              <a:t>전화 왔어요</a:t>
            </a:r>
            <a:r>
              <a:rPr lang="en-US" altLang="ko-KR" sz="1100" dirty="0"/>
              <a:t>."); 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// </a:t>
            </a:r>
            <a:r>
              <a:rPr lang="ko-KR" altLang="en-US" sz="1100" dirty="0"/>
              <a:t>추가로 작성한 </a:t>
            </a:r>
            <a:r>
              <a:rPr lang="ko-KR" altLang="en-US" sz="1100" dirty="0" err="1"/>
              <a:t>메소드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void schedule() { 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</a:t>
            </a:r>
            <a:r>
              <a:rPr lang="ko-KR" altLang="en-US" sz="1100" dirty="0"/>
              <a:t>일정 관리합니다</a:t>
            </a:r>
            <a:r>
              <a:rPr lang="en-US" altLang="ko-KR" sz="1100" dirty="0"/>
              <a:t>."); }</a:t>
            </a:r>
          </a:p>
          <a:p>
            <a:pPr defTabSz="180000"/>
            <a:r>
              <a:rPr lang="en-US" altLang="ko-KR" sz="1100" dirty="0" smtClean="0"/>
              <a:t>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public class </a:t>
            </a:r>
            <a:r>
              <a:rPr lang="en-US" altLang="ko-KR" sz="1100" dirty="0" err="1"/>
              <a:t>InterfaceEx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SmartPhone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phone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SmartPhone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phone.printLogo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phone.sendCall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/>
              <a:t>("3</a:t>
            </a:r>
            <a:r>
              <a:rPr lang="ko-KR" altLang="en-US" sz="1100" dirty="0"/>
              <a:t>과 </a:t>
            </a:r>
            <a:r>
              <a:rPr lang="en-US" altLang="ko-KR" sz="1100" dirty="0"/>
              <a:t>5</a:t>
            </a:r>
            <a:r>
              <a:rPr lang="ko-KR" altLang="en-US" sz="1100" dirty="0"/>
              <a:t>를 더하면 </a:t>
            </a:r>
            <a:r>
              <a:rPr lang="en-US" altLang="ko-KR" sz="1100" dirty="0"/>
              <a:t>" + </a:t>
            </a:r>
            <a:r>
              <a:rPr lang="en-US" altLang="ko-KR" sz="1100" dirty="0" err="1"/>
              <a:t>phone.calculate</a:t>
            </a:r>
            <a:r>
              <a:rPr lang="en-US" altLang="ko-KR" sz="1100" dirty="0"/>
              <a:t>(3, 5));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phone.schedule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3731556" y="5949280"/>
            <a:ext cx="4575216" cy="769441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100" dirty="0"/>
              <a:t>** Phone **</a:t>
            </a:r>
          </a:p>
          <a:p>
            <a:r>
              <a:rPr lang="ko-KR" altLang="en-US" sz="1100" dirty="0" err="1"/>
              <a:t>따르릉따르릉</a:t>
            </a:r>
            <a:r>
              <a:rPr lang="en-US" altLang="ko-KR" sz="1100" dirty="0"/>
              <a:t>~~</a:t>
            </a:r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과 </a:t>
            </a:r>
            <a:r>
              <a:rPr lang="en-US" altLang="ko-KR" sz="1100" dirty="0"/>
              <a:t>5</a:t>
            </a:r>
            <a:r>
              <a:rPr lang="ko-KR" altLang="en-US" sz="1100" dirty="0"/>
              <a:t>를 더하면 </a:t>
            </a:r>
            <a:r>
              <a:rPr lang="en-US" altLang="ko-KR" sz="1100" dirty="0"/>
              <a:t>8</a:t>
            </a:r>
          </a:p>
          <a:p>
            <a:r>
              <a:rPr lang="ko-KR" altLang="en-US" sz="1100" dirty="0"/>
              <a:t>일정 관리합니다</a:t>
            </a:r>
            <a:r>
              <a:rPr lang="en-US" altLang="ko-KR" sz="11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261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9001000" cy="68012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super()</a:t>
            </a:r>
            <a:r>
              <a:rPr lang="ko-KR" altLang="en-US" sz="2400" dirty="0" smtClean="0"/>
              <a:t>로 슈퍼 클래스의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명시적으로 선택한 </a:t>
            </a:r>
            <a:r>
              <a:rPr lang="ko-KR" altLang="en-US" sz="2400" dirty="0" smtClean="0"/>
              <a:t>사례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4295732" cy="539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436096" y="6089378"/>
            <a:ext cx="1656184" cy="461665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매개변수생성자</a:t>
            </a:r>
            <a:r>
              <a:rPr lang="en-US" altLang="ko-KR" sz="1200" dirty="0"/>
              <a:t>A5</a:t>
            </a:r>
          </a:p>
          <a:p>
            <a:r>
              <a:rPr lang="ko-KR" altLang="en-US" sz="1200" dirty="0" err="1"/>
              <a:t>매개변수생성자</a:t>
            </a:r>
            <a:r>
              <a:rPr lang="en-US" altLang="ko-KR" sz="1200" dirty="0"/>
              <a:t>B5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69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오버라이딩의 목적</a:t>
            </a:r>
            <a:r>
              <a:rPr lang="en-US" altLang="ko-KR" smtClean="0"/>
              <a:t>,</a:t>
            </a:r>
            <a:r>
              <a:rPr lang="ko-KR" altLang="en-US" smtClean="0"/>
              <a:t> 다형성 실현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오버라이딩으로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다형성</a:t>
            </a:r>
            <a:r>
              <a:rPr lang="ko-KR" altLang="en-US" sz="1800" dirty="0" smtClean="0"/>
              <a:t> 실현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하나의 인터페이스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같은 이름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서로 다른 구현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슈퍼 클래스의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서브 </a:t>
            </a:r>
            <a:r>
              <a:rPr lang="ko-KR" altLang="en-US" sz="1600" dirty="0" smtClean="0"/>
              <a:t>클래스에서 각각 </a:t>
            </a:r>
            <a:r>
              <a:rPr lang="ko-KR" altLang="en-US" sz="1600" dirty="0"/>
              <a:t>목적에 맞게 </a:t>
            </a:r>
            <a:r>
              <a:rPr lang="ko-KR" altLang="en-US" sz="1600" dirty="0" smtClean="0"/>
              <a:t>다르게 구현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사례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Shape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draw()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Line, </a:t>
            </a: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, Circle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오버라이딩하여</a:t>
            </a:r>
            <a:r>
              <a:rPr lang="ko-KR" altLang="en-US" sz="1400" dirty="0" smtClean="0"/>
              <a:t> 다르게 구현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" y="3284984"/>
            <a:ext cx="9025391" cy="293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5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5-4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오버라이딩으로</a:t>
            </a:r>
            <a:r>
              <a:rPr lang="ko-KR" altLang="en-US" dirty="0"/>
              <a:t> </a:t>
            </a:r>
            <a:r>
              <a:rPr lang="ko-KR" altLang="en-US" dirty="0" err="1"/>
              <a:t>다형성</a:t>
            </a:r>
            <a:r>
              <a:rPr lang="ko-KR" altLang="en-US" dirty="0"/>
              <a:t> 실현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988840"/>
            <a:ext cx="3384376" cy="3877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Shape </a:t>
            </a:r>
            <a:r>
              <a:rPr lang="en-US" altLang="ko-KR" sz="1200" dirty="0"/>
              <a:t>{ // </a:t>
            </a:r>
            <a:r>
              <a:rPr lang="ko-KR" altLang="en-US" sz="1200" dirty="0"/>
              <a:t>도형의 슈퍼 클래스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draw()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("Shape");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class Line extends Shape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("Line");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extends Shape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class Circle extends Shape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("Circle");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86174" y="1988842"/>
            <a:ext cx="5178313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MethodOverridingEx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 </a:t>
            </a:r>
            <a:r>
              <a:rPr lang="en-US" altLang="ko-KR" sz="1200" b="1" dirty="0"/>
              <a:t>void paint(Shape p) </a:t>
            </a:r>
            <a:r>
              <a:rPr lang="en-US" altLang="ko-KR" sz="1200" dirty="0"/>
              <a:t>{ // Shape</a:t>
            </a:r>
            <a:r>
              <a:rPr lang="ko-KR" altLang="en-US" sz="1200" dirty="0"/>
              <a:t>을 상속받은 </a:t>
            </a:r>
            <a:r>
              <a:rPr lang="ko-KR" altLang="en-US" sz="1200" dirty="0" smtClean="0"/>
              <a:t>객체들이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					// </a:t>
            </a:r>
            <a:r>
              <a:rPr lang="ko-KR" altLang="en-US" sz="1200" dirty="0" smtClean="0"/>
              <a:t>매개 </a:t>
            </a:r>
            <a:r>
              <a:rPr lang="ko-KR" altLang="en-US" sz="1200" dirty="0"/>
              <a:t>변수로 넘어올 수 있음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p.draw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p</a:t>
            </a:r>
            <a:r>
              <a:rPr lang="ko-KR" altLang="en-US" sz="1200" dirty="0"/>
              <a:t>가 가리키는 객체에 </a:t>
            </a:r>
            <a:r>
              <a:rPr lang="ko-KR" altLang="en-US" sz="1200" dirty="0" err="1" smtClean="0"/>
              <a:t>오버라이딩된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draw() </a:t>
            </a:r>
            <a:r>
              <a:rPr lang="ko-KR" altLang="en-US" sz="1200" dirty="0"/>
              <a:t>호출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  // </a:t>
            </a:r>
            <a:r>
              <a:rPr lang="ko-KR" altLang="en-US" sz="1200" dirty="0" err="1" smtClean="0"/>
              <a:t>동적바인딩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Line </a:t>
            </a:r>
            <a:r>
              <a:rPr lang="en-US" altLang="ko-KR" sz="1200" b="1" dirty="0" err="1"/>
              <a:t>line</a:t>
            </a:r>
            <a:r>
              <a:rPr lang="en-US" altLang="ko-KR" sz="1200" b="1" dirty="0"/>
              <a:t> = new Line();</a:t>
            </a:r>
          </a:p>
          <a:p>
            <a:pPr defTabSz="180000"/>
            <a:r>
              <a:rPr lang="en-US" altLang="ko-KR" sz="1200" b="1" dirty="0" smtClean="0"/>
              <a:t>		paint(line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Line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/>
              <a:t>실행</a:t>
            </a:r>
            <a:r>
              <a:rPr lang="en-US" altLang="ko-KR" sz="1200" dirty="0"/>
              <a:t>. "Line" </a:t>
            </a:r>
            <a:r>
              <a:rPr lang="ko-KR" altLang="en-US" sz="1200" dirty="0"/>
              <a:t>출력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paint(new </a:t>
            </a:r>
            <a:r>
              <a:rPr lang="en-US" altLang="ko-KR" sz="1200" dirty="0"/>
              <a:t>Shape()); // Shape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/>
              <a:t>실행</a:t>
            </a:r>
            <a:r>
              <a:rPr lang="en-US" altLang="ko-KR" sz="1200" dirty="0"/>
              <a:t>. "Shape"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 smtClean="0"/>
              <a:t>		paint(new </a:t>
            </a:r>
            <a:r>
              <a:rPr lang="en-US" altLang="ko-KR" sz="1200" dirty="0"/>
              <a:t>Line());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/>
              <a:t>Line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		paint(new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());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Rect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 	</a:t>
            </a:r>
          </a:p>
          <a:p>
            <a:pPr defTabSz="180000"/>
            <a:r>
              <a:rPr lang="en-US" altLang="ko-KR" sz="1200" dirty="0" smtClean="0"/>
              <a:t>		paint(new </a:t>
            </a:r>
            <a:r>
              <a:rPr lang="en-US" altLang="ko-KR" sz="1200" dirty="0"/>
              <a:t>Circle());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/>
              <a:t>Circle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86171" y="5301208"/>
            <a:ext cx="5178313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Line</a:t>
            </a:r>
          </a:p>
          <a:p>
            <a:r>
              <a:rPr lang="en-US" altLang="ko-KR" sz="1200" dirty="0"/>
              <a:t>Shape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 err="1"/>
              <a:t>Rect</a:t>
            </a:r>
            <a:endParaRPr lang="en-US" altLang="ko-KR" sz="1200" dirty="0"/>
          </a:p>
          <a:p>
            <a:r>
              <a:rPr lang="en-US" altLang="ko-KR" sz="1200" dirty="0"/>
              <a:t>Circle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688" y="1340768"/>
            <a:ext cx="7551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Shape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draw()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메소드를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Line, Circle,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Rect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클래스에서 목적에 맞게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오버라이딩하는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다형성의 사례를 보여준다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059831" y="2348880"/>
            <a:ext cx="981789" cy="306467"/>
          </a:xfrm>
          <a:prstGeom prst="wedgeRoundRectCallout">
            <a:avLst>
              <a:gd name="adj1" fmla="val 63261"/>
              <a:gd name="adj2" fmla="val 596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200" dirty="0" err="1"/>
              <a:t>동적바인딩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41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바인딩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4077" y="5063628"/>
            <a:ext cx="1098378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Super Object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4929190" y="5052595"/>
            <a:ext cx="962123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Sub Object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03944" y="1613627"/>
            <a:ext cx="3244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오버라이딩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항상 호출된다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95536" y="2487597"/>
            <a:ext cx="3745792" cy="2492990"/>
            <a:chOff x="395536" y="2487597"/>
            <a:chExt cx="3745792" cy="2492990"/>
          </a:xfrm>
        </p:grpSpPr>
        <p:sp>
          <p:nvSpPr>
            <p:cNvPr id="5" name="TextBox 4"/>
            <p:cNvSpPr txBox="1"/>
            <p:nvPr/>
          </p:nvSpPr>
          <p:spPr>
            <a:xfrm>
              <a:off x="569428" y="2487597"/>
              <a:ext cx="3571900" cy="24929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/>
                <a:t>public class </a:t>
              </a:r>
              <a:r>
                <a:rPr lang="en-US" altLang="ko-KR" sz="1200" b="1" dirty="0" err="1" smtClean="0"/>
                <a:t>SuperObject</a:t>
              </a:r>
              <a:r>
                <a:rPr lang="en-US" altLang="ko-KR" sz="1200" b="1" dirty="0" smtClean="0"/>
                <a:t> </a:t>
              </a:r>
              <a:r>
                <a:rPr lang="en-US" altLang="ko-KR" sz="1200" dirty="0" smtClean="0"/>
                <a:t>{</a:t>
              </a:r>
            </a:p>
            <a:p>
              <a:pPr defTabSz="180000"/>
              <a:r>
                <a:rPr lang="en-US" altLang="ko-KR" sz="1200" dirty="0" smtClean="0"/>
                <a:t>	protected String name;</a:t>
              </a:r>
            </a:p>
            <a:p>
              <a:pPr defTabSz="180000"/>
              <a:r>
                <a:rPr lang="en-US" altLang="ko-KR" sz="1200" dirty="0" smtClean="0"/>
                <a:t>	public void </a:t>
              </a:r>
              <a:r>
                <a:rPr lang="en-US" altLang="ko-KR" sz="1200" b="1" dirty="0" smtClean="0"/>
                <a:t>paint() </a:t>
              </a:r>
              <a:r>
                <a:rPr lang="en-US" altLang="ko-KR" sz="1200" dirty="0" smtClean="0"/>
                <a:t>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b="1" dirty="0" smtClean="0"/>
                <a:t>draw();</a:t>
              </a:r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	public void </a:t>
              </a:r>
              <a:r>
                <a:rPr lang="en-US" altLang="ko-KR" sz="1200" b="1" dirty="0" smtClean="0"/>
                <a:t>draw() </a:t>
              </a:r>
              <a:r>
                <a:rPr lang="en-US" altLang="ko-KR" sz="1200" dirty="0" smtClean="0"/>
                <a:t>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 smtClean="0"/>
                <a:t>System.out.println</a:t>
              </a:r>
              <a:r>
                <a:rPr lang="en-US" altLang="ko-KR" sz="1200" dirty="0" smtClean="0"/>
                <a:t>("Super </a:t>
              </a:r>
              <a:r>
                <a:rPr lang="en-US" altLang="ko-KR" sz="1200" dirty="0"/>
                <a:t>Object");</a:t>
              </a:r>
              <a:endParaRPr lang="en-US" altLang="ko-KR" sz="1200" dirty="0" smtClean="0"/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	public static void main(String [] </a:t>
              </a:r>
              <a:r>
                <a:rPr lang="en-US" altLang="ko-KR" sz="1200" dirty="0" err="1" smtClean="0"/>
                <a:t>args</a:t>
              </a:r>
              <a:r>
                <a:rPr lang="en-US" altLang="ko-KR" sz="1200" dirty="0" smtClean="0"/>
                <a:t>) 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 smtClean="0"/>
                <a:t>SuperObject</a:t>
              </a:r>
              <a:r>
                <a:rPr lang="en-US" altLang="ko-KR" sz="1200" dirty="0" smtClean="0"/>
                <a:t> a = new </a:t>
              </a:r>
              <a:r>
                <a:rPr lang="en-US" altLang="ko-KR" sz="1200" dirty="0" err="1" smtClean="0"/>
                <a:t>SuperObject</a:t>
              </a:r>
              <a:r>
                <a:rPr lang="en-US" altLang="ko-KR" sz="1200" dirty="0" smtClean="0"/>
                <a:t>();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b="1" dirty="0" err="1" smtClean="0"/>
                <a:t>a.paint</a:t>
              </a:r>
              <a:r>
                <a:rPr lang="en-US" altLang="ko-KR" sz="1200" b="1" dirty="0" smtClean="0"/>
                <a:t>();</a:t>
              </a:r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}</a:t>
              </a: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395536" y="3130540"/>
              <a:ext cx="543277" cy="1345991"/>
            </a:xfrm>
            <a:custGeom>
              <a:avLst/>
              <a:gdLst>
                <a:gd name="connsiteX0" fmla="*/ 543277 w 543277"/>
                <a:gd name="connsiteY0" fmla="*/ 1947334 h 1947334"/>
                <a:gd name="connsiteX1" fmla="*/ 77611 w 543277"/>
                <a:gd name="connsiteY1" fmla="*/ 1253067 h 1947334"/>
                <a:gd name="connsiteX2" fmla="*/ 77611 w 543277"/>
                <a:gd name="connsiteY2" fmla="*/ 381000 h 1947334"/>
                <a:gd name="connsiteX3" fmla="*/ 373944 w 543277"/>
                <a:gd name="connsiteY3" fmla="*/ 0 h 194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77" h="1947334">
                  <a:moveTo>
                    <a:pt x="543277" y="1947334"/>
                  </a:moveTo>
                  <a:cubicBezTo>
                    <a:pt x="349249" y="1730728"/>
                    <a:pt x="155222" y="1514123"/>
                    <a:pt x="77611" y="1253067"/>
                  </a:cubicBezTo>
                  <a:cubicBezTo>
                    <a:pt x="0" y="992011"/>
                    <a:pt x="28222" y="589844"/>
                    <a:pt x="77611" y="381000"/>
                  </a:cubicBezTo>
                  <a:cubicBezTo>
                    <a:pt x="127000" y="172156"/>
                    <a:pt x="250472" y="86078"/>
                    <a:pt x="373944" y="0"/>
                  </a:cubicBezTo>
                </a:path>
              </a:pathLst>
            </a:cu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2369" y="3190320"/>
              <a:ext cx="698293" cy="324214"/>
            </a:xfrm>
            <a:custGeom>
              <a:avLst/>
              <a:gdLst>
                <a:gd name="connsiteX0" fmla="*/ 0 w 698293"/>
                <a:gd name="connsiteY0" fmla="*/ 22374 h 324214"/>
                <a:gd name="connsiteX1" fmla="*/ 674703 w 698293"/>
                <a:gd name="connsiteY1" fmla="*/ 31251 h 324214"/>
                <a:gd name="connsiteX2" fmla="*/ 479394 w 698293"/>
                <a:gd name="connsiteY2" fmla="*/ 324214 h 32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93" h="324214">
                  <a:moveTo>
                    <a:pt x="0" y="22374"/>
                  </a:moveTo>
                  <a:cubicBezTo>
                    <a:pt x="297402" y="1659"/>
                    <a:pt x="594804" y="-19056"/>
                    <a:pt x="674703" y="31251"/>
                  </a:cubicBezTo>
                  <a:cubicBezTo>
                    <a:pt x="754602" y="81558"/>
                    <a:pt x="616998" y="202886"/>
                    <a:pt x="479394" y="324214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510962" y="1564267"/>
            <a:ext cx="4418756" cy="3416320"/>
            <a:chOff x="4510962" y="1564267"/>
            <a:chExt cx="4418756" cy="3416320"/>
          </a:xfrm>
        </p:grpSpPr>
        <p:sp>
          <p:nvSpPr>
            <p:cNvPr id="39" name="TextBox 38"/>
            <p:cNvSpPr txBox="1"/>
            <p:nvPr/>
          </p:nvSpPr>
          <p:spPr>
            <a:xfrm>
              <a:off x="4929190" y="1564267"/>
              <a:ext cx="4000528" cy="3416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/>
                <a:t>class </a:t>
              </a:r>
              <a:r>
                <a:rPr lang="en-US" altLang="ko-KR" sz="1200" b="1" dirty="0" err="1" smtClean="0"/>
                <a:t>SuperObject</a:t>
              </a:r>
              <a:r>
                <a:rPr lang="en-US" altLang="ko-KR" sz="1200" dirty="0" smtClean="0"/>
                <a:t> {</a:t>
              </a:r>
            </a:p>
            <a:p>
              <a:pPr defTabSz="180000"/>
              <a:r>
                <a:rPr lang="en-US" altLang="ko-KR" sz="1200" dirty="0" smtClean="0"/>
                <a:t>	protected String name;</a:t>
              </a:r>
            </a:p>
            <a:p>
              <a:pPr defTabSz="180000"/>
              <a:r>
                <a:rPr lang="en-US" altLang="ko-KR" sz="1200" dirty="0" smtClean="0"/>
                <a:t>	public void </a:t>
              </a:r>
              <a:r>
                <a:rPr lang="en-US" altLang="ko-KR" sz="1200" b="1" dirty="0" smtClean="0"/>
                <a:t>paint() </a:t>
              </a:r>
              <a:r>
                <a:rPr lang="en-US" altLang="ko-KR" sz="1200" dirty="0" smtClean="0"/>
                <a:t>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b="1" dirty="0" smtClean="0"/>
                <a:t>draw();</a:t>
              </a:r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	public void draw() 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 smtClean="0"/>
                <a:t>System.out.println</a:t>
              </a:r>
              <a:r>
                <a:rPr lang="en-US" altLang="ko-KR" sz="1200" dirty="0"/>
                <a:t>("Super Object</a:t>
              </a:r>
              <a:r>
                <a:rPr lang="en-US" altLang="ko-KR" sz="1200" dirty="0" smtClean="0"/>
                <a:t>");</a:t>
              </a:r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}</a:t>
              </a:r>
            </a:p>
            <a:p>
              <a:pPr defTabSz="180000"/>
              <a:r>
                <a:rPr lang="en-US" altLang="ko-KR" sz="1200" dirty="0" smtClean="0"/>
                <a:t>public class </a:t>
              </a:r>
              <a:r>
                <a:rPr lang="en-US" altLang="ko-KR" sz="1200" b="1" dirty="0" err="1" smtClean="0"/>
                <a:t>SubObject</a:t>
              </a:r>
              <a:r>
                <a:rPr lang="en-US" altLang="ko-KR" sz="1200" dirty="0" smtClean="0"/>
                <a:t> extends </a:t>
              </a:r>
              <a:r>
                <a:rPr lang="en-US" altLang="ko-KR" sz="1200" dirty="0" err="1" smtClean="0"/>
                <a:t>SuperObject</a:t>
              </a:r>
              <a:r>
                <a:rPr lang="en-US" altLang="ko-KR" sz="1200" dirty="0" smtClean="0"/>
                <a:t> {</a:t>
              </a:r>
            </a:p>
            <a:p>
              <a:pPr defTabSz="180000"/>
              <a:r>
                <a:rPr lang="en-US" altLang="ko-KR" sz="1200" dirty="0" smtClean="0"/>
                <a:t>	public void </a:t>
              </a:r>
              <a:r>
                <a:rPr lang="en-US" altLang="ko-KR" sz="1200" b="1" dirty="0" smtClean="0"/>
                <a:t>draw() </a:t>
              </a:r>
              <a:r>
                <a:rPr lang="en-US" altLang="ko-KR" sz="1200" dirty="0" smtClean="0"/>
                <a:t>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/>
                <a:t>System.out.println</a:t>
              </a:r>
              <a:r>
                <a:rPr lang="en-US" altLang="ko-KR" sz="1200" dirty="0"/>
                <a:t>("Sub Object");</a:t>
              </a:r>
              <a:endParaRPr lang="en-US" altLang="ko-KR" sz="1200" dirty="0" smtClean="0"/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	public static void main(String [] </a:t>
              </a:r>
              <a:r>
                <a:rPr lang="en-US" altLang="ko-KR" sz="1200" dirty="0" err="1" smtClean="0"/>
                <a:t>args</a:t>
              </a:r>
              <a:r>
                <a:rPr lang="en-US" altLang="ko-KR" sz="1200" dirty="0" smtClean="0"/>
                <a:t>) 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 smtClean="0"/>
                <a:t>SuperObject</a:t>
              </a:r>
              <a:r>
                <a:rPr lang="en-US" altLang="ko-KR" sz="1200" dirty="0" smtClean="0"/>
                <a:t> b = new </a:t>
              </a:r>
              <a:r>
                <a:rPr lang="en-US" altLang="ko-KR" sz="1200" dirty="0" err="1" smtClean="0"/>
                <a:t>SubObject</a:t>
              </a:r>
              <a:r>
                <a:rPr lang="en-US" altLang="ko-KR" sz="1200" dirty="0" smtClean="0"/>
                <a:t>();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b="1" dirty="0" err="1" smtClean="0"/>
                <a:t>b.paint</a:t>
              </a:r>
              <a:r>
                <a:rPr lang="en-US" altLang="ko-KR" sz="1200" b="1" dirty="0" smtClean="0"/>
                <a:t>();</a:t>
              </a:r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}</a:t>
              </a:r>
            </a:p>
          </p:txBody>
        </p:sp>
        <p:sp>
          <p:nvSpPr>
            <p:cNvPr id="43" name="곱셈 기호 42"/>
            <p:cNvSpPr/>
            <p:nvPr/>
          </p:nvSpPr>
          <p:spPr>
            <a:xfrm>
              <a:off x="6446488" y="2204864"/>
              <a:ext cx="285752" cy="285752"/>
            </a:xfrm>
            <a:prstGeom prst="mathMultiply">
              <a:avLst>
                <a:gd name="adj1" fmla="val 131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80874" y="2390931"/>
              <a:ext cx="1148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i="1" dirty="0" err="1" smtClean="0">
                  <a:solidFill>
                    <a:srgbClr val="7030A0"/>
                  </a:solidFill>
                </a:rPr>
                <a:t>동적바인딩</a:t>
              </a:r>
              <a:endParaRPr lang="ko-KR" altLang="en-US" sz="12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4510962" y="2112978"/>
              <a:ext cx="844324" cy="2322491"/>
            </a:xfrm>
            <a:custGeom>
              <a:avLst/>
              <a:gdLst>
                <a:gd name="connsiteX0" fmla="*/ 722488 w 722488"/>
                <a:gd name="connsiteY0" fmla="*/ 3141133 h 3141133"/>
                <a:gd name="connsiteX1" fmla="*/ 214488 w 722488"/>
                <a:gd name="connsiteY1" fmla="*/ 2616200 h 3141133"/>
                <a:gd name="connsiteX2" fmla="*/ 19755 w 722488"/>
                <a:gd name="connsiteY2" fmla="*/ 1625600 h 3141133"/>
                <a:gd name="connsiteX3" fmla="*/ 95955 w 722488"/>
                <a:gd name="connsiteY3" fmla="*/ 575733 h 3141133"/>
                <a:gd name="connsiteX4" fmla="*/ 587021 w 722488"/>
                <a:gd name="connsiteY4" fmla="*/ 0 h 314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488" h="3141133">
                  <a:moveTo>
                    <a:pt x="722488" y="3141133"/>
                  </a:moveTo>
                  <a:cubicBezTo>
                    <a:pt x="527049" y="3004961"/>
                    <a:pt x="331610" y="2868789"/>
                    <a:pt x="214488" y="2616200"/>
                  </a:cubicBezTo>
                  <a:cubicBezTo>
                    <a:pt x="97366" y="2363611"/>
                    <a:pt x="39510" y="1965678"/>
                    <a:pt x="19755" y="1625600"/>
                  </a:cubicBezTo>
                  <a:cubicBezTo>
                    <a:pt x="0" y="1285522"/>
                    <a:pt x="1411" y="846666"/>
                    <a:pt x="95955" y="575733"/>
                  </a:cubicBezTo>
                  <a:cubicBezTo>
                    <a:pt x="190499" y="304800"/>
                    <a:pt x="388760" y="152400"/>
                    <a:pt x="587021" y="0"/>
                  </a:cubicBezTo>
                </a:path>
              </a:pathLst>
            </a:cu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5891313" y="2240973"/>
              <a:ext cx="698293" cy="324214"/>
            </a:xfrm>
            <a:custGeom>
              <a:avLst/>
              <a:gdLst>
                <a:gd name="connsiteX0" fmla="*/ 0 w 698293"/>
                <a:gd name="connsiteY0" fmla="*/ 22374 h 324214"/>
                <a:gd name="connsiteX1" fmla="*/ 674703 w 698293"/>
                <a:gd name="connsiteY1" fmla="*/ 31251 h 324214"/>
                <a:gd name="connsiteX2" fmla="*/ 479394 w 698293"/>
                <a:gd name="connsiteY2" fmla="*/ 324214 h 32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93" h="324214">
                  <a:moveTo>
                    <a:pt x="0" y="22374"/>
                  </a:moveTo>
                  <a:cubicBezTo>
                    <a:pt x="297402" y="1659"/>
                    <a:pt x="594804" y="-19056"/>
                    <a:pt x="674703" y="31251"/>
                  </a:cubicBezTo>
                  <a:cubicBezTo>
                    <a:pt x="754602" y="81558"/>
                    <a:pt x="616998" y="202886"/>
                    <a:pt x="479394" y="324214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5894773" y="2110624"/>
              <a:ext cx="2460523" cy="1452455"/>
            </a:xfrm>
            <a:custGeom>
              <a:avLst/>
              <a:gdLst>
                <a:gd name="connsiteX0" fmla="*/ 0 w 2525873"/>
                <a:gd name="connsiteY0" fmla="*/ 132396 h 2556000"/>
                <a:gd name="connsiteX1" fmla="*/ 1322773 w 2525873"/>
                <a:gd name="connsiteY1" fmla="*/ 8109 h 2556000"/>
                <a:gd name="connsiteX2" fmla="*/ 2157274 w 2525873"/>
                <a:gd name="connsiteY2" fmla="*/ 336582 h 2556000"/>
                <a:gd name="connsiteX3" fmla="*/ 2512380 w 2525873"/>
                <a:gd name="connsiteY3" fmla="*/ 1073429 h 2556000"/>
                <a:gd name="connsiteX4" fmla="*/ 2396971 w 2525873"/>
                <a:gd name="connsiteY4" fmla="*/ 1774765 h 2556000"/>
                <a:gd name="connsiteX5" fmla="*/ 1890944 w 2525873"/>
                <a:gd name="connsiteY5" fmla="*/ 2334058 h 2556000"/>
                <a:gd name="connsiteX6" fmla="*/ 772357 w 2525873"/>
                <a:gd name="connsiteY6" fmla="*/ 2556000 h 25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5873" h="2556000">
                  <a:moveTo>
                    <a:pt x="0" y="132396"/>
                  </a:moveTo>
                  <a:cubicBezTo>
                    <a:pt x="481613" y="53237"/>
                    <a:pt x="963227" y="-25922"/>
                    <a:pt x="1322773" y="8109"/>
                  </a:cubicBezTo>
                  <a:cubicBezTo>
                    <a:pt x="1682319" y="42140"/>
                    <a:pt x="1959006" y="159029"/>
                    <a:pt x="2157274" y="336582"/>
                  </a:cubicBezTo>
                  <a:cubicBezTo>
                    <a:pt x="2355542" y="514135"/>
                    <a:pt x="2472430" y="833732"/>
                    <a:pt x="2512380" y="1073429"/>
                  </a:cubicBezTo>
                  <a:cubicBezTo>
                    <a:pt x="2552330" y="1313126"/>
                    <a:pt x="2500544" y="1564660"/>
                    <a:pt x="2396971" y="1774765"/>
                  </a:cubicBezTo>
                  <a:cubicBezTo>
                    <a:pt x="2293398" y="1984870"/>
                    <a:pt x="2161713" y="2203852"/>
                    <a:pt x="1890944" y="2334058"/>
                  </a:cubicBezTo>
                  <a:cubicBezTo>
                    <a:pt x="1620175" y="2464264"/>
                    <a:pt x="1196266" y="2510132"/>
                    <a:pt x="772357" y="2556000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28" y="5556651"/>
            <a:ext cx="3571900" cy="77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16" y="5556651"/>
            <a:ext cx="3293558" cy="96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오버로딩과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632836" cy="351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추상 </a:t>
            </a:r>
            <a:r>
              <a:rPr lang="ko-KR" altLang="en-US" sz="1800" dirty="0" err="1" smtClean="0"/>
              <a:t>메소드</a:t>
            </a:r>
            <a:r>
              <a:rPr lang="en-US" altLang="ko-KR" sz="1800" dirty="0" smtClean="0"/>
              <a:t>(abstract method)</a:t>
            </a:r>
          </a:p>
          <a:p>
            <a:pPr lvl="1"/>
            <a:r>
              <a:rPr lang="en-US" altLang="ko-KR" sz="1600" dirty="0" smtClean="0"/>
              <a:t>abstract</a:t>
            </a:r>
            <a:r>
              <a:rPr lang="ko-KR" altLang="en-US" sz="1600" dirty="0" smtClean="0"/>
              <a:t>로 선언된 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메소드의</a:t>
            </a:r>
            <a:r>
              <a:rPr lang="ko-KR" altLang="en-US" sz="1600" dirty="0" smtClean="0"/>
              <a:t> 코드는 없고 원형만 선언</a:t>
            </a:r>
            <a:endParaRPr lang="en-US" altLang="ko-KR" sz="1600" dirty="0" smtClean="0"/>
          </a:p>
          <a:p>
            <a:pPr lvl="2"/>
            <a:endParaRPr lang="en-US" altLang="ko-KR" sz="14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추상 클래스</a:t>
            </a:r>
            <a:r>
              <a:rPr lang="en-US" altLang="ko-KR" sz="1800" dirty="0" smtClean="0"/>
              <a:t>(abstract class)</a:t>
            </a:r>
          </a:p>
          <a:p>
            <a:pPr lvl="1"/>
            <a:r>
              <a:rPr lang="ko-KR" altLang="en-US" sz="1600" dirty="0" smtClean="0"/>
              <a:t>추상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가지며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abstract</a:t>
            </a:r>
            <a:r>
              <a:rPr lang="ko-KR" altLang="en-US" sz="1600" dirty="0" smtClean="0"/>
              <a:t>로 선언된 클래스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추상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없이</a:t>
            </a:r>
            <a:r>
              <a:rPr lang="en-US" altLang="ko-KR" sz="1600" dirty="0" smtClean="0"/>
              <a:t>, abstract</a:t>
            </a:r>
            <a:r>
              <a:rPr lang="ko-KR" altLang="en-US" sz="1600" dirty="0" smtClean="0"/>
              <a:t>로 선언한 클래스</a:t>
            </a:r>
            <a:endParaRPr lang="en-US" altLang="ko-KR" sz="16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2204864"/>
            <a:ext cx="68407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abstract </a:t>
            </a:r>
            <a:r>
              <a:rPr lang="en-US" altLang="ko-KR" sz="1200" dirty="0"/>
              <a:t>public</a:t>
            </a:r>
            <a:r>
              <a:rPr lang="en-US" altLang="ko-KR" sz="1200" b="1" dirty="0"/>
              <a:t> </a:t>
            </a:r>
            <a:r>
              <a:rPr lang="en-US" altLang="ko-KR" sz="1200" dirty="0" smtClean="0"/>
              <a:t>String </a:t>
            </a:r>
            <a:r>
              <a:rPr lang="en-US" altLang="ko-KR" sz="1200" dirty="0" err="1"/>
              <a:t>getName</a:t>
            </a:r>
            <a:r>
              <a:rPr lang="en-US" altLang="ko-KR" sz="1200" dirty="0"/>
              <a:t>(); // </a:t>
            </a:r>
            <a:r>
              <a:rPr lang="ko-KR" altLang="en-US" sz="1200" dirty="0"/>
              <a:t>추상 </a:t>
            </a:r>
            <a:r>
              <a:rPr lang="ko-KR" altLang="en-US" sz="1200" dirty="0" err="1" smtClean="0"/>
              <a:t>메소드</a:t>
            </a:r>
            <a:endParaRPr lang="en-US" altLang="ko-KR" sz="1200" dirty="0" smtClean="0"/>
          </a:p>
          <a:p>
            <a:endParaRPr lang="ko-KR" altLang="en-US" sz="1200" dirty="0"/>
          </a:p>
          <a:p>
            <a:r>
              <a:rPr lang="en-US" altLang="ko-KR" sz="1200" b="1" dirty="0" smtClean="0"/>
              <a:t>abstract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public</a:t>
            </a:r>
            <a:r>
              <a:rPr lang="en-US" altLang="ko-KR" sz="1200" b="1" dirty="0"/>
              <a:t> </a:t>
            </a:r>
            <a:r>
              <a:rPr lang="en-US" altLang="ko-KR" sz="1200" dirty="0" smtClean="0"/>
              <a:t>String </a:t>
            </a:r>
            <a:r>
              <a:rPr lang="en-US" altLang="ko-KR" sz="1200" dirty="0"/>
              <a:t>fail() { return "Good Bye"; } 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아님</a:t>
            </a:r>
            <a:r>
              <a:rPr lang="en-US" altLang="ko-KR" sz="1200" dirty="0"/>
              <a:t>. </a:t>
            </a:r>
            <a:r>
              <a:rPr lang="ko-KR" altLang="en-US" sz="1200" dirty="0"/>
              <a:t>컴파일 오류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21" y="2566338"/>
            <a:ext cx="293371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331640" y="4077072"/>
            <a:ext cx="338437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// </a:t>
            </a:r>
            <a:r>
              <a:rPr lang="ko-KR" altLang="en-US" sz="1200" b="1" dirty="0"/>
              <a:t>추상 </a:t>
            </a:r>
            <a:r>
              <a:rPr lang="ko-KR" altLang="en-US" sz="1200" b="1" dirty="0" err="1"/>
              <a:t>메소드를</a:t>
            </a:r>
            <a:r>
              <a:rPr lang="ko-KR" altLang="en-US" sz="1200" b="1" dirty="0"/>
              <a:t> 가진 추상 클래스</a:t>
            </a:r>
          </a:p>
          <a:p>
            <a:pPr defTabSz="180000"/>
            <a:r>
              <a:rPr lang="en-US" altLang="ko-KR" sz="1200" b="1" dirty="0"/>
              <a:t>abstract class Shape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public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Shape</a:t>
            </a:r>
            <a:r>
              <a:rPr lang="en-US" altLang="ko-KR" sz="1200" dirty="0"/>
              <a:t>() { ... }</a:t>
            </a:r>
          </a:p>
          <a:p>
            <a:pPr defTabSz="180000"/>
            <a:r>
              <a:rPr lang="en-US" altLang="ko-KR" sz="1200" dirty="0" smtClean="0"/>
              <a:t>	public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void </a:t>
            </a:r>
            <a:r>
              <a:rPr lang="en-US" altLang="ko-KR" sz="1200" dirty="0"/>
              <a:t>edit() { ... 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abstract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public void draw(); // </a:t>
            </a:r>
            <a:r>
              <a:rPr lang="ko-KR" altLang="en-US" sz="1200" dirty="0"/>
              <a:t>추상 </a:t>
            </a:r>
            <a:r>
              <a:rPr lang="ko-KR" altLang="en-US" sz="1200" dirty="0" err="1" smtClean="0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5108650" y="4089443"/>
            <a:ext cx="306375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// </a:t>
            </a:r>
            <a:r>
              <a:rPr lang="ko-KR" altLang="en-US" sz="1200" b="1" dirty="0"/>
              <a:t>추상 </a:t>
            </a:r>
            <a:r>
              <a:rPr lang="ko-KR" altLang="en-US" sz="1200" b="1" dirty="0" err="1"/>
              <a:t>메소드</a:t>
            </a:r>
            <a:r>
              <a:rPr lang="ko-KR" altLang="en-US" sz="1200" b="1" dirty="0"/>
              <a:t> 없는 추상 클래스</a:t>
            </a:r>
          </a:p>
          <a:p>
            <a:pPr defTabSz="180000"/>
            <a:r>
              <a:rPr lang="en-US" altLang="ko-KR" sz="1200" b="1" dirty="0"/>
              <a:t>abstract class </a:t>
            </a:r>
            <a:r>
              <a:rPr lang="en-US" altLang="ko-KR" sz="1200" b="1" dirty="0" err="1"/>
              <a:t>JComponent</a:t>
            </a:r>
            <a:r>
              <a:rPr lang="en-US" altLang="ko-KR" sz="1200" b="1" dirty="0"/>
              <a:t> </a:t>
            </a:r>
            <a:r>
              <a:rPr lang="en-US" altLang="ko-KR" sz="1200" dirty="0"/>
              <a:t>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String </a:t>
            </a:r>
            <a:r>
              <a:rPr lang="en-US" altLang="ko-KR" sz="1200" dirty="0"/>
              <a:t>name;</a:t>
            </a:r>
          </a:p>
          <a:p>
            <a:pPr defTabSz="180000"/>
            <a:r>
              <a:rPr lang="en-US" altLang="ko-KR" sz="1200" dirty="0" smtClean="0"/>
              <a:t>	public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void </a:t>
            </a:r>
            <a:r>
              <a:rPr lang="en-US" altLang="ko-KR" sz="1200" dirty="0"/>
              <a:t>load(String name ) {</a:t>
            </a:r>
          </a:p>
          <a:p>
            <a:pPr defTabSz="180000"/>
            <a:r>
              <a:rPr lang="en-US" altLang="ko-KR" sz="1200" dirty="0" smtClean="0"/>
              <a:t>		this.name</a:t>
            </a:r>
            <a:r>
              <a:rPr lang="en-US" altLang="ko-KR" sz="1200" dirty="0"/>
              <a:t>= name;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1331640" y="5805264"/>
            <a:ext cx="619268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fault { // </a:t>
            </a:r>
            <a:r>
              <a:rPr lang="ko-KR" altLang="en-US" sz="1200" dirty="0"/>
              <a:t>오류</a:t>
            </a:r>
            <a:r>
              <a:rPr lang="en-US" altLang="ko-KR" sz="1200" dirty="0"/>
              <a:t>.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가지고 있으므로 </a:t>
            </a:r>
            <a:r>
              <a:rPr lang="en-US" altLang="ko-KR" sz="1200" dirty="0"/>
              <a:t>abstract</a:t>
            </a:r>
            <a:r>
              <a:rPr lang="ko-KR" altLang="en-US" sz="1200" dirty="0"/>
              <a:t>로 선언되어야 함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abstract </a:t>
            </a:r>
            <a:r>
              <a:rPr lang="en-US" altLang="ko-KR" sz="1200" dirty="0"/>
              <a:t>public void f</a:t>
            </a:r>
            <a:r>
              <a:rPr lang="en-US" altLang="ko-KR" sz="1200" dirty="0" smtClean="0"/>
              <a:t>(); // </a:t>
            </a:r>
            <a:r>
              <a:rPr lang="ko-KR" altLang="en-US" sz="1200" dirty="0" smtClean="0"/>
              <a:t>추상 </a:t>
            </a:r>
            <a:r>
              <a:rPr lang="ko-KR" altLang="en-US" sz="1200" dirty="0" err="1" smtClean="0"/>
              <a:t>메소드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69" y="5805264"/>
            <a:ext cx="293371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1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불가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추상 클래스는 온전한 클래스가 아니기 때문에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생성할 수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9656" y="2564904"/>
            <a:ext cx="70567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JComponent</a:t>
            </a:r>
            <a:r>
              <a:rPr lang="en-US" altLang="ko-KR" sz="1400" dirty="0"/>
              <a:t> p;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오류 없음</a:t>
            </a:r>
            <a:r>
              <a:rPr lang="en-US" altLang="ko-KR" sz="1400" dirty="0"/>
              <a:t>. </a:t>
            </a:r>
            <a:r>
              <a:rPr lang="ko-KR" altLang="en-US" sz="1400" dirty="0"/>
              <a:t>추상 클래스의 </a:t>
            </a:r>
            <a:r>
              <a:rPr lang="ko-KR" altLang="en-US" sz="1400" dirty="0" err="1"/>
              <a:t>레퍼런스</a:t>
            </a:r>
            <a:r>
              <a:rPr lang="ko-KR" altLang="en-US" sz="1400" dirty="0"/>
              <a:t> 선언</a:t>
            </a:r>
          </a:p>
          <a:p>
            <a:r>
              <a:rPr lang="en-US" altLang="ko-KR" sz="1400" dirty="0"/>
              <a:t>p = new </a:t>
            </a:r>
            <a:r>
              <a:rPr lang="en-US" altLang="ko-KR" sz="1400" dirty="0" err="1"/>
              <a:t>JComponent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추상 클래스의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생성 불가</a:t>
            </a:r>
          </a:p>
          <a:p>
            <a:r>
              <a:rPr lang="en-US" altLang="ko-KR" sz="1400" dirty="0"/>
              <a:t>Shape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 = </a:t>
            </a:r>
            <a:r>
              <a:rPr lang="en-US" altLang="ko-KR" sz="1400" strike="sngStrike" dirty="0"/>
              <a:t>new Shape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추상 클래스의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생성 불가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54" y="3033524"/>
            <a:ext cx="293371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195736" y="3933056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Unresolved compilation problem: Cannot instantiate the type </a:t>
            </a:r>
            <a:r>
              <a:rPr lang="en-US" altLang="ko-KR" sz="1400" dirty="0" smtClean="0">
                <a:solidFill>
                  <a:srgbClr val="FF0000"/>
                </a:solidFill>
              </a:rPr>
              <a:t>Shape</a:t>
            </a:r>
          </a:p>
        </p:txBody>
      </p:sp>
      <p:sp>
        <p:nvSpPr>
          <p:cNvPr id="9" name="자유형 8"/>
          <p:cNvSpPr/>
          <p:nvPr/>
        </p:nvSpPr>
        <p:spPr>
          <a:xfrm>
            <a:off x="2343705" y="3240350"/>
            <a:ext cx="26633" cy="674702"/>
          </a:xfrm>
          <a:custGeom>
            <a:avLst/>
            <a:gdLst>
              <a:gd name="connsiteX0" fmla="*/ 26633 w 26633"/>
              <a:gd name="connsiteY0" fmla="*/ 0 h 674702"/>
              <a:gd name="connsiteX1" fmla="*/ 0 w 26633"/>
              <a:gd name="connsiteY1" fmla="*/ 674702 h 67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33" h="674702">
                <a:moveTo>
                  <a:pt x="26633" y="0"/>
                </a:moveTo>
                <a:lnTo>
                  <a:pt x="0" y="674702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6984" y="3567499"/>
            <a:ext cx="1524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컴파일 오류 메시지</a:t>
            </a:r>
          </a:p>
        </p:txBody>
      </p:sp>
    </p:spTree>
    <p:extLst>
      <p:ext uri="{BB962C8B-B14F-4D97-AF65-F5344CB8AC3E}">
        <p14:creationId xmlns:p14="http://schemas.microsoft.com/office/powerpoint/2010/main" val="757496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3541</TotalTime>
  <Words>820</Words>
  <Application>Microsoft Office PowerPoint</Application>
  <PresentationFormat>화면 슬라이드 쇼(4:3)</PresentationFormat>
  <Paragraphs>404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YDVYGOStd12</vt:lpstr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PowerPoint 프레젠테이션</vt:lpstr>
      <vt:lpstr>super()로 슈퍼 클래스의 생성자를 명시적으로 선택한 사례</vt:lpstr>
      <vt:lpstr>오버라이딩의 목적, 다형성 실현</vt:lpstr>
      <vt:lpstr>예제 5-4 : 메소드 오버라이딩으로 다형성 실현</vt:lpstr>
      <vt:lpstr>동적 바인딩 – 오버라이딩된 메소드 호출</vt:lpstr>
      <vt:lpstr>오버로딩과 오버라이딩</vt:lpstr>
      <vt:lpstr>추상 클래스</vt:lpstr>
      <vt:lpstr>추상 클래스의 인스턴스 생성 불가</vt:lpstr>
      <vt:lpstr>추상 클래스의 상속과 구현</vt:lpstr>
      <vt:lpstr>추상 클래스의 목적</vt:lpstr>
      <vt:lpstr>예제 5-5 : 추상 클래스의 구현</vt:lpstr>
      <vt:lpstr>예제 5-5 정답</vt:lpstr>
      <vt:lpstr>자바의 인터페이스</vt:lpstr>
      <vt:lpstr>자바 인터페이스 사례</vt:lpstr>
      <vt:lpstr>인터페이스의 구성 요소들의 특징</vt:lpstr>
      <vt:lpstr>자바 인터페이스 특징</vt:lpstr>
      <vt:lpstr>인터페이스 상속</vt:lpstr>
      <vt:lpstr>인터페이스 구현</vt:lpstr>
      <vt:lpstr>예제 5-6 인터페이스 구현</vt:lpstr>
      <vt:lpstr>예제 5-7 : 인터페이스 구현과 동시에 슈퍼 클래스 상속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215</cp:revision>
  <dcterms:created xsi:type="dcterms:W3CDTF">2011-08-27T14:53:28Z</dcterms:created>
  <dcterms:modified xsi:type="dcterms:W3CDTF">2019-03-06T17:09:34Z</dcterms:modified>
</cp:coreProperties>
</file>