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3"/>
  </p:notesMasterIdLst>
  <p:sldIdLst>
    <p:sldId id="256" r:id="rId2"/>
    <p:sldId id="418" r:id="rId3"/>
    <p:sldId id="1032" r:id="rId4"/>
    <p:sldId id="1033" r:id="rId5"/>
    <p:sldId id="324" r:id="rId6"/>
    <p:sldId id="322" r:id="rId7"/>
    <p:sldId id="323" r:id="rId8"/>
    <p:sldId id="325" r:id="rId9"/>
    <p:sldId id="326" r:id="rId10"/>
    <p:sldId id="327" r:id="rId11"/>
    <p:sldId id="328" r:id="rId12"/>
    <p:sldId id="329" r:id="rId13"/>
    <p:sldId id="330" r:id="rId14"/>
    <p:sldId id="331" r:id="rId15"/>
    <p:sldId id="332" r:id="rId16"/>
    <p:sldId id="333" r:id="rId17"/>
    <p:sldId id="334" r:id="rId18"/>
    <p:sldId id="335" r:id="rId19"/>
    <p:sldId id="337" r:id="rId20"/>
    <p:sldId id="336" r:id="rId21"/>
    <p:sldId id="441" r:id="rId22"/>
    <p:sldId id="443" r:id="rId23"/>
    <p:sldId id="444" r:id="rId24"/>
    <p:sldId id="446" r:id="rId25"/>
    <p:sldId id="447" r:id="rId26"/>
    <p:sldId id="517" r:id="rId27"/>
    <p:sldId id="518" r:id="rId28"/>
    <p:sldId id="1074" r:id="rId29"/>
    <p:sldId id="440" r:id="rId30"/>
    <p:sldId id="257" r:id="rId31"/>
    <p:sldId id="258" r:id="rId32"/>
    <p:sldId id="1034" r:id="rId33"/>
    <p:sldId id="501" r:id="rId34"/>
    <p:sldId id="502" r:id="rId35"/>
    <p:sldId id="503" r:id="rId36"/>
    <p:sldId id="521" r:id="rId37"/>
    <p:sldId id="489" r:id="rId38"/>
    <p:sldId id="490" r:id="rId39"/>
    <p:sldId id="491" r:id="rId40"/>
    <p:sldId id="1035" r:id="rId41"/>
    <p:sldId id="261" r:id="rId42"/>
    <p:sldId id="499" r:id="rId43"/>
    <p:sldId id="500" r:id="rId44"/>
    <p:sldId id="483" r:id="rId45"/>
    <p:sldId id="484" r:id="rId46"/>
    <p:sldId id="485" r:id="rId47"/>
    <p:sldId id="486" r:id="rId48"/>
    <p:sldId id="487" r:id="rId49"/>
    <p:sldId id="488" r:id="rId50"/>
    <p:sldId id="458" r:id="rId51"/>
    <p:sldId id="459" r:id="rId52"/>
    <p:sldId id="460" r:id="rId53"/>
    <p:sldId id="461" r:id="rId54"/>
    <p:sldId id="462" r:id="rId55"/>
    <p:sldId id="463" r:id="rId56"/>
    <p:sldId id="464" r:id="rId57"/>
    <p:sldId id="465" r:id="rId58"/>
    <p:sldId id="466" r:id="rId59"/>
    <p:sldId id="1029" r:id="rId60"/>
    <p:sldId id="1030" r:id="rId61"/>
    <p:sldId id="1031" r:id="rId62"/>
    <p:sldId id="1021" r:id="rId63"/>
    <p:sldId id="1022" r:id="rId64"/>
    <p:sldId id="1023" r:id="rId65"/>
    <p:sldId id="476" r:id="rId66"/>
    <p:sldId id="477" r:id="rId67"/>
    <p:sldId id="478" r:id="rId68"/>
    <p:sldId id="479" r:id="rId69"/>
    <p:sldId id="480" r:id="rId70"/>
    <p:sldId id="481" r:id="rId71"/>
    <p:sldId id="482" r:id="rId72"/>
    <p:sldId id="1024" r:id="rId73"/>
    <p:sldId id="1025" r:id="rId74"/>
    <p:sldId id="1026" r:id="rId75"/>
    <p:sldId id="1027" r:id="rId76"/>
    <p:sldId id="454" r:id="rId77"/>
    <p:sldId id="455" r:id="rId78"/>
    <p:sldId id="456" r:id="rId79"/>
    <p:sldId id="457" r:id="rId80"/>
    <p:sldId id="498" r:id="rId81"/>
    <p:sldId id="1018" r:id="rId82"/>
    <p:sldId id="259" r:id="rId83"/>
    <p:sldId id="260" r:id="rId84"/>
    <p:sldId id="265" r:id="rId85"/>
    <p:sldId id="266" r:id="rId86"/>
    <p:sldId id="1019" r:id="rId87"/>
    <p:sldId id="267" r:id="rId88"/>
    <p:sldId id="1020" r:id="rId89"/>
    <p:sldId id="1036" r:id="rId90"/>
    <p:sldId id="1037" r:id="rId91"/>
    <p:sldId id="1038" r:id="rId92"/>
    <p:sldId id="1039" r:id="rId93"/>
    <p:sldId id="1040" r:id="rId94"/>
    <p:sldId id="1070" r:id="rId95"/>
    <p:sldId id="1071" r:id="rId96"/>
    <p:sldId id="1072" r:id="rId97"/>
    <p:sldId id="1073" r:id="rId98"/>
    <p:sldId id="338" r:id="rId99"/>
    <p:sldId id="339" r:id="rId100"/>
    <p:sldId id="340" r:id="rId101"/>
    <p:sldId id="341" r:id="rId102"/>
    <p:sldId id="342" r:id="rId103"/>
    <p:sldId id="1028" r:id="rId104"/>
    <p:sldId id="894" r:id="rId105"/>
    <p:sldId id="895" r:id="rId106"/>
    <p:sldId id="921" r:id="rId107"/>
    <p:sldId id="922" r:id="rId108"/>
    <p:sldId id="923" r:id="rId109"/>
    <p:sldId id="924" r:id="rId110"/>
    <p:sldId id="925" r:id="rId111"/>
    <p:sldId id="926" r:id="rId112"/>
    <p:sldId id="1010" r:id="rId113"/>
    <p:sldId id="997" r:id="rId114"/>
    <p:sldId id="998" r:id="rId115"/>
    <p:sldId id="1065" r:id="rId116"/>
    <p:sldId id="1066" r:id="rId117"/>
    <p:sldId id="1067" r:id="rId118"/>
    <p:sldId id="1068" r:id="rId119"/>
    <p:sldId id="1069" r:id="rId120"/>
    <p:sldId id="268" r:id="rId121"/>
    <p:sldId id="269" r:id="rId122"/>
    <p:sldId id="274" r:id="rId123"/>
    <p:sldId id="275" r:id="rId124"/>
    <p:sldId id="276" r:id="rId125"/>
    <p:sldId id="277" r:id="rId126"/>
    <p:sldId id="999" r:id="rId127"/>
    <p:sldId id="318" r:id="rId128"/>
    <p:sldId id="1000" r:id="rId129"/>
    <p:sldId id="1015" r:id="rId130"/>
    <p:sldId id="1001" r:id="rId131"/>
    <p:sldId id="1002" r:id="rId132"/>
    <p:sldId id="1003" r:id="rId133"/>
    <p:sldId id="1004" r:id="rId134"/>
    <p:sldId id="1062" r:id="rId135"/>
    <p:sldId id="1063" r:id="rId136"/>
    <p:sldId id="1064" r:id="rId137"/>
    <p:sldId id="1011" r:id="rId138"/>
    <p:sldId id="1012" r:id="rId139"/>
    <p:sldId id="1013" r:id="rId140"/>
    <p:sldId id="1014" r:id="rId141"/>
    <p:sldId id="1005" r:id="rId142"/>
    <p:sldId id="284" r:id="rId143"/>
    <p:sldId id="1041" r:id="rId144"/>
    <p:sldId id="1075" r:id="rId145"/>
    <p:sldId id="1006" r:id="rId146"/>
    <p:sldId id="1016" r:id="rId147"/>
    <p:sldId id="1007" r:id="rId148"/>
    <p:sldId id="1008" r:id="rId149"/>
    <p:sldId id="1009" r:id="rId150"/>
    <p:sldId id="1017" r:id="rId151"/>
    <p:sldId id="515" r:id="rId1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88ED97-D34E-4F74-872A-3E419E41C4F6}" type="datetimeFigureOut">
              <a:rPr lang="zh-CN" altLang="en-US" smtClean="0"/>
              <a:t>2020/12/10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960337-2D1B-4E45-9FA1-02BD987730B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15C2AFF-5056-4630-83FB-03DF309EF99B}" type="datetimeFigureOut">
              <a:rPr lang="zh-CN" altLang="en-US" smtClean="0"/>
              <a:t>2020/12/10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26DFFF7-AB23-4DE3-9E5B-B232451F4DB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C2AFF-5056-4630-83FB-03DF309EF99B}" type="datetimeFigureOut">
              <a:rPr lang="zh-CN" altLang="en-US" smtClean="0"/>
              <a:t>2020/12/10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DFFF7-AB23-4DE3-9E5B-B232451F4DB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2.bin"/><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oleObject" Target="../embeddings/oleObject4.bin"/><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luogu.com.cn/problem/solution/P3792"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简单数据结构</a:t>
            </a:r>
          </a:p>
        </p:txBody>
      </p:sp>
      <p:sp>
        <p:nvSpPr>
          <p:cNvPr id="3" name="副标题 2"/>
          <p:cNvSpPr>
            <a:spLocks noGrp="1"/>
          </p:cNvSpPr>
          <p:nvPr>
            <p:ph type="subTitle" idx="1"/>
          </p:nvPr>
        </p:nvSpPr>
        <p:spPr/>
        <p:txBody>
          <a:bodyPr/>
          <a:lstStyle/>
          <a:p>
            <a:r>
              <a:rPr lang="zh-CN" altLang="en-US" dirty="0">
                <a:solidFill>
                  <a:schemeClr val="tx1"/>
                </a:solidFill>
              </a:rPr>
              <a:t>成都七中 </a:t>
            </a:r>
            <a:r>
              <a:rPr lang="en-US" altLang="zh-CN" dirty="0">
                <a:solidFill>
                  <a:schemeClr val="tx1"/>
                </a:solidFill>
              </a:rPr>
              <a:t>nzhtl1477</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6537" y="2924944"/>
            <a:ext cx="2763272" cy="393305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说要讲模板，这里就利用一下</a:t>
            </a:r>
            <a:r>
              <a:rPr lang="en-US" altLang="zh-CN" dirty="0" err="1"/>
              <a:t>hzwer</a:t>
            </a:r>
            <a:r>
              <a:rPr lang="zh-CN" altLang="en-US" dirty="0"/>
              <a:t>的吧</a:t>
            </a:r>
          </a:p>
        </p:txBody>
      </p:sp>
      <p:pic>
        <p:nvPicPr>
          <p:cNvPr id="6" name="Picture 2"/>
          <p:cNvPicPr>
            <a:picLocks noGrp="1" noChangeAspect="1" noChangeArrowheads="1"/>
          </p:cNvPicPr>
          <p:nvPr>
            <p:ph idx="1"/>
          </p:nvPr>
        </p:nvPicPr>
        <p:blipFill>
          <a:blip r:embed="rId2" cstate="print"/>
          <a:srcRect/>
          <a:stretch>
            <a:fillRect/>
          </a:stretch>
        </p:blipFill>
        <p:spPr bwMode="auto">
          <a:xfrm>
            <a:off x="755575" y="1484784"/>
            <a:ext cx="6856157" cy="1872208"/>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sz="2800" dirty="0"/>
              <a:t>如果这个节点被打上了一个新标记</a:t>
            </a:r>
            <a:endParaRPr lang="en-US" altLang="zh-CN" sz="2800" dirty="0"/>
          </a:p>
          <a:p>
            <a:endParaRPr lang="zh-CN" altLang="en-US" dirty="0"/>
          </a:p>
        </p:txBody>
      </p:sp>
      <p:pic>
        <p:nvPicPr>
          <p:cNvPr id="4" name="图片 3"/>
          <p:cNvPicPr>
            <a:picLocks noChangeAspect="1"/>
          </p:cNvPicPr>
          <p:nvPr/>
        </p:nvPicPr>
        <p:blipFill>
          <a:blip r:embed="rId2" cstate="print"/>
          <a:stretch>
            <a:fillRect/>
          </a:stretch>
        </p:blipFill>
        <p:spPr>
          <a:xfrm>
            <a:off x="824620" y="2540215"/>
            <a:ext cx="1785938" cy="2486025"/>
          </a:xfrm>
          <a:prstGeom prst="rect">
            <a:avLst/>
          </a:prstGeom>
        </p:spPr>
      </p:pic>
      <p:pic>
        <p:nvPicPr>
          <p:cNvPr id="5" name="图片 4"/>
          <p:cNvPicPr>
            <a:picLocks noChangeAspect="1"/>
          </p:cNvPicPr>
          <p:nvPr/>
        </p:nvPicPr>
        <p:blipFill>
          <a:blip r:embed="rId3" cstate="print"/>
          <a:stretch>
            <a:fillRect/>
          </a:stretch>
        </p:blipFill>
        <p:spPr>
          <a:xfrm>
            <a:off x="3332753" y="2644989"/>
            <a:ext cx="1835944" cy="2381250"/>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800" dirty="0"/>
              <a:t>我们可以选择把一边的标记下放</a:t>
            </a:r>
          </a:p>
        </p:txBody>
      </p:sp>
      <p:pic>
        <p:nvPicPr>
          <p:cNvPr id="4" name="图片 3"/>
          <p:cNvPicPr>
            <a:picLocks noChangeAspect="1"/>
          </p:cNvPicPr>
          <p:nvPr/>
        </p:nvPicPr>
        <p:blipFill>
          <a:blip r:embed="rId2" cstate="print"/>
          <a:stretch>
            <a:fillRect/>
          </a:stretch>
        </p:blipFill>
        <p:spPr>
          <a:xfrm>
            <a:off x="836687" y="2430805"/>
            <a:ext cx="1835944" cy="2381250"/>
          </a:xfrm>
          <a:prstGeom prst="rect">
            <a:avLst/>
          </a:prstGeom>
        </p:spPr>
      </p:pic>
      <p:pic>
        <p:nvPicPr>
          <p:cNvPr id="5" name="图片 4"/>
          <p:cNvPicPr>
            <a:picLocks noChangeAspect="1"/>
          </p:cNvPicPr>
          <p:nvPr/>
        </p:nvPicPr>
        <p:blipFill>
          <a:blip r:embed="rId3" cstate="print"/>
          <a:stretch>
            <a:fillRect/>
          </a:stretch>
        </p:blipFill>
        <p:spPr>
          <a:xfrm>
            <a:off x="2880668" y="2452300"/>
            <a:ext cx="1600200" cy="3333750"/>
          </a:xfrm>
          <a:prstGeom prst="rect">
            <a:avLst/>
          </a:prstGeom>
        </p:spPr>
      </p:pic>
      <p:pic>
        <p:nvPicPr>
          <p:cNvPr id="6" name="图片 5"/>
          <p:cNvPicPr>
            <a:picLocks noChangeAspect="1"/>
          </p:cNvPicPr>
          <p:nvPr/>
        </p:nvPicPr>
        <p:blipFill>
          <a:blip r:embed="rId4" cstate="print"/>
          <a:stretch>
            <a:fillRect/>
          </a:stretch>
        </p:blipFill>
        <p:spPr>
          <a:xfrm>
            <a:off x="4688906" y="2419605"/>
            <a:ext cx="1550194" cy="348615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800" dirty="0"/>
              <a:t>那我们肯定考虑</a:t>
            </a:r>
            <a:r>
              <a:rPr lang="en-US" altLang="zh-CN" sz="2800" dirty="0"/>
              <a:t>pushdown</a:t>
            </a:r>
            <a:r>
              <a:rPr lang="zh-CN" altLang="en-US" sz="2800" dirty="0"/>
              <a:t>小的那一段</a:t>
            </a:r>
            <a:endParaRPr lang="en-US" altLang="zh-CN" sz="2800" dirty="0"/>
          </a:p>
          <a:p>
            <a:r>
              <a:rPr lang="zh-CN" altLang="en-US" sz="2800" dirty="0"/>
              <a:t>可以发现每次</a:t>
            </a:r>
            <a:r>
              <a:rPr lang="en-US" altLang="zh-CN" sz="2800" dirty="0"/>
              <a:t>pushdown</a:t>
            </a:r>
            <a:r>
              <a:rPr lang="zh-CN" altLang="en-US" sz="2800" dirty="0"/>
              <a:t>的时候标记长度会</a:t>
            </a:r>
            <a:r>
              <a:rPr lang="en-US" altLang="zh-CN" sz="2800" dirty="0"/>
              <a:t>/2</a:t>
            </a:r>
          </a:p>
          <a:p>
            <a:r>
              <a:rPr lang="zh-CN" altLang="en-US" sz="2800" dirty="0"/>
              <a:t>每次</a:t>
            </a:r>
            <a:r>
              <a:rPr lang="en-US" altLang="zh-CN" sz="2800" dirty="0"/>
              <a:t>pushdown</a:t>
            </a:r>
            <a:r>
              <a:rPr lang="zh-CN" altLang="en-US" sz="2800" dirty="0"/>
              <a:t>的复杂度是</a:t>
            </a:r>
            <a:r>
              <a:rPr lang="en-US" altLang="zh-CN" sz="2800" dirty="0"/>
              <a:t>O( </a:t>
            </a:r>
            <a:r>
              <a:rPr lang="en-US" altLang="zh-CN" sz="2800" dirty="0" err="1"/>
              <a:t>logn</a:t>
            </a:r>
            <a:r>
              <a:rPr lang="en-US" altLang="zh-CN" sz="2800" dirty="0"/>
              <a:t> )</a:t>
            </a:r>
            <a:r>
              <a:rPr lang="zh-CN" altLang="en-US" sz="2800" dirty="0"/>
              <a:t>，每个标记会</a:t>
            </a:r>
            <a:r>
              <a:rPr lang="en-US" altLang="zh-CN" sz="2800" dirty="0"/>
              <a:t>pushdown O( </a:t>
            </a:r>
            <a:r>
              <a:rPr lang="en-US" altLang="zh-CN" sz="2800" dirty="0" err="1"/>
              <a:t>logn</a:t>
            </a:r>
            <a:r>
              <a:rPr lang="en-US" altLang="zh-CN" sz="2800" dirty="0"/>
              <a:t> )</a:t>
            </a:r>
            <a:r>
              <a:rPr lang="zh-CN" altLang="en-US" sz="2800" dirty="0"/>
              <a:t>次</a:t>
            </a:r>
            <a:endParaRPr lang="en-US" altLang="zh-CN" sz="2800" dirty="0"/>
          </a:p>
          <a:p>
            <a:r>
              <a:rPr lang="zh-CN" altLang="en-US" sz="2800" dirty="0"/>
              <a:t>所以复杂度为</a:t>
            </a:r>
            <a:r>
              <a:rPr lang="en-US" altLang="zh-CN" sz="2800" dirty="0"/>
              <a:t>O( mlog^2n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C2BE2-8CE9-42E6-8EE7-2E913C2528B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65AA55-B9D9-4798-9E61-098519C5B609}"/>
              </a:ext>
            </a:extLst>
          </p:cNvPr>
          <p:cNvSpPr>
            <a:spLocks noGrp="1"/>
          </p:cNvSpPr>
          <p:nvPr>
            <p:ph idx="1"/>
          </p:nvPr>
        </p:nvSpPr>
        <p:spPr/>
        <p:txBody>
          <a:bodyPr/>
          <a:lstStyle/>
          <a:p>
            <a:r>
              <a:rPr lang="zh-CN" altLang="en-US" dirty="0"/>
              <a:t>查询就是，我们和线段树一样找出和这个位置有关的</a:t>
            </a:r>
            <a:r>
              <a:rPr lang="en-US" altLang="zh-CN" dirty="0"/>
              <a:t>O( </a:t>
            </a:r>
            <a:r>
              <a:rPr lang="en-US" altLang="zh-CN" dirty="0" err="1"/>
              <a:t>logn</a:t>
            </a:r>
            <a:r>
              <a:rPr lang="en-US" altLang="zh-CN" dirty="0"/>
              <a:t> )</a:t>
            </a:r>
            <a:r>
              <a:rPr lang="zh-CN" altLang="en-US" dirty="0"/>
              <a:t>个线段树节点，然后计算这个位置在这些节点上的高度，取个</a:t>
            </a:r>
            <a:r>
              <a:rPr lang="en-US" altLang="zh-CN" dirty="0"/>
              <a:t>max</a:t>
            </a:r>
            <a:r>
              <a:rPr lang="zh-CN" altLang="en-US" dirty="0"/>
              <a:t>。</a:t>
            </a:r>
            <a:endParaRPr lang="en-US" altLang="zh-CN" dirty="0"/>
          </a:p>
          <a:p>
            <a:r>
              <a:rPr lang="zh-CN" altLang="en-US" dirty="0"/>
              <a:t>查询复杂度</a:t>
            </a:r>
            <a:r>
              <a:rPr lang="en-US" altLang="zh-CN" dirty="0"/>
              <a:t>O( </a:t>
            </a:r>
            <a:r>
              <a:rPr lang="en-US" altLang="zh-CN" dirty="0" err="1"/>
              <a:t>logn</a:t>
            </a:r>
            <a:r>
              <a:rPr lang="en-US" altLang="zh-CN" dirty="0"/>
              <a:t> )</a:t>
            </a:r>
          </a:p>
          <a:p>
            <a:endParaRPr lang="en-US" altLang="zh-CN" dirty="0"/>
          </a:p>
          <a:p>
            <a:endParaRPr lang="en-US" altLang="zh-CN" dirty="0"/>
          </a:p>
          <a:p>
            <a:r>
              <a:rPr lang="zh-CN" altLang="en-US" dirty="0"/>
              <a:t>应该可以通过多叉树平衡做到</a:t>
            </a:r>
            <a:r>
              <a:rPr lang="en-US" altLang="zh-CN" dirty="0"/>
              <a:t>O( mlog^2n/</a:t>
            </a:r>
            <a:r>
              <a:rPr lang="en-US" altLang="zh-CN" dirty="0" err="1"/>
              <a:t>loglogn</a:t>
            </a:r>
            <a:r>
              <a:rPr lang="en-US" altLang="zh-CN" dirty="0"/>
              <a:t> )</a:t>
            </a:r>
          </a:p>
          <a:p>
            <a:endParaRPr lang="zh-CN" altLang="en-US" dirty="0"/>
          </a:p>
        </p:txBody>
      </p:sp>
    </p:spTree>
    <p:extLst>
      <p:ext uri="{BB962C8B-B14F-4D97-AF65-F5344CB8AC3E}">
        <p14:creationId xmlns:p14="http://schemas.microsoft.com/office/powerpoint/2010/main" val="32362680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6690-6B97-44AD-BDF6-8D0D5F926F8F}"/>
              </a:ext>
            </a:extLst>
          </p:cNvPr>
          <p:cNvSpPr>
            <a:spLocks noGrp="1"/>
          </p:cNvSpPr>
          <p:nvPr>
            <p:ph type="title"/>
          </p:nvPr>
        </p:nvSpPr>
        <p:spPr/>
        <p:txBody>
          <a:bodyPr/>
          <a:lstStyle/>
          <a:p>
            <a:r>
              <a:rPr lang="en-US" altLang="zh-CN" dirty="0"/>
              <a:t>Luogu5608 [Ynoi2013]</a:t>
            </a:r>
            <a:r>
              <a:rPr lang="zh-CN" altLang="en-US" dirty="0"/>
              <a:t>文化课</a:t>
            </a:r>
          </a:p>
        </p:txBody>
      </p:sp>
      <p:sp>
        <p:nvSpPr>
          <p:cNvPr id="5" name="内容占位符 4">
            <a:extLst>
              <a:ext uri="{FF2B5EF4-FFF2-40B4-BE49-F238E27FC236}">
                <a16:creationId xmlns:a16="http://schemas.microsoft.com/office/drawing/2014/main" id="{76DD6A9B-5967-436A-BB41-EDAF2DBB0B4F}"/>
              </a:ext>
            </a:extLst>
          </p:cNvPr>
          <p:cNvSpPr>
            <a:spLocks noGrp="1"/>
          </p:cNvSpPr>
          <p:nvPr>
            <p:ph idx="1"/>
          </p:nvPr>
        </p:nvSpPr>
        <p:spPr/>
        <p:txBody>
          <a:bodyPr/>
          <a:lstStyle/>
          <a:p>
            <a:r>
              <a:rPr lang="en-US" altLang="zh-CN" dirty="0" err="1"/>
              <a:t>n,m</a:t>
            </a:r>
            <a:r>
              <a:rPr lang="en-US" altLang="zh-CN" dirty="0"/>
              <a:t>&lt;=1e5,4s</a:t>
            </a:r>
            <a:endParaRPr lang="zh-CN" altLang="en-US" dirty="0"/>
          </a:p>
        </p:txBody>
      </p:sp>
      <p:pic>
        <p:nvPicPr>
          <p:cNvPr id="6" name="图片 5">
            <a:extLst>
              <a:ext uri="{FF2B5EF4-FFF2-40B4-BE49-F238E27FC236}">
                <a16:creationId xmlns:a16="http://schemas.microsoft.com/office/drawing/2014/main" id="{8B3272E2-8773-4863-8911-FBB5A4705401}"/>
              </a:ext>
            </a:extLst>
          </p:cNvPr>
          <p:cNvPicPr>
            <a:picLocks noChangeAspect="1"/>
          </p:cNvPicPr>
          <p:nvPr/>
        </p:nvPicPr>
        <p:blipFill>
          <a:blip r:embed="rId2"/>
          <a:stretch>
            <a:fillRect/>
          </a:stretch>
        </p:blipFill>
        <p:spPr>
          <a:xfrm>
            <a:off x="457200" y="2294007"/>
            <a:ext cx="6203032" cy="4563993"/>
          </a:xfrm>
          <a:prstGeom prst="rect">
            <a:avLst/>
          </a:prstGeom>
        </p:spPr>
      </p:pic>
    </p:spTree>
    <p:extLst>
      <p:ext uri="{BB962C8B-B14F-4D97-AF65-F5344CB8AC3E}">
        <p14:creationId xmlns:p14="http://schemas.microsoft.com/office/powerpoint/2010/main" val="16732628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BFA5E-2F8C-4A29-9708-E33374C464C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58AFDF-98F7-4FBF-A167-338E84963A7A}"/>
              </a:ext>
            </a:extLst>
          </p:cNvPr>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extLst>
      <p:ext uri="{BB962C8B-B14F-4D97-AF65-F5344CB8AC3E}">
        <p14:creationId xmlns:p14="http://schemas.microsoft.com/office/powerpoint/2010/main" val="13810340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39A41-4CC4-4E71-80A0-EF9E5F85C0B2}"/>
              </a:ext>
            </a:extLst>
          </p:cNvPr>
          <p:cNvSpPr>
            <a:spLocks noGrp="1"/>
          </p:cNvSpPr>
          <p:nvPr>
            <p:ph type="title"/>
          </p:nvPr>
        </p:nvSpPr>
        <p:spPr/>
        <p:txBody>
          <a:bodyPr/>
          <a:lstStyle/>
          <a:p>
            <a:r>
              <a:rPr lang="zh-CN" altLang="en-US" dirty="0"/>
              <a:t>区间值修改</a:t>
            </a:r>
          </a:p>
        </p:txBody>
      </p:sp>
      <p:sp>
        <p:nvSpPr>
          <p:cNvPr id="3" name="内容占位符 2">
            <a:extLst>
              <a:ext uri="{FF2B5EF4-FFF2-40B4-BE49-F238E27FC236}">
                <a16:creationId xmlns:a16="http://schemas.microsoft.com/office/drawing/2014/main" id="{90C815BA-55AC-474A-938C-875F25D2614D}"/>
              </a:ext>
            </a:extLst>
          </p:cNvPr>
          <p:cNvSpPr>
            <a:spLocks noGrp="1"/>
          </p:cNvSpPr>
          <p:nvPr>
            <p:ph idx="1"/>
          </p:nvPr>
        </p:nvSpPr>
        <p:spPr/>
        <p:txBody>
          <a:bodyPr>
            <a:normAutofit lnSpcReduction="10000"/>
          </a:bodyPr>
          <a:lstStyle/>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的多项式进行求值，暴力计算即可，求值复杂度为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extLst>
      <p:ext uri="{BB962C8B-B14F-4D97-AF65-F5344CB8AC3E}">
        <p14:creationId xmlns:p14="http://schemas.microsoft.com/office/powerpoint/2010/main" val="16655658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00986-FDB5-49C7-A743-4DA2C9222972}"/>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B52431E4-242A-416F-9DD1-8E8746BE1153}"/>
              </a:ext>
            </a:extLst>
          </p:cNvPr>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p>
        </p:txBody>
      </p:sp>
    </p:spTree>
    <p:extLst>
      <p:ext uri="{BB962C8B-B14F-4D97-AF65-F5344CB8AC3E}">
        <p14:creationId xmlns:p14="http://schemas.microsoft.com/office/powerpoint/2010/main" val="34676803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72404-6C4E-49A2-A11C-4A5BE4AC5321}"/>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E0D80B42-48F3-46EE-9DC1-1C34F99EA879}"/>
              </a:ext>
            </a:extLst>
          </p:cNvPr>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extLst>
      <p:ext uri="{BB962C8B-B14F-4D97-AF65-F5344CB8AC3E}">
        <p14:creationId xmlns:p14="http://schemas.microsoft.com/office/powerpoint/2010/main" val="7527865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1102A-AEB9-4F11-A557-873CEF34B2B7}"/>
              </a:ext>
            </a:extLst>
          </p:cNvPr>
          <p:cNvSpPr>
            <a:spLocks noGrp="1"/>
          </p:cNvSpPr>
          <p:nvPr>
            <p:ph type="title"/>
          </p:nvPr>
        </p:nvSpPr>
        <p:spPr/>
        <p:txBody>
          <a:bodyPr/>
          <a:lstStyle/>
          <a:p>
            <a:r>
              <a:rPr lang="zh-CN" altLang="en-US" dirty="0"/>
              <a:t>区间信息合并</a:t>
            </a:r>
          </a:p>
        </p:txBody>
      </p:sp>
      <p:sp>
        <p:nvSpPr>
          <p:cNvPr id="3" name="内容占位符 2">
            <a:extLst>
              <a:ext uri="{FF2B5EF4-FFF2-40B4-BE49-F238E27FC236}">
                <a16:creationId xmlns:a16="http://schemas.microsoft.com/office/drawing/2014/main" id="{F64D6BCC-E37E-432D-89E9-CED9E73A93A5}"/>
              </a:ext>
            </a:extLst>
          </p:cNvPr>
          <p:cNvSpPr>
            <a:spLocks noGrp="1"/>
          </p:cNvSpPr>
          <p:nvPr>
            <p:ph idx="1"/>
          </p:nvPr>
        </p:nvSpPr>
        <p:spPr/>
        <p:txBody>
          <a:bodyPr>
            <a:normAutofit fontScale="92500" lnSpcReduction="10000"/>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p>
          <a:p>
            <a:endParaRPr lang="zh-CN" altLang="en-US" dirty="0"/>
          </a:p>
        </p:txBody>
      </p:sp>
    </p:spTree>
    <p:extLst>
      <p:ext uri="{BB962C8B-B14F-4D97-AF65-F5344CB8AC3E}">
        <p14:creationId xmlns:p14="http://schemas.microsoft.com/office/powerpoint/2010/main" val="343907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旋转</a:t>
            </a:r>
          </a:p>
        </p:txBody>
      </p:sp>
      <p:sp>
        <p:nvSpPr>
          <p:cNvPr id="3" name="内容占位符 2"/>
          <p:cNvSpPr>
            <a:spLocks noGrp="1"/>
          </p:cNvSpPr>
          <p:nvPr>
            <p:ph idx="1"/>
          </p:nvPr>
        </p:nvSpPr>
        <p:spPr/>
        <p:txBody>
          <a:bodyPr>
            <a:normAutofit/>
          </a:bodyPr>
          <a:lstStyle/>
          <a:p>
            <a:r>
              <a:rPr lang="zh-CN" altLang="en-US" sz="2800" dirty="0"/>
              <a:t>平衡二叉搜索树主要通过旋转来保持树的平衡，即保证复杂度</a:t>
            </a:r>
          </a:p>
        </p:txBody>
      </p:sp>
      <p:pic>
        <p:nvPicPr>
          <p:cNvPr id="5" name="图片 4" descr="Tree_rotation_animation_250x250.gif"/>
          <p:cNvPicPr>
            <a:picLocks noChangeAspect="1"/>
          </p:cNvPicPr>
          <p:nvPr/>
        </p:nvPicPr>
        <p:blipFill>
          <a:blip r:embed="rId2"/>
          <a:stretch>
            <a:fillRect/>
          </a:stretch>
        </p:blipFill>
        <p:spPr>
          <a:xfrm>
            <a:off x="3275856" y="3284984"/>
            <a:ext cx="3096344" cy="3096344"/>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231BA-D656-453D-8A34-ACB8B82EF316}"/>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6175B761-83FA-421A-8F3F-DAB386F7D986}"/>
              </a:ext>
            </a:extLst>
          </p:cNvPr>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extLst>
      <p:ext uri="{BB962C8B-B14F-4D97-AF65-F5344CB8AC3E}">
        <p14:creationId xmlns:p14="http://schemas.microsoft.com/office/powerpoint/2010/main" val="30353818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2CCCE-214B-4C61-AD14-B7139132D298}"/>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B6E53B7A-5335-4FC2-9043-D0C76454E4F3}"/>
              </a:ext>
            </a:extLst>
          </p:cNvPr>
          <p:cNvSpPr>
            <a:spLocks noGrp="1"/>
          </p:cNvSpPr>
          <p:nvPr>
            <p:ph idx="1"/>
          </p:nvPr>
        </p:nvSpPr>
        <p:spPr/>
        <p:txBody>
          <a:bodyPr>
            <a:normAutofit fontScale="85000" lnSpcReduction="20000"/>
          </a:bodyPr>
          <a:lstStyle/>
          <a:p>
            <a:r>
              <a:rPr lang="en-US" altLang="zh-CN" dirty="0"/>
              <a:t>T( n ) = T( n / 2 ) + O( </a:t>
            </a:r>
            <a:r>
              <a:rPr lang="en-US" altLang="zh-CN" dirty="0" err="1"/>
              <a:t>sqrtn</a:t>
            </a:r>
            <a:r>
              <a:rPr lang="en-US" altLang="zh-CN" dirty="0"/>
              <a:t> )</a:t>
            </a:r>
          </a:p>
          <a:p>
            <a:r>
              <a:rPr lang="en-US" altLang="zh-CN" dirty="0"/>
              <a:t>sqrt( n ) + sqrt( n / 2 ) + sqrt( n / 4 ) + … + sqrt( 1 ) = O( </a:t>
            </a:r>
            <a:r>
              <a:rPr lang="en-US" altLang="zh-CN" dirty="0" err="1"/>
              <a:t>sqrtn</a:t>
            </a:r>
            <a:r>
              <a:rPr lang="en-US" altLang="zh-CN" dirty="0"/>
              <a:t> )</a:t>
            </a:r>
          </a:p>
          <a:p>
            <a:r>
              <a:rPr lang="zh-CN" altLang="en-US" dirty="0"/>
              <a:t>空间：</a:t>
            </a:r>
            <a:endParaRPr lang="en-US" altLang="zh-CN" dirty="0"/>
          </a:p>
          <a:p>
            <a:r>
              <a:rPr lang="en-US" altLang="zh-CN" dirty="0"/>
              <a:t>T( n ) = 2T( n / 2 ) + O( </a:t>
            </a:r>
            <a:r>
              <a:rPr lang="en-US" altLang="zh-CN" dirty="0" err="1"/>
              <a:t>sqrtn</a:t>
            </a:r>
            <a:r>
              <a:rPr lang="en-US" altLang="zh-CN" dirty="0"/>
              <a:t> )</a:t>
            </a:r>
          </a:p>
          <a:p>
            <a:r>
              <a:rPr lang="en-US" altLang="zh-CN" dirty="0"/>
              <a:t>sqrt( n ) + 2sqrt( n / 2 ) + 4sqrt( n / 4 ) + … + </a:t>
            </a:r>
            <a:r>
              <a:rPr lang="en-US" altLang="zh-CN" dirty="0" err="1"/>
              <a:t>nsqrt</a:t>
            </a:r>
            <a:r>
              <a:rPr lang="en-US" altLang="zh-CN" dirty="0"/>
              <a:t>( 1 ) = O( n )</a:t>
            </a:r>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extLst>
      <p:ext uri="{BB962C8B-B14F-4D97-AF65-F5344CB8AC3E}">
        <p14:creationId xmlns:p14="http://schemas.microsoft.com/office/powerpoint/2010/main" val="298022134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2.</a:t>
            </a:r>
            <a:r>
              <a:rPr lang="zh-CN" altLang="en-US" dirty="0"/>
              <a:t>简单的均摊复杂度问题</a:t>
            </a:r>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2284950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序列染色段数均摊</a:t>
            </a:r>
          </a:p>
        </p:txBody>
      </p:sp>
      <p:sp>
        <p:nvSpPr>
          <p:cNvPr id="3" name="内容占位符 2"/>
          <p:cNvSpPr>
            <a:spLocks noGrp="1"/>
          </p:cNvSpPr>
          <p:nvPr>
            <p:ph idx="1"/>
          </p:nvPr>
        </p:nvSpPr>
        <p:spPr/>
        <p:txBody>
          <a:bodyPr/>
          <a:lstStyle/>
          <a:p>
            <a:r>
              <a:rPr lang="zh-CN" altLang="en-US" dirty="0"/>
              <a:t>特点：修改只有区间染色操作</a:t>
            </a:r>
            <a:endParaRPr lang="en-US" altLang="zh-CN" dirty="0"/>
          </a:p>
          <a:p>
            <a:r>
              <a:rPr lang="zh-CN" altLang="en-US" dirty="0"/>
              <a:t>用平衡树维护区间的颜色连续段</a:t>
            </a:r>
            <a:endParaRPr lang="en-US" altLang="zh-CN" dirty="0"/>
          </a:p>
          <a:p>
            <a:r>
              <a:rPr lang="zh-CN" altLang="en-US" dirty="0"/>
              <a:t>区间染色每次最多只会增加</a:t>
            </a:r>
            <a:r>
              <a:rPr lang="en-US" altLang="zh-CN" dirty="0"/>
              <a:t>O( 1 )</a:t>
            </a:r>
            <a:r>
              <a:rPr lang="zh-CN" altLang="en-US" dirty="0"/>
              <a:t>个连续颜色段，用平衡树维护所有连续段即可</a:t>
            </a:r>
            <a:endParaRPr lang="en-US" altLang="zh-CN" dirty="0"/>
          </a:p>
          <a:p>
            <a:r>
              <a:rPr lang="zh-CN" altLang="en-US" dirty="0"/>
              <a:t>均摊的颜色段插入删除次数</a:t>
            </a:r>
            <a:r>
              <a:rPr lang="en-US" altLang="zh-CN" dirty="0"/>
              <a:t>O( n + m )</a:t>
            </a:r>
          </a:p>
          <a:p>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620334" y="4429956"/>
            <a:ext cx="7481079" cy="639125"/>
          </a:xfrm>
          <a:prstGeom prst="rect">
            <a:avLst/>
          </a:prstGeom>
        </p:spPr>
      </p:pic>
      <p:pic>
        <p:nvPicPr>
          <p:cNvPr id="5" name="图片 4"/>
          <p:cNvPicPr>
            <a:picLocks noChangeAspect="1"/>
          </p:cNvPicPr>
          <p:nvPr/>
        </p:nvPicPr>
        <p:blipFill>
          <a:blip r:embed="rId3"/>
          <a:stretch>
            <a:fillRect/>
          </a:stretch>
        </p:blipFill>
        <p:spPr>
          <a:xfrm>
            <a:off x="620335" y="5301208"/>
            <a:ext cx="7481079" cy="487976"/>
          </a:xfrm>
          <a:prstGeom prst="rect">
            <a:avLst/>
          </a:prstGeom>
        </p:spPr>
      </p:pic>
    </p:spTree>
    <p:extLst>
      <p:ext uri="{BB962C8B-B14F-4D97-AF65-F5344CB8AC3E}">
        <p14:creationId xmlns:p14="http://schemas.microsoft.com/office/powerpoint/2010/main" val="20321760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序列染色段数均摊</a:t>
            </a:r>
          </a:p>
        </p:txBody>
      </p:sp>
      <p:sp>
        <p:nvSpPr>
          <p:cNvPr id="3" name="内容占位符 2"/>
          <p:cNvSpPr>
            <a:spLocks noGrp="1"/>
          </p:cNvSpPr>
          <p:nvPr>
            <p:ph idx="1"/>
          </p:nvPr>
        </p:nvSpPr>
        <p:spPr/>
        <p:txBody>
          <a:bodyPr/>
          <a:lstStyle/>
          <a:p>
            <a:r>
              <a:rPr lang="zh-CN" altLang="en-US" dirty="0"/>
              <a:t>应用：</a:t>
            </a:r>
            <a:endParaRPr lang="en-US" altLang="zh-CN" dirty="0"/>
          </a:p>
          <a:p>
            <a:r>
              <a:rPr lang="zh-CN" altLang="en-US" dirty="0"/>
              <a:t>区间染色，维护区间的复杂信息</a:t>
            </a:r>
            <a:endParaRPr lang="en-US" altLang="zh-CN" dirty="0"/>
          </a:p>
          <a:p>
            <a:r>
              <a:rPr lang="zh-CN" altLang="en-US" dirty="0"/>
              <a:t>区间排序</a:t>
            </a:r>
            <a:endParaRPr lang="en-US" altLang="zh-CN" dirty="0"/>
          </a:p>
          <a:p>
            <a:r>
              <a:rPr lang="en-US" altLang="zh-CN" dirty="0"/>
              <a:t>“ODT”</a:t>
            </a:r>
            <a:r>
              <a:rPr lang="zh-CN" altLang="en-US" dirty="0"/>
              <a:t>类问题</a:t>
            </a:r>
            <a:br>
              <a:rPr lang="en-US" altLang="zh-CN" dirty="0"/>
            </a:br>
            <a:endParaRPr lang="en-US" altLang="zh-CN" dirty="0"/>
          </a:p>
          <a:p>
            <a:r>
              <a:rPr lang="zh-CN" altLang="en-US" dirty="0"/>
              <a:t>注意这里这个颜色段数均摊是有</a:t>
            </a:r>
            <a:r>
              <a:rPr lang="en-US" altLang="zh-CN" dirty="0"/>
              <a:t>2~3</a:t>
            </a:r>
            <a:r>
              <a:rPr lang="zh-CN" altLang="en-US" dirty="0"/>
              <a:t>的常数，常数很大</a:t>
            </a:r>
          </a:p>
          <a:p>
            <a:endParaRPr lang="zh-CN" altLang="en-US" dirty="0"/>
          </a:p>
        </p:txBody>
      </p:sp>
    </p:spTree>
    <p:extLst>
      <p:ext uri="{BB962C8B-B14F-4D97-AF65-F5344CB8AC3E}">
        <p14:creationId xmlns:p14="http://schemas.microsoft.com/office/powerpoint/2010/main" val="187522727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C14AD-34FF-49D1-BEF9-57C9CB925237}"/>
              </a:ext>
            </a:extLst>
          </p:cNvPr>
          <p:cNvSpPr>
            <a:spLocks noGrp="1"/>
          </p:cNvSpPr>
          <p:nvPr>
            <p:ph type="title"/>
          </p:nvPr>
        </p:nvSpPr>
        <p:spPr/>
        <p:txBody>
          <a:bodyPr/>
          <a:lstStyle/>
          <a:p>
            <a:r>
              <a:rPr lang="zh-CN" altLang="en-US" dirty="0"/>
              <a:t>忘了在哪里看到的题</a:t>
            </a:r>
            <a:r>
              <a:rPr lang="en-US" altLang="zh-CN" dirty="0"/>
              <a:t>1</a:t>
            </a:r>
            <a:endParaRPr lang="zh-CN" altLang="en-US" dirty="0"/>
          </a:p>
        </p:txBody>
      </p:sp>
      <p:sp>
        <p:nvSpPr>
          <p:cNvPr id="3" name="内容占位符 2">
            <a:extLst>
              <a:ext uri="{FF2B5EF4-FFF2-40B4-BE49-F238E27FC236}">
                <a16:creationId xmlns:a16="http://schemas.microsoft.com/office/drawing/2014/main" id="{06232381-DAAC-41F6-9189-B045AD091D93}"/>
              </a:ext>
            </a:extLst>
          </p:cNvPr>
          <p:cNvSpPr>
            <a:spLocks noGrp="1"/>
          </p:cNvSpPr>
          <p:nvPr>
            <p:ph idx="1"/>
          </p:nvPr>
        </p:nvSpPr>
        <p:spPr/>
        <p:txBody>
          <a:bodyPr/>
          <a:lstStyle/>
          <a:p>
            <a:r>
              <a:rPr lang="zh-CN" altLang="en-US" dirty="0"/>
              <a:t>给一个序列，每个位置是一个</a:t>
            </a:r>
            <a:r>
              <a:rPr lang="en-US" altLang="zh-CN" dirty="0"/>
              <a:t>3</a:t>
            </a:r>
            <a:r>
              <a:rPr lang="zh-CN" altLang="en-US" dirty="0"/>
              <a:t>*</a:t>
            </a:r>
            <a:r>
              <a:rPr lang="en-US" altLang="zh-CN" dirty="0"/>
              <a:t>3</a:t>
            </a:r>
            <a:r>
              <a:rPr lang="zh-CN" altLang="en-US" dirty="0"/>
              <a:t>的矩阵</a:t>
            </a:r>
            <a:endParaRPr lang="en-US" altLang="zh-CN" dirty="0"/>
          </a:p>
          <a:p>
            <a:r>
              <a:rPr lang="en-US" altLang="zh-CN" dirty="0"/>
              <a:t>1.</a:t>
            </a:r>
            <a:r>
              <a:rPr lang="zh-CN" altLang="en-US" dirty="0"/>
              <a:t>区间修改为同一个矩阵</a:t>
            </a:r>
            <a:endParaRPr lang="en-US" altLang="zh-CN" dirty="0"/>
          </a:p>
          <a:p>
            <a:r>
              <a:rPr lang="en-US" altLang="zh-CN" dirty="0"/>
              <a:t>2.</a:t>
            </a:r>
            <a:r>
              <a:rPr lang="zh-CN" altLang="en-US" dirty="0"/>
              <a:t>查询区间矩阵从左到右的乘积</a:t>
            </a:r>
            <a:endParaRPr lang="en-US" altLang="zh-CN" dirty="0"/>
          </a:p>
          <a:p>
            <a:r>
              <a:rPr lang="zh-CN" altLang="en-US" dirty="0"/>
              <a:t>要求</a:t>
            </a:r>
            <a:r>
              <a:rPr lang="en-US" altLang="zh-CN" dirty="0"/>
              <a:t>1log</a:t>
            </a:r>
            <a:endParaRPr lang="zh-CN" altLang="en-US" dirty="0"/>
          </a:p>
        </p:txBody>
      </p:sp>
    </p:spTree>
    <p:extLst>
      <p:ext uri="{BB962C8B-B14F-4D97-AF65-F5344CB8AC3E}">
        <p14:creationId xmlns:p14="http://schemas.microsoft.com/office/powerpoint/2010/main" val="40780992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2208C-7452-4DD2-9ACF-5828009E401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8080D5D-FE5E-416F-9641-1C01E7C1F2A5}"/>
              </a:ext>
            </a:extLst>
          </p:cNvPr>
          <p:cNvSpPr>
            <a:spLocks noGrp="1"/>
          </p:cNvSpPr>
          <p:nvPr>
            <p:ph idx="1"/>
          </p:nvPr>
        </p:nvSpPr>
        <p:spPr/>
        <p:txBody>
          <a:bodyPr/>
          <a:lstStyle/>
          <a:p>
            <a:r>
              <a:rPr lang="zh-CN" altLang="en-US" dirty="0"/>
              <a:t>如果用线段树直接做的话，会发现复杂度是</a:t>
            </a:r>
            <a:r>
              <a:rPr lang="en-US" altLang="zh-CN" dirty="0"/>
              <a:t>2log</a:t>
            </a:r>
            <a:r>
              <a:rPr lang="zh-CN" altLang="en-US" dirty="0"/>
              <a:t>的</a:t>
            </a:r>
            <a:endParaRPr lang="en-US" altLang="zh-CN" dirty="0"/>
          </a:p>
          <a:p>
            <a:r>
              <a:rPr lang="zh-CN" altLang="en-US" dirty="0"/>
              <a:t>我们线段树每次</a:t>
            </a:r>
            <a:r>
              <a:rPr lang="en-US" altLang="zh-CN" dirty="0" err="1"/>
              <a:t>push_down</a:t>
            </a:r>
            <a:r>
              <a:rPr lang="zh-CN" altLang="en-US" dirty="0"/>
              <a:t>的时候，要根据左右两个儿子的</a:t>
            </a:r>
            <a:r>
              <a:rPr lang="en-US" altLang="zh-CN" dirty="0"/>
              <a:t>size</a:t>
            </a:r>
            <a:r>
              <a:rPr lang="zh-CN" altLang="en-US" dirty="0"/>
              <a:t>而重新计算矩阵快速幂</a:t>
            </a:r>
            <a:endParaRPr lang="en-US" altLang="zh-CN" dirty="0"/>
          </a:p>
          <a:p>
            <a:r>
              <a:rPr lang="zh-CN" altLang="en-US" dirty="0"/>
              <a:t>如何解决这个问题？</a:t>
            </a:r>
          </a:p>
        </p:txBody>
      </p:sp>
    </p:spTree>
    <p:extLst>
      <p:ext uri="{BB962C8B-B14F-4D97-AF65-F5344CB8AC3E}">
        <p14:creationId xmlns:p14="http://schemas.microsoft.com/office/powerpoint/2010/main" val="23211297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23B3A-36FB-484B-8E6D-FA1F3EE48A99}"/>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3DE35107-2E36-4297-AE3C-D8FD40A4A3E1}"/>
              </a:ext>
            </a:extLst>
          </p:cNvPr>
          <p:cNvSpPr>
            <a:spLocks noGrp="1"/>
          </p:cNvSpPr>
          <p:nvPr>
            <p:ph idx="1"/>
          </p:nvPr>
        </p:nvSpPr>
        <p:spPr/>
        <p:txBody>
          <a:bodyPr/>
          <a:lstStyle/>
          <a:p>
            <a:r>
              <a:rPr lang="zh-CN" altLang="en-US" dirty="0"/>
              <a:t>我们可以把线段树建成一个</a:t>
            </a:r>
            <a:r>
              <a:rPr lang="en-US" altLang="zh-CN" dirty="0"/>
              <a:t>2^k</a:t>
            </a:r>
            <a:r>
              <a:rPr lang="zh-CN" altLang="en-US" dirty="0"/>
              <a:t>长度形式的</a:t>
            </a:r>
            <a:endParaRPr lang="en-US" altLang="zh-CN" dirty="0"/>
          </a:p>
          <a:p>
            <a:r>
              <a:rPr lang="zh-CN" altLang="en-US" dirty="0"/>
              <a:t>然后记录下区间修改矩阵的</a:t>
            </a:r>
            <a:r>
              <a:rPr lang="en-US" altLang="zh-CN" dirty="0"/>
              <a:t>2^0,2^1…2^k</a:t>
            </a:r>
            <a:r>
              <a:rPr lang="zh-CN" altLang="en-US" dirty="0"/>
              <a:t>次幂的值</a:t>
            </a:r>
          </a:p>
        </p:txBody>
      </p:sp>
      <p:pic>
        <p:nvPicPr>
          <p:cNvPr id="4" name="图片 3">
            <a:extLst>
              <a:ext uri="{FF2B5EF4-FFF2-40B4-BE49-F238E27FC236}">
                <a16:creationId xmlns:a16="http://schemas.microsoft.com/office/drawing/2014/main" id="{2E034376-022E-4D0F-A241-C7BC57C9CC68}"/>
              </a:ext>
            </a:extLst>
          </p:cNvPr>
          <p:cNvPicPr>
            <a:picLocks noChangeAspect="1"/>
          </p:cNvPicPr>
          <p:nvPr/>
        </p:nvPicPr>
        <p:blipFill>
          <a:blip r:embed="rId2"/>
          <a:stretch>
            <a:fillRect/>
          </a:stretch>
        </p:blipFill>
        <p:spPr>
          <a:xfrm>
            <a:off x="611560" y="3201988"/>
            <a:ext cx="5800725" cy="2924175"/>
          </a:xfrm>
          <a:prstGeom prst="rect">
            <a:avLst/>
          </a:prstGeom>
        </p:spPr>
      </p:pic>
    </p:spTree>
    <p:extLst>
      <p:ext uri="{BB962C8B-B14F-4D97-AF65-F5344CB8AC3E}">
        <p14:creationId xmlns:p14="http://schemas.microsoft.com/office/powerpoint/2010/main" val="289886981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C6215-E88A-4336-A07A-C6C1B79AA395}"/>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037143F6-C0D3-4040-8C14-7FDD30660AF8}"/>
              </a:ext>
            </a:extLst>
          </p:cNvPr>
          <p:cNvSpPr>
            <a:spLocks noGrp="1"/>
          </p:cNvSpPr>
          <p:nvPr>
            <p:ph idx="1"/>
          </p:nvPr>
        </p:nvSpPr>
        <p:spPr/>
        <p:txBody>
          <a:bodyPr/>
          <a:lstStyle/>
          <a:p>
            <a:r>
              <a:rPr lang="zh-CN" altLang="en-US" dirty="0"/>
              <a:t>每次</a:t>
            </a:r>
            <a:r>
              <a:rPr lang="en-US" altLang="zh-CN" dirty="0" err="1"/>
              <a:t>push_down</a:t>
            </a:r>
            <a:r>
              <a:rPr lang="zh-CN" altLang="en-US" dirty="0"/>
              <a:t>的时候，儿子的长度也是</a:t>
            </a:r>
            <a:r>
              <a:rPr lang="en-US" altLang="zh-CN" dirty="0"/>
              <a:t>2^k</a:t>
            </a:r>
            <a:r>
              <a:rPr lang="zh-CN" altLang="en-US" dirty="0"/>
              <a:t>形式的，这样可以直接利用记录的信息求解</a:t>
            </a:r>
            <a:endParaRPr lang="en-US" altLang="zh-CN" dirty="0"/>
          </a:p>
          <a:p>
            <a:endParaRPr lang="en-US" altLang="zh-CN" dirty="0"/>
          </a:p>
          <a:p>
            <a:r>
              <a:rPr lang="en-US" altLang="zh-CN" dirty="0"/>
              <a:t>O( </a:t>
            </a:r>
            <a:r>
              <a:rPr lang="en-US" altLang="zh-CN" dirty="0" err="1"/>
              <a:t>n+mlogn</a:t>
            </a:r>
            <a:r>
              <a:rPr lang="en-US" altLang="zh-CN" dirty="0"/>
              <a:t> )</a:t>
            </a:r>
            <a:endParaRPr lang="zh-CN" altLang="en-US" dirty="0"/>
          </a:p>
        </p:txBody>
      </p:sp>
    </p:spTree>
    <p:extLst>
      <p:ext uri="{BB962C8B-B14F-4D97-AF65-F5344CB8AC3E}">
        <p14:creationId xmlns:p14="http://schemas.microsoft.com/office/powerpoint/2010/main" val="61762026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53E79-3214-4E4E-BE7B-5BCA301B85C5}"/>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88705A95-4107-41F0-9DEB-325745B5D72B}"/>
              </a:ext>
            </a:extLst>
          </p:cNvPr>
          <p:cNvSpPr>
            <a:spLocks noGrp="1"/>
          </p:cNvSpPr>
          <p:nvPr>
            <p:ph idx="1"/>
          </p:nvPr>
        </p:nvSpPr>
        <p:spPr/>
        <p:txBody>
          <a:bodyPr/>
          <a:lstStyle/>
          <a:p>
            <a:r>
              <a:rPr lang="zh-CN" altLang="en-US" dirty="0"/>
              <a:t>使用序列上的颜色段均摊</a:t>
            </a:r>
            <a:endParaRPr lang="en-US" altLang="zh-CN" dirty="0"/>
          </a:p>
          <a:p>
            <a:r>
              <a:rPr lang="zh-CN" altLang="en-US" dirty="0"/>
              <a:t>每个完整的颜色段我们计算出快速幂</a:t>
            </a:r>
            <a:endParaRPr lang="en-US" altLang="zh-CN" dirty="0"/>
          </a:p>
          <a:p>
            <a:r>
              <a:rPr lang="zh-CN" altLang="en-US" dirty="0"/>
              <a:t>每次查询区间乘积时，发现会完整包含一些颜色段，以及边界上会有</a:t>
            </a:r>
            <a:r>
              <a:rPr lang="en-US" altLang="zh-CN" dirty="0"/>
              <a:t>O(1)</a:t>
            </a:r>
            <a:r>
              <a:rPr lang="zh-CN" altLang="en-US" dirty="0"/>
              <a:t>个不完全包含的段</a:t>
            </a:r>
            <a:endParaRPr lang="en-US" altLang="zh-CN" dirty="0"/>
          </a:p>
          <a:p>
            <a:r>
              <a:rPr lang="en-US" altLang="zh-CN" dirty="0"/>
              <a:t>O(1)</a:t>
            </a:r>
            <a:r>
              <a:rPr lang="zh-CN" altLang="en-US" dirty="0"/>
              <a:t>个不完整的段直接快速幂即可</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extLst>
      <p:ext uri="{BB962C8B-B14F-4D97-AF65-F5344CB8AC3E}">
        <p14:creationId xmlns:p14="http://schemas.microsoft.com/office/powerpoint/2010/main" val="373739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的旋转</a:t>
            </a:r>
          </a:p>
        </p:txBody>
      </p:sp>
      <p:sp>
        <p:nvSpPr>
          <p:cNvPr id="3" name="内容占位符 2"/>
          <p:cNvSpPr>
            <a:spLocks noGrp="1"/>
          </p:cNvSpPr>
          <p:nvPr>
            <p:ph idx="1"/>
          </p:nvPr>
        </p:nvSpPr>
        <p:spPr/>
        <p:txBody>
          <a:bodyPr>
            <a:normAutofit/>
          </a:bodyPr>
          <a:lstStyle/>
          <a:p>
            <a:r>
              <a:rPr lang="zh-CN" altLang="en-US" sz="2800" dirty="0"/>
              <a:t>旋转有单旋和双旋，</a:t>
            </a:r>
            <a:r>
              <a:rPr lang="en-US" altLang="zh-CN" sz="2800" dirty="0" err="1"/>
              <a:t>treap</a:t>
            </a:r>
            <a:r>
              <a:rPr lang="zh-CN" altLang="en-US" sz="2800" dirty="0"/>
              <a:t>只需要单旋，这一点比较简单</a:t>
            </a:r>
          </a:p>
        </p:txBody>
      </p:sp>
      <p:pic>
        <p:nvPicPr>
          <p:cNvPr id="5" name="Picture 1" descr="C:\Users\Administrator\AppData\Roaming\Tencent\Users\1974015903\QQ\WinTemp\RichOle\YS__R~Y`[T[LM_FILN3C91E.png"/>
          <p:cNvPicPr>
            <a:picLocks noChangeAspect="1" noChangeArrowheads="1"/>
          </p:cNvPicPr>
          <p:nvPr/>
        </p:nvPicPr>
        <p:blipFill>
          <a:blip r:embed="rId2" cstate="print"/>
          <a:srcRect/>
          <a:stretch>
            <a:fillRect/>
          </a:stretch>
        </p:blipFill>
        <p:spPr bwMode="auto">
          <a:xfrm>
            <a:off x="683567" y="2780928"/>
            <a:ext cx="4968553" cy="2127682"/>
          </a:xfrm>
          <a:prstGeom prst="rect">
            <a:avLst/>
          </a:prstGeom>
          <a:noFill/>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“重量”平衡树</a:t>
            </a:r>
          </a:p>
        </p:txBody>
      </p:sp>
      <p:sp>
        <p:nvSpPr>
          <p:cNvPr id="3" name="内容占位符 2"/>
          <p:cNvSpPr>
            <a:spLocks noGrp="1"/>
          </p:cNvSpPr>
          <p:nvPr>
            <p:ph idx="1"/>
          </p:nvPr>
        </p:nvSpPr>
        <p:spPr/>
        <p:txBody>
          <a:bodyPr>
            <a:normAutofit fontScale="92500"/>
          </a:bodyPr>
          <a:lstStyle/>
          <a:p>
            <a:r>
              <a:rPr lang="zh-CN" altLang="en-US" dirty="0"/>
              <a:t>平衡树旋转</a:t>
            </a:r>
            <a:r>
              <a:rPr lang="en-US" altLang="zh-CN" dirty="0"/>
              <a:t>/</a:t>
            </a:r>
            <a:r>
              <a:rPr lang="zh-CN" altLang="en-US" dirty="0"/>
              <a:t>重构的节点的</a:t>
            </a:r>
            <a:r>
              <a:rPr lang="en-US" altLang="zh-CN" dirty="0"/>
              <a:t>size</a:t>
            </a:r>
            <a:r>
              <a:rPr lang="zh-CN" altLang="en-US" dirty="0"/>
              <a:t>的和是</a:t>
            </a:r>
            <a:r>
              <a:rPr lang="en-US" altLang="zh-CN" dirty="0"/>
              <a:t>O( </a:t>
            </a:r>
            <a:r>
              <a:rPr lang="en-US" altLang="zh-CN" dirty="0" err="1"/>
              <a:t>nlogn</a:t>
            </a:r>
            <a:r>
              <a:rPr lang="en-US" altLang="zh-CN" dirty="0"/>
              <a:t> )</a:t>
            </a:r>
          </a:p>
          <a:p>
            <a:r>
              <a:rPr lang="zh-CN" altLang="en-US" dirty="0"/>
              <a:t>这样可以在旋转的时候暴力重构一些信息</a:t>
            </a:r>
            <a:endParaRPr lang="en-US" altLang="zh-CN" dirty="0"/>
          </a:p>
          <a:p>
            <a:r>
              <a:rPr lang="zh-CN" altLang="en-US" dirty="0"/>
              <a:t>一般用来解决动态标号问题：</a:t>
            </a:r>
            <a:endParaRPr lang="en-US" altLang="zh-CN" dirty="0"/>
          </a:p>
          <a:p>
            <a:r>
              <a:rPr lang="zh-CN" altLang="en-US" dirty="0"/>
              <a:t>序列</a:t>
            </a:r>
            <a:endParaRPr lang="en-US" altLang="zh-CN" dirty="0"/>
          </a:p>
          <a:p>
            <a:r>
              <a:rPr lang="en-US" altLang="zh-CN" dirty="0"/>
              <a:t>1.</a:t>
            </a:r>
            <a:r>
              <a:rPr lang="zh-CN" altLang="en-US" dirty="0"/>
              <a:t>在</a:t>
            </a:r>
            <a:r>
              <a:rPr lang="en-US" altLang="zh-CN" dirty="0"/>
              <a:t>x</a:t>
            </a:r>
            <a:r>
              <a:rPr lang="zh-CN" altLang="en-US" dirty="0"/>
              <a:t>后面插入</a:t>
            </a:r>
            <a:r>
              <a:rPr lang="en-US" altLang="zh-CN" dirty="0"/>
              <a:t>y</a:t>
            </a:r>
          </a:p>
          <a:p>
            <a:r>
              <a:rPr lang="en-US" altLang="zh-CN" dirty="0"/>
              <a:t>2.</a:t>
            </a:r>
            <a:r>
              <a:rPr lang="zh-CN" altLang="en-US" dirty="0"/>
              <a:t>查询</a:t>
            </a:r>
            <a:r>
              <a:rPr lang="en-US" altLang="zh-CN" dirty="0"/>
              <a:t>x</a:t>
            </a:r>
            <a:r>
              <a:rPr lang="zh-CN" altLang="en-US" dirty="0"/>
              <a:t>和</a:t>
            </a:r>
            <a:r>
              <a:rPr lang="en-US" altLang="zh-CN" dirty="0"/>
              <a:t>y</a:t>
            </a:r>
            <a:r>
              <a:rPr lang="zh-CN" altLang="en-US" dirty="0"/>
              <a:t>在序列上的先后问题，这个要求</a:t>
            </a:r>
            <a:r>
              <a:rPr lang="en-US" altLang="zh-CN" dirty="0"/>
              <a:t>O(1)</a:t>
            </a:r>
          </a:p>
          <a:p>
            <a:r>
              <a:rPr lang="zh-CN" altLang="en-US" dirty="0"/>
              <a:t>可以线性解决，但是由于其他部分一般带</a:t>
            </a:r>
            <a:r>
              <a:rPr lang="en-US" altLang="zh-CN" dirty="0"/>
              <a:t>log</a:t>
            </a:r>
            <a:r>
              <a:rPr lang="zh-CN" altLang="en-US" dirty="0"/>
              <a:t>所以</a:t>
            </a:r>
            <a:r>
              <a:rPr lang="en-US" altLang="zh-CN" dirty="0"/>
              <a:t>OI</a:t>
            </a:r>
            <a:r>
              <a:rPr lang="zh-CN" altLang="en-US" dirty="0"/>
              <a:t>中一般采用</a:t>
            </a:r>
            <a:r>
              <a:rPr lang="en-US" altLang="zh-CN" dirty="0"/>
              <a:t>O( </a:t>
            </a:r>
            <a:r>
              <a:rPr lang="en-US" altLang="zh-CN" dirty="0" err="1"/>
              <a:t>nlogn</a:t>
            </a:r>
            <a:r>
              <a:rPr lang="en-US" altLang="zh-CN" dirty="0"/>
              <a:t> )</a:t>
            </a:r>
            <a:r>
              <a:rPr lang="zh-CN" altLang="en-US" dirty="0"/>
              <a:t>的解决方法</a:t>
            </a:r>
            <a:endParaRPr lang="en-US" altLang="zh-CN" dirty="0"/>
          </a:p>
        </p:txBody>
      </p:sp>
    </p:spTree>
    <p:extLst>
      <p:ext uri="{BB962C8B-B14F-4D97-AF65-F5344CB8AC3E}">
        <p14:creationId xmlns:p14="http://schemas.microsoft.com/office/powerpoint/2010/main" val="32572144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“重量”平衡树</a:t>
            </a:r>
          </a:p>
        </p:txBody>
      </p:sp>
      <p:sp>
        <p:nvSpPr>
          <p:cNvPr id="3" name="内容占位符 2"/>
          <p:cNvSpPr>
            <a:spLocks noGrp="1"/>
          </p:cNvSpPr>
          <p:nvPr>
            <p:ph idx="1"/>
          </p:nvPr>
        </p:nvSpPr>
        <p:spPr/>
        <p:txBody>
          <a:bodyPr/>
          <a:lstStyle/>
          <a:p>
            <a:r>
              <a:rPr lang="zh-CN" altLang="en-US" dirty="0"/>
              <a:t>应用：</a:t>
            </a:r>
            <a:endParaRPr lang="en-US" altLang="zh-CN" dirty="0"/>
          </a:p>
          <a:p>
            <a:endParaRPr lang="en-US" altLang="zh-CN" dirty="0"/>
          </a:p>
          <a:p>
            <a:r>
              <a:rPr lang="zh-CN" altLang="en-US" dirty="0"/>
              <a:t>套用动态标号法可以得到平衡树维护后缀数组的算法，被称为“后缀平衡树”</a:t>
            </a:r>
            <a:endParaRPr lang="en-US" altLang="zh-CN" dirty="0"/>
          </a:p>
          <a:p>
            <a:r>
              <a:rPr lang="zh-CN" altLang="en-US" dirty="0"/>
              <a:t>可以实现树套树的外层树插入</a:t>
            </a:r>
          </a:p>
        </p:txBody>
      </p:sp>
    </p:spTree>
    <p:extLst>
      <p:ext uri="{BB962C8B-B14F-4D97-AF65-F5344CB8AC3E}">
        <p14:creationId xmlns:p14="http://schemas.microsoft.com/office/powerpoint/2010/main" val="38455723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Luogu5610 [Ynoi2013]</a:t>
            </a:r>
            <a:r>
              <a:rPr lang="zh-CN" altLang="en-US" dirty="0"/>
              <a:t>大学</a:t>
            </a:r>
          </a:p>
        </p:txBody>
      </p:sp>
      <p:sp>
        <p:nvSpPr>
          <p:cNvPr id="3" name="内容占位符 2"/>
          <p:cNvSpPr>
            <a:spLocks noGrp="1"/>
          </p:cNvSpPr>
          <p:nvPr>
            <p:ph idx="1"/>
          </p:nvPr>
        </p:nvSpPr>
        <p:spPr/>
        <p:txBody>
          <a:bodyPr/>
          <a:lstStyle/>
          <a:p>
            <a:r>
              <a:rPr lang="zh-CN" altLang="en-US" dirty="0"/>
              <a:t>序列</a:t>
            </a:r>
            <a:endParaRPr lang="en-US" altLang="zh-CN" dirty="0"/>
          </a:p>
          <a:p>
            <a:r>
              <a:rPr lang="en-US" altLang="zh-CN" dirty="0"/>
              <a:t>1.</a:t>
            </a:r>
            <a:r>
              <a:rPr lang="zh-CN" altLang="en-US" dirty="0"/>
              <a:t>区间</a:t>
            </a:r>
            <a:r>
              <a:rPr lang="en-US" altLang="zh-CN" dirty="0"/>
              <a:t>x</a:t>
            </a:r>
            <a:r>
              <a:rPr lang="zh-CN" altLang="en-US" dirty="0"/>
              <a:t>倍数</a:t>
            </a:r>
            <a:r>
              <a:rPr lang="en-US" altLang="zh-CN" dirty="0"/>
              <a:t>/x</a:t>
            </a:r>
          </a:p>
          <a:p>
            <a:r>
              <a:rPr lang="en-US" altLang="zh-CN" dirty="0"/>
              <a:t>2.</a:t>
            </a:r>
            <a:r>
              <a:rPr lang="zh-CN" altLang="en-US" dirty="0"/>
              <a:t>区间和</a:t>
            </a:r>
            <a:endParaRPr lang="en-US" altLang="zh-CN" dirty="0"/>
          </a:p>
          <a:p>
            <a:r>
              <a:rPr lang="zh-CN" altLang="en-US" dirty="0"/>
              <a:t>强制在线</a:t>
            </a:r>
            <a:endParaRPr lang="en-US" altLang="zh-CN" dirty="0"/>
          </a:p>
          <a:p>
            <a:endParaRPr lang="en-US" altLang="zh-CN" dirty="0"/>
          </a:p>
          <a:p>
            <a:r>
              <a:rPr lang="zh-CN" altLang="en-US" dirty="0"/>
              <a:t>序列长度</a:t>
            </a:r>
            <a:r>
              <a:rPr lang="en-US" altLang="zh-CN" dirty="0"/>
              <a:t>&lt;=1e5</a:t>
            </a:r>
            <a:r>
              <a:rPr lang="zh-CN" altLang="en-US" dirty="0"/>
              <a:t>，值域</a:t>
            </a:r>
            <a:r>
              <a:rPr lang="en-US" altLang="zh-CN" dirty="0"/>
              <a:t>&lt;=5e5</a:t>
            </a:r>
            <a:endParaRPr lang="zh-CN" altLang="en-US" dirty="0"/>
          </a:p>
        </p:txBody>
      </p:sp>
    </p:spTree>
    <p:extLst>
      <p:ext uri="{BB962C8B-B14F-4D97-AF65-F5344CB8AC3E}">
        <p14:creationId xmlns:p14="http://schemas.microsoft.com/office/powerpoint/2010/main" val="1786897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考虑到一个数最多被除</a:t>
            </a:r>
            <a:r>
              <a:rPr lang="en-US" altLang="zh-CN" dirty="0"/>
              <a:t>log</a:t>
            </a:r>
            <a:r>
              <a:rPr lang="zh-CN" altLang="en-US" dirty="0"/>
              <a:t>次，如果除数非</a:t>
            </a:r>
            <a:r>
              <a:rPr lang="en-US" altLang="zh-CN" dirty="0"/>
              <a:t>1</a:t>
            </a:r>
          </a:p>
          <a:p>
            <a:r>
              <a:rPr lang="zh-CN" altLang="en-US" dirty="0"/>
              <a:t>所以问题变成了如何快速找出</a:t>
            </a:r>
            <a:r>
              <a:rPr lang="en-US" altLang="zh-CN" dirty="0"/>
              <a:t>x</a:t>
            </a:r>
            <a:r>
              <a:rPr lang="zh-CN" altLang="en-US" dirty="0"/>
              <a:t>的倍数</a:t>
            </a:r>
          </a:p>
        </p:txBody>
      </p:sp>
    </p:spTree>
    <p:extLst>
      <p:ext uri="{BB962C8B-B14F-4D97-AF65-F5344CB8AC3E}">
        <p14:creationId xmlns:p14="http://schemas.microsoft.com/office/powerpoint/2010/main" val="37372235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a:bodyPr>
          <a:lstStyle/>
          <a:p>
            <a:r>
              <a:rPr lang="zh-CN" altLang="en-US" dirty="0"/>
              <a:t>我只会一个很无聊很幼稚很简单很暴力的做法</a:t>
            </a:r>
            <a:endParaRPr lang="en-US" altLang="zh-CN" dirty="0"/>
          </a:p>
          <a:p>
            <a:r>
              <a:rPr lang="zh-CN" altLang="en-US" dirty="0"/>
              <a:t>就是把每个下标插入到其因数的所有平衡树里</a:t>
            </a:r>
            <a:endParaRPr lang="en-US" altLang="zh-CN" dirty="0"/>
          </a:p>
          <a:p>
            <a:r>
              <a:rPr lang="zh-CN" altLang="en-US" dirty="0"/>
              <a:t>然后每次</a:t>
            </a:r>
            <a:r>
              <a:rPr lang="en-US" altLang="zh-CN" dirty="0"/>
              <a:t>x</a:t>
            </a:r>
            <a:r>
              <a:rPr lang="zh-CN" altLang="en-US" dirty="0"/>
              <a:t>的倍数</a:t>
            </a:r>
            <a:r>
              <a:rPr lang="en-US" altLang="zh-CN" dirty="0"/>
              <a:t>/x</a:t>
            </a:r>
            <a:r>
              <a:rPr lang="zh-CN" altLang="en-US" dirty="0"/>
              <a:t>，就在</a:t>
            </a:r>
            <a:r>
              <a:rPr lang="en-US" altLang="zh-CN" dirty="0"/>
              <a:t>x</a:t>
            </a:r>
            <a:r>
              <a:rPr lang="zh-CN" altLang="en-US" dirty="0"/>
              <a:t>对应的平衡树里面暴力查询一段区间的每个数是否是</a:t>
            </a:r>
            <a:r>
              <a:rPr lang="en-US" altLang="zh-CN" dirty="0"/>
              <a:t>x</a:t>
            </a:r>
            <a:r>
              <a:rPr lang="zh-CN" altLang="en-US" dirty="0"/>
              <a:t>倍数</a:t>
            </a:r>
            <a:endParaRPr lang="en-US" altLang="zh-CN" dirty="0"/>
          </a:p>
          <a:p>
            <a:r>
              <a:rPr lang="zh-CN" altLang="en-US" dirty="0"/>
              <a:t>由于平衡树的复杂度是</a:t>
            </a:r>
            <a:r>
              <a:rPr lang="en-US" altLang="zh-CN" dirty="0"/>
              <a:t>O( </a:t>
            </a:r>
            <a:r>
              <a:rPr lang="en-US" altLang="zh-CN" dirty="0" err="1"/>
              <a:t>logn</a:t>
            </a:r>
            <a:r>
              <a:rPr lang="en-US" altLang="zh-CN" dirty="0"/>
              <a:t> + s )</a:t>
            </a:r>
            <a:r>
              <a:rPr lang="zh-CN" altLang="en-US" dirty="0"/>
              <a:t>（</a:t>
            </a:r>
            <a:r>
              <a:rPr lang="en-US" altLang="zh-CN" dirty="0"/>
              <a:t>s</a:t>
            </a:r>
            <a:r>
              <a:rPr lang="zh-CN" altLang="en-US" dirty="0"/>
              <a:t>是这个区间的点数）</a:t>
            </a:r>
            <a:endParaRPr lang="en-US" altLang="zh-CN" dirty="0"/>
          </a:p>
          <a:p>
            <a:r>
              <a:rPr lang="en-US" altLang="zh-CN" dirty="0"/>
              <a:t>d(v)</a:t>
            </a:r>
            <a:r>
              <a:rPr lang="zh-CN" altLang="en-US" dirty="0"/>
              <a:t>表示</a:t>
            </a:r>
            <a:r>
              <a:rPr lang="en-US" altLang="zh-CN" dirty="0"/>
              <a:t>&lt;=v</a:t>
            </a:r>
            <a:r>
              <a:rPr lang="zh-CN" altLang="en-US" dirty="0"/>
              <a:t>的所有数里面最大的约数个数</a:t>
            </a:r>
            <a:endParaRPr lang="en-US" altLang="zh-CN" dirty="0"/>
          </a:p>
          <a:p>
            <a:r>
              <a:rPr lang="zh-CN" altLang="en-US" dirty="0"/>
              <a:t>所以总复杂度是</a:t>
            </a:r>
            <a:r>
              <a:rPr lang="en-US" altLang="zh-CN" dirty="0"/>
              <a:t>O( </a:t>
            </a:r>
            <a:r>
              <a:rPr lang="en-US" altLang="zh-CN" dirty="0" err="1"/>
              <a:t>nd</a:t>
            </a:r>
            <a:r>
              <a:rPr lang="en-US" altLang="zh-CN" dirty="0"/>
              <a:t>(v) + </a:t>
            </a:r>
            <a:r>
              <a:rPr lang="en-US" altLang="zh-CN" dirty="0" err="1"/>
              <a:t>nlognlogv</a:t>
            </a:r>
            <a:r>
              <a:rPr lang="en-US" altLang="zh-CN" dirty="0"/>
              <a:t> +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8858383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atinLnBrk="1"/>
            <a:r>
              <a:rPr lang="en-US" altLang="zh-CN" dirty="0"/>
              <a:t>CF438D</a:t>
            </a:r>
          </a:p>
        </p:txBody>
      </p:sp>
      <p:sp>
        <p:nvSpPr>
          <p:cNvPr id="3" name="内容占位符 2"/>
          <p:cNvSpPr>
            <a:spLocks noGrp="1"/>
          </p:cNvSpPr>
          <p:nvPr>
            <p:ph idx="1"/>
          </p:nvPr>
        </p:nvSpPr>
        <p:spPr/>
        <p:txBody>
          <a:bodyPr/>
          <a:lstStyle/>
          <a:p>
            <a:r>
              <a:rPr lang="zh-CN" altLang="en-US" dirty="0"/>
              <a:t>单点修改</a:t>
            </a:r>
            <a:endParaRPr lang="en-US" altLang="zh-CN" dirty="0"/>
          </a:p>
          <a:p>
            <a:r>
              <a:rPr lang="zh-CN" altLang="en-US" dirty="0"/>
              <a:t>区间</a:t>
            </a:r>
            <a:r>
              <a:rPr lang="en-US" altLang="zh-CN" dirty="0"/>
              <a:t>mod p</a:t>
            </a:r>
          </a:p>
          <a:p>
            <a:r>
              <a:rPr lang="zh-CN" altLang="en-US" dirty="0"/>
              <a:t>区间和</a:t>
            </a:r>
            <a:endParaRPr lang="en-US" altLang="zh-CN" dirty="0"/>
          </a:p>
          <a:p>
            <a:r>
              <a:rPr lang="en-US" altLang="zh-CN" dirty="0"/>
              <a:t>p &lt;= 1e9</a:t>
            </a:r>
            <a:endParaRPr lang="zh-CN" altLang="en-US" dirty="0"/>
          </a:p>
        </p:txBody>
      </p:sp>
    </p:spTree>
    <p:extLst>
      <p:ext uri="{BB962C8B-B14F-4D97-AF65-F5344CB8AC3E}">
        <p14:creationId xmlns:p14="http://schemas.microsoft.com/office/powerpoint/2010/main" val="17202052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a:t>
            </a:r>
            <a:r>
              <a:rPr lang="en-US" altLang="zh-CN" dirty="0"/>
              <a:t>x&gt;=2p,x mod p&lt;=p&lt;=2p/2&lt;=x</a:t>
            </a:r>
          </a:p>
          <a:p>
            <a:r>
              <a:rPr lang="zh-CN" altLang="en-US" dirty="0"/>
              <a:t>如果</a:t>
            </a:r>
            <a:r>
              <a:rPr lang="en-US" altLang="zh-CN" dirty="0"/>
              <a:t>p&lt;=x&lt;2p,x mod p=x-p&lt;x/2</a:t>
            </a:r>
          </a:p>
          <a:p>
            <a:r>
              <a:rPr lang="zh-CN" altLang="en-US" dirty="0"/>
              <a:t>所以每个数每次会减半，最多</a:t>
            </a:r>
            <a:r>
              <a:rPr lang="en-US" altLang="zh-CN" dirty="0" err="1"/>
              <a:t>logv</a:t>
            </a:r>
            <a:r>
              <a:rPr lang="zh-CN" altLang="en-US" dirty="0"/>
              <a:t>次之后就变成</a:t>
            </a:r>
            <a:r>
              <a:rPr lang="en-US" altLang="zh-CN" dirty="0"/>
              <a:t>0</a:t>
            </a:r>
            <a:r>
              <a:rPr lang="zh-CN" altLang="en-US" dirty="0"/>
              <a:t>了</a:t>
            </a:r>
            <a:endParaRPr lang="en-US" altLang="zh-CN" dirty="0"/>
          </a:p>
          <a:p>
            <a:r>
              <a:rPr lang="zh-CN" altLang="en-US" dirty="0"/>
              <a:t>线段树维护一个区间最大值，能减就减</a:t>
            </a:r>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lognlogv</a:t>
            </a:r>
            <a:r>
              <a:rPr lang="en-US" altLang="zh-CN" dirty="0"/>
              <a:t> )</a:t>
            </a:r>
            <a:endParaRPr lang="zh-CN" altLang="en-US" dirty="0"/>
          </a:p>
        </p:txBody>
      </p:sp>
    </p:spTree>
    <p:extLst>
      <p:ext uri="{BB962C8B-B14F-4D97-AF65-F5344CB8AC3E}">
        <p14:creationId xmlns:p14="http://schemas.microsoft.com/office/powerpoint/2010/main" val="16713737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 6315 Naive Operations</a:t>
            </a:r>
            <a:endParaRPr lang="zh-CN" altLang="en-US" dirty="0"/>
          </a:p>
        </p:txBody>
      </p:sp>
      <p:sp>
        <p:nvSpPr>
          <p:cNvPr id="3" name="内容占位符 2"/>
          <p:cNvSpPr>
            <a:spLocks noGrp="1"/>
          </p:cNvSpPr>
          <p:nvPr>
            <p:ph idx="1"/>
          </p:nvPr>
        </p:nvSpPr>
        <p:spPr/>
        <p:txBody>
          <a:bodyPr/>
          <a:lstStyle/>
          <a:p>
            <a:r>
              <a:rPr lang="zh-CN" altLang="en-US" dirty="0"/>
              <a:t>给两个序列</a:t>
            </a:r>
            <a:r>
              <a:rPr lang="en-US" altLang="zh-CN" dirty="0"/>
              <a:t>a</a:t>
            </a:r>
            <a:r>
              <a:rPr lang="zh-CN" altLang="en-US" dirty="0"/>
              <a:t>和</a:t>
            </a:r>
            <a:r>
              <a:rPr lang="en-US" altLang="zh-CN" dirty="0"/>
              <a:t>b</a:t>
            </a:r>
            <a:r>
              <a:rPr lang="zh-CN" altLang="en-US" dirty="0"/>
              <a:t>，</a:t>
            </a:r>
            <a:r>
              <a:rPr lang="en-US" altLang="zh-CN" dirty="0"/>
              <a:t>b</a:t>
            </a:r>
            <a:r>
              <a:rPr lang="zh-CN" altLang="en-US" dirty="0"/>
              <a:t>是</a:t>
            </a:r>
            <a:r>
              <a:rPr lang="en-US" altLang="zh-CN" dirty="0"/>
              <a:t>1-n</a:t>
            </a:r>
            <a:r>
              <a:rPr lang="zh-CN" altLang="en-US" dirty="0"/>
              <a:t>的</a:t>
            </a:r>
            <a:r>
              <a:rPr lang="zh-CN" altLang="en-US" dirty="0">
                <a:solidFill>
                  <a:srgbClr val="FF0000"/>
                </a:solidFill>
              </a:rPr>
              <a:t>排列</a:t>
            </a:r>
            <a:endParaRPr lang="en-US" altLang="zh-CN" dirty="0">
              <a:solidFill>
                <a:srgbClr val="FF0000"/>
              </a:solidFill>
            </a:endParaRPr>
          </a:p>
          <a:p>
            <a:r>
              <a:rPr lang="en-US" altLang="zh-CN" dirty="0"/>
              <a:t>1.a</a:t>
            </a:r>
            <a:r>
              <a:rPr lang="zh-CN" altLang="en-US" dirty="0"/>
              <a:t>区间加</a:t>
            </a:r>
            <a:r>
              <a:rPr lang="en-US" altLang="zh-CN" dirty="0">
                <a:solidFill>
                  <a:srgbClr val="FF0000"/>
                </a:solidFill>
              </a:rPr>
              <a:t>1</a:t>
            </a:r>
          </a:p>
          <a:p>
            <a:r>
              <a:rPr lang="en-US" altLang="zh-CN" dirty="0"/>
              <a:t>2.</a:t>
            </a:r>
            <a:r>
              <a:rPr lang="zh-CN" altLang="en-US" dirty="0"/>
              <a:t>求区间内所有</a:t>
            </a:r>
            <a:r>
              <a:rPr lang="en-US" altLang="zh-CN" dirty="0"/>
              <a:t>[</a:t>
            </a:r>
            <a:r>
              <a:rPr lang="en-US" altLang="zh-CN" dirty="0" err="1"/>
              <a:t>ai</a:t>
            </a:r>
            <a:r>
              <a:rPr lang="en-US" altLang="zh-CN" dirty="0"/>
              <a:t>/bi]</a:t>
            </a:r>
            <a:r>
              <a:rPr lang="zh-CN" altLang="en-US" dirty="0"/>
              <a:t>的和</a:t>
            </a:r>
          </a:p>
        </p:txBody>
      </p:sp>
    </p:spTree>
    <p:extLst>
      <p:ext uri="{BB962C8B-B14F-4D97-AF65-F5344CB8AC3E}">
        <p14:creationId xmlns:p14="http://schemas.microsoft.com/office/powerpoint/2010/main" val="38016552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假设进行了</a:t>
            </a:r>
            <a:r>
              <a:rPr lang="en-US" altLang="zh-CN" dirty="0"/>
              <a:t>n</a:t>
            </a:r>
            <a:r>
              <a:rPr lang="zh-CN" altLang="en-US" dirty="0"/>
              <a:t>次全局加</a:t>
            </a:r>
            <a:endParaRPr lang="en-US" altLang="zh-CN" dirty="0"/>
          </a:p>
          <a:p>
            <a:r>
              <a:rPr lang="zh-CN" altLang="en-US" dirty="0"/>
              <a:t>发现全局的和是</a:t>
            </a:r>
            <a:r>
              <a:rPr lang="en-US" altLang="zh-CN" dirty="0"/>
              <a:t>sigma( n/1 + n/2 + … + n/n ) = O( </a:t>
            </a:r>
            <a:r>
              <a:rPr lang="en-US" altLang="zh-CN" dirty="0" err="1"/>
              <a:t>nlogn</a:t>
            </a:r>
            <a:r>
              <a:rPr lang="en-US" altLang="zh-CN" dirty="0"/>
              <a:t> )</a:t>
            </a:r>
          </a:p>
          <a:p>
            <a:r>
              <a:rPr lang="zh-CN" altLang="en-US" dirty="0"/>
              <a:t>这是一个调和级数</a:t>
            </a:r>
            <a:endParaRPr lang="en-US" altLang="zh-CN" dirty="0"/>
          </a:p>
          <a:p>
            <a:r>
              <a:rPr lang="zh-CN" altLang="en-US" dirty="0"/>
              <a:t>用树状数组维护答案序列</a:t>
            </a:r>
            <a:endParaRPr lang="en-US" altLang="zh-CN" dirty="0"/>
          </a:p>
          <a:p>
            <a:r>
              <a:rPr lang="zh-CN" altLang="en-US" dirty="0"/>
              <a:t>于是每次如果有一个点的答案发生变化，就在一个点位置</a:t>
            </a:r>
            <a:r>
              <a:rPr lang="en-US" altLang="zh-CN" dirty="0"/>
              <a:t>+1</a:t>
            </a:r>
            <a:r>
              <a:rPr lang="zh-CN" altLang="en-US" dirty="0"/>
              <a:t>即可</a:t>
            </a:r>
            <a:endParaRPr lang="en-US" altLang="zh-CN" dirty="0"/>
          </a:p>
          <a:p>
            <a:r>
              <a:rPr lang="zh-CN" altLang="en-US" dirty="0"/>
              <a:t>总复杂度</a:t>
            </a:r>
            <a:r>
              <a:rPr lang="en-US" altLang="zh-CN" dirty="0"/>
              <a:t>O( mlog^2n )</a:t>
            </a:r>
            <a:endParaRPr lang="zh-CN" altLang="en-US" dirty="0"/>
          </a:p>
        </p:txBody>
      </p:sp>
    </p:spTree>
    <p:extLst>
      <p:ext uri="{BB962C8B-B14F-4D97-AF65-F5344CB8AC3E}">
        <p14:creationId xmlns:p14="http://schemas.microsoft.com/office/powerpoint/2010/main" val="39577728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6AA93-DC5F-4675-A104-DA66C5B04DD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1A0FC05-C5FC-4950-B02A-DA4BF740CC7C}"/>
              </a:ext>
            </a:extLst>
          </p:cNvPr>
          <p:cNvSpPr>
            <a:spLocks noGrp="1"/>
          </p:cNvSpPr>
          <p:nvPr>
            <p:ph idx="1"/>
          </p:nvPr>
        </p:nvSpPr>
        <p:spPr/>
        <p:txBody>
          <a:bodyPr/>
          <a:lstStyle/>
          <a:p>
            <a:r>
              <a:rPr lang="zh-CN" altLang="en-US" dirty="0"/>
              <a:t>怎么找出每次修改的位置呢</a:t>
            </a:r>
            <a:endParaRPr lang="en-US" altLang="zh-CN" dirty="0"/>
          </a:p>
          <a:p>
            <a:r>
              <a:rPr lang="zh-CN" altLang="en-US" dirty="0"/>
              <a:t>线段树维护序列，每个位置初始是 </a:t>
            </a:r>
            <a:r>
              <a:rPr lang="en-US" altLang="zh-CN" dirty="0"/>
              <a:t>-bi</a:t>
            </a:r>
          </a:p>
          <a:p>
            <a:r>
              <a:rPr lang="zh-CN" altLang="en-US" dirty="0"/>
              <a:t>每次区间加</a:t>
            </a:r>
            <a:r>
              <a:rPr lang="en-US" altLang="zh-CN" dirty="0"/>
              <a:t>1</a:t>
            </a:r>
            <a:r>
              <a:rPr lang="zh-CN" altLang="en-US" dirty="0"/>
              <a:t>相当于线段树的区间加</a:t>
            </a:r>
            <a:r>
              <a:rPr lang="en-US" altLang="zh-CN" dirty="0"/>
              <a:t>1</a:t>
            </a:r>
          </a:p>
          <a:p>
            <a:r>
              <a:rPr lang="zh-CN" altLang="en-US" dirty="0"/>
              <a:t>每次操作完之后，找哪些位置是</a:t>
            </a:r>
            <a:r>
              <a:rPr lang="en-US" altLang="zh-CN" dirty="0"/>
              <a:t>0</a:t>
            </a:r>
            <a:r>
              <a:rPr lang="zh-CN" altLang="en-US" dirty="0"/>
              <a:t>，这个可以维护一个最大值来维护出来</a:t>
            </a:r>
          </a:p>
          <a:p>
            <a:r>
              <a:rPr lang="zh-CN" altLang="en-US" dirty="0"/>
              <a:t>把这些</a:t>
            </a:r>
            <a:r>
              <a:rPr lang="en-US" altLang="zh-CN" dirty="0"/>
              <a:t>0</a:t>
            </a:r>
            <a:r>
              <a:rPr lang="zh-CN" altLang="en-US" dirty="0"/>
              <a:t>位置直接进行修改即可 </a:t>
            </a:r>
          </a:p>
        </p:txBody>
      </p:sp>
    </p:spTree>
    <p:extLst>
      <p:ext uri="{BB962C8B-B14F-4D97-AF65-F5344CB8AC3E}">
        <p14:creationId xmlns:p14="http://schemas.microsoft.com/office/powerpoint/2010/main" val="3079629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的插入</a:t>
            </a:r>
          </a:p>
        </p:txBody>
      </p:sp>
      <p:sp>
        <p:nvSpPr>
          <p:cNvPr id="3" name="内容占位符 2"/>
          <p:cNvSpPr>
            <a:spLocks noGrp="1"/>
          </p:cNvSpPr>
          <p:nvPr>
            <p:ph idx="1"/>
          </p:nvPr>
        </p:nvSpPr>
        <p:spPr/>
        <p:txBody>
          <a:bodyPr>
            <a:normAutofit/>
          </a:bodyPr>
          <a:lstStyle/>
          <a:p>
            <a:r>
              <a:rPr lang="zh-CN" altLang="en-US" sz="2800" dirty="0"/>
              <a:t>先给这个节点分配一个随机的堆权值</a:t>
            </a:r>
            <a:endParaRPr lang="en-US" altLang="zh-CN" sz="2800" dirty="0"/>
          </a:p>
          <a:p>
            <a:r>
              <a:rPr lang="zh-CN" altLang="en-US" sz="2800" dirty="0"/>
              <a:t>然后把这个节点按照</a:t>
            </a:r>
            <a:r>
              <a:rPr lang="en-US" altLang="zh-CN" sz="2800" dirty="0" err="1"/>
              <a:t>bst</a:t>
            </a:r>
            <a:r>
              <a:rPr lang="zh-CN" altLang="en-US" sz="2800" dirty="0"/>
              <a:t>的规则插入到一个叶子上：</a:t>
            </a:r>
            <a:endParaRPr lang="en-US" altLang="zh-CN" sz="2800" dirty="0"/>
          </a:p>
          <a:p>
            <a:r>
              <a:rPr lang="zh-CN" altLang="en-US" sz="2800" dirty="0"/>
              <a:t>从根节点开始，逐个判断当前节点的值与插入值的大小关系。如果插入值小于当前节点值，则递归至左儿子；大于则递归至右儿子；</a:t>
            </a:r>
            <a:endParaRPr lang="en-US" altLang="zh-CN" sz="2800" dirty="0"/>
          </a:p>
          <a:p>
            <a:r>
              <a:rPr lang="zh-CN" altLang="en-US" sz="2800" dirty="0"/>
              <a:t>然后通过旋转来调整，使得</a:t>
            </a:r>
            <a:r>
              <a:rPr lang="en-US" altLang="zh-CN" sz="2800" dirty="0" err="1"/>
              <a:t>treap</a:t>
            </a:r>
            <a:r>
              <a:rPr lang="zh-CN" altLang="en-US" sz="2800" dirty="0"/>
              <a:t>满足堆性质</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UOJ228. </a:t>
            </a:r>
            <a:r>
              <a:rPr lang="zh-CN" altLang="en-US" dirty="0"/>
              <a:t>基础数据结构练习题</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443894" y="1600200"/>
            <a:ext cx="8268379" cy="1756792"/>
          </a:xfrm>
          <a:prstGeom prst="rect">
            <a:avLst/>
          </a:prstGeom>
        </p:spPr>
      </p:pic>
    </p:spTree>
    <p:extLst>
      <p:ext uri="{BB962C8B-B14F-4D97-AF65-F5344CB8AC3E}">
        <p14:creationId xmlns:p14="http://schemas.microsoft.com/office/powerpoint/2010/main" val="376229296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err="1"/>
              <a:t>sqrt</a:t>
            </a:r>
            <a:r>
              <a:rPr lang="zh-CN" altLang="en-US" dirty="0"/>
              <a:t>这个操作肯定是一个均摊，因为下降很快</a:t>
            </a:r>
            <a:endParaRPr lang="en-US" altLang="zh-CN" dirty="0"/>
          </a:p>
          <a:p>
            <a:r>
              <a:rPr lang="zh-CN" altLang="en-US" dirty="0"/>
              <a:t>但是有区间加，怎么办呢</a:t>
            </a:r>
            <a:endParaRPr lang="en-US" altLang="zh-CN" dirty="0"/>
          </a:p>
          <a:p>
            <a:r>
              <a:rPr lang="zh-CN" altLang="en-US" dirty="0"/>
              <a:t>想一想感觉可以维护值相同的连续段试试？</a:t>
            </a:r>
          </a:p>
        </p:txBody>
      </p:sp>
    </p:spTree>
    <p:extLst>
      <p:ext uri="{BB962C8B-B14F-4D97-AF65-F5344CB8AC3E}">
        <p14:creationId xmlns:p14="http://schemas.microsoft.com/office/powerpoint/2010/main" val="42664948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然后就</a:t>
            </a:r>
            <a:r>
              <a:rPr lang="en-US" altLang="zh-CN" dirty="0"/>
              <a:t>TLE</a:t>
            </a:r>
            <a:r>
              <a:rPr lang="zh-CN" altLang="en-US" dirty="0"/>
              <a:t>了</a:t>
            </a:r>
            <a:endParaRPr lang="en-US" altLang="zh-CN" dirty="0"/>
          </a:p>
          <a:p>
            <a:r>
              <a:rPr lang="zh-CN" altLang="en-US" dirty="0"/>
              <a:t>发现会被奇怪的数据卡</a:t>
            </a:r>
            <a:endParaRPr lang="en-US" altLang="zh-CN" dirty="0"/>
          </a:p>
          <a:p>
            <a:r>
              <a:rPr lang="zh-CN" altLang="en-US" dirty="0"/>
              <a:t>比如</a:t>
            </a:r>
            <a:r>
              <a:rPr lang="en-US" altLang="zh-CN" dirty="0"/>
              <a:t>3 4 3 4 3 4</a:t>
            </a:r>
          </a:p>
          <a:p>
            <a:r>
              <a:rPr lang="zh-CN" altLang="en-US" dirty="0"/>
              <a:t>开</a:t>
            </a:r>
            <a:r>
              <a:rPr lang="en-US" altLang="zh-CN" dirty="0" err="1"/>
              <a:t>sqrt</a:t>
            </a:r>
            <a:r>
              <a:rPr lang="zh-CN" altLang="en-US" dirty="0"/>
              <a:t>后变成</a:t>
            </a:r>
            <a:r>
              <a:rPr lang="en-US" altLang="zh-CN" dirty="0"/>
              <a:t>1 2 1 2 1 2</a:t>
            </a:r>
          </a:p>
          <a:p>
            <a:r>
              <a:rPr lang="zh-CN" altLang="en-US" dirty="0"/>
              <a:t>然后加</a:t>
            </a:r>
            <a:r>
              <a:rPr lang="en-US" altLang="zh-CN" dirty="0"/>
              <a:t>2</a:t>
            </a:r>
            <a:r>
              <a:rPr lang="zh-CN" altLang="en-US" dirty="0"/>
              <a:t>又变成</a:t>
            </a:r>
            <a:r>
              <a:rPr lang="en-US" altLang="zh-CN" dirty="0"/>
              <a:t>3 4 3 4 3 4</a:t>
            </a:r>
          </a:p>
          <a:p>
            <a:r>
              <a:rPr lang="en-US" altLang="zh-CN" dirty="0"/>
              <a:t>Oh no</a:t>
            </a:r>
            <a:r>
              <a:rPr lang="zh-CN" altLang="en-US" dirty="0"/>
              <a:t>！</a:t>
            </a:r>
          </a:p>
        </p:txBody>
      </p:sp>
    </p:spTree>
    <p:extLst>
      <p:ext uri="{BB962C8B-B14F-4D97-AF65-F5344CB8AC3E}">
        <p14:creationId xmlns:p14="http://schemas.microsoft.com/office/powerpoint/2010/main" val="122958611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发现这种情况仅当</a:t>
            </a:r>
            <a:r>
              <a:rPr lang="en-US" altLang="zh-CN" dirty="0"/>
              <a:t>a=b-1</a:t>
            </a:r>
            <a:r>
              <a:rPr lang="zh-CN" altLang="en-US" dirty="0"/>
              <a:t>且</a:t>
            </a:r>
            <a:r>
              <a:rPr lang="en-US" altLang="zh-CN" dirty="0"/>
              <a:t>b</a:t>
            </a:r>
            <a:r>
              <a:rPr lang="zh-CN" altLang="en-US" dirty="0"/>
              <a:t>是完全平方数的时候会出现</a:t>
            </a:r>
            <a:endParaRPr lang="en-US" altLang="zh-CN" dirty="0"/>
          </a:p>
          <a:p>
            <a:r>
              <a:rPr lang="zh-CN" altLang="en-US" dirty="0"/>
              <a:t>于是想办法维护一下区间极差就可以判掉这种情况</a:t>
            </a:r>
            <a:endParaRPr lang="en-US" altLang="zh-CN" dirty="0"/>
          </a:p>
          <a:p>
            <a:r>
              <a:rPr lang="zh-CN" altLang="en-US" dirty="0"/>
              <a:t>由于取</a:t>
            </a:r>
            <a:r>
              <a:rPr lang="en-US" altLang="zh-CN" dirty="0" err="1"/>
              <a:t>sqrt</a:t>
            </a:r>
            <a:r>
              <a:rPr lang="zh-CN" altLang="en-US" dirty="0"/>
              <a:t>的次数是</a:t>
            </a:r>
            <a:r>
              <a:rPr lang="en-US" altLang="zh-CN" dirty="0"/>
              <a:t>O( </a:t>
            </a:r>
            <a:r>
              <a:rPr lang="en-US" altLang="zh-CN" dirty="0" err="1"/>
              <a:t>loglogv</a:t>
            </a:r>
            <a:r>
              <a:rPr lang="en-US" altLang="zh-CN" dirty="0"/>
              <a:t> )</a:t>
            </a:r>
            <a:r>
              <a:rPr lang="zh-CN" altLang="en-US" dirty="0"/>
              <a:t>的</a:t>
            </a:r>
            <a:endParaRPr lang="en-US" altLang="zh-CN" dirty="0"/>
          </a:p>
          <a:p>
            <a:r>
              <a:rPr lang="zh-CN" altLang="en-US" dirty="0"/>
              <a:t>所以总复杂度是</a:t>
            </a:r>
            <a:r>
              <a:rPr lang="en-US" altLang="zh-CN" dirty="0"/>
              <a:t>O( (</a:t>
            </a:r>
            <a:r>
              <a:rPr lang="en-US" altLang="zh-CN" dirty="0" err="1"/>
              <a:t>n+m</a:t>
            </a:r>
            <a:r>
              <a:rPr lang="en-US" altLang="zh-CN" dirty="0"/>
              <a:t>)</a:t>
            </a:r>
            <a:r>
              <a:rPr lang="en-US" altLang="zh-CN" dirty="0" err="1"/>
              <a:t>lognloglogv</a:t>
            </a:r>
            <a:r>
              <a:rPr lang="en-US" altLang="zh-CN" dirty="0"/>
              <a:t> )</a:t>
            </a:r>
          </a:p>
          <a:p>
            <a:r>
              <a:rPr lang="zh-CN" altLang="en-US" dirty="0"/>
              <a:t>大概是使用所有连续段以外相邻位置的差来作为势能的均摊</a:t>
            </a:r>
          </a:p>
        </p:txBody>
      </p:sp>
    </p:spTree>
    <p:extLst>
      <p:ext uri="{BB962C8B-B14F-4D97-AF65-F5344CB8AC3E}">
        <p14:creationId xmlns:p14="http://schemas.microsoft.com/office/powerpoint/2010/main" val="9851674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EE414-B690-4F9D-ABDB-093BF4C066D8}"/>
              </a:ext>
            </a:extLst>
          </p:cNvPr>
          <p:cNvSpPr>
            <a:spLocks noGrp="1"/>
          </p:cNvSpPr>
          <p:nvPr>
            <p:ph type="title"/>
          </p:nvPr>
        </p:nvSpPr>
        <p:spPr/>
        <p:txBody>
          <a:bodyPr>
            <a:normAutofit fontScale="90000"/>
          </a:bodyPr>
          <a:lstStyle/>
          <a:p>
            <a:r>
              <a:rPr lang="en-US" altLang="zh-CN" dirty="0"/>
              <a:t>Luogu5068 [Ynoi2015]</a:t>
            </a:r>
            <a:r>
              <a:rPr lang="zh-CN" altLang="en-US" dirty="0"/>
              <a:t>我回来了</a:t>
            </a:r>
            <a:r>
              <a:rPr lang="en-US" altLang="zh-CN" dirty="0"/>
              <a:t>&amp;</a:t>
            </a:r>
            <a:r>
              <a:rPr lang="zh-CN" altLang="en-US" dirty="0"/>
              <a:t> </a:t>
            </a:r>
            <a:r>
              <a:rPr lang="en-US" altLang="zh-CN" dirty="0"/>
              <a:t>[Code+#7]</a:t>
            </a:r>
            <a:r>
              <a:rPr lang="zh-CN" altLang="en-US" dirty="0"/>
              <a:t>教科书般的亵渎</a:t>
            </a:r>
          </a:p>
        </p:txBody>
      </p:sp>
      <p:sp>
        <p:nvSpPr>
          <p:cNvPr id="3" name="内容占位符 2">
            <a:extLst>
              <a:ext uri="{FF2B5EF4-FFF2-40B4-BE49-F238E27FC236}">
                <a16:creationId xmlns:a16="http://schemas.microsoft.com/office/drawing/2014/main" id="{E5116B73-A14F-4601-927C-46EEE1F32BD4}"/>
              </a:ext>
            </a:extLst>
          </p:cNvPr>
          <p:cNvSpPr>
            <a:spLocks noGrp="1"/>
          </p:cNvSpPr>
          <p:nvPr>
            <p:ph idx="1"/>
          </p:nvPr>
        </p:nvSpPr>
        <p:spPr/>
        <p:txBody>
          <a:bodyPr>
            <a:normAutofit/>
          </a:bodyPr>
          <a:lstStyle/>
          <a:p>
            <a:r>
              <a:rPr lang="zh-CN" altLang="en-US" sz="2000" dirty="0"/>
              <a:t>珂朵莉在玩炉石传说的时候总是打不出教科书般的亵渎，于是他重新写了一个炉石传说’，并且将亵渎的描述改为：“等概率随机在 </a:t>
            </a:r>
            <a:r>
              <a:rPr lang="en-US" altLang="zh-CN" sz="2000" dirty="0"/>
              <a:t>[L,R]</a:t>
            </a:r>
            <a:r>
              <a:rPr lang="zh-CN" altLang="en-US" sz="2000" dirty="0"/>
              <a:t> 中选出一个整数作为伤害值 </a:t>
            </a:r>
            <a:r>
              <a:rPr lang="en-US" altLang="zh-CN" sz="2000" dirty="0"/>
              <a:t>d</a:t>
            </a:r>
            <a:r>
              <a:rPr lang="zh-CN" altLang="en-US" sz="2000" dirty="0"/>
              <a:t>，对所有随从造成 </a:t>
            </a:r>
            <a:r>
              <a:rPr lang="en-US" altLang="zh-CN" sz="2000" dirty="0"/>
              <a:t>d</a:t>
            </a:r>
            <a:r>
              <a:rPr lang="zh-CN" altLang="en-US" sz="2000" dirty="0"/>
              <a:t> 点伤害，如果有随从死亡，则再次施放该法术，但伤害值不重新随机；如果没有随从死亡，则停止释放”，还去掉了场面上随从上限和亵渎最多触发</a:t>
            </a:r>
            <a:r>
              <a:rPr lang="en-US" altLang="zh-CN" sz="2000" dirty="0"/>
              <a:t>14</a:t>
            </a:r>
            <a:r>
              <a:rPr lang="zh-CN" altLang="en-US" sz="2000" dirty="0"/>
              <a:t>次的限制。</a:t>
            </a:r>
          </a:p>
          <a:p>
            <a:r>
              <a:rPr lang="zh-CN" altLang="en-US" sz="2000" dirty="0"/>
              <a:t>珂朵莉不知道这个改版亵渎的效果怎么样，于是他打算进行一些测试，其中共进行 </a:t>
            </a:r>
            <a:r>
              <a:rPr lang="en-US" altLang="zh-CN" sz="2000" dirty="0"/>
              <a:t>m</a:t>
            </a:r>
            <a:r>
              <a:rPr lang="zh-CN" altLang="en-US" sz="2000" dirty="0"/>
              <a:t> 次如下类型的操作：</a:t>
            </a:r>
          </a:p>
          <a:p>
            <a:r>
              <a:rPr lang="zh-CN" altLang="en-US" sz="2000" dirty="0"/>
              <a:t>在场面上加入一个血量为 </a:t>
            </a:r>
            <a:r>
              <a:rPr lang="en-US" altLang="zh-CN" sz="2000" dirty="0"/>
              <a:t>h</a:t>
            </a:r>
            <a:r>
              <a:rPr lang="zh-CN" altLang="en-US" sz="2000" dirty="0"/>
              <a:t> 的随从，这里随从的血量都不能超过 </a:t>
            </a:r>
            <a:r>
              <a:rPr lang="en-US" altLang="zh-CN" sz="2000" dirty="0"/>
              <a:t>n</a:t>
            </a:r>
            <a:r>
              <a:rPr lang="zh-CN" altLang="en-US" sz="2000" dirty="0"/>
              <a:t>；</a:t>
            </a:r>
          </a:p>
          <a:p>
            <a:r>
              <a:rPr lang="zh-CN" altLang="en-US" sz="2000" dirty="0"/>
              <a:t>给定 </a:t>
            </a:r>
            <a:r>
              <a:rPr lang="en-US" altLang="zh-CN" sz="2000" dirty="0"/>
              <a:t>L, R</a:t>
            </a:r>
            <a:r>
              <a:rPr lang="zh-CN" altLang="en-US" sz="2000" dirty="0"/>
              <a:t>，询问亵渎期望触发多少次；</a:t>
            </a:r>
          </a:p>
          <a:p>
            <a:r>
              <a:rPr lang="zh-CN" altLang="en-US" sz="2000" dirty="0"/>
              <a:t>珂朵莉只会做操作</a:t>
            </a:r>
            <a:r>
              <a:rPr lang="en-US" altLang="zh-CN" sz="2000" dirty="0"/>
              <a:t>1</a:t>
            </a:r>
            <a:r>
              <a:rPr lang="zh-CN" altLang="en-US" sz="2000" dirty="0"/>
              <a:t>，于是他就把操作</a:t>
            </a:r>
            <a:r>
              <a:rPr lang="en-US" altLang="zh-CN" sz="2000" dirty="0"/>
              <a:t>2</a:t>
            </a:r>
            <a:r>
              <a:rPr lang="zh-CN" altLang="en-US" sz="2000" dirty="0"/>
              <a:t>交给你啦。</a:t>
            </a:r>
          </a:p>
          <a:p>
            <a:r>
              <a:rPr lang="zh-CN" altLang="en-US" sz="2000" dirty="0"/>
              <a:t>保证： </a:t>
            </a:r>
            <a:r>
              <a:rPr lang="en-US" altLang="zh-CN" sz="2000" dirty="0"/>
              <a:t>n&lt;=1e5</a:t>
            </a:r>
            <a:r>
              <a:rPr lang="zh-CN" altLang="en-US" sz="2000" dirty="0"/>
              <a:t>，</a:t>
            </a:r>
            <a:r>
              <a:rPr lang="en-US" altLang="zh-CN" sz="2000" dirty="0"/>
              <a:t>h&lt;=n</a:t>
            </a:r>
            <a:r>
              <a:rPr lang="zh-CN" altLang="en-US" sz="2000" dirty="0"/>
              <a:t>，</a:t>
            </a:r>
            <a:r>
              <a:rPr lang="en-US" altLang="zh-CN" sz="2000" dirty="0"/>
              <a:t>m&lt;=1e6</a:t>
            </a:r>
            <a:r>
              <a:rPr lang="zh-CN" altLang="en-US" sz="2000" dirty="0"/>
              <a:t>；</a:t>
            </a:r>
          </a:p>
        </p:txBody>
      </p:sp>
    </p:spTree>
    <p:extLst>
      <p:ext uri="{BB962C8B-B14F-4D97-AF65-F5344CB8AC3E}">
        <p14:creationId xmlns:p14="http://schemas.microsoft.com/office/powerpoint/2010/main" val="249140243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52E62-41FD-4A52-930B-0B74035A492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39607E7-BBAD-4D50-B54D-61A6795CB3F1}"/>
              </a:ext>
            </a:extLst>
          </p:cNvPr>
          <p:cNvSpPr>
            <a:spLocks noGrp="1"/>
          </p:cNvSpPr>
          <p:nvPr>
            <p:ph idx="1"/>
          </p:nvPr>
        </p:nvSpPr>
        <p:spPr/>
        <p:txBody>
          <a:bodyPr>
            <a:normAutofit fontScale="92500" lnSpcReduction="20000"/>
          </a:bodyPr>
          <a:lstStyle/>
          <a:p>
            <a:r>
              <a:rPr lang="zh-CN" altLang="en-US" dirty="0"/>
              <a:t>我们考虑亵渎什么时候可以被触发</a:t>
            </a:r>
          </a:p>
          <a:p>
            <a:r>
              <a:rPr lang="zh-CN" altLang="en-US" dirty="0"/>
              <a:t>首先他一定会触发一次，那么这个时候需要让场上所有人的血量</a:t>
            </a:r>
            <a:r>
              <a:rPr lang="en-US" altLang="zh-CN" dirty="0"/>
              <a:t>-d</a:t>
            </a:r>
            <a:r>
              <a:rPr lang="zh-CN" altLang="en-US" dirty="0"/>
              <a:t>，想要触发下一次，一定需要有一个人的血量在</a:t>
            </a:r>
            <a:r>
              <a:rPr lang="en-US" altLang="zh-CN" dirty="0"/>
              <a:t>[1,d]</a:t>
            </a:r>
            <a:r>
              <a:rPr lang="zh-CN" altLang="en-US" dirty="0"/>
              <a:t>的范围内，如果触发第三次呢？不难发现就是需要有一个人的血量在</a:t>
            </a:r>
            <a:r>
              <a:rPr lang="en-US" altLang="zh-CN" dirty="0"/>
              <a:t>[d+1,2d]</a:t>
            </a:r>
            <a:r>
              <a:rPr lang="zh-CN" altLang="en-US" dirty="0"/>
              <a:t>的范围内，以此类推</a:t>
            </a:r>
            <a:endParaRPr lang="en-US" altLang="zh-CN" dirty="0"/>
          </a:p>
          <a:p>
            <a:r>
              <a:rPr lang="zh-CN" altLang="en-US" dirty="0"/>
              <a:t>所以对于伤害值为</a:t>
            </a:r>
            <a:r>
              <a:rPr lang="en-US" altLang="zh-CN" dirty="0"/>
              <a:t>d</a:t>
            </a:r>
            <a:r>
              <a:rPr lang="zh-CN" altLang="en-US" dirty="0"/>
              <a:t>的情况，亵渎能够被触发的次数就是最大的</a:t>
            </a:r>
            <a:r>
              <a:rPr lang="en-US" altLang="zh-CN" dirty="0"/>
              <a:t>k</a:t>
            </a:r>
            <a:r>
              <a:rPr lang="zh-CN" altLang="en-US" dirty="0"/>
              <a:t>，使得对任意</a:t>
            </a:r>
            <a:r>
              <a:rPr lang="en-US" altLang="zh-CN" dirty="0" err="1"/>
              <a:t>i</a:t>
            </a:r>
            <a:r>
              <a:rPr lang="zh-CN" altLang="en-US" dirty="0"/>
              <a:t>在</a:t>
            </a:r>
            <a:r>
              <a:rPr lang="en-US" altLang="zh-CN" dirty="0"/>
              <a:t>[1,k),</a:t>
            </a:r>
            <a:r>
              <a:rPr lang="zh-CN" altLang="en-US" dirty="0"/>
              <a:t>存在</a:t>
            </a:r>
            <a:r>
              <a:rPr lang="en-US" altLang="zh-CN" dirty="0"/>
              <a:t> </a:t>
            </a:r>
            <a:r>
              <a:rPr lang="en-US" altLang="zh-CN" dirty="0" err="1"/>
              <a:t>hj</a:t>
            </a:r>
            <a:r>
              <a:rPr lang="en-US" altLang="zh-CN" dirty="0"/>
              <a:t>∈[</a:t>
            </a:r>
            <a:r>
              <a:rPr lang="en-US" altLang="zh-CN" dirty="0" err="1"/>
              <a:t>i</a:t>
            </a:r>
            <a:r>
              <a:rPr lang="en-US" altLang="zh-CN" dirty="0"/>
              <a:t>*(d-1)+1,i*d)</a:t>
            </a:r>
          </a:p>
          <a:p>
            <a:r>
              <a:rPr lang="zh-CN" altLang="en-US" dirty="0"/>
              <a:t>因为每次只有插入一个数，所以我们发现对每个</a:t>
            </a:r>
            <a:r>
              <a:rPr lang="en-US" altLang="zh-CN" dirty="0"/>
              <a:t>d</a:t>
            </a:r>
            <a:r>
              <a:rPr lang="zh-CN" altLang="en-US" dirty="0"/>
              <a:t>，</a:t>
            </a:r>
            <a:r>
              <a:rPr lang="en-US" altLang="zh-CN" dirty="0"/>
              <a:t>k</a:t>
            </a:r>
            <a:r>
              <a:rPr lang="zh-CN" altLang="en-US" dirty="0"/>
              <a:t>一定会逐渐变大</a:t>
            </a:r>
          </a:p>
          <a:p>
            <a:endParaRPr lang="zh-CN" altLang="en-US" dirty="0"/>
          </a:p>
        </p:txBody>
      </p:sp>
    </p:spTree>
    <p:extLst>
      <p:ext uri="{BB962C8B-B14F-4D97-AF65-F5344CB8AC3E}">
        <p14:creationId xmlns:p14="http://schemas.microsoft.com/office/powerpoint/2010/main" val="214104843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C19D5-13FE-41FC-9844-10ED927ABEA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2A3E022-57FA-48CC-8CC3-9AAA2C8195A9}"/>
              </a:ext>
            </a:extLst>
          </p:cNvPr>
          <p:cNvSpPr>
            <a:spLocks noGrp="1"/>
          </p:cNvSpPr>
          <p:nvPr>
            <p:ph idx="1"/>
          </p:nvPr>
        </p:nvSpPr>
        <p:spPr/>
        <p:txBody>
          <a:bodyPr>
            <a:normAutofit fontScale="92500" lnSpcReduction="10000"/>
          </a:bodyPr>
          <a:lstStyle/>
          <a:p>
            <a:r>
              <a:rPr lang="zh-CN" altLang="en-US" dirty="0"/>
              <a:t>变化量是多少呢？</a:t>
            </a:r>
            <a:endParaRPr lang="en-US" altLang="zh-CN" dirty="0"/>
          </a:p>
          <a:p>
            <a:r>
              <a:rPr lang="zh-CN" altLang="en-US" dirty="0"/>
              <a:t>可以发现这个实际上是</a:t>
            </a:r>
            <a:r>
              <a:rPr lang="en-US" altLang="zh-CN" dirty="0"/>
              <a:t>n/1+n/2+…+n/n=O( </a:t>
            </a:r>
            <a:r>
              <a:rPr lang="en-US" altLang="zh-CN" dirty="0" err="1"/>
              <a:t>nlogn</a:t>
            </a:r>
            <a:r>
              <a:rPr lang="en-US" altLang="zh-CN" dirty="0"/>
              <a:t> )</a:t>
            </a:r>
            <a:r>
              <a:rPr lang="zh-CN" altLang="en-US" dirty="0"/>
              <a:t>，是一个调和级数</a:t>
            </a:r>
            <a:endParaRPr lang="en-US" altLang="zh-CN" dirty="0"/>
          </a:p>
          <a:p>
            <a:r>
              <a:rPr lang="zh-CN" altLang="en-US" dirty="0"/>
              <a:t>我们用平衡树维护每个</a:t>
            </a:r>
            <a:r>
              <a:rPr lang="en-US" altLang="zh-CN" dirty="0"/>
              <a:t>d</a:t>
            </a:r>
            <a:r>
              <a:rPr lang="zh-CN" altLang="en-US" dirty="0"/>
              <a:t>当前延伸到的位置，每次插入</a:t>
            </a:r>
            <a:r>
              <a:rPr lang="en-US" altLang="zh-CN" dirty="0"/>
              <a:t>x</a:t>
            </a:r>
            <a:r>
              <a:rPr lang="zh-CN" altLang="en-US" dirty="0"/>
              <a:t>的时候即在平衡树上暴力找出有哪些</a:t>
            </a:r>
            <a:r>
              <a:rPr lang="en-US" altLang="zh-CN" dirty="0"/>
              <a:t>d</a:t>
            </a:r>
            <a:r>
              <a:rPr lang="zh-CN" altLang="en-US" dirty="0"/>
              <a:t>需要继续向后延伸，然后一直延伸</a:t>
            </a:r>
            <a:endParaRPr lang="en-US" altLang="zh-CN" dirty="0"/>
          </a:p>
          <a:p>
            <a:r>
              <a:rPr lang="zh-CN" altLang="en-US" dirty="0"/>
              <a:t>每次一个</a:t>
            </a:r>
            <a:r>
              <a:rPr lang="en-US" altLang="zh-CN" dirty="0"/>
              <a:t>d</a:t>
            </a:r>
            <a:r>
              <a:rPr lang="zh-CN" altLang="en-US" dirty="0"/>
              <a:t>改变了延伸到的位置后需要一个树状数组进行单点修改</a:t>
            </a:r>
            <a:endParaRPr lang="en-US" altLang="zh-CN" dirty="0"/>
          </a:p>
          <a:p>
            <a:r>
              <a:rPr lang="zh-CN" altLang="en-US" dirty="0"/>
              <a:t>总时间复杂度</a:t>
            </a:r>
            <a:r>
              <a:rPr lang="en-US" altLang="zh-CN" dirty="0"/>
              <a:t>O( nlog^2n +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204227174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F00D5E-49FE-4834-A109-55E17A6020B4}"/>
              </a:ext>
            </a:extLst>
          </p:cNvPr>
          <p:cNvSpPr>
            <a:spLocks noGrp="1"/>
          </p:cNvSpPr>
          <p:nvPr>
            <p:ph type="title"/>
          </p:nvPr>
        </p:nvSpPr>
        <p:spPr/>
        <p:txBody>
          <a:bodyPr>
            <a:normAutofit fontScale="90000"/>
          </a:bodyPr>
          <a:lstStyle/>
          <a:p>
            <a:r>
              <a:rPr lang="en-US" altLang="zh-CN" dirty="0"/>
              <a:t>Luogu5066[Ynoi2014]</a:t>
            </a:r>
            <a:r>
              <a:rPr lang="ja-JP" altLang="en-US" dirty="0"/>
              <a:t>誰も彼もが、正義の名のもとに</a:t>
            </a:r>
            <a:endParaRPr lang="zh-CN" altLang="en-US" dirty="0"/>
          </a:p>
        </p:txBody>
      </p:sp>
      <p:pic>
        <p:nvPicPr>
          <p:cNvPr id="7" name="内容占位符 6">
            <a:extLst>
              <a:ext uri="{FF2B5EF4-FFF2-40B4-BE49-F238E27FC236}">
                <a16:creationId xmlns:a16="http://schemas.microsoft.com/office/drawing/2014/main" id="{5A71A09E-7A41-4C4A-920B-5C7E87C66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587" y="2491581"/>
            <a:ext cx="8124825" cy="2743200"/>
          </a:xfrm>
        </p:spPr>
      </p:pic>
    </p:spTree>
    <p:extLst>
      <p:ext uri="{BB962C8B-B14F-4D97-AF65-F5344CB8AC3E}">
        <p14:creationId xmlns:p14="http://schemas.microsoft.com/office/powerpoint/2010/main" val="296482338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3CD99-01CF-43C2-AD20-44EDD5226D1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1DCD936-2700-4065-AB70-3F83580C38ED}"/>
              </a:ext>
            </a:extLst>
          </p:cNvPr>
          <p:cNvSpPr>
            <a:spLocks noGrp="1"/>
          </p:cNvSpPr>
          <p:nvPr>
            <p:ph idx="1"/>
          </p:nvPr>
        </p:nvSpPr>
        <p:spPr/>
        <p:txBody>
          <a:bodyPr/>
          <a:lstStyle/>
          <a:p>
            <a:r>
              <a:rPr lang="zh-CN" altLang="en-US" dirty="0"/>
              <a:t>考虑用平衡树维护序列，将一段连续的同色极长段缩为一个点</a:t>
            </a:r>
          </a:p>
          <a:p>
            <a:r>
              <a:rPr lang="zh-CN" altLang="en-US" dirty="0"/>
              <a:t>发现操作具有对称性，本质上只有</a:t>
            </a:r>
          </a:p>
          <a:p>
            <a:r>
              <a:rPr lang="zh-CN" altLang="en-US" dirty="0"/>
              <a:t>区间染色为</a:t>
            </a:r>
            <a:r>
              <a:rPr lang="en-US" altLang="zh-CN" dirty="0"/>
              <a:t>0/1</a:t>
            </a:r>
          </a:p>
          <a:p>
            <a:r>
              <a:rPr lang="zh-CN" altLang="en-US" dirty="0"/>
              <a:t>区间每个数</a:t>
            </a:r>
            <a:r>
              <a:rPr lang="en-US" altLang="zh-CN" dirty="0"/>
              <a:t>or/and</a:t>
            </a:r>
            <a:r>
              <a:rPr lang="zh-CN" altLang="en-US" dirty="0"/>
              <a:t>上左</a:t>
            </a:r>
            <a:r>
              <a:rPr lang="en-US" altLang="zh-CN" dirty="0"/>
              <a:t>/</a:t>
            </a:r>
            <a:r>
              <a:rPr lang="zh-CN" altLang="en-US" dirty="0"/>
              <a:t>右</a:t>
            </a:r>
          </a:p>
          <a:p>
            <a:r>
              <a:rPr lang="zh-CN" altLang="en-US" dirty="0"/>
              <a:t>区间和</a:t>
            </a:r>
          </a:p>
          <a:p>
            <a:r>
              <a:rPr lang="zh-CN" altLang="en-US" dirty="0"/>
              <a:t>这三种操作</a:t>
            </a:r>
          </a:p>
        </p:txBody>
      </p:sp>
    </p:spTree>
    <p:extLst>
      <p:ext uri="{BB962C8B-B14F-4D97-AF65-F5344CB8AC3E}">
        <p14:creationId xmlns:p14="http://schemas.microsoft.com/office/powerpoint/2010/main" val="15274998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A384EA-B83F-4F0C-8D69-3DA688FA234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31E04CA-82AA-4C17-8843-8B5F18231465}"/>
              </a:ext>
            </a:extLst>
          </p:cNvPr>
          <p:cNvSpPr>
            <a:spLocks noGrp="1"/>
          </p:cNvSpPr>
          <p:nvPr>
            <p:ph idx="1"/>
          </p:nvPr>
        </p:nvSpPr>
        <p:spPr/>
        <p:txBody>
          <a:bodyPr>
            <a:normAutofit fontScale="92500" lnSpcReduction="10000"/>
          </a:bodyPr>
          <a:lstStyle/>
          <a:p>
            <a:r>
              <a:rPr lang="zh-CN" altLang="en-US" dirty="0"/>
              <a:t>发现第二种操作其实就是让区间中</a:t>
            </a:r>
            <a:r>
              <a:rPr lang="en-US" altLang="zh-CN" dirty="0"/>
              <a:t>0/1</a:t>
            </a:r>
            <a:r>
              <a:rPr lang="zh-CN" altLang="en-US" dirty="0"/>
              <a:t>的同色极长段各自向左</a:t>
            </a:r>
            <a:r>
              <a:rPr lang="en-US" altLang="zh-CN" dirty="0"/>
              <a:t>/</a:t>
            </a:r>
            <a:r>
              <a:rPr lang="zh-CN" altLang="en-US" dirty="0"/>
              <a:t>右扩散一格的位置</a:t>
            </a:r>
          </a:p>
          <a:p>
            <a:r>
              <a:rPr lang="zh-CN" altLang="en-US" dirty="0"/>
              <a:t>我们修改的时候不修改这个给定的区间，而是让区间两端点根据操作种类和所在的同色极长段的颜色进行调整，具体来说就是检查一下是否包含这个同色极长段，然后调节我们这次修改的区间的位置</a:t>
            </a:r>
          </a:p>
          <a:p>
            <a:r>
              <a:rPr lang="zh-CN" altLang="en-US" dirty="0"/>
              <a:t>然后问题便转化为，每次区间中</a:t>
            </a:r>
            <a:r>
              <a:rPr lang="en-US" altLang="zh-CN" dirty="0"/>
              <a:t>0/1</a:t>
            </a:r>
            <a:r>
              <a:rPr lang="zh-CN" altLang="en-US" dirty="0"/>
              <a:t>的同色极长段各自变大</a:t>
            </a:r>
            <a:r>
              <a:rPr lang="en-US" altLang="zh-CN" dirty="0"/>
              <a:t>1</a:t>
            </a:r>
            <a:r>
              <a:rPr lang="zh-CN" altLang="en-US" dirty="0"/>
              <a:t>或者缩小</a:t>
            </a:r>
            <a:r>
              <a:rPr lang="en-US" altLang="zh-CN" dirty="0"/>
              <a:t>1</a:t>
            </a:r>
            <a:r>
              <a:rPr lang="zh-CN" altLang="en-US" dirty="0"/>
              <a:t>，这个可以通过在缩点平衡树结构上打标记来实现</a:t>
            </a:r>
          </a:p>
          <a:p>
            <a:endParaRPr lang="zh-CN" altLang="en-US" dirty="0"/>
          </a:p>
        </p:txBody>
      </p:sp>
    </p:spTree>
    <p:extLst>
      <p:ext uri="{BB962C8B-B14F-4D97-AF65-F5344CB8AC3E}">
        <p14:creationId xmlns:p14="http://schemas.microsoft.com/office/powerpoint/2010/main" val="1842596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3"/>
          <p:cNvPicPr>
            <a:picLocks noChangeAspect="1" noChangeArrowheads="1"/>
          </p:cNvPicPr>
          <p:nvPr/>
        </p:nvPicPr>
        <p:blipFill>
          <a:blip r:embed="rId2" cstate="print"/>
          <a:srcRect/>
          <a:stretch>
            <a:fillRect/>
          </a:stretch>
        </p:blipFill>
        <p:spPr bwMode="auto">
          <a:xfrm>
            <a:off x="395535" y="1556791"/>
            <a:ext cx="7645232" cy="4824537"/>
          </a:xfrm>
          <a:prstGeom prst="rect">
            <a:avLst/>
          </a:prstGeom>
          <a:noFill/>
          <a:ln w="9525">
            <a:noFill/>
            <a:miter lim="800000"/>
            <a:headEnd/>
            <a:tailEnd/>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48FFE3-714B-4628-9298-1FC68C3ADC3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3F7B63B-B19F-4505-ABB6-D36DD65C27F1}"/>
              </a:ext>
            </a:extLst>
          </p:cNvPr>
          <p:cNvSpPr>
            <a:spLocks noGrp="1"/>
          </p:cNvSpPr>
          <p:nvPr>
            <p:ph idx="1"/>
          </p:nvPr>
        </p:nvSpPr>
        <p:spPr/>
        <p:txBody>
          <a:bodyPr>
            <a:normAutofit lnSpcReduction="10000"/>
          </a:bodyPr>
          <a:lstStyle/>
          <a:p>
            <a:r>
              <a:rPr lang="zh-CN" altLang="en-US" dirty="0"/>
              <a:t>因为有可能一个同色极长段在缩了之后变成</a:t>
            </a:r>
            <a:r>
              <a:rPr lang="en-US" altLang="zh-CN" dirty="0"/>
              <a:t>0</a:t>
            </a:r>
            <a:r>
              <a:rPr lang="zh-CN" altLang="en-US" dirty="0"/>
              <a:t>，所以我们需要维护一下区间内最小的同色极长段长度，如果是</a:t>
            </a:r>
            <a:r>
              <a:rPr lang="en-US" altLang="zh-CN" dirty="0"/>
              <a:t>0</a:t>
            </a:r>
            <a:r>
              <a:rPr lang="zh-CN" altLang="en-US" dirty="0"/>
              <a:t>则暴力将其删去，同时合并两边的段</a:t>
            </a:r>
          </a:p>
          <a:p>
            <a:r>
              <a:rPr lang="zh-CN" altLang="en-US" dirty="0"/>
              <a:t>可以发现每次修改只会增加</a:t>
            </a:r>
            <a:r>
              <a:rPr lang="en-US" altLang="zh-CN" dirty="0"/>
              <a:t>O(1)</a:t>
            </a:r>
            <a:r>
              <a:rPr lang="zh-CN" altLang="en-US" dirty="0"/>
              <a:t>个同色极长段，每次删除可以花</a:t>
            </a:r>
            <a:r>
              <a:rPr lang="en-US" altLang="zh-CN" dirty="0"/>
              <a:t>O(</a:t>
            </a:r>
            <a:r>
              <a:rPr lang="en-US" altLang="zh-CN" dirty="0" err="1"/>
              <a:t>logn</a:t>
            </a:r>
            <a:r>
              <a:rPr lang="en-US" altLang="zh-CN" dirty="0"/>
              <a:t>) </a:t>
            </a:r>
            <a:r>
              <a:rPr lang="zh-CN" altLang="en-US" dirty="0"/>
              <a:t>的代价减少一个同色极长段</a:t>
            </a:r>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 </a:t>
            </a:r>
            <a:r>
              <a:rPr lang="zh-CN" altLang="en-US" dirty="0"/>
              <a:t>，空间复杂度</a:t>
            </a:r>
            <a:r>
              <a:rPr lang="en-US" altLang="zh-CN" dirty="0"/>
              <a:t>O(n)</a:t>
            </a:r>
            <a:endParaRPr lang="zh-CN" altLang="en-US" dirty="0"/>
          </a:p>
        </p:txBody>
      </p:sp>
    </p:spTree>
    <p:extLst>
      <p:ext uri="{BB962C8B-B14F-4D97-AF65-F5344CB8AC3E}">
        <p14:creationId xmlns:p14="http://schemas.microsoft.com/office/powerpoint/2010/main" val="269249906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Luogu3747 [</a:t>
            </a:r>
            <a:r>
              <a:rPr lang="zh-CN" altLang="en-US" dirty="0"/>
              <a:t>六省联考</a:t>
            </a:r>
            <a:r>
              <a:rPr lang="en-US" altLang="zh-CN" dirty="0"/>
              <a:t>2017]</a:t>
            </a:r>
            <a:r>
              <a:rPr lang="zh-CN" altLang="en-US" dirty="0"/>
              <a:t>相逢是问候</a:t>
            </a:r>
          </a:p>
        </p:txBody>
      </p:sp>
      <p:pic>
        <p:nvPicPr>
          <p:cNvPr id="4" name="内容占位符 3"/>
          <p:cNvPicPr>
            <a:picLocks noGrp="1" noChangeAspect="1"/>
          </p:cNvPicPr>
          <p:nvPr>
            <p:ph idx="1"/>
          </p:nvPr>
        </p:nvPicPr>
        <p:blipFill>
          <a:blip r:embed="rId2"/>
          <a:stretch>
            <a:fillRect/>
          </a:stretch>
        </p:blipFill>
        <p:spPr>
          <a:xfrm>
            <a:off x="82456" y="1844824"/>
            <a:ext cx="8975626" cy="4608512"/>
          </a:xfrm>
          <a:prstGeom prst="rect">
            <a:avLst/>
          </a:prstGeom>
        </p:spPr>
      </p:pic>
    </p:spTree>
    <p:extLst>
      <p:ext uri="{BB962C8B-B14F-4D97-AF65-F5344CB8AC3E}">
        <p14:creationId xmlns:p14="http://schemas.microsoft.com/office/powerpoint/2010/main" val="20442098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由欧拉定理，每个数最多变换</a:t>
            </a:r>
            <a:r>
              <a:rPr lang="en-US" altLang="zh-CN" dirty="0"/>
              <a:t>O( </a:t>
            </a:r>
            <a:r>
              <a:rPr lang="en-US" altLang="zh-CN" dirty="0" err="1"/>
              <a:t>logv</a:t>
            </a:r>
            <a:r>
              <a:rPr lang="en-US" altLang="zh-CN" dirty="0"/>
              <a:t> )</a:t>
            </a:r>
            <a:r>
              <a:rPr lang="zh-CN" altLang="en-US" dirty="0"/>
              <a:t>次</a:t>
            </a:r>
            <a:endParaRPr lang="en-US" altLang="zh-CN" dirty="0"/>
          </a:p>
          <a:p>
            <a:endParaRPr lang="en-US" altLang="zh-CN" dirty="0"/>
          </a:p>
          <a:p>
            <a:endParaRPr lang="en-US" altLang="zh-CN" dirty="0"/>
          </a:p>
          <a:p>
            <a:r>
              <a:rPr lang="zh-CN" altLang="en-US" dirty="0"/>
              <a:t>因为这里指数每次变为</a:t>
            </a:r>
            <a:r>
              <a:rPr lang="en-US" altLang="zh-CN" dirty="0"/>
              <a:t>phi(p)</a:t>
            </a:r>
          </a:p>
          <a:p>
            <a:r>
              <a:rPr lang="zh-CN" altLang="en-US" dirty="0"/>
              <a:t>当</a:t>
            </a:r>
            <a:r>
              <a:rPr lang="en-US" altLang="zh-CN" dirty="0"/>
              <a:t>p</a:t>
            </a:r>
            <a:r>
              <a:rPr lang="zh-CN" altLang="en-US" dirty="0"/>
              <a:t>为偶数时，</a:t>
            </a:r>
            <a:r>
              <a:rPr lang="en-US" altLang="zh-CN" dirty="0"/>
              <a:t>phi(p)</a:t>
            </a:r>
            <a:r>
              <a:rPr lang="zh-CN" altLang="en-US" dirty="0"/>
              <a:t>至少</a:t>
            </a:r>
            <a:r>
              <a:rPr lang="en-US" altLang="zh-CN" dirty="0"/>
              <a:t>/2</a:t>
            </a:r>
          </a:p>
          <a:p>
            <a:r>
              <a:rPr lang="zh-CN" altLang="en-US" dirty="0"/>
              <a:t>当</a:t>
            </a:r>
            <a:r>
              <a:rPr lang="en-US" altLang="zh-CN" dirty="0"/>
              <a:t>p</a:t>
            </a:r>
            <a:r>
              <a:rPr lang="zh-CN" altLang="en-US" dirty="0"/>
              <a:t>为奇数时，</a:t>
            </a:r>
            <a:r>
              <a:rPr lang="en-US" altLang="zh-CN" dirty="0"/>
              <a:t>phi(p)</a:t>
            </a:r>
            <a:r>
              <a:rPr lang="zh-CN" altLang="en-US" dirty="0"/>
              <a:t>为偶数</a:t>
            </a:r>
            <a:endParaRPr lang="en-US" altLang="zh-CN" dirty="0"/>
          </a:p>
          <a:p>
            <a:r>
              <a:rPr lang="zh-CN" altLang="en-US" dirty="0"/>
              <a:t>如果</a:t>
            </a:r>
            <a:r>
              <a:rPr lang="en-US" altLang="zh-CN" dirty="0"/>
              <a:t>phi(p)=1</a:t>
            </a:r>
            <a:r>
              <a:rPr lang="zh-CN" altLang="en-US" dirty="0"/>
              <a:t>，则继续下去值不变</a:t>
            </a:r>
            <a:endParaRPr lang="en-US" altLang="zh-CN" dirty="0"/>
          </a:p>
          <a:p>
            <a:endParaRPr lang="en-US" altLang="zh-CN" dirty="0"/>
          </a:p>
          <a:p>
            <a:endParaRPr lang="en-US" altLang="zh-CN" dirty="0"/>
          </a:p>
          <a:p>
            <a:endParaRPr lang="en-US" altLang="zh-CN" dirty="0"/>
          </a:p>
        </p:txBody>
      </p:sp>
      <p:pic>
        <p:nvPicPr>
          <p:cNvPr id="5" name="图片 4">
            <a:extLst>
              <a:ext uri="{FF2B5EF4-FFF2-40B4-BE49-F238E27FC236}">
                <a16:creationId xmlns:a16="http://schemas.microsoft.com/office/drawing/2014/main" id="{0C513462-B69F-4806-8AF1-07F66AEF0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2204864"/>
            <a:ext cx="3267075" cy="942975"/>
          </a:xfrm>
          <a:prstGeom prst="rect">
            <a:avLst/>
          </a:prstGeom>
        </p:spPr>
      </p:pic>
    </p:spTree>
    <p:extLst>
      <p:ext uri="{BB962C8B-B14F-4D97-AF65-F5344CB8AC3E}">
        <p14:creationId xmlns:p14="http://schemas.microsoft.com/office/powerpoint/2010/main" val="37403763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B531E-6D6F-4B64-B378-75685157371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F6DE9FA-6DBF-492B-9176-730B74E048C6}"/>
              </a:ext>
            </a:extLst>
          </p:cNvPr>
          <p:cNvSpPr>
            <a:spLocks noGrp="1"/>
          </p:cNvSpPr>
          <p:nvPr>
            <p:ph idx="1"/>
          </p:nvPr>
        </p:nvSpPr>
        <p:spPr/>
        <p:txBody>
          <a:bodyPr/>
          <a:lstStyle/>
          <a:p>
            <a:r>
              <a:rPr lang="zh-CN" altLang="en-US" dirty="0"/>
              <a:t>于是暴力即可</a:t>
            </a:r>
            <a:endParaRPr lang="en-US" altLang="zh-CN" dirty="0"/>
          </a:p>
          <a:p>
            <a:r>
              <a:rPr lang="zh-CN" altLang="en-US" dirty="0"/>
              <a:t>需要维护区间中每个数是否下次还能进行题目中的操作</a:t>
            </a:r>
            <a:endParaRPr lang="en-US" altLang="zh-CN" dirty="0"/>
          </a:p>
          <a:p>
            <a:r>
              <a:rPr lang="zh-CN" altLang="en-US" dirty="0"/>
              <a:t>每个数可以操作</a:t>
            </a:r>
            <a:r>
              <a:rPr lang="en-US" altLang="zh-CN" dirty="0"/>
              <a:t>O( </a:t>
            </a:r>
            <a:r>
              <a:rPr lang="en-US" altLang="zh-CN" dirty="0" err="1"/>
              <a:t>logv</a:t>
            </a:r>
            <a:r>
              <a:rPr lang="en-US" altLang="zh-CN" dirty="0"/>
              <a:t> )</a:t>
            </a:r>
            <a:r>
              <a:rPr lang="zh-CN" altLang="en-US" dirty="0"/>
              <a:t>次，每次操作需要</a:t>
            </a:r>
            <a:r>
              <a:rPr lang="en-US" altLang="zh-CN" dirty="0"/>
              <a:t>O( </a:t>
            </a:r>
            <a:r>
              <a:rPr lang="en-US" altLang="zh-CN" dirty="0" err="1"/>
              <a:t>logv</a:t>
            </a:r>
            <a:r>
              <a:rPr lang="en-US" altLang="zh-CN" dirty="0"/>
              <a:t> )</a:t>
            </a:r>
            <a:r>
              <a:rPr lang="zh-CN" altLang="en-US" dirty="0"/>
              <a:t>的快速幂，这里均摊的代价是</a:t>
            </a:r>
            <a:r>
              <a:rPr lang="en-US" altLang="zh-CN"/>
              <a:t>O( log^2v )</a:t>
            </a:r>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logn+logv</a:t>
            </a:r>
            <a:r>
              <a:rPr lang="en-US" altLang="zh-CN" dirty="0"/>
              <a:t>)</a:t>
            </a:r>
            <a:r>
              <a:rPr lang="en-US" altLang="zh-CN" dirty="0" err="1"/>
              <a:t>logv</a:t>
            </a:r>
            <a:r>
              <a:rPr lang="en-US" altLang="zh-CN" dirty="0"/>
              <a:t> )</a:t>
            </a:r>
            <a:endParaRPr lang="zh-CN" altLang="en-US" dirty="0"/>
          </a:p>
        </p:txBody>
      </p:sp>
    </p:spTree>
    <p:extLst>
      <p:ext uri="{BB962C8B-B14F-4D97-AF65-F5344CB8AC3E}">
        <p14:creationId xmlns:p14="http://schemas.microsoft.com/office/powerpoint/2010/main" val="116397409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9BFDC-F72E-4962-B940-FB00CE247D26}"/>
              </a:ext>
            </a:extLst>
          </p:cNvPr>
          <p:cNvSpPr>
            <a:spLocks noGrp="1"/>
          </p:cNvSpPr>
          <p:nvPr>
            <p:ph type="title"/>
          </p:nvPr>
        </p:nvSpPr>
        <p:spPr/>
        <p:txBody>
          <a:bodyPr/>
          <a:lstStyle/>
          <a:p>
            <a:r>
              <a:rPr lang="en-US" altLang="zh-CN" dirty="0"/>
              <a:t>Old Driver Tree</a:t>
            </a:r>
            <a:endParaRPr lang="zh-CN" altLang="en-US" dirty="0"/>
          </a:p>
        </p:txBody>
      </p:sp>
      <p:sp>
        <p:nvSpPr>
          <p:cNvPr id="3" name="内容占位符 2">
            <a:extLst>
              <a:ext uri="{FF2B5EF4-FFF2-40B4-BE49-F238E27FC236}">
                <a16:creationId xmlns:a16="http://schemas.microsoft.com/office/drawing/2014/main" id="{B3F4C143-30BE-4EB0-A14A-20E0AE0ADCE4}"/>
              </a:ext>
            </a:extLst>
          </p:cNvPr>
          <p:cNvSpPr>
            <a:spLocks noGrp="1"/>
          </p:cNvSpPr>
          <p:nvPr>
            <p:ph idx="1"/>
          </p:nvPr>
        </p:nvSpPr>
        <p:spPr/>
        <p:txBody>
          <a:bodyPr/>
          <a:lstStyle/>
          <a:p>
            <a:r>
              <a:rPr lang="zh-CN" altLang="en-US" dirty="0"/>
              <a:t>“</a:t>
            </a:r>
            <a:r>
              <a:rPr lang="en-US" altLang="zh-CN" dirty="0"/>
              <a:t>ODT</a:t>
            </a:r>
            <a:r>
              <a:rPr lang="zh-CN" altLang="en-US" dirty="0"/>
              <a:t>”“珂朵莉树”这个名字其实是开玩笑搞的，当时比较跳，现在感觉这样挺不对的</a:t>
            </a:r>
            <a:endParaRPr lang="en-US" altLang="zh-CN" dirty="0"/>
          </a:p>
          <a:p>
            <a:r>
              <a:rPr lang="zh-CN" altLang="en-US" dirty="0"/>
              <a:t>为了方便称呼这样的方法，暂时在这里这么写</a:t>
            </a:r>
          </a:p>
        </p:txBody>
      </p:sp>
    </p:spTree>
    <p:extLst>
      <p:ext uri="{BB962C8B-B14F-4D97-AF65-F5344CB8AC3E}">
        <p14:creationId xmlns:p14="http://schemas.microsoft.com/office/powerpoint/2010/main" val="207170688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Old Driver Tree</a:t>
            </a:r>
            <a:endParaRPr lang="zh-CN" altLang="en-US" dirty="0"/>
          </a:p>
        </p:txBody>
      </p:sp>
      <p:sp>
        <p:nvSpPr>
          <p:cNvPr id="3" name="内容占位符 2"/>
          <p:cNvSpPr>
            <a:spLocks noGrp="1"/>
          </p:cNvSpPr>
          <p:nvPr>
            <p:ph idx="1"/>
          </p:nvPr>
        </p:nvSpPr>
        <p:spPr/>
        <p:txBody>
          <a:bodyPr/>
          <a:lstStyle/>
          <a:p>
            <a:r>
              <a:rPr lang="zh-CN" altLang="en-US" dirty="0"/>
              <a:t>在有类区间染色操作，以及保证</a:t>
            </a:r>
            <a:r>
              <a:rPr lang="zh-CN" altLang="en-US" dirty="0">
                <a:solidFill>
                  <a:srgbClr val="FF0000"/>
                </a:solidFill>
              </a:rPr>
              <a:t>数据随机</a:t>
            </a:r>
            <a:r>
              <a:rPr lang="zh-CN" altLang="en-US" dirty="0"/>
              <a:t>的情况下</a:t>
            </a:r>
            <a:endParaRPr lang="en-US" altLang="zh-CN" dirty="0"/>
          </a:p>
          <a:p>
            <a:r>
              <a:rPr lang="zh-CN" altLang="en-US" dirty="0"/>
              <a:t>可以用一个平衡树维护颜色连续段的暴力来解决</a:t>
            </a:r>
            <a:endParaRPr lang="en-US" altLang="zh-CN" dirty="0"/>
          </a:p>
          <a:p>
            <a:r>
              <a:rPr lang="zh-CN" altLang="en-US" dirty="0"/>
              <a:t>复杂度期望</a:t>
            </a:r>
            <a:r>
              <a:rPr lang="en-US" altLang="zh-CN" dirty="0"/>
              <a:t>O( (</a:t>
            </a:r>
            <a:r>
              <a:rPr lang="en-US" altLang="zh-CN" dirty="0" err="1"/>
              <a:t>n+m</a:t>
            </a:r>
            <a:r>
              <a:rPr lang="en-US" altLang="zh-CN" dirty="0"/>
              <a:t>)</a:t>
            </a:r>
            <a:r>
              <a:rPr lang="en-US" altLang="zh-CN" dirty="0" err="1"/>
              <a:t>loglogn</a:t>
            </a:r>
            <a:r>
              <a:rPr lang="en-US" altLang="zh-CN" dirty="0"/>
              <a:t> )</a:t>
            </a:r>
            <a:r>
              <a:rPr lang="zh-CN" altLang="en-US" dirty="0"/>
              <a:t>，可以做到</a:t>
            </a:r>
            <a:r>
              <a:rPr lang="en-US" altLang="zh-CN" dirty="0"/>
              <a:t>O( n + m )</a:t>
            </a:r>
            <a:r>
              <a:rPr lang="zh-CN" altLang="en-US" dirty="0"/>
              <a:t>，但是</a:t>
            </a:r>
            <a:r>
              <a:rPr lang="en-US" altLang="zh-CN" dirty="0"/>
              <a:t>not practical</a:t>
            </a:r>
          </a:p>
        </p:txBody>
      </p:sp>
    </p:spTree>
    <p:extLst>
      <p:ext uri="{BB962C8B-B14F-4D97-AF65-F5344CB8AC3E}">
        <p14:creationId xmlns:p14="http://schemas.microsoft.com/office/powerpoint/2010/main" val="339829967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89BFD-2F20-4B45-BB72-49936F75A9FA}"/>
              </a:ext>
            </a:extLst>
          </p:cNvPr>
          <p:cNvSpPr>
            <a:spLocks noGrp="1"/>
          </p:cNvSpPr>
          <p:nvPr>
            <p:ph type="title"/>
          </p:nvPr>
        </p:nvSpPr>
        <p:spPr/>
        <p:txBody>
          <a:bodyPr/>
          <a:lstStyle/>
          <a:p>
            <a:r>
              <a:rPr lang="en-US" altLang="zh-CN" dirty="0"/>
              <a:t>Old Driver Tree</a:t>
            </a:r>
            <a:endParaRPr lang="zh-CN" altLang="en-US" dirty="0"/>
          </a:p>
        </p:txBody>
      </p:sp>
      <p:sp>
        <p:nvSpPr>
          <p:cNvPr id="3" name="内容占位符 2">
            <a:extLst>
              <a:ext uri="{FF2B5EF4-FFF2-40B4-BE49-F238E27FC236}">
                <a16:creationId xmlns:a16="http://schemas.microsoft.com/office/drawing/2014/main" id="{D7F266C2-1E81-4943-B215-B2BA7F18E850}"/>
              </a:ext>
            </a:extLst>
          </p:cNvPr>
          <p:cNvSpPr>
            <a:spLocks noGrp="1"/>
          </p:cNvSpPr>
          <p:nvPr>
            <p:ph idx="1"/>
          </p:nvPr>
        </p:nvSpPr>
        <p:spPr/>
        <p:txBody>
          <a:bodyPr/>
          <a:lstStyle/>
          <a:p>
            <a:r>
              <a:rPr lang="zh-CN" altLang="en-US" dirty="0"/>
              <a:t>在线可以做到</a:t>
            </a:r>
            <a:endParaRPr lang="en-US" altLang="zh-CN" dirty="0"/>
          </a:p>
          <a:p>
            <a:r>
              <a:rPr lang="en-US" altLang="zh-CN" dirty="0"/>
              <a:t>O( (</a:t>
            </a:r>
            <a:r>
              <a:rPr lang="en-US" altLang="zh-CN" dirty="0" err="1"/>
              <a:t>n+m</a:t>
            </a:r>
            <a:r>
              <a:rPr lang="en-US" altLang="zh-CN" dirty="0"/>
              <a:t>)</a:t>
            </a:r>
            <a:r>
              <a:rPr lang="en-US" altLang="zh-CN" dirty="0" err="1"/>
              <a:t>loglogn</a:t>
            </a:r>
            <a:r>
              <a:rPr lang="en-US" altLang="zh-CN" dirty="0"/>
              <a:t> )</a:t>
            </a:r>
            <a:r>
              <a:rPr lang="zh-CN" altLang="en-US" dirty="0"/>
              <a:t>（直接做），</a:t>
            </a:r>
            <a:r>
              <a:rPr lang="en-US" altLang="zh-CN" dirty="0"/>
              <a:t>O( (</a:t>
            </a:r>
            <a:r>
              <a:rPr lang="en-US" altLang="zh-CN" dirty="0" err="1"/>
              <a:t>n+m</a:t>
            </a:r>
            <a:r>
              <a:rPr lang="en-US" altLang="zh-CN" dirty="0"/>
              <a:t>)</a:t>
            </a:r>
            <a:r>
              <a:rPr lang="en-US" altLang="zh-CN" dirty="0" err="1"/>
              <a:t>logloglogn</a:t>
            </a:r>
            <a:r>
              <a:rPr lang="en-US" altLang="zh-CN" dirty="0"/>
              <a:t> )</a:t>
            </a:r>
            <a:r>
              <a:rPr lang="zh-CN" altLang="en-US" dirty="0"/>
              <a:t>（使用</a:t>
            </a:r>
            <a:r>
              <a:rPr lang="en-US" altLang="zh-CN" dirty="0"/>
              <a:t>exponential tree</a:t>
            </a:r>
            <a:r>
              <a:rPr lang="zh-CN" altLang="en-US" dirty="0"/>
              <a:t>），</a:t>
            </a:r>
            <a:endParaRPr lang="en-US" altLang="zh-CN" dirty="0"/>
          </a:p>
          <a:p>
            <a:r>
              <a:rPr lang="en-US" altLang="zh-CN" dirty="0"/>
              <a:t>O( n + m )</a:t>
            </a:r>
            <a:r>
              <a:rPr lang="zh-CN" altLang="en-US" dirty="0"/>
              <a:t>（使用</a:t>
            </a:r>
            <a:r>
              <a:rPr lang="en-US" altLang="zh-CN" dirty="0"/>
              <a:t>O( </a:t>
            </a:r>
            <a:r>
              <a:rPr lang="en-US" altLang="zh-CN" dirty="0" err="1"/>
              <a:t>logn</a:t>
            </a:r>
            <a:r>
              <a:rPr lang="en-US" altLang="zh-CN" dirty="0"/>
              <a:t>/</a:t>
            </a:r>
            <a:r>
              <a:rPr lang="en-US" altLang="zh-CN" dirty="0" err="1"/>
              <a:t>logw</a:t>
            </a:r>
            <a:r>
              <a:rPr lang="en-US" altLang="zh-CN" dirty="0"/>
              <a:t> )</a:t>
            </a:r>
            <a:r>
              <a:rPr lang="zh-CN" altLang="en-US" dirty="0"/>
              <a:t>的动态前驱数据结构）</a:t>
            </a:r>
            <a:endParaRPr lang="en-US" altLang="zh-CN" dirty="0"/>
          </a:p>
          <a:p>
            <a:r>
              <a:rPr lang="zh-CN" altLang="en-US" dirty="0"/>
              <a:t>离线可以简单的做到</a:t>
            </a:r>
            <a:r>
              <a:rPr lang="en-US" altLang="zh-CN" dirty="0"/>
              <a:t>O( n + m )</a:t>
            </a:r>
            <a:r>
              <a:rPr lang="zh-CN" altLang="en-US" dirty="0"/>
              <a:t>，压位即可</a:t>
            </a:r>
          </a:p>
          <a:p>
            <a:endParaRPr lang="zh-CN" altLang="en-US" dirty="0"/>
          </a:p>
        </p:txBody>
      </p:sp>
    </p:spTree>
    <p:extLst>
      <p:ext uri="{BB962C8B-B14F-4D97-AF65-F5344CB8AC3E}">
        <p14:creationId xmlns:p14="http://schemas.microsoft.com/office/powerpoint/2010/main" val="37974926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Old Driver Tree</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a:t>可以证明复杂度是期望</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的</a:t>
            </a:r>
            <a:endParaRPr lang="en-US" altLang="zh-CN" dirty="0"/>
          </a:p>
          <a:p>
            <a:r>
              <a:rPr lang="zh-CN" altLang="en-US" dirty="0"/>
              <a:t>假设有</a:t>
            </a:r>
            <a:r>
              <a:rPr lang="en-US" altLang="zh-CN" dirty="0"/>
              <a:t>k</a:t>
            </a:r>
            <a:r>
              <a:rPr lang="zh-CN" altLang="en-US" dirty="0"/>
              <a:t>种操作，其中一种是区间染色，定义势能为颜色段个数</a:t>
            </a:r>
            <a:endParaRPr lang="en-US" altLang="zh-CN" dirty="0"/>
          </a:p>
          <a:p>
            <a:r>
              <a:rPr lang="zh-CN" altLang="en-US" dirty="0"/>
              <a:t>每次操作的时候有两种可能性：</a:t>
            </a:r>
            <a:endParaRPr lang="en-US" altLang="zh-CN" dirty="0"/>
          </a:p>
          <a:p>
            <a:r>
              <a:rPr lang="en-US" altLang="zh-CN" dirty="0"/>
              <a:t>1.</a:t>
            </a:r>
            <a:r>
              <a:rPr lang="zh-CN" altLang="en-US" dirty="0"/>
              <a:t>以</a:t>
            </a:r>
            <a:r>
              <a:rPr lang="en-US" altLang="zh-CN" dirty="0"/>
              <a:t>O( x )</a:t>
            </a:r>
            <a:r>
              <a:rPr lang="zh-CN" altLang="en-US" dirty="0"/>
              <a:t>的代价消除</a:t>
            </a:r>
            <a:r>
              <a:rPr lang="en-US" altLang="zh-CN" dirty="0"/>
              <a:t>O( x )</a:t>
            </a:r>
            <a:r>
              <a:rPr lang="zh-CN" altLang="en-US" dirty="0"/>
              <a:t>势能，势能</a:t>
            </a:r>
            <a:r>
              <a:rPr lang="en-US" altLang="zh-CN" dirty="0"/>
              <a:t>+2</a:t>
            </a:r>
            <a:r>
              <a:rPr lang="zh-CN" altLang="en-US" dirty="0"/>
              <a:t>，概率</a:t>
            </a:r>
            <a:r>
              <a:rPr lang="en-US" altLang="zh-CN" dirty="0"/>
              <a:t>1/k</a:t>
            </a:r>
          </a:p>
          <a:p>
            <a:r>
              <a:rPr lang="en-US" altLang="zh-CN" dirty="0"/>
              <a:t>2.</a:t>
            </a:r>
            <a:r>
              <a:rPr lang="zh-CN" altLang="en-US" dirty="0"/>
              <a:t>以</a:t>
            </a:r>
            <a:r>
              <a:rPr lang="en-US" altLang="zh-CN" dirty="0"/>
              <a:t>O( x )</a:t>
            </a:r>
            <a:r>
              <a:rPr lang="zh-CN" altLang="en-US" dirty="0"/>
              <a:t>的代价啥都没做，势能</a:t>
            </a:r>
            <a:r>
              <a:rPr lang="en-US" altLang="zh-CN" dirty="0"/>
              <a:t>+2</a:t>
            </a:r>
            <a:r>
              <a:rPr lang="zh-CN" altLang="en-US" dirty="0"/>
              <a:t>，概率</a:t>
            </a:r>
            <a:r>
              <a:rPr lang="en-US" altLang="zh-CN" dirty="0"/>
              <a:t>1-1/k</a:t>
            </a:r>
          </a:p>
          <a:p>
            <a:r>
              <a:rPr lang="zh-CN" altLang="en-US" dirty="0"/>
              <a:t>势能的均摊是</a:t>
            </a:r>
            <a:r>
              <a:rPr lang="en-US" altLang="zh-CN" dirty="0"/>
              <a:t>O( n + m )</a:t>
            </a:r>
          </a:p>
          <a:p>
            <a:r>
              <a:rPr lang="zh-CN" altLang="en-US" dirty="0"/>
              <a:t>于是这部分总的代价是</a:t>
            </a:r>
            <a:r>
              <a:rPr lang="en-US" altLang="zh-CN" dirty="0"/>
              <a:t>O( (</a:t>
            </a:r>
            <a:r>
              <a:rPr lang="en-US" altLang="zh-CN" dirty="0" err="1"/>
              <a:t>n+m</a:t>
            </a:r>
            <a:r>
              <a:rPr lang="en-US" altLang="zh-CN" dirty="0"/>
              <a:t>)k )</a:t>
            </a:r>
          </a:p>
          <a:p>
            <a:r>
              <a:rPr lang="zh-CN" altLang="en-US" dirty="0"/>
              <a:t>所以复杂度瓶颈在于平衡树而不是暴力的均摊部分</a:t>
            </a:r>
            <a:r>
              <a:rPr lang="en-US" altLang="zh-CN" dirty="0"/>
              <a:t>…</a:t>
            </a:r>
            <a:endParaRPr lang="zh-CN" altLang="en-US" dirty="0"/>
          </a:p>
        </p:txBody>
      </p:sp>
    </p:spTree>
    <p:extLst>
      <p:ext uri="{BB962C8B-B14F-4D97-AF65-F5344CB8AC3E}">
        <p14:creationId xmlns:p14="http://schemas.microsoft.com/office/powerpoint/2010/main" val="12516557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Old Driver Tree</a:t>
            </a:r>
            <a:endParaRPr lang="zh-CN" altLang="en-US" dirty="0"/>
          </a:p>
        </p:txBody>
      </p:sp>
      <p:sp>
        <p:nvSpPr>
          <p:cNvPr id="3" name="内容占位符 2"/>
          <p:cNvSpPr>
            <a:spLocks noGrp="1"/>
          </p:cNvSpPr>
          <p:nvPr>
            <p:ph idx="1"/>
          </p:nvPr>
        </p:nvSpPr>
        <p:spPr/>
        <p:txBody>
          <a:bodyPr/>
          <a:lstStyle/>
          <a:p>
            <a:r>
              <a:rPr lang="zh-CN" altLang="en-US" dirty="0"/>
              <a:t>应用：</a:t>
            </a:r>
            <a:endParaRPr lang="en-US" altLang="zh-CN" dirty="0"/>
          </a:p>
          <a:p>
            <a:r>
              <a:rPr lang="zh-CN" altLang="en-US" dirty="0"/>
              <a:t>各种题都能用，基本上不会被卡</a:t>
            </a:r>
            <a:endParaRPr lang="en-US" altLang="zh-CN" dirty="0"/>
          </a:p>
          <a:p>
            <a:r>
              <a:rPr lang="zh-CN" altLang="en-US" dirty="0"/>
              <a:t>因为大部分出题人都觉得序列维护的那种数据结构题只需要随机数据就足够强了</a:t>
            </a:r>
            <a:r>
              <a:rPr lang="en-US" altLang="zh-CN" dirty="0"/>
              <a:t>…</a:t>
            </a:r>
          </a:p>
          <a:p>
            <a:r>
              <a:rPr lang="zh-CN" altLang="en-US" dirty="0"/>
              <a:t>不过要注意，别被没有区间染色的部分分给卡了</a:t>
            </a:r>
            <a:r>
              <a:rPr lang="en-US" altLang="zh-CN" dirty="0"/>
              <a:t>…</a:t>
            </a:r>
          </a:p>
          <a:p>
            <a:endParaRPr lang="en-US" altLang="zh-CN" dirty="0"/>
          </a:p>
          <a:p>
            <a:r>
              <a:rPr lang="zh-CN" altLang="en-US" dirty="0">
                <a:solidFill>
                  <a:srgbClr val="FF0000"/>
                </a:solidFill>
              </a:rPr>
              <a:t>可以水掉各种题</a:t>
            </a:r>
          </a:p>
        </p:txBody>
      </p:sp>
    </p:spTree>
    <p:extLst>
      <p:ext uri="{BB962C8B-B14F-4D97-AF65-F5344CB8AC3E}">
        <p14:creationId xmlns:p14="http://schemas.microsoft.com/office/powerpoint/2010/main" val="18484464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Effect</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75" y="1700808"/>
            <a:ext cx="4297743" cy="105045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51266"/>
            <a:ext cx="4238368" cy="1430901"/>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05" y="4171322"/>
            <a:ext cx="4279473" cy="105045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5232624"/>
            <a:ext cx="4222768" cy="1424009"/>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8368" y="1644718"/>
            <a:ext cx="4798128" cy="1180452"/>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6328" y="2851347"/>
            <a:ext cx="3217999" cy="2560742"/>
          </a:xfrm>
          <a:prstGeom prst="rect">
            <a:avLst/>
          </a:prstGeom>
        </p:spPr>
      </p:pic>
      <p:pic>
        <p:nvPicPr>
          <p:cNvPr id="10" name="图片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1371" y="5321306"/>
            <a:ext cx="3344813" cy="1355147"/>
          </a:xfrm>
          <a:prstGeom prst="rect">
            <a:avLst/>
          </a:prstGeom>
        </p:spPr>
      </p:pic>
    </p:spTree>
    <p:extLst>
      <p:ext uri="{BB962C8B-B14F-4D97-AF65-F5344CB8AC3E}">
        <p14:creationId xmlns:p14="http://schemas.microsoft.com/office/powerpoint/2010/main" val="3940420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的删除</a:t>
            </a:r>
          </a:p>
        </p:txBody>
      </p:sp>
      <p:sp>
        <p:nvSpPr>
          <p:cNvPr id="3" name="内容占位符 2"/>
          <p:cNvSpPr>
            <a:spLocks noGrp="1"/>
          </p:cNvSpPr>
          <p:nvPr>
            <p:ph idx="1"/>
          </p:nvPr>
        </p:nvSpPr>
        <p:spPr/>
        <p:txBody>
          <a:bodyPr>
            <a:normAutofit/>
          </a:bodyPr>
          <a:lstStyle/>
          <a:p>
            <a:r>
              <a:rPr lang="zh-CN" altLang="en-US" sz="2800" dirty="0"/>
              <a:t>和普通的</a:t>
            </a:r>
            <a:r>
              <a:rPr lang="en-US" altLang="zh-CN" sz="2800" dirty="0"/>
              <a:t>BST</a:t>
            </a:r>
            <a:r>
              <a:rPr lang="zh-CN" altLang="en-US" sz="2800" dirty="0"/>
              <a:t>删除一样：</a:t>
            </a:r>
            <a:endParaRPr lang="en-US" altLang="zh-CN" sz="2800" dirty="0"/>
          </a:p>
          <a:p>
            <a:r>
              <a:rPr lang="zh-CN" altLang="en-US" sz="2800" dirty="0"/>
              <a:t>如果删除值小于当前节点值，则递归至左儿子；大于则递归至右儿子</a:t>
            </a:r>
            <a:endParaRPr lang="en-US" altLang="zh-CN" sz="2800" dirty="0"/>
          </a:p>
          <a:p>
            <a:r>
              <a:rPr lang="zh-CN" altLang="en-US" sz="2800" dirty="0"/>
              <a:t>若当前节点数值的出现次数大于 </a:t>
            </a:r>
            <a:r>
              <a:rPr lang="en-US" altLang="zh-CN" sz="2800" dirty="0"/>
              <a:t>1 </a:t>
            </a:r>
            <a:r>
              <a:rPr lang="zh-CN" altLang="en-US" sz="2800" dirty="0"/>
              <a:t>，则减一（通常将同一个权值缩掉）</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CE148-E5B2-4554-8B09-6F9AA91E1A8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028B191-9285-4FBC-9604-A2ED01B857E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23787046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40" y="1700808"/>
            <a:ext cx="9168340" cy="5157192"/>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的删除</a:t>
            </a:r>
          </a:p>
        </p:txBody>
      </p:sp>
      <p:sp>
        <p:nvSpPr>
          <p:cNvPr id="3" name="内容占位符 2"/>
          <p:cNvSpPr>
            <a:spLocks noGrp="1"/>
          </p:cNvSpPr>
          <p:nvPr>
            <p:ph idx="1"/>
          </p:nvPr>
        </p:nvSpPr>
        <p:spPr/>
        <p:txBody>
          <a:bodyPr>
            <a:normAutofit/>
          </a:bodyPr>
          <a:lstStyle/>
          <a:p>
            <a:r>
              <a:rPr lang="zh-CN" altLang="en-US" sz="2800" dirty="0"/>
              <a:t>若当前节点数值的出现次数等于 </a:t>
            </a:r>
            <a:r>
              <a:rPr lang="en-US" altLang="zh-CN" sz="2800" dirty="0"/>
              <a:t>1 : </a:t>
            </a:r>
          </a:p>
          <a:p>
            <a:r>
              <a:rPr lang="zh-CN" altLang="en-US" sz="2800" dirty="0"/>
              <a:t>若当前节点没有左儿子与右儿子，则直接删除该节点（置 </a:t>
            </a:r>
            <a:r>
              <a:rPr lang="en-US" altLang="zh-CN" sz="2800" dirty="0"/>
              <a:t>0</a:t>
            </a:r>
            <a:r>
              <a:rPr lang="zh-CN" altLang="en-US" sz="2800" dirty="0"/>
              <a:t>）； </a:t>
            </a:r>
          </a:p>
          <a:p>
            <a:r>
              <a:rPr lang="zh-CN" altLang="en-US" sz="2800" dirty="0"/>
              <a:t>若当前节点没有左儿子或右儿子，则将左儿子或右儿子替代该节点； </a:t>
            </a:r>
          </a:p>
          <a:p>
            <a:r>
              <a:rPr lang="zh-CN" altLang="en-US" sz="2800" dirty="0"/>
              <a:t>若当前节点有左儿子与右儿子，则不断旋转当前节点，并走到当前节点新的对应位置，直到没有左儿子或右儿子为止。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Code</a:t>
            </a:r>
            <a:endParaRPr lang="zh-CN" altLang="en-US" dirty="0"/>
          </a:p>
        </p:txBody>
      </p:sp>
      <p:pic>
        <p:nvPicPr>
          <p:cNvPr id="89090" name="Picture 2"/>
          <p:cNvPicPr>
            <a:picLocks noGrp="1" noChangeAspect="1" noChangeArrowheads="1"/>
          </p:cNvPicPr>
          <p:nvPr>
            <p:ph idx="1"/>
          </p:nvPr>
        </p:nvPicPr>
        <p:blipFill>
          <a:blip r:embed="rId2" cstate="print"/>
          <a:srcRect/>
          <a:stretch>
            <a:fillRect/>
          </a:stretch>
        </p:blipFill>
        <p:spPr bwMode="auto">
          <a:xfrm>
            <a:off x="683568" y="1484784"/>
            <a:ext cx="7511947" cy="36004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的查询</a:t>
            </a:r>
          </a:p>
        </p:txBody>
      </p:sp>
      <p:sp>
        <p:nvSpPr>
          <p:cNvPr id="3" name="内容占位符 2"/>
          <p:cNvSpPr>
            <a:spLocks noGrp="1"/>
          </p:cNvSpPr>
          <p:nvPr>
            <p:ph idx="1"/>
          </p:nvPr>
        </p:nvSpPr>
        <p:spPr/>
        <p:txBody>
          <a:bodyPr>
            <a:normAutofit/>
          </a:bodyPr>
          <a:lstStyle/>
          <a:p>
            <a:r>
              <a:rPr lang="zh-CN" altLang="en-US" sz="2800" dirty="0"/>
              <a:t>递归到叶子节点，一路维护信息即可</a:t>
            </a:r>
          </a:p>
        </p:txBody>
      </p:sp>
      <p:pic>
        <p:nvPicPr>
          <p:cNvPr id="90115" name="Picture 3"/>
          <p:cNvPicPr>
            <a:picLocks noChangeAspect="1" noChangeArrowheads="1"/>
          </p:cNvPicPr>
          <p:nvPr/>
        </p:nvPicPr>
        <p:blipFill>
          <a:blip r:embed="rId2" cstate="print"/>
          <a:srcRect/>
          <a:stretch>
            <a:fillRect/>
          </a:stretch>
        </p:blipFill>
        <p:spPr bwMode="auto">
          <a:xfrm>
            <a:off x="827584" y="2204864"/>
            <a:ext cx="6925946" cy="374441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维护权值</a:t>
            </a:r>
          </a:p>
        </p:txBody>
      </p:sp>
      <p:sp>
        <p:nvSpPr>
          <p:cNvPr id="3" name="内容占位符 2"/>
          <p:cNvSpPr>
            <a:spLocks noGrp="1"/>
          </p:cNvSpPr>
          <p:nvPr>
            <p:ph idx="1"/>
          </p:nvPr>
        </p:nvSpPr>
        <p:spPr/>
        <p:txBody>
          <a:bodyPr>
            <a:normAutofit/>
          </a:bodyPr>
          <a:lstStyle/>
          <a:p>
            <a:r>
              <a:rPr lang="zh-CN" altLang="en-US" sz="2800" dirty="0"/>
              <a:t>现在大家都会用</a:t>
            </a:r>
            <a:r>
              <a:rPr lang="en-US" altLang="zh-CN" sz="2800" dirty="0" err="1"/>
              <a:t>treap</a:t>
            </a:r>
            <a:r>
              <a:rPr lang="zh-CN" altLang="en-US" sz="2800" dirty="0"/>
              <a:t>来维护一个集合</a:t>
            </a:r>
            <a:endParaRPr lang="en-US" altLang="zh-CN" sz="2800" dirty="0"/>
          </a:p>
          <a:p>
            <a:r>
              <a:rPr lang="zh-CN" altLang="en-US" sz="2800" dirty="0"/>
              <a:t>支持插入，删除，查询（</a:t>
            </a:r>
            <a:r>
              <a:rPr lang="en-US" altLang="zh-CN" sz="2800" dirty="0" err="1"/>
              <a:t>kth</a:t>
            </a:r>
            <a:r>
              <a:rPr lang="zh-CN" altLang="en-US" sz="2800" dirty="0"/>
              <a:t>，</a:t>
            </a:r>
            <a:r>
              <a:rPr lang="en-US" altLang="zh-CN" sz="2800" dirty="0"/>
              <a:t>rank</a:t>
            </a:r>
            <a:r>
              <a:rPr lang="zh-CN" altLang="en-US" sz="2800" dirty="0"/>
              <a:t>等）了吧</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1.</a:t>
            </a:r>
            <a:r>
              <a:rPr lang="zh-CN" altLang="en-US" dirty="0"/>
              <a:t>序列维护（线段树</a:t>
            </a:r>
            <a:r>
              <a:rPr lang="en-US" altLang="zh-CN" dirty="0"/>
              <a:t>&amp;</a:t>
            </a:r>
            <a:r>
              <a:rPr lang="zh-CN" altLang="en-US" dirty="0"/>
              <a:t>平衡树）</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r>
              <a:rPr lang="zh-CN" altLang="en-US" dirty="0"/>
              <a:t>的其他功能</a:t>
            </a:r>
          </a:p>
        </p:txBody>
      </p:sp>
      <p:sp>
        <p:nvSpPr>
          <p:cNvPr id="3" name="内容占位符 2"/>
          <p:cNvSpPr>
            <a:spLocks noGrp="1"/>
          </p:cNvSpPr>
          <p:nvPr>
            <p:ph idx="1"/>
          </p:nvPr>
        </p:nvSpPr>
        <p:spPr/>
        <p:txBody>
          <a:bodyPr>
            <a:normAutofit/>
          </a:bodyPr>
          <a:lstStyle/>
          <a:p>
            <a:r>
              <a:rPr lang="en-US" altLang="zh-CN" sz="2800" dirty="0" err="1"/>
              <a:t>Treap</a:t>
            </a:r>
            <a:r>
              <a:rPr lang="zh-CN" altLang="en-US" sz="2800" dirty="0"/>
              <a:t>还可以支持维护序列时的分裂合并</a:t>
            </a:r>
            <a:endParaRPr lang="en-US" altLang="zh-CN" sz="2800" dirty="0"/>
          </a:p>
          <a:p>
            <a:r>
              <a:rPr lang="zh-CN" altLang="en-US" sz="2800" dirty="0"/>
              <a:t>这里不详细讲了（我也不会）</a:t>
            </a:r>
            <a:endParaRPr lang="en-US" altLang="zh-CN" sz="2800" dirty="0"/>
          </a:p>
          <a:p>
            <a:r>
              <a:rPr lang="zh-CN" altLang="en-US" sz="2800" dirty="0"/>
              <a:t>具体可以看</a:t>
            </a:r>
            <a:r>
              <a:rPr lang="en-US" altLang="zh-CN" sz="2800" dirty="0" err="1"/>
              <a:t>luogu</a:t>
            </a:r>
            <a:r>
              <a:rPr lang="zh-CN" altLang="en-US" sz="2800" dirty="0"/>
              <a:t>日报？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splay</a:t>
            </a:r>
            <a:endParaRPr lang="zh-CN" altLang="en-US" dirty="0"/>
          </a:p>
        </p:txBody>
      </p:sp>
      <p:sp>
        <p:nvSpPr>
          <p:cNvPr id="3" name="内容占位符 2"/>
          <p:cNvSpPr>
            <a:spLocks noGrp="1"/>
          </p:cNvSpPr>
          <p:nvPr>
            <p:ph idx="1"/>
          </p:nvPr>
        </p:nvSpPr>
        <p:spPr/>
        <p:txBody>
          <a:bodyPr>
            <a:normAutofit/>
          </a:bodyPr>
          <a:lstStyle/>
          <a:p>
            <a:r>
              <a:rPr lang="zh-CN" altLang="en-US" sz="2800" dirty="0"/>
              <a:t>“伸展树”“自适应查找树”</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splay</a:t>
            </a:r>
            <a:endParaRPr lang="zh-CN" altLang="en-US" dirty="0"/>
          </a:p>
        </p:txBody>
      </p:sp>
      <p:sp>
        <p:nvSpPr>
          <p:cNvPr id="3" name="内容占位符 2"/>
          <p:cNvSpPr>
            <a:spLocks noGrp="1"/>
          </p:cNvSpPr>
          <p:nvPr>
            <p:ph idx="1"/>
          </p:nvPr>
        </p:nvSpPr>
        <p:spPr/>
        <p:txBody>
          <a:bodyPr>
            <a:normAutofit/>
          </a:bodyPr>
          <a:lstStyle/>
          <a:p>
            <a:r>
              <a:rPr lang="zh-CN" altLang="en-US" sz="2800" dirty="0"/>
              <a:t>每次对一个节点进行操作的时候通过一种方法把这个点旋转至根</a:t>
            </a:r>
            <a:endParaRPr lang="en-US" altLang="zh-CN" sz="2800" dirty="0"/>
          </a:p>
          <a:p>
            <a:r>
              <a:rPr lang="zh-CN" altLang="en-US" sz="2800" dirty="0"/>
              <a:t>需要根据不同的情况判断应该怎么旋转，这里就不详细介绍了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splay</a:t>
            </a:r>
            <a:endParaRPr lang="zh-CN" altLang="en-US" dirty="0"/>
          </a:p>
        </p:txBody>
      </p:sp>
      <p:sp>
        <p:nvSpPr>
          <p:cNvPr id="3" name="内容占位符 2"/>
          <p:cNvSpPr>
            <a:spLocks noGrp="1"/>
          </p:cNvSpPr>
          <p:nvPr>
            <p:ph idx="1"/>
          </p:nvPr>
        </p:nvSpPr>
        <p:spPr/>
        <p:txBody>
          <a:bodyPr>
            <a:normAutofit/>
          </a:bodyPr>
          <a:lstStyle/>
          <a:p>
            <a:r>
              <a:rPr lang="en-US" altLang="zh-CN" sz="2800" dirty="0"/>
              <a:t>Splay</a:t>
            </a:r>
            <a:r>
              <a:rPr lang="zh-CN" altLang="en-US" sz="2800" dirty="0"/>
              <a:t>具有“自适应性”</a:t>
            </a:r>
            <a:endParaRPr lang="en-US" altLang="zh-CN" sz="2800" dirty="0"/>
          </a:p>
          <a:p>
            <a:r>
              <a:rPr lang="zh-CN" altLang="en-US" sz="2800" dirty="0"/>
              <a:t>大概就是说</a:t>
            </a:r>
            <a:r>
              <a:rPr lang="en-US" altLang="zh-CN" sz="2800" dirty="0"/>
              <a:t>splay</a:t>
            </a:r>
            <a:r>
              <a:rPr lang="zh-CN" altLang="en-US" sz="2800" dirty="0"/>
              <a:t>会根据操作的特点调整树结构，使得操作尽可能高效</a:t>
            </a:r>
          </a:p>
          <a:p>
            <a:r>
              <a:rPr lang="zh-CN" altLang="en-US" sz="2800" dirty="0"/>
              <a:t>可以去了解了解</a:t>
            </a:r>
            <a:r>
              <a:rPr lang="en-US" altLang="zh-CN" sz="2800" dirty="0"/>
              <a:t>splay</a:t>
            </a:r>
            <a:r>
              <a:rPr lang="zh-CN" altLang="en-US" sz="2800" dirty="0"/>
              <a:t>的动态最优性猜想，是个著名的</a:t>
            </a:r>
            <a:r>
              <a:rPr lang="en-US" altLang="zh-CN" sz="2800" dirty="0"/>
              <a:t>open problem</a:t>
            </a:r>
            <a:endParaRPr lang="zh-CN"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Disadvantage</a:t>
            </a:r>
            <a:endParaRPr lang="zh-CN" altLang="en-US" dirty="0"/>
          </a:p>
        </p:txBody>
      </p:sp>
      <p:sp>
        <p:nvSpPr>
          <p:cNvPr id="3" name="内容占位符 2"/>
          <p:cNvSpPr>
            <a:spLocks noGrp="1"/>
          </p:cNvSpPr>
          <p:nvPr>
            <p:ph idx="1"/>
          </p:nvPr>
        </p:nvSpPr>
        <p:spPr/>
        <p:txBody>
          <a:bodyPr>
            <a:normAutofit/>
          </a:bodyPr>
          <a:lstStyle/>
          <a:p>
            <a:r>
              <a:rPr lang="zh-CN" altLang="en-US" sz="2800" dirty="0"/>
              <a:t>可以通过势能分析证明</a:t>
            </a:r>
            <a:r>
              <a:rPr lang="en-US" altLang="zh-CN" sz="2800" dirty="0"/>
              <a:t>splay</a:t>
            </a:r>
            <a:r>
              <a:rPr lang="zh-CN" altLang="en-US" sz="2800" dirty="0"/>
              <a:t>的复杂度是</a:t>
            </a:r>
            <a:r>
              <a:rPr lang="zh-CN" altLang="en-US" sz="2800" dirty="0">
                <a:solidFill>
                  <a:srgbClr val="FF0000"/>
                </a:solidFill>
              </a:rPr>
              <a:t>均摊</a:t>
            </a:r>
            <a:r>
              <a:rPr lang="en-US" altLang="zh-CN" sz="2800" dirty="0"/>
              <a:t>O( </a:t>
            </a:r>
            <a:r>
              <a:rPr lang="en-US" altLang="zh-CN" sz="2800" dirty="0" err="1"/>
              <a:t>logn</a:t>
            </a:r>
            <a:r>
              <a:rPr lang="en-US" altLang="zh-CN" sz="2800" dirty="0"/>
              <a:t> )</a:t>
            </a:r>
            <a:r>
              <a:rPr lang="zh-CN" altLang="en-US" sz="2800" dirty="0"/>
              <a:t>的，也就是说</a:t>
            </a:r>
            <a:r>
              <a:rPr lang="en-US" altLang="zh-CN" sz="2800" dirty="0"/>
              <a:t>splay</a:t>
            </a:r>
            <a:r>
              <a:rPr lang="zh-CN" altLang="en-US" sz="2800" dirty="0"/>
              <a:t>在很多次操作中可能会有一次</a:t>
            </a:r>
            <a:r>
              <a:rPr lang="en-US" altLang="zh-CN" sz="2800" dirty="0"/>
              <a:t>O( n )</a:t>
            </a:r>
            <a:r>
              <a:rPr lang="zh-CN" altLang="en-US" sz="2800" dirty="0"/>
              <a:t>复杂度的操作</a:t>
            </a:r>
            <a:endParaRPr lang="en-US" altLang="zh-CN" sz="2800" dirty="0"/>
          </a:p>
          <a:p>
            <a:r>
              <a:rPr lang="zh-CN" altLang="en-US" sz="2800" dirty="0"/>
              <a:t>而且这样的操作也很好构造</a:t>
            </a:r>
            <a:endParaRPr lang="en-US" altLang="zh-CN" sz="2800" dirty="0"/>
          </a:p>
          <a:p>
            <a:r>
              <a:rPr lang="zh-CN" altLang="en-US" sz="2800" dirty="0"/>
              <a:t>所以</a:t>
            </a:r>
            <a:r>
              <a:rPr lang="en-US" altLang="zh-CN" sz="2800" dirty="0"/>
              <a:t>splay</a:t>
            </a:r>
            <a:r>
              <a:rPr lang="zh-CN" altLang="en-US" sz="2800" dirty="0"/>
              <a:t>不适合做一些需要撤销操作</a:t>
            </a:r>
            <a:r>
              <a:rPr lang="en-US" altLang="zh-CN" sz="2800" dirty="0"/>
              <a:t>/</a:t>
            </a:r>
            <a:r>
              <a:rPr lang="zh-CN" altLang="en-US" sz="2800" dirty="0"/>
              <a:t>可持久化的题目（虽然可以通过随机旋转什么的方法来规避，但还是感觉很吃力）</a:t>
            </a:r>
            <a:endParaRPr lang="en-US" altLang="zh-CN" sz="2800" dirty="0"/>
          </a:p>
          <a:p>
            <a:r>
              <a:rPr lang="zh-CN" altLang="en-US" sz="2800" dirty="0"/>
              <a:t>自身常数比较大</a:t>
            </a:r>
            <a:endParaRPr lang="en-US" altLang="zh-CN"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Advantage</a:t>
            </a:r>
            <a:endParaRPr lang="zh-CN" altLang="en-US" dirty="0"/>
          </a:p>
        </p:txBody>
      </p:sp>
      <p:sp>
        <p:nvSpPr>
          <p:cNvPr id="3" name="内容占位符 2"/>
          <p:cNvSpPr>
            <a:spLocks noGrp="1"/>
          </p:cNvSpPr>
          <p:nvPr>
            <p:ph idx="1"/>
          </p:nvPr>
        </p:nvSpPr>
        <p:spPr/>
        <p:txBody>
          <a:bodyPr>
            <a:normAutofit/>
          </a:bodyPr>
          <a:lstStyle/>
          <a:p>
            <a:r>
              <a:rPr lang="en-US" altLang="zh-CN" sz="2800" dirty="0"/>
              <a:t>Splay</a:t>
            </a:r>
            <a:r>
              <a:rPr lang="zh-CN" altLang="en-US" sz="2800" dirty="0"/>
              <a:t>用来维护序列还是比较好写的，用来维护名次树感觉不好写</a:t>
            </a:r>
            <a:endParaRPr lang="en-US" altLang="zh-CN" sz="2800" dirty="0"/>
          </a:p>
          <a:p>
            <a:r>
              <a:rPr lang="zh-CN" altLang="en-US" sz="2800" dirty="0"/>
              <a:t>由于自适应性，</a:t>
            </a:r>
            <a:r>
              <a:rPr lang="en-US" altLang="zh-CN" sz="2800" dirty="0"/>
              <a:t>splay</a:t>
            </a:r>
            <a:r>
              <a:rPr lang="zh-CN" altLang="en-US" sz="2800" dirty="0"/>
              <a:t>不需要特殊的技巧就可以高效启发式合并，还可以高效实现</a:t>
            </a:r>
            <a:r>
              <a:rPr lang="en-US" altLang="zh-CN" sz="2800" dirty="0"/>
              <a:t>LCT</a:t>
            </a:r>
            <a:r>
              <a:rPr lang="zh-CN" altLang="en-US" sz="2800" dirty="0"/>
              <a:t>（</a:t>
            </a:r>
            <a:r>
              <a:rPr lang="en-US" altLang="zh-CN" sz="2800" dirty="0"/>
              <a:t>STT</a:t>
            </a:r>
            <a:r>
              <a:rPr lang="zh-CN" altLang="en-US" sz="2800" dirty="0"/>
              <a:t>）等动态树</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打个广告</a:t>
            </a:r>
            <a:r>
              <a:rPr lang="en-US" altLang="zh-CN" dirty="0"/>
              <a:t>——WBLT</a:t>
            </a:r>
            <a:endParaRPr lang="zh-CN" altLang="en-US" dirty="0"/>
          </a:p>
        </p:txBody>
      </p:sp>
      <p:sp>
        <p:nvSpPr>
          <p:cNvPr id="3" name="内容占位符 2"/>
          <p:cNvSpPr>
            <a:spLocks noGrp="1"/>
          </p:cNvSpPr>
          <p:nvPr>
            <p:ph idx="1"/>
          </p:nvPr>
        </p:nvSpPr>
        <p:spPr/>
        <p:txBody>
          <a:bodyPr>
            <a:normAutofit/>
          </a:bodyPr>
          <a:lstStyle/>
          <a:p>
            <a:r>
              <a:rPr lang="zh-CN" altLang="en-US" sz="2800" dirty="0"/>
              <a:t>全称：</a:t>
            </a:r>
            <a:r>
              <a:rPr lang="en-US" altLang="zh-CN" sz="2800" dirty="0"/>
              <a:t>Weight Balanced Leafy Tree</a:t>
            </a:r>
          </a:p>
          <a:p>
            <a:r>
              <a:rPr lang="zh-CN" altLang="en-US" sz="2800" dirty="0"/>
              <a:t>这个</a:t>
            </a:r>
            <a:r>
              <a:rPr lang="en-US" altLang="zh-CN" sz="2800" dirty="0"/>
              <a:t>Weight Balanced</a:t>
            </a:r>
            <a:r>
              <a:rPr lang="zh-CN" altLang="en-US" sz="2800" dirty="0"/>
              <a:t>是指的</a:t>
            </a:r>
            <a:r>
              <a:rPr lang="en-US" altLang="zh-CN" sz="2800" dirty="0"/>
              <a:t>Balanced by Boundary</a:t>
            </a:r>
            <a:r>
              <a:rPr lang="zh-CN" altLang="en-US" sz="2800" dirty="0"/>
              <a:t>，也就是</a:t>
            </a:r>
            <a:r>
              <a:rPr lang="en-US" altLang="zh-CN" sz="2800" dirty="0"/>
              <a:t>BB[α]</a:t>
            </a:r>
          </a:p>
          <a:p>
            <a:r>
              <a:rPr lang="zh-CN" altLang="en-US" sz="2800" dirty="0"/>
              <a:t>和</a:t>
            </a:r>
            <a:r>
              <a:rPr lang="en-US" altLang="zh-CN" sz="2800" dirty="0" err="1"/>
              <a:t>clj</a:t>
            </a:r>
            <a:r>
              <a:rPr lang="zh-CN" altLang="en-US" sz="2800" dirty="0"/>
              <a:t>那个定义不一样</a:t>
            </a:r>
            <a:endParaRPr lang="en-US" altLang="zh-CN" sz="2800" dirty="0"/>
          </a:p>
          <a:p>
            <a:r>
              <a:rPr lang="zh-CN" altLang="en-US" sz="2800" dirty="0"/>
              <a:t>大概可以理解为通过旋转而不是重构来满足替罪羊树那个平衡关系</a:t>
            </a:r>
            <a:endParaRPr lang="en-US" altLang="zh-CN" sz="2800" dirty="0"/>
          </a:p>
          <a:p>
            <a:r>
              <a:rPr lang="zh-CN" altLang="en-US" sz="2800" dirty="0"/>
              <a:t>也就是说替罪羊树是</a:t>
            </a:r>
            <a:r>
              <a:rPr lang="en-US" altLang="zh-CN" sz="2800" dirty="0"/>
              <a:t>Weight Balanced Tree</a:t>
            </a:r>
            <a:r>
              <a:rPr lang="zh-CN" altLang="en-US" sz="2800" dirty="0"/>
              <a:t>的一种</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打个广告</a:t>
            </a:r>
            <a:r>
              <a:rPr lang="en-US" altLang="zh-CN" dirty="0"/>
              <a:t>——WBLT</a:t>
            </a:r>
            <a:endParaRPr lang="zh-CN" altLang="en-US" dirty="0"/>
          </a:p>
        </p:txBody>
      </p:sp>
      <p:sp>
        <p:nvSpPr>
          <p:cNvPr id="3" name="内容占位符 2"/>
          <p:cNvSpPr>
            <a:spLocks noGrp="1"/>
          </p:cNvSpPr>
          <p:nvPr>
            <p:ph idx="1"/>
          </p:nvPr>
        </p:nvSpPr>
        <p:spPr/>
        <p:txBody>
          <a:bodyPr>
            <a:normAutofit/>
          </a:bodyPr>
          <a:lstStyle/>
          <a:p>
            <a:r>
              <a:rPr lang="zh-CN" altLang="en-US" sz="2800" dirty="0"/>
              <a:t>线段树就是一种</a:t>
            </a:r>
            <a:r>
              <a:rPr lang="en-US" altLang="zh-CN" sz="2800" dirty="0"/>
              <a:t>Leafy Tree</a:t>
            </a:r>
            <a:r>
              <a:rPr lang="zh-CN" altLang="en-US" sz="2800" dirty="0"/>
              <a:t>，也就是说把信息都存在叶子上，非叶节点都是存储了信息的合并的虚点（大家可以感性理解一下大概是什么样的一个结构）</a:t>
            </a:r>
            <a:endParaRPr lang="en-US" altLang="zh-CN" sz="2800" dirty="0"/>
          </a:p>
          <a:p>
            <a:r>
              <a:rPr lang="zh-CN" altLang="en-US" sz="2800" dirty="0"/>
              <a:t>优点：目前最好写的平衡树，可持久化效率很高</a:t>
            </a:r>
            <a:endParaRPr lang="en-US" altLang="zh-CN" sz="2800" dirty="0"/>
          </a:p>
          <a:p>
            <a:r>
              <a:rPr lang="zh-CN" altLang="en-US" sz="2800" dirty="0"/>
              <a:t>缺点：非可持久化的情况下要两倍空间，拿来写</a:t>
            </a:r>
            <a:r>
              <a:rPr lang="en-US" altLang="zh-CN" sz="2800" dirty="0"/>
              <a:t>LCT</a:t>
            </a:r>
            <a:r>
              <a:rPr lang="zh-CN" altLang="en-US" sz="2800" dirty="0"/>
              <a:t>（</a:t>
            </a:r>
            <a:r>
              <a:rPr lang="en-US" altLang="zh-CN" sz="2800" dirty="0"/>
              <a:t>STT</a:t>
            </a:r>
            <a:r>
              <a:rPr lang="zh-CN" altLang="en-US" sz="2800" dirty="0"/>
              <a:t>）很吃力</a:t>
            </a:r>
            <a:endParaRPr lang="en-US" altLang="zh-CN"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CDA43-876A-46E1-B61E-11FF8347FAAE}"/>
              </a:ext>
            </a:extLst>
          </p:cNvPr>
          <p:cNvSpPr>
            <a:spLocks noGrp="1"/>
          </p:cNvSpPr>
          <p:nvPr>
            <p:ph type="title"/>
          </p:nvPr>
        </p:nvSpPr>
        <p:spPr/>
        <p:txBody>
          <a:bodyPr/>
          <a:lstStyle/>
          <a:p>
            <a:r>
              <a:rPr lang="zh-CN" altLang="en-US" dirty="0"/>
              <a:t>替罪羊树</a:t>
            </a:r>
          </a:p>
        </p:txBody>
      </p:sp>
      <p:sp>
        <p:nvSpPr>
          <p:cNvPr id="3" name="内容占位符 2">
            <a:extLst>
              <a:ext uri="{FF2B5EF4-FFF2-40B4-BE49-F238E27FC236}">
                <a16:creationId xmlns:a16="http://schemas.microsoft.com/office/drawing/2014/main" id="{DD6750DF-FA1A-405A-A6FC-BAB2EE45EF6B}"/>
              </a:ext>
            </a:extLst>
          </p:cNvPr>
          <p:cNvSpPr>
            <a:spLocks noGrp="1"/>
          </p:cNvSpPr>
          <p:nvPr>
            <p:ph idx="1"/>
          </p:nvPr>
        </p:nvSpPr>
        <p:spPr/>
        <p:txBody>
          <a:bodyPr/>
          <a:lstStyle/>
          <a:p>
            <a:r>
              <a:rPr lang="zh-CN" altLang="en-US" dirty="0"/>
              <a:t>定义常数平衡因子</a:t>
            </a:r>
            <a:r>
              <a:rPr lang="en-US" altLang="zh-CN" dirty="0"/>
              <a:t>α</a:t>
            </a:r>
          </a:p>
          <a:p>
            <a:r>
              <a:rPr lang="zh-CN" altLang="en-US" dirty="0"/>
              <a:t>如果一个点的某个儿子，占到了子树大小的</a:t>
            </a:r>
            <a:r>
              <a:rPr lang="en-US" altLang="zh-CN" dirty="0"/>
              <a:t>α</a:t>
            </a:r>
            <a:r>
              <a:rPr lang="zh-CN" altLang="en-US" dirty="0"/>
              <a:t>，则认为不平衡，重构这个子树</a:t>
            </a:r>
            <a:endParaRPr lang="en-US" altLang="zh-CN" dirty="0"/>
          </a:p>
          <a:p>
            <a:r>
              <a:rPr lang="zh-CN" altLang="en-US" dirty="0"/>
              <a:t>复杂度也是带均摊的，均摊</a:t>
            </a:r>
            <a:r>
              <a:rPr lang="en-US" altLang="zh-CN" dirty="0"/>
              <a:t>O(</a:t>
            </a:r>
            <a:r>
              <a:rPr lang="en-US" altLang="zh-CN" dirty="0" err="1"/>
              <a:t>logn</a:t>
            </a:r>
            <a:r>
              <a:rPr lang="en-US" altLang="zh-CN" dirty="0"/>
              <a:t>)</a:t>
            </a:r>
            <a:r>
              <a:rPr lang="zh-CN" altLang="en-US" dirty="0"/>
              <a:t>，最坏单次操作</a:t>
            </a:r>
            <a:r>
              <a:rPr lang="en-US" altLang="zh-CN" dirty="0"/>
              <a:t>O(n)</a:t>
            </a:r>
          </a:p>
          <a:p>
            <a:r>
              <a:rPr lang="zh-CN" altLang="en-US" dirty="0"/>
              <a:t>复杂度证明平凡</a:t>
            </a:r>
          </a:p>
        </p:txBody>
      </p:sp>
    </p:spTree>
    <p:extLst>
      <p:ext uri="{BB962C8B-B14F-4D97-AF65-F5344CB8AC3E}">
        <p14:creationId xmlns:p14="http://schemas.microsoft.com/office/powerpoint/2010/main" val="630586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线段树</a:t>
            </a:r>
          </a:p>
        </p:txBody>
      </p:sp>
      <p:sp>
        <p:nvSpPr>
          <p:cNvPr id="3" name="内容占位符 2"/>
          <p:cNvSpPr>
            <a:spLocks noGrp="1"/>
          </p:cNvSpPr>
          <p:nvPr>
            <p:ph idx="1"/>
          </p:nvPr>
        </p:nvSpPr>
        <p:spPr/>
        <p:txBody>
          <a:bodyPr>
            <a:normAutofit/>
          </a:bodyPr>
          <a:lstStyle/>
          <a:p>
            <a:r>
              <a:rPr lang="zh-CN" altLang="en-US" sz="2800" dirty="0"/>
              <a:t>我相信大家都会线段树了，所以就不讲原理了</a:t>
            </a:r>
          </a:p>
        </p:txBody>
      </p:sp>
      <p:pic>
        <p:nvPicPr>
          <p:cNvPr id="4" name="图片 3"/>
          <p:cNvPicPr/>
          <p:nvPr/>
        </p:nvPicPr>
        <p:blipFill>
          <a:blip r:embed="rId2" cstate="print"/>
          <a:srcRect/>
          <a:stretch>
            <a:fillRect/>
          </a:stretch>
        </p:blipFill>
        <p:spPr bwMode="auto">
          <a:xfrm>
            <a:off x="899592" y="2636912"/>
            <a:ext cx="7332331" cy="295232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大概拿来解决什么样的题</a:t>
            </a:r>
          </a:p>
        </p:txBody>
      </p:sp>
      <p:sp>
        <p:nvSpPr>
          <p:cNvPr id="3" name="内容占位符 2"/>
          <p:cNvSpPr>
            <a:spLocks noGrp="1"/>
          </p:cNvSpPr>
          <p:nvPr>
            <p:ph idx="1"/>
          </p:nvPr>
        </p:nvSpPr>
        <p:spPr/>
        <p:txBody>
          <a:bodyPr>
            <a:normAutofit/>
          </a:bodyPr>
          <a:lstStyle/>
          <a:p>
            <a:r>
              <a:rPr lang="zh-CN" altLang="en-US" sz="2800" dirty="0"/>
              <a:t>给你一个序列，每次查询区间的</a:t>
            </a:r>
            <a:r>
              <a:rPr lang="en-US" altLang="zh-CN" sz="2800" dirty="0"/>
              <a:t>******</a:t>
            </a:r>
          </a:p>
          <a:p>
            <a:r>
              <a:rPr lang="zh-CN" altLang="en-US" sz="2800" dirty="0"/>
              <a:t>给你一个树，每次查询链******</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a:t>
            </a:r>
            <a:endParaRPr lang="zh-CN" altLang="en-US" dirty="0"/>
          </a:p>
        </p:txBody>
      </p:sp>
      <p:sp>
        <p:nvSpPr>
          <p:cNvPr id="3" name="内容占位符 2"/>
          <p:cNvSpPr>
            <a:spLocks noGrp="1"/>
          </p:cNvSpPr>
          <p:nvPr>
            <p:ph idx="1"/>
          </p:nvPr>
        </p:nvSpPr>
        <p:spPr/>
        <p:txBody>
          <a:bodyPr>
            <a:normAutofit/>
          </a:bodyPr>
          <a:lstStyle/>
          <a:p>
            <a:r>
              <a:rPr lang="zh-CN" altLang="en-US" sz="2800" dirty="0"/>
              <a:t>是维护的可快速合并的信息，具体怎么定义快速合并比较复杂，这里不进行严谨介绍，只感性理解</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Fact</a:t>
            </a:r>
            <a:endParaRPr lang="zh-CN" altLang="en-US" dirty="0"/>
          </a:p>
        </p:txBody>
      </p:sp>
      <p:sp>
        <p:nvSpPr>
          <p:cNvPr id="3" name="内容占位符 2"/>
          <p:cNvSpPr>
            <a:spLocks noGrp="1"/>
          </p:cNvSpPr>
          <p:nvPr>
            <p:ph idx="1"/>
          </p:nvPr>
        </p:nvSpPr>
        <p:spPr/>
        <p:txBody>
          <a:bodyPr>
            <a:normAutofit/>
          </a:bodyPr>
          <a:lstStyle/>
          <a:p>
            <a:r>
              <a:rPr lang="zh-CN" altLang="en-US" sz="2800" dirty="0"/>
              <a:t>其实这些题就改改线段树的</a:t>
            </a:r>
            <a:r>
              <a:rPr lang="en-US" altLang="zh-CN" sz="2800" dirty="0"/>
              <a:t>merge</a:t>
            </a:r>
            <a:r>
              <a:rPr lang="zh-CN" altLang="en-US" sz="2800" dirty="0"/>
              <a:t>函数之类的，相当无聊</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noChangeArrowheads="1"/>
          </p:cNvSpPr>
          <p:nvPr>
            <p:ph type="title"/>
          </p:nvPr>
        </p:nvSpPr>
        <p:spPr/>
        <p:txBody>
          <a:bodyPr/>
          <a:lstStyle/>
          <a:p>
            <a:r>
              <a:rPr lang="en-US" altLang="zh-CN" dirty="0" err="1"/>
              <a:t>Luogu</a:t>
            </a:r>
            <a:r>
              <a:rPr lang="zh-CN" altLang="en-US" dirty="0"/>
              <a:t>2023 [AHOI2009]维护序列</a:t>
            </a:r>
          </a:p>
        </p:txBody>
      </p:sp>
      <p:sp>
        <p:nvSpPr>
          <p:cNvPr id="55299" name="内容占位符 2"/>
          <p:cNvSpPr>
            <a:spLocks noGrp="1" noChangeArrowheads="1"/>
          </p:cNvSpPr>
          <p:nvPr>
            <p:ph idx="1"/>
          </p:nvPr>
        </p:nvSpPr>
        <p:spPr/>
        <p:txBody>
          <a:bodyPr>
            <a:normAutofit/>
          </a:bodyPr>
          <a:lstStyle/>
          <a:p>
            <a:pPr eaLnBrk="1" hangingPunct="1"/>
            <a:r>
              <a:rPr lang="en-US" altLang="zh-CN" sz="2800" dirty="0"/>
              <a:t>1.</a:t>
            </a:r>
            <a:r>
              <a:rPr lang="zh-CN" altLang="en-US" sz="2800" dirty="0"/>
              <a:t>区间加</a:t>
            </a:r>
            <a:r>
              <a:rPr lang="en-US" altLang="zh-CN" sz="2800" dirty="0"/>
              <a:t>x</a:t>
            </a:r>
          </a:p>
          <a:p>
            <a:pPr eaLnBrk="1" hangingPunct="1"/>
            <a:r>
              <a:rPr lang="en-US" altLang="zh-CN" sz="2800" dirty="0"/>
              <a:t>2.</a:t>
            </a:r>
            <a:r>
              <a:rPr lang="zh-CN" altLang="en-US" sz="2800" dirty="0"/>
              <a:t>区间乘</a:t>
            </a:r>
            <a:r>
              <a:rPr lang="en-US" altLang="zh-CN" sz="2800" dirty="0"/>
              <a:t>x</a:t>
            </a:r>
          </a:p>
          <a:p>
            <a:pPr eaLnBrk="1" hangingPunct="1"/>
            <a:r>
              <a:rPr lang="en-US" altLang="zh-CN" sz="2800" dirty="0"/>
              <a:t>3.</a:t>
            </a:r>
            <a:r>
              <a:rPr lang="zh-CN" altLang="en-US" sz="2800" dirty="0"/>
              <a:t>区间和</a:t>
            </a:r>
          </a:p>
          <a:p>
            <a:pPr eaLnBrk="1" hangingPunct="1"/>
            <a:r>
              <a:rPr lang="zh-CN" altLang="en-US" sz="2800" dirty="0"/>
              <a:t>取膜</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noChangeArrowheads="1"/>
          </p:cNvSpPr>
          <p:nvPr>
            <p:ph type="title"/>
          </p:nvPr>
        </p:nvSpPr>
        <p:spPr/>
        <p:txBody>
          <a:bodyPr/>
          <a:lstStyle/>
          <a:p>
            <a:r>
              <a:rPr lang="en-US" altLang="zh-CN" dirty="0"/>
              <a:t>Problem</a:t>
            </a:r>
            <a:endParaRPr lang="zh-CN" altLang="en-US" dirty="0"/>
          </a:p>
        </p:txBody>
      </p:sp>
      <p:sp>
        <p:nvSpPr>
          <p:cNvPr id="56323" name="内容占位符 2"/>
          <p:cNvSpPr>
            <a:spLocks noGrp="1" noChangeArrowheads="1"/>
          </p:cNvSpPr>
          <p:nvPr>
            <p:ph idx="1"/>
          </p:nvPr>
        </p:nvSpPr>
        <p:spPr/>
        <p:txBody>
          <a:bodyPr/>
          <a:lstStyle/>
          <a:p>
            <a:pPr eaLnBrk="1" hangingPunct="1"/>
            <a:r>
              <a:rPr lang="zh-CN" altLang="en-US" sz="2800" dirty="0"/>
              <a:t>如果只是区间加或者区间乘，直接打个标记就可以了</a:t>
            </a:r>
          </a:p>
          <a:p>
            <a:pPr eaLnBrk="1" hangingPunct="1"/>
            <a:r>
              <a:rPr lang="zh-CN" altLang="en-US" sz="2800" dirty="0"/>
              <a:t>但是同时有两个操作怎么办</a:t>
            </a:r>
            <a:endParaRPr lang="en-US" altLang="zh-CN" sz="2800" dirty="0"/>
          </a:p>
          <a:p>
            <a:pPr eaLnBrk="1" hangingPunct="1"/>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noChangeArrowheads="1"/>
          </p:cNvSpPr>
          <p:nvPr>
            <p:ph type="title"/>
          </p:nvPr>
        </p:nvSpPr>
        <p:spPr/>
        <p:txBody>
          <a:bodyPr/>
          <a:lstStyle/>
          <a:p>
            <a:r>
              <a:rPr lang="en-US" altLang="zh-CN" dirty="0"/>
              <a:t>Solution</a:t>
            </a:r>
            <a:endParaRPr lang="zh-CN" altLang="en-US" dirty="0"/>
          </a:p>
        </p:txBody>
      </p:sp>
      <p:sp>
        <p:nvSpPr>
          <p:cNvPr id="57347" name="内容占位符 2"/>
          <p:cNvSpPr>
            <a:spLocks noGrp="1" noChangeArrowheads="1"/>
          </p:cNvSpPr>
          <p:nvPr>
            <p:ph idx="1"/>
          </p:nvPr>
        </p:nvSpPr>
        <p:spPr/>
        <p:txBody>
          <a:bodyPr>
            <a:normAutofit/>
          </a:bodyPr>
          <a:lstStyle/>
          <a:p>
            <a:r>
              <a:rPr lang="zh-CN" altLang="en-US" sz="2400" dirty="0"/>
              <a:t>当然是打两个标记啦，不过需要注意一下处理顺序</a:t>
            </a:r>
            <a:endParaRPr lang="en-US" altLang="zh-CN" sz="2400" dirty="0"/>
          </a:p>
          <a:p>
            <a:pPr eaLnBrk="1" hangingPunct="1"/>
            <a:r>
              <a:rPr lang="zh-CN" altLang="en-US" sz="2400" dirty="0"/>
              <a:t>维护两个标记，分别是加标记和乘标记</a:t>
            </a:r>
          </a:p>
          <a:p>
            <a:pPr eaLnBrk="1" hangingPunct="1"/>
            <a:r>
              <a:rPr lang="zh-CN" altLang="en-US" sz="2400" dirty="0"/>
              <a:t>分别设为</a:t>
            </a:r>
            <a:r>
              <a:rPr lang="en-US" altLang="zh-CN" sz="2400" dirty="0"/>
              <a:t>add</a:t>
            </a:r>
            <a:r>
              <a:rPr lang="zh-CN" altLang="en-US" sz="2400" dirty="0"/>
              <a:t>和</a:t>
            </a:r>
            <a:r>
              <a:rPr lang="en-US" altLang="zh-CN" sz="2400" dirty="0" err="1"/>
              <a:t>mul</a:t>
            </a:r>
            <a:endParaRPr lang="en-US" altLang="zh-CN" sz="2400" dirty="0"/>
          </a:p>
          <a:p>
            <a:pPr eaLnBrk="1" hangingPunct="1"/>
            <a:r>
              <a:rPr lang="zh-CN" altLang="en-US" sz="2400" dirty="0"/>
              <a:t>如果一个节点的被加上了</a:t>
            </a:r>
            <a:r>
              <a:rPr lang="en-US" altLang="zh-CN" sz="2400" dirty="0"/>
              <a:t>x</a:t>
            </a:r>
          </a:p>
          <a:p>
            <a:pPr eaLnBrk="1" hangingPunct="1"/>
            <a:r>
              <a:rPr lang="zh-CN" altLang="en-US" sz="2400" dirty="0"/>
              <a:t>则</a:t>
            </a:r>
            <a:r>
              <a:rPr lang="en-US" altLang="zh-CN" sz="2400" dirty="0"/>
              <a:t>add+=x</a:t>
            </a:r>
          </a:p>
          <a:p>
            <a:pPr eaLnBrk="1" hangingPunct="1"/>
            <a:r>
              <a:rPr lang="zh-CN" altLang="en-US" sz="2400" dirty="0"/>
              <a:t>如果一个节点被乘上了</a:t>
            </a:r>
            <a:r>
              <a:rPr lang="en-US" altLang="zh-CN" sz="2400" dirty="0"/>
              <a:t>x</a:t>
            </a:r>
          </a:p>
          <a:p>
            <a:pPr eaLnBrk="1" hangingPunct="1"/>
            <a:r>
              <a:rPr lang="zh-CN" altLang="en-US" sz="2400" dirty="0"/>
              <a:t>则</a:t>
            </a:r>
            <a:r>
              <a:rPr lang="en-US" altLang="zh-CN" sz="2400" dirty="0"/>
              <a:t>add*=x</a:t>
            </a:r>
            <a:r>
              <a:rPr lang="zh-CN" altLang="en-US" sz="2400" dirty="0"/>
              <a:t>，</a:t>
            </a:r>
            <a:r>
              <a:rPr lang="en-US" altLang="zh-CN" sz="2400" dirty="0" err="1"/>
              <a:t>mul</a:t>
            </a:r>
            <a:r>
              <a:rPr lang="en-US" altLang="zh-CN" sz="2400" dirty="0"/>
              <a:t>*=x</a:t>
            </a:r>
          </a:p>
          <a:p>
            <a:pPr eaLnBrk="1" hangingPunct="1"/>
            <a:r>
              <a:rPr lang="zh-CN" altLang="en-US" sz="2400" dirty="0"/>
              <a:t>注意取膜</a:t>
            </a:r>
          </a:p>
          <a:p>
            <a:pPr eaLnBrk="1" hangingPunct="1"/>
            <a:r>
              <a:rPr lang="zh-CN" altLang="en-US" sz="2400" dirty="0"/>
              <a:t>即对于标记按顺序维护</a:t>
            </a:r>
          </a:p>
          <a:p>
            <a:pPr eaLnBrk="1" hangingPunct="1"/>
            <a:r>
              <a:rPr lang="zh-CN" altLang="en-US" sz="2400" dirty="0"/>
              <a:t>先加后乘</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常见的打标记的操作</a:t>
            </a:r>
          </a:p>
        </p:txBody>
      </p:sp>
      <p:sp>
        <p:nvSpPr>
          <p:cNvPr id="3" name="内容占位符 2"/>
          <p:cNvSpPr>
            <a:spLocks noGrp="1"/>
          </p:cNvSpPr>
          <p:nvPr>
            <p:ph idx="1"/>
          </p:nvPr>
        </p:nvSpPr>
        <p:spPr/>
        <p:txBody>
          <a:bodyPr/>
          <a:lstStyle/>
          <a:p>
            <a:r>
              <a:rPr lang="zh-CN" altLang="en-US" dirty="0"/>
              <a:t>区间加</a:t>
            </a:r>
            <a:endParaRPr lang="en-US" altLang="zh-CN" dirty="0"/>
          </a:p>
          <a:p>
            <a:r>
              <a:rPr lang="zh-CN" altLang="en-US" dirty="0"/>
              <a:t>区间乘</a:t>
            </a:r>
            <a:endParaRPr lang="en-US" altLang="zh-CN" dirty="0"/>
          </a:p>
          <a:p>
            <a:r>
              <a:rPr lang="zh-CN" altLang="en-US" dirty="0"/>
              <a:t>区间染色（区间修改为一个数）</a:t>
            </a:r>
            <a:endParaRPr lang="en-US" altLang="zh-CN" dirty="0"/>
          </a:p>
          <a:p>
            <a:r>
              <a:rPr lang="zh-CN" altLang="en-US" dirty="0"/>
              <a:t>区间翻转</a:t>
            </a:r>
            <a:endParaRPr lang="en-US" altLang="zh-CN" dirty="0"/>
          </a:p>
          <a:p>
            <a:r>
              <a:rPr lang="zh-CN" altLang="en-US" dirty="0"/>
              <a:t>区间</a:t>
            </a:r>
            <a:r>
              <a:rPr lang="en-US" altLang="zh-CN" dirty="0" err="1"/>
              <a:t>xor</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noChangeArrowheads="1"/>
          </p:cNvSpPr>
          <p:nvPr>
            <p:ph type="title"/>
          </p:nvPr>
        </p:nvSpPr>
        <p:spPr/>
        <p:txBody>
          <a:bodyPr/>
          <a:lstStyle/>
          <a:p>
            <a:r>
              <a:rPr lang="en-US" altLang="zh-CN" dirty="0"/>
              <a:t>Luogu4513 </a:t>
            </a:r>
            <a:r>
              <a:rPr lang="zh-CN" altLang="en-US" dirty="0"/>
              <a:t>小白逛公园</a:t>
            </a:r>
          </a:p>
        </p:txBody>
      </p:sp>
      <p:sp>
        <p:nvSpPr>
          <p:cNvPr id="73731" name="内容占位符 2"/>
          <p:cNvSpPr>
            <a:spLocks noGrp="1" noChangeArrowheads="1"/>
          </p:cNvSpPr>
          <p:nvPr>
            <p:ph idx="1"/>
          </p:nvPr>
        </p:nvSpPr>
        <p:spPr/>
        <p:txBody>
          <a:bodyPr>
            <a:normAutofit/>
          </a:bodyPr>
          <a:lstStyle/>
          <a:p>
            <a:pPr eaLnBrk="1" hangingPunct="1"/>
            <a:r>
              <a:rPr lang="zh-CN" altLang="en-US" sz="2800" dirty="0"/>
              <a:t>序列，单点修改，询问区间最大子段和</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noChangeArrowheads="1"/>
          </p:cNvSpPr>
          <p:nvPr>
            <p:ph type="title"/>
          </p:nvPr>
        </p:nvSpPr>
        <p:spPr/>
        <p:txBody>
          <a:bodyPr/>
          <a:lstStyle/>
          <a:p>
            <a:r>
              <a:rPr lang="en-US" altLang="zh-CN" dirty="0"/>
              <a:t>Solution</a:t>
            </a:r>
            <a:endParaRPr lang="zh-CN" altLang="en-US" dirty="0"/>
          </a:p>
        </p:txBody>
      </p:sp>
      <p:sp>
        <p:nvSpPr>
          <p:cNvPr id="74755" name="内容占位符 2"/>
          <p:cNvSpPr>
            <a:spLocks noGrp="1" noChangeArrowheads="1"/>
          </p:cNvSpPr>
          <p:nvPr>
            <p:ph idx="1"/>
          </p:nvPr>
        </p:nvSpPr>
        <p:spPr/>
        <p:txBody>
          <a:bodyPr>
            <a:normAutofit/>
          </a:bodyPr>
          <a:lstStyle/>
          <a:p>
            <a:pPr eaLnBrk="1" hangingPunct="1"/>
            <a:r>
              <a:rPr lang="zh-CN" altLang="en-US" sz="2800" dirty="0"/>
              <a:t>著名的新手杀手题。。。</a:t>
            </a:r>
          </a:p>
          <a:p>
            <a:pPr eaLnBrk="1" hangingPunct="1"/>
            <a:r>
              <a:rPr lang="zh-CN" altLang="en-US" sz="2800" dirty="0"/>
              <a:t>很经典来着</a:t>
            </a:r>
            <a:endParaRPr lang="en-US" altLang="zh-CN" sz="2800" dirty="0"/>
          </a:p>
          <a:p>
            <a:pPr eaLnBrk="1" hangingPunct="1"/>
            <a:r>
              <a:rPr lang="zh-CN" altLang="en-US" sz="2800" dirty="0"/>
              <a:t>对于每个区间，维护一个左边的最大前缀，右边的最大后缀，以及区间内部的答案</a:t>
            </a:r>
          </a:p>
          <a:p>
            <a:pPr eaLnBrk="1" hangingPunct="1"/>
            <a:r>
              <a:rPr lang="zh-CN" altLang="en-US" sz="2800" dirty="0"/>
              <a:t>每次合并的时候，即答案选取左子区间的</a:t>
            </a:r>
            <a:r>
              <a:rPr lang="en-US" altLang="zh-CN" sz="2800" dirty="0"/>
              <a:t>max</a:t>
            </a:r>
            <a:r>
              <a:rPr lang="zh-CN" altLang="en-US" sz="2800" dirty="0"/>
              <a:t>，右子区间的</a:t>
            </a:r>
            <a:r>
              <a:rPr lang="en-US" altLang="zh-CN" sz="2800" dirty="0"/>
              <a:t>max</a:t>
            </a:r>
            <a:r>
              <a:rPr lang="zh-CN" altLang="en-US" sz="2800" dirty="0"/>
              <a:t>，或者左子区间的最大后缀，右子区间的最大前缀即可</a:t>
            </a:r>
          </a:p>
          <a:p>
            <a:pPr eaLnBrk="1" hangingPunct="1"/>
            <a:r>
              <a:rPr lang="zh-CN" altLang="en-US" sz="2800" dirty="0"/>
              <a:t>很简单的题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noChangeArrowheads="1"/>
          </p:cNvSpPr>
          <p:nvPr>
            <p:ph type="title"/>
          </p:nvPr>
        </p:nvSpPr>
        <p:spPr/>
        <p:txBody>
          <a:bodyPr/>
          <a:lstStyle/>
          <a:p>
            <a:r>
              <a:rPr lang="en-US" altLang="zh-CN" dirty="0"/>
              <a:t>Solution</a:t>
            </a:r>
            <a:endParaRPr lang="zh-CN" altLang="en-US" dirty="0"/>
          </a:p>
        </p:txBody>
      </p:sp>
      <p:sp>
        <p:nvSpPr>
          <p:cNvPr id="75779" name="内容占位符 2"/>
          <p:cNvSpPr>
            <a:spLocks noGrp="1" noChangeArrowheads="1"/>
          </p:cNvSpPr>
          <p:nvPr>
            <p:ph idx="1"/>
          </p:nvPr>
        </p:nvSpPr>
        <p:spPr/>
        <p:txBody>
          <a:bodyPr/>
          <a:lstStyle/>
          <a:p>
            <a:pPr marL="0" indent="0" eaLnBrk="1" hangingPunct="1">
              <a:buNone/>
            </a:pPr>
            <a:endParaRPr lang="zh-CN" altLang="en-US" dirty="0"/>
          </a:p>
          <a:p>
            <a:pPr eaLnBrk="1" hangingPunct="1"/>
            <a:endParaRPr lang="zh-CN" altLang="en-US" dirty="0"/>
          </a:p>
        </p:txBody>
      </p:sp>
      <p:graphicFrame>
        <p:nvGraphicFramePr>
          <p:cNvPr id="75780" name="对象 5"/>
          <p:cNvGraphicFramePr/>
          <p:nvPr/>
        </p:nvGraphicFramePr>
        <p:xfrm>
          <a:off x="4398169" y="2633663"/>
          <a:ext cx="4657725" cy="2314575"/>
        </p:xfrm>
        <a:graphic>
          <a:graphicData uri="http://schemas.openxmlformats.org/presentationml/2006/ole">
            <mc:AlternateContent xmlns:mc="http://schemas.openxmlformats.org/markup-compatibility/2006">
              <mc:Choice xmlns:v="urn:schemas-microsoft-com:vml" Requires="v">
                <p:oleObj spid="_x0000_s3214" r:id="rId3" imgW="4524375" imgH="2247900" progId="Paint.Picture">
                  <p:embed/>
                </p:oleObj>
              </mc:Choice>
              <mc:Fallback>
                <p:oleObj r:id="rId3" imgW="4524375" imgH="2247900" progId="Paint.Picture">
                  <p:embed/>
                  <p:pic>
                    <p:nvPicPr>
                      <p:cNvPr id="75780" name="对象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8169" y="2633663"/>
                        <a:ext cx="465772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781" name="对象 7"/>
          <p:cNvGraphicFramePr/>
          <p:nvPr/>
        </p:nvGraphicFramePr>
        <p:xfrm>
          <a:off x="881063" y="2633663"/>
          <a:ext cx="3588544" cy="2409825"/>
        </p:xfrm>
        <a:graphic>
          <a:graphicData uri="http://schemas.openxmlformats.org/presentationml/2006/ole">
            <mc:AlternateContent xmlns:mc="http://schemas.openxmlformats.org/markup-compatibility/2006">
              <mc:Choice xmlns:v="urn:schemas-microsoft-com:vml" Requires="v">
                <p:oleObj spid="_x0000_s3215" r:id="rId5" imgW="3390900" imgH="2276475" progId="Paint.Picture">
                  <p:embed/>
                </p:oleObj>
              </mc:Choice>
              <mc:Fallback>
                <p:oleObj r:id="rId5" imgW="3390900" imgH="2276475" progId="Paint.Picture">
                  <p:embed/>
                  <p:pic>
                    <p:nvPicPr>
                      <p:cNvPr id="75781" name="对象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1063" y="2633663"/>
                        <a:ext cx="3588544"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a:t>
            </a:r>
          </a:p>
        </p:txBody>
      </p:sp>
      <p:sp>
        <p:nvSpPr>
          <p:cNvPr id="3" name="内容占位符 2"/>
          <p:cNvSpPr>
            <a:spLocks noGrp="1"/>
          </p:cNvSpPr>
          <p:nvPr>
            <p:ph idx="1"/>
          </p:nvPr>
        </p:nvSpPr>
        <p:spPr/>
        <p:txBody>
          <a:bodyPr>
            <a:normAutofit/>
          </a:bodyPr>
          <a:lstStyle/>
          <a:p>
            <a:r>
              <a:rPr lang="zh-CN" altLang="en-US" sz="2800" dirty="0"/>
              <a:t>全称“平衡二叉搜索树”，常见的类型有：</a:t>
            </a:r>
            <a:endParaRPr lang="en-US" altLang="zh-CN" sz="2800" dirty="0"/>
          </a:p>
          <a:p>
            <a:r>
              <a:rPr lang="en-US" altLang="zh-CN" sz="2800" dirty="0"/>
              <a:t>1.splay</a:t>
            </a:r>
          </a:p>
          <a:p>
            <a:r>
              <a:rPr lang="en-US" altLang="zh-CN" sz="2800" dirty="0"/>
              <a:t>2.treap</a:t>
            </a:r>
          </a:p>
          <a:p>
            <a:r>
              <a:rPr lang="en-US" altLang="zh-CN" sz="2800" dirty="0"/>
              <a:t>3.AVL Tree</a:t>
            </a:r>
          </a:p>
          <a:p>
            <a:r>
              <a:rPr lang="en-US" altLang="zh-CN" sz="2800" dirty="0"/>
              <a:t>4.Red Black Tree</a:t>
            </a:r>
          </a:p>
          <a:p>
            <a:r>
              <a:rPr lang="en-US" altLang="zh-CN" sz="2800" dirty="0"/>
              <a:t>5.Scape Goat Tree</a:t>
            </a:r>
          </a:p>
          <a:p>
            <a:r>
              <a:rPr lang="en-US" altLang="zh-CN" sz="2800" dirty="0"/>
              <a:t>6.Weight Balanced Leafy Tree</a:t>
            </a:r>
            <a:r>
              <a:rPr lang="zh-CN" altLang="en-US" sz="2800" dirty="0"/>
              <a:t>（特殊结构）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Luogu2042 [NOI2005]</a:t>
            </a:r>
            <a:r>
              <a:rPr lang="zh-CN" altLang="en-US" dirty="0"/>
              <a:t>维护数列</a:t>
            </a:r>
          </a:p>
        </p:txBody>
      </p:sp>
      <p:sp>
        <p:nvSpPr>
          <p:cNvPr id="3" name="内容占位符 2"/>
          <p:cNvSpPr>
            <a:spLocks noGrp="1"/>
          </p:cNvSpPr>
          <p:nvPr>
            <p:ph idx="1"/>
          </p:nvPr>
        </p:nvSpPr>
        <p:spPr/>
        <p:txBody>
          <a:bodyPr>
            <a:normAutofit/>
          </a:bodyPr>
          <a:lstStyle/>
          <a:p>
            <a:r>
              <a:rPr lang="zh-CN" altLang="en-US" sz="2800" dirty="0"/>
              <a:t>请写一个程序，要求维护一个数列，支持以下 </a:t>
            </a:r>
            <a:r>
              <a:rPr lang="en-US" altLang="zh-CN" sz="2800" dirty="0"/>
              <a:t>6 </a:t>
            </a:r>
            <a:r>
              <a:rPr lang="zh-CN" altLang="en-US" sz="2800" dirty="0"/>
              <a:t>种操作：（请注意，格式栏 中的下划线‘ </a:t>
            </a:r>
            <a:r>
              <a:rPr lang="en-US" altLang="zh-CN" sz="2800" dirty="0"/>
              <a:t>_ ’</a:t>
            </a:r>
            <a:r>
              <a:rPr lang="zh-CN" altLang="en-US" sz="2800" dirty="0"/>
              <a:t>表示实际输入文件中的空格）</a:t>
            </a:r>
          </a:p>
        </p:txBody>
      </p:sp>
      <p:pic>
        <p:nvPicPr>
          <p:cNvPr id="2052" name="Picture 4" descr="https://cdn.luogu.org/upload/pic/1114.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3140968"/>
            <a:ext cx="6120680" cy="36192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en-US" altLang="zh-CN" sz="2800" dirty="0"/>
              <a:t>pushdown</a:t>
            </a:r>
            <a:r>
              <a:rPr lang="zh-CN" altLang="en-US" sz="2800" dirty="0"/>
              <a:t>就维护一下区间赋值和区间翻转的标记</a:t>
            </a:r>
            <a:endParaRPr lang="en-US" altLang="zh-CN" sz="2800" dirty="0"/>
          </a:p>
          <a:p>
            <a:endParaRPr lang="en-US" altLang="zh-CN" sz="2800" dirty="0"/>
          </a:p>
          <a:p>
            <a:r>
              <a:rPr lang="en-US" altLang="zh-CN" sz="2800" dirty="0"/>
              <a:t>update</a:t>
            </a:r>
            <a:r>
              <a:rPr lang="zh-CN" altLang="en-US" sz="2800" dirty="0"/>
              <a:t>就维护一下区间的最大前后缀和区间的最大子段和，然后更新就可以了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p:txBody>
          <a:bodyPr/>
          <a:lstStyle/>
          <a:p>
            <a:r>
              <a:rPr lang="en-US" altLang="zh-CN" dirty="0"/>
              <a:t>Luogu5482 [JLOI2011]</a:t>
            </a:r>
            <a:r>
              <a:rPr lang="zh-CN" altLang="en-US" dirty="0"/>
              <a:t>不等式组</a:t>
            </a:r>
            <a:endParaRPr lang="en-US" altLang="zh-CN" dirty="0"/>
          </a:p>
        </p:txBody>
      </p:sp>
      <p:sp>
        <p:nvSpPr>
          <p:cNvPr id="25603" name="内容占位符 2"/>
          <p:cNvSpPr>
            <a:spLocks noGrp="1" noChangeArrowheads="1"/>
          </p:cNvSpPr>
          <p:nvPr>
            <p:ph idx="1"/>
          </p:nvPr>
        </p:nvSpPr>
        <p:spPr/>
        <p:txBody>
          <a:bodyPr/>
          <a:lstStyle/>
          <a:p>
            <a:pPr eaLnBrk="1" hangingPunct="1"/>
            <a:r>
              <a:rPr lang="zh-CN" altLang="en-US" sz="2800" dirty="0"/>
              <a:t>你需要维护一堆不等式</a:t>
            </a:r>
            <a:endParaRPr lang="en-US" altLang="zh-CN" sz="2800" dirty="0"/>
          </a:p>
          <a:p>
            <a:pPr eaLnBrk="1" hangingPunct="1"/>
            <a:r>
              <a:rPr lang="en-US" altLang="zh-CN" sz="2800" dirty="0"/>
              <a:t>1.</a:t>
            </a:r>
            <a:r>
              <a:rPr lang="zh-CN" altLang="en-US" sz="2800" dirty="0"/>
              <a:t>插入一个</a:t>
            </a:r>
            <a:r>
              <a:rPr lang="en-US" altLang="zh-CN" sz="2800" dirty="0" err="1"/>
              <a:t>ax+b</a:t>
            </a:r>
            <a:r>
              <a:rPr lang="en-US" altLang="zh-CN" sz="2800" dirty="0"/>
              <a:t>&gt;c</a:t>
            </a:r>
            <a:r>
              <a:rPr lang="zh-CN" altLang="en-US" sz="2800" dirty="0"/>
              <a:t>的不等式</a:t>
            </a:r>
            <a:endParaRPr lang="en-US" altLang="zh-CN" sz="2800" dirty="0"/>
          </a:p>
          <a:p>
            <a:pPr eaLnBrk="1" hangingPunct="1"/>
            <a:r>
              <a:rPr lang="en-US" altLang="zh-CN" sz="2800" dirty="0"/>
              <a:t>2.</a:t>
            </a:r>
            <a:r>
              <a:rPr lang="zh-CN" altLang="en-US" sz="2800" dirty="0"/>
              <a:t>删除第</a:t>
            </a:r>
            <a:r>
              <a:rPr lang="en-US" altLang="zh-CN" sz="2800" dirty="0" err="1"/>
              <a:t>i</a:t>
            </a:r>
            <a:r>
              <a:rPr lang="zh-CN" altLang="en-US" sz="2800" dirty="0"/>
              <a:t>个插入的</a:t>
            </a:r>
            <a:endParaRPr lang="en-US" altLang="zh-CN" sz="2800" dirty="0"/>
          </a:p>
          <a:p>
            <a:pPr eaLnBrk="1" hangingPunct="1"/>
            <a:r>
              <a:rPr lang="en-US" altLang="zh-CN" sz="2800" dirty="0"/>
              <a:t>3.</a:t>
            </a:r>
            <a:r>
              <a:rPr lang="zh-CN" altLang="en-US" sz="2800" dirty="0"/>
              <a:t>查询</a:t>
            </a:r>
            <a:r>
              <a:rPr lang="en-US" altLang="zh-CN" sz="2800" dirty="0"/>
              <a:t>x=k</a:t>
            </a:r>
            <a:r>
              <a:rPr lang="zh-CN" altLang="en-US" sz="2800" dirty="0"/>
              <a:t>的时候成立的不等式个数</a:t>
            </a:r>
            <a:endParaRPr lang="en-US" altLang="zh-CN" sz="2800" dirty="0"/>
          </a:p>
          <a:p>
            <a:pPr eaLnBrk="1" hangingPunct="1"/>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noChangeArrowheads="1"/>
          </p:cNvSpPr>
          <p:nvPr>
            <p:ph type="title"/>
          </p:nvPr>
        </p:nvSpPr>
        <p:spPr/>
        <p:txBody>
          <a:bodyPr/>
          <a:lstStyle/>
          <a:p>
            <a:r>
              <a:rPr lang="en-US" altLang="zh-CN" dirty="0"/>
              <a:t>Solution</a:t>
            </a:r>
            <a:endParaRPr lang="zh-CN" altLang="en-US" dirty="0"/>
          </a:p>
        </p:txBody>
      </p:sp>
      <p:sp>
        <p:nvSpPr>
          <p:cNvPr id="26627" name="内容占位符 2"/>
          <p:cNvSpPr>
            <a:spLocks noGrp="1" noChangeArrowheads="1"/>
          </p:cNvSpPr>
          <p:nvPr>
            <p:ph idx="1"/>
          </p:nvPr>
        </p:nvSpPr>
        <p:spPr/>
        <p:txBody>
          <a:bodyPr>
            <a:normAutofit/>
          </a:bodyPr>
          <a:lstStyle/>
          <a:p>
            <a:pPr eaLnBrk="1" hangingPunct="1"/>
            <a:r>
              <a:rPr lang="zh-CN" altLang="en-US" sz="2800" dirty="0"/>
              <a:t>如果</a:t>
            </a:r>
            <a:r>
              <a:rPr lang="en-US" altLang="zh-CN" sz="2800" dirty="0"/>
              <a:t>a&gt;0</a:t>
            </a:r>
            <a:r>
              <a:rPr lang="zh-CN" altLang="en-US" sz="2800" dirty="0"/>
              <a:t>：</a:t>
            </a:r>
            <a:r>
              <a:rPr lang="en-US" altLang="zh-CN" sz="2800" dirty="0" err="1"/>
              <a:t>ax+b</a:t>
            </a:r>
            <a:r>
              <a:rPr lang="en-US" altLang="zh-CN" sz="2800" dirty="0"/>
              <a:t>&gt;c </a:t>
            </a:r>
            <a:r>
              <a:rPr lang="en-US" altLang="zh-CN" sz="2800" dirty="0">
                <a:sym typeface="Wingdings" panose="05000000000000000000" pitchFamily="2" charset="2"/>
              </a:rPr>
              <a:t> x &gt; ( c – b ) / a</a:t>
            </a:r>
          </a:p>
          <a:p>
            <a:r>
              <a:rPr lang="zh-CN" altLang="en-US" sz="2800" dirty="0">
                <a:sym typeface="Wingdings" panose="05000000000000000000" pitchFamily="2" charset="2"/>
              </a:rPr>
              <a:t>如果</a:t>
            </a:r>
            <a:r>
              <a:rPr lang="en-US" altLang="zh-CN" sz="2800" dirty="0">
                <a:sym typeface="Wingdings" panose="05000000000000000000" pitchFamily="2" charset="2"/>
              </a:rPr>
              <a:t>a&lt;0</a:t>
            </a:r>
            <a:r>
              <a:rPr lang="zh-CN" altLang="en-US" sz="2800" dirty="0">
                <a:sym typeface="Wingdings" panose="05000000000000000000" pitchFamily="2" charset="2"/>
              </a:rPr>
              <a:t>：</a:t>
            </a:r>
            <a:r>
              <a:rPr lang="en-US" altLang="zh-CN" sz="2800" dirty="0" err="1">
                <a:sym typeface="Wingdings" panose="05000000000000000000" pitchFamily="2" charset="2"/>
              </a:rPr>
              <a:t>ax+b</a:t>
            </a:r>
            <a:r>
              <a:rPr lang="en-US" altLang="zh-CN" sz="2800" dirty="0">
                <a:sym typeface="Wingdings" panose="05000000000000000000" pitchFamily="2" charset="2"/>
              </a:rPr>
              <a:t>&gt;c  x &lt; ( c – b ) / a</a:t>
            </a:r>
          </a:p>
          <a:p>
            <a:r>
              <a:rPr lang="zh-CN" altLang="en-US" sz="2800" dirty="0">
                <a:sym typeface="Wingdings" panose="05000000000000000000" pitchFamily="2" charset="2"/>
              </a:rPr>
              <a:t>如果</a:t>
            </a:r>
            <a:r>
              <a:rPr lang="en-US" altLang="zh-CN" sz="2800" dirty="0">
                <a:sym typeface="Wingdings" panose="05000000000000000000" pitchFamily="2" charset="2"/>
              </a:rPr>
              <a:t>a=0</a:t>
            </a:r>
            <a:r>
              <a:rPr lang="zh-CN" altLang="en-US" sz="2800" dirty="0">
                <a:sym typeface="Wingdings" panose="05000000000000000000" pitchFamily="2" charset="2"/>
              </a:rPr>
              <a:t>：是否成立是确定性的</a:t>
            </a:r>
            <a:endParaRPr lang="en-US" altLang="zh-CN" sz="2800" dirty="0">
              <a:sym typeface="Wingdings" panose="05000000000000000000" pitchFamily="2" charset="2"/>
            </a:endParaRPr>
          </a:p>
          <a:p>
            <a:pPr eaLnBrk="1" hangingPunct="1"/>
            <a:r>
              <a:rPr lang="zh-CN" altLang="en-US" sz="2800" dirty="0">
                <a:sym typeface="Wingdings" panose="05000000000000000000" pitchFamily="2" charset="2"/>
              </a:rPr>
              <a:t>开个平衡树维护值（按值域开个树状数组也行）</a:t>
            </a:r>
            <a:endParaRPr lang="en-US" altLang="zh-CN" sz="2800" dirty="0"/>
          </a:p>
          <a:p>
            <a:pPr eaLnBrk="1" hangingPunct="1"/>
            <a:r>
              <a:rPr lang="zh-CN" altLang="en-US" sz="2800" dirty="0"/>
              <a:t>然后每次插入取个整</a:t>
            </a:r>
            <a:endParaRPr lang="en-US" altLang="zh-CN" sz="2800" dirty="0"/>
          </a:p>
          <a:p>
            <a:pPr eaLnBrk="1" hangingPunct="1"/>
            <a:r>
              <a:rPr lang="zh-CN" altLang="en-US" sz="2800" dirty="0"/>
              <a:t>查询直接查</a:t>
            </a:r>
            <a:r>
              <a:rPr lang="en-US" altLang="zh-CN" sz="2800" dirty="0"/>
              <a:t>rank</a:t>
            </a:r>
            <a:r>
              <a:rPr lang="zh-CN" altLang="en-US" sz="2800" dirty="0"/>
              <a:t>即可</a:t>
            </a:r>
            <a:endParaRPr lang="en-US" altLang="zh-CN" sz="2800" dirty="0"/>
          </a:p>
          <a:p>
            <a:pPr eaLnBrk="1" hangingPunct="1"/>
            <a:r>
              <a:rPr lang="zh-CN" altLang="en-US" sz="2800" dirty="0"/>
              <a:t>注意细节</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noChangeArrowheads="1"/>
          </p:cNvSpPr>
          <p:nvPr>
            <p:ph type="title"/>
          </p:nvPr>
        </p:nvSpPr>
        <p:spPr/>
        <p:txBody>
          <a:bodyPr/>
          <a:lstStyle/>
          <a:p>
            <a:r>
              <a:rPr lang="en-US" altLang="zh-CN" dirty="0"/>
              <a:t>Luogu1471 </a:t>
            </a:r>
            <a:r>
              <a:rPr lang="zh-CN" altLang="en-US" dirty="0"/>
              <a:t>方差</a:t>
            </a:r>
            <a:endParaRPr lang="en-US" altLang="zh-CN" dirty="0"/>
          </a:p>
        </p:txBody>
      </p:sp>
      <p:sp>
        <p:nvSpPr>
          <p:cNvPr id="90115" name="内容占位符 2"/>
          <p:cNvSpPr>
            <a:spLocks noGrp="1" noChangeArrowheads="1"/>
          </p:cNvSpPr>
          <p:nvPr>
            <p:ph idx="1"/>
          </p:nvPr>
        </p:nvSpPr>
        <p:spPr/>
        <p:txBody>
          <a:bodyPr>
            <a:normAutofit/>
          </a:bodyPr>
          <a:lstStyle/>
          <a:p>
            <a:pPr eaLnBrk="1" hangingPunct="1"/>
            <a:r>
              <a:rPr lang="zh-CN" altLang="en-US" sz="2800" dirty="0"/>
              <a:t>神犇</a:t>
            </a:r>
            <a:r>
              <a:rPr lang="en-US" altLang="zh-CN" sz="2800" dirty="0" err="1"/>
              <a:t>HansBug</a:t>
            </a:r>
            <a:r>
              <a:rPr lang="zh-CN" altLang="en-US" sz="2800" dirty="0"/>
              <a:t>在一本数学书里面发现了一个神奇的数列，包含</a:t>
            </a:r>
            <a:r>
              <a:rPr lang="en-US" altLang="zh-CN" sz="2800" dirty="0"/>
              <a:t>N</a:t>
            </a:r>
            <a:r>
              <a:rPr lang="zh-CN" altLang="en-US" sz="2800" dirty="0"/>
              <a:t>个实数。他想算算这个数列的平均数和方差。</a:t>
            </a:r>
            <a:endParaRPr lang="en-US" altLang="zh-CN" sz="2800" dirty="0"/>
          </a:p>
          <a:p>
            <a:pPr eaLnBrk="1" hangingPunct="1"/>
            <a:r>
              <a:rPr lang="zh-CN" altLang="en-US" sz="2800" dirty="0"/>
              <a:t>操作</a:t>
            </a:r>
            <a:r>
              <a:rPr lang="en-US" altLang="zh-CN" sz="2800" dirty="0"/>
              <a:t>1</a:t>
            </a:r>
            <a:r>
              <a:rPr lang="zh-CN" altLang="en-US" sz="2800" dirty="0"/>
              <a:t>：</a:t>
            </a:r>
            <a:r>
              <a:rPr lang="en-US" altLang="zh-CN" sz="2800" dirty="0"/>
              <a:t>1 x y k </a:t>
            </a:r>
            <a:r>
              <a:rPr lang="zh-CN" altLang="en-US" sz="2800" dirty="0"/>
              <a:t>，表示将第</a:t>
            </a:r>
            <a:r>
              <a:rPr lang="en-US" altLang="zh-CN" sz="2800" dirty="0"/>
              <a:t>x</a:t>
            </a:r>
            <a:r>
              <a:rPr lang="zh-CN" altLang="en-US" sz="2800" dirty="0"/>
              <a:t>到第</a:t>
            </a:r>
            <a:r>
              <a:rPr lang="en-US" altLang="zh-CN" sz="2800" dirty="0"/>
              <a:t>y</a:t>
            </a:r>
            <a:r>
              <a:rPr lang="zh-CN" altLang="en-US" sz="2800" dirty="0"/>
              <a:t>项每项加上</a:t>
            </a:r>
            <a:r>
              <a:rPr lang="en-US" altLang="zh-CN" sz="2800" dirty="0"/>
              <a:t>k</a:t>
            </a:r>
            <a:r>
              <a:rPr lang="zh-CN" altLang="en-US" sz="2800" dirty="0"/>
              <a:t>，</a:t>
            </a:r>
            <a:r>
              <a:rPr lang="en-US" altLang="zh-CN" sz="2800" dirty="0"/>
              <a:t>k</a:t>
            </a:r>
            <a:r>
              <a:rPr lang="zh-CN" altLang="en-US" sz="2800" dirty="0"/>
              <a:t>为一实数。</a:t>
            </a:r>
          </a:p>
          <a:p>
            <a:pPr eaLnBrk="1" hangingPunct="1"/>
            <a:r>
              <a:rPr lang="zh-CN" altLang="en-US" sz="2800" dirty="0"/>
              <a:t>操作</a:t>
            </a:r>
            <a:r>
              <a:rPr lang="en-US" altLang="zh-CN" sz="2800" dirty="0"/>
              <a:t>2</a:t>
            </a:r>
            <a:r>
              <a:rPr lang="zh-CN" altLang="en-US" sz="2800" dirty="0"/>
              <a:t>：</a:t>
            </a:r>
            <a:r>
              <a:rPr lang="en-US" altLang="zh-CN" sz="2800" dirty="0"/>
              <a:t>2 x y </a:t>
            </a:r>
            <a:r>
              <a:rPr lang="zh-CN" altLang="en-US" sz="2800" dirty="0"/>
              <a:t>，表示求出第</a:t>
            </a:r>
            <a:r>
              <a:rPr lang="en-US" altLang="zh-CN" sz="2800" dirty="0"/>
              <a:t>x</a:t>
            </a:r>
            <a:r>
              <a:rPr lang="zh-CN" altLang="en-US" sz="2800" dirty="0"/>
              <a:t>到第</a:t>
            </a:r>
            <a:r>
              <a:rPr lang="en-US" altLang="zh-CN" sz="2800" dirty="0"/>
              <a:t>y</a:t>
            </a:r>
            <a:r>
              <a:rPr lang="zh-CN" altLang="en-US" sz="2800" dirty="0"/>
              <a:t>项这一子数列的平均数。</a:t>
            </a:r>
          </a:p>
          <a:p>
            <a:pPr eaLnBrk="1" hangingPunct="1"/>
            <a:r>
              <a:rPr lang="zh-CN" altLang="en-US" sz="2800" dirty="0"/>
              <a:t>操作</a:t>
            </a:r>
            <a:r>
              <a:rPr lang="en-US" altLang="zh-CN" sz="2800" dirty="0"/>
              <a:t>3</a:t>
            </a:r>
            <a:r>
              <a:rPr lang="zh-CN" altLang="en-US" sz="2800" dirty="0"/>
              <a:t>：</a:t>
            </a:r>
            <a:r>
              <a:rPr lang="en-US" altLang="zh-CN" sz="2800" dirty="0"/>
              <a:t>3 x y </a:t>
            </a:r>
            <a:r>
              <a:rPr lang="zh-CN" altLang="en-US" sz="2800" dirty="0"/>
              <a:t>，表示求出第</a:t>
            </a:r>
            <a:r>
              <a:rPr lang="en-US" altLang="zh-CN" sz="2800" dirty="0"/>
              <a:t>x</a:t>
            </a:r>
            <a:r>
              <a:rPr lang="zh-CN" altLang="en-US" sz="2800" dirty="0"/>
              <a:t>到第</a:t>
            </a:r>
            <a:r>
              <a:rPr lang="en-US" altLang="zh-CN" sz="2800" dirty="0"/>
              <a:t>y</a:t>
            </a:r>
            <a:r>
              <a:rPr lang="zh-CN" altLang="en-US" sz="2800" dirty="0"/>
              <a:t>项这一子数列的方差。</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noChangeArrowheads="1"/>
          </p:cNvSpPr>
          <p:nvPr>
            <p:ph type="title"/>
          </p:nvPr>
        </p:nvSpPr>
        <p:spPr/>
        <p:txBody>
          <a:bodyPr/>
          <a:lstStyle/>
          <a:p>
            <a:r>
              <a:rPr lang="en-US" altLang="zh-CN" dirty="0"/>
              <a:t>Solution</a:t>
            </a:r>
            <a:endParaRPr lang="zh-CN" altLang="en-US" dirty="0"/>
          </a:p>
        </p:txBody>
      </p:sp>
      <p:sp>
        <p:nvSpPr>
          <p:cNvPr id="91139" name="内容占位符 2"/>
          <p:cNvSpPr>
            <a:spLocks noGrp="1" noChangeArrowheads="1"/>
          </p:cNvSpPr>
          <p:nvPr>
            <p:ph idx="1"/>
          </p:nvPr>
        </p:nvSpPr>
        <p:spPr/>
        <p:txBody>
          <a:bodyPr>
            <a:normAutofit/>
          </a:bodyPr>
          <a:lstStyle/>
          <a:p>
            <a:pPr eaLnBrk="1" hangingPunct="1"/>
            <a:r>
              <a:rPr lang="zh-CN" altLang="en-US" sz="2800" dirty="0"/>
              <a:t>可以通过维护区间和来维护区间平均数</a:t>
            </a:r>
            <a:endParaRPr lang="en-US" altLang="zh-CN" sz="2800" dirty="0"/>
          </a:p>
          <a:p>
            <a:pPr eaLnBrk="1" hangingPunct="1"/>
            <a:r>
              <a:rPr lang="zh-CN" altLang="en-US" sz="2800" dirty="0"/>
              <a:t>其实就是区间和</a:t>
            </a:r>
            <a:r>
              <a:rPr lang="en-US" altLang="zh-CN" sz="2800" dirty="0"/>
              <a:t>/</a:t>
            </a:r>
            <a:r>
              <a:rPr lang="zh-CN" altLang="en-US" sz="2800" dirty="0"/>
              <a:t>区间长度</a:t>
            </a:r>
            <a:endParaRPr lang="en-US" altLang="zh-CN" sz="2800" dirty="0"/>
          </a:p>
          <a:p>
            <a:pPr eaLnBrk="1" hangingPunct="1"/>
            <a:r>
              <a:rPr lang="zh-CN" altLang="en-US" sz="2800" dirty="0"/>
              <a:t>但是方差呢？</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noChangeArrowheads="1"/>
          </p:cNvSpPr>
          <p:nvPr>
            <p:ph type="title"/>
          </p:nvPr>
        </p:nvSpPr>
        <p:spPr/>
        <p:txBody>
          <a:bodyPr/>
          <a:lstStyle/>
          <a:p>
            <a:r>
              <a:rPr lang="en-US" altLang="zh-CN" dirty="0"/>
              <a:t>Solution</a:t>
            </a:r>
            <a:endParaRPr lang="zh-CN" altLang="en-US" dirty="0"/>
          </a:p>
        </p:txBody>
      </p:sp>
      <p:sp>
        <p:nvSpPr>
          <p:cNvPr id="92163" name="内容占位符 2"/>
          <p:cNvSpPr>
            <a:spLocks noGrp="1" noChangeArrowheads="1"/>
          </p:cNvSpPr>
          <p:nvPr>
            <p:ph idx="1"/>
          </p:nvPr>
        </p:nvSpPr>
        <p:spPr/>
        <p:txBody>
          <a:bodyPr>
            <a:normAutofit/>
          </a:bodyPr>
          <a:lstStyle/>
          <a:p>
            <a:pPr eaLnBrk="1" hangingPunct="1"/>
            <a:r>
              <a:rPr lang="zh-CN" altLang="en-US" sz="2800" dirty="0"/>
              <a:t>这里直接粘一个题解里面的公式了</a:t>
            </a:r>
            <a:endParaRPr lang="en-US" altLang="zh-CN" sz="2800" dirty="0"/>
          </a:p>
          <a:p>
            <a:pPr eaLnBrk="1" hangingPunct="1"/>
            <a:r>
              <a:rPr lang="zh-CN" altLang="en-US" sz="2800" dirty="0"/>
              <a:t>方差可以通过维护平方和和和的平方来算出来</a:t>
            </a:r>
            <a:endParaRPr lang="en-US" altLang="zh-CN" sz="2800" dirty="0"/>
          </a:p>
          <a:p>
            <a:pPr eaLnBrk="1" hangingPunct="1"/>
            <a:r>
              <a:rPr lang="zh-CN" altLang="en-US" sz="2800" dirty="0"/>
              <a:t>很多这种题直接推推式子就可以维护了</a:t>
            </a:r>
            <a:endParaRPr lang="en-US" altLang="zh-CN" sz="2800" dirty="0"/>
          </a:p>
          <a:p>
            <a:pPr eaLnBrk="1" hangingPunct="1"/>
            <a:r>
              <a:rPr lang="zh-CN" altLang="en-US" sz="2800" dirty="0"/>
              <a:t>比如</a:t>
            </a:r>
            <a:r>
              <a:rPr lang="en-US" altLang="zh-CN" sz="2800" dirty="0"/>
              <a:t>SDOI</a:t>
            </a:r>
            <a:r>
              <a:rPr lang="zh-CN" altLang="en-US" sz="2800" dirty="0"/>
              <a:t>那个无聊的东西</a:t>
            </a:r>
          </a:p>
        </p:txBody>
      </p:sp>
      <p:pic>
        <p:nvPicPr>
          <p:cNvPr id="92164" name="Picture 2" descr="https://cdn.luogu.org/upload/pic/382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754" y="3675460"/>
            <a:ext cx="5122069"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noChangeArrowheads="1"/>
          </p:cNvSpPr>
          <p:nvPr>
            <p:ph type="title"/>
          </p:nvPr>
        </p:nvSpPr>
        <p:spPr/>
        <p:txBody>
          <a:bodyPr/>
          <a:lstStyle/>
          <a:p>
            <a:r>
              <a:rPr lang="zh-CN" altLang="en-US" dirty="0"/>
              <a:t>某经典问题</a:t>
            </a:r>
            <a:endParaRPr lang="en-US" altLang="zh-CN" dirty="0"/>
          </a:p>
        </p:txBody>
      </p:sp>
      <p:sp>
        <p:nvSpPr>
          <p:cNvPr id="93187" name="内容占位符 2"/>
          <p:cNvSpPr>
            <a:spLocks noGrp="1" noChangeArrowheads="1"/>
          </p:cNvSpPr>
          <p:nvPr>
            <p:ph idx="1"/>
          </p:nvPr>
        </p:nvSpPr>
        <p:spPr/>
        <p:txBody>
          <a:bodyPr/>
          <a:lstStyle/>
          <a:p>
            <a:endParaRPr lang="zh-CN" altLang="en-US" dirty="0"/>
          </a:p>
        </p:txBody>
      </p:sp>
      <p:pic>
        <p:nvPicPr>
          <p:cNvPr id="9318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600200"/>
            <a:ext cx="7824827" cy="233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noChangeArrowheads="1"/>
          </p:cNvSpPr>
          <p:nvPr>
            <p:ph type="title"/>
          </p:nvPr>
        </p:nvSpPr>
        <p:spPr/>
        <p:txBody>
          <a:bodyPr/>
          <a:lstStyle/>
          <a:p>
            <a:r>
              <a:rPr lang="en-US" altLang="zh-CN" dirty="0"/>
              <a:t>Solution</a:t>
            </a:r>
            <a:endParaRPr lang="zh-CN" altLang="en-US" dirty="0"/>
          </a:p>
        </p:txBody>
      </p:sp>
      <p:sp>
        <p:nvSpPr>
          <p:cNvPr id="94211" name="内容占位符 2"/>
          <p:cNvSpPr>
            <a:spLocks noGrp="1" noChangeArrowheads="1"/>
          </p:cNvSpPr>
          <p:nvPr>
            <p:ph idx="1"/>
          </p:nvPr>
        </p:nvSpPr>
        <p:spPr/>
        <p:txBody>
          <a:bodyPr>
            <a:normAutofit/>
          </a:bodyPr>
          <a:lstStyle/>
          <a:p>
            <a:r>
              <a:rPr lang="zh-CN" altLang="en-US" sz="2800" dirty="0"/>
              <a:t>假设</a:t>
            </a:r>
            <a:r>
              <a:rPr lang="en-US" altLang="zh-CN" sz="2800" dirty="0"/>
              <a:t>x</a:t>
            </a:r>
            <a:r>
              <a:rPr lang="zh-CN" altLang="en-US" sz="2800" dirty="0"/>
              <a:t>节点的儿子为</a:t>
            </a:r>
            <a:r>
              <a:rPr lang="en-US" altLang="zh-CN" sz="2800" dirty="0"/>
              <a:t>y</a:t>
            </a:r>
            <a:r>
              <a:rPr lang="zh-CN" altLang="en-US" sz="2800" dirty="0"/>
              <a:t>和</a:t>
            </a:r>
            <a:r>
              <a:rPr lang="en-US" altLang="zh-CN" sz="2800" dirty="0"/>
              <a:t>z</a:t>
            </a:r>
          </a:p>
          <a:p>
            <a:r>
              <a:rPr lang="en-US" altLang="zh-CN" sz="2800" dirty="0"/>
              <a:t>x</a:t>
            </a:r>
            <a:r>
              <a:rPr lang="zh-CN" altLang="en-US" sz="2800" dirty="0"/>
              <a:t>相邻两数乘积的和为：</a:t>
            </a:r>
            <a:endParaRPr lang="en-US" altLang="zh-CN" sz="2800" dirty="0"/>
          </a:p>
          <a:p>
            <a:r>
              <a:rPr lang="en-US" altLang="zh-CN" sz="2800" dirty="0"/>
              <a:t>y</a:t>
            </a:r>
            <a:r>
              <a:rPr lang="zh-CN" altLang="en-US" sz="2800" dirty="0"/>
              <a:t>相邻两数乘积的和</a:t>
            </a:r>
            <a:r>
              <a:rPr lang="en-US" altLang="zh-CN" sz="2800" dirty="0"/>
              <a:t>+z</a:t>
            </a:r>
            <a:r>
              <a:rPr lang="zh-CN" altLang="en-US" sz="2800" dirty="0"/>
              <a:t>相邻两数乘积的和</a:t>
            </a:r>
            <a:r>
              <a:rPr lang="en-US" altLang="zh-CN" sz="2800" dirty="0"/>
              <a:t>+y</a:t>
            </a:r>
            <a:r>
              <a:rPr lang="zh-CN" altLang="en-US" sz="2800" dirty="0"/>
              <a:t>最右边的数*</a:t>
            </a:r>
            <a:r>
              <a:rPr lang="en-US" altLang="zh-CN" sz="2800" dirty="0"/>
              <a:t>z</a:t>
            </a:r>
            <a:r>
              <a:rPr lang="zh-CN" altLang="en-US" sz="2800" dirty="0"/>
              <a:t>最左边的数</a:t>
            </a:r>
            <a:endParaRPr lang="en-US" altLang="zh-CN"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noChangeArrowheads="1"/>
          </p:cNvSpPr>
          <p:nvPr>
            <p:ph type="title"/>
          </p:nvPr>
        </p:nvSpPr>
        <p:spPr/>
        <p:txBody>
          <a:bodyPr/>
          <a:lstStyle/>
          <a:p>
            <a:r>
              <a:rPr lang="en-US" altLang="zh-CN" dirty="0"/>
              <a:t>Solution</a:t>
            </a:r>
            <a:endParaRPr lang="zh-CN" altLang="en-US" dirty="0"/>
          </a:p>
        </p:txBody>
      </p:sp>
      <p:sp>
        <p:nvSpPr>
          <p:cNvPr id="95235" name="内容占位符 2"/>
          <p:cNvSpPr>
            <a:spLocks noGrp="1" noChangeArrowheads="1"/>
          </p:cNvSpPr>
          <p:nvPr>
            <p:ph idx="1"/>
          </p:nvPr>
        </p:nvSpPr>
        <p:spPr/>
        <p:txBody>
          <a:bodyPr>
            <a:normAutofit/>
          </a:bodyPr>
          <a:lstStyle/>
          <a:p>
            <a:r>
              <a:rPr lang="zh-CN" altLang="en-US" sz="2800" dirty="0"/>
              <a:t>假设</a:t>
            </a:r>
            <a:r>
              <a:rPr lang="en-US" altLang="zh-CN" sz="2800" dirty="0"/>
              <a:t>x</a:t>
            </a:r>
            <a:r>
              <a:rPr lang="zh-CN" altLang="en-US" sz="2800" dirty="0"/>
              <a:t>节点的儿子为</a:t>
            </a:r>
            <a:r>
              <a:rPr lang="en-US" altLang="zh-CN" sz="2800" dirty="0"/>
              <a:t>y</a:t>
            </a:r>
            <a:r>
              <a:rPr lang="zh-CN" altLang="en-US" sz="2800" dirty="0"/>
              <a:t>和</a:t>
            </a:r>
            <a:r>
              <a:rPr lang="en-US" altLang="zh-CN" sz="2800" dirty="0"/>
              <a:t>z</a:t>
            </a:r>
          </a:p>
          <a:p>
            <a:r>
              <a:rPr lang="en-US" altLang="zh-CN" sz="2800" dirty="0"/>
              <a:t>x</a:t>
            </a:r>
            <a:r>
              <a:rPr lang="zh-CN" altLang="en-US" sz="2800" dirty="0"/>
              <a:t>任意两数乘积的和为：</a:t>
            </a:r>
            <a:endParaRPr lang="en-US" altLang="zh-CN" sz="2800" dirty="0"/>
          </a:p>
          <a:p>
            <a:r>
              <a:rPr lang="en-US" altLang="zh-CN" sz="2800" dirty="0"/>
              <a:t>y</a:t>
            </a:r>
            <a:r>
              <a:rPr lang="zh-CN" altLang="en-US" sz="2800" dirty="0"/>
              <a:t>任意两数乘积的和</a:t>
            </a:r>
            <a:r>
              <a:rPr lang="en-US" altLang="zh-CN" sz="2800" dirty="0"/>
              <a:t>+ z</a:t>
            </a:r>
            <a:r>
              <a:rPr lang="zh-CN" altLang="en-US" sz="2800" dirty="0"/>
              <a:t>任意两数乘积的和</a:t>
            </a:r>
            <a:r>
              <a:rPr lang="en-US" altLang="zh-CN" sz="2800" dirty="0"/>
              <a:t>+y</a:t>
            </a:r>
            <a:r>
              <a:rPr lang="zh-CN" altLang="en-US" sz="2800" dirty="0"/>
              <a:t>的和*</a:t>
            </a:r>
            <a:r>
              <a:rPr lang="en-US" altLang="zh-CN" sz="2800" dirty="0"/>
              <a:t>z</a:t>
            </a:r>
            <a:r>
              <a:rPr lang="zh-CN" altLang="en-US" sz="2800" dirty="0"/>
              <a:t>的和</a:t>
            </a:r>
            <a:endParaRPr lang="en-US" altLang="zh-CN" sz="2800" dirty="0"/>
          </a:p>
          <a:p>
            <a:r>
              <a:rPr lang="zh-CN" altLang="en-US" sz="2800" dirty="0"/>
              <a:t>然后直接维护即可。。。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二叉搜索树</a:t>
            </a:r>
          </a:p>
        </p:txBody>
      </p:sp>
      <p:sp>
        <p:nvSpPr>
          <p:cNvPr id="3" name="内容占位符 2"/>
          <p:cNvSpPr>
            <a:spLocks noGrp="1"/>
          </p:cNvSpPr>
          <p:nvPr>
            <p:ph idx="1"/>
          </p:nvPr>
        </p:nvSpPr>
        <p:spPr/>
        <p:txBody>
          <a:bodyPr>
            <a:normAutofit/>
          </a:bodyPr>
          <a:lstStyle/>
          <a:p>
            <a:r>
              <a:rPr lang="zh-CN" altLang="en-US" sz="2800" dirty="0"/>
              <a:t>性质：一个节点</a:t>
            </a:r>
            <a:r>
              <a:rPr lang="en-US" altLang="zh-CN" sz="2800" dirty="0"/>
              <a:t>x</a:t>
            </a:r>
            <a:r>
              <a:rPr lang="zh-CN" altLang="en-US" sz="2800" dirty="0"/>
              <a:t>左子树所有点的关键字都比</a:t>
            </a:r>
            <a:r>
              <a:rPr lang="en-US" altLang="zh-CN" sz="2800" dirty="0"/>
              <a:t>x</a:t>
            </a:r>
            <a:r>
              <a:rPr lang="zh-CN" altLang="en-US" sz="2800" dirty="0"/>
              <a:t>的关键字小，右子树所有点的关键字都比</a:t>
            </a:r>
            <a:r>
              <a:rPr lang="en-US" altLang="zh-CN" sz="2800" dirty="0"/>
              <a:t>x</a:t>
            </a:r>
            <a:r>
              <a:rPr lang="zh-CN" altLang="en-US" sz="2800" dirty="0"/>
              <a:t>的关键字大</a:t>
            </a:r>
          </a:p>
        </p:txBody>
      </p:sp>
      <p:pic>
        <p:nvPicPr>
          <p:cNvPr id="6" name="图片 5" descr="File:Binary search tree.svg"/>
          <p:cNvPicPr/>
          <p:nvPr/>
        </p:nvPicPr>
        <p:blipFill>
          <a:blip r:embed="rId2" cstate="print"/>
          <a:srcRect/>
          <a:stretch>
            <a:fillRect/>
          </a:stretch>
        </p:blipFill>
        <p:spPr bwMode="auto">
          <a:xfrm>
            <a:off x="2771800" y="2924944"/>
            <a:ext cx="3889203" cy="326665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p:nvPr>
        </p:nvSpPr>
        <p:spPr/>
        <p:txBody>
          <a:bodyPr>
            <a:normAutofit/>
          </a:bodyPr>
          <a:lstStyle/>
          <a:p>
            <a:r>
              <a:rPr lang="en-US" altLang="zh-CN" dirty="0"/>
              <a:t>Luogu4198 </a:t>
            </a:r>
            <a:r>
              <a:rPr lang="en-US" altLang="zh-CN" dirty="0" err="1"/>
              <a:t>楼房重建</a:t>
            </a:r>
            <a:endParaRPr lang="en-US" altLang="zh-CN" dirty="0"/>
          </a:p>
        </p:txBody>
      </p:sp>
      <p:sp>
        <p:nvSpPr>
          <p:cNvPr id="64515" name="内容占位符 2"/>
          <p:cNvSpPr>
            <a:spLocks noGrp="1" noChangeArrowheads="1"/>
          </p:cNvSpPr>
          <p:nvPr>
            <p:ph idx="1"/>
          </p:nvPr>
        </p:nvSpPr>
        <p:spPr/>
        <p:txBody>
          <a:bodyPr/>
          <a:lstStyle/>
          <a:p>
            <a:pPr eaLnBrk="1" hangingPunct="1"/>
            <a:r>
              <a:rPr lang="zh-CN" altLang="en-US" sz="2800" dirty="0"/>
              <a:t>有一排楼，每次把一个位置的楼的高度修改为</a:t>
            </a:r>
            <a:r>
              <a:rPr lang="en-US" altLang="zh-CN" sz="2800" dirty="0"/>
              <a:t>x</a:t>
            </a:r>
            <a:r>
              <a:rPr lang="zh-CN" altLang="en-US" sz="2800" dirty="0"/>
              <a:t>，每次输出可以从最左边看到的楼个数</a:t>
            </a:r>
          </a:p>
          <a:p>
            <a:pPr eaLnBrk="1" hangingPunct="1"/>
            <a:endParaRPr lang="zh-CN" altLang="en-US" dirty="0"/>
          </a:p>
        </p:txBody>
      </p:sp>
      <p:graphicFrame>
        <p:nvGraphicFramePr>
          <p:cNvPr id="64516" name="对象 5"/>
          <p:cNvGraphicFramePr/>
          <p:nvPr/>
        </p:nvGraphicFramePr>
        <p:xfrm>
          <a:off x="1031081" y="3362326"/>
          <a:ext cx="2501504" cy="1337072"/>
        </p:xfrm>
        <a:graphic>
          <a:graphicData uri="http://schemas.openxmlformats.org/presentationml/2006/ole">
            <mc:AlternateContent xmlns:mc="http://schemas.openxmlformats.org/markup-compatibility/2006">
              <mc:Choice xmlns:v="urn:schemas-microsoft-com:vml" Requires="v">
                <p:oleObj spid="_x0000_s1376" r:id="rId3" imgW="3333750" imgH="1781175" progId="Paint.Picture">
                  <p:embed/>
                </p:oleObj>
              </mc:Choice>
              <mc:Fallback>
                <p:oleObj r:id="rId3" imgW="3333750" imgH="1781175" progId="Paint.Picture">
                  <p:embed/>
                  <p:pic>
                    <p:nvPicPr>
                      <p:cNvPr id="0" name="图片 11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081" y="3362326"/>
                        <a:ext cx="2501504" cy="133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4517" name="对象 7"/>
          <p:cNvGraphicFramePr/>
          <p:nvPr/>
        </p:nvGraphicFramePr>
        <p:xfrm>
          <a:off x="4133850" y="3362325"/>
          <a:ext cx="2495550" cy="1638300"/>
        </p:xfrm>
        <a:graphic>
          <a:graphicData uri="http://schemas.openxmlformats.org/presentationml/2006/ole">
            <mc:AlternateContent xmlns:mc="http://schemas.openxmlformats.org/markup-compatibility/2006">
              <mc:Choice xmlns:v="urn:schemas-microsoft-com:vml" Requires="v">
                <p:oleObj spid="_x0000_s1377" r:id="rId5" imgW="3324225" imgH="2181225" progId="Paint.Picture">
                  <p:embed/>
                </p:oleObj>
              </mc:Choice>
              <mc:Fallback>
                <p:oleObj r:id="rId5" imgW="3324225" imgH="2181225" progId="Paint.Picture">
                  <p:embed/>
                  <p:pic>
                    <p:nvPicPr>
                      <p:cNvPr id="0" name="图片 111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3362325"/>
                        <a:ext cx="24955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noChangeArrowheads="1"/>
          </p:cNvSpPr>
          <p:nvPr>
            <p:ph type="title"/>
          </p:nvPr>
        </p:nvSpPr>
        <p:spPr/>
        <p:txBody>
          <a:bodyPr/>
          <a:lstStyle/>
          <a:p>
            <a:r>
              <a:rPr lang="en-US" altLang="zh-CN" dirty="0"/>
              <a:t>Solution1</a:t>
            </a:r>
            <a:endParaRPr lang="zh-CN" altLang="en-US" dirty="0"/>
          </a:p>
        </p:txBody>
      </p:sp>
      <p:sp>
        <p:nvSpPr>
          <p:cNvPr id="65539" name="内容占位符 2"/>
          <p:cNvSpPr>
            <a:spLocks noGrp="1" noChangeArrowheads="1"/>
          </p:cNvSpPr>
          <p:nvPr>
            <p:ph idx="1"/>
          </p:nvPr>
        </p:nvSpPr>
        <p:spPr/>
        <p:txBody>
          <a:bodyPr>
            <a:normAutofit/>
          </a:bodyPr>
          <a:lstStyle/>
          <a:p>
            <a:pPr eaLnBrk="1" hangingPunct="1"/>
            <a:r>
              <a:rPr lang="zh-CN" altLang="en-US" sz="2800" dirty="0"/>
              <a:t>发现一个楼房能被看到可以等价于它的斜率比之前的任何一个都大</a:t>
            </a:r>
            <a:endParaRPr lang="en-US" altLang="zh-CN" sz="2800" dirty="0"/>
          </a:p>
          <a:p>
            <a:pPr eaLnBrk="1" hangingPunct="1"/>
            <a:r>
              <a:rPr lang="zh-CN" altLang="en-US" sz="2800" dirty="0"/>
              <a:t>所以说我们这里可以直接维护斜率，而不用管楼的高度</a:t>
            </a:r>
            <a:endParaRPr lang="en-US" altLang="zh-CN" sz="2800" dirty="0"/>
          </a:p>
          <a:p>
            <a:pPr eaLnBrk="1" hangingPunct="1"/>
            <a:r>
              <a:rPr lang="zh-CN" altLang="en-US" sz="2800" dirty="0"/>
              <a:t>问题转化为：</a:t>
            </a:r>
            <a:endParaRPr lang="en-US" altLang="zh-CN" sz="2800" dirty="0"/>
          </a:p>
          <a:p>
            <a:pPr eaLnBrk="1" hangingPunct="1"/>
            <a:r>
              <a:rPr lang="en-US" altLang="zh-CN" sz="2800" dirty="0"/>
              <a:t>1.</a:t>
            </a:r>
            <a:r>
              <a:rPr lang="zh-CN" altLang="en-US" sz="2800" dirty="0"/>
              <a:t>单点修改</a:t>
            </a:r>
            <a:endParaRPr lang="en-US" altLang="zh-CN" sz="2800" dirty="0"/>
          </a:p>
          <a:p>
            <a:pPr eaLnBrk="1" hangingPunct="1"/>
            <a:r>
              <a:rPr lang="en-US" altLang="zh-CN" sz="2800" dirty="0"/>
              <a:t>2.</a:t>
            </a:r>
            <a:r>
              <a:rPr lang="zh-CN" altLang="en-US" sz="2800" dirty="0"/>
              <a:t>查询全局有多少位置是前缀最大值</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en-US" altLang="zh-CN" dirty="0"/>
              <a:t>Solution1</a:t>
            </a:r>
            <a:endParaRPr lang="zh-CN" altLang="en-US" dirty="0"/>
          </a:p>
        </p:txBody>
      </p:sp>
      <p:sp>
        <p:nvSpPr>
          <p:cNvPr id="66563" name="内容占位符 2"/>
          <p:cNvSpPr>
            <a:spLocks noGrp="1"/>
          </p:cNvSpPr>
          <p:nvPr>
            <p:ph idx="1"/>
          </p:nvPr>
        </p:nvSpPr>
        <p:spPr/>
        <p:txBody>
          <a:bodyPr/>
          <a:lstStyle/>
          <a:p>
            <a:pPr eaLnBrk="1" hangingPunct="1"/>
            <a:r>
              <a:rPr lang="zh-CN" altLang="en-US" sz="2800" dirty="0"/>
              <a:t>可以试试分块维护</a:t>
            </a:r>
          </a:p>
          <a:p>
            <a:pPr eaLnBrk="1" hangingPunct="1"/>
            <a:r>
              <a:rPr lang="zh-CN" altLang="zh-CN" sz="2800" dirty="0"/>
              <a:t>复杂度好像是</a:t>
            </a:r>
            <a:r>
              <a:rPr lang="en-US" altLang="zh-CN" sz="2800" dirty="0"/>
              <a:t>O( </a:t>
            </a:r>
            <a:r>
              <a:rPr lang="en-US" altLang="zh-CN" sz="2800" dirty="0" err="1"/>
              <a:t>nsqrt</a:t>
            </a:r>
            <a:r>
              <a:rPr lang="en-US" altLang="zh-CN" sz="2800" dirty="0"/>
              <a:t>( </a:t>
            </a:r>
            <a:r>
              <a:rPr lang="en-US" altLang="zh-CN" sz="2800" dirty="0" err="1"/>
              <a:t>nlogn</a:t>
            </a:r>
            <a:r>
              <a:rPr lang="en-US" altLang="zh-CN" sz="2800" dirty="0"/>
              <a:t> ) )</a:t>
            </a:r>
            <a:r>
              <a:rPr lang="zh-CN" altLang="en-US" sz="2800" dirty="0"/>
              <a:t>的</a:t>
            </a:r>
          </a:p>
          <a:p>
            <a:pPr eaLnBrk="1" hangingPunct="1"/>
            <a:r>
              <a:rPr lang="zh-CN" altLang="en-US" sz="2800" dirty="0"/>
              <a:t>这里不仔细讲了</a:t>
            </a:r>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noChangeArrowheads="1"/>
          </p:cNvSpPr>
          <p:nvPr>
            <p:ph type="title"/>
          </p:nvPr>
        </p:nvSpPr>
        <p:spPr/>
        <p:txBody>
          <a:bodyPr/>
          <a:lstStyle/>
          <a:p>
            <a:r>
              <a:rPr lang="en-US" altLang="zh-CN" dirty="0"/>
              <a:t>Solution2</a:t>
            </a:r>
            <a:endParaRPr lang="zh-CN" altLang="en-US" dirty="0"/>
          </a:p>
        </p:txBody>
      </p:sp>
      <p:sp>
        <p:nvSpPr>
          <p:cNvPr id="67587" name="内容占位符 2"/>
          <p:cNvSpPr>
            <a:spLocks noGrp="1" noChangeArrowheads="1"/>
          </p:cNvSpPr>
          <p:nvPr>
            <p:ph idx="1"/>
          </p:nvPr>
        </p:nvSpPr>
        <p:spPr/>
        <p:txBody>
          <a:bodyPr>
            <a:normAutofit/>
          </a:bodyPr>
          <a:lstStyle/>
          <a:p>
            <a:pPr eaLnBrk="1" hangingPunct="1"/>
            <a:r>
              <a:rPr lang="zh-CN" altLang="en-US" sz="2800" dirty="0"/>
              <a:t>考虑用线段树维护</a:t>
            </a:r>
          </a:p>
          <a:p>
            <a:pPr eaLnBrk="1" hangingPunct="1"/>
            <a:r>
              <a:rPr lang="zh-CN" altLang="en-US" sz="2800" dirty="0"/>
              <a:t>对于线段树每个结点维护两个值：ans和max，ans表示</a:t>
            </a:r>
            <a:r>
              <a:rPr lang="zh-CN" altLang="en-US" sz="2800" dirty="0">
                <a:solidFill>
                  <a:srgbClr val="FF0000"/>
                </a:solidFill>
              </a:rPr>
              <a:t>只考虑这个区间内的</a:t>
            </a:r>
            <a:r>
              <a:rPr lang="zh-CN" altLang="en-US" sz="2800" dirty="0"/>
              <a:t>可以被看到的楼房，max表示这个区间的最大楼房斜率。</a:t>
            </a:r>
          </a:p>
          <a:p>
            <a:pPr eaLnBrk="1" hangingPunct="1"/>
            <a:r>
              <a:rPr lang="zh-CN" altLang="en-US" sz="2800" dirty="0"/>
              <a:t>如何合并区间？</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noChangeArrowheads="1"/>
          </p:cNvSpPr>
          <p:nvPr>
            <p:ph type="title"/>
          </p:nvPr>
        </p:nvSpPr>
        <p:spPr/>
        <p:txBody>
          <a:bodyPr/>
          <a:lstStyle/>
          <a:p>
            <a:r>
              <a:rPr lang="en-US" altLang="zh-CN" dirty="0"/>
              <a:t>Solution2</a:t>
            </a:r>
          </a:p>
        </p:txBody>
      </p:sp>
      <p:sp>
        <p:nvSpPr>
          <p:cNvPr id="68611" name="内容占位符 2"/>
          <p:cNvSpPr>
            <a:spLocks noGrp="1" noChangeArrowheads="1"/>
          </p:cNvSpPr>
          <p:nvPr>
            <p:ph idx="1"/>
          </p:nvPr>
        </p:nvSpPr>
        <p:spPr/>
        <p:txBody>
          <a:bodyPr/>
          <a:lstStyle/>
          <a:p>
            <a:pPr eaLnBrk="1" hangingPunct="1"/>
            <a:r>
              <a:rPr lang="zh-CN" altLang="en-US" sz="2800" dirty="0"/>
              <a:t>合并左右区间的时候：</a:t>
            </a:r>
          </a:p>
          <a:p>
            <a:pPr eaLnBrk="1" hangingPunct="1"/>
            <a:r>
              <a:rPr lang="zh-CN" altLang="en-US" sz="2800" dirty="0"/>
              <a:t>显然左区间的答案不会变化</a:t>
            </a:r>
          </a:p>
          <a:p>
            <a:pPr eaLnBrk="1" hangingPunct="1"/>
            <a:r>
              <a:rPr lang="zh-CN" altLang="en-US" sz="2800" dirty="0"/>
              <a:t>问题就是考虑右区间有多少个楼房在左区间的约束条件下仍然可以被看到</a:t>
            </a:r>
          </a:p>
          <a:p>
            <a:pPr eaLnBrk="1" hangingPunct="1"/>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noChangeArrowheads="1"/>
          </p:cNvSpPr>
          <p:nvPr>
            <p:ph type="title"/>
          </p:nvPr>
        </p:nvSpPr>
        <p:spPr/>
        <p:txBody>
          <a:bodyPr/>
          <a:lstStyle/>
          <a:p>
            <a:r>
              <a:rPr lang="en-US" altLang="zh-CN" dirty="0"/>
              <a:t>Solution2</a:t>
            </a:r>
            <a:endParaRPr lang="zh-CN" altLang="en-US" dirty="0"/>
          </a:p>
        </p:txBody>
      </p:sp>
      <p:sp>
        <p:nvSpPr>
          <p:cNvPr id="69635" name="内容占位符 2"/>
          <p:cNvSpPr>
            <a:spLocks noGrp="1" noChangeArrowheads="1"/>
          </p:cNvSpPr>
          <p:nvPr>
            <p:ph idx="1"/>
          </p:nvPr>
        </p:nvSpPr>
        <p:spPr/>
        <p:txBody>
          <a:bodyPr/>
          <a:lstStyle/>
          <a:p>
            <a:pPr eaLnBrk="1" hangingPunct="1"/>
            <a:r>
              <a:rPr lang="zh-CN" altLang="en-US" sz="2800" dirty="0">
                <a:sym typeface="宋体" panose="02010600030101010101" pitchFamily="2" charset="-122"/>
              </a:rPr>
              <a:t>如果右区间最大值都小于等于左区间最大值，那么右区间就没有贡献了，相当于是被整个挡住了。</a:t>
            </a:r>
            <a:endParaRPr lang="zh-CN" altLang="en-US" sz="2800" dirty="0"/>
          </a:p>
          <a:p>
            <a:pPr eaLnBrk="1" hangingPunct="1"/>
            <a:endParaRPr lang="zh-CN" altLang="en-US" dirty="0"/>
          </a:p>
        </p:txBody>
      </p:sp>
      <p:graphicFrame>
        <p:nvGraphicFramePr>
          <p:cNvPr id="69636" name="对象 3"/>
          <p:cNvGraphicFramePr/>
          <p:nvPr/>
        </p:nvGraphicFramePr>
        <p:xfrm>
          <a:off x="2678906" y="3287317"/>
          <a:ext cx="3935016" cy="2658665"/>
        </p:xfrm>
        <a:graphic>
          <a:graphicData uri="http://schemas.openxmlformats.org/presentationml/2006/ole">
            <mc:AlternateContent xmlns:mc="http://schemas.openxmlformats.org/markup-compatibility/2006">
              <mc:Choice xmlns:v="urn:schemas-microsoft-com:vml" Requires="v">
                <p:oleObj spid="_x0000_s2225" r:id="rId3" imgW="4257675" imgH="2876550" progId="Paint.Picture">
                  <p:embed/>
                </p:oleObj>
              </mc:Choice>
              <mc:Fallback>
                <p:oleObj r:id="rId3" imgW="4257675" imgH="2876550" progId="Paint.Picture">
                  <p:embed/>
                  <p:pic>
                    <p:nvPicPr>
                      <p:cNvPr id="0" name="图片 209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8906" y="3287317"/>
                        <a:ext cx="3935016" cy="265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noChangeArrowheads="1"/>
          </p:cNvSpPr>
          <p:nvPr>
            <p:ph type="title"/>
          </p:nvPr>
        </p:nvSpPr>
        <p:spPr/>
        <p:txBody>
          <a:bodyPr>
            <a:normAutofit/>
          </a:bodyPr>
          <a:lstStyle/>
          <a:p>
            <a:r>
              <a:rPr lang="en-US" altLang="zh-CN" dirty="0"/>
              <a:t>Solution2</a:t>
            </a:r>
            <a:endParaRPr lang="zh-CN" altLang="en-US" dirty="0"/>
          </a:p>
        </p:txBody>
      </p:sp>
      <p:sp>
        <p:nvSpPr>
          <p:cNvPr id="70659" name="内容占位符 2"/>
          <p:cNvSpPr>
            <a:spLocks noGrp="1" noChangeArrowheads="1"/>
          </p:cNvSpPr>
          <p:nvPr>
            <p:ph idx="1"/>
          </p:nvPr>
        </p:nvSpPr>
        <p:spPr/>
        <p:txBody>
          <a:bodyPr/>
          <a:lstStyle/>
          <a:p>
            <a:pPr eaLnBrk="1" hangingPunct="1"/>
            <a:r>
              <a:rPr lang="zh-CN" altLang="en-US" sz="2800" dirty="0">
                <a:sym typeface="宋体" panose="02010600030101010101" pitchFamily="2" charset="-122"/>
              </a:rPr>
              <a:t>如果右区间最大值大于左区间最大值</a:t>
            </a:r>
          </a:p>
          <a:p>
            <a:pPr eaLnBrk="1" hangingPunct="1"/>
            <a:r>
              <a:rPr lang="zh-CN" altLang="en-US" sz="2800" dirty="0"/>
              <a:t>考虑右区间的两个子区间：左子区间、右子区间</a:t>
            </a:r>
          </a:p>
          <a:p>
            <a:pPr eaLnBrk="1" hangingPunct="1"/>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noChangeArrowheads="1"/>
          </p:cNvSpPr>
          <p:nvPr>
            <p:ph type="title"/>
          </p:nvPr>
        </p:nvSpPr>
        <p:spPr/>
        <p:txBody>
          <a:bodyPr/>
          <a:lstStyle/>
          <a:p>
            <a:r>
              <a:rPr lang="en-US" altLang="zh-CN" dirty="0"/>
              <a:t>Solution2</a:t>
            </a:r>
          </a:p>
        </p:txBody>
      </p:sp>
      <p:sp>
        <p:nvSpPr>
          <p:cNvPr id="71683" name="内容占位符 2"/>
          <p:cNvSpPr>
            <a:spLocks noGrp="1" noChangeArrowheads="1"/>
          </p:cNvSpPr>
          <p:nvPr>
            <p:ph idx="1"/>
          </p:nvPr>
        </p:nvSpPr>
        <p:spPr/>
        <p:txBody>
          <a:bodyPr>
            <a:normAutofit/>
          </a:bodyPr>
          <a:lstStyle/>
          <a:p>
            <a:pPr eaLnBrk="1" hangingPunct="1"/>
            <a:r>
              <a:rPr lang="zh-CN" altLang="en-US" sz="2400" dirty="0"/>
              <a:t>如果左子区间的最大值小于等于左区间最大值</a:t>
            </a:r>
          </a:p>
          <a:p>
            <a:pPr eaLnBrk="1" hangingPunct="1"/>
            <a:r>
              <a:rPr lang="zh-CN" altLang="en-US" sz="2400" dirty="0"/>
              <a:t>那么就递归处理右子区间</a:t>
            </a:r>
          </a:p>
          <a:p>
            <a:pPr eaLnBrk="1" hangingPunct="1"/>
            <a:r>
              <a:rPr lang="zh-CN" altLang="en-US" sz="2400" dirty="0"/>
              <a:t>因为相当于左子区间里面所有楼房都被前面的楼房挡住了了，递归查询右边有多少楼房没被挡住</a:t>
            </a:r>
          </a:p>
          <a:p>
            <a:pPr eaLnBrk="1" hangingPunct="1"/>
            <a:r>
              <a:rPr lang="zh-CN" altLang="en-US" sz="2400" dirty="0"/>
              <a:t>否则就递归处理左子区间，然后加上右子区间原本的答案，因为这个约束条件弱于左子区间对右子区间的约束，所以只考虑这个约束条件对左子区间的影响</a:t>
            </a:r>
            <a:r>
              <a:rPr lang="en-US" altLang="zh-CN" sz="2400"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noChangeArrowheads="1"/>
          </p:cNvSpPr>
          <p:nvPr>
            <p:ph type="title"/>
          </p:nvPr>
        </p:nvSpPr>
        <p:spPr/>
        <p:txBody>
          <a:bodyPr/>
          <a:lstStyle/>
          <a:p>
            <a:r>
              <a:rPr lang="en-US" altLang="zh-CN" dirty="0"/>
              <a:t>Solution2</a:t>
            </a:r>
            <a:endParaRPr lang="zh-CN" altLang="en-US" dirty="0"/>
          </a:p>
        </p:txBody>
      </p:sp>
      <p:sp>
        <p:nvSpPr>
          <p:cNvPr id="72707" name="内容占位符 2"/>
          <p:cNvSpPr>
            <a:spLocks noGrp="1" noChangeArrowheads="1"/>
          </p:cNvSpPr>
          <p:nvPr>
            <p:ph idx="1"/>
          </p:nvPr>
        </p:nvSpPr>
        <p:spPr/>
        <p:txBody>
          <a:bodyPr>
            <a:normAutofit/>
          </a:bodyPr>
          <a:lstStyle/>
          <a:p>
            <a:pPr eaLnBrk="1" hangingPunct="1"/>
            <a:r>
              <a:rPr lang="zh-CN" altLang="en-US" sz="2800" dirty="0"/>
              <a:t>由于要合并</a:t>
            </a:r>
            <a:r>
              <a:rPr lang="en-US" altLang="zh-CN" sz="2800" dirty="0"/>
              <a:t>O( </a:t>
            </a:r>
            <a:r>
              <a:rPr lang="en-US" altLang="zh-CN" sz="2800" dirty="0" err="1"/>
              <a:t>logn</a:t>
            </a:r>
            <a:r>
              <a:rPr lang="en-US" altLang="zh-CN" sz="2800" dirty="0"/>
              <a:t> )</a:t>
            </a:r>
            <a:r>
              <a:rPr lang="zh-CN" altLang="en-US" sz="2800" dirty="0"/>
              <a:t>次，每次合并会递归</a:t>
            </a:r>
            <a:r>
              <a:rPr lang="en-US" altLang="zh-CN" sz="2800" dirty="0"/>
              <a:t>O( </a:t>
            </a:r>
            <a:r>
              <a:rPr lang="en-US" altLang="zh-CN" sz="2800" dirty="0" err="1"/>
              <a:t>logn</a:t>
            </a:r>
            <a:r>
              <a:rPr lang="en-US" altLang="zh-CN" sz="2800" dirty="0"/>
              <a:t> )</a:t>
            </a:r>
            <a:r>
              <a:rPr lang="zh-CN" altLang="en-US" sz="2800" dirty="0"/>
              <a:t>个节点</a:t>
            </a:r>
          </a:p>
          <a:p>
            <a:pPr eaLnBrk="1" hangingPunct="1"/>
            <a:r>
              <a:rPr lang="zh-CN" altLang="en-US" sz="2800" dirty="0"/>
              <a:t>所以总复杂度</a:t>
            </a:r>
            <a:r>
              <a:rPr lang="en-US" altLang="zh-CN" sz="2800" dirty="0"/>
              <a:t>O( mlog^2n )</a:t>
            </a:r>
          </a:p>
          <a:p>
            <a:pPr eaLnBrk="1" hangingPunct="1"/>
            <a:r>
              <a:rPr lang="zh-CN" altLang="en-US" sz="2800" dirty="0"/>
              <a:t>实际上常数非常小</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BD3E55-C44F-4005-8D22-2C9D73AB2837}"/>
              </a:ext>
            </a:extLst>
          </p:cNvPr>
          <p:cNvSpPr>
            <a:spLocks noGrp="1"/>
          </p:cNvSpPr>
          <p:nvPr>
            <p:ph type="title"/>
          </p:nvPr>
        </p:nvSpPr>
        <p:spPr/>
        <p:txBody>
          <a:bodyPr>
            <a:normAutofit/>
          </a:bodyPr>
          <a:lstStyle/>
          <a:p>
            <a:r>
              <a:rPr lang="en-US" altLang="zh-CN" dirty="0"/>
              <a:t>Luogu4036 [JSOI2008]</a:t>
            </a:r>
            <a:r>
              <a:rPr lang="zh-CN" altLang="en-US" dirty="0"/>
              <a:t>火星人</a:t>
            </a:r>
          </a:p>
        </p:txBody>
      </p:sp>
      <p:sp>
        <p:nvSpPr>
          <p:cNvPr id="3" name="内容占位符 2">
            <a:extLst>
              <a:ext uri="{FF2B5EF4-FFF2-40B4-BE49-F238E27FC236}">
                <a16:creationId xmlns:a16="http://schemas.microsoft.com/office/drawing/2014/main" id="{4DB4B31F-C8EA-4868-B10E-5F654084D1EE}"/>
              </a:ext>
            </a:extLst>
          </p:cNvPr>
          <p:cNvSpPr>
            <a:spLocks noGrp="1"/>
          </p:cNvSpPr>
          <p:nvPr>
            <p:ph idx="1"/>
          </p:nvPr>
        </p:nvSpPr>
        <p:spPr/>
        <p:txBody>
          <a:bodyPr/>
          <a:lstStyle/>
          <a:p>
            <a:r>
              <a:rPr lang="zh-CN" altLang="en-US" dirty="0"/>
              <a:t>维护一个字符串序列</a:t>
            </a:r>
            <a:endParaRPr lang="en-US" altLang="zh-CN" dirty="0"/>
          </a:p>
          <a:p>
            <a:r>
              <a:rPr lang="en-US" altLang="zh-CN" dirty="0"/>
              <a:t>1.</a:t>
            </a:r>
            <a:r>
              <a:rPr lang="zh-CN" altLang="en-US" dirty="0"/>
              <a:t>单点插入</a:t>
            </a:r>
            <a:endParaRPr lang="en-US" altLang="zh-CN" dirty="0"/>
          </a:p>
          <a:p>
            <a:r>
              <a:rPr lang="en-US" altLang="zh-CN" dirty="0"/>
              <a:t>2.</a:t>
            </a:r>
            <a:r>
              <a:rPr lang="zh-CN" altLang="en-US" dirty="0"/>
              <a:t>查询两个区间的</a:t>
            </a:r>
            <a:r>
              <a:rPr lang="en-US" altLang="zh-CN" dirty="0"/>
              <a:t>LCP</a:t>
            </a:r>
            <a:r>
              <a:rPr lang="zh-CN" altLang="en-US" dirty="0"/>
              <a:t>的长度</a:t>
            </a:r>
            <a:endParaRPr lang="en-US" altLang="zh-CN" dirty="0"/>
          </a:p>
          <a:p>
            <a:r>
              <a:rPr lang="en-US" altLang="zh-CN" dirty="0"/>
              <a:t>LCP</a:t>
            </a:r>
            <a:r>
              <a:rPr lang="zh-CN" altLang="en-US" dirty="0"/>
              <a:t>就是两个字符串的最长公共前缀</a:t>
            </a:r>
          </a:p>
        </p:txBody>
      </p:sp>
    </p:spTree>
    <p:extLst>
      <p:ext uri="{BB962C8B-B14F-4D97-AF65-F5344CB8AC3E}">
        <p14:creationId xmlns:p14="http://schemas.microsoft.com/office/powerpoint/2010/main" val="377432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平衡树</a:t>
            </a:r>
          </a:p>
        </p:txBody>
      </p:sp>
      <p:sp>
        <p:nvSpPr>
          <p:cNvPr id="3" name="内容占位符 2"/>
          <p:cNvSpPr>
            <a:spLocks noGrp="1"/>
          </p:cNvSpPr>
          <p:nvPr>
            <p:ph idx="1"/>
          </p:nvPr>
        </p:nvSpPr>
        <p:spPr/>
        <p:txBody>
          <a:bodyPr>
            <a:normAutofit/>
          </a:bodyPr>
          <a:lstStyle/>
          <a:p>
            <a:r>
              <a:rPr lang="zh-CN" altLang="en-US" sz="2800" dirty="0"/>
              <a:t>限于篇幅，这里只讲一下</a:t>
            </a:r>
            <a:r>
              <a:rPr lang="en-US" altLang="zh-CN" sz="2800" dirty="0" err="1"/>
              <a:t>treap</a:t>
            </a:r>
            <a:r>
              <a:rPr lang="zh-CN" altLang="en-US" sz="2800" dirty="0"/>
              <a:t>和</a:t>
            </a:r>
            <a:r>
              <a:rPr lang="en-US" altLang="zh-CN" sz="2800" dirty="0"/>
              <a:t>splay</a:t>
            </a:r>
            <a:endParaRPr lang="zh-CN" alt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F7B508-80A6-40AF-82AE-2E4CB45BD3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DAAB7BF-1B4C-4756-A1C6-55FE7AF763E3}"/>
              </a:ext>
            </a:extLst>
          </p:cNvPr>
          <p:cNvSpPr>
            <a:spLocks noGrp="1"/>
          </p:cNvSpPr>
          <p:nvPr>
            <p:ph idx="1"/>
          </p:nvPr>
        </p:nvSpPr>
        <p:spPr/>
        <p:txBody>
          <a:bodyPr/>
          <a:lstStyle/>
          <a:p>
            <a:r>
              <a:rPr lang="zh-CN" altLang="en-US" dirty="0"/>
              <a:t>如何判断两个字符串是否相等？</a:t>
            </a:r>
            <a:endParaRPr lang="en-US" altLang="zh-CN" dirty="0"/>
          </a:p>
          <a:p>
            <a:r>
              <a:rPr lang="zh-CN" altLang="en-US" dirty="0"/>
              <a:t>哈希</a:t>
            </a:r>
            <a:endParaRPr lang="en-US" altLang="zh-CN" dirty="0"/>
          </a:p>
          <a:p>
            <a:r>
              <a:rPr lang="zh-CN" altLang="en-US" dirty="0"/>
              <a:t>如何在带插入的情况下维护一个区间的哈希值？</a:t>
            </a:r>
            <a:endParaRPr lang="en-US" altLang="zh-CN" dirty="0"/>
          </a:p>
          <a:p>
            <a:r>
              <a:rPr lang="zh-CN" altLang="en-US" dirty="0"/>
              <a:t>使用平衡树，预处理</a:t>
            </a:r>
            <a:r>
              <a:rPr lang="en-US" altLang="zh-CN" dirty="0"/>
              <a:t>base</a:t>
            </a:r>
            <a:r>
              <a:rPr lang="zh-CN" altLang="en-US" dirty="0"/>
              <a:t>的每个次幂的值，这样可以合并两个区间的哈希值</a:t>
            </a:r>
            <a:endParaRPr lang="en-US" altLang="zh-CN" dirty="0"/>
          </a:p>
          <a:p>
            <a:r>
              <a:rPr lang="zh-CN" altLang="en-US" dirty="0"/>
              <a:t>如何查询</a:t>
            </a:r>
            <a:r>
              <a:rPr lang="en-US" altLang="zh-CN" dirty="0"/>
              <a:t>LCP</a:t>
            </a:r>
            <a:r>
              <a:rPr lang="zh-CN" altLang="en-US" dirty="0"/>
              <a:t>？</a:t>
            </a:r>
          </a:p>
        </p:txBody>
      </p:sp>
    </p:spTree>
    <p:extLst>
      <p:ext uri="{BB962C8B-B14F-4D97-AF65-F5344CB8AC3E}">
        <p14:creationId xmlns:p14="http://schemas.microsoft.com/office/powerpoint/2010/main" val="2021026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D1AE0-74F6-4B2D-8F1C-6B09DA94BC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13B0602-57F9-418D-88F4-2BD4F1B2876E}"/>
              </a:ext>
            </a:extLst>
          </p:cNvPr>
          <p:cNvSpPr>
            <a:spLocks noGrp="1"/>
          </p:cNvSpPr>
          <p:nvPr>
            <p:ph idx="1"/>
          </p:nvPr>
        </p:nvSpPr>
        <p:spPr/>
        <p:txBody>
          <a:bodyPr/>
          <a:lstStyle/>
          <a:p>
            <a:r>
              <a:rPr lang="zh-CN" altLang="en-US" dirty="0"/>
              <a:t>可以使用二分答案的方法</a:t>
            </a:r>
            <a:endParaRPr lang="en-US" altLang="zh-CN" dirty="0"/>
          </a:p>
          <a:p>
            <a:r>
              <a:rPr lang="zh-CN" altLang="en-US" dirty="0"/>
              <a:t>二分一个区间长度，使用平衡树维护区间哈希的方法来查询这个长度的两个前缀是否相等</a:t>
            </a:r>
            <a:endParaRPr lang="en-US" altLang="zh-CN" dirty="0"/>
          </a:p>
          <a:p>
            <a:r>
              <a:rPr lang="zh-CN" altLang="en-US" dirty="0"/>
              <a:t>时间复杂度</a:t>
            </a:r>
            <a:r>
              <a:rPr lang="en-US" altLang="zh-CN" dirty="0"/>
              <a:t>O( mlog^2n )</a:t>
            </a:r>
            <a:r>
              <a:rPr lang="zh-CN" altLang="en-US" dirty="0"/>
              <a:t>，可以优化为</a:t>
            </a:r>
            <a:r>
              <a:rPr lang="en-US" altLang="zh-CN" dirty="0"/>
              <a:t>O( mlog^2n/</a:t>
            </a:r>
            <a:r>
              <a:rPr lang="en-US" altLang="zh-CN" dirty="0" err="1"/>
              <a:t>loglogn</a:t>
            </a:r>
            <a:r>
              <a:rPr lang="en-US" altLang="zh-CN" dirty="0"/>
              <a:t> )</a:t>
            </a:r>
          </a:p>
          <a:p>
            <a:r>
              <a:rPr lang="zh-CN" altLang="en-US" dirty="0"/>
              <a:t>其实题目中说了询问次数比较少，询问是</a:t>
            </a:r>
            <a:r>
              <a:rPr lang="en-US" altLang="zh-CN" dirty="0"/>
              <a:t>O( log^2n )</a:t>
            </a:r>
            <a:r>
              <a:rPr lang="zh-CN" altLang="en-US" dirty="0"/>
              <a:t>的，插入是</a:t>
            </a:r>
            <a:r>
              <a:rPr lang="en-US" altLang="zh-CN" dirty="0"/>
              <a:t>O( </a:t>
            </a:r>
            <a:r>
              <a:rPr lang="en-US" altLang="zh-CN" dirty="0" err="1"/>
              <a:t>logn</a:t>
            </a:r>
            <a:r>
              <a:rPr lang="en-US" altLang="zh-CN" dirty="0"/>
              <a:t> )</a:t>
            </a:r>
            <a:r>
              <a:rPr lang="zh-CN" altLang="en-US" dirty="0"/>
              <a:t>的</a:t>
            </a:r>
          </a:p>
        </p:txBody>
      </p:sp>
    </p:spTree>
    <p:extLst>
      <p:ext uri="{BB962C8B-B14F-4D97-AF65-F5344CB8AC3E}">
        <p14:creationId xmlns:p14="http://schemas.microsoft.com/office/powerpoint/2010/main" val="3749178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74A8A-CED7-40CF-903D-1AE1B6C38060}"/>
              </a:ext>
            </a:extLst>
          </p:cNvPr>
          <p:cNvSpPr>
            <a:spLocks noGrp="1"/>
          </p:cNvSpPr>
          <p:nvPr>
            <p:ph type="title"/>
          </p:nvPr>
        </p:nvSpPr>
        <p:spPr/>
        <p:txBody>
          <a:bodyPr>
            <a:normAutofit/>
          </a:bodyPr>
          <a:lstStyle/>
          <a:p>
            <a:r>
              <a:rPr lang="en-US" altLang="zh-CN" dirty="0"/>
              <a:t>Luogu6327 </a:t>
            </a:r>
            <a:r>
              <a:rPr lang="zh-CN" altLang="en-US" dirty="0"/>
              <a:t>区间加区间</a:t>
            </a:r>
            <a:r>
              <a:rPr lang="en-US" altLang="zh-CN" dirty="0"/>
              <a:t>sin</a:t>
            </a:r>
            <a:r>
              <a:rPr lang="zh-CN" altLang="en-US" dirty="0"/>
              <a:t>和</a:t>
            </a:r>
          </a:p>
        </p:txBody>
      </p:sp>
      <p:pic>
        <p:nvPicPr>
          <p:cNvPr id="5" name="内容占位符 4">
            <a:extLst>
              <a:ext uri="{FF2B5EF4-FFF2-40B4-BE49-F238E27FC236}">
                <a16:creationId xmlns:a16="http://schemas.microsoft.com/office/drawing/2014/main" id="{3B0013B3-66AA-4DF6-B1DB-CF5278E78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59" y="1628800"/>
            <a:ext cx="7748687" cy="1800200"/>
          </a:xfrm>
        </p:spPr>
      </p:pic>
    </p:spTree>
    <p:extLst>
      <p:ext uri="{BB962C8B-B14F-4D97-AF65-F5344CB8AC3E}">
        <p14:creationId xmlns:p14="http://schemas.microsoft.com/office/powerpoint/2010/main" val="7685745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75DEF-D7BB-4399-AD5B-D808925629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0D1F408-F8CF-4923-A748-4EC5B133DCAE}"/>
              </a:ext>
            </a:extLst>
          </p:cNvPr>
          <p:cNvSpPr>
            <a:spLocks noGrp="1"/>
          </p:cNvSpPr>
          <p:nvPr>
            <p:ph idx="1"/>
          </p:nvPr>
        </p:nvSpPr>
        <p:spPr/>
        <p:txBody>
          <a:bodyPr/>
          <a:lstStyle/>
          <a:p>
            <a:r>
              <a:rPr lang="zh-CN" altLang="en-US" dirty="0"/>
              <a:t>考虑这个区间</a:t>
            </a:r>
            <a:r>
              <a:rPr lang="en-US" altLang="zh-CN" dirty="0"/>
              <a:t>sin</a:t>
            </a:r>
            <a:r>
              <a:rPr lang="zh-CN" altLang="en-US" dirty="0"/>
              <a:t>和如何维护</a:t>
            </a:r>
            <a:endParaRPr lang="en-US" altLang="zh-CN" dirty="0"/>
          </a:p>
          <a:p>
            <a:r>
              <a:rPr lang="zh-CN" altLang="en-US" dirty="0"/>
              <a:t>大家都记得数学课学过一个东西叫做和差角公式吗</a:t>
            </a:r>
            <a:endParaRPr lang="en-US" altLang="zh-CN" dirty="0"/>
          </a:p>
        </p:txBody>
      </p:sp>
    </p:spTree>
    <p:extLst>
      <p:ext uri="{BB962C8B-B14F-4D97-AF65-F5344CB8AC3E}">
        <p14:creationId xmlns:p14="http://schemas.microsoft.com/office/powerpoint/2010/main" val="25167060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1FB75-539E-4DCD-B77A-05E88793CF9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7986C7C-A094-457E-989F-EF597B8785F2}"/>
              </a:ext>
            </a:extLst>
          </p:cNvPr>
          <p:cNvSpPr>
            <a:spLocks noGrp="1"/>
          </p:cNvSpPr>
          <p:nvPr>
            <p:ph idx="1"/>
          </p:nvPr>
        </p:nvSpPr>
        <p:spPr/>
        <p:txBody>
          <a:bodyPr/>
          <a:lstStyle/>
          <a:p>
            <a:r>
              <a:rPr lang="es-ES" altLang="zh-CN" dirty="0"/>
              <a:t>sin(x+</a:t>
            </a:r>
            <a:r>
              <a:rPr lang="en-US" altLang="zh-CN" dirty="0"/>
              <a:t>y</a:t>
            </a:r>
            <a:r>
              <a:rPr lang="es-ES" altLang="zh-CN" dirty="0"/>
              <a:t>)=sinxcosy+cosxsiny</a:t>
            </a:r>
          </a:p>
          <a:p>
            <a:r>
              <a:rPr lang="es-ES" altLang="zh-CN" dirty="0"/>
              <a:t>cos(x+y)=cosxcosy−sinxsiny</a:t>
            </a:r>
          </a:p>
          <a:p>
            <a:r>
              <a:rPr lang="zh-CN" altLang="en-US" dirty="0"/>
              <a:t>所以我们维护区间的</a:t>
            </a:r>
            <a:r>
              <a:rPr lang="en-US" altLang="zh-CN" dirty="0"/>
              <a:t>sin</a:t>
            </a:r>
            <a:r>
              <a:rPr lang="zh-CN" altLang="en-US" dirty="0"/>
              <a:t>和，</a:t>
            </a:r>
            <a:r>
              <a:rPr lang="en-US" altLang="zh-CN" dirty="0"/>
              <a:t>cos</a:t>
            </a:r>
            <a:r>
              <a:rPr lang="zh-CN" altLang="en-US" dirty="0"/>
              <a:t>和，然后就可以打区间加标记了，这个标记可以合并，也可以下放</a:t>
            </a:r>
            <a:endParaRPr lang="es-ES" altLang="zh-CN" dirty="0"/>
          </a:p>
        </p:txBody>
      </p:sp>
    </p:spTree>
    <p:extLst>
      <p:ext uri="{BB962C8B-B14F-4D97-AF65-F5344CB8AC3E}">
        <p14:creationId xmlns:p14="http://schemas.microsoft.com/office/powerpoint/2010/main" val="9716897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noChangeArrowheads="1"/>
          </p:cNvSpPr>
          <p:nvPr>
            <p:ph type="title"/>
          </p:nvPr>
        </p:nvSpPr>
        <p:spPr/>
        <p:txBody>
          <a:bodyPr>
            <a:normAutofit fontScale="90000"/>
          </a:bodyPr>
          <a:lstStyle/>
          <a:p>
            <a:r>
              <a:rPr lang="en-US" altLang="zh-CN" dirty="0"/>
              <a:t>Luogu</a:t>
            </a:r>
            <a:r>
              <a:rPr lang="en-US" altLang="zh-CN" b="0" i="0" dirty="0">
                <a:effectLst/>
                <a:latin typeface="-apple-system"/>
              </a:rPr>
              <a:t>5278</a:t>
            </a:r>
            <a:r>
              <a:rPr lang="en-US" altLang="zh-CN" dirty="0"/>
              <a:t>: </a:t>
            </a:r>
            <a:r>
              <a:rPr lang="zh-CN" altLang="en-US" dirty="0"/>
              <a:t>算术天才⑨与等差数列</a:t>
            </a:r>
            <a:endParaRPr lang="en-US" altLang="zh-CN" dirty="0"/>
          </a:p>
        </p:txBody>
      </p:sp>
      <p:sp>
        <p:nvSpPr>
          <p:cNvPr id="82947" name="内容占位符 2"/>
          <p:cNvSpPr>
            <a:spLocks noGrp="1" noChangeArrowheads="1"/>
          </p:cNvSpPr>
          <p:nvPr>
            <p:ph idx="1"/>
          </p:nvPr>
        </p:nvSpPr>
        <p:spPr/>
        <p:txBody>
          <a:bodyPr>
            <a:normAutofit/>
          </a:bodyPr>
          <a:lstStyle/>
          <a:p>
            <a:pPr eaLnBrk="1" hangingPunct="1"/>
            <a:r>
              <a:rPr lang="zh-CN" altLang="en-US" sz="2800" dirty="0"/>
              <a:t>（</a:t>
            </a:r>
            <a:r>
              <a:rPr lang="en-US" altLang="zh-CN" sz="2800" dirty="0"/>
              <a:t>Luogu3792:</a:t>
            </a:r>
            <a:r>
              <a:rPr lang="zh-CN" altLang="en-US" sz="2800" dirty="0"/>
              <a:t>由乃与大母神原型和偶像崇拜是这个的弱化版）</a:t>
            </a:r>
          </a:p>
          <a:p>
            <a:pPr eaLnBrk="1" hangingPunct="1"/>
            <a:endParaRPr lang="en-US" altLang="zh-CN" sz="2800" dirty="0"/>
          </a:p>
          <a:p>
            <a:pPr eaLnBrk="1" hangingPunct="1"/>
            <a:r>
              <a:rPr lang="zh-CN" altLang="en-US" sz="2800" dirty="0"/>
              <a:t>给了你一个长度为</a:t>
            </a:r>
            <a:r>
              <a:rPr lang="en-US" altLang="zh-CN" sz="2800" dirty="0"/>
              <a:t>n</a:t>
            </a:r>
            <a:r>
              <a:rPr lang="zh-CN" altLang="en-US" sz="2800" dirty="0"/>
              <a:t>的序列</a:t>
            </a:r>
            <a:endParaRPr lang="en-US" altLang="zh-CN" sz="2800" dirty="0"/>
          </a:p>
          <a:p>
            <a:pPr eaLnBrk="1" hangingPunct="1"/>
            <a:r>
              <a:rPr lang="en-US" altLang="zh-CN" sz="2800" dirty="0"/>
              <a:t>1.</a:t>
            </a:r>
            <a:r>
              <a:rPr lang="zh-CN" altLang="en-US" sz="2800" dirty="0"/>
              <a:t>询问</a:t>
            </a:r>
            <a:r>
              <a:rPr lang="en-US" altLang="zh-CN" sz="2800" dirty="0" err="1"/>
              <a:t>l,r,k</a:t>
            </a:r>
            <a:r>
              <a:rPr lang="zh-CN" altLang="en-US" sz="2800" dirty="0"/>
              <a:t>，问区间</a:t>
            </a:r>
            <a:r>
              <a:rPr lang="en-US" altLang="zh-CN" sz="2800" dirty="0"/>
              <a:t>[</a:t>
            </a:r>
            <a:r>
              <a:rPr lang="en-US" altLang="zh-CN" sz="2800" dirty="0" err="1"/>
              <a:t>l,r</a:t>
            </a:r>
            <a:r>
              <a:rPr lang="en-US" altLang="zh-CN" sz="2800" dirty="0"/>
              <a:t>]</a:t>
            </a:r>
            <a:r>
              <a:rPr lang="zh-CN" altLang="en-US" sz="2800" dirty="0"/>
              <a:t>内的数从小到大排序后能否形成公差为</a:t>
            </a:r>
            <a:r>
              <a:rPr lang="en-US" altLang="zh-CN" sz="2800" dirty="0"/>
              <a:t>k</a:t>
            </a:r>
            <a:r>
              <a:rPr lang="zh-CN" altLang="en-US" sz="2800" dirty="0"/>
              <a:t>的等差数列。</a:t>
            </a:r>
            <a:endParaRPr lang="en-US" altLang="zh-CN" sz="2800" dirty="0"/>
          </a:p>
          <a:p>
            <a:pPr eaLnBrk="1" hangingPunct="1"/>
            <a:r>
              <a:rPr lang="en-US" altLang="zh-CN" sz="2800" dirty="0"/>
              <a:t>2.</a:t>
            </a:r>
            <a:r>
              <a:rPr lang="zh-CN" altLang="en-US" sz="2800" dirty="0"/>
              <a:t>修改一个位置的值</a:t>
            </a:r>
            <a:endParaRPr lang="en-US" altLang="zh-CN" sz="2800" dirty="0"/>
          </a:p>
          <a:p>
            <a:pPr eaLnBrk="1" hangingPunct="1"/>
            <a:r>
              <a:rPr lang="zh-CN" altLang="en-US" sz="2800" dirty="0"/>
              <a:t>可以先思考一个简单版本：查询的</a:t>
            </a:r>
            <a:r>
              <a:rPr lang="en-US" altLang="zh-CN" sz="2800" dirty="0"/>
              <a:t>k=1</a:t>
            </a:r>
          </a:p>
          <a:p>
            <a:pPr eaLnBrk="1" hangingPunct="1"/>
            <a:r>
              <a:rPr lang="en-US" altLang="zh-CN" sz="2800" dirty="0"/>
              <a:t>n&lt;=5e5</a:t>
            </a:r>
            <a:endParaRPr lang="zh-CN" altLang="en-US"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noChangeArrowheads="1"/>
          </p:cNvSpPr>
          <p:nvPr>
            <p:ph type="title"/>
          </p:nvPr>
        </p:nvSpPr>
        <p:spPr/>
        <p:txBody>
          <a:bodyPr/>
          <a:lstStyle/>
          <a:p>
            <a:r>
              <a:rPr lang="en-US" altLang="zh-CN" dirty="0"/>
              <a:t>Solution1</a:t>
            </a:r>
            <a:endParaRPr lang="zh-CN" altLang="en-US" dirty="0"/>
          </a:p>
        </p:txBody>
      </p:sp>
      <p:sp>
        <p:nvSpPr>
          <p:cNvPr id="83971" name="内容占位符 2"/>
          <p:cNvSpPr>
            <a:spLocks noGrp="1" noChangeArrowheads="1"/>
          </p:cNvSpPr>
          <p:nvPr>
            <p:ph idx="1"/>
          </p:nvPr>
        </p:nvSpPr>
        <p:spPr/>
        <p:txBody>
          <a:bodyPr/>
          <a:lstStyle/>
          <a:p>
            <a:pPr eaLnBrk="1" hangingPunct="1"/>
            <a:r>
              <a:rPr lang="en-US" altLang="zh-CN" sz="2800" dirty="0"/>
              <a:t>Luogu3792</a:t>
            </a:r>
            <a:r>
              <a:rPr lang="zh-CN" altLang="en-US" sz="2800" dirty="0"/>
              <a:t>是</a:t>
            </a:r>
            <a:r>
              <a:rPr lang="en-US" altLang="zh-CN" sz="2800" dirty="0"/>
              <a:t>Luogu5278</a:t>
            </a:r>
            <a:r>
              <a:rPr lang="zh-CN" altLang="en-US" sz="2800" dirty="0"/>
              <a:t>的弱化版，所以这里讲</a:t>
            </a:r>
            <a:r>
              <a:rPr lang="en-US" altLang="zh-CN" sz="2800" dirty="0"/>
              <a:t>5278</a:t>
            </a:r>
            <a:r>
              <a:rPr lang="zh-CN" altLang="en-US" sz="2800" dirty="0"/>
              <a:t>那个题的做法</a:t>
            </a:r>
            <a:endParaRPr lang="en-US" altLang="zh-CN" sz="2800" dirty="0"/>
          </a:p>
          <a:p>
            <a:pPr eaLnBrk="1" hangingPunct="1"/>
            <a:r>
              <a:rPr lang="zh-CN" altLang="en-US" sz="2800" dirty="0"/>
              <a:t>首先通过维护区间的</a:t>
            </a:r>
            <a:r>
              <a:rPr lang="en-US" altLang="zh-CN" sz="2800" dirty="0"/>
              <a:t>min</a:t>
            </a:r>
            <a:r>
              <a:rPr lang="zh-CN" altLang="en-US" sz="2800" dirty="0"/>
              <a:t>和</a:t>
            </a:r>
            <a:r>
              <a:rPr lang="en-US" altLang="zh-CN" sz="2800" dirty="0"/>
              <a:t>max</a:t>
            </a:r>
            <a:r>
              <a:rPr lang="zh-CN" altLang="en-US" sz="2800" dirty="0"/>
              <a:t>就可以知道这个区间是首项为多少，公差为</a:t>
            </a:r>
            <a:r>
              <a:rPr lang="en-US" altLang="zh-CN" sz="2800" dirty="0"/>
              <a:t>k</a:t>
            </a:r>
            <a:r>
              <a:rPr lang="zh-CN" altLang="en-US" sz="2800" dirty="0"/>
              <a:t>的等差序列了</a:t>
            </a:r>
            <a:endParaRPr lang="en-US" altLang="zh-CN" sz="2800" dirty="0"/>
          </a:p>
          <a:p>
            <a:pPr eaLnBrk="1" hangingPunct="1"/>
            <a:r>
              <a:rPr lang="zh-CN" altLang="en-US" sz="2800" dirty="0"/>
              <a:t>直接维护这个信息比较复杂，所以考虑有什么其他的方法可以快速维护</a:t>
            </a:r>
            <a:endParaRPr lang="en-US" altLang="zh-CN" sz="2800" dirty="0"/>
          </a:p>
          <a:p>
            <a:pPr eaLnBrk="1" hangingPunct="1"/>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noChangeArrowheads="1"/>
          </p:cNvSpPr>
          <p:nvPr>
            <p:ph type="title"/>
          </p:nvPr>
        </p:nvSpPr>
        <p:spPr/>
        <p:txBody>
          <a:bodyPr/>
          <a:lstStyle/>
          <a:p>
            <a:r>
              <a:rPr lang="en-US" altLang="zh-CN" dirty="0"/>
              <a:t>Solution1</a:t>
            </a:r>
            <a:endParaRPr lang="zh-CN" altLang="en-US" dirty="0"/>
          </a:p>
        </p:txBody>
      </p:sp>
      <p:sp>
        <p:nvSpPr>
          <p:cNvPr id="84995" name="内容占位符 2"/>
          <p:cNvSpPr>
            <a:spLocks noGrp="1" noChangeArrowheads="1"/>
          </p:cNvSpPr>
          <p:nvPr>
            <p:ph idx="1"/>
          </p:nvPr>
        </p:nvSpPr>
        <p:spPr/>
        <p:txBody>
          <a:bodyPr>
            <a:normAutofit/>
          </a:bodyPr>
          <a:lstStyle/>
          <a:p>
            <a:r>
              <a:rPr lang="zh-CN" altLang="en-US" sz="2800" dirty="0"/>
              <a:t>首先维护区间的排序后的顺序非常困难</a:t>
            </a:r>
            <a:endParaRPr lang="en-US" altLang="zh-CN" sz="2800" dirty="0"/>
          </a:p>
          <a:p>
            <a:pPr eaLnBrk="1" hangingPunct="1"/>
            <a:r>
              <a:rPr lang="zh-CN" altLang="en-US" sz="2800" dirty="0"/>
              <a:t>所以考虑维护区间的某些信息，使得这个区间被随机打乱之后维护出来的值是一样的</a:t>
            </a:r>
            <a:endParaRPr lang="en-US" altLang="zh-CN" sz="2800" dirty="0"/>
          </a:p>
          <a:p>
            <a:pPr eaLnBrk="1" hangingPunct="1"/>
            <a:r>
              <a:rPr lang="zh-CN" altLang="en-US" sz="2800" dirty="0"/>
              <a:t>比如区间</a:t>
            </a:r>
            <a:r>
              <a:rPr lang="en-US" altLang="zh-CN" sz="2800" dirty="0"/>
              <a:t>1 2 3 4 5</a:t>
            </a:r>
            <a:r>
              <a:rPr lang="zh-CN" altLang="en-US" sz="2800" dirty="0"/>
              <a:t>和</a:t>
            </a:r>
            <a:r>
              <a:rPr lang="en-US" altLang="zh-CN" sz="2800" dirty="0"/>
              <a:t>3 4 2 5 1</a:t>
            </a:r>
            <a:r>
              <a:rPr lang="zh-CN" altLang="en-US" sz="2800" dirty="0"/>
              <a:t>会得到相同的结果</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noChangeArrowheads="1"/>
          </p:cNvSpPr>
          <p:nvPr>
            <p:ph type="title"/>
          </p:nvPr>
        </p:nvSpPr>
        <p:spPr/>
        <p:txBody>
          <a:bodyPr/>
          <a:lstStyle/>
          <a:p>
            <a:r>
              <a:rPr lang="en-US" altLang="zh-CN" dirty="0"/>
              <a:t>Solution1</a:t>
            </a:r>
            <a:endParaRPr lang="zh-CN" altLang="en-US" dirty="0"/>
          </a:p>
        </p:txBody>
      </p:sp>
      <p:sp>
        <p:nvSpPr>
          <p:cNvPr id="86019" name="内容占位符 2"/>
          <p:cNvSpPr>
            <a:spLocks noGrp="1" noChangeArrowheads="1"/>
          </p:cNvSpPr>
          <p:nvPr>
            <p:ph idx="1"/>
          </p:nvPr>
        </p:nvSpPr>
        <p:spPr/>
        <p:txBody>
          <a:bodyPr>
            <a:normAutofit/>
          </a:bodyPr>
          <a:lstStyle/>
          <a:p>
            <a:pPr eaLnBrk="1" hangingPunct="1"/>
            <a:r>
              <a:rPr lang="zh-CN" altLang="en-US" sz="2800" dirty="0"/>
              <a:t>首先可以想到区间和，但是比如</a:t>
            </a:r>
            <a:r>
              <a:rPr lang="en-US" altLang="zh-CN" sz="2800" dirty="0"/>
              <a:t>1 3 5 7</a:t>
            </a:r>
            <a:r>
              <a:rPr lang="zh-CN" altLang="en-US" sz="2800" dirty="0"/>
              <a:t>和</a:t>
            </a:r>
            <a:r>
              <a:rPr lang="en-US" altLang="zh-CN" sz="2800" dirty="0"/>
              <a:t>1 4 4 7</a:t>
            </a:r>
            <a:r>
              <a:rPr lang="zh-CN" altLang="en-US" sz="2800" dirty="0"/>
              <a:t>这两个的和是一样的，但是第一个是公差为</a:t>
            </a:r>
            <a:r>
              <a:rPr lang="en-US" altLang="zh-CN" sz="2800" dirty="0"/>
              <a:t>2</a:t>
            </a:r>
            <a:r>
              <a:rPr lang="zh-CN" altLang="en-US" sz="2800" dirty="0"/>
              <a:t>的等差序列，后面的不是</a:t>
            </a:r>
            <a:endParaRPr lang="en-US" altLang="zh-CN"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noChangeArrowheads="1"/>
          </p:cNvSpPr>
          <p:nvPr>
            <p:ph type="title"/>
          </p:nvPr>
        </p:nvSpPr>
        <p:spPr/>
        <p:txBody>
          <a:bodyPr/>
          <a:lstStyle/>
          <a:p>
            <a:r>
              <a:rPr lang="en-US" altLang="zh-CN" dirty="0"/>
              <a:t>Solution1</a:t>
            </a:r>
            <a:endParaRPr lang="zh-CN" altLang="en-US" dirty="0"/>
          </a:p>
        </p:txBody>
      </p:sp>
      <p:sp>
        <p:nvSpPr>
          <p:cNvPr id="87043" name="内容占位符 2"/>
          <p:cNvSpPr>
            <a:spLocks noGrp="1" noChangeArrowheads="1"/>
          </p:cNvSpPr>
          <p:nvPr>
            <p:ph idx="1"/>
          </p:nvPr>
        </p:nvSpPr>
        <p:spPr/>
        <p:txBody>
          <a:bodyPr>
            <a:normAutofit/>
          </a:bodyPr>
          <a:lstStyle/>
          <a:p>
            <a:pPr eaLnBrk="1" hangingPunct="1"/>
            <a:r>
              <a:rPr lang="zh-CN" altLang="en-US" sz="2800" dirty="0"/>
              <a:t>那我们同时维护平方和，乘积，立方和之类的不就好了吗</a:t>
            </a:r>
            <a:endParaRPr lang="en-US" altLang="zh-CN" sz="2800" dirty="0"/>
          </a:p>
          <a:p>
            <a:pPr eaLnBrk="1" hangingPunct="1"/>
            <a:r>
              <a:rPr lang="zh-CN" altLang="en-US" sz="2800" dirty="0"/>
              <a:t>一个给定首项和公差的等差序列的和，平方和是很好计算的</a:t>
            </a:r>
            <a:endParaRPr lang="en-US" altLang="zh-CN" sz="2800" dirty="0"/>
          </a:p>
          <a:p>
            <a:pPr eaLnBrk="1" hangingPunct="1"/>
            <a:r>
              <a:rPr lang="zh-CN" altLang="en-US" sz="2800" dirty="0"/>
              <a:t>通过维护这些信息就可以极高概率确定这个区间是不是满足条件的了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normAutofit/>
          </a:bodyPr>
          <a:lstStyle/>
          <a:p>
            <a:r>
              <a:rPr lang="zh-CN" altLang="en-US" sz="2800" dirty="0"/>
              <a:t>“树堆”“</a:t>
            </a:r>
            <a:r>
              <a:rPr lang="en-US" altLang="zh-CN" sz="2800" dirty="0"/>
              <a:t>Tree + Heap</a:t>
            </a:r>
            <a:r>
              <a:rPr lang="zh-CN" altLang="en-US" sz="2800" dirty="0"/>
              <a:t>”</a:t>
            </a:r>
            <a:endParaRPr lang="en-US" altLang="zh-CN" sz="2800" dirty="0"/>
          </a:p>
          <a:p>
            <a:r>
              <a:rPr lang="zh-CN" altLang="en-US" sz="2800" dirty="0"/>
              <a:t>性质：每个点随机分配一个权值，使</a:t>
            </a:r>
            <a:r>
              <a:rPr lang="en-US" altLang="zh-CN" sz="2800" dirty="0" err="1"/>
              <a:t>treap</a:t>
            </a:r>
            <a:r>
              <a:rPr lang="zh-CN" altLang="en-US" sz="2800" dirty="0"/>
              <a:t>同时满足堆性质和二叉搜索树性质</a:t>
            </a:r>
            <a:endParaRPr lang="en-US" altLang="zh-CN" sz="2800" dirty="0"/>
          </a:p>
          <a:p>
            <a:r>
              <a:rPr lang="zh-CN" altLang="en-US" sz="2800" dirty="0"/>
              <a:t>复杂度：期望</a:t>
            </a:r>
            <a:r>
              <a:rPr lang="en-US" altLang="zh-CN" sz="2800" dirty="0"/>
              <a:t>O( </a:t>
            </a:r>
            <a:r>
              <a:rPr lang="en-US" altLang="zh-CN" sz="2800" dirty="0" err="1"/>
              <a:t>logn</a:t>
            </a:r>
            <a:r>
              <a:rPr lang="en-US" altLang="zh-CN" sz="2800" dirty="0"/>
              <a:t> )</a:t>
            </a:r>
            <a:endParaRPr lang="zh-CN" alt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noChangeArrowheads="1"/>
          </p:cNvSpPr>
          <p:nvPr>
            <p:ph type="title"/>
          </p:nvPr>
        </p:nvSpPr>
        <p:spPr/>
        <p:txBody>
          <a:bodyPr/>
          <a:lstStyle/>
          <a:p>
            <a:r>
              <a:rPr lang="en-US" altLang="zh-CN" dirty="0"/>
              <a:t>Solution1</a:t>
            </a:r>
            <a:endParaRPr lang="zh-CN" altLang="en-US" dirty="0"/>
          </a:p>
        </p:txBody>
      </p:sp>
      <p:sp>
        <p:nvSpPr>
          <p:cNvPr id="88067" name="内容占位符 2"/>
          <p:cNvSpPr>
            <a:spLocks noGrp="1" noChangeArrowheads="1"/>
          </p:cNvSpPr>
          <p:nvPr>
            <p:ph idx="1"/>
          </p:nvPr>
        </p:nvSpPr>
        <p:spPr/>
        <p:txBody>
          <a:bodyPr>
            <a:normAutofit/>
          </a:bodyPr>
          <a:lstStyle/>
          <a:p>
            <a:pPr eaLnBrk="1" hangingPunct="1"/>
            <a:r>
              <a:rPr lang="zh-CN" altLang="en-US" sz="2800" dirty="0"/>
              <a:t>那如果出题人构造数据卡你呢</a:t>
            </a:r>
            <a:endParaRPr lang="en-US" altLang="zh-CN" sz="2800" dirty="0"/>
          </a:p>
          <a:p>
            <a:pPr eaLnBrk="1" hangingPunct="1"/>
            <a:r>
              <a:rPr lang="zh-CN" altLang="en-US" sz="2800" dirty="0"/>
              <a:t>有个确定性的做法，但存在正确性正确的</a:t>
            </a:r>
            <a:r>
              <a:rPr lang="en-US" altLang="zh-CN" sz="2800" dirty="0"/>
              <a:t>hash</a:t>
            </a:r>
          </a:p>
          <a:p>
            <a:pPr eaLnBrk="1" hangingPunct="1"/>
            <a:r>
              <a:rPr lang="en-US" altLang="zh-CN" sz="2800" dirty="0">
                <a:hlinkClick r:id="rId2"/>
              </a:rPr>
              <a:t>https://www.luogu.com.cn/problem/solution/P3792</a:t>
            </a:r>
            <a:endParaRPr lang="en-US" altLang="zh-CN" sz="2800" dirty="0"/>
          </a:p>
          <a:p>
            <a:pPr eaLnBrk="1" hangingPunct="1"/>
            <a:r>
              <a:rPr lang="zh-CN" altLang="en-US" sz="2800" dirty="0"/>
              <a:t>可以将每个数随机映射为一个数，然后求异或和，这样的方法在映射后值域充分大的情况下是目前难以攻击的</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noChangeArrowheads="1"/>
          </p:cNvSpPr>
          <p:nvPr>
            <p:ph type="title"/>
          </p:nvPr>
        </p:nvSpPr>
        <p:spPr/>
        <p:txBody>
          <a:bodyPr/>
          <a:lstStyle/>
          <a:p>
            <a:r>
              <a:rPr lang="en-US" altLang="zh-CN" dirty="0"/>
              <a:t>Solution2</a:t>
            </a:r>
            <a:endParaRPr lang="zh-CN" altLang="en-US" dirty="0"/>
          </a:p>
        </p:txBody>
      </p:sp>
      <p:sp>
        <p:nvSpPr>
          <p:cNvPr id="89091" name="内容占位符 2"/>
          <p:cNvSpPr>
            <a:spLocks noGrp="1" noChangeArrowheads="1"/>
          </p:cNvSpPr>
          <p:nvPr>
            <p:ph idx="1"/>
          </p:nvPr>
        </p:nvSpPr>
        <p:spPr/>
        <p:txBody>
          <a:bodyPr>
            <a:normAutofit/>
          </a:bodyPr>
          <a:lstStyle/>
          <a:p>
            <a:pPr eaLnBrk="1" hangingPunct="1"/>
            <a:r>
              <a:rPr lang="zh-CN" altLang="en-US" sz="2800" dirty="0"/>
              <a:t>有没有确定性算法呢？</a:t>
            </a:r>
            <a:endParaRPr lang="en-US" altLang="zh-CN"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C76F28-E112-4200-BC4A-E534E46BEB0D}"/>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527D2A3E-67FF-4D41-A37C-611DFDC93A75}"/>
              </a:ext>
            </a:extLst>
          </p:cNvPr>
          <p:cNvSpPr>
            <a:spLocks noGrp="1"/>
          </p:cNvSpPr>
          <p:nvPr>
            <p:ph idx="1"/>
          </p:nvPr>
        </p:nvSpPr>
        <p:spPr/>
        <p:txBody>
          <a:bodyPr/>
          <a:lstStyle/>
          <a:p>
            <a:r>
              <a:rPr lang="zh-CN" altLang="en-US" dirty="0"/>
              <a:t>首先我们还是要维护区间的</a:t>
            </a:r>
            <a:r>
              <a:rPr lang="en-US" altLang="zh-CN" dirty="0"/>
              <a:t>min</a:t>
            </a:r>
            <a:r>
              <a:rPr lang="zh-CN" altLang="en-US" dirty="0"/>
              <a:t>和</a:t>
            </a:r>
            <a:r>
              <a:rPr lang="en-US" altLang="zh-CN" dirty="0"/>
              <a:t>max</a:t>
            </a:r>
            <a:r>
              <a:rPr lang="zh-CN" altLang="en-US" dirty="0"/>
              <a:t>，这样能知道首项和末项</a:t>
            </a:r>
            <a:endParaRPr lang="en-US" altLang="zh-CN" dirty="0"/>
          </a:p>
          <a:p>
            <a:r>
              <a:rPr lang="zh-CN" altLang="en-US" dirty="0"/>
              <a:t>然后考虑一个等差数列的性质：</a:t>
            </a:r>
            <a:endParaRPr lang="en-US" altLang="zh-CN" dirty="0"/>
          </a:p>
          <a:p>
            <a:r>
              <a:rPr lang="zh-CN" altLang="en-US" dirty="0"/>
              <a:t>公差为</a:t>
            </a:r>
            <a:r>
              <a:rPr lang="en-US" altLang="zh-CN" dirty="0"/>
              <a:t>k</a:t>
            </a:r>
            <a:r>
              <a:rPr lang="zh-CN" altLang="en-US" dirty="0"/>
              <a:t>的等差数列中任意选出两个元素，他们做差一定是</a:t>
            </a:r>
            <a:r>
              <a:rPr lang="en-US" altLang="zh-CN" dirty="0"/>
              <a:t>k</a:t>
            </a:r>
            <a:r>
              <a:rPr lang="zh-CN" altLang="en-US" dirty="0"/>
              <a:t>的倍数。</a:t>
            </a:r>
            <a:endParaRPr lang="en-US" altLang="zh-CN" dirty="0"/>
          </a:p>
          <a:p>
            <a:r>
              <a:rPr lang="zh-CN" altLang="en-US" dirty="0"/>
              <a:t>这样想到，如果把原序列做个差分呢？</a:t>
            </a:r>
          </a:p>
        </p:txBody>
      </p:sp>
    </p:spTree>
    <p:extLst>
      <p:ext uri="{BB962C8B-B14F-4D97-AF65-F5344CB8AC3E}">
        <p14:creationId xmlns:p14="http://schemas.microsoft.com/office/powerpoint/2010/main" val="22127326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9D9031-7985-45C3-9ABB-F87D6204A110}"/>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BE07CDCA-303A-46FA-BA38-8B0D5CD55826}"/>
              </a:ext>
            </a:extLst>
          </p:cNvPr>
          <p:cNvSpPr>
            <a:spLocks noGrp="1"/>
          </p:cNvSpPr>
          <p:nvPr>
            <p:ph idx="1"/>
          </p:nvPr>
        </p:nvSpPr>
        <p:spPr/>
        <p:txBody>
          <a:bodyPr/>
          <a:lstStyle/>
          <a:p>
            <a:r>
              <a:rPr lang="zh-CN" altLang="en-US" dirty="0"/>
              <a:t>把一个等差数列重排一下，然后做一个差分，这个差分数组的</a:t>
            </a:r>
            <a:r>
              <a:rPr lang="en-US" altLang="zh-CN" dirty="0" err="1"/>
              <a:t>gcd</a:t>
            </a:r>
            <a:r>
              <a:rPr lang="zh-CN" altLang="en-US" dirty="0"/>
              <a:t>一定是恰好等于</a:t>
            </a:r>
            <a:r>
              <a:rPr lang="en-US" altLang="zh-CN" dirty="0"/>
              <a:t>k</a:t>
            </a:r>
            <a:r>
              <a:rPr lang="zh-CN" altLang="en-US" dirty="0"/>
              <a:t>的，这个是必要条件。</a:t>
            </a:r>
            <a:endParaRPr lang="en-US" altLang="zh-CN" dirty="0"/>
          </a:p>
          <a:p>
            <a:r>
              <a:rPr lang="en-US" altLang="zh-CN" dirty="0"/>
              <a:t>1.</a:t>
            </a:r>
            <a:r>
              <a:rPr lang="zh-CN" altLang="en-US" dirty="0"/>
              <a:t>如果这个等差数列差分后</a:t>
            </a:r>
            <a:r>
              <a:rPr lang="en-US" altLang="zh-CN" dirty="0" err="1"/>
              <a:t>gcd</a:t>
            </a:r>
            <a:r>
              <a:rPr lang="en-US" altLang="zh-CN" dirty="0"/>
              <a:t>=a*k</a:t>
            </a:r>
            <a:r>
              <a:rPr lang="zh-CN" altLang="en-US" dirty="0"/>
              <a:t>，我们发现这个等差数列的公差一定是</a:t>
            </a:r>
            <a:r>
              <a:rPr lang="en-US" altLang="zh-CN" dirty="0"/>
              <a:t>a*k&gt;k</a:t>
            </a:r>
            <a:r>
              <a:rPr lang="zh-CN" altLang="en-US" dirty="0"/>
              <a:t>。</a:t>
            </a:r>
            <a:endParaRPr lang="en-US" altLang="zh-CN" dirty="0"/>
          </a:p>
          <a:p>
            <a:r>
              <a:rPr lang="en-US" altLang="zh-CN" dirty="0"/>
              <a:t>2.</a:t>
            </a:r>
            <a:r>
              <a:rPr lang="zh-CN" altLang="en-US" dirty="0"/>
              <a:t>如果这个等差数列公差是</a:t>
            </a:r>
            <a:r>
              <a:rPr lang="en-US" altLang="zh-CN" dirty="0"/>
              <a:t>k</a:t>
            </a:r>
            <a:r>
              <a:rPr lang="zh-CN" altLang="en-US" dirty="0"/>
              <a:t>，差分数组的</a:t>
            </a:r>
            <a:r>
              <a:rPr lang="en-US" altLang="zh-CN" dirty="0" err="1"/>
              <a:t>gcd</a:t>
            </a:r>
            <a:r>
              <a:rPr lang="zh-CN" altLang="en-US" dirty="0"/>
              <a:t>一定也是</a:t>
            </a:r>
            <a:r>
              <a:rPr lang="en-US" altLang="zh-CN" dirty="0"/>
              <a:t>k</a:t>
            </a:r>
            <a:r>
              <a:rPr lang="zh-CN" altLang="en-US" dirty="0"/>
              <a:t>，否则和</a:t>
            </a:r>
            <a:r>
              <a:rPr lang="en-US" altLang="zh-CN" dirty="0"/>
              <a:t>1</a:t>
            </a:r>
            <a:r>
              <a:rPr lang="zh-CN" altLang="en-US" dirty="0"/>
              <a:t>一样反证了。</a:t>
            </a:r>
          </a:p>
        </p:txBody>
      </p:sp>
    </p:spTree>
    <p:extLst>
      <p:ext uri="{BB962C8B-B14F-4D97-AF65-F5344CB8AC3E}">
        <p14:creationId xmlns:p14="http://schemas.microsoft.com/office/powerpoint/2010/main" val="18160770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5F0D6-8102-4F0B-B8AE-320F6CDD1628}"/>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CEAF819F-DAB4-4E9D-BBEA-9DA0D9137809}"/>
              </a:ext>
            </a:extLst>
          </p:cNvPr>
          <p:cNvSpPr>
            <a:spLocks noGrp="1"/>
          </p:cNvSpPr>
          <p:nvPr>
            <p:ph idx="1"/>
          </p:nvPr>
        </p:nvSpPr>
        <p:spPr/>
        <p:txBody>
          <a:bodyPr/>
          <a:lstStyle/>
          <a:p>
            <a:r>
              <a:rPr lang="zh-CN" altLang="en-US" dirty="0"/>
              <a:t>考虑把原序列差分，然后维护区间</a:t>
            </a:r>
            <a:r>
              <a:rPr lang="en-US" altLang="zh-CN" dirty="0" err="1"/>
              <a:t>gcd</a:t>
            </a:r>
            <a:r>
              <a:rPr lang="zh-CN" altLang="en-US" dirty="0"/>
              <a:t>。</a:t>
            </a:r>
            <a:endParaRPr lang="en-US" altLang="zh-CN" dirty="0"/>
          </a:p>
          <a:p>
            <a:r>
              <a:rPr lang="zh-CN" altLang="en-US" dirty="0"/>
              <a:t>还需要什么？还需要区间中不能出现重复的数。</a:t>
            </a:r>
            <a:endParaRPr lang="en-US" altLang="zh-CN" dirty="0"/>
          </a:p>
          <a:p>
            <a:r>
              <a:rPr lang="zh-CN" altLang="en-US" dirty="0"/>
              <a:t>这个我们对每个数维护前驱，然后变成一个数点的问题了。</a:t>
            </a:r>
            <a:endParaRPr lang="en-US" altLang="zh-CN" dirty="0"/>
          </a:p>
          <a:p>
            <a:endParaRPr lang="en-US" altLang="zh-CN" dirty="0"/>
          </a:p>
          <a:p>
            <a:r>
              <a:rPr lang="zh-CN" altLang="en-US" dirty="0"/>
              <a:t>总时间复杂度</a:t>
            </a:r>
            <a:r>
              <a:rPr lang="en-US" altLang="zh-CN" dirty="0"/>
              <a:t>O( mlog^2n )</a:t>
            </a:r>
            <a:endParaRPr lang="zh-CN" altLang="en-US" dirty="0"/>
          </a:p>
        </p:txBody>
      </p:sp>
    </p:spTree>
    <p:extLst>
      <p:ext uri="{BB962C8B-B14F-4D97-AF65-F5344CB8AC3E}">
        <p14:creationId xmlns:p14="http://schemas.microsoft.com/office/powerpoint/2010/main" val="42792493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B78A6-BB5B-4608-96DE-2AFD763021C7}"/>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EE12D5D6-D4B3-4528-9E2C-DAC385417F02}"/>
              </a:ext>
            </a:extLst>
          </p:cNvPr>
          <p:cNvSpPr>
            <a:spLocks noGrp="1"/>
          </p:cNvSpPr>
          <p:nvPr>
            <p:ph idx="1"/>
          </p:nvPr>
        </p:nvSpPr>
        <p:spPr/>
        <p:txBody>
          <a:bodyPr/>
          <a:lstStyle/>
          <a:p>
            <a:r>
              <a:rPr lang="zh-CN" altLang="en-US" dirty="0"/>
              <a:t>其实这个条件比数点弱，是查区间是否每个数的前驱都在区间外，所以维护区间前驱的</a:t>
            </a:r>
            <a:r>
              <a:rPr lang="en-US" altLang="zh-CN" dirty="0"/>
              <a:t>max</a:t>
            </a:r>
            <a:r>
              <a:rPr lang="zh-CN" altLang="en-US" dirty="0"/>
              <a:t>就可以了</a:t>
            </a:r>
            <a:endParaRPr lang="en-US" altLang="zh-CN" dirty="0"/>
          </a:p>
          <a:p>
            <a:r>
              <a:rPr lang="zh-CN" altLang="en-US" dirty="0"/>
              <a:t>区间</a:t>
            </a:r>
            <a:r>
              <a:rPr lang="en-US" altLang="zh-CN" dirty="0" err="1"/>
              <a:t>gcd</a:t>
            </a:r>
            <a:r>
              <a:rPr lang="zh-CN" altLang="en-US" dirty="0"/>
              <a:t>是</a:t>
            </a:r>
            <a:r>
              <a:rPr lang="en-US" altLang="zh-CN" dirty="0"/>
              <a:t>O( </a:t>
            </a:r>
            <a:r>
              <a:rPr lang="en-US" altLang="zh-CN" dirty="0" err="1"/>
              <a:t>logn</a:t>
            </a:r>
            <a:r>
              <a:rPr lang="en-US" altLang="zh-CN" dirty="0"/>
              <a:t> + </a:t>
            </a:r>
            <a:r>
              <a:rPr lang="en-US" altLang="zh-CN" dirty="0" err="1"/>
              <a:t>logv</a:t>
            </a:r>
            <a:r>
              <a:rPr lang="en-US" altLang="zh-CN" dirty="0"/>
              <a:t> )</a:t>
            </a:r>
            <a:r>
              <a:rPr lang="zh-CN" altLang="en-US" dirty="0"/>
              <a:t>的</a:t>
            </a:r>
            <a:endParaRPr lang="en-US" altLang="zh-CN" dirty="0"/>
          </a:p>
          <a:p>
            <a:endParaRPr lang="en-US" altLang="zh-CN" dirty="0"/>
          </a:p>
          <a:p>
            <a:r>
              <a:rPr lang="zh-CN" altLang="en-US" dirty="0"/>
              <a:t>总时间复杂度</a:t>
            </a:r>
            <a:r>
              <a:rPr lang="en-US" altLang="zh-CN" dirty="0"/>
              <a:t>O( m(</a:t>
            </a:r>
            <a:r>
              <a:rPr lang="en-US" altLang="zh-CN" dirty="0" err="1"/>
              <a:t>logn+logv</a:t>
            </a:r>
            <a:r>
              <a:rPr lang="en-US" altLang="zh-CN"/>
              <a:t>) )</a:t>
            </a:r>
            <a:endParaRPr lang="en-US" altLang="zh-CN" dirty="0"/>
          </a:p>
        </p:txBody>
      </p:sp>
    </p:spTree>
    <p:extLst>
      <p:ext uri="{BB962C8B-B14F-4D97-AF65-F5344CB8AC3E}">
        <p14:creationId xmlns:p14="http://schemas.microsoft.com/office/powerpoint/2010/main" val="28726805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noChangeArrowheads="1"/>
          </p:cNvSpPr>
          <p:nvPr>
            <p:ph type="title"/>
          </p:nvPr>
        </p:nvSpPr>
        <p:spPr/>
        <p:txBody>
          <a:bodyPr/>
          <a:lstStyle/>
          <a:p>
            <a:r>
              <a:rPr lang="en-US" altLang="zh-CN" dirty="0" err="1"/>
              <a:t>Luogu</a:t>
            </a:r>
            <a:r>
              <a:rPr lang="zh-CN" altLang="en-US" dirty="0"/>
              <a:t>3586 [POI2015]Logistyka</a:t>
            </a:r>
          </a:p>
        </p:txBody>
      </p:sp>
      <p:sp>
        <p:nvSpPr>
          <p:cNvPr id="35843" name="内容占位符 2"/>
          <p:cNvSpPr>
            <a:spLocks noGrp="1" noChangeArrowheads="1"/>
          </p:cNvSpPr>
          <p:nvPr>
            <p:ph idx="1"/>
          </p:nvPr>
        </p:nvSpPr>
        <p:spPr/>
        <p:txBody>
          <a:bodyPr>
            <a:normAutofit/>
          </a:bodyPr>
          <a:lstStyle/>
          <a:p>
            <a:pPr eaLnBrk="1" hangingPunct="1"/>
            <a:r>
              <a:rPr lang="zh-CN" altLang="en-US" sz="2400" dirty="0"/>
              <a:t>维护一个长度为n的序列，一开始都是0，支持以下两种操作：</a:t>
            </a:r>
          </a:p>
          <a:p>
            <a:pPr eaLnBrk="1" hangingPunct="1"/>
            <a:r>
              <a:rPr lang="zh-CN" altLang="en-US" sz="2400" dirty="0"/>
              <a:t>U k a 将序列中第k个数修改为a。</a:t>
            </a:r>
          </a:p>
          <a:p>
            <a:pPr eaLnBrk="1" hangingPunct="1"/>
            <a:r>
              <a:rPr lang="zh-CN" altLang="en-US" sz="2400" dirty="0"/>
              <a:t>Z c s 在这个序列上，每次选出c个正数，并将它们都减去1，询问能否进行s次操作。</a:t>
            </a:r>
          </a:p>
          <a:p>
            <a:pPr eaLnBrk="1" hangingPunct="1"/>
            <a:r>
              <a:rPr lang="zh-CN" altLang="en-US" sz="2400" dirty="0"/>
              <a:t>每次询问独立，即每次询问不会对序列进行修改。</a:t>
            </a:r>
          </a:p>
          <a:p>
            <a:pPr eaLnBrk="1" hangingPunct="1"/>
            <a:endParaRPr lang="zh-CN" altLang="en-US" sz="2400" dirty="0"/>
          </a:p>
          <a:p>
            <a:pPr eaLnBrk="1" hangingPunct="1"/>
            <a:r>
              <a:rPr lang="zh-CN" altLang="en-US" sz="2400" dirty="0"/>
              <a:t>1&lt;=n,m&lt;=1000000</a:t>
            </a:r>
          </a:p>
          <a:p>
            <a:pPr eaLnBrk="1" hangingPunct="1"/>
            <a:r>
              <a:rPr lang="zh-CN" altLang="en-US" sz="2400" dirty="0"/>
              <a:t>1&lt;=k,c&lt;=n，0&lt;=a&lt;=10^9，1&lt;=s&lt;=10^9。</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noChangeArrowheads="1"/>
          </p:cNvSpPr>
          <p:nvPr>
            <p:ph type="title"/>
          </p:nvPr>
        </p:nvSpPr>
        <p:spPr/>
        <p:txBody>
          <a:bodyPr/>
          <a:lstStyle/>
          <a:p>
            <a:r>
              <a:rPr lang="en-US" altLang="zh-CN" dirty="0"/>
              <a:t>Solution</a:t>
            </a:r>
            <a:endParaRPr lang="zh-CN" altLang="en-US" dirty="0"/>
          </a:p>
        </p:txBody>
      </p:sp>
      <p:sp>
        <p:nvSpPr>
          <p:cNvPr id="36867" name="内容占位符 2"/>
          <p:cNvSpPr>
            <a:spLocks noGrp="1" noChangeArrowheads="1"/>
          </p:cNvSpPr>
          <p:nvPr>
            <p:ph idx="1"/>
          </p:nvPr>
        </p:nvSpPr>
        <p:spPr/>
        <p:txBody>
          <a:bodyPr>
            <a:normAutofit/>
          </a:bodyPr>
          <a:lstStyle/>
          <a:p>
            <a:pPr eaLnBrk="1" hangingPunct="1"/>
            <a:r>
              <a:rPr lang="zh-CN" altLang="en-US" sz="2800" dirty="0"/>
              <a:t>对于每次询问：</a:t>
            </a:r>
          </a:p>
          <a:p>
            <a:pPr eaLnBrk="1" hangingPunct="1"/>
            <a:r>
              <a:rPr lang="zh-CN" altLang="en-US" sz="2800" dirty="0"/>
              <a:t>如果ai&gt;=s，则</a:t>
            </a:r>
            <a:r>
              <a:rPr lang="en-US" altLang="zh-CN" sz="2800" dirty="0" err="1"/>
              <a:t>ai</a:t>
            </a:r>
            <a:r>
              <a:rPr lang="zh-CN" altLang="en-US" sz="2800" dirty="0"/>
              <a:t>可以每</a:t>
            </a:r>
            <a:r>
              <a:rPr lang="en-US" altLang="zh-CN" sz="2800" dirty="0"/>
              <a:t>s</a:t>
            </a:r>
            <a:r>
              <a:rPr lang="zh-CN" altLang="en-US" sz="2800" dirty="0"/>
              <a:t>次操作都被选中</a:t>
            </a:r>
          </a:p>
          <a:p>
            <a:pPr eaLnBrk="1" hangingPunct="1"/>
            <a:r>
              <a:rPr lang="zh-CN" altLang="en-US" sz="2800" dirty="0"/>
              <a:t>如果ai&lt;s，则</a:t>
            </a:r>
            <a:r>
              <a:rPr lang="en-US" altLang="zh-CN" sz="2800" dirty="0" err="1"/>
              <a:t>ai</a:t>
            </a:r>
            <a:r>
              <a:rPr lang="zh-CN" altLang="en-US" sz="2800" dirty="0"/>
              <a:t>可以被</a:t>
            </a:r>
            <a:r>
              <a:rPr lang="en-US" altLang="zh-CN" sz="2800" dirty="0" err="1"/>
              <a:t>ai</a:t>
            </a:r>
            <a:r>
              <a:rPr lang="zh-CN" altLang="en-US" sz="2800" dirty="0"/>
              <a:t>次操作选中</a:t>
            </a:r>
          </a:p>
          <a:p>
            <a:pPr eaLnBrk="1" hangingPunct="1"/>
            <a:r>
              <a:rPr lang="zh-CN" altLang="en-US" sz="2800" dirty="0"/>
              <a:t>设数列中大于等于s的数有k个，小于s的数的和为sum。</a:t>
            </a:r>
          </a:p>
          <a:p>
            <a:pPr eaLnBrk="1" hangingPunct="1"/>
            <a:r>
              <a:rPr lang="zh-CN" altLang="en-US" sz="2800" dirty="0"/>
              <a:t>则只需要判断</a:t>
            </a:r>
            <a:r>
              <a:rPr lang="en-US" altLang="zh-CN" sz="2800" dirty="0"/>
              <a:t>sum&gt;=(c-k)*s</a:t>
            </a:r>
            <a:r>
              <a:rPr lang="zh-CN" altLang="en-US" sz="2800" dirty="0"/>
              <a:t>即可</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p:nvPr>
        </p:nvSpPr>
        <p:spPr/>
        <p:txBody>
          <a:bodyPr/>
          <a:lstStyle/>
          <a:p>
            <a:r>
              <a:rPr lang="en-US" altLang="zh-CN" dirty="0"/>
              <a:t>Proof</a:t>
            </a:r>
            <a:endParaRPr lang="zh-CN" altLang="en-US" dirty="0"/>
          </a:p>
        </p:txBody>
      </p:sp>
      <p:sp>
        <p:nvSpPr>
          <p:cNvPr id="37891" name="内容占位符 2"/>
          <p:cNvSpPr>
            <a:spLocks noGrp="1" noChangeArrowheads="1"/>
          </p:cNvSpPr>
          <p:nvPr>
            <p:ph idx="1"/>
          </p:nvPr>
        </p:nvSpPr>
        <p:spPr/>
        <p:txBody>
          <a:bodyPr/>
          <a:lstStyle/>
          <a:p>
            <a:pPr eaLnBrk="1" hangingPunct="1"/>
            <a:r>
              <a:rPr lang="zh-CN" altLang="en-US" sz="2800" dirty="0"/>
              <a:t>若</a:t>
            </a:r>
            <a:r>
              <a:rPr lang="en-US" altLang="zh-CN" sz="2800" dirty="0"/>
              <a:t>sum</a:t>
            </a:r>
            <a:r>
              <a:rPr lang="zh-CN" altLang="en-US" sz="2800" dirty="0"/>
              <a:t>&lt;(c-k)*s</a:t>
            </a:r>
          </a:p>
          <a:p>
            <a:pPr eaLnBrk="1" hangingPunct="1"/>
            <a:r>
              <a:rPr lang="zh-CN" altLang="en-US" sz="2800" dirty="0"/>
              <a:t>则肯定不能，因为既然和都不够，所以根本不够取</a:t>
            </a:r>
          </a:p>
          <a:p>
            <a:pPr eaLnBrk="1" hangingPunct="1"/>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p:nvPr>
        </p:nvSpPr>
        <p:spPr/>
        <p:txBody>
          <a:bodyPr/>
          <a:lstStyle/>
          <a:p>
            <a:r>
              <a:rPr lang="en-US" altLang="zh-CN" dirty="0"/>
              <a:t>Proof</a:t>
            </a:r>
            <a:endParaRPr lang="zh-CN" altLang="en-US" dirty="0"/>
          </a:p>
        </p:txBody>
      </p:sp>
      <p:sp>
        <p:nvSpPr>
          <p:cNvPr id="38915" name="内容占位符 2"/>
          <p:cNvSpPr>
            <a:spLocks noGrp="1" noChangeArrowheads="1"/>
          </p:cNvSpPr>
          <p:nvPr>
            <p:ph idx="1"/>
          </p:nvPr>
        </p:nvSpPr>
        <p:spPr/>
        <p:txBody>
          <a:bodyPr>
            <a:normAutofit/>
          </a:bodyPr>
          <a:lstStyle/>
          <a:p>
            <a:pPr eaLnBrk="1" hangingPunct="1"/>
            <a:r>
              <a:rPr lang="zh-CN" altLang="en-US" sz="2800" dirty="0">
                <a:sym typeface="宋体" panose="02010600030101010101" pitchFamily="2" charset="-122"/>
              </a:rPr>
              <a:t>若</a:t>
            </a:r>
            <a:r>
              <a:rPr lang="en-US" altLang="zh-CN" sz="2800" dirty="0">
                <a:sym typeface="宋体" panose="02010600030101010101" pitchFamily="2" charset="-122"/>
              </a:rPr>
              <a:t>sum&gt;=</a:t>
            </a:r>
            <a:r>
              <a:rPr lang="zh-CN" altLang="en-US" sz="2800" dirty="0">
                <a:sym typeface="宋体" panose="02010600030101010101" pitchFamily="2" charset="-122"/>
              </a:rPr>
              <a:t>(c-k)*s</a:t>
            </a:r>
          </a:p>
          <a:p>
            <a:pPr eaLnBrk="1" hangingPunct="1"/>
            <a:r>
              <a:rPr lang="zh-CN" altLang="en-US" sz="2800" dirty="0">
                <a:sym typeface="宋体" panose="02010600030101010101" pitchFamily="2" charset="-122"/>
              </a:rPr>
              <a:t>由于每个数都小于</a:t>
            </a:r>
            <a:r>
              <a:rPr lang="en-US" altLang="zh-CN" sz="2800" dirty="0">
                <a:sym typeface="宋体" panose="02010600030101010101" pitchFamily="2" charset="-122"/>
              </a:rPr>
              <a:t>s</a:t>
            </a:r>
            <a:r>
              <a:rPr lang="zh-CN" altLang="en-US" sz="2800" dirty="0">
                <a:sym typeface="宋体" panose="02010600030101010101" pitchFamily="2" charset="-122"/>
              </a:rPr>
              <a:t>，所以有不少于</a:t>
            </a:r>
            <a:r>
              <a:rPr lang="en-US" altLang="zh-CN" sz="2800" dirty="0">
                <a:sym typeface="宋体" panose="02010600030101010101" pitchFamily="2" charset="-122"/>
              </a:rPr>
              <a:t>c-k</a:t>
            </a:r>
            <a:r>
              <a:rPr lang="zh-CN" altLang="en-US" sz="2800" dirty="0">
                <a:sym typeface="宋体" panose="02010600030101010101" pitchFamily="2" charset="-122"/>
              </a:rPr>
              <a:t>个数</a:t>
            </a:r>
          </a:p>
          <a:p>
            <a:pPr eaLnBrk="1" hangingPunct="1"/>
            <a:r>
              <a:rPr lang="zh-CN" altLang="en-US" sz="2800" dirty="0"/>
              <a:t>每次从最大的数开始取，一定存在解</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normAutofit/>
          </a:bodyPr>
          <a:lstStyle/>
          <a:p>
            <a:r>
              <a:rPr lang="zh-CN" altLang="en-US" sz="2800" dirty="0"/>
              <a:t>设每个节点的关键字是</a:t>
            </a:r>
            <a:r>
              <a:rPr lang="en-US" altLang="zh-CN" sz="2800" dirty="0"/>
              <a:t>key</a:t>
            </a:r>
            <a:r>
              <a:rPr lang="zh-CN" altLang="en-US" sz="2800" dirty="0"/>
              <a:t>，随机权值是</a:t>
            </a:r>
            <a:r>
              <a:rPr lang="en-US" altLang="zh-CN" sz="2800" dirty="0"/>
              <a:t>rand</a:t>
            </a:r>
          </a:p>
          <a:p>
            <a:endParaRPr lang="en-US" altLang="zh-CN" sz="2800" dirty="0"/>
          </a:p>
          <a:p>
            <a:r>
              <a:rPr lang="en-US" altLang="zh-CN" sz="2800" dirty="0"/>
              <a:t>1.</a:t>
            </a:r>
            <a:r>
              <a:rPr lang="zh-CN" altLang="en-US" sz="2800" dirty="0"/>
              <a:t>如果</a:t>
            </a:r>
            <a:r>
              <a:rPr lang="en-US" altLang="zh-CN" sz="2800" dirty="0"/>
              <a:t>v</a:t>
            </a:r>
            <a:r>
              <a:rPr lang="zh-CN" altLang="en-US" sz="2800" dirty="0"/>
              <a:t>是</a:t>
            </a:r>
            <a:r>
              <a:rPr lang="en-US" altLang="zh-CN" sz="2800" dirty="0"/>
              <a:t>u</a:t>
            </a:r>
            <a:r>
              <a:rPr lang="zh-CN" altLang="en-US" sz="2800" dirty="0"/>
              <a:t>的左儿子，则</a:t>
            </a:r>
            <a:r>
              <a:rPr lang="en-US" altLang="zh-CN" sz="2800" dirty="0"/>
              <a:t>key[v] &lt; key[u]</a:t>
            </a:r>
            <a:br>
              <a:rPr lang="en-US" altLang="zh-CN" sz="2800" dirty="0"/>
            </a:br>
            <a:r>
              <a:rPr lang="en-US" altLang="zh-CN" sz="2800" dirty="0"/>
              <a:t>2.</a:t>
            </a:r>
            <a:r>
              <a:rPr lang="zh-CN" altLang="en-US" sz="2800" dirty="0"/>
              <a:t>如果</a:t>
            </a:r>
            <a:r>
              <a:rPr lang="en-US" altLang="zh-CN" sz="2800" dirty="0"/>
              <a:t>v</a:t>
            </a:r>
            <a:r>
              <a:rPr lang="zh-CN" altLang="en-US" sz="2800" dirty="0"/>
              <a:t>是</a:t>
            </a:r>
            <a:r>
              <a:rPr lang="en-US" altLang="zh-CN" sz="2800" dirty="0"/>
              <a:t>u</a:t>
            </a:r>
            <a:r>
              <a:rPr lang="zh-CN" altLang="en-US" sz="2800" dirty="0"/>
              <a:t>的右儿子，则</a:t>
            </a:r>
            <a:r>
              <a:rPr lang="en-US" altLang="zh-CN" sz="2800" dirty="0"/>
              <a:t>key[v] &gt; key[u]</a:t>
            </a:r>
            <a:br>
              <a:rPr lang="en-US" altLang="zh-CN" sz="2800" dirty="0"/>
            </a:br>
            <a:r>
              <a:rPr lang="en-US" altLang="zh-CN" sz="2800" dirty="0"/>
              <a:t>3.</a:t>
            </a:r>
            <a:r>
              <a:rPr lang="zh-CN" altLang="en-US" sz="2800" dirty="0"/>
              <a:t>如果</a:t>
            </a:r>
            <a:r>
              <a:rPr lang="en-US" altLang="zh-CN" sz="2800" dirty="0"/>
              <a:t>v</a:t>
            </a:r>
            <a:r>
              <a:rPr lang="zh-CN" altLang="en-US" sz="2800" dirty="0"/>
              <a:t>是</a:t>
            </a:r>
            <a:r>
              <a:rPr lang="en-US" altLang="zh-CN" sz="2800" dirty="0"/>
              <a:t>u</a:t>
            </a:r>
            <a:r>
              <a:rPr lang="zh-CN" altLang="en-US" sz="2800" dirty="0"/>
              <a:t>的子节点，则</a:t>
            </a:r>
            <a:r>
              <a:rPr lang="en-US" altLang="zh-CN" sz="2800" dirty="0"/>
              <a:t>rand[u] &gt; rand[v]</a:t>
            </a:r>
            <a:endParaRPr lang="zh-CN" altLang="en-US" sz="28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800" dirty="0"/>
              <a:t>发现需要维护小于</a:t>
            </a:r>
            <a:r>
              <a:rPr lang="en-US" altLang="zh-CN" sz="2800" dirty="0"/>
              <a:t>x</a:t>
            </a:r>
            <a:r>
              <a:rPr lang="zh-CN" altLang="en-US" sz="2800" dirty="0"/>
              <a:t>的数的个数，小于</a:t>
            </a:r>
            <a:r>
              <a:rPr lang="en-US" altLang="zh-CN" sz="2800" dirty="0"/>
              <a:t>x</a:t>
            </a:r>
            <a:r>
              <a:rPr lang="zh-CN" altLang="en-US" sz="2800" dirty="0"/>
              <a:t>的数的权值和</a:t>
            </a:r>
            <a:endParaRPr lang="en-US" altLang="zh-CN" sz="2800" dirty="0"/>
          </a:p>
          <a:p>
            <a:r>
              <a:rPr lang="zh-CN" altLang="en-US" sz="2800" dirty="0"/>
              <a:t>于是我们用平衡树维护这个序列里面的所有值即可</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1A582-984F-4528-8DD0-8D7EBCFF8E59}"/>
              </a:ext>
            </a:extLst>
          </p:cNvPr>
          <p:cNvSpPr>
            <a:spLocks noGrp="1"/>
          </p:cNvSpPr>
          <p:nvPr>
            <p:ph type="title"/>
          </p:nvPr>
        </p:nvSpPr>
        <p:spPr/>
        <p:txBody>
          <a:bodyPr>
            <a:normAutofit/>
          </a:bodyPr>
          <a:lstStyle/>
          <a:p>
            <a:r>
              <a:rPr lang="en-US" altLang="zh-CN" dirty="0"/>
              <a:t>Luogu6105 [Ynoi2010]</a:t>
            </a:r>
            <a:r>
              <a:rPr lang="en-US" altLang="zh-CN" dirty="0" err="1"/>
              <a:t>iepsmCmq</a:t>
            </a:r>
            <a:endParaRPr lang="zh-CN" altLang="en-US" dirty="0"/>
          </a:p>
        </p:txBody>
      </p:sp>
      <p:sp>
        <p:nvSpPr>
          <p:cNvPr id="3" name="内容占位符 2">
            <a:extLst>
              <a:ext uri="{FF2B5EF4-FFF2-40B4-BE49-F238E27FC236}">
                <a16:creationId xmlns:a16="http://schemas.microsoft.com/office/drawing/2014/main" id="{5BC3E1E5-37FF-4301-A10B-9EAA9417AC95}"/>
              </a:ext>
            </a:extLst>
          </p:cNvPr>
          <p:cNvSpPr>
            <a:spLocks noGrp="1"/>
          </p:cNvSpPr>
          <p:nvPr>
            <p:ph idx="1"/>
          </p:nvPr>
        </p:nvSpPr>
        <p:spPr/>
        <p:txBody>
          <a:bodyPr>
            <a:normAutofit/>
          </a:bodyPr>
          <a:lstStyle/>
          <a:p>
            <a:r>
              <a:rPr lang="zh-CN" altLang="en-US" dirty="0"/>
              <a:t>给定一个常数 </a:t>
            </a:r>
            <a:r>
              <a:rPr lang="en-US" altLang="zh-CN" dirty="0"/>
              <a:t>C</a:t>
            </a:r>
            <a:r>
              <a:rPr lang="zh-CN" altLang="en-US" dirty="0"/>
              <a:t>，你需要维护一个集合 </a:t>
            </a:r>
            <a:r>
              <a:rPr lang="en-US" altLang="zh-CN" dirty="0"/>
              <a:t>S</a:t>
            </a:r>
            <a:r>
              <a:rPr lang="zh-CN" altLang="en-US" dirty="0"/>
              <a:t>，支持 </a:t>
            </a:r>
            <a:r>
              <a:rPr lang="en-US" altLang="zh-CN" dirty="0"/>
              <a:t>n </a:t>
            </a:r>
            <a:r>
              <a:rPr lang="zh-CN" altLang="en-US" dirty="0"/>
              <a:t>次操作：</a:t>
            </a:r>
          </a:p>
          <a:p>
            <a:r>
              <a:rPr lang="en-US" altLang="zh-CN" dirty="0"/>
              <a:t>1.</a:t>
            </a:r>
            <a:r>
              <a:rPr lang="zh-CN" altLang="en-US" dirty="0"/>
              <a:t>插入</a:t>
            </a:r>
            <a:r>
              <a:rPr lang="en-US" altLang="zh-CN" dirty="0"/>
              <a:t>x</a:t>
            </a:r>
          </a:p>
          <a:p>
            <a:r>
              <a:rPr lang="en-US" altLang="zh-CN" dirty="0"/>
              <a:t>2.</a:t>
            </a:r>
            <a:r>
              <a:rPr lang="zh-CN" altLang="en-US" dirty="0"/>
              <a:t>删除</a:t>
            </a:r>
            <a:r>
              <a:rPr lang="en-US" altLang="zh-CN" dirty="0"/>
              <a:t>x</a:t>
            </a:r>
            <a:endParaRPr lang="zh-CN" altLang="en-US" dirty="0"/>
          </a:p>
          <a:p>
            <a:r>
              <a:rPr lang="zh-CN" altLang="en-US" dirty="0"/>
              <a:t>每次操作结束后，需要输出从 </a:t>
            </a:r>
            <a:r>
              <a:rPr lang="en-US" altLang="zh-CN" dirty="0"/>
              <a:t>S </a:t>
            </a:r>
            <a:r>
              <a:rPr lang="zh-CN" altLang="en-US" dirty="0"/>
              <a:t>集合中选出两个不同的元素，其的和 </a:t>
            </a:r>
            <a:r>
              <a:rPr lang="en-US" altLang="zh-CN" dirty="0"/>
              <a:t>mod C </a:t>
            </a:r>
            <a:r>
              <a:rPr lang="zh-CN" altLang="en-US" dirty="0"/>
              <a:t>的最大值</a:t>
            </a:r>
            <a:endParaRPr lang="en-US" altLang="zh-CN" dirty="0"/>
          </a:p>
          <a:p>
            <a:r>
              <a:rPr lang="en-US" altLang="zh-CN" dirty="0"/>
              <a:t>n&lt;=5e5</a:t>
            </a:r>
            <a:r>
              <a:rPr lang="zh-CN" altLang="en-US" dirty="0"/>
              <a:t>，强制在线，不过可以想想离线做法</a:t>
            </a:r>
          </a:p>
          <a:p>
            <a:endParaRPr lang="zh-CN" altLang="en-US" dirty="0"/>
          </a:p>
        </p:txBody>
      </p:sp>
    </p:spTree>
    <p:extLst>
      <p:ext uri="{BB962C8B-B14F-4D97-AF65-F5344CB8AC3E}">
        <p14:creationId xmlns:p14="http://schemas.microsoft.com/office/powerpoint/2010/main" val="17694490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9C248-34FA-4B0E-ABA8-32FE20D7579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CCCED05-659F-4874-85EF-264BEF1AC585}"/>
              </a:ext>
            </a:extLst>
          </p:cNvPr>
          <p:cNvSpPr>
            <a:spLocks noGrp="1"/>
          </p:cNvSpPr>
          <p:nvPr>
            <p:ph idx="1"/>
          </p:nvPr>
        </p:nvSpPr>
        <p:spPr/>
        <p:txBody>
          <a:bodyPr/>
          <a:lstStyle/>
          <a:p>
            <a:r>
              <a:rPr lang="zh-CN" altLang="en-US" dirty="0"/>
              <a:t>我们把每个数对</a:t>
            </a:r>
            <a:r>
              <a:rPr lang="en-US" altLang="zh-CN" dirty="0"/>
              <a:t>C</a:t>
            </a:r>
            <a:r>
              <a:rPr lang="zh-CN" altLang="en-US" dirty="0"/>
              <a:t>取模，所以可以认为值域在</a:t>
            </a:r>
            <a:r>
              <a:rPr lang="en-US" altLang="zh-CN" dirty="0"/>
              <a:t>[0,C)</a:t>
            </a:r>
            <a:r>
              <a:rPr lang="zh-CN" altLang="en-US" dirty="0"/>
              <a:t>中</a:t>
            </a:r>
            <a:endParaRPr lang="en-US" altLang="zh-CN" dirty="0"/>
          </a:p>
          <a:p>
            <a:r>
              <a:rPr lang="zh-CN" altLang="en-US" dirty="0"/>
              <a:t>发现</a:t>
            </a:r>
            <a:r>
              <a:rPr lang="en-US" altLang="zh-CN" dirty="0" err="1"/>
              <a:t>x+y</a:t>
            </a:r>
            <a:r>
              <a:rPr lang="zh-CN" altLang="en-US" dirty="0"/>
              <a:t>在</a:t>
            </a:r>
            <a:r>
              <a:rPr lang="en-US" altLang="zh-CN" dirty="0"/>
              <a:t>[0,2C)</a:t>
            </a:r>
            <a:r>
              <a:rPr lang="zh-CN" altLang="en-US" dirty="0"/>
              <a:t>中，所以最多减去一个</a:t>
            </a:r>
            <a:r>
              <a:rPr lang="en-US" altLang="zh-CN" dirty="0"/>
              <a:t>C</a:t>
            </a:r>
          </a:p>
          <a:p>
            <a:r>
              <a:rPr lang="zh-CN" altLang="en-US" dirty="0"/>
              <a:t>对每个</a:t>
            </a:r>
            <a:r>
              <a:rPr lang="en-US" altLang="zh-CN" dirty="0"/>
              <a:t>x</a:t>
            </a:r>
            <a:r>
              <a:rPr lang="zh-CN" altLang="en-US" dirty="0"/>
              <a:t>，找出最大的</a:t>
            </a:r>
            <a:r>
              <a:rPr lang="en-US" altLang="zh-CN" dirty="0"/>
              <a:t>y</a:t>
            </a:r>
            <a:r>
              <a:rPr lang="zh-CN" altLang="en-US" dirty="0"/>
              <a:t>使得</a:t>
            </a:r>
            <a:r>
              <a:rPr lang="en-US" altLang="zh-CN" dirty="0" err="1"/>
              <a:t>x+y</a:t>
            </a:r>
            <a:r>
              <a:rPr lang="en-US" altLang="zh-CN" dirty="0"/>
              <a:t>&lt;C</a:t>
            </a:r>
            <a:r>
              <a:rPr lang="zh-CN" altLang="en-US" dirty="0"/>
              <a:t>（不减去</a:t>
            </a:r>
            <a:r>
              <a:rPr lang="en-US" altLang="zh-CN" dirty="0"/>
              <a:t>C</a:t>
            </a:r>
            <a:r>
              <a:rPr lang="zh-CN" altLang="en-US" dirty="0"/>
              <a:t>）</a:t>
            </a:r>
            <a:endParaRPr lang="en-US" altLang="zh-CN" dirty="0"/>
          </a:p>
          <a:p>
            <a:r>
              <a:rPr lang="zh-CN" altLang="en-US" dirty="0"/>
              <a:t>对每个</a:t>
            </a:r>
            <a:r>
              <a:rPr lang="en-US" altLang="zh-CN" dirty="0"/>
              <a:t>x</a:t>
            </a:r>
            <a:r>
              <a:rPr lang="zh-CN" altLang="en-US" dirty="0"/>
              <a:t>，找出最大的</a:t>
            </a:r>
            <a:r>
              <a:rPr lang="en-US" altLang="zh-CN" dirty="0"/>
              <a:t>y</a:t>
            </a:r>
            <a:r>
              <a:rPr lang="zh-CN" altLang="en-US" dirty="0"/>
              <a:t>（减去一个</a:t>
            </a:r>
            <a:r>
              <a:rPr lang="en-US" altLang="zh-CN" dirty="0"/>
              <a:t>C</a:t>
            </a:r>
            <a:r>
              <a:rPr lang="zh-CN" altLang="en-US" dirty="0"/>
              <a:t>）</a:t>
            </a:r>
            <a:endParaRPr lang="en-US" altLang="zh-CN" dirty="0"/>
          </a:p>
          <a:p>
            <a:endParaRPr lang="en-US" altLang="zh-CN" dirty="0"/>
          </a:p>
        </p:txBody>
      </p:sp>
    </p:spTree>
    <p:extLst>
      <p:ext uri="{BB962C8B-B14F-4D97-AF65-F5344CB8AC3E}">
        <p14:creationId xmlns:p14="http://schemas.microsoft.com/office/powerpoint/2010/main" val="30795487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95E99-713E-478A-AA97-5AFA1A09FD6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88547A1-3EF6-423C-B658-017CFAD7A696}"/>
              </a:ext>
            </a:extLst>
          </p:cNvPr>
          <p:cNvSpPr>
            <a:spLocks noGrp="1"/>
          </p:cNvSpPr>
          <p:nvPr>
            <p:ph idx="1"/>
          </p:nvPr>
        </p:nvSpPr>
        <p:spPr/>
        <p:txBody>
          <a:bodyPr>
            <a:normAutofit/>
          </a:bodyPr>
          <a:lstStyle/>
          <a:p>
            <a:r>
              <a:rPr lang="zh-CN" altLang="en-US" dirty="0"/>
              <a:t>发现</a:t>
            </a:r>
            <a:r>
              <a:rPr lang="en-US" altLang="zh-CN" dirty="0" err="1"/>
              <a:t>x+y</a:t>
            </a:r>
            <a:r>
              <a:rPr lang="en-US" altLang="zh-CN" dirty="0"/>
              <a:t>&gt;=C</a:t>
            </a:r>
            <a:r>
              <a:rPr lang="zh-CN" altLang="en-US" dirty="0"/>
              <a:t>的情况可以直接找出最大的两个</a:t>
            </a:r>
            <a:r>
              <a:rPr lang="en-US" altLang="zh-CN" dirty="0"/>
              <a:t>x</a:t>
            </a:r>
            <a:r>
              <a:rPr lang="zh-CN" altLang="en-US" dirty="0"/>
              <a:t>和</a:t>
            </a:r>
            <a:r>
              <a:rPr lang="en-US" altLang="zh-CN" dirty="0"/>
              <a:t>y</a:t>
            </a:r>
            <a:r>
              <a:rPr lang="zh-CN" altLang="en-US" dirty="0"/>
              <a:t>，平凡</a:t>
            </a:r>
            <a:endParaRPr lang="en-US" altLang="zh-CN" dirty="0"/>
          </a:p>
          <a:p>
            <a:r>
              <a:rPr lang="zh-CN" altLang="en-US" dirty="0"/>
              <a:t>只需要考虑</a:t>
            </a:r>
            <a:r>
              <a:rPr lang="en-US" altLang="zh-CN" dirty="0" err="1"/>
              <a:t>x+y</a:t>
            </a:r>
            <a:r>
              <a:rPr lang="en-US" altLang="zh-CN" dirty="0"/>
              <a:t>&lt;C</a:t>
            </a:r>
            <a:r>
              <a:rPr lang="zh-CN" altLang="en-US" dirty="0"/>
              <a:t>的情况</a:t>
            </a:r>
            <a:endParaRPr lang="en-US" altLang="zh-CN" dirty="0"/>
          </a:p>
          <a:p>
            <a:r>
              <a:rPr lang="zh-CN" altLang="en-US" dirty="0"/>
              <a:t>如果我们把所有数都排序，假设</a:t>
            </a:r>
            <a:r>
              <a:rPr lang="en-US" altLang="zh-CN" dirty="0"/>
              <a:t>x&lt;y</a:t>
            </a:r>
            <a:r>
              <a:rPr lang="zh-CN" altLang="en-US" dirty="0"/>
              <a:t>，则对于</a:t>
            </a:r>
            <a:r>
              <a:rPr lang="en-US" altLang="zh-CN" dirty="0"/>
              <a:t>x1,x2</a:t>
            </a:r>
            <a:r>
              <a:rPr lang="zh-CN" altLang="en-US" dirty="0"/>
              <a:t>，对应的是</a:t>
            </a:r>
            <a:r>
              <a:rPr lang="en-US" altLang="zh-CN" dirty="0"/>
              <a:t>y1,y2</a:t>
            </a:r>
            <a:r>
              <a:rPr lang="zh-CN" altLang="en-US" dirty="0"/>
              <a:t> ，</a:t>
            </a:r>
            <a:endParaRPr lang="en-US" altLang="zh-CN" dirty="0"/>
          </a:p>
          <a:p>
            <a:r>
              <a:rPr lang="zh-CN" altLang="en-US" dirty="0"/>
              <a:t>如果</a:t>
            </a:r>
            <a:r>
              <a:rPr lang="en-US" altLang="zh-CN" dirty="0"/>
              <a:t>x1&lt;=x2</a:t>
            </a:r>
            <a:r>
              <a:rPr lang="zh-CN" altLang="en-US" dirty="0"/>
              <a:t>，则</a:t>
            </a:r>
            <a:r>
              <a:rPr lang="en-US" altLang="zh-CN" dirty="0"/>
              <a:t>y1&gt;=y2</a:t>
            </a:r>
            <a:r>
              <a:rPr lang="zh-CN" altLang="en-US" dirty="0"/>
              <a:t>，这个满足单调性</a:t>
            </a:r>
            <a:endParaRPr lang="en-US" altLang="zh-CN" dirty="0"/>
          </a:p>
        </p:txBody>
      </p:sp>
    </p:spTree>
    <p:extLst>
      <p:ext uri="{BB962C8B-B14F-4D97-AF65-F5344CB8AC3E}">
        <p14:creationId xmlns:p14="http://schemas.microsoft.com/office/powerpoint/2010/main" val="2487282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4817C-CF26-4B31-93D8-F84D79654307}"/>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38E77789-770D-4D6F-B8CB-18659E6AD8A3}"/>
              </a:ext>
            </a:extLst>
          </p:cNvPr>
          <p:cNvSpPr>
            <a:spLocks noGrp="1"/>
          </p:cNvSpPr>
          <p:nvPr>
            <p:ph idx="1"/>
          </p:nvPr>
        </p:nvSpPr>
        <p:spPr/>
        <p:txBody>
          <a:bodyPr/>
          <a:lstStyle/>
          <a:p>
            <a:r>
              <a:rPr lang="zh-CN" altLang="en-US" dirty="0"/>
              <a:t>问题即，给出一个点集，支持插入删除，和查询</a:t>
            </a:r>
            <a:r>
              <a:rPr lang="en-US" altLang="zh-CN" dirty="0"/>
              <a:t>max(</a:t>
            </a:r>
            <a:r>
              <a:rPr lang="en-US" altLang="zh-CN" dirty="0" err="1"/>
              <a:t>x+y</a:t>
            </a:r>
            <a:r>
              <a:rPr lang="en-US" altLang="zh-CN" dirty="0"/>
              <a:t>)</a:t>
            </a:r>
            <a:r>
              <a:rPr lang="zh-CN" altLang="en-US" dirty="0"/>
              <a:t>，使得</a:t>
            </a:r>
            <a:r>
              <a:rPr lang="en-US" altLang="zh-CN" dirty="0" err="1"/>
              <a:t>x+y</a:t>
            </a:r>
            <a:r>
              <a:rPr lang="en-US" altLang="zh-CN" dirty="0"/>
              <a:t> &lt; C</a:t>
            </a:r>
          </a:p>
          <a:p>
            <a:r>
              <a:rPr lang="zh-CN" altLang="en-US" dirty="0"/>
              <a:t>再继续分析一下，发现如果</a:t>
            </a:r>
            <a:r>
              <a:rPr lang="en-US" altLang="zh-CN" dirty="0" err="1"/>
              <a:t>x,y</a:t>
            </a:r>
            <a:r>
              <a:rPr lang="en-US" altLang="zh-CN" dirty="0"/>
              <a:t> &lt; C/2</a:t>
            </a:r>
            <a:r>
              <a:rPr lang="zh-CN" altLang="en-US" dirty="0"/>
              <a:t>，这个也是平凡的</a:t>
            </a:r>
            <a:endParaRPr lang="en-US" altLang="zh-CN" dirty="0"/>
          </a:p>
          <a:p>
            <a:r>
              <a:rPr lang="en-US" altLang="zh-CN" dirty="0" err="1"/>
              <a:t>x,y</a:t>
            </a:r>
            <a:r>
              <a:rPr lang="en-US" altLang="zh-CN" dirty="0"/>
              <a:t> &lt; C/2</a:t>
            </a:r>
            <a:r>
              <a:rPr lang="zh-CN" altLang="en-US" dirty="0"/>
              <a:t>可以推出 </a:t>
            </a:r>
            <a:r>
              <a:rPr lang="en-US" altLang="zh-CN" dirty="0" err="1"/>
              <a:t>x+y</a:t>
            </a:r>
            <a:r>
              <a:rPr lang="en-US" altLang="zh-CN" dirty="0"/>
              <a:t> &lt; C</a:t>
            </a:r>
            <a:r>
              <a:rPr lang="zh-CN" altLang="en-US" dirty="0"/>
              <a:t>，所以选两个最大的</a:t>
            </a:r>
            <a:r>
              <a:rPr lang="en-US" altLang="zh-CN" dirty="0"/>
              <a:t>C/2</a:t>
            </a:r>
            <a:r>
              <a:rPr lang="zh-CN" altLang="en-US" dirty="0"/>
              <a:t>以内的数就可以覆盖这部分的贡献</a:t>
            </a:r>
            <a:endParaRPr lang="en-US" altLang="zh-CN" dirty="0"/>
          </a:p>
        </p:txBody>
      </p:sp>
    </p:spTree>
    <p:extLst>
      <p:ext uri="{BB962C8B-B14F-4D97-AF65-F5344CB8AC3E}">
        <p14:creationId xmlns:p14="http://schemas.microsoft.com/office/powerpoint/2010/main" val="29957105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B90E4-5D17-4DE6-9348-455CC4639A33}"/>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68511328-953B-4119-A83F-4B4AEDAAF2C5}"/>
              </a:ext>
            </a:extLst>
          </p:cNvPr>
          <p:cNvSpPr>
            <a:spLocks noGrp="1"/>
          </p:cNvSpPr>
          <p:nvPr>
            <p:ph idx="1"/>
          </p:nvPr>
        </p:nvSpPr>
        <p:spPr/>
        <p:txBody>
          <a:bodyPr>
            <a:normAutofit fontScale="92500" lnSpcReduction="20000"/>
          </a:bodyPr>
          <a:lstStyle/>
          <a:p>
            <a:r>
              <a:rPr lang="zh-CN" altLang="en-US" dirty="0"/>
              <a:t>目前非平凡的部分在于从</a:t>
            </a:r>
            <a:r>
              <a:rPr lang="en-US" altLang="zh-CN" dirty="0"/>
              <a:t>[0,C/2)</a:t>
            </a:r>
            <a:r>
              <a:rPr lang="zh-CN" altLang="en-US" dirty="0"/>
              <a:t>中选一个数</a:t>
            </a:r>
            <a:r>
              <a:rPr lang="en-US" altLang="zh-CN" dirty="0"/>
              <a:t>x</a:t>
            </a:r>
            <a:r>
              <a:rPr lang="zh-CN" altLang="en-US" dirty="0"/>
              <a:t>，</a:t>
            </a:r>
            <a:r>
              <a:rPr lang="en-US" altLang="zh-CN" dirty="0"/>
              <a:t>[C/2,C)</a:t>
            </a:r>
            <a:r>
              <a:rPr lang="zh-CN" altLang="en-US" dirty="0"/>
              <a:t>中选一个数</a:t>
            </a:r>
            <a:r>
              <a:rPr lang="en-US" altLang="zh-CN" dirty="0"/>
              <a:t>y</a:t>
            </a:r>
            <a:r>
              <a:rPr lang="zh-CN" altLang="en-US" dirty="0"/>
              <a:t>，</a:t>
            </a:r>
            <a:r>
              <a:rPr lang="en-US" altLang="zh-CN" dirty="0" err="1"/>
              <a:t>x+y</a:t>
            </a:r>
            <a:r>
              <a:rPr lang="zh-CN" altLang="en-US" dirty="0"/>
              <a:t>的贡献</a:t>
            </a:r>
            <a:endParaRPr lang="en-US" altLang="zh-CN" dirty="0"/>
          </a:p>
          <a:p>
            <a:r>
              <a:rPr lang="en-US" altLang="zh-CN" dirty="0" err="1"/>
              <a:t>x+y</a:t>
            </a:r>
            <a:r>
              <a:rPr lang="en-US" altLang="zh-CN" dirty="0"/>
              <a:t>&lt;C </a:t>
            </a:r>
            <a:r>
              <a:rPr lang="zh-CN" altLang="en-US" dirty="0"/>
              <a:t>等价于 </a:t>
            </a:r>
            <a:r>
              <a:rPr lang="en-US" altLang="zh-CN" dirty="0"/>
              <a:t>x&lt;C-y</a:t>
            </a:r>
          </a:p>
          <a:p>
            <a:r>
              <a:rPr lang="zh-CN" altLang="en-US" dirty="0"/>
              <a:t>我们可以认为最大化</a:t>
            </a:r>
            <a:r>
              <a:rPr lang="en-US" altLang="zh-CN" dirty="0" err="1"/>
              <a:t>x+y</a:t>
            </a:r>
            <a:r>
              <a:rPr lang="zh-CN" altLang="en-US" dirty="0"/>
              <a:t>是在最小化</a:t>
            </a:r>
            <a:r>
              <a:rPr lang="en-US" altLang="zh-CN" dirty="0"/>
              <a:t>C-x-y</a:t>
            </a:r>
          </a:p>
          <a:p>
            <a:r>
              <a:rPr lang="zh-CN" altLang="en-US" dirty="0"/>
              <a:t>于是用一棵平衡树维护，这里平衡树这个结构是用来满足</a:t>
            </a:r>
            <a:r>
              <a:rPr lang="en-US" altLang="zh-CN" dirty="0"/>
              <a:t>x&lt;C-y</a:t>
            </a:r>
            <a:r>
              <a:rPr lang="zh-CN" altLang="en-US" dirty="0"/>
              <a:t>这个条件的</a:t>
            </a:r>
          </a:p>
          <a:p>
            <a:r>
              <a:rPr lang="zh-CN" altLang="en-US" dirty="0"/>
              <a:t>每个在</a:t>
            </a:r>
            <a:r>
              <a:rPr lang="en-US" altLang="zh-CN" dirty="0"/>
              <a:t>[0,C/2)</a:t>
            </a:r>
            <a:r>
              <a:rPr lang="zh-CN" altLang="en-US" dirty="0"/>
              <a:t>中的</a:t>
            </a:r>
            <a:r>
              <a:rPr lang="en-US" altLang="zh-CN" dirty="0"/>
              <a:t>x</a:t>
            </a:r>
            <a:r>
              <a:rPr lang="zh-CN" altLang="en-US" dirty="0"/>
              <a:t>就直接插入，每个在</a:t>
            </a:r>
            <a:r>
              <a:rPr lang="en-US" altLang="zh-CN" dirty="0"/>
              <a:t>[C/2,C)</a:t>
            </a:r>
            <a:r>
              <a:rPr lang="zh-CN" altLang="en-US" dirty="0"/>
              <a:t>中的</a:t>
            </a:r>
            <a:r>
              <a:rPr lang="en-US" altLang="zh-CN" dirty="0"/>
              <a:t>y</a:t>
            </a:r>
            <a:r>
              <a:rPr lang="zh-CN" altLang="en-US" dirty="0"/>
              <a:t>，就变成</a:t>
            </a:r>
            <a:r>
              <a:rPr lang="en-US" altLang="zh-CN" dirty="0"/>
              <a:t>C-y</a:t>
            </a:r>
            <a:r>
              <a:rPr lang="zh-CN" altLang="en-US" dirty="0"/>
              <a:t>然后插入</a:t>
            </a:r>
            <a:endParaRPr lang="en-US" altLang="zh-CN" dirty="0"/>
          </a:p>
          <a:p>
            <a:r>
              <a:rPr lang="zh-CN" altLang="en-US" dirty="0"/>
              <a:t>平衡树需要维护子树内最小的</a:t>
            </a:r>
            <a:r>
              <a:rPr lang="en-US" altLang="zh-CN" dirty="0"/>
              <a:t>C-y</a:t>
            </a:r>
            <a:r>
              <a:rPr lang="zh-CN" altLang="en-US" dirty="0"/>
              <a:t>，最大的</a:t>
            </a:r>
            <a:r>
              <a:rPr lang="en-US" altLang="zh-CN" dirty="0"/>
              <a:t>x</a:t>
            </a:r>
            <a:r>
              <a:rPr lang="zh-CN" altLang="en-US" dirty="0"/>
              <a:t>，最小的</a:t>
            </a:r>
            <a:r>
              <a:rPr lang="en-US" altLang="zh-CN" dirty="0"/>
              <a:t>C-y-x</a:t>
            </a:r>
          </a:p>
          <a:p>
            <a:endParaRPr lang="zh-CN" altLang="en-US" dirty="0"/>
          </a:p>
        </p:txBody>
      </p:sp>
    </p:spTree>
    <p:extLst>
      <p:ext uri="{BB962C8B-B14F-4D97-AF65-F5344CB8AC3E}">
        <p14:creationId xmlns:p14="http://schemas.microsoft.com/office/powerpoint/2010/main" val="17725059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EB90E4-5D17-4DE6-9348-455CC4639A33}"/>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68511328-953B-4119-A83F-4B4AEDAAF2C5}"/>
              </a:ext>
            </a:extLst>
          </p:cNvPr>
          <p:cNvSpPr>
            <a:spLocks noGrp="1"/>
          </p:cNvSpPr>
          <p:nvPr>
            <p:ph idx="1"/>
          </p:nvPr>
        </p:nvSpPr>
        <p:spPr/>
        <p:txBody>
          <a:bodyPr/>
          <a:lstStyle/>
          <a:p>
            <a:r>
              <a:rPr lang="zh-CN" altLang="en-US" dirty="0"/>
              <a:t>具体一点来说，所有</a:t>
            </a:r>
            <a:r>
              <a:rPr lang="en-US" altLang="zh-CN" dirty="0"/>
              <a:t>[0,C/2)</a:t>
            </a:r>
            <a:r>
              <a:rPr lang="zh-CN" altLang="en-US" dirty="0"/>
              <a:t>中的数</a:t>
            </a:r>
            <a:r>
              <a:rPr lang="en-US" altLang="zh-CN" dirty="0"/>
              <a:t>x</a:t>
            </a:r>
            <a:r>
              <a:rPr lang="zh-CN" altLang="en-US" dirty="0"/>
              <a:t>看做</a:t>
            </a:r>
            <a:r>
              <a:rPr lang="en-US" altLang="zh-CN" dirty="0"/>
              <a:t>A</a:t>
            </a:r>
            <a:r>
              <a:rPr lang="zh-CN" altLang="en-US" dirty="0"/>
              <a:t>集合，所有</a:t>
            </a:r>
            <a:r>
              <a:rPr lang="en-US" altLang="zh-CN" dirty="0"/>
              <a:t>[C/2,C)</a:t>
            </a:r>
            <a:r>
              <a:rPr lang="zh-CN" altLang="en-US" dirty="0"/>
              <a:t>中的数</a:t>
            </a:r>
            <a:r>
              <a:rPr lang="en-US" altLang="zh-CN" dirty="0"/>
              <a:t>y</a:t>
            </a:r>
            <a:r>
              <a:rPr lang="zh-CN" altLang="en-US" dirty="0"/>
              <a:t>变成</a:t>
            </a:r>
            <a:r>
              <a:rPr lang="en-US" altLang="zh-CN" dirty="0"/>
              <a:t>C-y</a:t>
            </a:r>
            <a:r>
              <a:rPr lang="zh-CN" altLang="en-US" dirty="0"/>
              <a:t>后看做</a:t>
            </a:r>
            <a:r>
              <a:rPr lang="en-US" altLang="zh-CN" dirty="0"/>
              <a:t>B</a:t>
            </a:r>
            <a:r>
              <a:rPr lang="zh-CN" altLang="en-US" dirty="0"/>
              <a:t>集合</a:t>
            </a:r>
            <a:endParaRPr lang="en-US" altLang="zh-CN" dirty="0"/>
          </a:p>
          <a:p>
            <a:r>
              <a:rPr lang="zh-CN" altLang="en-US" dirty="0"/>
              <a:t>我们要在</a:t>
            </a:r>
            <a:r>
              <a:rPr lang="en-US" altLang="zh-CN" dirty="0"/>
              <a:t>A</a:t>
            </a:r>
            <a:r>
              <a:rPr lang="zh-CN" altLang="en-US" dirty="0"/>
              <a:t>和</a:t>
            </a:r>
            <a:r>
              <a:rPr lang="en-US" altLang="zh-CN" dirty="0"/>
              <a:t>B</a:t>
            </a:r>
            <a:r>
              <a:rPr lang="zh-CN" altLang="en-US" dirty="0"/>
              <a:t>集合中选出两个数</a:t>
            </a:r>
            <a:r>
              <a:rPr lang="en-US" altLang="zh-CN" dirty="0" err="1"/>
              <a:t>a,b</a:t>
            </a:r>
            <a:r>
              <a:rPr lang="zh-CN" altLang="en-US" dirty="0"/>
              <a:t>，使得：</a:t>
            </a:r>
            <a:endParaRPr lang="en-US" altLang="zh-CN" dirty="0"/>
          </a:p>
          <a:p>
            <a:r>
              <a:rPr lang="en-US" altLang="zh-CN" dirty="0"/>
              <a:t>a&lt;b</a:t>
            </a:r>
            <a:r>
              <a:rPr lang="zh-CN" altLang="en-US" dirty="0"/>
              <a:t>，</a:t>
            </a:r>
            <a:r>
              <a:rPr lang="en-US" altLang="zh-CN" dirty="0"/>
              <a:t>b-a</a:t>
            </a:r>
            <a:r>
              <a:rPr lang="zh-CN" altLang="en-US" dirty="0"/>
              <a:t>最小</a:t>
            </a:r>
            <a:endParaRPr lang="en-US" altLang="zh-CN" dirty="0"/>
          </a:p>
          <a:p>
            <a:r>
              <a:rPr lang="zh-CN" altLang="en-US" dirty="0"/>
              <a:t>平衡树可以维护这个</a:t>
            </a:r>
            <a:endParaRPr lang="en-US" altLang="zh-CN" dirty="0"/>
          </a:p>
        </p:txBody>
      </p:sp>
    </p:spTree>
    <p:extLst>
      <p:ext uri="{BB962C8B-B14F-4D97-AF65-F5344CB8AC3E}">
        <p14:creationId xmlns:p14="http://schemas.microsoft.com/office/powerpoint/2010/main" val="8645876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A37EA-2DC9-4587-A70E-3CD9977A195B}"/>
              </a:ext>
            </a:extLst>
          </p:cNvPr>
          <p:cNvSpPr>
            <a:spLocks noGrp="1"/>
          </p:cNvSpPr>
          <p:nvPr>
            <p:ph type="title"/>
          </p:nvPr>
        </p:nvSpPr>
        <p:spPr/>
        <p:txBody>
          <a:bodyPr/>
          <a:lstStyle/>
          <a:p>
            <a:r>
              <a:rPr lang="en-US" altLang="zh-CN" dirty="0"/>
              <a:t>Solution1</a:t>
            </a:r>
            <a:endParaRPr lang="zh-CN" altLang="en-US" dirty="0"/>
          </a:p>
        </p:txBody>
      </p:sp>
      <p:sp>
        <p:nvSpPr>
          <p:cNvPr id="3" name="内容占位符 2">
            <a:extLst>
              <a:ext uri="{FF2B5EF4-FFF2-40B4-BE49-F238E27FC236}">
                <a16:creationId xmlns:a16="http://schemas.microsoft.com/office/drawing/2014/main" id="{D8188389-E786-4455-8775-D8283EB97BBF}"/>
              </a:ext>
            </a:extLst>
          </p:cNvPr>
          <p:cNvSpPr>
            <a:spLocks noGrp="1"/>
          </p:cNvSpPr>
          <p:nvPr>
            <p:ph idx="1"/>
          </p:nvPr>
        </p:nvSpPr>
        <p:spPr/>
        <p:txBody>
          <a:bodyPr/>
          <a:lstStyle/>
          <a:p>
            <a:r>
              <a:rPr lang="zh-CN" altLang="en-US" dirty="0"/>
              <a:t>这个信息显然可以合并</a:t>
            </a:r>
            <a:endParaRPr lang="en-US" altLang="zh-CN" dirty="0"/>
          </a:p>
          <a:p>
            <a:r>
              <a:rPr lang="zh-CN" altLang="en-US" dirty="0"/>
              <a:t>于是我们使用分治结构，做到了</a:t>
            </a:r>
            <a:r>
              <a:rPr lang="en-US" altLang="zh-CN" dirty="0"/>
              <a:t>O( </a:t>
            </a:r>
            <a:r>
              <a:rPr lang="en-US" altLang="zh-CN" dirty="0" err="1"/>
              <a:t>logn</a:t>
            </a:r>
            <a:r>
              <a:rPr lang="en-US" altLang="zh-CN" dirty="0"/>
              <a:t> )</a:t>
            </a:r>
            <a:r>
              <a:rPr lang="zh-CN" altLang="en-US" dirty="0"/>
              <a:t>单次修改</a:t>
            </a:r>
            <a:endParaRPr lang="en-US" altLang="zh-CN" dirty="0"/>
          </a:p>
          <a:p>
            <a:endParaRPr lang="en-US" altLang="zh-CN" dirty="0"/>
          </a:p>
          <a:p>
            <a:r>
              <a:rPr lang="zh-CN" altLang="en-US" dirty="0"/>
              <a:t>总时间复杂度</a:t>
            </a:r>
            <a:r>
              <a:rPr lang="en-US" altLang="zh-CN" dirty="0"/>
              <a:t>O( </a:t>
            </a:r>
            <a:r>
              <a:rPr lang="en-US" altLang="zh-CN" dirty="0" err="1"/>
              <a:t>nlogn</a:t>
            </a:r>
            <a:r>
              <a:rPr lang="en-US" altLang="zh-CN" dirty="0"/>
              <a:t> )</a:t>
            </a:r>
            <a:endParaRPr lang="zh-CN" altLang="en-US" dirty="0"/>
          </a:p>
        </p:txBody>
      </p:sp>
    </p:spTree>
    <p:extLst>
      <p:ext uri="{BB962C8B-B14F-4D97-AF65-F5344CB8AC3E}">
        <p14:creationId xmlns:p14="http://schemas.microsoft.com/office/powerpoint/2010/main" val="20848461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46BC9-046C-4A7B-8C05-F6D698941AED}"/>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B7B3525E-2BA0-47BF-8084-79FB4847DED7}"/>
              </a:ext>
            </a:extLst>
          </p:cNvPr>
          <p:cNvSpPr>
            <a:spLocks noGrp="1"/>
          </p:cNvSpPr>
          <p:nvPr>
            <p:ph idx="1"/>
          </p:nvPr>
        </p:nvSpPr>
        <p:spPr/>
        <p:txBody>
          <a:bodyPr>
            <a:normAutofit fontScale="92500" lnSpcReduction="20000"/>
          </a:bodyPr>
          <a:lstStyle/>
          <a:p>
            <a:r>
              <a:rPr lang="zh-CN" altLang="en-US" dirty="0"/>
              <a:t>还可以发现：</a:t>
            </a:r>
            <a:endParaRPr lang="en-US" altLang="zh-CN" dirty="0"/>
          </a:p>
          <a:p>
            <a:r>
              <a:rPr lang="zh-CN" altLang="en-US" dirty="0"/>
              <a:t>对每个</a:t>
            </a:r>
            <a:r>
              <a:rPr lang="en-US" altLang="zh-CN" dirty="0"/>
              <a:t>A</a:t>
            </a:r>
            <a:r>
              <a:rPr lang="zh-CN" altLang="en-US" dirty="0"/>
              <a:t>集合中的</a:t>
            </a:r>
            <a:r>
              <a:rPr lang="en-US" altLang="zh-CN" dirty="0"/>
              <a:t>x</a:t>
            </a:r>
            <a:r>
              <a:rPr lang="zh-CN" altLang="en-US" dirty="0"/>
              <a:t>，维护出其在</a:t>
            </a:r>
            <a:r>
              <a:rPr lang="en-US" altLang="zh-CN" dirty="0"/>
              <a:t>B</a:t>
            </a:r>
            <a:r>
              <a:rPr lang="zh-CN" altLang="en-US" dirty="0"/>
              <a:t>集合中的后继</a:t>
            </a:r>
            <a:r>
              <a:rPr lang="en-US" altLang="zh-CN" dirty="0"/>
              <a:t>C-y</a:t>
            </a:r>
          </a:p>
          <a:p>
            <a:r>
              <a:rPr lang="zh-CN" altLang="en-US" dirty="0"/>
              <a:t>对每个</a:t>
            </a:r>
            <a:r>
              <a:rPr lang="en-US" altLang="zh-CN" dirty="0"/>
              <a:t>B</a:t>
            </a:r>
            <a:r>
              <a:rPr lang="zh-CN" altLang="en-US" dirty="0"/>
              <a:t>集合中的</a:t>
            </a:r>
            <a:r>
              <a:rPr lang="en-US" altLang="zh-CN" dirty="0"/>
              <a:t>C-y</a:t>
            </a:r>
            <a:r>
              <a:rPr lang="zh-CN" altLang="en-US" dirty="0"/>
              <a:t>，维护出其在</a:t>
            </a:r>
            <a:r>
              <a:rPr lang="en-US" altLang="zh-CN" dirty="0"/>
              <a:t>A</a:t>
            </a:r>
            <a:r>
              <a:rPr lang="zh-CN" altLang="en-US" dirty="0"/>
              <a:t>集合中的前驱</a:t>
            </a:r>
            <a:r>
              <a:rPr lang="en-US" altLang="zh-CN" dirty="0"/>
              <a:t>x</a:t>
            </a:r>
          </a:p>
          <a:p>
            <a:r>
              <a:rPr lang="zh-CN" altLang="en-US" dirty="0"/>
              <a:t>这样一定是最优的，</a:t>
            </a:r>
            <a:endParaRPr lang="en-US" altLang="zh-CN" dirty="0"/>
          </a:p>
          <a:p>
            <a:r>
              <a:rPr lang="zh-CN" altLang="en-US" dirty="0"/>
              <a:t>每次修改这个前驱后继变动是</a:t>
            </a:r>
            <a:r>
              <a:rPr lang="en-US" altLang="zh-CN" dirty="0"/>
              <a:t>O(1)</a:t>
            </a:r>
            <a:r>
              <a:rPr lang="zh-CN" altLang="en-US" dirty="0"/>
              <a:t>的</a:t>
            </a:r>
            <a:endParaRPr lang="en-US" altLang="zh-CN" dirty="0"/>
          </a:p>
          <a:p>
            <a:r>
              <a:rPr lang="zh-CN" altLang="en-US" dirty="0"/>
              <a:t>这样就可以不用手写平衡树，只需要</a:t>
            </a:r>
            <a:r>
              <a:rPr lang="en-US" altLang="zh-CN" dirty="0" err="1"/>
              <a:t>stl</a:t>
            </a:r>
            <a:r>
              <a:rPr lang="zh-CN" altLang="en-US" dirty="0"/>
              <a:t>的</a:t>
            </a:r>
            <a:r>
              <a:rPr lang="en-US" altLang="zh-CN" dirty="0"/>
              <a:t>set</a:t>
            </a:r>
            <a:r>
              <a:rPr lang="zh-CN" altLang="en-US" dirty="0"/>
              <a:t>就可以了</a:t>
            </a:r>
            <a:endParaRPr lang="en-US" altLang="zh-CN" dirty="0"/>
          </a:p>
          <a:p>
            <a:r>
              <a:rPr lang="zh-CN" altLang="en-US" dirty="0"/>
              <a:t>总时间复杂度</a:t>
            </a:r>
            <a:r>
              <a:rPr lang="en-US" altLang="zh-CN" dirty="0"/>
              <a:t>O( </a:t>
            </a:r>
            <a:r>
              <a:rPr lang="en-US" altLang="zh-CN" dirty="0" err="1"/>
              <a:t>nlogn</a:t>
            </a:r>
            <a:r>
              <a:rPr lang="en-US" altLang="zh-CN" dirty="0"/>
              <a:t> )</a:t>
            </a:r>
            <a:endParaRPr lang="zh-CN" altLang="en-US" dirty="0"/>
          </a:p>
          <a:p>
            <a:endParaRPr lang="zh-CN" altLang="en-US" dirty="0"/>
          </a:p>
        </p:txBody>
      </p:sp>
    </p:spTree>
    <p:extLst>
      <p:ext uri="{BB962C8B-B14F-4D97-AF65-F5344CB8AC3E}">
        <p14:creationId xmlns:p14="http://schemas.microsoft.com/office/powerpoint/2010/main" val="3981842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06C70-ECA6-4D02-B9E1-E7FC21B5082C}"/>
              </a:ext>
            </a:extLst>
          </p:cNvPr>
          <p:cNvSpPr>
            <a:spLocks noGrp="1"/>
          </p:cNvSpPr>
          <p:nvPr>
            <p:ph type="title"/>
          </p:nvPr>
        </p:nvSpPr>
        <p:spPr/>
        <p:txBody>
          <a:bodyPr/>
          <a:lstStyle/>
          <a:p>
            <a:r>
              <a:rPr lang="en-US" altLang="zh-CN" dirty="0"/>
              <a:t>Luogu6617</a:t>
            </a:r>
            <a:r>
              <a:rPr lang="zh-CN" altLang="en-US" dirty="0"/>
              <a:t>查找 </a:t>
            </a:r>
            <a:r>
              <a:rPr lang="en-US" altLang="zh-CN" dirty="0"/>
              <a:t>Search</a:t>
            </a:r>
            <a:endParaRPr lang="zh-CN" altLang="en-US" dirty="0"/>
          </a:p>
        </p:txBody>
      </p:sp>
      <p:sp>
        <p:nvSpPr>
          <p:cNvPr id="3" name="内容占位符 2">
            <a:extLst>
              <a:ext uri="{FF2B5EF4-FFF2-40B4-BE49-F238E27FC236}">
                <a16:creationId xmlns:a16="http://schemas.microsoft.com/office/drawing/2014/main" id="{38C8CE0E-A8EE-4EB3-8DD9-C63ABE17BE3C}"/>
              </a:ext>
            </a:extLst>
          </p:cNvPr>
          <p:cNvSpPr>
            <a:spLocks noGrp="1"/>
          </p:cNvSpPr>
          <p:nvPr>
            <p:ph idx="1"/>
          </p:nvPr>
        </p:nvSpPr>
        <p:spPr/>
        <p:txBody>
          <a:bodyPr/>
          <a:lstStyle/>
          <a:p>
            <a:r>
              <a:rPr lang="zh-CN" altLang="en-US" dirty="0"/>
              <a:t>序列，给定常数</a:t>
            </a:r>
            <a:r>
              <a:rPr lang="en-US" altLang="zh-CN" dirty="0"/>
              <a:t>w</a:t>
            </a:r>
          </a:p>
          <a:p>
            <a:r>
              <a:rPr lang="en-US" altLang="zh-CN" dirty="0"/>
              <a:t>1.</a:t>
            </a:r>
            <a:r>
              <a:rPr lang="zh-CN" altLang="en-US" dirty="0"/>
              <a:t>单点修改</a:t>
            </a:r>
            <a:endParaRPr lang="en-US" altLang="zh-CN" dirty="0"/>
          </a:p>
          <a:p>
            <a:r>
              <a:rPr lang="en-US" altLang="zh-CN" dirty="0"/>
              <a:t>2.</a:t>
            </a:r>
            <a:r>
              <a:rPr lang="zh-CN" altLang="en-US" dirty="0"/>
              <a:t>查询区间</a:t>
            </a:r>
            <a:r>
              <a:rPr lang="zh-CN" altLang="en-US" dirty="0">
                <a:solidFill>
                  <a:srgbClr val="FF0000"/>
                </a:solidFill>
              </a:rPr>
              <a:t>是否存在</a:t>
            </a:r>
            <a:r>
              <a:rPr lang="zh-CN" altLang="en-US" dirty="0"/>
              <a:t>两个数和为</a:t>
            </a:r>
            <a:r>
              <a:rPr lang="en-US" altLang="zh-CN" dirty="0"/>
              <a:t>w</a:t>
            </a:r>
          </a:p>
          <a:p>
            <a:r>
              <a:rPr lang="en-US" altLang="zh-CN" dirty="0"/>
              <a:t>5e5,4s</a:t>
            </a:r>
            <a:endParaRPr lang="zh-CN" altLang="en-US" dirty="0"/>
          </a:p>
        </p:txBody>
      </p:sp>
    </p:spTree>
    <p:extLst>
      <p:ext uri="{BB962C8B-B14F-4D97-AF65-F5344CB8AC3E}">
        <p14:creationId xmlns:p14="http://schemas.microsoft.com/office/powerpoint/2010/main" val="1461577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treap</a:t>
            </a:r>
            <a:endParaRPr lang="zh-CN" altLang="en-US" dirty="0"/>
          </a:p>
        </p:txBody>
      </p:sp>
      <p:sp>
        <p:nvSpPr>
          <p:cNvPr id="3" name="内容占位符 2"/>
          <p:cNvSpPr>
            <a:spLocks noGrp="1"/>
          </p:cNvSpPr>
          <p:nvPr>
            <p:ph idx="1"/>
          </p:nvPr>
        </p:nvSpPr>
        <p:spPr/>
        <p:txBody>
          <a:bodyPr>
            <a:normAutofit/>
          </a:bodyPr>
          <a:lstStyle/>
          <a:p>
            <a:r>
              <a:rPr lang="en-US" altLang="zh-CN" sz="2800" dirty="0" err="1"/>
              <a:t>Treap</a:t>
            </a:r>
            <a:r>
              <a:rPr lang="zh-CN" altLang="en-US" sz="2800" dirty="0"/>
              <a:t>维护权值的时候一般会把相同的权值放在同一个节点上</a:t>
            </a:r>
            <a:endParaRPr lang="en-US" altLang="zh-CN" sz="2800" dirty="0"/>
          </a:p>
          <a:p>
            <a:r>
              <a:rPr lang="zh-CN" altLang="en-US" sz="2800" dirty="0"/>
              <a:t>所以一个</a:t>
            </a:r>
            <a:r>
              <a:rPr lang="en-US" altLang="zh-CN" sz="2800" dirty="0" err="1"/>
              <a:t>treap</a:t>
            </a:r>
            <a:r>
              <a:rPr lang="zh-CN" altLang="en-US" sz="2800" dirty="0"/>
              <a:t>节点需要维护以下信息：</a:t>
            </a:r>
            <a:endParaRPr lang="en-US" altLang="zh-CN" sz="2800" dirty="0"/>
          </a:p>
          <a:p>
            <a:r>
              <a:rPr lang="zh-CN" altLang="en-US" sz="2800" dirty="0"/>
              <a:t>左右儿子</a:t>
            </a:r>
            <a:endParaRPr lang="en-US" altLang="zh-CN" sz="2800" dirty="0"/>
          </a:p>
          <a:p>
            <a:r>
              <a:rPr lang="zh-CN" altLang="en-US" sz="2800" dirty="0"/>
              <a:t>关键字</a:t>
            </a:r>
            <a:endParaRPr lang="en-US" altLang="zh-CN" sz="2800" dirty="0"/>
          </a:p>
          <a:p>
            <a:r>
              <a:rPr lang="zh-CN" altLang="en-US" sz="2800" dirty="0"/>
              <a:t>关键字出现次数</a:t>
            </a:r>
            <a:endParaRPr lang="en-US" altLang="zh-CN" sz="2800" dirty="0"/>
          </a:p>
          <a:p>
            <a:r>
              <a:rPr lang="zh-CN" altLang="en-US" sz="2800" dirty="0"/>
              <a:t>堆随机值</a:t>
            </a:r>
            <a:endParaRPr lang="en-US" altLang="zh-CN" sz="2800" dirty="0"/>
          </a:p>
          <a:p>
            <a:r>
              <a:rPr lang="zh-CN" altLang="en-US" sz="2800" dirty="0"/>
              <a:t>节点大小（即子树大小）</a:t>
            </a:r>
            <a:endParaRPr lang="en-US" altLang="zh-CN" sz="2800" dirty="0"/>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092DB-2CA1-4675-9EB5-33AD76A53D0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565F3B4-81E1-4366-8CDA-DBA5DCAB879D}"/>
              </a:ext>
            </a:extLst>
          </p:cNvPr>
          <p:cNvSpPr>
            <a:spLocks noGrp="1"/>
          </p:cNvSpPr>
          <p:nvPr>
            <p:ph idx="1"/>
          </p:nvPr>
        </p:nvSpPr>
        <p:spPr/>
        <p:txBody>
          <a:bodyPr/>
          <a:lstStyle/>
          <a:p>
            <a:r>
              <a:rPr lang="zh-CN" altLang="en-US" dirty="0"/>
              <a:t>看到问题可以先想到二维数点的转化</a:t>
            </a:r>
            <a:endParaRPr lang="en-US" altLang="zh-CN" dirty="0"/>
          </a:p>
          <a:p>
            <a:r>
              <a:rPr lang="zh-CN" altLang="en-US" dirty="0"/>
              <a:t>每个点</a:t>
            </a:r>
            <a:r>
              <a:rPr lang="en-US" altLang="zh-CN" dirty="0"/>
              <a:t>x</a:t>
            </a:r>
            <a:r>
              <a:rPr lang="zh-CN" altLang="en-US" dirty="0"/>
              <a:t>，设置其前驱为离其最近的</a:t>
            </a:r>
            <a:r>
              <a:rPr lang="en-US" altLang="zh-CN" dirty="0"/>
              <a:t>w-x</a:t>
            </a:r>
            <a:r>
              <a:rPr lang="zh-CN" altLang="en-US" dirty="0"/>
              <a:t>的位置</a:t>
            </a:r>
            <a:endParaRPr lang="en-US" altLang="zh-CN" dirty="0"/>
          </a:p>
          <a:p>
            <a:r>
              <a:rPr lang="zh-CN" altLang="en-US" dirty="0"/>
              <a:t>这个和区间颜色数的转化类似</a:t>
            </a:r>
            <a:endParaRPr lang="en-US" altLang="zh-CN" dirty="0"/>
          </a:p>
          <a:p>
            <a:r>
              <a:rPr lang="zh-CN" altLang="en-US" dirty="0"/>
              <a:t>如何带修改？</a:t>
            </a:r>
          </a:p>
        </p:txBody>
      </p:sp>
    </p:spTree>
    <p:extLst>
      <p:ext uri="{BB962C8B-B14F-4D97-AF65-F5344CB8AC3E}">
        <p14:creationId xmlns:p14="http://schemas.microsoft.com/office/powerpoint/2010/main" val="5506978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67D7D-A94E-4337-A56A-0D76C72EC80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07F31F-2C16-4351-9E50-DDC96919A452}"/>
              </a:ext>
            </a:extLst>
          </p:cNvPr>
          <p:cNvSpPr>
            <a:spLocks noGrp="1"/>
          </p:cNvSpPr>
          <p:nvPr>
            <p:ph idx="1"/>
          </p:nvPr>
        </p:nvSpPr>
        <p:spPr/>
        <p:txBody>
          <a:bodyPr/>
          <a:lstStyle/>
          <a:p>
            <a:r>
              <a:rPr lang="zh-CN" altLang="en-US" dirty="0"/>
              <a:t>每次修改可能影响</a:t>
            </a:r>
            <a:r>
              <a:rPr lang="en-US" altLang="zh-CN" dirty="0"/>
              <a:t>O(n)</a:t>
            </a:r>
            <a:r>
              <a:rPr lang="zh-CN" altLang="en-US" dirty="0"/>
              <a:t>个位置：</a:t>
            </a:r>
            <a:endParaRPr lang="en-US" altLang="zh-CN" dirty="0"/>
          </a:p>
          <a:p>
            <a:r>
              <a:rPr lang="en-US" altLang="zh-CN" dirty="0"/>
              <a:t>w-x x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a:t>
            </a:r>
          </a:p>
          <a:p>
            <a:r>
              <a:rPr lang="zh-CN" altLang="en-US" dirty="0"/>
              <a:t>这样后面每个位置的前驱都是</a:t>
            </a:r>
            <a:r>
              <a:rPr lang="en-US" altLang="zh-CN" dirty="0"/>
              <a:t>w-x</a:t>
            </a:r>
          </a:p>
          <a:p>
            <a:r>
              <a:rPr lang="zh-CN" altLang="en-US" dirty="0"/>
              <a:t>如果修改了</a:t>
            </a:r>
            <a:r>
              <a:rPr lang="en-US" altLang="zh-CN" dirty="0"/>
              <a:t>w-x</a:t>
            </a:r>
            <a:r>
              <a:rPr lang="zh-CN" altLang="en-US" dirty="0"/>
              <a:t>的值，这样会导致</a:t>
            </a:r>
            <a:r>
              <a:rPr lang="en-US" altLang="zh-CN" dirty="0"/>
              <a:t>O(n)</a:t>
            </a:r>
            <a:r>
              <a:rPr lang="zh-CN" altLang="en-US" dirty="0"/>
              <a:t>个修改</a:t>
            </a:r>
            <a:endParaRPr lang="en-US" altLang="zh-CN" dirty="0"/>
          </a:p>
          <a:p>
            <a:r>
              <a:rPr lang="zh-CN" altLang="en-US" dirty="0"/>
              <a:t>观察性质？</a:t>
            </a:r>
          </a:p>
        </p:txBody>
      </p:sp>
    </p:spTree>
    <p:extLst>
      <p:ext uri="{BB962C8B-B14F-4D97-AF65-F5344CB8AC3E}">
        <p14:creationId xmlns:p14="http://schemas.microsoft.com/office/powerpoint/2010/main" val="11878270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6C68B-5838-49F6-9933-A1AAFF5E0AE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72E3E83-584E-4D9B-8325-B9B900C19175}"/>
              </a:ext>
            </a:extLst>
          </p:cNvPr>
          <p:cNvSpPr>
            <a:spLocks noGrp="1"/>
          </p:cNvSpPr>
          <p:nvPr>
            <p:ph idx="1"/>
          </p:nvPr>
        </p:nvSpPr>
        <p:spPr/>
        <p:txBody>
          <a:bodyPr/>
          <a:lstStyle/>
          <a:p>
            <a:r>
              <a:rPr lang="zh-CN" altLang="en-US" dirty="0"/>
              <a:t>注意到这个是存在性判定</a:t>
            </a:r>
            <a:endParaRPr lang="en-US" altLang="zh-CN" dirty="0"/>
          </a:p>
          <a:p>
            <a:r>
              <a:rPr lang="zh-CN" altLang="en-US" dirty="0"/>
              <a:t>如果存在两个</a:t>
            </a:r>
            <a:r>
              <a:rPr lang="en-US" altLang="zh-CN" dirty="0"/>
              <a:t>(i1,j1)</a:t>
            </a:r>
            <a:r>
              <a:rPr lang="zh-CN" altLang="en-US" dirty="0"/>
              <a:t>，</a:t>
            </a:r>
            <a:r>
              <a:rPr lang="en-US" altLang="zh-CN" dirty="0"/>
              <a:t>(i2,j2)</a:t>
            </a:r>
            <a:r>
              <a:rPr lang="zh-CN" altLang="en-US" dirty="0"/>
              <a:t>使得</a:t>
            </a:r>
            <a:r>
              <a:rPr lang="en-US" altLang="zh-CN" dirty="0"/>
              <a:t>a[i1]+a[j1]=</a:t>
            </a:r>
            <a:r>
              <a:rPr lang="en-US" altLang="zh-CN" dirty="0" err="1"/>
              <a:t>w,a</a:t>
            </a:r>
            <a:r>
              <a:rPr lang="en-US" altLang="zh-CN" dirty="0"/>
              <a:t>[i2]+a[j2]=w</a:t>
            </a:r>
            <a:r>
              <a:rPr lang="zh-CN" altLang="en-US" dirty="0"/>
              <a:t>，而且</a:t>
            </a:r>
            <a:r>
              <a:rPr lang="en-US" altLang="zh-CN" dirty="0"/>
              <a:t>[i2,j2]</a:t>
            </a:r>
            <a:r>
              <a:rPr lang="zh-CN" altLang="en-US" dirty="0"/>
              <a:t>包含了</a:t>
            </a:r>
            <a:r>
              <a:rPr lang="en-US" altLang="zh-CN" dirty="0"/>
              <a:t>[i1,j1]</a:t>
            </a:r>
            <a:r>
              <a:rPr lang="zh-CN" altLang="en-US" dirty="0"/>
              <a:t>，则</a:t>
            </a:r>
            <a:r>
              <a:rPr lang="en-US" altLang="zh-CN" dirty="0"/>
              <a:t>(i2,j2)</a:t>
            </a:r>
            <a:r>
              <a:rPr lang="zh-CN" altLang="en-US" dirty="0"/>
              <a:t>没有任何意义</a:t>
            </a:r>
            <a:endParaRPr lang="en-US" altLang="zh-CN" dirty="0"/>
          </a:p>
          <a:p>
            <a:r>
              <a:rPr lang="zh-CN" altLang="en-US" dirty="0"/>
              <a:t>这样每个点只存在</a:t>
            </a:r>
            <a:r>
              <a:rPr lang="en-US" altLang="zh-CN" dirty="0"/>
              <a:t>O(1)</a:t>
            </a:r>
            <a:r>
              <a:rPr lang="zh-CN" altLang="en-US" dirty="0"/>
              <a:t>个配对关系</a:t>
            </a:r>
            <a:endParaRPr lang="en-US" altLang="zh-CN" dirty="0"/>
          </a:p>
          <a:p>
            <a:endParaRPr lang="zh-CN" altLang="en-US" dirty="0"/>
          </a:p>
        </p:txBody>
      </p:sp>
    </p:spTree>
    <p:extLst>
      <p:ext uri="{BB962C8B-B14F-4D97-AF65-F5344CB8AC3E}">
        <p14:creationId xmlns:p14="http://schemas.microsoft.com/office/powerpoint/2010/main" val="36764330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14200-B0C7-4F64-A8A9-9DCD097BD47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7E60710-A007-4D0A-942A-364334D41DEA}"/>
              </a:ext>
            </a:extLst>
          </p:cNvPr>
          <p:cNvSpPr>
            <a:spLocks noGrp="1"/>
          </p:cNvSpPr>
          <p:nvPr>
            <p:ph idx="1"/>
          </p:nvPr>
        </p:nvSpPr>
        <p:spPr/>
        <p:txBody>
          <a:bodyPr/>
          <a:lstStyle/>
          <a:p>
            <a:r>
              <a:rPr lang="zh-CN" altLang="en-US" dirty="0"/>
              <a:t>由于是存在性，所以我们维护</a:t>
            </a:r>
            <a:r>
              <a:rPr lang="en-US" altLang="zh-CN" dirty="0"/>
              <a:t>b[</a:t>
            </a:r>
            <a:r>
              <a:rPr lang="en-US" altLang="zh-CN" dirty="0" err="1"/>
              <a:t>i</a:t>
            </a:r>
            <a:r>
              <a:rPr lang="en-US" altLang="zh-CN" dirty="0"/>
              <a:t>]</a:t>
            </a:r>
            <a:r>
              <a:rPr lang="zh-CN" altLang="en-US" dirty="0"/>
              <a:t>表示每个点的前驱</a:t>
            </a:r>
            <a:endParaRPr lang="en-US" altLang="zh-CN" dirty="0"/>
          </a:p>
          <a:p>
            <a:r>
              <a:rPr lang="zh-CN" altLang="en-US" dirty="0"/>
              <a:t>如果区间</a:t>
            </a:r>
            <a:r>
              <a:rPr lang="en-US" altLang="zh-CN" dirty="0"/>
              <a:t>[</a:t>
            </a:r>
            <a:r>
              <a:rPr lang="en-US" altLang="zh-CN" dirty="0" err="1"/>
              <a:t>l,r</a:t>
            </a:r>
            <a:r>
              <a:rPr lang="en-US" altLang="zh-CN" dirty="0"/>
              <a:t>]</a:t>
            </a:r>
            <a:r>
              <a:rPr lang="zh-CN" altLang="en-US" dirty="0"/>
              <a:t>内</a:t>
            </a:r>
            <a:r>
              <a:rPr lang="en-US" altLang="zh-CN" dirty="0"/>
              <a:t>b[</a:t>
            </a:r>
            <a:r>
              <a:rPr lang="en-US" altLang="zh-CN" dirty="0" err="1"/>
              <a:t>i</a:t>
            </a:r>
            <a:r>
              <a:rPr lang="en-US" altLang="zh-CN" dirty="0"/>
              <a:t>]</a:t>
            </a:r>
            <a:r>
              <a:rPr lang="zh-CN" altLang="en-US" dirty="0"/>
              <a:t>最大值在</a:t>
            </a:r>
            <a:r>
              <a:rPr lang="en-US" altLang="zh-CN" dirty="0"/>
              <a:t>[</a:t>
            </a:r>
            <a:r>
              <a:rPr lang="en-US" altLang="zh-CN" dirty="0" err="1"/>
              <a:t>l,r</a:t>
            </a:r>
            <a:r>
              <a:rPr lang="en-US" altLang="zh-CN" dirty="0"/>
              <a:t>]</a:t>
            </a:r>
            <a:r>
              <a:rPr lang="zh-CN" altLang="en-US" dirty="0"/>
              <a:t>中，则存在，否则不存在</a:t>
            </a:r>
            <a:endParaRPr lang="en-US" altLang="zh-CN" dirty="0"/>
          </a:p>
          <a:p>
            <a:r>
              <a:rPr lang="zh-CN" altLang="en-US" dirty="0"/>
              <a:t>这样只需要</a:t>
            </a:r>
            <a:r>
              <a:rPr lang="en-US" altLang="zh-CN" dirty="0" err="1"/>
              <a:t>rmq</a:t>
            </a:r>
            <a:r>
              <a:rPr lang="zh-CN" altLang="en-US" dirty="0"/>
              <a:t>线段树，和</a:t>
            </a:r>
            <a:r>
              <a:rPr lang="en-US" altLang="zh-CN" dirty="0"/>
              <a:t>set</a:t>
            </a:r>
            <a:r>
              <a:rPr lang="zh-CN" altLang="en-US" dirty="0"/>
              <a:t>维护前驱后继即可</a:t>
            </a:r>
            <a:endParaRPr lang="en-US" altLang="zh-CN" dirty="0"/>
          </a:p>
          <a:p>
            <a:endParaRPr lang="en-US" altLang="zh-CN" dirty="0"/>
          </a:p>
          <a:p>
            <a:r>
              <a:rPr lang="en-US" altLang="zh-CN" dirty="0"/>
              <a:t>O( </a:t>
            </a:r>
            <a:r>
              <a:rPr lang="en-US" altLang="zh-CN" dirty="0" err="1"/>
              <a:t>n+mlogn</a:t>
            </a:r>
            <a:r>
              <a:rPr lang="en-US" altLang="zh-CN" dirty="0"/>
              <a:t> )</a:t>
            </a:r>
            <a:endParaRPr lang="zh-CN" altLang="en-US" dirty="0"/>
          </a:p>
        </p:txBody>
      </p:sp>
    </p:spTree>
    <p:extLst>
      <p:ext uri="{BB962C8B-B14F-4D97-AF65-F5344CB8AC3E}">
        <p14:creationId xmlns:p14="http://schemas.microsoft.com/office/powerpoint/2010/main" val="9014554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77694-F802-4BCB-8220-2317C21D2171}"/>
              </a:ext>
            </a:extLst>
          </p:cNvPr>
          <p:cNvSpPr>
            <a:spLocks noGrp="1"/>
          </p:cNvSpPr>
          <p:nvPr>
            <p:ph type="title"/>
          </p:nvPr>
        </p:nvSpPr>
        <p:spPr/>
        <p:txBody>
          <a:bodyPr>
            <a:normAutofit fontScale="90000"/>
          </a:bodyPr>
          <a:lstStyle/>
          <a:p>
            <a:r>
              <a:rPr lang="en-US" altLang="zh-CN" dirty="0"/>
              <a:t>Luogu5069 [Ynoi2015]</a:t>
            </a:r>
            <a:r>
              <a:rPr lang="zh-CN" altLang="en-US" dirty="0"/>
              <a:t>纵使日薄西山</a:t>
            </a:r>
          </a:p>
        </p:txBody>
      </p:sp>
      <p:sp>
        <p:nvSpPr>
          <p:cNvPr id="3" name="内容占位符 2">
            <a:extLst>
              <a:ext uri="{FF2B5EF4-FFF2-40B4-BE49-F238E27FC236}">
                <a16:creationId xmlns:a16="http://schemas.microsoft.com/office/drawing/2014/main" id="{0D00EABB-AE13-4C03-B1B4-A40980F53758}"/>
              </a:ext>
            </a:extLst>
          </p:cNvPr>
          <p:cNvSpPr>
            <a:spLocks noGrp="1"/>
          </p:cNvSpPr>
          <p:nvPr>
            <p:ph idx="1"/>
          </p:nvPr>
        </p:nvSpPr>
        <p:spPr/>
        <p:txBody>
          <a:bodyPr>
            <a:normAutofit fontScale="92500"/>
          </a:bodyPr>
          <a:lstStyle/>
          <a:p>
            <a:r>
              <a:rPr lang="zh-CN" altLang="en-US" dirty="0"/>
              <a:t>珂朵莉想让你维护一个长度为 </a:t>
            </a:r>
            <a:r>
              <a:rPr lang="en-US" altLang="zh-CN" dirty="0"/>
              <a:t>n</a:t>
            </a:r>
            <a:r>
              <a:rPr lang="zh-CN" altLang="en-US" dirty="0"/>
              <a:t> 的正整数序列 </a:t>
            </a:r>
            <a:r>
              <a:rPr lang="en-US" altLang="zh-CN" dirty="0"/>
              <a:t>a[1],…a[n]</a:t>
            </a:r>
            <a:r>
              <a:rPr lang="zh-CN" altLang="en-US" dirty="0"/>
              <a:t>​，支持修改序列中某个位置的值。</a:t>
            </a:r>
          </a:p>
          <a:p>
            <a:r>
              <a:rPr lang="zh-CN" altLang="en-US" dirty="0"/>
              <a:t>每次修改后问对序列重复进行以下操作，需要进行几次操作才能使序列变为全 </a:t>
            </a:r>
            <a:r>
              <a:rPr lang="en-US" altLang="zh-CN" dirty="0"/>
              <a:t>0</a:t>
            </a:r>
            <a:r>
              <a:rPr lang="zh-CN" altLang="en-US" dirty="0"/>
              <a:t>（询问后序列和询问前相同，不会变为全 </a:t>
            </a:r>
            <a:r>
              <a:rPr lang="en-US" altLang="zh-CN" dirty="0"/>
              <a:t>0</a:t>
            </a:r>
            <a:r>
              <a:rPr lang="zh-CN" altLang="en-US" dirty="0"/>
              <a:t>）：</a:t>
            </a:r>
          </a:p>
          <a:p>
            <a:r>
              <a:rPr lang="zh-CN" altLang="en-US" dirty="0"/>
              <a:t>选出序列中最大值的出现位置，若有多个最大值则选位置标号最小的一个，设位置为 </a:t>
            </a:r>
            <a:r>
              <a:rPr lang="en-US" altLang="zh-CN" dirty="0"/>
              <a:t>x</a:t>
            </a:r>
            <a:r>
              <a:rPr lang="zh-CN" altLang="en-US" dirty="0"/>
              <a:t>，则将 </a:t>
            </a:r>
            <a:r>
              <a:rPr lang="en-US" altLang="zh-CN" dirty="0"/>
              <a:t>a[x],a[x-1],a[x+1]​</a:t>
            </a:r>
            <a:r>
              <a:rPr lang="zh-CN" altLang="en-US" dirty="0"/>
              <a:t> 的值减 </a:t>
            </a:r>
            <a:r>
              <a:rPr lang="en-US" altLang="zh-CN" dirty="0"/>
              <a:t>1</a:t>
            </a:r>
            <a:r>
              <a:rPr lang="zh-CN" altLang="en-US" dirty="0"/>
              <a:t>，如果序列中存在小于</a:t>
            </a:r>
            <a:r>
              <a:rPr lang="en-US" altLang="zh-CN" dirty="0"/>
              <a:t>0</a:t>
            </a:r>
            <a:r>
              <a:rPr lang="zh-CN" altLang="en-US" dirty="0"/>
              <a:t>的数，则把对应的数改为 </a:t>
            </a:r>
            <a:r>
              <a:rPr lang="en-US" altLang="zh-CN" dirty="0"/>
              <a:t>0</a:t>
            </a:r>
            <a:r>
              <a:rPr lang="zh-CN" altLang="en-US" dirty="0"/>
              <a:t>。</a:t>
            </a:r>
          </a:p>
          <a:p>
            <a:endParaRPr lang="zh-CN" altLang="en-US" dirty="0"/>
          </a:p>
        </p:txBody>
      </p:sp>
    </p:spTree>
    <p:extLst>
      <p:ext uri="{BB962C8B-B14F-4D97-AF65-F5344CB8AC3E}">
        <p14:creationId xmlns:p14="http://schemas.microsoft.com/office/powerpoint/2010/main" val="21716882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74B57-C271-407C-8E43-8F69772EDB4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BB9A8EC-C219-400B-8049-9349A074AD34}"/>
              </a:ext>
            </a:extLst>
          </p:cNvPr>
          <p:cNvSpPr>
            <a:spLocks noGrp="1"/>
          </p:cNvSpPr>
          <p:nvPr>
            <p:ph idx="1"/>
          </p:nvPr>
        </p:nvSpPr>
        <p:spPr/>
        <p:txBody>
          <a:bodyPr/>
          <a:lstStyle/>
          <a:p>
            <a:r>
              <a:rPr lang="zh-CN" altLang="en-US" dirty="0"/>
              <a:t>可以发现如果一个位置被操作了，那这个值和旁边两个值会一起减，而且一个位置被操作意味着这个值不会比旁边两个值小</a:t>
            </a:r>
            <a:endParaRPr lang="en-US" altLang="zh-CN" dirty="0"/>
          </a:p>
          <a:p>
            <a:r>
              <a:rPr lang="zh-CN" altLang="en-US" dirty="0"/>
              <a:t>所以这里旁边两个值就不会有贡献了，因为会被中间那个一直操作给提前减到</a:t>
            </a:r>
            <a:r>
              <a:rPr lang="en-US" altLang="zh-CN" dirty="0"/>
              <a:t>0</a:t>
            </a:r>
            <a:endParaRPr lang="zh-CN" altLang="en-US" dirty="0"/>
          </a:p>
        </p:txBody>
      </p:sp>
    </p:spTree>
    <p:extLst>
      <p:ext uri="{BB962C8B-B14F-4D97-AF65-F5344CB8AC3E}">
        <p14:creationId xmlns:p14="http://schemas.microsoft.com/office/powerpoint/2010/main" val="22241577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6DAC59-43F0-4EDA-BECE-26B7E5E3DE4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92B30E5-747B-42F4-A935-E56084BEDA46}"/>
              </a:ext>
            </a:extLst>
          </p:cNvPr>
          <p:cNvSpPr>
            <a:spLocks noGrp="1"/>
          </p:cNvSpPr>
          <p:nvPr>
            <p:ph idx="1"/>
          </p:nvPr>
        </p:nvSpPr>
        <p:spPr/>
        <p:txBody>
          <a:bodyPr/>
          <a:lstStyle/>
          <a:p>
            <a:r>
              <a:rPr lang="zh-CN" altLang="en-US" dirty="0"/>
              <a:t>将原序列进行极长单调划分</a:t>
            </a:r>
            <a:endParaRPr lang="en-US" altLang="zh-CN" dirty="0"/>
          </a:p>
          <a:p>
            <a:r>
              <a:rPr lang="zh-CN" altLang="en-US" dirty="0"/>
              <a:t>发现对于每个极长单调区间，答案一定是所有奇数位置或者所有偶数位置的和</a:t>
            </a:r>
          </a:p>
        </p:txBody>
      </p:sp>
      <p:pic>
        <p:nvPicPr>
          <p:cNvPr id="4" name="图片 3">
            <a:extLst>
              <a:ext uri="{FF2B5EF4-FFF2-40B4-BE49-F238E27FC236}">
                <a16:creationId xmlns:a16="http://schemas.microsoft.com/office/drawing/2014/main" id="{01716569-1B6A-4FEE-BFC8-9325F48B7FA3}"/>
              </a:ext>
            </a:extLst>
          </p:cNvPr>
          <p:cNvPicPr>
            <a:picLocks noChangeAspect="1"/>
          </p:cNvPicPr>
          <p:nvPr/>
        </p:nvPicPr>
        <p:blipFill>
          <a:blip r:embed="rId2"/>
          <a:stretch>
            <a:fillRect/>
          </a:stretch>
        </p:blipFill>
        <p:spPr>
          <a:xfrm>
            <a:off x="1475656" y="3429000"/>
            <a:ext cx="2964358" cy="3313897"/>
          </a:xfrm>
          <a:prstGeom prst="rect">
            <a:avLst/>
          </a:prstGeom>
        </p:spPr>
      </p:pic>
    </p:spTree>
    <p:extLst>
      <p:ext uri="{BB962C8B-B14F-4D97-AF65-F5344CB8AC3E}">
        <p14:creationId xmlns:p14="http://schemas.microsoft.com/office/powerpoint/2010/main" val="4264735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591C7-720C-4351-A0E6-EF7981B2556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E177016-57CB-4024-A1CE-A453033D54EE}"/>
              </a:ext>
            </a:extLst>
          </p:cNvPr>
          <p:cNvSpPr>
            <a:spLocks noGrp="1"/>
          </p:cNvSpPr>
          <p:nvPr>
            <p:ph idx="1"/>
          </p:nvPr>
        </p:nvSpPr>
        <p:spPr/>
        <p:txBody>
          <a:bodyPr/>
          <a:lstStyle/>
          <a:p>
            <a:r>
              <a:rPr lang="zh-CN" altLang="en-US" dirty="0"/>
              <a:t>可以发现每次单点修改只会影响到这个点以及左右两个点是否成为局部极大值</a:t>
            </a:r>
            <a:endParaRPr lang="en-US" altLang="zh-CN" dirty="0"/>
          </a:p>
          <a:p>
            <a:r>
              <a:rPr lang="zh-CN" altLang="en-US" dirty="0"/>
              <a:t>还有可能影响到旁边两个极长单调区间的状态</a:t>
            </a:r>
            <a:endParaRPr lang="en-US" altLang="zh-CN" dirty="0"/>
          </a:p>
          <a:p>
            <a:r>
              <a:rPr lang="zh-CN" altLang="en-US" dirty="0"/>
              <a:t>这里影响是</a:t>
            </a:r>
            <a:r>
              <a:rPr lang="en-US" altLang="zh-CN" dirty="0"/>
              <a:t>O(1)</a:t>
            </a:r>
            <a:r>
              <a:rPr lang="zh-CN" altLang="en-US" dirty="0"/>
              <a:t>的，所以可以高效维护</a:t>
            </a:r>
            <a:endParaRPr lang="en-US" altLang="zh-CN" dirty="0"/>
          </a:p>
          <a:p>
            <a:r>
              <a:rPr lang="zh-CN" altLang="en-US" dirty="0"/>
              <a:t>细节比较多</a:t>
            </a:r>
            <a:endParaRPr lang="en-US" altLang="zh-CN" dirty="0"/>
          </a:p>
          <a:p>
            <a:endParaRPr lang="en-US" altLang="zh-CN" dirty="0"/>
          </a:p>
          <a:p>
            <a:r>
              <a:rPr lang="en-US" altLang="zh-CN" dirty="0"/>
              <a:t>O( </a:t>
            </a:r>
            <a:r>
              <a:rPr lang="en-US" altLang="zh-CN" dirty="0" err="1"/>
              <a:t>mlogn</a:t>
            </a:r>
            <a:r>
              <a:rPr lang="en-US" altLang="zh-CN" dirty="0"/>
              <a:t> )</a:t>
            </a:r>
            <a:endParaRPr lang="zh-CN" altLang="en-US" dirty="0"/>
          </a:p>
        </p:txBody>
      </p:sp>
    </p:spTree>
    <p:extLst>
      <p:ext uri="{BB962C8B-B14F-4D97-AF65-F5344CB8AC3E}">
        <p14:creationId xmlns:p14="http://schemas.microsoft.com/office/powerpoint/2010/main" val="31281065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“李超线段树”</a:t>
            </a:r>
          </a:p>
        </p:txBody>
      </p:sp>
      <p:sp>
        <p:nvSpPr>
          <p:cNvPr id="3" name="内容占位符 2"/>
          <p:cNvSpPr>
            <a:spLocks noGrp="1"/>
          </p:cNvSpPr>
          <p:nvPr>
            <p:ph idx="1"/>
          </p:nvPr>
        </p:nvSpPr>
        <p:spPr/>
        <p:txBody>
          <a:bodyPr>
            <a:normAutofit/>
          </a:bodyPr>
          <a:lstStyle/>
          <a:p>
            <a:r>
              <a:rPr lang="en-US" altLang="zh-CN" sz="2800" dirty="0"/>
              <a:t>Luogu4069 [SDOI2016]</a:t>
            </a:r>
            <a:r>
              <a:rPr lang="zh-CN" altLang="en-US" sz="2800" dirty="0"/>
              <a:t>游戏</a:t>
            </a:r>
            <a:endParaRPr lang="en-US" altLang="zh-CN" sz="2800" dirty="0"/>
          </a:p>
          <a:p>
            <a:r>
              <a:rPr lang="en-US" altLang="zh-CN" sz="2800" dirty="0"/>
              <a:t>Luogu4097 [HEOI2013]Segment</a:t>
            </a:r>
          </a:p>
          <a:p>
            <a:r>
              <a:rPr lang="zh-CN" altLang="en-US" sz="2800" dirty="0"/>
              <a:t>区间对一个等差数列取</a:t>
            </a:r>
            <a:r>
              <a:rPr lang="en-US" altLang="zh-CN" sz="2800" dirty="0"/>
              <a:t>max</a:t>
            </a:r>
            <a:r>
              <a:rPr lang="zh-CN" altLang="en-US" sz="2800" dirty="0"/>
              <a:t>，查询单点的值，具体题意可以找那个题看看。</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sz="2800" dirty="0"/>
              <a:t>写个线段树</a:t>
            </a:r>
            <a:endParaRPr lang="en-US" altLang="zh-CN" sz="2800" dirty="0"/>
          </a:p>
          <a:p>
            <a:r>
              <a:rPr lang="zh-CN" altLang="en-US" sz="2800" dirty="0"/>
              <a:t>每个节点维护一个永久化的标记，标记存的是一个等差数列，表示这个节点对这个等差数列取了</a:t>
            </a:r>
            <a:r>
              <a:rPr lang="en-US" altLang="zh-CN" sz="2800" dirty="0"/>
              <a:t>max</a:t>
            </a:r>
          </a:p>
          <a:p>
            <a:endParaRPr lang="zh-CN" altLang="en-US" dirty="0"/>
          </a:p>
        </p:txBody>
      </p:sp>
      <p:pic>
        <p:nvPicPr>
          <p:cNvPr id="4" name="图片 3"/>
          <p:cNvPicPr>
            <a:picLocks noChangeAspect="1"/>
          </p:cNvPicPr>
          <p:nvPr/>
        </p:nvPicPr>
        <p:blipFill>
          <a:blip r:embed="rId2" cstate="print"/>
          <a:stretch>
            <a:fillRect/>
          </a:stretch>
        </p:blipFill>
        <p:spPr>
          <a:xfrm>
            <a:off x="755576" y="3501008"/>
            <a:ext cx="1785938" cy="24860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2252</TotalTime>
  <Words>7466</Words>
  <Application>Microsoft Office PowerPoint</Application>
  <PresentationFormat>全屏显示(4:3)</PresentationFormat>
  <Paragraphs>646</Paragraphs>
  <Slides>151</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56" baseType="lpstr">
      <vt:lpstr>-apple-system</vt:lpstr>
      <vt:lpstr>Arial</vt:lpstr>
      <vt:lpstr>Calibri</vt:lpstr>
      <vt:lpstr>Office 主题</vt:lpstr>
      <vt:lpstr>Bitmap Image</vt:lpstr>
      <vt:lpstr>简单数据结构</vt:lpstr>
      <vt:lpstr>1.序列维护（线段树&amp;平衡树）</vt:lpstr>
      <vt:lpstr>线段树</vt:lpstr>
      <vt:lpstr>平衡树</vt:lpstr>
      <vt:lpstr>二叉搜索树</vt:lpstr>
      <vt:lpstr>平衡树</vt:lpstr>
      <vt:lpstr>treap</vt:lpstr>
      <vt:lpstr>treap</vt:lpstr>
      <vt:lpstr>treap</vt:lpstr>
      <vt:lpstr>说要讲模板，这里就利用一下hzwer的吧</vt:lpstr>
      <vt:lpstr>旋转</vt:lpstr>
      <vt:lpstr>Treap的旋转</vt:lpstr>
      <vt:lpstr>Treap的插入</vt:lpstr>
      <vt:lpstr>Code</vt:lpstr>
      <vt:lpstr>Treap的删除</vt:lpstr>
      <vt:lpstr>Treap的删除</vt:lpstr>
      <vt:lpstr>Code</vt:lpstr>
      <vt:lpstr>Treap的查询</vt:lpstr>
      <vt:lpstr>Treap维护权值</vt:lpstr>
      <vt:lpstr>Treap的其他功能</vt:lpstr>
      <vt:lpstr>splay</vt:lpstr>
      <vt:lpstr>splay</vt:lpstr>
      <vt:lpstr>splay</vt:lpstr>
      <vt:lpstr>Disadvantage</vt:lpstr>
      <vt:lpstr>Advantage</vt:lpstr>
      <vt:lpstr>打个广告——WBLT</vt:lpstr>
      <vt:lpstr>打个广告——WBLT</vt:lpstr>
      <vt:lpstr>替罪羊树</vt:lpstr>
      <vt:lpstr>PowerPoint 演示文稿</vt:lpstr>
      <vt:lpstr>大概拿来解决什么样的题</vt:lpstr>
      <vt:lpstr>Key</vt:lpstr>
      <vt:lpstr>Fact</vt:lpstr>
      <vt:lpstr>Luogu2023 [AHOI2009]维护序列</vt:lpstr>
      <vt:lpstr>Problem</vt:lpstr>
      <vt:lpstr>Solution</vt:lpstr>
      <vt:lpstr>常见的打标记的操作</vt:lpstr>
      <vt:lpstr>Luogu4513 小白逛公园</vt:lpstr>
      <vt:lpstr>Solution</vt:lpstr>
      <vt:lpstr>Solution</vt:lpstr>
      <vt:lpstr>Luogu2042 [NOI2005]维护数列</vt:lpstr>
      <vt:lpstr>Solution</vt:lpstr>
      <vt:lpstr>Luogu5482 [JLOI2011]不等式组</vt:lpstr>
      <vt:lpstr>Solution</vt:lpstr>
      <vt:lpstr>Luogu1471 方差</vt:lpstr>
      <vt:lpstr>Solution</vt:lpstr>
      <vt:lpstr>Solution</vt:lpstr>
      <vt:lpstr>某经典问题</vt:lpstr>
      <vt:lpstr>Solution</vt:lpstr>
      <vt:lpstr>Solution</vt:lpstr>
      <vt:lpstr>Luogu4198 楼房重建</vt:lpstr>
      <vt:lpstr>Solution1</vt:lpstr>
      <vt:lpstr>Solution1</vt:lpstr>
      <vt:lpstr>Solution2</vt:lpstr>
      <vt:lpstr>Solution2</vt:lpstr>
      <vt:lpstr>Solution2</vt:lpstr>
      <vt:lpstr>Solution2</vt:lpstr>
      <vt:lpstr>Solution2</vt:lpstr>
      <vt:lpstr>Solution2</vt:lpstr>
      <vt:lpstr>Luogu4036 [JSOI2008]火星人</vt:lpstr>
      <vt:lpstr>Solution</vt:lpstr>
      <vt:lpstr>Solution</vt:lpstr>
      <vt:lpstr>Luogu6327 区间加区间sin和</vt:lpstr>
      <vt:lpstr>Solution</vt:lpstr>
      <vt:lpstr>Solution</vt:lpstr>
      <vt:lpstr>Luogu5278: 算术天才⑨与等差数列</vt:lpstr>
      <vt:lpstr>Solution1</vt:lpstr>
      <vt:lpstr>Solution1</vt:lpstr>
      <vt:lpstr>Solution1</vt:lpstr>
      <vt:lpstr>Solution1</vt:lpstr>
      <vt:lpstr>Solution1</vt:lpstr>
      <vt:lpstr>Solution2</vt:lpstr>
      <vt:lpstr>Solution2</vt:lpstr>
      <vt:lpstr>Solution2</vt:lpstr>
      <vt:lpstr>Solution2</vt:lpstr>
      <vt:lpstr>Solution2</vt:lpstr>
      <vt:lpstr>Luogu3586 [POI2015]Logistyka</vt:lpstr>
      <vt:lpstr>Solution</vt:lpstr>
      <vt:lpstr>Proof</vt:lpstr>
      <vt:lpstr>Proof</vt:lpstr>
      <vt:lpstr>Solution</vt:lpstr>
      <vt:lpstr>Luogu6105 [Ynoi2010]iepsmCmq</vt:lpstr>
      <vt:lpstr>Solution</vt:lpstr>
      <vt:lpstr>Solution</vt:lpstr>
      <vt:lpstr>Solution1</vt:lpstr>
      <vt:lpstr>Solution1</vt:lpstr>
      <vt:lpstr>Solution1</vt:lpstr>
      <vt:lpstr>Solution1</vt:lpstr>
      <vt:lpstr>Solution2</vt:lpstr>
      <vt:lpstr>Luogu6617查找 Search</vt:lpstr>
      <vt:lpstr>Solution</vt:lpstr>
      <vt:lpstr>Solution</vt:lpstr>
      <vt:lpstr>Solution</vt:lpstr>
      <vt:lpstr>Solution</vt:lpstr>
      <vt:lpstr>Luogu5069 [Ynoi2015]纵使日薄西山</vt:lpstr>
      <vt:lpstr>Solution</vt:lpstr>
      <vt:lpstr>Solution</vt:lpstr>
      <vt:lpstr>Solution</vt:lpstr>
      <vt:lpstr>“李超线段树”</vt:lpstr>
      <vt:lpstr>Solution</vt:lpstr>
      <vt:lpstr>Solution</vt:lpstr>
      <vt:lpstr>Solution</vt:lpstr>
      <vt:lpstr>Solution</vt:lpstr>
      <vt:lpstr>Solution</vt:lpstr>
      <vt:lpstr>Luogu5608 [Ynoi2013]文化课</vt:lpstr>
      <vt:lpstr>Solution</vt:lpstr>
      <vt:lpstr>区间值修改</vt:lpstr>
      <vt:lpstr>区间符号修改</vt:lpstr>
      <vt:lpstr>区间符号修改</vt:lpstr>
      <vt:lpstr>区间信息合并</vt:lpstr>
      <vt:lpstr>Complexity</vt:lpstr>
      <vt:lpstr>Complexity</vt:lpstr>
      <vt:lpstr>2.简单的均摊复杂度问题</vt:lpstr>
      <vt:lpstr>序列染色段数均摊</vt:lpstr>
      <vt:lpstr>序列染色段数均摊</vt:lpstr>
      <vt:lpstr>忘了在哪里看到的题1</vt:lpstr>
      <vt:lpstr>Solution</vt:lpstr>
      <vt:lpstr>Solution1</vt:lpstr>
      <vt:lpstr>Solution1</vt:lpstr>
      <vt:lpstr>Solution2</vt:lpstr>
      <vt:lpstr>“重量”平衡树</vt:lpstr>
      <vt:lpstr>“重量”平衡树</vt:lpstr>
      <vt:lpstr>Luogu5610 [Ynoi2013]大学</vt:lpstr>
      <vt:lpstr>Solution</vt:lpstr>
      <vt:lpstr>Solution</vt:lpstr>
      <vt:lpstr>CF438D</vt:lpstr>
      <vt:lpstr>Solution</vt:lpstr>
      <vt:lpstr>HDU 6315 Naive Operations</vt:lpstr>
      <vt:lpstr>Solution</vt:lpstr>
      <vt:lpstr>Solution</vt:lpstr>
      <vt:lpstr>UOJ228. 基础数据结构练习题</vt:lpstr>
      <vt:lpstr>Solution</vt:lpstr>
      <vt:lpstr>Solution</vt:lpstr>
      <vt:lpstr>Solution</vt:lpstr>
      <vt:lpstr>Luogu5068 [Ynoi2015]我回来了&amp; [Code+#7]教科书般的亵渎</vt:lpstr>
      <vt:lpstr>Solution</vt:lpstr>
      <vt:lpstr>Solution</vt:lpstr>
      <vt:lpstr>Luogu5066[Ynoi2014]誰も彼もが、正義の名のもとに</vt:lpstr>
      <vt:lpstr>Solution</vt:lpstr>
      <vt:lpstr>Solution</vt:lpstr>
      <vt:lpstr>Solution</vt:lpstr>
      <vt:lpstr>Luogu3747 [六省联考2017]相逢是问候</vt:lpstr>
      <vt:lpstr>Solution</vt:lpstr>
      <vt:lpstr>Solution</vt:lpstr>
      <vt:lpstr>Old Driver Tree</vt:lpstr>
      <vt:lpstr>Old Driver Tree</vt:lpstr>
      <vt:lpstr>Old Driver Tree</vt:lpstr>
      <vt:lpstr>Old Driver Tree</vt:lpstr>
      <vt:lpstr>Old Driver Tree</vt:lpstr>
      <vt:lpstr>Effect</vt:lpstr>
      <vt:lpstr>PowerPoint 演示文稿</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Cai Chengze</cp:lastModifiedBy>
  <cp:revision>299</cp:revision>
  <dcterms:created xsi:type="dcterms:W3CDTF">2019-01-25T09:16:00Z</dcterms:created>
  <dcterms:modified xsi:type="dcterms:W3CDTF">2020-12-09T16:18:15Z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