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5.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2"/>
    <p:sldMasterId id="2147483669" r:id="rId3"/>
    <p:sldMasterId id="2147483685" r:id="rId4"/>
    <p:sldMasterId id="2147483701" r:id="rId5"/>
    <p:sldMasterId id="2147483717" r:id="rId6"/>
  </p:sldMasterIdLst>
  <p:notesMasterIdLst>
    <p:notesMasterId r:id="rId111"/>
  </p:notesMasterIdLst>
  <p:handoutMasterIdLst>
    <p:handoutMasterId r:id="rId112"/>
  </p:handoutMasterIdLst>
  <p:sldIdLst>
    <p:sldId id="677" r:id="rId7"/>
    <p:sldId id="356" r:id="rId8"/>
    <p:sldId id="473" r:id="rId9"/>
    <p:sldId id="563" r:id="rId10"/>
    <p:sldId id="564" r:id="rId11"/>
    <p:sldId id="621" r:id="rId12"/>
    <p:sldId id="565" r:id="rId13"/>
    <p:sldId id="566" r:id="rId14"/>
    <p:sldId id="567" r:id="rId15"/>
    <p:sldId id="652" r:id="rId16"/>
    <p:sldId id="651" r:id="rId17"/>
    <p:sldId id="626" r:id="rId18"/>
    <p:sldId id="627" r:id="rId19"/>
    <p:sldId id="653" r:id="rId20"/>
    <p:sldId id="629" r:id="rId21"/>
    <p:sldId id="633" r:id="rId22"/>
    <p:sldId id="634" r:id="rId23"/>
    <p:sldId id="639" r:id="rId24"/>
    <p:sldId id="640" r:id="rId25"/>
    <p:sldId id="641" r:id="rId26"/>
    <p:sldId id="642" r:id="rId27"/>
    <p:sldId id="643" r:id="rId28"/>
    <p:sldId id="644" r:id="rId29"/>
    <p:sldId id="645" r:id="rId30"/>
    <p:sldId id="646" r:id="rId31"/>
    <p:sldId id="647" r:id="rId32"/>
    <p:sldId id="619" r:id="rId33"/>
    <p:sldId id="569" r:id="rId34"/>
    <p:sldId id="570" r:id="rId35"/>
    <p:sldId id="571" r:id="rId36"/>
    <p:sldId id="572" r:id="rId37"/>
    <p:sldId id="573" r:id="rId38"/>
    <p:sldId id="574" r:id="rId39"/>
    <p:sldId id="575" r:id="rId40"/>
    <p:sldId id="576" r:id="rId41"/>
    <p:sldId id="577" r:id="rId42"/>
    <p:sldId id="578" r:id="rId43"/>
    <p:sldId id="579" r:id="rId44"/>
    <p:sldId id="580" r:id="rId45"/>
    <p:sldId id="581" r:id="rId46"/>
    <p:sldId id="582" r:id="rId47"/>
    <p:sldId id="583" r:id="rId48"/>
    <p:sldId id="584" r:id="rId49"/>
    <p:sldId id="585" r:id="rId50"/>
    <p:sldId id="586" r:id="rId51"/>
    <p:sldId id="587" r:id="rId52"/>
    <p:sldId id="588" r:id="rId53"/>
    <p:sldId id="589" r:id="rId54"/>
    <p:sldId id="590" r:id="rId55"/>
    <p:sldId id="591" r:id="rId56"/>
    <p:sldId id="592" r:id="rId57"/>
    <p:sldId id="593" r:id="rId58"/>
    <p:sldId id="594" r:id="rId59"/>
    <p:sldId id="595" r:id="rId60"/>
    <p:sldId id="596" r:id="rId61"/>
    <p:sldId id="597" r:id="rId62"/>
    <p:sldId id="598" r:id="rId63"/>
    <p:sldId id="693" r:id="rId64"/>
    <p:sldId id="694" r:id="rId65"/>
    <p:sldId id="695" r:id="rId66"/>
    <p:sldId id="696" r:id="rId67"/>
    <p:sldId id="697" r:id="rId68"/>
    <p:sldId id="698" r:id="rId69"/>
    <p:sldId id="699" r:id="rId70"/>
    <p:sldId id="700" r:id="rId71"/>
    <p:sldId id="701" r:id="rId72"/>
    <p:sldId id="702" r:id="rId73"/>
    <p:sldId id="703" r:id="rId74"/>
    <p:sldId id="704" r:id="rId75"/>
    <p:sldId id="654" r:id="rId76"/>
    <p:sldId id="655" r:id="rId77"/>
    <p:sldId id="656" r:id="rId78"/>
    <p:sldId id="657" r:id="rId79"/>
    <p:sldId id="658" r:id="rId80"/>
    <p:sldId id="659" r:id="rId81"/>
    <p:sldId id="660" r:id="rId82"/>
    <p:sldId id="661" r:id="rId83"/>
    <p:sldId id="662" r:id="rId84"/>
    <p:sldId id="663" r:id="rId85"/>
    <p:sldId id="664" r:id="rId86"/>
    <p:sldId id="665" r:id="rId87"/>
    <p:sldId id="666" r:id="rId88"/>
    <p:sldId id="667" r:id="rId89"/>
    <p:sldId id="668" r:id="rId90"/>
    <p:sldId id="669" r:id="rId91"/>
    <p:sldId id="670" r:id="rId92"/>
    <p:sldId id="671" r:id="rId93"/>
    <p:sldId id="672" r:id="rId94"/>
    <p:sldId id="673" r:id="rId95"/>
    <p:sldId id="705" r:id="rId96"/>
    <p:sldId id="706" r:id="rId97"/>
    <p:sldId id="707" r:id="rId98"/>
    <p:sldId id="708" r:id="rId99"/>
    <p:sldId id="709" r:id="rId100"/>
    <p:sldId id="710" r:id="rId101"/>
    <p:sldId id="711" r:id="rId102"/>
    <p:sldId id="712" r:id="rId103"/>
    <p:sldId id="713" r:id="rId104"/>
    <p:sldId id="714" r:id="rId105"/>
    <p:sldId id="715" r:id="rId106"/>
    <p:sldId id="716" r:id="rId107"/>
    <p:sldId id="717" r:id="rId108"/>
    <p:sldId id="718" r:id="rId109"/>
    <p:sldId id="692" r:id="rId11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eo" initials="N" lastIdx="24" clrIdx="0"/>
  <p:cmAuthor id="1" name="caoxs" initials="cxs" lastIdx="31" clrIdx="1"/>
  <p:cmAuthor id="2" name="Chen Jun" initials="CJ" lastIdx="7"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D9"/>
    <a:srgbClr val="66CCFF"/>
    <a:srgbClr val="99CCFF"/>
    <a:srgbClr val="FF9900"/>
    <a:srgbClr val="E2E2F6"/>
    <a:srgbClr val="F4C4F2"/>
    <a:srgbClr val="000000"/>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596" autoAdjust="0"/>
    <p:restoredTop sz="93910" autoAdjust="0"/>
  </p:normalViewPr>
  <p:slideViewPr>
    <p:cSldViewPr>
      <p:cViewPr varScale="1">
        <p:scale>
          <a:sx n="64" d="100"/>
          <a:sy n="64" d="100"/>
        </p:scale>
        <p:origin x="874"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3134"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117" Type="http://schemas.openxmlformats.org/officeDocument/2006/relationships/tableStyles" Target="tableStyles.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112" Type="http://schemas.openxmlformats.org/officeDocument/2006/relationships/handoutMaster" Target="handoutMasters/handoutMaster1.xml"/><Relationship Id="rId16" Type="http://schemas.openxmlformats.org/officeDocument/2006/relationships/slide" Target="slides/slide10.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102" Type="http://schemas.openxmlformats.org/officeDocument/2006/relationships/slide" Target="slides/slide96.xml"/><Relationship Id="rId5" Type="http://schemas.openxmlformats.org/officeDocument/2006/relationships/slideMaster" Target="slideMasters/slideMaster5.xml"/><Relationship Id="rId90" Type="http://schemas.openxmlformats.org/officeDocument/2006/relationships/slide" Target="slides/slide84.xml"/><Relationship Id="rId95" Type="http://schemas.openxmlformats.org/officeDocument/2006/relationships/slide" Target="slides/slide89.xml"/><Relationship Id="rId22" Type="http://schemas.openxmlformats.org/officeDocument/2006/relationships/slide" Target="slides/slide16.xml"/><Relationship Id="rId27" Type="http://schemas.openxmlformats.org/officeDocument/2006/relationships/slide" Target="slides/slide21.xml"/><Relationship Id="rId43" Type="http://schemas.openxmlformats.org/officeDocument/2006/relationships/slide" Target="slides/slide37.xml"/><Relationship Id="rId48" Type="http://schemas.openxmlformats.org/officeDocument/2006/relationships/slide" Target="slides/slide42.xml"/><Relationship Id="rId64" Type="http://schemas.openxmlformats.org/officeDocument/2006/relationships/slide" Target="slides/slide58.xml"/><Relationship Id="rId69" Type="http://schemas.openxmlformats.org/officeDocument/2006/relationships/slide" Target="slides/slide63.xml"/><Relationship Id="rId113" Type="http://schemas.openxmlformats.org/officeDocument/2006/relationships/commentAuthors" Target="commentAuthors.xml"/><Relationship Id="rId80" Type="http://schemas.openxmlformats.org/officeDocument/2006/relationships/slide" Target="slides/slide74.xml"/><Relationship Id="rId85" Type="http://schemas.openxmlformats.org/officeDocument/2006/relationships/slide" Target="slides/slide79.xml"/><Relationship Id="rId12" Type="http://schemas.openxmlformats.org/officeDocument/2006/relationships/slide" Target="slides/slide6.xml"/><Relationship Id="rId17" Type="http://schemas.openxmlformats.org/officeDocument/2006/relationships/slide" Target="slides/slide11.xml"/><Relationship Id="rId33" Type="http://schemas.openxmlformats.org/officeDocument/2006/relationships/slide" Target="slides/slide27.xml"/><Relationship Id="rId38" Type="http://schemas.openxmlformats.org/officeDocument/2006/relationships/slide" Target="slides/slide32.xml"/><Relationship Id="rId59" Type="http://schemas.openxmlformats.org/officeDocument/2006/relationships/slide" Target="slides/slide53.xml"/><Relationship Id="rId103" Type="http://schemas.openxmlformats.org/officeDocument/2006/relationships/slide" Target="slides/slide97.xml"/><Relationship Id="rId108" Type="http://schemas.openxmlformats.org/officeDocument/2006/relationships/slide" Target="slides/slide102.xml"/><Relationship Id="rId54" Type="http://schemas.openxmlformats.org/officeDocument/2006/relationships/slide" Target="slides/slide48.xml"/><Relationship Id="rId70" Type="http://schemas.openxmlformats.org/officeDocument/2006/relationships/slide" Target="slides/slide64.xml"/><Relationship Id="rId75" Type="http://schemas.openxmlformats.org/officeDocument/2006/relationships/slide" Target="slides/slide69.xml"/><Relationship Id="rId91" Type="http://schemas.openxmlformats.org/officeDocument/2006/relationships/slide" Target="slides/slide85.xml"/><Relationship Id="rId96" Type="http://schemas.openxmlformats.org/officeDocument/2006/relationships/slide" Target="slides/slide90.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7.xml"/><Relationship Id="rId28" Type="http://schemas.openxmlformats.org/officeDocument/2006/relationships/slide" Target="slides/slide22.xml"/><Relationship Id="rId49" Type="http://schemas.openxmlformats.org/officeDocument/2006/relationships/slide" Target="slides/slide43.xml"/><Relationship Id="rId114" Type="http://schemas.openxmlformats.org/officeDocument/2006/relationships/presProps" Target="presProps.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slide" Target="slides/slide10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slideMaster" Target="slideMasters/slideMaster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slide" Target="slides/slide104.xml"/><Relationship Id="rId115" Type="http://schemas.openxmlformats.org/officeDocument/2006/relationships/viewProps" Target="viewProps.xml"/><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98" Type="http://schemas.openxmlformats.org/officeDocument/2006/relationships/slide" Target="slides/slide92.xml"/><Relationship Id="rId3" Type="http://schemas.openxmlformats.org/officeDocument/2006/relationships/slideMaster" Target="slideMasters/slideMaster3.xml"/><Relationship Id="rId25" Type="http://schemas.openxmlformats.org/officeDocument/2006/relationships/slide" Target="slides/slide19.xml"/><Relationship Id="rId46" Type="http://schemas.openxmlformats.org/officeDocument/2006/relationships/slide" Target="slides/slide40.xml"/><Relationship Id="rId67" Type="http://schemas.openxmlformats.org/officeDocument/2006/relationships/slide" Target="slides/slide61.xml"/><Relationship Id="rId116" Type="http://schemas.openxmlformats.org/officeDocument/2006/relationships/theme" Target="theme/theme1.xml"/><Relationship Id="rId20" Type="http://schemas.openxmlformats.org/officeDocument/2006/relationships/slide" Target="slides/slide14.xml"/><Relationship Id="rId41" Type="http://schemas.openxmlformats.org/officeDocument/2006/relationships/slide" Target="slides/slide35.xml"/><Relationship Id="rId62" Type="http://schemas.openxmlformats.org/officeDocument/2006/relationships/slide" Target="slides/slide56.xml"/><Relationship Id="rId83" Type="http://schemas.openxmlformats.org/officeDocument/2006/relationships/slide" Target="slides/slide77.xml"/><Relationship Id="rId88" Type="http://schemas.openxmlformats.org/officeDocument/2006/relationships/slide" Target="slides/slide82.xml"/><Relationship Id="rId111" Type="http://schemas.openxmlformats.org/officeDocument/2006/relationships/notesMaster" Target="notesMasters/notesMaster1.xml"/><Relationship Id="rId15" Type="http://schemas.openxmlformats.org/officeDocument/2006/relationships/slide" Target="slides/slide9.xml"/><Relationship Id="rId36" Type="http://schemas.openxmlformats.org/officeDocument/2006/relationships/slide" Target="slides/slide30.xml"/><Relationship Id="rId57" Type="http://schemas.openxmlformats.org/officeDocument/2006/relationships/slide" Target="slides/slide51.xml"/><Relationship Id="rId106" Type="http://schemas.openxmlformats.org/officeDocument/2006/relationships/slide" Target="slides/slide100.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image" Target="../media/image42.wmf"/><Relationship Id="rId3" Type="http://schemas.openxmlformats.org/officeDocument/2006/relationships/image" Target="../media/image32.wmf"/><Relationship Id="rId7" Type="http://schemas.openxmlformats.org/officeDocument/2006/relationships/image" Target="../media/image36.wmf"/><Relationship Id="rId12" Type="http://schemas.openxmlformats.org/officeDocument/2006/relationships/image" Target="../media/image41.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11" Type="http://schemas.openxmlformats.org/officeDocument/2006/relationships/image" Target="../media/image40.wmf"/><Relationship Id="rId5" Type="http://schemas.openxmlformats.org/officeDocument/2006/relationships/image" Target="../media/image34.wmf"/><Relationship Id="rId10" Type="http://schemas.openxmlformats.org/officeDocument/2006/relationships/image" Target="../media/image39.wmf"/><Relationship Id="rId4" Type="http://schemas.openxmlformats.org/officeDocument/2006/relationships/image" Target="../media/image33.wmf"/><Relationship Id="rId9" Type="http://schemas.openxmlformats.org/officeDocument/2006/relationships/image" Target="../media/image38.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image" Target="../media/image45.wmf"/><Relationship Id="rId7" Type="http://schemas.openxmlformats.org/officeDocument/2006/relationships/image" Target="../media/image49.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4" Type="http://schemas.openxmlformats.org/officeDocument/2006/relationships/image" Target="../media/image5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5" Type="http://schemas.openxmlformats.org/officeDocument/2006/relationships/image" Target="../media/image65.wmf"/><Relationship Id="rId4" Type="http://schemas.openxmlformats.org/officeDocument/2006/relationships/image" Target="../media/image64.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image" Target="../media/image68.wmf"/><Relationship Id="rId7" Type="http://schemas.openxmlformats.org/officeDocument/2006/relationships/image" Target="../media/image72.wmf"/><Relationship Id="rId2" Type="http://schemas.openxmlformats.org/officeDocument/2006/relationships/image" Target="../media/image67.wmf"/><Relationship Id="rId1" Type="http://schemas.openxmlformats.org/officeDocument/2006/relationships/image" Target="../media/image66.wmf"/><Relationship Id="rId6" Type="http://schemas.openxmlformats.org/officeDocument/2006/relationships/image" Target="../media/image71.wmf"/><Relationship Id="rId5" Type="http://schemas.openxmlformats.org/officeDocument/2006/relationships/image" Target="../media/image70.wmf"/><Relationship Id="rId4" Type="http://schemas.openxmlformats.org/officeDocument/2006/relationships/image" Target="../media/image69.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image" Target="../media/image76.wmf"/><Relationship Id="rId7" Type="http://schemas.openxmlformats.org/officeDocument/2006/relationships/image" Target="../media/image80.wmf"/><Relationship Id="rId2" Type="http://schemas.openxmlformats.org/officeDocument/2006/relationships/image" Target="../media/image75.wmf"/><Relationship Id="rId1" Type="http://schemas.openxmlformats.org/officeDocument/2006/relationships/image" Target="../media/image74.wmf"/><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image" Target="../media/image84.wmf"/><Relationship Id="rId7" Type="http://schemas.openxmlformats.org/officeDocument/2006/relationships/image" Target="../media/image87.wmf"/><Relationship Id="rId2" Type="http://schemas.openxmlformats.org/officeDocument/2006/relationships/image" Target="../media/image83.wmf"/><Relationship Id="rId1" Type="http://schemas.openxmlformats.org/officeDocument/2006/relationships/image" Target="../media/image82.wmf"/><Relationship Id="rId6" Type="http://schemas.openxmlformats.org/officeDocument/2006/relationships/image" Target="../media/image86.wmf"/><Relationship Id="rId5" Type="http://schemas.openxmlformats.org/officeDocument/2006/relationships/image" Target="../media/image85.wmf"/><Relationship Id="rId4" Type="http://schemas.openxmlformats.org/officeDocument/2006/relationships/image" Target="../media/image76.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image" Target="../media/image91.wmf"/><Relationship Id="rId7" Type="http://schemas.openxmlformats.org/officeDocument/2006/relationships/image" Target="../media/image95.wmf"/><Relationship Id="rId2" Type="http://schemas.openxmlformats.org/officeDocument/2006/relationships/image" Target="../media/image90.wmf"/><Relationship Id="rId1" Type="http://schemas.openxmlformats.org/officeDocument/2006/relationships/image" Target="../media/image89.wmf"/><Relationship Id="rId6" Type="http://schemas.openxmlformats.org/officeDocument/2006/relationships/image" Target="../media/image94.wmf"/><Relationship Id="rId11" Type="http://schemas.openxmlformats.org/officeDocument/2006/relationships/image" Target="../media/image99.wmf"/><Relationship Id="rId5" Type="http://schemas.openxmlformats.org/officeDocument/2006/relationships/image" Target="../media/image93.wmf"/><Relationship Id="rId10" Type="http://schemas.openxmlformats.org/officeDocument/2006/relationships/image" Target="../media/image98.wmf"/><Relationship Id="rId4" Type="http://schemas.openxmlformats.org/officeDocument/2006/relationships/image" Target="../media/image92.wmf"/><Relationship Id="rId9" Type="http://schemas.openxmlformats.org/officeDocument/2006/relationships/image" Target="../media/image97.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image" Target="../media/image102.wmf"/><Relationship Id="rId7" Type="http://schemas.openxmlformats.org/officeDocument/2006/relationships/image" Target="../media/image106.wmf"/><Relationship Id="rId2" Type="http://schemas.openxmlformats.org/officeDocument/2006/relationships/image" Target="../media/image101.wmf"/><Relationship Id="rId1" Type="http://schemas.openxmlformats.org/officeDocument/2006/relationships/image" Target="../media/image100.wmf"/><Relationship Id="rId6" Type="http://schemas.openxmlformats.org/officeDocument/2006/relationships/image" Target="../media/image105.wmf"/><Relationship Id="rId5" Type="http://schemas.openxmlformats.org/officeDocument/2006/relationships/image" Target="../media/image104.wmf"/><Relationship Id="rId4" Type="http://schemas.openxmlformats.org/officeDocument/2006/relationships/image" Target="../media/image103.wmf"/><Relationship Id="rId9" Type="http://schemas.openxmlformats.org/officeDocument/2006/relationships/image" Target="../media/image108.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16.wmf"/><Relationship Id="rId3" Type="http://schemas.openxmlformats.org/officeDocument/2006/relationships/image" Target="../media/image111.wmf"/><Relationship Id="rId7" Type="http://schemas.openxmlformats.org/officeDocument/2006/relationships/image" Target="../media/image115.wmf"/><Relationship Id="rId2" Type="http://schemas.openxmlformats.org/officeDocument/2006/relationships/image" Target="../media/image110.wmf"/><Relationship Id="rId1" Type="http://schemas.openxmlformats.org/officeDocument/2006/relationships/image" Target="../media/image109.wmf"/><Relationship Id="rId6" Type="http://schemas.openxmlformats.org/officeDocument/2006/relationships/image" Target="../media/image114.wmf"/><Relationship Id="rId11" Type="http://schemas.openxmlformats.org/officeDocument/2006/relationships/image" Target="../media/image119.wmf"/><Relationship Id="rId5" Type="http://schemas.openxmlformats.org/officeDocument/2006/relationships/image" Target="../media/image113.wmf"/><Relationship Id="rId10" Type="http://schemas.openxmlformats.org/officeDocument/2006/relationships/image" Target="../media/image118.wmf"/><Relationship Id="rId4" Type="http://schemas.openxmlformats.org/officeDocument/2006/relationships/image" Target="../media/image112.wmf"/><Relationship Id="rId9" Type="http://schemas.openxmlformats.org/officeDocument/2006/relationships/image" Target="../media/image117.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23.wmf"/><Relationship Id="rId7" Type="http://schemas.openxmlformats.org/officeDocument/2006/relationships/image" Target="../media/image127.wmf"/><Relationship Id="rId2" Type="http://schemas.openxmlformats.org/officeDocument/2006/relationships/image" Target="../media/image122.wmf"/><Relationship Id="rId1" Type="http://schemas.openxmlformats.org/officeDocument/2006/relationships/image" Target="../media/image121.wmf"/><Relationship Id="rId6" Type="http://schemas.openxmlformats.org/officeDocument/2006/relationships/image" Target="../media/image126.wmf"/><Relationship Id="rId5" Type="http://schemas.openxmlformats.org/officeDocument/2006/relationships/image" Target="../media/image125.wmf"/><Relationship Id="rId4" Type="http://schemas.openxmlformats.org/officeDocument/2006/relationships/image" Target="../media/image124.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28.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32.wmf"/><Relationship Id="rId1" Type="http://schemas.openxmlformats.org/officeDocument/2006/relationships/image" Target="../media/image13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36.wmf"/><Relationship Id="rId2" Type="http://schemas.openxmlformats.org/officeDocument/2006/relationships/image" Target="../media/image135.wmf"/><Relationship Id="rId1" Type="http://schemas.openxmlformats.org/officeDocument/2006/relationships/image" Target="../media/image134.wmf"/><Relationship Id="rId6" Type="http://schemas.openxmlformats.org/officeDocument/2006/relationships/image" Target="../media/image139.wmf"/><Relationship Id="rId5" Type="http://schemas.openxmlformats.org/officeDocument/2006/relationships/image" Target="../media/image138.wmf"/><Relationship Id="rId4" Type="http://schemas.openxmlformats.org/officeDocument/2006/relationships/image" Target="../media/image137.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44.wmf"/><Relationship Id="rId2" Type="http://schemas.openxmlformats.org/officeDocument/2006/relationships/image" Target="../media/image143.wmf"/><Relationship Id="rId1" Type="http://schemas.openxmlformats.org/officeDocument/2006/relationships/image" Target="../media/image142.wmf"/><Relationship Id="rId4" Type="http://schemas.openxmlformats.org/officeDocument/2006/relationships/image" Target="../media/image145.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48.wmf"/><Relationship Id="rId2" Type="http://schemas.openxmlformats.org/officeDocument/2006/relationships/image" Target="../media/image147.wmf"/><Relationship Id="rId1" Type="http://schemas.openxmlformats.org/officeDocument/2006/relationships/image" Target="../media/image146.wmf"/><Relationship Id="rId6" Type="http://schemas.openxmlformats.org/officeDocument/2006/relationships/image" Target="../media/image151.wmf"/><Relationship Id="rId5" Type="http://schemas.openxmlformats.org/officeDocument/2006/relationships/image" Target="../media/image150.wmf"/><Relationship Id="rId4" Type="http://schemas.openxmlformats.org/officeDocument/2006/relationships/image" Target="../media/image149.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54.wmf"/><Relationship Id="rId2" Type="http://schemas.openxmlformats.org/officeDocument/2006/relationships/image" Target="../media/image153.wmf"/><Relationship Id="rId1" Type="http://schemas.openxmlformats.org/officeDocument/2006/relationships/image" Target="../media/image152.w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162.wmf"/><Relationship Id="rId3" Type="http://schemas.openxmlformats.org/officeDocument/2006/relationships/image" Target="../media/image157.wmf"/><Relationship Id="rId7" Type="http://schemas.openxmlformats.org/officeDocument/2006/relationships/image" Target="../media/image161.wmf"/><Relationship Id="rId2" Type="http://schemas.openxmlformats.org/officeDocument/2006/relationships/image" Target="../media/image156.wmf"/><Relationship Id="rId1" Type="http://schemas.openxmlformats.org/officeDocument/2006/relationships/image" Target="../media/image155.wmf"/><Relationship Id="rId6" Type="http://schemas.openxmlformats.org/officeDocument/2006/relationships/image" Target="../media/image160.wmf"/><Relationship Id="rId5" Type="http://schemas.openxmlformats.org/officeDocument/2006/relationships/image" Target="../media/image159.wmf"/><Relationship Id="rId4" Type="http://schemas.openxmlformats.org/officeDocument/2006/relationships/image" Target="../media/image158.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66.wmf"/><Relationship Id="rId2" Type="http://schemas.openxmlformats.org/officeDocument/2006/relationships/image" Target="../media/image165.wmf"/><Relationship Id="rId1" Type="http://schemas.openxmlformats.org/officeDocument/2006/relationships/image" Target="../media/image164.wmf"/><Relationship Id="rId5" Type="http://schemas.openxmlformats.org/officeDocument/2006/relationships/image" Target="../media/image168.wmf"/><Relationship Id="rId4" Type="http://schemas.openxmlformats.org/officeDocument/2006/relationships/image" Target="../media/image167.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71.wmf"/><Relationship Id="rId2" Type="http://schemas.openxmlformats.org/officeDocument/2006/relationships/image" Target="../media/image170.wmf"/><Relationship Id="rId1" Type="http://schemas.openxmlformats.org/officeDocument/2006/relationships/image" Target="../media/image169.wmf"/><Relationship Id="rId5" Type="http://schemas.openxmlformats.org/officeDocument/2006/relationships/image" Target="../media/image173.wmf"/><Relationship Id="rId4" Type="http://schemas.openxmlformats.org/officeDocument/2006/relationships/image" Target="../media/image172.w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183.wmf"/><Relationship Id="rId13" Type="http://schemas.openxmlformats.org/officeDocument/2006/relationships/image" Target="../media/image188.wmf"/><Relationship Id="rId3" Type="http://schemas.openxmlformats.org/officeDocument/2006/relationships/image" Target="../media/image178.wmf"/><Relationship Id="rId7" Type="http://schemas.openxmlformats.org/officeDocument/2006/relationships/image" Target="../media/image182.wmf"/><Relationship Id="rId12" Type="http://schemas.openxmlformats.org/officeDocument/2006/relationships/image" Target="../media/image187.wmf"/><Relationship Id="rId2" Type="http://schemas.openxmlformats.org/officeDocument/2006/relationships/image" Target="../media/image177.wmf"/><Relationship Id="rId1" Type="http://schemas.openxmlformats.org/officeDocument/2006/relationships/image" Target="../media/image176.wmf"/><Relationship Id="rId6" Type="http://schemas.openxmlformats.org/officeDocument/2006/relationships/image" Target="../media/image181.wmf"/><Relationship Id="rId11" Type="http://schemas.openxmlformats.org/officeDocument/2006/relationships/image" Target="../media/image186.wmf"/><Relationship Id="rId5" Type="http://schemas.openxmlformats.org/officeDocument/2006/relationships/image" Target="../media/image180.wmf"/><Relationship Id="rId10" Type="http://schemas.openxmlformats.org/officeDocument/2006/relationships/image" Target="../media/image185.wmf"/><Relationship Id="rId4" Type="http://schemas.openxmlformats.org/officeDocument/2006/relationships/image" Target="../media/image179.wmf"/><Relationship Id="rId9" Type="http://schemas.openxmlformats.org/officeDocument/2006/relationships/image" Target="../media/image184.w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196.wmf"/><Relationship Id="rId3" Type="http://schemas.openxmlformats.org/officeDocument/2006/relationships/image" Target="../media/image191.wmf"/><Relationship Id="rId7" Type="http://schemas.openxmlformats.org/officeDocument/2006/relationships/image" Target="../media/image195.wmf"/><Relationship Id="rId2" Type="http://schemas.openxmlformats.org/officeDocument/2006/relationships/image" Target="../media/image190.wmf"/><Relationship Id="rId1" Type="http://schemas.openxmlformats.org/officeDocument/2006/relationships/image" Target="../media/image189.wmf"/><Relationship Id="rId6" Type="http://schemas.openxmlformats.org/officeDocument/2006/relationships/image" Target="../media/image194.wmf"/><Relationship Id="rId5" Type="http://schemas.openxmlformats.org/officeDocument/2006/relationships/image" Target="../media/image193.wmf"/><Relationship Id="rId4" Type="http://schemas.openxmlformats.org/officeDocument/2006/relationships/image" Target="../media/image192.wmf"/><Relationship Id="rId9" Type="http://schemas.openxmlformats.org/officeDocument/2006/relationships/image" Target="../media/image197.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22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223.wmf"/><Relationship Id="rId2" Type="http://schemas.openxmlformats.org/officeDocument/2006/relationships/image" Target="../media/image222.wmf"/><Relationship Id="rId1" Type="http://schemas.openxmlformats.org/officeDocument/2006/relationships/image" Target="../media/image221.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226.wmf"/><Relationship Id="rId2" Type="http://schemas.openxmlformats.org/officeDocument/2006/relationships/image" Target="../media/image225.wmf"/><Relationship Id="rId1" Type="http://schemas.openxmlformats.org/officeDocument/2006/relationships/image" Target="../media/image224.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30.wmf"/><Relationship Id="rId2" Type="http://schemas.openxmlformats.org/officeDocument/2006/relationships/image" Target="../media/image229.wmf"/><Relationship Id="rId1" Type="http://schemas.openxmlformats.org/officeDocument/2006/relationships/image" Target="../media/image228.wmf"/><Relationship Id="rId5" Type="http://schemas.openxmlformats.org/officeDocument/2006/relationships/image" Target="../media/image232.wmf"/><Relationship Id="rId4" Type="http://schemas.openxmlformats.org/officeDocument/2006/relationships/image" Target="../media/image231.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234.wmf"/><Relationship Id="rId1" Type="http://schemas.openxmlformats.org/officeDocument/2006/relationships/image" Target="../media/image233.w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242.wmf"/><Relationship Id="rId3" Type="http://schemas.openxmlformats.org/officeDocument/2006/relationships/image" Target="../media/image237.wmf"/><Relationship Id="rId7" Type="http://schemas.openxmlformats.org/officeDocument/2006/relationships/image" Target="../media/image241.wmf"/><Relationship Id="rId2" Type="http://schemas.openxmlformats.org/officeDocument/2006/relationships/image" Target="../media/image236.wmf"/><Relationship Id="rId1" Type="http://schemas.openxmlformats.org/officeDocument/2006/relationships/image" Target="../media/image235.wmf"/><Relationship Id="rId6" Type="http://schemas.openxmlformats.org/officeDocument/2006/relationships/image" Target="../media/image240.wmf"/><Relationship Id="rId5" Type="http://schemas.openxmlformats.org/officeDocument/2006/relationships/image" Target="../media/image239.wmf"/><Relationship Id="rId4" Type="http://schemas.openxmlformats.org/officeDocument/2006/relationships/image" Target="../media/image238.wmf"/><Relationship Id="rId9" Type="http://schemas.openxmlformats.org/officeDocument/2006/relationships/image" Target="../media/image243.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246.wmf"/><Relationship Id="rId2" Type="http://schemas.openxmlformats.org/officeDocument/2006/relationships/image" Target="../media/image245.wmf"/><Relationship Id="rId1" Type="http://schemas.openxmlformats.org/officeDocument/2006/relationships/image" Target="../media/image244.wmf"/><Relationship Id="rId4" Type="http://schemas.openxmlformats.org/officeDocument/2006/relationships/image" Target="../media/image247.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50.emf"/><Relationship Id="rId2" Type="http://schemas.openxmlformats.org/officeDocument/2006/relationships/image" Target="../media/image249.emf"/><Relationship Id="rId1" Type="http://schemas.openxmlformats.org/officeDocument/2006/relationships/image" Target="../media/image248.emf"/><Relationship Id="rId4" Type="http://schemas.openxmlformats.org/officeDocument/2006/relationships/image" Target="../media/image251.e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254.emf"/><Relationship Id="rId2" Type="http://schemas.openxmlformats.org/officeDocument/2006/relationships/image" Target="../media/image253.emf"/><Relationship Id="rId1" Type="http://schemas.openxmlformats.org/officeDocument/2006/relationships/image" Target="../media/image252.emf"/><Relationship Id="rId6" Type="http://schemas.openxmlformats.org/officeDocument/2006/relationships/image" Target="../media/image257.wmf"/><Relationship Id="rId5" Type="http://schemas.openxmlformats.org/officeDocument/2006/relationships/image" Target="../media/image256.wmf"/><Relationship Id="rId4" Type="http://schemas.openxmlformats.org/officeDocument/2006/relationships/image" Target="../media/image255.e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60.wmf"/><Relationship Id="rId2" Type="http://schemas.openxmlformats.org/officeDocument/2006/relationships/image" Target="../media/image259.wmf"/><Relationship Id="rId1" Type="http://schemas.openxmlformats.org/officeDocument/2006/relationships/image" Target="../media/image258.wmf"/><Relationship Id="rId6" Type="http://schemas.openxmlformats.org/officeDocument/2006/relationships/image" Target="../media/image263.emf"/><Relationship Id="rId5" Type="http://schemas.openxmlformats.org/officeDocument/2006/relationships/image" Target="../media/image262.wmf"/><Relationship Id="rId4" Type="http://schemas.openxmlformats.org/officeDocument/2006/relationships/image" Target="../media/image261.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266.wmf"/><Relationship Id="rId2" Type="http://schemas.openxmlformats.org/officeDocument/2006/relationships/image" Target="../media/image265.emf"/><Relationship Id="rId1" Type="http://schemas.openxmlformats.org/officeDocument/2006/relationships/image" Target="../media/image264.emf"/><Relationship Id="rId6" Type="http://schemas.openxmlformats.org/officeDocument/2006/relationships/image" Target="../media/image269.wmf"/><Relationship Id="rId5" Type="http://schemas.openxmlformats.org/officeDocument/2006/relationships/image" Target="../media/image268.wmf"/><Relationship Id="rId4" Type="http://schemas.openxmlformats.org/officeDocument/2006/relationships/image" Target="../media/image26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12.wmf"/></Relationships>
</file>

<file path=ppt/drawings/_rels/vmlDrawing50.vml.rels><?xml version="1.0" encoding="UTF-8" standalone="yes"?>
<Relationships xmlns="http://schemas.openxmlformats.org/package/2006/relationships"><Relationship Id="rId8" Type="http://schemas.openxmlformats.org/officeDocument/2006/relationships/image" Target="../media/image277.emf"/><Relationship Id="rId3" Type="http://schemas.openxmlformats.org/officeDocument/2006/relationships/image" Target="../media/image272.emf"/><Relationship Id="rId7" Type="http://schemas.openxmlformats.org/officeDocument/2006/relationships/image" Target="../media/image276.wmf"/><Relationship Id="rId2" Type="http://schemas.openxmlformats.org/officeDocument/2006/relationships/image" Target="../media/image271.wmf"/><Relationship Id="rId1" Type="http://schemas.openxmlformats.org/officeDocument/2006/relationships/image" Target="../media/image270.wmf"/><Relationship Id="rId6" Type="http://schemas.openxmlformats.org/officeDocument/2006/relationships/image" Target="../media/image275.emf"/><Relationship Id="rId5" Type="http://schemas.openxmlformats.org/officeDocument/2006/relationships/image" Target="../media/image274.emf"/><Relationship Id="rId4" Type="http://schemas.openxmlformats.org/officeDocument/2006/relationships/image" Target="../media/image273.emf"/></Relationships>
</file>

<file path=ppt/drawings/_rels/vmlDrawing51.vml.rels><?xml version="1.0" encoding="UTF-8" standalone="yes"?>
<Relationships xmlns="http://schemas.openxmlformats.org/package/2006/relationships"><Relationship Id="rId8" Type="http://schemas.openxmlformats.org/officeDocument/2006/relationships/image" Target="../media/image284.wmf"/><Relationship Id="rId3" Type="http://schemas.openxmlformats.org/officeDocument/2006/relationships/image" Target="../media/image280.wmf"/><Relationship Id="rId7" Type="http://schemas.openxmlformats.org/officeDocument/2006/relationships/image" Target="../media/image283.wmf"/><Relationship Id="rId2" Type="http://schemas.openxmlformats.org/officeDocument/2006/relationships/image" Target="../media/image279.wmf"/><Relationship Id="rId1" Type="http://schemas.openxmlformats.org/officeDocument/2006/relationships/image" Target="../media/image278.wmf"/><Relationship Id="rId6" Type="http://schemas.openxmlformats.org/officeDocument/2006/relationships/image" Target="../media/image276.wmf"/><Relationship Id="rId5" Type="http://schemas.openxmlformats.org/officeDocument/2006/relationships/image" Target="../media/image282.wmf"/><Relationship Id="rId4" Type="http://schemas.openxmlformats.org/officeDocument/2006/relationships/image" Target="../media/image281.emf"/></Relationships>
</file>

<file path=ppt/drawings/_rels/vmlDrawing52.vml.rels><?xml version="1.0" encoding="UTF-8" standalone="yes"?>
<Relationships xmlns="http://schemas.openxmlformats.org/package/2006/relationships"><Relationship Id="rId8" Type="http://schemas.openxmlformats.org/officeDocument/2006/relationships/image" Target="../media/image292.wmf"/><Relationship Id="rId3" Type="http://schemas.openxmlformats.org/officeDocument/2006/relationships/image" Target="../media/image287.emf"/><Relationship Id="rId7" Type="http://schemas.openxmlformats.org/officeDocument/2006/relationships/image" Target="../media/image291.wmf"/><Relationship Id="rId2" Type="http://schemas.openxmlformats.org/officeDocument/2006/relationships/image" Target="../media/image286.wmf"/><Relationship Id="rId1" Type="http://schemas.openxmlformats.org/officeDocument/2006/relationships/image" Target="../media/image285.wmf"/><Relationship Id="rId6" Type="http://schemas.openxmlformats.org/officeDocument/2006/relationships/image" Target="../media/image290.emf"/><Relationship Id="rId5" Type="http://schemas.openxmlformats.org/officeDocument/2006/relationships/image" Target="../media/image289.wmf"/><Relationship Id="rId4" Type="http://schemas.openxmlformats.org/officeDocument/2006/relationships/image" Target="../media/image288.emf"/><Relationship Id="rId9" Type="http://schemas.openxmlformats.org/officeDocument/2006/relationships/image" Target="../media/image293.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296.wmf"/><Relationship Id="rId2" Type="http://schemas.openxmlformats.org/officeDocument/2006/relationships/image" Target="../media/image295.wmf"/><Relationship Id="rId1" Type="http://schemas.openxmlformats.org/officeDocument/2006/relationships/image" Target="../media/image294.emf"/><Relationship Id="rId5" Type="http://schemas.openxmlformats.org/officeDocument/2006/relationships/image" Target="../media/image298.wmf"/><Relationship Id="rId4" Type="http://schemas.openxmlformats.org/officeDocument/2006/relationships/image" Target="../media/image297.e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292.wmf"/><Relationship Id="rId2" Type="http://schemas.openxmlformats.org/officeDocument/2006/relationships/image" Target="../media/image291.wmf"/><Relationship Id="rId1" Type="http://schemas.openxmlformats.org/officeDocument/2006/relationships/image" Target="../media/image299.wmf"/><Relationship Id="rId5" Type="http://schemas.openxmlformats.org/officeDocument/2006/relationships/image" Target="../media/image301.emf"/><Relationship Id="rId4" Type="http://schemas.openxmlformats.org/officeDocument/2006/relationships/image" Target="../media/image300.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302.e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306.wmf"/><Relationship Id="rId2" Type="http://schemas.openxmlformats.org/officeDocument/2006/relationships/image" Target="../media/image305.wmf"/><Relationship Id="rId1" Type="http://schemas.openxmlformats.org/officeDocument/2006/relationships/image" Target="../media/image304.emf"/><Relationship Id="rId6" Type="http://schemas.openxmlformats.org/officeDocument/2006/relationships/image" Target="../media/image309.wmf"/><Relationship Id="rId5" Type="http://schemas.openxmlformats.org/officeDocument/2006/relationships/image" Target="../media/image308.emf"/><Relationship Id="rId4" Type="http://schemas.openxmlformats.org/officeDocument/2006/relationships/image" Target="../media/image307.wmf"/></Relationships>
</file>

<file path=ppt/drawings/_rels/vmlDrawing57.vml.rels><?xml version="1.0" encoding="UTF-8" standalone="yes"?>
<Relationships xmlns="http://schemas.openxmlformats.org/package/2006/relationships"><Relationship Id="rId8" Type="http://schemas.openxmlformats.org/officeDocument/2006/relationships/image" Target="../media/image317.wmf"/><Relationship Id="rId3" Type="http://schemas.openxmlformats.org/officeDocument/2006/relationships/image" Target="../media/image312.wmf"/><Relationship Id="rId7" Type="http://schemas.openxmlformats.org/officeDocument/2006/relationships/image" Target="../media/image316.wmf"/><Relationship Id="rId2" Type="http://schemas.openxmlformats.org/officeDocument/2006/relationships/image" Target="../media/image311.emf"/><Relationship Id="rId1" Type="http://schemas.openxmlformats.org/officeDocument/2006/relationships/image" Target="../media/image310.wmf"/><Relationship Id="rId6" Type="http://schemas.openxmlformats.org/officeDocument/2006/relationships/image" Target="../media/image315.wmf"/><Relationship Id="rId5" Type="http://schemas.openxmlformats.org/officeDocument/2006/relationships/image" Target="../media/image314.wmf"/><Relationship Id="rId4" Type="http://schemas.openxmlformats.org/officeDocument/2006/relationships/image" Target="../media/image313.wmf"/><Relationship Id="rId9" Type="http://schemas.openxmlformats.org/officeDocument/2006/relationships/image" Target="../media/image318.e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321.wmf"/><Relationship Id="rId2" Type="http://schemas.openxmlformats.org/officeDocument/2006/relationships/image" Target="../media/image320.wmf"/><Relationship Id="rId1" Type="http://schemas.openxmlformats.org/officeDocument/2006/relationships/image" Target="../media/image319.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324.wmf"/><Relationship Id="rId2" Type="http://schemas.openxmlformats.org/officeDocument/2006/relationships/image" Target="../media/image323.wmf"/><Relationship Id="rId1" Type="http://schemas.openxmlformats.org/officeDocument/2006/relationships/image" Target="../media/image322.wmf"/><Relationship Id="rId4" Type="http://schemas.openxmlformats.org/officeDocument/2006/relationships/image" Target="../media/image32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329.wmf"/><Relationship Id="rId2" Type="http://schemas.openxmlformats.org/officeDocument/2006/relationships/image" Target="../media/image328.wmf"/><Relationship Id="rId1" Type="http://schemas.openxmlformats.org/officeDocument/2006/relationships/image" Target="../media/image327.wmf"/><Relationship Id="rId6" Type="http://schemas.openxmlformats.org/officeDocument/2006/relationships/image" Target="../media/image332.wmf"/><Relationship Id="rId5" Type="http://schemas.openxmlformats.org/officeDocument/2006/relationships/image" Target="../media/image331.wmf"/><Relationship Id="rId4" Type="http://schemas.openxmlformats.org/officeDocument/2006/relationships/image" Target="../media/image330.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335.wmf"/><Relationship Id="rId2" Type="http://schemas.openxmlformats.org/officeDocument/2006/relationships/image" Target="../media/image334.emf"/><Relationship Id="rId1" Type="http://schemas.openxmlformats.org/officeDocument/2006/relationships/image" Target="../media/image333.wmf"/><Relationship Id="rId4" Type="http://schemas.openxmlformats.org/officeDocument/2006/relationships/image" Target="../media/image336.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339.wmf"/><Relationship Id="rId2" Type="http://schemas.openxmlformats.org/officeDocument/2006/relationships/image" Target="../media/image338.wmf"/><Relationship Id="rId1" Type="http://schemas.openxmlformats.org/officeDocument/2006/relationships/image" Target="../media/image337.wmf"/><Relationship Id="rId5" Type="http://schemas.openxmlformats.org/officeDocument/2006/relationships/image" Target="../media/image341.emf"/><Relationship Id="rId4" Type="http://schemas.openxmlformats.org/officeDocument/2006/relationships/image" Target="../media/image340.w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345.wmf"/><Relationship Id="rId2" Type="http://schemas.openxmlformats.org/officeDocument/2006/relationships/image" Target="../media/image344.wmf"/><Relationship Id="rId1" Type="http://schemas.openxmlformats.org/officeDocument/2006/relationships/image" Target="../media/image343.wmf"/><Relationship Id="rId5" Type="http://schemas.openxmlformats.org/officeDocument/2006/relationships/image" Target="../media/image347.wmf"/><Relationship Id="rId4" Type="http://schemas.openxmlformats.org/officeDocument/2006/relationships/image" Target="../media/image346.w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353.wmf"/><Relationship Id="rId2" Type="http://schemas.openxmlformats.org/officeDocument/2006/relationships/image" Target="../media/image352.wmf"/><Relationship Id="rId1" Type="http://schemas.openxmlformats.org/officeDocument/2006/relationships/image" Target="../media/image351.emf"/><Relationship Id="rId6" Type="http://schemas.openxmlformats.org/officeDocument/2006/relationships/image" Target="../media/image356.emf"/><Relationship Id="rId5" Type="http://schemas.openxmlformats.org/officeDocument/2006/relationships/image" Target="../media/image355.emf"/><Relationship Id="rId4" Type="http://schemas.openxmlformats.org/officeDocument/2006/relationships/image" Target="../media/image354.emf"/></Relationships>
</file>

<file path=ppt/drawings/_rels/vmlDrawing65.vml.rels><?xml version="1.0" encoding="UTF-8" standalone="yes"?>
<Relationships xmlns="http://schemas.openxmlformats.org/package/2006/relationships"><Relationship Id="rId8" Type="http://schemas.openxmlformats.org/officeDocument/2006/relationships/image" Target="../media/image364.wmf"/><Relationship Id="rId3" Type="http://schemas.openxmlformats.org/officeDocument/2006/relationships/image" Target="../media/image359.wmf"/><Relationship Id="rId7" Type="http://schemas.openxmlformats.org/officeDocument/2006/relationships/image" Target="../media/image363.wmf"/><Relationship Id="rId2" Type="http://schemas.openxmlformats.org/officeDocument/2006/relationships/image" Target="../media/image358.wmf"/><Relationship Id="rId1" Type="http://schemas.openxmlformats.org/officeDocument/2006/relationships/image" Target="../media/image357.wmf"/><Relationship Id="rId6" Type="http://schemas.openxmlformats.org/officeDocument/2006/relationships/image" Target="../media/image362.wmf"/><Relationship Id="rId5" Type="http://schemas.openxmlformats.org/officeDocument/2006/relationships/image" Target="../media/image361.wmf"/><Relationship Id="rId4" Type="http://schemas.openxmlformats.org/officeDocument/2006/relationships/image" Target="../media/image360.wmf"/><Relationship Id="rId9" Type="http://schemas.openxmlformats.org/officeDocument/2006/relationships/image" Target="../media/image365.w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368.wmf"/><Relationship Id="rId2" Type="http://schemas.openxmlformats.org/officeDocument/2006/relationships/image" Target="../media/image367.emf"/><Relationship Id="rId1" Type="http://schemas.openxmlformats.org/officeDocument/2006/relationships/image" Target="../media/image366.emf"/><Relationship Id="rId4" Type="http://schemas.openxmlformats.org/officeDocument/2006/relationships/image" Target="../media/image369.w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372.wmf"/><Relationship Id="rId2" Type="http://schemas.openxmlformats.org/officeDocument/2006/relationships/image" Target="../media/image371.wmf"/><Relationship Id="rId1" Type="http://schemas.openxmlformats.org/officeDocument/2006/relationships/image" Target="../media/image370.w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374.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37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0.vml.rels><?xml version="1.0" encoding="UTF-8" standalone="yes"?>
<Relationships xmlns="http://schemas.openxmlformats.org/package/2006/relationships"><Relationship Id="rId3" Type="http://schemas.openxmlformats.org/officeDocument/2006/relationships/image" Target="../media/image331.wmf"/><Relationship Id="rId2" Type="http://schemas.openxmlformats.org/officeDocument/2006/relationships/image" Target="../media/image330.wmf"/><Relationship Id="rId1" Type="http://schemas.openxmlformats.org/officeDocument/2006/relationships/image" Target="../media/image32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7A1D1E0-680C-4A19-B963-D64ED509134B}" type="datetimeFigureOut">
              <a:rPr lang="zh-CN" altLang="en-US" smtClean="0"/>
              <a:t>2021-01-07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09D0F98-4575-4911-87E0-35ACB4F58034}" type="slidenum">
              <a:rPr lang="zh-CN" altLang="en-US" smtClean="0"/>
              <a:t>‹#›</a:t>
            </a:fld>
            <a:endParaRPr lang="zh-CN" altLang="en-US"/>
          </a:p>
        </p:txBody>
      </p:sp>
    </p:spTree>
    <p:extLst>
      <p:ext uri="{BB962C8B-B14F-4D97-AF65-F5344CB8AC3E}">
        <p14:creationId xmlns:p14="http://schemas.microsoft.com/office/powerpoint/2010/main" val="12698878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ea typeface="宋体" panose="02010600030101010101" pitchFamily="2" charset="-122"/>
              </a:defRPr>
            </a:lvl1pPr>
          </a:lstStyle>
          <a:p>
            <a:pPr>
              <a:defRPr/>
            </a:pPr>
            <a:endParaRPr lang="en-US" altLang="zh-CN"/>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ea typeface="宋体" panose="02010600030101010101" pitchFamily="2" charset="-122"/>
              </a:defRPr>
            </a:lvl1pPr>
          </a:lstStyle>
          <a:p>
            <a:pPr>
              <a:defRPr/>
            </a:pPr>
            <a:endParaRPr lang="en-US" altLang="zh-CN"/>
          </a:p>
        </p:txBody>
      </p:sp>
      <p:sp>
        <p:nvSpPr>
          <p:cNvPr id="870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ea typeface="宋体" panose="02010600030101010101" pitchFamily="2" charset="-122"/>
              </a:defRPr>
            </a:lvl1pPr>
          </a:lstStyle>
          <a:p>
            <a:pPr>
              <a:defRPr/>
            </a:pPr>
            <a:endParaRPr lang="en-US" altLang="zh-CN"/>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ea typeface="宋体" panose="02010600030101010101" pitchFamily="2" charset="-122"/>
              </a:defRPr>
            </a:lvl1pPr>
          </a:lstStyle>
          <a:p>
            <a:pPr>
              <a:defRPr/>
            </a:pPr>
            <a:fld id="{D9CB0A33-DAC1-4DF1-AC78-D975D271AC1A}" type="slidenum">
              <a:rPr lang="en-US" altLang="zh-CN"/>
              <a:t>‹#›</a:t>
            </a:fld>
            <a:endParaRPr lang="en-US" altLang="zh-CN"/>
          </a:p>
        </p:txBody>
      </p:sp>
    </p:spTree>
    <p:extLst>
      <p:ext uri="{BB962C8B-B14F-4D97-AF65-F5344CB8AC3E}">
        <p14:creationId xmlns:p14="http://schemas.microsoft.com/office/powerpoint/2010/main" val="5782778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此时，</a:t>
            </a:r>
            <a:r>
              <a:rPr lang="zh-CN" altLang="en-US" sz="1200" dirty="0" smtClean="0">
                <a:solidFill>
                  <a:srgbClr val="000000"/>
                </a:solidFill>
                <a:latin typeface="Times New Roman" panose="02020603050405020304" pitchFamily="18" charset="0"/>
              </a:rPr>
              <a:t>只能利用样本集的统计特性进行分类，使分类器发生分类错误的概率最小。</a:t>
            </a:r>
          </a:p>
          <a:p>
            <a:endParaRPr lang="zh-CN" altLang="en-US" dirty="0"/>
          </a:p>
        </p:txBody>
      </p:sp>
      <p:sp>
        <p:nvSpPr>
          <p:cNvPr id="4" name="灯片编号占位符 3"/>
          <p:cNvSpPr>
            <a:spLocks noGrp="1"/>
          </p:cNvSpPr>
          <p:nvPr>
            <p:ph type="sldNum" sz="quarter" idx="10"/>
          </p:nvPr>
        </p:nvSpPr>
        <p:spPr/>
        <p:txBody>
          <a:bodyPr/>
          <a:lstStyle/>
          <a:p>
            <a:pPr>
              <a:defRPr/>
            </a:pPr>
            <a:fld id="{D9CB0A33-DAC1-4DF1-AC78-D975D271AC1A}" type="slidenum">
              <a:rPr lang="en-US" altLang="zh-CN" smtClean="0"/>
              <a:t>3</a:t>
            </a:fld>
            <a:endParaRPr lang="en-US" altLang="zh-CN"/>
          </a:p>
        </p:txBody>
      </p:sp>
    </p:spTree>
    <p:extLst>
      <p:ext uri="{BB962C8B-B14F-4D97-AF65-F5344CB8AC3E}">
        <p14:creationId xmlns:p14="http://schemas.microsoft.com/office/powerpoint/2010/main" val="1659947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B8F83AC-D0F1-48CB-B434-70B8FEB6A09C}" type="slidenum">
              <a:rPr lang="en-US" altLang="zh-CN">
                <a:solidFill>
                  <a:srgbClr val="000000"/>
                </a:solidFill>
              </a:rPr>
              <a:t>20</a:t>
            </a:fld>
            <a:endParaRPr lang="en-US" altLang="zh-CN">
              <a:solidFill>
                <a:srgbClr val="000000"/>
              </a:solidFill>
            </a:endParaRPr>
          </a:p>
        </p:txBody>
      </p:sp>
      <p:sp>
        <p:nvSpPr>
          <p:cNvPr id="39938" name="Rectangle 2"/>
          <p:cNvSpPr>
            <a:spLocks noGrp="1" noRot="1" noChangeAspect="1" noChangeArrowheads="1" noTextEdit="1"/>
          </p:cNvSpPr>
          <p:nvPr>
            <p:ph type="sldImg"/>
          </p:nvPr>
        </p:nvSpPr>
        <p:spPr/>
      </p:sp>
      <p:sp>
        <p:nvSpPr>
          <p:cNvPr id="39939" name="Rectangle 3"/>
          <p:cNvSpPr>
            <a:spLocks noGrp="1" noChangeArrowheads="1"/>
          </p:cNvSpPr>
          <p:nvPr>
            <p:ph type="body" idx="1"/>
          </p:nvPr>
        </p:nvSpPr>
        <p:spPr>
          <a:xfrm>
            <a:off x="914400" y="4343400"/>
            <a:ext cx="5029200" cy="4114800"/>
          </a:xfrm>
        </p:spPr>
        <p:txBody>
          <a:bodyPr/>
          <a:lstStyle/>
          <a:p>
            <a:endParaRPr lang="zh-CN" altLang="zh-CN"/>
          </a:p>
        </p:txBody>
      </p:sp>
    </p:spTree>
    <p:extLst>
      <p:ext uri="{BB962C8B-B14F-4D97-AF65-F5344CB8AC3E}">
        <p14:creationId xmlns:p14="http://schemas.microsoft.com/office/powerpoint/2010/main" val="2977973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9859779-C24C-4479-A59C-0A60DDE91137}" type="slidenum">
              <a:rPr lang="en-US" altLang="zh-CN">
                <a:solidFill>
                  <a:srgbClr val="000000"/>
                </a:solidFill>
              </a:rPr>
              <a:t>21</a:t>
            </a:fld>
            <a:endParaRPr lang="en-US" altLang="zh-CN">
              <a:solidFill>
                <a:srgbClr val="000000"/>
              </a:solidFill>
            </a:endParaRPr>
          </a:p>
        </p:txBody>
      </p:sp>
      <p:sp>
        <p:nvSpPr>
          <p:cNvPr id="43010" name="Rectangle 2"/>
          <p:cNvSpPr>
            <a:spLocks noGrp="1" noRot="1" noChangeAspect="1" noChangeArrowheads="1" noTextEdit="1"/>
          </p:cNvSpPr>
          <p:nvPr>
            <p:ph type="sldImg"/>
          </p:nvPr>
        </p:nvSpPr>
        <p:spPr/>
      </p:sp>
      <p:sp>
        <p:nvSpPr>
          <p:cNvPr id="43011" name="Rectangle 3"/>
          <p:cNvSpPr>
            <a:spLocks noGrp="1" noChangeArrowheads="1"/>
          </p:cNvSpPr>
          <p:nvPr>
            <p:ph type="body" idx="1"/>
          </p:nvPr>
        </p:nvSpPr>
        <p:spPr>
          <a:xfrm>
            <a:off x="914400" y="4343400"/>
            <a:ext cx="5029200" cy="4114800"/>
          </a:xfrm>
        </p:spPr>
        <p:txBody>
          <a:bodyPr/>
          <a:lstStyle/>
          <a:p>
            <a:endParaRPr lang="zh-CN" altLang="zh-CN"/>
          </a:p>
        </p:txBody>
      </p:sp>
    </p:spTree>
    <p:extLst>
      <p:ext uri="{BB962C8B-B14F-4D97-AF65-F5344CB8AC3E}">
        <p14:creationId xmlns:p14="http://schemas.microsoft.com/office/powerpoint/2010/main" val="3854508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E6A522B-0E2B-4881-BD3F-11CB5230C205}" type="slidenum">
              <a:rPr lang="en-US" altLang="zh-CN">
                <a:solidFill>
                  <a:srgbClr val="000000"/>
                </a:solidFill>
              </a:rPr>
              <a:t>22</a:t>
            </a:fld>
            <a:endParaRPr lang="en-US" altLang="zh-CN">
              <a:solidFill>
                <a:srgbClr val="000000"/>
              </a:solidFill>
            </a:endParaRPr>
          </a:p>
        </p:txBody>
      </p:sp>
      <p:sp>
        <p:nvSpPr>
          <p:cNvPr id="45058" name="Rectangle 2"/>
          <p:cNvSpPr>
            <a:spLocks noGrp="1" noRot="1" noChangeAspect="1" noChangeArrowheads="1" noTextEdit="1"/>
          </p:cNvSpPr>
          <p:nvPr>
            <p:ph type="sldImg"/>
          </p:nvPr>
        </p:nvSpPr>
        <p:spPr/>
      </p:sp>
      <p:sp>
        <p:nvSpPr>
          <p:cNvPr id="45059" name="Rectangle 3"/>
          <p:cNvSpPr>
            <a:spLocks noGrp="1" noChangeArrowheads="1"/>
          </p:cNvSpPr>
          <p:nvPr>
            <p:ph type="body" idx="1"/>
          </p:nvPr>
        </p:nvSpPr>
        <p:spPr>
          <a:xfrm>
            <a:off x="914400" y="4343400"/>
            <a:ext cx="5029200" cy="4114800"/>
          </a:xfrm>
        </p:spPr>
        <p:txBody>
          <a:bodyPr/>
          <a:lstStyle/>
          <a:p>
            <a:endParaRPr lang="zh-CN" altLang="zh-CN"/>
          </a:p>
        </p:txBody>
      </p:sp>
    </p:spTree>
    <p:extLst>
      <p:ext uri="{BB962C8B-B14F-4D97-AF65-F5344CB8AC3E}">
        <p14:creationId xmlns:p14="http://schemas.microsoft.com/office/powerpoint/2010/main" val="3280760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0B11D7E-46D2-4157-96FD-C41B308AADDB}" type="slidenum">
              <a:rPr lang="en-US" altLang="zh-CN">
                <a:solidFill>
                  <a:srgbClr val="000000"/>
                </a:solidFill>
              </a:rPr>
              <a:t>23</a:t>
            </a:fld>
            <a:endParaRPr lang="en-US" altLang="zh-CN">
              <a:solidFill>
                <a:srgbClr val="000000"/>
              </a:solidFill>
            </a:endParaRPr>
          </a:p>
        </p:txBody>
      </p:sp>
      <p:sp>
        <p:nvSpPr>
          <p:cNvPr id="47106" name="Rectangle 2"/>
          <p:cNvSpPr>
            <a:spLocks noGrp="1" noRot="1" noChangeAspect="1" noChangeArrowheads="1" noTextEdit="1"/>
          </p:cNvSpPr>
          <p:nvPr>
            <p:ph type="sldImg"/>
          </p:nvPr>
        </p:nvSpPr>
        <p:spPr/>
      </p:sp>
      <p:sp>
        <p:nvSpPr>
          <p:cNvPr id="47107" name="Rectangle 3"/>
          <p:cNvSpPr>
            <a:spLocks noGrp="1" noChangeArrowheads="1"/>
          </p:cNvSpPr>
          <p:nvPr>
            <p:ph type="body" idx="1"/>
          </p:nvPr>
        </p:nvSpPr>
        <p:spPr>
          <a:xfrm>
            <a:off x="914400" y="4343400"/>
            <a:ext cx="5029200" cy="4114800"/>
          </a:xfrm>
        </p:spPr>
        <p:txBody>
          <a:bodyPr/>
          <a:lstStyle/>
          <a:p>
            <a:endParaRPr lang="zh-CN" altLang="zh-CN"/>
          </a:p>
        </p:txBody>
      </p:sp>
    </p:spTree>
    <p:extLst>
      <p:ext uri="{BB962C8B-B14F-4D97-AF65-F5344CB8AC3E}">
        <p14:creationId xmlns:p14="http://schemas.microsoft.com/office/powerpoint/2010/main" val="1433051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78C6A2E-162D-4FC5-B50A-7B4708DF9CC4}" type="slidenum">
              <a:rPr lang="en-US" altLang="zh-CN">
                <a:solidFill>
                  <a:srgbClr val="000000"/>
                </a:solidFill>
              </a:rPr>
              <a:t>25</a:t>
            </a:fld>
            <a:endParaRPr lang="en-US" altLang="zh-CN">
              <a:solidFill>
                <a:srgbClr val="000000"/>
              </a:solidFill>
            </a:endParaRPr>
          </a:p>
        </p:txBody>
      </p:sp>
      <p:sp>
        <p:nvSpPr>
          <p:cNvPr id="50178" name="Rectangle 2"/>
          <p:cNvSpPr>
            <a:spLocks noGrp="1" noRot="1" noChangeAspect="1" noChangeArrowheads="1" noTextEdit="1"/>
          </p:cNvSpPr>
          <p:nvPr>
            <p:ph type="sldImg"/>
          </p:nvPr>
        </p:nvSpPr>
        <p:spPr/>
      </p:sp>
      <p:sp>
        <p:nvSpPr>
          <p:cNvPr id="50179" name="Rectangle 3"/>
          <p:cNvSpPr>
            <a:spLocks noGrp="1" noChangeArrowheads="1"/>
          </p:cNvSpPr>
          <p:nvPr>
            <p:ph type="body" idx="1"/>
          </p:nvPr>
        </p:nvSpPr>
        <p:spPr>
          <a:xfrm>
            <a:off x="914400" y="4343400"/>
            <a:ext cx="5029200" cy="4114800"/>
          </a:xfrm>
        </p:spPr>
        <p:txBody>
          <a:bodyPr/>
          <a:lstStyle/>
          <a:p>
            <a:endParaRPr lang="zh-CN" altLang="zh-CN"/>
          </a:p>
        </p:txBody>
      </p:sp>
    </p:spTree>
    <p:extLst>
      <p:ext uri="{BB962C8B-B14F-4D97-AF65-F5344CB8AC3E}">
        <p14:creationId xmlns:p14="http://schemas.microsoft.com/office/powerpoint/2010/main" val="3257594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CD0547F-69AC-4EC7-B9C1-FDD0AC59370F}" type="slidenum">
              <a:rPr lang="en-US" altLang="zh-CN">
                <a:solidFill>
                  <a:srgbClr val="000000"/>
                </a:solidFill>
              </a:rPr>
              <a:t>26</a:t>
            </a:fld>
            <a:endParaRPr lang="en-US" altLang="zh-CN">
              <a:solidFill>
                <a:srgbClr val="000000"/>
              </a:solidFill>
            </a:endParaRPr>
          </a:p>
        </p:txBody>
      </p:sp>
      <p:sp>
        <p:nvSpPr>
          <p:cNvPr id="52226" name="Rectangle 2"/>
          <p:cNvSpPr>
            <a:spLocks noGrp="1" noRot="1" noChangeAspect="1" noChangeArrowheads="1" noTextEdit="1"/>
          </p:cNvSpPr>
          <p:nvPr>
            <p:ph type="sldImg"/>
          </p:nvPr>
        </p:nvSpPr>
        <p:spPr/>
      </p:sp>
      <p:sp>
        <p:nvSpPr>
          <p:cNvPr id="52227" name="Rectangle 3"/>
          <p:cNvSpPr>
            <a:spLocks noGrp="1" noChangeArrowheads="1"/>
          </p:cNvSpPr>
          <p:nvPr>
            <p:ph type="body" idx="1"/>
          </p:nvPr>
        </p:nvSpPr>
        <p:spPr>
          <a:xfrm>
            <a:off x="914400" y="4343400"/>
            <a:ext cx="5029200" cy="4114800"/>
          </a:xfrm>
        </p:spPr>
        <p:txBody>
          <a:bodyPr/>
          <a:lstStyle/>
          <a:p>
            <a:endParaRPr lang="zh-CN" altLang="zh-CN"/>
          </a:p>
        </p:txBody>
      </p:sp>
    </p:spTree>
    <p:extLst>
      <p:ext uri="{BB962C8B-B14F-4D97-AF65-F5344CB8AC3E}">
        <p14:creationId xmlns:p14="http://schemas.microsoft.com/office/powerpoint/2010/main" val="27137853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
        <p:nvSpPr>
          <p:cNvPr id="2" name="标题 1"/>
          <p:cNvSpPr>
            <a:spLocks noGrp="1"/>
          </p:cNvSpPr>
          <p:nvPr>
            <p:ph type="title"/>
          </p:nvPr>
        </p:nvSpPr>
        <p:spPr>
          <a:xfrm>
            <a:off x="323850" y="1124744"/>
            <a:ext cx="8424863" cy="1224136"/>
          </a:xfrm>
          <a:prstGeom prst="rect">
            <a:avLst/>
          </a:prstGeom>
        </p:spPr>
        <p:txBody>
          <a:bodyPr/>
          <a:lstStyle>
            <a:lvl1pPr>
              <a:defRPr baseline="0">
                <a:solidFill>
                  <a:srgbClr val="0000FF"/>
                </a:solidFill>
                <a:effectLst/>
                <a:latin typeface="Arial Unicode MS" panose="020B0604020202020204" pitchFamily="34" charset="-122"/>
                <a:ea typeface="楷体" panose="02010609060101010101" pitchFamily="49" charset="-122"/>
              </a:defRPr>
            </a:lvl1pPr>
          </a:lstStyle>
          <a:p>
            <a:endParaRPr lang="zh-CN" altLang="en-US" dirty="0"/>
          </a:p>
        </p:txBody>
      </p:sp>
      <p:pic>
        <p:nvPicPr>
          <p:cNvPr id="5"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4764088"/>
            <a:ext cx="9144000" cy="209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
        <p:nvSpPr>
          <p:cNvPr id="8" name="标题 1"/>
          <p:cNvSpPr txBox="1"/>
          <p:nvPr userDrawn="1"/>
        </p:nvSpPr>
        <p:spPr>
          <a:xfrm>
            <a:off x="344506" y="3573016"/>
            <a:ext cx="8424863" cy="720725"/>
          </a:xfrm>
          <a:prstGeom prst="rect">
            <a:avLst/>
          </a:prstGeom>
        </p:spPr>
        <p:txBody>
          <a:bodyPr/>
          <a:lstStyle>
            <a:lvl1pPr algn="ctr" rtl="0" eaLnBrk="0" fontAlgn="base" hangingPunct="0">
              <a:spcBef>
                <a:spcPct val="0"/>
              </a:spcBef>
              <a:spcAft>
                <a:spcPct val="0"/>
              </a:spcAft>
              <a:defRPr sz="3600" b="1">
                <a:solidFill>
                  <a:srgbClr val="FF9900"/>
                </a:solidFill>
                <a:effectLst/>
                <a:latin typeface="+mj-lt"/>
                <a:ea typeface="黑体" panose="02010609060101010101" pitchFamily="2" charset="-122"/>
                <a:cs typeface="+mj-cs"/>
              </a:defRPr>
            </a:lvl1pPr>
            <a:lvl2pPr algn="l" rtl="0" eaLnBrk="0" fontAlgn="base" hangingPunct="0">
              <a:spcBef>
                <a:spcPct val="0"/>
              </a:spcBef>
              <a:spcAft>
                <a:spcPct val="0"/>
              </a:spcAft>
              <a:defRPr sz="3600" b="1">
                <a:solidFill>
                  <a:srgbClr val="FF9900"/>
                </a:solidFill>
                <a:effectLst>
                  <a:outerShdw blurRad="38100" dist="38100" dir="2700000" algn="tl">
                    <a:srgbClr val="C0C0C0"/>
                  </a:outerShdw>
                </a:effectLst>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3600" b="1">
                <a:solidFill>
                  <a:srgbClr val="FF9900"/>
                </a:solidFill>
                <a:effectLst>
                  <a:outerShdw blurRad="38100" dist="38100" dir="2700000" algn="tl">
                    <a:srgbClr val="C0C0C0"/>
                  </a:outerShdw>
                </a:effectLst>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3600" b="1">
                <a:solidFill>
                  <a:srgbClr val="FF9900"/>
                </a:solidFill>
                <a:effectLst>
                  <a:outerShdw blurRad="38100" dist="38100" dir="2700000" algn="tl">
                    <a:srgbClr val="C0C0C0"/>
                  </a:outerShdw>
                </a:effectLst>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3600" b="1">
                <a:solidFill>
                  <a:srgbClr val="FF9900"/>
                </a:solidFill>
                <a:effectLst>
                  <a:outerShdw blurRad="38100" dist="38100" dir="2700000" algn="tl">
                    <a:srgbClr val="C0C0C0"/>
                  </a:outerShdw>
                </a:effectLst>
                <a:latin typeface="Arial" panose="020B0604020202020204" pitchFamily="34" charset="0"/>
                <a:ea typeface="黑体" panose="02010609060101010101" pitchFamily="2" charset="-122"/>
              </a:defRPr>
            </a:lvl5pPr>
            <a:lvl6pPr marL="457200" algn="l" rtl="0" fontAlgn="base">
              <a:spcBef>
                <a:spcPct val="0"/>
              </a:spcBef>
              <a:spcAft>
                <a:spcPct val="0"/>
              </a:spcAft>
              <a:defRPr sz="3600" b="1">
                <a:solidFill>
                  <a:srgbClr val="FF9900"/>
                </a:solidFill>
                <a:effectLst>
                  <a:outerShdw blurRad="38100" dist="38100" dir="2700000" algn="tl">
                    <a:srgbClr val="C0C0C0"/>
                  </a:outerShdw>
                </a:effectLst>
                <a:latin typeface="Arial" panose="020B0604020202020204" pitchFamily="34" charset="0"/>
                <a:ea typeface="黑体" panose="02010609060101010101" pitchFamily="2" charset="-122"/>
              </a:defRPr>
            </a:lvl6pPr>
            <a:lvl7pPr marL="914400" algn="l" rtl="0" fontAlgn="base">
              <a:spcBef>
                <a:spcPct val="0"/>
              </a:spcBef>
              <a:spcAft>
                <a:spcPct val="0"/>
              </a:spcAft>
              <a:defRPr sz="3600" b="1">
                <a:solidFill>
                  <a:srgbClr val="FF9900"/>
                </a:solidFill>
                <a:effectLst>
                  <a:outerShdw blurRad="38100" dist="38100" dir="2700000" algn="tl">
                    <a:srgbClr val="C0C0C0"/>
                  </a:outerShdw>
                </a:effectLst>
                <a:latin typeface="Arial" panose="020B0604020202020204" pitchFamily="34" charset="0"/>
                <a:ea typeface="黑体" panose="02010609060101010101" pitchFamily="2" charset="-122"/>
              </a:defRPr>
            </a:lvl7pPr>
            <a:lvl8pPr marL="1371600" algn="l" rtl="0" fontAlgn="base">
              <a:spcBef>
                <a:spcPct val="0"/>
              </a:spcBef>
              <a:spcAft>
                <a:spcPct val="0"/>
              </a:spcAft>
              <a:defRPr sz="3600" b="1">
                <a:solidFill>
                  <a:srgbClr val="FF9900"/>
                </a:solidFill>
                <a:effectLst>
                  <a:outerShdw blurRad="38100" dist="38100" dir="2700000" algn="tl">
                    <a:srgbClr val="C0C0C0"/>
                  </a:outerShdw>
                </a:effectLst>
                <a:latin typeface="Arial" panose="020B0604020202020204" pitchFamily="34" charset="0"/>
                <a:ea typeface="黑体" panose="02010609060101010101" pitchFamily="2" charset="-122"/>
              </a:defRPr>
            </a:lvl8pPr>
            <a:lvl9pPr marL="1828800" algn="l" rtl="0" fontAlgn="base">
              <a:spcBef>
                <a:spcPct val="0"/>
              </a:spcBef>
              <a:spcAft>
                <a:spcPct val="0"/>
              </a:spcAft>
              <a:defRPr sz="3600" b="1">
                <a:solidFill>
                  <a:srgbClr val="FF9900"/>
                </a:solidFill>
                <a:effectLst>
                  <a:outerShdw blurRad="38100" dist="38100" dir="2700000" algn="tl">
                    <a:srgbClr val="C0C0C0"/>
                  </a:outerShdw>
                </a:effectLst>
                <a:latin typeface="Arial" panose="020B0604020202020204" pitchFamily="34" charset="0"/>
                <a:ea typeface="黑体" panose="02010609060101010101" pitchFamily="2" charset="-122"/>
              </a:defRPr>
            </a:lvl9pPr>
          </a:lstStyle>
          <a:p>
            <a:endParaRPr lang="zh-CN" altLang="en-US" dirty="0"/>
          </a:p>
        </p:txBody>
      </p:sp>
      <p:sp>
        <p:nvSpPr>
          <p:cNvPr id="14" name="文本占位符 13"/>
          <p:cNvSpPr>
            <a:spLocks noGrp="1"/>
          </p:cNvSpPr>
          <p:nvPr>
            <p:ph type="body" sz="quarter" idx="10"/>
          </p:nvPr>
        </p:nvSpPr>
        <p:spPr>
          <a:xfrm>
            <a:off x="344505" y="3356992"/>
            <a:ext cx="8424863" cy="1296144"/>
          </a:xfrm>
          <a:prstGeom prst="rect">
            <a:avLst/>
          </a:prstGeom>
        </p:spPr>
        <p:txBody>
          <a:bodyPr anchor="ctr" anchorCtr="1"/>
          <a:lstStyle>
            <a:lvl1pPr marL="0" indent="0" algn="ctr" fontAlgn="base">
              <a:buNone/>
              <a:defRPr baseline="0">
                <a:solidFill>
                  <a:srgbClr val="0070C0"/>
                </a:solidFill>
                <a:latin typeface="Arial Unicode MS" panose="020B0604020202020204" pitchFamily="34" charset="-122"/>
                <a:ea typeface="仿宋" panose="02010609060101010101" pitchFamily="49" charset="-122"/>
              </a:defRPr>
            </a:lvl1pPr>
          </a:lstStyle>
          <a:p>
            <a:pPr lvl="0"/>
            <a:r>
              <a:rPr lang="zh-CN" altLang="en-US" dirty="0" smtClean="0"/>
              <a:t>单击此处编辑母版文本样式</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56B7B1B8-DFB5-4B21-96A7-41E329C911AF}"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F26DE605-5910-430E-BDF8-ED2DF41400E5}"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AB703D96-AC8C-4240-B9D8-B2882FB3AAFC}"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DAE6B4D4-3F37-4E58-8471-7411553B1C26}"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BB4E83F5-55D1-4D76-A934-2DAF88157DDE}"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6266AE36-B47B-4DC1-AD29-C5B1E436E4B1}"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8229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3938588"/>
            <a:ext cx="8229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602867EF-D59B-4147-8DF1-D3BBA3C7539B}"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C7654346-EDF6-4458-9D71-4F0020347ADB}"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245225"/>
            <a:ext cx="2133600" cy="476250"/>
          </a:xfrm>
        </p:spPr>
        <p:txBody>
          <a:bodyPr/>
          <a:lstStyle>
            <a:lvl1pPr>
              <a:defRPr/>
            </a:lvl1pPr>
          </a:lstStyle>
          <a:p>
            <a:endParaRPr lang="en-US" altLang="zh-CN">
              <a:solidFill>
                <a:srgbClr val="000000"/>
              </a:solidFill>
            </a:endParaRPr>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a:solidFill>
                <a:srgbClr val="000000"/>
              </a:solidFill>
            </a:endParaRPr>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E1F13B39-CDD8-42B1-A768-00307D3B1DF1}"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0"/>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245225"/>
            <a:ext cx="2133600" cy="476250"/>
          </a:xfrm>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a:xfrm>
            <a:off x="3124200" y="6245225"/>
            <a:ext cx="2895600" cy="476250"/>
          </a:xfrm>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a:xfrm>
            <a:off x="6553200" y="6245225"/>
            <a:ext cx="2133600" cy="476250"/>
          </a:xfrm>
        </p:spPr>
        <p:txBody>
          <a:bodyPr/>
          <a:lstStyle>
            <a:lvl1pPr>
              <a:defRPr/>
            </a:lvl1pPr>
          </a:lstStyle>
          <a:p>
            <a:fld id="{E803C3E4-87E8-4B51-9BD7-D92FEF870C6F}"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pic>
        <p:nvPicPr>
          <p:cNvPr id="5" name="Picture 9" descr="A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850" y="836712"/>
            <a:ext cx="8424863"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文本占位符 10"/>
          <p:cNvSpPr>
            <a:spLocks noGrp="1"/>
          </p:cNvSpPr>
          <p:nvPr>
            <p:ph type="body" sz="quarter" idx="10"/>
          </p:nvPr>
        </p:nvSpPr>
        <p:spPr>
          <a:xfrm>
            <a:off x="323850" y="980728"/>
            <a:ext cx="8496300" cy="5543897"/>
          </a:xfrm>
          <a:prstGeom prst="rect">
            <a:avLst/>
          </a:prstGeom>
        </p:spPr>
        <p:txBody>
          <a:bodyPr/>
          <a:lstStyle>
            <a:lvl1pPr fontAlgn="base">
              <a:buClr>
                <a:srgbClr val="0070C0"/>
              </a:buClr>
              <a:defRPr sz="2400" b="0" i="0" baseline="0">
                <a:solidFill>
                  <a:schemeClr val="tx1"/>
                </a:solidFill>
                <a:latin typeface="Arial Unicode MS" panose="020B0604020202020204" pitchFamily="34" charset="-122"/>
                <a:ea typeface="宋体" panose="02010600030101010101" pitchFamily="2" charset="-122"/>
              </a:defRPr>
            </a:lvl1pPr>
            <a:lvl2pPr fontAlgn="base">
              <a:buClr>
                <a:srgbClr val="0070C0"/>
              </a:buClr>
              <a:defRPr sz="2000" baseline="0">
                <a:solidFill>
                  <a:schemeClr val="tx1"/>
                </a:solidFill>
                <a:latin typeface="Arial Unicode MS" panose="020B0604020202020204" pitchFamily="34" charset="-122"/>
                <a:ea typeface="宋体" panose="02010600030101010101" pitchFamily="2" charset="-122"/>
              </a:defRPr>
            </a:lvl2pPr>
            <a:lvl3pPr marL="1143000" indent="-228600" fontAlgn="base">
              <a:buClr>
                <a:srgbClr val="0070C0"/>
              </a:buClr>
              <a:buFont typeface="Tw Cen MT" panose="020B0602020104020603" pitchFamily="34" charset="0"/>
              <a:buChar char="–"/>
              <a:defRPr sz="1800">
                <a:solidFill>
                  <a:schemeClr val="tx1"/>
                </a:solidFill>
              </a:defRPr>
            </a:lvl3pPr>
            <a:lvl4pPr marL="1657350" indent="-285750" fontAlgn="base">
              <a:buClr>
                <a:srgbClr val="0070C0"/>
              </a:buClr>
              <a:buFont typeface="Wingdings" panose="05000000000000000000" pitchFamily="2" charset="2"/>
              <a:buChar char="Ø"/>
              <a:defRPr sz="1800" baseline="0">
                <a:solidFill>
                  <a:schemeClr val="tx1"/>
                </a:solidFill>
                <a:latin typeface="Arial Unicode MS" panose="020B0604020202020204" pitchFamily="34" charset="-122"/>
              </a:defRPr>
            </a:lvl4pPr>
            <a:lvl5pPr fontAlgn="base">
              <a:defRPr sz="1600" baseline="0">
                <a:solidFill>
                  <a:schemeClr val="tx1"/>
                </a:solidFill>
                <a:latin typeface="Arial Unicode MS" panose="020B0604020202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endParaRPr lang="zh-CN" altLang="en-US" dirty="0"/>
          </a:p>
        </p:txBody>
      </p:sp>
      <p:sp>
        <p:nvSpPr>
          <p:cNvPr id="4" name="文本占位符 3"/>
          <p:cNvSpPr>
            <a:spLocks noGrp="1"/>
          </p:cNvSpPr>
          <p:nvPr>
            <p:ph type="body" sz="quarter" idx="11"/>
          </p:nvPr>
        </p:nvSpPr>
        <p:spPr>
          <a:xfrm>
            <a:off x="251520" y="188913"/>
            <a:ext cx="8641655" cy="575791"/>
          </a:xfrm>
          <a:prstGeom prst="rect">
            <a:avLst/>
          </a:prstGeom>
        </p:spPr>
        <p:txBody>
          <a:bodyPr anchor="ctr" anchorCtr="0"/>
          <a:lstStyle>
            <a:lvl1pPr marL="0" indent="0" fontAlgn="base">
              <a:spcBef>
                <a:spcPts val="0"/>
              </a:spcBef>
              <a:buNone/>
              <a:defRPr sz="2800" b="0" i="0" baseline="0">
                <a:solidFill>
                  <a:srgbClr val="0070C0"/>
                </a:solidFill>
                <a:latin typeface="Arial Unicode MS" panose="020B0604020202020204" pitchFamily="34" charset="-122"/>
              </a:defRPr>
            </a:lvl1pPr>
          </a:lstStyle>
          <a:p>
            <a:pPr lvl="0"/>
            <a:r>
              <a:rPr lang="zh-CN" altLang="en-US" dirty="0" smtClean="0"/>
              <a:t>单击此处编辑母版文本样式</a:t>
            </a: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61442" name="Rectangle 2"/>
          <p:cNvSpPr>
            <a:spLocks noGrp="1" noChangeArrowheads="1"/>
          </p:cNvSpPr>
          <p:nvPr>
            <p:ph type="ctrTitle"/>
          </p:nvPr>
        </p:nvSpPr>
        <p:spPr>
          <a:xfrm>
            <a:off x="685800" y="2130425"/>
            <a:ext cx="7772400" cy="1470025"/>
          </a:xfrm>
        </p:spPr>
        <p:txBody>
          <a:bodyPr/>
          <a:lstStyle>
            <a:lvl1pPr>
              <a:defRPr/>
            </a:lvl1pPr>
          </a:lstStyle>
          <a:p>
            <a:pPr lvl="0"/>
            <a:r>
              <a:rPr lang="zh-CN" altLang="en-US" noProof="0" smtClean="0"/>
              <a:t>单击此处编辑母版标题样式</a:t>
            </a:r>
          </a:p>
        </p:txBody>
      </p:sp>
      <p:sp>
        <p:nvSpPr>
          <p:cNvPr id="6144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CN" altLang="en-US" noProof="0" smtClean="0"/>
              <a:t>单击此处编辑母版副标题样式</a:t>
            </a:r>
          </a:p>
        </p:txBody>
      </p:sp>
      <p:sp>
        <p:nvSpPr>
          <p:cNvPr id="61444" name="Rectangle 4"/>
          <p:cNvSpPr>
            <a:spLocks noGrp="1" noChangeArrowheads="1"/>
          </p:cNvSpPr>
          <p:nvPr>
            <p:ph type="dt" sz="half" idx="2"/>
          </p:nvPr>
        </p:nvSpPr>
        <p:spPr/>
        <p:txBody>
          <a:bodyPr/>
          <a:lstStyle>
            <a:lvl1pPr>
              <a:defRPr/>
            </a:lvl1pPr>
          </a:lstStyle>
          <a:p>
            <a:endParaRPr lang="en-US" altLang="zh-CN">
              <a:solidFill>
                <a:srgbClr val="000000"/>
              </a:solidFill>
            </a:endParaRPr>
          </a:p>
        </p:txBody>
      </p:sp>
      <p:sp>
        <p:nvSpPr>
          <p:cNvPr id="61445" name="Rectangle 5"/>
          <p:cNvSpPr>
            <a:spLocks noGrp="1" noChangeArrowheads="1"/>
          </p:cNvSpPr>
          <p:nvPr>
            <p:ph type="ftr" sz="quarter" idx="3"/>
          </p:nvPr>
        </p:nvSpPr>
        <p:spPr/>
        <p:txBody>
          <a:bodyPr/>
          <a:lstStyle>
            <a:lvl1pPr>
              <a:defRPr/>
            </a:lvl1pPr>
          </a:lstStyle>
          <a:p>
            <a:endParaRPr lang="en-US" altLang="zh-CN">
              <a:solidFill>
                <a:srgbClr val="000000"/>
              </a:solidFill>
            </a:endParaRPr>
          </a:p>
        </p:txBody>
      </p:sp>
      <p:sp>
        <p:nvSpPr>
          <p:cNvPr id="61446" name="Rectangle 6"/>
          <p:cNvSpPr>
            <a:spLocks noGrp="1" noChangeArrowheads="1"/>
          </p:cNvSpPr>
          <p:nvPr>
            <p:ph type="sldNum" sz="quarter" idx="4"/>
          </p:nvPr>
        </p:nvSpPr>
        <p:spPr/>
        <p:txBody>
          <a:bodyPr/>
          <a:lstStyle>
            <a:lvl1pPr>
              <a:defRPr/>
            </a:lvl1pPr>
          </a:lstStyle>
          <a:p>
            <a:fld id="{63BE0D2B-7AE2-415A-B8AA-FBF494E3F49A}"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66BF2F64-BB1C-42A6-992A-A58A3A5948FC}"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6373DAEF-D786-4DC8-96C6-3CBF3EED6DA8}"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67D32BDF-A45C-4AC3-B751-8A785ECBE0B8}"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62B47207-6A5A-4F3E-8CB1-C3BED82879A3}"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56B7B1B8-DFB5-4B21-96A7-41E329C911AF}"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F26DE605-5910-430E-BDF8-ED2DF41400E5}"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AB703D96-AC8C-4240-B9D8-B2882FB3AAFC}"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DAE6B4D4-3F37-4E58-8471-7411553B1C26}"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BB4E83F5-55D1-4D76-A934-2DAF88157DDE}"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 y="2348235"/>
            <a:ext cx="8424863" cy="936749"/>
          </a:xfrm>
          <a:prstGeom prst="rect">
            <a:avLst/>
          </a:prstGeom>
        </p:spPr>
        <p:txBody>
          <a:bodyPr anchor="ctr" anchorCtr="1"/>
          <a:lstStyle>
            <a:lvl1pPr>
              <a:defRPr sz="4400">
                <a:solidFill>
                  <a:srgbClr val="0000FF"/>
                </a:solidFill>
              </a:defRPr>
            </a:lvl1pPr>
          </a:lstStyle>
          <a:p>
            <a:r>
              <a:rPr lang="zh-CN" altLang="en-US" dirty="0" smtClean="0"/>
              <a:t>谢谢！</a:t>
            </a:r>
            <a:endParaRPr lang="zh-CN" alt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6266AE36-B47B-4DC1-AD29-C5B1E436E4B1}"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8229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3938588"/>
            <a:ext cx="8229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602867EF-D59B-4147-8DF1-D3BBA3C7539B}"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C7654346-EDF6-4458-9D71-4F0020347ADB}"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245225"/>
            <a:ext cx="2133600" cy="476250"/>
          </a:xfrm>
        </p:spPr>
        <p:txBody>
          <a:bodyPr/>
          <a:lstStyle>
            <a:lvl1pPr>
              <a:defRPr/>
            </a:lvl1pPr>
          </a:lstStyle>
          <a:p>
            <a:endParaRPr lang="en-US" altLang="zh-CN">
              <a:solidFill>
                <a:srgbClr val="000000"/>
              </a:solidFill>
            </a:endParaRPr>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a:solidFill>
                <a:srgbClr val="000000"/>
              </a:solidFill>
            </a:endParaRPr>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E1F13B39-CDD8-42B1-A768-00307D3B1DF1}"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0"/>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245225"/>
            <a:ext cx="2133600" cy="476250"/>
          </a:xfrm>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a:xfrm>
            <a:off x="3124200" y="6245225"/>
            <a:ext cx="2895600" cy="476250"/>
          </a:xfrm>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a:xfrm>
            <a:off x="6553200" y="6245225"/>
            <a:ext cx="2133600" cy="476250"/>
          </a:xfrm>
        </p:spPr>
        <p:txBody>
          <a:bodyPr/>
          <a:lstStyle>
            <a:lvl1pPr>
              <a:defRPr/>
            </a:lvl1pPr>
          </a:lstStyle>
          <a:p>
            <a:fld id="{E803C3E4-87E8-4B51-9BD7-D92FEF870C6F}"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61442" name="Rectangle 2"/>
          <p:cNvSpPr>
            <a:spLocks noGrp="1" noChangeArrowheads="1"/>
          </p:cNvSpPr>
          <p:nvPr>
            <p:ph type="ctrTitle"/>
          </p:nvPr>
        </p:nvSpPr>
        <p:spPr>
          <a:xfrm>
            <a:off x="685800" y="2130425"/>
            <a:ext cx="7772400" cy="1470025"/>
          </a:xfrm>
        </p:spPr>
        <p:txBody>
          <a:bodyPr/>
          <a:lstStyle>
            <a:lvl1pPr>
              <a:defRPr/>
            </a:lvl1pPr>
          </a:lstStyle>
          <a:p>
            <a:pPr lvl="0"/>
            <a:r>
              <a:rPr lang="zh-CN" altLang="en-US" noProof="0" smtClean="0"/>
              <a:t>单击此处编辑母版标题样式</a:t>
            </a:r>
          </a:p>
        </p:txBody>
      </p:sp>
      <p:sp>
        <p:nvSpPr>
          <p:cNvPr id="6144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CN" altLang="en-US" noProof="0" smtClean="0"/>
              <a:t>单击此处编辑母版副标题样式</a:t>
            </a:r>
          </a:p>
        </p:txBody>
      </p:sp>
      <p:sp>
        <p:nvSpPr>
          <p:cNvPr id="61444" name="Rectangle 4"/>
          <p:cNvSpPr>
            <a:spLocks noGrp="1" noChangeArrowheads="1"/>
          </p:cNvSpPr>
          <p:nvPr>
            <p:ph type="dt" sz="half" idx="2"/>
          </p:nvPr>
        </p:nvSpPr>
        <p:spPr/>
        <p:txBody>
          <a:bodyPr/>
          <a:lstStyle>
            <a:lvl1pPr>
              <a:defRPr/>
            </a:lvl1pPr>
          </a:lstStyle>
          <a:p>
            <a:endParaRPr lang="en-US" altLang="zh-CN">
              <a:solidFill>
                <a:srgbClr val="000000"/>
              </a:solidFill>
            </a:endParaRPr>
          </a:p>
        </p:txBody>
      </p:sp>
      <p:sp>
        <p:nvSpPr>
          <p:cNvPr id="61445" name="Rectangle 5"/>
          <p:cNvSpPr>
            <a:spLocks noGrp="1" noChangeArrowheads="1"/>
          </p:cNvSpPr>
          <p:nvPr>
            <p:ph type="ftr" sz="quarter" idx="3"/>
          </p:nvPr>
        </p:nvSpPr>
        <p:spPr/>
        <p:txBody>
          <a:bodyPr/>
          <a:lstStyle>
            <a:lvl1pPr>
              <a:defRPr/>
            </a:lvl1pPr>
          </a:lstStyle>
          <a:p>
            <a:endParaRPr lang="en-US" altLang="zh-CN">
              <a:solidFill>
                <a:srgbClr val="000000"/>
              </a:solidFill>
            </a:endParaRPr>
          </a:p>
        </p:txBody>
      </p:sp>
      <p:sp>
        <p:nvSpPr>
          <p:cNvPr id="61446" name="Rectangle 6"/>
          <p:cNvSpPr>
            <a:spLocks noGrp="1" noChangeArrowheads="1"/>
          </p:cNvSpPr>
          <p:nvPr>
            <p:ph type="sldNum" sz="quarter" idx="4"/>
          </p:nvPr>
        </p:nvSpPr>
        <p:spPr/>
        <p:txBody>
          <a:bodyPr/>
          <a:lstStyle>
            <a:lvl1pPr>
              <a:defRPr/>
            </a:lvl1pPr>
          </a:lstStyle>
          <a:p>
            <a:fld id="{63BE0D2B-7AE2-415A-B8AA-FBF494E3F49A}"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66BF2F64-BB1C-42A6-992A-A58A3A5948FC}"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6373DAEF-D786-4DC8-96C6-3CBF3EED6DA8}"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67D32BDF-A45C-4AC3-B751-8A785ECBE0B8}"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62B47207-6A5A-4F3E-8CB1-C3BED82879A3}"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56B7B1B8-DFB5-4B21-96A7-41E329C911AF}"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F26DE605-5910-430E-BDF8-ED2DF41400E5}"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AB703D96-AC8C-4240-B9D8-B2882FB3AAFC}"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DAE6B4D4-3F37-4E58-8471-7411553B1C26}"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BB4E83F5-55D1-4D76-A934-2DAF88157DDE}"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6266AE36-B47B-4DC1-AD29-C5B1E436E4B1}"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8229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3938588"/>
            <a:ext cx="8229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602867EF-D59B-4147-8DF1-D3BBA3C7539B}"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C7654346-EDF6-4458-9D71-4F0020347ADB}"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245225"/>
            <a:ext cx="2133600" cy="476250"/>
          </a:xfrm>
        </p:spPr>
        <p:txBody>
          <a:bodyPr/>
          <a:lstStyle>
            <a:lvl1pPr>
              <a:defRPr/>
            </a:lvl1pPr>
          </a:lstStyle>
          <a:p>
            <a:endParaRPr lang="en-US" altLang="zh-CN">
              <a:solidFill>
                <a:srgbClr val="000000"/>
              </a:solidFill>
            </a:endParaRPr>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a:solidFill>
                <a:srgbClr val="000000"/>
              </a:solidFill>
            </a:endParaRPr>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E1F13B39-CDD8-42B1-A768-00307D3B1DF1}"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0"/>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245225"/>
            <a:ext cx="2133600" cy="476250"/>
          </a:xfrm>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a:xfrm>
            <a:off x="3124200" y="6245225"/>
            <a:ext cx="2895600" cy="476250"/>
          </a:xfrm>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a:xfrm>
            <a:off x="6553200" y="6245225"/>
            <a:ext cx="2133600" cy="476250"/>
          </a:xfrm>
        </p:spPr>
        <p:txBody>
          <a:bodyPr/>
          <a:lstStyle>
            <a:lvl1pPr>
              <a:defRPr/>
            </a:lvl1pPr>
          </a:lstStyle>
          <a:p>
            <a:fld id="{E803C3E4-87E8-4B51-9BD7-D92FEF870C6F}"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61442" name="Rectangle 2"/>
          <p:cNvSpPr>
            <a:spLocks noGrp="1" noChangeArrowheads="1"/>
          </p:cNvSpPr>
          <p:nvPr>
            <p:ph type="ctrTitle"/>
          </p:nvPr>
        </p:nvSpPr>
        <p:spPr>
          <a:xfrm>
            <a:off x="685800" y="2130425"/>
            <a:ext cx="7772400" cy="1470025"/>
          </a:xfrm>
        </p:spPr>
        <p:txBody>
          <a:bodyPr/>
          <a:lstStyle>
            <a:lvl1pPr>
              <a:defRPr/>
            </a:lvl1pPr>
          </a:lstStyle>
          <a:p>
            <a:pPr lvl="0"/>
            <a:r>
              <a:rPr lang="zh-CN" altLang="en-US" noProof="0" smtClean="0"/>
              <a:t>单击此处编辑母版标题样式</a:t>
            </a:r>
          </a:p>
        </p:txBody>
      </p:sp>
      <p:sp>
        <p:nvSpPr>
          <p:cNvPr id="6144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CN" altLang="en-US" noProof="0" smtClean="0"/>
              <a:t>单击此处编辑母版副标题样式</a:t>
            </a:r>
          </a:p>
        </p:txBody>
      </p:sp>
      <p:sp>
        <p:nvSpPr>
          <p:cNvPr id="61444" name="Rectangle 4"/>
          <p:cNvSpPr>
            <a:spLocks noGrp="1" noChangeArrowheads="1"/>
          </p:cNvSpPr>
          <p:nvPr>
            <p:ph type="dt" sz="half" idx="2"/>
          </p:nvPr>
        </p:nvSpPr>
        <p:spPr/>
        <p:txBody>
          <a:bodyPr/>
          <a:lstStyle>
            <a:lvl1pPr>
              <a:defRPr/>
            </a:lvl1pPr>
          </a:lstStyle>
          <a:p>
            <a:endParaRPr lang="en-US" altLang="zh-CN">
              <a:solidFill>
                <a:srgbClr val="000000"/>
              </a:solidFill>
            </a:endParaRPr>
          </a:p>
        </p:txBody>
      </p:sp>
      <p:sp>
        <p:nvSpPr>
          <p:cNvPr id="61445" name="Rectangle 5"/>
          <p:cNvSpPr>
            <a:spLocks noGrp="1" noChangeArrowheads="1"/>
          </p:cNvSpPr>
          <p:nvPr>
            <p:ph type="ftr" sz="quarter" idx="3"/>
          </p:nvPr>
        </p:nvSpPr>
        <p:spPr/>
        <p:txBody>
          <a:bodyPr/>
          <a:lstStyle>
            <a:lvl1pPr>
              <a:defRPr/>
            </a:lvl1pPr>
          </a:lstStyle>
          <a:p>
            <a:endParaRPr lang="en-US" altLang="zh-CN">
              <a:solidFill>
                <a:srgbClr val="000000"/>
              </a:solidFill>
            </a:endParaRPr>
          </a:p>
        </p:txBody>
      </p:sp>
      <p:sp>
        <p:nvSpPr>
          <p:cNvPr id="61446" name="Rectangle 6"/>
          <p:cNvSpPr>
            <a:spLocks noGrp="1" noChangeArrowheads="1"/>
          </p:cNvSpPr>
          <p:nvPr>
            <p:ph type="sldNum" sz="quarter" idx="4"/>
          </p:nvPr>
        </p:nvSpPr>
        <p:spPr/>
        <p:txBody>
          <a:bodyPr/>
          <a:lstStyle>
            <a:lvl1pPr>
              <a:defRPr/>
            </a:lvl1pPr>
          </a:lstStyle>
          <a:p>
            <a:fld id="{63BE0D2B-7AE2-415A-B8AA-FBF494E3F49A}"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61442" name="Rectangle 2"/>
          <p:cNvSpPr>
            <a:spLocks noGrp="1" noChangeArrowheads="1"/>
          </p:cNvSpPr>
          <p:nvPr>
            <p:ph type="ctrTitle"/>
          </p:nvPr>
        </p:nvSpPr>
        <p:spPr>
          <a:xfrm>
            <a:off x="685800" y="2130425"/>
            <a:ext cx="7772400" cy="1470025"/>
          </a:xfrm>
        </p:spPr>
        <p:txBody>
          <a:bodyPr/>
          <a:lstStyle>
            <a:lvl1pPr>
              <a:defRPr/>
            </a:lvl1pPr>
          </a:lstStyle>
          <a:p>
            <a:pPr lvl="0"/>
            <a:r>
              <a:rPr lang="zh-CN" altLang="en-US" noProof="0" smtClean="0"/>
              <a:t>单击此处编辑母版标题样式</a:t>
            </a:r>
          </a:p>
        </p:txBody>
      </p:sp>
      <p:sp>
        <p:nvSpPr>
          <p:cNvPr id="6144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CN" altLang="en-US" noProof="0" smtClean="0"/>
              <a:t>单击此处编辑母版副标题样式</a:t>
            </a:r>
          </a:p>
        </p:txBody>
      </p:sp>
      <p:sp>
        <p:nvSpPr>
          <p:cNvPr id="61444" name="Rectangle 4"/>
          <p:cNvSpPr>
            <a:spLocks noGrp="1" noChangeArrowheads="1"/>
          </p:cNvSpPr>
          <p:nvPr>
            <p:ph type="dt" sz="half" idx="2"/>
          </p:nvPr>
        </p:nvSpPr>
        <p:spPr/>
        <p:txBody>
          <a:bodyPr/>
          <a:lstStyle>
            <a:lvl1pPr>
              <a:defRPr/>
            </a:lvl1pPr>
          </a:lstStyle>
          <a:p>
            <a:endParaRPr lang="en-US" altLang="zh-CN">
              <a:solidFill>
                <a:srgbClr val="000000"/>
              </a:solidFill>
            </a:endParaRPr>
          </a:p>
        </p:txBody>
      </p:sp>
      <p:sp>
        <p:nvSpPr>
          <p:cNvPr id="61445" name="Rectangle 5"/>
          <p:cNvSpPr>
            <a:spLocks noGrp="1" noChangeArrowheads="1"/>
          </p:cNvSpPr>
          <p:nvPr>
            <p:ph type="ftr" sz="quarter" idx="3"/>
          </p:nvPr>
        </p:nvSpPr>
        <p:spPr/>
        <p:txBody>
          <a:bodyPr/>
          <a:lstStyle>
            <a:lvl1pPr>
              <a:defRPr/>
            </a:lvl1pPr>
          </a:lstStyle>
          <a:p>
            <a:endParaRPr lang="en-US" altLang="zh-CN">
              <a:solidFill>
                <a:srgbClr val="000000"/>
              </a:solidFill>
            </a:endParaRPr>
          </a:p>
        </p:txBody>
      </p:sp>
      <p:sp>
        <p:nvSpPr>
          <p:cNvPr id="61446" name="Rectangle 6"/>
          <p:cNvSpPr>
            <a:spLocks noGrp="1" noChangeArrowheads="1"/>
          </p:cNvSpPr>
          <p:nvPr>
            <p:ph type="sldNum" sz="quarter" idx="4"/>
          </p:nvPr>
        </p:nvSpPr>
        <p:spPr/>
        <p:txBody>
          <a:bodyPr/>
          <a:lstStyle>
            <a:lvl1pPr>
              <a:defRPr/>
            </a:lvl1pPr>
          </a:lstStyle>
          <a:p>
            <a:fld id="{63BE0D2B-7AE2-415A-B8AA-FBF494E3F49A}"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66BF2F64-BB1C-42A6-992A-A58A3A5948FC}"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6373DAEF-D786-4DC8-96C6-3CBF3EED6DA8}"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67D32BDF-A45C-4AC3-B751-8A785ECBE0B8}"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62B47207-6A5A-4F3E-8CB1-C3BED82879A3}"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56B7B1B8-DFB5-4B21-96A7-41E329C911AF}"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F26DE605-5910-430E-BDF8-ED2DF41400E5}"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AB703D96-AC8C-4240-B9D8-B2882FB3AAFC}"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DAE6B4D4-3F37-4E58-8471-7411553B1C26}"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BB4E83F5-55D1-4D76-A934-2DAF88157DDE}"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66BF2F64-BB1C-42A6-992A-A58A3A5948FC}"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6266AE36-B47B-4DC1-AD29-C5B1E436E4B1}"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8229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3938588"/>
            <a:ext cx="8229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602867EF-D59B-4147-8DF1-D3BBA3C7539B}"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C7654346-EDF6-4458-9D71-4F0020347ADB}"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245225"/>
            <a:ext cx="2133600" cy="476250"/>
          </a:xfrm>
        </p:spPr>
        <p:txBody>
          <a:bodyPr/>
          <a:lstStyle>
            <a:lvl1pPr>
              <a:defRPr/>
            </a:lvl1pPr>
          </a:lstStyle>
          <a:p>
            <a:endParaRPr lang="en-US" altLang="zh-CN">
              <a:solidFill>
                <a:srgbClr val="000000"/>
              </a:solidFill>
            </a:endParaRPr>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a:solidFill>
                <a:srgbClr val="000000"/>
              </a:solidFill>
            </a:endParaRPr>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E1F13B39-CDD8-42B1-A768-00307D3B1DF1}"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0"/>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245225"/>
            <a:ext cx="2133600" cy="476250"/>
          </a:xfrm>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a:xfrm>
            <a:off x="3124200" y="6245225"/>
            <a:ext cx="2895600" cy="476250"/>
          </a:xfrm>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a:xfrm>
            <a:off x="6553200" y="6245225"/>
            <a:ext cx="2133600" cy="476250"/>
          </a:xfrm>
        </p:spPr>
        <p:txBody>
          <a:bodyPr/>
          <a:lstStyle>
            <a:lvl1pPr>
              <a:defRPr/>
            </a:lvl1pPr>
          </a:lstStyle>
          <a:p>
            <a:fld id="{E803C3E4-87E8-4B51-9BD7-D92FEF870C6F}"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61442" name="Rectangle 2"/>
          <p:cNvSpPr>
            <a:spLocks noGrp="1" noChangeArrowheads="1"/>
          </p:cNvSpPr>
          <p:nvPr>
            <p:ph type="ctrTitle"/>
          </p:nvPr>
        </p:nvSpPr>
        <p:spPr>
          <a:xfrm>
            <a:off x="685800" y="2130425"/>
            <a:ext cx="7772400" cy="1470025"/>
          </a:xfrm>
        </p:spPr>
        <p:txBody>
          <a:bodyPr/>
          <a:lstStyle>
            <a:lvl1pPr>
              <a:defRPr/>
            </a:lvl1pPr>
          </a:lstStyle>
          <a:p>
            <a:pPr lvl="0"/>
            <a:r>
              <a:rPr lang="zh-CN" altLang="en-US" noProof="0" smtClean="0"/>
              <a:t>单击此处编辑母版标题样式</a:t>
            </a:r>
          </a:p>
        </p:txBody>
      </p:sp>
      <p:sp>
        <p:nvSpPr>
          <p:cNvPr id="6144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CN" altLang="en-US" noProof="0" smtClean="0"/>
              <a:t>单击此处编辑母版副标题样式</a:t>
            </a:r>
          </a:p>
        </p:txBody>
      </p:sp>
      <p:sp>
        <p:nvSpPr>
          <p:cNvPr id="61444" name="Rectangle 4"/>
          <p:cNvSpPr>
            <a:spLocks noGrp="1" noChangeArrowheads="1"/>
          </p:cNvSpPr>
          <p:nvPr>
            <p:ph type="dt" sz="half" idx="2"/>
          </p:nvPr>
        </p:nvSpPr>
        <p:spPr/>
        <p:txBody>
          <a:bodyPr/>
          <a:lstStyle>
            <a:lvl1pPr>
              <a:defRPr/>
            </a:lvl1pPr>
          </a:lstStyle>
          <a:p>
            <a:endParaRPr lang="en-US" altLang="zh-CN">
              <a:solidFill>
                <a:srgbClr val="000000"/>
              </a:solidFill>
            </a:endParaRPr>
          </a:p>
        </p:txBody>
      </p:sp>
      <p:sp>
        <p:nvSpPr>
          <p:cNvPr id="61445" name="Rectangle 5"/>
          <p:cNvSpPr>
            <a:spLocks noGrp="1" noChangeArrowheads="1"/>
          </p:cNvSpPr>
          <p:nvPr>
            <p:ph type="ftr" sz="quarter" idx="3"/>
          </p:nvPr>
        </p:nvSpPr>
        <p:spPr/>
        <p:txBody>
          <a:bodyPr/>
          <a:lstStyle>
            <a:lvl1pPr>
              <a:defRPr/>
            </a:lvl1pPr>
          </a:lstStyle>
          <a:p>
            <a:endParaRPr lang="en-US" altLang="zh-CN">
              <a:solidFill>
                <a:srgbClr val="000000"/>
              </a:solidFill>
            </a:endParaRPr>
          </a:p>
        </p:txBody>
      </p:sp>
      <p:sp>
        <p:nvSpPr>
          <p:cNvPr id="61446" name="Rectangle 6"/>
          <p:cNvSpPr>
            <a:spLocks noGrp="1" noChangeArrowheads="1"/>
          </p:cNvSpPr>
          <p:nvPr>
            <p:ph type="sldNum" sz="quarter" idx="4"/>
          </p:nvPr>
        </p:nvSpPr>
        <p:spPr/>
        <p:txBody>
          <a:bodyPr/>
          <a:lstStyle>
            <a:lvl1pPr>
              <a:defRPr/>
            </a:lvl1pPr>
          </a:lstStyle>
          <a:p>
            <a:fld id="{63BE0D2B-7AE2-415A-B8AA-FBF494E3F49A}"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66BF2F64-BB1C-42A6-992A-A58A3A5948FC}"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6373DAEF-D786-4DC8-96C6-3CBF3EED6DA8}"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67D32BDF-A45C-4AC3-B751-8A785ECBE0B8}"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62B47207-6A5A-4F3E-8CB1-C3BED82879A3}"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6373DAEF-D786-4DC8-96C6-3CBF3EED6DA8}"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56B7B1B8-DFB5-4B21-96A7-41E329C911AF}"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F26DE605-5910-430E-BDF8-ED2DF41400E5}"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AB703D96-AC8C-4240-B9D8-B2882FB3AAFC}"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DAE6B4D4-3F37-4E58-8471-7411553B1C26}"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BB4E83F5-55D1-4D76-A934-2DAF88157DDE}"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6266AE36-B47B-4DC1-AD29-C5B1E436E4B1}"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8229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3938588"/>
            <a:ext cx="8229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602867EF-D59B-4147-8DF1-D3BBA3C7539B}"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C7654346-EDF6-4458-9D71-4F0020347ADB}"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245225"/>
            <a:ext cx="2133600" cy="476250"/>
          </a:xfrm>
        </p:spPr>
        <p:txBody>
          <a:bodyPr/>
          <a:lstStyle>
            <a:lvl1pPr>
              <a:defRPr/>
            </a:lvl1pPr>
          </a:lstStyle>
          <a:p>
            <a:endParaRPr lang="en-US" altLang="zh-CN">
              <a:solidFill>
                <a:srgbClr val="000000"/>
              </a:solidFill>
            </a:endParaRPr>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a:solidFill>
                <a:srgbClr val="000000"/>
              </a:solidFill>
            </a:endParaRPr>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E1F13B39-CDD8-42B1-A768-00307D3B1DF1}"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0"/>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245225"/>
            <a:ext cx="2133600" cy="476250"/>
          </a:xfrm>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a:xfrm>
            <a:off x="3124200" y="6245225"/>
            <a:ext cx="2895600" cy="476250"/>
          </a:xfrm>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a:xfrm>
            <a:off x="6553200" y="6245225"/>
            <a:ext cx="2133600" cy="476250"/>
          </a:xfrm>
        </p:spPr>
        <p:txBody>
          <a:bodyPr/>
          <a:lstStyle>
            <a:lvl1pPr>
              <a:defRPr/>
            </a:lvl1pPr>
          </a:lstStyle>
          <a:p>
            <a:fld id="{E803C3E4-87E8-4B51-9BD7-D92FEF870C6F}"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67D32BDF-A45C-4AC3-B751-8A785ECBE0B8}"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62B47207-6A5A-4F3E-8CB1-C3BED82879A3}"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6" Type="http://schemas.openxmlformats.org/officeDocument/2006/relationships/theme" Target="../theme/theme2.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6" Type="http://schemas.openxmlformats.org/officeDocument/2006/relationships/theme" Target="../theme/theme3.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6" Type="http://schemas.openxmlformats.org/officeDocument/2006/relationships/theme" Target="../theme/theme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6" Type="http://schemas.openxmlformats.org/officeDocument/2006/relationships/theme" Target="../theme/theme5.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2" Type="http://schemas.openxmlformats.org/officeDocument/2006/relationships/slideLayout" Target="../slideLayouts/slideLayout66.xml"/><Relationship Id="rId16" Type="http://schemas.openxmlformats.org/officeDocument/2006/relationships/theme" Target="../theme/theme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txStyles>
    <p:titleStyle>
      <a:lvl1pPr algn="ctr" rtl="0" eaLnBrk="0" fontAlgn="base" hangingPunct="0">
        <a:spcBef>
          <a:spcPct val="0"/>
        </a:spcBef>
        <a:spcAft>
          <a:spcPct val="0"/>
        </a:spcAft>
        <a:defRPr sz="3600" b="1">
          <a:solidFill>
            <a:srgbClr val="FF9900"/>
          </a:solidFill>
          <a:effectLst>
            <a:outerShdw blurRad="38100" dist="38100" dir="2700000" algn="tl">
              <a:srgbClr val="C0C0C0"/>
            </a:outerShdw>
          </a:effectLst>
          <a:latin typeface="+mj-lt"/>
          <a:ea typeface="黑体" panose="02010609060101010101" pitchFamily="2" charset="-122"/>
          <a:cs typeface="+mj-cs"/>
        </a:defRPr>
      </a:lvl1pPr>
      <a:lvl2pPr algn="l" rtl="0" eaLnBrk="0" fontAlgn="base" hangingPunct="0">
        <a:spcBef>
          <a:spcPct val="0"/>
        </a:spcBef>
        <a:spcAft>
          <a:spcPct val="0"/>
        </a:spcAft>
        <a:defRPr sz="3600" b="1">
          <a:solidFill>
            <a:srgbClr val="FF9900"/>
          </a:solidFill>
          <a:effectLst>
            <a:outerShdw blurRad="38100" dist="38100" dir="2700000" algn="tl">
              <a:srgbClr val="C0C0C0"/>
            </a:outerShdw>
          </a:effectLst>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3600" b="1">
          <a:solidFill>
            <a:srgbClr val="FF9900"/>
          </a:solidFill>
          <a:effectLst>
            <a:outerShdw blurRad="38100" dist="38100" dir="2700000" algn="tl">
              <a:srgbClr val="C0C0C0"/>
            </a:outerShdw>
          </a:effectLst>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3600" b="1">
          <a:solidFill>
            <a:srgbClr val="FF9900"/>
          </a:solidFill>
          <a:effectLst>
            <a:outerShdw blurRad="38100" dist="38100" dir="2700000" algn="tl">
              <a:srgbClr val="C0C0C0"/>
            </a:outerShdw>
          </a:effectLst>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3600" b="1">
          <a:solidFill>
            <a:srgbClr val="FF9900"/>
          </a:solidFill>
          <a:effectLst>
            <a:outerShdw blurRad="38100" dist="38100" dir="2700000" algn="tl">
              <a:srgbClr val="C0C0C0"/>
            </a:outerShdw>
          </a:effectLst>
          <a:latin typeface="Arial" panose="020B0604020202020204" pitchFamily="34" charset="0"/>
          <a:ea typeface="黑体" panose="02010609060101010101" pitchFamily="2" charset="-122"/>
        </a:defRPr>
      </a:lvl5pPr>
      <a:lvl6pPr marL="457200" algn="l" rtl="0" fontAlgn="base">
        <a:spcBef>
          <a:spcPct val="0"/>
        </a:spcBef>
        <a:spcAft>
          <a:spcPct val="0"/>
        </a:spcAft>
        <a:defRPr sz="3600" b="1">
          <a:solidFill>
            <a:srgbClr val="FF9900"/>
          </a:solidFill>
          <a:effectLst>
            <a:outerShdw blurRad="38100" dist="38100" dir="2700000" algn="tl">
              <a:srgbClr val="C0C0C0"/>
            </a:outerShdw>
          </a:effectLst>
          <a:latin typeface="Arial" panose="020B0604020202020204" pitchFamily="34" charset="0"/>
          <a:ea typeface="黑体" panose="02010609060101010101" pitchFamily="2" charset="-122"/>
        </a:defRPr>
      </a:lvl6pPr>
      <a:lvl7pPr marL="914400" algn="l" rtl="0" fontAlgn="base">
        <a:spcBef>
          <a:spcPct val="0"/>
        </a:spcBef>
        <a:spcAft>
          <a:spcPct val="0"/>
        </a:spcAft>
        <a:defRPr sz="3600" b="1">
          <a:solidFill>
            <a:srgbClr val="FF9900"/>
          </a:solidFill>
          <a:effectLst>
            <a:outerShdw blurRad="38100" dist="38100" dir="2700000" algn="tl">
              <a:srgbClr val="C0C0C0"/>
            </a:outerShdw>
          </a:effectLst>
          <a:latin typeface="Arial" panose="020B0604020202020204" pitchFamily="34" charset="0"/>
          <a:ea typeface="黑体" panose="02010609060101010101" pitchFamily="2" charset="-122"/>
        </a:defRPr>
      </a:lvl7pPr>
      <a:lvl8pPr marL="1371600" algn="l" rtl="0" fontAlgn="base">
        <a:spcBef>
          <a:spcPct val="0"/>
        </a:spcBef>
        <a:spcAft>
          <a:spcPct val="0"/>
        </a:spcAft>
        <a:defRPr sz="3600" b="1">
          <a:solidFill>
            <a:srgbClr val="FF9900"/>
          </a:solidFill>
          <a:effectLst>
            <a:outerShdw blurRad="38100" dist="38100" dir="2700000" algn="tl">
              <a:srgbClr val="C0C0C0"/>
            </a:outerShdw>
          </a:effectLst>
          <a:latin typeface="Arial" panose="020B0604020202020204" pitchFamily="34" charset="0"/>
          <a:ea typeface="黑体" panose="02010609060101010101" pitchFamily="2" charset="-122"/>
        </a:defRPr>
      </a:lvl8pPr>
      <a:lvl9pPr marL="1828800" algn="l" rtl="0" fontAlgn="base">
        <a:spcBef>
          <a:spcPct val="0"/>
        </a:spcBef>
        <a:spcAft>
          <a:spcPct val="0"/>
        </a:spcAft>
        <a:defRPr sz="3600" b="1">
          <a:solidFill>
            <a:srgbClr val="FF9900"/>
          </a:solidFill>
          <a:effectLst>
            <a:outerShdw blurRad="38100" dist="38100" dir="2700000" algn="tl">
              <a:srgbClr val="C0C0C0"/>
            </a:outerShdw>
          </a:effectLst>
          <a:latin typeface="Arial" panose="020B0604020202020204" pitchFamily="34" charset="0"/>
          <a:ea typeface="黑体" panose="02010609060101010101" pitchFamily="2" charset="-122"/>
        </a:defRPr>
      </a:lvl9pPr>
    </p:titleStyle>
    <p:bodyStyle>
      <a:lvl1pPr marL="342900" indent="-342900" algn="l" rtl="0" eaLnBrk="0" fontAlgn="t" hangingPunct="0">
        <a:spcBef>
          <a:spcPct val="30000"/>
        </a:spcBef>
        <a:spcAft>
          <a:spcPct val="0"/>
        </a:spcAft>
        <a:buClr>
          <a:srgbClr val="FF9900"/>
        </a:buClr>
        <a:buFont typeface="Wingdings" panose="05000000000000000000" pitchFamily="2" charset="2"/>
        <a:buChar char="n"/>
        <a:defRPr sz="2800" b="1">
          <a:solidFill>
            <a:srgbClr val="0000FF"/>
          </a:solidFill>
          <a:latin typeface="+mn-lt"/>
          <a:ea typeface="黑体" panose="02010609060101010101" pitchFamily="2" charset="-122"/>
          <a:cs typeface="+mn-cs"/>
        </a:defRPr>
      </a:lvl1pPr>
      <a:lvl2pPr marL="742950" indent="-285750" algn="l" rtl="0" eaLnBrk="0" fontAlgn="t" hangingPunct="0">
        <a:spcBef>
          <a:spcPct val="30000"/>
        </a:spcBef>
        <a:spcAft>
          <a:spcPct val="0"/>
        </a:spcAft>
        <a:buClr>
          <a:srgbClr val="FF9900"/>
        </a:buClr>
        <a:buFont typeface="Wingdings" panose="05000000000000000000" pitchFamily="2" charset="2"/>
        <a:buChar char="l"/>
        <a:defRPr sz="2800">
          <a:solidFill>
            <a:srgbClr val="0000FF"/>
          </a:solidFill>
          <a:latin typeface="+mn-lt"/>
          <a:ea typeface="黑体" panose="02010609060101010101"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fontAlgn="base">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fontAlgn="base">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fontAlgn="base">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fontAlgn="base">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b="0" i="0">
                <a:solidFill>
                  <a:schemeClr val="tx1"/>
                </a:solidFill>
                <a:latin typeface="+mn-lt"/>
                <a:ea typeface="+mn-ea"/>
              </a:defRPr>
            </a:lvl1pPr>
          </a:lstStyle>
          <a:p>
            <a:endParaRPr lang="en-US" altLang="zh-CN" smtClean="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b="0" i="0">
                <a:solidFill>
                  <a:schemeClr val="tx1"/>
                </a:solidFill>
                <a:latin typeface="+mn-lt"/>
                <a:ea typeface="+mn-ea"/>
              </a:defRPr>
            </a:lvl1pPr>
          </a:lstStyle>
          <a:p>
            <a:endParaRPr lang="en-US" altLang="zh-CN" smtClean="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b="0" i="0">
                <a:solidFill>
                  <a:schemeClr val="tx1"/>
                </a:solidFill>
                <a:latin typeface="+mn-lt"/>
                <a:ea typeface="+mn-ea"/>
              </a:defRPr>
            </a:lvl1pPr>
          </a:lstStyle>
          <a:p>
            <a:fld id="{97455754-F477-49DC-B7F7-ABB20389290E}" type="slidenum">
              <a:rPr lang="en-US" altLang="zh-CN" smtClean="0">
                <a:solidFill>
                  <a:srgbClr val="000000"/>
                </a:solidFill>
              </a:rPr>
              <a:t>‹#›</a:t>
            </a:fld>
            <a:endParaRPr lang="en-US" altLang="zh-CN"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b="0" i="0">
                <a:solidFill>
                  <a:schemeClr val="tx1"/>
                </a:solidFill>
                <a:latin typeface="+mn-lt"/>
                <a:ea typeface="+mn-ea"/>
              </a:defRPr>
            </a:lvl1pPr>
          </a:lstStyle>
          <a:p>
            <a:endParaRPr lang="en-US" altLang="zh-CN" smtClean="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b="0" i="0">
                <a:solidFill>
                  <a:schemeClr val="tx1"/>
                </a:solidFill>
                <a:latin typeface="+mn-lt"/>
                <a:ea typeface="+mn-ea"/>
              </a:defRPr>
            </a:lvl1pPr>
          </a:lstStyle>
          <a:p>
            <a:endParaRPr lang="en-US" altLang="zh-CN" smtClean="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b="0" i="0">
                <a:solidFill>
                  <a:schemeClr val="tx1"/>
                </a:solidFill>
                <a:latin typeface="+mn-lt"/>
                <a:ea typeface="+mn-ea"/>
              </a:defRPr>
            </a:lvl1pPr>
          </a:lstStyle>
          <a:p>
            <a:fld id="{97455754-F477-49DC-B7F7-ABB20389290E}" type="slidenum">
              <a:rPr lang="en-US" altLang="zh-CN" smtClean="0">
                <a:solidFill>
                  <a:srgbClr val="000000"/>
                </a:solidFill>
              </a:rPr>
              <a:t>‹#›</a:t>
            </a:fld>
            <a:endParaRPr lang="en-US" altLang="zh-CN"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b="0" i="0">
                <a:solidFill>
                  <a:schemeClr val="tx1"/>
                </a:solidFill>
                <a:latin typeface="+mn-lt"/>
                <a:ea typeface="+mn-ea"/>
              </a:defRPr>
            </a:lvl1pPr>
          </a:lstStyle>
          <a:p>
            <a:endParaRPr lang="en-US" altLang="zh-CN" smtClean="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b="0" i="0">
                <a:solidFill>
                  <a:schemeClr val="tx1"/>
                </a:solidFill>
                <a:latin typeface="+mn-lt"/>
                <a:ea typeface="+mn-ea"/>
              </a:defRPr>
            </a:lvl1pPr>
          </a:lstStyle>
          <a:p>
            <a:endParaRPr lang="en-US" altLang="zh-CN" smtClean="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b="0" i="0">
                <a:solidFill>
                  <a:schemeClr val="tx1"/>
                </a:solidFill>
                <a:latin typeface="+mn-lt"/>
                <a:ea typeface="+mn-ea"/>
              </a:defRPr>
            </a:lvl1pPr>
          </a:lstStyle>
          <a:p>
            <a:fld id="{97455754-F477-49DC-B7F7-ABB20389290E}" type="slidenum">
              <a:rPr lang="en-US" altLang="zh-CN" smtClean="0">
                <a:solidFill>
                  <a:srgbClr val="000000"/>
                </a:solidFill>
              </a:rPr>
              <a:t>‹#›</a:t>
            </a:fld>
            <a:endParaRPr lang="en-US" altLang="zh-CN"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b="0" i="0">
                <a:solidFill>
                  <a:schemeClr val="tx1"/>
                </a:solidFill>
                <a:latin typeface="+mn-lt"/>
                <a:ea typeface="+mn-ea"/>
              </a:defRPr>
            </a:lvl1pPr>
          </a:lstStyle>
          <a:p>
            <a:endParaRPr lang="en-US" altLang="zh-CN" smtClean="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b="0" i="0">
                <a:solidFill>
                  <a:schemeClr val="tx1"/>
                </a:solidFill>
                <a:latin typeface="+mn-lt"/>
                <a:ea typeface="+mn-ea"/>
              </a:defRPr>
            </a:lvl1pPr>
          </a:lstStyle>
          <a:p>
            <a:endParaRPr lang="en-US" altLang="zh-CN" smtClean="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b="0" i="0">
                <a:solidFill>
                  <a:schemeClr val="tx1"/>
                </a:solidFill>
                <a:latin typeface="+mn-lt"/>
                <a:ea typeface="+mn-ea"/>
              </a:defRPr>
            </a:lvl1pPr>
          </a:lstStyle>
          <a:p>
            <a:fld id="{97455754-F477-49DC-B7F7-ABB20389290E}" type="slidenum">
              <a:rPr lang="en-US" altLang="zh-CN" smtClean="0">
                <a:solidFill>
                  <a:srgbClr val="000000"/>
                </a:solidFill>
              </a:rPr>
              <a:t>‹#›</a:t>
            </a:fld>
            <a:endParaRPr lang="en-US" altLang="zh-CN"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b="0" i="0">
                <a:solidFill>
                  <a:schemeClr val="tx1"/>
                </a:solidFill>
                <a:latin typeface="+mn-lt"/>
                <a:ea typeface="+mn-ea"/>
              </a:defRPr>
            </a:lvl1pPr>
          </a:lstStyle>
          <a:p>
            <a:endParaRPr lang="en-US" altLang="zh-CN" smtClean="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b="0" i="0">
                <a:solidFill>
                  <a:schemeClr val="tx1"/>
                </a:solidFill>
                <a:latin typeface="+mn-lt"/>
                <a:ea typeface="+mn-ea"/>
              </a:defRPr>
            </a:lvl1pPr>
          </a:lstStyle>
          <a:p>
            <a:endParaRPr lang="en-US" altLang="zh-CN" smtClean="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b="0" i="0">
                <a:solidFill>
                  <a:schemeClr val="tx1"/>
                </a:solidFill>
                <a:latin typeface="+mn-lt"/>
                <a:ea typeface="+mn-ea"/>
              </a:defRPr>
            </a:lvl1pPr>
          </a:lstStyle>
          <a:p>
            <a:fld id="{97455754-F477-49DC-B7F7-ABB20389290E}" type="slidenum">
              <a:rPr lang="en-US" altLang="zh-CN" smtClean="0">
                <a:solidFill>
                  <a:srgbClr val="000000"/>
                </a:solidFill>
              </a:rPr>
              <a:t>‹#›</a:t>
            </a:fld>
            <a:endParaRPr lang="en-US" altLang="zh-CN"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66.xml"/><Relationship Id="rId1" Type="http://schemas.openxmlformats.org/officeDocument/2006/relationships/vmlDrawing" Target="../drawings/vmlDrawing6.vml"/><Relationship Id="rId4" Type="http://schemas.openxmlformats.org/officeDocument/2006/relationships/image" Target="../media/image14.png"/></Relationships>
</file>

<file path=ppt/slides/_rels/slide100.xml.rels><?xml version="1.0" encoding="UTF-8" standalone="yes"?>
<Relationships xmlns="http://schemas.openxmlformats.org/package/2006/relationships"><Relationship Id="rId3" Type="http://schemas.openxmlformats.org/officeDocument/2006/relationships/oleObject" Target="../embeddings/Microsoft_Word_97_-_2003___7.doc"/><Relationship Id="rId2" Type="http://schemas.openxmlformats.org/officeDocument/2006/relationships/slideLayout" Target="../slideLayouts/slideLayout4.xml"/><Relationship Id="rId1" Type="http://schemas.openxmlformats.org/officeDocument/2006/relationships/vmlDrawing" Target="../drawings/vmlDrawing68.vml"/><Relationship Id="rId5" Type="http://schemas.openxmlformats.org/officeDocument/2006/relationships/image" Target="../media/image375.emf"/><Relationship Id="rId4" Type="http://schemas.openxmlformats.org/officeDocument/2006/relationships/image" Target="../media/image374.emf"/></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332.bin"/><Relationship Id="rId2" Type="http://schemas.openxmlformats.org/officeDocument/2006/relationships/slideLayout" Target="../slideLayouts/slideLayout4.xml"/><Relationship Id="rId1" Type="http://schemas.openxmlformats.org/officeDocument/2006/relationships/vmlDrawing" Target="../drawings/vmlDrawing69.vml"/><Relationship Id="rId4" Type="http://schemas.openxmlformats.org/officeDocument/2006/relationships/image" Target="../media/image376.wmf"/></Relationships>
</file>

<file path=ppt/slides/_rels/slide102.xml.rels><?xml version="1.0" encoding="UTF-8" standalone="yes"?>
<Relationships xmlns="http://schemas.openxmlformats.org/package/2006/relationships"><Relationship Id="rId8" Type="http://schemas.openxmlformats.org/officeDocument/2006/relationships/oleObject" Target="../embeddings/oleObject335.bin"/><Relationship Id="rId3" Type="http://schemas.openxmlformats.org/officeDocument/2006/relationships/image" Target="../media/image377.emf"/><Relationship Id="rId7" Type="http://schemas.openxmlformats.org/officeDocument/2006/relationships/image" Target="../media/image330.wmf"/><Relationship Id="rId2" Type="http://schemas.openxmlformats.org/officeDocument/2006/relationships/slideLayout" Target="../slideLayouts/slideLayout4.xml"/><Relationship Id="rId1" Type="http://schemas.openxmlformats.org/officeDocument/2006/relationships/vmlDrawing" Target="../drawings/vmlDrawing70.vml"/><Relationship Id="rId6" Type="http://schemas.openxmlformats.org/officeDocument/2006/relationships/oleObject" Target="../embeddings/oleObject334.bin"/><Relationship Id="rId5" Type="http://schemas.openxmlformats.org/officeDocument/2006/relationships/image" Target="../media/image329.wmf"/><Relationship Id="rId4" Type="http://schemas.openxmlformats.org/officeDocument/2006/relationships/oleObject" Target="../embeddings/oleObject333.bin"/><Relationship Id="rId9" Type="http://schemas.openxmlformats.org/officeDocument/2006/relationships/image" Target="../media/image331.wmf"/></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1.xml"/></Relationships>
</file>

<file path=ppt/slides/_rels/slide12.xml.rels><?xml version="1.0" encoding="UTF-8" standalone="yes"?>
<Relationships xmlns="http://schemas.openxmlformats.org/package/2006/relationships"><Relationship Id="rId2" Type="http://schemas.openxmlformats.org/officeDocument/2006/relationships/hyperlink" Target="http://baike.baidu.com/view/481866.htm" TargetMode="Externa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6.xml"/><Relationship Id="rId1" Type="http://schemas.openxmlformats.org/officeDocument/2006/relationships/vmlDrawing" Target="../drawings/vmlDrawing7.vml"/><Relationship Id="rId4" Type="http://schemas.openxmlformats.org/officeDocument/2006/relationships/image" Target="../media/image16.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41.xml"/><Relationship Id="rId1" Type="http://schemas.openxmlformats.org/officeDocument/2006/relationships/vmlDrawing" Target="../drawings/vmlDrawing8.vml"/><Relationship Id="rId4" Type="http://schemas.openxmlformats.org/officeDocument/2006/relationships/image" Target="../media/image1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9.emf"/><Relationship Id="rId2" Type="http://schemas.openxmlformats.org/officeDocument/2006/relationships/slideLayout" Target="../slideLayouts/slideLayout36.xml"/><Relationship Id="rId1" Type="http://schemas.openxmlformats.org/officeDocument/2006/relationships/vmlDrawing" Target="../drawings/vmlDrawing9.vml"/><Relationship Id="rId6" Type="http://schemas.openxmlformats.org/officeDocument/2006/relationships/oleObject" Target="../embeddings/oleObject17.bin"/><Relationship Id="rId5" Type="http://schemas.openxmlformats.org/officeDocument/2006/relationships/image" Target="../media/image18.emf"/><Relationship Id="rId4" Type="http://schemas.openxmlformats.org/officeDocument/2006/relationships/oleObject" Target="../embeddings/oleObject16.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6.xml"/><Relationship Id="rId1" Type="http://schemas.openxmlformats.org/officeDocument/2006/relationships/vmlDrawing" Target="../drawings/vmlDrawing10.vml"/><Relationship Id="rId5" Type="http://schemas.openxmlformats.org/officeDocument/2006/relationships/image" Target="../media/image20.emf"/><Relationship Id="rId4" Type="http://schemas.openxmlformats.org/officeDocument/2006/relationships/oleObject" Target="../embeddings/oleObject18.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22.wmf"/><Relationship Id="rId2" Type="http://schemas.openxmlformats.org/officeDocument/2006/relationships/slideLayout" Target="../slideLayouts/slideLayout47.xml"/><Relationship Id="rId1" Type="http://schemas.openxmlformats.org/officeDocument/2006/relationships/vmlDrawing" Target="../drawings/vmlDrawing11.vml"/><Relationship Id="rId6" Type="http://schemas.openxmlformats.org/officeDocument/2006/relationships/oleObject" Target="../embeddings/oleObject20.bin"/><Relationship Id="rId5" Type="http://schemas.openxmlformats.org/officeDocument/2006/relationships/image" Target="../media/image21.emf"/><Relationship Id="rId4" Type="http://schemas.openxmlformats.org/officeDocument/2006/relationships/oleObject" Target="../embeddings/oleObject19.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7.xml"/><Relationship Id="rId7" Type="http://schemas.openxmlformats.org/officeDocument/2006/relationships/image" Target="../media/image24.emf"/><Relationship Id="rId2" Type="http://schemas.openxmlformats.org/officeDocument/2006/relationships/slideLayout" Target="../slideLayouts/slideLayout36.xml"/><Relationship Id="rId1" Type="http://schemas.openxmlformats.org/officeDocument/2006/relationships/vmlDrawing" Target="../drawings/vmlDrawing12.vml"/><Relationship Id="rId6" Type="http://schemas.openxmlformats.org/officeDocument/2006/relationships/oleObject" Target="../embeddings/oleObject22.bin"/><Relationship Id="rId5" Type="http://schemas.openxmlformats.org/officeDocument/2006/relationships/image" Target="../media/image23.emf"/><Relationship Id="rId4" Type="http://schemas.openxmlformats.org/officeDocument/2006/relationships/oleObject" Target="../embeddings/oleObject21.bin"/><Relationship Id="rId9" Type="http://schemas.openxmlformats.org/officeDocument/2006/relationships/image" Target="../media/image25.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6.wmf"/></Relationships>
</file>

<file path=ppt/slides/_rels/slide28.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image" Target="../media/image28.wmf"/><Relationship Id="rId5" Type="http://schemas.openxmlformats.org/officeDocument/2006/relationships/oleObject" Target="../embeddings/oleObject26.bin"/><Relationship Id="rId4" Type="http://schemas.openxmlformats.org/officeDocument/2006/relationships/image" Target="../media/image27.wmf"/></Relationships>
</file>

<file path=ppt/slides/_rels/slide29.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33.bin"/><Relationship Id="rId18" Type="http://schemas.openxmlformats.org/officeDocument/2006/relationships/image" Target="../media/image37.wmf"/><Relationship Id="rId26" Type="http://schemas.openxmlformats.org/officeDocument/2006/relationships/image" Target="../media/image41.wmf"/><Relationship Id="rId3" Type="http://schemas.openxmlformats.org/officeDocument/2006/relationships/oleObject" Target="../embeddings/oleObject28.bin"/><Relationship Id="rId21" Type="http://schemas.openxmlformats.org/officeDocument/2006/relationships/oleObject" Target="../embeddings/oleObject37.bin"/><Relationship Id="rId7" Type="http://schemas.openxmlformats.org/officeDocument/2006/relationships/oleObject" Target="../embeddings/oleObject30.bin"/><Relationship Id="rId12" Type="http://schemas.openxmlformats.org/officeDocument/2006/relationships/image" Target="../media/image34.wmf"/><Relationship Id="rId17" Type="http://schemas.openxmlformats.org/officeDocument/2006/relationships/oleObject" Target="../embeddings/oleObject35.bin"/><Relationship Id="rId25" Type="http://schemas.openxmlformats.org/officeDocument/2006/relationships/oleObject" Target="../embeddings/oleObject39.bin"/><Relationship Id="rId2" Type="http://schemas.openxmlformats.org/officeDocument/2006/relationships/slideLayout" Target="../slideLayouts/slideLayout4.xml"/><Relationship Id="rId16" Type="http://schemas.openxmlformats.org/officeDocument/2006/relationships/image" Target="../media/image36.wmf"/><Relationship Id="rId20" Type="http://schemas.openxmlformats.org/officeDocument/2006/relationships/image" Target="../media/image38.wmf"/><Relationship Id="rId29" Type="http://schemas.openxmlformats.org/officeDocument/2006/relationships/image" Target="../media/image42.wmf"/><Relationship Id="rId1" Type="http://schemas.openxmlformats.org/officeDocument/2006/relationships/vmlDrawing" Target="../drawings/vmlDrawing15.vml"/><Relationship Id="rId6" Type="http://schemas.openxmlformats.org/officeDocument/2006/relationships/image" Target="../media/image31.wmf"/><Relationship Id="rId11" Type="http://schemas.openxmlformats.org/officeDocument/2006/relationships/oleObject" Target="../embeddings/oleObject32.bin"/><Relationship Id="rId24" Type="http://schemas.openxmlformats.org/officeDocument/2006/relationships/image" Target="../media/image40.wmf"/><Relationship Id="rId5" Type="http://schemas.openxmlformats.org/officeDocument/2006/relationships/oleObject" Target="../embeddings/oleObject29.bin"/><Relationship Id="rId15" Type="http://schemas.openxmlformats.org/officeDocument/2006/relationships/oleObject" Target="../embeddings/oleObject34.bin"/><Relationship Id="rId23" Type="http://schemas.openxmlformats.org/officeDocument/2006/relationships/oleObject" Target="../embeddings/oleObject38.bin"/><Relationship Id="rId28" Type="http://schemas.openxmlformats.org/officeDocument/2006/relationships/oleObject" Target="../embeddings/oleObject41.bin"/><Relationship Id="rId10" Type="http://schemas.openxmlformats.org/officeDocument/2006/relationships/image" Target="../media/image33.wmf"/><Relationship Id="rId19" Type="http://schemas.openxmlformats.org/officeDocument/2006/relationships/oleObject" Target="../embeddings/oleObject36.bin"/><Relationship Id="rId4" Type="http://schemas.openxmlformats.org/officeDocument/2006/relationships/image" Target="../media/image30.wmf"/><Relationship Id="rId9" Type="http://schemas.openxmlformats.org/officeDocument/2006/relationships/oleObject" Target="../embeddings/oleObject31.bin"/><Relationship Id="rId14" Type="http://schemas.openxmlformats.org/officeDocument/2006/relationships/image" Target="../media/image35.wmf"/><Relationship Id="rId22" Type="http://schemas.openxmlformats.org/officeDocument/2006/relationships/image" Target="../media/image39.wmf"/><Relationship Id="rId27" Type="http://schemas.openxmlformats.org/officeDocument/2006/relationships/oleObject" Target="../embeddings/oleObject40.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oleObject" Target="../embeddings/oleObject47.bin"/><Relationship Id="rId18" Type="http://schemas.openxmlformats.org/officeDocument/2006/relationships/image" Target="../media/image50.wmf"/><Relationship Id="rId3" Type="http://schemas.openxmlformats.org/officeDocument/2006/relationships/oleObject" Target="../embeddings/oleObject42.bin"/><Relationship Id="rId7" Type="http://schemas.openxmlformats.org/officeDocument/2006/relationships/oleObject" Target="../embeddings/oleObject44.bin"/><Relationship Id="rId12" Type="http://schemas.openxmlformats.org/officeDocument/2006/relationships/image" Target="../media/image47.wmf"/><Relationship Id="rId17" Type="http://schemas.openxmlformats.org/officeDocument/2006/relationships/oleObject" Target="../embeddings/oleObject49.bin"/><Relationship Id="rId2" Type="http://schemas.openxmlformats.org/officeDocument/2006/relationships/slideLayout" Target="../slideLayouts/slideLayout4.xml"/><Relationship Id="rId16" Type="http://schemas.openxmlformats.org/officeDocument/2006/relationships/image" Target="../media/image49.wmf"/><Relationship Id="rId1" Type="http://schemas.openxmlformats.org/officeDocument/2006/relationships/vmlDrawing" Target="../drawings/vmlDrawing16.vml"/><Relationship Id="rId6" Type="http://schemas.openxmlformats.org/officeDocument/2006/relationships/image" Target="../media/image44.wmf"/><Relationship Id="rId11" Type="http://schemas.openxmlformats.org/officeDocument/2006/relationships/oleObject" Target="../embeddings/oleObject46.bin"/><Relationship Id="rId5" Type="http://schemas.openxmlformats.org/officeDocument/2006/relationships/oleObject" Target="../embeddings/oleObject43.bin"/><Relationship Id="rId15" Type="http://schemas.openxmlformats.org/officeDocument/2006/relationships/oleObject" Target="../embeddings/oleObject48.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45.bin"/><Relationship Id="rId14" Type="http://schemas.openxmlformats.org/officeDocument/2006/relationships/image" Target="../media/image48.wmf"/></Relationships>
</file>

<file path=ppt/slides/_rels/slide31.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image" Target="../media/image52.wmf"/><Relationship Id="rId5" Type="http://schemas.openxmlformats.org/officeDocument/2006/relationships/oleObject" Target="../embeddings/oleObject51.bin"/><Relationship Id="rId10" Type="http://schemas.openxmlformats.org/officeDocument/2006/relationships/image" Target="../media/image54.wmf"/><Relationship Id="rId4" Type="http://schemas.openxmlformats.org/officeDocument/2006/relationships/image" Target="../media/image51.wmf"/><Relationship Id="rId9" Type="http://schemas.openxmlformats.org/officeDocument/2006/relationships/oleObject" Target="../embeddings/oleObject53.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54.bin"/><Relationship Id="rId7" Type="http://schemas.openxmlformats.org/officeDocument/2006/relationships/oleObject" Target="../embeddings/oleObject56.bin"/><Relationship Id="rId2" Type="http://schemas.openxmlformats.org/officeDocument/2006/relationships/slideLayout" Target="../slideLayouts/slideLayout4.xml"/><Relationship Id="rId1" Type="http://schemas.openxmlformats.org/officeDocument/2006/relationships/vmlDrawing" Target="../drawings/vmlDrawing18.vml"/><Relationship Id="rId6" Type="http://schemas.openxmlformats.org/officeDocument/2006/relationships/image" Target="../media/image56.wmf"/><Relationship Id="rId5" Type="http://schemas.openxmlformats.org/officeDocument/2006/relationships/oleObject" Target="../embeddings/oleObject55.bin"/><Relationship Id="rId4" Type="http://schemas.openxmlformats.org/officeDocument/2006/relationships/image" Target="../media/image55.wmf"/></Relationships>
</file>

<file path=ppt/slides/_rels/slide34.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4.xml"/><Relationship Id="rId1" Type="http://schemas.openxmlformats.org/officeDocument/2006/relationships/vmlDrawing" Target="../drawings/vmlDrawing19.vml"/><Relationship Id="rId6" Type="http://schemas.openxmlformats.org/officeDocument/2006/relationships/image" Target="../media/image59.wmf"/><Relationship Id="rId5" Type="http://schemas.openxmlformats.org/officeDocument/2006/relationships/oleObject" Target="../embeddings/oleObject58.bin"/><Relationship Id="rId4" Type="http://schemas.openxmlformats.org/officeDocument/2006/relationships/image" Target="../media/image58.wmf"/></Relationships>
</file>

<file path=ppt/slides/_rels/slide35.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60.bin"/><Relationship Id="rId7" Type="http://schemas.openxmlformats.org/officeDocument/2006/relationships/oleObject" Target="../embeddings/oleObject62.bin"/><Relationship Id="rId12" Type="http://schemas.openxmlformats.org/officeDocument/2006/relationships/image" Target="../media/image65.wmf"/><Relationship Id="rId2" Type="http://schemas.openxmlformats.org/officeDocument/2006/relationships/slideLayout" Target="../slideLayouts/slideLayout4.xml"/><Relationship Id="rId1" Type="http://schemas.openxmlformats.org/officeDocument/2006/relationships/vmlDrawing" Target="../drawings/vmlDrawing20.vml"/><Relationship Id="rId6" Type="http://schemas.openxmlformats.org/officeDocument/2006/relationships/image" Target="../media/image62.wmf"/><Relationship Id="rId11" Type="http://schemas.openxmlformats.org/officeDocument/2006/relationships/oleObject" Target="../embeddings/oleObject64.bin"/><Relationship Id="rId5" Type="http://schemas.openxmlformats.org/officeDocument/2006/relationships/oleObject" Target="../embeddings/oleObject61.bin"/><Relationship Id="rId10" Type="http://schemas.openxmlformats.org/officeDocument/2006/relationships/image" Target="../media/image64.wmf"/><Relationship Id="rId4" Type="http://schemas.openxmlformats.org/officeDocument/2006/relationships/image" Target="../media/image61.wmf"/><Relationship Id="rId9" Type="http://schemas.openxmlformats.org/officeDocument/2006/relationships/oleObject" Target="../embeddings/oleObject63.bin"/></Relationships>
</file>

<file path=ppt/slides/_rels/slide36.xml.rels><?xml version="1.0" encoding="UTF-8" standalone="yes"?>
<Relationships xmlns="http://schemas.openxmlformats.org/package/2006/relationships"><Relationship Id="rId8" Type="http://schemas.openxmlformats.org/officeDocument/2006/relationships/image" Target="../media/image68.wmf"/><Relationship Id="rId13" Type="http://schemas.openxmlformats.org/officeDocument/2006/relationships/oleObject" Target="../embeddings/oleObject70.bin"/><Relationship Id="rId18" Type="http://schemas.openxmlformats.org/officeDocument/2006/relationships/image" Target="../media/image73.wmf"/><Relationship Id="rId3" Type="http://schemas.openxmlformats.org/officeDocument/2006/relationships/oleObject" Target="../embeddings/oleObject65.bin"/><Relationship Id="rId7" Type="http://schemas.openxmlformats.org/officeDocument/2006/relationships/oleObject" Target="../embeddings/oleObject67.bin"/><Relationship Id="rId12" Type="http://schemas.openxmlformats.org/officeDocument/2006/relationships/image" Target="../media/image70.wmf"/><Relationship Id="rId17" Type="http://schemas.openxmlformats.org/officeDocument/2006/relationships/oleObject" Target="../embeddings/oleObject72.bin"/><Relationship Id="rId2" Type="http://schemas.openxmlformats.org/officeDocument/2006/relationships/slideLayout" Target="../slideLayouts/slideLayout4.xml"/><Relationship Id="rId16" Type="http://schemas.openxmlformats.org/officeDocument/2006/relationships/image" Target="../media/image72.wmf"/><Relationship Id="rId1" Type="http://schemas.openxmlformats.org/officeDocument/2006/relationships/vmlDrawing" Target="../drawings/vmlDrawing21.vml"/><Relationship Id="rId6" Type="http://schemas.openxmlformats.org/officeDocument/2006/relationships/image" Target="../media/image67.wmf"/><Relationship Id="rId11" Type="http://schemas.openxmlformats.org/officeDocument/2006/relationships/oleObject" Target="../embeddings/oleObject69.bin"/><Relationship Id="rId5" Type="http://schemas.openxmlformats.org/officeDocument/2006/relationships/oleObject" Target="../embeddings/oleObject66.bin"/><Relationship Id="rId15" Type="http://schemas.openxmlformats.org/officeDocument/2006/relationships/oleObject" Target="../embeddings/oleObject71.bin"/><Relationship Id="rId10" Type="http://schemas.openxmlformats.org/officeDocument/2006/relationships/image" Target="../media/image69.wmf"/><Relationship Id="rId4" Type="http://schemas.openxmlformats.org/officeDocument/2006/relationships/image" Target="../media/image66.wmf"/><Relationship Id="rId9" Type="http://schemas.openxmlformats.org/officeDocument/2006/relationships/oleObject" Target="../embeddings/oleObject68.bin"/><Relationship Id="rId14" Type="http://schemas.openxmlformats.org/officeDocument/2006/relationships/image" Target="../media/image71.wmf"/></Relationships>
</file>

<file path=ppt/slides/_rels/slide37.xml.rels><?xml version="1.0" encoding="UTF-8" standalone="yes"?>
<Relationships xmlns="http://schemas.openxmlformats.org/package/2006/relationships"><Relationship Id="rId8" Type="http://schemas.openxmlformats.org/officeDocument/2006/relationships/image" Target="../media/image76.wmf"/><Relationship Id="rId13" Type="http://schemas.openxmlformats.org/officeDocument/2006/relationships/oleObject" Target="../embeddings/oleObject78.bin"/><Relationship Id="rId18" Type="http://schemas.openxmlformats.org/officeDocument/2006/relationships/image" Target="../media/image81.wmf"/><Relationship Id="rId3" Type="http://schemas.openxmlformats.org/officeDocument/2006/relationships/oleObject" Target="../embeddings/oleObject73.bin"/><Relationship Id="rId7" Type="http://schemas.openxmlformats.org/officeDocument/2006/relationships/oleObject" Target="../embeddings/oleObject75.bin"/><Relationship Id="rId12" Type="http://schemas.openxmlformats.org/officeDocument/2006/relationships/image" Target="../media/image78.wmf"/><Relationship Id="rId17" Type="http://schemas.openxmlformats.org/officeDocument/2006/relationships/oleObject" Target="../embeddings/oleObject80.bin"/><Relationship Id="rId2" Type="http://schemas.openxmlformats.org/officeDocument/2006/relationships/slideLayout" Target="../slideLayouts/slideLayout4.xml"/><Relationship Id="rId16" Type="http://schemas.openxmlformats.org/officeDocument/2006/relationships/image" Target="../media/image80.wmf"/><Relationship Id="rId1" Type="http://schemas.openxmlformats.org/officeDocument/2006/relationships/vmlDrawing" Target="../drawings/vmlDrawing22.vml"/><Relationship Id="rId6" Type="http://schemas.openxmlformats.org/officeDocument/2006/relationships/image" Target="../media/image75.wmf"/><Relationship Id="rId11" Type="http://schemas.openxmlformats.org/officeDocument/2006/relationships/oleObject" Target="../embeddings/oleObject77.bin"/><Relationship Id="rId5" Type="http://schemas.openxmlformats.org/officeDocument/2006/relationships/oleObject" Target="../embeddings/oleObject74.bin"/><Relationship Id="rId15" Type="http://schemas.openxmlformats.org/officeDocument/2006/relationships/oleObject" Target="../embeddings/oleObject79.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76.bin"/><Relationship Id="rId14" Type="http://schemas.openxmlformats.org/officeDocument/2006/relationships/image" Target="../media/image79.wmf"/></Relationships>
</file>

<file path=ppt/slides/_rels/slide38.xml.rels><?xml version="1.0" encoding="UTF-8" standalone="yes"?>
<Relationships xmlns="http://schemas.openxmlformats.org/package/2006/relationships"><Relationship Id="rId8" Type="http://schemas.openxmlformats.org/officeDocument/2006/relationships/image" Target="../media/image84.wmf"/><Relationship Id="rId13" Type="http://schemas.openxmlformats.org/officeDocument/2006/relationships/oleObject" Target="../embeddings/oleObject86.bin"/><Relationship Id="rId18" Type="http://schemas.openxmlformats.org/officeDocument/2006/relationships/image" Target="../media/image88.wmf"/><Relationship Id="rId3" Type="http://schemas.openxmlformats.org/officeDocument/2006/relationships/oleObject" Target="../embeddings/oleObject81.bin"/><Relationship Id="rId7" Type="http://schemas.openxmlformats.org/officeDocument/2006/relationships/oleObject" Target="../embeddings/oleObject83.bin"/><Relationship Id="rId12" Type="http://schemas.openxmlformats.org/officeDocument/2006/relationships/image" Target="../media/image85.wmf"/><Relationship Id="rId17" Type="http://schemas.openxmlformats.org/officeDocument/2006/relationships/oleObject" Target="../embeddings/oleObject88.bin"/><Relationship Id="rId2" Type="http://schemas.openxmlformats.org/officeDocument/2006/relationships/slideLayout" Target="../slideLayouts/slideLayout4.xml"/><Relationship Id="rId16" Type="http://schemas.openxmlformats.org/officeDocument/2006/relationships/image" Target="../media/image87.wmf"/><Relationship Id="rId1" Type="http://schemas.openxmlformats.org/officeDocument/2006/relationships/vmlDrawing" Target="../drawings/vmlDrawing23.vml"/><Relationship Id="rId6" Type="http://schemas.openxmlformats.org/officeDocument/2006/relationships/image" Target="../media/image83.wmf"/><Relationship Id="rId11" Type="http://schemas.openxmlformats.org/officeDocument/2006/relationships/oleObject" Target="../embeddings/oleObject85.bin"/><Relationship Id="rId5" Type="http://schemas.openxmlformats.org/officeDocument/2006/relationships/oleObject" Target="../embeddings/oleObject82.bin"/><Relationship Id="rId15" Type="http://schemas.openxmlformats.org/officeDocument/2006/relationships/oleObject" Target="../embeddings/oleObject87.bin"/><Relationship Id="rId10" Type="http://schemas.openxmlformats.org/officeDocument/2006/relationships/image" Target="../media/image76.wmf"/><Relationship Id="rId4" Type="http://schemas.openxmlformats.org/officeDocument/2006/relationships/image" Target="../media/image82.wmf"/><Relationship Id="rId9" Type="http://schemas.openxmlformats.org/officeDocument/2006/relationships/oleObject" Target="../embeddings/oleObject84.bin"/><Relationship Id="rId14" Type="http://schemas.openxmlformats.org/officeDocument/2006/relationships/image" Target="../media/image86.wmf"/></Relationships>
</file>

<file path=ppt/slides/_rels/slide39.xml.rels><?xml version="1.0" encoding="UTF-8" standalone="yes"?>
<Relationships xmlns="http://schemas.openxmlformats.org/package/2006/relationships"><Relationship Id="rId8" Type="http://schemas.openxmlformats.org/officeDocument/2006/relationships/image" Target="../media/image91.wmf"/><Relationship Id="rId13" Type="http://schemas.openxmlformats.org/officeDocument/2006/relationships/oleObject" Target="../embeddings/oleObject94.bin"/><Relationship Id="rId18" Type="http://schemas.openxmlformats.org/officeDocument/2006/relationships/image" Target="../media/image96.wmf"/><Relationship Id="rId3" Type="http://schemas.openxmlformats.org/officeDocument/2006/relationships/oleObject" Target="../embeddings/oleObject89.bin"/><Relationship Id="rId21" Type="http://schemas.openxmlformats.org/officeDocument/2006/relationships/oleObject" Target="../embeddings/oleObject98.bin"/><Relationship Id="rId7" Type="http://schemas.openxmlformats.org/officeDocument/2006/relationships/oleObject" Target="../embeddings/oleObject91.bin"/><Relationship Id="rId12" Type="http://schemas.openxmlformats.org/officeDocument/2006/relationships/image" Target="../media/image93.wmf"/><Relationship Id="rId17" Type="http://schemas.openxmlformats.org/officeDocument/2006/relationships/oleObject" Target="../embeddings/oleObject96.bin"/><Relationship Id="rId2" Type="http://schemas.openxmlformats.org/officeDocument/2006/relationships/slideLayout" Target="../slideLayouts/slideLayout4.xml"/><Relationship Id="rId16" Type="http://schemas.openxmlformats.org/officeDocument/2006/relationships/image" Target="../media/image95.wmf"/><Relationship Id="rId20" Type="http://schemas.openxmlformats.org/officeDocument/2006/relationships/image" Target="../media/image97.wmf"/><Relationship Id="rId1" Type="http://schemas.openxmlformats.org/officeDocument/2006/relationships/vmlDrawing" Target="../drawings/vmlDrawing24.vml"/><Relationship Id="rId6" Type="http://schemas.openxmlformats.org/officeDocument/2006/relationships/image" Target="../media/image90.wmf"/><Relationship Id="rId11" Type="http://schemas.openxmlformats.org/officeDocument/2006/relationships/oleObject" Target="../embeddings/oleObject93.bin"/><Relationship Id="rId24" Type="http://schemas.openxmlformats.org/officeDocument/2006/relationships/image" Target="../media/image99.wmf"/><Relationship Id="rId5" Type="http://schemas.openxmlformats.org/officeDocument/2006/relationships/oleObject" Target="../embeddings/oleObject90.bin"/><Relationship Id="rId15" Type="http://schemas.openxmlformats.org/officeDocument/2006/relationships/oleObject" Target="../embeddings/oleObject95.bin"/><Relationship Id="rId23" Type="http://schemas.openxmlformats.org/officeDocument/2006/relationships/oleObject" Target="../embeddings/oleObject99.bin"/><Relationship Id="rId10" Type="http://schemas.openxmlformats.org/officeDocument/2006/relationships/image" Target="../media/image92.wmf"/><Relationship Id="rId19" Type="http://schemas.openxmlformats.org/officeDocument/2006/relationships/oleObject" Target="../embeddings/oleObject97.bin"/><Relationship Id="rId4" Type="http://schemas.openxmlformats.org/officeDocument/2006/relationships/image" Target="../media/image89.wmf"/><Relationship Id="rId9" Type="http://schemas.openxmlformats.org/officeDocument/2006/relationships/oleObject" Target="../embeddings/oleObject92.bin"/><Relationship Id="rId14" Type="http://schemas.openxmlformats.org/officeDocument/2006/relationships/image" Target="../media/image94.wmf"/><Relationship Id="rId22" Type="http://schemas.openxmlformats.org/officeDocument/2006/relationships/image" Target="../media/image98.wmf"/></Relationships>
</file>

<file path=ppt/slides/_rels/slide4.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s>
</file>

<file path=ppt/slides/_rels/slide40.xml.rels><?xml version="1.0" encoding="UTF-8" standalone="yes"?>
<Relationships xmlns="http://schemas.openxmlformats.org/package/2006/relationships"><Relationship Id="rId8" Type="http://schemas.openxmlformats.org/officeDocument/2006/relationships/image" Target="../media/image102.wmf"/><Relationship Id="rId13" Type="http://schemas.openxmlformats.org/officeDocument/2006/relationships/oleObject" Target="../embeddings/oleObject105.bin"/><Relationship Id="rId18" Type="http://schemas.openxmlformats.org/officeDocument/2006/relationships/image" Target="../media/image107.wmf"/><Relationship Id="rId3" Type="http://schemas.openxmlformats.org/officeDocument/2006/relationships/oleObject" Target="../embeddings/oleObject100.bin"/><Relationship Id="rId7" Type="http://schemas.openxmlformats.org/officeDocument/2006/relationships/oleObject" Target="../embeddings/oleObject102.bin"/><Relationship Id="rId12" Type="http://schemas.openxmlformats.org/officeDocument/2006/relationships/image" Target="../media/image104.wmf"/><Relationship Id="rId17" Type="http://schemas.openxmlformats.org/officeDocument/2006/relationships/oleObject" Target="../embeddings/oleObject107.bin"/><Relationship Id="rId2" Type="http://schemas.openxmlformats.org/officeDocument/2006/relationships/slideLayout" Target="../slideLayouts/slideLayout4.xml"/><Relationship Id="rId16" Type="http://schemas.openxmlformats.org/officeDocument/2006/relationships/image" Target="../media/image106.wmf"/><Relationship Id="rId20" Type="http://schemas.openxmlformats.org/officeDocument/2006/relationships/image" Target="../media/image108.wmf"/><Relationship Id="rId1" Type="http://schemas.openxmlformats.org/officeDocument/2006/relationships/vmlDrawing" Target="../drawings/vmlDrawing25.vml"/><Relationship Id="rId6" Type="http://schemas.openxmlformats.org/officeDocument/2006/relationships/image" Target="../media/image101.wmf"/><Relationship Id="rId11" Type="http://schemas.openxmlformats.org/officeDocument/2006/relationships/oleObject" Target="../embeddings/oleObject104.bin"/><Relationship Id="rId5" Type="http://schemas.openxmlformats.org/officeDocument/2006/relationships/oleObject" Target="../embeddings/oleObject101.bin"/><Relationship Id="rId15" Type="http://schemas.openxmlformats.org/officeDocument/2006/relationships/oleObject" Target="../embeddings/oleObject106.bin"/><Relationship Id="rId10" Type="http://schemas.openxmlformats.org/officeDocument/2006/relationships/image" Target="../media/image103.wmf"/><Relationship Id="rId19" Type="http://schemas.openxmlformats.org/officeDocument/2006/relationships/oleObject" Target="../embeddings/oleObject108.bin"/><Relationship Id="rId4" Type="http://schemas.openxmlformats.org/officeDocument/2006/relationships/image" Target="../media/image100.wmf"/><Relationship Id="rId9" Type="http://schemas.openxmlformats.org/officeDocument/2006/relationships/oleObject" Target="../embeddings/oleObject103.bin"/><Relationship Id="rId14" Type="http://schemas.openxmlformats.org/officeDocument/2006/relationships/image" Target="../media/image105.wmf"/></Relationships>
</file>

<file path=ppt/slides/_rels/slide41.xml.rels><?xml version="1.0" encoding="UTF-8" standalone="yes"?>
<Relationships xmlns="http://schemas.openxmlformats.org/package/2006/relationships"><Relationship Id="rId8" Type="http://schemas.openxmlformats.org/officeDocument/2006/relationships/image" Target="../media/image111.wmf"/><Relationship Id="rId13" Type="http://schemas.openxmlformats.org/officeDocument/2006/relationships/oleObject" Target="../embeddings/oleObject114.bin"/><Relationship Id="rId18" Type="http://schemas.openxmlformats.org/officeDocument/2006/relationships/image" Target="../media/image116.wmf"/><Relationship Id="rId3" Type="http://schemas.openxmlformats.org/officeDocument/2006/relationships/oleObject" Target="../embeddings/oleObject109.bin"/><Relationship Id="rId21" Type="http://schemas.openxmlformats.org/officeDocument/2006/relationships/oleObject" Target="../embeddings/oleObject118.bin"/><Relationship Id="rId7" Type="http://schemas.openxmlformats.org/officeDocument/2006/relationships/oleObject" Target="../embeddings/oleObject111.bin"/><Relationship Id="rId12" Type="http://schemas.openxmlformats.org/officeDocument/2006/relationships/image" Target="../media/image113.wmf"/><Relationship Id="rId17" Type="http://schemas.openxmlformats.org/officeDocument/2006/relationships/oleObject" Target="../embeddings/oleObject116.bin"/><Relationship Id="rId2" Type="http://schemas.openxmlformats.org/officeDocument/2006/relationships/slideLayout" Target="../slideLayouts/slideLayout4.xml"/><Relationship Id="rId16" Type="http://schemas.openxmlformats.org/officeDocument/2006/relationships/image" Target="../media/image115.wmf"/><Relationship Id="rId20" Type="http://schemas.openxmlformats.org/officeDocument/2006/relationships/image" Target="../media/image117.wmf"/><Relationship Id="rId1" Type="http://schemas.openxmlformats.org/officeDocument/2006/relationships/vmlDrawing" Target="../drawings/vmlDrawing26.vml"/><Relationship Id="rId6" Type="http://schemas.openxmlformats.org/officeDocument/2006/relationships/image" Target="../media/image110.wmf"/><Relationship Id="rId11" Type="http://schemas.openxmlformats.org/officeDocument/2006/relationships/oleObject" Target="../embeddings/oleObject113.bin"/><Relationship Id="rId24" Type="http://schemas.openxmlformats.org/officeDocument/2006/relationships/image" Target="../media/image119.wmf"/><Relationship Id="rId5" Type="http://schemas.openxmlformats.org/officeDocument/2006/relationships/oleObject" Target="../embeddings/oleObject110.bin"/><Relationship Id="rId15" Type="http://schemas.openxmlformats.org/officeDocument/2006/relationships/oleObject" Target="../embeddings/oleObject115.bin"/><Relationship Id="rId23" Type="http://schemas.openxmlformats.org/officeDocument/2006/relationships/oleObject" Target="../embeddings/oleObject119.bin"/><Relationship Id="rId10" Type="http://schemas.openxmlformats.org/officeDocument/2006/relationships/image" Target="../media/image112.wmf"/><Relationship Id="rId19" Type="http://schemas.openxmlformats.org/officeDocument/2006/relationships/oleObject" Target="../embeddings/oleObject117.bin"/><Relationship Id="rId4" Type="http://schemas.openxmlformats.org/officeDocument/2006/relationships/image" Target="../media/image109.wmf"/><Relationship Id="rId9" Type="http://schemas.openxmlformats.org/officeDocument/2006/relationships/oleObject" Target="../embeddings/oleObject112.bin"/><Relationship Id="rId14" Type="http://schemas.openxmlformats.org/officeDocument/2006/relationships/image" Target="../media/image114.wmf"/><Relationship Id="rId22" Type="http://schemas.openxmlformats.org/officeDocument/2006/relationships/image" Target="../media/image118.wmf"/></Relationships>
</file>

<file path=ppt/slides/_rels/slide42.xml.rels><?xml version="1.0" encoding="UTF-8" standalone="yes"?>
<Relationships xmlns="http://schemas.openxmlformats.org/package/2006/relationships"><Relationship Id="rId2" Type="http://schemas.openxmlformats.org/officeDocument/2006/relationships/image" Target="../media/image120.emf"/><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8" Type="http://schemas.openxmlformats.org/officeDocument/2006/relationships/image" Target="../media/image123.wmf"/><Relationship Id="rId13" Type="http://schemas.openxmlformats.org/officeDocument/2006/relationships/oleObject" Target="../embeddings/oleObject125.bin"/><Relationship Id="rId3" Type="http://schemas.openxmlformats.org/officeDocument/2006/relationships/oleObject" Target="../embeddings/oleObject120.bin"/><Relationship Id="rId7" Type="http://schemas.openxmlformats.org/officeDocument/2006/relationships/oleObject" Target="../embeddings/oleObject122.bin"/><Relationship Id="rId12" Type="http://schemas.openxmlformats.org/officeDocument/2006/relationships/image" Target="../media/image125.wmf"/><Relationship Id="rId2" Type="http://schemas.openxmlformats.org/officeDocument/2006/relationships/slideLayout" Target="../slideLayouts/slideLayout4.xml"/><Relationship Id="rId16" Type="http://schemas.openxmlformats.org/officeDocument/2006/relationships/image" Target="../media/image127.wmf"/><Relationship Id="rId1" Type="http://schemas.openxmlformats.org/officeDocument/2006/relationships/vmlDrawing" Target="../drawings/vmlDrawing27.vml"/><Relationship Id="rId6" Type="http://schemas.openxmlformats.org/officeDocument/2006/relationships/image" Target="../media/image122.wmf"/><Relationship Id="rId11" Type="http://schemas.openxmlformats.org/officeDocument/2006/relationships/oleObject" Target="../embeddings/oleObject124.bin"/><Relationship Id="rId5" Type="http://schemas.openxmlformats.org/officeDocument/2006/relationships/oleObject" Target="../embeddings/oleObject121.bin"/><Relationship Id="rId15" Type="http://schemas.openxmlformats.org/officeDocument/2006/relationships/oleObject" Target="../embeddings/oleObject126.bin"/><Relationship Id="rId10" Type="http://schemas.openxmlformats.org/officeDocument/2006/relationships/image" Target="../media/image124.wmf"/><Relationship Id="rId4" Type="http://schemas.openxmlformats.org/officeDocument/2006/relationships/image" Target="../media/image121.wmf"/><Relationship Id="rId9" Type="http://schemas.openxmlformats.org/officeDocument/2006/relationships/oleObject" Target="../embeddings/oleObject123.bin"/><Relationship Id="rId14" Type="http://schemas.openxmlformats.org/officeDocument/2006/relationships/image" Target="../media/image126.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27.bin"/><Relationship Id="rId2" Type="http://schemas.openxmlformats.org/officeDocument/2006/relationships/slideLayout" Target="../slideLayouts/slideLayout4.xml"/><Relationship Id="rId1" Type="http://schemas.openxmlformats.org/officeDocument/2006/relationships/vmlDrawing" Target="../drawings/vmlDrawing28.vml"/><Relationship Id="rId5" Type="http://schemas.openxmlformats.org/officeDocument/2006/relationships/image" Target="../media/image129.png"/><Relationship Id="rId4" Type="http://schemas.openxmlformats.org/officeDocument/2006/relationships/image" Target="../media/image128.wmf"/></Relationships>
</file>

<file path=ppt/slides/_rels/slide45.xml.rels><?xml version="1.0" encoding="UTF-8" standalone="yes"?>
<Relationships xmlns="http://schemas.openxmlformats.org/package/2006/relationships"><Relationship Id="rId2" Type="http://schemas.openxmlformats.org/officeDocument/2006/relationships/image" Target="../media/image130.emf"/><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28.bin"/><Relationship Id="rId7" Type="http://schemas.openxmlformats.org/officeDocument/2006/relationships/image" Target="../media/image133.emf"/><Relationship Id="rId2" Type="http://schemas.openxmlformats.org/officeDocument/2006/relationships/slideLayout" Target="../slideLayouts/slideLayout4.xml"/><Relationship Id="rId1" Type="http://schemas.openxmlformats.org/officeDocument/2006/relationships/vmlDrawing" Target="../drawings/vmlDrawing29.vml"/><Relationship Id="rId6" Type="http://schemas.openxmlformats.org/officeDocument/2006/relationships/image" Target="../media/image132.wmf"/><Relationship Id="rId5" Type="http://schemas.openxmlformats.org/officeDocument/2006/relationships/oleObject" Target="../embeddings/oleObject129.bin"/><Relationship Id="rId4" Type="http://schemas.openxmlformats.org/officeDocument/2006/relationships/image" Target="../media/image131.wmf"/></Relationships>
</file>

<file path=ppt/slides/_rels/slide47.xml.rels><?xml version="1.0" encoding="UTF-8" standalone="yes"?>
<Relationships xmlns="http://schemas.openxmlformats.org/package/2006/relationships"><Relationship Id="rId8" Type="http://schemas.openxmlformats.org/officeDocument/2006/relationships/image" Target="../media/image136.wmf"/><Relationship Id="rId13" Type="http://schemas.openxmlformats.org/officeDocument/2006/relationships/oleObject" Target="../embeddings/oleObject135.bin"/><Relationship Id="rId3" Type="http://schemas.openxmlformats.org/officeDocument/2006/relationships/oleObject" Target="../embeddings/oleObject130.bin"/><Relationship Id="rId7" Type="http://schemas.openxmlformats.org/officeDocument/2006/relationships/oleObject" Target="../embeddings/oleObject132.bin"/><Relationship Id="rId12" Type="http://schemas.openxmlformats.org/officeDocument/2006/relationships/image" Target="../media/image138.wmf"/><Relationship Id="rId2" Type="http://schemas.openxmlformats.org/officeDocument/2006/relationships/slideLayout" Target="../slideLayouts/slideLayout4.xml"/><Relationship Id="rId1" Type="http://schemas.openxmlformats.org/officeDocument/2006/relationships/vmlDrawing" Target="../drawings/vmlDrawing30.vml"/><Relationship Id="rId6" Type="http://schemas.openxmlformats.org/officeDocument/2006/relationships/image" Target="../media/image135.wmf"/><Relationship Id="rId11" Type="http://schemas.openxmlformats.org/officeDocument/2006/relationships/oleObject" Target="../embeddings/oleObject134.bin"/><Relationship Id="rId5" Type="http://schemas.openxmlformats.org/officeDocument/2006/relationships/oleObject" Target="../embeddings/oleObject131.bin"/><Relationship Id="rId10" Type="http://schemas.openxmlformats.org/officeDocument/2006/relationships/image" Target="../media/image137.wmf"/><Relationship Id="rId4" Type="http://schemas.openxmlformats.org/officeDocument/2006/relationships/image" Target="../media/image134.wmf"/><Relationship Id="rId9" Type="http://schemas.openxmlformats.org/officeDocument/2006/relationships/oleObject" Target="../embeddings/oleObject133.bin"/><Relationship Id="rId14" Type="http://schemas.openxmlformats.org/officeDocument/2006/relationships/image" Target="../media/image139.wmf"/></Relationships>
</file>

<file path=ppt/slides/_rels/slide48.xml.rels><?xml version="1.0" encoding="UTF-8" standalone="yes"?>
<Relationships xmlns="http://schemas.openxmlformats.org/package/2006/relationships"><Relationship Id="rId3" Type="http://schemas.openxmlformats.org/officeDocument/2006/relationships/image" Target="../media/image141.emf"/><Relationship Id="rId2" Type="http://schemas.openxmlformats.org/officeDocument/2006/relationships/image" Target="../media/image140.emf"/><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8" Type="http://schemas.openxmlformats.org/officeDocument/2006/relationships/image" Target="../media/image144.wmf"/><Relationship Id="rId3" Type="http://schemas.openxmlformats.org/officeDocument/2006/relationships/oleObject" Target="../embeddings/oleObject136.bin"/><Relationship Id="rId7" Type="http://schemas.openxmlformats.org/officeDocument/2006/relationships/oleObject" Target="../embeddings/oleObject138.bin"/><Relationship Id="rId2" Type="http://schemas.openxmlformats.org/officeDocument/2006/relationships/slideLayout" Target="../slideLayouts/slideLayout4.xml"/><Relationship Id="rId1" Type="http://schemas.openxmlformats.org/officeDocument/2006/relationships/vmlDrawing" Target="../drawings/vmlDrawing31.vml"/><Relationship Id="rId6" Type="http://schemas.openxmlformats.org/officeDocument/2006/relationships/image" Target="../media/image143.wmf"/><Relationship Id="rId5" Type="http://schemas.openxmlformats.org/officeDocument/2006/relationships/oleObject" Target="../embeddings/oleObject137.bin"/><Relationship Id="rId10" Type="http://schemas.openxmlformats.org/officeDocument/2006/relationships/image" Target="../media/image145.wmf"/><Relationship Id="rId4" Type="http://schemas.openxmlformats.org/officeDocument/2006/relationships/image" Target="../media/image142.wmf"/><Relationship Id="rId9" Type="http://schemas.openxmlformats.org/officeDocument/2006/relationships/oleObject" Target="../embeddings/oleObject139.bin"/></Relationships>
</file>

<file path=ppt/slides/_rels/slide5.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6.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8.bin"/></Relationships>
</file>

<file path=ppt/slides/_rels/slide50.xml.rels><?xml version="1.0" encoding="UTF-8" standalone="yes"?>
<Relationships xmlns="http://schemas.openxmlformats.org/package/2006/relationships"><Relationship Id="rId8" Type="http://schemas.openxmlformats.org/officeDocument/2006/relationships/image" Target="../media/image148.wmf"/><Relationship Id="rId13" Type="http://schemas.openxmlformats.org/officeDocument/2006/relationships/oleObject" Target="../embeddings/oleObject145.bin"/><Relationship Id="rId3" Type="http://schemas.openxmlformats.org/officeDocument/2006/relationships/oleObject" Target="../embeddings/oleObject140.bin"/><Relationship Id="rId7" Type="http://schemas.openxmlformats.org/officeDocument/2006/relationships/oleObject" Target="../embeddings/oleObject142.bin"/><Relationship Id="rId12" Type="http://schemas.openxmlformats.org/officeDocument/2006/relationships/image" Target="../media/image150.wmf"/><Relationship Id="rId2" Type="http://schemas.openxmlformats.org/officeDocument/2006/relationships/slideLayout" Target="../slideLayouts/slideLayout4.xml"/><Relationship Id="rId1" Type="http://schemas.openxmlformats.org/officeDocument/2006/relationships/vmlDrawing" Target="../drawings/vmlDrawing32.vml"/><Relationship Id="rId6" Type="http://schemas.openxmlformats.org/officeDocument/2006/relationships/image" Target="../media/image147.wmf"/><Relationship Id="rId11" Type="http://schemas.openxmlformats.org/officeDocument/2006/relationships/oleObject" Target="../embeddings/oleObject144.bin"/><Relationship Id="rId5" Type="http://schemas.openxmlformats.org/officeDocument/2006/relationships/oleObject" Target="../embeddings/oleObject141.bin"/><Relationship Id="rId10" Type="http://schemas.openxmlformats.org/officeDocument/2006/relationships/image" Target="../media/image149.wmf"/><Relationship Id="rId4" Type="http://schemas.openxmlformats.org/officeDocument/2006/relationships/image" Target="../media/image146.wmf"/><Relationship Id="rId9" Type="http://schemas.openxmlformats.org/officeDocument/2006/relationships/oleObject" Target="../embeddings/oleObject143.bin"/><Relationship Id="rId14" Type="http://schemas.openxmlformats.org/officeDocument/2006/relationships/image" Target="../media/image151.wmf"/></Relationships>
</file>

<file path=ppt/slides/_rels/slide51.xml.rels><?xml version="1.0" encoding="UTF-8" standalone="yes"?>
<Relationships xmlns="http://schemas.openxmlformats.org/package/2006/relationships"><Relationship Id="rId8" Type="http://schemas.openxmlformats.org/officeDocument/2006/relationships/image" Target="../media/image154.wmf"/><Relationship Id="rId3" Type="http://schemas.openxmlformats.org/officeDocument/2006/relationships/oleObject" Target="../embeddings/oleObject146.bin"/><Relationship Id="rId7" Type="http://schemas.openxmlformats.org/officeDocument/2006/relationships/oleObject" Target="../embeddings/oleObject148.bin"/><Relationship Id="rId2" Type="http://schemas.openxmlformats.org/officeDocument/2006/relationships/slideLayout" Target="../slideLayouts/slideLayout4.xml"/><Relationship Id="rId1" Type="http://schemas.openxmlformats.org/officeDocument/2006/relationships/vmlDrawing" Target="../drawings/vmlDrawing33.vml"/><Relationship Id="rId6" Type="http://schemas.openxmlformats.org/officeDocument/2006/relationships/image" Target="../media/image153.wmf"/><Relationship Id="rId5" Type="http://schemas.openxmlformats.org/officeDocument/2006/relationships/oleObject" Target="../embeddings/oleObject147.bin"/><Relationship Id="rId4" Type="http://schemas.openxmlformats.org/officeDocument/2006/relationships/image" Target="../media/image152.wmf"/></Relationships>
</file>

<file path=ppt/slides/_rels/slide52.xml.rels><?xml version="1.0" encoding="UTF-8" standalone="yes"?>
<Relationships xmlns="http://schemas.openxmlformats.org/package/2006/relationships"><Relationship Id="rId8" Type="http://schemas.openxmlformats.org/officeDocument/2006/relationships/image" Target="../media/image157.wmf"/><Relationship Id="rId13" Type="http://schemas.openxmlformats.org/officeDocument/2006/relationships/oleObject" Target="../embeddings/oleObject154.bin"/><Relationship Id="rId18" Type="http://schemas.openxmlformats.org/officeDocument/2006/relationships/image" Target="../media/image162.wmf"/><Relationship Id="rId3" Type="http://schemas.openxmlformats.org/officeDocument/2006/relationships/oleObject" Target="../embeddings/oleObject149.bin"/><Relationship Id="rId7" Type="http://schemas.openxmlformats.org/officeDocument/2006/relationships/oleObject" Target="../embeddings/oleObject151.bin"/><Relationship Id="rId12" Type="http://schemas.openxmlformats.org/officeDocument/2006/relationships/image" Target="../media/image159.wmf"/><Relationship Id="rId17" Type="http://schemas.openxmlformats.org/officeDocument/2006/relationships/oleObject" Target="../embeddings/oleObject156.bin"/><Relationship Id="rId2" Type="http://schemas.openxmlformats.org/officeDocument/2006/relationships/slideLayout" Target="../slideLayouts/slideLayout4.xml"/><Relationship Id="rId16" Type="http://schemas.openxmlformats.org/officeDocument/2006/relationships/image" Target="../media/image161.wmf"/><Relationship Id="rId1" Type="http://schemas.openxmlformats.org/officeDocument/2006/relationships/vmlDrawing" Target="../drawings/vmlDrawing34.vml"/><Relationship Id="rId6" Type="http://schemas.openxmlformats.org/officeDocument/2006/relationships/image" Target="../media/image156.wmf"/><Relationship Id="rId11" Type="http://schemas.openxmlformats.org/officeDocument/2006/relationships/oleObject" Target="../embeddings/oleObject153.bin"/><Relationship Id="rId5" Type="http://schemas.openxmlformats.org/officeDocument/2006/relationships/oleObject" Target="../embeddings/oleObject150.bin"/><Relationship Id="rId15" Type="http://schemas.openxmlformats.org/officeDocument/2006/relationships/oleObject" Target="../embeddings/oleObject155.bin"/><Relationship Id="rId10" Type="http://schemas.openxmlformats.org/officeDocument/2006/relationships/image" Target="../media/image158.wmf"/><Relationship Id="rId19" Type="http://schemas.openxmlformats.org/officeDocument/2006/relationships/image" Target="../media/image163.emf"/><Relationship Id="rId4" Type="http://schemas.openxmlformats.org/officeDocument/2006/relationships/image" Target="../media/image155.wmf"/><Relationship Id="rId9" Type="http://schemas.openxmlformats.org/officeDocument/2006/relationships/oleObject" Target="../embeddings/oleObject152.bin"/><Relationship Id="rId14" Type="http://schemas.openxmlformats.org/officeDocument/2006/relationships/image" Target="../media/image160.wmf"/></Relationships>
</file>

<file path=ppt/slides/_rels/slide53.xml.rels><?xml version="1.0" encoding="UTF-8" standalone="yes"?>
<Relationships xmlns="http://schemas.openxmlformats.org/package/2006/relationships"><Relationship Id="rId8" Type="http://schemas.openxmlformats.org/officeDocument/2006/relationships/image" Target="../media/image166.wmf"/><Relationship Id="rId3" Type="http://schemas.openxmlformats.org/officeDocument/2006/relationships/oleObject" Target="../embeddings/oleObject157.bin"/><Relationship Id="rId7" Type="http://schemas.openxmlformats.org/officeDocument/2006/relationships/oleObject" Target="../embeddings/oleObject159.bin"/><Relationship Id="rId12" Type="http://schemas.openxmlformats.org/officeDocument/2006/relationships/image" Target="../media/image168.wmf"/><Relationship Id="rId2" Type="http://schemas.openxmlformats.org/officeDocument/2006/relationships/slideLayout" Target="../slideLayouts/slideLayout4.xml"/><Relationship Id="rId1" Type="http://schemas.openxmlformats.org/officeDocument/2006/relationships/vmlDrawing" Target="../drawings/vmlDrawing35.vml"/><Relationship Id="rId6" Type="http://schemas.openxmlformats.org/officeDocument/2006/relationships/image" Target="../media/image165.wmf"/><Relationship Id="rId11" Type="http://schemas.openxmlformats.org/officeDocument/2006/relationships/oleObject" Target="../embeddings/oleObject161.bin"/><Relationship Id="rId5" Type="http://schemas.openxmlformats.org/officeDocument/2006/relationships/oleObject" Target="../embeddings/oleObject158.bin"/><Relationship Id="rId10" Type="http://schemas.openxmlformats.org/officeDocument/2006/relationships/image" Target="../media/image167.wmf"/><Relationship Id="rId4" Type="http://schemas.openxmlformats.org/officeDocument/2006/relationships/image" Target="../media/image164.wmf"/><Relationship Id="rId9" Type="http://schemas.openxmlformats.org/officeDocument/2006/relationships/oleObject" Target="../embeddings/oleObject160.bin"/></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164.bin"/><Relationship Id="rId13" Type="http://schemas.openxmlformats.org/officeDocument/2006/relationships/oleObject" Target="../embeddings/oleObject166.bin"/><Relationship Id="rId3" Type="http://schemas.openxmlformats.org/officeDocument/2006/relationships/oleObject" Target="../embeddings/oleObject162.bin"/><Relationship Id="rId7" Type="http://schemas.openxmlformats.org/officeDocument/2006/relationships/image" Target="../media/image174.emf"/><Relationship Id="rId12" Type="http://schemas.openxmlformats.org/officeDocument/2006/relationships/image" Target="../media/image172.wmf"/><Relationship Id="rId2" Type="http://schemas.openxmlformats.org/officeDocument/2006/relationships/slideLayout" Target="../slideLayouts/slideLayout4.xml"/><Relationship Id="rId1" Type="http://schemas.openxmlformats.org/officeDocument/2006/relationships/vmlDrawing" Target="../drawings/vmlDrawing36.vml"/><Relationship Id="rId6" Type="http://schemas.openxmlformats.org/officeDocument/2006/relationships/image" Target="../media/image170.wmf"/><Relationship Id="rId11" Type="http://schemas.openxmlformats.org/officeDocument/2006/relationships/oleObject" Target="../embeddings/oleObject165.bin"/><Relationship Id="rId5" Type="http://schemas.openxmlformats.org/officeDocument/2006/relationships/oleObject" Target="../embeddings/oleObject163.bin"/><Relationship Id="rId10" Type="http://schemas.openxmlformats.org/officeDocument/2006/relationships/image" Target="../media/image175.emf"/><Relationship Id="rId4" Type="http://schemas.openxmlformats.org/officeDocument/2006/relationships/image" Target="../media/image169.wmf"/><Relationship Id="rId9" Type="http://schemas.openxmlformats.org/officeDocument/2006/relationships/image" Target="../media/image171.wmf"/><Relationship Id="rId14" Type="http://schemas.openxmlformats.org/officeDocument/2006/relationships/image" Target="../media/image173.wmf"/></Relationships>
</file>

<file path=ppt/slides/_rels/slide55.xml.rels><?xml version="1.0" encoding="UTF-8" standalone="yes"?>
<Relationships xmlns="http://schemas.openxmlformats.org/package/2006/relationships"><Relationship Id="rId8" Type="http://schemas.openxmlformats.org/officeDocument/2006/relationships/image" Target="../media/image178.wmf"/><Relationship Id="rId13" Type="http://schemas.openxmlformats.org/officeDocument/2006/relationships/oleObject" Target="../embeddings/oleObject172.bin"/><Relationship Id="rId18" Type="http://schemas.openxmlformats.org/officeDocument/2006/relationships/image" Target="../media/image183.wmf"/><Relationship Id="rId26" Type="http://schemas.openxmlformats.org/officeDocument/2006/relationships/image" Target="../media/image187.wmf"/><Relationship Id="rId3" Type="http://schemas.openxmlformats.org/officeDocument/2006/relationships/oleObject" Target="../embeddings/oleObject167.bin"/><Relationship Id="rId21" Type="http://schemas.openxmlformats.org/officeDocument/2006/relationships/oleObject" Target="../embeddings/oleObject176.bin"/><Relationship Id="rId7" Type="http://schemas.openxmlformats.org/officeDocument/2006/relationships/oleObject" Target="../embeddings/oleObject169.bin"/><Relationship Id="rId12" Type="http://schemas.openxmlformats.org/officeDocument/2006/relationships/image" Target="../media/image180.wmf"/><Relationship Id="rId17" Type="http://schemas.openxmlformats.org/officeDocument/2006/relationships/oleObject" Target="../embeddings/oleObject174.bin"/><Relationship Id="rId25" Type="http://schemas.openxmlformats.org/officeDocument/2006/relationships/oleObject" Target="../embeddings/oleObject178.bin"/><Relationship Id="rId2" Type="http://schemas.openxmlformats.org/officeDocument/2006/relationships/slideLayout" Target="../slideLayouts/slideLayout4.xml"/><Relationship Id="rId16" Type="http://schemas.openxmlformats.org/officeDocument/2006/relationships/image" Target="../media/image182.wmf"/><Relationship Id="rId20" Type="http://schemas.openxmlformats.org/officeDocument/2006/relationships/image" Target="../media/image184.wmf"/><Relationship Id="rId1" Type="http://schemas.openxmlformats.org/officeDocument/2006/relationships/vmlDrawing" Target="../drawings/vmlDrawing37.vml"/><Relationship Id="rId6" Type="http://schemas.openxmlformats.org/officeDocument/2006/relationships/image" Target="../media/image177.wmf"/><Relationship Id="rId11" Type="http://schemas.openxmlformats.org/officeDocument/2006/relationships/oleObject" Target="../embeddings/oleObject171.bin"/><Relationship Id="rId24" Type="http://schemas.openxmlformats.org/officeDocument/2006/relationships/image" Target="../media/image186.wmf"/><Relationship Id="rId5" Type="http://schemas.openxmlformats.org/officeDocument/2006/relationships/oleObject" Target="../embeddings/oleObject168.bin"/><Relationship Id="rId15" Type="http://schemas.openxmlformats.org/officeDocument/2006/relationships/oleObject" Target="../embeddings/oleObject173.bin"/><Relationship Id="rId23" Type="http://schemas.openxmlformats.org/officeDocument/2006/relationships/oleObject" Target="../embeddings/oleObject177.bin"/><Relationship Id="rId28" Type="http://schemas.openxmlformats.org/officeDocument/2006/relationships/image" Target="../media/image188.wmf"/><Relationship Id="rId10" Type="http://schemas.openxmlformats.org/officeDocument/2006/relationships/image" Target="../media/image179.wmf"/><Relationship Id="rId19" Type="http://schemas.openxmlformats.org/officeDocument/2006/relationships/oleObject" Target="../embeddings/oleObject175.bin"/><Relationship Id="rId4" Type="http://schemas.openxmlformats.org/officeDocument/2006/relationships/image" Target="../media/image176.wmf"/><Relationship Id="rId9" Type="http://schemas.openxmlformats.org/officeDocument/2006/relationships/oleObject" Target="../embeddings/oleObject170.bin"/><Relationship Id="rId14" Type="http://schemas.openxmlformats.org/officeDocument/2006/relationships/image" Target="../media/image181.wmf"/><Relationship Id="rId22" Type="http://schemas.openxmlformats.org/officeDocument/2006/relationships/image" Target="../media/image185.wmf"/><Relationship Id="rId27" Type="http://schemas.openxmlformats.org/officeDocument/2006/relationships/oleObject" Target="../embeddings/oleObject179.bin"/></Relationships>
</file>

<file path=ppt/slides/_rels/slide56.xml.rels><?xml version="1.0" encoding="UTF-8" standalone="yes"?>
<Relationships xmlns="http://schemas.openxmlformats.org/package/2006/relationships"><Relationship Id="rId8" Type="http://schemas.openxmlformats.org/officeDocument/2006/relationships/image" Target="../media/image191.wmf"/><Relationship Id="rId13" Type="http://schemas.openxmlformats.org/officeDocument/2006/relationships/oleObject" Target="../embeddings/oleObject185.bin"/><Relationship Id="rId18" Type="http://schemas.openxmlformats.org/officeDocument/2006/relationships/image" Target="../media/image196.wmf"/><Relationship Id="rId3" Type="http://schemas.openxmlformats.org/officeDocument/2006/relationships/oleObject" Target="../embeddings/oleObject180.bin"/><Relationship Id="rId7" Type="http://schemas.openxmlformats.org/officeDocument/2006/relationships/oleObject" Target="../embeddings/oleObject182.bin"/><Relationship Id="rId12" Type="http://schemas.openxmlformats.org/officeDocument/2006/relationships/image" Target="../media/image193.wmf"/><Relationship Id="rId17" Type="http://schemas.openxmlformats.org/officeDocument/2006/relationships/oleObject" Target="../embeddings/oleObject187.bin"/><Relationship Id="rId2" Type="http://schemas.openxmlformats.org/officeDocument/2006/relationships/slideLayout" Target="../slideLayouts/slideLayout4.xml"/><Relationship Id="rId16" Type="http://schemas.openxmlformats.org/officeDocument/2006/relationships/image" Target="../media/image195.wmf"/><Relationship Id="rId20" Type="http://schemas.openxmlformats.org/officeDocument/2006/relationships/image" Target="../media/image197.wmf"/><Relationship Id="rId1" Type="http://schemas.openxmlformats.org/officeDocument/2006/relationships/vmlDrawing" Target="../drawings/vmlDrawing38.vml"/><Relationship Id="rId6" Type="http://schemas.openxmlformats.org/officeDocument/2006/relationships/image" Target="../media/image190.wmf"/><Relationship Id="rId11" Type="http://schemas.openxmlformats.org/officeDocument/2006/relationships/oleObject" Target="../embeddings/oleObject184.bin"/><Relationship Id="rId5" Type="http://schemas.openxmlformats.org/officeDocument/2006/relationships/oleObject" Target="../embeddings/oleObject181.bin"/><Relationship Id="rId15" Type="http://schemas.openxmlformats.org/officeDocument/2006/relationships/oleObject" Target="../embeddings/oleObject186.bin"/><Relationship Id="rId10" Type="http://schemas.openxmlformats.org/officeDocument/2006/relationships/image" Target="../media/image192.wmf"/><Relationship Id="rId19" Type="http://schemas.openxmlformats.org/officeDocument/2006/relationships/oleObject" Target="../embeddings/oleObject188.bin"/><Relationship Id="rId4" Type="http://schemas.openxmlformats.org/officeDocument/2006/relationships/image" Target="../media/image189.wmf"/><Relationship Id="rId9" Type="http://schemas.openxmlformats.org/officeDocument/2006/relationships/oleObject" Target="../embeddings/oleObject183.bin"/><Relationship Id="rId14" Type="http://schemas.openxmlformats.org/officeDocument/2006/relationships/image" Target="../media/image194.wmf"/></Relationships>
</file>

<file path=ppt/slides/_rels/slide57.xml.rels><?xml version="1.0" encoding="UTF-8" standalone="yes"?>
<Relationships xmlns="http://schemas.openxmlformats.org/package/2006/relationships"><Relationship Id="rId2" Type="http://schemas.openxmlformats.org/officeDocument/2006/relationships/image" Target="../media/image198.emf"/><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19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60.xml.rels><?xml version="1.0" encoding="UTF-8" standalone="yes"?>
<Relationships xmlns="http://schemas.openxmlformats.org/package/2006/relationships"><Relationship Id="rId3" Type="http://schemas.openxmlformats.org/officeDocument/2006/relationships/image" Target="../media/image203.png"/><Relationship Id="rId2" Type="http://schemas.openxmlformats.org/officeDocument/2006/relationships/image" Target="../media/image202.png"/><Relationship Id="rId1" Type="http://schemas.openxmlformats.org/officeDocument/2006/relationships/slideLayout" Target="../slideLayouts/slideLayout2.xml"/><Relationship Id="rId5" Type="http://schemas.openxmlformats.org/officeDocument/2006/relationships/image" Target="../media/image205.png"/><Relationship Id="rId4" Type="http://schemas.openxmlformats.org/officeDocument/2006/relationships/image" Target="../media/image204.png"/></Relationships>
</file>

<file path=ppt/slides/_rels/slide61.xml.rels><?xml version="1.0" encoding="UTF-8" standalone="yes"?>
<Relationships xmlns="http://schemas.openxmlformats.org/package/2006/relationships"><Relationship Id="rId3" Type="http://schemas.openxmlformats.org/officeDocument/2006/relationships/image" Target="../media/image207.png"/><Relationship Id="rId2" Type="http://schemas.openxmlformats.org/officeDocument/2006/relationships/image" Target="../media/image20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09.png"/><Relationship Id="rId2" Type="http://schemas.openxmlformats.org/officeDocument/2006/relationships/image" Target="../media/image20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11.png"/><Relationship Id="rId2" Type="http://schemas.openxmlformats.org/officeDocument/2006/relationships/image" Target="../media/image210.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213.png"/><Relationship Id="rId2" Type="http://schemas.openxmlformats.org/officeDocument/2006/relationships/image" Target="../media/image212.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215.png"/><Relationship Id="rId2" Type="http://schemas.openxmlformats.org/officeDocument/2006/relationships/image" Target="../media/image214.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16.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218.png"/><Relationship Id="rId2" Type="http://schemas.openxmlformats.org/officeDocument/2006/relationships/image" Target="../media/image217.png"/><Relationship Id="rId1" Type="http://schemas.openxmlformats.org/officeDocument/2006/relationships/slideLayout" Target="../slideLayouts/slideLayout4.xml"/><Relationship Id="rId4" Type="http://schemas.openxmlformats.org/officeDocument/2006/relationships/image" Target="../media/image219.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89.bin"/><Relationship Id="rId2" Type="http://schemas.openxmlformats.org/officeDocument/2006/relationships/slideLayout" Target="../slideLayouts/slideLayout2.xml"/><Relationship Id="rId1" Type="http://schemas.openxmlformats.org/officeDocument/2006/relationships/vmlDrawing" Target="../drawings/vmlDrawing39.vml"/><Relationship Id="rId4" Type="http://schemas.openxmlformats.org/officeDocument/2006/relationships/image" Target="../media/image220.w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8" Type="http://schemas.openxmlformats.org/officeDocument/2006/relationships/image" Target="../media/image223.wmf"/><Relationship Id="rId3" Type="http://schemas.openxmlformats.org/officeDocument/2006/relationships/oleObject" Target="../embeddings/oleObject190.bin"/><Relationship Id="rId7" Type="http://schemas.openxmlformats.org/officeDocument/2006/relationships/oleObject" Target="../embeddings/oleObject192.bin"/><Relationship Id="rId2" Type="http://schemas.openxmlformats.org/officeDocument/2006/relationships/slideLayout" Target="../slideLayouts/slideLayout4.xml"/><Relationship Id="rId1" Type="http://schemas.openxmlformats.org/officeDocument/2006/relationships/vmlDrawing" Target="../drawings/vmlDrawing40.vml"/><Relationship Id="rId6" Type="http://schemas.openxmlformats.org/officeDocument/2006/relationships/image" Target="../media/image222.wmf"/><Relationship Id="rId5" Type="http://schemas.openxmlformats.org/officeDocument/2006/relationships/oleObject" Target="../embeddings/oleObject191.bin"/><Relationship Id="rId4" Type="http://schemas.openxmlformats.org/officeDocument/2006/relationships/image" Target="../media/image221.wmf"/></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195.bin"/><Relationship Id="rId3" Type="http://schemas.openxmlformats.org/officeDocument/2006/relationships/image" Target="../media/image227.emf"/><Relationship Id="rId7" Type="http://schemas.openxmlformats.org/officeDocument/2006/relationships/image" Target="../media/image225.wmf"/><Relationship Id="rId2" Type="http://schemas.openxmlformats.org/officeDocument/2006/relationships/slideLayout" Target="../slideLayouts/slideLayout4.xml"/><Relationship Id="rId1" Type="http://schemas.openxmlformats.org/officeDocument/2006/relationships/vmlDrawing" Target="../drawings/vmlDrawing41.vml"/><Relationship Id="rId6" Type="http://schemas.openxmlformats.org/officeDocument/2006/relationships/oleObject" Target="../embeddings/oleObject194.bin"/><Relationship Id="rId5" Type="http://schemas.openxmlformats.org/officeDocument/2006/relationships/image" Target="../media/image224.wmf"/><Relationship Id="rId4" Type="http://schemas.openxmlformats.org/officeDocument/2006/relationships/oleObject" Target="../embeddings/oleObject193.bin"/><Relationship Id="rId9" Type="http://schemas.openxmlformats.org/officeDocument/2006/relationships/image" Target="../media/image226.wmf"/></Relationships>
</file>

<file path=ppt/slides/_rels/slide74.xml.rels><?xml version="1.0" encoding="UTF-8" standalone="yes"?>
<Relationships xmlns="http://schemas.openxmlformats.org/package/2006/relationships"><Relationship Id="rId8" Type="http://schemas.openxmlformats.org/officeDocument/2006/relationships/image" Target="../media/image230.wmf"/><Relationship Id="rId3" Type="http://schemas.openxmlformats.org/officeDocument/2006/relationships/oleObject" Target="../embeddings/oleObject196.bin"/><Relationship Id="rId7" Type="http://schemas.openxmlformats.org/officeDocument/2006/relationships/oleObject" Target="../embeddings/oleObject198.bin"/><Relationship Id="rId12" Type="http://schemas.openxmlformats.org/officeDocument/2006/relationships/image" Target="../media/image232.wmf"/><Relationship Id="rId2" Type="http://schemas.openxmlformats.org/officeDocument/2006/relationships/slideLayout" Target="../slideLayouts/slideLayout4.xml"/><Relationship Id="rId1" Type="http://schemas.openxmlformats.org/officeDocument/2006/relationships/vmlDrawing" Target="../drawings/vmlDrawing42.vml"/><Relationship Id="rId6" Type="http://schemas.openxmlformats.org/officeDocument/2006/relationships/image" Target="../media/image229.wmf"/><Relationship Id="rId11" Type="http://schemas.openxmlformats.org/officeDocument/2006/relationships/oleObject" Target="../embeddings/oleObject200.bin"/><Relationship Id="rId5" Type="http://schemas.openxmlformats.org/officeDocument/2006/relationships/oleObject" Target="../embeddings/oleObject197.bin"/><Relationship Id="rId10" Type="http://schemas.openxmlformats.org/officeDocument/2006/relationships/image" Target="../media/image231.wmf"/><Relationship Id="rId4" Type="http://schemas.openxmlformats.org/officeDocument/2006/relationships/image" Target="../media/image228.wmf"/><Relationship Id="rId9" Type="http://schemas.openxmlformats.org/officeDocument/2006/relationships/oleObject" Target="../embeddings/oleObject199.bin"/></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01.bin"/><Relationship Id="rId2" Type="http://schemas.openxmlformats.org/officeDocument/2006/relationships/slideLayout" Target="../slideLayouts/slideLayout4.xml"/><Relationship Id="rId1" Type="http://schemas.openxmlformats.org/officeDocument/2006/relationships/vmlDrawing" Target="../drawings/vmlDrawing43.vml"/><Relationship Id="rId6" Type="http://schemas.openxmlformats.org/officeDocument/2006/relationships/image" Target="../media/image234.wmf"/><Relationship Id="rId5" Type="http://schemas.openxmlformats.org/officeDocument/2006/relationships/oleObject" Target="../embeddings/oleObject202.bin"/><Relationship Id="rId4" Type="http://schemas.openxmlformats.org/officeDocument/2006/relationships/image" Target="../media/image233.wmf"/></Relationships>
</file>

<file path=ppt/slides/_rels/slide76.xml.rels><?xml version="1.0" encoding="UTF-8" standalone="yes"?>
<Relationships xmlns="http://schemas.openxmlformats.org/package/2006/relationships"><Relationship Id="rId8" Type="http://schemas.openxmlformats.org/officeDocument/2006/relationships/image" Target="../media/image237.wmf"/><Relationship Id="rId13" Type="http://schemas.openxmlformats.org/officeDocument/2006/relationships/oleObject" Target="../embeddings/oleObject208.bin"/><Relationship Id="rId18" Type="http://schemas.openxmlformats.org/officeDocument/2006/relationships/image" Target="../media/image242.wmf"/><Relationship Id="rId3" Type="http://schemas.openxmlformats.org/officeDocument/2006/relationships/oleObject" Target="../embeddings/oleObject203.bin"/><Relationship Id="rId7" Type="http://schemas.openxmlformats.org/officeDocument/2006/relationships/oleObject" Target="../embeddings/oleObject205.bin"/><Relationship Id="rId12" Type="http://schemas.openxmlformats.org/officeDocument/2006/relationships/image" Target="../media/image239.wmf"/><Relationship Id="rId17" Type="http://schemas.openxmlformats.org/officeDocument/2006/relationships/oleObject" Target="../embeddings/oleObject210.bin"/><Relationship Id="rId2" Type="http://schemas.openxmlformats.org/officeDocument/2006/relationships/slideLayout" Target="../slideLayouts/slideLayout4.xml"/><Relationship Id="rId16" Type="http://schemas.openxmlformats.org/officeDocument/2006/relationships/image" Target="../media/image241.wmf"/><Relationship Id="rId20" Type="http://schemas.openxmlformats.org/officeDocument/2006/relationships/image" Target="../media/image243.wmf"/><Relationship Id="rId1" Type="http://schemas.openxmlformats.org/officeDocument/2006/relationships/vmlDrawing" Target="../drawings/vmlDrawing44.vml"/><Relationship Id="rId6" Type="http://schemas.openxmlformats.org/officeDocument/2006/relationships/image" Target="../media/image236.wmf"/><Relationship Id="rId11" Type="http://schemas.openxmlformats.org/officeDocument/2006/relationships/oleObject" Target="../embeddings/oleObject207.bin"/><Relationship Id="rId5" Type="http://schemas.openxmlformats.org/officeDocument/2006/relationships/oleObject" Target="../embeddings/oleObject204.bin"/><Relationship Id="rId15" Type="http://schemas.openxmlformats.org/officeDocument/2006/relationships/oleObject" Target="../embeddings/oleObject209.bin"/><Relationship Id="rId10" Type="http://schemas.openxmlformats.org/officeDocument/2006/relationships/image" Target="../media/image238.wmf"/><Relationship Id="rId19" Type="http://schemas.openxmlformats.org/officeDocument/2006/relationships/oleObject" Target="../embeddings/oleObject211.bin"/><Relationship Id="rId4" Type="http://schemas.openxmlformats.org/officeDocument/2006/relationships/image" Target="../media/image235.wmf"/><Relationship Id="rId9" Type="http://schemas.openxmlformats.org/officeDocument/2006/relationships/oleObject" Target="../embeddings/oleObject206.bin"/><Relationship Id="rId14" Type="http://schemas.openxmlformats.org/officeDocument/2006/relationships/image" Target="../media/image240.wmf"/></Relationships>
</file>

<file path=ppt/slides/_rels/slide77.xml.rels><?xml version="1.0" encoding="UTF-8" standalone="yes"?>
<Relationships xmlns="http://schemas.openxmlformats.org/package/2006/relationships"><Relationship Id="rId8" Type="http://schemas.openxmlformats.org/officeDocument/2006/relationships/image" Target="../media/image246.wmf"/><Relationship Id="rId3" Type="http://schemas.openxmlformats.org/officeDocument/2006/relationships/oleObject" Target="../embeddings/oleObject212.bin"/><Relationship Id="rId7" Type="http://schemas.openxmlformats.org/officeDocument/2006/relationships/oleObject" Target="../embeddings/oleObject214.bin"/><Relationship Id="rId2" Type="http://schemas.openxmlformats.org/officeDocument/2006/relationships/slideLayout" Target="../slideLayouts/slideLayout4.xml"/><Relationship Id="rId1" Type="http://schemas.openxmlformats.org/officeDocument/2006/relationships/vmlDrawing" Target="../drawings/vmlDrawing45.vml"/><Relationship Id="rId6" Type="http://schemas.openxmlformats.org/officeDocument/2006/relationships/image" Target="../media/image245.wmf"/><Relationship Id="rId5" Type="http://schemas.openxmlformats.org/officeDocument/2006/relationships/oleObject" Target="../embeddings/oleObject213.bin"/><Relationship Id="rId10" Type="http://schemas.openxmlformats.org/officeDocument/2006/relationships/image" Target="../media/image247.wmf"/><Relationship Id="rId4" Type="http://schemas.openxmlformats.org/officeDocument/2006/relationships/image" Target="../media/image244.wmf"/><Relationship Id="rId9" Type="http://schemas.openxmlformats.org/officeDocument/2006/relationships/oleObject" Target="../embeddings/oleObject215.bin"/></Relationships>
</file>

<file path=ppt/slides/_rels/slide78.xml.rels><?xml version="1.0" encoding="UTF-8" standalone="yes"?>
<Relationships xmlns="http://schemas.openxmlformats.org/package/2006/relationships"><Relationship Id="rId8" Type="http://schemas.openxmlformats.org/officeDocument/2006/relationships/oleObject" Target="../embeddings/oleObject218.bin"/><Relationship Id="rId3" Type="http://schemas.openxmlformats.org/officeDocument/2006/relationships/image" Target="../media/image128.png"/><Relationship Id="rId7" Type="http://schemas.openxmlformats.org/officeDocument/2006/relationships/image" Target="../media/image249.emf"/><Relationship Id="rId2" Type="http://schemas.openxmlformats.org/officeDocument/2006/relationships/slideLayout" Target="../slideLayouts/slideLayout4.xml"/><Relationship Id="rId1" Type="http://schemas.openxmlformats.org/officeDocument/2006/relationships/vmlDrawing" Target="../drawings/vmlDrawing46.vml"/><Relationship Id="rId6" Type="http://schemas.openxmlformats.org/officeDocument/2006/relationships/oleObject" Target="../embeddings/oleObject217.bin"/><Relationship Id="rId11" Type="http://schemas.openxmlformats.org/officeDocument/2006/relationships/image" Target="../media/image251.emf"/><Relationship Id="rId5" Type="http://schemas.openxmlformats.org/officeDocument/2006/relationships/image" Target="../media/image248.emf"/><Relationship Id="rId15" Type="http://schemas.openxmlformats.org/officeDocument/2006/relationships/image" Target="../media/image1290.png"/><Relationship Id="rId10" Type="http://schemas.openxmlformats.org/officeDocument/2006/relationships/oleObject" Target="../embeddings/oleObject219.bin"/><Relationship Id="rId4" Type="http://schemas.openxmlformats.org/officeDocument/2006/relationships/oleObject" Target="../embeddings/oleObject216.bin"/><Relationship Id="rId9" Type="http://schemas.openxmlformats.org/officeDocument/2006/relationships/image" Target="../media/image250.emf"/></Relationships>
</file>

<file path=ppt/slides/_rels/slide79.xml.rels><?xml version="1.0" encoding="UTF-8" standalone="yes"?>
<Relationships xmlns="http://schemas.openxmlformats.org/package/2006/relationships"><Relationship Id="rId8" Type="http://schemas.openxmlformats.org/officeDocument/2006/relationships/image" Target="../media/image254.emf"/><Relationship Id="rId13" Type="http://schemas.openxmlformats.org/officeDocument/2006/relationships/oleObject" Target="../embeddings/oleObject225.bin"/><Relationship Id="rId3" Type="http://schemas.openxmlformats.org/officeDocument/2006/relationships/oleObject" Target="../embeddings/oleObject220.bin"/><Relationship Id="rId7" Type="http://schemas.openxmlformats.org/officeDocument/2006/relationships/oleObject" Target="../embeddings/oleObject222.bin"/><Relationship Id="rId12" Type="http://schemas.openxmlformats.org/officeDocument/2006/relationships/image" Target="../media/image256.wmf"/><Relationship Id="rId2" Type="http://schemas.openxmlformats.org/officeDocument/2006/relationships/slideLayout" Target="../slideLayouts/slideLayout4.xml"/><Relationship Id="rId1" Type="http://schemas.openxmlformats.org/officeDocument/2006/relationships/vmlDrawing" Target="../drawings/vmlDrawing47.vml"/><Relationship Id="rId6" Type="http://schemas.openxmlformats.org/officeDocument/2006/relationships/image" Target="../media/image253.emf"/><Relationship Id="rId11" Type="http://schemas.openxmlformats.org/officeDocument/2006/relationships/oleObject" Target="../embeddings/oleObject224.bin"/><Relationship Id="rId5" Type="http://schemas.openxmlformats.org/officeDocument/2006/relationships/oleObject" Target="../embeddings/oleObject221.bin"/><Relationship Id="rId10" Type="http://schemas.openxmlformats.org/officeDocument/2006/relationships/image" Target="../media/image255.emf"/><Relationship Id="rId4" Type="http://schemas.openxmlformats.org/officeDocument/2006/relationships/image" Target="../media/image252.emf"/><Relationship Id="rId9" Type="http://schemas.openxmlformats.org/officeDocument/2006/relationships/oleObject" Target="../embeddings/oleObject223.bin"/><Relationship Id="rId14" Type="http://schemas.openxmlformats.org/officeDocument/2006/relationships/image" Target="../media/image257.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8" Type="http://schemas.openxmlformats.org/officeDocument/2006/relationships/image" Target="../media/image260.wmf"/><Relationship Id="rId13" Type="http://schemas.openxmlformats.org/officeDocument/2006/relationships/oleObject" Target="../embeddings/oleObject231.bin"/><Relationship Id="rId3" Type="http://schemas.openxmlformats.org/officeDocument/2006/relationships/oleObject" Target="../embeddings/oleObject226.bin"/><Relationship Id="rId7" Type="http://schemas.openxmlformats.org/officeDocument/2006/relationships/oleObject" Target="../embeddings/oleObject228.bin"/><Relationship Id="rId12" Type="http://schemas.openxmlformats.org/officeDocument/2006/relationships/image" Target="../media/image262.wmf"/><Relationship Id="rId2" Type="http://schemas.openxmlformats.org/officeDocument/2006/relationships/slideLayout" Target="../slideLayouts/slideLayout4.xml"/><Relationship Id="rId1" Type="http://schemas.openxmlformats.org/officeDocument/2006/relationships/vmlDrawing" Target="../drawings/vmlDrawing48.vml"/><Relationship Id="rId6" Type="http://schemas.openxmlformats.org/officeDocument/2006/relationships/image" Target="../media/image259.wmf"/><Relationship Id="rId11" Type="http://schemas.openxmlformats.org/officeDocument/2006/relationships/oleObject" Target="../embeddings/oleObject230.bin"/><Relationship Id="rId5" Type="http://schemas.openxmlformats.org/officeDocument/2006/relationships/oleObject" Target="../embeddings/oleObject227.bin"/><Relationship Id="rId15" Type="http://schemas.openxmlformats.org/officeDocument/2006/relationships/image" Target="../media/image140.png"/><Relationship Id="rId10" Type="http://schemas.openxmlformats.org/officeDocument/2006/relationships/image" Target="../media/image261.wmf"/><Relationship Id="rId4" Type="http://schemas.openxmlformats.org/officeDocument/2006/relationships/image" Target="../media/image258.wmf"/><Relationship Id="rId9" Type="http://schemas.openxmlformats.org/officeDocument/2006/relationships/oleObject" Target="../embeddings/oleObject229.bin"/><Relationship Id="rId14" Type="http://schemas.openxmlformats.org/officeDocument/2006/relationships/image" Target="../media/image263.emf"/></Relationships>
</file>

<file path=ppt/slides/_rels/slide81.xml.rels><?xml version="1.0" encoding="UTF-8" standalone="yes"?>
<Relationships xmlns="http://schemas.openxmlformats.org/package/2006/relationships"><Relationship Id="rId8" Type="http://schemas.openxmlformats.org/officeDocument/2006/relationships/image" Target="../media/image266.wmf"/><Relationship Id="rId3" Type="http://schemas.openxmlformats.org/officeDocument/2006/relationships/oleObject" Target="../embeddings/oleObject232.bin"/><Relationship Id="rId7" Type="http://schemas.openxmlformats.org/officeDocument/2006/relationships/oleObject" Target="../embeddings/oleObject234.bin"/><Relationship Id="rId12" Type="http://schemas.openxmlformats.org/officeDocument/2006/relationships/image" Target="../media/image268.wmf"/><Relationship Id="rId2" Type="http://schemas.openxmlformats.org/officeDocument/2006/relationships/slideLayout" Target="../slideLayouts/slideLayout4.xml"/><Relationship Id="rId16" Type="http://schemas.openxmlformats.org/officeDocument/2006/relationships/image" Target="../media/image269.wmf"/><Relationship Id="rId1" Type="http://schemas.openxmlformats.org/officeDocument/2006/relationships/vmlDrawing" Target="../drawings/vmlDrawing49.vml"/><Relationship Id="rId6" Type="http://schemas.openxmlformats.org/officeDocument/2006/relationships/image" Target="../media/image265.emf"/><Relationship Id="rId11" Type="http://schemas.openxmlformats.org/officeDocument/2006/relationships/oleObject" Target="../embeddings/oleObject236.bin"/><Relationship Id="rId5" Type="http://schemas.openxmlformats.org/officeDocument/2006/relationships/oleObject" Target="../embeddings/oleObject233.bin"/><Relationship Id="rId15" Type="http://schemas.openxmlformats.org/officeDocument/2006/relationships/oleObject" Target="../embeddings/oleObject237.bin"/><Relationship Id="rId10" Type="http://schemas.openxmlformats.org/officeDocument/2006/relationships/image" Target="../media/image267.wmf"/><Relationship Id="rId4" Type="http://schemas.openxmlformats.org/officeDocument/2006/relationships/image" Target="../media/image264.emf"/><Relationship Id="rId9" Type="http://schemas.openxmlformats.org/officeDocument/2006/relationships/oleObject" Target="../embeddings/oleObject235.bin"/><Relationship Id="rId14" Type="http://schemas.openxmlformats.org/officeDocument/2006/relationships/image" Target="../media/image147.png"/></Relationships>
</file>

<file path=ppt/slides/_rels/slide82.xml.rels><?xml version="1.0" encoding="UTF-8" standalone="yes"?>
<Relationships xmlns="http://schemas.openxmlformats.org/package/2006/relationships"><Relationship Id="rId8" Type="http://schemas.openxmlformats.org/officeDocument/2006/relationships/image" Target="../media/image272.emf"/><Relationship Id="rId13" Type="http://schemas.openxmlformats.org/officeDocument/2006/relationships/oleObject" Target="../embeddings/oleObject243.bin"/><Relationship Id="rId18" Type="http://schemas.openxmlformats.org/officeDocument/2006/relationships/image" Target="../media/image277.emf"/><Relationship Id="rId3" Type="http://schemas.openxmlformats.org/officeDocument/2006/relationships/oleObject" Target="../embeddings/oleObject238.bin"/><Relationship Id="rId7" Type="http://schemas.openxmlformats.org/officeDocument/2006/relationships/oleObject" Target="../embeddings/oleObject240.bin"/><Relationship Id="rId12" Type="http://schemas.openxmlformats.org/officeDocument/2006/relationships/image" Target="../media/image274.emf"/><Relationship Id="rId17" Type="http://schemas.openxmlformats.org/officeDocument/2006/relationships/oleObject" Target="../embeddings/oleObject245.bin"/><Relationship Id="rId2" Type="http://schemas.openxmlformats.org/officeDocument/2006/relationships/slideLayout" Target="../slideLayouts/slideLayout4.xml"/><Relationship Id="rId16" Type="http://schemas.openxmlformats.org/officeDocument/2006/relationships/image" Target="../media/image276.wmf"/><Relationship Id="rId1" Type="http://schemas.openxmlformats.org/officeDocument/2006/relationships/vmlDrawing" Target="../drawings/vmlDrawing50.vml"/><Relationship Id="rId6" Type="http://schemas.openxmlformats.org/officeDocument/2006/relationships/image" Target="../media/image271.wmf"/><Relationship Id="rId11" Type="http://schemas.openxmlformats.org/officeDocument/2006/relationships/oleObject" Target="../embeddings/oleObject242.bin"/><Relationship Id="rId5" Type="http://schemas.openxmlformats.org/officeDocument/2006/relationships/oleObject" Target="../embeddings/oleObject239.bin"/><Relationship Id="rId15" Type="http://schemas.openxmlformats.org/officeDocument/2006/relationships/oleObject" Target="../embeddings/oleObject244.bin"/><Relationship Id="rId10" Type="http://schemas.openxmlformats.org/officeDocument/2006/relationships/image" Target="../media/image273.emf"/><Relationship Id="rId4" Type="http://schemas.openxmlformats.org/officeDocument/2006/relationships/image" Target="../media/image270.wmf"/><Relationship Id="rId9" Type="http://schemas.openxmlformats.org/officeDocument/2006/relationships/oleObject" Target="../embeddings/oleObject241.bin"/><Relationship Id="rId14" Type="http://schemas.openxmlformats.org/officeDocument/2006/relationships/image" Target="../media/image275.emf"/></Relationships>
</file>

<file path=ppt/slides/_rels/slide83.xml.rels><?xml version="1.0" encoding="UTF-8" standalone="yes"?>
<Relationships xmlns="http://schemas.openxmlformats.org/package/2006/relationships"><Relationship Id="rId8" Type="http://schemas.openxmlformats.org/officeDocument/2006/relationships/image" Target="../media/image280.wmf"/><Relationship Id="rId13" Type="http://schemas.openxmlformats.org/officeDocument/2006/relationships/oleObject" Target="../embeddings/oleObject251.bin"/><Relationship Id="rId18" Type="http://schemas.openxmlformats.org/officeDocument/2006/relationships/image" Target="../media/image284.wmf"/><Relationship Id="rId3" Type="http://schemas.openxmlformats.org/officeDocument/2006/relationships/oleObject" Target="../embeddings/oleObject246.bin"/><Relationship Id="rId7" Type="http://schemas.openxmlformats.org/officeDocument/2006/relationships/oleObject" Target="../embeddings/oleObject248.bin"/><Relationship Id="rId12" Type="http://schemas.openxmlformats.org/officeDocument/2006/relationships/image" Target="../media/image282.wmf"/><Relationship Id="rId17" Type="http://schemas.openxmlformats.org/officeDocument/2006/relationships/oleObject" Target="../embeddings/oleObject253.bin"/><Relationship Id="rId2" Type="http://schemas.openxmlformats.org/officeDocument/2006/relationships/slideLayout" Target="../slideLayouts/slideLayout4.xml"/><Relationship Id="rId16" Type="http://schemas.openxmlformats.org/officeDocument/2006/relationships/image" Target="../media/image283.wmf"/><Relationship Id="rId1" Type="http://schemas.openxmlformats.org/officeDocument/2006/relationships/vmlDrawing" Target="../drawings/vmlDrawing51.vml"/><Relationship Id="rId6" Type="http://schemas.openxmlformats.org/officeDocument/2006/relationships/image" Target="../media/image279.wmf"/><Relationship Id="rId11" Type="http://schemas.openxmlformats.org/officeDocument/2006/relationships/oleObject" Target="../embeddings/oleObject250.bin"/><Relationship Id="rId5" Type="http://schemas.openxmlformats.org/officeDocument/2006/relationships/oleObject" Target="../embeddings/oleObject247.bin"/><Relationship Id="rId15" Type="http://schemas.openxmlformats.org/officeDocument/2006/relationships/oleObject" Target="../embeddings/oleObject252.bin"/><Relationship Id="rId10" Type="http://schemas.openxmlformats.org/officeDocument/2006/relationships/image" Target="../media/image281.emf"/><Relationship Id="rId4" Type="http://schemas.openxmlformats.org/officeDocument/2006/relationships/image" Target="../media/image278.wmf"/><Relationship Id="rId9" Type="http://schemas.openxmlformats.org/officeDocument/2006/relationships/oleObject" Target="../embeddings/oleObject249.bin"/><Relationship Id="rId14" Type="http://schemas.openxmlformats.org/officeDocument/2006/relationships/image" Target="../media/image276.wmf"/></Relationships>
</file>

<file path=ppt/slides/_rels/slide84.xml.rels><?xml version="1.0" encoding="UTF-8" standalone="yes"?>
<Relationships xmlns="http://schemas.openxmlformats.org/package/2006/relationships"><Relationship Id="rId8" Type="http://schemas.openxmlformats.org/officeDocument/2006/relationships/image" Target="../media/image287.emf"/><Relationship Id="rId13" Type="http://schemas.openxmlformats.org/officeDocument/2006/relationships/oleObject" Target="../embeddings/oleObject259.bin"/><Relationship Id="rId18" Type="http://schemas.openxmlformats.org/officeDocument/2006/relationships/image" Target="../media/image292.wmf"/><Relationship Id="rId3" Type="http://schemas.openxmlformats.org/officeDocument/2006/relationships/oleObject" Target="../embeddings/oleObject254.bin"/><Relationship Id="rId7" Type="http://schemas.openxmlformats.org/officeDocument/2006/relationships/oleObject" Target="../embeddings/oleObject256.bin"/><Relationship Id="rId12" Type="http://schemas.openxmlformats.org/officeDocument/2006/relationships/image" Target="../media/image289.wmf"/><Relationship Id="rId17" Type="http://schemas.openxmlformats.org/officeDocument/2006/relationships/oleObject" Target="../embeddings/oleObject261.bin"/><Relationship Id="rId2" Type="http://schemas.openxmlformats.org/officeDocument/2006/relationships/slideLayout" Target="../slideLayouts/slideLayout4.xml"/><Relationship Id="rId16" Type="http://schemas.openxmlformats.org/officeDocument/2006/relationships/image" Target="../media/image291.wmf"/><Relationship Id="rId20" Type="http://schemas.openxmlformats.org/officeDocument/2006/relationships/image" Target="../media/image293.wmf"/><Relationship Id="rId1" Type="http://schemas.openxmlformats.org/officeDocument/2006/relationships/vmlDrawing" Target="../drawings/vmlDrawing52.vml"/><Relationship Id="rId6" Type="http://schemas.openxmlformats.org/officeDocument/2006/relationships/image" Target="../media/image286.wmf"/><Relationship Id="rId11" Type="http://schemas.openxmlformats.org/officeDocument/2006/relationships/oleObject" Target="../embeddings/oleObject258.bin"/><Relationship Id="rId5" Type="http://schemas.openxmlformats.org/officeDocument/2006/relationships/oleObject" Target="../embeddings/oleObject255.bin"/><Relationship Id="rId15" Type="http://schemas.openxmlformats.org/officeDocument/2006/relationships/oleObject" Target="../embeddings/oleObject260.bin"/><Relationship Id="rId10" Type="http://schemas.openxmlformats.org/officeDocument/2006/relationships/image" Target="../media/image288.emf"/><Relationship Id="rId19" Type="http://schemas.openxmlformats.org/officeDocument/2006/relationships/oleObject" Target="../embeddings/oleObject262.bin"/><Relationship Id="rId4" Type="http://schemas.openxmlformats.org/officeDocument/2006/relationships/image" Target="../media/image285.wmf"/><Relationship Id="rId9" Type="http://schemas.openxmlformats.org/officeDocument/2006/relationships/oleObject" Target="../embeddings/oleObject257.bin"/><Relationship Id="rId14" Type="http://schemas.openxmlformats.org/officeDocument/2006/relationships/image" Target="../media/image290.emf"/></Relationships>
</file>

<file path=ppt/slides/_rels/slide85.xml.rels><?xml version="1.0" encoding="UTF-8" standalone="yes"?>
<Relationships xmlns="http://schemas.openxmlformats.org/package/2006/relationships"><Relationship Id="rId8" Type="http://schemas.openxmlformats.org/officeDocument/2006/relationships/image" Target="../media/image296.wmf"/><Relationship Id="rId3" Type="http://schemas.openxmlformats.org/officeDocument/2006/relationships/oleObject" Target="../embeddings/oleObject263.bin"/><Relationship Id="rId7" Type="http://schemas.openxmlformats.org/officeDocument/2006/relationships/oleObject" Target="../embeddings/oleObject265.bin"/><Relationship Id="rId12" Type="http://schemas.openxmlformats.org/officeDocument/2006/relationships/image" Target="../media/image298.wmf"/><Relationship Id="rId2" Type="http://schemas.openxmlformats.org/officeDocument/2006/relationships/slideLayout" Target="../slideLayouts/slideLayout4.xml"/><Relationship Id="rId1" Type="http://schemas.openxmlformats.org/officeDocument/2006/relationships/vmlDrawing" Target="../drawings/vmlDrawing53.vml"/><Relationship Id="rId6" Type="http://schemas.openxmlformats.org/officeDocument/2006/relationships/image" Target="../media/image295.wmf"/><Relationship Id="rId11" Type="http://schemas.openxmlformats.org/officeDocument/2006/relationships/oleObject" Target="../embeddings/oleObject267.bin"/><Relationship Id="rId5" Type="http://schemas.openxmlformats.org/officeDocument/2006/relationships/oleObject" Target="../embeddings/oleObject264.bin"/><Relationship Id="rId10" Type="http://schemas.openxmlformats.org/officeDocument/2006/relationships/image" Target="../media/image297.emf"/><Relationship Id="rId4" Type="http://schemas.openxmlformats.org/officeDocument/2006/relationships/image" Target="../media/image294.emf"/><Relationship Id="rId9" Type="http://schemas.openxmlformats.org/officeDocument/2006/relationships/oleObject" Target="../embeddings/oleObject266.bin"/></Relationships>
</file>

<file path=ppt/slides/_rels/slide86.xml.rels><?xml version="1.0" encoding="UTF-8" standalone="yes"?>
<Relationships xmlns="http://schemas.openxmlformats.org/package/2006/relationships"><Relationship Id="rId8" Type="http://schemas.openxmlformats.org/officeDocument/2006/relationships/image" Target="../media/image292.wmf"/><Relationship Id="rId3" Type="http://schemas.openxmlformats.org/officeDocument/2006/relationships/oleObject" Target="../embeddings/oleObject268.bin"/><Relationship Id="rId7" Type="http://schemas.openxmlformats.org/officeDocument/2006/relationships/oleObject" Target="../embeddings/oleObject270.bin"/><Relationship Id="rId12" Type="http://schemas.openxmlformats.org/officeDocument/2006/relationships/image" Target="../media/image301.emf"/><Relationship Id="rId2" Type="http://schemas.openxmlformats.org/officeDocument/2006/relationships/slideLayout" Target="../slideLayouts/slideLayout4.xml"/><Relationship Id="rId1" Type="http://schemas.openxmlformats.org/officeDocument/2006/relationships/vmlDrawing" Target="../drawings/vmlDrawing54.vml"/><Relationship Id="rId6" Type="http://schemas.openxmlformats.org/officeDocument/2006/relationships/image" Target="../media/image291.wmf"/><Relationship Id="rId11" Type="http://schemas.openxmlformats.org/officeDocument/2006/relationships/oleObject" Target="../embeddings/oleObject272.bin"/><Relationship Id="rId5" Type="http://schemas.openxmlformats.org/officeDocument/2006/relationships/oleObject" Target="../embeddings/oleObject269.bin"/><Relationship Id="rId10" Type="http://schemas.openxmlformats.org/officeDocument/2006/relationships/image" Target="../media/image300.emf"/><Relationship Id="rId4" Type="http://schemas.openxmlformats.org/officeDocument/2006/relationships/image" Target="../media/image299.wmf"/><Relationship Id="rId9" Type="http://schemas.openxmlformats.org/officeDocument/2006/relationships/oleObject" Target="../embeddings/oleObject271.bin"/></Relationships>
</file>

<file path=ppt/slides/_rels/slide87.xml.rels><?xml version="1.0" encoding="UTF-8" standalone="yes"?>
<Relationships xmlns="http://schemas.openxmlformats.org/package/2006/relationships"><Relationship Id="rId3" Type="http://schemas.openxmlformats.org/officeDocument/2006/relationships/image" Target="../media/image303.emf"/><Relationship Id="rId2" Type="http://schemas.openxmlformats.org/officeDocument/2006/relationships/slideLayout" Target="../slideLayouts/slideLayout4.xml"/><Relationship Id="rId1" Type="http://schemas.openxmlformats.org/officeDocument/2006/relationships/vmlDrawing" Target="../drawings/vmlDrawing55.vml"/><Relationship Id="rId5" Type="http://schemas.openxmlformats.org/officeDocument/2006/relationships/image" Target="../media/image302.emf"/><Relationship Id="rId4" Type="http://schemas.openxmlformats.org/officeDocument/2006/relationships/oleObject" Target="../embeddings/oleObject273.bin"/></Relationships>
</file>

<file path=ppt/slides/_rels/slide88.xml.rels><?xml version="1.0" encoding="UTF-8" standalone="yes"?>
<Relationships xmlns="http://schemas.openxmlformats.org/package/2006/relationships"><Relationship Id="rId8" Type="http://schemas.openxmlformats.org/officeDocument/2006/relationships/image" Target="../media/image306.wmf"/><Relationship Id="rId13" Type="http://schemas.openxmlformats.org/officeDocument/2006/relationships/oleObject" Target="../embeddings/oleObject279.bin"/><Relationship Id="rId3" Type="http://schemas.openxmlformats.org/officeDocument/2006/relationships/oleObject" Target="../embeddings/oleObject274.bin"/><Relationship Id="rId7" Type="http://schemas.openxmlformats.org/officeDocument/2006/relationships/oleObject" Target="../embeddings/oleObject276.bin"/><Relationship Id="rId12" Type="http://schemas.openxmlformats.org/officeDocument/2006/relationships/image" Target="../media/image308.emf"/><Relationship Id="rId2" Type="http://schemas.openxmlformats.org/officeDocument/2006/relationships/slideLayout" Target="../slideLayouts/slideLayout4.xml"/><Relationship Id="rId1" Type="http://schemas.openxmlformats.org/officeDocument/2006/relationships/vmlDrawing" Target="../drawings/vmlDrawing56.vml"/><Relationship Id="rId6" Type="http://schemas.openxmlformats.org/officeDocument/2006/relationships/image" Target="../media/image305.wmf"/><Relationship Id="rId11" Type="http://schemas.openxmlformats.org/officeDocument/2006/relationships/oleObject" Target="../embeddings/oleObject278.bin"/><Relationship Id="rId5" Type="http://schemas.openxmlformats.org/officeDocument/2006/relationships/oleObject" Target="../embeddings/oleObject275.bin"/><Relationship Id="rId10" Type="http://schemas.openxmlformats.org/officeDocument/2006/relationships/image" Target="../media/image307.wmf"/><Relationship Id="rId4" Type="http://schemas.openxmlformats.org/officeDocument/2006/relationships/image" Target="../media/image304.emf"/><Relationship Id="rId9" Type="http://schemas.openxmlformats.org/officeDocument/2006/relationships/oleObject" Target="../embeddings/oleObject277.bin"/><Relationship Id="rId14" Type="http://schemas.openxmlformats.org/officeDocument/2006/relationships/image" Target="../media/image309.wmf"/></Relationships>
</file>

<file path=ppt/slides/_rels/slide89.xml.rels><?xml version="1.0" encoding="UTF-8" standalone="yes"?>
<Relationships xmlns="http://schemas.openxmlformats.org/package/2006/relationships"><Relationship Id="rId8" Type="http://schemas.openxmlformats.org/officeDocument/2006/relationships/image" Target="../media/image312.wmf"/><Relationship Id="rId13" Type="http://schemas.openxmlformats.org/officeDocument/2006/relationships/oleObject" Target="../embeddings/oleObject285.bin"/><Relationship Id="rId18" Type="http://schemas.openxmlformats.org/officeDocument/2006/relationships/image" Target="../media/image317.wmf"/><Relationship Id="rId3" Type="http://schemas.openxmlformats.org/officeDocument/2006/relationships/oleObject" Target="../embeddings/oleObject280.bin"/><Relationship Id="rId7" Type="http://schemas.openxmlformats.org/officeDocument/2006/relationships/oleObject" Target="../embeddings/oleObject282.bin"/><Relationship Id="rId12" Type="http://schemas.openxmlformats.org/officeDocument/2006/relationships/image" Target="../media/image314.wmf"/><Relationship Id="rId17" Type="http://schemas.openxmlformats.org/officeDocument/2006/relationships/oleObject" Target="../embeddings/oleObject287.bin"/><Relationship Id="rId2" Type="http://schemas.openxmlformats.org/officeDocument/2006/relationships/slideLayout" Target="../slideLayouts/slideLayout4.xml"/><Relationship Id="rId16" Type="http://schemas.openxmlformats.org/officeDocument/2006/relationships/image" Target="../media/image316.wmf"/><Relationship Id="rId20" Type="http://schemas.openxmlformats.org/officeDocument/2006/relationships/image" Target="../media/image318.emf"/><Relationship Id="rId1" Type="http://schemas.openxmlformats.org/officeDocument/2006/relationships/vmlDrawing" Target="../drawings/vmlDrawing57.vml"/><Relationship Id="rId6" Type="http://schemas.openxmlformats.org/officeDocument/2006/relationships/image" Target="../media/image311.emf"/><Relationship Id="rId11" Type="http://schemas.openxmlformats.org/officeDocument/2006/relationships/oleObject" Target="../embeddings/oleObject284.bin"/><Relationship Id="rId5" Type="http://schemas.openxmlformats.org/officeDocument/2006/relationships/oleObject" Target="../embeddings/oleObject281.bin"/><Relationship Id="rId15" Type="http://schemas.openxmlformats.org/officeDocument/2006/relationships/oleObject" Target="../embeddings/oleObject286.bin"/><Relationship Id="rId10" Type="http://schemas.openxmlformats.org/officeDocument/2006/relationships/image" Target="../media/image313.wmf"/><Relationship Id="rId19" Type="http://schemas.openxmlformats.org/officeDocument/2006/relationships/oleObject" Target="../embeddings/oleObject288.bin"/><Relationship Id="rId4" Type="http://schemas.openxmlformats.org/officeDocument/2006/relationships/image" Target="../media/image310.wmf"/><Relationship Id="rId9" Type="http://schemas.openxmlformats.org/officeDocument/2006/relationships/oleObject" Target="../embeddings/oleObject283.bin"/><Relationship Id="rId14" Type="http://schemas.openxmlformats.org/officeDocument/2006/relationships/image" Target="../media/image315.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13.png"/><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7.wmf"/><Relationship Id="rId5" Type="http://schemas.openxmlformats.org/officeDocument/2006/relationships/oleObject" Target="../embeddings/oleObject12.bin"/><Relationship Id="rId4" Type="http://schemas.openxmlformats.org/officeDocument/2006/relationships/image" Target="../media/image12.wmf"/></Relationships>
</file>

<file path=ppt/slides/_rels/slide90.xml.rels><?xml version="1.0" encoding="UTF-8" standalone="yes"?>
<Relationships xmlns="http://schemas.openxmlformats.org/package/2006/relationships"><Relationship Id="rId8" Type="http://schemas.openxmlformats.org/officeDocument/2006/relationships/image" Target="../media/image321.wmf"/><Relationship Id="rId3" Type="http://schemas.openxmlformats.org/officeDocument/2006/relationships/oleObject" Target="../embeddings/oleObject289.bin"/><Relationship Id="rId7" Type="http://schemas.openxmlformats.org/officeDocument/2006/relationships/oleObject" Target="../embeddings/oleObject291.bin"/><Relationship Id="rId2" Type="http://schemas.openxmlformats.org/officeDocument/2006/relationships/slideLayout" Target="../slideLayouts/slideLayout2.xml"/><Relationship Id="rId1" Type="http://schemas.openxmlformats.org/officeDocument/2006/relationships/vmlDrawing" Target="../drawings/vmlDrawing58.vml"/><Relationship Id="rId6" Type="http://schemas.openxmlformats.org/officeDocument/2006/relationships/image" Target="../media/image320.wmf"/><Relationship Id="rId5" Type="http://schemas.openxmlformats.org/officeDocument/2006/relationships/oleObject" Target="../embeddings/oleObject290.bin"/><Relationship Id="rId4" Type="http://schemas.openxmlformats.org/officeDocument/2006/relationships/image" Target="../media/image319.wmf"/></Relationships>
</file>

<file path=ppt/slides/_rels/slide91.xml.rels><?xml version="1.0" encoding="UTF-8" standalone="yes"?>
<Relationships xmlns="http://schemas.openxmlformats.org/package/2006/relationships"><Relationship Id="rId8" Type="http://schemas.openxmlformats.org/officeDocument/2006/relationships/image" Target="../media/image324.wmf"/><Relationship Id="rId3" Type="http://schemas.openxmlformats.org/officeDocument/2006/relationships/oleObject" Target="../embeddings/oleObject292.bin"/><Relationship Id="rId7" Type="http://schemas.openxmlformats.org/officeDocument/2006/relationships/oleObject" Target="../embeddings/oleObject294.bin"/><Relationship Id="rId2" Type="http://schemas.openxmlformats.org/officeDocument/2006/relationships/slideLayout" Target="../slideLayouts/slideLayout4.xml"/><Relationship Id="rId1" Type="http://schemas.openxmlformats.org/officeDocument/2006/relationships/vmlDrawing" Target="../drawings/vmlDrawing59.vml"/><Relationship Id="rId6" Type="http://schemas.openxmlformats.org/officeDocument/2006/relationships/image" Target="../media/image323.wmf"/><Relationship Id="rId11" Type="http://schemas.openxmlformats.org/officeDocument/2006/relationships/image" Target="../media/image326.png"/><Relationship Id="rId5" Type="http://schemas.openxmlformats.org/officeDocument/2006/relationships/oleObject" Target="../embeddings/oleObject293.bin"/><Relationship Id="rId10" Type="http://schemas.openxmlformats.org/officeDocument/2006/relationships/image" Target="../media/image325.wmf"/><Relationship Id="rId4" Type="http://schemas.openxmlformats.org/officeDocument/2006/relationships/image" Target="../media/image322.wmf"/><Relationship Id="rId9" Type="http://schemas.openxmlformats.org/officeDocument/2006/relationships/oleObject" Target="../embeddings/oleObject295.bin"/></Relationships>
</file>

<file path=ppt/slides/_rels/slide92.xml.rels><?xml version="1.0" encoding="UTF-8" standalone="yes"?>
<Relationships xmlns="http://schemas.openxmlformats.org/package/2006/relationships"><Relationship Id="rId8" Type="http://schemas.openxmlformats.org/officeDocument/2006/relationships/image" Target="../media/image329.wmf"/><Relationship Id="rId13" Type="http://schemas.openxmlformats.org/officeDocument/2006/relationships/oleObject" Target="../embeddings/oleObject301.bin"/><Relationship Id="rId3" Type="http://schemas.openxmlformats.org/officeDocument/2006/relationships/oleObject" Target="../embeddings/oleObject296.bin"/><Relationship Id="rId7" Type="http://schemas.openxmlformats.org/officeDocument/2006/relationships/oleObject" Target="../embeddings/oleObject298.bin"/><Relationship Id="rId12" Type="http://schemas.openxmlformats.org/officeDocument/2006/relationships/image" Target="../media/image331.wmf"/><Relationship Id="rId2" Type="http://schemas.openxmlformats.org/officeDocument/2006/relationships/slideLayout" Target="../slideLayouts/slideLayout4.xml"/><Relationship Id="rId1" Type="http://schemas.openxmlformats.org/officeDocument/2006/relationships/vmlDrawing" Target="../drawings/vmlDrawing60.vml"/><Relationship Id="rId6" Type="http://schemas.openxmlformats.org/officeDocument/2006/relationships/image" Target="../media/image328.wmf"/><Relationship Id="rId11" Type="http://schemas.openxmlformats.org/officeDocument/2006/relationships/oleObject" Target="../embeddings/oleObject300.bin"/><Relationship Id="rId5" Type="http://schemas.openxmlformats.org/officeDocument/2006/relationships/oleObject" Target="../embeddings/oleObject297.bin"/><Relationship Id="rId10" Type="http://schemas.openxmlformats.org/officeDocument/2006/relationships/image" Target="../media/image330.wmf"/><Relationship Id="rId4" Type="http://schemas.openxmlformats.org/officeDocument/2006/relationships/image" Target="../media/image327.wmf"/><Relationship Id="rId9" Type="http://schemas.openxmlformats.org/officeDocument/2006/relationships/oleObject" Target="../embeddings/oleObject299.bin"/><Relationship Id="rId14" Type="http://schemas.openxmlformats.org/officeDocument/2006/relationships/image" Target="../media/image332.wmf"/></Relationships>
</file>

<file path=ppt/slides/_rels/slide93.xml.rels><?xml version="1.0" encoding="UTF-8" standalone="yes"?>
<Relationships xmlns="http://schemas.openxmlformats.org/package/2006/relationships"><Relationship Id="rId8" Type="http://schemas.openxmlformats.org/officeDocument/2006/relationships/image" Target="../media/image335.wmf"/><Relationship Id="rId3" Type="http://schemas.openxmlformats.org/officeDocument/2006/relationships/oleObject" Target="../embeddings/oleObject302.bin"/><Relationship Id="rId7" Type="http://schemas.openxmlformats.org/officeDocument/2006/relationships/oleObject" Target="../embeddings/oleObject303.bin"/><Relationship Id="rId2" Type="http://schemas.openxmlformats.org/officeDocument/2006/relationships/slideLayout" Target="../slideLayouts/slideLayout4.xml"/><Relationship Id="rId1" Type="http://schemas.openxmlformats.org/officeDocument/2006/relationships/vmlDrawing" Target="../drawings/vmlDrawing61.vml"/><Relationship Id="rId6" Type="http://schemas.openxmlformats.org/officeDocument/2006/relationships/image" Target="../media/image334.emf"/><Relationship Id="rId5" Type="http://schemas.openxmlformats.org/officeDocument/2006/relationships/oleObject" Target="../embeddings/Microsoft_Word_97_-_2003___1.doc"/><Relationship Id="rId10" Type="http://schemas.openxmlformats.org/officeDocument/2006/relationships/image" Target="../media/image336.wmf"/><Relationship Id="rId4" Type="http://schemas.openxmlformats.org/officeDocument/2006/relationships/image" Target="../media/image333.wmf"/><Relationship Id="rId9" Type="http://schemas.openxmlformats.org/officeDocument/2006/relationships/oleObject" Target="../embeddings/oleObject304.bin"/></Relationships>
</file>

<file path=ppt/slides/_rels/slide94.xml.rels><?xml version="1.0" encoding="UTF-8" standalone="yes"?>
<Relationships xmlns="http://schemas.openxmlformats.org/package/2006/relationships"><Relationship Id="rId8" Type="http://schemas.openxmlformats.org/officeDocument/2006/relationships/image" Target="../media/image339.wmf"/><Relationship Id="rId13" Type="http://schemas.openxmlformats.org/officeDocument/2006/relationships/image" Target="../media/image342.png"/><Relationship Id="rId3" Type="http://schemas.openxmlformats.org/officeDocument/2006/relationships/oleObject" Target="../embeddings/oleObject305.bin"/><Relationship Id="rId7" Type="http://schemas.openxmlformats.org/officeDocument/2006/relationships/oleObject" Target="../embeddings/oleObject307.bin"/><Relationship Id="rId12" Type="http://schemas.openxmlformats.org/officeDocument/2006/relationships/image" Target="../media/image341.emf"/><Relationship Id="rId2" Type="http://schemas.openxmlformats.org/officeDocument/2006/relationships/slideLayout" Target="../slideLayouts/slideLayout4.xml"/><Relationship Id="rId1" Type="http://schemas.openxmlformats.org/officeDocument/2006/relationships/vmlDrawing" Target="../drawings/vmlDrawing62.vml"/><Relationship Id="rId6" Type="http://schemas.openxmlformats.org/officeDocument/2006/relationships/image" Target="../media/image338.wmf"/><Relationship Id="rId11" Type="http://schemas.openxmlformats.org/officeDocument/2006/relationships/oleObject" Target="../embeddings/Microsoft_Word_97_-_2003___2.doc"/><Relationship Id="rId5" Type="http://schemas.openxmlformats.org/officeDocument/2006/relationships/oleObject" Target="../embeddings/oleObject306.bin"/><Relationship Id="rId10" Type="http://schemas.openxmlformats.org/officeDocument/2006/relationships/image" Target="../media/image340.wmf"/><Relationship Id="rId4" Type="http://schemas.openxmlformats.org/officeDocument/2006/relationships/image" Target="../media/image337.wmf"/><Relationship Id="rId9" Type="http://schemas.openxmlformats.org/officeDocument/2006/relationships/oleObject" Target="../embeddings/oleObject308.bin"/></Relationships>
</file>

<file path=ppt/slides/_rels/slide95.xml.rels><?xml version="1.0" encoding="UTF-8" standalone="yes"?>
<Relationships xmlns="http://schemas.openxmlformats.org/package/2006/relationships"><Relationship Id="rId8" Type="http://schemas.openxmlformats.org/officeDocument/2006/relationships/image" Target="../media/image345.wmf"/><Relationship Id="rId13" Type="http://schemas.openxmlformats.org/officeDocument/2006/relationships/image" Target="../media/image346.wmf"/><Relationship Id="rId3" Type="http://schemas.openxmlformats.org/officeDocument/2006/relationships/oleObject" Target="../embeddings/oleObject309.bin"/><Relationship Id="rId7" Type="http://schemas.openxmlformats.org/officeDocument/2006/relationships/oleObject" Target="../embeddings/oleObject311.bin"/><Relationship Id="rId12" Type="http://schemas.openxmlformats.org/officeDocument/2006/relationships/oleObject" Target="../embeddings/oleObject312.bin"/><Relationship Id="rId2" Type="http://schemas.openxmlformats.org/officeDocument/2006/relationships/slideLayout" Target="../slideLayouts/slideLayout4.xml"/><Relationship Id="rId1" Type="http://schemas.openxmlformats.org/officeDocument/2006/relationships/vmlDrawing" Target="../drawings/vmlDrawing63.vml"/><Relationship Id="rId6" Type="http://schemas.openxmlformats.org/officeDocument/2006/relationships/image" Target="../media/image344.wmf"/><Relationship Id="rId11" Type="http://schemas.openxmlformats.org/officeDocument/2006/relationships/image" Target="../media/image350.emf"/><Relationship Id="rId5" Type="http://schemas.openxmlformats.org/officeDocument/2006/relationships/oleObject" Target="../embeddings/oleObject310.bin"/><Relationship Id="rId15" Type="http://schemas.openxmlformats.org/officeDocument/2006/relationships/image" Target="../media/image347.wmf"/><Relationship Id="rId10" Type="http://schemas.openxmlformats.org/officeDocument/2006/relationships/image" Target="../media/image349.emf"/><Relationship Id="rId4" Type="http://schemas.openxmlformats.org/officeDocument/2006/relationships/image" Target="../media/image343.wmf"/><Relationship Id="rId9" Type="http://schemas.openxmlformats.org/officeDocument/2006/relationships/image" Target="../media/image348.emf"/><Relationship Id="rId14" Type="http://schemas.openxmlformats.org/officeDocument/2006/relationships/oleObject" Target="../embeddings/oleObject313.bin"/></Relationships>
</file>

<file path=ppt/slides/_rels/slide96.xml.rels><?xml version="1.0" encoding="UTF-8" standalone="yes"?>
<Relationships xmlns="http://schemas.openxmlformats.org/package/2006/relationships"><Relationship Id="rId8" Type="http://schemas.openxmlformats.org/officeDocument/2006/relationships/image" Target="../media/image353.wmf"/><Relationship Id="rId13" Type="http://schemas.openxmlformats.org/officeDocument/2006/relationships/oleObject" Target="../embeddings/oleObject317.bin"/><Relationship Id="rId3" Type="http://schemas.openxmlformats.org/officeDocument/2006/relationships/oleObject" Target="../embeddings/Microsoft_Word_97_-_2003___3.doc"/><Relationship Id="rId7" Type="http://schemas.openxmlformats.org/officeDocument/2006/relationships/oleObject" Target="../embeddings/oleObject315.bin"/><Relationship Id="rId12" Type="http://schemas.openxmlformats.org/officeDocument/2006/relationships/image" Target="../media/image355.emf"/><Relationship Id="rId2" Type="http://schemas.openxmlformats.org/officeDocument/2006/relationships/slideLayout" Target="../slideLayouts/slideLayout4.xml"/><Relationship Id="rId1" Type="http://schemas.openxmlformats.org/officeDocument/2006/relationships/vmlDrawing" Target="../drawings/vmlDrawing64.vml"/><Relationship Id="rId6" Type="http://schemas.openxmlformats.org/officeDocument/2006/relationships/image" Target="../media/image352.wmf"/><Relationship Id="rId11" Type="http://schemas.openxmlformats.org/officeDocument/2006/relationships/oleObject" Target="../embeddings/Microsoft_Word_97_-_2003___4.doc"/><Relationship Id="rId5" Type="http://schemas.openxmlformats.org/officeDocument/2006/relationships/oleObject" Target="../embeddings/oleObject314.bin"/><Relationship Id="rId10" Type="http://schemas.openxmlformats.org/officeDocument/2006/relationships/image" Target="../media/image354.emf"/><Relationship Id="rId4" Type="http://schemas.openxmlformats.org/officeDocument/2006/relationships/image" Target="../media/image351.emf"/><Relationship Id="rId9" Type="http://schemas.openxmlformats.org/officeDocument/2006/relationships/oleObject" Target="../embeddings/oleObject316.bin"/><Relationship Id="rId14" Type="http://schemas.openxmlformats.org/officeDocument/2006/relationships/image" Target="../media/image356.emf"/></Relationships>
</file>

<file path=ppt/slides/_rels/slide97.xml.rels><?xml version="1.0" encoding="UTF-8" standalone="yes"?>
<Relationships xmlns="http://schemas.openxmlformats.org/package/2006/relationships"><Relationship Id="rId8" Type="http://schemas.openxmlformats.org/officeDocument/2006/relationships/image" Target="../media/image359.wmf"/><Relationship Id="rId13" Type="http://schemas.openxmlformats.org/officeDocument/2006/relationships/oleObject" Target="../embeddings/oleObject323.bin"/><Relationship Id="rId18" Type="http://schemas.openxmlformats.org/officeDocument/2006/relationships/image" Target="../media/image364.wmf"/><Relationship Id="rId3" Type="http://schemas.openxmlformats.org/officeDocument/2006/relationships/oleObject" Target="../embeddings/oleObject318.bin"/><Relationship Id="rId7" Type="http://schemas.openxmlformats.org/officeDocument/2006/relationships/oleObject" Target="../embeddings/oleObject320.bin"/><Relationship Id="rId12" Type="http://schemas.openxmlformats.org/officeDocument/2006/relationships/image" Target="../media/image361.wmf"/><Relationship Id="rId17" Type="http://schemas.openxmlformats.org/officeDocument/2006/relationships/oleObject" Target="../embeddings/oleObject325.bin"/><Relationship Id="rId2" Type="http://schemas.openxmlformats.org/officeDocument/2006/relationships/slideLayout" Target="../slideLayouts/slideLayout4.xml"/><Relationship Id="rId16" Type="http://schemas.openxmlformats.org/officeDocument/2006/relationships/image" Target="../media/image363.wmf"/><Relationship Id="rId20" Type="http://schemas.openxmlformats.org/officeDocument/2006/relationships/image" Target="../media/image365.wmf"/><Relationship Id="rId1" Type="http://schemas.openxmlformats.org/officeDocument/2006/relationships/vmlDrawing" Target="../drawings/vmlDrawing65.vml"/><Relationship Id="rId6" Type="http://schemas.openxmlformats.org/officeDocument/2006/relationships/image" Target="../media/image358.wmf"/><Relationship Id="rId11" Type="http://schemas.openxmlformats.org/officeDocument/2006/relationships/oleObject" Target="../embeddings/oleObject322.bin"/><Relationship Id="rId5" Type="http://schemas.openxmlformats.org/officeDocument/2006/relationships/oleObject" Target="../embeddings/oleObject319.bin"/><Relationship Id="rId15" Type="http://schemas.openxmlformats.org/officeDocument/2006/relationships/oleObject" Target="../embeddings/oleObject324.bin"/><Relationship Id="rId10" Type="http://schemas.openxmlformats.org/officeDocument/2006/relationships/image" Target="../media/image360.wmf"/><Relationship Id="rId19" Type="http://schemas.openxmlformats.org/officeDocument/2006/relationships/oleObject" Target="../embeddings/oleObject326.bin"/><Relationship Id="rId4" Type="http://schemas.openxmlformats.org/officeDocument/2006/relationships/image" Target="../media/image357.wmf"/><Relationship Id="rId9" Type="http://schemas.openxmlformats.org/officeDocument/2006/relationships/oleObject" Target="../embeddings/oleObject321.bin"/><Relationship Id="rId14" Type="http://schemas.openxmlformats.org/officeDocument/2006/relationships/image" Target="../media/image362.wmf"/></Relationships>
</file>

<file path=ppt/slides/_rels/slide98.xml.rels><?xml version="1.0" encoding="UTF-8" standalone="yes"?>
<Relationships xmlns="http://schemas.openxmlformats.org/package/2006/relationships"><Relationship Id="rId8" Type="http://schemas.openxmlformats.org/officeDocument/2006/relationships/image" Target="../media/image368.wmf"/><Relationship Id="rId3" Type="http://schemas.openxmlformats.org/officeDocument/2006/relationships/oleObject" Target="../embeddings/Microsoft_Word_97_-_2003___5.doc"/><Relationship Id="rId7" Type="http://schemas.openxmlformats.org/officeDocument/2006/relationships/oleObject" Target="../embeddings/oleObject327.bin"/><Relationship Id="rId2" Type="http://schemas.openxmlformats.org/officeDocument/2006/relationships/slideLayout" Target="../slideLayouts/slideLayout4.xml"/><Relationship Id="rId1" Type="http://schemas.openxmlformats.org/officeDocument/2006/relationships/vmlDrawing" Target="../drawings/vmlDrawing66.vml"/><Relationship Id="rId6" Type="http://schemas.openxmlformats.org/officeDocument/2006/relationships/image" Target="../media/image367.emf"/><Relationship Id="rId5" Type="http://schemas.openxmlformats.org/officeDocument/2006/relationships/oleObject" Target="../embeddings/Microsoft_Word_97_-_2003___6.doc"/><Relationship Id="rId10" Type="http://schemas.openxmlformats.org/officeDocument/2006/relationships/image" Target="../media/image369.wmf"/><Relationship Id="rId4" Type="http://schemas.openxmlformats.org/officeDocument/2006/relationships/image" Target="../media/image366.emf"/><Relationship Id="rId9" Type="http://schemas.openxmlformats.org/officeDocument/2006/relationships/oleObject" Target="../embeddings/oleObject328.bin"/></Relationships>
</file>

<file path=ppt/slides/_rels/slide99.xml.rels><?xml version="1.0" encoding="UTF-8" standalone="yes"?>
<Relationships xmlns="http://schemas.openxmlformats.org/package/2006/relationships"><Relationship Id="rId8" Type="http://schemas.openxmlformats.org/officeDocument/2006/relationships/image" Target="../media/image372.wmf"/><Relationship Id="rId3" Type="http://schemas.openxmlformats.org/officeDocument/2006/relationships/oleObject" Target="../embeddings/oleObject329.bin"/><Relationship Id="rId7" Type="http://schemas.openxmlformats.org/officeDocument/2006/relationships/oleObject" Target="../embeddings/oleObject331.bin"/><Relationship Id="rId2" Type="http://schemas.openxmlformats.org/officeDocument/2006/relationships/slideLayout" Target="../slideLayouts/slideLayout4.xml"/><Relationship Id="rId1" Type="http://schemas.openxmlformats.org/officeDocument/2006/relationships/vmlDrawing" Target="../drawings/vmlDrawing67.vml"/><Relationship Id="rId6" Type="http://schemas.openxmlformats.org/officeDocument/2006/relationships/image" Target="../media/image371.wmf"/><Relationship Id="rId5" Type="http://schemas.openxmlformats.org/officeDocument/2006/relationships/oleObject" Target="../embeddings/oleObject330.bin"/><Relationship Id="rId4" Type="http://schemas.openxmlformats.org/officeDocument/2006/relationships/image" Target="../media/image370.wmf"/><Relationship Id="rId9" Type="http://schemas.openxmlformats.org/officeDocument/2006/relationships/image" Target="../media/image37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850" y="1124744"/>
            <a:ext cx="8424863" cy="1872208"/>
          </a:xfrm>
        </p:spPr>
        <p:txBody>
          <a:bodyPr/>
          <a:lstStyle/>
          <a:p>
            <a:r>
              <a:rPr lang="zh-CN" altLang="en-US" sz="4000" b="0" dirty="0">
                <a:solidFill>
                  <a:srgbClr val="0070C0"/>
                </a:solidFill>
                <a:ea typeface="黑体" panose="02010609060101010101" pitchFamily="49" charset="-122"/>
              </a:rPr>
              <a:t>机器学</a:t>
            </a:r>
            <a:r>
              <a:rPr lang="zh-CN" altLang="en-US" sz="4000" b="0" dirty="0" smtClean="0">
                <a:solidFill>
                  <a:srgbClr val="0070C0"/>
                </a:solidFill>
                <a:ea typeface="黑体" panose="02010609060101010101" pitchFamily="49" charset="-122"/>
              </a:rPr>
              <a:t>习与</a:t>
            </a:r>
            <a:r>
              <a:rPr lang="zh-CN" altLang="en-US" sz="4000" b="0" dirty="0" smtClean="0">
                <a:solidFill>
                  <a:srgbClr val="0070C0"/>
                </a:solidFill>
                <a:ea typeface="黑体" panose="02010609060101010101" pitchFamily="49" charset="-122"/>
                <a:cs typeface="+mn-cs"/>
              </a:rPr>
              <a:t>模式识别</a:t>
            </a:r>
            <a:r>
              <a:rPr lang="en-US" altLang="zh-CN" dirty="0" smtClean="0"/>
              <a:t/>
            </a:r>
            <a:br>
              <a:rPr lang="en-US" altLang="zh-CN" dirty="0" smtClean="0"/>
            </a:br>
            <a:r>
              <a:rPr lang="zh-CN" altLang="en-US" sz="3200" dirty="0" smtClean="0">
                <a:ea typeface="楷体_GB2312" pitchFamily="49" charset="-122"/>
              </a:rPr>
              <a:t> </a:t>
            </a:r>
            <a:r>
              <a:rPr lang="en-US" altLang="zh-CN" sz="3200" dirty="0">
                <a:ea typeface="楷体_GB2312" pitchFamily="49" charset="-122"/>
              </a:rPr>
              <a:t/>
            </a:r>
            <a:br>
              <a:rPr lang="en-US" altLang="zh-CN" sz="3200" dirty="0">
                <a:ea typeface="楷体_GB2312" pitchFamily="49" charset="-122"/>
              </a:rPr>
            </a:br>
            <a:r>
              <a:rPr lang="zh-CN" altLang="en-US" sz="3200" b="0" dirty="0" smtClean="0">
                <a:solidFill>
                  <a:srgbClr val="0070C0"/>
                </a:solidFill>
              </a:rPr>
              <a:t>第</a:t>
            </a:r>
            <a:r>
              <a:rPr lang="en-US" altLang="zh-CN" sz="3200" b="0" dirty="0" smtClean="0">
                <a:solidFill>
                  <a:srgbClr val="0070C0"/>
                </a:solidFill>
              </a:rPr>
              <a:t>3</a:t>
            </a:r>
            <a:r>
              <a:rPr lang="zh-CN" altLang="en-US" sz="3200" b="0" smtClean="0">
                <a:solidFill>
                  <a:srgbClr val="0070C0"/>
                </a:solidFill>
              </a:rPr>
              <a:t>、</a:t>
            </a:r>
            <a:r>
              <a:rPr lang="en-US" altLang="zh-CN" sz="3200" b="0" smtClean="0">
                <a:solidFill>
                  <a:srgbClr val="0070C0"/>
                </a:solidFill>
              </a:rPr>
              <a:t>4</a:t>
            </a:r>
            <a:r>
              <a:rPr lang="zh-CN" altLang="en-US" sz="3200" b="0" dirty="0">
                <a:solidFill>
                  <a:srgbClr val="0070C0"/>
                </a:solidFill>
              </a:rPr>
              <a:t>讲</a:t>
            </a:r>
            <a:r>
              <a:rPr lang="en-US" altLang="zh-CN" sz="3200" b="0" dirty="0">
                <a:solidFill>
                  <a:srgbClr val="0070C0"/>
                </a:solidFill>
              </a:rPr>
              <a:t> </a:t>
            </a:r>
            <a:r>
              <a:rPr lang="zh-CN" altLang="en-US" sz="3200" b="0" dirty="0">
                <a:solidFill>
                  <a:srgbClr val="0070C0"/>
                </a:solidFill>
              </a:rPr>
              <a:t>概率分类</a:t>
            </a:r>
          </a:p>
        </p:txBody>
      </p:sp>
      <p:sp>
        <p:nvSpPr>
          <p:cNvPr id="3" name="文本占位符 2"/>
          <p:cNvSpPr>
            <a:spLocks noGrp="1"/>
          </p:cNvSpPr>
          <p:nvPr>
            <p:ph type="body" sz="quarter" idx="10"/>
          </p:nvPr>
        </p:nvSpPr>
        <p:spPr>
          <a:xfrm>
            <a:off x="344505" y="3356992"/>
            <a:ext cx="8424863" cy="1296144"/>
          </a:xfrm>
        </p:spPr>
        <p:txBody>
          <a:bodyPr/>
          <a:lstStyle/>
          <a:p>
            <a:r>
              <a:rPr lang="en-US" altLang="zh-CN" smtClean="0"/>
              <a:t>2020~2021</a:t>
            </a:r>
            <a:r>
              <a:rPr lang="zh-CN" altLang="en-US" smtClean="0"/>
              <a:t>学</a:t>
            </a:r>
            <a:r>
              <a:rPr lang="zh-CN" altLang="en-US" dirty="0" smtClean="0"/>
              <a:t>年</a:t>
            </a:r>
            <a:endParaRPr lang="zh-CN" altLang="en-US" dirty="0"/>
          </a:p>
        </p:txBody>
      </p:sp>
    </p:spTree>
    <p:extLst>
      <p:ext uri="{BB962C8B-B14F-4D97-AF65-F5344CB8AC3E}">
        <p14:creationId xmlns:p14="http://schemas.microsoft.com/office/powerpoint/2010/main" val="38576907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457200" y="0"/>
            <a:ext cx="8229600" cy="1052513"/>
          </a:xfrm>
        </p:spPr>
        <p:txBody>
          <a:bodyPr/>
          <a:lstStyle/>
          <a:p>
            <a:r>
              <a:rPr lang="zh-CN" altLang="en-US" sz="3200" dirty="0">
                <a:solidFill>
                  <a:srgbClr val="FF3300"/>
                </a:solidFill>
                <a:latin typeface="黑体" panose="02010609060101010101" pitchFamily="2" charset="-122"/>
                <a:ea typeface="黑体" panose="02010609060101010101" pitchFamily="2" charset="-122"/>
              </a:rPr>
              <a:t>贝叶斯统计 </a:t>
            </a:r>
            <a:r>
              <a:rPr lang="en-US" altLang="zh-CN" sz="3200" dirty="0">
                <a:solidFill>
                  <a:srgbClr val="FF3300"/>
                </a:solidFill>
              </a:rPr>
              <a:t>(Bayesian Statistics)</a:t>
            </a:r>
            <a:endParaRPr lang="en-US" altLang="zh-CN" sz="4800" dirty="0">
              <a:solidFill>
                <a:srgbClr val="FF3300"/>
              </a:solidFill>
            </a:endParaRPr>
          </a:p>
        </p:txBody>
      </p:sp>
      <p:graphicFrame>
        <p:nvGraphicFramePr>
          <p:cNvPr id="122884" name="Object 4"/>
          <p:cNvGraphicFramePr>
            <a:graphicFrameLocks noChangeAspect="1"/>
          </p:cNvGraphicFramePr>
          <p:nvPr/>
        </p:nvGraphicFramePr>
        <p:xfrm>
          <a:off x="0" y="908050"/>
          <a:ext cx="9144000" cy="360363"/>
        </p:xfrm>
        <a:graphic>
          <a:graphicData uri="http://schemas.openxmlformats.org/presentationml/2006/ole">
            <mc:AlternateContent xmlns:mc="http://schemas.openxmlformats.org/markup-compatibility/2006">
              <mc:Choice xmlns:v="urn:schemas-microsoft-com:vml" Requires="v">
                <p:oleObj spid="_x0000_s52301" name="Image" r:id="rId3" imgW="44450000" imgH="1663700" progId="Photoshop.Image.7">
                  <p:embed/>
                </p:oleObj>
              </mc:Choice>
              <mc:Fallback>
                <p:oleObj name="Image" r:id="rId3" imgW="44450000" imgH="1663700" progId="Photoshop.Image.7">
                  <p:embed/>
                  <p:pic>
                    <p:nvPicPr>
                      <p:cNvPr id="0" name="图片 522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08050"/>
                        <a:ext cx="91440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3"/>
          <p:cNvSpPr txBox="1">
            <a:spLocks noChangeArrowheads="1"/>
          </p:cNvSpPr>
          <p:nvPr/>
        </p:nvSpPr>
        <p:spPr bwMode="auto">
          <a:xfrm>
            <a:off x="457200" y="1341438"/>
            <a:ext cx="8229600" cy="525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s-ES" sz="2400" b="1" dirty="0" smtClean="0"/>
              <a:t>贝叶斯方法是基于贝叶斯定理而发展起来用于系统地阐述和解决统计问题的方法</a:t>
            </a:r>
            <a:r>
              <a:rPr lang="zh-CN" altLang="en-US" sz="2400" dirty="0" smtClean="0"/>
              <a:t>。</a:t>
            </a:r>
            <a:r>
              <a:rPr lang="en-US" altLang="zh-CN" sz="2400" dirty="0" smtClean="0"/>
              <a:t/>
            </a:r>
            <a:br>
              <a:rPr lang="en-US" altLang="zh-CN" sz="2400" dirty="0" smtClean="0"/>
            </a:br>
            <a:r>
              <a:rPr lang="en-US" altLang="zh-CN" sz="2400" dirty="0" smtClean="0"/>
              <a:t>——</a:t>
            </a:r>
            <a:r>
              <a:rPr lang="es-ES" altLang="zh-CN" sz="2400" dirty="0" smtClean="0"/>
              <a:t>Samuel Kotz </a:t>
            </a:r>
            <a:r>
              <a:rPr lang="zh-CN" altLang="es-ES" sz="2400" dirty="0" smtClean="0"/>
              <a:t>和吴喜之</a:t>
            </a:r>
            <a:r>
              <a:rPr lang="zh-CN" altLang="en-US" sz="2400" dirty="0" smtClean="0"/>
              <a:t>，</a:t>
            </a:r>
            <a:r>
              <a:rPr lang="es-ES" altLang="zh-CN" sz="2400" dirty="0" smtClean="0"/>
              <a:t>2000</a:t>
            </a:r>
            <a:r>
              <a:rPr lang="zh-CN" altLang="en-US" sz="2400" dirty="0" smtClean="0"/>
              <a:t>年</a:t>
            </a:r>
            <a:r>
              <a:rPr lang="zh-CN" altLang="es-ES" sz="2400" dirty="0" smtClean="0"/>
              <a:t>。</a:t>
            </a:r>
          </a:p>
          <a:p>
            <a:endParaRPr lang="zh-CN" altLang="es-ES" sz="2400" dirty="0" smtClean="0"/>
          </a:p>
          <a:p>
            <a:r>
              <a:rPr lang="zh-CN" altLang="es-ES" sz="2400" b="1" dirty="0" smtClean="0"/>
              <a:t>贝叶斯推断的基本方法是</a:t>
            </a:r>
            <a:r>
              <a:rPr lang="zh-CN" altLang="es-ES" sz="2400" b="1" dirty="0" smtClean="0">
                <a:solidFill>
                  <a:srgbClr val="0070C0"/>
                </a:solidFill>
              </a:rPr>
              <a:t>将关于未知参数的先验信息与样本信息综合</a:t>
            </a:r>
            <a:r>
              <a:rPr lang="zh-CN" altLang="es-ES" sz="2400" b="1" dirty="0" smtClean="0"/>
              <a:t>，再根据贝</a:t>
            </a:r>
            <a:r>
              <a:rPr lang="zh-CN" altLang="es-ES" sz="2400" b="1" dirty="0" smtClean="0">
                <a:solidFill>
                  <a:srgbClr val="0070C0"/>
                </a:solidFill>
              </a:rPr>
              <a:t>叶斯定理</a:t>
            </a:r>
            <a:r>
              <a:rPr lang="zh-CN" altLang="es-ES" sz="2400" b="1" dirty="0" smtClean="0"/>
              <a:t>，得出</a:t>
            </a:r>
            <a:r>
              <a:rPr lang="zh-CN" altLang="es-ES" sz="2400" b="1" dirty="0" smtClean="0">
                <a:solidFill>
                  <a:srgbClr val="0070C0"/>
                </a:solidFill>
              </a:rPr>
              <a:t>后验信息</a:t>
            </a:r>
            <a:r>
              <a:rPr lang="zh-CN" altLang="es-ES" sz="2400" b="1" dirty="0" smtClean="0"/>
              <a:t>，然后</a:t>
            </a:r>
            <a:r>
              <a:rPr lang="zh-CN" altLang="es-ES" sz="2400" b="1" dirty="0" smtClean="0">
                <a:solidFill>
                  <a:srgbClr val="0070C0"/>
                </a:solidFill>
              </a:rPr>
              <a:t>根据后验信息去推断未知参数</a:t>
            </a:r>
            <a:r>
              <a:rPr lang="zh-CN" altLang="en-US" sz="2400" b="1" dirty="0" smtClean="0"/>
              <a:t>。</a:t>
            </a:r>
            <a:r>
              <a:rPr lang="en-US" altLang="zh-CN" sz="2400" b="1" dirty="0" smtClean="0"/>
              <a:t/>
            </a:r>
            <a:br>
              <a:rPr lang="en-US" altLang="zh-CN" sz="2400" b="1" dirty="0" smtClean="0"/>
            </a:br>
            <a:r>
              <a:rPr lang="en-US" altLang="zh-CN" sz="2400" dirty="0" smtClean="0"/>
              <a:t>——</a:t>
            </a:r>
            <a:r>
              <a:rPr lang="zh-CN" altLang="es-ES" sz="2400" dirty="0" smtClean="0"/>
              <a:t>茆诗松和王静龙等</a:t>
            </a:r>
            <a:r>
              <a:rPr lang="zh-CN" altLang="en-US" sz="2400" dirty="0" smtClean="0"/>
              <a:t>，</a:t>
            </a:r>
            <a:r>
              <a:rPr lang="es-ES" altLang="zh-CN" sz="2400" dirty="0" smtClean="0"/>
              <a:t>1998</a:t>
            </a:r>
            <a:r>
              <a:rPr lang="zh-CN" altLang="es-ES" sz="2400" dirty="0" smtClean="0"/>
              <a:t>年。</a:t>
            </a:r>
          </a:p>
          <a:p>
            <a:pPr>
              <a:buFontTx/>
              <a:buNone/>
            </a:pPr>
            <a:endParaRPr lang="zh-CN" altLang="es-ES" sz="2400" dirty="0" smtClean="0"/>
          </a:p>
          <a:p>
            <a:r>
              <a:rPr lang="zh-CN" altLang="en-US" sz="2400" b="1" dirty="0" smtClean="0"/>
              <a:t>贝叶斯提出了一种归纳推理的理论</a:t>
            </a:r>
            <a:r>
              <a:rPr lang="zh-CN" altLang="en-US" sz="2400" b="1" dirty="0"/>
              <a:t>（</a:t>
            </a:r>
            <a:r>
              <a:rPr lang="zh-CN" altLang="en-US" sz="2400" b="1" dirty="0" smtClean="0"/>
              <a:t>贝叶斯定理），以后被一些统计学者发展为一种系统的统计推断方法，称为贝叶斯方法。</a:t>
            </a:r>
            <a:r>
              <a:rPr lang="en-US" altLang="zh-CN" sz="2400" b="1" dirty="0" smtClean="0"/>
              <a:t/>
            </a:r>
            <a:br>
              <a:rPr lang="en-US" altLang="zh-CN" sz="2400" b="1" dirty="0" smtClean="0"/>
            </a:br>
            <a:r>
              <a:rPr lang="en-US" altLang="zh-CN" sz="2400" dirty="0" smtClean="0"/>
              <a:t>──</a:t>
            </a:r>
            <a:r>
              <a:rPr lang="zh-CN" altLang="en-US" sz="2400" dirty="0" smtClean="0"/>
              <a:t>摘自</a:t>
            </a:r>
            <a:r>
              <a:rPr lang="en-US" altLang="zh-CN" sz="2400" dirty="0" smtClean="0"/>
              <a:t>《</a:t>
            </a:r>
            <a:r>
              <a:rPr lang="zh-CN" altLang="en-US" sz="2400" dirty="0" smtClean="0"/>
              <a:t>中国大百科全书</a:t>
            </a:r>
            <a:r>
              <a:rPr lang="en-US" altLang="zh-CN" sz="2400" dirty="0" smtClean="0"/>
              <a:t>》</a:t>
            </a:r>
            <a:r>
              <a:rPr lang="zh-CN" altLang="en-US" sz="2400" dirty="0" smtClean="0"/>
              <a:t>（数学卷）</a:t>
            </a:r>
          </a:p>
          <a:p>
            <a:pPr>
              <a:buFontTx/>
              <a:buNone/>
            </a:pPr>
            <a:endParaRPr lang="en-US" altLang="zh-CN" sz="2400" dirty="0" smtClean="0"/>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9204" name="Object 4"/>
          <p:cNvGraphicFramePr>
            <a:graphicFrameLocks noChangeAspect="1"/>
          </p:cNvGraphicFramePr>
          <p:nvPr>
            <p:extLst>
              <p:ext uri="{D42A27DB-BD31-4B8C-83A1-F6EECF244321}">
                <p14:modId xmlns:p14="http://schemas.microsoft.com/office/powerpoint/2010/main" val="4043530108"/>
              </p:ext>
            </p:extLst>
          </p:nvPr>
        </p:nvGraphicFramePr>
        <p:xfrm>
          <a:off x="336550" y="363538"/>
          <a:ext cx="4530725" cy="4383087"/>
        </p:xfrm>
        <a:graphic>
          <a:graphicData uri="http://schemas.openxmlformats.org/presentationml/2006/ole">
            <mc:AlternateContent xmlns:mc="http://schemas.openxmlformats.org/markup-compatibility/2006">
              <mc:Choice xmlns:v="urn:schemas-microsoft-com:vml" Requires="v">
                <p:oleObj spid="_x0000_s91143" name="Document" r:id="rId3" imgW="2247204" imgH="2165272" progId="Word.Document.8">
                  <p:embed/>
                </p:oleObj>
              </mc:Choice>
              <mc:Fallback>
                <p:oleObj name="Document" r:id="rId3" imgW="2247204" imgH="2165272" progId="Word.Document.8">
                  <p:embed/>
                  <p:pic>
                    <p:nvPicPr>
                      <p:cNvPr id="0" name=""/>
                      <p:cNvPicPr>
                        <a:picLocks noChangeAspect="1" noChangeArrowheads="1"/>
                      </p:cNvPicPr>
                      <p:nvPr/>
                    </p:nvPicPr>
                    <p:blipFill>
                      <a:blip r:embed="rId4"/>
                      <a:srcRect/>
                      <a:stretch>
                        <a:fillRect/>
                      </a:stretch>
                    </p:blipFill>
                    <p:spPr bwMode="auto">
                      <a:xfrm>
                        <a:off x="336550" y="363538"/>
                        <a:ext cx="4530725" cy="4383087"/>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7920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45050" y="0"/>
            <a:ext cx="4084638" cy="68580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9206" name="Rectangle 6"/>
          <p:cNvSpPr>
            <a:spLocks noChangeArrowheads="1"/>
          </p:cNvSpPr>
          <p:nvPr/>
        </p:nvSpPr>
        <p:spPr bwMode="auto">
          <a:xfrm>
            <a:off x="393700" y="4940300"/>
            <a:ext cx="20859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解：估计结果 </a:t>
            </a:r>
          </a:p>
        </p:txBody>
      </p:sp>
    </p:spTree>
    <p:extLst>
      <p:ext uri="{BB962C8B-B14F-4D97-AF65-F5344CB8AC3E}">
        <p14:creationId xmlns:p14="http://schemas.microsoft.com/office/powerpoint/2010/main" val="33690969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9206"/>
                                        </p:tgtEl>
                                        <p:attrNameLst>
                                          <p:attrName>style.visibility</p:attrName>
                                        </p:attrNameLst>
                                      </p:cBhvr>
                                      <p:to>
                                        <p:strVal val="visible"/>
                                      </p:to>
                                    </p:set>
                                    <p:animEffect transition="in" filter="fade">
                                      <p:cBhvr>
                                        <p:cTn id="7" dur="500"/>
                                        <p:tgtEl>
                                          <p:spTgt spid="179206"/>
                                        </p:tgtEl>
                                      </p:cBhvr>
                                    </p:animEffect>
                                  </p:childTnLst>
                                </p:cTn>
                              </p:par>
                              <p:par>
                                <p:cTn id="8" presetID="10" presetClass="entr" presetSubtype="0" fill="hold" nodeType="withEffect">
                                  <p:stCondLst>
                                    <p:cond delay="0"/>
                                  </p:stCondLst>
                                  <p:childTnLst>
                                    <p:set>
                                      <p:cBhvr>
                                        <p:cTn id="9" dur="1" fill="hold">
                                          <p:stCondLst>
                                            <p:cond delay="0"/>
                                          </p:stCondLst>
                                        </p:cTn>
                                        <p:tgtEl>
                                          <p:spTgt spid="179205"/>
                                        </p:tgtEl>
                                        <p:attrNameLst>
                                          <p:attrName>style.visibility</p:attrName>
                                        </p:attrNameLst>
                                      </p:cBhvr>
                                      <p:to>
                                        <p:strVal val="visible"/>
                                      </p:to>
                                    </p:set>
                                    <p:animEffect transition="in" filter="fade">
                                      <p:cBhvr>
                                        <p:cTn id="10" dur="500"/>
                                        <p:tgtEl>
                                          <p:spTgt spid="179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6"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31" name="Rectangle 7"/>
          <p:cNvSpPr>
            <a:spLocks noChangeArrowheads="1"/>
          </p:cNvSpPr>
          <p:nvPr/>
        </p:nvSpPr>
        <p:spPr bwMode="auto">
          <a:xfrm>
            <a:off x="554038" y="915840"/>
            <a:ext cx="5653087" cy="463846"/>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r>
              <a:rPr lang="en-US" altLang="zh-CN" sz="2400" dirty="0">
                <a:solidFill>
                  <a:srgbClr val="000000"/>
                </a:solidFill>
                <a:latin typeface="Times New Roman" panose="02020603050405020304" pitchFamily="18" charset="0"/>
              </a:rPr>
              <a:t>* </a:t>
            </a:r>
            <a:r>
              <a:rPr lang="zh-CN" altLang="en-US" sz="2400" dirty="0">
                <a:solidFill>
                  <a:srgbClr val="000000"/>
                </a:solidFill>
                <a:latin typeface="Times New Roman" panose="02020603050405020304" pitchFamily="18" charset="0"/>
              </a:rPr>
              <a:t>具有一般性，适用于单峰、</a:t>
            </a:r>
            <a:r>
              <a:rPr lang="zh-CN" altLang="en-US" sz="2400" dirty="0">
                <a:solidFill>
                  <a:srgbClr val="FF0000"/>
                </a:solidFill>
                <a:latin typeface="Times New Roman" panose="02020603050405020304" pitchFamily="18" charset="0"/>
              </a:rPr>
              <a:t>多峰</a:t>
            </a:r>
            <a:r>
              <a:rPr lang="zh-CN" altLang="en-US" sz="2400" dirty="0">
                <a:solidFill>
                  <a:srgbClr val="000000"/>
                </a:solidFill>
                <a:latin typeface="Times New Roman" panose="02020603050405020304" pitchFamily="18" charset="0"/>
              </a:rPr>
              <a:t>形式。</a:t>
            </a:r>
          </a:p>
        </p:txBody>
      </p:sp>
      <p:sp>
        <p:nvSpPr>
          <p:cNvPr id="103432" name="Rectangle 8"/>
          <p:cNvSpPr>
            <a:spLocks noChangeArrowheads="1"/>
          </p:cNvSpPr>
          <p:nvPr/>
        </p:nvSpPr>
        <p:spPr bwMode="auto">
          <a:xfrm>
            <a:off x="503238" y="327025"/>
            <a:ext cx="2533650"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pPr algn="ctr"/>
            <a:r>
              <a:rPr lang="en-US" altLang="zh-CN" sz="2400">
                <a:solidFill>
                  <a:srgbClr val="000000"/>
                </a:solidFill>
                <a:latin typeface="Times New Roman" panose="02020603050405020304" pitchFamily="18" charset="0"/>
              </a:rPr>
              <a:t>Parzen</a:t>
            </a:r>
            <a:r>
              <a:rPr lang="zh-CN" altLang="en-US" sz="2400">
                <a:solidFill>
                  <a:srgbClr val="000000"/>
                </a:solidFill>
                <a:latin typeface="Times New Roman" panose="02020603050405020304" pitchFamily="18" charset="0"/>
              </a:rPr>
              <a:t>窗法特点：</a:t>
            </a:r>
          </a:p>
        </p:txBody>
      </p:sp>
      <p:sp>
        <p:nvSpPr>
          <p:cNvPr id="103433" name="Rectangle 9"/>
          <p:cNvSpPr>
            <a:spLocks noChangeArrowheads="1"/>
          </p:cNvSpPr>
          <p:nvPr/>
        </p:nvSpPr>
        <p:spPr bwMode="auto">
          <a:xfrm>
            <a:off x="539750" y="1383052"/>
            <a:ext cx="6645066" cy="1941173"/>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pPr>
              <a:lnSpc>
                <a:spcPct val="125000"/>
              </a:lnSpc>
            </a:pPr>
            <a:r>
              <a:rPr lang="en-US" altLang="zh-CN" sz="2400" dirty="0">
                <a:solidFill>
                  <a:srgbClr val="000000"/>
                </a:solidFill>
                <a:latin typeface="Times New Roman" panose="02020603050405020304" pitchFamily="18" charset="0"/>
              </a:rPr>
              <a:t>*  </a:t>
            </a:r>
            <a:r>
              <a:rPr lang="zh-CN" altLang="en-US" sz="2400" dirty="0">
                <a:solidFill>
                  <a:srgbClr val="000000"/>
                </a:solidFill>
                <a:latin typeface="Times New Roman" panose="02020603050405020304" pitchFamily="18" charset="0"/>
              </a:rPr>
              <a:t>要得到较精确的估计</a:t>
            </a:r>
            <a:r>
              <a:rPr lang="zh-CN" altLang="en-US" sz="2400" dirty="0">
                <a:solidFill>
                  <a:srgbClr val="FF0000"/>
                </a:solidFill>
                <a:latin typeface="Times New Roman" panose="02020603050405020304" pitchFamily="18" charset="0"/>
              </a:rPr>
              <a:t>必须抽取大量的样本</a:t>
            </a:r>
            <a:r>
              <a:rPr lang="zh-CN" altLang="en-US" sz="2400" dirty="0">
                <a:solidFill>
                  <a:srgbClr val="000000"/>
                </a:solidFill>
                <a:latin typeface="Times New Roman" panose="02020603050405020304" pitchFamily="18" charset="0"/>
              </a:rPr>
              <a:t>。</a:t>
            </a:r>
          </a:p>
          <a:p>
            <a:pPr>
              <a:lnSpc>
                <a:spcPct val="125000"/>
              </a:lnSpc>
            </a:pPr>
            <a:r>
              <a:rPr lang="zh-CN" altLang="en-US" sz="2400" dirty="0">
                <a:solidFill>
                  <a:srgbClr val="000000"/>
                </a:solidFill>
                <a:latin typeface="Times New Roman" panose="02020603050405020304" pitchFamily="18" charset="0"/>
              </a:rPr>
              <a:t>  （一般非参数估计法的共同问题 ）</a:t>
            </a:r>
          </a:p>
          <a:p>
            <a:pPr>
              <a:lnSpc>
                <a:spcPct val="125000"/>
              </a:lnSpc>
            </a:pPr>
            <a:r>
              <a:rPr lang="zh-CN" altLang="en-US" sz="2400" dirty="0">
                <a:solidFill>
                  <a:srgbClr val="000000"/>
                </a:solidFill>
                <a:latin typeface="Times New Roman" panose="02020603050405020304" pitchFamily="18" charset="0"/>
              </a:rPr>
              <a:t>        比参数估计法多得多； </a:t>
            </a:r>
          </a:p>
          <a:p>
            <a:pPr>
              <a:lnSpc>
                <a:spcPct val="125000"/>
              </a:lnSpc>
            </a:pPr>
            <a:r>
              <a:rPr lang="zh-CN" altLang="en-US" sz="2400" dirty="0">
                <a:solidFill>
                  <a:srgbClr val="000000"/>
                </a:solidFill>
                <a:latin typeface="Times New Roman" panose="02020603050405020304" pitchFamily="18" charset="0"/>
              </a:rPr>
              <a:t>        样本数目随模式维数一般按指数规律增长。</a:t>
            </a:r>
          </a:p>
        </p:txBody>
      </p:sp>
      <p:sp>
        <p:nvSpPr>
          <p:cNvPr id="103434" name="Rectangle 10"/>
          <p:cNvSpPr>
            <a:spLocks noChangeArrowheads="1"/>
          </p:cNvSpPr>
          <p:nvPr/>
        </p:nvSpPr>
        <p:spPr bwMode="auto">
          <a:xfrm>
            <a:off x="609723" y="3538390"/>
            <a:ext cx="4178301" cy="463846"/>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indent="76200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0"/>
            <a:r>
              <a:rPr lang="en-US" altLang="zh-CN" sz="2400" b="1" dirty="0" smtClean="0">
                <a:solidFill>
                  <a:srgbClr val="0070C0"/>
                </a:solidFill>
                <a:latin typeface="Times New Roman" panose="02020603050405020304" pitchFamily="18" charset="0"/>
              </a:rPr>
              <a:t>5.3  </a:t>
            </a:r>
            <a:r>
              <a:rPr lang="en-US" altLang="zh-CN" sz="2400" b="1" i="1" dirty="0" err="1">
                <a:solidFill>
                  <a:srgbClr val="0070C0"/>
                </a:solidFill>
                <a:latin typeface="Times New Roman" panose="02020603050405020304" pitchFamily="18" charset="0"/>
              </a:rPr>
              <a:t>k</a:t>
            </a:r>
            <a:r>
              <a:rPr lang="en-US" altLang="zh-CN" sz="2400" b="1" i="1" baseline="-25000" dirty="0" err="1">
                <a:solidFill>
                  <a:srgbClr val="0070C0"/>
                </a:solidFill>
                <a:latin typeface="Times New Roman" panose="02020603050405020304" pitchFamily="18" charset="0"/>
              </a:rPr>
              <a:t>N</a:t>
            </a:r>
            <a:r>
              <a:rPr lang="en-US" altLang="zh-CN" sz="2400" b="1" dirty="0">
                <a:solidFill>
                  <a:srgbClr val="0070C0"/>
                </a:solidFill>
                <a:latin typeface="Times New Roman" panose="02020603050405020304" pitchFamily="18" charset="0"/>
              </a:rPr>
              <a:t> -</a:t>
            </a:r>
            <a:r>
              <a:rPr lang="zh-CN" altLang="en-US" sz="2400" b="1" dirty="0">
                <a:solidFill>
                  <a:srgbClr val="0070C0"/>
                </a:solidFill>
                <a:latin typeface="Times New Roman" panose="02020603050405020304" pitchFamily="18" charset="0"/>
              </a:rPr>
              <a:t>近邻估计法</a:t>
            </a:r>
          </a:p>
        </p:txBody>
      </p:sp>
      <p:sp>
        <p:nvSpPr>
          <p:cNvPr id="103435" name="Rectangle 11"/>
          <p:cNvSpPr>
            <a:spLocks noChangeArrowheads="1"/>
          </p:cNvSpPr>
          <p:nvPr/>
        </p:nvSpPr>
        <p:spPr bwMode="auto">
          <a:xfrm>
            <a:off x="657225" y="4160838"/>
            <a:ext cx="17049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基本思想：</a:t>
            </a:r>
          </a:p>
        </p:txBody>
      </p:sp>
      <p:sp>
        <p:nvSpPr>
          <p:cNvPr id="103436" name="Rectangle 12"/>
          <p:cNvSpPr>
            <a:spLocks noChangeArrowheads="1"/>
          </p:cNvSpPr>
          <p:nvPr/>
        </p:nvSpPr>
        <p:spPr bwMode="auto">
          <a:xfrm>
            <a:off x="1250950" y="4767263"/>
            <a:ext cx="71659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pPr algn="ctr"/>
            <a:r>
              <a:rPr lang="zh-CN" altLang="en-US" sz="2400" dirty="0">
                <a:solidFill>
                  <a:srgbClr val="000000"/>
                </a:solidFill>
                <a:latin typeface="Times New Roman" panose="02020603050405020304" pitchFamily="18" charset="0"/>
              </a:rPr>
              <a:t>使体积为样本密度的函数，而不是样本数</a:t>
            </a:r>
            <a:r>
              <a:rPr lang="en-US" altLang="zh-CN" sz="2400" i="1" dirty="0">
                <a:solidFill>
                  <a:srgbClr val="000000"/>
                </a:solidFill>
                <a:latin typeface="Times New Roman" panose="02020603050405020304" pitchFamily="18" charset="0"/>
              </a:rPr>
              <a:t>N</a:t>
            </a:r>
            <a:r>
              <a:rPr lang="zh-CN" altLang="en-US" sz="2400" dirty="0">
                <a:solidFill>
                  <a:srgbClr val="000000"/>
                </a:solidFill>
                <a:latin typeface="Times New Roman" panose="02020603050405020304" pitchFamily="18" charset="0"/>
              </a:rPr>
              <a:t>的函数。 </a:t>
            </a:r>
          </a:p>
        </p:txBody>
      </p:sp>
      <p:graphicFrame>
        <p:nvGraphicFramePr>
          <p:cNvPr id="103437" name="Object 13"/>
          <p:cNvGraphicFramePr>
            <a:graphicFrameLocks noChangeAspect="1"/>
          </p:cNvGraphicFramePr>
          <p:nvPr/>
        </p:nvGraphicFramePr>
        <p:xfrm>
          <a:off x="3413125" y="5484813"/>
          <a:ext cx="2062163" cy="889000"/>
        </p:xfrm>
        <a:graphic>
          <a:graphicData uri="http://schemas.openxmlformats.org/presentationml/2006/ole">
            <mc:AlternateContent xmlns:mc="http://schemas.openxmlformats.org/markup-compatibility/2006">
              <mc:Choice xmlns:v="urn:schemas-microsoft-com:vml" Requires="v">
                <p:oleObj spid="_x0000_s92167" name="公式" r:id="rId3" imgW="1040948" imgH="444307" progId="Equation.3">
                  <p:embed/>
                </p:oleObj>
              </mc:Choice>
              <mc:Fallback>
                <p:oleObj name="公式" r:id="rId3" imgW="1040948" imgH="44430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3125" y="5484813"/>
                        <a:ext cx="2062163"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21753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3433"/>
                                        </p:tgtEl>
                                        <p:attrNameLst>
                                          <p:attrName>style.visibility</p:attrName>
                                        </p:attrNameLst>
                                      </p:cBhvr>
                                      <p:to>
                                        <p:strVal val="visible"/>
                                      </p:to>
                                    </p:set>
                                    <p:animEffect transition="in" filter="fade">
                                      <p:cBhvr>
                                        <p:cTn id="7" dur="500"/>
                                        <p:tgtEl>
                                          <p:spTgt spid="1034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3434"/>
                                        </p:tgtEl>
                                        <p:attrNameLst>
                                          <p:attrName>style.visibility</p:attrName>
                                        </p:attrNameLst>
                                      </p:cBhvr>
                                      <p:to>
                                        <p:strVal val="visible"/>
                                      </p:to>
                                    </p:set>
                                    <p:animEffect transition="in" filter="fade">
                                      <p:cBhvr>
                                        <p:cTn id="12" dur="500"/>
                                        <p:tgtEl>
                                          <p:spTgt spid="10343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3435"/>
                                        </p:tgtEl>
                                        <p:attrNameLst>
                                          <p:attrName>style.visibility</p:attrName>
                                        </p:attrNameLst>
                                      </p:cBhvr>
                                      <p:to>
                                        <p:strVal val="visible"/>
                                      </p:to>
                                    </p:set>
                                    <p:animEffect transition="in" filter="fade">
                                      <p:cBhvr>
                                        <p:cTn id="15" dur="500"/>
                                        <p:tgtEl>
                                          <p:spTgt spid="10343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3436"/>
                                        </p:tgtEl>
                                        <p:attrNameLst>
                                          <p:attrName>style.visibility</p:attrName>
                                        </p:attrNameLst>
                                      </p:cBhvr>
                                      <p:to>
                                        <p:strVal val="visible"/>
                                      </p:to>
                                    </p:set>
                                    <p:animEffect transition="in" filter="fade">
                                      <p:cBhvr>
                                        <p:cTn id="18" dur="500"/>
                                        <p:tgtEl>
                                          <p:spTgt spid="10343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103437"/>
                                        </p:tgtEl>
                                        <p:attrNameLst>
                                          <p:attrName>style.visibility</p:attrName>
                                        </p:attrNameLst>
                                      </p:cBhvr>
                                      <p:to>
                                        <p:strVal val="visible"/>
                                      </p:to>
                                    </p:set>
                                    <p:animEffect transition="in" filter="fade">
                                      <p:cBhvr>
                                        <p:cTn id="23" dur="500"/>
                                        <p:tgtEl>
                                          <p:spTgt spid="103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3" grpId="0"/>
      <p:bldP spid="103434" grpId="0"/>
      <p:bldP spid="103435" grpId="0"/>
      <p:bldP spid="103436"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9" name="Rectangle 9"/>
          <p:cNvSpPr>
            <a:spLocks noChangeArrowheads="1"/>
          </p:cNvSpPr>
          <p:nvPr/>
        </p:nvSpPr>
        <p:spPr bwMode="auto">
          <a:xfrm>
            <a:off x="382588" y="446088"/>
            <a:ext cx="3100387"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r>
              <a:rPr lang="zh-CN" altLang="en-US" sz="2400">
                <a:solidFill>
                  <a:srgbClr val="000000"/>
                </a:solidFill>
                <a:latin typeface="Times New Roman" panose="02020603050405020304" pitchFamily="18" charset="0"/>
              </a:rPr>
              <a:t>限制条件仍然是：</a:t>
            </a:r>
          </a:p>
        </p:txBody>
      </p:sp>
      <p:sp>
        <p:nvSpPr>
          <p:cNvPr id="102418" name="Rectangle 18"/>
          <p:cNvSpPr>
            <a:spLocks noChangeArrowheads="1"/>
          </p:cNvSpPr>
          <p:nvPr/>
        </p:nvSpPr>
        <p:spPr bwMode="auto">
          <a:xfrm>
            <a:off x="442913" y="1728788"/>
            <a:ext cx="7845425" cy="566737"/>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nSpc>
                <a:spcPct val="130000"/>
              </a:lnSpc>
            </a:pPr>
            <a:r>
              <a:rPr lang="zh-CN" altLang="en-US" sz="2400">
                <a:solidFill>
                  <a:srgbClr val="000000"/>
                </a:solidFill>
                <a:latin typeface="Times New Roman" panose="02020603050405020304" pitchFamily="18" charset="0"/>
              </a:rPr>
              <a:t>例</a:t>
            </a:r>
            <a:r>
              <a:rPr lang="en-US" altLang="zh-CN" sz="2400">
                <a:solidFill>
                  <a:srgbClr val="000000"/>
                </a:solidFill>
                <a:latin typeface="Times New Roman" panose="02020603050405020304" pitchFamily="18" charset="0"/>
              </a:rPr>
              <a:t>4.5</a:t>
            </a:r>
            <a:r>
              <a:rPr lang="zh-CN" altLang="en-US" sz="2400">
                <a:solidFill>
                  <a:srgbClr val="000000"/>
                </a:solidFill>
                <a:latin typeface="Times New Roman" panose="02020603050405020304" pitchFamily="18" charset="0"/>
              </a:rPr>
              <a:t>和</a:t>
            </a:r>
            <a:r>
              <a:rPr lang="en-US" altLang="zh-CN" sz="2400">
                <a:solidFill>
                  <a:srgbClr val="000000"/>
                </a:solidFill>
                <a:latin typeface="Times New Roman" panose="02020603050405020304" pitchFamily="18" charset="0"/>
              </a:rPr>
              <a:t>4.6</a:t>
            </a:r>
            <a:r>
              <a:rPr lang="zh-CN" altLang="en-US" sz="2400">
                <a:solidFill>
                  <a:srgbClr val="000000"/>
                </a:solidFill>
                <a:latin typeface="Times New Roman" panose="02020603050405020304" pitchFamily="18" charset="0"/>
              </a:rPr>
              <a:t>中，用</a:t>
            </a:r>
            <a:r>
              <a:rPr lang="en-US" altLang="zh-CN" sz="2400" i="1">
                <a:solidFill>
                  <a:srgbClr val="000000"/>
                </a:solidFill>
                <a:latin typeface="Times New Roman" panose="02020603050405020304" pitchFamily="18" charset="0"/>
              </a:rPr>
              <a:t>k</a:t>
            </a:r>
            <a:r>
              <a:rPr lang="en-US" altLang="zh-CN" sz="2400" i="1" baseline="-25000">
                <a:solidFill>
                  <a:srgbClr val="000000"/>
                </a:solidFill>
                <a:latin typeface="Times New Roman" panose="02020603050405020304" pitchFamily="18" charset="0"/>
              </a:rPr>
              <a:t>N</a:t>
            </a:r>
            <a:r>
              <a:rPr lang="en-US" altLang="zh-CN" sz="2400" i="1">
                <a:solidFill>
                  <a:srgbClr val="000000"/>
                </a:solidFill>
                <a:latin typeface="Times New Roman" panose="02020603050405020304" pitchFamily="18" charset="0"/>
              </a:rPr>
              <a:t> </a:t>
            </a:r>
            <a:r>
              <a:rPr lang="en-US" altLang="zh-CN" sz="2400" b="1">
                <a:solidFill>
                  <a:srgbClr val="000000"/>
                </a:solidFill>
                <a:latin typeface="Times New Roman" panose="02020603050405020304" pitchFamily="18" charset="0"/>
              </a:rPr>
              <a:t>-</a:t>
            </a:r>
            <a:r>
              <a:rPr lang="zh-CN" altLang="en-US" sz="2400">
                <a:solidFill>
                  <a:srgbClr val="000000"/>
                </a:solidFill>
                <a:latin typeface="Times New Roman" panose="02020603050405020304" pitchFamily="18" charset="0"/>
              </a:rPr>
              <a:t>近邻法估计的</a:t>
            </a:r>
            <a:r>
              <a:rPr lang="en-US" altLang="zh-CN" sz="2400" i="1">
                <a:solidFill>
                  <a:srgbClr val="000000"/>
                </a:solidFill>
                <a:latin typeface="Times New Roman" panose="02020603050405020304" pitchFamily="18" charset="0"/>
              </a:rPr>
              <a:t>p</a:t>
            </a:r>
            <a:r>
              <a:rPr lang="en-US" altLang="zh-CN" sz="2400">
                <a:solidFill>
                  <a:srgbClr val="000000"/>
                </a:solidFill>
                <a:latin typeface="Times New Roman" panose="02020603050405020304" pitchFamily="18" charset="0"/>
              </a:rPr>
              <a:t>(</a:t>
            </a:r>
            <a:r>
              <a:rPr lang="en-US" altLang="zh-CN" sz="2400" b="1" i="1">
                <a:solidFill>
                  <a:srgbClr val="000000"/>
                </a:solidFill>
                <a:latin typeface="Times New Roman" panose="02020603050405020304" pitchFamily="18" charset="0"/>
              </a:rPr>
              <a:t>X</a:t>
            </a:r>
            <a:r>
              <a:rPr lang="en-US" altLang="zh-CN" sz="2400">
                <a:solidFill>
                  <a:srgbClr val="000000"/>
                </a:solidFill>
                <a:latin typeface="Times New Roman" panose="02020603050405020304" pitchFamily="18" charset="0"/>
              </a:rPr>
              <a:t>) </a:t>
            </a:r>
            <a:r>
              <a:rPr lang="zh-CN" altLang="en-US" sz="2400">
                <a:solidFill>
                  <a:srgbClr val="000000"/>
                </a:solidFill>
                <a:latin typeface="Times New Roman" panose="02020603050405020304" pitchFamily="18" charset="0"/>
              </a:rPr>
              <a:t>的结果：</a:t>
            </a:r>
          </a:p>
        </p:txBody>
      </p:sp>
      <p:pic>
        <p:nvPicPr>
          <p:cNvPr id="102419" name="Picture 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6638" y="2392363"/>
            <a:ext cx="6845300" cy="4465637"/>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2423" name="Group 23"/>
          <p:cNvGrpSpPr>
            <a:grpSpLocks/>
          </p:cNvGrpSpPr>
          <p:nvPr/>
        </p:nvGrpSpPr>
        <p:grpSpPr bwMode="auto">
          <a:xfrm>
            <a:off x="2003425" y="960438"/>
            <a:ext cx="5646738" cy="560387"/>
            <a:chOff x="1262" y="651"/>
            <a:chExt cx="3557" cy="353"/>
          </a:xfrm>
        </p:grpSpPr>
        <p:grpSp>
          <p:nvGrpSpPr>
            <p:cNvPr id="102421" name="Group 21"/>
            <p:cNvGrpSpPr>
              <a:grpSpLocks/>
            </p:cNvGrpSpPr>
            <p:nvPr/>
          </p:nvGrpSpPr>
          <p:grpSpPr bwMode="auto">
            <a:xfrm>
              <a:off x="1262" y="651"/>
              <a:ext cx="3294" cy="353"/>
              <a:chOff x="1765" y="286"/>
              <a:chExt cx="3294" cy="353"/>
            </a:xfrm>
          </p:grpSpPr>
          <p:graphicFrame>
            <p:nvGraphicFramePr>
              <p:cNvPr id="102412" name="Object 12"/>
              <p:cNvGraphicFramePr>
                <a:graphicFrameLocks noChangeAspect="1"/>
              </p:cNvGraphicFramePr>
              <p:nvPr/>
            </p:nvGraphicFramePr>
            <p:xfrm>
              <a:off x="1765" y="287"/>
              <a:ext cx="895" cy="352"/>
            </p:xfrm>
            <a:graphic>
              <a:graphicData uri="http://schemas.openxmlformats.org/presentationml/2006/ole">
                <mc:AlternateContent xmlns:mc="http://schemas.openxmlformats.org/markup-compatibility/2006">
                  <mc:Choice xmlns:v="urn:schemas-microsoft-com:vml" Requires="v">
                    <p:oleObj spid="_x0000_s93201" name="公式" r:id="rId4" imgW="710891" imgH="279279" progId="Equation.3">
                      <p:embed/>
                    </p:oleObj>
                  </mc:Choice>
                  <mc:Fallback>
                    <p:oleObj name="公式" r:id="rId4" imgW="710891" imgH="27927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5" y="287"/>
                            <a:ext cx="895" cy="3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11" name="Object 11"/>
              <p:cNvGraphicFramePr>
                <a:graphicFrameLocks noChangeAspect="1"/>
              </p:cNvGraphicFramePr>
              <p:nvPr/>
            </p:nvGraphicFramePr>
            <p:xfrm>
              <a:off x="2838" y="287"/>
              <a:ext cx="944" cy="352"/>
            </p:xfrm>
            <a:graphic>
              <a:graphicData uri="http://schemas.openxmlformats.org/presentationml/2006/ole">
                <mc:AlternateContent xmlns:mc="http://schemas.openxmlformats.org/markup-compatibility/2006">
                  <mc:Choice xmlns:v="urn:schemas-microsoft-com:vml" Requires="v">
                    <p:oleObj spid="_x0000_s93202" name="公式" r:id="rId6" imgW="749300" imgH="279400" progId="Equation.3">
                      <p:embed/>
                    </p:oleObj>
                  </mc:Choice>
                  <mc:Fallback>
                    <p:oleObj name="公式" r:id="rId6" imgW="749300" imgH="279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8" y="287"/>
                            <a:ext cx="944" cy="3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10" name="Object 10"/>
              <p:cNvGraphicFramePr>
                <a:graphicFrameLocks noChangeAspect="1"/>
              </p:cNvGraphicFramePr>
              <p:nvPr/>
            </p:nvGraphicFramePr>
            <p:xfrm>
              <a:off x="3924" y="286"/>
              <a:ext cx="1135" cy="352"/>
            </p:xfrm>
            <a:graphic>
              <a:graphicData uri="http://schemas.openxmlformats.org/presentationml/2006/ole">
                <mc:AlternateContent xmlns:mc="http://schemas.openxmlformats.org/markup-compatibility/2006">
                  <mc:Choice xmlns:v="urn:schemas-microsoft-com:vml" Requires="v">
                    <p:oleObj spid="_x0000_s93203" name="公式" r:id="rId8" imgW="901309" imgH="279279" progId="Equation.3">
                      <p:embed/>
                    </p:oleObj>
                  </mc:Choice>
                  <mc:Fallback>
                    <p:oleObj name="公式" r:id="rId8" imgW="901309" imgH="279279"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24" y="286"/>
                            <a:ext cx="1135" cy="3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2422" name="Rectangle 22"/>
            <p:cNvSpPr>
              <a:spLocks noChangeArrowheads="1"/>
            </p:cNvSpPr>
            <p:nvPr/>
          </p:nvSpPr>
          <p:spPr bwMode="auto">
            <a:xfrm>
              <a:off x="2113" y="653"/>
              <a:ext cx="2706" cy="288"/>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pPr algn="ctr"/>
              <a:r>
                <a:rPr lang="zh-CN" altLang="en-US" sz="2400">
                  <a:solidFill>
                    <a:srgbClr val="000000"/>
                  </a:solidFill>
                  <a:latin typeface="Times New Roman" panose="02020603050405020304" pitchFamily="18" charset="0"/>
                </a:rPr>
                <a:t>，                   ，                       。</a:t>
              </a:r>
            </a:p>
          </p:txBody>
        </p:sp>
      </p:grpSp>
    </p:spTree>
    <p:extLst>
      <p:ext uri="{BB962C8B-B14F-4D97-AF65-F5344CB8AC3E}">
        <p14:creationId xmlns:p14="http://schemas.microsoft.com/office/powerpoint/2010/main" val="36966166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18"/>
                                        </p:tgtEl>
                                        <p:attrNameLst>
                                          <p:attrName>style.visibility</p:attrName>
                                        </p:attrNameLst>
                                      </p:cBhvr>
                                      <p:to>
                                        <p:strVal val="visible"/>
                                      </p:to>
                                    </p:set>
                                    <p:animEffect transition="in" filter="fade">
                                      <p:cBhvr>
                                        <p:cTn id="7" dur="500"/>
                                        <p:tgtEl>
                                          <p:spTgt spid="102418"/>
                                        </p:tgtEl>
                                      </p:cBhvr>
                                    </p:animEffect>
                                  </p:childTnLst>
                                </p:cTn>
                              </p:par>
                              <p:par>
                                <p:cTn id="8" presetID="10" presetClass="entr" presetSubtype="0" fill="hold" nodeType="withEffect">
                                  <p:stCondLst>
                                    <p:cond delay="0"/>
                                  </p:stCondLst>
                                  <p:childTnLst>
                                    <p:set>
                                      <p:cBhvr>
                                        <p:cTn id="9" dur="1" fill="hold">
                                          <p:stCondLst>
                                            <p:cond delay="0"/>
                                          </p:stCondLst>
                                        </p:cTn>
                                        <p:tgtEl>
                                          <p:spTgt spid="102419"/>
                                        </p:tgtEl>
                                        <p:attrNameLst>
                                          <p:attrName>style.visibility</p:attrName>
                                        </p:attrNameLst>
                                      </p:cBhvr>
                                      <p:to>
                                        <p:strVal val="visible"/>
                                      </p:to>
                                    </p:set>
                                    <p:animEffect transition="in" filter="fade">
                                      <p:cBhvr>
                                        <p:cTn id="10" dur="500"/>
                                        <p:tgtEl>
                                          <p:spTgt spid="102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18"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zh-CN" altLang="en-US" dirty="0" smtClean="0"/>
              <a:t>非</a:t>
            </a:r>
            <a:r>
              <a:rPr lang="zh-CN" altLang="en-US" dirty="0"/>
              <a:t>参数概</a:t>
            </a:r>
            <a:r>
              <a:rPr lang="zh-CN" altLang="en-US" dirty="0"/>
              <a:t>率密</a:t>
            </a:r>
            <a:r>
              <a:rPr lang="zh-CN" altLang="en-US" dirty="0" smtClean="0"/>
              <a:t>度估计实验示例</a:t>
            </a:r>
            <a:endParaRPr lang="zh-CN" altLang="en-US" dirty="0"/>
          </a:p>
        </p:txBody>
      </p:sp>
      <p:sp>
        <p:nvSpPr>
          <p:cNvPr id="4" name="Rectangle 8"/>
          <p:cNvSpPr>
            <a:spLocks noChangeArrowheads="1"/>
          </p:cNvSpPr>
          <p:nvPr/>
        </p:nvSpPr>
        <p:spPr bwMode="auto">
          <a:xfrm>
            <a:off x="467544" y="980728"/>
            <a:ext cx="1728656" cy="463846"/>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r>
              <a:rPr lang="zh-CN" altLang="en-US" sz="2400" b="1" dirty="0" smtClean="0">
                <a:solidFill>
                  <a:srgbClr val="0070C0"/>
                </a:solidFill>
                <a:latin typeface="Times New Roman" panose="02020603050405020304" pitchFamily="18" charset="0"/>
              </a:rPr>
              <a:t>（待补充）</a:t>
            </a:r>
            <a:endParaRPr lang="zh-CN" altLang="en-US" sz="2400" b="1" dirty="0">
              <a:solidFill>
                <a:srgbClr val="0070C0"/>
              </a:solidFill>
              <a:latin typeface="Times New Roman" panose="02020603050405020304" pitchFamily="18" charset="0"/>
            </a:endParaRPr>
          </a:p>
        </p:txBody>
      </p:sp>
    </p:spTree>
    <p:extLst>
      <p:ext uri="{BB962C8B-B14F-4D97-AF65-F5344CB8AC3E}">
        <p14:creationId xmlns:p14="http://schemas.microsoft.com/office/powerpoint/2010/main" val="1004322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5400" dirty="0" smtClean="0">
                <a:ea typeface="楷体_GB2312" pitchFamily="49" charset="-122"/>
              </a:rPr>
              <a:t>End of This Part</a:t>
            </a:r>
            <a:endParaRPr lang="zh-CN" altLang="en-US" sz="5400" dirty="0">
              <a:ea typeface="楷体_GB2312" pitchFamily="49" charset="-122"/>
            </a:endParaRPr>
          </a:p>
        </p:txBody>
      </p:sp>
    </p:spTree>
    <p:extLst>
      <p:ext uri="{BB962C8B-B14F-4D97-AF65-F5344CB8AC3E}">
        <p14:creationId xmlns:p14="http://schemas.microsoft.com/office/powerpoint/2010/main" val="17671487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Text Box 3"/>
          <p:cNvSpPr txBox="1">
            <a:spLocks noChangeArrowheads="1"/>
          </p:cNvSpPr>
          <p:nvPr/>
        </p:nvSpPr>
        <p:spPr bwMode="auto">
          <a:xfrm>
            <a:off x="323850" y="2473726"/>
            <a:ext cx="849630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ts val="0"/>
              </a:spcBef>
            </a:pPr>
            <a:r>
              <a:rPr lang="zh-CN" altLang="en-US" sz="2400" b="1" dirty="0" smtClean="0">
                <a:solidFill>
                  <a:srgbClr val="C00000"/>
                </a:solidFill>
                <a:latin typeface="Arial" panose="020B0604020202020204" pitchFamily="34" charset="0"/>
              </a:rPr>
              <a:t>托马斯</a:t>
            </a:r>
            <a:r>
              <a:rPr lang="en-US" altLang="zh-CN" sz="2400" b="1" dirty="0" smtClean="0">
                <a:solidFill>
                  <a:srgbClr val="C00000"/>
                </a:solidFill>
                <a:latin typeface="Arial" panose="020B0604020202020204" pitchFamily="34" charset="0"/>
              </a:rPr>
              <a:t>·</a:t>
            </a:r>
            <a:r>
              <a:rPr lang="zh-CN" altLang="en-US" sz="2400" b="1" dirty="0" smtClean="0">
                <a:solidFill>
                  <a:srgbClr val="C00000"/>
                </a:solidFill>
                <a:latin typeface="Arial" panose="020B0604020202020204" pitchFamily="34" charset="0"/>
              </a:rPr>
              <a:t>贝叶斯</a:t>
            </a:r>
            <a:endParaRPr lang="en-US" altLang="zh-CN" sz="2400" b="1" dirty="0" smtClean="0">
              <a:solidFill>
                <a:srgbClr val="C00000"/>
              </a:solidFill>
              <a:latin typeface="Arial" panose="020B0604020202020204" pitchFamily="34" charset="0"/>
            </a:endParaRPr>
          </a:p>
          <a:p>
            <a:pPr algn="ctr">
              <a:spcBef>
                <a:spcPts val="0"/>
              </a:spcBef>
            </a:pPr>
            <a:r>
              <a:rPr lang="zh-CN" altLang="en-US" sz="2400" b="1" dirty="0" smtClean="0">
                <a:solidFill>
                  <a:srgbClr val="C00000"/>
                </a:solidFill>
                <a:latin typeface="Arial" panose="020B0604020202020204" pitchFamily="34" charset="0"/>
              </a:rPr>
              <a:t>（</a:t>
            </a:r>
            <a:r>
              <a:rPr lang="en-US" altLang="zh-CN" sz="2400" b="1" dirty="0" smtClean="0">
                <a:solidFill>
                  <a:srgbClr val="C00000"/>
                </a:solidFill>
                <a:latin typeface="Arial" panose="020B0604020202020204" pitchFamily="34" charset="0"/>
              </a:rPr>
              <a:t>Thomas Bayes</a:t>
            </a:r>
            <a:r>
              <a:rPr lang="zh-CN" altLang="en-US" sz="2400" b="1" dirty="0" smtClean="0">
                <a:solidFill>
                  <a:srgbClr val="C00000"/>
                </a:solidFill>
                <a:latin typeface="Arial" panose="020B0604020202020204" pitchFamily="34" charset="0"/>
              </a:rPr>
              <a:t>）</a:t>
            </a:r>
            <a:r>
              <a:rPr lang="en-US" altLang="zh-CN" sz="2400" b="1" dirty="0" smtClean="0">
                <a:solidFill>
                  <a:srgbClr val="C00000"/>
                </a:solidFill>
                <a:latin typeface="Arial" panose="020B0604020202020204" pitchFamily="34" charset="0"/>
              </a:rPr>
              <a:t>(1702─1761) </a:t>
            </a:r>
          </a:p>
          <a:p>
            <a:pPr indent="457200">
              <a:spcBef>
                <a:spcPct val="50000"/>
              </a:spcBef>
            </a:pPr>
            <a:r>
              <a:rPr lang="zh-CN" altLang="en-US" sz="2400" b="1" dirty="0" smtClean="0">
                <a:solidFill>
                  <a:srgbClr val="000000"/>
                </a:solidFill>
                <a:latin typeface="Arial" panose="020B0604020202020204" pitchFamily="34" charset="0"/>
              </a:rPr>
              <a:t>贝叶斯是英国数学家。</a:t>
            </a:r>
            <a:r>
              <a:rPr lang="en-US" altLang="zh-CN" sz="2400" b="1" dirty="0" smtClean="0">
                <a:solidFill>
                  <a:srgbClr val="000000"/>
                </a:solidFill>
                <a:latin typeface="Arial" panose="020B0604020202020204" pitchFamily="34" charset="0"/>
              </a:rPr>
              <a:t>1702</a:t>
            </a:r>
            <a:r>
              <a:rPr lang="zh-CN" altLang="en-US" sz="2400" b="1" dirty="0" smtClean="0">
                <a:solidFill>
                  <a:srgbClr val="000000"/>
                </a:solidFill>
                <a:latin typeface="Arial" panose="020B0604020202020204" pitchFamily="34" charset="0"/>
              </a:rPr>
              <a:t>年生于伦敦；</a:t>
            </a:r>
            <a:r>
              <a:rPr lang="en-US" altLang="zh-CN" sz="2400" b="1" dirty="0" smtClean="0">
                <a:solidFill>
                  <a:srgbClr val="000000"/>
                </a:solidFill>
                <a:latin typeface="Arial" panose="020B0604020202020204" pitchFamily="34" charset="0"/>
              </a:rPr>
              <a:t>1761</a:t>
            </a:r>
            <a:r>
              <a:rPr lang="zh-CN" altLang="en-US" sz="2400" b="1" dirty="0" smtClean="0">
                <a:solidFill>
                  <a:srgbClr val="000000"/>
                </a:solidFill>
                <a:latin typeface="Arial" panose="020B0604020202020204" pitchFamily="34" charset="0"/>
              </a:rPr>
              <a:t>年</a:t>
            </a:r>
            <a:r>
              <a:rPr lang="en-US" altLang="zh-CN" sz="2400" b="1" dirty="0" smtClean="0">
                <a:solidFill>
                  <a:srgbClr val="000000"/>
                </a:solidFill>
                <a:latin typeface="Arial" panose="020B0604020202020204" pitchFamily="34" charset="0"/>
              </a:rPr>
              <a:t>4</a:t>
            </a:r>
            <a:r>
              <a:rPr lang="zh-CN" altLang="en-US" sz="2400" b="1" dirty="0" smtClean="0">
                <a:solidFill>
                  <a:srgbClr val="000000"/>
                </a:solidFill>
                <a:latin typeface="Arial" panose="020B0604020202020204" pitchFamily="34" charset="0"/>
              </a:rPr>
              <a:t>月</a:t>
            </a:r>
            <a:r>
              <a:rPr lang="en-US" altLang="zh-CN" sz="2400" b="1" dirty="0" smtClean="0">
                <a:solidFill>
                  <a:srgbClr val="000000"/>
                </a:solidFill>
                <a:latin typeface="Arial" panose="020B0604020202020204" pitchFamily="34" charset="0"/>
              </a:rPr>
              <a:t>17</a:t>
            </a:r>
            <a:r>
              <a:rPr lang="zh-CN" altLang="en-US" sz="2400" b="1" dirty="0" smtClean="0">
                <a:solidFill>
                  <a:srgbClr val="000000"/>
                </a:solidFill>
                <a:latin typeface="Arial" panose="020B0604020202020204" pitchFamily="34" charset="0"/>
              </a:rPr>
              <a:t>日卒于坦布里奇韦尔斯。</a:t>
            </a:r>
            <a:endParaRPr lang="en-US" altLang="zh-CN" sz="2400" b="1" dirty="0" smtClean="0">
              <a:solidFill>
                <a:srgbClr val="000000"/>
              </a:solidFill>
              <a:latin typeface="Arial" panose="020B0604020202020204" pitchFamily="34" charset="0"/>
            </a:endParaRPr>
          </a:p>
          <a:p>
            <a:pPr indent="457200">
              <a:spcBef>
                <a:spcPct val="50000"/>
              </a:spcBef>
            </a:pPr>
            <a:r>
              <a:rPr lang="zh-CN" altLang="en-US" sz="2400" b="1" dirty="0" smtClean="0">
                <a:solidFill>
                  <a:srgbClr val="000000"/>
                </a:solidFill>
                <a:latin typeface="Arial" panose="020B0604020202020204" pitchFamily="34" charset="0"/>
              </a:rPr>
              <a:t>贝叶斯是一位自学成才的数学家。曾助理宗教事务，后来长期担任坦布里奇韦尔斯地方教堂的牧师。</a:t>
            </a:r>
            <a:r>
              <a:rPr lang="en-US" altLang="zh-CN" sz="2400" b="1" dirty="0" smtClean="0">
                <a:solidFill>
                  <a:srgbClr val="000000"/>
                </a:solidFill>
                <a:latin typeface="Arial" panose="020B0604020202020204" pitchFamily="34" charset="0"/>
              </a:rPr>
              <a:t>1742</a:t>
            </a:r>
            <a:r>
              <a:rPr lang="zh-CN" altLang="en-US" sz="2400" b="1" dirty="0" smtClean="0">
                <a:solidFill>
                  <a:srgbClr val="000000"/>
                </a:solidFill>
                <a:latin typeface="Arial" panose="020B0604020202020204" pitchFamily="34" charset="0"/>
              </a:rPr>
              <a:t>年，贝叶斯被选为英国皇家学会会员。</a:t>
            </a:r>
            <a:endParaRPr lang="en-US" altLang="zh-CN" sz="2400" b="1" dirty="0" smtClean="0">
              <a:solidFill>
                <a:srgbClr val="000000"/>
              </a:solidFill>
              <a:latin typeface="Arial" panose="020B0604020202020204" pitchFamily="34" charset="0"/>
            </a:endParaRPr>
          </a:p>
          <a:p>
            <a:pPr indent="457200">
              <a:spcBef>
                <a:spcPct val="50000"/>
              </a:spcBef>
            </a:pPr>
            <a:r>
              <a:rPr lang="zh-CN" altLang="en-US" sz="2400" b="1" dirty="0" smtClean="0">
                <a:solidFill>
                  <a:srgbClr val="000000"/>
                </a:solidFill>
                <a:latin typeface="Arial" panose="020B0604020202020204" pitchFamily="34" charset="0"/>
              </a:rPr>
              <a:t>如今在概率、数理统计学中以贝叶斯姓氏命名的有贝叶斯公式、贝叶斯风险、贝叶斯决策函数、贝叶斯决策规则、贝叶斯估计量、贝叶斯方法、贝叶斯统计等等。</a:t>
            </a:r>
            <a:r>
              <a:rPr lang="en-US" altLang="zh-CN" sz="2400" dirty="0" smtClean="0">
                <a:solidFill>
                  <a:srgbClr val="000000"/>
                </a:solidFill>
                <a:latin typeface="Arial" panose="020B0604020202020204" pitchFamily="34" charset="0"/>
              </a:rPr>
              <a:t> </a:t>
            </a:r>
          </a:p>
        </p:txBody>
      </p:sp>
      <p:pic>
        <p:nvPicPr>
          <p:cNvPr id="4" name="Picture 2" descr="Bay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93205"/>
            <a:ext cx="2628292" cy="23276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685800" y="914400"/>
            <a:ext cx="7772400" cy="4706938"/>
          </a:xfrm>
          <a:prstGeom prst="rect">
            <a:avLst/>
          </a:prstGeom>
          <a:noFill/>
          <a:ln>
            <a:noFill/>
          </a:ln>
          <a:effectLst/>
          <a:extLst>
            <a:ext uri="{909E8E84-426E-40DD-AFC4-6F175D3DCCD1}">
              <a14:hiddenFill xmlns:a14="http://schemas.microsoft.com/office/drawing/2010/main">
                <a:gradFill rotWithShape="0">
                  <a:gsLst>
                    <a:gs pos="0">
                      <a:schemeClr val="bg1"/>
                    </a:gs>
                    <a:gs pos="50000">
                      <a:schemeClr val="accent1"/>
                    </a:gs>
                    <a:gs pos="100000">
                      <a:schemeClr val="bg1"/>
                    </a:gs>
                  </a:gsLst>
                  <a:lin ang="27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nSpc>
                <a:spcPct val="120000"/>
              </a:lnSpc>
              <a:spcBef>
                <a:spcPct val="50000"/>
              </a:spcBef>
            </a:pPr>
            <a:r>
              <a:rPr kumimoji="1" lang="zh-CN" altLang="en-US" sz="2800" b="1" dirty="0" smtClean="0">
                <a:solidFill>
                  <a:srgbClr val="1C3913"/>
                </a:solidFill>
                <a:latin typeface="Times New Roman" panose="02020603050405020304" pitchFamily="18" charset="0"/>
              </a:rPr>
              <a:t>　　</a:t>
            </a:r>
            <a:r>
              <a:rPr kumimoji="1" lang="zh-CN" altLang="en-US" sz="2800" b="1" dirty="0" smtClean="0">
                <a:solidFill>
                  <a:srgbClr val="000000"/>
                </a:solidFill>
                <a:latin typeface="Arial" panose="020B0604020202020204" pitchFamily="34" charset="0"/>
              </a:rPr>
              <a:t>贝叶斯</a:t>
            </a:r>
            <a:r>
              <a:rPr kumimoji="1" lang="en-US" altLang="zh-CN" sz="2800" b="1" dirty="0" smtClean="0">
                <a:solidFill>
                  <a:srgbClr val="000000"/>
                </a:solidFill>
                <a:latin typeface="Arial" panose="020B0604020202020204" pitchFamily="34" charset="0"/>
              </a:rPr>
              <a:t>1763</a:t>
            </a:r>
            <a:r>
              <a:rPr kumimoji="1" lang="zh-CN" altLang="en-US" sz="2800" b="1" dirty="0" smtClean="0">
                <a:solidFill>
                  <a:srgbClr val="000000"/>
                </a:solidFill>
                <a:latin typeface="Arial" panose="020B0604020202020204" pitchFamily="34" charset="0"/>
              </a:rPr>
              <a:t>年在</a:t>
            </a:r>
            <a:r>
              <a:rPr kumimoji="1" lang="en-US" altLang="zh-CN" sz="2800" b="1" dirty="0" smtClean="0">
                <a:solidFill>
                  <a:srgbClr val="000000"/>
                </a:solidFill>
                <a:latin typeface="Arial" panose="020B0604020202020204" pitchFamily="34" charset="0"/>
              </a:rPr>
              <a:t>《</a:t>
            </a:r>
            <a:r>
              <a:rPr kumimoji="1" lang="zh-CN" altLang="en-US" sz="2800" b="1" dirty="0" smtClean="0">
                <a:solidFill>
                  <a:srgbClr val="0070C0"/>
                </a:solidFill>
                <a:latin typeface="Arial" panose="020B0604020202020204" pitchFamily="34" charset="0"/>
              </a:rPr>
              <a:t>论有关机遇问题的求解</a:t>
            </a:r>
            <a:r>
              <a:rPr kumimoji="1" lang="en-US" altLang="zh-CN" sz="2800" b="1" dirty="0" smtClean="0">
                <a:solidFill>
                  <a:srgbClr val="000000"/>
                </a:solidFill>
                <a:latin typeface="Arial" panose="020B0604020202020204" pitchFamily="34" charset="0"/>
              </a:rPr>
              <a:t>》</a:t>
            </a:r>
            <a:r>
              <a:rPr kumimoji="1" lang="zh-CN" altLang="en-US" sz="2800" b="1" dirty="0" smtClean="0">
                <a:solidFill>
                  <a:srgbClr val="000000"/>
                </a:solidFill>
                <a:latin typeface="Arial" panose="020B0604020202020204" pitchFamily="34" charset="0"/>
              </a:rPr>
              <a:t>中提出一种归纳推理的理论，后被一些统计学者发展为一种系统的统计推断方法，称为贝叶斯方法。采用这种方法作统计推断所得的全部结果，构成贝叶斯统计的内容。认为贝叶斯方法是唯一合理的统计推断方法的统计学者，组成</a:t>
            </a:r>
            <a:r>
              <a:rPr kumimoji="1" lang="zh-CN" altLang="en-US" sz="2800" b="1" u="sng" dirty="0">
                <a:solidFill>
                  <a:srgbClr val="000000"/>
                </a:solidFill>
                <a:latin typeface="Arial" panose="020B0604020202020204" pitchFamily="34" charset="0"/>
                <a:hlinkClick r:id="rId2"/>
              </a:rPr>
              <a:t>数理统计学</a:t>
            </a:r>
            <a:r>
              <a:rPr kumimoji="1" lang="zh-CN" altLang="en-US" sz="2800" b="1" dirty="0">
                <a:solidFill>
                  <a:srgbClr val="000000"/>
                </a:solidFill>
                <a:latin typeface="Arial" panose="020B0604020202020204" pitchFamily="34" charset="0"/>
              </a:rPr>
              <a:t>中</a:t>
            </a:r>
            <a:r>
              <a:rPr kumimoji="1" lang="zh-CN" altLang="en-US" sz="2800" b="1" dirty="0" smtClean="0">
                <a:solidFill>
                  <a:srgbClr val="000000"/>
                </a:solidFill>
                <a:latin typeface="Arial" panose="020B0604020202020204" pitchFamily="34" charset="0"/>
              </a:rPr>
              <a:t>的</a:t>
            </a:r>
            <a:r>
              <a:rPr kumimoji="1" lang="zh-CN" altLang="en-US" sz="2800" b="1" dirty="0" smtClean="0">
                <a:solidFill>
                  <a:srgbClr val="0000FF"/>
                </a:solidFill>
                <a:latin typeface="Arial" panose="020B0604020202020204" pitchFamily="34" charset="0"/>
              </a:rPr>
              <a:t>贝叶斯学派</a:t>
            </a:r>
            <a:r>
              <a:rPr kumimoji="1" lang="zh-CN" altLang="en-US" sz="2800" b="1" dirty="0" smtClean="0">
                <a:solidFill>
                  <a:srgbClr val="000000"/>
                </a:solidFill>
                <a:latin typeface="Arial" panose="020B0604020202020204" pitchFamily="34" charset="0"/>
              </a:rPr>
              <a:t>，其形成可追溯到 </a:t>
            </a:r>
            <a:r>
              <a:rPr kumimoji="1" lang="en-US" altLang="zh-CN" sz="2800" b="1" dirty="0" smtClean="0">
                <a:solidFill>
                  <a:srgbClr val="000000"/>
                </a:solidFill>
                <a:latin typeface="Arial" panose="020B0604020202020204" pitchFamily="34" charset="0"/>
              </a:rPr>
              <a:t>20</a:t>
            </a:r>
            <a:r>
              <a:rPr kumimoji="1" lang="zh-CN" altLang="en-US" sz="2800" b="1" dirty="0" smtClean="0">
                <a:solidFill>
                  <a:srgbClr val="000000"/>
                </a:solidFill>
                <a:latin typeface="Arial" panose="020B0604020202020204" pitchFamily="34" charset="0"/>
              </a:rPr>
              <a:t>世纪 </a:t>
            </a:r>
            <a:r>
              <a:rPr kumimoji="1" lang="en-US" altLang="zh-CN" sz="2800" b="1" dirty="0" smtClean="0">
                <a:solidFill>
                  <a:srgbClr val="000000"/>
                </a:solidFill>
                <a:latin typeface="Arial" panose="020B0604020202020204" pitchFamily="34" charset="0"/>
              </a:rPr>
              <a:t>30 </a:t>
            </a:r>
            <a:r>
              <a:rPr kumimoji="1" lang="zh-CN" altLang="en-US" sz="2800" b="1" dirty="0" smtClean="0">
                <a:solidFill>
                  <a:srgbClr val="000000"/>
                </a:solidFill>
                <a:latin typeface="Arial" panose="020B0604020202020204" pitchFamily="34" charset="0"/>
              </a:rPr>
              <a:t>年代。到</a:t>
            </a:r>
            <a:r>
              <a:rPr kumimoji="1" lang="en-US" altLang="zh-CN" sz="2800" b="1" dirty="0" smtClean="0">
                <a:solidFill>
                  <a:srgbClr val="000000"/>
                </a:solidFill>
                <a:latin typeface="Arial" panose="020B0604020202020204" pitchFamily="34" charset="0"/>
              </a:rPr>
              <a:t>50</a:t>
            </a:r>
            <a:r>
              <a:rPr kumimoji="1" lang="zh-CN" altLang="en-US" sz="2800" b="1" dirty="0" smtClean="0">
                <a:solidFill>
                  <a:srgbClr val="000000"/>
                </a:solidFill>
                <a:latin typeface="Arial" panose="020B0604020202020204" pitchFamily="34" charset="0"/>
              </a:rPr>
              <a:t>～</a:t>
            </a:r>
            <a:r>
              <a:rPr kumimoji="1" lang="en-US" altLang="zh-CN" sz="2800" b="1" dirty="0" smtClean="0">
                <a:solidFill>
                  <a:srgbClr val="000000"/>
                </a:solidFill>
                <a:latin typeface="Arial" panose="020B0604020202020204" pitchFamily="34" charset="0"/>
              </a:rPr>
              <a:t>60</a:t>
            </a:r>
            <a:r>
              <a:rPr kumimoji="1" lang="zh-CN" altLang="en-US" sz="2800" b="1" dirty="0" smtClean="0">
                <a:solidFill>
                  <a:srgbClr val="000000"/>
                </a:solidFill>
                <a:latin typeface="Arial" panose="020B0604020202020204" pitchFamily="34" charset="0"/>
              </a:rPr>
              <a:t>年代，已发展为一个有影响的学派。时至今日，其影响日益扩大。</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533400" y="980728"/>
            <a:ext cx="7999040" cy="1440160"/>
          </a:xfrm>
        </p:spPr>
        <p:txBody>
          <a:bodyPr/>
          <a:lstStyle/>
          <a:p>
            <a:pPr marL="0" indent="457200">
              <a:buFontTx/>
              <a:buNone/>
            </a:pPr>
            <a:r>
              <a:rPr kumimoji="1" lang="zh-CN" altLang="en-US" sz="2800" b="1" dirty="0" smtClean="0"/>
              <a:t>统计学</a:t>
            </a:r>
            <a:r>
              <a:rPr kumimoji="1" lang="zh-CN" altLang="en-US" sz="2800" b="1" dirty="0"/>
              <a:t>中有两个主要学派：频率学派与贝叶斯学派</a:t>
            </a:r>
            <a:r>
              <a:rPr kumimoji="1" lang="zh-CN" altLang="en-US" sz="2800" b="1" dirty="0" smtClean="0"/>
              <a:t>。下面</a:t>
            </a:r>
            <a:r>
              <a:rPr kumimoji="1" lang="zh-CN" altLang="en-US" sz="2800" b="1" dirty="0"/>
              <a:t>从统计推断的三种信息来说明他们之间的区别与联系。</a:t>
            </a:r>
            <a:r>
              <a:rPr kumimoji="1" lang="zh-CN" altLang="en-US" b="1" dirty="0"/>
              <a:t> </a:t>
            </a:r>
          </a:p>
        </p:txBody>
      </p:sp>
      <p:sp>
        <p:nvSpPr>
          <p:cNvPr id="5" name="Rectangle 4"/>
          <p:cNvSpPr>
            <a:spLocks noChangeArrowheads="1"/>
          </p:cNvSpPr>
          <p:nvPr/>
        </p:nvSpPr>
        <p:spPr bwMode="auto">
          <a:xfrm>
            <a:off x="533400" y="2520280"/>
            <a:ext cx="7711008"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spcBef>
                <a:spcPct val="20000"/>
              </a:spcBef>
              <a:buClr>
                <a:srgbClr val="00FF00"/>
              </a:buClr>
              <a:buFont typeface="Wingdings" panose="05000000000000000000" pitchFamily="2" charset="2"/>
              <a:buChar char="Ø"/>
            </a:pPr>
            <a:r>
              <a:rPr lang="zh-CN" altLang="en-US" sz="2800" b="1" dirty="0">
                <a:solidFill>
                  <a:srgbClr val="0000FF"/>
                </a:solidFill>
                <a:latin typeface="Times New Roman" panose="02020603050405020304" pitchFamily="18" charset="0"/>
                <a:ea typeface="楷体_GB2312" pitchFamily="49" charset="-122"/>
              </a:rPr>
              <a:t>频率</a:t>
            </a:r>
            <a:r>
              <a:rPr lang="zh-CN" altLang="en-US" sz="2800" b="1" dirty="0" smtClean="0">
                <a:solidFill>
                  <a:srgbClr val="0000FF"/>
                </a:solidFill>
                <a:latin typeface="Times New Roman" panose="02020603050405020304" pitchFamily="18" charset="0"/>
                <a:ea typeface="楷体_GB2312" pitchFamily="49" charset="-122"/>
              </a:rPr>
              <a:t>学派</a:t>
            </a:r>
            <a:r>
              <a:rPr lang="zh-CN" altLang="en-US" sz="2800" b="1" dirty="0" smtClean="0">
                <a:solidFill>
                  <a:srgbClr val="000000"/>
                </a:solidFill>
                <a:latin typeface="Times New Roman" panose="02020603050405020304" pitchFamily="18" charset="0"/>
                <a:ea typeface="楷体_GB2312" pitchFamily="49" charset="-122"/>
              </a:rPr>
              <a:t>的观点：</a:t>
            </a:r>
            <a:r>
              <a:rPr lang="zh-CN" altLang="en-US" sz="2800" b="1" dirty="0" smtClean="0">
                <a:solidFill>
                  <a:srgbClr val="000000"/>
                </a:solidFill>
                <a:latin typeface="宋体" panose="02010600030101010101" pitchFamily="2" charset="-122"/>
                <a:ea typeface="楷体_GB2312" pitchFamily="49" charset="-122"/>
              </a:rPr>
              <a:t>统计推断是根据样本信息对总体分布或总体的特征进行推断</a:t>
            </a:r>
            <a:r>
              <a:rPr lang="zh-CN" altLang="en-US" sz="2800" b="1" dirty="0">
                <a:solidFill>
                  <a:srgbClr val="000000"/>
                </a:solidFill>
                <a:latin typeface="宋体" panose="02010600030101010101" pitchFamily="2" charset="-122"/>
                <a:ea typeface="楷体_GB2312" pitchFamily="49" charset="-122"/>
              </a:rPr>
              <a:t>。</a:t>
            </a:r>
            <a:r>
              <a:rPr lang="zh-CN" altLang="en-US" sz="2800" b="1" dirty="0" smtClean="0">
                <a:solidFill>
                  <a:srgbClr val="000000"/>
                </a:solidFill>
                <a:latin typeface="宋体" panose="02010600030101010101" pitchFamily="2" charset="-122"/>
                <a:ea typeface="楷体_GB2312" pitchFamily="49" charset="-122"/>
              </a:rPr>
              <a:t>这里用到两种信息：</a:t>
            </a:r>
            <a:r>
              <a:rPr lang="zh-CN" altLang="en-US" sz="2800" b="1" dirty="0" smtClean="0">
                <a:solidFill>
                  <a:srgbClr val="0000FF"/>
                </a:solidFill>
                <a:latin typeface="Times New Roman" panose="02020603050405020304" pitchFamily="18" charset="0"/>
                <a:ea typeface="楷体_GB2312" pitchFamily="49" charset="-122"/>
              </a:rPr>
              <a:t>总体信息</a:t>
            </a:r>
            <a:r>
              <a:rPr lang="zh-CN" altLang="en-US" sz="2800" b="1" dirty="0" smtClean="0">
                <a:solidFill>
                  <a:srgbClr val="000000"/>
                </a:solidFill>
                <a:latin typeface="宋体" panose="02010600030101010101" pitchFamily="2" charset="-122"/>
                <a:ea typeface="楷体_GB2312" pitchFamily="49" charset="-122"/>
              </a:rPr>
              <a:t>和</a:t>
            </a:r>
            <a:r>
              <a:rPr lang="zh-CN" altLang="en-US" sz="2800" b="1" dirty="0" smtClean="0">
                <a:solidFill>
                  <a:srgbClr val="0000FF"/>
                </a:solidFill>
                <a:latin typeface="Times New Roman" panose="02020603050405020304" pitchFamily="18" charset="0"/>
                <a:ea typeface="楷体_GB2312" pitchFamily="49" charset="-122"/>
              </a:rPr>
              <a:t>样本信息。</a:t>
            </a:r>
            <a:endParaRPr lang="zh-CN" altLang="en-US" sz="2800" b="1" dirty="0" smtClean="0">
              <a:solidFill>
                <a:srgbClr val="00FF00"/>
              </a:solidFill>
              <a:latin typeface="宋体" panose="02010600030101010101" pitchFamily="2" charset="-122"/>
              <a:ea typeface="楷体_GB2312" pitchFamily="49" charset="-122"/>
            </a:endParaRPr>
          </a:p>
          <a:p>
            <a:pPr>
              <a:lnSpc>
                <a:spcPct val="120000"/>
              </a:lnSpc>
              <a:spcBef>
                <a:spcPct val="20000"/>
              </a:spcBef>
              <a:buClr>
                <a:srgbClr val="00FF00"/>
              </a:buClr>
              <a:buFont typeface="Wingdings" panose="05000000000000000000" pitchFamily="2" charset="2"/>
              <a:buChar char="Ø"/>
            </a:pPr>
            <a:r>
              <a:rPr lang="zh-CN" altLang="en-US" sz="2800" b="1" dirty="0" smtClean="0">
                <a:solidFill>
                  <a:srgbClr val="0000FF"/>
                </a:solidFill>
                <a:latin typeface="宋体" panose="02010600030101010101" pitchFamily="2" charset="-122"/>
                <a:ea typeface="楷体_GB2312" pitchFamily="49" charset="-122"/>
              </a:rPr>
              <a:t>贝叶斯学派</a:t>
            </a:r>
            <a:r>
              <a:rPr lang="zh-CN" altLang="en-US" sz="2800" b="1" dirty="0" smtClean="0">
                <a:solidFill>
                  <a:srgbClr val="000000"/>
                </a:solidFill>
                <a:latin typeface="宋体" panose="02010600030101010101" pitchFamily="2" charset="-122"/>
                <a:ea typeface="楷体_GB2312" pitchFamily="49" charset="-122"/>
              </a:rPr>
              <a:t>的观点：除了上述两种信息以外，统计推断还应该使用第三种信息：</a:t>
            </a:r>
            <a:r>
              <a:rPr lang="zh-CN" altLang="en-US" sz="2800" b="1" dirty="0" smtClean="0">
                <a:solidFill>
                  <a:srgbClr val="0000FF"/>
                </a:solidFill>
                <a:latin typeface="宋体" panose="02010600030101010101" pitchFamily="2" charset="-122"/>
                <a:ea typeface="楷体_GB2312" pitchFamily="49" charset="-122"/>
              </a:rPr>
              <a:t>先验信息。</a:t>
            </a:r>
            <a:r>
              <a:rPr lang="zh-CN" altLang="en-US" sz="2800" b="1" dirty="0" smtClean="0">
                <a:solidFill>
                  <a:srgbClr val="0000FF"/>
                </a:solidFill>
                <a:latin typeface="宋体" panose="02010600030101010101" pitchFamily="2" charset="-122"/>
              </a:rPr>
              <a:t> </a:t>
            </a:r>
            <a:r>
              <a:rPr lang="zh-CN" altLang="en-US" sz="2800" b="1" dirty="0" smtClean="0">
                <a:solidFill>
                  <a:srgbClr val="0000FF"/>
                </a:solidFill>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ssolv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381000" y="1240904"/>
            <a:ext cx="8511480" cy="4852392"/>
          </a:xfrm>
          <a:prstGeom prst="rect">
            <a:avLst/>
          </a:prstGeom>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zh-CN" altLang="en-US" sz="2400" dirty="0" smtClean="0">
                <a:ea typeface="楷体_GB2312" pitchFamily="49" charset="-122"/>
              </a:rPr>
              <a:t>（</a:t>
            </a:r>
            <a:r>
              <a:rPr lang="en-US" altLang="zh-CN" sz="2400" dirty="0" smtClean="0">
                <a:ea typeface="楷体_GB2312" pitchFamily="49" charset="-122"/>
              </a:rPr>
              <a:t>1</a:t>
            </a:r>
            <a:r>
              <a:rPr lang="zh-CN" altLang="en-US" sz="2400" dirty="0" smtClean="0">
                <a:ea typeface="楷体_GB2312" pitchFamily="49" charset="-122"/>
              </a:rPr>
              <a:t>）</a:t>
            </a:r>
            <a:r>
              <a:rPr lang="zh-CN" altLang="en-US" sz="2400" b="1" dirty="0" smtClean="0">
                <a:solidFill>
                  <a:srgbClr val="0000FF"/>
                </a:solidFill>
                <a:latin typeface="楷体_GB2312" pitchFamily="49" charset="-122"/>
                <a:ea typeface="楷体_GB2312" pitchFamily="49" charset="-122"/>
              </a:rPr>
              <a:t>总体信息</a:t>
            </a:r>
            <a:r>
              <a:rPr lang="en-US" altLang="zh-CN" sz="2400" dirty="0" smtClean="0">
                <a:latin typeface="楷体_GB2312" pitchFamily="49" charset="-122"/>
                <a:ea typeface="楷体_GB2312" pitchFamily="49" charset="-122"/>
              </a:rPr>
              <a:t>:</a:t>
            </a:r>
            <a:r>
              <a:rPr lang="zh-CN" altLang="en-US" sz="2400" dirty="0" smtClean="0">
                <a:solidFill>
                  <a:srgbClr val="C00000"/>
                </a:solidFill>
                <a:latin typeface="楷体_GB2312" pitchFamily="49" charset="-122"/>
                <a:ea typeface="楷体_GB2312" pitchFamily="49" charset="-122"/>
              </a:rPr>
              <a:t>总体分布形式本身</a:t>
            </a:r>
            <a:r>
              <a:rPr lang="zh-CN" altLang="en-US" sz="2400" dirty="0" smtClean="0">
                <a:latin typeface="楷体_GB2312" pitchFamily="49" charset="-122"/>
                <a:ea typeface="楷体_GB2312" pitchFamily="49" charset="-122"/>
              </a:rPr>
              <a:t>提供的信息</a:t>
            </a:r>
            <a:r>
              <a:rPr lang="en-US" altLang="zh-CN" sz="2400" dirty="0" smtClean="0">
                <a:latin typeface="楷体_GB2312" pitchFamily="49" charset="-122"/>
                <a:ea typeface="楷体_GB2312" pitchFamily="49" charset="-122"/>
              </a:rPr>
              <a:t/>
            </a:r>
            <a:br>
              <a:rPr lang="en-US" altLang="zh-CN" sz="2400" dirty="0" smtClean="0">
                <a:latin typeface="楷体_GB2312" pitchFamily="49" charset="-122"/>
                <a:ea typeface="楷体_GB2312" pitchFamily="49" charset="-122"/>
              </a:rPr>
            </a:br>
            <a:r>
              <a:rPr lang="en-US" altLang="zh-CN" sz="2400"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a:t>
            </a:r>
            <a:r>
              <a:rPr lang="zh-CN" altLang="en-US" sz="2400" dirty="0" smtClean="0">
                <a:solidFill>
                  <a:srgbClr val="0070C0"/>
                </a:solidFill>
                <a:latin typeface="楷体_GB2312" pitchFamily="49" charset="-122"/>
                <a:ea typeface="楷体_GB2312" pitchFamily="49" charset="-122"/>
              </a:rPr>
              <a:t>模型信息：分布函数</a:t>
            </a:r>
            <a:r>
              <a:rPr lang="zh-CN" altLang="en-US" sz="2400" dirty="0" smtClean="0">
                <a:latin typeface="楷体_GB2312" pitchFamily="49" charset="-122"/>
                <a:ea typeface="楷体_GB2312" pitchFamily="49" charset="-122"/>
              </a:rPr>
              <a:t>）</a:t>
            </a:r>
          </a:p>
          <a:p>
            <a:pPr>
              <a:spcBef>
                <a:spcPct val="50000"/>
              </a:spcBef>
              <a:buFontTx/>
              <a:buNone/>
            </a:pPr>
            <a:r>
              <a:rPr lang="zh-CN" altLang="en-US" sz="2400" dirty="0" smtClean="0">
                <a:ea typeface="楷体_GB2312" pitchFamily="49" charset="-122"/>
              </a:rPr>
              <a:t>（</a:t>
            </a:r>
            <a:r>
              <a:rPr lang="en-US" altLang="zh-CN" sz="2400" dirty="0" smtClean="0">
                <a:ea typeface="楷体_GB2312" pitchFamily="49" charset="-122"/>
              </a:rPr>
              <a:t>2</a:t>
            </a:r>
            <a:r>
              <a:rPr lang="zh-CN" altLang="en-US" sz="2400" dirty="0" smtClean="0">
                <a:ea typeface="楷体_GB2312" pitchFamily="49" charset="-122"/>
              </a:rPr>
              <a:t>）</a:t>
            </a:r>
            <a:r>
              <a:rPr lang="zh-CN" altLang="en-US" sz="2400" b="1" dirty="0" smtClean="0">
                <a:solidFill>
                  <a:srgbClr val="0000FF"/>
                </a:solidFill>
                <a:latin typeface="楷体_GB2312" pitchFamily="49" charset="-122"/>
                <a:ea typeface="楷体_GB2312" pitchFamily="49" charset="-122"/>
              </a:rPr>
              <a:t>样本信息</a:t>
            </a:r>
            <a:r>
              <a:rPr lang="en-US" altLang="zh-CN" sz="2400" dirty="0" smtClean="0">
                <a:latin typeface="楷体_GB2312" pitchFamily="49" charset="-122"/>
                <a:ea typeface="楷体_GB2312" pitchFamily="49" charset="-122"/>
              </a:rPr>
              <a:t>:</a:t>
            </a:r>
            <a:r>
              <a:rPr lang="zh-CN" altLang="en-US" sz="2400" dirty="0" smtClean="0">
                <a:solidFill>
                  <a:srgbClr val="C00000"/>
                </a:solidFill>
                <a:latin typeface="楷体_GB2312" pitchFamily="49" charset="-122"/>
                <a:ea typeface="楷体_GB2312" pitchFamily="49" charset="-122"/>
              </a:rPr>
              <a:t>抽取的样本观测值</a:t>
            </a:r>
            <a:r>
              <a:rPr lang="zh-CN" altLang="en-US" sz="2400" dirty="0" smtClean="0">
                <a:latin typeface="楷体_GB2312" pitchFamily="49" charset="-122"/>
                <a:ea typeface="楷体_GB2312" pitchFamily="49" charset="-122"/>
              </a:rPr>
              <a:t>提供的信息</a:t>
            </a:r>
            <a:r>
              <a:rPr lang="en-US" altLang="zh-CN" sz="2400" dirty="0" smtClean="0">
                <a:latin typeface="楷体_GB2312" pitchFamily="49" charset="-122"/>
                <a:ea typeface="楷体_GB2312" pitchFamily="49" charset="-122"/>
              </a:rPr>
              <a:t/>
            </a:r>
            <a:br>
              <a:rPr lang="en-US" altLang="zh-CN" sz="2400" dirty="0" smtClean="0">
                <a:latin typeface="楷体_GB2312" pitchFamily="49" charset="-122"/>
                <a:ea typeface="楷体_GB2312" pitchFamily="49" charset="-122"/>
              </a:rPr>
            </a:br>
            <a:r>
              <a:rPr lang="en-US" altLang="zh-CN" sz="2400"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a:t>
            </a:r>
            <a:r>
              <a:rPr lang="zh-CN" altLang="en-US" sz="2400" dirty="0" smtClean="0">
                <a:solidFill>
                  <a:srgbClr val="0070C0"/>
                </a:solidFill>
                <a:latin typeface="楷体_GB2312" pitchFamily="49" charset="-122"/>
                <a:ea typeface="楷体_GB2312" pitchFamily="49" charset="-122"/>
              </a:rPr>
              <a:t>数据信息：在特征空间的位置</a:t>
            </a:r>
            <a:r>
              <a:rPr lang="zh-CN" altLang="en-US" sz="2400" dirty="0" smtClean="0">
                <a:latin typeface="楷体_GB2312" pitchFamily="49" charset="-122"/>
                <a:ea typeface="楷体_GB2312" pitchFamily="49" charset="-122"/>
              </a:rPr>
              <a:t>）</a:t>
            </a:r>
          </a:p>
          <a:p>
            <a:pPr>
              <a:lnSpc>
                <a:spcPct val="110000"/>
              </a:lnSpc>
              <a:spcBef>
                <a:spcPct val="50000"/>
              </a:spcBef>
              <a:buFontTx/>
              <a:buNone/>
            </a:pPr>
            <a:r>
              <a:rPr lang="zh-CN" altLang="en-US" sz="2400" dirty="0" smtClean="0">
                <a:ea typeface="楷体_GB2312" pitchFamily="49" charset="-122"/>
              </a:rPr>
              <a:t>（</a:t>
            </a:r>
            <a:r>
              <a:rPr lang="en-US" altLang="zh-CN" sz="2400" dirty="0" smtClean="0">
                <a:ea typeface="楷体_GB2312" pitchFamily="49" charset="-122"/>
              </a:rPr>
              <a:t>3</a:t>
            </a:r>
            <a:r>
              <a:rPr lang="zh-CN" altLang="en-US" sz="2400" dirty="0" smtClean="0">
                <a:ea typeface="楷体_GB2312" pitchFamily="49" charset="-122"/>
              </a:rPr>
              <a:t>）</a:t>
            </a:r>
            <a:r>
              <a:rPr lang="zh-CN" altLang="en-US" sz="2400" b="1" dirty="0" smtClean="0">
                <a:solidFill>
                  <a:srgbClr val="0000FF"/>
                </a:solidFill>
                <a:latin typeface="楷体_GB2312" pitchFamily="49" charset="-122"/>
                <a:ea typeface="楷体_GB2312" pitchFamily="49" charset="-122"/>
              </a:rPr>
              <a:t>先验信息</a:t>
            </a:r>
            <a:r>
              <a:rPr lang="en-US" altLang="zh-CN"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人们在试验之前对要做的问题在经 </a:t>
            </a:r>
          </a:p>
          <a:p>
            <a:pPr>
              <a:lnSpc>
                <a:spcPct val="110000"/>
              </a:lnSpc>
              <a:spcBef>
                <a:spcPct val="0"/>
              </a:spcBef>
              <a:buFontTx/>
              <a:buNone/>
            </a:pPr>
            <a:r>
              <a:rPr lang="zh-CN" altLang="en-US" sz="2400" dirty="0" smtClean="0">
                <a:latin typeface="楷体_GB2312" pitchFamily="49" charset="-122"/>
                <a:ea typeface="楷体_GB2312" pitchFamily="49" charset="-122"/>
              </a:rPr>
              <a:t>     验上和资料上总是有所了解的，这些信息对</a:t>
            </a:r>
          </a:p>
          <a:p>
            <a:pPr>
              <a:lnSpc>
                <a:spcPct val="110000"/>
              </a:lnSpc>
              <a:spcBef>
                <a:spcPct val="0"/>
              </a:spcBef>
              <a:buFontTx/>
              <a:buNone/>
            </a:pPr>
            <a:r>
              <a:rPr lang="zh-CN" altLang="en-US" sz="2400" dirty="0" smtClean="0">
                <a:latin typeface="楷体_GB2312" pitchFamily="49" charset="-122"/>
                <a:ea typeface="楷体_GB2312" pitchFamily="49" charset="-122"/>
              </a:rPr>
              <a:t>     统计推断是有益的。先验信息即是</a:t>
            </a:r>
            <a:r>
              <a:rPr lang="zh-CN" altLang="en-US" sz="2400" dirty="0" smtClean="0">
                <a:solidFill>
                  <a:srgbClr val="C00000"/>
                </a:solidFill>
                <a:latin typeface="楷体_GB2312" pitchFamily="49" charset="-122"/>
                <a:ea typeface="楷体_GB2312" pitchFamily="49" charset="-122"/>
              </a:rPr>
              <a:t>抽样之前</a:t>
            </a:r>
            <a:endParaRPr lang="en-US" altLang="zh-CN" sz="2400" dirty="0" smtClean="0">
              <a:solidFill>
                <a:srgbClr val="C00000"/>
              </a:solidFill>
              <a:latin typeface="楷体_GB2312" pitchFamily="49" charset="-122"/>
              <a:ea typeface="楷体_GB2312" pitchFamily="49" charset="-122"/>
            </a:endParaRPr>
          </a:p>
          <a:p>
            <a:pPr>
              <a:lnSpc>
                <a:spcPct val="110000"/>
              </a:lnSpc>
              <a:spcBef>
                <a:spcPct val="0"/>
              </a:spcBef>
              <a:buFontTx/>
              <a:buNone/>
            </a:pPr>
            <a:r>
              <a:rPr lang="en-US" altLang="zh-CN" sz="2400" dirty="0">
                <a:solidFill>
                  <a:srgbClr val="C00000"/>
                </a:solidFill>
                <a:latin typeface="楷体_GB2312" pitchFamily="49" charset="-122"/>
                <a:ea typeface="楷体_GB2312" pitchFamily="49" charset="-122"/>
              </a:rPr>
              <a:t> </a:t>
            </a:r>
            <a:r>
              <a:rPr lang="en-US" altLang="zh-CN" sz="2400" dirty="0" smtClean="0">
                <a:solidFill>
                  <a:srgbClr val="C00000"/>
                </a:solidFill>
                <a:latin typeface="楷体_GB2312" pitchFamily="49" charset="-122"/>
                <a:ea typeface="楷体_GB2312" pitchFamily="49" charset="-122"/>
              </a:rPr>
              <a:t> </a:t>
            </a:r>
            <a:r>
              <a:rPr lang="zh-CN" altLang="en-US" sz="2400" dirty="0" smtClean="0">
                <a:solidFill>
                  <a:srgbClr val="C00000"/>
                </a:solidFill>
                <a:latin typeface="楷体_GB2312" pitchFamily="49" charset="-122"/>
                <a:ea typeface="楷体_GB2312" pitchFamily="49" charset="-122"/>
              </a:rPr>
              <a:t>   有关统计问题的一些信息</a:t>
            </a:r>
            <a:r>
              <a:rPr lang="zh-CN" altLang="en-US" sz="2400" dirty="0" smtClean="0">
                <a:latin typeface="楷体_GB2312" pitchFamily="49" charset="-122"/>
                <a:ea typeface="楷体_GB2312" pitchFamily="49" charset="-122"/>
              </a:rPr>
              <a:t>。一般说来，先验</a:t>
            </a:r>
            <a:endParaRPr lang="en-US" altLang="zh-CN" sz="2400" dirty="0" smtClean="0">
              <a:latin typeface="楷体_GB2312" pitchFamily="49" charset="-122"/>
              <a:ea typeface="楷体_GB2312" pitchFamily="49" charset="-122"/>
            </a:endParaRPr>
          </a:p>
          <a:p>
            <a:pPr>
              <a:lnSpc>
                <a:spcPct val="110000"/>
              </a:lnSpc>
              <a:spcBef>
                <a:spcPct val="0"/>
              </a:spcBef>
              <a:buFontTx/>
              <a:buNone/>
            </a:pPr>
            <a:r>
              <a:rPr lang="en-US" altLang="zh-CN" sz="2400" dirty="0">
                <a:latin typeface="楷体_GB2312" pitchFamily="49" charset="-122"/>
                <a:ea typeface="楷体_GB2312" pitchFamily="49" charset="-122"/>
              </a:rPr>
              <a:t> </a:t>
            </a:r>
            <a:r>
              <a:rPr lang="en-US" altLang="zh-CN" sz="2400"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 信息来源于经验和历史资料。先验信息在日</a:t>
            </a:r>
            <a:endParaRPr lang="en-US" altLang="zh-CN" sz="2400" dirty="0" smtClean="0">
              <a:latin typeface="楷体_GB2312" pitchFamily="49" charset="-122"/>
              <a:ea typeface="楷体_GB2312" pitchFamily="49" charset="-122"/>
            </a:endParaRPr>
          </a:p>
          <a:p>
            <a:pPr>
              <a:lnSpc>
                <a:spcPct val="110000"/>
              </a:lnSpc>
              <a:spcBef>
                <a:spcPct val="0"/>
              </a:spcBef>
              <a:buFontTx/>
              <a:buNone/>
            </a:pPr>
            <a:r>
              <a:rPr lang="en-US" altLang="zh-CN" sz="2400" dirty="0">
                <a:latin typeface="楷体_GB2312" pitchFamily="49" charset="-122"/>
                <a:ea typeface="楷体_GB2312" pitchFamily="49" charset="-122"/>
              </a:rPr>
              <a:t> </a:t>
            </a:r>
            <a:r>
              <a:rPr lang="en-US" altLang="zh-CN" sz="2400"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常生活和工作中是很重要的。</a:t>
            </a:r>
            <a:r>
              <a:rPr lang="en-US" altLang="zh-CN" sz="2400" dirty="0" smtClean="0">
                <a:latin typeface="楷体_GB2312" pitchFamily="49" charset="-122"/>
                <a:ea typeface="楷体_GB2312" pitchFamily="49" charset="-122"/>
              </a:rPr>
              <a:t/>
            </a:r>
            <a:br>
              <a:rPr lang="en-US" altLang="zh-CN" sz="2400" dirty="0" smtClean="0">
                <a:latin typeface="楷体_GB2312" pitchFamily="49" charset="-122"/>
                <a:ea typeface="楷体_GB2312" pitchFamily="49" charset="-122"/>
              </a:rPr>
            </a:br>
            <a:r>
              <a:rPr lang="en-US" altLang="zh-CN" sz="2400"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a:t>
            </a:r>
            <a:r>
              <a:rPr lang="zh-CN" altLang="en-US" sz="2400" dirty="0" smtClean="0">
                <a:solidFill>
                  <a:srgbClr val="0070C0"/>
                </a:solidFill>
                <a:latin typeface="楷体_GB2312" pitchFamily="49" charset="-122"/>
                <a:ea typeface="楷体_GB2312" pitchFamily="49" charset="-122"/>
              </a:rPr>
              <a:t>经验信息、历史</a:t>
            </a:r>
            <a:r>
              <a:rPr lang="zh-CN" altLang="en-US" sz="2400" dirty="0">
                <a:solidFill>
                  <a:srgbClr val="0070C0"/>
                </a:solidFill>
                <a:latin typeface="楷体_GB2312" pitchFamily="49" charset="-122"/>
                <a:ea typeface="楷体_GB2312" pitchFamily="49" charset="-122"/>
              </a:rPr>
              <a:t>信息</a:t>
            </a:r>
            <a:r>
              <a:rPr lang="zh-CN" altLang="en-US" sz="2400" dirty="0" smtClean="0">
                <a:latin typeface="楷体_GB2312" pitchFamily="49" charset="-122"/>
                <a:ea typeface="楷体_GB2312" pitchFamily="49" charset="-122"/>
              </a:rPr>
              <a:t>）</a:t>
            </a:r>
          </a:p>
        </p:txBody>
      </p:sp>
      <p:sp>
        <p:nvSpPr>
          <p:cNvPr id="3" name="Rectangle 2"/>
          <p:cNvSpPr txBox="1">
            <a:spLocks noChangeArrowheads="1"/>
          </p:cNvSpPr>
          <p:nvPr/>
        </p:nvSpPr>
        <p:spPr>
          <a:xfrm>
            <a:off x="457200" y="578768"/>
            <a:ext cx="8229600" cy="762000"/>
          </a:xfrm>
          <a:prstGeom prst="rect">
            <a:avLst/>
          </a:prstGeom>
        </p:spPr>
        <p:txBody>
          <a:bodyPr/>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zh-CN" altLang="en-US" sz="2800" b="1" dirty="0" smtClean="0">
                <a:solidFill>
                  <a:srgbClr val="0070C0"/>
                </a:solidFill>
                <a:latin typeface="黑体" panose="02010609060101010101" pitchFamily="2" charset="-122"/>
                <a:ea typeface="黑体" panose="02010609060101010101" pitchFamily="2" charset="-122"/>
              </a:rPr>
              <a:t>三种统计信息的直观解释</a:t>
            </a:r>
            <a:endParaRPr kumimoji="1" lang="zh-CN" altLang="en-US" sz="2800" b="1" dirty="0">
              <a:solidFill>
                <a:srgbClr val="0070C0"/>
              </a:solidFill>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dissolv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dissolve">
                                      <p:cBhvr>
                                        <p:cTn id="12" dur="500"/>
                                        <p:tgtEl>
                                          <p:spTgt spid="5">
                                            <p:txEl>
                                              <p:pRg st="2" end="2"/>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dissolve">
                                      <p:cBhvr>
                                        <p:cTn id="15" dur="500"/>
                                        <p:tgtEl>
                                          <p:spTgt spid="5">
                                            <p:txEl>
                                              <p:pRg st="3" end="3"/>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dissolve">
                                      <p:cBhvr>
                                        <p:cTn id="18" dur="500"/>
                                        <p:tgtEl>
                                          <p:spTgt spid="5">
                                            <p:txEl>
                                              <p:pRg st="4" end="4"/>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dissolve">
                                      <p:cBhvr>
                                        <p:cTn id="21" dur="500"/>
                                        <p:tgtEl>
                                          <p:spTgt spid="5">
                                            <p:txEl>
                                              <p:pRg st="5" end="5"/>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dissolve">
                                      <p:cBhvr>
                                        <p:cTn id="24" dur="500"/>
                                        <p:tgtEl>
                                          <p:spTgt spid="5">
                                            <p:txEl>
                                              <p:pRg st="6" end="6"/>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dissolve">
                                      <p:cBhvr>
                                        <p:cTn id="2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395536" y="1052736"/>
            <a:ext cx="7776864" cy="5688632"/>
          </a:xfrm>
        </p:spPr>
        <p:txBody>
          <a:bodyPr/>
          <a:lstStyle/>
          <a:p>
            <a:r>
              <a:rPr lang="zh-CN" altLang="en-US" sz="2400" b="1" dirty="0">
                <a:solidFill>
                  <a:schemeClr val="hlink"/>
                </a:solidFill>
              </a:rPr>
              <a:t>一、总体信息</a:t>
            </a:r>
            <a:r>
              <a:rPr lang="zh-CN" altLang="en-US" sz="2400" b="1" dirty="0"/>
              <a:t>，即</a:t>
            </a:r>
            <a:r>
              <a:rPr lang="zh-CN" altLang="en-US" sz="2400" b="1" dirty="0" smtClean="0"/>
              <a:t>总体的分布形式</a:t>
            </a:r>
            <a:endParaRPr lang="zh-CN" altLang="en-US" sz="2400" b="1" dirty="0"/>
          </a:p>
          <a:p>
            <a:pPr lvl="1">
              <a:buFont typeface="Wingdings" panose="05000000000000000000" pitchFamily="2" charset="2"/>
              <a:buChar char="l"/>
            </a:pPr>
            <a:r>
              <a:rPr lang="zh-CN" altLang="en-US" sz="2000" b="1" dirty="0" smtClean="0"/>
              <a:t>如</a:t>
            </a:r>
            <a:r>
              <a:rPr lang="zh-CN" altLang="en-US" sz="2000" b="1" dirty="0"/>
              <a:t>：“总体是正态分布” “总体是均匀分布”</a:t>
            </a:r>
          </a:p>
          <a:p>
            <a:pPr lvl="1">
              <a:buFont typeface="Wingdings" panose="05000000000000000000" pitchFamily="2" charset="2"/>
              <a:buChar char="l"/>
            </a:pPr>
            <a:r>
              <a:rPr lang="zh-CN" altLang="en-US" sz="2000" b="1" dirty="0" smtClean="0"/>
              <a:t>总体</a:t>
            </a:r>
            <a:r>
              <a:rPr lang="zh-CN" altLang="en-US" sz="2000" b="1" dirty="0"/>
              <a:t>信息是很重要的信息，为了获取此种信息往往耗资巨大</a:t>
            </a:r>
            <a:endParaRPr lang="en-US" altLang="zh-CN" sz="2000" b="1" dirty="0"/>
          </a:p>
          <a:p>
            <a:pPr lvl="1">
              <a:buFont typeface="Wingdings" panose="05000000000000000000" pitchFamily="2" charset="2"/>
              <a:buChar char="l"/>
            </a:pPr>
            <a:endParaRPr lang="en-US" altLang="zh-CN" sz="2000" b="1" dirty="0" smtClean="0"/>
          </a:p>
          <a:p>
            <a:r>
              <a:rPr lang="zh-CN" altLang="en-US" sz="2400" b="1" dirty="0" smtClean="0">
                <a:solidFill>
                  <a:schemeClr val="hlink"/>
                </a:solidFill>
              </a:rPr>
              <a:t>二</a:t>
            </a:r>
            <a:r>
              <a:rPr lang="zh-CN" altLang="en-US" sz="2400" b="1" dirty="0">
                <a:solidFill>
                  <a:schemeClr val="hlink"/>
                </a:solidFill>
              </a:rPr>
              <a:t>、样本信息，</a:t>
            </a:r>
            <a:r>
              <a:rPr lang="zh-CN" altLang="en-US" sz="2400" b="1" dirty="0"/>
              <a:t>即从总体抽取的</a:t>
            </a:r>
            <a:r>
              <a:rPr lang="zh-CN" altLang="en-US" sz="2400" b="1" dirty="0" smtClean="0"/>
              <a:t>样本蕴含的的信息</a:t>
            </a:r>
            <a:endParaRPr lang="zh-CN" altLang="en-US" sz="2400" b="1" dirty="0"/>
          </a:p>
          <a:p>
            <a:pPr lvl="1">
              <a:buFont typeface="Wingdings" panose="05000000000000000000" pitchFamily="2" charset="2"/>
              <a:buChar char="l"/>
            </a:pPr>
            <a:r>
              <a:rPr lang="zh-CN" altLang="en-US" sz="2000" b="1" dirty="0">
                <a:solidFill>
                  <a:srgbClr val="000000"/>
                </a:solidFill>
                <a:latin typeface="Arial" panose="020B0604020202020204" pitchFamily="34" charset="0"/>
              </a:rPr>
              <a:t>人们希望通过对样本的加工和处理对总体的某些特征做出较为精确的统计推断。</a:t>
            </a:r>
          </a:p>
          <a:p>
            <a:pPr lvl="1">
              <a:buFont typeface="Wingdings" panose="05000000000000000000" pitchFamily="2" charset="2"/>
              <a:buChar char="l"/>
            </a:pPr>
            <a:r>
              <a:rPr lang="zh-CN" altLang="en-US" sz="2000" b="1" dirty="0">
                <a:solidFill>
                  <a:srgbClr val="000000"/>
                </a:solidFill>
                <a:latin typeface="Arial" panose="020B0604020202020204" pitchFamily="34" charset="0"/>
              </a:rPr>
              <a:t>例：有了样本观察值，我们可根据它大概知道总体的一些特征数（均值、方差等）在一个什么范围</a:t>
            </a:r>
            <a:r>
              <a:rPr lang="zh-CN" altLang="en-US" sz="2000" b="1" dirty="0" smtClean="0">
                <a:solidFill>
                  <a:srgbClr val="000000"/>
                </a:solidFill>
                <a:latin typeface="Arial" panose="020B0604020202020204" pitchFamily="34" charset="0"/>
              </a:rPr>
              <a:t>内</a:t>
            </a:r>
            <a:endParaRPr lang="en-US" altLang="zh-CN" sz="2000" b="1" dirty="0" smtClean="0">
              <a:solidFill>
                <a:srgbClr val="000000"/>
              </a:solidFill>
              <a:latin typeface="Arial" panose="020B0604020202020204" pitchFamily="34" charset="0"/>
            </a:endParaRPr>
          </a:p>
          <a:p>
            <a:pPr lvl="1">
              <a:buFont typeface="Wingdings" panose="05000000000000000000" pitchFamily="2" charset="2"/>
              <a:buChar char="l"/>
            </a:pPr>
            <a:endParaRPr lang="en-US" altLang="zh-CN" sz="2000" b="1" dirty="0">
              <a:solidFill>
                <a:srgbClr val="000000"/>
              </a:solidFill>
              <a:latin typeface="Arial" panose="020B0604020202020204" pitchFamily="34" charset="0"/>
            </a:endParaRPr>
          </a:p>
          <a:p>
            <a:r>
              <a:rPr lang="zh-CN" altLang="en-US" sz="2400" b="1" dirty="0">
                <a:solidFill>
                  <a:srgbClr val="FF5050"/>
                </a:solidFill>
                <a:latin typeface="Arial" panose="020B0604020202020204" pitchFamily="34" charset="0"/>
              </a:rPr>
              <a:t>三、先验信息，</a:t>
            </a:r>
            <a:r>
              <a:rPr lang="zh-CN" altLang="en-US" sz="2400" b="1" dirty="0" smtClean="0">
                <a:solidFill>
                  <a:srgbClr val="000000"/>
                </a:solidFill>
                <a:latin typeface="Arial" panose="020B0604020202020204" pitchFamily="34" charset="0"/>
              </a:rPr>
              <a:t>即试验与抽样之前有关变量分布参数的</a:t>
            </a:r>
            <a:r>
              <a:rPr lang="zh-CN" altLang="en-US" sz="2400" b="1" dirty="0">
                <a:solidFill>
                  <a:srgbClr val="000000"/>
                </a:solidFill>
                <a:latin typeface="Arial" panose="020B0604020202020204" pitchFamily="34" charset="0"/>
              </a:rPr>
              <a:t>一些</a:t>
            </a:r>
            <a:r>
              <a:rPr lang="zh-CN" altLang="en-US" sz="2400" b="1" dirty="0" smtClean="0">
                <a:solidFill>
                  <a:srgbClr val="000000"/>
                </a:solidFill>
                <a:latin typeface="Arial" panose="020B0604020202020204" pitchFamily="34" charset="0"/>
              </a:rPr>
              <a:t>信息</a:t>
            </a:r>
            <a:endParaRPr lang="en-US" altLang="zh-CN" sz="2400" b="1" dirty="0" smtClean="0">
              <a:solidFill>
                <a:srgbClr val="000000"/>
              </a:solidFill>
              <a:latin typeface="Arial" panose="020B0604020202020204" pitchFamily="34" charset="0"/>
            </a:endParaRPr>
          </a:p>
          <a:p>
            <a:pPr lvl="1">
              <a:buFont typeface="Wingdings" panose="05000000000000000000" pitchFamily="2" charset="2"/>
              <a:buChar char="l"/>
            </a:pPr>
            <a:r>
              <a:rPr lang="zh-CN" altLang="en-US" sz="2000" b="1" dirty="0">
                <a:solidFill>
                  <a:srgbClr val="000000"/>
                </a:solidFill>
                <a:latin typeface="Arial" panose="020B0604020202020204" pitchFamily="34" charset="0"/>
              </a:rPr>
              <a:t>一般说来，先验信息来源于经验和历史资料。先验 信息在日常生活和工作中是很重要的。</a:t>
            </a:r>
          </a:p>
          <a:p>
            <a:endParaRPr lang="en-US" altLang="zh-CN" sz="2400" b="1" dirty="0">
              <a:solidFill>
                <a:srgbClr val="000000"/>
              </a:solidFill>
              <a:latin typeface="Arial" panose="020B0604020202020204" pitchFamily="34" charset="0"/>
            </a:endParaRPr>
          </a:p>
          <a:p>
            <a:endParaRPr lang="zh-CN" altLang="en-US" sz="2400" b="1" dirty="0">
              <a:solidFill>
                <a:schemeClr val="hlink"/>
              </a:solidFill>
            </a:endParaRPr>
          </a:p>
          <a:p>
            <a:endParaRPr lang="en-US" altLang="zh-CN" sz="2400" b="1" dirty="0"/>
          </a:p>
        </p:txBody>
      </p:sp>
      <p:sp>
        <p:nvSpPr>
          <p:cNvPr id="5" name="Rectangle 2"/>
          <p:cNvSpPr>
            <a:spLocks noGrp="1" noChangeArrowheads="1"/>
          </p:cNvSpPr>
          <p:nvPr>
            <p:ph type="title"/>
          </p:nvPr>
        </p:nvSpPr>
        <p:spPr>
          <a:xfrm>
            <a:off x="457200" y="260648"/>
            <a:ext cx="8229600" cy="594320"/>
          </a:xfrm>
        </p:spPr>
        <p:txBody>
          <a:bodyPr/>
          <a:lstStyle/>
          <a:p>
            <a:r>
              <a:rPr kumimoji="1" lang="zh-CN" altLang="en-US" sz="2800" b="1" dirty="0" smtClean="0">
                <a:solidFill>
                  <a:srgbClr val="0070C0"/>
                </a:solidFill>
                <a:latin typeface="黑体" panose="02010609060101010101" pitchFamily="2" charset="-122"/>
                <a:ea typeface="黑体" panose="02010609060101010101" pitchFamily="2" charset="-122"/>
              </a:rPr>
              <a:t>三种统计信息的例子</a:t>
            </a:r>
            <a:endParaRPr kumimoji="1" lang="zh-CN" altLang="en-US" sz="2800" b="1" dirty="0">
              <a:solidFill>
                <a:srgbClr val="0070C0"/>
              </a:solidFill>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blinds(horizontal)">
                                      <p:cBhvr>
                                        <p:cTn id="7" dur="500"/>
                                        <p:tgtEl>
                                          <p:spTgt spid="17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Effect transition="in" filter="blinds(horizontal)">
                                      <p:cBhvr>
                                        <p:cTn id="12" dur="500"/>
                                        <p:tgtEl>
                                          <p:spTgt spid="17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411">
                                            <p:txEl>
                                              <p:pRg st="2" end="2"/>
                                            </p:txEl>
                                          </p:spTgt>
                                        </p:tgtEl>
                                        <p:attrNameLst>
                                          <p:attrName>style.visibility</p:attrName>
                                        </p:attrNameLst>
                                      </p:cBhvr>
                                      <p:to>
                                        <p:strVal val="visible"/>
                                      </p:to>
                                    </p:set>
                                    <p:animEffect transition="in" filter="blinds(horizontal)">
                                      <p:cBhvr>
                                        <p:cTn id="17" dur="500"/>
                                        <p:tgtEl>
                                          <p:spTgt spid="174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411">
                                            <p:txEl>
                                              <p:pRg st="4" end="4"/>
                                            </p:txEl>
                                          </p:spTgt>
                                        </p:tgtEl>
                                        <p:attrNameLst>
                                          <p:attrName>style.visibility</p:attrName>
                                        </p:attrNameLst>
                                      </p:cBhvr>
                                      <p:to>
                                        <p:strVal val="visible"/>
                                      </p:to>
                                    </p:set>
                                    <p:animEffect transition="in" filter="blinds(horizontal)">
                                      <p:cBhvr>
                                        <p:cTn id="22" dur="500"/>
                                        <p:tgtEl>
                                          <p:spTgt spid="174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7411">
                                            <p:txEl>
                                              <p:pRg st="5" end="5"/>
                                            </p:txEl>
                                          </p:spTgt>
                                        </p:tgtEl>
                                        <p:attrNameLst>
                                          <p:attrName>style.visibility</p:attrName>
                                        </p:attrNameLst>
                                      </p:cBhvr>
                                      <p:to>
                                        <p:strVal val="visible"/>
                                      </p:to>
                                    </p:set>
                                    <p:animEffect transition="in" filter="blinds(horizontal)">
                                      <p:cBhvr>
                                        <p:cTn id="27" dur="500"/>
                                        <p:tgtEl>
                                          <p:spTgt spid="1741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7411">
                                            <p:txEl>
                                              <p:pRg st="6" end="6"/>
                                            </p:txEl>
                                          </p:spTgt>
                                        </p:tgtEl>
                                        <p:attrNameLst>
                                          <p:attrName>style.visibility</p:attrName>
                                        </p:attrNameLst>
                                      </p:cBhvr>
                                      <p:to>
                                        <p:strVal val="visible"/>
                                      </p:to>
                                    </p:set>
                                    <p:animEffect transition="in" filter="blinds(horizontal)">
                                      <p:cBhvr>
                                        <p:cTn id="32" dur="500"/>
                                        <p:tgtEl>
                                          <p:spTgt spid="174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7411">
                                            <p:txEl>
                                              <p:pRg st="8" end="8"/>
                                            </p:txEl>
                                          </p:spTgt>
                                        </p:tgtEl>
                                        <p:attrNameLst>
                                          <p:attrName>style.visibility</p:attrName>
                                        </p:attrNameLst>
                                      </p:cBhvr>
                                      <p:to>
                                        <p:strVal val="visible"/>
                                      </p:to>
                                    </p:set>
                                    <p:animEffect transition="in" filter="blinds(horizontal)">
                                      <p:cBhvr>
                                        <p:cTn id="37" dur="500"/>
                                        <p:tgtEl>
                                          <p:spTgt spid="17411">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7411">
                                            <p:txEl>
                                              <p:pRg st="9" end="9"/>
                                            </p:txEl>
                                          </p:spTgt>
                                        </p:tgtEl>
                                        <p:attrNameLst>
                                          <p:attrName>style.visibility</p:attrName>
                                        </p:attrNameLst>
                                      </p:cBhvr>
                                      <p:to>
                                        <p:strVal val="visible"/>
                                      </p:to>
                                    </p:set>
                                    <p:animEffect transition="in" filter="blinds(horizontal)">
                                      <p:cBhvr>
                                        <p:cTn id="42" dur="500"/>
                                        <p:tgtEl>
                                          <p:spTgt spid="174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ext Box 4"/>
          <p:cNvSpPr txBox="1">
            <a:spLocks noChangeArrowheads="1"/>
          </p:cNvSpPr>
          <p:nvPr/>
        </p:nvSpPr>
        <p:spPr bwMode="auto">
          <a:xfrm>
            <a:off x="304800" y="1063066"/>
            <a:ext cx="8534400" cy="541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30000"/>
              </a:spcBef>
            </a:pPr>
            <a:r>
              <a:rPr lang="zh-CN" altLang="en-US" sz="2400" b="1" dirty="0" smtClean="0">
                <a:solidFill>
                  <a:srgbClr val="0000FF"/>
                </a:solidFill>
                <a:latin typeface="楷体_GB2312" pitchFamily="49" charset="-122"/>
                <a:ea typeface="楷体_GB2312" pitchFamily="49" charset="-122"/>
              </a:rPr>
              <a:t>例</a:t>
            </a:r>
            <a:r>
              <a:rPr lang="en-US" altLang="zh-CN" sz="2400" b="1" dirty="0" smtClean="0">
                <a:solidFill>
                  <a:srgbClr val="0000FF"/>
                </a:solidFill>
                <a:latin typeface="楷体_GB2312" pitchFamily="49" charset="-122"/>
                <a:ea typeface="楷体_GB2312" pitchFamily="49" charset="-122"/>
              </a:rPr>
              <a:t>(1)</a:t>
            </a:r>
            <a:r>
              <a:rPr lang="en-US" altLang="zh-CN" sz="2400" b="1" dirty="0" smtClean="0">
                <a:solidFill>
                  <a:srgbClr val="000000"/>
                </a:solidFill>
                <a:latin typeface="楷体_GB2312" pitchFamily="49" charset="-122"/>
                <a:ea typeface="楷体_GB2312" pitchFamily="49" charset="-122"/>
              </a:rPr>
              <a:t> </a:t>
            </a:r>
            <a:r>
              <a:rPr lang="zh-CN" altLang="en-US" sz="2400" b="1" dirty="0" smtClean="0">
                <a:solidFill>
                  <a:srgbClr val="000000"/>
                </a:solidFill>
                <a:latin typeface="楷体_GB2312" pitchFamily="49" charset="-122"/>
                <a:ea typeface="楷体_GB2312" pitchFamily="49" charset="-122"/>
              </a:rPr>
              <a:t>英国统计学家</a:t>
            </a:r>
            <a:r>
              <a:rPr lang="en-US" altLang="zh-CN" sz="2400" b="1" dirty="0" smtClean="0">
                <a:solidFill>
                  <a:srgbClr val="000000"/>
                </a:solidFill>
                <a:latin typeface="楷体_GB2312" pitchFamily="49" charset="-122"/>
                <a:ea typeface="楷体_GB2312" pitchFamily="49" charset="-122"/>
              </a:rPr>
              <a:t>Savage</a:t>
            </a:r>
            <a:r>
              <a:rPr lang="zh-CN" altLang="en-US" sz="2400" b="1" dirty="0" smtClean="0">
                <a:solidFill>
                  <a:srgbClr val="000000"/>
                </a:solidFill>
                <a:latin typeface="楷体_GB2312" pitchFamily="49" charset="-122"/>
                <a:ea typeface="楷体_GB2312" pitchFamily="49" charset="-122"/>
              </a:rPr>
              <a:t>曾考察如下</a:t>
            </a:r>
            <a:r>
              <a:rPr lang="en-US" altLang="zh-CN" sz="2400" b="1" dirty="0" smtClean="0">
                <a:solidFill>
                  <a:srgbClr val="000000"/>
                </a:solidFill>
                <a:latin typeface="楷体_GB2312" pitchFamily="49" charset="-122"/>
                <a:ea typeface="楷体_GB2312" pitchFamily="49" charset="-122"/>
              </a:rPr>
              <a:t>2</a:t>
            </a:r>
            <a:r>
              <a:rPr lang="zh-CN" altLang="en-US" sz="2400" b="1" dirty="0" smtClean="0">
                <a:solidFill>
                  <a:srgbClr val="000000"/>
                </a:solidFill>
                <a:latin typeface="楷体_GB2312" pitchFamily="49" charset="-122"/>
                <a:ea typeface="楷体_GB2312" pitchFamily="49" charset="-122"/>
              </a:rPr>
              <a:t>个统计实验：</a:t>
            </a:r>
          </a:p>
          <a:p>
            <a:pPr>
              <a:lnSpc>
                <a:spcPct val="120000"/>
              </a:lnSpc>
              <a:spcBef>
                <a:spcPct val="30000"/>
              </a:spcBef>
            </a:pPr>
            <a:r>
              <a:rPr lang="en-US" altLang="zh-CN" sz="2400" b="1" dirty="0" smtClean="0">
                <a:solidFill>
                  <a:srgbClr val="000000"/>
                </a:solidFill>
                <a:latin typeface="楷体_GB2312" pitchFamily="49" charset="-122"/>
                <a:ea typeface="楷体_GB2312" pitchFamily="49" charset="-122"/>
              </a:rPr>
              <a:t>A</a:t>
            </a:r>
            <a:r>
              <a:rPr lang="zh-CN" altLang="en-US" sz="2400" b="1" dirty="0">
                <a:solidFill>
                  <a:srgbClr val="000000"/>
                </a:solidFill>
                <a:latin typeface="楷体_GB2312" pitchFamily="49" charset="-122"/>
                <a:ea typeface="楷体_GB2312" pitchFamily="49" charset="-122"/>
              </a:rPr>
              <a:t>、</a:t>
            </a:r>
            <a:r>
              <a:rPr lang="zh-CN" altLang="en-US" sz="2400" b="1" dirty="0" smtClean="0">
                <a:solidFill>
                  <a:srgbClr val="000000"/>
                </a:solidFill>
                <a:latin typeface="楷体_GB2312" pitchFamily="49" charset="-122"/>
                <a:ea typeface="楷体_GB2312" pitchFamily="49" charset="-122"/>
              </a:rPr>
              <a:t>一位常饮</a:t>
            </a:r>
            <a:r>
              <a:rPr lang="zh-CN" altLang="en-US" sz="2400" b="1" dirty="0" smtClean="0">
                <a:solidFill>
                  <a:srgbClr val="C00000"/>
                </a:solidFill>
                <a:latin typeface="楷体_GB2312" pitchFamily="49" charset="-122"/>
                <a:ea typeface="楷体_GB2312" pitchFamily="49" charset="-122"/>
              </a:rPr>
              <a:t>牛奶加茶</a:t>
            </a:r>
            <a:r>
              <a:rPr lang="zh-CN" altLang="en-US" sz="2400" b="1" dirty="0" smtClean="0">
                <a:solidFill>
                  <a:srgbClr val="000000"/>
                </a:solidFill>
                <a:latin typeface="楷体_GB2312" pitchFamily="49" charset="-122"/>
                <a:ea typeface="楷体_GB2312" pitchFamily="49" charset="-122"/>
              </a:rPr>
              <a:t>的妇女声称，她能辨别</a:t>
            </a:r>
            <a:r>
              <a:rPr lang="zh-CN" altLang="en-US" sz="2400" b="1" dirty="0" smtClean="0">
                <a:solidFill>
                  <a:srgbClr val="C00000"/>
                </a:solidFill>
                <a:latin typeface="楷体_GB2312" pitchFamily="49" charset="-122"/>
                <a:ea typeface="楷体_GB2312" pitchFamily="49" charset="-122"/>
              </a:rPr>
              <a:t>先倒进杯子里的是茶还是牛奶</a:t>
            </a:r>
            <a:r>
              <a:rPr lang="zh-CN" altLang="en-US" sz="2400" b="1" dirty="0" smtClean="0">
                <a:solidFill>
                  <a:srgbClr val="000000"/>
                </a:solidFill>
                <a:latin typeface="楷体_GB2312" pitchFamily="49" charset="-122"/>
                <a:ea typeface="楷体_GB2312" pitchFamily="49" charset="-122"/>
              </a:rPr>
              <a:t>。对此做了</a:t>
            </a:r>
            <a:r>
              <a:rPr lang="en-US" altLang="zh-CN" sz="2400" b="1" dirty="0" smtClean="0">
                <a:solidFill>
                  <a:srgbClr val="000000"/>
                </a:solidFill>
                <a:latin typeface="楷体_GB2312" pitchFamily="49" charset="-122"/>
                <a:ea typeface="楷体_GB2312" pitchFamily="49" charset="-122"/>
              </a:rPr>
              <a:t>10</a:t>
            </a:r>
            <a:r>
              <a:rPr lang="zh-CN" altLang="en-US" sz="2400" b="1" dirty="0" smtClean="0">
                <a:solidFill>
                  <a:srgbClr val="000000"/>
                </a:solidFill>
                <a:latin typeface="楷体_GB2312" pitchFamily="49" charset="-122"/>
                <a:ea typeface="楷体_GB2312" pitchFamily="49" charset="-122"/>
              </a:rPr>
              <a:t>次试验，她都正确地说出了。</a:t>
            </a:r>
          </a:p>
          <a:p>
            <a:pPr>
              <a:lnSpc>
                <a:spcPct val="120000"/>
              </a:lnSpc>
              <a:spcBef>
                <a:spcPct val="30000"/>
              </a:spcBef>
            </a:pPr>
            <a:r>
              <a:rPr lang="en-US" altLang="zh-CN" sz="2400" b="1" dirty="0" smtClean="0">
                <a:solidFill>
                  <a:srgbClr val="000000"/>
                </a:solidFill>
                <a:latin typeface="楷体_GB2312" pitchFamily="49" charset="-122"/>
                <a:ea typeface="楷体_GB2312" pitchFamily="49" charset="-122"/>
              </a:rPr>
              <a:t>B</a:t>
            </a:r>
            <a:r>
              <a:rPr lang="zh-CN" altLang="en-US" sz="2400" b="1" dirty="0">
                <a:solidFill>
                  <a:srgbClr val="000000"/>
                </a:solidFill>
                <a:latin typeface="楷体_GB2312" pitchFamily="49" charset="-122"/>
                <a:ea typeface="楷体_GB2312" pitchFamily="49" charset="-122"/>
              </a:rPr>
              <a:t>、</a:t>
            </a:r>
            <a:r>
              <a:rPr lang="zh-CN" altLang="en-US" sz="2400" b="1" dirty="0" smtClean="0">
                <a:solidFill>
                  <a:srgbClr val="000000"/>
                </a:solidFill>
                <a:latin typeface="楷体_GB2312" pitchFamily="49" charset="-122"/>
                <a:ea typeface="楷体_GB2312" pitchFamily="49" charset="-122"/>
              </a:rPr>
              <a:t>一位音乐家声称，他能从一页乐谱辨别出是</a:t>
            </a:r>
            <a:r>
              <a:rPr lang="zh-CN" altLang="en-US" sz="2400" b="1" dirty="0" smtClean="0">
                <a:solidFill>
                  <a:srgbClr val="C00000"/>
                </a:solidFill>
                <a:latin typeface="楷体_GB2312" pitchFamily="49" charset="-122"/>
                <a:ea typeface="楷体_GB2312" pitchFamily="49" charset="-122"/>
              </a:rPr>
              <a:t>海顿还是莫扎特</a:t>
            </a:r>
            <a:r>
              <a:rPr lang="zh-CN" altLang="en-US" sz="2400" b="1" dirty="0" smtClean="0">
                <a:solidFill>
                  <a:srgbClr val="000000"/>
                </a:solidFill>
                <a:latin typeface="楷体_GB2312" pitchFamily="49" charset="-122"/>
                <a:ea typeface="楷体_GB2312" pitchFamily="49" charset="-122"/>
              </a:rPr>
              <a:t>的作品。在</a:t>
            </a:r>
            <a:r>
              <a:rPr lang="en-US" altLang="zh-CN" sz="2400" b="1" dirty="0" smtClean="0">
                <a:solidFill>
                  <a:srgbClr val="000000"/>
                </a:solidFill>
                <a:latin typeface="楷体_GB2312" pitchFamily="49" charset="-122"/>
                <a:ea typeface="楷体_GB2312" pitchFamily="49" charset="-122"/>
              </a:rPr>
              <a:t>10</a:t>
            </a:r>
            <a:r>
              <a:rPr lang="zh-CN" altLang="en-US" sz="2400" b="1" dirty="0" smtClean="0">
                <a:solidFill>
                  <a:srgbClr val="000000"/>
                </a:solidFill>
                <a:latin typeface="楷体_GB2312" pitchFamily="49" charset="-122"/>
                <a:ea typeface="楷体_GB2312" pitchFamily="49" charset="-122"/>
              </a:rPr>
              <a:t>次这样的试验中，他都能正确辨别。</a:t>
            </a:r>
          </a:p>
          <a:p>
            <a:pPr>
              <a:lnSpc>
                <a:spcPct val="120000"/>
              </a:lnSpc>
              <a:spcBef>
                <a:spcPct val="30000"/>
              </a:spcBef>
            </a:pPr>
            <a:r>
              <a:rPr lang="zh-CN" altLang="en-US" sz="2400" b="1" dirty="0" smtClean="0">
                <a:solidFill>
                  <a:srgbClr val="000000"/>
                </a:solidFill>
                <a:latin typeface="楷体_GB2312" pitchFamily="49" charset="-122"/>
                <a:ea typeface="楷体_GB2312" pitchFamily="49" charset="-122"/>
              </a:rPr>
              <a:t>    在这两个统计试验中，假如认为被试验者是在猜测，每次成功的概率为</a:t>
            </a:r>
            <a:r>
              <a:rPr lang="en-US" altLang="zh-CN" sz="2400" b="1" dirty="0" smtClean="0">
                <a:solidFill>
                  <a:srgbClr val="000000"/>
                </a:solidFill>
                <a:latin typeface="楷体_GB2312" pitchFamily="49" charset="-122"/>
                <a:ea typeface="楷体_GB2312" pitchFamily="49" charset="-122"/>
              </a:rPr>
              <a:t>0.5=2</a:t>
            </a:r>
            <a:r>
              <a:rPr lang="en-US" altLang="zh-CN" sz="2400" b="1" baseline="30000" dirty="0" smtClean="0">
                <a:solidFill>
                  <a:srgbClr val="000000"/>
                </a:solidFill>
                <a:latin typeface="楷体_GB2312" pitchFamily="49" charset="-122"/>
                <a:ea typeface="楷体_GB2312" pitchFamily="49" charset="-122"/>
              </a:rPr>
              <a:t>-1</a:t>
            </a:r>
            <a:r>
              <a:rPr lang="zh-CN" altLang="en-US" sz="2400" b="1" dirty="0" smtClean="0">
                <a:solidFill>
                  <a:srgbClr val="000000"/>
                </a:solidFill>
                <a:latin typeface="楷体_GB2312" pitchFamily="49" charset="-122"/>
                <a:ea typeface="楷体_GB2312" pitchFamily="49" charset="-122"/>
              </a:rPr>
              <a:t>，则</a:t>
            </a:r>
            <a:r>
              <a:rPr lang="en-US" altLang="zh-CN" sz="2400" b="1" dirty="0" smtClean="0">
                <a:solidFill>
                  <a:srgbClr val="000000"/>
                </a:solidFill>
                <a:latin typeface="楷体_GB2312" pitchFamily="49" charset="-122"/>
                <a:ea typeface="楷体_GB2312" pitchFamily="49" charset="-122"/>
              </a:rPr>
              <a:t>10</a:t>
            </a:r>
            <a:r>
              <a:rPr lang="zh-CN" altLang="en-US" sz="2400" b="1" dirty="0" smtClean="0">
                <a:solidFill>
                  <a:srgbClr val="000000"/>
                </a:solidFill>
                <a:latin typeface="楷体_GB2312" pitchFamily="49" charset="-122"/>
                <a:ea typeface="楷体_GB2312" pitchFamily="49" charset="-122"/>
              </a:rPr>
              <a:t>次都猜中的概率为</a:t>
            </a:r>
            <a:r>
              <a:rPr lang="en-US" altLang="zh-CN" sz="2400" b="1" dirty="0" smtClean="0">
                <a:solidFill>
                  <a:srgbClr val="000000"/>
                </a:solidFill>
                <a:latin typeface="楷体_GB2312" pitchFamily="49" charset="-122"/>
                <a:ea typeface="楷体_GB2312" pitchFamily="49" charset="-122"/>
              </a:rPr>
              <a:t>2</a:t>
            </a:r>
            <a:r>
              <a:rPr lang="en-US" altLang="zh-CN" sz="2400" b="1" baseline="30000" dirty="0" smtClean="0">
                <a:solidFill>
                  <a:srgbClr val="000000"/>
                </a:solidFill>
                <a:latin typeface="楷体_GB2312" pitchFamily="49" charset="-122"/>
                <a:ea typeface="楷体_GB2312" pitchFamily="49" charset="-122"/>
              </a:rPr>
              <a:t>-10</a:t>
            </a:r>
            <a:r>
              <a:rPr lang="en-US" altLang="zh-CN" sz="2400" b="1" dirty="0" smtClean="0">
                <a:solidFill>
                  <a:srgbClr val="000000"/>
                </a:solidFill>
                <a:latin typeface="楷体_GB2312" pitchFamily="49" charset="-122"/>
                <a:ea typeface="楷体_GB2312" pitchFamily="49" charset="-122"/>
              </a:rPr>
              <a:t>=0.0009766</a:t>
            </a:r>
            <a:r>
              <a:rPr lang="zh-CN" altLang="en-US" sz="2400" b="1" dirty="0" smtClean="0">
                <a:solidFill>
                  <a:srgbClr val="000000"/>
                </a:solidFill>
                <a:latin typeface="楷体_GB2312" pitchFamily="49" charset="-122"/>
                <a:ea typeface="楷体_GB2312" pitchFamily="49" charset="-122"/>
              </a:rPr>
              <a:t>，这是一个很小的概率，是几乎不可能发生的，所以 </a:t>
            </a:r>
            <a:r>
              <a:rPr lang="zh-CN" altLang="en-US" sz="2400" b="1" dirty="0" smtClean="0">
                <a:solidFill>
                  <a:srgbClr val="000000"/>
                </a:solidFill>
                <a:ea typeface="楷体_GB2312" pitchFamily="49" charset="-122"/>
              </a:rPr>
              <a:t>“</a:t>
            </a:r>
            <a:r>
              <a:rPr lang="zh-CN" altLang="en-US" sz="2400" b="1" dirty="0" smtClean="0">
                <a:solidFill>
                  <a:srgbClr val="000000"/>
                </a:solidFill>
                <a:latin typeface="楷体_GB2312" pitchFamily="49" charset="-122"/>
                <a:ea typeface="楷体_GB2312" pitchFamily="49" charset="-122"/>
              </a:rPr>
              <a:t>每次成功概率为</a:t>
            </a:r>
            <a:r>
              <a:rPr lang="en-US" altLang="zh-CN" sz="2400" b="1" dirty="0" smtClean="0">
                <a:solidFill>
                  <a:srgbClr val="000000"/>
                </a:solidFill>
                <a:latin typeface="楷体_GB2312" pitchFamily="49" charset="-122"/>
                <a:ea typeface="楷体_GB2312" pitchFamily="49" charset="-122"/>
              </a:rPr>
              <a:t>0.5</a:t>
            </a:r>
            <a:r>
              <a:rPr lang="en-US" altLang="zh-CN" sz="2400" b="1" dirty="0" smtClean="0">
                <a:solidFill>
                  <a:srgbClr val="000000"/>
                </a:solidFill>
                <a:ea typeface="楷体_GB2312" pitchFamily="49" charset="-122"/>
              </a:rPr>
              <a:t>”</a:t>
            </a:r>
            <a:r>
              <a:rPr lang="zh-CN" altLang="en-US" sz="2400" b="1" dirty="0" smtClean="0">
                <a:solidFill>
                  <a:srgbClr val="000000"/>
                </a:solidFill>
                <a:latin typeface="楷体_GB2312" pitchFamily="49" charset="-122"/>
                <a:ea typeface="楷体_GB2312" pitchFamily="49" charset="-122"/>
              </a:rPr>
              <a:t>的假设应该被拒绝。</a:t>
            </a:r>
          </a:p>
          <a:p>
            <a:pPr>
              <a:lnSpc>
                <a:spcPct val="120000"/>
              </a:lnSpc>
              <a:spcBef>
                <a:spcPct val="30000"/>
              </a:spcBef>
            </a:pPr>
            <a:r>
              <a:rPr lang="zh-CN" altLang="en-US" sz="2400" b="1" dirty="0" smtClean="0">
                <a:solidFill>
                  <a:srgbClr val="000000"/>
                </a:solidFill>
                <a:latin typeface="楷体_GB2312" pitchFamily="49" charset="-122"/>
                <a:ea typeface="楷体_GB2312" pitchFamily="49" charset="-122"/>
              </a:rPr>
              <a:t>    被试验者每次成功的概率要比</a:t>
            </a:r>
            <a:r>
              <a:rPr lang="en-US" altLang="zh-CN" sz="2400" b="1" dirty="0" smtClean="0">
                <a:solidFill>
                  <a:srgbClr val="000000"/>
                </a:solidFill>
                <a:latin typeface="楷体_GB2312" pitchFamily="49" charset="-122"/>
                <a:ea typeface="楷体_GB2312" pitchFamily="49" charset="-122"/>
              </a:rPr>
              <a:t>0.5</a:t>
            </a:r>
            <a:r>
              <a:rPr lang="zh-CN" altLang="en-US" sz="2400" b="1" dirty="0" smtClean="0">
                <a:solidFill>
                  <a:srgbClr val="000000"/>
                </a:solidFill>
                <a:latin typeface="楷体_GB2312" pitchFamily="49" charset="-122"/>
                <a:ea typeface="楷体_GB2312" pitchFamily="49" charset="-122"/>
              </a:rPr>
              <a:t>大得多。说明：这不是</a:t>
            </a:r>
            <a:r>
              <a:rPr lang="en-US" altLang="zh-CN" sz="2400" b="1" dirty="0" smtClean="0">
                <a:solidFill>
                  <a:srgbClr val="000000"/>
                </a:solidFill>
                <a:latin typeface="楷体_GB2312" pitchFamily="49" charset="-122"/>
                <a:ea typeface="楷体_GB2312" pitchFamily="49" charset="-122"/>
              </a:rPr>
              <a:t>50-50</a:t>
            </a:r>
            <a:r>
              <a:rPr lang="zh-CN" altLang="en-US" sz="2400" b="1" dirty="0" smtClean="0">
                <a:solidFill>
                  <a:srgbClr val="000000"/>
                </a:solidFill>
                <a:latin typeface="楷体_GB2312" pitchFamily="49" charset="-122"/>
                <a:ea typeface="楷体_GB2312" pitchFamily="49" charset="-122"/>
              </a:rPr>
              <a:t>猜测，而是他们的经验帮了他们的忙。</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772">
                                            <p:txEl>
                                              <p:pRg st="1" end="1"/>
                                            </p:txEl>
                                          </p:spTgt>
                                        </p:tgtEl>
                                        <p:attrNameLst>
                                          <p:attrName>style.visibility</p:attrName>
                                        </p:attrNameLst>
                                      </p:cBhvr>
                                      <p:to>
                                        <p:strVal val="visible"/>
                                      </p:to>
                                    </p:set>
                                    <p:animEffect transition="in" filter="blinds(horizontal)">
                                      <p:cBhvr>
                                        <p:cTn id="7" dur="500"/>
                                        <p:tgtEl>
                                          <p:spTgt spid="3277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772">
                                            <p:txEl>
                                              <p:pRg st="2" end="2"/>
                                            </p:txEl>
                                          </p:spTgt>
                                        </p:tgtEl>
                                        <p:attrNameLst>
                                          <p:attrName>style.visibility</p:attrName>
                                        </p:attrNameLst>
                                      </p:cBhvr>
                                      <p:to>
                                        <p:strVal val="visible"/>
                                      </p:to>
                                    </p:set>
                                    <p:animEffect transition="in" filter="blinds(horizontal)">
                                      <p:cBhvr>
                                        <p:cTn id="12" dur="500"/>
                                        <p:tgtEl>
                                          <p:spTgt spid="3277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2772">
                                            <p:txEl>
                                              <p:pRg st="3" end="3"/>
                                            </p:txEl>
                                          </p:spTgt>
                                        </p:tgtEl>
                                        <p:attrNameLst>
                                          <p:attrName>style.visibility</p:attrName>
                                        </p:attrNameLst>
                                      </p:cBhvr>
                                      <p:to>
                                        <p:strVal val="visible"/>
                                      </p:to>
                                    </p:set>
                                    <p:animEffect transition="in" filter="blinds(horizontal)">
                                      <p:cBhvr>
                                        <p:cTn id="17" dur="500"/>
                                        <p:tgtEl>
                                          <p:spTgt spid="3277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2772">
                                            <p:txEl>
                                              <p:pRg st="4" end="4"/>
                                            </p:txEl>
                                          </p:spTgt>
                                        </p:tgtEl>
                                        <p:attrNameLst>
                                          <p:attrName>style.visibility</p:attrName>
                                        </p:attrNameLst>
                                      </p:cBhvr>
                                      <p:to>
                                        <p:strVal val="visible"/>
                                      </p:to>
                                    </p:set>
                                    <p:animEffect transition="in" filter="blinds(horizontal)">
                                      <p:cBhvr>
                                        <p:cTn id="22" dur="500"/>
                                        <p:tgtEl>
                                          <p:spTgt spid="3277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rgbClr val="FFFFD9"/>
        </a:solidFill>
        <a:effectLst/>
      </p:bgPr>
    </p:bg>
    <p:spTree>
      <p:nvGrpSpPr>
        <p:cNvPr id="1" name=""/>
        <p:cNvGrpSpPr/>
        <p:nvPr/>
      </p:nvGrpSpPr>
      <p:grpSpPr>
        <a:xfrm>
          <a:off x="0" y="0"/>
          <a:ext cx="0" cy="0"/>
          <a:chOff x="0" y="0"/>
          <a:chExt cx="0" cy="0"/>
        </a:xfrm>
      </p:grpSpPr>
      <p:sp>
        <p:nvSpPr>
          <p:cNvPr id="33796" name="Rectangle 4"/>
          <p:cNvSpPr>
            <a:spLocks noChangeArrowheads="1"/>
          </p:cNvSpPr>
          <p:nvPr/>
        </p:nvSpPr>
        <p:spPr bwMode="auto">
          <a:xfrm>
            <a:off x="53280" y="645657"/>
            <a:ext cx="883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smtClean="0">
                <a:solidFill>
                  <a:srgbClr val="0000FF"/>
                </a:solidFill>
                <a:latin typeface="楷体_GB2312" pitchFamily="49" charset="-122"/>
                <a:ea typeface="楷体_GB2312" pitchFamily="49" charset="-122"/>
              </a:rPr>
              <a:t>例</a:t>
            </a:r>
            <a:r>
              <a:rPr lang="en-US" altLang="zh-CN" sz="2400" b="1" dirty="0" smtClean="0">
                <a:solidFill>
                  <a:srgbClr val="0000FF"/>
                </a:solidFill>
                <a:latin typeface="楷体_GB2312" pitchFamily="49" charset="-122"/>
                <a:ea typeface="楷体_GB2312" pitchFamily="49" charset="-122"/>
              </a:rPr>
              <a:t>(2) </a:t>
            </a:r>
            <a:r>
              <a:rPr lang="en-US" altLang="zh-CN" sz="2400" b="1" dirty="0" smtClean="0">
                <a:solidFill>
                  <a:srgbClr val="000000"/>
                </a:solidFill>
                <a:ea typeface="楷体_GB2312" pitchFamily="49" charset="-122"/>
              </a:rPr>
              <a:t>“</a:t>
            </a:r>
            <a:r>
              <a:rPr lang="zh-CN" altLang="en-US" sz="2400" b="1" dirty="0" smtClean="0">
                <a:solidFill>
                  <a:srgbClr val="000000"/>
                </a:solidFill>
                <a:latin typeface="楷体_GB2312" pitchFamily="49" charset="-122"/>
                <a:ea typeface="楷体_GB2312" pitchFamily="49" charset="-122"/>
              </a:rPr>
              <a:t>免检产品</a:t>
            </a:r>
            <a:r>
              <a:rPr lang="zh-CN" altLang="en-US" sz="2400" b="1" dirty="0" smtClean="0">
                <a:solidFill>
                  <a:srgbClr val="000000"/>
                </a:solidFill>
                <a:ea typeface="楷体_GB2312" pitchFamily="49" charset="-122"/>
              </a:rPr>
              <a:t>”</a:t>
            </a:r>
            <a:r>
              <a:rPr lang="zh-CN" altLang="en-US" sz="2400" b="1" dirty="0" smtClean="0">
                <a:solidFill>
                  <a:srgbClr val="000000"/>
                </a:solidFill>
                <a:latin typeface="楷体_GB2312" pitchFamily="49" charset="-122"/>
                <a:ea typeface="楷体_GB2312" pitchFamily="49" charset="-122"/>
              </a:rPr>
              <a:t>是怎样决定的？某厂的产品每天都有抽验几件，获得</a:t>
            </a:r>
            <a:r>
              <a:rPr lang="zh-CN" altLang="en-US" sz="2400" b="1" dirty="0" smtClean="0">
                <a:solidFill>
                  <a:srgbClr val="C00000"/>
                </a:solidFill>
                <a:latin typeface="楷体_GB2312" pitchFamily="49" charset="-122"/>
                <a:ea typeface="楷体_GB2312" pitchFamily="49" charset="-122"/>
              </a:rPr>
              <a:t>不合格品率</a:t>
            </a:r>
            <a:r>
              <a:rPr lang="el-GR" altLang="zh-CN" sz="2400" b="1" i="1" dirty="0" smtClean="0">
                <a:solidFill>
                  <a:srgbClr val="C00000"/>
                </a:solidFill>
                <a:latin typeface="楷体_GB2312" pitchFamily="49" charset="-122"/>
                <a:ea typeface="楷体_GB2312" pitchFamily="49" charset="-122"/>
              </a:rPr>
              <a:t>θ</a:t>
            </a:r>
            <a:r>
              <a:rPr lang="zh-CN" altLang="en-US" sz="2400" b="1" dirty="0" smtClean="0">
                <a:solidFill>
                  <a:srgbClr val="000000"/>
                </a:solidFill>
                <a:latin typeface="楷体_GB2312" pitchFamily="49" charset="-122"/>
                <a:ea typeface="楷体_GB2312" pitchFamily="49" charset="-122"/>
              </a:rPr>
              <a:t>的估计。在经过一段时间后就积累大量的资料，根据这些历史资料（先验信息的一种）对过去产品的不合格品率可构造一个分布：</a:t>
            </a:r>
            <a:endParaRPr lang="el-GR" altLang="zh-CN" sz="2400" b="1" dirty="0" smtClean="0">
              <a:solidFill>
                <a:srgbClr val="0000FF"/>
              </a:solidFill>
              <a:latin typeface="楷体_GB2312" pitchFamily="49" charset="-122"/>
              <a:ea typeface="楷体_GB2312" pitchFamily="49" charset="-122"/>
            </a:endParaRPr>
          </a:p>
        </p:txBody>
      </p:sp>
      <p:graphicFrame>
        <p:nvGraphicFramePr>
          <p:cNvPr id="33797" name="Object 5"/>
          <p:cNvGraphicFramePr>
            <a:graphicFrameLocks noChangeAspect="1"/>
          </p:cNvGraphicFramePr>
          <p:nvPr>
            <p:extLst>
              <p:ext uri="{D42A27DB-BD31-4B8C-83A1-F6EECF244321}">
                <p14:modId xmlns:p14="http://schemas.microsoft.com/office/powerpoint/2010/main" val="3212420690"/>
              </p:ext>
            </p:extLst>
          </p:nvPr>
        </p:nvGraphicFramePr>
        <p:xfrm>
          <a:off x="2133600" y="2322057"/>
          <a:ext cx="4038600" cy="985838"/>
        </p:xfrm>
        <a:graphic>
          <a:graphicData uri="http://schemas.openxmlformats.org/presentationml/2006/ole">
            <mc:AlternateContent xmlns:mc="http://schemas.openxmlformats.org/markup-compatibility/2006">
              <mc:Choice xmlns:v="urn:schemas-microsoft-com:vml" Requires="v">
                <p:oleObj spid="_x0000_s53325" name="公式" r:id="rId3" imgW="1663065" imgH="406400" progId="Equation.3">
                  <p:embed/>
                </p:oleObj>
              </mc:Choice>
              <mc:Fallback>
                <p:oleObj name="公式" r:id="rId3" imgW="1663065" imgH="406400" progId="Equation.3">
                  <p:embed/>
                  <p:pic>
                    <p:nvPicPr>
                      <p:cNvPr id="0" name="图片 532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322057"/>
                        <a:ext cx="4038600" cy="985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8" name="Text Box 6"/>
          <p:cNvSpPr txBox="1">
            <a:spLocks noChangeArrowheads="1"/>
          </p:cNvSpPr>
          <p:nvPr/>
        </p:nvSpPr>
        <p:spPr bwMode="auto">
          <a:xfrm>
            <a:off x="228600" y="3338057"/>
            <a:ext cx="8519864" cy="326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30000"/>
              </a:spcBef>
            </a:pPr>
            <a:r>
              <a:rPr lang="zh-CN" altLang="en-US" sz="2400" b="1" dirty="0" smtClean="0">
                <a:solidFill>
                  <a:srgbClr val="000000"/>
                </a:solidFill>
                <a:latin typeface="楷体_GB2312" pitchFamily="49" charset="-122"/>
                <a:ea typeface="楷体_GB2312" pitchFamily="49" charset="-122"/>
              </a:rPr>
              <a:t>这个对先验信息进行加工获得的分布今后称为</a:t>
            </a:r>
            <a:r>
              <a:rPr lang="zh-CN" altLang="en-US" sz="2400" b="1" dirty="0" smtClean="0">
                <a:solidFill>
                  <a:srgbClr val="0000FF"/>
                </a:solidFill>
                <a:latin typeface="楷体_GB2312" pitchFamily="49" charset="-122"/>
                <a:ea typeface="楷体_GB2312" pitchFamily="49" charset="-122"/>
              </a:rPr>
              <a:t>先验分布</a:t>
            </a:r>
            <a:r>
              <a:rPr lang="zh-CN" altLang="en-US" sz="2400" b="1" dirty="0" smtClean="0">
                <a:solidFill>
                  <a:srgbClr val="000000"/>
                </a:solidFill>
                <a:latin typeface="楷体_GB2312" pitchFamily="49" charset="-122"/>
                <a:ea typeface="楷体_GB2312" pitchFamily="49" charset="-122"/>
              </a:rPr>
              <a:t>。</a:t>
            </a:r>
          </a:p>
          <a:p>
            <a:pPr indent="457200">
              <a:spcBef>
                <a:spcPct val="30000"/>
              </a:spcBef>
            </a:pPr>
            <a:r>
              <a:rPr lang="zh-CN" altLang="en-US" sz="2400" b="1" dirty="0" smtClean="0">
                <a:solidFill>
                  <a:srgbClr val="000000"/>
                </a:solidFill>
                <a:latin typeface="楷体_GB2312" pitchFamily="49" charset="-122"/>
                <a:ea typeface="楷体_GB2312" pitchFamily="49" charset="-122"/>
              </a:rPr>
              <a:t>这个先验分布是综合了该厂过去产品的质量情况。如果这个分布的概率大部分集中在</a:t>
            </a:r>
            <a:r>
              <a:rPr lang="el-GR" altLang="zh-CN" sz="2400" b="1" dirty="0" smtClean="0">
                <a:solidFill>
                  <a:srgbClr val="000000"/>
                </a:solidFill>
              </a:rPr>
              <a:t>θ</a:t>
            </a:r>
            <a:r>
              <a:rPr lang="en-US" altLang="zh-CN" sz="2400" b="1" dirty="0" smtClean="0">
                <a:solidFill>
                  <a:srgbClr val="000000"/>
                </a:solidFill>
              </a:rPr>
              <a:t>=0</a:t>
            </a:r>
            <a:r>
              <a:rPr lang="zh-CN" altLang="en-US" sz="2400" b="1" dirty="0" smtClean="0">
                <a:solidFill>
                  <a:srgbClr val="000000"/>
                </a:solidFill>
                <a:latin typeface="楷体_GB2312" pitchFamily="49" charset="-122"/>
                <a:ea typeface="楷体_GB2312" pitchFamily="49" charset="-122"/>
              </a:rPr>
              <a:t>附近，那么该产品可认为是</a:t>
            </a:r>
            <a:r>
              <a:rPr lang="zh-CN" altLang="en-US" sz="2400" b="1" dirty="0" smtClean="0">
                <a:solidFill>
                  <a:srgbClr val="000000"/>
                </a:solidFill>
                <a:ea typeface="楷体_GB2312" pitchFamily="49" charset="-122"/>
              </a:rPr>
              <a:t>“</a:t>
            </a:r>
            <a:r>
              <a:rPr lang="zh-CN" altLang="en-US" sz="2400" b="1" dirty="0" smtClean="0">
                <a:solidFill>
                  <a:srgbClr val="000000"/>
                </a:solidFill>
                <a:latin typeface="楷体_GB2312" pitchFamily="49" charset="-122"/>
                <a:ea typeface="楷体_GB2312" pitchFamily="49" charset="-122"/>
              </a:rPr>
              <a:t>信得过产品</a:t>
            </a:r>
            <a:r>
              <a:rPr lang="zh-CN" altLang="en-US" sz="2400" b="1" dirty="0" smtClean="0">
                <a:solidFill>
                  <a:srgbClr val="000000"/>
                </a:solidFill>
                <a:ea typeface="楷体_GB2312" pitchFamily="49" charset="-122"/>
              </a:rPr>
              <a:t>”</a:t>
            </a:r>
            <a:r>
              <a:rPr lang="zh-CN" altLang="en-US" sz="2400" b="1" dirty="0" smtClean="0">
                <a:solidFill>
                  <a:srgbClr val="000000"/>
                </a:solidFill>
                <a:latin typeface="楷体_GB2312" pitchFamily="49" charset="-122"/>
                <a:ea typeface="楷体_GB2312" pitchFamily="49" charset="-122"/>
              </a:rPr>
              <a:t>。假如以后的多次抽检结果与历史资料提供的先验分布是一致的。使用单位就可以对它做出</a:t>
            </a:r>
            <a:r>
              <a:rPr lang="zh-CN" altLang="en-US" sz="2400" b="1" dirty="0" smtClean="0">
                <a:solidFill>
                  <a:srgbClr val="000000"/>
                </a:solidFill>
                <a:ea typeface="楷体_GB2312" pitchFamily="49" charset="-122"/>
              </a:rPr>
              <a:t>“</a:t>
            </a:r>
            <a:r>
              <a:rPr lang="zh-CN" altLang="en-US" sz="2400" b="1" dirty="0" smtClean="0">
                <a:solidFill>
                  <a:srgbClr val="000000"/>
                </a:solidFill>
                <a:latin typeface="楷体_GB2312" pitchFamily="49" charset="-122"/>
                <a:ea typeface="楷体_GB2312" pitchFamily="49" charset="-122"/>
              </a:rPr>
              <a:t>免检产品</a:t>
            </a:r>
            <a:r>
              <a:rPr lang="zh-CN" altLang="en-US" sz="2400" b="1" dirty="0" smtClean="0">
                <a:solidFill>
                  <a:srgbClr val="000000"/>
                </a:solidFill>
                <a:ea typeface="楷体_GB2312" pitchFamily="49" charset="-122"/>
              </a:rPr>
              <a:t>”</a:t>
            </a:r>
            <a:r>
              <a:rPr lang="zh-CN" altLang="en-US" sz="2400" b="1" dirty="0" smtClean="0">
                <a:solidFill>
                  <a:srgbClr val="000000"/>
                </a:solidFill>
                <a:latin typeface="楷体_GB2312" pitchFamily="49" charset="-122"/>
                <a:ea typeface="楷体_GB2312" pitchFamily="49" charset="-122"/>
              </a:rPr>
              <a:t>的决定，或者每月抽检一、二次就足够了，这就省去了大量的人力和物力。</a:t>
            </a:r>
          </a:p>
          <a:p>
            <a:pPr indent="457200">
              <a:spcBef>
                <a:spcPct val="30000"/>
              </a:spcBef>
            </a:pPr>
            <a:r>
              <a:rPr lang="zh-CN" altLang="en-US" sz="2400" b="1" dirty="0" smtClean="0">
                <a:solidFill>
                  <a:srgbClr val="000000"/>
                </a:solidFill>
                <a:latin typeface="楷体_GB2312" pitchFamily="49" charset="-122"/>
                <a:ea typeface="楷体_GB2312" pitchFamily="49" charset="-122"/>
              </a:rPr>
              <a:t>可见历史资料在统计推断中应加以利用。</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797"/>
                                        </p:tgtEl>
                                        <p:attrNameLst>
                                          <p:attrName>style.visibility</p:attrName>
                                        </p:attrNameLst>
                                      </p:cBhvr>
                                      <p:to>
                                        <p:strVal val="visible"/>
                                      </p:to>
                                    </p:set>
                                    <p:animEffect transition="in" filter="blinds(horizontal)">
                                      <p:cBhvr>
                                        <p:cTn id="7" dur="500"/>
                                        <p:tgtEl>
                                          <p:spTgt spid="3379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798">
                                            <p:txEl>
                                              <p:pRg st="0" end="0"/>
                                            </p:txEl>
                                          </p:spTgt>
                                        </p:tgtEl>
                                        <p:attrNameLst>
                                          <p:attrName>style.visibility</p:attrName>
                                        </p:attrNameLst>
                                      </p:cBhvr>
                                      <p:to>
                                        <p:strVal val="visible"/>
                                      </p:to>
                                    </p:set>
                                    <p:animEffect transition="in" filter="blinds(horizontal)">
                                      <p:cBhvr>
                                        <p:cTn id="12" dur="500"/>
                                        <p:tgtEl>
                                          <p:spTgt spid="3379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3798">
                                            <p:txEl>
                                              <p:pRg st="1" end="1"/>
                                            </p:txEl>
                                          </p:spTgt>
                                        </p:tgtEl>
                                        <p:attrNameLst>
                                          <p:attrName>style.visibility</p:attrName>
                                        </p:attrNameLst>
                                      </p:cBhvr>
                                      <p:to>
                                        <p:strVal val="visible"/>
                                      </p:to>
                                    </p:set>
                                    <p:animEffect transition="in" filter="blinds(horizontal)">
                                      <p:cBhvr>
                                        <p:cTn id="17" dur="500"/>
                                        <p:tgtEl>
                                          <p:spTgt spid="3379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3798">
                                            <p:txEl>
                                              <p:pRg st="2" end="2"/>
                                            </p:txEl>
                                          </p:spTgt>
                                        </p:tgtEl>
                                        <p:attrNameLst>
                                          <p:attrName>style.visibility</p:attrName>
                                        </p:attrNameLst>
                                      </p:cBhvr>
                                      <p:to>
                                        <p:strVal val="visible"/>
                                      </p:to>
                                    </p:set>
                                    <p:animEffect transition="in" filter="blinds(horizontal)">
                                      <p:cBhvr>
                                        <p:cTn id="22" dur="500"/>
                                        <p:tgtEl>
                                          <p:spTgt spid="3379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ChangeArrowheads="1"/>
          </p:cNvSpPr>
          <p:nvPr/>
        </p:nvSpPr>
        <p:spPr bwMode="auto">
          <a:xfrm>
            <a:off x="0" y="217103"/>
            <a:ext cx="8839200" cy="6277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defRPr>
                <a:solidFill>
                  <a:schemeClr val="tx1"/>
                </a:solidFill>
                <a:latin typeface="Arial" panose="020B0604020202020204" pitchFamily="34" charset="0"/>
                <a:ea typeface="宋体" panose="02010600030101010101" pitchFamily="2" charset="-122"/>
              </a:defRPr>
            </a:lvl1pPr>
            <a:lvl2pPr>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defRPr>
                <a:solidFill>
                  <a:schemeClr val="tx1"/>
                </a:solidFill>
                <a:latin typeface="Arial" panose="020B0604020202020204" pitchFamily="34" charset="0"/>
                <a:ea typeface="宋体" panose="02010600030101010101" pitchFamily="2" charset="-122"/>
              </a:defRPr>
            </a:lvl2pPr>
            <a:lvl3pPr>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defRPr>
                <a:solidFill>
                  <a:schemeClr val="tx1"/>
                </a:solidFill>
                <a:latin typeface="Arial" panose="020B0604020202020204" pitchFamily="34" charset="0"/>
                <a:ea typeface="宋体" panose="02010600030101010101" pitchFamily="2" charset="-122"/>
              </a:defRPr>
            </a:lvl3pPr>
            <a:lvl4pPr>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defRPr>
                <a:solidFill>
                  <a:schemeClr val="tx1"/>
                </a:solidFill>
                <a:latin typeface="Arial" panose="020B0604020202020204" pitchFamily="34" charset="0"/>
                <a:ea typeface="宋体" panose="02010600030101010101" pitchFamily="2" charset="-122"/>
              </a:defRPr>
            </a:lvl4pPr>
            <a:lvl5pPr>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400" b="1" dirty="0" smtClean="0">
                <a:solidFill>
                  <a:srgbClr val="000000"/>
                </a:solidFill>
                <a:latin typeface="楷体_GB2312" pitchFamily="49" charset="-122"/>
                <a:ea typeface="楷体_GB2312" pitchFamily="49" charset="-122"/>
              </a:rPr>
              <a:t>    Ba</a:t>
            </a:r>
            <a:r>
              <a:rPr lang="en-US" altLang="zh-CN" sz="2400" b="1" dirty="0">
                <a:solidFill>
                  <a:srgbClr val="000000"/>
                </a:solidFill>
                <a:latin typeface="楷体_GB2312" pitchFamily="49" charset="-122"/>
                <a:ea typeface="楷体_GB2312" pitchFamily="49" charset="-122"/>
              </a:rPr>
              <a:t>y</a:t>
            </a:r>
            <a:r>
              <a:rPr lang="en-US" altLang="zh-CN" sz="2400" b="1" dirty="0" smtClean="0">
                <a:solidFill>
                  <a:srgbClr val="000000"/>
                </a:solidFill>
                <a:latin typeface="楷体_GB2312" pitchFamily="49" charset="-122"/>
                <a:ea typeface="楷体_GB2312" pitchFamily="49" charset="-122"/>
              </a:rPr>
              <a:t>es</a:t>
            </a:r>
            <a:r>
              <a:rPr lang="zh-CN" altLang="en-US" sz="2400" b="1" dirty="0" smtClean="0">
                <a:solidFill>
                  <a:srgbClr val="000000"/>
                </a:solidFill>
                <a:latin typeface="楷体_GB2312" pitchFamily="49" charset="-122"/>
                <a:ea typeface="楷体_GB2312" pitchFamily="49" charset="-122"/>
              </a:rPr>
              <a:t>统计学派与经典统计学派在很多问题上都有分歧但是它们</a:t>
            </a:r>
            <a:r>
              <a:rPr lang="zh-CN" altLang="en-US" sz="2400" b="1" dirty="0" smtClean="0">
                <a:solidFill>
                  <a:srgbClr val="C00000"/>
                </a:solidFill>
                <a:latin typeface="楷体_GB2312" pitchFamily="49" charset="-122"/>
                <a:ea typeface="楷体_GB2312" pitchFamily="49" charset="-122"/>
              </a:rPr>
              <a:t>最根本的分歧</a:t>
            </a:r>
            <a:r>
              <a:rPr lang="zh-CN" altLang="en-US" sz="2400" b="1" dirty="0" smtClean="0">
                <a:solidFill>
                  <a:srgbClr val="000000"/>
                </a:solidFill>
                <a:latin typeface="楷体_GB2312" pitchFamily="49" charset="-122"/>
                <a:ea typeface="楷体_GB2312" pitchFamily="49" charset="-122"/>
              </a:rPr>
              <a:t>是</a:t>
            </a:r>
            <a:r>
              <a:rPr lang="en-US" altLang="zh-CN" sz="2400" b="1" dirty="0" smtClean="0">
                <a:solidFill>
                  <a:srgbClr val="000000"/>
                </a:solidFill>
                <a:latin typeface="楷体_GB2312" pitchFamily="49" charset="-122"/>
                <a:ea typeface="楷体_GB2312" pitchFamily="49" charset="-122"/>
              </a:rPr>
              <a:t>:</a:t>
            </a:r>
          </a:p>
          <a:p>
            <a:pPr>
              <a:lnSpc>
                <a:spcPct val="130000"/>
              </a:lnSpc>
            </a:pPr>
            <a:r>
              <a:rPr lang="zh-CN" altLang="en-US" sz="2400" b="1" dirty="0" smtClean="0">
                <a:solidFill>
                  <a:srgbClr val="000000"/>
                </a:solidFill>
                <a:latin typeface="楷体_GB2312" pitchFamily="49" charset="-122"/>
                <a:ea typeface="楷体_GB2312" pitchFamily="49" charset="-122"/>
              </a:rPr>
              <a:t>    </a:t>
            </a:r>
            <a:r>
              <a:rPr lang="zh-CN" altLang="en-US" sz="2400" b="1" dirty="0" smtClean="0">
                <a:solidFill>
                  <a:srgbClr val="C00000"/>
                </a:solidFill>
                <a:latin typeface="楷体_GB2312" pitchFamily="49" charset="-122"/>
                <a:ea typeface="楷体_GB2312" pitchFamily="49" charset="-122"/>
              </a:rPr>
              <a:t>第一，是否利用先验信息</a:t>
            </a:r>
            <a:r>
              <a:rPr lang="zh-CN" altLang="en-US" sz="2400" b="1" dirty="0" smtClean="0">
                <a:solidFill>
                  <a:srgbClr val="000000"/>
                </a:solidFill>
                <a:latin typeface="楷体_GB2312" pitchFamily="49" charset="-122"/>
                <a:ea typeface="楷体_GB2312" pitchFamily="49" charset="-122"/>
              </a:rPr>
              <a:t>。由于产品的设计、生产都有一定的继承性，这样就存在许多相关产品的信息以及先验信息可以利用，</a:t>
            </a:r>
            <a:r>
              <a:rPr lang="en-US" altLang="zh-CN" sz="2400" b="1" dirty="0" smtClean="0">
                <a:solidFill>
                  <a:srgbClr val="000000"/>
                </a:solidFill>
                <a:latin typeface="楷体_GB2312" pitchFamily="49" charset="-122"/>
                <a:ea typeface="楷体_GB2312" pitchFamily="49" charset="-122"/>
              </a:rPr>
              <a:t>B</a:t>
            </a:r>
            <a:r>
              <a:rPr lang="en-US" altLang="zh-CN" sz="2400" b="1" dirty="0">
                <a:solidFill>
                  <a:srgbClr val="000000"/>
                </a:solidFill>
                <a:latin typeface="楷体_GB2312" pitchFamily="49" charset="-122"/>
                <a:ea typeface="楷体_GB2312" pitchFamily="49" charset="-122"/>
              </a:rPr>
              <a:t>ay</a:t>
            </a:r>
            <a:r>
              <a:rPr lang="en-US" altLang="zh-CN" sz="2400" b="1" dirty="0" smtClean="0">
                <a:solidFill>
                  <a:srgbClr val="000000"/>
                </a:solidFill>
                <a:latin typeface="楷体_GB2312" pitchFamily="49" charset="-122"/>
                <a:ea typeface="楷体_GB2312" pitchFamily="49" charset="-122"/>
              </a:rPr>
              <a:t>es</a:t>
            </a:r>
            <a:r>
              <a:rPr lang="zh-CN" altLang="en-US" sz="2400" b="1" dirty="0" smtClean="0">
                <a:solidFill>
                  <a:srgbClr val="000000"/>
                </a:solidFill>
                <a:latin typeface="楷体_GB2312" pitchFamily="49" charset="-122"/>
                <a:ea typeface="楷体_GB2312" pitchFamily="49" charset="-122"/>
              </a:rPr>
              <a:t>统计学派认为利用这些先验信息不仅可以减少样本容量，而且在很多情况还可以提高统计精度；而经典统计学派忽略了这些信息。</a:t>
            </a:r>
          </a:p>
          <a:p>
            <a:pPr>
              <a:lnSpc>
                <a:spcPct val="130000"/>
              </a:lnSpc>
            </a:pPr>
            <a:r>
              <a:rPr lang="zh-CN" altLang="en-US" sz="2400" b="1" dirty="0" smtClean="0">
                <a:solidFill>
                  <a:srgbClr val="000000"/>
                </a:solidFill>
                <a:latin typeface="楷体_GB2312" pitchFamily="49" charset="-122"/>
                <a:ea typeface="楷体_GB2312" pitchFamily="49" charset="-122"/>
              </a:rPr>
              <a:t>    </a:t>
            </a:r>
            <a:r>
              <a:rPr lang="zh-CN" altLang="en-US" sz="2400" b="1" dirty="0" smtClean="0">
                <a:solidFill>
                  <a:srgbClr val="C00000"/>
                </a:solidFill>
                <a:latin typeface="楷体_GB2312" pitchFamily="49" charset="-122"/>
                <a:ea typeface="楷体_GB2312" pitchFamily="49" charset="-122"/>
              </a:rPr>
              <a:t>第二，是否将参数</a:t>
            </a:r>
            <a:r>
              <a:rPr lang="zh-CN" altLang="en-US" sz="2400" b="1" i="1" dirty="0" smtClean="0">
                <a:solidFill>
                  <a:srgbClr val="C00000"/>
                </a:solidFill>
                <a:effectLst>
                  <a:outerShdw blurRad="38100" dist="38100" dir="2700000" algn="tl">
                    <a:srgbClr val="FFFFFF"/>
                  </a:outerShdw>
                </a:effectLst>
                <a:latin typeface="楷体_GB2312" pitchFamily="49" charset="-122"/>
                <a:ea typeface="楷体_GB2312" pitchFamily="49" charset="-122"/>
                <a:sym typeface="Symbol" panose="05050102010706020507" pitchFamily="18" charset="2"/>
              </a:rPr>
              <a:t></a:t>
            </a:r>
            <a:r>
              <a:rPr lang="zh-CN" altLang="en-US" sz="2400" b="1" dirty="0" smtClean="0">
                <a:solidFill>
                  <a:srgbClr val="C00000"/>
                </a:solidFill>
                <a:latin typeface="楷体_GB2312" pitchFamily="49" charset="-122"/>
                <a:ea typeface="楷体_GB2312" pitchFamily="49" charset="-122"/>
              </a:rPr>
              <a:t>看成随机变量</a:t>
            </a:r>
            <a:r>
              <a:rPr lang="zh-CN" altLang="en-US" sz="2400" b="1" dirty="0" smtClean="0">
                <a:solidFill>
                  <a:srgbClr val="000000"/>
                </a:solidFill>
                <a:latin typeface="楷体_GB2312" pitchFamily="49" charset="-122"/>
                <a:ea typeface="楷体_GB2312" pitchFamily="49" charset="-122"/>
              </a:rPr>
              <a:t>。</a:t>
            </a:r>
            <a:r>
              <a:rPr lang="en-US" altLang="zh-CN" sz="2400" b="1" dirty="0" smtClean="0">
                <a:solidFill>
                  <a:srgbClr val="000000"/>
                </a:solidFill>
                <a:latin typeface="楷体_GB2312" pitchFamily="49" charset="-122"/>
                <a:ea typeface="楷体_GB2312" pitchFamily="49" charset="-122"/>
              </a:rPr>
              <a:t>B</a:t>
            </a:r>
            <a:r>
              <a:rPr lang="en-US" altLang="zh-CN" sz="2400" b="1" dirty="0">
                <a:solidFill>
                  <a:srgbClr val="000000"/>
                </a:solidFill>
                <a:latin typeface="楷体_GB2312" pitchFamily="49" charset="-122"/>
                <a:ea typeface="楷体_GB2312" pitchFamily="49" charset="-122"/>
              </a:rPr>
              <a:t>ay</a:t>
            </a:r>
            <a:r>
              <a:rPr lang="en-US" altLang="zh-CN" sz="2400" b="1" dirty="0" smtClean="0">
                <a:solidFill>
                  <a:srgbClr val="000000"/>
                </a:solidFill>
                <a:latin typeface="楷体_GB2312" pitchFamily="49" charset="-122"/>
                <a:ea typeface="楷体_GB2312" pitchFamily="49" charset="-122"/>
              </a:rPr>
              <a:t>es</a:t>
            </a:r>
            <a:r>
              <a:rPr lang="zh-CN" altLang="en-US" sz="2400" b="1" dirty="0" smtClean="0">
                <a:solidFill>
                  <a:srgbClr val="000000"/>
                </a:solidFill>
                <a:latin typeface="楷体_GB2312" pitchFamily="49" charset="-122"/>
                <a:ea typeface="楷体_GB2312" pitchFamily="49" charset="-122"/>
              </a:rPr>
              <a:t>统计学派的最基本的观点是</a:t>
            </a:r>
            <a:r>
              <a:rPr lang="en-US" altLang="zh-CN" sz="2400" b="1" dirty="0" smtClean="0">
                <a:solidFill>
                  <a:srgbClr val="000000"/>
                </a:solidFill>
                <a:latin typeface="楷体_GB2312" pitchFamily="49" charset="-122"/>
                <a:ea typeface="楷体_GB2312" pitchFamily="49" charset="-122"/>
              </a:rPr>
              <a:t>:</a:t>
            </a:r>
            <a:r>
              <a:rPr lang="zh-CN" altLang="en-US" sz="2400" b="1" dirty="0" smtClean="0">
                <a:solidFill>
                  <a:srgbClr val="0070C0"/>
                </a:solidFill>
                <a:latin typeface="楷体_GB2312" pitchFamily="49" charset="-122"/>
                <a:ea typeface="楷体_GB2312" pitchFamily="49" charset="-122"/>
              </a:rPr>
              <a:t>任一未知量</a:t>
            </a:r>
            <a:r>
              <a:rPr lang="zh-CN" altLang="en-US" sz="2400" b="1" i="1" dirty="0" smtClean="0">
                <a:solidFill>
                  <a:srgbClr val="0070C0"/>
                </a:solidFill>
                <a:effectLst>
                  <a:outerShdw blurRad="38100" dist="38100" dir="2700000" algn="tl">
                    <a:srgbClr val="FFFFFF"/>
                  </a:outerShdw>
                </a:effectLst>
                <a:latin typeface="楷体_GB2312" pitchFamily="49" charset="-122"/>
                <a:ea typeface="楷体_GB2312" pitchFamily="49" charset="-122"/>
                <a:sym typeface="Symbol" panose="05050102010706020507" pitchFamily="18" charset="2"/>
              </a:rPr>
              <a:t></a:t>
            </a:r>
            <a:r>
              <a:rPr lang="zh-CN" altLang="en-US" sz="2400" b="1" dirty="0" smtClean="0">
                <a:solidFill>
                  <a:srgbClr val="0070C0"/>
                </a:solidFill>
                <a:latin typeface="楷体_GB2312" pitchFamily="49" charset="-122"/>
                <a:ea typeface="楷体_GB2312" pitchFamily="49" charset="-122"/>
              </a:rPr>
              <a:t>都可以看成随机变量</a:t>
            </a:r>
            <a:r>
              <a:rPr lang="zh-CN" altLang="en-US" sz="2400" b="1" dirty="0" smtClean="0">
                <a:solidFill>
                  <a:srgbClr val="000000"/>
                </a:solidFill>
                <a:latin typeface="楷体_GB2312" pitchFamily="49" charset="-122"/>
                <a:ea typeface="楷体_GB2312" pitchFamily="49" charset="-122"/>
              </a:rPr>
              <a:t>，关于这个未知量的任何现有知识一般用一个概率分布去描述，这个</a:t>
            </a:r>
            <a:r>
              <a:rPr lang="zh-CN" altLang="en-US" sz="2400" b="1" dirty="0" smtClean="0">
                <a:solidFill>
                  <a:srgbClr val="0070C0"/>
                </a:solidFill>
                <a:latin typeface="楷体_GB2312" pitchFamily="49" charset="-122"/>
                <a:ea typeface="楷体_GB2312" pitchFamily="49" charset="-122"/>
              </a:rPr>
              <a:t>分布就是先验信息</a:t>
            </a:r>
            <a:r>
              <a:rPr lang="zh-CN" altLang="en-US" sz="2400" b="1" dirty="0" smtClean="0">
                <a:solidFill>
                  <a:srgbClr val="000000"/>
                </a:solidFill>
                <a:latin typeface="楷体_GB2312" pitchFamily="49" charset="-122"/>
                <a:ea typeface="楷体_GB2312" pitchFamily="49" charset="-122"/>
              </a:rPr>
              <a:t>（因为任一未知量都具有不确定性，而在表述不确定性时，概率与概率分布是最好的语言）。相反，经典统计学派却把未知量</a:t>
            </a:r>
            <a:r>
              <a:rPr lang="zh-CN" altLang="en-US" sz="2400" b="1" i="1" dirty="0" smtClean="0">
                <a:solidFill>
                  <a:srgbClr val="000000"/>
                </a:solidFill>
                <a:effectLst>
                  <a:outerShdw blurRad="38100" dist="38100" dir="2700000" algn="tl">
                    <a:srgbClr val="FFFFFF"/>
                  </a:outerShdw>
                </a:effectLst>
                <a:latin typeface="楷体_GB2312" pitchFamily="49" charset="-122"/>
                <a:ea typeface="楷体_GB2312" pitchFamily="49" charset="-122"/>
                <a:sym typeface="Symbol" panose="05050102010706020507" pitchFamily="18" charset="2"/>
              </a:rPr>
              <a:t> </a:t>
            </a:r>
            <a:r>
              <a:rPr lang="zh-CN" altLang="en-US" sz="2400" b="1" dirty="0" smtClean="0">
                <a:solidFill>
                  <a:srgbClr val="000000"/>
                </a:solidFill>
                <a:latin typeface="楷体_GB2312" pitchFamily="49" charset="-122"/>
                <a:ea typeface="楷体_GB2312" pitchFamily="49" charset="-122"/>
              </a:rPr>
              <a:t>就简单看成一个</a:t>
            </a:r>
            <a:r>
              <a:rPr lang="zh-CN" altLang="en-US" sz="2400" b="1" dirty="0" smtClean="0">
                <a:solidFill>
                  <a:srgbClr val="0070C0"/>
                </a:solidFill>
                <a:latin typeface="楷体_GB2312" pitchFamily="49" charset="-122"/>
                <a:ea typeface="楷体_GB2312" pitchFamily="49" charset="-122"/>
              </a:rPr>
              <a:t>确定但未知参数</a:t>
            </a:r>
            <a:r>
              <a:rPr lang="zh-CN" altLang="en-US" sz="2400" b="1" dirty="0" smtClean="0">
                <a:solidFill>
                  <a:srgbClr val="000000"/>
                </a:solidFill>
                <a:latin typeface="楷体_GB2312" pitchFamily="49" charset="-122"/>
                <a:ea typeface="楷体_GB2312" pitchFamily="49" charset="-122"/>
              </a:rPr>
              <a:t>，来对它进行统计推断。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892">
                                            <p:txEl>
                                              <p:pRg st="1" end="1"/>
                                            </p:txEl>
                                          </p:spTgt>
                                        </p:tgtEl>
                                        <p:attrNameLst>
                                          <p:attrName>style.visibility</p:attrName>
                                        </p:attrNameLst>
                                      </p:cBhvr>
                                      <p:to>
                                        <p:strVal val="visible"/>
                                      </p:to>
                                    </p:set>
                                    <p:animEffect transition="in" filter="blinds(horizontal)">
                                      <p:cBhvr>
                                        <p:cTn id="7" dur="500"/>
                                        <p:tgtEl>
                                          <p:spTgt spid="3789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892">
                                            <p:txEl>
                                              <p:pRg st="2" end="2"/>
                                            </p:txEl>
                                          </p:spTgt>
                                        </p:tgtEl>
                                        <p:attrNameLst>
                                          <p:attrName>style.visibility</p:attrName>
                                        </p:attrNameLst>
                                      </p:cBhvr>
                                      <p:to>
                                        <p:strVal val="visible"/>
                                      </p:to>
                                    </p:set>
                                    <p:animEffect transition="in" filter="blinds(horizontal)">
                                      <p:cBhvr>
                                        <p:cTn id="12" dur="500"/>
                                        <p:tgtEl>
                                          <p:spTgt spid="3789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0" name="Rectangle 6"/>
          <p:cNvSpPr>
            <a:spLocks noChangeArrowheads="1"/>
          </p:cNvSpPr>
          <p:nvPr/>
        </p:nvSpPr>
        <p:spPr bwMode="auto">
          <a:xfrm>
            <a:off x="457200" y="74712"/>
            <a:ext cx="8229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zh-CN" altLang="en-US" sz="3200" b="1" dirty="0" smtClean="0">
                <a:solidFill>
                  <a:srgbClr val="0070C0"/>
                </a:solidFill>
                <a:latin typeface="黑体" panose="02010609060101010101" pitchFamily="2" charset="-122"/>
                <a:ea typeface="黑体" panose="02010609060101010101" pitchFamily="2" charset="-122"/>
                <a:cs typeface="+mj-cs"/>
              </a:rPr>
              <a:t>贝叶斯公式</a:t>
            </a:r>
            <a:endParaRPr kumimoji="1" lang="zh-CN" altLang="en-US" sz="3200" b="1" dirty="0">
              <a:solidFill>
                <a:srgbClr val="0070C0"/>
              </a:solidFill>
              <a:latin typeface="黑体" panose="02010609060101010101" pitchFamily="2" charset="-122"/>
              <a:ea typeface="黑体" panose="02010609060101010101" pitchFamily="2" charset="-122"/>
              <a:cs typeface="+mj-cs"/>
            </a:endParaRPr>
          </a:p>
        </p:txBody>
      </p:sp>
      <p:sp>
        <p:nvSpPr>
          <p:cNvPr id="36871" name="Text Box 7"/>
          <p:cNvSpPr txBox="1">
            <a:spLocks noChangeArrowheads="1"/>
          </p:cNvSpPr>
          <p:nvPr/>
        </p:nvSpPr>
        <p:spPr bwMode="auto">
          <a:xfrm>
            <a:off x="533400" y="685800"/>
            <a:ext cx="8610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smtClean="0">
                <a:solidFill>
                  <a:srgbClr val="0070C0"/>
                </a:solidFill>
                <a:latin typeface="楷体_GB2312" pitchFamily="49" charset="-122"/>
                <a:ea typeface="楷体_GB2312" pitchFamily="49" charset="-122"/>
              </a:rPr>
              <a:t>（一）贝</a:t>
            </a:r>
            <a:r>
              <a:rPr lang="zh-CN" altLang="en-US" sz="2400" b="1" dirty="0" smtClean="0">
                <a:solidFill>
                  <a:srgbClr val="0070C0"/>
                </a:solidFill>
                <a:latin typeface="楷体_GB2312" pitchFamily="49" charset="-122"/>
                <a:ea typeface="楷体_GB2312" pitchFamily="49" charset="-122"/>
              </a:rPr>
              <a:t>叶斯公式的两种形式（密度函数、质量函数）</a:t>
            </a:r>
          </a:p>
        </p:txBody>
      </p:sp>
      <p:sp>
        <p:nvSpPr>
          <p:cNvPr id="36872" name="Rectangle 8"/>
          <p:cNvSpPr>
            <a:spLocks noChangeArrowheads="1"/>
          </p:cNvSpPr>
          <p:nvPr/>
        </p:nvSpPr>
        <p:spPr bwMode="auto">
          <a:xfrm>
            <a:off x="533400" y="1143000"/>
            <a:ext cx="81534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0000"/>
              </a:lnSpc>
              <a:spcBef>
                <a:spcPct val="0"/>
              </a:spcBef>
              <a:buClr>
                <a:srgbClr val="00FF00"/>
              </a:buClr>
              <a:buFont typeface="Wingdings" panose="05000000000000000000" pitchFamily="2" charset="2"/>
              <a:buNone/>
            </a:pPr>
            <a:r>
              <a:rPr lang="en-US" altLang="zh-CN" sz="2400" b="1" dirty="0" smtClean="0">
                <a:solidFill>
                  <a:srgbClr val="000000"/>
                </a:solidFill>
                <a:latin typeface="楷体_GB2312" pitchFamily="49" charset="-122"/>
                <a:ea typeface="楷体_GB2312" pitchFamily="49" charset="-122"/>
              </a:rPr>
              <a:t>1.</a:t>
            </a:r>
            <a:r>
              <a:rPr lang="zh-CN" altLang="en-US" sz="2400" b="1" dirty="0" smtClean="0">
                <a:solidFill>
                  <a:srgbClr val="0000FF"/>
                </a:solidFill>
                <a:latin typeface="楷体_GB2312" pitchFamily="49" charset="-122"/>
                <a:ea typeface="楷体_GB2312" pitchFamily="49" charset="-122"/>
              </a:rPr>
              <a:t>总体分布</a:t>
            </a:r>
            <a:r>
              <a:rPr lang="zh-CN" altLang="en-US" sz="2400" b="1" dirty="0" smtClean="0">
                <a:solidFill>
                  <a:srgbClr val="000000"/>
                </a:solidFill>
                <a:latin typeface="楷体_GB2312" pitchFamily="49" charset="-122"/>
                <a:ea typeface="楷体_GB2312" pitchFamily="49" charset="-122"/>
              </a:rPr>
              <a:t>依赖于参数</a:t>
            </a:r>
            <a:r>
              <a:rPr lang="zh-CN" altLang="en-US" sz="2400" b="1" i="1" dirty="0" smtClean="0">
                <a:solidFill>
                  <a:srgbClr val="000000"/>
                </a:solidFill>
                <a:effectLst>
                  <a:outerShdw blurRad="38100" dist="38100" dir="2700000" algn="tl">
                    <a:srgbClr val="FFFFFF"/>
                  </a:outerShdw>
                </a:effectLst>
                <a:sym typeface="Symbol" panose="05050102010706020507" pitchFamily="18" charset="2"/>
              </a:rPr>
              <a:t> </a:t>
            </a:r>
            <a:r>
              <a:rPr lang="zh-CN" altLang="en-US" sz="2400" b="1" dirty="0" smtClean="0">
                <a:solidFill>
                  <a:srgbClr val="000000"/>
                </a:solidFill>
                <a:latin typeface="楷体_GB2312" pitchFamily="49" charset="-122"/>
                <a:ea typeface="楷体_GB2312" pitchFamily="49" charset="-122"/>
              </a:rPr>
              <a:t>的概率函数在贝叶斯统计中记为</a:t>
            </a:r>
            <a:r>
              <a:rPr lang="en-US" altLang="zh-CN" sz="2400" b="1" i="1" dirty="0" smtClean="0">
                <a:solidFill>
                  <a:srgbClr val="000000"/>
                </a:solidFill>
                <a:latin typeface="Times New Roman" panose="02020603050405020304" pitchFamily="18" charset="0"/>
                <a:ea typeface="楷体_GB2312" pitchFamily="49" charset="-122"/>
              </a:rPr>
              <a:t>P (x </a:t>
            </a:r>
            <a:r>
              <a:rPr lang="en-US" altLang="zh-CN" sz="2400" b="1" i="1" dirty="0" smtClean="0">
                <a:solidFill>
                  <a:srgbClr val="000000"/>
                </a:solidFill>
                <a:latin typeface="Times New Roman" panose="02020603050405020304" pitchFamily="18" charset="0"/>
                <a:ea typeface="楷体_GB2312" pitchFamily="49" charset="-122"/>
                <a:sym typeface="Symbol" panose="05050102010706020507" pitchFamily="18" charset="2"/>
              </a:rPr>
              <a:t>|  </a:t>
            </a:r>
            <a:r>
              <a:rPr lang="en-US" altLang="zh-CN" sz="2400" b="1" i="1" dirty="0" smtClean="0">
                <a:solidFill>
                  <a:srgbClr val="000000"/>
                </a:solidFill>
                <a:latin typeface="Times New Roman" panose="02020603050405020304" pitchFamily="18" charset="0"/>
                <a:ea typeface="楷体_GB2312" pitchFamily="49" charset="-122"/>
              </a:rPr>
              <a:t>)</a:t>
            </a:r>
            <a:r>
              <a:rPr lang="zh-CN" altLang="en-US" sz="2400" b="1" dirty="0" smtClean="0">
                <a:solidFill>
                  <a:srgbClr val="000000"/>
                </a:solidFill>
                <a:latin typeface="楷体_GB2312" pitchFamily="49" charset="-122"/>
                <a:ea typeface="楷体_GB2312" pitchFamily="49" charset="-122"/>
              </a:rPr>
              <a:t>，它表示在随机变量</a:t>
            </a:r>
            <a:r>
              <a:rPr lang="en-US" altLang="zh-CN" sz="2400" b="1" i="1" dirty="0" smtClean="0">
                <a:solidFill>
                  <a:srgbClr val="000000"/>
                </a:solidFill>
                <a:latin typeface="楷体_GB2312" pitchFamily="49" charset="-122"/>
                <a:ea typeface="楷体_GB2312" pitchFamily="49" charset="-122"/>
              </a:rPr>
              <a:t>θ</a:t>
            </a:r>
            <a:r>
              <a:rPr lang="zh-CN" altLang="en-US" sz="2400" b="1" dirty="0" smtClean="0">
                <a:solidFill>
                  <a:srgbClr val="000000"/>
                </a:solidFill>
                <a:latin typeface="楷体_GB2312" pitchFamily="49" charset="-122"/>
                <a:ea typeface="楷体_GB2312" pitchFamily="49" charset="-122"/>
              </a:rPr>
              <a:t>取某个给定值时总体的</a:t>
            </a:r>
            <a:r>
              <a:rPr lang="zh-CN" altLang="en-US" sz="2400" b="1" dirty="0" smtClean="0">
                <a:solidFill>
                  <a:srgbClr val="0000FF"/>
                </a:solidFill>
                <a:latin typeface="楷体_GB2312" pitchFamily="49" charset="-122"/>
                <a:ea typeface="楷体_GB2312" pitchFamily="49" charset="-122"/>
              </a:rPr>
              <a:t>条件概率函数；</a:t>
            </a:r>
            <a:r>
              <a:rPr lang="zh-CN" altLang="en-US" sz="2400" b="1" dirty="0" smtClean="0">
                <a:solidFill>
                  <a:srgbClr val="000000"/>
                </a:solidFill>
                <a:latin typeface="楷体_GB2312" pitchFamily="49" charset="-122"/>
                <a:ea typeface="楷体_GB2312" pitchFamily="49" charset="-122"/>
              </a:rPr>
              <a:t> </a:t>
            </a:r>
          </a:p>
          <a:p>
            <a:pPr>
              <a:lnSpc>
                <a:spcPct val="110000"/>
              </a:lnSpc>
              <a:buClr>
                <a:srgbClr val="00FF00"/>
              </a:buClr>
              <a:buFont typeface="Wingdings" panose="05000000000000000000" pitchFamily="2" charset="2"/>
              <a:buNone/>
            </a:pPr>
            <a:r>
              <a:rPr lang="en-US" altLang="zh-CN" sz="2400" b="1" dirty="0" smtClean="0">
                <a:solidFill>
                  <a:srgbClr val="000000"/>
                </a:solidFill>
                <a:latin typeface="楷体_GB2312" pitchFamily="49" charset="-122"/>
                <a:ea typeface="楷体_GB2312" pitchFamily="49" charset="-122"/>
              </a:rPr>
              <a:t>2.</a:t>
            </a:r>
            <a:r>
              <a:rPr lang="zh-CN" altLang="en-US" sz="2400" b="1" dirty="0" smtClean="0">
                <a:solidFill>
                  <a:srgbClr val="000000"/>
                </a:solidFill>
                <a:latin typeface="楷体_GB2312" pitchFamily="49" charset="-122"/>
                <a:ea typeface="楷体_GB2312" pitchFamily="49" charset="-122"/>
              </a:rPr>
              <a:t>根据参数</a:t>
            </a:r>
            <a:r>
              <a:rPr lang="zh-CN" altLang="en-US" sz="2400" b="1" i="1" dirty="0" smtClean="0">
                <a:solidFill>
                  <a:srgbClr val="000000"/>
                </a:solidFill>
                <a:effectLst>
                  <a:outerShdw blurRad="38100" dist="38100" dir="2700000" algn="tl">
                    <a:srgbClr val="FFFFFF"/>
                  </a:outerShdw>
                </a:effectLst>
                <a:sym typeface="Symbol" panose="05050102010706020507" pitchFamily="18" charset="2"/>
              </a:rPr>
              <a:t> </a:t>
            </a:r>
            <a:r>
              <a:rPr lang="zh-CN" altLang="en-US" sz="2400" b="1" dirty="0" smtClean="0">
                <a:solidFill>
                  <a:srgbClr val="000000"/>
                </a:solidFill>
                <a:latin typeface="楷体_GB2312" pitchFamily="49" charset="-122"/>
                <a:ea typeface="楷体_GB2312" pitchFamily="49" charset="-122"/>
              </a:rPr>
              <a:t>的先验信息可确定</a:t>
            </a:r>
            <a:r>
              <a:rPr lang="zh-CN" altLang="en-US" sz="2400" b="1" dirty="0" smtClean="0">
                <a:solidFill>
                  <a:srgbClr val="0000FF"/>
                </a:solidFill>
                <a:ea typeface="楷体_GB2312" pitchFamily="49" charset="-122"/>
              </a:rPr>
              <a:t>先验分布</a:t>
            </a:r>
            <a:r>
              <a:rPr lang="zh-CN" altLang="en-US" sz="2400" b="1" i="1" dirty="0" smtClean="0">
                <a:solidFill>
                  <a:srgbClr val="0000FF"/>
                </a:solidFill>
                <a:ea typeface="楷体_GB2312" pitchFamily="49" charset="-122"/>
                <a:sym typeface="Symbol" panose="05050102010706020507" pitchFamily="18" charset="2"/>
              </a:rPr>
              <a:t></a:t>
            </a:r>
            <a:r>
              <a:rPr lang="en-US" altLang="zh-CN" sz="2400" b="1" dirty="0" smtClean="0">
                <a:solidFill>
                  <a:srgbClr val="0000FF"/>
                </a:solidFill>
                <a:ea typeface="楷体_GB2312" pitchFamily="49" charset="-122"/>
                <a:sym typeface="Symbol" panose="05050102010706020507" pitchFamily="18" charset="2"/>
              </a:rPr>
              <a:t>(</a:t>
            </a:r>
            <a:r>
              <a:rPr lang="en-US" altLang="zh-CN" sz="2400" b="1" i="1" dirty="0" smtClean="0">
                <a:solidFill>
                  <a:srgbClr val="0000FF"/>
                </a:solidFill>
                <a:effectLst>
                  <a:outerShdw blurRad="38100" dist="38100" dir="2700000" algn="tl">
                    <a:srgbClr val="000000"/>
                  </a:outerShdw>
                </a:effectLst>
                <a:sym typeface="Symbol" panose="05050102010706020507" pitchFamily="18" charset="2"/>
              </a:rPr>
              <a:t> </a:t>
            </a:r>
            <a:r>
              <a:rPr lang="en-US" altLang="zh-CN" sz="2400" b="1" dirty="0" smtClean="0">
                <a:solidFill>
                  <a:srgbClr val="0000FF"/>
                </a:solidFill>
                <a:ea typeface="楷体_GB2312" pitchFamily="49" charset="-122"/>
                <a:sym typeface="Symbol" panose="05050102010706020507" pitchFamily="18" charset="2"/>
              </a:rPr>
              <a:t>)</a:t>
            </a:r>
            <a:r>
              <a:rPr lang="zh-CN" altLang="en-US" sz="2400" b="1" dirty="0" smtClean="0">
                <a:solidFill>
                  <a:srgbClr val="0000FF"/>
                </a:solidFill>
                <a:latin typeface="楷体_GB2312" pitchFamily="49" charset="-122"/>
                <a:ea typeface="楷体_GB2312" pitchFamily="49" charset="-122"/>
              </a:rPr>
              <a:t>； </a:t>
            </a:r>
          </a:p>
          <a:p>
            <a:pPr>
              <a:lnSpc>
                <a:spcPct val="110000"/>
              </a:lnSpc>
              <a:buClr>
                <a:srgbClr val="00FF00"/>
              </a:buClr>
              <a:buFont typeface="Wingdings" panose="05000000000000000000" pitchFamily="2" charset="2"/>
              <a:buNone/>
            </a:pPr>
            <a:r>
              <a:rPr lang="en-US" altLang="zh-CN" sz="2400" b="1" dirty="0" smtClean="0">
                <a:solidFill>
                  <a:srgbClr val="000000"/>
                </a:solidFill>
                <a:latin typeface="楷体_GB2312" pitchFamily="49" charset="-122"/>
                <a:ea typeface="楷体_GB2312" pitchFamily="49" charset="-122"/>
              </a:rPr>
              <a:t>3.</a:t>
            </a:r>
            <a:r>
              <a:rPr lang="zh-CN" altLang="en-US" sz="2400" b="1" dirty="0" smtClean="0">
                <a:solidFill>
                  <a:srgbClr val="000000"/>
                </a:solidFill>
                <a:latin typeface="楷体_GB2312" pitchFamily="49" charset="-122"/>
                <a:ea typeface="楷体_GB2312" pitchFamily="49" charset="-122"/>
              </a:rPr>
              <a:t>从贝叶斯观点看，样本 </a:t>
            </a:r>
            <a:r>
              <a:rPr lang="en-US" altLang="zh-CN" sz="2400" b="1" i="1" dirty="0" smtClean="0">
                <a:solidFill>
                  <a:srgbClr val="000000"/>
                </a:solidFill>
                <a:latin typeface="Times New Roman" panose="02020603050405020304" pitchFamily="18" charset="0"/>
                <a:ea typeface="楷体_GB2312" pitchFamily="49" charset="-122"/>
              </a:rPr>
              <a:t>x=</a:t>
            </a:r>
            <a:r>
              <a:rPr lang="zh-CN" altLang="en-US" sz="2400" b="1" dirty="0" smtClean="0">
                <a:solidFill>
                  <a:srgbClr val="000000"/>
                </a:solidFill>
                <a:latin typeface="Times New Roman" panose="02020603050405020304" pitchFamily="18" charset="0"/>
                <a:ea typeface="楷体_GB2312" pitchFamily="49" charset="-122"/>
              </a:rPr>
              <a:t>（</a:t>
            </a:r>
            <a:r>
              <a:rPr lang="en-US" altLang="zh-CN" sz="2400" b="1" i="1" dirty="0" smtClean="0">
                <a:solidFill>
                  <a:srgbClr val="000000"/>
                </a:solidFill>
                <a:latin typeface="Times New Roman" panose="02020603050405020304" pitchFamily="18" charset="0"/>
                <a:ea typeface="楷体_GB2312" pitchFamily="49" charset="-122"/>
              </a:rPr>
              <a:t>x</a:t>
            </a:r>
            <a:r>
              <a:rPr lang="en-US" altLang="zh-CN" sz="2400" b="1" i="1" baseline="-30000" dirty="0" smtClean="0">
                <a:solidFill>
                  <a:srgbClr val="000000"/>
                </a:solidFill>
                <a:latin typeface="Times New Roman" panose="02020603050405020304" pitchFamily="18" charset="0"/>
                <a:ea typeface="楷体_GB2312" pitchFamily="49" charset="-122"/>
              </a:rPr>
              <a:t>1</a:t>
            </a:r>
            <a:r>
              <a:rPr lang="en-US" altLang="zh-CN" sz="2400" b="1" i="1" dirty="0" smtClean="0">
                <a:solidFill>
                  <a:srgbClr val="000000"/>
                </a:solidFill>
                <a:latin typeface="Times New Roman" panose="02020603050405020304" pitchFamily="18" charset="0"/>
                <a:ea typeface="楷体_GB2312" pitchFamily="49" charset="-122"/>
              </a:rPr>
              <a:t>, x</a:t>
            </a:r>
            <a:r>
              <a:rPr lang="en-US" altLang="zh-CN" sz="2400" b="1" i="1" baseline="-30000" dirty="0" smtClean="0">
                <a:solidFill>
                  <a:srgbClr val="000000"/>
                </a:solidFill>
                <a:latin typeface="Times New Roman" panose="02020603050405020304" pitchFamily="18" charset="0"/>
                <a:ea typeface="楷体_GB2312" pitchFamily="49" charset="-122"/>
              </a:rPr>
              <a:t>2 </a:t>
            </a:r>
            <a:r>
              <a:rPr lang="en-US" altLang="zh-CN" sz="2400" b="1" i="1" dirty="0" smtClean="0">
                <a:solidFill>
                  <a:srgbClr val="000000"/>
                </a:solidFill>
                <a:latin typeface="Times New Roman" panose="02020603050405020304" pitchFamily="18" charset="0"/>
                <a:ea typeface="楷体_GB2312" pitchFamily="49" charset="-122"/>
              </a:rPr>
              <a:t>,</a:t>
            </a:r>
            <a:r>
              <a:rPr lang="en-US" altLang="zh-CN" sz="2400" b="1" i="1" baseline="-30000" dirty="0" smtClean="0">
                <a:solidFill>
                  <a:srgbClr val="000000"/>
                </a:solidFill>
                <a:latin typeface="Times New Roman" panose="02020603050405020304" pitchFamily="18" charset="0"/>
                <a:ea typeface="楷体_GB2312" pitchFamily="49" charset="-122"/>
              </a:rPr>
              <a:t> </a:t>
            </a:r>
            <a:r>
              <a:rPr lang="en-US" altLang="zh-CN" sz="2400" b="1" i="1" dirty="0" smtClean="0">
                <a:solidFill>
                  <a:srgbClr val="000000"/>
                </a:solidFill>
                <a:latin typeface="Times New Roman" panose="02020603050405020304" pitchFamily="18" charset="0"/>
                <a:ea typeface="楷体_GB2312" pitchFamily="49" charset="-122"/>
              </a:rPr>
              <a:t>…, </a:t>
            </a:r>
            <a:r>
              <a:rPr lang="en-US" altLang="zh-CN" sz="2400" b="1" i="1" dirty="0" err="1" smtClean="0">
                <a:solidFill>
                  <a:srgbClr val="000000"/>
                </a:solidFill>
                <a:latin typeface="Times New Roman" panose="02020603050405020304" pitchFamily="18" charset="0"/>
                <a:ea typeface="楷体_GB2312" pitchFamily="49" charset="-122"/>
              </a:rPr>
              <a:t>x</a:t>
            </a:r>
            <a:r>
              <a:rPr lang="en-US" altLang="zh-CN" sz="2400" b="1" i="1" baseline="-30000" dirty="0" err="1" smtClean="0">
                <a:solidFill>
                  <a:srgbClr val="000000"/>
                </a:solidFill>
                <a:latin typeface="Times New Roman" panose="02020603050405020304" pitchFamily="18" charset="0"/>
                <a:ea typeface="楷体_GB2312" pitchFamily="49" charset="-122"/>
              </a:rPr>
              <a:t>n</a:t>
            </a:r>
            <a:r>
              <a:rPr lang="en-US" altLang="zh-CN" sz="2400" b="1" i="1" baseline="-30000" dirty="0" smtClean="0">
                <a:solidFill>
                  <a:srgbClr val="000000"/>
                </a:solidFill>
                <a:ea typeface="楷体_GB2312" pitchFamily="49" charset="-122"/>
              </a:rPr>
              <a:t> </a:t>
            </a:r>
            <a:r>
              <a:rPr lang="zh-CN" altLang="en-US" sz="2400" b="1" dirty="0" smtClean="0">
                <a:solidFill>
                  <a:srgbClr val="000000"/>
                </a:solidFill>
                <a:ea typeface="楷体_GB2312" pitchFamily="49" charset="-122"/>
              </a:rPr>
              <a:t>）</a:t>
            </a:r>
            <a:r>
              <a:rPr lang="zh-CN" altLang="en-US" sz="2400" b="1" dirty="0" smtClean="0">
                <a:solidFill>
                  <a:srgbClr val="000000"/>
                </a:solidFill>
                <a:latin typeface="楷体_GB2312" pitchFamily="49" charset="-122"/>
                <a:ea typeface="楷体_GB2312" pitchFamily="49" charset="-122"/>
              </a:rPr>
              <a:t>的产生分两步</a:t>
            </a:r>
            <a:r>
              <a:rPr lang="zh-CN" altLang="en-US" sz="2400" b="1" dirty="0">
                <a:solidFill>
                  <a:srgbClr val="000000"/>
                </a:solidFill>
                <a:latin typeface="楷体_GB2312" pitchFamily="49" charset="-122"/>
                <a:ea typeface="楷体_GB2312" pitchFamily="49" charset="-122"/>
              </a:rPr>
              <a:t>：</a:t>
            </a:r>
            <a:r>
              <a:rPr lang="zh-CN" altLang="en-US" sz="2400" b="1" dirty="0" smtClean="0">
                <a:solidFill>
                  <a:srgbClr val="000000"/>
                </a:solidFill>
                <a:latin typeface="楷体_GB2312" pitchFamily="49" charset="-122"/>
                <a:ea typeface="楷体_GB2312" pitchFamily="49" charset="-122"/>
              </a:rPr>
              <a:t>首先从先验分布</a:t>
            </a:r>
            <a:r>
              <a:rPr lang="zh-CN" altLang="en-US" sz="2400" b="1" dirty="0" smtClean="0">
                <a:solidFill>
                  <a:srgbClr val="000000"/>
                </a:solidFill>
                <a:ea typeface="楷体_GB2312" pitchFamily="49" charset="-122"/>
                <a:sym typeface="Symbol" panose="05050102010706020507" pitchFamily="18" charset="2"/>
              </a:rPr>
              <a:t></a:t>
            </a:r>
            <a:r>
              <a:rPr lang="en-US" altLang="zh-CN" sz="2400" b="1" dirty="0" smtClean="0">
                <a:solidFill>
                  <a:srgbClr val="000000"/>
                </a:solidFill>
                <a:ea typeface="楷体_GB2312" pitchFamily="49" charset="-122"/>
                <a:sym typeface="Symbol" panose="05050102010706020507" pitchFamily="18" charset="2"/>
              </a:rPr>
              <a:t>(</a:t>
            </a:r>
            <a:r>
              <a:rPr lang="en-US" altLang="zh-CN" sz="2400" b="1" i="1" dirty="0" smtClean="0">
                <a:solidFill>
                  <a:srgbClr val="000000"/>
                </a:solidFill>
                <a:effectLst>
                  <a:outerShdw blurRad="38100" dist="38100" dir="2700000" algn="tl">
                    <a:srgbClr val="FFFFFF"/>
                  </a:outerShdw>
                </a:effectLst>
                <a:sym typeface="Symbol" panose="05050102010706020507" pitchFamily="18" charset="2"/>
              </a:rPr>
              <a:t> </a:t>
            </a:r>
            <a:r>
              <a:rPr lang="en-US" altLang="zh-CN" sz="2400" b="1" dirty="0" smtClean="0">
                <a:solidFill>
                  <a:srgbClr val="000000"/>
                </a:solidFill>
                <a:ea typeface="楷体_GB2312" pitchFamily="49" charset="-122"/>
                <a:sym typeface="Symbol" panose="05050102010706020507" pitchFamily="18" charset="2"/>
              </a:rPr>
              <a:t>)</a:t>
            </a:r>
            <a:r>
              <a:rPr lang="zh-CN" altLang="en-US" sz="2400" b="1" dirty="0" smtClean="0">
                <a:solidFill>
                  <a:srgbClr val="000000"/>
                </a:solidFill>
                <a:latin typeface="楷体_GB2312" pitchFamily="49" charset="-122"/>
                <a:ea typeface="楷体_GB2312" pitchFamily="49" charset="-122"/>
              </a:rPr>
              <a:t>产生一个样本</a:t>
            </a:r>
            <a:r>
              <a:rPr lang="zh-CN" altLang="en-US" sz="2400" b="1" i="1" dirty="0" smtClean="0">
                <a:solidFill>
                  <a:srgbClr val="000000"/>
                </a:solidFill>
                <a:effectLst>
                  <a:outerShdw blurRad="38100" dist="38100" dir="2700000" algn="tl">
                    <a:srgbClr val="FFFFFF"/>
                  </a:outerShdw>
                </a:effectLst>
                <a:sym typeface="Symbol" panose="05050102010706020507" pitchFamily="18" charset="2"/>
              </a:rPr>
              <a:t></a:t>
            </a:r>
            <a:r>
              <a:rPr lang="en-US" altLang="zh-CN" sz="2400" b="1" baseline="-25000" dirty="0" smtClean="0">
                <a:solidFill>
                  <a:srgbClr val="000000"/>
                </a:solidFill>
                <a:ea typeface="楷体_GB2312" pitchFamily="49" charset="-122"/>
              </a:rPr>
              <a:t>0</a:t>
            </a:r>
            <a:r>
              <a:rPr lang="zh-CN" altLang="en-US" sz="2400" b="1" dirty="0" smtClean="0">
                <a:solidFill>
                  <a:srgbClr val="000000"/>
                </a:solidFill>
                <a:latin typeface="楷体_GB2312" pitchFamily="49" charset="-122"/>
                <a:ea typeface="楷体_GB2312" pitchFamily="49" charset="-122"/>
              </a:rPr>
              <a:t>，然后从</a:t>
            </a:r>
            <a:r>
              <a:rPr lang="en-US" altLang="zh-CN" sz="2400" b="1" i="1" dirty="0" smtClean="0">
                <a:solidFill>
                  <a:srgbClr val="000000"/>
                </a:solidFill>
                <a:latin typeface="Times New Roman" panose="02020603050405020304" pitchFamily="18" charset="0"/>
                <a:ea typeface="楷体_GB2312" pitchFamily="49" charset="-122"/>
              </a:rPr>
              <a:t>P (x |</a:t>
            </a:r>
            <a:r>
              <a:rPr lang="en-US" altLang="zh-CN" sz="2400" b="1" i="1" dirty="0" smtClean="0">
                <a:solidFill>
                  <a:srgbClr val="000000"/>
                </a:solidFill>
                <a:latin typeface="Times New Roman" panose="02020603050405020304" pitchFamily="18" charset="0"/>
                <a:ea typeface="楷体_GB2312" pitchFamily="49" charset="-122"/>
                <a:sym typeface="Symbol" panose="05050102010706020507" pitchFamily="18" charset="2"/>
              </a:rPr>
              <a:t></a:t>
            </a:r>
            <a:r>
              <a:rPr lang="en-US" altLang="zh-CN" sz="2400" b="1" i="1" baseline="-25000" dirty="0" smtClean="0">
                <a:solidFill>
                  <a:srgbClr val="000000"/>
                </a:solidFill>
                <a:latin typeface="Times New Roman" panose="02020603050405020304" pitchFamily="18" charset="0"/>
                <a:ea typeface="楷体_GB2312" pitchFamily="49" charset="-122"/>
              </a:rPr>
              <a:t>0</a:t>
            </a:r>
            <a:r>
              <a:rPr lang="en-US" altLang="zh-CN" sz="2400" b="1" i="1" dirty="0" smtClean="0">
                <a:solidFill>
                  <a:srgbClr val="000000"/>
                </a:solidFill>
                <a:latin typeface="Times New Roman" panose="02020603050405020304" pitchFamily="18" charset="0"/>
                <a:ea typeface="楷体_GB2312" pitchFamily="49" charset="-122"/>
              </a:rPr>
              <a:t>)</a:t>
            </a:r>
            <a:r>
              <a:rPr lang="zh-CN" altLang="en-US" sz="2400" b="1" dirty="0" smtClean="0">
                <a:solidFill>
                  <a:srgbClr val="000000"/>
                </a:solidFill>
                <a:ea typeface="楷体_GB2312" pitchFamily="49" charset="-122"/>
              </a:rPr>
              <a:t>中独立</a:t>
            </a:r>
            <a:r>
              <a:rPr lang="zh-CN" altLang="en-US" sz="2400" b="1" dirty="0" smtClean="0">
                <a:solidFill>
                  <a:srgbClr val="000000"/>
                </a:solidFill>
                <a:latin typeface="楷体_GB2312" pitchFamily="49" charset="-122"/>
                <a:ea typeface="楷体_GB2312" pitchFamily="49" charset="-122"/>
              </a:rPr>
              <a:t>产生一组样本，这组样本的</a:t>
            </a:r>
            <a:r>
              <a:rPr lang="zh-CN" altLang="en-US" sz="2400" b="1" dirty="0" smtClean="0">
                <a:solidFill>
                  <a:srgbClr val="0000FF"/>
                </a:solidFill>
                <a:latin typeface="楷体_GB2312" pitchFamily="49" charset="-122"/>
                <a:ea typeface="楷体_GB2312" pitchFamily="49" charset="-122"/>
              </a:rPr>
              <a:t>联合条件概率</a:t>
            </a:r>
            <a:r>
              <a:rPr lang="zh-CN" altLang="en-US" sz="2400" b="1" dirty="0" smtClean="0">
                <a:latin typeface="楷体_GB2312" pitchFamily="49" charset="-122"/>
                <a:ea typeface="楷体_GB2312" pitchFamily="49" charset="-122"/>
              </a:rPr>
              <a:t>正</a:t>
            </a:r>
            <a:r>
              <a:rPr lang="zh-CN" altLang="en-US" sz="2400" b="1" dirty="0">
                <a:latin typeface="楷体_GB2312" pitchFamily="49" charset="-122"/>
                <a:ea typeface="楷体_GB2312" pitchFamily="49" charset="-122"/>
              </a:rPr>
              <a:t>比</a:t>
            </a:r>
            <a:r>
              <a:rPr lang="zh-CN" altLang="en-US" sz="2400" b="1" dirty="0" smtClean="0">
                <a:latin typeface="楷体_GB2312" pitchFamily="49" charset="-122"/>
                <a:ea typeface="楷体_GB2312" pitchFamily="49" charset="-122"/>
              </a:rPr>
              <a:t>于</a:t>
            </a:r>
            <a:endParaRPr lang="zh-CN" altLang="en-US" sz="2400" b="1" dirty="0" smtClean="0">
              <a:solidFill>
                <a:srgbClr val="000000"/>
              </a:solidFill>
              <a:latin typeface="楷体_GB2312" pitchFamily="49" charset="-122"/>
              <a:ea typeface="楷体_GB2312" pitchFamily="49" charset="-122"/>
            </a:endParaRPr>
          </a:p>
          <a:p>
            <a:pPr>
              <a:lnSpc>
                <a:spcPct val="110000"/>
              </a:lnSpc>
              <a:buClr>
                <a:srgbClr val="00FF00"/>
              </a:buClr>
              <a:buFont typeface="Wingdings" panose="05000000000000000000" pitchFamily="2" charset="2"/>
              <a:buNone/>
            </a:pPr>
            <a:endParaRPr lang="en-US" altLang="zh-CN" sz="2400" b="1" dirty="0" smtClean="0">
              <a:solidFill>
                <a:srgbClr val="000000"/>
              </a:solidFill>
              <a:latin typeface="楷体_GB2312" pitchFamily="49" charset="-122"/>
              <a:ea typeface="楷体_GB2312" pitchFamily="49" charset="-122"/>
            </a:endParaRPr>
          </a:p>
        </p:txBody>
      </p:sp>
      <p:graphicFrame>
        <p:nvGraphicFramePr>
          <p:cNvPr id="36873" name="Object 9"/>
          <p:cNvGraphicFramePr>
            <a:graphicFrameLocks noChangeAspect="1"/>
          </p:cNvGraphicFramePr>
          <p:nvPr>
            <p:extLst>
              <p:ext uri="{D42A27DB-BD31-4B8C-83A1-F6EECF244321}">
                <p14:modId xmlns:p14="http://schemas.microsoft.com/office/powerpoint/2010/main" val="4154381994"/>
              </p:ext>
            </p:extLst>
          </p:nvPr>
        </p:nvGraphicFramePr>
        <p:xfrm>
          <a:off x="2483768" y="4264480"/>
          <a:ext cx="3365500" cy="965200"/>
        </p:xfrm>
        <a:graphic>
          <a:graphicData uri="http://schemas.openxmlformats.org/presentationml/2006/ole">
            <mc:AlternateContent xmlns:mc="http://schemas.openxmlformats.org/markup-compatibility/2006">
              <mc:Choice xmlns:v="urn:schemas-microsoft-com:vml" Requires="v">
                <p:oleObj spid="_x0000_s54349" name="Equation" r:id="rId3" imgW="2501900" imgH="723900" progId="Equation.DSMT4">
                  <p:embed/>
                </p:oleObj>
              </mc:Choice>
              <mc:Fallback>
                <p:oleObj name="Equation" r:id="rId3" imgW="2501900" imgH="723900" progId="Equation.DSMT4">
                  <p:embed/>
                  <p:pic>
                    <p:nvPicPr>
                      <p:cNvPr id="0" name="图片 5429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4264480"/>
                        <a:ext cx="3365500"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75" name="Rectangle 11"/>
          <p:cNvSpPr>
            <a:spLocks noChangeArrowheads="1"/>
          </p:cNvSpPr>
          <p:nvPr/>
        </p:nvSpPr>
        <p:spPr bwMode="auto">
          <a:xfrm>
            <a:off x="604015" y="5346453"/>
            <a:ext cx="828846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smtClean="0">
                <a:solidFill>
                  <a:srgbClr val="000000"/>
                </a:solidFill>
                <a:latin typeface="楷体_GB2312" pitchFamily="49" charset="-122"/>
                <a:ea typeface="楷体_GB2312" pitchFamily="49" charset="-122"/>
              </a:rPr>
              <a:t>这个分布综合了</a:t>
            </a:r>
            <a:r>
              <a:rPr lang="zh-CN" altLang="en-US" sz="2400" b="1" dirty="0" smtClean="0">
                <a:solidFill>
                  <a:srgbClr val="0000FF"/>
                </a:solidFill>
                <a:latin typeface="楷体_GB2312" pitchFamily="49" charset="-122"/>
                <a:ea typeface="楷体_GB2312" pitchFamily="49" charset="-122"/>
              </a:rPr>
              <a:t>总体信息</a:t>
            </a:r>
            <a:r>
              <a:rPr lang="zh-CN" altLang="en-US" sz="2400" b="1" dirty="0" smtClean="0">
                <a:solidFill>
                  <a:srgbClr val="000000"/>
                </a:solidFill>
                <a:latin typeface="楷体_GB2312" pitchFamily="49" charset="-122"/>
                <a:ea typeface="楷体_GB2312" pitchFamily="49" charset="-122"/>
              </a:rPr>
              <a:t>和</a:t>
            </a:r>
            <a:r>
              <a:rPr lang="zh-CN" altLang="en-US" sz="2400" b="1" dirty="0">
                <a:solidFill>
                  <a:srgbClr val="0000FF"/>
                </a:solidFill>
                <a:latin typeface="楷体_GB2312" pitchFamily="49" charset="-122"/>
                <a:ea typeface="楷体_GB2312" pitchFamily="49" charset="-122"/>
              </a:rPr>
              <a:t>样本信息</a:t>
            </a:r>
            <a:r>
              <a:rPr lang="en-US" altLang="zh-CN" sz="2400" b="1" dirty="0" smtClean="0">
                <a:solidFill>
                  <a:srgbClr val="000000"/>
                </a:solidFill>
                <a:latin typeface="楷体_GB2312" pitchFamily="49" charset="-122"/>
                <a:ea typeface="楷体_GB2312" pitchFamily="49" charset="-122"/>
              </a:rPr>
              <a:t>,</a:t>
            </a:r>
            <a:r>
              <a:rPr lang="zh-CN" altLang="en-US" sz="2400" b="1" dirty="0" smtClean="0">
                <a:solidFill>
                  <a:srgbClr val="000000"/>
                </a:solidFill>
                <a:latin typeface="楷体_GB2312" pitchFamily="49" charset="-122"/>
                <a:ea typeface="楷体_GB2312" pitchFamily="49" charset="-122"/>
              </a:rPr>
              <a:t>合称为</a:t>
            </a:r>
            <a:r>
              <a:rPr lang="zh-CN" altLang="en-US" sz="2400" b="1" dirty="0">
                <a:solidFill>
                  <a:srgbClr val="0000FF"/>
                </a:solidFill>
                <a:latin typeface="楷体_GB2312" pitchFamily="49" charset="-122"/>
                <a:ea typeface="楷体_GB2312" pitchFamily="49" charset="-122"/>
              </a:rPr>
              <a:t>抽样信息</a:t>
            </a:r>
            <a:r>
              <a:rPr lang="zh-CN" altLang="en-US" sz="2400" b="1" dirty="0" smtClean="0">
                <a:solidFill>
                  <a:srgbClr val="000000"/>
                </a:solidFill>
                <a:latin typeface="楷体_GB2312" pitchFamily="49" charset="-122"/>
                <a:ea typeface="楷体_GB2312" pitchFamily="49" charset="-122"/>
              </a:rPr>
              <a:t>，</a:t>
            </a:r>
            <a:endParaRPr lang="en-US" altLang="zh-CN" sz="2400" b="1" dirty="0" smtClean="0">
              <a:solidFill>
                <a:srgbClr val="000000"/>
              </a:solidFill>
              <a:latin typeface="楷体_GB2312" pitchFamily="49" charset="-122"/>
              <a:ea typeface="楷体_GB2312" pitchFamily="49" charset="-122"/>
            </a:endParaRPr>
          </a:p>
          <a:p>
            <a:r>
              <a:rPr lang="zh-CN" altLang="en-US" sz="2400" b="1" dirty="0" smtClean="0">
                <a:solidFill>
                  <a:srgbClr val="000000"/>
                </a:solidFill>
                <a:latin typeface="楷体_GB2312" pitchFamily="49" charset="-122"/>
                <a:ea typeface="楷体_GB2312" pitchFamily="49" charset="-122"/>
              </a:rPr>
              <a:t>也被称为：</a:t>
            </a:r>
            <a:r>
              <a:rPr lang="zh-CN" altLang="en-US" sz="2400" b="1" dirty="0" smtClean="0">
                <a:solidFill>
                  <a:srgbClr val="0000FF"/>
                </a:solidFill>
                <a:latin typeface="楷体_GB2312" pitchFamily="49" charset="-122"/>
                <a:ea typeface="楷体_GB2312" pitchFamily="49" charset="-122"/>
              </a:rPr>
              <a:t>参数</a:t>
            </a:r>
            <a:r>
              <a:rPr lang="zh-CN" altLang="en-US" sz="2400" b="1" i="1" dirty="0" smtClean="0">
                <a:solidFill>
                  <a:srgbClr val="0000FF"/>
                </a:solidFill>
                <a:effectLst>
                  <a:outerShdw blurRad="38100" dist="38100" dir="2700000" algn="tl">
                    <a:srgbClr val="FFFFFF"/>
                  </a:outerShdw>
                </a:effectLst>
                <a:sym typeface="Symbol" panose="05050102010706020507" pitchFamily="18" charset="2"/>
              </a:rPr>
              <a:t></a:t>
            </a:r>
            <a:r>
              <a:rPr lang="zh-CN" altLang="en-US" sz="2400" b="1" dirty="0" smtClean="0">
                <a:solidFill>
                  <a:srgbClr val="0000FF"/>
                </a:solidFill>
                <a:effectLst>
                  <a:outerShdw blurRad="38100" dist="38100" dir="2700000" algn="tl">
                    <a:srgbClr val="FFFFFF"/>
                  </a:outerShdw>
                </a:effectLst>
                <a:sym typeface="Symbol" panose="05050102010706020507" pitchFamily="18" charset="2"/>
              </a:rPr>
              <a:t>的（</a:t>
            </a:r>
            <a:r>
              <a:rPr lang="zh-CN" altLang="en-US" sz="2400" b="1" dirty="0">
                <a:solidFill>
                  <a:srgbClr val="0000FF"/>
                </a:solidFill>
                <a:latin typeface="楷体_GB2312" pitchFamily="49" charset="-122"/>
                <a:ea typeface="楷体_GB2312" pitchFamily="49" charset="-122"/>
              </a:rPr>
              <a:t>关于样本</a:t>
            </a:r>
            <a:r>
              <a:rPr lang="en-US" altLang="zh-CN" sz="2400" b="1" i="1" dirty="0">
                <a:solidFill>
                  <a:srgbClr val="0000FF"/>
                </a:solidFill>
                <a:latin typeface="Times New Roman" panose="02020603050405020304" pitchFamily="18" charset="0"/>
                <a:ea typeface="楷体_GB2312" pitchFamily="49" charset="-122"/>
              </a:rPr>
              <a:t>x </a:t>
            </a:r>
            <a:r>
              <a:rPr lang="zh-CN" altLang="en-US" sz="2400" b="1" dirty="0" smtClean="0">
                <a:solidFill>
                  <a:srgbClr val="0000FF"/>
                </a:solidFill>
                <a:latin typeface="Times New Roman" panose="02020603050405020304" pitchFamily="18" charset="0"/>
                <a:ea typeface="楷体_GB2312" pitchFamily="49" charset="-122"/>
              </a:rPr>
              <a:t>的</a:t>
            </a:r>
            <a:r>
              <a:rPr lang="zh-CN" altLang="en-US" sz="2400" b="1" dirty="0" smtClean="0">
                <a:solidFill>
                  <a:srgbClr val="0000FF"/>
                </a:solidFill>
                <a:effectLst>
                  <a:outerShdw blurRad="38100" dist="38100" dir="2700000" algn="tl">
                    <a:srgbClr val="FFFFFF"/>
                  </a:outerShdw>
                </a:effectLst>
                <a:sym typeface="Symbol" panose="05050102010706020507" pitchFamily="18" charset="2"/>
              </a:rPr>
              <a:t>）</a:t>
            </a:r>
            <a:r>
              <a:rPr lang="zh-CN" altLang="en-US" sz="2400" b="1" dirty="0" smtClean="0">
                <a:solidFill>
                  <a:srgbClr val="0000FF"/>
                </a:solidFill>
                <a:latin typeface="楷体_GB2312" pitchFamily="49" charset="-122"/>
                <a:ea typeface="楷体_GB2312" pitchFamily="49" charset="-122"/>
              </a:rPr>
              <a:t>似然函数</a:t>
            </a:r>
            <a:r>
              <a:rPr lang="zh-CN" altLang="en-US" sz="2400" b="1" dirty="0" smtClean="0">
                <a:solidFill>
                  <a:srgbClr val="000000"/>
                </a:solidFill>
                <a:latin typeface="楷体_GB2312" pitchFamily="49" charset="-122"/>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872">
                                            <p:txEl>
                                              <p:pRg st="0" end="0"/>
                                            </p:txEl>
                                          </p:spTgt>
                                        </p:tgtEl>
                                        <p:attrNameLst>
                                          <p:attrName>style.visibility</p:attrName>
                                        </p:attrNameLst>
                                      </p:cBhvr>
                                      <p:to>
                                        <p:strVal val="visible"/>
                                      </p:to>
                                    </p:set>
                                    <p:animEffect transition="in" filter="dissolve">
                                      <p:cBhvr>
                                        <p:cTn id="7" dur="500"/>
                                        <p:tgtEl>
                                          <p:spTgt spid="368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6872">
                                            <p:txEl>
                                              <p:pRg st="1" end="1"/>
                                            </p:txEl>
                                          </p:spTgt>
                                        </p:tgtEl>
                                        <p:attrNameLst>
                                          <p:attrName>style.visibility</p:attrName>
                                        </p:attrNameLst>
                                      </p:cBhvr>
                                      <p:to>
                                        <p:strVal val="visible"/>
                                      </p:to>
                                    </p:set>
                                    <p:animEffect transition="in" filter="dissolve">
                                      <p:cBhvr>
                                        <p:cTn id="12" dur="500"/>
                                        <p:tgtEl>
                                          <p:spTgt spid="3687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6872">
                                            <p:txEl>
                                              <p:pRg st="2" end="2"/>
                                            </p:txEl>
                                          </p:spTgt>
                                        </p:tgtEl>
                                        <p:attrNameLst>
                                          <p:attrName>style.visibility</p:attrName>
                                        </p:attrNameLst>
                                      </p:cBhvr>
                                      <p:to>
                                        <p:strVal val="visible"/>
                                      </p:to>
                                    </p:set>
                                    <p:animEffect transition="in" filter="dissolve">
                                      <p:cBhvr>
                                        <p:cTn id="17" dur="500"/>
                                        <p:tgtEl>
                                          <p:spTgt spid="3687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6873"/>
                                        </p:tgtEl>
                                        <p:attrNameLst>
                                          <p:attrName>style.visibility</p:attrName>
                                        </p:attrNameLst>
                                      </p:cBhvr>
                                      <p:to>
                                        <p:strVal val="visible"/>
                                      </p:to>
                                    </p:set>
                                    <p:animEffect transition="in" filter="blinds(horizontal)">
                                      <p:cBhvr>
                                        <p:cTn id="22" dur="500"/>
                                        <p:tgtEl>
                                          <p:spTgt spid="3687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6875"/>
                                        </p:tgtEl>
                                        <p:attrNameLst>
                                          <p:attrName>style.visibility</p:attrName>
                                        </p:attrNameLst>
                                      </p:cBhvr>
                                      <p:to>
                                        <p:strVal val="visible"/>
                                      </p:to>
                                    </p:set>
                                    <p:animEffect transition="in" filter="blinds(horizontal)">
                                      <p:cBhvr>
                                        <p:cTn id="27" dur="500"/>
                                        <p:tgtEl>
                                          <p:spTgt spid="36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2" grpId="0" build="p" autoUpdateAnimBg="0"/>
      <p:bldP spid="3687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zh-CN" altLang="en-US" dirty="0" smtClean="0"/>
              <a:t>概</a:t>
            </a:r>
            <a:r>
              <a:rPr lang="zh-CN" altLang="en-US" dirty="0" smtClean="0"/>
              <a:t>率分</a:t>
            </a:r>
            <a:r>
              <a:rPr lang="zh-CN" altLang="en-US" dirty="0" smtClean="0"/>
              <a:t>类</a:t>
            </a:r>
            <a:endParaRPr lang="zh-CN" altLang="en-US" dirty="0"/>
          </a:p>
        </p:txBody>
      </p:sp>
      <p:sp>
        <p:nvSpPr>
          <p:cNvPr id="21" name="Rectangle 5"/>
          <p:cNvSpPr>
            <a:spLocks noChangeArrowheads="1"/>
          </p:cNvSpPr>
          <p:nvPr/>
        </p:nvSpPr>
        <p:spPr bwMode="auto">
          <a:xfrm>
            <a:off x="1619672" y="1600632"/>
            <a:ext cx="6489625"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lvl1pPr indent="3048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800" b="1" dirty="0" smtClean="0">
                <a:solidFill>
                  <a:srgbClr val="0000FF"/>
                </a:solidFill>
                <a:latin typeface="仿宋" panose="02010609060101010101" pitchFamily="49" charset="-122"/>
                <a:ea typeface="仿宋" panose="02010609060101010101" pitchFamily="49" charset="-122"/>
              </a:rPr>
              <a:t>一、贝</a:t>
            </a:r>
            <a:r>
              <a:rPr lang="zh-CN" altLang="en-US" sz="2800" b="1" dirty="0">
                <a:solidFill>
                  <a:srgbClr val="0000FF"/>
                </a:solidFill>
                <a:latin typeface="仿宋" panose="02010609060101010101" pitchFamily="49" charset="-122"/>
                <a:ea typeface="仿宋" panose="02010609060101010101" pitchFamily="49" charset="-122"/>
              </a:rPr>
              <a:t>叶</a:t>
            </a:r>
            <a:r>
              <a:rPr lang="zh-CN" altLang="en-US" sz="2800" b="1" dirty="0" smtClean="0">
                <a:solidFill>
                  <a:srgbClr val="0000FF"/>
                </a:solidFill>
                <a:latin typeface="仿宋" panose="02010609060101010101" pitchFamily="49" charset="-122"/>
                <a:ea typeface="仿宋" panose="02010609060101010101" pitchFamily="49" charset="-122"/>
              </a:rPr>
              <a:t>斯统计</a:t>
            </a:r>
            <a:endParaRPr lang="zh-CN" altLang="en-US" sz="2800" b="1" dirty="0">
              <a:solidFill>
                <a:srgbClr val="0000FF"/>
              </a:solidFill>
              <a:latin typeface="仿宋" panose="02010609060101010101" pitchFamily="49" charset="-122"/>
              <a:ea typeface="仿宋" panose="02010609060101010101" pitchFamily="49" charset="-122"/>
            </a:endParaRPr>
          </a:p>
          <a:p>
            <a:pPr>
              <a:lnSpc>
                <a:spcPct val="150000"/>
              </a:lnSpc>
            </a:pPr>
            <a:r>
              <a:rPr lang="zh-CN" altLang="en-US" sz="2800" b="1" dirty="0" smtClean="0">
                <a:solidFill>
                  <a:srgbClr val="0000FF"/>
                </a:solidFill>
                <a:latin typeface="仿宋" panose="02010609060101010101" pitchFamily="49" charset="-122"/>
                <a:ea typeface="仿宋" panose="02010609060101010101" pitchFamily="49" charset="-122"/>
              </a:rPr>
              <a:t>二、贝</a:t>
            </a:r>
            <a:r>
              <a:rPr lang="zh-CN" altLang="en-US" sz="2800" b="1" dirty="0">
                <a:solidFill>
                  <a:srgbClr val="0000FF"/>
                </a:solidFill>
                <a:latin typeface="仿宋" panose="02010609060101010101" pitchFamily="49" charset="-122"/>
                <a:ea typeface="仿宋" panose="02010609060101010101" pitchFamily="49" charset="-122"/>
              </a:rPr>
              <a:t>叶斯决策</a:t>
            </a:r>
          </a:p>
          <a:p>
            <a:pPr>
              <a:lnSpc>
                <a:spcPct val="150000"/>
              </a:lnSpc>
            </a:pPr>
            <a:r>
              <a:rPr lang="zh-CN" altLang="en-US" sz="2800" b="1" dirty="0" smtClean="0">
                <a:solidFill>
                  <a:srgbClr val="0000FF"/>
                </a:solidFill>
                <a:latin typeface="仿宋" panose="02010609060101010101" pitchFamily="49" charset="-122"/>
                <a:ea typeface="仿宋" panose="02010609060101010101" pitchFamily="49" charset="-122"/>
              </a:rPr>
              <a:t>三、</a:t>
            </a:r>
            <a:r>
              <a:rPr lang="zh-CN" altLang="en-US" sz="2800" b="1" dirty="0">
                <a:solidFill>
                  <a:srgbClr val="0000FF"/>
                </a:solidFill>
                <a:latin typeface="仿宋" panose="02010609060101010101" pitchFamily="49" charset="-122"/>
                <a:ea typeface="仿宋" panose="02010609060101010101" pitchFamily="49" charset="-122"/>
              </a:rPr>
              <a:t>朴素贝叶斯分</a:t>
            </a:r>
            <a:r>
              <a:rPr lang="zh-CN" altLang="en-US" sz="2800" b="1" dirty="0" smtClean="0">
                <a:solidFill>
                  <a:srgbClr val="0000FF"/>
                </a:solidFill>
                <a:latin typeface="仿宋" panose="02010609060101010101" pitchFamily="49" charset="-122"/>
                <a:ea typeface="仿宋" panose="02010609060101010101" pitchFamily="49" charset="-122"/>
              </a:rPr>
              <a:t>类（及实验）</a:t>
            </a:r>
            <a:endParaRPr lang="en-US" altLang="zh-CN" sz="2800" b="1" dirty="0">
              <a:solidFill>
                <a:srgbClr val="0000FF"/>
              </a:solidFill>
              <a:latin typeface="仿宋" panose="02010609060101010101" pitchFamily="49" charset="-122"/>
              <a:ea typeface="仿宋" panose="02010609060101010101" pitchFamily="49" charset="-122"/>
            </a:endParaRPr>
          </a:p>
          <a:p>
            <a:pPr>
              <a:lnSpc>
                <a:spcPct val="150000"/>
              </a:lnSpc>
            </a:pPr>
            <a:r>
              <a:rPr lang="zh-CN" altLang="en-US" sz="2800" b="1" dirty="0">
                <a:solidFill>
                  <a:srgbClr val="0000FF"/>
                </a:solidFill>
                <a:latin typeface="仿宋" panose="02010609060101010101" pitchFamily="49" charset="-122"/>
                <a:ea typeface="仿宋" panose="02010609060101010101" pitchFamily="49" charset="-122"/>
              </a:rPr>
              <a:t>四</a:t>
            </a:r>
            <a:r>
              <a:rPr lang="zh-CN" altLang="en-US" sz="2800" b="1" dirty="0" smtClean="0">
                <a:solidFill>
                  <a:srgbClr val="0000FF"/>
                </a:solidFill>
                <a:latin typeface="仿宋" panose="02010609060101010101" pitchFamily="49" charset="-122"/>
                <a:ea typeface="仿宋" panose="02010609060101010101" pitchFamily="49" charset="-122"/>
              </a:rPr>
              <a:t>、参数化概率密</a:t>
            </a:r>
            <a:r>
              <a:rPr lang="zh-CN" altLang="en-US" sz="2800" b="1" dirty="0" smtClean="0">
                <a:solidFill>
                  <a:srgbClr val="0000FF"/>
                </a:solidFill>
                <a:latin typeface="仿宋" panose="02010609060101010101" pitchFamily="49" charset="-122"/>
                <a:ea typeface="仿宋" panose="02010609060101010101" pitchFamily="49" charset="-122"/>
              </a:rPr>
              <a:t>度估</a:t>
            </a:r>
            <a:r>
              <a:rPr lang="zh-CN" altLang="en-US" sz="2800" b="1" dirty="0" smtClean="0">
                <a:solidFill>
                  <a:srgbClr val="0000FF"/>
                </a:solidFill>
                <a:latin typeface="仿宋" panose="02010609060101010101" pitchFamily="49" charset="-122"/>
                <a:ea typeface="仿宋" panose="02010609060101010101" pitchFamily="49" charset="-122"/>
              </a:rPr>
              <a:t>计</a:t>
            </a:r>
            <a:endParaRPr lang="en-US" altLang="zh-CN" sz="2800" b="1" dirty="0" smtClean="0">
              <a:solidFill>
                <a:srgbClr val="0000FF"/>
              </a:solidFill>
              <a:latin typeface="仿宋" panose="02010609060101010101" pitchFamily="49" charset="-122"/>
              <a:ea typeface="仿宋" panose="02010609060101010101" pitchFamily="49" charset="-122"/>
            </a:endParaRPr>
          </a:p>
          <a:p>
            <a:pPr>
              <a:lnSpc>
                <a:spcPct val="150000"/>
              </a:lnSpc>
            </a:pPr>
            <a:r>
              <a:rPr lang="zh-CN" altLang="en-US" sz="2800" b="1" dirty="0" smtClean="0">
                <a:solidFill>
                  <a:srgbClr val="0000FF"/>
                </a:solidFill>
                <a:latin typeface="仿宋" panose="02010609060101010101" pitchFamily="49" charset="-122"/>
                <a:ea typeface="仿宋" panose="02010609060101010101" pitchFamily="49" charset="-122"/>
              </a:rPr>
              <a:t>五、非参数概率密度估计（及实验）</a:t>
            </a:r>
            <a:endParaRPr lang="en-US" altLang="zh-CN" sz="2800" b="1" dirty="0" smtClean="0">
              <a:solidFill>
                <a:srgbClr val="0000FF"/>
              </a:solidFill>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xfrm>
            <a:off x="395536" y="685800"/>
            <a:ext cx="8291264" cy="4419600"/>
          </a:xfrm>
        </p:spPr>
        <p:txBody>
          <a:bodyPr/>
          <a:lstStyle/>
          <a:p>
            <a:pPr>
              <a:buClr>
                <a:srgbClr val="00FF00"/>
              </a:buClr>
              <a:buFont typeface="Wingdings" panose="05000000000000000000" pitchFamily="2" charset="2"/>
              <a:buNone/>
            </a:pPr>
            <a:r>
              <a:rPr lang="en-US" altLang="zh-CN" sz="2400" b="1" i="1" dirty="0">
                <a:effectLst>
                  <a:outerShdw blurRad="38100" dist="38100" dir="2700000" algn="tl">
                    <a:srgbClr val="FFFFFF"/>
                  </a:outerShdw>
                </a:effectLst>
                <a:sym typeface="Symbol" panose="05050102010706020507" pitchFamily="18" charset="2"/>
              </a:rPr>
              <a:t>4</a:t>
            </a:r>
            <a:r>
              <a:rPr lang="en-US" altLang="zh-CN" sz="2400" b="1" i="1" dirty="0" smtClean="0">
                <a:effectLst>
                  <a:outerShdw blurRad="38100" dist="38100" dir="2700000" algn="tl">
                    <a:srgbClr val="FFFFFF"/>
                  </a:outerShdw>
                </a:effectLst>
                <a:sym typeface="Symbol" panose="05050102010706020507" pitchFamily="18" charset="2"/>
              </a:rPr>
              <a:t>. </a:t>
            </a:r>
            <a:r>
              <a:rPr lang="en-US" altLang="zh-CN" sz="2400" b="1" baseline="-25000" dirty="0">
                <a:ea typeface="楷体_GB2312" pitchFamily="49" charset="-122"/>
              </a:rPr>
              <a:t>0</a:t>
            </a:r>
            <a:r>
              <a:rPr lang="en-US" altLang="zh-CN" sz="2400" b="1" baseline="-25000"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是未知的，它是按先验分布</a:t>
            </a:r>
            <a:r>
              <a:rPr lang="zh-CN" altLang="en-US" sz="2400" b="1" i="1" dirty="0">
                <a:ea typeface="楷体_GB2312" pitchFamily="49" charset="-122"/>
                <a:sym typeface="Symbol" panose="05050102010706020507" pitchFamily="18" charset="2"/>
              </a:rPr>
              <a:t></a:t>
            </a:r>
            <a:r>
              <a:rPr lang="en-US" altLang="zh-CN" sz="2400" b="1" dirty="0">
                <a:ea typeface="楷体_GB2312" pitchFamily="49" charset="-122"/>
                <a:sym typeface="Symbol" panose="05050102010706020507" pitchFamily="18" charset="2"/>
              </a:rPr>
              <a:t>(</a:t>
            </a:r>
            <a:r>
              <a:rPr lang="en-US" altLang="zh-CN" sz="2400" b="1" i="1" dirty="0">
                <a:sym typeface="Symbol" panose="05050102010706020507" pitchFamily="18" charset="2"/>
              </a:rPr>
              <a:t></a:t>
            </a:r>
            <a:r>
              <a:rPr lang="en-US" altLang="zh-CN" sz="2400" b="1" i="1" dirty="0">
                <a:effectLst>
                  <a:outerShdw blurRad="38100" dist="38100" dir="2700000" algn="tl">
                    <a:srgbClr val="FFFFFF"/>
                  </a:outerShdw>
                </a:effectLst>
                <a:sym typeface="Symbol" panose="05050102010706020507" pitchFamily="18" charset="2"/>
              </a:rPr>
              <a:t> </a:t>
            </a:r>
            <a:r>
              <a:rPr lang="en-US" altLang="zh-CN" sz="2400" b="1" dirty="0">
                <a:ea typeface="楷体_GB2312" pitchFamily="49" charset="-122"/>
                <a:sym typeface="Symbol" panose="05050102010706020507" pitchFamily="18" charset="2"/>
              </a:rPr>
              <a:t>)</a:t>
            </a:r>
            <a:r>
              <a:rPr lang="zh-CN" altLang="en-US" sz="2400" b="1" dirty="0">
                <a:latin typeface="楷体_GB2312" pitchFamily="49" charset="-122"/>
                <a:ea typeface="楷体_GB2312" pitchFamily="49" charset="-122"/>
              </a:rPr>
              <a:t>产生的。为把先验信息综合进去，不能只考虑</a:t>
            </a:r>
            <a:r>
              <a:rPr lang="zh-CN" altLang="en-US" sz="2400" b="1" i="1" dirty="0">
                <a:effectLst>
                  <a:outerShdw blurRad="38100" dist="38100" dir="2700000" algn="tl">
                    <a:srgbClr val="FFFFFF"/>
                  </a:outerShdw>
                </a:effectLst>
                <a:sym typeface="Symbol" panose="05050102010706020507" pitchFamily="18" charset="2"/>
              </a:rPr>
              <a:t></a:t>
            </a:r>
            <a:r>
              <a:rPr lang="en-US" altLang="zh-CN" sz="2400" b="1" baseline="-25000" dirty="0">
                <a:ea typeface="楷体_GB2312" pitchFamily="49" charset="-122"/>
              </a:rPr>
              <a:t>0</a:t>
            </a:r>
            <a:r>
              <a:rPr lang="zh-CN" altLang="en-US" sz="2400" b="1" dirty="0">
                <a:latin typeface="楷体_GB2312" pitchFamily="49" charset="-122"/>
                <a:ea typeface="楷体_GB2312" pitchFamily="49" charset="-122"/>
              </a:rPr>
              <a:t>，对</a:t>
            </a:r>
            <a:r>
              <a:rPr lang="zh-CN" altLang="en-US" sz="2400" b="1" i="1" dirty="0">
                <a:sym typeface="Symbol" panose="05050102010706020507" pitchFamily="18" charset="2"/>
              </a:rPr>
              <a:t></a:t>
            </a:r>
            <a:r>
              <a:rPr lang="zh-CN" altLang="en-US" sz="2400" b="1" dirty="0">
                <a:latin typeface="楷体_GB2312" pitchFamily="49" charset="-122"/>
                <a:ea typeface="楷体_GB2312" pitchFamily="49" charset="-122"/>
              </a:rPr>
              <a:t>的其它值发生的可能性也要加以考虑，故要用</a:t>
            </a:r>
            <a:r>
              <a:rPr lang="zh-CN" altLang="en-US" sz="2400" b="1" i="1" dirty="0">
                <a:ea typeface="楷体_GB2312" pitchFamily="49" charset="-122"/>
                <a:sym typeface="Symbol" panose="05050102010706020507" pitchFamily="18" charset="2"/>
              </a:rPr>
              <a:t></a:t>
            </a:r>
            <a:r>
              <a:rPr lang="en-US" altLang="zh-CN" sz="2400" b="1" dirty="0">
                <a:ea typeface="楷体_GB2312" pitchFamily="49" charset="-122"/>
                <a:sym typeface="Symbol" panose="05050102010706020507" pitchFamily="18" charset="2"/>
              </a:rPr>
              <a:t>(</a:t>
            </a:r>
            <a:r>
              <a:rPr lang="en-US" altLang="zh-CN" sz="2400" b="1" i="1" dirty="0">
                <a:effectLst>
                  <a:outerShdw blurRad="38100" dist="38100" dir="2700000" algn="tl">
                    <a:srgbClr val="FFFFFF"/>
                  </a:outerShdw>
                </a:effectLst>
                <a:sym typeface="Symbol" panose="05050102010706020507" pitchFamily="18" charset="2"/>
              </a:rPr>
              <a:t> </a:t>
            </a:r>
            <a:r>
              <a:rPr lang="en-US" altLang="zh-CN" sz="2400" b="1" dirty="0">
                <a:ea typeface="楷体_GB2312" pitchFamily="49" charset="-122"/>
                <a:sym typeface="Symbol" panose="05050102010706020507" pitchFamily="18" charset="2"/>
              </a:rPr>
              <a:t>)</a:t>
            </a:r>
            <a:r>
              <a:rPr lang="zh-CN" altLang="en-US" sz="2400" b="1" dirty="0">
                <a:latin typeface="楷体_GB2312" pitchFamily="49" charset="-122"/>
                <a:ea typeface="楷体_GB2312" pitchFamily="49" charset="-122"/>
              </a:rPr>
              <a:t>进行综合。这样一来，样本</a:t>
            </a:r>
            <a:r>
              <a:rPr lang="en-US" altLang="zh-CN" sz="2400" b="1" i="1" dirty="0">
                <a:latin typeface="Times New Roman" panose="02020603050405020304" pitchFamily="18" charset="0"/>
                <a:ea typeface="楷体_GB2312" pitchFamily="49" charset="-122"/>
              </a:rPr>
              <a:t>x=</a:t>
            </a:r>
            <a:r>
              <a:rPr lang="zh-CN" altLang="en-US" sz="2400" b="1" dirty="0">
                <a:latin typeface="Times New Roman" panose="02020603050405020304" pitchFamily="18" charset="0"/>
                <a:ea typeface="楷体_GB2312" pitchFamily="49" charset="-122"/>
              </a:rPr>
              <a:t>（</a:t>
            </a:r>
            <a:r>
              <a:rPr lang="en-US" altLang="zh-CN" sz="2400" b="1" i="1" dirty="0">
                <a:latin typeface="Times New Roman" panose="02020603050405020304" pitchFamily="18" charset="0"/>
                <a:ea typeface="楷体_GB2312" pitchFamily="49" charset="-122"/>
              </a:rPr>
              <a:t>x</a:t>
            </a:r>
            <a:r>
              <a:rPr lang="en-US" altLang="zh-CN" sz="2400" b="1" i="1" baseline="-30000" dirty="0">
                <a:latin typeface="Times New Roman" panose="02020603050405020304" pitchFamily="18" charset="0"/>
                <a:ea typeface="楷体_GB2312" pitchFamily="49" charset="-122"/>
              </a:rPr>
              <a:t>1 </a:t>
            </a:r>
            <a:r>
              <a:rPr lang="en-US" altLang="zh-CN" sz="2400" b="1" i="1" dirty="0">
                <a:latin typeface="Times New Roman" panose="02020603050405020304" pitchFamily="18" charset="0"/>
                <a:ea typeface="楷体_GB2312" pitchFamily="49" charset="-122"/>
              </a:rPr>
              <a:t>,</a:t>
            </a:r>
            <a:r>
              <a:rPr lang="en-US" altLang="zh-CN" sz="2400" b="1" i="1" baseline="-30000" dirty="0">
                <a:latin typeface="Times New Roman" panose="02020603050405020304" pitchFamily="18" charset="0"/>
                <a:ea typeface="楷体_GB2312" pitchFamily="49" charset="-122"/>
              </a:rPr>
              <a:t> </a:t>
            </a:r>
            <a:r>
              <a:rPr lang="en-US" altLang="zh-CN" sz="2400" b="1" i="1" dirty="0">
                <a:latin typeface="Times New Roman" panose="02020603050405020304" pitchFamily="18" charset="0"/>
                <a:ea typeface="楷体_GB2312" pitchFamily="49" charset="-122"/>
              </a:rPr>
              <a:t>…, </a:t>
            </a:r>
            <a:r>
              <a:rPr lang="en-US" altLang="zh-CN" sz="2400" b="1" i="1" dirty="0" err="1">
                <a:latin typeface="Times New Roman" panose="02020603050405020304" pitchFamily="18" charset="0"/>
                <a:ea typeface="楷体_GB2312" pitchFamily="49" charset="-122"/>
              </a:rPr>
              <a:t>x</a:t>
            </a:r>
            <a:r>
              <a:rPr lang="en-US" altLang="zh-CN" sz="2400" b="1" i="1" baseline="-30000" dirty="0" err="1">
                <a:latin typeface="Times New Roman" panose="02020603050405020304" pitchFamily="18" charset="0"/>
                <a:ea typeface="楷体_GB2312" pitchFamily="49" charset="-122"/>
              </a:rPr>
              <a:t>n</a:t>
            </a:r>
            <a:r>
              <a:rPr lang="zh-CN" altLang="en-US" sz="2400" b="1" dirty="0">
                <a:latin typeface="Times New Roman" panose="02020603050405020304" pitchFamily="18" charset="0"/>
                <a:ea typeface="楷体_GB2312" pitchFamily="49" charset="-122"/>
              </a:rPr>
              <a:t>）</a:t>
            </a:r>
            <a:r>
              <a:rPr lang="zh-CN" altLang="en-US" sz="2400" b="1" dirty="0">
                <a:latin typeface="楷体_GB2312" pitchFamily="49" charset="-122"/>
                <a:ea typeface="楷体_GB2312" pitchFamily="49" charset="-122"/>
              </a:rPr>
              <a:t>和参数</a:t>
            </a:r>
            <a:r>
              <a:rPr lang="zh-CN" altLang="en-US" sz="2400" b="1" i="1" dirty="0">
                <a:effectLst>
                  <a:outerShdw blurRad="38100" dist="38100" dir="2700000" algn="tl">
                    <a:srgbClr val="FFFFFF"/>
                  </a:outerShdw>
                </a:effectLst>
                <a:sym typeface="Symbol" panose="05050102010706020507" pitchFamily="18" charset="2"/>
              </a:rPr>
              <a:t> </a:t>
            </a:r>
            <a:r>
              <a:rPr lang="zh-CN" altLang="en-US" sz="2400" b="1" dirty="0">
                <a:latin typeface="楷体_GB2312" pitchFamily="49" charset="-122"/>
                <a:ea typeface="楷体_GB2312" pitchFamily="49" charset="-122"/>
              </a:rPr>
              <a:t>的</a:t>
            </a:r>
            <a:r>
              <a:rPr lang="zh-CN" altLang="en-US" sz="2400" b="1" dirty="0">
                <a:solidFill>
                  <a:srgbClr val="0000FF"/>
                </a:solidFill>
                <a:latin typeface="楷体_GB2312" pitchFamily="49" charset="-122"/>
                <a:ea typeface="楷体_GB2312" pitchFamily="49" charset="-122"/>
              </a:rPr>
              <a:t>联合分布为</a:t>
            </a:r>
            <a:r>
              <a:rPr lang="en-US" altLang="zh-CN" sz="2400" b="1" dirty="0">
                <a:solidFill>
                  <a:srgbClr val="0000FF"/>
                </a:solidFill>
                <a:latin typeface="楷体_GB2312" pitchFamily="49" charset="-122"/>
                <a:ea typeface="楷体_GB2312" pitchFamily="49" charset="-122"/>
              </a:rPr>
              <a:t>:</a:t>
            </a:r>
          </a:p>
          <a:p>
            <a:pPr algn="ctr">
              <a:buClr>
                <a:srgbClr val="00FF00"/>
              </a:buClr>
              <a:buFont typeface="Wingdings" panose="05000000000000000000" pitchFamily="2" charset="2"/>
              <a:buNone/>
            </a:pPr>
            <a:r>
              <a:rPr lang="en-US" altLang="zh-CN" sz="2400" b="1" i="1" dirty="0">
                <a:solidFill>
                  <a:srgbClr val="0000FF"/>
                </a:solidFill>
                <a:latin typeface="Times New Roman" panose="02020603050405020304" pitchFamily="18" charset="0"/>
                <a:ea typeface="楷体_GB2312" pitchFamily="49" charset="-122"/>
              </a:rPr>
              <a:t>h(x, </a:t>
            </a:r>
            <a:r>
              <a:rPr lang="en-US" altLang="zh-CN" sz="2400" i="1" dirty="0">
                <a:solidFill>
                  <a:srgbClr val="0000FF"/>
                </a:solidFill>
                <a:latin typeface="Times New Roman" panose="02020603050405020304" pitchFamily="18" charset="0"/>
                <a:sym typeface="Symbol" panose="05050102010706020507" pitchFamily="18" charset="2"/>
              </a:rPr>
              <a:t> </a:t>
            </a:r>
            <a:r>
              <a:rPr lang="en-US" altLang="zh-CN" sz="2400" b="1" i="1" dirty="0">
                <a:solidFill>
                  <a:srgbClr val="0000FF"/>
                </a:solidFill>
                <a:latin typeface="Times New Roman" panose="02020603050405020304" pitchFamily="18" charset="0"/>
                <a:ea typeface="楷体_GB2312" pitchFamily="49" charset="-122"/>
              </a:rPr>
              <a:t>) = p(x</a:t>
            </a:r>
            <a:r>
              <a:rPr lang="en-US" altLang="zh-CN" sz="2400" b="1" dirty="0">
                <a:solidFill>
                  <a:srgbClr val="0000FF"/>
                </a:solidFill>
                <a:latin typeface="Times New Roman" panose="02020603050405020304" pitchFamily="18" charset="0"/>
                <a:ea typeface="楷体_GB2312" pitchFamily="49" charset="-122"/>
                <a:sym typeface="Symbol" panose="05050102010706020507" pitchFamily="18" charset="2"/>
              </a:rPr>
              <a:t></a:t>
            </a:r>
            <a:r>
              <a:rPr lang="en-US" altLang="zh-CN" sz="2400" i="1" dirty="0">
                <a:solidFill>
                  <a:srgbClr val="0000FF"/>
                </a:solidFill>
                <a:latin typeface="Times New Roman" panose="02020603050405020304" pitchFamily="18" charset="0"/>
                <a:sym typeface="Symbol" panose="05050102010706020507" pitchFamily="18" charset="2"/>
              </a:rPr>
              <a:t></a:t>
            </a:r>
            <a:r>
              <a:rPr lang="en-US" altLang="zh-CN" sz="2400" i="1" dirty="0">
                <a:solidFill>
                  <a:srgbClr val="0000FF"/>
                </a:solidFill>
                <a:effectLst>
                  <a:outerShdw blurRad="38100" dist="38100" dir="2700000" algn="tl">
                    <a:srgbClr val="000000"/>
                  </a:outerShdw>
                </a:effectLst>
                <a:latin typeface="Times New Roman" panose="02020603050405020304" pitchFamily="18" charset="0"/>
                <a:sym typeface="Symbol" panose="05050102010706020507" pitchFamily="18" charset="2"/>
              </a:rPr>
              <a:t> </a:t>
            </a:r>
            <a:r>
              <a:rPr lang="en-US" altLang="zh-CN" sz="2400" b="1" i="1" dirty="0">
                <a:solidFill>
                  <a:srgbClr val="0000FF"/>
                </a:solidFill>
                <a:latin typeface="Times New Roman" panose="02020603050405020304" pitchFamily="18" charset="0"/>
                <a:ea typeface="楷体_GB2312" pitchFamily="49" charset="-122"/>
              </a:rPr>
              <a:t>)</a:t>
            </a:r>
            <a:r>
              <a:rPr lang="en-US" altLang="zh-CN" sz="2400" b="1" i="1" dirty="0">
                <a:solidFill>
                  <a:srgbClr val="0000FF"/>
                </a:solidFill>
                <a:latin typeface="Times New Roman" panose="02020603050405020304" pitchFamily="18" charset="0"/>
                <a:ea typeface="楷体_GB2312" pitchFamily="49" charset="-122"/>
                <a:sym typeface="Symbol" panose="05050102010706020507" pitchFamily="18" charset="2"/>
              </a:rPr>
              <a:t>(</a:t>
            </a:r>
            <a:r>
              <a:rPr lang="en-US" altLang="zh-CN" sz="2400" i="1" dirty="0">
                <a:solidFill>
                  <a:srgbClr val="0000FF"/>
                </a:solidFill>
                <a:latin typeface="Times New Roman" panose="02020603050405020304" pitchFamily="18" charset="0"/>
                <a:sym typeface="Symbol" panose="05050102010706020507" pitchFamily="18" charset="2"/>
              </a:rPr>
              <a:t></a:t>
            </a:r>
            <a:r>
              <a:rPr lang="en-US" altLang="zh-CN" sz="2400" b="1" i="1" dirty="0">
                <a:solidFill>
                  <a:srgbClr val="0000FF"/>
                </a:solidFill>
                <a:effectLst>
                  <a:outerShdw blurRad="38100" dist="38100" dir="2700000" algn="tl">
                    <a:srgbClr val="000000"/>
                  </a:outerShdw>
                </a:effectLst>
                <a:latin typeface="Times New Roman" panose="02020603050405020304" pitchFamily="18" charset="0"/>
                <a:sym typeface="Symbol" panose="05050102010706020507" pitchFamily="18" charset="2"/>
              </a:rPr>
              <a:t> </a:t>
            </a:r>
            <a:r>
              <a:rPr lang="en-US" altLang="zh-CN" sz="2400" b="1" i="1" dirty="0">
                <a:solidFill>
                  <a:srgbClr val="0000FF"/>
                </a:solidFill>
                <a:latin typeface="Times New Roman" panose="02020603050405020304" pitchFamily="18" charset="0"/>
                <a:ea typeface="楷体_GB2312" pitchFamily="49" charset="-122"/>
                <a:sym typeface="Symbol" panose="05050102010706020507" pitchFamily="18" charset="2"/>
              </a:rPr>
              <a:t>)</a:t>
            </a:r>
            <a:r>
              <a:rPr lang="zh-CN" altLang="en-US" sz="2400" b="1" dirty="0">
                <a:solidFill>
                  <a:srgbClr val="0000FF"/>
                </a:solidFill>
                <a:latin typeface="楷体_GB2312" pitchFamily="49" charset="-122"/>
                <a:ea typeface="楷体_GB2312" pitchFamily="49" charset="-122"/>
              </a:rPr>
              <a:t>，</a:t>
            </a:r>
          </a:p>
          <a:p>
            <a:pPr>
              <a:buClr>
                <a:srgbClr val="00FF00"/>
              </a:buClr>
              <a:buFont typeface="Wingdings" panose="05000000000000000000" pitchFamily="2" charset="2"/>
              <a:buNone/>
            </a:pPr>
            <a:r>
              <a:rPr lang="zh-CN" altLang="en-US" sz="2400" b="1" dirty="0">
                <a:solidFill>
                  <a:srgbClr val="00FF00"/>
                </a:solidFill>
                <a:latin typeface="楷体_GB2312" pitchFamily="49" charset="-122"/>
                <a:ea typeface="楷体_GB2312" pitchFamily="49" charset="-122"/>
              </a:rPr>
              <a:t>  </a:t>
            </a:r>
            <a:r>
              <a:rPr lang="zh-CN" altLang="en-US" sz="2400" b="1" dirty="0">
                <a:latin typeface="楷体_GB2312" pitchFamily="49" charset="-122"/>
                <a:ea typeface="楷体_GB2312" pitchFamily="49" charset="-122"/>
              </a:rPr>
              <a:t>这个联合分布把</a:t>
            </a:r>
            <a:r>
              <a:rPr lang="zh-CN" altLang="en-US" sz="2400" b="1" dirty="0">
                <a:solidFill>
                  <a:srgbClr val="0070C0"/>
                </a:solidFill>
                <a:latin typeface="楷体_GB2312" pitchFamily="49" charset="-122"/>
                <a:ea typeface="楷体_GB2312" pitchFamily="49" charset="-122"/>
              </a:rPr>
              <a:t>总体信息</a:t>
            </a:r>
            <a:r>
              <a:rPr lang="zh-CN" altLang="en-US" sz="2400" b="1" dirty="0">
                <a:latin typeface="楷体_GB2312" pitchFamily="49" charset="-122"/>
                <a:ea typeface="楷体_GB2312" pitchFamily="49" charset="-122"/>
              </a:rPr>
              <a:t>、</a:t>
            </a:r>
            <a:r>
              <a:rPr lang="zh-CN" altLang="en-US" sz="2400" b="1" dirty="0">
                <a:solidFill>
                  <a:srgbClr val="0070C0"/>
                </a:solidFill>
                <a:latin typeface="楷体_GB2312" pitchFamily="49" charset="-122"/>
                <a:ea typeface="楷体_GB2312" pitchFamily="49" charset="-122"/>
              </a:rPr>
              <a:t>样本信息</a:t>
            </a:r>
            <a:r>
              <a:rPr lang="zh-CN" altLang="en-US" sz="2400" b="1" dirty="0">
                <a:latin typeface="楷体_GB2312" pitchFamily="49" charset="-122"/>
                <a:ea typeface="楷体_GB2312" pitchFamily="49" charset="-122"/>
              </a:rPr>
              <a:t>和</a:t>
            </a:r>
            <a:r>
              <a:rPr lang="zh-CN" altLang="en-US" sz="2400" b="1" dirty="0">
                <a:solidFill>
                  <a:srgbClr val="0070C0"/>
                </a:solidFill>
                <a:latin typeface="楷体_GB2312" pitchFamily="49" charset="-122"/>
                <a:ea typeface="楷体_GB2312" pitchFamily="49" charset="-122"/>
              </a:rPr>
              <a:t>先验信息</a:t>
            </a:r>
            <a:r>
              <a:rPr lang="zh-CN" altLang="en-US" sz="2400" b="1" dirty="0">
                <a:latin typeface="楷体_GB2312" pitchFamily="49" charset="-122"/>
                <a:ea typeface="楷体_GB2312" pitchFamily="49" charset="-122"/>
              </a:rPr>
              <a:t>三种可用信息都综合进去了。</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xfrm>
            <a:off x="457200" y="234280"/>
            <a:ext cx="8458200" cy="5715000"/>
          </a:xfrm>
        </p:spPr>
        <p:txBody>
          <a:bodyPr/>
          <a:lstStyle/>
          <a:p>
            <a:pPr>
              <a:lnSpc>
                <a:spcPct val="110000"/>
              </a:lnSpc>
              <a:buClr>
                <a:srgbClr val="00FF00"/>
              </a:buClr>
              <a:buFont typeface="Wingdings" panose="05000000000000000000" pitchFamily="2" charset="2"/>
              <a:buNone/>
            </a:pPr>
            <a:r>
              <a:rPr lang="en-US" altLang="zh-CN" sz="2400" b="1" dirty="0">
                <a:latin typeface="楷体_GB2312" pitchFamily="49" charset="-122"/>
                <a:ea typeface="楷体_GB2312" pitchFamily="49" charset="-122"/>
              </a:rPr>
              <a:t>5.</a:t>
            </a:r>
            <a:r>
              <a:rPr lang="zh-CN" altLang="en-US" sz="2400" b="1" dirty="0">
                <a:latin typeface="楷体_GB2312" pitchFamily="49" charset="-122"/>
                <a:ea typeface="楷体_GB2312" pitchFamily="49" charset="-122"/>
              </a:rPr>
              <a:t>我们的任务是</a:t>
            </a:r>
            <a:r>
              <a:rPr lang="zh-CN" altLang="en-US" sz="2400" b="1" dirty="0">
                <a:solidFill>
                  <a:srgbClr val="0070C0"/>
                </a:solidFill>
                <a:latin typeface="楷体_GB2312" pitchFamily="49" charset="-122"/>
                <a:ea typeface="楷体_GB2312" pitchFamily="49" charset="-122"/>
              </a:rPr>
              <a:t>对未知数</a:t>
            </a:r>
            <a:r>
              <a:rPr lang="zh-CN" altLang="en-US" sz="2400" b="1" i="1" dirty="0">
                <a:solidFill>
                  <a:srgbClr val="0070C0"/>
                </a:solidFill>
                <a:sym typeface="Symbol" panose="05050102010706020507" pitchFamily="18" charset="2"/>
              </a:rPr>
              <a:t> </a:t>
            </a:r>
            <a:r>
              <a:rPr lang="zh-CN" altLang="en-US" sz="2400" b="1" dirty="0">
                <a:solidFill>
                  <a:srgbClr val="0070C0"/>
                </a:solidFill>
                <a:latin typeface="楷体_GB2312" pitchFamily="49" charset="-122"/>
                <a:ea typeface="楷体_GB2312" pitchFamily="49" charset="-122"/>
              </a:rPr>
              <a:t>作出推断</a:t>
            </a:r>
            <a:r>
              <a:rPr lang="zh-CN" altLang="en-US" sz="2400" b="1" dirty="0">
                <a:latin typeface="楷体_GB2312" pitchFamily="49" charset="-122"/>
                <a:ea typeface="楷体_GB2312" pitchFamily="49" charset="-122"/>
              </a:rPr>
              <a:t>。在没有样本信息时，人们只能依据先验分布对</a:t>
            </a:r>
            <a:r>
              <a:rPr lang="zh-CN" altLang="en-US" sz="2400" b="1" i="1" dirty="0">
                <a:sym typeface="Symbol" panose="05050102010706020507" pitchFamily="18" charset="2"/>
              </a:rPr>
              <a:t> </a:t>
            </a:r>
            <a:r>
              <a:rPr lang="zh-CN" altLang="en-US" sz="2400" b="1" dirty="0">
                <a:latin typeface="楷体_GB2312" pitchFamily="49" charset="-122"/>
                <a:ea typeface="楷体_GB2312" pitchFamily="49" charset="-122"/>
              </a:rPr>
              <a:t>作出推断。在有了样本观察值</a:t>
            </a:r>
            <a:r>
              <a:rPr lang="en-US" altLang="zh-CN" sz="2400" b="1" i="1" dirty="0">
                <a:latin typeface="Times New Roman" panose="02020603050405020304" pitchFamily="18" charset="0"/>
                <a:ea typeface="楷体_GB2312" pitchFamily="49" charset="-122"/>
              </a:rPr>
              <a:t>x=</a:t>
            </a:r>
            <a:r>
              <a:rPr lang="en-US" altLang="zh-CN" sz="2400" b="1" dirty="0">
                <a:latin typeface="Times New Roman" panose="02020603050405020304" pitchFamily="18" charset="0"/>
                <a:ea typeface="楷体_GB2312" pitchFamily="49" charset="-122"/>
              </a:rPr>
              <a:t>(</a:t>
            </a:r>
            <a:r>
              <a:rPr lang="en-US" altLang="zh-CN" sz="2400" b="1" dirty="0">
                <a:latin typeface="楷体_GB2312" pitchFamily="49" charset="-122"/>
                <a:ea typeface="楷体_GB2312" pitchFamily="49" charset="-122"/>
              </a:rPr>
              <a:t> </a:t>
            </a:r>
            <a:r>
              <a:rPr lang="en-US" altLang="zh-CN" sz="2400" b="1" i="1" dirty="0">
                <a:latin typeface="Times New Roman" panose="02020603050405020304" pitchFamily="18" charset="0"/>
                <a:ea typeface="楷体_GB2312" pitchFamily="49" charset="-122"/>
              </a:rPr>
              <a:t>x</a:t>
            </a:r>
            <a:r>
              <a:rPr lang="en-US" altLang="zh-CN" sz="2400" b="1" i="1" baseline="-30000" dirty="0">
                <a:latin typeface="Times New Roman" panose="02020603050405020304" pitchFamily="18" charset="0"/>
                <a:ea typeface="楷体_GB2312" pitchFamily="49" charset="-122"/>
              </a:rPr>
              <a:t>1</a:t>
            </a:r>
            <a:r>
              <a:rPr lang="en-US" altLang="zh-CN" sz="2400" b="1" i="1" dirty="0">
                <a:latin typeface="Times New Roman" panose="02020603050405020304" pitchFamily="18" charset="0"/>
                <a:ea typeface="楷体_GB2312" pitchFamily="49" charset="-122"/>
              </a:rPr>
              <a:t>, x</a:t>
            </a:r>
            <a:r>
              <a:rPr lang="en-US" altLang="zh-CN" sz="2400" b="1" i="1" baseline="-30000" dirty="0">
                <a:latin typeface="Times New Roman" panose="02020603050405020304" pitchFamily="18" charset="0"/>
                <a:ea typeface="楷体_GB2312" pitchFamily="49" charset="-122"/>
              </a:rPr>
              <a:t>2 </a:t>
            </a:r>
            <a:r>
              <a:rPr lang="en-US" altLang="zh-CN" sz="2400" b="1" i="1" dirty="0">
                <a:latin typeface="Times New Roman" panose="02020603050405020304" pitchFamily="18" charset="0"/>
                <a:ea typeface="楷体_GB2312" pitchFamily="49" charset="-122"/>
              </a:rPr>
              <a:t>,</a:t>
            </a:r>
            <a:r>
              <a:rPr lang="en-US" altLang="zh-CN" sz="2400" b="1" i="1" baseline="-30000" dirty="0">
                <a:latin typeface="Times New Roman" panose="02020603050405020304" pitchFamily="18" charset="0"/>
                <a:ea typeface="楷体_GB2312" pitchFamily="49" charset="-122"/>
              </a:rPr>
              <a:t> </a:t>
            </a:r>
            <a:r>
              <a:rPr lang="en-US" altLang="zh-CN" sz="2400" b="1" i="1" dirty="0">
                <a:latin typeface="Times New Roman" panose="02020603050405020304" pitchFamily="18" charset="0"/>
                <a:ea typeface="楷体_GB2312" pitchFamily="49" charset="-122"/>
              </a:rPr>
              <a:t>…, </a:t>
            </a:r>
            <a:r>
              <a:rPr lang="en-US" altLang="zh-CN" sz="2400" b="1" i="1" dirty="0" err="1">
                <a:latin typeface="Times New Roman" panose="02020603050405020304" pitchFamily="18" charset="0"/>
                <a:ea typeface="楷体_GB2312" pitchFamily="49" charset="-122"/>
              </a:rPr>
              <a:t>x</a:t>
            </a:r>
            <a:r>
              <a:rPr lang="en-US" altLang="zh-CN" sz="2400" b="1" i="1" baseline="-30000" dirty="0" err="1">
                <a:latin typeface="Times New Roman" panose="02020603050405020304" pitchFamily="18" charset="0"/>
                <a:ea typeface="楷体_GB2312" pitchFamily="49" charset="-122"/>
              </a:rPr>
              <a:t>n</a:t>
            </a:r>
            <a:r>
              <a:rPr lang="en-US" altLang="zh-CN" sz="2400" b="1" i="1" baseline="-30000" dirty="0">
                <a:ea typeface="楷体_GB2312" pitchFamily="49" charset="-122"/>
              </a:rPr>
              <a:t> </a:t>
            </a:r>
            <a:r>
              <a:rPr lang="en-US" altLang="zh-CN" sz="2400" b="1" dirty="0">
                <a:latin typeface="Times New Roman" panose="02020603050405020304" pitchFamily="18" charset="0"/>
                <a:ea typeface="楷体_GB2312" pitchFamily="49" charset="-122"/>
              </a:rPr>
              <a:t>)</a:t>
            </a:r>
            <a:r>
              <a:rPr lang="zh-CN" altLang="en-US" sz="2400" b="1" dirty="0">
                <a:latin typeface="楷体_GB2312" pitchFamily="49" charset="-122"/>
                <a:ea typeface="楷体_GB2312" pitchFamily="49" charset="-122"/>
              </a:rPr>
              <a:t>之后，则应依据 </a:t>
            </a:r>
            <a:r>
              <a:rPr lang="en-US" altLang="zh-CN" sz="2400" b="1" i="1" dirty="0">
                <a:latin typeface="Times New Roman" panose="02020603050405020304" pitchFamily="18" charset="0"/>
                <a:ea typeface="楷体_GB2312" pitchFamily="49" charset="-122"/>
              </a:rPr>
              <a:t>h(x</a:t>
            </a:r>
            <a:r>
              <a:rPr lang="en-US" altLang="zh-CN" sz="2400" b="1" i="1" baseline="-30000" dirty="0">
                <a:latin typeface="Times New Roman" panose="02020603050405020304" pitchFamily="18" charset="0"/>
                <a:ea typeface="楷体_GB2312" pitchFamily="49" charset="-122"/>
              </a:rPr>
              <a:t> </a:t>
            </a:r>
            <a:r>
              <a:rPr lang="en-US" altLang="zh-CN" sz="2400" b="1" i="1" dirty="0">
                <a:latin typeface="Times New Roman" panose="02020603050405020304" pitchFamily="18" charset="0"/>
                <a:ea typeface="楷体_GB2312" pitchFamily="49" charset="-122"/>
              </a:rPr>
              <a:t>, </a:t>
            </a:r>
            <a:r>
              <a:rPr lang="en-US" altLang="zh-CN" sz="2400" b="1" i="1" dirty="0">
                <a:latin typeface="Times New Roman" panose="02020603050405020304" pitchFamily="18" charset="0"/>
                <a:sym typeface="Symbol" panose="05050102010706020507" pitchFamily="18" charset="2"/>
              </a:rPr>
              <a:t></a:t>
            </a:r>
            <a:r>
              <a:rPr lang="en-US" altLang="zh-CN" sz="2400" b="1" i="1" dirty="0">
                <a:effectLst>
                  <a:outerShdw blurRad="38100" dist="38100" dir="2700000" algn="tl">
                    <a:srgbClr val="FFFFFF"/>
                  </a:outerShdw>
                </a:effectLst>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ea typeface="楷体_GB2312" pitchFamily="49" charset="-122"/>
              </a:rPr>
              <a:t>)</a:t>
            </a:r>
            <a:r>
              <a:rPr lang="zh-CN" altLang="en-US" sz="2400" b="1" dirty="0">
                <a:latin typeface="楷体_GB2312" pitchFamily="49" charset="-122"/>
                <a:ea typeface="楷体_GB2312" pitchFamily="49" charset="-122"/>
              </a:rPr>
              <a:t>对</a:t>
            </a:r>
            <a:r>
              <a:rPr lang="zh-CN" altLang="en-US" sz="2400" b="1" i="1" dirty="0">
                <a:sym typeface="Symbol" panose="05050102010706020507" pitchFamily="18" charset="2"/>
              </a:rPr>
              <a:t> </a:t>
            </a:r>
            <a:r>
              <a:rPr lang="zh-CN" altLang="en-US" sz="2400" b="1" dirty="0">
                <a:latin typeface="楷体_GB2312" pitchFamily="49" charset="-122"/>
                <a:ea typeface="楷体_GB2312" pitchFamily="49" charset="-122"/>
              </a:rPr>
              <a:t>作出推断。由于 </a:t>
            </a:r>
          </a:p>
          <a:p>
            <a:pPr algn="ctr">
              <a:lnSpc>
                <a:spcPct val="110000"/>
              </a:lnSpc>
              <a:spcBef>
                <a:spcPct val="0"/>
              </a:spcBef>
              <a:buClr>
                <a:srgbClr val="00FF00"/>
              </a:buClr>
              <a:buFont typeface="Wingdings" panose="05000000000000000000" pitchFamily="2" charset="2"/>
              <a:buNone/>
            </a:pPr>
            <a:r>
              <a:rPr lang="en-US" altLang="zh-CN" sz="2400" b="1" i="1" dirty="0">
                <a:latin typeface="Times New Roman" panose="02020603050405020304" pitchFamily="18" charset="0"/>
                <a:ea typeface="楷体_GB2312" pitchFamily="49" charset="-122"/>
              </a:rPr>
              <a:t>h</a:t>
            </a:r>
            <a:r>
              <a:rPr lang="en-US" altLang="zh-CN" sz="2400" b="1" dirty="0">
                <a:latin typeface="Times New Roman" panose="02020603050405020304" pitchFamily="18" charset="0"/>
                <a:ea typeface="楷体_GB2312" pitchFamily="49" charset="-122"/>
              </a:rPr>
              <a:t>(</a:t>
            </a:r>
            <a:r>
              <a:rPr lang="en-US" altLang="zh-CN" sz="2400" b="1" i="1" dirty="0">
                <a:latin typeface="Times New Roman" panose="02020603050405020304" pitchFamily="18" charset="0"/>
                <a:ea typeface="楷体_GB2312" pitchFamily="49" charset="-122"/>
              </a:rPr>
              <a:t>x</a:t>
            </a:r>
            <a:r>
              <a:rPr lang="en-US" altLang="zh-CN" sz="2400" b="1" i="1" baseline="-30000" dirty="0">
                <a:latin typeface="Times New Roman" panose="02020603050405020304" pitchFamily="18" charset="0"/>
                <a:ea typeface="楷体_GB2312" pitchFamily="49" charset="-122"/>
              </a:rPr>
              <a:t> </a:t>
            </a:r>
            <a:r>
              <a:rPr lang="en-US" altLang="zh-CN" sz="2400" b="1" dirty="0">
                <a:latin typeface="Times New Roman" panose="02020603050405020304" pitchFamily="18" charset="0"/>
                <a:ea typeface="楷体_GB2312" pitchFamily="49" charset="-122"/>
              </a:rPr>
              <a:t>, </a:t>
            </a:r>
            <a:r>
              <a:rPr lang="en-US" altLang="zh-CN" sz="2400" b="1" i="1" dirty="0">
                <a:latin typeface="Times New Roman" panose="02020603050405020304" pitchFamily="18" charset="0"/>
                <a:sym typeface="Symbol" panose="05050102010706020507" pitchFamily="18" charset="2"/>
              </a:rPr>
              <a:t></a:t>
            </a:r>
            <a:r>
              <a:rPr lang="en-US" altLang="zh-CN" sz="2400" b="1" i="1" dirty="0">
                <a:effectLst>
                  <a:outerShdw blurRad="38100" dist="38100" dir="2700000" algn="tl">
                    <a:srgbClr val="FFFFFF"/>
                  </a:outerShdw>
                </a:effectLst>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ea typeface="楷体_GB2312" pitchFamily="49" charset="-122"/>
              </a:rPr>
              <a:t>) =</a:t>
            </a:r>
            <a:r>
              <a:rPr lang="en-US" altLang="zh-CN" sz="2400" b="1" i="1" dirty="0">
                <a:latin typeface="Times New Roman" panose="02020603050405020304" pitchFamily="18" charset="0"/>
                <a:ea typeface="楷体_GB2312" pitchFamily="49" charset="-122"/>
                <a:sym typeface="Symbol" panose="05050102010706020507" pitchFamily="18" charset="2"/>
              </a:rPr>
              <a:t></a:t>
            </a:r>
            <a:r>
              <a:rPr lang="en-US" altLang="zh-CN" sz="2400" b="1" dirty="0">
                <a:latin typeface="Times New Roman" panose="02020603050405020304" pitchFamily="18" charset="0"/>
                <a:ea typeface="楷体_GB2312" pitchFamily="49" charset="-122"/>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a:t>
            </a:r>
            <a:r>
              <a:rPr lang="en-US" altLang="zh-CN" sz="2400" b="1" i="1" dirty="0">
                <a:effectLst>
                  <a:outerShdw blurRad="38100" dist="38100" dir="2700000" algn="tl">
                    <a:srgbClr val="FFFFFF"/>
                  </a:outerShdw>
                </a:effectLst>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ea typeface="楷体_GB2312" pitchFamily="49" charset="-122"/>
                <a:sym typeface="Symbol" panose="05050102010706020507" pitchFamily="18" charset="2"/>
              </a:rPr>
              <a:t> </a:t>
            </a:r>
            <a:r>
              <a:rPr lang="en-US" altLang="zh-CN" sz="2400" b="1" i="1" dirty="0">
                <a:latin typeface="Times New Roman" panose="02020603050405020304" pitchFamily="18" charset="0"/>
                <a:ea typeface="楷体_GB2312" pitchFamily="49" charset="-122"/>
              </a:rPr>
              <a:t>x</a:t>
            </a:r>
            <a:r>
              <a:rPr lang="en-US" altLang="zh-CN" sz="2400" b="1" i="1" baseline="-30000" dirty="0">
                <a:latin typeface="Times New Roman" panose="02020603050405020304" pitchFamily="18" charset="0"/>
                <a:ea typeface="楷体_GB2312" pitchFamily="49" charset="-122"/>
              </a:rPr>
              <a:t> </a:t>
            </a:r>
            <a:r>
              <a:rPr lang="en-US" altLang="zh-CN" sz="2400" b="1" dirty="0">
                <a:latin typeface="Times New Roman" panose="02020603050405020304" pitchFamily="18" charset="0"/>
                <a:ea typeface="楷体_GB2312" pitchFamily="49" charset="-122"/>
                <a:sym typeface="Symbol" panose="05050102010706020507" pitchFamily="18" charset="2"/>
              </a:rPr>
              <a:t>)</a:t>
            </a:r>
            <a:r>
              <a:rPr lang="en-US" altLang="zh-CN" sz="2400" b="1" i="1" dirty="0">
                <a:latin typeface="Times New Roman" panose="02020603050405020304" pitchFamily="18" charset="0"/>
                <a:ea typeface="楷体_GB2312" pitchFamily="49" charset="-122"/>
                <a:sym typeface="Symbol" panose="05050102010706020507" pitchFamily="18" charset="2"/>
              </a:rPr>
              <a:t>m</a:t>
            </a:r>
            <a:r>
              <a:rPr lang="en-US" altLang="zh-CN" sz="2400" b="1" dirty="0">
                <a:latin typeface="Times New Roman" panose="02020603050405020304" pitchFamily="18" charset="0"/>
                <a:ea typeface="楷体_GB2312" pitchFamily="49" charset="-122"/>
                <a:sym typeface="Symbol" panose="05050102010706020507" pitchFamily="18" charset="2"/>
              </a:rPr>
              <a:t>(</a:t>
            </a:r>
            <a:r>
              <a:rPr lang="en-US" altLang="zh-CN" sz="2400" b="1" i="1" dirty="0">
                <a:latin typeface="Times New Roman" panose="02020603050405020304" pitchFamily="18" charset="0"/>
                <a:ea typeface="楷体_GB2312" pitchFamily="49" charset="-122"/>
              </a:rPr>
              <a:t>x</a:t>
            </a:r>
            <a:r>
              <a:rPr lang="en-US" altLang="zh-CN" sz="2400" b="1" dirty="0">
                <a:latin typeface="Times New Roman" panose="02020603050405020304" pitchFamily="18" charset="0"/>
                <a:ea typeface="楷体_GB2312" pitchFamily="49" charset="-122"/>
                <a:sym typeface="Symbol" panose="05050102010706020507" pitchFamily="18" charset="2"/>
              </a:rPr>
              <a:t>)</a:t>
            </a:r>
            <a:r>
              <a:rPr lang="zh-CN" altLang="en-US" sz="2400" b="1" dirty="0">
                <a:latin typeface="Times New Roman" panose="02020603050405020304" pitchFamily="18" charset="0"/>
                <a:ea typeface="楷体_GB2312" pitchFamily="49" charset="-122"/>
              </a:rPr>
              <a:t>，</a:t>
            </a:r>
          </a:p>
          <a:p>
            <a:pPr>
              <a:lnSpc>
                <a:spcPct val="110000"/>
              </a:lnSpc>
              <a:spcBef>
                <a:spcPct val="0"/>
              </a:spcBef>
              <a:buClr>
                <a:srgbClr val="00FF00"/>
              </a:buClr>
              <a:buFont typeface="Wingdings" panose="05000000000000000000" pitchFamily="2" charset="2"/>
              <a:buNone/>
            </a:pPr>
            <a:r>
              <a:rPr lang="zh-CN" altLang="en-US" sz="2400" b="1" dirty="0">
                <a:latin typeface="楷体_GB2312" pitchFamily="49" charset="-122"/>
                <a:ea typeface="楷体_GB2312" pitchFamily="49" charset="-122"/>
              </a:rPr>
              <a:t>  其中</a:t>
            </a:r>
          </a:p>
          <a:p>
            <a:pPr>
              <a:lnSpc>
                <a:spcPct val="110000"/>
              </a:lnSpc>
              <a:spcBef>
                <a:spcPct val="0"/>
              </a:spcBef>
              <a:buClr>
                <a:srgbClr val="00FF00"/>
              </a:buClr>
              <a:buFont typeface="Wingdings" panose="05000000000000000000" pitchFamily="2" charset="2"/>
              <a:buNone/>
            </a:pPr>
            <a:endParaRPr lang="zh-CN" altLang="en-US" sz="2400" b="1" dirty="0">
              <a:latin typeface="楷体_GB2312" pitchFamily="49" charset="-122"/>
              <a:ea typeface="楷体_GB2312" pitchFamily="49" charset="-122"/>
            </a:endParaRPr>
          </a:p>
          <a:p>
            <a:pPr>
              <a:lnSpc>
                <a:spcPct val="110000"/>
              </a:lnSpc>
              <a:buClr>
                <a:schemeClr val="tx1"/>
              </a:buClr>
              <a:buFont typeface="Wingdings" panose="05000000000000000000" pitchFamily="2" charset="2"/>
              <a:buNone/>
            </a:pPr>
            <a:r>
              <a:rPr lang="zh-CN" altLang="en-US" sz="2400" b="1" dirty="0">
                <a:latin typeface="楷体_GB2312" pitchFamily="49" charset="-122"/>
                <a:ea typeface="楷体_GB2312" pitchFamily="49" charset="-122"/>
              </a:rPr>
              <a:t>  是</a:t>
            </a:r>
            <a:r>
              <a:rPr lang="en-US" altLang="zh-CN" sz="2400" b="1" i="1" dirty="0">
                <a:latin typeface="Times New Roman" panose="02020603050405020304" pitchFamily="18" charset="0"/>
                <a:ea typeface="楷体_GB2312" pitchFamily="49" charset="-122"/>
              </a:rPr>
              <a:t>x</a:t>
            </a:r>
            <a:r>
              <a:rPr lang="en-US" altLang="zh-CN" sz="2400" b="1" dirty="0">
                <a:latin typeface="楷体_GB2312" pitchFamily="49" charset="-122"/>
                <a:ea typeface="楷体_GB2312" pitchFamily="49" charset="-122"/>
              </a:rPr>
              <a:t>=</a:t>
            </a:r>
            <a:r>
              <a:rPr lang="en-US" altLang="zh-CN" sz="2400" b="1" dirty="0">
                <a:latin typeface="Times New Roman" panose="02020603050405020304" pitchFamily="18" charset="0"/>
                <a:ea typeface="楷体_GB2312" pitchFamily="49" charset="-122"/>
              </a:rPr>
              <a:t>(</a:t>
            </a:r>
            <a:r>
              <a:rPr lang="en-US" altLang="zh-CN" sz="2400" b="1" i="1" dirty="0">
                <a:latin typeface="Times New Roman" panose="02020603050405020304" pitchFamily="18" charset="0"/>
                <a:ea typeface="楷体_GB2312" pitchFamily="49" charset="-122"/>
              </a:rPr>
              <a:t>x</a:t>
            </a:r>
            <a:r>
              <a:rPr lang="en-US" altLang="zh-CN" sz="2400" b="1" baseline="-30000" dirty="0">
                <a:latin typeface="Times New Roman" panose="02020603050405020304" pitchFamily="18" charset="0"/>
                <a:ea typeface="楷体_GB2312" pitchFamily="49" charset="-122"/>
              </a:rPr>
              <a:t>1</a:t>
            </a:r>
            <a:r>
              <a:rPr lang="en-US" altLang="zh-CN" sz="2400" b="1" i="1" dirty="0">
                <a:latin typeface="Times New Roman" panose="02020603050405020304" pitchFamily="18" charset="0"/>
                <a:ea typeface="楷体_GB2312" pitchFamily="49" charset="-122"/>
              </a:rPr>
              <a:t>, x</a:t>
            </a:r>
            <a:r>
              <a:rPr lang="en-US" altLang="zh-CN" sz="2400" b="1" baseline="-30000" dirty="0">
                <a:latin typeface="Times New Roman" panose="02020603050405020304" pitchFamily="18" charset="0"/>
                <a:ea typeface="楷体_GB2312" pitchFamily="49" charset="-122"/>
              </a:rPr>
              <a:t>2</a:t>
            </a:r>
            <a:r>
              <a:rPr lang="en-US" altLang="zh-CN" sz="2400" b="1" i="1" baseline="-30000" dirty="0">
                <a:latin typeface="Times New Roman" panose="02020603050405020304" pitchFamily="18" charset="0"/>
                <a:ea typeface="楷体_GB2312" pitchFamily="49" charset="-122"/>
              </a:rPr>
              <a:t> </a:t>
            </a:r>
            <a:r>
              <a:rPr lang="en-US" altLang="zh-CN" sz="2400" b="1" i="1" dirty="0">
                <a:latin typeface="Times New Roman" panose="02020603050405020304" pitchFamily="18" charset="0"/>
                <a:ea typeface="楷体_GB2312" pitchFamily="49" charset="-122"/>
              </a:rPr>
              <a:t>,</a:t>
            </a:r>
            <a:r>
              <a:rPr lang="en-US" altLang="zh-CN" sz="2400" b="1" i="1" baseline="-30000" dirty="0">
                <a:latin typeface="Times New Roman" panose="02020603050405020304" pitchFamily="18" charset="0"/>
                <a:ea typeface="楷体_GB2312" pitchFamily="49" charset="-122"/>
              </a:rPr>
              <a:t> </a:t>
            </a:r>
            <a:r>
              <a:rPr lang="en-US" altLang="zh-CN" sz="2400" b="1" i="1" dirty="0">
                <a:latin typeface="Times New Roman" panose="02020603050405020304" pitchFamily="18" charset="0"/>
                <a:ea typeface="楷体_GB2312" pitchFamily="49" charset="-122"/>
              </a:rPr>
              <a:t>…, </a:t>
            </a:r>
            <a:r>
              <a:rPr lang="en-US" altLang="zh-CN" sz="2400" b="1" i="1" dirty="0" err="1">
                <a:latin typeface="Times New Roman" panose="02020603050405020304" pitchFamily="18" charset="0"/>
                <a:ea typeface="楷体_GB2312" pitchFamily="49" charset="-122"/>
              </a:rPr>
              <a:t>x</a:t>
            </a:r>
            <a:r>
              <a:rPr lang="en-US" altLang="zh-CN" sz="2400" b="1" i="1" baseline="-30000" dirty="0" err="1">
                <a:latin typeface="Times New Roman" panose="02020603050405020304" pitchFamily="18" charset="0"/>
                <a:ea typeface="楷体_GB2312" pitchFamily="49" charset="-122"/>
              </a:rPr>
              <a:t>n</a:t>
            </a:r>
            <a:r>
              <a:rPr lang="en-US" altLang="zh-CN" sz="2400" b="1" i="1" baseline="-30000" dirty="0">
                <a:ea typeface="楷体_GB2312" pitchFamily="49" charset="-122"/>
              </a:rPr>
              <a:t> </a:t>
            </a:r>
            <a:r>
              <a:rPr lang="en-US" altLang="zh-CN" sz="2400" b="1" dirty="0">
                <a:latin typeface="Times New Roman" panose="02020603050405020304" pitchFamily="18" charset="0"/>
                <a:ea typeface="楷体_GB2312" pitchFamily="49" charset="-122"/>
              </a:rPr>
              <a:t>)</a:t>
            </a:r>
            <a:r>
              <a:rPr lang="zh-CN" altLang="en-US" sz="2400" b="1" dirty="0">
                <a:latin typeface="楷体_GB2312" pitchFamily="49" charset="-122"/>
                <a:ea typeface="楷体_GB2312" pitchFamily="49" charset="-122"/>
              </a:rPr>
              <a:t>的边际</a:t>
            </a:r>
            <a:r>
              <a:rPr lang="zh-CN" altLang="en-US" sz="2400" b="1" dirty="0" smtClean="0">
                <a:latin typeface="楷体_GB2312" pitchFamily="49" charset="-122"/>
                <a:ea typeface="楷体_GB2312" pitchFamily="49" charset="-122"/>
              </a:rPr>
              <a:t>概率</a:t>
            </a:r>
            <a:r>
              <a:rPr lang="zh-CN" altLang="en-US" sz="2400" b="1" dirty="0">
                <a:latin typeface="楷体_GB2312" pitchFamily="49" charset="-122"/>
                <a:ea typeface="楷体_GB2312" pitchFamily="49" charset="-122"/>
              </a:rPr>
              <a:t>分布</a:t>
            </a:r>
            <a:r>
              <a:rPr lang="zh-CN" altLang="en-US" sz="2400" b="1" dirty="0" smtClean="0">
                <a:latin typeface="楷体_GB2312" pitchFamily="49" charset="-122"/>
                <a:ea typeface="楷体_GB2312" pitchFamily="49" charset="-122"/>
              </a:rPr>
              <a:t>，</a:t>
            </a:r>
            <a:r>
              <a:rPr lang="zh-CN" altLang="en-US" sz="2400" b="1" dirty="0">
                <a:latin typeface="楷体_GB2312" pitchFamily="49" charset="-122"/>
                <a:ea typeface="楷体_GB2312" pitchFamily="49" charset="-122"/>
              </a:rPr>
              <a:t>它与</a:t>
            </a:r>
            <a:r>
              <a:rPr lang="zh-CN" altLang="en-US" sz="2400" b="1" i="1" dirty="0">
                <a:sym typeface="Symbol" panose="05050102010706020507" pitchFamily="18" charset="2"/>
              </a:rPr>
              <a:t> </a:t>
            </a:r>
            <a:r>
              <a:rPr lang="zh-CN" altLang="en-US" sz="2400" b="1" dirty="0">
                <a:latin typeface="楷体_GB2312" pitchFamily="49" charset="-122"/>
                <a:ea typeface="楷体_GB2312" pitchFamily="49" charset="-122"/>
              </a:rPr>
              <a:t>无关，不含</a:t>
            </a:r>
            <a:r>
              <a:rPr lang="zh-CN" altLang="en-US" sz="2400" b="1" i="1" dirty="0">
                <a:sym typeface="Symbol" panose="05050102010706020507" pitchFamily="18" charset="2"/>
              </a:rPr>
              <a:t> </a:t>
            </a:r>
            <a:r>
              <a:rPr lang="zh-CN" altLang="en-US" sz="2400" b="1" dirty="0">
                <a:latin typeface="楷体_GB2312" pitchFamily="49" charset="-122"/>
                <a:ea typeface="楷体_GB2312" pitchFamily="49" charset="-122"/>
              </a:rPr>
              <a:t>的任何信息。因此能用来对</a:t>
            </a:r>
            <a:r>
              <a:rPr lang="zh-CN" altLang="en-US" sz="2400" b="1" i="1" dirty="0">
                <a:sym typeface="Symbol" panose="05050102010706020507" pitchFamily="18" charset="2"/>
              </a:rPr>
              <a:t> </a:t>
            </a:r>
            <a:r>
              <a:rPr lang="zh-CN" altLang="en-US" sz="2400" b="1" dirty="0">
                <a:latin typeface="楷体_GB2312" pitchFamily="49" charset="-122"/>
                <a:ea typeface="楷体_GB2312" pitchFamily="49" charset="-122"/>
              </a:rPr>
              <a:t>作出推断的仅</a:t>
            </a:r>
            <a:r>
              <a:rPr lang="zh-CN" altLang="en-US" sz="2400" b="1" dirty="0" smtClean="0">
                <a:latin typeface="楷体_GB2312" pitchFamily="49" charset="-122"/>
                <a:ea typeface="楷体_GB2312" pitchFamily="49" charset="-122"/>
              </a:rPr>
              <a:t>是</a:t>
            </a:r>
            <a:r>
              <a:rPr lang="zh-CN" altLang="en-US" sz="2400" b="1" dirty="0">
                <a:latin typeface="楷体_GB2312" pitchFamily="49" charset="-122"/>
                <a:ea typeface="楷体_GB2312" pitchFamily="49" charset="-122"/>
              </a:rPr>
              <a:t>后验</a:t>
            </a:r>
            <a:r>
              <a:rPr lang="zh-CN" altLang="en-US" sz="2400" b="1" dirty="0" smtClean="0">
                <a:latin typeface="楷体_GB2312" pitchFamily="49" charset="-122"/>
                <a:ea typeface="楷体_GB2312" pitchFamily="49" charset="-122"/>
              </a:rPr>
              <a:t>分布</a:t>
            </a:r>
            <a:r>
              <a:rPr lang="zh-CN" altLang="en-US" sz="2400" b="1" i="1" dirty="0">
                <a:latin typeface="Times New Roman" panose="02020603050405020304" pitchFamily="18" charset="0"/>
                <a:ea typeface="楷体_GB2312" pitchFamily="49" charset="-122"/>
                <a:sym typeface="Symbol" panose="05050102010706020507" pitchFamily="18" charset="2"/>
              </a:rPr>
              <a:t></a:t>
            </a:r>
            <a:r>
              <a:rPr lang="en-US" altLang="zh-CN" sz="2400" b="1" dirty="0">
                <a:latin typeface="Times New Roman" panose="02020603050405020304" pitchFamily="18" charset="0"/>
                <a:ea typeface="楷体_GB2312" pitchFamily="49" charset="-122"/>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a:t>
            </a:r>
            <a:r>
              <a:rPr lang="en-US" altLang="zh-CN" sz="2400" b="1" i="1" dirty="0">
                <a:effectLst>
                  <a:outerShdw blurRad="38100" dist="38100" dir="2700000" algn="tl">
                    <a:srgbClr val="FFFFFF"/>
                  </a:outerShdw>
                </a:effectLst>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ea typeface="楷体_GB2312" pitchFamily="49" charset="-122"/>
                <a:sym typeface="Symbol" panose="05050102010706020507" pitchFamily="18" charset="2"/>
              </a:rPr>
              <a:t> </a:t>
            </a:r>
            <a:r>
              <a:rPr lang="en-US" altLang="zh-CN" sz="2400" b="1" i="1" dirty="0">
                <a:latin typeface="Times New Roman" panose="02020603050405020304" pitchFamily="18" charset="0"/>
                <a:ea typeface="楷体_GB2312" pitchFamily="49" charset="-122"/>
              </a:rPr>
              <a:t>x</a:t>
            </a:r>
            <a:r>
              <a:rPr lang="en-US" altLang="zh-CN" sz="2400" b="1" dirty="0">
                <a:latin typeface="Times New Roman" panose="02020603050405020304" pitchFamily="18" charset="0"/>
                <a:ea typeface="楷体_GB2312" pitchFamily="49" charset="-122"/>
                <a:sym typeface="Symbol" panose="05050102010706020507" pitchFamily="18" charset="2"/>
              </a:rPr>
              <a:t>)</a:t>
            </a:r>
            <a:r>
              <a:rPr lang="zh-CN" altLang="en-US" sz="2400" b="1" dirty="0">
                <a:latin typeface="楷体_GB2312" pitchFamily="49" charset="-122"/>
                <a:ea typeface="楷体_GB2312" pitchFamily="49" charset="-122"/>
              </a:rPr>
              <a:t>，它的计算公式是 </a:t>
            </a:r>
          </a:p>
          <a:p>
            <a:pPr>
              <a:lnSpc>
                <a:spcPct val="110000"/>
              </a:lnSpc>
              <a:buClr>
                <a:schemeClr val="tx1"/>
              </a:buClr>
              <a:buFont typeface="Wingdings" panose="05000000000000000000" pitchFamily="2" charset="2"/>
              <a:buNone/>
            </a:pPr>
            <a:endParaRPr lang="zh-CN" altLang="en-US" sz="2400" b="1" dirty="0">
              <a:latin typeface="楷体_GB2312" pitchFamily="49" charset="-122"/>
              <a:ea typeface="楷体_GB2312" pitchFamily="49" charset="-122"/>
            </a:endParaRPr>
          </a:p>
          <a:p>
            <a:pPr>
              <a:lnSpc>
                <a:spcPct val="110000"/>
              </a:lnSpc>
              <a:buClr>
                <a:schemeClr val="tx1"/>
              </a:buClr>
              <a:buFont typeface="Wingdings" panose="05000000000000000000" pitchFamily="2" charset="2"/>
              <a:buNone/>
            </a:pPr>
            <a:endParaRPr lang="en-US" altLang="zh-CN" sz="2400" b="1" dirty="0">
              <a:latin typeface="楷体_GB2312" pitchFamily="49" charset="-122"/>
              <a:ea typeface="楷体_GB2312" pitchFamily="49" charset="-122"/>
            </a:endParaRPr>
          </a:p>
        </p:txBody>
      </p:sp>
      <p:graphicFrame>
        <p:nvGraphicFramePr>
          <p:cNvPr id="41987" name="Object 3"/>
          <p:cNvGraphicFramePr>
            <a:graphicFrameLocks noChangeAspect="1"/>
          </p:cNvGraphicFramePr>
          <p:nvPr>
            <p:extLst>
              <p:ext uri="{D42A27DB-BD31-4B8C-83A1-F6EECF244321}">
                <p14:modId xmlns:p14="http://schemas.microsoft.com/office/powerpoint/2010/main" val="757109415"/>
              </p:ext>
            </p:extLst>
          </p:nvPr>
        </p:nvGraphicFramePr>
        <p:xfrm>
          <a:off x="1472997" y="2467267"/>
          <a:ext cx="7010400" cy="658813"/>
        </p:xfrm>
        <a:graphic>
          <a:graphicData uri="http://schemas.openxmlformats.org/presentationml/2006/ole">
            <mc:AlternateContent xmlns:mc="http://schemas.openxmlformats.org/markup-compatibility/2006">
              <mc:Choice xmlns:v="urn:schemas-microsoft-com:vml" Requires="v">
                <p:oleObj spid="_x0000_s55446" name="Equation" r:id="rId4" imgW="6604000" imgH="508000" progId="Equation.DSMT4">
                  <p:embed/>
                </p:oleObj>
              </mc:Choice>
              <mc:Fallback>
                <p:oleObj name="Equation" r:id="rId4" imgW="6604000" imgH="508000" progId="Equation.DSMT4">
                  <p:embed/>
                  <p:pic>
                    <p:nvPicPr>
                      <p:cNvPr id="0" name="图片 553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2997" y="2467267"/>
                        <a:ext cx="7010400"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88" name="Object 4"/>
          <p:cNvGraphicFramePr>
            <a:graphicFrameLocks noChangeAspect="1"/>
          </p:cNvGraphicFramePr>
          <p:nvPr>
            <p:extLst>
              <p:ext uri="{D42A27DB-BD31-4B8C-83A1-F6EECF244321}">
                <p14:modId xmlns:p14="http://schemas.microsoft.com/office/powerpoint/2010/main" val="2906276239"/>
              </p:ext>
            </p:extLst>
          </p:nvPr>
        </p:nvGraphicFramePr>
        <p:xfrm>
          <a:off x="1472997" y="4496146"/>
          <a:ext cx="6335985" cy="991469"/>
        </p:xfrm>
        <a:graphic>
          <a:graphicData uri="http://schemas.openxmlformats.org/presentationml/2006/ole">
            <mc:AlternateContent xmlns:mc="http://schemas.openxmlformats.org/markup-compatibility/2006">
              <mc:Choice xmlns:v="urn:schemas-microsoft-com:vml" Requires="v">
                <p:oleObj spid="_x0000_s55447" name="Equation" r:id="rId6" imgW="5016500" imgH="825500" progId="Equation.DSMT4">
                  <p:embed/>
                </p:oleObj>
              </mc:Choice>
              <mc:Fallback>
                <p:oleObj name="Equation" r:id="rId6" imgW="5016500" imgH="825500" progId="Equation.DSMT4">
                  <p:embed/>
                  <p:pic>
                    <p:nvPicPr>
                      <p:cNvPr id="0" name="图片 5534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2997" y="4496146"/>
                        <a:ext cx="6335985" cy="991469"/>
                      </a:xfrm>
                      <a:prstGeom prst="rect">
                        <a:avLst/>
                      </a:prstGeom>
                      <a:noFill/>
                      <a:ln w="38100">
                        <a:solidFill>
                          <a:schemeClr val="hlink"/>
                        </a:solidFill>
                        <a:miter lim="800000"/>
                        <a:headEnd/>
                        <a:tailEnd/>
                      </a:ln>
                      <a:effectLst/>
                      <a:extLst/>
                    </p:spPr>
                  </p:pic>
                </p:oleObj>
              </mc:Fallback>
            </mc:AlternateContent>
          </a:graphicData>
        </a:graphic>
      </p:graphicFrame>
      <p:sp>
        <p:nvSpPr>
          <p:cNvPr id="41989" name="Text Box 5"/>
          <p:cNvSpPr txBox="1">
            <a:spLocks noChangeArrowheads="1"/>
          </p:cNvSpPr>
          <p:nvPr/>
        </p:nvSpPr>
        <p:spPr bwMode="auto">
          <a:xfrm>
            <a:off x="899592" y="5579032"/>
            <a:ext cx="7772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smtClean="0">
                <a:solidFill>
                  <a:srgbClr val="000000"/>
                </a:solidFill>
                <a:latin typeface="楷体_GB2312" pitchFamily="49" charset="-122"/>
                <a:ea typeface="楷体_GB2312" pitchFamily="49" charset="-122"/>
              </a:rPr>
              <a:t>这就是</a:t>
            </a:r>
            <a:r>
              <a:rPr lang="zh-CN" altLang="en-US" sz="2400" b="1" dirty="0" smtClean="0">
                <a:solidFill>
                  <a:srgbClr val="0000FF"/>
                </a:solidFill>
                <a:latin typeface="楷体_GB2312" pitchFamily="49" charset="-122"/>
                <a:ea typeface="楷体_GB2312" pitchFamily="49" charset="-122"/>
              </a:rPr>
              <a:t>贝叶斯公式的概率密度函数形式</a:t>
            </a:r>
            <a:r>
              <a:rPr lang="zh-CN" altLang="en-US" sz="2400" b="1" dirty="0" smtClean="0">
                <a:solidFill>
                  <a:srgbClr val="000000"/>
                </a:solidFill>
                <a:latin typeface="楷体_GB2312" pitchFamily="49" charset="-122"/>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986">
                                            <p:txEl>
                                              <p:pRg st="1" end="1"/>
                                            </p:txEl>
                                          </p:spTgt>
                                        </p:tgtEl>
                                        <p:attrNameLst>
                                          <p:attrName>style.visibility</p:attrName>
                                        </p:attrNameLst>
                                      </p:cBhvr>
                                      <p:to>
                                        <p:strVal val="visible"/>
                                      </p:to>
                                    </p:set>
                                    <p:animEffect transition="in" filter="blinds(horizontal)">
                                      <p:cBhvr>
                                        <p:cTn id="7" dur="500"/>
                                        <p:tgtEl>
                                          <p:spTgt spid="4198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986">
                                            <p:txEl>
                                              <p:pRg st="2" end="2"/>
                                            </p:txEl>
                                          </p:spTgt>
                                        </p:tgtEl>
                                        <p:attrNameLst>
                                          <p:attrName>style.visibility</p:attrName>
                                        </p:attrNameLst>
                                      </p:cBhvr>
                                      <p:to>
                                        <p:strVal val="visible"/>
                                      </p:to>
                                    </p:set>
                                    <p:animEffect transition="in" filter="blinds(horizontal)">
                                      <p:cBhvr>
                                        <p:cTn id="12" dur="500"/>
                                        <p:tgtEl>
                                          <p:spTgt spid="4198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1987"/>
                                        </p:tgtEl>
                                        <p:attrNameLst>
                                          <p:attrName>style.visibility</p:attrName>
                                        </p:attrNameLst>
                                      </p:cBhvr>
                                      <p:to>
                                        <p:strVal val="visible"/>
                                      </p:to>
                                    </p:set>
                                    <p:animEffect transition="in" filter="dissolve">
                                      <p:cBhvr>
                                        <p:cTn id="17" dur="500"/>
                                        <p:tgtEl>
                                          <p:spTgt spid="4198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986">
                                            <p:txEl>
                                              <p:pRg st="4" end="4"/>
                                            </p:txEl>
                                          </p:spTgt>
                                        </p:tgtEl>
                                        <p:attrNameLst>
                                          <p:attrName>style.visibility</p:attrName>
                                        </p:attrNameLst>
                                      </p:cBhvr>
                                      <p:to>
                                        <p:strVal val="visible"/>
                                      </p:to>
                                    </p:set>
                                    <p:animEffect transition="in" filter="blinds(horizontal)">
                                      <p:cBhvr>
                                        <p:cTn id="22" dur="500"/>
                                        <p:tgtEl>
                                          <p:spTgt spid="4198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1988"/>
                                        </p:tgtEl>
                                        <p:attrNameLst>
                                          <p:attrName>style.visibility</p:attrName>
                                        </p:attrNameLst>
                                      </p:cBhvr>
                                      <p:to>
                                        <p:strVal val="visible"/>
                                      </p:to>
                                    </p:set>
                                    <p:animEffect transition="in" filter="dissolve">
                                      <p:cBhvr>
                                        <p:cTn id="27" dur="500"/>
                                        <p:tgtEl>
                                          <p:spTgt spid="4198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1989"/>
                                        </p:tgtEl>
                                        <p:attrNameLst>
                                          <p:attrName>style.visibility</p:attrName>
                                        </p:attrNameLst>
                                      </p:cBhvr>
                                      <p:to>
                                        <p:strVal val="visible"/>
                                      </p:to>
                                    </p:set>
                                    <p:animEffect transition="in" filter="blinds(horizontal)">
                                      <p:cBhvr>
                                        <p:cTn id="32" dur="500"/>
                                        <p:tgtEl>
                                          <p:spTgt spid="41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9"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xfrm>
            <a:off x="395536" y="1482462"/>
            <a:ext cx="8001000" cy="1447800"/>
          </a:xfrm>
        </p:spPr>
        <p:txBody>
          <a:bodyPr/>
          <a:lstStyle/>
          <a:p>
            <a:pPr>
              <a:lnSpc>
                <a:spcPct val="120000"/>
              </a:lnSpc>
              <a:buFontTx/>
              <a:buNone/>
            </a:pPr>
            <a:r>
              <a:rPr lang="en-US" altLang="zh-CN" sz="2400" b="1" dirty="0">
                <a:latin typeface="楷体_GB2312" pitchFamily="49" charset="-122"/>
                <a:ea typeface="楷体_GB2312" pitchFamily="49" charset="-122"/>
              </a:rPr>
              <a:t>  </a:t>
            </a:r>
            <a:r>
              <a:rPr lang="zh-CN" altLang="en-US" sz="2400" b="1" dirty="0" smtClean="0">
                <a:latin typeface="楷体_GB2312" pitchFamily="49" charset="-122"/>
                <a:ea typeface="楷体_GB2312" pitchFamily="49" charset="-122"/>
              </a:rPr>
              <a:t>这个“</a:t>
            </a:r>
            <a:r>
              <a:rPr lang="zh-CN" altLang="en-US" sz="2400" b="1" dirty="0" smtClean="0">
                <a:solidFill>
                  <a:srgbClr val="C00000"/>
                </a:solidFill>
                <a:latin typeface="楷体_GB2312" pitchFamily="49" charset="-122"/>
                <a:ea typeface="楷体_GB2312" pitchFamily="49" charset="-122"/>
              </a:rPr>
              <a:t>在观察到</a:t>
            </a:r>
            <a:r>
              <a:rPr lang="en-US" altLang="zh-CN" sz="2400" b="1" i="1" dirty="0" smtClean="0">
                <a:solidFill>
                  <a:srgbClr val="C00000"/>
                </a:solidFill>
                <a:latin typeface="Times New Roman" panose="02020603050405020304" pitchFamily="18" charset="0"/>
                <a:ea typeface="楷体_GB2312" pitchFamily="49" charset="-122"/>
              </a:rPr>
              <a:t>x</a:t>
            </a:r>
            <a:r>
              <a:rPr lang="zh-CN" altLang="en-US" sz="2400" b="1" dirty="0" smtClean="0">
                <a:solidFill>
                  <a:srgbClr val="C00000"/>
                </a:solidFill>
                <a:latin typeface="Times New Roman" panose="02020603050405020304" pitchFamily="18" charset="0"/>
                <a:ea typeface="楷体_GB2312" pitchFamily="49" charset="-122"/>
              </a:rPr>
              <a:t>的条件下</a:t>
            </a:r>
            <a:r>
              <a:rPr lang="zh-CN" altLang="en-US" sz="2400" b="1" i="1" dirty="0" smtClean="0">
                <a:solidFill>
                  <a:srgbClr val="C00000"/>
                </a:solidFill>
                <a:sym typeface="Symbol" panose="05050102010706020507" pitchFamily="18" charset="2"/>
              </a:rPr>
              <a:t> </a:t>
            </a:r>
            <a:r>
              <a:rPr lang="zh-CN" altLang="en-US" sz="2400" b="1" dirty="0" smtClean="0">
                <a:solidFill>
                  <a:srgbClr val="C00000"/>
                </a:solidFill>
                <a:sym typeface="Symbol" panose="05050102010706020507" pitchFamily="18" charset="2"/>
              </a:rPr>
              <a:t>的</a:t>
            </a:r>
            <a:r>
              <a:rPr lang="zh-CN" altLang="en-US" sz="2400" b="1" dirty="0" smtClean="0">
                <a:solidFill>
                  <a:srgbClr val="C00000"/>
                </a:solidFill>
                <a:latin typeface="楷体_GB2312" pitchFamily="49" charset="-122"/>
                <a:ea typeface="楷体_GB2312" pitchFamily="49" charset="-122"/>
              </a:rPr>
              <a:t>条件分布</a:t>
            </a:r>
            <a:r>
              <a:rPr lang="zh-CN" altLang="en-US" sz="2400" b="1" dirty="0" smtClean="0">
                <a:latin typeface="楷体_GB2312" pitchFamily="49" charset="-122"/>
                <a:ea typeface="楷体_GB2312" pitchFamily="49" charset="-122"/>
              </a:rPr>
              <a:t>”称为 </a:t>
            </a:r>
            <a:r>
              <a:rPr lang="zh-CN" altLang="en-US" sz="2400" b="1" i="1" dirty="0" smtClean="0">
                <a:solidFill>
                  <a:srgbClr val="0000FF"/>
                </a:solidFill>
                <a:sym typeface="Symbol" panose="05050102010706020507" pitchFamily="18" charset="2"/>
              </a:rPr>
              <a:t> </a:t>
            </a:r>
            <a:r>
              <a:rPr lang="zh-CN" altLang="en-US" sz="2400" b="1" dirty="0">
                <a:solidFill>
                  <a:srgbClr val="0000FF"/>
                </a:solidFill>
                <a:latin typeface="楷体_GB2312" pitchFamily="49" charset="-122"/>
                <a:ea typeface="楷体_GB2312" pitchFamily="49" charset="-122"/>
              </a:rPr>
              <a:t>的后验分布</a:t>
            </a:r>
            <a:r>
              <a:rPr lang="en-US" altLang="zh-CN" sz="2400" b="1" dirty="0">
                <a:solidFill>
                  <a:srgbClr val="0000FF"/>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它集中了总体、样本和先验中有关</a:t>
            </a:r>
            <a:r>
              <a:rPr lang="zh-CN" altLang="en-US" sz="2400" b="1" i="1" dirty="0">
                <a:sym typeface="Symbol" panose="05050102010706020507" pitchFamily="18" charset="2"/>
              </a:rPr>
              <a:t> </a:t>
            </a:r>
            <a:r>
              <a:rPr lang="zh-CN" altLang="en-US" sz="2400" b="1" dirty="0">
                <a:latin typeface="楷体_GB2312" pitchFamily="49" charset="-122"/>
                <a:ea typeface="楷体_GB2312" pitchFamily="49" charset="-122"/>
              </a:rPr>
              <a:t>的一切信息</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而又是排除一切与</a:t>
            </a:r>
            <a:r>
              <a:rPr lang="zh-CN" altLang="en-US" sz="2400" b="1" i="1" dirty="0">
                <a:sym typeface="Symbol" panose="05050102010706020507" pitchFamily="18" charset="2"/>
              </a:rPr>
              <a:t></a:t>
            </a:r>
            <a:r>
              <a:rPr lang="zh-CN" altLang="en-US" sz="2400" b="1" dirty="0">
                <a:ea typeface="楷体_GB2312" pitchFamily="49" charset="-122"/>
                <a:sym typeface="Symbol" panose="05050102010706020507" pitchFamily="18" charset="2"/>
              </a:rPr>
              <a:t>无关的信息之后得到的结果。</a:t>
            </a:r>
            <a:r>
              <a:rPr lang="zh-CN" altLang="en-US" sz="2400" b="1" dirty="0">
                <a:latin typeface="楷体_GB2312" pitchFamily="49" charset="-122"/>
                <a:ea typeface="楷体_GB2312" pitchFamily="49" charset="-122"/>
              </a:rPr>
              <a:t> </a:t>
            </a:r>
          </a:p>
        </p:txBody>
      </p:sp>
      <p:sp>
        <p:nvSpPr>
          <p:cNvPr id="44035" name="Rectangle 3"/>
          <p:cNvSpPr>
            <a:spLocks noChangeArrowheads="1"/>
          </p:cNvSpPr>
          <p:nvPr/>
        </p:nvSpPr>
        <p:spPr bwMode="auto">
          <a:xfrm>
            <a:off x="323528" y="2934816"/>
            <a:ext cx="80010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spcBef>
                <a:spcPct val="20000"/>
              </a:spcBef>
              <a:buClr>
                <a:srgbClr val="FFFFF7"/>
              </a:buClr>
              <a:buSzPct val="85000"/>
              <a:buFont typeface="Wingdings" panose="05000000000000000000" pitchFamily="2" charset="2"/>
              <a:buNone/>
            </a:pPr>
            <a:r>
              <a:rPr lang="en-US" altLang="zh-CN" sz="2400" b="1" dirty="0" smtClean="0">
                <a:solidFill>
                  <a:srgbClr val="000000"/>
                </a:solidFill>
                <a:latin typeface="宋体" panose="02010600030101010101" pitchFamily="2" charset="-122"/>
              </a:rPr>
              <a:t>  </a:t>
            </a:r>
            <a:r>
              <a:rPr lang="zh-CN" altLang="en-US" sz="2400" b="1" dirty="0" smtClean="0">
                <a:solidFill>
                  <a:srgbClr val="000000"/>
                </a:solidFill>
                <a:latin typeface="楷体_GB2312" pitchFamily="49" charset="-122"/>
                <a:ea typeface="楷体_GB2312" pitchFamily="49" charset="-122"/>
              </a:rPr>
              <a:t>后验分布</a:t>
            </a:r>
            <a:r>
              <a:rPr lang="zh-CN" altLang="en-US" sz="2400" b="1" i="1" dirty="0" smtClean="0">
                <a:solidFill>
                  <a:srgbClr val="000000"/>
                </a:solidFill>
                <a:latin typeface="Times New Roman" panose="02020603050405020304" pitchFamily="18" charset="0"/>
                <a:ea typeface="楷体_GB2312" pitchFamily="49" charset="-122"/>
                <a:sym typeface="Symbol" panose="05050102010706020507" pitchFamily="18" charset="2"/>
              </a:rPr>
              <a:t></a:t>
            </a:r>
            <a:r>
              <a:rPr lang="en-US" altLang="zh-CN" sz="2400" b="1" dirty="0" smtClean="0">
                <a:solidFill>
                  <a:srgbClr val="000000"/>
                </a:solidFill>
                <a:latin typeface="Times New Roman" panose="02020603050405020304" pitchFamily="18" charset="0"/>
                <a:ea typeface="楷体_GB2312" pitchFamily="49" charset="-122"/>
                <a:sym typeface="Symbol" panose="05050102010706020507" pitchFamily="18" charset="2"/>
              </a:rPr>
              <a:t>(</a:t>
            </a:r>
            <a:r>
              <a:rPr lang="en-US" altLang="zh-CN" sz="2400" b="1" i="1" dirty="0" smtClean="0">
                <a:solidFill>
                  <a:srgbClr val="000000"/>
                </a:solidFill>
                <a:latin typeface="Times New Roman" panose="02020603050405020304" pitchFamily="18" charset="0"/>
                <a:sym typeface="Symbol" panose="05050102010706020507" pitchFamily="18" charset="2"/>
              </a:rPr>
              <a:t></a:t>
            </a:r>
            <a:r>
              <a:rPr lang="en-US" altLang="zh-CN" sz="2400" b="1" dirty="0" smtClean="0">
                <a:solidFill>
                  <a:srgbClr val="000000"/>
                </a:solidFill>
                <a:latin typeface="Times New Roman" panose="02020603050405020304" pitchFamily="18" charset="0"/>
                <a:ea typeface="楷体_GB2312" pitchFamily="49" charset="-122"/>
                <a:sym typeface="Symbol" panose="05050102010706020507" pitchFamily="18" charset="2"/>
              </a:rPr>
              <a:t> </a:t>
            </a:r>
            <a:r>
              <a:rPr lang="en-US" altLang="zh-CN" sz="2400" b="1" i="1" dirty="0" smtClean="0">
                <a:solidFill>
                  <a:srgbClr val="000000"/>
                </a:solidFill>
                <a:latin typeface="Times New Roman" panose="02020603050405020304" pitchFamily="18" charset="0"/>
                <a:ea typeface="楷体_GB2312" pitchFamily="49" charset="-122"/>
              </a:rPr>
              <a:t>x</a:t>
            </a:r>
            <a:r>
              <a:rPr lang="en-US" altLang="zh-CN" sz="2400" b="1" i="1" baseline="-30000" dirty="0" smtClean="0">
                <a:solidFill>
                  <a:srgbClr val="000000"/>
                </a:solidFill>
                <a:latin typeface="Times New Roman" panose="02020603050405020304" pitchFamily="18" charset="0"/>
                <a:ea typeface="楷体_GB2312" pitchFamily="49" charset="-122"/>
              </a:rPr>
              <a:t> </a:t>
            </a:r>
            <a:r>
              <a:rPr lang="en-US" altLang="zh-CN" sz="2400" b="1" dirty="0" smtClean="0">
                <a:solidFill>
                  <a:srgbClr val="000000"/>
                </a:solidFill>
                <a:latin typeface="Times New Roman" panose="02020603050405020304" pitchFamily="18" charset="0"/>
                <a:ea typeface="楷体_GB2312" pitchFamily="49" charset="-122"/>
                <a:sym typeface="Symbol" panose="05050102010706020507" pitchFamily="18" charset="2"/>
              </a:rPr>
              <a:t>)</a:t>
            </a:r>
            <a:r>
              <a:rPr lang="zh-CN" altLang="en-US" sz="2400" b="1" dirty="0" smtClean="0">
                <a:solidFill>
                  <a:srgbClr val="000000"/>
                </a:solidFill>
                <a:latin typeface="楷体_GB2312" pitchFamily="49" charset="-122"/>
                <a:ea typeface="楷体_GB2312" pitchFamily="49" charset="-122"/>
              </a:rPr>
              <a:t>的计算公式就是</a:t>
            </a:r>
            <a:r>
              <a:rPr lang="zh-CN" altLang="en-US" sz="2400" b="1" dirty="0" smtClean="0">
                <a:solidFill>
                  <a:srgbClr val="0000FF"/>
                </a:solidFill>
                <a:latin typeface="楷体_GB2312" pitchFamily="49" charset="-122"/>
                <a:ea typeface="楷体_GB2312" pitchFamily="49" charset="-122"/>
              </a:rPr>
              <a:t>用密度函数表示的贝叶斯公式</a:t>
            </a:r>
            <a:r>
              <a:rPr lang="zh-CN" altLang="en-US" sz="2400" b="1" dirty="0" smtClean="0">
                <a:solidFill>
                  <a:srgbClr val="000000"/>
                </a:solidFill>
                <a:latin typeface="楷体_GB2312" pitchFamily="49" charset="-122"/>
                <a:ea typeface="楷体_GB2312" pitchFamily="49" charset="-122"/>
              </a:rPr>
              <a:t>，是用总体和样本对先验分布</a:t>
            </a:r>
            <a:r>
              <a:rPr lang="zh-CN" altLang="en-US" sz="2400" b="1" i="1" dirty="0" smtClean="0">
                <a:solidFill>
                  <a:srgbClr val="000000"/>
                </a:solidFill>
                <a:latin typeface="Times New Roman" panose="02020603050405020304" pitchFamily="18" charset="0"/>
                <a:ea typeface="楷体_GB2312" pitchFamily="49" charset="-122"/>
                <a:sym typeface="Symbol" panose="05050102010706020507" pitchFamily="18" charset="2"/>
              </a:rPr>
              <a:t></a:t>
            </a:r>
            <a:r>
              <a:rPr lang="en-US" altLang="zh-CN" sz="2400" b="1" dirty="0" smtClean="0">
                <a:solidFill>
                  <a:srgbClr val="000000"/>
                </a:solidFill>
                <a:latin typeface="Times New Roman" panose="02020603050405020304" pitchFamily="18" charset="0"/>
                <a:ea typeface="楷体_GB2312" pitchFamily="49" charset="-122"/>
                <a:sym typeface="Symbol" panose="05050102010706020507" pitchFamily="18" charset="2"/>
              </a:rPr>
              <a:t>(</a:t>
            </a:r>
            <a:r>
              <a:rPr lang="en-US" altLang="zh-CN" sz="2400" b="1" i="1" dirty="0" smtClean="0">
                <a:solidFill>
                  <a:srgbClr val="000000"/>
                </a:solidFill>
                <a:latin typeface="Times New Roman" panose="02020603050405020304" pitchFamily="18" charset="0"/>
                <a:sym typeface="Symbol" panose="05050102010706020507" pitchFamily="18" charset="2"/>
              </a:rPr>
              <a:t></a:t>
            </a:r>
            <a:r>
              <a:rPr lang="en-US" altLang="zh-CN" sz="2400" b="1" i="1" dirty="0" smtClean="0">
                <a:solidFill>
                  <a:srgbClr val="000000"/>
                </a:solidFill>
                <a:effectLst>
                  <a:outerShdw blurRad="38100" dist="38100" dir="2700000" algn="tl">
                    <a:srgbClr val="FFFFFF"/>
                  </a:outerShdw>
                </a:effectLst>
                <a:latin typeface="Times New Roman" panose="02020603050405020304" pitchFamily="18" charset="0"/>
                <a:sym typeface="Symbol" panose="05050102010706020507" pitchFamily="18" charset="2"/>
              </a:rPr>
              <a:t> </a:t>
            </a:r>
            <a:r>
              <a:rPr lang="en-US" altLang="zh-CN" sz="2400" b="1" dirty="0" smtClean="0">
                <a:solidFill>
                  <a:srgbClr val="000000"/>
                </a:solidFill>
                <a:latin typeface="Times New Roman" panose="02020603050405020304" pitchFamily="18" charset="0"/>
                <a:ea typeface="楷体_GB2312" pitchFamily="49" charset="-122"/>
                <a:sym typeface="Symbol" panose="05050102010706020507" pitchFamily="18" charset="2"/>
              </a:rPr>
              <a:t>)</a:t>
            </a:r>
            <a:r>
              <a:rPr lang="zh-CN" altLang="en-US" sz="2400" b="1" dirty="0" smtClean="0">
                <a:solidFill>
                  <a:srgbClr val="000000"/>
                </a:solidFill>
                <a:latin typeface="楷体_GB2312" pitchFamily="49" charset="-122"/>
                <a:ea typeface="楷体_GB2312" pitchFamily="49" charset="-122"/>
              </a:rPr>
              <a:t>作调整的结果，贝叶斯统计的一切推断都基于后验分布进行。</a:t>
            </a:r>
            <a:r>
              <a:rPr lang="zh-CN" altLang="en-US" sz="2400" b="1" dirty="0" smtClean="0">
                <a:solidFill>
                  <a:srgbClr val="000000"/>
                </a:solidFill>
                <a:latin typeface="宋体" panose="02010600030101010101" pitchFamily="2"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0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457200" y="522312"/>
            <a:ext cx="8458200" cy="5715000"/>
          </a:xfrm>
        </p:spPr>
        <p:txBody>
          <a:bodyPr/>
          <a:lstStyle/>
          <a:p>
            <a:pPr>
              <a:lnSpc>
                <a:spcPct val="110000"/>
              </a:lnSpc>
              <a:buClr>
                <a:srgbClr val="00FF00"/>
              </a:buClr>
              <a:buFont typeface="Wingdings" panose="05000000000000000000" pitchFamily="2" charset="2"/>
              <a:buNone/>
            </a:pPr>
            <a:r>
              <a:rPr lang="en-US" altLang="zh-CN" sz="2400" b="1" dirty="0">
                <a:latin typeface="楷体_GB2312" pitchFamily="49" charset="-122"/>
                <a:ea typeface="楷体_GB2312" pitchFamily="49" charset="-122"/>
              </a:rPr>
              <a:t>6.</a:t>
            </a:r>
            <a:r>
              <a:rPr lang="zh-CN" altLang="en-US" sz="2400" b="1" dirty="0">
                <a:latin typeface="楷体_GB2312" pitchFamily="49" charset="-122"/>
                <a:ea typeface="楷体_GB2312" pitchFamily="49" charset="-122"/>
              </a:rPr>
              <a:t>在</a:t>
            </a:r>
            <a:r>
              <a:rPr lang="zh-CN" altLang="en-US" sz="2400" b="1" i="1" dirty="0">
                <a:sym typeface="Symbol" panose="05050102010706020507" pitchFamily="18" charset="2"/>
              </a:rPr>
              <a:t> </a:t>
            </a:r>
            <a:r>
              <a:rPr lang="zh-CN" altLang="en-US" sz="2400" b="1" dirty="0">
                <a:latin typeface="楷体_GB2312" pitchFamily="49" charset="-122"/>
                <a:ea typeface="楷体_GB2312" pitchFamily="49" charset="-122"/>
              </a:rPr>
              <a:t>是离散型随机变量时，先验分布可用先验分布列</a:t>
            </a:r>
            <a:r>
              <a:rPr lang="zh-CN" altLang="en-US" sz="2400" b="1" i="1" dirty="0">
                <a:latin typeface="Times New Roman" panose="02020603050405020304" pitchFamily="18" charset="0"/>
                <a:ea typeface="楷体_GB2312" pitchFamily="49" charset="-122"/>
                <a:sym typeface="Symbol" panose="05050102010706020507" pitchFamily="18" charset="2"/>
              </a:rPr>
              <a:t></a:t>
            </a:r>
            <a:r>
              <a:rPr lang="en-US" altLang="zh-CN" sz="2400" b="1" dirty="0">
                <a:latin typeface="Times New Roman" panose="02020603050405020304" pitchFamily="18" charset="0"/>
                <a:ea typeface="楷体_GB2312" pitchFamily="49" charset="-122"/>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a:t>
            </a:r>
            <a:r>
              <a:rPr lang="en-US" altLang="zh-CN" sz="2400" b="1" i="1" baseline="-25000" dirty="0" err="1">
                <a:latin typeface="Times New Roman" panose="02020603050405020304" pitchFamily="18" charset="0"/>
                <a:sym typeface="Symbol" panose="05050102010706020507" pitchFamily="18" charset="2"/>
              </a:rPr>
              <a:t>i</a:t>
            </a:r>
            <a:r>
              <a:rPr lang="en-US" altLang="zh-CN" sz="2400" b="1" dirty="0">
                <a:latin typeface="Times New Roman" panose="02020603050405020304" pitchFamily="18" charset="0"/>
                <a:ea typeface="楷体_GB2312" pitchFamily="49" charset="-122"/>
                <a:sym typeface="Symbol" panose="05050102010706020507" pitchFamily="18" charset="2"/>
              </a:rPr>
              <a:t>)</a:t>
            </a:r>
            <a:r>
              <a:rPr lang="zh-CN" altLang="en-US" sz="2400" b="1" dirty="0">
                <a:latin typeface="Times New Roman" panose="02020603050405020304" pitchFamily="18" charset="0"/>
                <a:ea typeface="楷体_GB2312" pitchFamily="49" charset="-122"/>
                <a:sym typeface="Symbol" panose="05050102010706020507" pitchFamily="18" charset="2"/>
              </a:rPr>
              <a:t>，</a:t>
            </a:r>
            <a:r>
              <a:rPr lang="en-US" altLang="zh-CN" sz="2400" b="1" i="1" dirty="0" err="1">
                <a:latin typeface="Times New Roman" panose="02020603050405020304" pitchFamily="18" charset="0"/>
                <a:ea typeface="楷体_GB2312" pitchFamily="49" charset="-122"/>
                <a:sym typeface="Symbol" panose="05050102010706020507" pitchFamily="18" charset="2"/>
              </a:rPr>
              <a:t>i</a:t>
            </a:r>
            <a:r>
              <a:rPr lang="en-US" altLang="zh-CN" sz="2400" b="1" dirty="0">
                <a:latin typeface="Times New Roman" panose="02020603050405020304" pitchFamily="18" charset="0"/>
                <a:ea typeface="楷体_GB2312" pitchFamily="49" charset="-122"/>
                <a:sym typeface="Symbol" panose="05050102010706020507" pitchFamily="18" charset="2"/>
              </a:rPr>
              <a:t>=1,2,…</a:t>
            </a:r>
            <a:r>
              <a:rPr lang="zh-CN" altLang="en-US" sz="2400" b="1" dirty="0">
                <a:latin typeface="Times New Roman" panose="02020603050405020304" pitchFamily="18" charset="0"/>
                <a:ea typeface="楷体_GB2312" pitchFamily="49" charset="-122"/>
                <a:sym typeface="Symbol" panose="05050102010706020507" pitchFamily="18" charset="2"/>
              </a:rPr>
              <a:t>，</a:t>
            </a:r>
            <a:r>
              <a:rPr lang="zh-CN" altLang="en-US" sz="2400" b="1" dirty="0">
                <a:latin typeface="楷体_GB2312" pitchFamily="49" charset="-122"/>
                <a:ea typeface="楷体_GB2312" pitchFamily="49" charset="-122"/>
              </a:rPr>
              <a:t>表示。这时后验分布也是离散</a:t>
            </a:r>
            <a:r>
              <a:rPr lang="zh-CN" altLang="en-US" sz="2400" b="1" dirty="0" smtClean="0">
                <a:latin typeface="楷体_GB2312" pitchFamily="49" charset="-122"/>
                <a:ea typeface="楷体_GB2312" pitchFamily="49" charset="-122"/>
              </a:rPr>
              <a:t>形式（</a:t>
            </a:r>
            <a:r>
              <a:rPr lang="zh-CN" altLang="en-US" sz="2400" b="1" dirty="0" smtClean="0">
                <a:solidFill>
                  <a:srgbClr val="0000FF"/>
                </a:solidFill>
                <a:latin typeface="楷体_GB2312" pitchFamily="49" charset="-122"/>
                <a:ea typeface="楷体_GB2312" pitchFamily="49" charset="-122"/>
              </a:rPr>
              <a:t>贝叶斯公式的概率质量函数形式</a:t>
            </a:r>
            <a:r>
              <a:rPr lang="zh-CN" altLang="en-US" sz="2400" b="1" dirty="0" smtClean="0">
                <a:latin typeface="楷体_GB2312" pitchFamily="49" charset="-122"/>
                <a:ea typeface="楷体_GB2312" pitchFamily="49" charset="-122"/>
              </a:rPr>
              <a:t>）</a:t>
            </a:r>
            <a:endParaRPr lang="zh-CN" altLang="en-US" sz="2400" b="1" dirty="0">
              <a:latin typeface="楷体_GB2312" pitchFamily="49" charset="-122"/>
              <a:ea typeface="楷体_GB2312" pitchFamily="49" charset="-122"/>
            </a:endParaRPr>
          </a:p>
          <a:p>
            <a:pPr>
              <a:lnSpc>
                <a:spcPct val="110000"/>
              </a:lnSpc>
              <a:buClr>
                <a:schemeClr val="tx1"/>
              </a:buClr>
              <a:buFont typeface="Wingdings" panose="05000000000000000000" pitchFamily="2" charset="2"/>
              <a:buNone/>
            </a:pPr>
            <a:endParaRPr lang="zh-CN" altLang="en-US" sz="2400" b="1" dirty="0">
              <a:latin typeface="楷体_GB2312" pitchFamily="49" charset="-122"/>
              <a:ea typeface="楷体_GB2312" pitchFamily="49" charset="-122"/>
            </a:endParaRPr>
          </a:p>
          <a:p>
            <a:pPr>
              <a:lnSpc>
                <a:spcPct val="110000"/>
              </a:lnSpc>
              <a:buClr>
                <a:schemeClr val="tx1"/>
              </a:buClr>
              <a:buFont typeface="Wingdings" panose="05000000000000000000" pitchFamily="2" charset="2"/>
              <a:buNone/>
            </a:pPr>
            <a:endParaRPr lang="en-US" altLang="zh-CN" sz="2400" b="1" dirty="0">
              <a:latin typeface="楷体_GB2312" pitchFamily="49" charset="-122"/>
              <a:ea typeface="楷体_GB2312" pitchFamily="49" charset="-122"/>
            </a:endParaRPr>
          </a:p>
        </p:txBody>
      </p:sp>
      <p:graphicFrame>
        <p:nvGraphicFramePr>
          <p:cNvPr id="46084" name="Object 4"/>
          <p:cNvGraphicFramePr>
            <a:graphicFrameLocks noChangeAspect="1"/>
          </p:cNvGraphicFramePr>
          <p:nvPr>
            <p:extLst>
              <p:ext uri="{D42A27DB-BD31-4B8C-83A1-F6EECF244321}">
                <p14:modId xmlns:p14="http://schemas.microsoft.com/office/powerpoint/2010/main" val="1730976735"/>
              </p:ext>
            </p:extLst>
          </p:nvPr>
        </p:nvGraphicFramePr>
        <p:xfrm>
          <a:off x="914400" y="2345432"/>
          <a:ext cx="7396163" cy="1374775"/>
        </p:xfrm>
        <a:graphic>
          <a:graphicData uri="http://schemas.openxmlformats.org/presentationml/2006/ole">
            <mc:AlternateContent xmlns:mc="http://schemas.openxmlformats.org/markup-compatibility/2006">
              <mc:Choice xmlns:v="urn:schemas-microsoft-com:vml" Requires="v">
                <p:oleObj spid="_x0000_s56397" name="Equation" r:id="rId4" imgW="4864100" imgH="952500" progId="Equation.DSMT4">
                  <p:embed/>
                </p:oleObj>
              </mc:Choice>
              <mc:Fallback>
                <p:oleObj name="Equation" r:id="rId4" imgW="4864100" imgH="952500" progId="Equation.DSMT4">
                  <p:embed/>
                  <p:pic>
                    <p:nvPicPr>
                      <p:cNvPr id="0" name="图片 563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345432"/>
                        <a:ext cx="7396163" cy="1374775"/>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85" name="Text Box 5"/>
          <p:cNvSpPr txBox="1">
            <a:spLocks noChangeArrowheads="1"/>
          </p:cNvSpPr>
          <p:nvPr/>
        </p:nvSpPr>
        <p:spPr bwMode="auto">
          <a:xfrm>
            <a:off x="671264" y="4250432"/>
            <a:ext cx="8077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smtClean="0">
                <a:solidFill>
                  <a:srgbClr val="000000"/>
                </a:solidFill>
                <a:latin typeface="楷体_GB2312" pitchFamily="49" charset="-122"/>
                <a:ea typeface="楷体_GB2312" pitchFamily="49" charset="-122"/>
              </a:rPr>
              <a:t>假如总体</a:t>
            </a:r>
            <a:r>
              <a:rPr lang="en-US" altLang="zh-CN" sz="2400" b="1" i="1" dirty="0" smtClean="0">
                <a:solidFill>
                  <a:srgbClr val="000000"/>
                </a:solidFill>
                <a:latin typeface="楷体_GB2312" pitchFamily="49" charset="-122"/>
                <a:ea typeface="楷体_GB2312" pitchFamily="49" charset="-122"/>
              </a:rPr>
              <a:t>X</a:t>
            </a:r>
            <a:r>
              <a:rPr lang="zh-CN" altLang="en-US" sz="2400" b="1" dirty="0" smtClean="0">
                <a:solidFill>
                  <a:srgbClr val="000000"/>
                </a:solidFill>
                <a:latin typeface="楷体_GB2312" pitchFamily="49" charset="-122"/>
                <a:ea typeface="楷体_GB2312" pitchFamily="49" charset="-122"/>
              </a:rPr>
              <a:t>也是离散的，把（</a:t>
            </a:r>
            <a:r>
              <a:rPr lang="en-US" altLang="zh-CN" sz="2400" b="1" dirty="0" smtClean="0">
                <a:solidFill>
                  <a:srgbClr val="000000"/>
                </a:solidFill>
                <a:latin typeface="楷体_GB2312" pitchFamily="49" charset="-122"/>
                <a:ea typeface="楷体_GB2312" pitchFamily="49" charset="-122"/>
              </a:rPr>
              <a:t>1.1</a:t>
            </a:r>
            <a:r>
              <a:rPr lang="zh-CN" altLang="en-US" sz="2400" b="1" dirty="0" smtClean="0">
                <a:solidFill>
                  <a:srgbClr val="000000"/>
                </a:solidFill>
                <a:latin typeface="楷体_GB2312" pitchFamily="49" charset="-122"/>
                <a:ea typeface="楷体_GB2312" pitchFamily="49" charset="-122"/>
              </a:rPr>
              <a:t>）或（</a:t>
            </a:r>
            <a:r>
              <a:rPr lang="en-US" altLang="zh-CN" sz="2400" b="1" dirty="0" smtClean="0">
                <a:solidFill>
                  <a:srgbClr val="000000"/>
                </a:solidFill>
                <a:latin typeface="楷体_GB2312" pitchFamily="49" charset="-122"/>
                <a:ea typeface="楷体_GB2312" pitchFamily="49" charset="-122"/>
              </a:rPr>
              <a:t>1.2</a:t>
            </a:r>
            <a:r>
              <a:rPr lang="zh-CN" altLang="en-US" sz="2400" b="1" dirty="0" smtClean="0">
                <a:solidFill>
                  <a:srgbClr val="000000"/>
                </a:solidFill>
                <a:latin typeface="楷体_GB2312" pitchFamily="49" charset="-122"/>
                <a:ea typeface="楷体_GB2312" pitchFamily="49" charset="-122"/>
              </a:rPr>
              <a:t>）中的密度函数</a:t>
            </a:r>
            <a:r>
              <a:rPr lang="en-US" altLang="zh-CN" sz="2400" b="1" i="1" dirty="0" smtClean="0">
                <a:solidFill>
                  <a:srgbClr val="000000"/>
                </a:solidFill>
                <a:latin typeface="楷体_GB2312" pitchFamily="49" charset="-122"/>
                <a:ea typeface="楷体_GB2312" pitchFamily="49" charset="-122"/>
              </a:rPr>
              <a:t>p</a:t>
            </a:r>
            <a:r>
              <a:rPr lang="en-US" altLang="zh-CN" sz="2400" b="1" dirty="0" smtClean="0">
                <a:solidFill>
                  <a:srgbClr val="000000"/>
                </a:solidFill>
                <a:latin typeface="楷体_GB2312" pitchFamily="49" charset="-122"/>
                <a:ea typeface="楷体_GB2312" pitchFamily="49" charset="-122"/>
              </a:rPr>
              <a:t>(</a:t>
            </a:r>
            <a:r>
              <a:rPr lang="en-US" altLang="zh-CN" sz="2400" b="1" i="1" dirty="0" smtClean="0">
                <a:solidFill>
                  <a:srgbClr val="000000"/>
                </a:solidFill>
                <a:latin typeface="Times New Roman" panose="02020603050405020304" pitchFamily="18" charset="0"/>
                <a:ea typeface="楷体_GB2312" pitchFamily="49" charset="-122"/>
              </a:rPr>
              <a:t>x</a:t>
            </a:r>
            <a:r>
              <a:rPr lang="en-US" altLang="zh-CN" sz="2400" b="1" dirty="0" smtClean="0">
                <a:solidFill>
                  <a:srgbClr val="000000"/>
                </a:solidFill>
                <a:latin typeface="楷体_GB2312" pitchFamily="49" charset="-122"/>
                <a:ea typeface="楷体_GB2312" pitchFamily="49" charset="-122"/>
                <a:sym typeface="Symbol" panose="05050102010706020507" pitchFamily="18" charset="2"/>
              </a:rPr>
              <a:t></a:t>
            </a:r>
            <a:r>
              <a:rPr lang="en-US" altLang="zh-CN" sz="2400" b="1" i="1" dirty="0" smtClean="0">
                <a:solidFill>
                  <a:srgbClr val="000000"/>
                </a:solidFill>
                <a:effectLst>
                  <a:outerShdw blurRad="38100" dist="38100" dir="2700000" algn="tl">
                    <a:srgbClr val="FFFFFF"/>
                  </a:outerShdw>
                </a:effectLst>
                <a:latin typeface="楷体_GB2312" pitchFamily="49" charset="-122"/>
                <a:ea typeface="楷体_GB2312" pitchFamily="49" charset="-122"/>
                <a:sym typeface="Symbol" panose="05050102010706020507" pitchFamily="18" charset="2"/>
              </a:rPr>
              <a:t></a:t>
            </a:r>
            <a:r>
              <a:rPr lang="en-US" altLang="zh-CN" sz="2400" b="1" dirty="0" smtClean="0">
                <a:solidFill>
                  <a:srgbClr val="000000"/>
                </a:solidFill>
                <a:latin typeface="楷体_GB2312" pitchFamily="49" charset="-122"/>
                <a:ea typeface="楷体_GB2312" pitchFamily="49" charset="-122"/>
              </a:rPr>
              <a:t>)</a:t>
            </a:r>
            <a:r>
              <a:rPr lang="zh-CN" altLang="en-US" sz="2400" b="1" dirty="0" smtClean="0">
                <a:solidFill>
                  <a:srgbClr val="000000"/>
                </a:solidFill>
                <a:latin typeface="楷体_GB2312" pitchFamily="49" charset="-122"/>
                <a:ea typeface="楷体_GB2312" pitchFamily="49" charset="-122"/>
              </a:rPr>
              <a:t>作为概率质量函数</a:t>
            </a:r>
            <a:r>
              <a:rPr lang="en-US" altLang="zh-CN" sz="2400" b="1" i="1" dirty="0" smtClean="0">
                <a:solidFill>
                  <a:srgbClr val="000000"/>
                </a:solidFill>
                <a:latin typeface="楷体_GB2312" pitchFamily="49" charset="-122"/>
                <a:ea typeface="楷体_GB2312" pitchFamily="49" charset="-122"/>
              </a:rPr>
              <a:t>p</a:t>
            </a:r>
            <a:r>
              <a:rPr lang="en-US" altLang="zh-CN" sz="2400" b="1" dirty="0" smtClean="0">
                <a:solidFill>
                  <a:srgbClr val="000000"/>
                </a:solidFill>
                <a:latin typeface="楷体_GB2312" pitchFamily="49" charset="-122"/>
                <a:ea typeface="楷体_GB2312" pitchFamily="49" charset="-122"/>
              </a:rPr>
              <a:t>(</a:t>
            </a:r>
            <a:r>
              <a:rPr lang="en-US" altLang="zh-CN" sz="2400" b="1" i="1" dirty="0" smtClean="0">
                <a:solidFill>
                  <a:srgbClr val="000000"/>
                </a:solidFill>
                <a:latin typeface="Times New Roman" panose="02020603050405020304" pitchFamily="18" charset="0"/>
                <a:ea typeface="楷体_GB2312" pitchFamily="49" charset="-122"/>
              </a:rPr>
              <a:t>X=x</a:t>
            </a:r>
            <a:r>
              <a:rPr lang="en-US" altLang="zh-CN" sz="2400" b="1" dirty="0" smtClean="0">
                <a:solidFill>
                  <a:srgbClr val="000000"/>
                </a:solidFill>
                <a:latin typeface="楷体_GB2312" pitchFamily="49" charset="-122"/>
                <a:ea typeface="楷体_GB2312" pitchFamily="49" charset="-122"/>
                <a:sym typeface="Symbol" panose="05050102010706020507" pitchFamily="18" charset="2"/>
              </a:rPr>
              <a:t></a:t>
            </a:r>
            <a:r>
              <a:rPr lang="en-US" altLang="zh-CN" sz="2400" b="1" i="1" dirty="0" smtClean="0">
                <a:solidFill>
                  <a:srgbClr val="000000"/>
                </a:solidFill>
                <a:effectLst>
                  <a:outerShdw blurRad="38100" dist="38100" dir="2700000" algn="tl">
                    <a:srgbClr val="FFFFFF"/>
                  </a:outerShdw>
                </a:effectLst>
                <a:latin typeface="楷体_GB2312" pitchFamily="49" charset="-122"/>
                <a:ea typeface="楷体_GB2312" pitchFamily="49" charset="-122"/>
                <a:sym typeface="Symbol" panose="05050102010706020507" pitchFamily="18" charset="2"/>
              </a:rPr>
              <a:t></a:t>
            </a:r>
            <a:r>
              <a:rPr lang="en-US" altLang="zh-CN" sz="2400" b="1" dirty="0" smtClean="0">
                <a:solidFill>
                  <a:srgbClr val="000000"/>
                </a:solidFill>
                <a:latin typeface="楷体_GB2312" pitchFamily="49" charset="-122"/>
                <a:ea typeface="楷体_GB2312" pitchFamily="49" charset="-122"/>
              </a:rPr>
              <a:t>)</a:t>
            </a:r>
            <a:r>
              <a:rPr lang="zh-CN" altLang="en-US" sz="2400" b="1" dirty="0" smtClean="0">
                <a:solidFill>
                  <a:srgbClr val="000000"/>
                </a:solidFill>
                <a:latin typeface="楷体_GB2312" pitchFamily="49" charset="-122"/>
                <a:ea typeface="楷体_GB2312" pitchFamily="49" charset="-122"/>
              </a:rPr>
              <a:t>即可。</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6084"/>
                                        </p:tgtEl>
                                        <p:attrNameLst>
                                          <p:attrName>style.visibility</p:attrName>
                                        </p:attrNameLst>
                                      </p:cBhvr>
                                      <p:to>
                                        <p:strVal val="visible"/>
                                      </p:to>
                                    </p:set>
                                    <p:animEffect transition="in" filter="dissolve">
                                      <p:cBhvr>
                                        <p:cTn id="7" dur="500"/>
                                        <p:tgtEl>
                                          <p:spTgt spid="4608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085"/>
                                        </p:tgtEl>
                                        <p:attrNameLst>
                                          <p:attrName>style.visibility</p:attrName>
                                        </p:attrNameLst>
                                      </p:cBhvr>
                                      <p:to>
                                        <p:strVal val="visible"/>
                                      </p:to>
                                    </p:set>
                                    <p:animEffect transition="in" filter="blinds(horizontal)">
                                      <p:cBhvr>
                                        <p:cTn id="12" dur="500"/>
                                        <p:tgtEl>
                                          <p:spTgt spid="46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Text Box 4"/>
          <p:cNvSpPr txBox="1">
            <a:spLocks noChangeArrowheads="1"/>
          </p:cNvSpPr>
          <p:nvPr/>
        </p:nvSpPr>
        <p:spPr bwMode="auto">
          <a:xfrm>
            <a:off x="360040" y="874489"/>
            <a:ext cx="65882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1" dirty="0">
                <a:solidFill>
                  <a:srgbClr val="0070C0"/>
                </a:solidFill>
                <a:latin typeface="楷体_GB2312" pitchFamily="49" charset="-122"/>
                <a:ea typeface="楷体_GB2312" pitchFamily="49" charset="-122"/>
              </a:rPr>
              <a:t>（</a:t>
            </a:r>
            <a:r>
              <a:rPr lang="zh-CN" altLang="en-US" sz="2400" b="1" dirty="0" smtClean="0">
                <a:solidFill>
                  <a:srgbClr val="0070C0"/>
                </a:solidFill>
                <a:latin typeface="楷体_GB2312" pitchFamily="49" charset="-122"/>
                <a:ea typeface="楷体_GB2312" pitchFamily="49" charset="-122"/>
              </a:rPr>
              <a:t>二）后</a:t>
            </a:r>
            <a:r>
              <a:rPr lang="zh-CN" altLang="en-US" sz="2400" b="1" dirty="0" smtClean="0">
                <a:solidFill>
                  <a:srgbClr val="0070C0"/>
                </a:solidFill>
                <a:latin typeface="楷体_GB2312" pitchFamily="49" charset="-122"/>
                <a:ea typeface="楷体_GB2312" pitchFamily="49" charset="-122"/>
              </a:rPr>
              <a:t>验分布是三种统计信息的综合</a:t>
            </a:r>
          </a:p>
        </p:txBody>
      </p:sp>
      <p:sp>
        <p:nvSpPr>
          <p:cNvPr id="40965" name="Text Box 5"/>
          <p:cNvSpPr txBox="1">
            <a:spLocks noChangeArrowheads="1"/>
          </p:cNvSpPr>
          <p:nvPr/>
        </p:nvSpPr>
        <p:spPr bwMode="auto">
          <a:xfrm>
            <a:off x="304800" y="1788889"/>
            <a:ext cx="85344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zh-CN" altLang="en-US" sz="2400" b="1" dirty="0" smtClean="0">
                <a:solidFill>
                  <a:srgbClr val="000000"/>
                </a:solidFill>
                <a:latin typeface="楷体_GB2312" pitchFamily="49" charset="-122"/>
                <a:ea typeface="楷体_GB2312" pitchFamily="49" charset="-122"/>
              </a:rPr>
              <a:t>    一般说来，先验分布</a:t>
            </a:r>
            <a:r>
              <a:rPr lang="zh-CN" altLang="en-US" sz="2400" b="1" i="1" dirty="0" smtClean="0">
                <a:solidFill>
                  <a:srgbClr val="000000"/>
                </a:solidFill>
                <a:latin typeface="楷体_GB2312" pitchFamily="49" charset="-122"/>
                <a:ea typeface="楷体_GB2312" pitchFamily="49" charset="-122"/>
                <a:sym typeface="Symbol" panose="05050102010706020507" pitchFamily="18" charset="2"/>
              </a:rPr>
              <a:t></a:t>
            </a:r>
            <a:r>
              <a:rPr lang="en-US" altLang="zh-CN" sz="2400" b="1" dirty="0" smtClean="0">
                <a:solidFill>
                  <a:srgbClr val="000000"/>
                </a:solidFill>
                <a:latin typeface="楷体_GB2312" pitchFamily="49" charset="-122"/>
                <a:ea typeface="楷体_GB2312" pitchFamily="49" charset="-122"/>
                <a:sym typeface="Symbol" panose="05050102010706020507" pitchFamily="18" charset="2"/>
              </a:rPr>
              <a:t>(</a:t>
            </a:r>
            <a:r>
              <a:rPr lang="en-US" altLang="zh-CN" sz="2400" b="1" i="1" dirty="0" smtClean="0">
                <a:solidFill>
                  <a:srgbClr val="000000"/>
                </a:solidFill>
                <a:latin typeface="楷体_GB2312" pitchFamily="49" charset="-122"/>
                <a:ea typeface="楷体_GB2312" pitchFamily="49" charset="-122"/>
                <a:sym typeface="Symbol" panose="05050102010706020507" pitchFamily="18" charset="2"/>
              </a:rPr>
              <a:t></a:t>
            </a:r>
            <a:r>
              <a:rPr lang="en-US" altLang="zh-CN" sz="2400" b="1" dirty="0" smtClean="0">
                <a:solidFill>
                  <a:srgbClr val="000000"/>
                </a:solidFill>
                <a:latin typeface="楷体_GB2312" pitchFamily="49" charset="-122"/>
                <a:ea typeface="楷体_GB2312" pitchFamily="49" charset="-122"/>
                <a:sym typeface="Symbol" panose="05050102010706020507" pitchFamily="18" charset="2"/>
              </a:rPr>
              <a:t>)</a:t>
            </a:r>
            <a:r>
              <a:rPr lang="zh-CN" altLang="en-US" sz="2400" b="1" dirty="0" smtClean="0">
                <a:solidFill>
                  <a:srgbClr val="000000"/>
                </a:solidFill>
                <a:latin typeface="楷体_GB2312" pitchFamily="49" charset="-122"/>
                <a:ea typeface="楷体_GB2312" pitchFamily="49" charset="-122"/>
              </a:rPr>
              <a:t>反映了人们抽样前对</a:t>
            </a:r>
            <a:r>
              <a:rPr lang="zh-CN" altLang="en-US" sz="2400" b="1" i="1" dirty="0" smtClean="0">
                <a:solidFill>
                  <a:srgbClr val="000000"/>
                </a:solidFill>
                <a:latin typeface="楷体_GB2312" pitchFamily="49" charset="-122"/>
                <a:ea typeface="楷体_GB2312" pitchFamily="49" charset="-122"/>
                <a:sym typeface="Symbol" panose="05050102010706020507" pitchFamily="18" charset="2"/>
              </a:rPr>
              <a:t></a:t>
            </a:r>
            <a:r>
              <a:rPr lang="zh-CN" altLang="en-US" sz="2400" b="1" i="1" dirty="0" smtClean="0">
                <a:solidFill>
                  <a:srgbClr val="000000"/>
                </a:solidFill>
                <a:effectLst>
                  <a:outerShdw blurRad="38100" dist="38100" dir="2700000" algn="tl">
                    <a:srgbClr val="FFFFFF"/>
                  </a:outerShdw>
                </a:effectLst>
                <a:latin typeface="楷体_GB2312" pitchFamily="49" charset="-122"/>
                <a:ea typeface="楷体_GB2312" pitchFamily="49" charset="-122"/>
                <a:sym typeface="Symbol" panose="05050102010706020507" pitchFamily="18" charset="2"/>
              </a:rPr>
              <a:t> </a:t>
            </a:r>
            <a:r>
              <a:rPr lang="zh-CN" altLang="en-US" sz="2400" b="1" dirty="0" smtClean="0">
                <a:solidFill>
                  <a:srgbClr val="000000"/>
                </a:solidFill>
                <a:effectLst>
                  <a:outerShdw blurRad="38100" dist="38100" dir="2700000" algn="tl">
                    <a:srgbClr val="FFFFFF"/>
                  </a:outerShdw>
                </a:effectLst>
                <a:latin typeface="楷体_GB2312" pitchFamily="49" charset="-122"/>
                <a:ea typeface="楷体_GB2312" pitchFamily="49" charset="-122"/>
                <a:sym typeface="Symbol" panose="05050102010706020507" pitchFamily="18" charset="2"/>
              </a:rPr>
              <a:t>的</a:t>
            </a:r>
            <a:r>
              <a:rPr lang="zh-CN" altLang="en-US" sz="2400" b="1" dirty="0" smtClean="0">
                <a:solidFill>
                  <a:srgbClr val="000000"/>
                </a:solidFill>
                <a:latin typeface="楷体_GB2312" pitchFamily="49" charset="-122"/>
                <a:ea typeface="楷体_GB2312" pitchFamily="49" charset="-122"/>
              </a:rPr>
              <a:t>认识，后验分布</a:t>
            </a:r>
            <a:r>
              <a:rPr lang="zh-CN" altLang="en-US" sz="2400" b="1" i="1" dirty="0" smtClean="0">
                <a:solidFill>
                  <a:srgbClr val="000000"/>
                </a:solidFill>
                <a:latin typeface="Times New Roman" panose="02020603050405020304" pitchFamily="18" charset="0"/>
                <a:ea typeface="楷体_GB2312" pitchFamily="49" charset="-122"/>
                <a:sym typeface="Symbol" panose="05050102010706020507" pitchFamily="18" charset="2"/>
              </a:rPr>
              <a:t></a:t>
            </a:r>
            <a:r>
              <a:rPr lang="en-US" altLang="zh-CN" sz="2400" b="1" dirty="0" smtClean="0">
                <a:solidFill>
                  <a:srgbClr val="000000"/>
                </a:solidFill>
                <a:latin typeface="Times New Roman" panose="02020603050405020304" pitchFamily="18" charset="0"/>
                <a:ea typeface="楷体_GB2312" pitchFamily="49" charset="-122"/>
                <a:sym typeface="Symbol" panose="05050102010706020507" pitchFamily="18" charset="2"/>
              </a:rPr>
              <a:t>(</a:t>
            </a:r>
            <a:r>
              <a:rPr lang="en-US" altLang="zh-CN" sz="2400" b="1" i="1" dirty="0" smtClean="0">
                <a:solidFill>
                  <a:srgbClr val="000000"/>
                </a:solidFill>
                <a:latin typeface="Times New Roman" panose="02020603050405020304" pitchFamily="18" charset="0"/>
                <a:ea typeface="楷体_GB2312" pitchFamily="49" charset="-122"/>
                <a:sym typeface="Symbol" panose="05050102010706020507" pitchFamily="18" charset="2"/>
              </a:rPr>
              <a:t></a:t>
            </a:r>
            <a:r>
              <a:rPr lang="en-US" altLang="zh-CN" sz="2400" b="1" i="1" dirty="0" smtClean="0">
                <a:solidFill>
                  <a:srgbClr val="000000"/>
                </a:solidFill>
                <a:effectLst>
                  <a:outerShdw blurRad="38100" dist="38100" dir="2700000" algn="tl">
                    <a:srgbClr val="FFFFFF"/>
                  </a:outerShdw>
                </a:effectLst>
                <a:latin typeface="Times New Roman" panose="02020603050405020304" pitchFamily="18" charset="0"/>
                <a:ea typeface="楷体_GB2312" pitchFamily="49" charset="-122"/>
                <a:sym typeface="Symbol" panose="05050102010706020507" pitchFamily="18" charset="2"/>
              </a:rPr>
              <a:t> </a:t>
            </a:r>
            <a:r>
              <a:rPr lang="en-US" altLang="zh-CN" sz="2400" b="1" dirty="0" smtClean="0">
                <a:solidFill>
                  <a:srgbClr val="000000"/>
                </a:solidFill>
                <a:latin typeface="Times New Roman" panose="02020603050405020304" pitchFamily="18" charset="0"/>
                <a:ea typeface="楷体_GB2312" pitchFamily="49" charset="-122"/>
                <a:sym typeface="Symbol" panose="05050102010706020507" pitchFamily="18" charset="2"/>
              </a:rPr>
              <a:t> </a:t>
            </a:r>
            <a:r>
              <a:rPr lang="en-US" altLang="zh-CN" sz="2400" b="1" i="1" dirty="0" smtClean="0">
                <a:solidFill>
                  <a:srgbClr val="000000"/>
                </a:solidFill>
                <a:latin typeface="Times New Roman" panose="02020603050405020304" pitchFamily="18" charset="0"/>
                <a:ea typeface="楷体_GB2312" pitchFamily="49" charset="-122"/>
              </a:rPr>
              <a:t>x </a:t>
            </a:r>
            <a:r>
              <a:rPr lang="en-US" altLang="zh-CN" sz="2400" b="1" dirty="0" smtClean="0">
                <a:solidFill>
                  <a:srgbClr val="000000"/>
                </a:solidFill>
                <a:latin typeface="Times New Roman" panose="02020603050405020304" pitchFamily="18" charset="0"/>
                <a:ea typeface="楷体_GB2312" pitchFamily="49" charset="-122"/>
                <a:sym typeface="Symbol" panose="05050102010706020507" pitchFamily="18" charset="2"/>
              </a:rPr>
              <a:t>)</a:t>
            </a:r>
            <a:r>
              <a:rPr lang="zh-CN" altLang="en-US" sz="2400" b="1" dirty="0" smtClean="0">
                <a:solidFill>
                  <a:srgbClr val="000000"/>
                </a:solidFill>
                <a:latin typeface="楷体_GB2312" pitchFamily="49" charset="-122"/>
                <a:ea typeface="楷体_GB2312" pitchFamily="49" charset="-122"/>
              </a:rPr>
              <a:t>反映了人们在抽样后对</a:t>
            </a:r>
            <a:r>
              <a:rPr lang="zh-CN" altLang="en-US" sz="2400" b="1" i="1" dirty="0" smtClean="0">
                <a:solidFill>
                  <a:srgbClr val="000000"/>
                </a:solidFill>
                <a:latin typeface="楷体_GB2312" pitchFamily="49" charset="-122"/>
                <a:ea typeface="楷体_GB2312" pitchFamily="49" charset="-122"/>
                <a:sym typeface="Symbol" panose="05050102010706020507" pitchFamily="18" charset="2"/>
              </a:rPr>
              <a:t></a:t>
            </a:r>
            <a:r>
              <a:rPr lang="zh-CN" altLang="en-US" sz="2400" b="1" dirty="0" smtClean="0">
                <a:solidFill>
                  <a:srgbClr val="000000"/>
                </a:solidFill>
                <a:latin typeface="楷体_GB2312" pitchFamily="49" charset="-122"/>
                <a:ea typeface="楷体_GB2312" pitchFamily="49" charset="-122"/>
              </a:rPr>
              <a:t>的认识。它们之间的差异是由于样本</a:t>
            </a:r>
            <a:r>
              <a:rPr lang="en-US" altLang="zh-CN" sz="2400" b="1" i="1" dirty="0" smtClean="0">
                <a:solidFill>
                  <a:srgbClr val="000000"/>
                </a:solidFill>
                <a:latin typeface="Times New Roman" panose="02020603050405020304" pitchFamily="18" charset="0"/>
                <a:ea typeface="楷体_GB2312" pitchFamily="49" charset="-122"/>
              </a:rPr>
              <a:t>x</a:t>
            </a:r>
            <a:r>
              <a:rPr lang="zh-CN" altLang="en-US" sz="2400" b="1" dirty="0" smtClean="0">
                <a:solidFill>
                  <a:srgbClr val="000000"/>
                </a:solidFill>
                <a:latin typeface="楷体_GB2312" pitchFamily="49" charset="-122"/>
                <a:ea typeface="楷体_GB2312" pitchFamily="49" charset="-122"/>
              </a:rPr>
              <a:t>出现后人们对</a:t>
            </a:r>
            <a:r>
              <a:rPr lang="zh-CN" altLang="en-US" sz="2400" b="1" i="1" dirty="0" smtClean="0">
                <a:solidFill>
                  <a:srgbClr val="000000"/>
                </a:solidFill>
                <a:latin typeface="楷体_GB2312" pitchFamily="49" charset="-122"/>
                <a:ea typeface="楷体_GB2312" pitchFamily="49" charset="-122"/>
                <a:sym typeface="Symbol" panose="05050102010706020507" pitchFamily="18" charset="2"/>
              </a:rPr>
              <a:t></a:t>
            </a:r>
            <a:r>
              <a:rPr lang="zh-CN" altLang="en-US" sz="2400" b="1" dirty="0" smtClean="0">
                <a:solidFill>
                  <a:srgbClr val="000000"/>
                </a:solidFill>
                <a:latin typeface="楷体_GB2312" pitchFamily="49" charset="-122"/>
                <a:ea typeface="楷体_GB2312" pitchFamily="49" charset="-122"/>
              </a:rPr>
              <a:t>认识的一种调整。所以</a:t>
            </a:r>
            <a:r>
              <a:rPr lang="zh-CN" altLang="en-US" sz="2400" b="1" dirty="0" smtClean="0">
                <a:solidFill>
                  <a:srgbClr val="0070C0"/>
                </a:solidFill>
                <a:latin typeface="楷体_GB2312" pitchFamily="49" charset="-122"/>
                <a:ea typeface="楷体_GB2312" pitchFamily="49" charset="-122"/>
              </a:rPr>
              <a:t>后验分布</a:t>
            </a:r>
            <a:r>
              <a:rPr lang="zh-CN" altLang="en-US" sz="2400" b="1" i="1" dirty="0" smtClean="0">
                <a:solidFill>
                  <a:srgbClr val="0070C0"/>
                </a:solidFill>
                <a:latin typeface="Times New Roman" panose="02020603050405020304" pitchFamily="18" charset="0"/>
                <a:ea typeface="楷体_GB2312" pitchFamily="49" charset="-122"/>
                <a:sym typeface="Symbol" panose="05050102010706020507" pitchFamily="18" charset="2"/>
              </a:rPr>
              <a:t></a:t>
            </a:r>
            <a:r>
              <a:rPr lang="en-US" altLang="zh-CN" sz="2400" b="1" dirty="0" smtClean="0">
                <a:solidFill>
                  <a:srgbClr val="0070C0"/>
                </a:solidFill>
                <a:latin typeface="Times New Roman" panose="02020603050405020304" pitchFamily="18" charset="0"/>
                <a:ea typeface="楷体_GB2312" pitchFamily="49" charset="-122"/>
                <a:sym typeface="Symbol" panose="05050102010706020507" pitchFamily="18" charset="2"/>
              </a:rPr>
              <a:t>(</a:t>
            </a:r>
            <a:r>
              <a:rPr lang="en-US" altLang="zh-CN" sz="2400" b="1" i="1" dirty="0" smtClean="0">
                <a:solidFill>
                  <a:srgbClr val="0070C0"/>
                </a:solidFill>
                <a:latin typeface="Times New Roman" panose="02020603050405020304" pitchFamily="18" charset="0"/>
                <a:ea typeface="楷体_GB2312" pitchFamily="49" charset="-122"/>
                <a:sym typeface="Symbol" panose="05050102010706020507" pitchFamily="18" charset="2"/>
              </a:rPr>
              <a:t></a:t>
            </a:r>
            <a:r>
              <a:rPr lang="en-US" altLang="zh-CN" sz="2400" b="1" i="1" dirty="0" smtClean="0">
                <a:solidFill>
                  <a:srgbClr val="0070C0"/>
                </a:solidFill>
                <a:effectLst>
                  <a:outerShdw blurRad="38100" dist="38100" dir="2700000" algn="tl">
                    <a:srgbClr val="FFFFFF"/>
                  </a:outerShdw>
                </a:effectLst>
                <a:latin typeface="Times New Roman" panose="02020603050405020304" pitchFamily="18" charset="0"/>
                <a:ea typeface="楷体_GB2312" pitchFamily="49" charset="-122"/>
                <a:sym typeface="Symbol" panose="05050102010706020507" pitchFamily="18" charset="2"/>
              </a:rPr>
              <a:t> </a:t>
            </a:r>
            <a:r>
              <a:rPr lang="en-US" altLang="zh-CN" sz="2400" b="1" dirty="0" smtClean="0">
                <a:solidFill>
                  <a:srgbClr val="0070C0"/>
                </a:solidFill>
                <a:latin typeface="Times New Roman" panose="02020603050405020304" pitchFamily="18" charset="0"/>
                <a:ea typeface="楷体_GB2312" pitchFamily="49" charset="-122"/>
                <a:sym typeface="Symbol" panose="05050102010706020507" pitchFamily="18" charset="2"/>
              </a:rPr>
              <a:t> </a:t>
            </a:r>
            <a:r>
              <a:rPr lang="en-US" altLang="zh-CN" sz="2400" b="1" i="1" dirty="0" smtClean="0">
                <a:solidFill>
                  <a:srgbClr val="0070C0"/>
                </a:solidFill>
                <a:latin typeface="Times New Roman" panose="02020603050405020304" pitchFamily="18" charset="0"/>
                <a:ea typeface="楷体_GB2312" pitchFamily="49" charset="-122"/>
              </a:rPr>
              <a:t>x </a:t>
            </a:r>
            <a:r>
              <a:rPr lang="en-US" altLang="zh-CN" sz="2400" b="1" dirty="0" smtClean="0">
                <a:solidFill>
                  <a:srgbClr val="0070C0"/>
                </a:solidFill>
                <a:latin typeface="Times New Roman" panose="02020603050405020304" pitchFamily="18" charset="0"/>
                <a:ea typeface="楷体_GB2312" pitchFamily="49" charset="-122"/>
                <a:sym typeface="Symbol" panose="05050102010706020507" pitchFamily="18" charset="2"/>
              </a:rPr>
              <a:t>)</a:t>
            </a:r>
            <a:r>
              <a:rPr lang="zh-CN" altLang="en-US" sz="2400" b="1" dirty="0" smtClean="0">
                <a:solidFill>
                  <a:srgbClr val="000000"/>
                </a:solidFill>
                <a:latin typeface="楷体_GB2312" pitchFamily="49" charset="-122"/>
                <a:ea typeface="楷体_GB2312" pitchFamily="49" charset="-122"/>
              </a:rPr>
              <a:t>可以看做是人们</a:t>
            </a:r>
            <a:r>
              <a:rPr lang="zh-CN" altLang="en-US" sz="2400" b="1" dirty="0" smtClean="0">
                <a:solidFill>
                  <a:srgbClr val="0070C0"/>
                </a:solidFill>
                <a:latin typeface="楷体_GB2312" pitchFamily="49" charset="-122"/>
                <a:ea typeface="楷体_GB2312" pitchFamily="49" charset="-122"/>
              </a:rPr>
              <a:t>用总体信息</a:t>
            </a:r>
            <a:r>
              <a:rPr lang="en-US" altLang="zh-CN" sz="2400" b="1" i="1" dirty="0" smtClean="0">
                <a:solidFill>
                  <a:srgbClr val="0070C0"/>
                </a:solidFill>
                <a:latin typeface="楷体_GB2312" pitchFamily="49" charset="-122"/>
                <a:ea typeface="楷体_GB2312" pitchFamily="49" charset="-122"/>
              </a:rPr>
              <a:t>p</a:t>
            </a:r>
            <a:r>
              <a:rPr lang="en-US" altLang="zh-CN" sz="2400" b="1" dirty="0" smtClean="0">
                <a:solidFill>
                  <a:srgbClr val="0070C0"/>
                </a:solidFill>
                <a:latin typeface="楷体_GB2312" pitchFamily="49" charset="-122"/>
                <a:ea typeface="楷体_GB2312" pitchFamily="49" charset="-122"/>
              </a:rPr>
              <a:t>(</a:t>
            </a:r>
            <a:r>
              <a:rPr lang="en-US" altLang="zh-CN" sz="2400" b="1" i="1" dirty="0" smtClean="0">
                <a:solidFill>
                  <a:srgbClr val="0070C0"/>
                </a:solidFill>
                <a:latin typeface="Times New Roman" panose="02020603050405020304" pitchFamily="18" charset="0"/>
                <a:ea typeface="楷体_GB2312" pitchFamily="49" charset="-122"/>
              </a:rPr>
              <a:t>· </a:t>
            </a:r>
            <a:r>
              <a:rPr lang="en-US" altLang="zh-CN" sz="2400" b="1" dirty="0" smtClean="0">
                <a:solidFill>
                  <a:srgbClr val="0070C0"/>
                </a:solidFill>
                <a:latin typeface="楷体_GB2312" pitchFamily="49" charset="-122"/>
                <a:ea typeface="楷体_GB2312" pitchFamily="49" charset="-122"/>
                <a:sym typeface="Symbol" panose="05050102010706020507" pitchFamily="18" charset="2"/>
              </a:rPr>
              <a:t></a:t>
            </a:r>
            <a:r>
              <a:rPr lang="en-US" altLang="zh-CN" sz="2400" b="1" i="1" dirty="0" smtClean="0">
                <a:solidFill>
                  <a:srgbClr val="0070C0"/>
                </a:solidFill>
                <a:effectLst>
                  <a:outerShdw blurRad="38100" dist="38100" dir="2700000" algn="tl">
                    <a:srgbClr val="FFFFFF"/>
                  </a:outerShdw>
                </a:effectLst>
                <a:latin typeface="楷体_GB2312" pitchFamily="49" charset="-122"/>
                <a:ea typeface="楷体_GB2312" pitchFamily="49" charset="-122"/>
                <a:sym typeface="Symbol" panose="05050102010706020507" pitchFamily="18" charset="2"/>
              </a:rPr>
              <a:t></a:t>
            </a:r>
            <a:r>
              <a:rPr lang="en-US" altLang="zh-CN" sz="2400" b="1" dirty="0">
                <a:solidFill>
                  <a:srgbClr val="0070C0"/>
                </a:solidFill>
                <a:latin typeface="楷体_GB2312" pitchFamily="49" charset="-122"/>
                <a:ea typeface="楷体_GB2312" pitchFamily="49" charset="-122"/>
              </a:rPr>
              <a:t>)</a:t>
            </a:r>
            <a:r>
              <a:rPr lang="zh-CN" altLang="en-US" sz="2400" b="1" dirty="0" smtClean="0">
                <a:solidFill>
                  <a:srgbClr val="0070C0"/>
                </a:solidFill>
                <a:latin typeface="楷体_GB2312" pitchFamily="49" charset="-122"/>
                <a:ea typeface="楷体_GB2312" pitchFamily="49" charset="-122"/>
              </a:rPr>
              <a:t>和样本信息 </a:t>
            </a:r>
            <a:r>
              <a:rPr lang="en-US" altLang="zh-CN" sz="2400" b="1" i="1" dirty="0" smtClean="0">
                <a:solidFill>
                  <a:srgbClr val="0070C0"/>
                </a:solidFill>
                <a:latin typeface="Times New Roman" panose="02020603050405020304" pitchFamily="18" charset="0"/>
                <a:ea typeface="楷体_GB2312" pitchFamily="49" charset="-122"/>
              </a:rPr>
              <a:t>x </a:t>
            </a:r>
            <a:r>
              <a:rPr lang="zh-CN" altLang="en-US" sz="2400" b="1" dirty="0" smtClean="0">
                <a:solidFill>
                  <a:srgbClr val="000000"/>
                </a:solidFill>
                <a:latin typeface="楷体_GB2312" pitchFamily="49" charset="-122"/>
                <a:ea typeface="楷体_GB2312" pitchFamily="49" charset="-122"/>
              </a:rPr>
              <a:t>（统称为</a:t>
            </a:r>
            <a:r>
              <a:rPr lang="zh-CN" altLang="en-US" sz="2400" b="1" dirty="0" smtClean="0">
                <a:solidFill>
                  <a:srgbClr val="0070C0"/>
                </a:solidFill>
                <a:latin typeface="楷体_GB2312" pitchFamily="49" charset="-122"/>
                <a:ea typeface="楷体_GB2312" pitchFamily="49" charset="-122"/>
              </a:rPr>
              <a:t>抽样信息</a:t>
            </a:r>
            <a:r>
              <a:rPr lang="zh-CN" altLang="en-US" sz="2400" b="1" dirty="0" smtClean="0">
                <a:solidFill>
                  <a:srgbClr val="000000"/>
                </a:solidFill>
                <a:latin typeface="楷体_GB2312" pitchFamily="49" charset="-122"/>
                <a:ea typeface="楷体_GB2312" pitchFamily="49" charset="-122"/>
              </a:rPr>
              <a:t>）</a:t>
            </a:r>
            <a:r>
              <a:rPr lang="zh-CN" altLang="en-US" sz="2400" b="1" dirty="0" smtClean="0">
                <a:solidFill>
                  <a:srgbClr val="0070C0"/>
                </a:solidFill>
                <a:latin typeface="楷体_GB2312" pitchFamily="49" charset="-122"/>
                <a:ea typeface="楷体_GB2312" pitchFamily="49" charset="-122"/>
              </a:rPr>
              <a:t>对先验信息</a:t>
            </a:r>
            <a:r>
              <a:rPr lang="zh-CN" altLang="en-US" sz="2400" b="1" i="1" dirty="0" smtClean="0">
                <a:solidFill>
                  <a:srgbClr val="0070C0"/>
                </a:solidFill>
                <a:latin typeface="Times New Roman" panose="02020603050405020304" pitchFamily="18" charset="0"/>
                <a:ea typeface="楷体_GB2312" pitchFamily="49" charset="-122"/>
                <a:sym typeface="Symbol" panose="05050102010706020507" pitchFamily="18" charset="2"/>
              </a:rPr>
              <a:t></a:t>
            </a:r>
            <a:r>
              <a:rPr lang="en-US" altLang="zh-CN" sz="2400" b="1" dirty="0" smtClean="0">
                <a:solidFill>
                  <a:srgbClr val="0070C0"/>
                </a:solidFill>
                <a:latin typeface="Times New Roman" panose="02020603050405020304" pitchFamily="18" charset="0"/>
                <a:ea typeface="楷体_GB2312" pitchFamily="49" charset="-122"/>
                <a:sym typeface="Symbol" panose="05050102010706020507" pitchFamily="18" charset="2"/>
              </a:rPr>
              <a:t>(</a:t>
            </a:r>
            <a:r>
              <a:rPr lang="en-US" altLang="zh-CN" sz="2400" b="1" i="1" dirty="0" smtClean="0">
                <a:solidFill>
                  <a:srgbClr val="0070C0"/>
                </a:solidFill>
                <a:latin typeface="Times New Roman" panose="02020603050405020304" pitchFamily="18" charset="0"/>
                <a:ea typeface="楷体_GB2312" pitchFamily="49" charset="-122"/>
                <a:sym typeface="Symbol" panose="05050102010706020507" pitchFamily="18" charset="2"/>
              </a:rPr>
              <a:t></a:t>
            </a:r>
            <a:r>
              <a:rPr lang="en-US" altLang="zh-CN" sz="2400" b="1" i="1" dirty="0" smtClean="0">
                <a:solidFill>
                  <a:srgbClr val="0070C0"/>
                </a:solidFill>
                <a:effectLst>
                  <a:outerShdw blurRad="38100" dist="38100" dir="2700000" algn="tl">
                    <a:srgbClr val="FFFFFF"/>
                  </a:outerShdw>
                </a:effectLst>
                <a:latin typeface="Times New Roman" panose="02020603050405020304" pitchFamily="18" charset="0"/>
                <a:ea typeface="楷体_GB2312" pitchFamily="49" charset="-122"/>
                <a:sym typeface="Symbol" panose="05050102010706020507" pitchFamily="18" charset="2"/>
              </a:rPr>
              <a:t> </a:t>
            </a:r>
            <a:r>
              <a:rPr lang="en-US" altLang="zh-CN" sz="2400" b="1" dirty="0" smtClean="0">
                <a:solidFill>
                  <a:srgbClr val="0070C0"/>
                </a:solidFill>
                <a:latin typeface="Times New Roman" panose="02020603050405020304" pitchFamily="18" charset="0"/>
                <a:ea typeface="楷体_GB2312" pitchFamily="49" charset="-122"/>
                <a:sym typeface="Symbol" panose="05050102010706020507" pitchFamily="18" charset="2"/>
              </a:rPr>
              <a:t>)</a:t>
            </a:r>
            <a:r>
              <a:rPr lang="zh-CN" altLang="en-US" sz="2400" b="1" dirty="0" smtClean="0">
                <a:solidFill>
                  <a:srgbClr val="0070C0"/>
                </a:solidFill>
                <a:latin typeface="楷体_GB2312" pitchFamily="49" charset="-122"/>
                <a:ea typeface="楷体_GB2312" pitchFamily="49" charset="-122"/>
              </a:rPr>
              <a:t>作调整</a:t>
            </a:r>
            <a:r>
              <a:rPr lang="zh-CN" altLang="en-US" sz="2400" b="1" dirty="0" smtClean="0">
                <a:solidFill>
                  <a:srgbClr val="000000"/>
                </a:solidFill>
                <a:latin typeface="楷体_GB2312" pitchFamily="49" charset="-122"/>
                <a:ea typeface="楷体_GB2312" pitchFamily="49" charset="-122"/>
              </a:rPr>
              <a:t>后的结果。</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9154" name="Rectangle 2"/>
          <p:cNvSpPr>
            <a:spLocks noGrp="1" noChangeArrowheads="1"/>
          </p:cNvSpPr>
          <p:nvPr>
            <p:ph type="body" sz="half" idx="1"/>
          </p:nvPr>
        </p:nvSpPr>
        <p:spPr>
          <a:xfrm>
            <a:off x="179512" y="304800"/>
            <a:ext cx="8659688" cy="5867400"/>
          </a:xfrm>
        </p:spPr>
        <p:txBody>
          <a:bodyPr/>
          <a:lstStyle/>
          <a:p>
            <a:pPr>
              <a:buFontTx/>
              <a:buNone/>
            </a:pPr>
            <a:r>
              <a:rPr lang="zh-CN" altLang="en-US" sz="2400" b="1" dirty="0" smtClean="0">
                <a:solidFill>
                  <a:srgbClr val="0000FF"/>
                </a:solidFill>
                <a:latin typeface="Times New Roman" panose="02020603050405020304" pitchFamily="18" charset="0"/>
                <a:ea typeface="楷体_GB2312" pitchFamily="49" charset="-122"/>
              </a:rPr>
              <a:t>例</a:t>
            </a:r>
            <a:r>
              <a:rPr lang="en-US" altLang="zh-CN" sz="2400" b="1" dirty="0">
                <a:solidFill>
                  <a:srgbClr val="0000FF"/>
                </a:solidFill>
                <a:latin typeface="Times New Roman" panose="02020603050405020304" pitchFamily="18" charset="0"/>
                <a:ea typeface="楷体_GB2312" pitchFamily="49" charset="-122"/>
              </a:rPr>
              <a:t>(</a:t>
            </a:r>
            <a:r>
              <a:rPr lang="en-US" altLang="zh-CN" sz="2400" b="1" dirty="0" smtClean="0">
                <a:solidFill>
                  <a:srgbClr val="0000FF"/>
                </a:solidFill>
                <a:latin typeface="Times New Roman" panose="02020603050405020304" pitchFamily="18" charset="0"/>
                <a:ea typeface="楷体_GB2312" pitchFamily="49" charset="-122"/>
              </a:rPr>
              <a:t>3)</a:t>
            </a:r>
            <a:r>
              <a:rPr lang="en-US" altLang="zh-CN" sz="2400" b="1" dirty="0" smtClean="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设某事件</a:t>
            </a:r>
            <a:r>
              <a:rPr lang="en-US" altLang="zh-CN" sz="2400" b="1" dirty="0">
                <a:latin typeface="Times New Roman" panose="02020603050405020304" pitchFamily="18" charset="0"/>
                <a:ea typeface="楷体_GB2312" pitchFamily="49" charset="-122"/>
              </a:rPr>
              <a:t>A</a:t>
            </a:r>
            <a:r>
              <a:rPr lang="zh-CN" altLang="en-US" sz="2400" b="1" dirty="0">
                <a:latin typeface="Times New Roman" panose="02020603050405020304" pitchFamily="18" charset="0"/>
                <a:ea typeface="楷体_GB2312" pitchFamily="49" charset="-122"/>
              </a:rPr>
              <a:t>在一次试验中发生的概率为</a:t>
            </a:r>
            <a:r>
              <a:rPr lang="zh-CN" altLang="en-US" sz="2400" b="1" i="1" dirty="0">
                <a:latin typeface="Times New Roman" panose="02020603050405020304" pitchFamily="18" charset="0"/>
                <a:sym typeface="Symbol" panose="05050102010706020507" pitchFamily="18" charset="2"/>
              </a:rPr>
              <a:t></a:t>
            </a:r>
            <a:r>
              <a:rPr lang="zh-CN" altLang="en-US" sz="2400" b="1" i="1" dirty="0">
                <a:effectLst>
                  <a:outerShdw blurRad="38100" dist="38100" dir="2700000" algn="tl">
                    <a:srgbClr val="FFFFFF"/>
                  </a:outerShdw>
                </a:effectLst>
                <a:latin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ea typeface="楷体_GB2312" pitchFamily="49" charset="-122"/>
              </a:rPr>
              <a:t>，为估计</a:t>
            </a:r>
            <a:r>
              <a:rPr lang="zh-CN" altLang="en-US" sz="2400" b="1" i="1" dirty="0">
                <a:latin typeface="Times New Roman" panose="02020603050405020304" pitchFamily="18" charset="0"/>
                <a:sym typeface="Symbol" panose="05050102010706020507" pitchFamily="18" charset="2"/>
              </a:rPr>
              <a:t></a:t>
            </a:r>
            <a:r>
              <a:rPr lang="zh-CN" altLang="en-US" sz="2400" b="1" i="1" dirty="0">
                <a:effectLst>
                  <a:outerShdw blurRad="38100" dist="38100" dir="2700000" algn="tl">
                    <a:srgbClr val="FFFFFF"/>
                  </a:outerShdw>
                </a:effectLst>
                <a:latin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ea typeface="楷体_GB2312" pitchFamily="49" charset="-122"/>
              </a:rPr>
              <a:t>，对试验进行了</a:t>
            </a:r>
            <a:r>
              <a:rPr lang="en-US" altLang="zh-CN" sz="2400" b="1" i="1" dirty="0">
                <a:latin typeface="Times New Roman" panose="02020603050405020304" pitchFamily="18" charset="0"/>
                <a:ea typeface="楷体_GB2312" pitchFamily="49" charset="-122"/>
              </a:rPr>
              <a:t>n</a:t>
            </a:r>
            <a:r>
              <a:rPr lang="zh-CN" altLang="en-US" sz="2400" b="1" dirty="0">
                <a:latin typeface="Times New Roman" panose="02020603050405020304" pitchFamily="18" charset="0"/>
                <a:ea typeface="楷体_GB2312" pitchFamily="49" charset="-122"/>
              </a:rPr>
              <a:t>次独立观测，其中事件</a:t>
            </a:r>
            <a:r>
              <a:rPr lang="en-US" altLang="zh-CN" sz="2400" b="1" i="1" dirty="0">
                <a:latin typeface="Times New Roman" panose="02020603050405020304" pitchFamily="18" charset="0"/>
                <a:ea typeface="楷体_GB2312" pitchFamily="49" charset="-122"/>
              </a:rPr>
              <a:t>A</a:t>
            </a:r>
            <a:r>
              <a:rPr lang="zh-CN" altLang="en-US" sz="2400" b="1" dirty="0">
                <a:latin typeface="Times New Roman" panose="02020603050405020304" pitchFamily="18" charset="0"/>
                <a:ea typeface="楷体_GB2312" pitchFamily="49" charset="-122"/>
              </a:rPr>
              <a:t>发生了</a:t>
            </a:r>
            <a:r>
              <a:rPr lang="en-US" altLang="zh-CN" sz="2400" b="1" i="1" dirty="0">
                <a:latin typeface="Times New Roman" panose="02020603050405020304" pitchFamily="18" charset="0"/>
                <a:ea typeface="楷体_GB2312" pitchFamily="49" charset="-122"/>
              </a:rPr>
              <a:t>X</a:t>
            </a:r>
            <a:r>
              <a:rPr lang="zh-CN" altLang="en-US" sz="2400" b="1" dirty="0">
                <a:latin typeface="Times New Roman" panose="02020603050405020304" pitchFamily="18" charset="0"/>
                <a:ea typeface="楷体_GB2312" pitchFamily="49" charset="-122"/>
              </a:rPr>
              <a:t>次，显然 </a:t>
            </a:r>
            <a:r>
              <a:rPr lang="en-US" altLang="zh-CN" sz="2400" b="1" i="1" dirty="0">
                <a:latin typeface="Times New Roman" panose="02020603050405020304" pitchFamily="18" charset="0"/>
                <a:ea typeface="楷体_GB2312" pitchFamily="49" charset="-122"/>
              </a:rPr>
              <a:t>X</a:t>
            </a:r>
            <a:r>
              <a:rPr lang="en-US" altLang="zh-CN" sz="2400" b="1" dirty="0">
                <a:latin typeface="Times New Roman" panose="02020603050405020304" pitchFamily="18" charset="0"/>
                <a:ea typeface="楷体_GB2312" pitchFamily="49" charset="-122"/>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ea typeface="楷体_GB2312" pitchFamily="49" charset="-122"/>
              </a:rPr>
              <a:t> </a:t>
            </a:r>
            <a:r>
              <a:rPr lang="en-US" altLang="zh-CN" sz="2400" b="1" i="1" dirty="0">
                <a:latin typeface="Times New Roman" panose="02020603050405020304" pitchFamily="18" charset="0"/>
                <a:ea typeface="楷体_GB2312" pitchFamily="49" charset="-122"/>
                <a:sym typeface="Symbol" panose="05050102010706020507" pitchFamily="18" charset="2"/>
              </a:rPr>
              <a:t>b</a:t>
            </a:r>
            <a:r>
              <a:rPr lang="en-US" altLang="zh-CN" sz="2400" b="1" dirty="0">
                <a:latin typeface="Times New Roman" panose="02020603050405020304" pitchFamily="18" charset="0"/>
                <a:ea typeface="楷体_GB2312" pitchFamily="49" charset="-122"/>
                <a:sym typeface="Symbol" panose="05050102010706020507" pitchFamily="18" charset="2"/>
              </a:rPr>
              <a:t>(</a:t>
            </a:r>
            <a:r>
              <a:rPr lang="en-US" altLang="zh-CN" sz="2400" b="1" i="1" dirty="0">
                <a:latin typeface="Times New Roman" panose="02020603050405020304" pitchFamily="18" charset="0"/>
                <a:ea typeface="楷体_GB2312" pitchFamily="49" charset="-122"/>
                <a:sym typeface="Symbol" panose="05050102010706020507" pitchFamily="18" charset="2"/>
              </a:rPr>
              <a:t>n</a:t>
            </a:r>
            <a:r>
              <a:rPr lang="en-US" altLang="zh-CN" sz="2400" b="1" dirty="0">
                <a:latin typeface="Times New Roman" panose="02020603050405020304" pitchFamily="18" charset="0"/>
                <a:ea typeface="楷体_GB2312" pitchFamily="49" charset="-122"/>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ea typeface="楷体_GB2312" pitchFamily="49" charset="-122"/>
                <a:sym typeface="Symbol" panose="05050102010706020507" pitchFamily="18" charset="2"/>
              </a:rPr>
              <a:t>)</a:t>
            </a:r>
            <a:r>
              <a:rPr lang="zh-CN" altLang="en-US" sz="2400" b="1" dirty="0">
                <a:latin typeface="Times New Roman" panose="02020603050405020304" pitchFamily="18" charset="0"/>
                <a:ea typeface="楷体_GB2312" pitchFamily="49" charset="-122"/>
              </a:rPr>
              <a:t>，即</a:t>
            </a:r>
          </a:p>
          <a:p>
            <a:pPr>
              <a:buFontTx/>
              <a:buNone/>
            </a:pPr>
            <a:endParaRPr lang="zh-CN" altLang="en-US" sz="2400" b="1" dirty="0">
              <a:latin typeface="Times New Roman" panose="02020603050405020304" pitchFamily="18" charset="0"/>
              <a:ea typeface="楷体_GB2312" pitchFamily="49" charset="-122"/>
            </a:endParaRPr>
          </a:p>
          <a:p>
            <a:pPr>
              <a:buFontTx/>
              <a:buNone/>
            </a:pPr>
            <a:r>
              <a:rPr lang="zh-CN" altLang="en-US" sz="2400" b="1" dirty="0">
                <a:latin typeface="Times New Roman" panose="02020603050405020304" pitchFamily="18" charset="0"/>
                <a:ea typeface="楷体_GB2312" pitchFamily="49" charset="-122"/>
              </a:rPr>
              <a:t>  </a:t>
            </a:r>
            <a:endParaRPr lang="en-US" altLang="zh-CN" sz="2400" b="1" dirty="0" smtClean="0">
              <a:latin typeface="Times New Roman" panose="02020603050405020304" pitchFamily="18" charset="0"/>
              <a:ea typeface="楷体_GB2312" pitchFamily="49" charset="-122"/>
            </a:endParaRPr>
          </a:p>
          <a:p>
            <a:pPr>
              <a:buFontTx/>
              <a:buNone/>
            </a:pPr>
            <a:r>
              <a:rPr lang="zh-CN" altLang="en-US" sz="2400" b="1" dirty="0" smtClean="0">
                <a:latin typeface="Times New Roman" panose="02020603050405020304" pitchFamily="18" charset="0"/>
                <a:ea typeface="楷体_GB2312" pitchFamily="49" charset="-122"/>
              </a:rPr>
              <a:t>这</a:t>
            </a:r>
            <a:r>
              <a:rPr lang="zh-CN" altLang="en-US" sz="2400" b="1" dirty="0">
                <a:latin typeface="Times New Roman" panose="02020603050405020304" pitchFamily="18" charset="0"/>
                <a:ea typeface="楷体_GB2312" pitchFamily="49" charset="-122"/>
              </a:rPr>
              <a:t>是似然函数。</a:t>
            </a:r>
          </a:p>
          <a:p>
            <a:pPr>
              <a:buFontTx/>
              <a:buNone/>
            </a:pPr>
            <a:r>
              <a:rPr lang="zh-CN" altLang="en-US" sz="2400" b="1" dirty="0" smtClean="0">
                <a:latin typeface="Times New Roman" panose="02020603050405020304" pitchFamily="18" charset="0"/>
                <a:ea typeface="楷体_GB2312" pitchFamily="49" charset="-122"/>
              </a:rPr>
              <a:t>        假若</a:t>
            </a:r>
            <a:r>
              <a:rPr lang="zh-CN" altLang="en-US" sz="2400" b="1" dirty="0">
                <a:latin typeface="Times New Roman" panose="02020603050405020304" pitchFamily="18" charset="0"/>
                <a:ea typeface="楷体_GB2312" pitchFamily="49" charset="-122"/>
              </a:rPr>
              <a:t>我们在试验前对事件</a:t>
            </a:r>
            <a:r>
              <a:rPr lang="en-US" altLang="zh-CN" sz="2400" b="1" i="1" dirty="0">
                <a:latin typeface="Times New Roman" panose="02020603050405020304" pitchFamily="18" charset="0"/>
                <a:ea typeface="楷体_GB2312" pitchFamily="49" charset="-122"/>
              </a:rPr>
              <a:t>A</a:t>
            </a:r>
            <a:r>
              <a:rPr lang="zh-CN" altLang="en-US" sz="2400" b="1" dirty="0">
                <a:latin typeface="Times New Roman" panose="02020603050405020304" pitchFamily="18" charset="0"/>
                <a:ea typeface="楷体_GB2312" pitchFamily="49" charset="-122"/>
              </a:rPr>
              <a:t>没有什么了解，从而对其</a:t>
            </a:r>
            <a:r>
              <a:rPr lang="zh-CN" altLang="en-US" sz="2400" b="1" dirty="0" smtClean="0">
                <a:latin typeface="Times New Roman" panose="02020603050405020304" pitchFamily="18" charset="0"/>
                <a:ea typeface="楷体_GB2312" pitchFamily="49" charset="-122"/>
              </a:rPr>
              <a:t>发生概率</a:t>
            </a:r>
            <a:r>
              <a:rPr lang="zh-CN" altLang="en-US" sz="2400" b="1" i="1" dirty="0">
                <a:latin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ea typeface="楷体_GB2312" pitchFamily="49" charset="-122"/>
              </a:rPr>
              <a:t>也没有任何信息</a:t>
            </a:r>
            <a:r>
              <a:rPr lang="zh-CN" altLang="en-US" sz="2400" b="1" dirty="0" smtClean="0">
                <a:latin typeface="Times New Roman" panose="02020603050405020304" pitchFamily="18" charset="0"/>
                <a:ea typeface="楷体_GB2312" pitchFamily="49" charset="-122"/>
              </a:rPr>
              <a:t>。此时，</a:t>
            </a:r>
            <a:r>
              <a:rPr lang="zh-CN" altLang="en-US" sz="2400" b="1" dirty="0">
                <a:latin typeface="Times New Roman" panose="02020603050405020304" pitchFamily="18" charset="0"/>
                <a:ea typeface="楷体_GB2312" pitchFamily="49" charset="-122"/>
              </a:rPr>
              <a:t>贝叶斯本人建议采用“同等无知”的原则使用区间（</a:t>
            </a:r>
            <a:r>
              <a:rPr lang="en-US" altLang="zh-CN" sz="2400" b="1" dirty="0">
                <a:latin typeface="Times New Roman" panose="02020603050405020304" pitchFamily="18" charset="0"/>
                <a:ea typeface="楷体_GB2312" pitchFamily="49" charset="-122"/>
              </a:rPr>
              <a:t>0,1</a:t>
            </a:r>
            <a:r>
              <a:rPr lang="zh-CN" altLang="en-US" sz="2400" b="1" dirty="0">
                <a:latin typeface="Times New Roman" panose="02020603050405020304" pitchFamily="18" charset="0"/>
                <a:ea typeface="楷体_GB2312" pitchFamily="49" charset="-122"/>
              </a:rPr>
              <a:t>）上的均匀分布</a:t>
            </a:r>
            <a:r>
              <a:rPr lang="en-US" altLang="zh-CN" sz="2400" b="1" i="1" dirty="0">
                <a:latin typeface="Times New Roman" panose="02020603050405020304" pitchFamily="18" charset="0"/>
                <a:ea typeface="楷体_GB2312" pitchFamily="49" charset="-122"/>
              </a:rPr>
              <a:t>U</a:t>
            </a:r>
            <a:r>
              <a:rPr lang="en-US" altLang="zh-CN" sz="2400" b="1" dirty="0">
                <a:latin typeface="Times New Roman" panose="02020603050405020304" pitchFamily="18" charset="0"/>
                <a:ea typeface="楷体_GB2312" pitchFamily="49" charset="-122"/>
              </a:rPr>
              <a:t>(0,1)</a:t>
            </a:r>
            <a:r>
              <a:rPr lang="zh-CN" altLang="en-US" sz="2400" b="1" dirty="0">
                <a:latin typeface="Times New Roman" panose="02020603050405020304" pitchFamily="18" charset="0"/>
                <a:ea typeface="楷体_GB2312" pitchFamily="49" charset="-122"/>
              </a:rPr>
              <a:t>作为</a:t>
            </a:r>
            <a:r>
              <a:rPr lang="zh-CN" altLang="en-US" sz="2400" b="1" i="1" dirty="0">
                <a:latin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ea typeface="楷体_GB2312" pitchFamily="49" charset="-122"/>
              </a:rPr>
              <a:t>的先验分布，因为它取（</a:t>
            </a:r>
            <a:r>
              <a:rPr lang="en-US" altLang="zh-CN" sz="2400" b="1" dirty="0">
                <a:latin typeface="Times New Roman" panose="02020603050405020304" pitchFamily="18" charset="0"/>
                <a:ea typeface="楷体_GB2312" pitchFamily="49" charset="-122"/>
              </a:rPr>
              <a:t>0,1</a:t>
            </a:r>
            <a:r>
              <a:rPr lang="zh-CN" altLang="en-US" sz="2400" b="1" dirty="0">
                <a:latin typeface="Times New Roman" panose="02020603050405020304" pitchFamily="18" charset="0"/>
                <a:ea typeface="楷体_GB2312" pitchFamily="49" charset="-122"/>
              </a:rPr>
              <a:t>）上的每一点的机会均等。贝叶斯的这个建议被后人称为贝叶斯假设。 </a:t>
            </a:r>
          </a:p>
        </p:txBody>
      </p:sp>
      <p:graphicFrame>
        <p:nvGraphicFramePr>
          <p:cNvPr id="49155" name="Object 3"/>
          <p:cNvGraphicFramePr>
            <a:graphicFrameLocks noChangeAspect="1"/>
          </p:cNvGraphicFramePr>
          <p:nvPr>
            <p:extLst>
              <p:ext uri="{D42A27DB-BD31-4B8C-83A1-F6EECF244321}">
                <p14:modId xmlns:p14="http://schemas.microsoft.com/office/powerpoint/2010/main" val="1904494662"/>
              </p:ext>
            </p:extLst>
          </p:nvPr>
        </p:nvGraphicFramePr>
        <p:xfrm>
          <a:off x="1619672" y="1417637"/>
          <a:ext cx="6067425" cy="1096963"/>
        </p:xfrm>
        <a:graphic>
          <a:graphicData uri="http://schemas.openxmlformats.org/presentationml/2006/ole">
            <mc:AlternateContent xmlns:mc="http://schemas.openxmlformats.org/markup-compatibility/2006">
              <mc:Choice xmlns:v="urn:schemas-microsoft-com:vml" Requires="v">
                <p:oleObj spid="_x0000_s57494" name="Equation" r:id="rId4" imgW="5105400" imgH="787400" progId="Equation.DSMT4">
                  <p:embed/>
                </p:oleObj>
              </mc:Choice>
              <mc:Fallback>
                <p:oleObj name="Equation" r:id="rId4" imgW="5105400" imgH="787400" progId="Equation.DSMT4">
                  <p:embed/>
                  <p:pic>
                    <p:nvPicPr>
                      <p:cNvPr id="0" name="图片 5739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672" y="1417637"/>
                        <a:ext cx="6067425" cy="109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56" name="Text Box 4"/>
          <p:cNvSpPr txBox="1">
            <a:spLocks noChangeArrowheads="1"/>
          </p:cNvSpPr>
          <p:nvPr/>
        </p:nvSpPr>
        <p:spPr bwMode="auto">
          <a:xfrm>
            <a:off x="457200" y="5334000"/>
            <a:ext cx="2743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i="1" dirty="0" smtClean="0">
                <a:solidFill>
                  <a:srgbClr val="000000"/>
                </a:solidFill>
                <a:latin typeface="楷体_GB2312" pitchFamily="49" charset="-122"/>
                <a:ea typeface="楷体_GB2312" pitchFamily="49" charset="-122"/>
                <a:sym typeface="Symbol" panose="05050102010706020507" pitchFamily="18" charset="2"/>
              </a:rPr>
              <a:t> </a:t>
            </a:r>
            <a:r>
              <a:rPr lang="zh-CN" altLang="en-US" sz="2400" b="1" dirty="0" smtClean="0">
                <a:solidFill>
                  <a:srgbClr val="000000"/>
                </a:solidFill>
                <a:latin typeface="楷体_GB2312" pitchFamily="49" charset="-122"/>
                <a:ea typeface="楷体_GB2312" pitchFamily="49" charset="-122"/>
              </a:rPr>
              <a:t>的先验分布为</a:t>
            </a:r>
          </a:p>
        </p:txBody>
      </p:sp>
      <p:graphicFrame>
        <p:nvGraphicFramePr>
          <p:cNvPr id="49157" name="Object 5"/>
          <p:cNvGraphicFramePr>
            <a:graphicFrameLocks noGrp="1" noChangeAspect="1"/>
          </p:cNvGraphicFramePr>
          <p:nvPr>
            <p:ph sz="half" idx="2"/>
            <p:extLst>
              <p:ext uri="{D42A27DB-BD31-4B8C-83A1-F6EECF244321}">
                <p14:modId xmlns:p14="http://schemas.microsoft.com/office/powerpoint/2010/main" val="3865987921"/>
              </p:ext>
            </p:extLst>
          </p:nvPr>
        </p:nvGraphicFramePr>
        <p:xfrm>
          <a:off x="3048000" y="5029200"/>
          <a:ext cx="3048000" cy="1252538"/>
        </p:xfrm>
        <a:graphic>
          <a:graphicData uri="http://schemas.openxmlformats.org/presentationml/2006/ole">
            <mc:AlternateContent xmlns:mc="http://schemas.openxmlformats.org/markup-compatibility/2006">
              <mc:Choice xmlns:v="urn:schemas-microsoft-com:vml" Requires="v">
                <p:oleObj spid="_x0000_s57495" name="公式" r:id="rId6" imgW="1219200" imgH="469900" progId="Equation.3">
                  <p:embed/>
                </p:oleObj>
              </mc:Choice>
              <mc:Fallback>
                <p:oleObj name="公式" r:id="rId6" imgW="1219200" imgH="469900" progId="Equation.3">
                  <p:embed/>
                  <p:pic>
                    <p:nvPicPr>
                      <p:cNvPr id="0" name="图片 5739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0" y="5029200"/>
                        <a:ext cx="3048000" cy="1252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49156"/>
                                        </p:tgtEl>
                                        <p:attrNameLst>
                                          <p:attrName>style.visibility</p:attrName>
                                        </p:attrNameLst>
                                      </p:cBhvr>
                                      <p:to>
                                        <p:strVal val="visible"/>
                                      </p:to>
                                    </p:set>
                                    <p:animEffect transition="in" filter="blinds(horizontal)">
                                      <p:cBhvr>
                                        <p:cTn id="11" dur="500"/>
                                        <p:tgtEl>
                                          <p:spTgt spid="4915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9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xfrm>
            <a:off x="381000" y="381000"/>
            <a:ext cx="8229600" cy="5562600"/>
          </a:xfrm>
        </p:spPr>
        <p:txBody>
          <a:bodyPr/>
          <a:lstStyle/>
          <a:p>
            <a:pPr>
              <a:lnSpc>
                <a:spcPct val="120000"/>
              </a:lnSpc>
              <a:buFontTx/>
              <a:buNone/>
            </a:pPr>
            <a:r>
              <a:rPr lang="en-US" altLang="zh-CN" sz="24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由此即可利用贝叶斯公式求出</a:t>
            </a:r>
            <a:r>
              <a:rPr lang="zh-CN" altLang="en-US" sz="2400" b="1" i="1" dirty="0">
                <a:latin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ea typeface="楷体_GB2312" pitchFamily="49" charset="-122"/>
              </a:rPr>
              <a:t>的后验分布。具体如下：先写出</a:t>
            </a:r>
            <a:r>
              <a:rPr lang="en-US" altLang="zh-CN" sz="2400" b="1" i="1" dirty="0">
                <a:latin typeface="Times New Roman" panose="02020603050405020304" pitchFamily="18" charset="0"/>
                <a:ea typeface="楷体_GB2312" pitchFamily="49" charset="-122"/>
              </a:rPr>
              <a:t>X</a:t>
            </a:r>
            <a:r>
              <a:rPr lang="zh-CN" altLang="en-US" sz="2400" b="1" dirty="0">
                <a:latin typeface="Times New Roman" panose="02020603050405020304" pitchFamily="18" charset="0"/>
                <a:ea typeface="楷体_GB2312" pitchFamily="49" charset="-122"/>
              </a:rPr>
              <a:t>和</a:t>
            </a:r>
            <a:r>
              <a:rPr lang="zh-CN" altLang="en-US" sz="2400" b="1" i="1" dirty="0">
                <a:latin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ea typeface="楷体_GB2312" pitchFamily="49" charset="-122"/>
              </a:rPr>
              <a:t>的联合分布</a:t>
            </a:r>
          </a:p>
          <a:p>
            <a:pPr>
              <a:lnSpc>
                <a:spcPct val="120000"/>
              </a:lnSpc>
              <a:buFontTx/>
              <a:buNone/>
            </a:pPr>
            <a:endParaRPr lang="zh-CN" altLang="en-US" sz="2400" b="1" dirty="0">
              <a:latin typeface="Times New Roman" panose="02020603050405020304" pitchFamily="18" charset="0"/>
              <a:ea typeface="楷体_GB2312" pitchFamily="49" charset="-122"/>
            </a:endParaRPr>
          </a:p>
          <a:p>
            <a:pPr>
              <a:lnSpc>
                <a:spcPct val="120000"/>
              </a:lnSpc>
              <a:buFontTx/>
              <a:buNone/>
            </a:pPr>
            <a:r>
              <a:rPr lang="zh-CN" altLang="en-US" sz="2400" b="1" dirty="0">
                <a:latin typeface="Times New Roman" panose="02020603050405020304" pitchFamily="18" charset="0"/>
                <a:ea typeface="楷体_GB2312" pitchFamily="49" charset="-122"/>
              </a:rPr>
              <a:t>  </a:t>
            </a:r>
            <a:endParaRPr lang="en-US" altLang="zh-CN" sz="2400" b="1" dirty="0" smtClean="0">
              <a:latin typeface="Times New Roman" panose="02020603050405020304" pitchFamily="18" charset="0"/>
              <a:ea typeface="楷体_GB2312" pitchFamily="49" charset="-122"/>
            </a:endParaRPr>
          </a:p>
          <a:p>
            <a:pPr>
              <a:lnSpc>
                <a:spcPct val="120000"/>
              </a:lnSpc>
              <a:buFontTx/>
              <a:buNone/>
            </a:pPr>
            <a:r>
              <a:rPr lang="zh-CN" altLang="en-US" sz="2400" b="1" dirty="0" smtClean="0">
                <a:latin typeface="Times New Roman" panose="02020603050405020304" pitchFamily="18" charset="0"/>
                <a:ea typeface="楷体_GB2312" pitchFamily="49" charset="-122"/>
              </a:rPr>
              <a:t>然后</a:t>
            </a:r>
            <a:r>
              <a:rPr lang="zh-CN" altLang="en-US" sz="2400" b="1" dirty="0">
                <a:latin typeface="Times New Roman" panose="02020603050405020304" pitchFamily="18" charset="0"/>
                <a:ea typeface="楷体_GB2312" pitchFamily="49" charset="-122"/>
              </a:rPr>
              <a:t>求</a:t>
            </a:r>
            <a:r>
              <a:rPr lang="en-US" altLang="zh-CN" sz="2400" b="1" i="1" dirty="0">
                <a:latin typeface="Times New Roman" panose="02020603050405020304" pitchFamily="18" charset="0"/>
                <a:ea typeface="楷体_GB2312" pitchFamily="49" charset="-122"/>
              </a:rPr>
              <a:t>X</a:t>
            </a:r>
            <a:r>
              <a:rPr lang="zh-CN" altLang="en-US" sz="2400" b="1" dirty="0">
                <a:latin typeface="Times New Roman" panose="02020603050405020304" pitchFamily="18" charset="0"/>
                <a:ea typeface="楷体_GB2312" pitchFamily="49" charset="-122"/>
              </a:rPr>
              <a:t>的边际分布</a:t>
            </a:r>
          </a:p>
          <a:p>
            <a:pPr>
              <a:lnSpc>
                <a:spcPct val="120000"/>
              </a:lnSpc>
              <a:buFontTx/>
              <a:buNone/>
            </a:pPr>
            <a:endParaRPr lang="zh-CN" altLang="en-US" sz="2400" b="1" dirty="0">
              <a:latin typeface="Times New Roman" panose="02020603050405020304" pitchFamily="18" charset="0"/>
              <a:ea typeface="楷体_GB2312" pitchFamily="49" charset="-122"/>
            </a:endParaRPr>
          </a:p>
          <a:p>
            <a:pPr>
              <a:lnSpc>
                <a:spcPct val="120000"/>
              </a:lnSpc>
              <a:buFontTx/>
              <a:buNone/>
            </a:pPr>
            <a:endParaRPr lang="en-US" altLang="zh-CN" sz="2400" b="1" dirty="0">
              <a:latin typeface="Times New Roman" panose="02020603050405020304" pitchFamily="18" charset="0"/>
              <a:ea typeface="楷体_GB2312" pitchFamily="49" charset="-122"/>
            </a:endParaRPr>
          </a:p>
          <a:p>
            <a:pPr>
              <a:lnSpc>
                <a:spcPct val="120000"/>
              </a:lnSpc>
              <a:buFontTx/>
              <a:buNone/>
            </a:pPr>
            <a:r>
              <a:rPr lang="zh-CN" altLang="en-US" sz="2400" b="1" dirty="0" smtClean="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最后求出</a:t>
            </a:r>
            <a:r>
              <a:rPr lang="zh-CN" altLang="en-US" sz="2400" b="1" i="1" dirty="0">
                <a:latin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ea typeface="楷体_GB2312" pitchFamily="49" charset="-122"/>
              </a:rPr>
              <a:t>的后验分布</a:t>
            </a:r>
          </a:p>
          <a:p>
            <a:pPr>
              <a:lnSpc>
                <a:spcPct val="120000"/>
              </a:lnSpc>
              <a:buFontTx/>
              <a:buNone/>
            </a:pPr>
            <a:endParaRPr lang="zh-CN" altLang="en-US" sz="2400" b="1" dirty="0">
              <a:latin typeface="Times New Roman" panose="02020603050405020304" pitchFamily="18" charset="0"/>
              <a:ea typeface="楷体_GB2312" pitchFamily="49" charset="-122"/>
            </a:endParaRPr>
          </a:p>
          <a:p>
            <a:pPr>
              <a:lnSpc>
                <a:spcPct val="120000"/>
              </a:lnSpc>
              <a:buFontTx/>
              <a:buNone/>
            </a:pPr>
            <a:endParaRPr lang="en-US" altLang="zh-CN" sz="2400" b="1" dirty="0" smtClean="0">
              <a:latin typeface="Times New Roman" panose="02020603050405020304" pitchFamily="18" charset="0"/>
              <a:ea typeface="楷体_GB2312" pitchFamily="49" charset="-122"/>
            </a:endParaRPr>
          </a:p>
          <a:p>
            <a:pPr>
              <a:lnSpc>
                <a:spcPct val="120000"/>
              </a:lnSpc>
              <a:buFontTx/>
              <a:buNone/>
            </a:pPr>
            <a:endParaRPr lang="zh-CN" altLang="en-US" sz="2400" b="1" dirty="0">
              <a:latin typeface="Times New Roman" panose="02020603050405020304" pitchFamily="18" charset="0"/>
              <a:ea typeface="楷体_GB2312" pitchFamily="49" charset="-122"/>
            </a:endParaRPr>
          </a:p>
          <a:p>
            <a:pPr>
              <a:lnSpc>
                <a:spcPct val="120000"/>
              </a:lnSpc>
              <a:buFontTx/>
              <a:buNone/>
            </a:pPr>
            <a:r>
              <a:rPr lang="zh-CN" altLang="en-US" sz="2400" b="1" dirty="0">
                <a:latin typeface="Times New Roman" panose="02020603050405020304" pitchFamily="18" charset="0"/>
                <a:ea typeface="楷体_GB2312" pitchFamily="49" charset="-122"/>
              </a:rPr>
              <a:t>  </a:t>
            </a:r>
            <a:r>
              <a:rPr lang="zh-CN" altLang="en-US" sz="2400" b="1" dirty="0" smtClean="0">
                <a:latin typeface="Times New Roman" panose="02020603050405020304" pitchFamily="18" charset="0"/>
                <a:ea typeface="楷体_GB2312" pitchFamily="49" charset="-122"/>
              </a:rPr>
              <a:t>最后</a:t>
            </a:r>
            <a:r>
              <a:rPr lang="zh-CN" altLang="en-US" sz="2400" b="1" dirty="0">
                <a:latin typeface="Times New Roman" panose="02020603050405020304" pitchFamily="18" charset="0"/>
                <a:ea typeface="楷体_GB2312" pitchFamily="49" charset="-122"/>
              </a:rPr>
              <a:t>的结果说明</a:t>
            </a:r>
            <a:r>
              <a:rPr lang="zh-CN" altLang="en-US" sz="2400" b="1" i="1" dirty="0">
                <a:latin typeface="Times New Roman" panose="02020603050405020304" pitchFamily="18" charset="0"/>
                <a:sym typeface="Symbol" panose="05050102010706020507" pitchFamily="18" charset="2"/>
              </a:rPr>
              <a:t></a:t>
            </a:r>
            <a:r>
              <a:rPr lang="zh-CN" altLang="en-US" sz="2400" b="1" i="1" dirty="0">
                <a:effectLst>
                  <a:outerShdw blurRad="38100" dist="38100" dir="2700000" algn="tl">
                    <a:srgbClr val="FFFFFF"/>
                  </a:outerShdw>
                </a:effectLst>
                <a:latin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ea typeface="楷体_GB2312" pitchFamily="49" charset="-122"/>
                <a:sym typeface="Symbol" panose="05050102010706020507" pitchFamily="18" charset="2"/>
              </a:rPr>
              <a:t>的后验分布为</a:t>
            </a:r>
            <a:r>
              <a:rPr lang="en-US" altLang="zh-CN" sz="2400" b="1" i="1" dirty="0">
                <a:latin typeface="Times New Roman" panose="02020603050405020304" pitchFamily="18" charset="0"/>
                <a:ea typeface="楷体_GB2312" pitchFamily="49" charset="-122"/>
                <a:sym typeface="Symbol" panose="05050102010706020507" pitchFamily="18" charset="2"/>
              </a:rPr>
              <a:t>Be</a:t>
            </a:r>
            <a:r>
              <a:rPr lang="en-US" altLang="zh-CN" sz="2400" b="1" dirty="0">
                <a:latin typeface="Times New Roman" panose="02020603050405020304" pitchFamily="18" charset="0"/>
                <a:ea typeface="楷体_GB2312" pitchFamily="49" charset="-122"/>
                <a:sym typeface="Symbol" panose="05050102010706020507" pitchFamily="18" charset="2"/>
              </a:rPr>
              <a:t>(</a:t>
            </a:r>
            <a:r>
              <a:rPr lang="en-US" altLang="zh-CN" sz="2400" b="1" i="1" dirty="0">
                <a:latin typeface="Times New Roman" panose="02020603050405020304" pitchFamily="18" charset="0"/>
                <a:ea typeface="楷体_GB2312" pitchFamily="49" charset="-122"/>
                <a:sym typeface="Symbol" panose="05050102010706020507" pitchFamily="18" charset="2"/>
              </a:rPr>
              <a:t>x</a:t>
            </a:r>
            <a:r>
              <a:rPr lang="en-US" altLang="zh-CN" sz="2400" b="1" dirty="0">
                <a:latin typeface="Times New Roman" panose="02020603050405020304" pitchFamily="18" charset="0"/>
                <a:ea typeface="楷体_GB2312" pitchFamily="49" charset="-122"/>
                <a:sym typeface="Symbol" panose="05050102010706020507" pitchFamily="18" charset="2"/>
              </a:rPr>
              <a:t>+1</a:t>
            </a:r>
            <a:r>
              <a:rPr lang="en-US" altLang="zh-CN" sz="2400" b="1" i="1" dirty="0">
                <a:latin typeface="Times New Roman" panose="02020603050405020304" pitchFamily="18" charset="0"/>
                <a:ea typeface="楷体_GB2312" pitchFamily="49" charset="-122"/>
                <a:sym typeface="Symbol" panose="05050102010706020507" pitchFamily="18" charset="2"/>
              </a:rPr>
              <a:t>,n</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ea typeface="楷体_GB2312" pitchFamily="49" charset="-122"/>
                <a:sym typeface="Symbol" panose="05050102010706020507" pitchFamily="18" charset="2"/>
              </a:rPr>
              <a:t>x</a:t>
            </a:r>
            <a:r>
              <a:rPr lang="en-US" altLang="zh-CN" sz="2400" b="1" dirty="0">
                <a:latin typeface="Times New Roman" panose="02020603050405020304" pitchFamily="18" charset="0"/>
                <a:ea typeface="楷体_GB2312" pitchFamily="49" charset="-122"/>
                <a:sym typeface="Symbol" panose="05050102010706020507" pitchFamily="18" charset="2"/>
              </a:rPr>
              <a:t>+1)</a:t>
            </a:r>
            <a:r>
              <a:rPr lang="zh-CN" altLang="en-US" sz="2400" b="1" dirty="0">
                <a:latin typeface="Times New Roman" panose="02020603050405020304" pitchFamily="18" charset="0"/>
                <a:ea typeface="楷体_GB2312" pitchFamily="49" charset="-122"/>
              </a:rPr>
              <a:t>，</a:t>
            </a:r>
          </a:p>
        </p:txBody>
      </p:sp>
      <p:graphicFrame>
        <p:nvGraphicFramePr>
          <p:cNvPr id="51203" name="Object 3"/>
          <p:cNvGraphicFramePr>
            <a:graphicFrameLocks noChangeAspect="1"/>
          </p:cNvGraphicFramePr>
          <p:nvPr>
            <p:extLst>
              <p:ext uri="{D42A27DB-BD31-4B8C-83A1-F6EECF244321}">
                <p14:modId xmlns:p14="http://schemas.microsoft.com/office/powerpoint/2010/main" val="152728"/>
              </p:ext>
            </p:extLst>
          </p:nvPr>
        </p:nvGraphicFramePr>
        <p:xfrm>
          <a:off x="1958975" y="1282700"/>
          <a:ext cx="6292850" cy="1017588"/>
        </p:xfrm>
        <a:graphic>
          <a:graphicData uri="http://schemas.openxmlformats.org/presentationml/2006/ole">
            <mc:AlternateContent xmlns:mc="http://schemas.openxmlformats.org/markup-compatibility/2006">
              <mc:Choice xmlns:v="urn:schemas-microsoft-com:vml" Requires="v">
                <p:oleObj spid="_x0000_s58591" name="Equation" r:id="rId4" imgW="5715000" imgH="787400" progId="Equation.DSMT4">
                  <p:embed/>
                </p:oleObj>
              </mc:Choice>
              <mc:Fallback>
                <p:oleObj name="Equation" r:id="rId4" imgW="5715000" imgH="787400" progId="Equation.DSMT4">
                  <p:embed/>
                  <p:pic>
                    <p:nvPicPr>
                      <p:cNvPr id="0" name="图片 584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8975" y="1282700"/>
                        <a:ext cx="6292850" cy="101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4" name="Object 4"/>
          <p:cNvGraphicFramePr>
            <a:graphicFrameLocks noChangeAspect="1"/>
          </p:cNvGraphicFramePr>
          <p:nvPr>
            <p:extLst>
              <p:ext uri="{D42A27DB-BD31-4B8C-83A1-F6EECF244321}">
                <p14:modId xmlns:p14="http://schemas.microsoft.com/office/powerpoint/2010/main" val="1306173630"/>
              </p:ext>
            </p:extLst>
          </p:nvPr>
        </p:nvGraphicFramePr>
        <p:xfrm>
          <a:off x="1081087" y="2767969"/>
          <a:ext cx="6653213" cy="868363"/>
        </p:xfrm>
        <a:graphic>
          <a:graphicData uri="http://schemas.openxmlformats.org/presentationml/2006/ole">
            <mc:AlternateContent xmlns:mc="http://schemas.openxmlformats.org/markup-compatibility/2006">
              <mc:Choice xmlns:v="urn:schemas-microsoft-com:vml" Requires="v">
                <p:oleObj spid="_x0000_s58592" name="Equation" r:id="rId6" imgW="5461000" imgH="787400" progId="Equation.DSMT4">
                  <p:embed/>
                </p:oleObj>
              </mc:Choice>
              <mc:Fallback>
                <p:oleObj name="Equation" r:id="rId6" imgW="5461000" imgH="787400" progId="Equation.DSMT4">
                  <p:embed/>
                  <p:pic>
                    <p:nvPicPr>
                      <p:cNvPr id="0" name="图片 584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1087" y="2767969"/>
                        <a:ext cx="6653213"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5" name="Object 5"/>
          <p:cNvGraphicFramePr>
            <a:graphicFrameLocks noChangeAspect="1"/>
          </p:cNvGraphicFramePr>
          <p:nvPr>
            <p:extLst>
              <p:ext uri="{D42A27DB-BD31-4B8C-83A1-F6EECF244321}">
                <p14:modId xmlns:p14="http://schemas.microsoft.com/office/powerpoint/2010/main" val="1562174284"/>
              </p:ext>
            </p:extLst>
          </p:nvPr>
        </p:nvGraphicFramePr>
        <p:xfrm>
          <a:off x="723900" y="4509120"/>
          <a:ext cx="7696200" cy="973478"/>
        </p:xfrm>
        <a:graphic>
          <a:graphicData uri="http://schemas.openxmlformats.org/presentationml/2006/ole">
            <mc:AlternateContent xmlns:mc="http://schemas.openxmlformats.org/markup-compatibility/2006">
              <mc:Choice xmlns:v="urn:schemas-microsoft-com:vml" Requires="v">
                <p:oleObj spid="_x0000_s58593" name="Equation" r:id="rId8" imgW="7721600" imgH="723900" progId="Equation.DSMT4">
                  <p:embed/>
                </p:oleObj>
              </mc:Choice>
              <mc:Fallback>
                <p:oleObj name="Equation" r:id="rId8" imgW="7721600" imgH="723900" progId="Equation.DSMT4">
                  <p:embed/>
                  <p:pic>
                    <p:nvPicPr>
                      <p:cNvPr id="0" name="图片 5844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3900" y="4509120"/>
                        <a:ext cx="7696200" cy="973478"/>
                      </a:xfrm>
                      <a:prstGeom prst="rect">
                        <a:avLst/>
                      </a:prstGeom>
                      <a:noFill/>
                      <a:ln>
                        <a:noFill/>
                      </a:ln>
                      <a:effectLst/>
                      <a:extLst/>
                    </p:spPr>
                  </p:pic>
                </p:oleObj>
              </mc:Fallback>
            </mc:AlternateContent>
          </a:graphicData>
        </a:graphic>
      </p:graphicFrame>
      <p:sp>
        <p:nvSpPr>
          <p:cNvPr id="51207" name="Rectangle 7"/>
          <p:cNvSpPr>
            <a:spLocks noChangeArrowheads="1"/>
          </p:cNvSpPr>
          <p:nvPr/>
        </p:nvSpPr>
        <p:spPr bwMode="auto">
          <a:xfrm>
            <a:off x="7162800" y="1600200"/>
            <a:ext cx="1143000" cy="381000"/>
          </a:xfrm>
          <a:prstGeom prst="rect">
            <a:avLst/>
          </a:prstGeom>
          <a:noFill/>
          <a:ln w="28575">
            <a:solidFill>
              <a:schemeClr va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i="1" smtClean="0">
              <a:solidFill>
                <a:srgbClr val="000000"/>
              </a:solidFill>
              <a:latin typeface="Times New Roman" panose="02020603050405020304" pitchFamily="18"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02">
                                            <p:txEl>
                                              <p:pRg st="2" end="2"/>
                                            </p:txEl>
                                          </p:spTgt>
                                        </p:tgtEl>
                                        <p:attrNameLst>
                                          <p:attrName>style.visibility</p:attrName>
                                        </p:attrNameLst>
                                      </p:cBhvr>
                                      <p:to>
                                        <p:strVal val="visible"/>
                                      </p:to>
                                    </p:set>
                                    <p:animEffect transition="in" filter="blinds(horizontal)">
                                      <p:cBhvr>
                                        <p:cTn id="7" dur="500"/>
                                        <p:tgtEl>
                                          <p:spTgt spid="5120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02">
                                            <p:txEl>
                                              <p:pRg st="3" end="3"/>
                                            </p:txEl>
                                          </p:spTgt>
                                        </p:tgtEl>
                                        <p:attrNameLst>
                                          <p:attrName>style.visibility</p:attrName>
                                        </p:attrNameLst>
                                      </p:cBhvr>
                                      <p:to>
                                        <p:strVal val="visible"/>
                                      </p:to>
                                    </p:set>
                                    <p:animEffect transition="in" filter="blinds(horizontal)">
                                      <p:cBhvr>
                                        <p:cTn id="12" dur="500"/>
                                        <p:tgtEl>
                                          <p:spTgt spid="5120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204"/>
                                        </p:tgtEl>
                                        <p:attrNameLst>
                                          <p:attrName>style.visibility</p:attrName>
                                        </p:attrNameLst>
                                      </p:cBhvr>
                                      <p:to>
                                        <p:strVal val="visible"/>
                                      </p:to>
                                    </p:set>
                                    <p:animEffect transition="in" filter="blinds(horizontal)">
                                      <p:cBhvr>
                                        <p:cTn id="17" dur="500"/>
                                        <p:tgtEl>
                                          <p:spTgt spid="5120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1202">
                                            <p:txEl>
                                              <p:pRg st="6" end="6"/>
                                            </p:txEl>
                                          </p:spTgt>
                                        </p:tgtEl>
                                        <p:attrNameLst>
                                          <p:attrName>style.visibility</p:attrName>
                                        </p:attrNameLst>
                                      </p:cBhvr>
                                      <p:to>
                                        <p:strVal val="visible"/>
                                      </p:to>
                                    </p:set>
                                    <p:animEffect transition="in" filter="blinds(horizontal)">
                                      <p:cBhvr>
                                        <p:cTn id="22" dur="500"/>
                                        <p:tgtEl>
                                          <p:spTgt spid="5120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1205"/>
                                        </p:tgtEl>
                                        <p:attrNameLst>
                                          <p:attrName>style.visibility</p:attrName>
                                        </p:attrNameLst>
                                      </p:cBhvr>
                                      <p:to>
                                        <p:strVal val="visible"/>
                                      </p:to>
                                    </p:set>
                                    <p:animEffect transition="in" filter="blinds(horizontal)">
                                      <p:cBhvr>
                                        <p:cTn id="27" dur="500"/>
                                        <p:tgtEl>
                                          <p:spTgt spid="5120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1202">
                                            <p:txEl>
                                              <p:pRg st="10" end="10"/>
                                            </p:txEl>
                                          </p:spTgt>
                                        </p:tgtEl>
                                        <p:attrNameLst>
                                          <p:attrName>style.visibility</p:attrName>
                                        </p:attrNameLst>
                                      </p:cBhvr>
                                      <p:to>
                                        <p:strVal val="visible"/>
                                      </p:to>
                                    </p:set>
                                    <p:animEffect transition="in" filter="blinds(horizontal)">
                                      <p:cBhvr>
                                        <p:cTn id="32" dur="500"/>
                                        <p:tgtEl>
                                          <p:spTgt spid="51202">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12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zh-CN" altLang="en-US" dirty="0" smtClean="0"/>
              <a:t>二、贝</a:t>
            </a:r>
            <a:r>
              <a:rPr lang="zh-CN" altLang="en-US" dirty="0"/>
              <a:t>叶斯</a:t>
            </a:r>
            <a:r>
              <a:rPr lang="zh-CN" altLang="en-US" dirty="0" smtClean="0"/>
              <a:t>决策</a:t>
            </a:r>
            <a:endParaRPr lang="zh-CN" altLang="en-US" dirty="0"/>
          </a:p>
        </p:txBody>
      </p:sp>
      <p:sp>
        <p:nvSpPr>
          <p:cNvPr id="4" name="Rectangle 19"/>
          <p:cNvSpPr>
            <a:spLocks noChangeArrowheads="1"/>
          </p:cNvSpPr>
          <p:nvPr/>
        </p:nvSpPr>
        <p:spPr bwMode="auto">
          <a:xfrm>
            <a:off x="497731" y="4776466"/>
            <a:ext cx="277812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indent="30480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0"/>
            <a:r>
              <a:rPr lang="en-US" altLang="zh-CN" sz="2400" b="1">
                <a:solidFill>
                  <a:srgbClr val="0070C0"/>
                </a:solidFill>
                <a:latin typeface="Times New Roman" panose="02020603050405020304" pitchFamily="18" charset="0"/>
              </a:rPr>
              <a:t>2.  </a:t>
            </a:r>
            <a:r>
              <a:rPr lang="zh-CN" altLang="en-US" sz="2400" b="1">
                <a:solidFill>
                  <a:srgbClr val="0070C0"/>
                </a:solidFill>
                <a:latin typeface="Times New Roman" panose="02020603050405020304" pitchFamily="18" charset="0"/>
              </a:rPr>
              <a:t>决策规则</a:t>
            </a:r>
            <a:endParaRPr lang="zh-CN" altLang="en-US" sz="2400" b="1">
              <a:solidFill>
                <a:srgbClr val="0070C0"/>
              </a:solidFill>
            </a:endParaRPr>
          </a:p>
        </p:txBody>
      </p:sp>
      <p:graphicFrame>
        <p:nvGraphicFramePr>
          <p:cNvPr id="5" name="Object 18"/>
          <p:cNvGraphicFramePr>
            <a:graphicFrameLocks noChangeAspect="1"/>
          </p:cNvGraphicFramePr>
          <p:nvPr/>
        </p:nvGraphicFramePr>
        <p:xfrm>
          <a:off x="571500" y="5808489"/>
          <a:ext cx="7334250" cy="482600"/>
        </p:xfrm>
        <a:graphic>
          <a:graphicData uri="http://schemas.openxmlformats.org/presentationml/2006/ole">
            <mc:AlternateContent xmlns:mc="http://schemas.openxmlformats.org/markup-compatibility/2006">
              <mc:Choice xmlns:v="urn:schemas-microsoft-com:vml" Requires="v">
                <p:oleObj spid="_x0000_s49238" name="公式" r:id="rId3" imgW="3708400" imgH="241300" progId="Equation.3">
                  <p:embed/>
                </p:oleObj>
              </mc:Choice>
              <mc:Fallback>
                <p:oleObj name="公式" r:id="rId3" imgW="3708400" imgH="241300" progId="Equation.3">
                  <p:embed/>
                  <p:pic>
                    <p:nvPicPr>
                      <p:cNvPr id="0" name="图片 491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 y="5808489"/>
                        <a:ext cx="733425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23"/>
          <p:cNvSpPr>
            <a:spLocks noChangeArrowheads="1"/>
          </p:cNvSpPr>
          <p:nvPr/>
        </p:nvSpPr>
        <p:spPr bwMode="auto">
          <a:xfrm>
            <a:off x="474663" y="901378"/>
            <a:ext cx="3891107"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r>
              <a:rPr lang="en-US" altLang="zh-CN" sz="2400" b="1" dirty="0" smtClean="0">
                <a:solidFill>
                  <a:srgbClr val="0070C0"/>
                </a:solidFill>
                <a:latin typeface="Times New Roman" panose="02020603050405020304" pitchFamily="18" charset="0"/>
              </a:rPr>
              <a:t>2.1   </a:t>
            </a:r>
            <a:r>
              <a:rPr lang="zh-CN" altLang="en-US" sz="2400" b="1" dirty="0">
                <a:solidFill>
                  <a:srgbClr val="0070C0"/>
                </a:solidFill>
                <a:latin typeface="Times New Roman" panose="02020603050405020304" pitchFamily="18" charset="0"/>
              </a:rPr>
              <a:t>最小错误率贝叶斯决策</a:t>
            </a:r>
          </a:p>
        </p:txBody>
      </p:sp>
      <p:sp>
        <p:nvSpPr>
          <p:cNvPr id="7" name="Rectangle 24"/>
          <p:cNvSpPr>
            <a:spLocks noChangeArrowheads="1"/>
          </p:cNvSpPr>
          <p:nvPr/>
        </p:nvSpPr>
        <p:spPr bwMode="auto">
          <a:xfrm>
            <a:off x="247650" y="1806720"/>
            <a:ext cx="8661400" cy="2402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indent="304800" algn="l">
              <a:tabLst>
                <a:tab pos="304800" algn="l"/>
              </a:tabLst>
              <a:defRPr>
                <a:solidFill>
                  <a:schemeClr val="tx1"/>
                </a:solidFill>
                <a:latin typeface="Arial" panose="020B0604020202020204" pitchFamily="34" charset="0"/>
                <a:ea typeface="宋体" panose="02010600030101010101" pitchFamily="2" charset="-122"/>
              </a:defRPr>
            </a:lvl1pPr>
            <a:lvl2pPr marL="800100" indent="-342900" algn="l">
              <a:tabLst>
                <a:tab pos="304800" algn="l"/>
              </a:tabLst>
              <a:defRPr>
                <a:solidFill>
                  <a:schemeClr val="tx1"/>
                </a:solidFill>
                <a:latin typeface="Arial" panose="020B0604020202020204" pitchFamily="34" charset="0"/>
                <a:ea typeface="宋体" panose="02010600030101010101" pitchFamily="2" charset="-122"/>
              </a:defRPr>
            </a:lvl2pPr>
            <a:lvl3pPr marL="1257300" indent="-342900" algn="l">
              <a:tabLst>
                <a:tab pos="304800" algn="l"/>
              </a:tabLst>
              <a:defRPr>
                <a:solidFill>
                  <a:schemeClr val="tx1"/>
                </a:solidFill>
                <a:latin typeface="Arial" panose="020B0604020202020204" pitchFamily="34" charset="0"/>
                <a:ea typeface="宋体" panose="02010600030101010101" pitchFamily="2" charset="-122"/>
              </a:defRPr>
            </a:lvl3pPr>
            <a:lvl4pPr marL="1714500" indent="-342900" algn="l">
              <a:tabLst>
                <a:tab pos="304800" algn="l"/>
              </a:tabLst>
              <a:defRPr>
                <a:solidFill>
                  <a:schemeClr val="tx1"/>
                </a:solidFill>
                <a:latin typeface="Arial" panose="020B0604020202020204" pitchFamily="34" charset="0"/>
                <a:ea typeface="宋体" panose="02010600030101010101" pitchFamily="2" charset="-122"/>
              </a:defRPr>
            </a:lvl4pPr>
            <a:lvl5pPr marL="2171700" indent="-342900" algn="l">
              <a:tabLst>
                <a:tab pos="304800" algn="l"/>
              </a:tabLst>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tabLst>
                <a:tab pos="304800" algn="l"/>
              </a:tabLs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tabLst>
                <a:tab pos="304800" algn="l"/>
              </a:tabLs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tabLst>
                <a:tab pos="304800" algn="l"/>
              </a:tabLs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tabLst>
                <a:tab pos="304800" algn="l"/>
              </a:tabLst>
              <a:defRPr>
                <a:solidFill>
                  <a:schemeClr val="tx1"/>
                </a:solidFill>
                <a:latin typeface="Arial" panose="020B0604020202020204" pitchFamily="34" charset="0"/>
                <a:ea typeface="宋体" panose="02010600030101010101" pitchFamily="2" charset="-122"/>
              </a:defRPr>
            </a:lvl9pPr>
          </a:lstStyle>
          <a:p>
            <a:pPr eaLnBrk="0" hangingPunct="0">
              <a:lnSpc>
                <a:spcPct val="125000"/>
              </a:lnSpc>
            </a:pPr>
            <a:r>
              <a:rPr lang="en-US" altLang="zh-CN" sz="2400" dirty="0">
                <a:solidFill>
                  <a:srgbClr val="000000"/>
                </a:solidFill>
                <a:latin typeface="Times New Roman" panose="02020603050405020304" pitchFamily="18" charset="0"/>
              </a:rPr>
              <a:t>       </a:t>
            </a:r>
            <a:r>
              <a:rPr lang="zh-CN" altLang="en-US" sz="2400" dirty="0">
                <a:solidFill>
                  <a:srgbClr val="000000"/>
                </a:solidFill>
                <a:latin typeface="Times New Roman" panose="02020603050405020304" pitchFamily="18" charset="0"/>
              </a:rPr>
              <a:t>讨论模式集的分类，目的是确定</a:t>
            </a:r>
            <a:r>
              <a:rPr lang="en-US" altLang="zh-CN" sz="2400" b="1" i="1" dirty="0">
                <a:solidFill>
                  <a:srgbClr val="000000"/>
                </a:solidFill>
                <a:latin typeface="Times New Roman" panose="02020603050405020304" pitchFamily="18" charset="0"/>
              </a:rPr>
              <a:t>X</a:t>
            </a:r>
            <a:r>
              <a:rPr lang="zh-CN" altLang="en-US" sz="2400" dirty="0">
                <a:solidFill>
                  <a:srgbClr val="000000"/>
                </a:solidFill>
                <a:latin typeface="Times New Roman" panose="02020603050405020304" pitchFamily="18" charset="0"/>
              </a:rPr>
              <a:t>属于那一类，所以</a:t>
            </a:r>
          </a:p>
          <a:p>
            <a:pPr eaLnBrk="0" hangingPunct="0">
              <a:lnSpc>
                <a:spcPct val="125000"/>
              </a:lnSpc>
            </a:pPr>
            <a:r>
              <a:rPr lang="zh-CN" altLang="en-US" sz="2400" dirty="0">
                <a:solidFill>
                  <a:srgbClr val="000000"/>
                </a:solidFill>
                <a:latin typeface="Times New Roman" panose="02020603050405020304" pitchFamily="18" charset="0"/>
              </a:rPr>
              <a:t>要看</a:t>
            </a:r>
            <a:r>
              <a:rPr lang="en-US" altLang="zh-CN" sz="2400" b="1" i="1" dirty="0">
                <a:solidFill>
                  <a:srgbClr val="000000"/>
                </a:solidFill>
                <a:latin typeface="Times New Roman" panose="02020603050405020304" pitchFamily="18" charset="0"/>
              </a:rPr>
              <a:t>X</a:t>
            </a:r>
            <a:r>
              <a:rPr lang="zh-CN" altLang="en-US" sz="2400" dirty="0">
                <a:solidFill>
                  <a:srgbClr val="000000"/>
                </a:solidFill>
                <a:latin typeface="Times New Roman" panose="02020603050405020304" pitchFamily="18" charset="0"/>
              </a:rPr>
              <a:t>来自哪类的概率大。在下列三种概率中：</a:t>
            </a:r>
          </a:p>
          <a:p>
            <a:pPr marL="989330" indent="-186055" eaLnBrk="0" hangingPunct="0">
              <a:lnSpc>
                <a:spcPct val="125000"/>
              </a:lnSpc>
              <a:buFont typeface="+mj-ea"/>
              <a:buAutoNum type="circleNumDbPlain"/>
              <a:tabLst>
                <a:tab pos="304800" algn="l"/>
                <a:tab pos="1255395" algn="l"/>
              </a:tabLst>
            </a:pPr>
            <a:r>
              <a:rPr lang="zh-CN" altLang="en-US" sz="2400" dirty="0" smtClean="0">
                <a:solidFill>
                  <a:srgbClr val="000000"/>
                </a:solidFill>
                <a:latin typeface="Times New Roman" panose="02020603050405020304" pitchFamily="18" charset="0"/>
              </a:rPr>
              <a:t> 类别的先验概率</a:t>
            </a:r>
            <a:r>
              <a:rPr lang="en-US" altLang="zh-CN" sz="2400" i="1" dirty="0">
                <a:solidFill>
                  <a:srgbClr val="000000"/>
                </a:solidFill>
                <a:latin typeface="Times New Roman" panose="02020603050405020304" pitchFamily="18" charset="0"/>
              </a:rPr>
              <a:t>P</a:t>
            </a:r>
            <a:r>
              <a:rPr lang="en-US" altLang="zh-CN" sz="2400" dirty="0">
                <a:solidFill>
                  <a:srgbClr val="000000"/>
                </a:solidFill>
                <a:latin typeface="Times New Roman" panose="02020603050405020304" pitchFamily="18" charset="0"/>
              </a:rPr>
              <a:t>(</a:t>
            </a:r>
            <a:r>
              <a:rPr lang="el-GR" altLang="zh-CN" sz="2400" i="1" dirty="0">
                <a:solidFill>
                  <a:srgbClr val="000000"/>
                </a:solidFill>
                <a:latin typeface="Times New Roman" panose="02020603050405020304" pitchFamily="18" charset="0"/>
              </a:rPr>
              <a:t>ω</a:t>
            </a:r>
            <a:r>
              <a:rPr lang="el-GR" altLang="zh-CN" sz="2400" i="1" baseline="-25000" dirty="0">
                <a:solidFill>
                  <a:srgbClr val="000000"/>
                </a:solidFill>
                <a:latin typeface="Times New Roman" panose="02020603050405020304" pitchFamily="18" charset="0"/>
              </a:rPr>
              <a:t>i</a:t>
            </a:r>
            <a:r>
              <a:rPr lang="en-US" altLang="zh-CN" sz="2400" dirty="0">
                <a:solidFill>
                  <a:srgbClr val="000000"/>
                </a:solidFill>
                <a:latin typeface="Times New Roman" panose="02020603050405020304" pitchFamily="18" charset="0"/>
              </a:rPr>
              <a:t>) </a:t>
            </a:r>
          </a:p>
          <a:p>
            <a:pPr marL="1081405" indent="-278130" eaLnBrk="0" hangingPunct="0">
              <a:lnSpc>
                <a:spcPct val="125000"/>
              </a:lnSpc>
              <a:buFont typeface="+mj-ea"/>
              <a:buAutoNum type="circleNumDbPlain"/>
            </a:pPr>
            <a:r>
              <a:rPr lang="zh-CN" altLang="en-US" sz="2400" dirty="0" smtClean="0">
                <a:solidFill>
                  <a:srgbClr val="000000"/>
                </a:solidFill>
                <a:latin typeface="Times New Roman" panose="02020603050405020304" pitchFamily="18" charset="0"/>
              </a:rPr>
              <a:t> 特征的类</a:t>
            </a:r>
            <a:r>
              <a:rPr lang="en-US" altLang="zh-CN" sz="2400" dirty="0">
                <a:solidFill>
                  <a:srgbClr val="000000"/>
                </a:solidFill>
                <a:latin typeface="Times New Roman" panose="02020603050405020304" pitchFamily="18" charset="0"/>
              </a:rPr>
              <a:t>-</a:t>
            </a:r>
            <a:r>
              <a:rPr lang="zh-CN" altLang="en-US" sz="2400" dirty="0" smtClean="0">
                <a:solidFill>
                  <a:srgbClr val="000000"/>
                </a:solidFill>
                <a:latin typeface="Times New Roman" panose="02020603050405020304" pitchFamily="18" charset="0"/>
              </a:rPr>
              <a:t>条件概率</a:t>
            </a:r>
            <a:r>
              <a:rPr lang="en-US" altLang="zh-CN" sz="2400" i="1" dirty="0" smtClean="0">
                <a:solidFill>
                  <a:srgbClr val="000000"/>
                </a:solidFill>
                <a:latin typeface="Times New Roman" panose="02020603050405020304" pitchFamily="18" charset="0"/>
              </a:rPr>
              <a:t>p</a:t>
            </a:r>
            <a:r>
              <a:rPr lang="en-US" altLang="zh-CN" sz="2400" dirty="0" smtClean="0">
                <a:solidFill>
                  <a:srgbClr val="000000"/>
                </a:solidFill>
                <a:latin typeface="Times New Roman" panose="02020603050405020304" pitchFamily="18" charset="0"/>
              </a:rPr>
              <a:t>(</a:t>
            </a:r>
            <a:r>
              <a:rPr lang="en-US" altLang="zh-CN" sz="2400" b="1" i="1" dirty="0" smtClean="0">
                <a:solidFill>
                  <a:srgbClr val="000000"/>
                </a:solidFill>
                <a:latin typeface="Times New Roman" panose="02020603050405020304" pitchFamily="18" charset="0"/>
              </a:rPr>
              <a:t>X</a:t>
            </a:r>
            <a:r>
              <a:rPr lang="en-US" altLang="zh-CN" sz="2400" i="1" dirty="0" smtClean="0">
                <a:solidFill>
                  <a:srgbClr val="000000"/>
                </a:solidFill>
                <a:latin typeface="Times New Roman" panose="02020603050405020304" pitchFamily="18" charset="0"/>
              </a:rPr>
              <a:t> </a:t>
            </a:r>
            <a:r>
              <a:rPr lang="en-US" altLang="zh-CN" sz="2400" dirty="0">
                <a:solidFill>
                  <a:srgbClr val="000000"/>
                </a:solidFill>
                <a:latin typeface="Times New Roman" panose="02020603050405020304" pitchFamily="18" charset="0"/>
              </a:rPr>
              <a:t>|</a:t>
            </a:r>
            <a:r>
              <a:rPr lang="el-GR" altLang="zh-CN" sz="2400" i="1" dirty="0">
                <a:solidFill>
                  <a:srgbClr val="000000"/>
                </a:solidFill>
                <a:latin typeface="Times New Roman" panose="02020603050405020304" pitchFamily="18" charset="0"/>
              </a:rPr>
              <a:t>ω</a:t>
            </a:r>
            <a:r>
              <a:rPr lang="el-GR" altLang="zh-CN" sz="2400" i="1" baseline="-25000" dirty="0">
                <a:solidFill>
                  <a:srgbClr val="000000"/>
                </a:solidFill>
                <a:latin typeface="Times New Roman" panose="02020603050405020304" pitchFamily="18" charset="0"/>
              </a:rPr>
              <a:t>i</a:t>
            </a:r>
            <a:r>
              <a:rPr lang="en-US" altLang="zh-CN" sz="2400" dirty="0">
                <a:solidFill>
                  <a:srgbClr val="000000"/>
                </a:solidFill>
                <a:latin typeface="Times New Roman" panose="02020603050405020304" pitchFamily="18" charset="0"/>
              </a:rPr>
              <a:t>) </a:t>
            </a:r>
          </a:p>
          <a:p>
            <a:pPr marL="1081405" indent="-278130" eaLnBrk="0" hangingPunct="0">
              <a:lnSpc>
                <a:spcPct val="125000"/>
              </a:lnSpc>
              <a:buFont typeface="+mj-ea"/>
              <a:buAutoNum type="circleNumDbPlain"/>
            </a:pPr>
            <a:r>
              <a:rPr lang="zh-CN" altLang="en-US" sz="2400" dirty="0" smtClean="0">
                <a:solidFill>
                  <a:srgbClr val="000000"/>
                </a:solidFill>
                <a:latin typeface="Times New Roman" panose="02020603050405020304" pitchFamily="18" charset="0"/>
              </a:rPr>
              <a:t> 类别的后验概率</a:t>
            </a:r>
            <a:r>
              <a:rPr lang="en-US" altLang="zh-CN" sz="2400" i="1" dirty="0">
                <a:solidFill>
                  <a:srgbClr val="000000"/>
                </a:solidFill>
                <a:latin typeface="Times New Roman" panose="02020603050405020304" pitchFamily="18" charset="0"/>
              </a:rPr>
              <a:t>P</a:t>
            </a:r>
            <a:r>
              <a:rPr lang="en-US" altLang="zh-CN" sz="2400" dirty="0">
                <a:solidFill>
                  <a:srgbClr val="000000"/>
                </a:solidFill>
                <a:latin typeface="Times New Roman" panose="02020603050405020304" pitchFamily="18" charset="0"/>
              </a:rPr>
              <a:t>(</a:t>
            </a:r>
            <a:r>
              <a:rPr lang="el-GR" altLang="zh-CN" sz="2400" i="1" dirty="0">
                <a:solidFill>
                  <a:srgbClr val="000000"/>
                </a:solidFill>
                <a:latin typeface="Times New Roman" panose="02020603050405020304" pitchFamily="18" charset="0"/>
              </a:rPr>
              <a:t>ω</a:t>
            </a:r>
            <a:r>
              <a:rPr lang="el-GR" altLang="zh-CN" sz="2400" i="1" baseline="-25000" dirty="0">
                <a:solidFill>
                  <a:srgbClr val="000000"/>
                </a:solidFill>
                <a:latin typeface="Times New Roman" panose="02020603050405020304" pitchFamily="18" charset="0"/>
              </a:rPr>
              <a:t>i</a:t>
            </a:r>
            <a:r>
              <a:rPr lang="en-US" altLang="zh-CN" sz="2400" dirty="0">
                <a:solidFill>
                  <a:srgbClr val="000000"/>
                </a:solidFill>
                <a:latin typeface="Times New Roman" panose="02020603050405020304" pitchFamily="18" charset="0"/>
              </a:rPr>
              <a:t>| </a:t>
            </a:r>
            <a:r>
              <a:rPr lang="en-US" altLang="zh-CN" sz="2400" b="1" i="1" dirty="0">
                <a:solidFill>
                  <a:srgbClr val="000000"/>
                </a:solidFill>
                <a:latin typeface="Times New Roman" panose="02020603050405020304" pitchFamily="18" charset="0"/>
              </a:rPr>
              <a:t>X</a:t>
            </a:r>
            <a:r>
              <a:rPr lang="en-US" altLang="zh-CN" sz="2400" dirty="0">
                <a:solidFill>
                  <a:srgbClr val="000000"/>
                </a:solidFill>
                <a:latin typeface="Times New Roman" panose="02020603050405020304" pitchFamily="18" charset="0"/>
              </a:rPr>
              <a:t>) </a:t>
            </a:r>
          </a:p>
        </p:txBody>
      </p:sp>
      <p:sp>
        <p:nvSpPr>
          <p:cNvPr id="8" name="Rectangle 25"/>
          <p:cNvSpPr>
            <a:spLocks noChangeArrowheads="1"/>
          </p:cNvSpPr>
          <p:nvPr/>
        </p:nvSpPr>
        <p:spPr bwMode="auto">
          <a:xfrm>
            <a:off x="490538" y="4241626"/>
            <a:ext cx="4448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eaLnBrk="0" hangingPunct="0"/>
            <a:r>
              <a:rPr lang="zh-CN" altLang="en-US" sz="2400">
                <a:solidFill>
                  <a:srgbClr val="000000"/>
                </a:solidFill>
                <a:latin typeface="Times New Roman" panose="02020603050405020304" pitchFamily="18" charset="0"/>
              </a:rPr>
              <a:t>采用哪种概率进行分类最合理？</a:t>
            </a:r>
            <a:endParaRPr lang="zh-CN" altLang="en-US" sz="2400">
              <a:solidFill>
                <a:srgbClr val="000000"/>
              </a:solidFill>
              <a:latin typeface="Arial" panose="020B0604020202020204" pitchFamily="34" charset="0"/>
            </a:endParaRPr>
          </a:p>
        </p:txBody>
      </p:sp>
      <p:sp>
        <p:nvSpPr>
          <p:cNvPr id="9" name="Rectangle 26"/>
          <p:cNvSpPr>
            <a:spLocks noChangeArrowheads="1"/>
          </p:cNvSpPr>
          <p:nvPr/>
        </p:nvSpPr>
        <p:spPr bwMode="auto">
          <a:xfrm>
            <a:off x="474663" y="1347317"/>
            <a:ext cx="3021013"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r>
              <a:rPr lang="en-US" altLang="zh-CN" sz="2400" b="1" dirty="0">
                <a:solidFill>
                  <a:srgbClr val="0070C0"/>
                </a:solidFill>
                <a:latin typeface="Times New Roman" panose="02020603050405020304" pitchFamily="18" charset="0"/>
              </a:rPr>
              <a:t> 1.  </a:t>
            </a:r>
            <a:r>
              <a:rPr lang="zh-CN" altLang="en-US" sz="2400" b="1" dirty="0">
                <a:solidFill>
                  <a:srgbClr val="0070C0"/>
                </a:solidFill>
                <a:latin typeface="Times New Roman" panose="02020603050405020304" pitchFamily="18" charset="0"/>
              </a:rPr>
              <a:t>问题分析</a:t>
            </a:r>
          </a:p>
        </p:txBody>
      </p:sp>
      <p:sp>
        <p:nvSpPr>
          <p:cNvPr id="10" name="Rectangle 27"/>
          <p:cNvSpPr>
            <a:spLocks noChangeArrowheads="1"/>
          </p:cNvSpPr>
          <p:nvPr/>
        </p:nvSpPr>
        <p:spPr bwMode="auto">
          <a:xfrm>
            <a:off x="6012160" y="4238452"/>
            <a:ext cx="24907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r>
              <a:rPr lang="zh-CN" altLang="en-US" sz="2400" dirty="0">
                <a:solidFill>
                  <a:srgbClr val="993300"/>
                </a:solidFill>
                <a:latin typeface="Times New Roman" panose="02020603050405020304" pitchFamily="18" charset="0"/>
              </a:rPr>
              <a:t>后验概率</a:t>
            </a:r>
            <a:r>
              <a:rPr lang="en-US" altLang="zh-CN" sz="2400" i="1" dirty="0">
                <a:solidFill>
                  <a:srgbClr val="993300"/>
                </a:solidFill>
                <a:latin typeface="Times New Roman" panose="02020603050405020304" pitchFamily="18" charset="0"/>
              </a:rPr>
              <a:t>P</a:t>
            </a:r>
            <a:r>
              <a:rPr lang="en-US" altLang="zh-CN" sz="2400" dirty="0">
                <a:solidFill>
                  <a:srgbClr val="993300"/>
                </a:solidFill>
                <a:latin typeface="Times New Roman" panose="02020603050405020304" pitchFamily="18" charset="0"/>
              </a:rPr>
              <a:t>(</a:t>
            </a:r>
            <a:r>
              <a:rPr lang="el-GR" altLang="zh-CN" sz="2400" i="1" dirty="0">
                <a:solidFill>
                  <a:srgbClr val="993300"/>
                </a:solidFill>
                <a:latin typeface="Times New Roman" panose="02020603050405020304" pitchFamily="18" charset="0"/>
              </a:rPr>
              <a:t>ω</a:t>
            </a:r>
            <a:r>
              <a:rPr lang="el-GR" altLang="zh-CN" sz="2400" i="1" baseline="-25000" dirty="0">
                <a:solidFill>
                  <a:srgbClr val="993300"/>
                </a:solidFill>
                <a:latin typeface="Times New Roman" panose="02020603050405020304" pitchFamily="18" charset="0"/>
              </a:rPr>
              <a:t>i</a:t>
            </a:r>
            <a:r>
              <a:rPr lang="en-US" altLang="zh-CN" sz="2400" dirty="0">
                <a:solidFill>
                  <a:srgbClr val="993300"/>
                </a:solidFill>
                <a:latin typeface="Times New Roman" panose="02020603050405020304" pitchFamily="18" charset="0"/>
              </a:rPr>
              <a:t>| </a:t>
            </a:r>
            <a:r>
              <a:rPr lang="en-US" altLang="zh-CN" sz="2400" b="1" i="1" dirty="0">
                <a:solidFill>
                  <a:srgbClr val="993300"/>
                </a:solidFill>
                <a:latin typeface="Times New Roman" panose="02020603050405020304" pitchFamily="18" charset="0"/>
              </a:rPr>
              <a:t>X</a:t>
            </a:r>
            <a:r>
              <a:rPr lang="en-US" altLang="zh-CN" sz="2400" dirty="0">
                <a:solidFill>
                  <a:srgbClr val="993300"/>
                </a:solidFill>
                <a:latin typeface="Times New Roman" panose="02020603050405020304" pitchFamily="18" charset="0"/>
              </a:rPr>
              <a:t>)</a:t>
            </a:r>
          </a:p>
        </p:txBody>
      </p:sp>
      <p:sp>
        <p:nvSpPr>
          <p:cNvPr id="11" name="Rectangle 29"/>
          <p:cNvSpPr>
            <a:spLocks noChangeArrowheads="1"/>
          </p:cNvSpPr>
          <p:nvPr/>
        </p:nvSpPr>
        <p:spPr bwMode="auto">
          <a:xfrm>
            <a:off x="500063" y="5271914"/>
            <a:ext cx="22637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pPr algn="ctr"/>
            <a:r>
              <a:rPr lang="zh-CN" altLang="en-US" sz="2400">
                <a:solidFill>
                  <a:srgbClr val="000000"/>
                </a:solidFill>
                <a:latin typeface="Times New Roman" panose="02020603050405020304" pitchFamily="18" charset="0"/>
              </a:rPr>
              <a:t>设有</a:t>
            </a:r>
            <a:r>
              <a:rPr lang="en-US" altLang="zh-CN" sz="2400" i="1">
                <a:solidFill>
                  <a:srgbClr val="000000"/>
                </a:solidFill>
                <a:latin typeface="Times New Roman" panose="02020603050405020304" pitchFamily="18" charset="0"/>
              </a:rPr>
              <a:t>M</a:t>
            </a:r>
            <a:r>
              <a:rPr lang="zh-CN" altLang="en-US" sz="2400">
                <a:solidFill>
                  <a:srgbClr val="000000"/>
                </a:solidFill>
                <a:latin typeface="Times New Roman" panose="02020603050405020304" pitchFamily="18" charset="0"/>
              </a:rPr>
              <a:t>类模式，</a:t>
            </a:r>
          </a:p>
        </p:txBody>
      </p:sp>
      <p:sp>
        <p:nvSpPr>
          <p:cNvPr id="12" name="Rectangle 30"/>
          <p:cNvSpPr>
            <a:spLocks noChangeArrowheads="1"/>
          </p:cNvSpPr>
          <p:nvPr/>
        </p:nvSpPr>
        <p:spPr bwMode="auto">
          <a:xfrm>
            <a:off x="7970838" y="5767214"/>
            <a:ext cx="866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r>
              <a:rPr lang="en-US" altLang="zh-CN" sz="2400">
                <a:solidFill>
                  <a:srgbClr val="000000"/>
                </a:solidFill>
                <a:latin typeface="Times New Roman" panose="02020603050405020304" pitchFamily="18" charset="0"/>
              </a:rPr>
              <a:t> (4-6)</a:t>
            </a:r>
          </a:p>
        </p:txBody>
      </p:sp>
      <p:sp>
        <p:nvSpPr>
          <p:cNvPr id="13" name="Rectangle 31"/>
          <p:cNvSpPr>
            <a:spLocks noChangeArrowheads="1"/>
          </p:cNvSpPr>
          <p:nvPr/>
        </p:nvSpPr>
        <p:spPr bwMode="auto">
          <a:xfrm>
            <a:off x="4160838" y="6356176"/>
            <a:ext cx="45243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pPr algn="ctr"/>
            <a:r>
              <a:rPr lang="en-US" altLang="zh-CN" sz="2400" dirty="0">
                <a:solidFill>
                  <a:srgbClr val="000000"/>
                </a:solidFill>
                <a:latin typeface="Times New Roman" panose="02020603050405020304" pitchFamily="18" charset="0"/>
              </a:rPr>
              <a:t>—— </a:t>
            </a:r>
            <a:r>
              <a:rPr lang="zh-CN" altLang="en-US" sz="2400" dirty="0">
                <a:solidFill>
                  <a:srgbClr val="000000"/>
                </a:solidFill>
                <a:latin typeface="Times New Roman" panose="02020603050405020304" pitchFamily="18" charset="0"/>
              </a:rPr>
              <a:t>最小错误率贝叶斯决策规则</a:t>
            </a:r>
          </a:p>
        </p:txBody>
      </p:sp>
      <p:sp>
        <p:nvSpPr>
          <p:cNvPr id="14" name="Line 32"/>
          <p:cNvSpPr>
            <a:spLocks noChangeShapeType="1"/>
          </p:cNvSpPr>
          <p:nvPr/>
        </p:nvSpPr>
        <p:spPr bwMode="auto">
          <a:xfrm>
            <a:off x="552450" y="6340301"/>
            <a:ext cx="8243888" cy="0"/>
          </a:xfrm>
          <a:prstGeom prst="line">
            <a:avLst/>
          </a:prstGeom>
          <a:noFill/>
          <a:ln w="57150" cmpd="thinThick">
            <a:solidFill>
              <a:srgbClr val="99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nchorCtr="1">
            <a:spAutoFit/>
          </a:bodyPr>
          <a:lstStyle/>
          <a:p>
            <a:pPr algn="ctr"/>
            <a:endParaRPr lang="zh-CN" altLang="en-US" sz="240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26" presetClass="emph" presetSubtype="0" fill="hold" grpId="1" nodeType="withEffect">
                                  <p:stCondLst>
                                    <p:cond delay="0"/>
                                  </p:stCondLst>
                                  <p:childTnLst>
                                    <p:animEffect transition="out" filter="fade">
                                      <p:cBhvr>
                                        <p:cTn id="9" dur="500" tmFilter="0, 0; .2, .5; .8, .5; 1, 0"/>
                                        <p:tgtEl>
                                          <p:spTgt spid="10"/>
                                        </p:tgtEl>
                                      </p:cBhvr>
                                    </p:animEffect>
                                    <p:animScale>
                                      <p:cBhvr>
                                        <p:cTn id="10" dur="250" autoRev="1" fill="hold"/>
                                        <p:tgtEl>
                                          <p:spTgt spid="10"/>
                                        </p:tgtEl>
                                      </p:cBhvr>
                                      <p:by x="105000" y="105000"/>
                                    </p:animScale>
                                  </p:childTnLst>
                                </p:cTn>
                              </p:par>
                            </p:childTnLst>
                          </p:cTn>
                        </p:par>
                        <p:par>
                          <p:cTn id="11" fill="hold">
                            <p:stCondLst>
                              <p:cond delay="500"/>
                            </p:stCondLst>
                            <p:childTnLst>
                              <p:par>
                                <p:cTn id="12" presetID="26" presetClass="emph" presetSubtype="0" fill="hold" grpId="2" nodeType="afterEffect">
                                  <p:stCondLst>
                                    <p:cond delay="0"/>
                                  </p:stCondLst>
                                  <p:childTnLst>
                                    <p:animEffect transition="out" filter="fade">
                                      <p:cBhvr>
                                        <p:cTn id="13" dur="500" tmFilter="0, 0; .2, .5; .8, .5; 1, 0"/>
                                        <p:tgtEl>
                                          <p:spTgt spid="10"/>
                                        </p:tgtEl>
                                      </p:cBhvr>
                                    </p:animEffect>
                                    <p:animScale>
                                      <p:cBhvr>
                                        <p:cTn id="14" dur="250" autoRev="1" fill="hold"/>
                                        <p:tgtEl>
                                          <p:spTgt spid="10"/>
                                        </p:tgtEl>
                                      </p:cBhvr>
                                      <p:by x="105000" y="105000"/>
                                    </p:animScale>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par>
                                <p:cTn id="20" presetID="10"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0" grpId="1"/>
      <p:bldP spid="10" grpId="2"/>
      <p:bldP spid="11" grpId="0"/>
      <p:bldP spid="12" grpId="0"/>
      <p:bldP spid="13" grpId="0"/>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10" name="Rectangle 26"/>
          <p:cNvSpPr>
            <a:spLocks noChangeArrowheads="1"/>
          </p:cNvSpPr>
          <p:nvPr/>
        </p:nvSpPr>
        <p:spPr bwMode="auto">
          <a:xfrm>
            <a:off x="333375" y="1395413"/>
            <a:ext cx="2133600" cy="506412"/>
          </a:xfrm>
          <a:prstGeom prst="rect">
            <a:avLst/>
          </a:prstGeom>
          <a:gradFill rotWithShape="0">
            <a:gsLst>
              <a:gs pos="0">
                <a:schemeClr val="bg1">
                  <a:gamma/>
                  <a:shade val="46275"/>
                  <a:invGamma/>
                </a:schemeClr>
              </a:gs>
              <a:gs pos="50000">
                <a:schemeClr val="bg1">
                  <a:alpha val="72000"/>
                </a:schemeClr>
              </a:gs>
              <a:gs pos="100000">
                <a:schemeClr val="bg1">
                  <a:gamma/>
                  <a:shade val="46275"/>
                  <a:invGamma/>
                </a:schemeClr>
              </a:gs>
            </a:gsLst>
            <a:lin ang="5400000" scaled="1"/>
          </a:gradFill>
          <a:ln>
            <a:noFill/>
          </a:ln>
          <a:effectLst/>
          <a:extLs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endParaRPr lang="zh-CN" altLang="en-US" sz="2400">
              <a:solidFill>
                <a:srgbClr val="000000"/>
              </a:solidFill>
              <a:latin typeface="Times New Roman" panose="02020603050405020304" pitchFamily="18" charset="0"/>
            </a:endParaRPr>
          </a:p>
        </p:txBody>
      </p:sp>
      <p:graphicFrame>
        <p:nvGraphicFramePr>
          <p:cNvPr id="16388" name="Object 4"/>
          <p:cNvGraphicFramePr>
            <a:graphicFrameLocks noChangeAspect="1"/>
          </p:cNvGraphicFramePr>
          <p:nvPr/>
        </p:nvGraphicFramePr>
        <p:xfrm>
          <a:off x="2622550" y="3789363"/>
          <a:ext cx="3830638" cy="1295400"/>
        </p:xfrm>
        <a:graphic>
          <a:graphicData uri="http://schemas.openxmlformats.org/presentationml/2006/ole">
            <mc:AlternateContent xmlns:mc="http://schemas.openxmlformats.org/markup-compatibility/2006">
              <mc:Choice xmlns:v="urn:schemas-microsoft-com:vml" Requires="v">
                <p:oleObj spid="_x0000_s6397" name="Equation" r:id="rId3" imgW="45720000" imgH="15544800" progId="Equation.DSMT4">
                  <p:embed/>
                </p:oleObj>
              </mc:Choice>
              <mc:Fallback>
                <p:oleObj name="Equation" r:id="rId3" imgW="45720000" imgH="15544800" progId="Equation.DSMT4">
                  <p:embed/>
                  <p:pic>
                    <p:nvPicPr>
                      <p:cNvPr id="0" name="图片 6247"/>
                      <p:cNvPicPr>
                        <a:picLocks noChangeAspect="1" noChangeArrowheads="1"/>
                      </p:cNvPicPr>
                      <p:nvPr/>
                    </p:nvPicPr>
                    <p:blipFill>
                      <a:blip r:embed="rId4"/>
                      <a:srcRect/>
                      <a:stretch>
                        <a:fillRect/>
                      </a:stretch>
                    </p:blipFill>
                    <p:spPr bwMode="auto">
                      <a:xfrm>
                        <a:off x="2622550" y="3789363"/>
                        <a:ext cx="3830638" cy="1295400"/>
                      </a:xfrm>
                      <a:prstGeom prst="rect">
                        <a:avLst/>
                      </a:prstGeom>
                      <a:noFill/>
                      <a:extLst/>
                    </p:spPr>
                  </p:pic>
                </p:oleObj>
              </mc:Fallback>
            </mc:AlternateContent>
          </a:graphicData>
        </a:graphic>
      </p:graphicFrame>
      <p:sp>
        <p:nvSpPr>
          <p:cNvPr id="16392" name="Rectangle 8"/>
          <p:cNvSpPr>
            <a:spLocks noChangeArrowheads="1"/>
          </p:cNvSpPr>
          <p:nvPr/>
        </p:nvSpPr>
        <p:spPr bwMode="auto">
          <a:xfrm>
            <a:off x="338138" y="1964701"/>
            <a:ext cx="8805862" cy="1941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nSpc>
                <a:spcPct val="125000"/>
              </a:lnSpc>
            </a:pPr>
            <a:r>
              <a:rPr lang="en-US" altLang="zh-CN" sz="2400" dirty="0">
                <a:solidFill>
                  <a:srgbClr val="000000"/>
                </a:solidFill>
                <a:latin typeface="Times New Roman" panose="02020603050405020304" pitchFamily="18" charset="0"/>
              </a:rPr>
              <a:t>       </a:t>
            </a:r>
            <a:r>
              <a:rPr lang="zh-CN" altLang="en-US" sz="2400" dirty="0">
                <a:solidFill>
                  <a:srgbClr val="000000"/>
                </a:solidFill>
                <a:latin typeface="Times New Roman" panose="02020603050405020304" pitchFamily="18" charset="0"/>
              </a:rPr>
              <a:t>虽然后验概率</a:t>
            </a:r>
            <a:r>
              <a:rPr lang="en-US" altLang="zh-CN" sz="2400" i="1" dirty="0">
                <a:solidFill>
                  <a:srgbClr val="000000"/>
                </a:solidFill>
                <a:latin typeface="Times New Roman" panose="02020603050405020304" pitchFamily="18" charset="0"/>
              </a:rPr>
              <a:t>P</a:t>
            </a:r>
            <a:r>
              <a:rPr lang="en-US" altLang="zh-CN" sz="2400" dirty="0">
                <a:solidFill>
                  <a:srgbClr val="000000"/>
                </a:solidFill>
                <a:latin typeface="Times New Roman" panose="02020603050405020304" pitchFamily="18" charset="0"/>
              </a:rPr>
              <a:t>(</a:t>
            </a:r>
            <a:r>
              <a:rPr lang="el-GR" altLang="zh-CN" sz="2400" i="1" dirty="0">
                <a:solidFill>
                  <a:srgbClr val="000000"/>
                </a:solidFill>
                <a:latin typeface="Times New Roman" panose="02020603050405020304" pitchFamily="18" charset="0"/>
              </a:rPr>
              <a:t>ω</a:t>
            </a:r>
            <a:r>
              <a:rPr lang="el-GR" altLang="zh-CN" sz="2400" i="1" baseline="-25000" dirty="0">
                <a:solidFill>
                  <a:srgbClr val="000000"/>
                </a:solidFill>
                <a:latin typeface="Times New Roman" panose="02020603050405020304" pitchFamily="18" charset="0"/>
              </a:rPr>
              <a:t>i</a:t>
            </a:r>
            <a:r>
              <a:rPr lang="en-US" altLang="zh-CN" sz="2400" dirty="0">
                <a:solidFill>
                  <a:srgbClr val="000000"/>
                </a:solidFill>
                <a:latin typeface="Times New Roman" panose="02020603050405020304" pitchFamily="18" charset="0"/>
              </a:rPr>
              <a:t>| </a:t>
            </a:r>
            <a:r>
              <a:rPr lang="en-US" altLang="zh-CN" sz="2400" b="1" i="1" dirty="0">
                <a:solidFill>
                  <a:srgbClr val="000000"/>
                </a:solidFill>
                <a:latin typeface="Times New Roman" panose="02020603050405020304" pitchFamily="18" charset="0"/>
              </a:rPr>
              <a:t>X</a:t>
            </a:r>
            <a:r>
              <a:rPr lang="en-US" altLang="zh-CN" sz="2400" dirty="0">
                <a:solidFill>
                  <a:srgbClr val="000000"/>
                </a:solidFill>
                <a:latin typeface="Times New Roman" panose="02020603050405020304" pitchFamily="18" charset="0"/>
              </a:rPr>
              <a:t>)</a:t>
            </a:r>
            <a:r>
              <a:rPr lang="zh-CN" altLang="en-US" sz="2400" dirty="0">
                <a:solidFill>
                  <a:srgbClr val="000000"/>
                </a:solidFill>
                <a:latin typeface="Times New Roman" panose="02020603050405020304" pitchFamily="18" charset="0"/>
              </a:rPr>
              <a:t>可以提供有效的分类信息，</a:t>
            </a:r>
            <a:r>
              <a:rPr lang="zh-CN" altLang="en-US" sz="2400" dirty="0" smtClean="0">
                <a:solidFill>
                  <a:srgbClr val="000000"/>
                </a:solidFill>
                <a:latin typeface="Times New Roman" panose="02020603050405020304" pitchFamily="18" charset="0"/>
              </a:rPr>
              <a:t>但直接获得后验概率是困难的。根据</a:t>
            </a:r>
            <a:r>
              <a:rPr lang="en-US" altLang="zh-CN" sz="2400" dirty="0" smtClean="0">
                <a:solidFill>
                  <a:srgbClr val="000000"/>
                </a:solidFill>
                <a:latin typeface="Times New Roman" panose="02020603050405020304" pitchFamily="18" charset="0"/>
              </a:rPr>
              <a:t>Bayes</a:t>
            </a:r>
            <a:r>
              <a:rPr lang="zh-CN" altLang="en-US" sz="2400" dirty="0" smtClean="0">
                <a:solidFill>
                  <a:srgbClr val="000000"/>
                </a:solidFill>
                <a:latin typeface="Times New Roman" panose="02020603050405020304" pitchFamily="18" charset="0"/>
              </a:rPr>
              <a:t>定理，后验概率可以由类条件概率和先验概率计算得出。实际上，先验概率</a:t>
            </a:r>
            <a:r>
              <a:rPr lang="en-US" altLang="zh-CN" sz="2400" i="1" dirty="0">
                <a:solidFill>
                  <a:srgbClr val="000000"/>
                </a:solidFill>
                <a:latin typeface="Times New Roman" panose="02020603050405020304" pitchFamily="18" charset="0"/>
              </a:rPr>
              <a:t>P</a:t>
            </a:r>
            <a:r>
              <a:rPr lang="en-US" altLang="zh-CN" sz="2400" dirty="0">
                <a:solidFill>
                  <a:srgbClr val="000000"/>
                </a:solidFill>
                <a:latin typeface="Times New Roman" panose="02020603050405020304" pitchFamily="18" charset="0"/>
              </a:rPr>
              <a:t>(</a:t>
            </a:r>
            <a:r>
              <a:rPr lang="el-GR" altLang="zh-CN" sz="2400" i="1" dirty="0">
                <a:solidFill>
                  <a:srgbClr val="000000"/>
                </a:solidFill>
                <a:latin typeface="Times New Roman" panose="02020603050405020304" pitchFamily="18" charset="0"/>
              </a:rPr>
              <a:t>ω</a:t>
            </a:r>
            <a:r>
              <a:rPr lang="el-GR" altLang="zh-CN" sz="2400" i="1" baseline="-25000" dirty="0">
                <a:solidFill>
                  <a:srgbClr val="000000"/>
                </a:solidFill>
                <a:latin typeface="Times New Roman" panose="02020603050405020304" pitchFamily="18" charset="0"/>
              </a:rPr>
              <a:t>i</a:t>
            </a:r>
            <a:r>
              <a:rPr lang="en-US" altLang="zh-CN" sz="2400" dirty="0">
                <a:solidFill>
                  <a:srgbClr val="000000"/>
                </a:solidFill>
                <a:latin typeface="Times New Roman" panose="02020603050405020304" pitchFamily="18" charset="0"/>
              </a:rPr>
              <a:t>)</a:t>
            </a:r>
            <a:r>
              <a:rPr lang="zh-CN" altLang="en-US" sz="2400" dirty="0">
                <a:solidFill>
                  <a:srgbClr val="000000"/>
                </a:solidFill>
                <a:latin typeface="Times New Roman" panose="02020603050405020304" pitchFamily="18" charset="0"/>
              </a:rPr>
              <a:t>和</a:t>
            </a:r>
            <a:r>
              <a:rPr lang="zh-CN" altLang="en-US" sz="2400" dirty="0" smtClean="0">
                <a:solidFill>
                  <a:srgbClr val="000000"/>
                </a:solidFill>
                <a:latin typeface="Times New Roman" panose="02020603050405020304" pitchFamily="18" charset="0"/>
              </a:rPr>
              <a:t>类条件概率</a:t>
            </a:r>
            <a:r>
              <a:rPr lang="en-US" altLang="zh-CN" sz="2400" i="1" dirty="0" smtClean="0">
                <a:solidFill>
                  <a:srgbClr val="000000"/>
                </a:solidFill>
                <a:latin typeface="Times New Roman" panose="02020603050405020304" pitchFamily="18" charset="0"/>
              </a:rPr>
              <a:t>p</a:t>
            </a:r>
            <a:r>
              <a:rPr lang="en-US" altLang="zh-CN" sz="2400" dirty="0" smtClean="0">
                <a:solidFill>
                  <a:srgbClr val="000000"/>
                </a:solidFill>
                <a:latin typeface="Times New Roman" panose="02020603050405020304" pitchFamily="18" charset="0"/>
              </a:rPr>
              <a:t>(</a:t>
            </a:r>
            <a:r>
              <a:rPr lang="en-US" altLang="zh-CN" sz="2400" b="1" i="1" dirty="0" smtClean="0">
                <a:solidFill>
                  <a:srgbClr val="000000"/>
                </a:solidFill>
                <a:latin typeface="Times New Roman" panose="02020603050405020304" pitchFamily="18" charset="0"/>
              </a:rPr>
              <a:t>X</a:t>
            </a:r>
            <a:r>
              <a:rPr lang="en-US" altLang="zh-CN" sz="2400" i="1" dirty="0" smtClean="0">
                <a:solidFill>
                  <a:srgbClr val="000000"/>
                </a:solidFill>
                <a:latin typeface="Times New Roman" panose="02020603050405020304" pitchFamily="18" charset="0"/>
              </a:rPr>
              <a:t> </a:t>
            </a:r>
            <a:r>
              <a:rPr lang="en-US" altLang="zh-CN" sz="2400" dirty="0">
                <a:solidFill>
                  <a:srgbClr val="000000"/>
                </a:solidFill>
                <a:latin typeface="Times New Roman" panose="02020603050405020304" pitchFamily="18" charset="0"/>
              </a:rPr>
              <a:t>|</a:t>
            </a:r>
            <a:r>
              <a:rPr lang="el-GR" altLang="zh-CN" sz="2400" i="1" dirty="0">
                <a:solidFill>
                  <a:srgbClr val="000000"/>
                </a:solidFill>
                <a:latin typeface="Times New Roman" panose="02020603050405020304" pitchFamily="18" charset="0"/>
              </a:rPr>
              <a:t>ω</a:t>
            </a:r>
            <a:r>
              <a:rPr lang="el-GR" altLang="zh-CN" sz="2400" i="1" baseline="-25000" dirty="0">
                <a:solidFill>
                  <a:srgbClr val="000000"/>
                </a:solidFill>
                <a:latin typeface="Times New Roman" panose="02020603050405020304" pitchFamily="18" charset="0"/>
              </a:rPr>
              <a:t>i</a:t>
            </a:r>
            <a:r>
              <a:rPr lang="en-US" altLang="zh-CN" sz="2400" dirty="0" smtClean="0">
                <a:solidFill>
                  <a:srgbClr val="000000"/>
                </a:solidFill>
                <a:latin typeface="Times New Roman" panose="02020603050405020304" pitchFamily="18" charset="0"/>
              </a:rPr>
              <a:t>)</a:t>
            </a:r>
            <a:r>
              <a:rPr lang="zh-CN" altLang="en-US" sz="2400" dirty="0" smtClean="0">
                <a:solidFill>
                  <a:srgbClr val="000000"/>
                </a:solidFill>
                <a:latin typeface="Times New Roman" panose="02020603050405020304" pitchFamily="18" charset="0"/>
              </a:rPr>
              <a:t>更容易从</a:t>
            </a:r>
            <a:r>
              <a:rPr lang="zh-CN" altLang="en-US" sz="2400" dirty="0">
                <a:solidFill>
                  <a:srgbClr val="000000"/>
                </a:solidFill>
                <a:latin typeface="Times New Roman" panose="02020603050405020304" pitchFamily="18" charset="0"/>
              </a:rPr>
              <a:t>统计资料中容易</a:t>
            </a:r>
            <a:r>
              <a:rPr lang="zh-CN" altLang="en-US" sz="2400" dirty="0" smtClean="0">
                <a:solidFill>
                  <a:srgbClr val="000000"/>
                </a:solidFill>
                <a:latin typeface="Times New Roman" panose="02020603050405020304" pitchFamily="18" charset="0"/>
              </a:rPr>
              <a:t>获得。</a:t>
            </a:r>
            <a:endParaRPr lang="zh-CN" altLang="en-US" sz="2400" dirty="0">
              <a:solidFill>
                <a:srgbClr val="000000"/>
              </a:solidFill>
              <a:latin typeface="Times New Roman" panose="02020603050405020304" pitchFamily="18" charset="0"/>
            </a:endParaRPr>
          </a:p>
        </p:txBody>
      </p:sp>
      <p:sp>
        <p:nvSpPr>
          <p:cNvPr id="16396" name="Rectangle 12"/>
          <p:cNvSpPr>
            <a:spLocks noChangeArrowheads="1"/>
          </p:cNvSpPr>
          <p:nvPr/>
        </p:nvSpPr>
        <p:spPr bwMode="auto">
          <a:xfrm>
            <a:off x="384175" y="4986610"/>
            <a:ext cx="8494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dirty="0">
                <a:solidFill>
                  <a:srgbClr val="000000"/>
                </a:solidFill>
                <a:latin typeface="Times New Roman" panose="02020603050405020304" pitchFamily="18" charset="0"/>
              </a:rPr>
              <a:t>可知，分母与</a:t>
            </a:r>
            <a:r>
              <a:rPr lang="en-US" altLang="zh-CN" sz="2400" i="1" dirty="0" err="1">
                <a:solidFill>
                  <a:srgbClr val="000000"/>
                </a:solidFill>
                <a:latin typeface="Times New Roman" panose="02020603050405020304" pitchFamily="18" charset="0"/>
              </a:rPr>
              <a:t>i</a:t>
            </a:r>
            <a:r>
              <a:rPr lang="zh-CN" altLang="en-US" sz="2400" dirty="0">
                <a:solidFill>
                  <a:srgbClr val="000000"/>
                </a:solidFill>
                <a:latin typeface="Times New Roman" panose="02020603050405020304" pitchFamily="18" charset="0"/>
              </a:rPr>
              <a:t>无关，即与分类无关，故分类规则又可表示为：</a:t>
            </a:r>
            <a:endParaRPr lang="zh-CN" altLang="en-US" sz="2400" dirty="0">
              <a:solidFill>
                <a:srgbClr val="000000"/>
              </a:solidFill>
              <a:latin typeface="Arial" panose="020B0604020202020204" pitchFamily="34" charset="0"/>
            </a:endParaRPr>
          </a:p>
        </p:txBody>
      </p:sp>
      <p:graphicFrame>
        <p:nvGraphicFramePr>
          <p:cNvPr id="16398" name="Object 14"/>
          <p:cNvGraphicFramePr>
            <a:graphicFrameLocks noChangeAspect="1"/>
          </p:cNvGraphicFramePr>
          <p:nvPr/>
        </p:nvGraphicFramePr>
        <p:xfrm>
          <a:off x="393700" y="5627960"/>
          <a:ext cx="8220075" cy="482600"/>
        </p:xfrm>
        <a:graphic>
          <a:graphicData uri="http://schemas.openxmlformats.org/presentationml/2006/ole">
            <mc:AlternateContent xmlns:mc="http://schemas.openxmlformats.org/markup-compatibility/2006">
              <mc:Choice xmlns:v="urn:schemas-microsoft-com:vml" Requires="v">
                <p:oleObj spid="_x0000_s6398" name="公式" r:id="rId5" imgW="4419600" imgH="241300" progId="Equation.3">
                  <p:embed/>
                </p:oleObj>
              </mc:Choice>
              <mc:Fallback>
                <p:oleObj name="公式" r:id="rId5" imgW="4419600" imgH="241300" progId="Equation.3">
                  <p:embed/>
                  <p:pic>
                    <p:nvPicPr>
                      <p:cNvPr id="0" name="图片 62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700" y="5627960"/>
                        <a:ext cx="8220075"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00" name="Rectangle 16"/>
          <p:cNvSpPr>
            <a:spLocks noChangeArrowheads="1"/>
          </p:cNvSpPr>
          <p:nvPr/>
        </p:nvSpPr>
        <p:spPr bwMode="auto">
          <a:xfrm>
            <a:off x="7708900" y="6212160"/>
            <a:ext cx="866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r>
              <a:rPr lang="en-US" altLang="zh-CN" sz="2400">
                <a:solidFill>
                  <a:srgbClr val="000000"/>
                </a:solidFill>
                <a:latin typeface="Times New Roman" panose="02020603050405020304" pitchFamily="18" charset="0"/>
              </a:rPr>
              <a:t> (4-7)</a:t>
            </a:r>
          </a:p>
        </p:txBody>
      </p:sp>
      <p:graphicFrame>
        <p:nvGraphicFramePr>
          <p:cNvPr id="16403" name="Object 19"/>
          <p:cNvGraphicFramePr>
            <a:graphicFrameLocks noChangeAspect="1"/>
          </p:cNvGraphicFramePr>
          <p:nvPr/>
        </p:nvGraphicFramePr>
        <p:xfrm>
          <a:off x="1385888" y="227013"/>
          <a:ext cx="5845175" cy="965200"/>
        </p:xfrm>
        <a:graphic>
          <a:graphicData uri="http://schemas.openxmlformats.org/presentationml/2006/ole">
            <mc:AlternateContent xmlns:mc="http://schemas.openxmlformats.org/markup-compatibility/2006">
              <mc:Choice xmlns:v="urn:schemas-microsoft-com:vml" Requires="v">
                <p:oleObj spid="_x0000_s6399" name="公式" r:id="rId7" imgW="2743200" imgH="482600" progId="Equation.3">
                  <p:embed/>
                </p:oleObj>
              </mc:Choice>
              <mc:Fallback>
                <p:oleObj name="公式" r:id="rId7" imgW="2743200" imgH="482600" progId="Equation.3">
                  <p:embed/>
                  <p:pic>
                    <p:nvPicPr>
                      <p:cNvPr id="0" name="图片 624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85888" y="227013"/>
                        <a:ext cx="5845175"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08" name="Line 24"/>
          <p:cNvSpPr>
            <a:spLocks noChangeShapeType="1"/>
          </p:cNvSpPr>
          <p:nvPr/>
        </p:nvSpPr>
        <p:spPr bwMode="auto">
          <a:xfrm>
            <a:off x="174625" y="1249363"/>
            <a:ext cx="8969375" cy="14287"/>
          </a:xfrm>
          <a:prstGeom prst="line">
            <a:avLst/>
          </a:prstGeom>
          <a:noFill/>
          <a:ln w="12700">
            <a:solidFill>
              <a:srgbClr val="9933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nchorCtr="1">
            <a:spAutoFit/>
          </a:bodyPr>
          <a:lstStyle/>
          <a:p>
            <a:pPr algn="ctr"/>
            <a:endParaRPr lang="zh-CN" altLang="en-US" sz="2400">
              <a:solidFill>
                <a:srgbClr val="000000"/>
              </a:solidFill>
              <a:latin typeface="Times New Roman" panose="02020603050405020304" pitchFamily="18" charset="0"/>
            </a:endParaRPr>
          </a:p>
        </p:txBody>
      </p:sp>
      <p:sp>
        <p:nvSpPr>
          <p:cNvPr id="16409" name="Text Box 25"/>
          <p:cNvSpPr txBox="1">
            <a:spLocks noChangeArrowheads="1"/>
          </p:cNvSpPr>
          <p:nvPr/>
        </p:nvSpPr>
        <p:spPr bwMode="auto">
          <a:xfrm>
            <a:off x="31750" y="1414463"/>
            <a:ext cx="2844800"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nchorCtr="1">
            <a:spAutoFit/>
          </a:bodyPr>
          <a:lstStyle/>
          <a:p>
            <a:pPr algn="ctr">
              <a:spcBef>
                <a:spcPct val="50000"/>
              </a:spcBef>
            </a:pPr>
            <a:r>
              <a:rPr lang="zh-CN" altLang="en-US" sz="2400">
                <a:solidFill>
                  <a:srgbClr val="000000"/>
                </a:solidFill>
                <a:latin typeface="Times New Roman" panose="02020603050405020304" pitchFamily="18" charset="0"/>
              </a:rPr>
              <a:t>几种等价形式：</a:t>
            </a:r>
          </a:p>
        </p:txBody>
      </p:sp>
      <p:sp>
        <p:nvSpPr>
          <p:cNvPr id="16411" name="Line 27"/>
          <p:cNvSpPr>
            <a:spLocks noChangeShapeType="1"/>
          </p:cNvSpPr>
          <p:nvPr/>
        </p:nvSpPr>
        <p:spPr bwMode="auto">
          <a:xfrm>
            <a:off x="465138" y="6093296"/>
            <a:ext cx="8243887" cy="0"/>
          </a:xfrm>
          <a:prstGeom prst="line">
            <a:avLst/>
          </a:prstGeom>
          <a:noFill/>
          <a:ln w="57150" cmpd="thinThick">
            <a:solidFill>
              <a:srgbClr val="66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nchorCtr="1">
            <a:spAutoFit/>
          </a:bodyPr>
          <a:lstStyle/>
          <a:p>
            <a:pPr algn="ctr"/>
            <a:endParaRPr lang="zh-CN" altLang="en-US" sz="2400">
              <a:solidFill>
                <a:srgbClr val="000000"/>
              </a:solidFill>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4"/>
          <p:cNvSpPr>
            <a:spLocks noChangeArrowheads="1"/>
          </p:cNvSpPr>
          <p:nvPr/>
        </p:nvSpPr>
        <p:spPr bwMode="auto">
          <a:xfrm>
            <a:off x="307975" y="442913"/>
            <a:ext cx="4216400"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r>
              <a:rPr lang="zh-CN" altLang="en-US" sz="2400">
                <a:solidFill>
                  <a:srgbClr val="000000"/>
                </a:solidFill>
                <a:latin typeface="Times New Roman" panose="02020603050405020304" pitchFamily="18" charset="0"/>
              </a:rPr>
              <a:t>对两类问题，</a:t>
            </a:r>
            <a:r>
              <a:rPr lang="en-US" altLang="zh-CN" sz="2400">
                <a:solidFill>
                  <a:srgbClr val="000000"/>
                </a:solidFill>
                <a:latin typeface="Times New Roman" panose="02020603050405020304" pitchFamily="18" charset="0"/>
              </a:rPr>
              <a:t>(4-7)</a:t>
            </a:r>
            <a:r>
              <a:rPr lang="zh-CN" altLang="en-US" sz="2400">
                <a:solidFill>
                  <a:srgbClr val="000000"/>
                </a:solidFill>
                <a:latin typeface="Times New Roman" panose="02020603050405020304" pitchFamily="18" charset="0"/>
              </a:rPr>
              <a:t>式相当于</a:t>
            </a:r>
          </a:p>
        </p:txBody>
      </p:sp>
      <p:grpSp>
        <p:nvGrpSpPr>
          <p:cNvPr id="105572" name="Group 100"/>
          <p:cNvGrpSpPr/>
          <p:nvPr/>
        </p:nvGrpSpPr>
        <p:grpSpPr bwMode="auto">
          <a:xfrm>
            <a:off x="1201738" y="887413"/>
            <a:ext cx="6627812" cy="490537"/>
            <a:chOff x="757" y="559"/>
            <a:chExt cx="4175" cy="309"/>
          </a:xfrm>
        </p:grpSpPr>
        <p:graphicFrame>
          <p:nvGraphicFramePr>
            <p:cNvPr id="105480" name="Object 8"/>
            <p:cNvGraphicFramePr>
              <a:graphicFrameLocks noChangeAspect="1"/>
            </p:cNvGraphicFramePr>
            <p:nvPr/>
          </p:nvGraphicFramePr>
          <p:xfrm>
            <a:off x="1024" y="569"/>
            <a:ext cx="2607" cy="272"/>
          </p:xfrm>
          <a:graphic>
            <a:graphicData uri="http://schemas.openxmlformats.org/presentationml/2006/ole">
              <mc:AlternateContent xmlns:mc="http://schemas.openxmlformats.org/markup-compatibility/2006">
                <mc:Choice xmlns:v="urn:schemas-microsoft-com:vml" Requires="v">
                  <p:oleObj spid="_x0000_s78990" name="公式" r:id="rId3" imgW="2070100" imgH="215900" progId="Equation.3">
                    <p:embed/>
                  </p:oleObj>
                </mc:Choice>
                <mc:Fallback>
                  <p:oleObj name="公式" r:id="rId3" imgW="2070100" imgH="215900" progId="Equation.3">
                    <p:embed/>
                    <p:pic>
                      <p:nvPicPr>
                        <p:cNvPr id="0" name="图片 76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4" y="569"/>
                          <a:ext cx="2607"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479" name="Object 7"/>
            <p:cNvGraphicFramePr>
              <a:graphicFrameLocks noChangeAspect="1"/>
            </p:cNvGraphicFramePr>
            <p:nvPr/>
          </p:nvGraphicFramePr>
          <p:xfrm>
            <a:off x="4356" y="596"/>
            <a:ext cx="576" cy="272"/>
          </p:xfrm>
          <a:graphic>
            <a:graphicData uri="http://schemas.openxmlformats.org/presentationml/2006/ole">
              <mc:AlternateContent xmlns:mc="http://schemas.openxmlformats.org/markup-compatibility/2006">
                <mc:Choice xmlns:v="urn:schemas-microsoft-com:vml" Requires="v">
                  <p:oleObj spid="_x0000_s78991" name="公式" r:id="rId5" imgW="457200" imgH="215900" progId="Equation.3">
                    <p:embed/>
                  </p:oleObj>
                </mc:Choice>
                <mc:Fallback>
                  <p:oleObj name="公式" r:id="rId5" imgW="457200" imgH="215900" progId="Equation.3">
                    <p:embed/>
                    <p:pic>
                      <p:nvPicPr>
                        <p:cNvPr id="0" name="图片 76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6" y="596"/>
                          <a:ext cx="576"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481" name="Rectangle 9"/>
            <p:cNvSpPr>
              <a:spLocks noChangeArrowheads="1"/>
            </p:cNvSpPr>
            <p:nvPr/>
          </p:nvSpPr>
          <p:spPr bwMode="auto">
            <a:xfrm>
              <a:off x="757" y="559"/>
              <a:ext cx="306" cy="288"/>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zh-CN" altLang="en-US" sz="2400">
                  <a:solidFill>
                    <a:srgbClr val="000000"/>
                  </a:solidFill>
                  <a:latin typeface="Times New Roman" panose="02020603050405020304" pitchFamily="18" charset="0"/>
                </a:rPr>
                <a:t>若</a:t>
              </a:r>
              <a:endParaRPr lang="zh-CN" altLang="en-US" sz="2400">
                <a:solidFill>
                  <a:srgbClr val="000000"/>
                </a:solidFill>
                <a:latin typeface="Arial" panose="020B0604020202020204" pitchFamily="34" charset="0"/>
              </a:endParaRPr>
            </a:p>
          </p:txBody>
        </p:sp>
        <p:sp>
          <p:nvSpPr>
            <p:cNvPr id="105482" name="Rectangle 10"/>
            <p:cNvSpPr>
              <a:spLocks noChangeArrowheads="1"/>
            </p:cNvSpPr>
            <p:nvPr/>
          </p:nvSpPr>
          <p:spPr bwMode="auto">
            <a:xfrm>
              <a:off x="3897" y="560"/>
              <a:ext cx="498" cy="288"/>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zh-CN" altLang="en-US" sz="2400">
                  <a:solidFill>
                    <a:srgbClr val="000000"/>
                  </a:solidFill>
                  <a:latin typeface="Times New Roman" panose="02020603050405020304" pitchFamily="18" charset="0"/>
                </a:rPr>
                <a:t>，则</a:t>
              </a:r>
              <a:endParaRPr lang="zh-CN" altLang="en-US" sz="2400">
                <a:solidFill>
                  <a:srgbClr val="000000"/>
                </a:solidFill>
                <a:latin typeface="Arial" panose="020B0604020202020204" pitchFamily="34" charset="0"/>
              </a:endParaRPr>
            </a:p>
          </p:txBody>
        </p:sp>
      </p:grpSp>
      <p:grpSp>
        <p:nvGrpSpPr>
          <p:cNvPr id="105571" name="Group 99"/>
          <p:cNvGrpSpPr/>
          <p:nvPr/>
        </p:nvGrpSpPr>
        <p:grpSpPr bwMode="auto">
          <a:xfrm>
            <a:off x="1214438" y="1431925"/>
            <a:ext cx="6642100" cy="461963"/>
            <a:chOff x="765" y="902"/>
            <a:chExt cx="4184" cy="291"/>
          </a:xfrm>
        </p:grpSpPr>
        <p:graphicFrame>
          <p:nvGraphicFramePr>
            <p:cNvPr id="105478" name="Object 6"/>
            <p:cNvGraphicFramePr>
              <a:graphicFrameLocks noChangeAspect="1"/>
            </p:cNvGraphicFramePr>
            <p:nvPr/>
          </p:nvGraphicFramePr>
          <p:xfrm>
            <a:off x="1033" y="912"/>
            <a:ext cx="2607" cy="272"/>
          </p:xfrm>
          <a:graphic>
            <a:graphicData uri="http://schemas.openxmlformats.org/presentationml/2006/ole">
              <mc:AlternateContent xmlns:mc="http://schemas.openxmlformats.org/markup-compatibility/2006">
                <mc:Choice xmlns:v="urn:schemas-microsoft-com:vml" Requires="v">
                  <p:oleObj spid="_x0000_s78992" name="公式" r:id="rId7" imgW="2070100" imgH="215900" progId="Equation.3">
                    <p:embed/>
                  </p:oleObj>
                </mc:Choice>
                <mc:Fallback>
                  <p:oleObj name="公式" r:id="rId7" imgW="2070100" imgH="215900" progId="Equation.3">
                    <p:embed/>
                    <p:pic>
                      <p:nvPicPr>
                        <p:cNvPr id="0" name="图片 76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3" y="912"/>
                          <a:ext cx="2607"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477" name="Object 5"/>
            <p:cNvGraphicFramePr>
              <a:graphicFrameLocks noChangeAspect="1"/>
            </p:cNvGraphicFramePr>
            <p:nvPr/>
          </p:nvGraphicFramePr>
          <p:xfrm>
            <a:off x="4357" y="921"/>
            <a:ext cx="592" cy="272"/>
          </p:xfrm>
          <a:graphic>
            <a:graphicData uri="http://schemas.openxmlformats.org/presentationml/2006/ole">
              <mc:AlternateContent xmlns:mc="http://schemas.openxmlformats.org/markup-compatibility/2006">
                <mc:Choice xmlns:v="urn:schemas-microsoft-com:vml" Requires="v">
                  <p:oleObj spid="_x0000_s78993" name="公式" r:id="rId9" imgW="469900" imgH="215900" progId="Equation.3">
                    <p:embed/>
                  </p:oleObj>
                </mc:Choice>
                <mc:Fallback>
                  <p:oleObj name="公式" r:id="rId9" imgW="469900" imgH="215900" progId="Equation.3">
                    <p:embed/>
                    <p:pic>
                      <p:nvPicPr>
                        <p:cNvPr id="0" name="图片 764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57" y="921"/>
                          <a:ext cx="592"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483" name="Rectangle 11"/>
            <p:cNvSpPr>
              <a:spLocks noChangeArrowheads="1"/>
            </p:cNvSpPr>
            <p:nvPr/>
          </p:nvSpPr>
          <p:spPr bwMode="auto">
            <a:xfrm>
              <a:off x="765" y="902"/>
              <a:ext cx="306" cy="288"/>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zh-CN" altLang="en-US" sz="2400">
                  <a:solidFill>
                    <a:srgbClr val="000000"/>
                  </a:solidFill>
                  <a:latin typeface="Times New Roman" panose="02020603050405020304" pitchFamily="18" charset="0"/>
                </a:rPr>
                <a:t>若</a:t>
              </a:r>
              <a:endParaRPr lang="zh-CN" altLang="en-US" sz="2400">
                <a:solidFill>
                  <a:srgbClr val="000000"/>
                </a:solidFill>
                <a:latin typeface="Arial" panose="020B0604020202020204" pitchFamily="34" charset="0"/>
              </a:endParaRPr>
            </a:p>
          </p:txBody>
        </p:sp>
        <p:sp>
          <p:nvSpPr>
            <p:cNvPr id="105484" name="Rectangle 12"/>
            <p:cNvSpPr>
              <a:spLocks noChangeArrowheads="1"/>
            </p:cNvSpPr>
            <p:nvPr/>
          </p:nvSpPr>
          <p:spPr bwMode="auto">
            <a:xfrm>
              <a:off x="3878" y="902"/>
              <a:ext cx="498" cy="288"/>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zh-CN" altLang="en-US" sz="2400">
                  <a:solidFill>
                    <a:srgbClr val="000000"/>
                  </a:solidFill>
                  <a:latin typeface="Times New Roman" panose="02020603050405020304" pitchFamily="18" charset="0"/>
                </a:rPr>
                <a:t>，则</a:t>
              </a:r>
              <a:endParaRPr lang="zh-CN" altLang="en-US" sz="2400">
                <a:solidFill>
                  <a:srgbClr val="000000"/>
                </a:solidFill>
                <a:latin typeface="Arial" panose="020B0604020202020204" pitchFamily="34" charset="0"/>
              </a:endParaRPr>
            </a:p>
          </p:txBody>
        </p:sp>
      </p:grpSp>
      <p:sp>
        <p:nvSpPr>
          <p:cNvPr id="105491" name="Rectangle 19"/>
          <p:cNvSpPr>
            <a:spLocks noChangeArrowheads="1"/>
          </p:cNvSpPr>
          <p:nvPr/>
        </p:nvSpPr>
        <p:spPr bwMode="auto">
          <a:xfrm>
            <a:off x="344488" y="1863725"/>
            <a:ext cx="17049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zh-CN" altLang="en-US" sz="2400">
                <a:solidFill>
                  <a:srgbClr val="000000"/>
                </a:solidFill>
                <a:latin typeface="Times New Roman" panose="02020603050405020304" pitchFamily="18" charset="0"/>
              </a:rPr>
              <a:t>可改写为：</a:t>
            </a:r>
          </a:p>
        </p:txBody>
      </p:sp>
      <p:grpSp>
        <p:nvGrpSpPr>
          <p:cNvPr id="105575" name="Group 103"/>
          <p:cNvGrpSpPr/>
          <p:nvPr/>
        </p:nvGrpSpPr>
        <p:grpSpPr bwMode="auto">
          <a:xfrm>
            <a:off x="374650" y="3190875"/>
            <a:ext cx="8569326" cy="463550"/>
            <a:chOff x="236" y="2010"/>
            <a:chExt cx="5398" cy="292"/>
          </a:xfrm>
        </p:grpSpPr>
        <p:sp>
          <p:nvSpPr>
            <p:cNvPr id="105502" name="Rectangle 30"/>
            <p:cNvSpPr>
              <a:spLocks noChangeArrowheads="1"/>
            </p:cNvSpPr>
            <p:nvPr/>
          </p:nvSpPr>
          <p:spPr bwMode="auto">
            <a:xfrm>
              <a:off x="236" y="2010"/>
              <a:ext cx="5398" cy="292"/>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dirty="0">
                  <a:solidFill>
                    <a:srgbClr val="000000"/>
                  </a:solidFill>
                  <a:latin typeface="Times New Roman" panose="02020603050405020304" pitchFamily="18" charset="0"/>
                </a:rPr>
                <a:t>统计学中称</a:t>
              </a:r>
              <a:r>
                <a:rPr lang="en-US" altLang="zh-CN" sz="2400" i="1" dirty="0">
                  <a:solidFill>
                    <a:srgbClr val="000000"/>
                  </a:solidFill>
                  <a:latin typeface="Times New Roman" panose="02020603050405020304" pitchFamily="18" charset="0"/>
                </a:rPr>
                <a:t>l</a:t>
              </a:r>
              <a:r>
                <a:rPr lang="en-US" altLang="zh-CN" sz="2400" baseline="-25000" dirty="0">
                  <a:solidFill>
                    <a:srgbClr val="000000"/>
                  </a:solidFill>
                  <a:latin typeface="Times New Roman" panose="02020603050405020304" pitchFamily="18" charset="0"/>
                </a:rPr>
                <a:t>12</a:t>
              </a:r>
              <a:r>
                <a:rPr lang="en-US" altLang="zh-CN" sz="2400"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X</a:t>
              </a:r>
              <a:r>
                <a:rPr lang="en-US" altLang="zh-CN" sz="2400" dirty="0">
                  <a:solidFill>
                    <a:srgbClr val="000000"/>
                  </a:solidFill>
                  <a:latin typeface="Times New Roman" panose="02020603050405020304" pitchFamily="18" charset="0"/>
                </a:rPr>
                <a:t>)</a:t>
              </a:r>
              <a:r>
                <a:rPr lang="zh-CN" altLang="en-US" sz="2400" dirty="0" smtClean="0">
                  <a:solidFill>
                    <a:srgbClr val="000000"/>
                  </a:solidFill>
                  <a:latin typeface="Times New Roman" panose="02020603050405020304" pitchFamily="18" charset="0"/>
                </a:rPr>
                <a:t>为</a:t>
              </a:r>
              <a:r>
                <a:rPr lang="en-US" altLang="zh-CN" sz="2400" dirty="0" smtClean="0">
                  <a:solidFill>
                    <a:srgbClr val="0070C0"/>
                  </a:solidFill>
                  <a:latin typeface="Times New Roman" panose="02020603050405020304" pitchFamily="18" charset="0"/>
                </a:rPr>
                <a:t>X</a:t>
              </a:r>
              <a:r>
                <a:rPr lang="zh-CN" altLang="en-US" sz="2400" dirty="0" smtClean="0">
                  <a:solidFill>
                    <a:srgbClr val="0070C0"/>
                  </a:solidFill>
                  <a:latin typeface="Times New Roman" panose="02020603050405020304" pitchFamily="18" charset="0"/>
                </a:rPr>
                <a:t>处的似然比</a:t>
              </a:r>
              <a:r>
                <a:rPr lang="zh-CN" altLang="en-US" sz="2400" dirty="0">
                  <a:solidFill>
                    <a:srgbClr val="000000"/>
                  </a:solidFill>
                  <a:latin typeface="Times New Roman" panose="02020603050405020304" pitchFamily="18" charset="0"/>
                </a:rPr>
                <a:t>，                     为</a:t>
              </a:r>
              <a:r>
                <a:rPr lang="zh-CN" altLang="en-US" sz="2400" dirty="0">
                  <a:solidFill>
                    <a:srgbClr val="0070C0"/>
                  </a:solidFill>
                  <a:latin typeface="Times New Roman" panose="02020603050405020304" pitchFamily="18" charset="0"/>
                </a:rPr>
                <a:t>似然比阈值</a:t>
              </a:r>
              <a:r>
                <a:rPr lang="zh-CN" altLang="en-US" sz="2400" dirty="0">
                  <a:solidFill>
                    <a:srgbClr val="000000"/>
                  </a:solidFill>
                  <a:latin typeface="Times New Roman" panose="02020603050405020304" pitchFamily="18" charset="0"/>
                </a:rPr>
                <a:t>。</a:t>
              </a:r>
            </a:p>
          </p:txBody>
        </p:sp>
        <p:graphicFrame>
          <p:nvGraphicFramePr>
            <p:cNvPr id="105500" name="Object 28"/>
            <p:cNvGraphicFramePr>
              <a:graphicFrameLocks noChangeAspect="1"/>
            </p:cNvGraphicFramePr>
            <p:nvPr/>
          </p:nvGraphicFramePr>
          <p:xfrm>
            <a:off x="3098" y="2030"/>
            <a:ext cx="1097" cy="272"/>
          </p:xfrm>
          <a:graphic>
            <a:graphicData uri="http://schemas.openxmlformats.org/presentationml/2006/ole">
              <mc:AlternateContent xmlns:mc="http://schemas.openxmlformats.org/markup-compatibility/2006">
                <mc:Choice xmlns:v="urn:schemas-microsoft-com:vml" Requires="v">
                  <p:oleObj spid="_x0000_s78994" name="公式" r:id="rId11" imgW="862965" imgH="215900" progId="Equation.3">
                    <p:embed/>
                  </p:oleObj>
                </mc:Choice>
                <mc:Fallback>
                  <p:oleObj name="公式" r:id="rId11" imgW="862965" imgH="215900" progId="Equation.3">
                    <p:embed/>
                    <p:pic>
                      <p:nvPicPr>
                        <p:cNvPr id="0" name="图片 764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98" y="2030"/>
                          <a:ext cx="1097"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5518" name="Rectangle 46"/>
          <p:cNvSpPr>
            <a:spLocks noChangeArrowheads="1"/>
          </p:cNvSpPr>
          <p:nvPr/>
        </p:nvSpPr>
        <p:spPr bwMode="auto">
          <a:xfrm>
            <a:off x="373063" y="4149577"/>
            <a:ext cx="3875077" cy="463846"/>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dirty="0">
                <a:solidFill>
                  <a:srgbClr val="000000"/>
                </a:solidFill>
                <a:latin typeface="Times New Roman" panose="02020603050405020304" pitchFamily="18" charset="0"/>
              </a:rPr>
              <a:t>对</a:t>
            </a:r>
            <a:r>
              <a:rPr lang="en-US" altLang="zh-CN" sz="2400" dirty="0">
                <a:solidFill>
                  <a:srgbClr val="000000"/>
                </a:solidFill>
                <a:latin typeface="Times New Roman" panose="02020603050405020304" pitchFamily="18" charset="0"/>
              </a:rPr>
              <a:t>(</a:t>
            </a:r>
            <a:r>
              <a:rPr lang="en-US" altLang="zh-CN" sz="2400" dirty="0" smtClean="0">
                <a:solidFill>
                  <a:srgbClr val="000000"/>
                </a:solidFill>
                <a:latin typeface="Times New Roman" panose="02020603050405020304" pitchFamily="18" charset="0"/>
              </a:rPr>
              <a:t>4-8)</a:t>
            </a:r>
            <a:r>
              <a:rPr lang="zh-CN" altLang="en-US" sz="2400" dirty="0">
                <a:solidFill>
                  <a:srgbClr val="000000"/>
                </a:solidFill>
                <a:latin typeface="Times New Roman" panose="02020603050405020304" pitchFamily="18" charset="0"/>
              </a:rPr>
              <a:t>式取自然对数，有：</a:t>
            </a:r>
          </a:p>
        </p:txBody>
      </p:sp>
      <p:graphicFrame>
        <p:nvGraphicFramePr>
          <p:cNvPr id="105519" name="Object 47"/>
          <p:cNvGraphicFramePr>
            <a:graphicFrameLocks noChangeAspect="1"/>
          </p:cNvGraphicFramePr>
          <p:nvPr/>
        </p:nvGraphicFramePr>
        <p:xfrm>
          <a:off x="6954838" y="5078413"/>
          <a:ext cx="1117600" cy="965200"/>
        </p:xfrm>
        <a:graphic>
          <a:graphicData uri="http://schemas.openxmlformats.org/presentationml/2006/ole">
            <mc:AlternateContent xmlns:mc="http://schemas.openxmlformats.org/markup-compatibility/2006">
              <mc:Choice xmlns:v="urn:schemas-microsoft-com:vml" Requires="v">
                <p:oleObj spid="_x0000_s78995" name="公式" r:id="rId13" imgW="558800" imgH="482600" progId="Equation.3">
                  <p:embed/>
                </p:oleObj>
              </mc:Choice>
              <mc:Fallback>
                <p:oleObj name="公式" r:id="rId13" imgW="558800" imgH="482600" progId="Equation.3">
                  <p:embed/>
                  <p:pic>
                    <p:nvPicPr>
                      <p:cNvPr id="0" name="图片 765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954838" y="5078413"/>
                        <a:ext cx="1117600"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525" name="Rectangle 53"/>
          <p:cNvSpPr>
            <a:spLocks noChangeArrowheads="1"/>
          </p:cNvSpPr>
          <p:nvPr/>
        </p:nvSpPr>
        <p:spPr bwMode="auto">
          <a:xfrm>
            <a:off x="0" y="3049588"/>
            <a:ext cx="9144000" cy="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endParaRPr lang="zh-CN" altLang="en-US" sz="2400">
              <a:solidFill>
                <a:srgbClr val="000000"/>
              </a:solidFill>
              <a:latin typeface="Times New Roman" panose="02020603050405020304" pitchFamily="18" charset="0"/>
            </a:endParaRPr>
          </a:p>
        </p:txBody>
      </p:sp>
      <p:sp>
        <p:nvSpPr>
          <p:cNvPr id="105541" name="Rectangle 69"/>
          <p:cNvSpPr>
            <a:spLocks noChangeArrowheads="1"/>
          </p:cNvSpPr>
          <p:nvPr/>
        </p:nvSpPr>
        <p:spPr bwMode="auto">
          <a:xfrm>
            <a:off x="381000" y="6118225"/>
            <a:ext cx="87915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400">
                <a:solidFill>
                  <a:srgbClr val="000000"/>
                </a:solidFill>
                <a:latin typeface="Times New Roman" panose="02020603050405020304" pitchFamily="18" charset="0"/>
              </a:rPr>
              <a:t>(4-7)</a:t>
            </a:r>
            <a:r>
              <a:rPr lang="zh-CN" altLang="en-US" sz="2400">
                <a:solidFill>
                  <a:srgbClr val="000000"/>
                </a:solidFill>
                <a:latin typeface="Times New Roman" panose="02020603050405020304" pitchFamily="18" charset="0"/>
              </a:rPr>
              <a:t>，</a:t>
            </a:r>
            <a:r>
              <a:rPr lang="en-US" altLang="zh-CN" sz="2400">
                <a:solidFill>
                  <a:srgbClr val="000000"/>
                </a:solidFill>
                <a:latin typeface="Times New Roman" panose="02020603050405020304" pitchFamily="18" charset="0"/>
              </a:rPr>
              <a:t>(4-8)</a:t>
            </a:r>
            <a:r>
              <a:rPr lang="zh-CN" altLang="en-US" sz="2400">
                <a:solidFill>
                  <a:srgbClr val="000000"/>
                </a:solidFill>
                <a:latin typeface="Times New Roman" panose="02020603050405020304" pitchFamily="18" charset="0"/>
              </a:rPr>
              <a:t>，</a:t>
            </a:r>
            <a:r>
              <a:rPr lang="en-US" altLang="zh-CN" sz="2400">
                <a:solidFill>
                  <a:srgbClr val="000000"/>
                </a:solidFill>
                <a:latin typeface="Times New Roman" panose="02020603050405020304" pitchFamily="18" charset="0"/>
              </a:rPr>
              <a:t>(4-9)</a:t>
            </a:r>
            <a:r>
              <a:rPr lang="zh-CN" altLang="en-US" sz="2400">
                <a:solidFill>
                  <a:srgbClr val="000000"/>
                </a:solidFill>
                <a:latin typeface="Times New Roman" panose="02020603050405020304" pitchFamily="18" charset="0"/>
              </a:rPr>
              <a:t>都是最小错误率贝叶斯决策规则的等价形式。 </a:t>
            </a:r>
          </a:p>
        </p:txBody>
      </p:sp>
      <p:sp>
        <p:nvSpPr>
          <p:cNvPr id="105542" name="Line 70"/>
          <p:cNvSpPr>
            <a:spLocks noChangeShapeType="1"/>
          </p:cNvSpPr>
          <p:nvPr/>
        </p:nvSpPr>
        <p:spPr bwMode="auto">
          <a:xfrm>
            <a:off x="1370013" y="3190875"/>
            <a:ext cx="6124575" cy="0"/>
          </a:xfrm>
          <a:prstGeom prst="line">
            <a:avLst/>
          </a:prstGeom>
          <a:noFill/>
          <a:ln w="57150" cmpd="thinThick">
            <a:solidFill>
              <a:srgbClr val="66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nchorCtr="1">
            <a:spAutoFit/>
          </a:bodyPr>
          <a:lstStyle/>
          <a:p>
            <a:pPr algn="ctr"/>
            <a:endParaRPr lang="zh-CN" altLang="en-US" sz="2400">
              <a:solidFill>
                <a:srgbClr val="000000"/>
              </a:solidFill>
              <a:latin typeface="Times New Roman" panose="02020603050405020304" pitchFamily="18" charset="0"/>
            </a:endParaRPr>
          </a:p>
        </p:txBody>
      </p:sp>
      <p:sp>
        <p:nvSpPr>
          <p:cNvPr id="105543" name="Line 71"/>
          <p:cNvSpPr>
            <a:spLocks noChangeShapeType="1"/>
          </p:cNvSpPr>
          <p:nvPr/>
        </p:nvSpPr>
        <p:spPr bwMode="auto">
          <a:xfrm>
            <a:off x="806450" y="6084888"/>
            <a:ext cx="7110413" cy="0"/>
          </a:xfrm>
          <a:prstGeom prst="line">
            <a:avLst/>
          </a:prstGeom>
          <a:noFill/>
          <a:ln w="57150" cmpd="thinThick">
            <a:solidFill>
              <a:srgbClr val="66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nchorCtr="1">
            <a:spAutoFit/>
          </a:bodyPr>
          <a:lstStyle/>
          <a:p>
            <a:pPr algn="ctr"/>
            <a:endParaRPr lang="zh-CN" altLang="en-US" sz="2400">
              <a:solidFill>
                <a:srgbClr val="000000"/>
              </a:solidFill>
              <a:latin typeface="Times New Roman" panose="02020603050405020304" pitchFamily="18" charset="0"/>
            </a:endParaRPr>
          </a:p>
        </p:txBody>
      </p:sp>
      <p:graphicFrame>
        <p:nvGraphicFramePr>
          <p:cNvPr id="105552" name="Object 80"/>
          <p:cNvGraphicFramePr>
            <a:graphicFrameLocks noChangeAspect="1"/>
          </p:cNvGraphicFramePr>
          <p:nvPr/>
        </p:nvGraphicFramePr>
        <p:xfrm>
          <a:off x="6045200" y="2278063"/>
          <a:ext cx="1117600" cy="965200"/>
        </p:xfrm>
        <a:graphic>
          <a:graphicData uri="http://schemas.openxmlformats.org/presentationml/2006/ole">
            <mc:AlternateContent xmlns:mc="http://schemas.openxmlformats.org/markup-compatibility/2006">
              <mc:Choice xmlns:v="urn:schemas-microsoft-com:vml" Requires="v">
                <p:oleObj spid="_x0000_s78996" name="公式" r:id="rId15" imgW="558800" imgH="482600" progId="Equation.3">
                  <p:embed/>
                </p:oleObj>
              </mc:Choice>
              <mc:Fallback>
                <p:oleObj name="公式" r:id="rId15" imgW="558800" imgH="482600" progId="Equation.3">
                  <p:embed/>
                  <p:pic>
                    <p:nvPicPr>
                      <p:cNvPr id="0" name="图片 765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45200" y="2278063"/>
                        <a:ext cx="1117600"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5570" name="Group 98"/>
          <p:cNvGrpSpPr/>
          <p:nvPr/>
        </p:nvGrpSpPr>
        <p:grpSpPr bwMode="auto">
          <a:xfrm>
            <a:off x="1212850" y="2290763"/>
            <a:ext cx="7945438" cy="889000"/>
            <a:chOff x="764" y="1443"/>
            <a:chExt cx="5005" cy="560"/>
          </a:xfrm>
        </p:grpSpPr>
        <p:graphicFrame>
          <p:nvGraphicFramePr>
            <p:cNvPr id="105554" name="Object 82"/>
            <p:cNvGraphicFramePr>
              <a:graphicFrameLocks noChangeAspect="1"/>
            </p:cNvGraphicFramePr>
            <p:nvPr/>
          </p:nvGraphicFramePr>
          <p:xfrm>
            <a:off x="1030" y="1450"/>
            <a:ext cx="1503" cy="544"/>
          </p:xfrm>
          <a:graphic>
            <a:graphicData uri="http://schemas.openxmlformats.org/presentationml/2006/ole">
              <mc:AlternateContent xmlns:mc="http://schemas.openxmlformats.org/markup-compatibility/2006">
                <mc:Choice xmlns:v="urn:schemas-microsoft-com:vml" Requires="v">
                  <p:oleObj spid="_x0000_s78997" name="公式" r:id="rId17" imgW="1193800" imgH="431800" progId="Equation.3">
                    <p:embed/>
                  </p:oleObj>
                </mc:Choice>
                <mc:Fallback>
                  <p:oleObj name="公式" r:id="rId17" imgW="1193800" imgH="431800" progId="Equation.3">
                    <p:embed/>
                    <p:pic>
                      <p:nvPicPr>
                        <p:cNvPr id="0" name="图片 765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30" y="1450"/>
                          <a:ext cx="1503" cy="5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555" name="Object 83"/>
            <p:cNvGraphicFramePr>
              <a:graphicFrameLocks noChangeAspect="1"/>
            </p:cNvGraphicFramePr>
            <p:nvPr/>
          </p:nvGraphicFramePr>
          <p:xfrm>
            <a:off x="2620" y="1573"/>
            <a:ext cx="160" cy="288"/>
          </p:xfrm>
          <a:graphic>
            <a:graphicData uri="http://schemas.openxmlformats.org/presentationml/2006/ole">
              <mc:AlternateContent xmlns:mc="http://schemas.openxmlformats.org/markup-compatibility/2006">
                <mc:Choice xmlns:v="urn:schemas-microsoft-com:vml" Requires="v">
                  <p:oleObj spid="_x0000_s78998" name="公式" r:id="rId19" imgW="127000" imgH="228600" progId="Equation.3">
                    <p:embed/>
                  </p:oleObj>
                </mc:Choice>
                <mc:Fallback>
                  <p:oleObj name="公式" r:id="rId19" imgW="127000" imgH="228600" progId="Equation.3">
                    <p:embed/>
                    <p:pic>
                      <p:nvPicPr>
                        <p:cNvPr id="0" name="图片 765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20" y="1573"/>
                          <a:ext cx="160"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556" name="Object 84"/>
            <p:cNvGraphicFramePr>
              <a:graphicFrameLocks noChangeAspect="1"/>
            </p:cNvGraphicFramePr>
            <p:nvPr/>
          </p:nvGraphicFramePr>
          <p:xfrm>
            <a:off x="2813" y="1443"/>
            <a:ext cx="576" cy="560"/>
          </p:xfrm>
          <a:graphic>
            <a:graphicData uri="http://schemas.openxmlformats.org/presentationml/2006/ole">
              <mc:AlternateContent xmlns:mc="http://schemas.openxmlformats.org/markup-compatibility/2006">
                <mc:Choice xmlns:v="urn:schemas-microsoft-com:vml" Requires="v">
                  <p:oleObj spid="_x0000_s78999" name="公式" r:id="rId21" imgW="457200" imgH="444500" progId="Equation.3">
                    <p:embed/>
                  </p:oleObj>
                </mc:Choice>
                <mc:Fallback>
                  <p:oleObj name="公式" r:id="rId21" imgW="457200" imgH="444500" progId="Equation.3">
                    <p:embed/>
                    <p:pic>
                      <p:nvPicPr>
                        <p:cNvPr id="0" name="图片 765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813" y="1443"/>
                          <a:ext cx="576" cy="5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557" name="Rectangle 85"/>
            <p:cNvSpPr>
              <a:spLocks noChangeArrowheads="1"/>
            </p:cNvSpPr>
            <p:nvPr/>
          </p:nvSpPr>
          <p:spPr bwMode="auto">
            <a:xfrm>
              <a:off x="764" y="1526"/>
              <a:ext cx="306" cy="288"/>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若</a:t>
              </a:r>
              <a:endParaRPr lang="zh-CN" altLang="en-US" sz="2400">
                <a:solidFill>
                  <a:srgbClr val="000000"/>
                </a:solidFill>
                <a:latin typeface="Arial" panose="020B0604020202020204" pitchFamily="34" charset="0"/>
              </a:endParaRPr>
            </a:p>
          </p:txBody>
        </p:sp>
        <p:sp>
          <p:nvSpPr>
            <p:cNvPr id="105558" name="Rectangle 86"/>
            <p:cNvSpPr>
              <a:spLocks noChangeArrowheads="1"/>
            </p:cNvSpPr>
            <p:nvPr/>
          </p:nvSpPr>
          <p:spPr bwMode="auto">
            <a:xfrm>
              <a:off x="3338" y="1564"/>
              <a:ext cx="498" cy="288"/>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，则</a:t>
              </a:r>
              <a:endParaRPr lang="zh-CN" altLang="en-US" sz="2400">
                <a:solidFill>
                  <a:srgbClr val="000000"/>
                </a:solidFill>
                <a:latin typeface="Arial" panose="020B0604020202020204" pitchFamily="34" charset="0"/>
              </a:endParaRPr>
            </a:p>
          </p:txBody>
        </p:sp>
        <p:sp>
          <p:nvSpPr>
            <p:cNvPr id="105559" name="Rectangle 87"/>
            <p:cNvSpPr>
              <a:spLocks noChangeArrowheads="1"/>
            </p:cNvSpPr>
            <p:nvPr/>
          </p:nvSpPr>
          <p:spPr bwMode="auto">
            <a:xfrm>
              <a:off x="4505" y="1646"/>
              <a:ext cx="1264" cy="288"/>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400">
                  <a:solidFill>
                    <a:srgbClr val="000000"/>
                  </a:solidFill>
                  <a:latin typeface="Times New Roman" panose="02020603050405020304" pitchFamily="18" charset="0"/>
                </a:rPr>
                <a:t>    </a:t>
              </a:r>
              <a:r>
                <a:rPr lang="en-US" altLang="zh-CN" sz="2400">
                  <a:solidFill>
                    <a:srgbClr val="000000"/>
                  </a:solidFill>
                  <a:latin typeface="Arial" panose="020B0604020202020204" pitchFamily="34" charset="0"/>
                </a:rPr>
                <a:t>      </a:t>
              </a:r>
              <a:r>
                <a:rPr lang="zh-CN" altLang="en-US" sz="2400">
                  <a:solidFill>
                    <a:srgbClr val="000000"/>
                  </a:solidFill>
                  <a:latin typeface="Times New Roman" panose="02020603050405020304" pitchFamily="18" charset="0"/>
                </a:rPr>
                <a:t>（</a:t>
              </a:r>
              <a:r>
                <a:rPr lang="en-US" altLang="zh-CN" sz="2400">
                  <a:solidFill>
                    <a:srgbClr val="000000"/>
                  </a:solidFill>
                  <a:latin typeface="Times New Roman" panose="02020603050405020304" pitchFamily="18" charset="0"/>
                </a:rPr>
                <a:t>4-8</a:t>
              </a:r>
              <a:r>
                <a:rPr lang="zh-CN" altLang="en-US" sz="2400">
                  <a:solidFill>
                    <a:srgbClr val="000000"/>
                  </a:solidFill>
                  <a:latin typeface="Times New Roman" panose="02020603050405020304" pitchFamily="18" charset="0"/>
                </a:rPr>
                <a:t>）</a:t>
              </a:r>
              <a:endParaRPr lang="zh-CN" altLang="en-US" sz="2400">
                <a:solidFill>
                  <a:srgbClr val="000000"/>
                </a:solidFill>
                <a:latin typeface="Arial" panose="020B0604020202020204" pitchFamily="34" charset="0"/>
              </a:endParaRPr>
            </a:p>
          </p:txBody>
        </p:sp>
      </p:grpSp>
      <p:grpSp>
        <p:nvGrpSpPr>
          <p:cNvPr id="105574" name="Group 102"/>
          <p:cNvGrpSpPr/>
          <p:nvPr/>
        </p:nvGrpSpPr>
        <p:grpSpPr bwMode="auto">
          <a:xfrm>
            <a:off x="373063" y="4681538"/>
            <a:ext cx="8786812" cy="1306512"/>
            <a:chOff x="235" y="2949"/>
            <a:chExt cx="5535" cy="823"/>
          </a:xfrm>
        </p:grpSpPr>
        <p:graphicFrame>
          <p:nvGraphicFramePr>
            <p:cNvPr id="105569" name="Object 97"/>
            <p:cNvGraphicFramePr>
              <a:graphicFrameLocks noChangeAspect="1"/>
            </p:cNvGraphicFramePr>
            <p:nvPr/>
          </p:nvGraphicFramePr>
          <p:xfrm>
            <a:off x="858" y="3318"/>
            <a:ext cx="2255" cy="272"/>
          </p:xfrm>
          <a:graphic>
            <a:graphicData uri="http://schemas.openxmlformats.org/presentationml/2006/ole">
              <mc:AlternateContent xmlns:mc="http://schemas.openxmlformats.org/markup-compatibility/2006">
                <mc:Choice xmlns:v="urn:schemas-microsoft-com:vml" Requires="v">
                  <p:oleObj spid="_x0000_s79000" name="公式" r:id="rId23" imgW="1790700" imgH="215900" progId="Equation.3">
                    <p:embed/>
                  </p:oleObj>
                </mc:Choice>
                <mc:Fallback>
                  <p:oleObj name="公式" r:id="rId23" imgW="1790700" imgH="215900" progId="Equation.3">
                    <p:embed/>
                    <p:pic>
                      <p:nvPicPr>
                        <p:cNvPr id="0" name="图片 765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58" y="3318"/>
                          <a:ext cx="2255" cy="272"/>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5573" name="Group 101"/>
            <p:cNvGrpSpPr/>
            <p:nvPr/>
          </p:nvGrpSpPr>
          <p:grpSpPr bwMode="auto">
            <a:xfrm>
              <a:off x="235" y="2949"/>
              <a:ext cx="1437" cy="305"/>
              <a:chOff x="235" y="2949"/>
              <a:chExt cx="1437" cy="305"/>
            </a:xfrm>
          </p:grpSpPr>
          <p:graphicFrame>
            <p:nvGraphicFramePr>
              <p:cNvPr id="105563" name="Object 91"/>
              <p:cNvGraphicFramePr>
                <a:graphicFrameLocks noChangeAspect="1"/>
              </p:cNvGraphicFramePr>
              <p:nvPr/>
            </p:nvGraphicFramePr>
            <p:xfrm>
              <a:off x="439" y="2982"/>
              <a:ext cx="1233" cy="272"/>
            </p:xfrm>
            <a:graphic>
              <a:graphicData uri="http://schemas.openxmlformats.org/presentationml/2006/ole">
                <mc:AlternateContent xmlns:mc="http://schemas.openxmlformats.org/markup-compatibility/2006">
                  <mc:Choice xmlns:v="urn:schemas-microsoft-com:vml" Requires="v">
                    <p:oleObj spid="_x0000_s79001" name="公式" r:id="rId25" imgW="1040765" imgH="215900" progId="Equation.3">
                      <p:embed/>
                    </p:oleObj>
                  </mc:Choice>
                  <mc:Fallback>
                    <p:oleObj name="公式" r:id="rId25" imgW="1040765" imgH="215900" progId="Equation.3">
                      <p:embed/>
                      <p:pic>
                        <p:nvPicPr>
                          <p:cNvPr id="0" name="图片 765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39" y="2982"/>
                            <a:ext cx="1233"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564" name="Rectangle 92"/>
              <p:cNvSpPr>
                <a:spLocks noChangeArrowheads="1"/>
              </p:cNvSpPr>
              <p:nvPr/>
            </p:nvSpPr>
            <p:spPr bwMode="auto">
              <a:xfrm>
                <a:off x="235" y="2949"/>
                <a:ext cx="306" cy="288"/>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若</a:t>
                </a:r>
                <a:endParaRPr lang="zh-CN" altLang="en-US" sz="2400">
                  <a:solidFill>
                    <a:srgbClr val="000000"/>
                  </a:solidFill>
                  <a:latin typeface="Arial" panose="020B0604020202020204" pitchFamily="34" charset="0"/>
                </a:endParaRPr>
              </a:p>
            </p:txBody>
          </p:sp>
        </p:grpSp>
        <p:graphicFrame>
          <p:nvGraphicFramePr>
            <p:cNvPr id="105565" name="Object 93"/>
            <p:cNvGraphicFramePr>
              <a:graphicFrameLocks noChangeAspect="1"/>
            </p:cNvGraphicFramePr>
            <p:nvPr/>
          </p:nvGraphicFramePr>
          <p:xfrm>
            <a:off x="3106" y="3323"/>
            <a:ext cx="160" cy="288"/>
          </p:xfrm>
          <a:graphic>
            <a:graphicData uri="http://schemas.openxmlformats.org/presentationml/2006/ole">
              <mc:AlternateContent xmlns:mc="http://schemas.openxmlformats.org/markup-compatibility/2006">
                <mc:Choice xmlns:v="urn:schemas-microsoft-com:vml" Requires="v">
                  <p:oleObj spid="_x0000_s79002" name="公式" r:id="rId27" imgW="127000" imgH="228600" progId="Equation.3">
                    <p:embed/>
                  </p:oleObj>
                </mc:Choice>
                <mc:Fallback>
                  <p:oleObj name="公式" r:id="rId27" imgW="127000" imgH="228600" progId="Equation.3">
                    <p:embed/>
                    <p:pic>
                      <p:nvPicPr>
                        <p:cNvPr id="0" name="图片 765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06" y="3323"/>
                          <a:ext cx="160"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566" name="Object 94"/>
            <p:cNvGraphicFramePr>
              <a:graphicFrameLocks noChangeAspect="1"/>
            </p:cNvGraphicFramePr>
            <p:nvPr/>
          </p:nvGraphicFramePr>
          <p:xfrm>
            <a:off x="3270" y="3180"/>
            <a:ext cx="752" cy="592"/>
          </p:xfrm>
          <a:graphic>
            <a:graphicData uri="http://schemas.openxmlformats.org/presentationml/2006/ole">
              <mc:AlternateContent xmlns:mc="http://schemas.openxmlformats.org/markup-compatibility/2006">
                <mc:Choice xmlns:v="urn:schemas-microsoft-com:vml" Requires="v">
                  <p:oleObj spid="_x0000_s79003" name="公式" r:id="rId28" imgW="596900" imgH="469900" progId="Equation.3">
                    <p:embed/>
                  </p:oleObj>
                </mc:Choice>
                <mc:Fallback>
                  <p:oleObj name="公式" r:id="rId28" imgW="596900" imgH="469900" progId="Equation.3">
                    <p:embed/>
                    <p:pic>
                      <p:nvPicPr>
                        <p:cNvPr id="0" name="图片 7658"/>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270" y="3180"/>
                          <a:ext cx="752" cy="5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567" name="Rectangle 95"/>
            <p:cNvSpPr>
              <a:spLocks noChangeArrowheads="1"/>
            </p:cNvSpPr>
            <p:nvPr/>
          </p:nvSpPr>
          <p:spPr bwMode="auto">
            <a:xfrm>
              <a:off x="3940" y="3316"/>
              <a:ext cx="498" cy="288"/>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，则</a:t>
              </a:r>
              <a:endParaRPr lang="zh-CN" altLang="en-US" sz="2400">
                <a:solidFill>
                  <a:srgbClr val="000000"/>
                </a:solidFill>
                <a:latin typeface="Arial" panose="020B0604020202020204" pitchFamily="34" charset="0"/>
              </a:endParaRPr>
            </a:p>
          </p:txBody>
        </p:sp>
        <p:sp>
          <p:nvSpPr>
            <p:cNvPr id="105568" name="Rectangle 96"/>
            <p:cNvSpPr>
              <a:spLocks noChangeArrowheads="1"/>
            </p:cNvSpPr>
            <p:nvPr/>
          </p:nvSpPr>
          <p:spPr bwMode="auto">
            <a:xfrm>
              <a:off x="5016" y="3378"/>
              <a:ext cx="754" cy="288"/>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a:t>
              </a:r>
              <a:r>
                <a:rPr lang="en-US" altLang="zh-CN" sz="2400">
                  <a:solidFill>
                    <a:srgbClr val="000000"/>
                  </a:solidFill>
                  <a:latin typeface="Times New Roman" panose="02020603050405020304" pitchFamily="18" charset="0"/>
                </a:rPr>
                <a:t>4-9</a:t>
              </a:r>
              <a:r>
                <a:rPr lang="zh-CN" altLang="en-US" sz="2400">
                  <a:solidFill>
                    <a:srgbClr val="000000"/>
                  </a:solidFill>
                  <a:latin typeface="Times New Roman" panose="02020603050405020304" pitchFamily="18" charset="0"/>
                </a:rPr>
                <a:t>）</a:t>
              </a:r>
              <a:endParaRPr lang="zh-CN" altLang="en-US" sz="2400">
                <a:solidFill>
                  <a:srgbClr val="000000"/>
                </a:solidFill>
                <a:latin typeface="Arial" panose="020B0604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5518"/>
                                        </p:tgtEl>
                                        <p:attrNameLst>
                                          <p:attrName>style.visibility</p:attrName>
                                        </p:attrNameLst>
                                      </p:cBhvr>
                                      <p:to>
                                        <p:strVal val="visible"/>
                                      </p:to>
                                    </p:set>
                                    <p:animEffect transition="in" filter="fade">
                                      <p:cBhvr>
                                        <p:cTn id="7" dur="500"/>
                                        <p:tgtEl>
                                          <p:spTgt spid="105518"/>
                                        </p:tgtEl>
                                      </p:cBhvr>
                                    </p:animEffect>
                                  </p:childTnLst>
                                </p:cTn>
                              </p:par>
                              <p:par>
                                <p:cTn id="8" presetID="10" presetClass="entr" presetSubtype="0" fill="hold" nodeType="withEffect">
                                  <p:stCondLst>
                                    <p:cond delay="0"/>
                                  </p:stCondLst>
                                  <p:childTnLst>
                                    <p:set>
                                      <p:cBhvr>
                                        <p:cTn id="9" dur="1" fill="hold">
                                          <p:stCondLst>
                                            <p:cond delay="0"/>
                                          </p:stCondLst>
                                        </p:cTn>
                                        <p:tgtEl>
                                          <p:spTgt spid="105519"/>
                                        </p:tgtEl>
                                        <p:attrNameLst>
                                          <p:attrName>style.visibility</p:attrName>
                                        </p:attrNameLst>
                                      </p:cBhvr>
                                      <p:to>
                                        <p:strVal val="visible"/>
                                      </p:to>
                                    </p:set>
                                    <p:animEffect transition="in" filter="fade">
                                      <p:cBhvr>
                                        <p:cTn id="10" dur="500"/>
                                        <p:tgtEl>
                                          <p:spTgt spid="1055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5541"/>
                                        </p:tgtEl>
                                        <p:attrNameLst>
                                          <p:attrName>style.visibility</p:attrName>
                                        </p:attrNameLst>
                                      </p:cBhvr>
                                      <p:to>
                                        <p:strVal val="visible"/>
                                      </p:to>
                                    </p:set>
                                    <p:animEffect transition="in" filter="fade">
                                      <p:cBhvr>
                                        <p:cTn id="13" dur="500"/>
                                        <p:tgtEl>
                                          <p:spTgt spid="10554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5543"/>
                                        </p:tgtEl>
                                        <p:attrNameLst>
                                          <p:attrName>style.visibility</p:attrName>
                                        </p:attrNameLst>
                                      </p:cBhvr>
                                      <p:to>
                                        <p:strVal val="visible"/>
                                      </p:to>
                                    </p:set>
                                    <p:animEffect transition="in" filter="fade">
                                      <p:cBhvr>
                                        <p:cTn id="16" dur="500"/>
                                        <p:tgtEl>
                                          <p:spTgt spid="105543"/>
                                        </p:tgtEl>
                                      </p:cBhvr>
                                    </p:animEffect>
                                  </p:childTnLst>
                                </p:cTn>
                              </p:par>
                              <p:par>
                                <p:cTn id="17" presetID="10" presetClass="entr" presetSubtype="0" fill="hold" nodeType="withEffect">
                                  <p:stCondLst>
                                    <p:cond delay="0"/>
                                  </p:stCondLst>
                                  <p:childTnLst>
                                    <p:set>
                                      <p:cBhvr>
                                        <p:cTn id="18" dur="1" fill="hold">
                                          <p:stCondLst>
                                            <p:cond delay="0"/>
                                          </p:stCondLst>
                                        </p:cTn>
                                        <p:tgtEl>
                                          <p:spTgt spid="105574"/>
                                        </p:tgtEl>
                                        <p:attrNameLst>
                                          <p:attrName>style.visibility</p:attrName>
                                        </p:attrNameLst>
                                      </p:cBhvr>
                                      <p:to>
                                        <p:strVal val="visible"/>
                                      </p:to>
                                    </p:set>
                                    <p:animEffect transition="in" filter="fade">
                                      <p:cBhvr>
                                        <p:cTn id="19" dur="500"/>
                                        <p:tgtEl>
                                          <p:spTgt spid="105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18" grpId="0"/>
      <p:bldP spid="105541" grpId="0"/>
      <p:bldP spid="10554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pPr>
              <a:lnSpc>
                <a:spcPct val="100000"/>
              </a:lnSpc>
            </a:pPr>
            <a:r>
              <a:rPr lang="zh-CN" altLang="en-US" dirty="0" smtClean="0"/>
              <a:t>一、贝</a:t>
            </a:r>
            <a:r>
              <a:rPr lang="zh-CN" altLang="en-US" dirty="0"/>
              <a:t>叶</a:t>
            </a:r>
            <a:r>
              <a:rPr lang="zh-CN" altLang="en-US" dirty="0" smtClean="0"/>
              <a:t>斯统计</a:t>
            </a:r>
            <a:endParaRPr lang="zh-CN" altLang="en-US" dirty="0"/>
          </a:p>
        </p:txBody>
      </p:sp>
      <p:sp>
        <p:nvSpPr>
          <p:cNvPr id="4" name="Rectangle 4"/>
          <p:cNvSpPr>
            <a:spLocks noChangeArrowheads="1"/>
          </p:cNvSpPr>
          <p:nvPr/>
        </p:nvSpPr>
        <p:spPr bwMode="auto">
          <a:xfrm>
            <a:off x="220537" y="1458210"/>
            <a:ext cx="8743951" cy="2402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b" anchorCtr="1">
            <a:spAutoFit/>
          </a:bodyPr>
          <a:lstStyle>
            <a:lvl1pPr indent="30480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pPr>
            <a:r>
              <a:rPr lang="zh-CN" altLang="en-US" sz="2400" dirty="0" smtClean="0">
                <a:solidFill>
                  <a:srgbClr val="000000"/>
                </a:solidFill>
                <a:latin typeface="Times New Roman" panose="02020603050405020304" pitchFamily="18" charset="0"/>
              </a:rPr>
              <a:t>获取</a:t>
            </a:r>
            <a:r>
              <a:rPr lang="zh-CN" altLang="en-US" sz="2400" dirty="0">
                <a:solidFill>
                  <a:srgbClr val="000000"/>
                </a:solidFill>
                <a:latin typeface="Times New Roman" panose="02020603050405020304" pitchFamily="18" charset="0"/>
              </a:rPr>
              <a:t>样本</a:t>
            </a:r>
            <a:r>
              <a:rPr lang="zh-CN" altLang="en-US" sz="2400" dirty="0" smtClean="0">
                <a:solidFill>
                  <a:srgbClr val="000000"/>
                </a:solidFill>
                <a:latin typeface="Times New Roman" panose="02020603050405020304" pitchFamily="18" charset="0"/>
              </a:rPr>
              <a:t>的</a:t>
            </a:r>
            <a:r>
              <a:rPr lang="zh-CN" altLang="en-US" sz="2400" dirty="0">
                <a:solidFill>
                  <a:srgbClr val="000000"/>
                </a:solidFill>
                <a:latin typeface="Times New Roman" panose="02020603050405020304" pitchFamily="18" charset="0"/>
              </a:rPr>
              <a:t>观察值时，有二种情况：</a:t>
            </a:r>
          </a:p>
          <a:p>
            <a:pPr marL="342900" indent="-342900">
              <a:lnSpc>
                <a:spcPct val="125000"/>
              </a:lnSpc>
              <a:buFont typeface="Arial" panose="020B0604020202020204" pitchFamily="34" charset="0"/>
              <a:buChar char="•"/>
            </a:pPr>
            <a:r>
              <a:rPr lang="zh-CN" altLang="en-US" sz="2400" dirty="0" smtClean="0">
                <a:solidFill>
                  <a:srgbClr val="C00000"/>
                </a:solidFill>
                <a:latin typeface="Times New Roman" panose="02020603050405020304" pitchFamily="18" charset="0"/>
              </a:rPr>
              <a:t>确定性</a:t>
            </a:r>
            <a:r>
              <a:rPr lang="zh-CN" altLang="en-US" sz="2400" dirty="0">
                <a:solidFill>
                  <a:srgbClr val="C00000"/>
                </a:solidFill>
                <a:latin typeface="Times New Roman" panose="02020603050405020304" pitchFamily="18" charset="0"/>
              </a:rPr>
              <a:t>事件</a:t>
            </a:r>
            <a:r>
              <a:rPr lang="zh-CN" altLang="en-US" sz="2400" dirty="0">
                <a:solidFill>
                  <a:srgbClr val="000000"/>
                </a:solidFill>
                <a:latin typeface="Times New Roman" panose="02020603050405020304" pitchFamily="18" charset="0"/>
              </a:rPr>
              <a:t>：事物间有确定的因果</a:t>
            </a:r>
            <a:r>
              <a:rPr lang="zh-CN" altLang="en-US" sz="2400" dirty="0" smtClean="0">
                <a:solidFill>
                  <a:srgbClr val="000000"/>
                </a:solidFill>
                <a:latin typeface="Times New Roman" panose="02020603050405020304" pitchFamily="18" charset="0"/>
              </a:rPr>
              <a:t>关系，即在一定条件下，他必然会发生或必然不发生。</a:t>
            </a:r>
            <a:endParaRPr lang="zh-CN" altLang="en-US" sz="2400" dirty="0">
              <a:solidFill>
                <a:srgbClr val="000000"/>
              </a:solidFill>
              <a:latin typeface="Times New Roman" panose="02020603050405020304" pitchFamily="18" charset="0"/>
            </a:endParaRPr>
          </a:p>
          <a:p>
            <a:pPr marL="342900" indent="-342900">
              <a:lnSpc>
                <a:spcPct val="125000"/>
              </a:lnSpc>
              <a:buFont typeface="Arial" panose="020B0604020202020204" pitchFamily="34" charset="0"/>
              <a:buChar char="•"/>
            </a:pPr>
            <a:r>
              <a:rPr lang="zh-CN" altLang="en-US" sz="2400" dirty="0">
                <a:solidFill>
                  <a:srgbClr val="C00000"/>
                </a:solidFill>
                <a:latin typeface="Times New Roman" panose="02020603050405020304" pitchFamily="18" charset="0"/>
              </a:rPr>
              <a:t>随机性事件</a:t>
            </a:r>
            <a:r>
              <a:rPr lang="zh-CN" altLang="en-US" sz="2400" dirty="0">
                <a:solidFill>
                  <a:srgbClr val="000000"/>
                </a:solidFill>
                <a:latin typeface="Times New Roman" panose="02020603050405020304" pitchFamily="18" charset="0"/>
              </a:rPr>
              <a:t>：事物间没有确定的因果关系，观察到的</a:t>
            </a:r>
            <a:r>
              <a:rPr lang="zh-CN" altLang="en-US" sz="2400" dirty="0" smtClean="0">
                <a:solidFill>
                  <a:srgbClr val="000000"/>
                </a:solidFill>
                <a:latin typeface="Times New Roman" panose="02020603050405020304" pitchFamily="18" charset="0"/>
              </a:rPr>
              <a:t>特征的值的出现具有统计特性</a:t>
            </a:r>
            <a:r>
              <a:rPr lang="zh-CN" altLang="en-US" sz="2400" dirty="0">
                <a:solidFill>
                  <a:srgbClr val="000000"/>
                </a:solidFill>
                <a:latin typeface="Times New Roman" panose="02020603050405020304" pitchFamily="18" charset="0"/>
              </a:rPr>
              <a:t>，是一个随机向量</a:t>
            </a:r>
            <a:r>
              <a:rPr lang="zh-CN" altLang="en-US" sz="2400" dirty="0" smtClean="0">
                <a:solidFill>
                  <a:srgbClr val="000000"/>
                </a:solidFill>
                <a:latin typeface="Times New Roman" panose="02020603050405020304" pitchFamily="18" charset="0"/>
              </a:rPr>
              <a:t>。</a:t>
            </a:r>
            <a:endParaRPr lang="zh-CN" altLang="en-US" sz="2400" dirty="0">
              <a:solidFill>
                <a:srgbClr val="000000"/>
              </a:solidFill>
              <a:latin typeface="Times New Roman" panose="02020603050405020304" pitchFamily="18" charset="0"/>
            </a:endParaRPr>
          </a:p>
        </p:txBody>
      </p:sp>
      <p:sp>
        <p:nvSpPr>
          <p:cNvPr id="5" name="Rectangle 5"/>
          <p:cNvSpPr>
            <a:spLocks noChangeArrowheads="1"/>
          </p:cNvSpPr>
          <p:nvPr/>
        </p:nvSpPr>
        <p:spPr bwMode="auto">
          <a:xfrm>
            <a:off x="384909" y="995067"/>
            <a:ext cx="4054476"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r>
              <a:rPr lang="en-US" altLang="zh-CN" sz="2400" b="1" dirty="0">
                <a:solidFill>
                  <a:srgbClr val="0070C0"/>
                </a:solidFill>
                <a:latin typeface="Times New Roman" panose="02020603050405020304" pitchFamily="18" charset="0"/>
              </a:rPr>
              <a:t>1.  </a:t>
            </a:r>
            <a:r>
              <a:rPr lang="zh-CN" altLang="en-US" sz="2400" b="1" dirty="0">
                <a:solidFill>
                  <a:srgbClr val="0070C0"/>
                </a:solidFill>
                <a:latin typeface="Times New Roman" panose="02020603050405020304" pitchFamily="18" charset="0"/>
              </a:rPr>
              <a:t>两类研究对象</a:t>
            </a:r>
          </a:p>
        </p:txBody>
      </p:sp>
      <p:sp>
        <p:nvSpPr>
          <p:cNvPr id="6" name="Rectangle 6"/>
          <p:cNvSpPr>
            <a:spLocks noChangeArrowheads="1"/>
          </p:cNvSpPr>
          <p:nvPr/>
        </p:nvSpPr>
        <p:spPr bwMode="auto">
          <a:xfrm>
            <a:off x="339105" y="3968454"/>
            <a:ext cx="31527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r>
              <a:rPr lang="en-US" altLang="zh-CN" sz="2400" b="1" dirty="0">
                <a:solidFill>
                  <a:srgbClr val="0070C0"/>
                </a:solidFill>
                <a:latin typeface="Times New Roman" panose="02020603050405020304" pitchFamily="18" charset="0"/>
              </a:rPr>
              <a:t>2.  </a:t>
            </a:r>
            <a:r>
              <a:rPr lang="zh-CN" altLang="en-US" sz="2400" b="1" dirty="0">
                <a:solidFill>
                  <a:srgbClr val="0070C0"/>
                </a:solidFill>
                <a:latin typeface="Times New Roman" panose="02020603050405020304" pitchFamily="18" charset="0"/>
              </a:rPr>
              <a:t>相关概率</a:t>
            </a:r>
          </a:p>
        </p:txBody>
      </p:sp>
      <p:sp>
        <p:nvSpPr>
          <p:cNvPr id="7" name="Rectangle 7"/>
          <p:cNvSpPr>
            <a:spLocks noChangeArrowheads="1"/>
          </p:cNvSpPr>
          <p:nvPr/>
        </p:nvSpPr>
        <p:spPr bwMode="auto">
          <a:xfrm>
            <a:off x="298450" y="4506765"/>
            <a:ext cx="218230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r>
              <a:rPr lang="en-US" altLang="zh-CN" sz="2400" dirty="0">
                <a:solidFill>
                  <a:srgbClr val="0070C0"/>
                </a:solidFill>
                <a:latin typeface="Times New Roman" panose="02020603050405020304" pitchFamily="18" charset="0"/>
              </a:rPr>
              <a:t>1</a:t>
            </a:r>
            <a:r>
              <a:rPr lang="zh-CN" altLang="en-US" sz="2400" dirty="0">
                <a:solidFill>
                  <a:srgbClr val="0070C0"/>
                </a:solidFill>
                <a:latin typeface="Times New Roman" panose="02020603050405020304" pitchFamily="18" charset="0"/>
              </a:rPr>
              <a:t>）概率的定义</a:t>
            </a:r>
          </a:p>
        </p:txBody>
      </p:sp>
      <p:sp>
        <p:nvSpPr>
          <p:cNvPr id="8" name="Rectangle 8"/>
          <p:cNvSpPr>
            <a:spLocks noChangeArrowheads="1"/>
          </p:cNvSpPr>
          <p:nvPr/>
        </p:nvSpPr>
        <p:spPr bwMode="auto">
          <a:xfrm>
            <a:off x="350838" y="5018108"/>
            <a:ext cx="8664575" cy="1479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nSpc>
                <a:spcPct val="125000"/>
              </a:lnSpc>
            </a:pPr>
            <a:r>
              <a:rPr lang="en-US" altLang="zh-CN" sz="2400" dirty="0">
                <a:solidFill>
                  <a:srgbClr val="000000"/>
                </a:solidFill>
                <a:latin typeface="Times New Roman" panose="02020603050405020304" pitchFamily="18" charset="0"/>
              </a:rPr>
              <a:t>        </a:t>
            </a:r>
            <a:r>
              <a:rPr lang="zh-CN" altLang="en-US" sz="2400" dirty="0">
                <a:solidFill>
                  <a:srgbClr val="000000"/>
                </a:solidFill>
                <a:latin typeface="Times New Roman" panose="02020603050405020304" pitchFamily="18" charset="0"/>
              </a:rPr>
              <a:t>设</a:t>
            </a:r>
            <a:r>
              <a:rPr lang="el-GR" altLang="zh-CN" sz="2400" i="1" dirty="0">
                <a:solidFill>
                  <a:srgbClr val="000000"/>
                </a:solidFill>
                <a:latin typeface="Times New Roman" panose="02020603050405020304" pitchFamily="18" charset="0"/>
                <a:cs typeface="Times New Roman" panose="02020603050405020304" pitchFamily="18" charset="0"/>
              </a:rPr>
              <a:t>Ω</a:t>
            </a:r>
            <a:r>
              <a:rPr lang="zh-CN" altLang="en-US" sz="2400" dirty="0">
                <a:solidFill>
                  <a:srgbClr val="000000"/>
                </a:solidFill>
                <a:latin typeface="Times New Roman" panose="02020603050405020304" pitchFamily="18" charset="0"/>
              </a:rPr>
              <a:t>是随机试验的</a:t>
            </a:r>
            <a:r>
              <a:rPr lang="zh-CN" altLang="en-US" sz="2400" b="1" dirty="0" smtClean="0">
                <a:solidFill>
                  <a:srgbClr val="C00000"/>
                </a:solidFill>
                <a:latin typeface="Times New Roman" panose="02020603050405020304" pitchFamily="18" charset="0"/>
              </a:rPr>
              <a:t>基本事件空间</a:t>
            </a:r>
            <a:r>
              <a:rPr lang="zh-CN" altLang="en-US" sz="2400" dirty="0">
                <a:solidFill>
                  <a:srgbClr val="000000"/>
                </a:solidFill>
                <a:latin typeface="Times New Roman" panose="02020603050405020304" pitchFamily="18" charset="0"/>
              </a:rPr>
              <a:t>（所有</a:t>
            </a:r>
            <a:r>
              <a:rPr lang="zh-CN" altLang="en-US" sz="2400" dirty="0" smtClean="0">
                <a:solidFill>
                  <a:srgbClr val="000000"/>
                </a:solidFill>
                <a:latin typeface="Times New Roman" panose="02020603050405020304" pitchFamily="18" charset="0"/>
              </a:rPr>
              <a:t>可能实验</a:t>
            </a:r>
            <a:r>
              <a:rPr lang="zh-CN" altLang="en-US" sz="2400" dirty="0">
                <a:solidFill>
                  <a:srgbClr val="000000"/>
                </a:solidFill>
                <a:latin typeface="Times New Roman" panose="02020603050405020304" pitchFamily="18" charset="0"/>
              </a:rPr>
              <a:t>结果或基本</a:t>
            </a:r>
          </a:p>
          <a:p>
            <a:pPr>
              <a:lnSpc>
                <a:spcPct val="125000"/>
              </a:lnSpc>
            </a:pPr>
            <a:r>
              <a:rPr lang="zh-CN" altLang="en-US" sz="2400" dirty="0">
                <a:solidFill>
                  <a:srgbClr val="000000"/>
                </a:solidFill>
                <a:latin typeface="Times New Roman" panose="02020603050405020304" pitchFamily="18" charset="0"/>
              </a:rPr>
              <a:t>事件的全体构成的集合，也称</a:t>
            </a:r>
            <a:r>
              <a:rPr lang="zh-CN" altLang="en-US" sz="2400" b="1" dirty="0">
                <a:solidFill>
                  <a:srgbClr val="C00000"/>
                </a:solidFill>
                <a:latin typeface="Times New Roman" panose="02020603050405020304" pitchFamily="18" charset="0"/>
              </a:rPr>
              <a:t>样本空间</a:t>
            </a:r>
            <a:r>
              <a:rPr lang="zh-CN" altLang="en-US" sz="2400" dirty="0">
                <a:solidFill>
                  <a:srgbClr val="000000"/>
                </a:solidFill>
                <a:latin typeface="Times New Roman" panose="02020603050405020304" pitchFamily="18" charset="0"/>
              </a:rPr>
              <a:t>），</a:t>
            </a:r>
            <a:r>
              <a:rPr lang="en-US" altLang="zh-CN" sz="2400" i="1" dirty="0">
                <a:solidFill>
                  <a:srgbClr val="000000"/>
                </a:solidFill>
                <a:latin typeface="Times New Roman" panose="02020603050405020304" pitchFamily="18" charset="0"/>
              </a:rPr>
              <a:t>A</a:t>
            </a:r>
            <a:r>
              <a:rPr lang="zh-CN" altLang="en-US" sz="2400" dirty="0">
                <a:solidFill>
                  <a:srgbClr val="000000"/>
                </a:solidFill>
                <a:latin typeface="Times New Roman" panose="02020603050405020304" pitchFamily="18" charset="0"/>
              </a:rPr>
              <a:t>为随机事件，</a:t>
            </a:r>
            <a:r>
              <a:rPr lang="en-US" altLang="zh-CN" sz="2400" i="1" dirty="0">
                <a:solidFill>
                  <a:srgbClr val="000000"/>
                </a:solidFill>
                <a:latin typeface="Times New Roman" panose="02020603050405020304" pitchFamily="18" charset="0"/>
              </a:rPr>
              <a:t>P</a:t>
            </a:r>
            <a:r>
              <a:rPr lang="en-US" altLang="zh-CN" sz="2400" dirty="0">
                <a:solidFill>
                  <a:srgbClr val="000000"/>
                </a:solidFill>
                <a:latin typeface="Times New Roman" panose="02020603050405020304" pitchFamily="18" charset="0"/>
              </a:rPr>
              <a:t>(</a:t>
            </a:r>
            <a:r>
              <a:rPr lang="en-US" altLang="zh-CN" sz="2400" i="1" dirty="0">
                <a:solidFill>
                  <a:srgbClr val="000000"/>
                </a:solidFill>
                <a:latin typeface="Times New Roman" panose="02020603050405020304" pitchFamily="18" charset="0"/>
              </a:rPr>
              <a:t>A</a:t>
            </a:r>
            <a:r>
              <a:rPr lang="en-US" altLang="zh-CN" sz="2400" dirty="0">
                <a:solidFill>
                  <a:srgbClr val="000000"/>
                </a:solidFill>
                <a:latin typeface="Times New Roman" panose="02020603050405020304" pitchFamily="18" charset="0"/>
              </a:rPr>
              <a:t>)</a:t>
            </a:r>
            <a:r>
              <a:rPr lang="zh-CN" altLang="en-US" sz="2400" dirty="0">
                <a:solidFill>
                  <a:srgbClr val="000000"/>
                </a:solidFill>
                <a:latin typeface="Times New Roman" panose="02020603050405020304" pitchFamily="18" charset="0"/>
              </a:rPr>
              <a:t>为定义在所有随机事件组成的集合上的实</a:t>
            </a:r>
            <a:r>
              <a:rPr lang="zh-CN" altLang="en-US" sz="2400" dirty="0" smtClean="0">
                <a:solidFill>
                  <a:srgbClr val="000000"/>
                </a:solidFill>
                <a:latin typeface="Times New Roman" panose="02020603050405020304" pitchFamily="18" charset="0"/>
              </a:rPr>
              <a:t>函数。若</a:t>
            </a:r>
            <a:r>
              <a:rPr lang="en-US" altLang="zh-CN" sz="2400" i="1" dirty="0">
                <a:solidFill>
                  <a:srgbClr val="000000"/>
                </a:solidFill>
                <a:latin typeface="Times New Roman" panose="02020603050405020304" pitchFamily="18" charset="0"/>
              </a:rPr>
              <a:t>P</a:t>
            </a:r>
            <a:r>
              <a:rPr lang="en-US" altLang="zh-CN" sz="2400" dirty="0">
                <a:solidFill>
                  <a:srgbClr val="000000"/>
                </a:solidFill>
                <a:latin typeface="Times New Roman" panose="02020603050405020304" pitchFamily="18" charset="0"/>
              </a:rPr>
              <a:t>(</a:t>
            </a:r>
            <a:r>
              <a:rPr lang="en-US" altLang="zh-CN" sz="2400" i="1" dirty="0">
                <a:solidFill>
                  <a:srgbClr val="000000"/>
                </a:solidFill>
                <a:latin typeface="Times New Roman" panose="02020603050405020304" pitchFamily="18" charset="0"/>
              </a:rPr>
              <a:t>A</a:t>
            </a:r>
            <a:r>
              <a:rPr lang="en-US" altLang="zh-CN" sz="2400" dirty="0">
                <a:solidFill>
                  <a:srgbClr val="000000"/>
                </a:solidFill>
                <a:latin typeface="Times New Roman" panose="02020603050405020304" pitchFamily="18" charset="0"/>
              </a:rPr>
              <a:t>)</a:t>
            </a:r>
            <a:r>
              <a:rPr lang="zh-CN" altLang="en-US" sz="2400" dirty="0">
                <a:solidFill>
                  <a:srgbClr val="000000"/>
                </a:solidFill>
                <a:latin typeface="Times New Roman" panose="02020603050405020304" pitchFamily="18" charset="0"/>
              </a:rPr>
              <a:t>满足：</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23" name="Object 15"/>
          <p:cNvGraphicFramePr>
            <a:graphicFrameLocks noChangeAspect="1"/>
          </p:cNvGraphicFramePr>
          <p:nvPr/>
        </p:nvGraphicFramePr>
        <p:xfrm>
          <a:off x="827584" y="2932113"/>
          <a:ext cx="4484687" cy="1241425"/>
        </p:xfrm>
        <a:graphic>
          <a:graphicData uri="http://schemas.openxmlformats.org/presentationml/2006/ole">
            <mc:AlternateContent xmlns:mc="http://schemas.openxmlformats.org/markup-compatibility/2006">
              <mc:Choice xmlns:v="urn:schemas-microsoft-com:vml" Requires="v">
                <p:oleObj spid="_x0000_s8860" name="公式" r:id="rId3" imgW="1866900" imgH="622300" progId="Equation.3">
                  <p:embed/>
                </p:oleObj>
              </mc:Choice>
              <mc:Fallback>
                <p:oleObj name="公式" r:id="rId3" imgW="1866900" imgH="622300" progId="Equation.3">
                  <p:embed/>
                  <p:pic>
                    <p:nvPicPr>
                      <p:cNvPr id="0" name="图片 84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2932113"/>
                        <a:ext cx="4484687" cy="1241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22" name="Object 14"/>
          <p:cNvGraphicFramePr>
            <a:graphicFrameLocks noChangeAspect="1"/>
          </p:cNvGraphicFramePr>
          <p:nvPr/>
        </p:nvGraphicFramePr>
        <p:xfrm>
          <a:off x="2265114" y="4168775"/>
          <a:ext cx="6483350" cy="788988"/>
        </p:xfrm>
        <a:graphic>
          <a:graphicData uri="http://schemas.openxmlformats.org/presentationml/2006/ole">
            <mc:AlternateContent xmlns:mc="http://schemas.openxmlformats.org/markup-compatibility/2006">
              <mc:Choice xmlns:v="urn:schemas-microsoft-com:vml" Requires="v">
                <p:oleObj spid="_x0000_s8861" name="Equation" r:id="rId5" imgW="77419200" imgH="9448800" progId="Equation.DSMT4">
                  <p:embed/>
                </p:oleObj>
              </mc:Choice>
              <mc:Fallback>
                <p:oleObj name="Equation" r:id="rId5" imgW="77419200" imgH="9448800" progId="Equation.DSMT4">
                  <p:embed/>
                  <p:pic>
                    <p:nvPicPr>
                      <p:cNvPr id="0" name="图片 8466"/>
                      <p:cNvPicPr>
                        <a:picLocks noChangeAspect="1" noChangeArrowheads="1"/>
                      </p:cNvPicPr>
                      <p:nvPr/>
                    </p:nvPicPr>
                    <p:blipFill>
                      <a:blip r:embed="rId6"/>
                      <a:srcRect/>
                      <a:stretch>
                        <a:fillRect/>
                      </a:stretch>
                    </p:blipFill>
                    <p:spPr bwMode="auto">
                      <a:xfrm>
                        <a:off x="2265114" y="4168775"/>
                        <a:ext cx="6483350" cy="788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21" name="Object 13"/>
          <p:cNvGraphicFramePr>
            <a:graphicFrameLocks noChangeAspect="1"/>
          </p:cNvGraphicFramePr>
          <p:nvPr/>
        </p:nvGraphicFramePr>
        <p:xfrm>
          <a:off x="2151063" y="5100638"/>
          <a:ext cx="5545137" cy="787400"/>
        </p:xfrm>
        <a:graphic>
          <a:graphicData uri="http://schemas.openxmlformats.org/presentationml/2006/ole">
            <mc:AlternateContent xmlns:mc="http://schemas.openxmlformats.org/markup-compatibility/2006">
              <mc:Choice xmlns:v="urn:schemas-microsoft-com:vml" Requires="v">
                <p:oleObj spid="_x0000_s8862" name="公式" r:id="rId7" imgW="2578100" imgH="393700" progId="Equation.3">
                  <p:embed/>
                </p:oleObj>
              </mc:Choice>
              <mc:Fallback>
                <p:oleObj name="公式" r:id="rId7" imgW="2578100" imgH="393700" progId="Equation.3">
                  <p:embed/>
                  <p:pic>
                    <p:nvPicPr>
                      <p:cNvPr id="0" name="图片 846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51063" y="5100638"/>
                        <a:ext cx="5545137"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20" name="Object 12"/>
          <p:cNvGraphicFramePr>
            <a:graphicFrameLocks noChangeAspect="1"/>
          </p:cNvGraphicFramePr>
          <p:nvPr/>
        </p:nvGraphicFramePr>
        <p:xfrm>
          <a:off x="2409825" y="6164263"/>
          <a:ext cx="2970213" cy="431800"/>
        </p:xfrm>
        <a:graphic>
          <a:graphicData uri="http://schemas.openxmlformats.org/presentationml/2006/ole">
            <mc:AlternateContent xmlns:mc="http://schemas.openxmlformats.org/markup-compatibility/2006">
              <mc:Choice xmlns:v="urn:schemas-microsoft-com:vml" Requires="v">
                <p:oleObj spid="_x0000_s8863" name="公式" r:id="rId9" imgW="1485265" imgH="215900" progId="Equation.3">
                  <p:embed/>
                </p:oleObj>
              </mc:Choice>
              <mc:Fallback>
                <p:oleObj name="公式" r:id="rId9" imgW="1485265" imgH="215900" progId="Equation.3">
                  <p:embed/>
                  <p:pic>
                    <p:nvPicPr>
                      <p:cNvPr id="0" name="图片 846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09825" y="6164263"/>
                        <a:ext cx="2970213"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9" name="Object 11"/>
          <p:cNvGraphicFramePr>
            <a:graphicFrameLocks noChangeAspect="1"/>
          </p:cNvGraphicFramePr>
          <p:nvPr/>
        </p:nvGraphicFramePr>
        <p:xfrm>
          <a:off x="6100763" y="6154738"/>
          <a:ext cx="1193800" cy="431800"/>
        </p:xfrm>
        <a:graphic>
          <a:graphicData uri="http://schemas.openxmlformats.org/presentationml/2006/ole">
            <mc:AlternateContent xmlns:mc="http://schemas.openxmlformats.org/markup-compatibility/2006">
              <mc:Choice xmlns:v="urn:schemas-microsoft-com:vml" Requires="v">
                <p:oleObj spid="_x0000_s8864" name="公式" r:id="rId11" imgW="596900" imgH="215900" progId="Equation.3">
                  <p:embed/>
                </p:oleObj>
              </mc:Choice>
              <mc:Fallback>
                <p:oleObj name="公式" r:id="rId11" imgW="596900" imgH="215900" progId="Equation.3">
                  <p:embed/>
                  <p:pic>
                    <p:nvPicPr>
                      <p:cNvPr id="0" name="图片 846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00763" y="6154738"/>
                        <a:ext cx="11938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27" name="Rectangle 19"/>
          <p:cNvSpPr>
            <a:spLocks noChangeArrowheads="1"/>
          </p:cNvSpPr>
          <p:nvPr/>
        </p:nvSpPr>
        <p:spPr bwMode="auto">
          <a:xfrm>
            <a:off x="312738" y="168296"/>
            <a:ext cx="8876446" cy="1479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nSpc>
                <a:spcPct val="125000"/>
              </a:lnSpc>
            </a:pPr>
            <a:r>
              <a:rPr lang="zh-CN" altLang="en-US" sz="2400" b="1" dirty="0" smtClean="0">
                <a:solidFill>
                  <a:srgbClr val="0070C0"/>
                </a:solidFill>
                <a:latin typeface="Times New Roman" panose="02020603050405020304" pitchFamily="18" charset="0"/>
              </a:rPr>
              <a:t>例</a:t>
            </a:r>
            <a:r>
              <a:rPr lang="en-US" altLang="zh-CN" sz="2400" b="1" dirty="0">
                <a:solidFill>
                  <a:srgbClr val="0070C0"/>
                </a:solidFill>
                <a:latin typeface="Times New Roman" panose="02020603050405020304" pitchFamily="18" charset="0"/>
              </a:rPr>
              <a:t> </a:t>
            </a:r>
            <a:r>
              <a:rPr lang="en-US" altLang="zh-CN" sz="2400" b="1" dirty="0" smtClean="0">
                <a:solidFill>
                  <a:srgbClr val="0070C0"/>
                </a:solidFill>
                <a:latin typeface="Times New Roman" panose="02020603050405020304" pitchFamily="18" charset="0"/>
              </a:rPr>
              <a:t>1   </a:t>
            </a:r>
            <a:r>
              <a:rPr lang="zh-CN" altLang="en-US" sz="2400" dirty="0">
                <a:solidFill>
                  <a:srgbClr val="000000"/>
                </a:solidFill>
                <a:latin typeface="Times New Roman" panose="02020603050405020304" pitchFamily="18" charset="0"/>
              </a:rPr>
              <a:t>假定在细胞识别中，病变细胞的先验概率和正常细胞的</a:t>
            </a:r>
          </a:p>
          <a:p>
            <a:pPr>
              <a:lnSpc>
                <a:spcPct val="125000"/>
              </a:lnSpc>
            </a:pPr>
            <a:r>
              <a:rPr lang="zh-CN" altLang="en-US" sz="2400" dirty="0">
                <a:solidFill>
                  <a:srgbClr val="000000"/>
                </a:solidFill>
                <a:latin typeface="Times New Roman" panose="02020603050405020304" pitchFamily="18" charset="0"/>
              </a:rPr>
              <a:t>先验概率分别为                                             。现有一待识别细胞，</a:t>
            </a:r>
          </a:p>
          <a:p>
            <a:pPr>
              <a:lnSpc>
                <a:spcPct val="125000"/>
              </a:lnSpc>
            </a:pPr>
            <a:r>
              <a:rPr lang="zh-CN" altLang="en-US" sz="2400" dirty="0">
                <a:solidFill>
                  <a:srgbClr val="000000"/>
                </a:solidFill>
                <a:latin typeface="Times New Roman" panose="02020603050405020304" pitchFamily="18" charset="0"/>
              </a:rPr>
              <a:t>其观察值为</a:t>
            </a:r>
            <a:r>
              <a:rPr lang="en-US" altLang="zh-CN" sz="2400" b="1" i="1" dirty="0">
                <a:solidFill>
                  <a:srgbClr val="000000"/>
                </a:solidFill>
                <a:latin typeface="Times New Roman" panose="02020603050405020304" pitchFamily="18" charset="0"/>
              </a:rPr>
              <a:t>X</a:t>
            </a:r>
            <a:r>
              <a:rPr lang="zh-CN" altLang="en-US" sz="2400" dirty="0">
                <a:solidFill>
                  <a:srgbClr val="000000"/>
                </a:solidFill>
                <a:latin typeface="Times New Roman" panose="02020603050405020304" pitchFamily="18" charset="0"/>
              </a:rPr>
              <a:t>，从类条件概</a:t>
            </a:r>
            <a:r>
              <a:rPr lang="zh-CN" altLang="en-US" sz="2400" dirty="0" smtClean="0">
                <a:solidFill>
                  <a:srgbClr val="000000"/>
                </a:solidFill>
                <a:latin typeface="Times New Roman" panose="02020603050405020304" pitchFamily="18" charset="0"/>
              </a:rPr>
              <a:t>率密度曲</a:t>
            </a:r>
            <a:r>
              <a:rPr lang="zh-CN" altLang="en-US" sz="2400" dirty="0">
                <a:solidFill>
                  <a:srgbClr val="000000"/>
                </a:solidFill>
                <a:latin typeface="Times New Roman" panose="02020603050405020304" pitchFamily="18" charset="0"/>
              </a:rPr>
              <a:t>线上查得：　　　　　   </a:t>
            </a:r>
          </a:p>
        </p:txBody>
      </p:sp>
      <p:graphicFrame>
        <p:nvGraphicFramePr>
          <p:cNvPr id="17426" name="Object 18"/>
          <p:cNvGraphicFramePr>
            <a:graphicFrameLocks noChangeAspect="1"/>
          </p:cNvGraphicFramePr>
          <p:nvPr>
            <p:extLst>
              <p:ext uri="{D42A27DB-BD31-4B8C-83A1-F6EECF244321}">
                <p14:modId xmlns:p14="http://schemas.microsoft.com/office/powerpoint/2010/main" val="3799458791"/>
              </p:ext>
            </p:extLst>
          </p:nvPr>
        </p:nvGraphicFramePr>
        <p:xfrm>
          <a:off x="2560364" y="714693"/>
          <a:ext cx="3379788" cy="430212"/>
        </p:xfrm>
        <a:graphic>
          <a:graphicData uri="http://schemas.openxmlformats.org/presentationml/2006/ole">
            <mc:AlternateContent xmlns:mc="http://schemas.openxmlformats.org/markup-compatibility/2006">
              <mc:Choice xmlns:v="urn:schemas-microsoft-com:vml" Requires="v">
                <p:oleObj spid="_x0000_s8865" name="公式" r:id="rId13" imgW="1713865" imgH="215900" progId="Equation.3">
                  <p:embed/>
                </p:oleObj>
              </mc:Choice>
              <mc:Fallback>
                <p:oleObj name="公式" r:id="rId13" imgW="1713865" imgH="215900" progId="Equation.3">
                  <p:embed/>
                  <p:pic>
                    <p:nvPicPr>
                      <p:cNvPr id="0" name="图片 847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60364" y="714693"/>
                        <a:ext cx="3379788" cy="430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25" name="Object 17"/>
          <p:cNvGraphicFramePr>
            <a:graphicFrameLocks noChangeAspect="1"/>
          </p:cNvGraphicFramePr>
          <p:nvPr/>
        </p:nvGraphicFramePr>
        <p:xfrm>
          <a:off x="2332038" y="1582738"/>
          <a:ext cx="1903412" cy="431800"/>
        </p:xfrm>
        <a:graphic>
          <a:graphicData uri="http://schemas.openxmlformats.org/presentationml/2006/ole">
            <mc:AlternateContent xmlns:mc="http://schemas.openxmlformats.org/markup-compatibility/2006">
              <mc:Choice xmlns:v="urn:schemas-microsoft-com:vml" Requires="v">
                <p:oleObj spid="_x0000_s8866" name="公式" r:id="rId15" imgW="951865" imgH="215900" progId="Equation.3">
                  <p:embed/>
                </p:oleObj>
              </mc:Choice>
              <mc:Fallback>
                <p:oleObj name="公式" r:id="rId15" imgW="951865" imgH="215900" progId="Equation.3">
                  <p:embed/>
                  <p:pic>
                    <p:nvPicPr>
                      <p:cNvPr id="0" name="图片 847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32038" y="1582738"/>
                        <a:ext cx="1903412"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24" name="Object 16"/>
          <p:cNvGraphicFramePr>
            <a:graphicFrameLocks noChangeAspect="1"/>
          </p:cNvGraphicFramePr>
          <p:nvPr/>
        </p:nvGraphicFramePr>
        <p:xfrm>
          <a:off x="4518025" y="1576388"/>
          <a:ext cx="1954213" cy="431800"/>
        </p:xfrm>
        <a:graphic>
          <a:graphicData uri="http://schemas.openxmlformats.org/presentationml/2006/ole">
            <mc:AlternateContent xmlns:mc="http://schemas.openxmlformats.org/markup-compatibility/2006">
              <mc:Choice xmlns:v="urn:schemas-microsoft-com:vml" Requires="v">
                <p:oleObj spid="_x0000_s8867" name="公式" r:id="rId17" imgW="977265" imgH="215900" progId="Equation.3">
                  <p:embed/>
                </p:oleObj>
              </mc:Choice>
              <mc:Fallback>
                <p:oleObj name="公式" r:id="rId17" imgW="977265" imgH="215900" progId="Equation.3">
                  <p:embed/>
                  <p:pic>
                    <p:nvPicPr>
                      <p:cNvPr id="0" name="图片 847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18025" y="1576388"/>
                        <a:ext cx="1954213"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30" name="Rectangle 22"/>
          <p:cNvSpPr>
            <a:spLocks noChangeArrowheads="1"/>
          </p:cNvSpPr>
          <p:nvPr/>
        </p:nvSpPr>
        <p:spPr bwMode="auto">
          <a:xfrm>
            <a:off x="355600" y="1992313"/>
            <a:ext cx="3127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dirty="0">
                <a:solidFill>
                  <a:srgbClr val="000000"/>
                </a:solidFill>
                <a:latin typeface="Times New Roman" panose="02020603050405020304" pitchFamily="18" charset="0"/>
              </a:rPr>
              <a:t>试对细胞</a:t>
            </a:r>
            <a:r>
              <a:rPr lang="en-US" altLang="zh-CN" sz="2400" b="1" i="1" dirty="0">
                <a:solidFill>
                  <a:srgbClr val="000000"/>
                </a:solidFill>
                <a:latin typeface="Times New Roman" panose="02020603050405020304" pitchFamily="18" charset="0"/>
              </a:rPr>
              <a:t>X</a:t>
            </a:r>
            <a:r>
              <a:rPr lang="zh-CN" altLang="en-US" sz="2400" dirty="0">
                <a:solidFill>
                  <a:srgbClr val="000000"/>
                </a:solidFill>
                <a:latin typeface="Times New Roman" panose="02020603050405020304" pitchFamily="18" charset="0"/>
              </a:rPr>
              <a:t>进行分类。</a:t>
            </a:r>
          </a:p>
        </p:txBody>
      </p:sp>
      <p:sp>
        <p:nvSpPr>
          <p:cNvPr id="17436" name="Rectangle 28"/>
          <p:cNvSpPr>
            <a:spLocks noChangeArrowheads="1"/>
          </p:cNvSpPr>
          <p:nvPr/>
        </p:nvSpPr>
        <p:spPr bwMode="auto">
          <a:xfrm>
            <a:off x="142875" y="2486025"/>
            <a:ext cx="500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nchorCtr="1">
            <a:spAutoFit/>
          </a:bodyPr>
          <a:lstStyle/>
          <a:p>
            <a:pPr eaLnBrk="0" hangingPunct="0"/>
            <a:r>
              <a:rPr lang="zh-CN" altLang="en-US" sz="2400">
                <a:solidFill>
                  <a:srgbClr val="000000"/>
                </a:solidFill>
                <a:latin typeface="Times New Roman" panose="02020603050405020304" pitchFamily="18" charset="0"/>
              </a:rPr>
              <a:t>解：</a:t>
            </a:r>
            <a:r>
              <a:rPr lang="en-US" altLang="zh-CN" sz="2400">
                <a:solidFill>
                  <a:srgbClr val="000000"/>
                </a:solidFill>
                <a:latin typeface="Times New Roman" panose="02020603050405020304" pitchFamily="18" charset="0"/>
              </a:rPr>
              <a:t>[</a:t>
            </a:r>
            <a:r>
              <a:rPr lang="zh-CN" altLang="en-US" sz="2400">
                <a:solidFill>
                  <a:srgbClr val="000000"/>
                </a:solidFill>
                <a:latin typeface="Times New Roman" panose="02020603050405020304" pitchFamily="18" charset="0"/>
              </a:rPr>
              <a:t>方法</a:t>
            </a:r>
            <a:r>
              <a:rPr lang="en-US" altLang="zh-CN" sz="2400">
                <a:solidFill>
                  <a:srgbClr val="000000"/>
                </a:solidFill>
                <a:latin typeface="Times New Roman" panose="02020603050405020304" pitchFamily="18" charset="0"/>
              </a:rPr>
              <a:t>1] </a:t>
            </a:r>
            <a:r>
              <a:rPr lang="zh-CN" altLang="en-US" sz="2400">
                <a:solidFill>
                  <a:srgbClr val="000000"/>
                </a:solidFill>
                <a:latin typeface="Times New Roman" panose="02020603050405020304" pitchFamily="18" charset="0"/>
              </a:rPr>
              <a:t>通过后验概率计算。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23"/>
                                        </p:tgtEl>
                                        <p:attrNameLst>
                                          <p:attrName>style.visibility</p:attrName>
                                        </p:attrNameLst>
                                      </p:cBhvr>
                                      <p:to>
                                        <p:strVal val="visible"/>
                                      </p:to>
                                    </p:set>
                                    <p:animEffect transition="in" filter="fade">
                                      <p:cBhvr>
                                        <p:cTn id="7" dur="500"/>
                                        <p:tgtEl>
                                          <p:spTgt spid="17423"/>
                                        </p:tgtEl>
                                      </p:cBhvr>
                                    </p:animEffect>
                                  </p:childTnLst>
                                </p:cTn>
                              </p:par>
                              <p:par>
                                <p:cTn id="8" presetID="10" presetClass="entr" presetSubtype="0" fill="hold" nodeType="withEffect">
                                  <p:stCondLst>
                                    <p:cond delay="0"/>
                                  </p:stCondLst>
                                  <p:childTnLst>
                                    <p:set>
                                      <p:cBhvr>
                                        <p:cTn id="9" dur="1" fill="hold">
                                          <p:stCondLst>
                                            <p:cond delay="0"/>
                                          </p:stCondLst>
                                        </p:cTn>
                                        <p:tgtEl>
                                          <p:spTgt spid="17422"/>
                                        </p:tgtEl>
                                        <p:attrNameLst>
                                          <p:attrName>style.visibility</p:attrName>
                                        </p:attrNameLst>
                                      </p:cBhvr>
                                      <p:to>
                                        <p:strVal val="visible"/>
                                      </p:to>
                                    </p:set>
                                    <p:animEffect transition="in" filter="fade">
                                      <p:cBhvr>
                                        <p:cTn id="10" dur="500"/>
                                        <p:tgtEl>
                                          <p:spTgt spid="1742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436"/>
                                        </p:tgtEl>
                                        <p:attrNameLst>
                                          <p:attrName>style.visibility</p:attrName>
                                        </p:attrNameLst>
                                      </p:cBhvr>
                                      <p:to>
                                        <p:strVal val="visible"/>
                                      </p:to>
                                    </p:set>
                                    <p:animEffect transition="in" filter="fade">
                                      <p:cBhvr>
                                        <p:cTn id="13" dur="500"/>
                                        <p:tgtEl>
                                          <p:spTgt spid="1743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7421"/>
                                        </p:tgtEl>
                                        <p:attrNameLst>
                                          <p:attrName>style.visibility</p:attrName>
                                        </p:attrNameLst>
                                      </p:cBhvr>
                                      <p:to>
                                        <p:strVal val="visible"/>
                                      </p:to>
                                    </p:set>
                                    <p:animEffect transition="in" filter="fade">
                                      <p:cBhvr>
                                        <p:cTn id="18" dur="500"/>
                                        <p:tgtEl>
                                          <p:spTgt spid="174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7420"/>
                                        </p:tgtEl>
                                        <p:attrNameLst>
                                          <p:attrName>style.visibility</p:attrName>
                                        </p:attrNameLst>
                                      </p:cBhvr>
                                      <p:to>
                                        <p:strVal val="visible"/>
                                      </p:to>
                                    </p:set>
                                    <p:animEffect transition="in" filter="fade">
                                      <p:cBhvr>
                                        <p:cTn id="23" dur="500"/>
                                        <p:tgtEl>
                                          <p:spTgt spid="17420"/>
                                        </p:tgtEl>
                                      </p:cBhvr>
                                    </p:animEffect>
                                  </p:childTnLst>
                                </p:cTn>
                              </p:par>
                              <p:par>
                                <p:cTn id="24" presetID="10" presetClass="entr" presetSubtype="0" fill="hold" nodeType="withEffect">
                                  <p:stCondLst>
                                    <p:cond delay="0"/>
                                  </p:stCondLst>
                                  <p:childTnLst>
                                    <p:set>
                                      <p:cBhvr>
                                        <p:cTn id="25" dur="1" fill="hold">
                                          <p:stCondLst>
                                            <p:cond delay="0"/>
                                          </p:stCondLst>
                                        </p:cTn>
                                        <p:tgtEl>
                                          <p:spTgt spid="17419"/>
                                        </p:tgtEl>
                                        <p:attrNameLst>
                                          <p:attrName>style.visibility</p:attrName>
                                        </p:attrNameLst>
                                      </p:cBhvr>
                                      <p:to>
                                        <p:strVal val="visible"/>
                                      </p:to>
                                    </p:set>
                                    <p:animEffect transition="in" filter="fade">
                                      <p:cBhvr>
                                        <p:cTn id="26" dur="500"/>
                                        <p:tgtEl>
                                          <p:spTgt spid="17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3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0" name="Rectangle 4"/>
          <p:cNvSpPr>
            <a:spLocks noChangeArrowheads="1"/>
          </p:cNvSpPr>
          <p:nvPr/>
        </p:nvSpPr>
        <p:spPr bwMode="auto">
          <a:xfrm>
            <a:off x="420688" y="485775"/>
            <a:ext cx="63277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400">
                <a:solidFill>
                  <a:srgbClr val="000000"/>
                </a:solidFill>
                <a:latin typeface="Times New Roman" panose="02020603050405020304" pitchFamily="18" charset="0"/>
              </a:rPr>
              <a:t>[</a:t>
            </a:r>
            <a:r>
              <a:rPr lang="zh-CN" altLang="en-US" sz="2400">
                <a:solidFill>
                  <a:srgbClr val="000000"/>
                </a:solidFill>
                <a:latin typeface="Times New Roman" panose="02020603050405020304" pitchFamily="18" charset="0"/>
              </a:rPr>
              <a:t>方法</a:t>
            </a:r>
            <a:r>
              <a:rPr lang="en-US" altLang="zh-CN" sz="2400">
                <a:solidFill>
                  <a:srgbClr val="000000"/>
                </a:solidFill>
                <a:latin typeface="Times New Roman" panose="02020603050405020304" pitchFamily="18" charset="0"/>
              </a:rPr>
              <a:t>2]</a:t>
            </a:r>
            <a:r>
              <a:rPr lang="zh-CN" altLang="en-US" sz="2400">
                <a:solidFill>
                  <a:srgbClr val="000000"/>
                </a:solidFill>
                <a:latin typeface="Times New Roman" panose="02020603050405020304" pitchFamily="18" charset="0"/>
              </a:rPr>
              <a:t>：利用先验概率和类概率密度计算。</a:t>
            </a:r>
          </a:p>
        </p:txBody>
      </p:sp>
      <p:graphicFrame>
        <p:nvGraphicFramePr>
          <p:cNvPr id="106504" name="Object 8"/>
          <p:cNvGraphicFramePr>
            <a:graphicFrameLocks noChangeAspect="1"/>
          </p:cNvGraphicFramePr>
          <p:nvPr/>
        </p:nvGraphicFramePr>
        <p:xfrm>
          <a:off x="2071688" y="998538"/>
          <a:ext cx="4341812" cy="431800"/>
        </p:xfrm>
        <a:graphic>
          <a:graphicData uri="http://schemas.openxmlformats.org/presentationml/2006/ole">
            <mc:AlternateContent xmlns:mc="http://schemas.openxmlformats.org/markup-compatibility/2006">
              <mc:Choice xmlns:v="urn:schemas-microsoft-com:vml" Requires="v">
                <p:oleObj spid="_x0000_s9552" name="公式" r:id="rId3" imgW="2171700" imgH="215900" progId="Equation.3">
                  <p:embed/>
                </p:oleObj>
              </mc:Choice>
              <mc:Fallback>
                <p:oleObj name="公式" r:id="rId3" imgW="2171700" imgH="215900" progId="Equation.3">
                  <p:embed/>
                  <p:pic>
                    <p:nvPicPr>
                      <p:cNvPr id="0" name="图片 93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1688" y="998538"/>
                        <a:ext cx="4341812"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503" name="Object 7"/>
          <p:cNvGraphicFramePr>
            <a:graphicFrameLocks noChangeAspect="1"/>
          </p:cNvGraphicFramePr>
          <p:nvPr/>
        </p:nvGraphicFramePr>
        <p:xfrm>
          <a:off x="2084388" y="1554163"/>
          <a:ext cx="4265612" cy="431800"/>
        </p:xfrm>
        <a:graphic>
          <a:graphicData uri="http://schemas.openxmlformats.org/presentationml/2006/ole">
            <mc:AlternateContent xmlns:mc="http://schemas.openxmlformats.org/markup-compatibility/2006">
              <mc:Choice xmlns:v="urn:schemas-microsoft-com:vml" Requires="v">
                <p:oleObj spid="_x0000_s9553" name="公式" r:id="rId5" imgW="2133600" imgH="215900" progId="Equation.3">
                  <p:embed/>
                </p:oleObj>
              </mc:Choice>
              <mc:Fallback>
                <p:oleObj name="公式" r:id="rId5" imgW="2133600" imgH="215900" progId="Equation.3">
                  <p:embed/>
                  <p:pic>
                    <p:nvPicPr>
                      <p:cNvPr id="0" name="图片 93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4388" y="1554163"/>
                        <a:ext cx="4265612"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502" name="Object 6"/>
          <p:cNvGraphicFramePr>
            <a:graphicFrameLocks noChangeAspect="1"/>
          </p:cNvGraphicFramePr>
          <p:nvPr/>
        </p:nvGraphicFramePr>
        <p:xfrm>
          <a:off x="2089150" y="2149475"/>
          <a:ext cx="4392613" cy="431800"/>
        </p:xfrm>
        <a:graphic>
          <a:graphicData uri="http://schemas.openxmlformats.org/presentationml/2006/ole">
            <mc:AlternateContent xmlns:mc="http://schemas.openxmlformats.org/markup-compatibility/2006">
              <mc:Choice xmlns:v="urn:schemas-microsoft-com:vml" Requires="v">
                <p:oleObj spid="_x0000_s9554" name="公式" r:id="rId7" imgW="2197100" imgH="215900" progId="Equation.3">
                  <p:embed/>
                </p:oleObj>
              </mc:Choice>
              <mc:Fallback>
                <p:oleObj name="公式" r:id="rId7" imgW="2197100" imgH="215900" progId="Equation.3">
                  <p:embed/>
                  <p:pic>
                    <p:nvPicPr>
                      <p:cNvPr id="0" name="图片 93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89150" y="2149475"/>
                        <a:ext cx="4392613"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6515" name="Group 19"/>
          <p:cNvGrpSpPr/>
          <p:nvPr/>
        </p:nvGrpSpPr>
        <p:grpSpPr bwMode="auto">
          <a:xfrm>
            <a:off x="2089150" y="2740025"/>
            <a:ext cx="3429000" cy="461963"/>
            <a:chOff x="1316" y="1726"/>
            <a:chExt cx="2160" cy="291"/>
          </a:xfrm>
        </p:grpSpPr>
        <p:graphicFrame>
          <p:nvGraphicFramePr>
            <p:cNvPr id="106513" name="Object 17"/>
            <p:cNvGraphicFramePr>
              <a:graphicFrameLocks noChangeAspect="1"/>
            </p:cNvGraphicFramePr>
            <p:nvPr/>
          </p:nvGraphicFramePr>
          <p:xfrm>
            <a:off x="1316" y="1745"/>
            <a:ext cx="746" cy="272"/>
          </p:xfrm>
          <a:graphic>
            <a:graphicData uri="http://schemas.openxmlformats.org/presentationml/2006/ole">
              <mc:AlternateContent xmlns:mc="http://schemas.openxmlformats.org/markup-compatibility/2006">
                <mc:Choice xmlns:v="urn:schemas-microsoft-com:vml" Requires="v">
                  <p:oleObj spid="_x0000_s9555" name="公式" r:id="rId9" imgW="596900" imgH="215900" progId="Equation.3">
                    <p:embed/>
                  </p:oleObj>
                </mc:Choice>
                <mc:Fallback>
                  <p:oleObj name="公式" r:id="rId9" imgW="596900" imgH="215900" progId="Equation.3">
                    <p:embed/>
                    <p:pic>
                      <p:nvPicPr>
                        <p:cNvPr id="0" name="图片 935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16" y="1745"/>
                          <a:ext cx="746"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514" name="Rectangle 18"/>
            <p:cNvSpPr>
              <a:spLocks noChangeArrowheads="1"/>
            </p:cNvSpPr>
            <p:nvPr/>
          </p:nvSpPr>
          <p:spPr bwMode="auto">
            <a:xfrm>
              <a:off x="2018" y="1726"/>
              <a:ext cx="1458" cy="288"/>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，是正常细胞。</a:t>
              </a:r>
              <a:endParaRPr lang="zh-CN" altLang="en-US" sz="2400">
                <a:solidFill>
                  <a:srgbClr val="000000"/>
                </a:solidFill>
                <a:latin typeface="Arial" panose="020B0604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22" name="Group 18"/>
          <p:cNvGrpSpPr/>
          <p:nvPr/>
        </p:nvGrpSpPr>
        <p:grpSpPr bwMode="auto">
          <a:xfrm>
            <a:off x="285750" y="4886325"/>
            <a:ext cx="8599488" cy="1550988"/>
            <a:chOff x="208" y="2002"/>
            <a:chExt cx="5489" cy="977"/>
          </a:xfrm>
        </p:grpSpPr>
        <p:sp>
          <p:nvSpPr>
            <p:cNvPr id="21521" name="Rectangle 17"/>
            <p:cNvSpPr>
              <a:spLocks noChangeArrowheads="1"/>
            </p:cNvSpPr>
            <p:nvPr/>
          </p:nvSpPr>
          <p:spPr bwMode="auto">
            <a:xfrm>
              <a:off x="343" y="2055"/>
              <a:ext cx="5218" cy="924"/>
            </a:xfrm>
            <a:prstGeom prst="rect">
              <a:avLst/>
            </a:prstGeom>
            <a:ln/>
            <a:extLst/>
          </p:spPr>
          <p:style>
            <a:lnRef idx="1">
              <a:schemeClr val="accent1"/>
            </a:lnRef>
            <a:fillRef idx="2">
              <a:schemeClr val="accent1"/>
            </a:fillRef>
            <a:effectRef idx="1">
              <a:schemeClr val="accent1"/>
            </a:effectRef>
            <a:fontRef idx="minor">
              <a:schemeClr val="dk1"/>
            </a:fontRef>
          </p:style>
          <p:txBody>
            <a:bodyPr lIns="90000" tIns="46800" rIns="90000" bIns="46800" anchor="ctr">
              <a:spAutoFit/>
            </a:bodyPr>
            <a:lstStyle/>
            <a:p>
              <a:pPr algn="ctr"/>
              <a:endParaRPr lang="zh-CN" altLang="en-US" sz="2400">
                <a:solidFill>
                  <a:srgbClr val="000000"/>
                </a:solidFill>
                <a:latin typeface="Times New Roman" panose="02020603050405020304" pitchFamily="18" charset="0"/>
              </a:endParaRPr>
            </a:p>
          </p:txBody>
        </p:sp>
        <p:sp>
          <p:nvSpPr>
            <p:cNvPr id="21518" name="Rectangle 14"/>
            <p:cNvSpPr>
              <a:spLocks noChangeArrowheads="1"/>
            </p:cNvSpPr>
            <p:nvPr/>
          </p:nvSpPr>
          <p:spPr bwMode="auto">
            <a:xfrm>
              <a:off x="208" y="2002"/>
              <a:ext cx="5489" cy="967"/>
            </a:xfrm>
            <a:prstGeom prst="rect">
              <a:avLst/>
            </a:prstGeom>
            <a:ln/>
            <a:extLst/>
          </p:spPr>
          <p:style>
            <a:lnRef idx="1">
              <a:schemeClr val="accent1"/>
            </a:lnRef>
            <a:fillRef idx="2">
              <a:schemeClr val="accent1"/>
            </a:fillRef>
            <a:effectRef idx="1">
              <a:schemeClr val="accent1"/>
            </a:effectRef>
            <a:fontRef idx="minor">
              <a:schemeClr val="dk1"/>
            </a:fontRef>
          </p:style>
          <p:txBody>
            <a:bodyPr lIns="90000" tIns="46800" rIns="90000" bIns="46800" anchor="b" anchorCtr="1">
              <a:spAutoFit/>
            </a:bodyPr>
            <a:lstStyle/>
            <a:p>
              <a:pPr>
                <a:lnSpc>
                  <a:spcPct val="130000"/>
                </a:lnSpc>
              </a:pPr>
              <a:r>
                <a:rPr lang="zh-CN" altLang="en-US" sz="2400" dirty="0">
                  <a:solidFill>
                    <a:srgbClr val="000000"/>
                  </a:solidFill>
                  <a:latin typeface="Times New Roman" panose="02020603050405020304" pitchFamily="18" charset="0"/>
                </a:rPr>
                <a:t>最小风险贝叶斯决策基本思想：</a:t>
              </a:r>
            </a:p>
            <a:p>
              <a:pPr>
                <a:lnSpc>
                  <a:spcPct val="130000"/>
                </a:lnSpc>
              </a:pPr>
              <a:r>
                <a:rPr lang="zh-CN" altLang="en-US" sz="2400" dirty="0">
                  <a:solidFill>
                    <a:srgbClr val="000000"/>
                  </a:solidFill>
                  <a:latin typeface="Times New Roman" panose="02020603050405020304" pitchFamily="18" charset="0"/>
                </a:rPr>
                <a:t>        以各种错误分类所造成</a:t>
              </a:r>
              <a:r>
                <a:rPr lang="zh-CN" altLang="en-US" sz="2400" dirty="0" smtClean="0">
                  <a:solidFill>
                    <a:srgbClr val="000000"/>
                  </a:solidFill>
                  <a:latin typeface="Times New Roman" panose="02020603050405020304" pitchFamily="18" charset="0"/>
                </a:rPr>
                <a:t>的</a:t>
              </a:r>
              <a:r>
                <a:rPr lang="zh-CN" altLang="en-US" sz="2400" dirty="0">
                  <a:solidFill>
                    <a:srgbClr val="993300"/>
                  </a:solidFill>
                  <a:latin typeface="Times New Roman" panose="02020603050405020304" pitchFamily="18" charset="0"/>
                </a:rPr>
                <a:t>条件</a:t>
              </a:r>
              <a:r>
                <a:rPr lang="zh-CN" altLang="en-US" sz="2400" dirty="0" smtClean="0">
                  <a:solidFill>
                    <a:srgbClr val="993300"/>
                  </a:solidFill>
                  <a:latin typeface="Times New Roman" panose="02020603050405020304" pitchFamily="18" charset="0"/>
                </a:rPr>
                <a:t>风险（后验风险</a:t>
              </a:r>
              <a:r>
                <a:rPr lang="zh-CN" altLang="en-US" sz="2400" dirty="0">
                  <a:solidFill>
                    <a:srgbClr val="993300"/>
                  </a:solidFill>
                  <a:latin typeface="Times New Roman" panose="02020603050405020304" pitchFamily="18" charset="0"/>
                </a:rPr>
                <a:t>）最小化 </a:t>
              </a:r>
              <a:r>
                <a:rPr lang="zh-CN" altLang="en-US" sz="2400" dirty="0" smtClean="0">
                  <a:solidFill>
                    <a:srgbClr val="472858"/>
                  </a:solidFill>
                  <a:latin typeface="Times New Roman" panose="02020603050405020304" pitchFamily="18" charset="0"/>
                </a:rPr>
                <a:t>作为判别规</a:t>
              </a:r>
              <a:r>
                <a:rPr lang="zh-CN" altLang="en-US" sz="2400" dirty="0">
                  <a:solidFill>
                    <a:srgbClr val="472858"/>
                  </a:solidFill>
                  <a:latin typeface="Times New Roman" panose="02020603050405020304" pitchFamily="18" charset="0"/>
                </a:rPr>
                <a:t>则</a:t>
              </a:r>
              <a:r>
                <a:rPr lang="zh-CN" altLang="en-US" sz="2400" dirty="0">
                  <a:solidFill>
                    <a:srgbClr val="000000"/>
                  </a:solidFill>
                  <a:latin typeface="Times New Roman" panose="02020603050405020304" pitchFamily="18" charset="0"/>
                </a:rPr>
                <a:t>，进行</a:t>
              </a:r>
              <a:r>
                <a:rPr lang="zh-CN" altLang="en-US" sz="2400" dirty="0" smtClean="0">
                  <a:solidFill>
                    <a:srgbClr val="000000"/>
                  </a:solidFill>
                  <a:latin typeface="Times New Roman" panose="02020603050405020304" pitchFamily="18" charset="0"/>
                </a:rPr>
                <a:t>分类决策</a:t>
              </a:r>
              <a:r>
                <a:rPr lang="zh-CN" altLang="en-US" sz="2400" dirty="0">
                  <a:solidFill>
                    <a:srgbClr val="000000"/>
                  </a:solidFill>
                  <a:latin typeface="Times New Roman" panose="02020603050405020304" pitchFamily="18" charset="0"/>
                </a:rPr>
                <a:t>。</a:t>
              </a:r>
            </a:p>
          </p:txBody>
        </p:sp>
      </p:grpSp>
      <p:sp>
        <p:nvSpPr>
          <p:cNvPr id="21514" name="Rectangle 10"/>
          <p:cNvSpPr>
            <a:spLocks noChangeArrowheads="1"/>
          </p:cNvSpPr>
          <p:nvPr/>
        </p:nvSpPr>
        <p:spPr bwMode="auto">
          <a:xfrm>
            <a:off x="454025" y="325290"/>
            <a:ext cx="417195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r>
              <a:rPr lang="en-US" altLang="zh-CN" sz="2400" b="1" dirty="0" smtClean="0">
                <a:solidFill>
                  <a:srgbClr val="0070C0"/>
                </a:solidFill>
                <a:latin typeface="Times New Roman" panose="02020603050405020304" pitchFamily="18" charset="0"/>
              </a:rPr>
              <a:t>2.2   </a:t>
            </a:r>
            <a:r>
              <a:rPr lang="zh-CN" altLang="en-US" sz="2400" b="1" dirty="0">
                <a:solidFill>
                  <a:srgbClr val="0070C0"/>
                </a:solidFill>
                <a:latin typeface="Times New Roman" panose="02020603050405020304" pitchFamily="18" charset="0"/>
              </a:rPr>
              <a:t>最小风险贝叶斯决策</a:t>
            </a:r>
          </a:p>
        </p:txBody>
      </p:sp>
      <p:sp>
        <p:nvSpPr>
          <p:cNvPr id="21516" name="Rectangle 12"/>
          <p:cNvSpPr>
            <a:spLocks noChangeArrowheads="1"/>
          </p:cNvSpPr>
          <p:nvPr/>
        </p:nvSpPr>
        <p:spPr bwMode="auto">
          <a:xfrm>
            <a:off x="142875" y="836633"/>
            <a:ext cx="5416550" cy="1479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indent="30480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pPr>
            <a:r>
              <a:rPr lang="en-US" altLang="zh-CN" sz="2400" b="1" dirty="0">
                <a:solidFill>
                  <a:srgbClr val="0070C0"/>
                </a:solidFill>
                <a:latin typeface="Times New Roman" panose="02020603050405020304" pitchFamily="18" charset="0"/>
              </a:rPr>
              <a:t>1. </a:t>
            </a:r>
            <a:r>
              <a:rPr lang="zh-CN" altLang="en-US" sz="2400" b="1" dirty="0">
                <a:solidFill>
                  <a:srgbClr val="0070C0"/>
                </a:solidFill>
                <a:latin typeface="Times New Roman" panose="02020603050405020304" pitchFamily="18" charset="0"/>
              </a:rPr>
              <a:t>风险的概念</a:t>
            </a:r>
            <a:endParaRPr lang="zh-CN" altLang="en-US" sz="2400" dirty="0">
              <a:solidFill>
                <a:srgbClr val="0070C0"/>
              </a:solidFill>
              <a:latin typeface="Times New Roman" panose="02020603050405020304" pitchFamily="18" charset="0"/>
            </a:endParaRPr>
          </a:p>
          <a:p>
            <a:pPr>
              <a:lnSpc>
                <a:spcPct val="125000"/>
              </a:lnSpc>
            </a:pPr>
            <a:r>
              <a:rPr lang="zh-CN" altLang="en-US" sz="2400" dirty="0">
                <a:solidFill>
                  <a:srgbClr val="000000"/>
                </a:solidFill>
                <a:latin typeface="Times New Roman" panose="02020603050405020304" pitchFamily="18" charset="0"/>
              </a:rPr>
              <a:t>        * 自动灭火</a:t>
            </a:r>
            <a:r>
              <a:rPr lang="zh-CN" altLang="en-US" sz="2400" dirty="0" smtClean="0">
                <a:solidFill>
                  <a:srgbClr val="000000"/>
                </a:solidFill>
                <a:latin typeface="Times New Roman" panose="02020603050405020304" pitchFamily="18" charset="0"/>
              </a:rPr>
              <a:t>系统</a:t>
            </a:r>
            <a:endParaRPr lang="zh-CN" altLang="en-US" sz="2400" dirty="0">
              <a:solidFill>
                <a:srgbClr val="000000"/>
              </a:solidFill>
              <a:latin typeface="Times New Roman" panose="02020603050405020304" pitchFamily="18" charset="0"/>
            </a:endParaRPr>
          </a:p>
          <a:p>
            <a:pPr eaLnBrk="0" hangingPunct="0">
              <a:lnSpc>
                <a:spcPct val="125000"/>
              </a:lnSpc>
            </a:pPr>
            <a:r>
              <a:rPr lang="zh-CN" altLang="en-US" sz="2400" dirty="0">
                <a:solidFill>
                  <a:srgbClr val="000000"/>
                </a:solidFill>
                <a:latin typeface="Times New Roman" panose="02020603050405020304" pitchFamily="18" charset="0"/>
              </a:rPr>
              <a:t>        * </a:t>
            </a:r>
            <a:r>
              <a:rPr lang="zh-CN" altLang="en-US" sz="2400" dirty="0" smtClean="0">
                <a:solidFill>
                  <a:srgbClr val="000000"/>
                </a:solidFill>
                <a:latin typeface="Times New Roman" panose="02020603050405020304" pitchFamily="18" charset="0"/>
              </a:rPr>
              <a:t>恶性疾病诊断</a:t>
            </a:r>
            <a:endParaRPr lang="zh-CN" altLang="en-US" sz="2400" dirty="0">
              <a:solidFill>
                <a:srgbClr val="000000"/>
              </a:solidFill>
              <a:latin typeface="Times New Roman" panose="02020603050405020304" pitchFamily="18" charset="0"/>
            </a:endParaRPr>
          </a:p>
        </p:txBody>
      </p:sp>
      <p:sp>
        <p:nvSpPr>
          <p:cNvPr id="21519" name="Rectangle 15"/>
          <p:cNvSpPr>
            <a:spLocks noChangeArrowheads="1"/>
          </p:cNvSpPr>
          <p:nvPr/>
        </p:nvSpPr>
        <p:spPr bwMode="auto">
          <a:xfrm>
            <a:off x="433388" y="2336800"/>
            <a:ext cx="8621712"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r>
              <a:rPr lang="zh-CN" altLang="en-US" sz="2400">
                <a:solidFill>
                  <a:srgbClr val="000000"/>
                </a:solidFill>
                <a:latin typeface="Times New Roman" panose="02020603050405020304" pitchFamily="18" charset="0"/>
              </a:rPr>
              <a:t>不同的错判造成的损失不同，因此风险不同，两者紧密相连 。</a:t>
            </a:r>
          </a:p>
        </p:txBody>
      </p:sp>
      <p:sp>
        <p:nvSpPr>
          <p:cNvPr id="21520" name="Rectangle 16"/>
          <p:cNvSpPr>
            <a:spLocks noChangeArrowheads="1"/>
          </p:cNvSpPr>
          <p:nvPr/>
        </p:nvSpPr>
        <p:spPr bwMode="auto">
          <a:xfrm>
            <a:off x="285750" y="3038516"/>
            <a:ext cx="8505825" cy="1479509"/>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nchorCtr="1">
            <a:spAutoFit/>
          </a:bodyPr>
          <a:lstStyle/>
          <a:p>
            <a:pPr>
              <a:lnSpc>
                <a:spcPct val="125000"/>
              </a:lnSpc>
            </a:pPr>
            <a:r>
              <a:rPr lang="en-US" altLang="zh-CN" sz="2400" dirty="0">
                <a:solidFill>
                  <a:srgbClr val="000000"/>
                </a:solidFill>
                <a:latin typeface="Times New Roman" panose="02020603050405020304" pitchFamily="18" charset="0"/>
              </a:rPr>
              <a:t>        </a:t>
            </a:r>
            <a:r>
              <a:rPr lang="zh-CN" altLang="en-US" sz="2400" dirty="0">
                <a:solidFill>
                  <a:srgbClr val="000000"/>
                </a:solidFill>
                <a:latin typeface="Times New Roman" panose="02020603050405020304" pitchFamily="18" charset="0"/>
              </a:rPr>
              <a:t>考虑到对某一类的错判要比对另一类的错判更为关键，</a:t>
            </a:r>
          </a:p>
          <a:p>
            <a:pPr>
              <a:lnSpc>
                <a:spcPct val="125000"/>
              </a:lnSpc>
            </a:pPr>
            <a:r>
              <a:rPr lang="zh-CN" altLang="en-US" sz="2400" dirty="0">
                <a:solidFill>
                  <a:srgbClr val="000000"/>
                </a:solidFill>
                <a:latin typeface="Times New Roman" panose="02020603050405020304" pitchFamily="18" charset="0"/>
              </a:rPr>
              <a:t>把最小错误率的贝叶斯判决做一些修改，提出了</a:t>
            </a:r>
            <a:r>
              <a:rPr lang="zh-CN" altLang="en-US" sz="2400" dirty="0" smtClean="0">
                <a:solidFill>
                  <a:srgbClr val="000000"/>
                </a:solidFill>
                <a:latin typeface="Times New Roman" panose="02020603050405020304" pitchFamily="18" charset="0"/>
              </a:rPr>
              <a:t>“</a:t>
            </a:r>
            <a:r>
              <a:rPr lang="zh-CN" altLang="en-US" sz="2400" dirty="0" smtClean="0">
                <a:solidFill>
                  <a:srgbClr val="993300"/>
                </a:solidFill>
                <a:latin typeface="Times New Roman" panose="02020603050405020304" pitchFamily="18" charset="0"/>
              </a:rPr>
              <a:t>条件风险</a:t>
            </a:r>
            <a:r>
              <a:rPr lang="zh-CN" altLang="en-US" sz="2400" dirty="0" smtClean="0">
                <a:solidFill>
                  <a:srgbClr val="000000"/>
                </a:solidFill>
                <a:latin typeface="Times New Roman" panose="02020603050405020304" pitchFamily="18" charset="0"/>
              </a:rPr>
              <a:t>” </a:t>
            </a:r>
            <a:r>
              <a:rPr lang="zh-CN" altLang="en-US" sz="2400" dirty="0">
                <a:solidFill>
                  <a:srgbClr val="000000"/>
                </a:solidFill>
                <a:latin typeface="Times New Roman" panose="02020603050405020304" pitchFamily="18" charset="0"/>
              </a:rPr>
              <a:t>的概念。</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22"/>
                                        </p:tgtEl>
                                        <p:attrNameLst>
                                          <p:attrName>style.visibility</p:attrName>
                                        </p:attrNameLst>
                                      </p:cBhvr>
                                      <p:to>
                                        <p:strVal val="visible"/>
                                      </p:to>
                                    </p:set>
                                    <p:animEffect transition="in" filter="fade">
                                      <p:cBhvr>
                                        <p:cTn id="7" dur="500"/>
                                        <p:tgtEl>
                                          <p:spTgt spid="215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520"/>
                                        </p:tgtEl>
                                        <p:attrNameLst>
                                          <p:attrName>style.visibility</p:attrName>
                                        </p:attrNameLst>
                                      </p:cBhvr>
                                      <p:to>
                                        <p:strVal val="visible"/>
                                      </p:to>
                                    </p:set>
                                    <p:animEffect transition="in" filter="fade">
                                      <p:cBhvr>
                                        <p:cTn id="10" dur="500"/>
                                        <p:tgtEl>
                                          <p:spTgt spid="21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2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12" name="Rectangle 60"/>
          <p:cNvSpPr>
            <a:spLocks noChangeArrowheads="1"/>
          </p:cNvSpPr>
          <p:nvPr/>
        </p:nvSpPr>
        <p:spPr bwMode="auto">
          <a:xfrm>
            <a:off x="850900" y="2518916"/>
            <a:ext cx="7493000" cy="1054100"/>
          </a:xfrm>
          <a:prstGeom prst="rect">
            <a:avLst/>
          </a:prstGeom>
          <a:solidFill>
            <a:srgbClr val="FFFF99">
              <a:alpha val="72000"/>
            </a:srgbClr>
          </a:solidFill>
          <a:ln>
            <a:noFill/>
          </a:ln>
          <a:effectLst/>
          <a:extLs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endParaRPr lang="zh-CN" altLang="en-US" sz="2400">
              <a:solidFill>
                <a:srgbClr val="000000"/>
              </a:solidFill>
              <a:latin typeface="Times New Roman" panose="02020603050405020304" pitchFamily="18" charset="0"/>
            </a:endParaRPr>
          </a:p>
        </p:txBody>
      </p:sp>
      <p:sp>
        <p:nvSpPr>
          <p:cNvPr id="23594" name="Rectangle 42"/>
          <p:cNvSpPr>
            <a:spLocks noChangeArrowheads="1"/>
          </p:cNvSpPr>
          <p:nvPr/>
        </p:nvSpPr>
        <p:spPr bwMode="auto">
          <a:xfrm>
            <a:off x="190500" y="553581"/>
            <a:ext cx="8790434" cy="1867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lvl1pPr indent="30480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0" eaLnBrk="0" hangingPunct="0">
              <a:lnSpc>
                <a:spcPct val="120000"/>
              </a:lnSpc>
            </a:pPr>
            <a:r>
              <a:rPr lang="zh-CN" altLang="en-US" sz="2400" dirty="0" smtClean="0">
                <a:solidFill>
                  <a:srgbClr val="000000"/>
                </a:solidFill>
                <a:latin typeface="Times New Roman" panose="02020603050405020304" pitchFamily="18" charset="0"/>
              </a:rPr>
              <a:t>    对</a:t>
            </a:r>
            <a:r>
              <a:rPr lang="en-US" altLang="zh-CN" sz="2400" i="1" dirty="0">
                <a:solidFill>
                  <a:srgbClr val="000000"/>
                </a:solidFill>
                <a:latin typeface="Times New Roman" panose="02020603050405020304" pitchFamily="18" charset="0"/>
              </a:rPr>
              <a:t>M</a:t>
            </a:r>
            <a:r>
              <a:rPr lang="zh-CN" altLang="en-US" sz="2400" dirty="0">
                <a:solidFill>
                  <a:srgbClr val="000000"/>
                </a:solidFill>
                <a:latin typeface="Times New Roman" panose="02020603050405020304" pitchFamily="18" charset="0"/>
              </a:rPr>
              <a:t>类问题，</a:t>
            </a:r>
            <a:r>
              <a:rPr lang="zh-CN" altLang="en-US" sz="2400" dirty="0" smtClean="0">
                <a:solidFill>
                  <a:srgbClr val="000000"/>
                </a:solidFill>
                <a:latin typeface="Times New Roman" panose="02020603050405020304" pitchFamily="18" charset="0"/>
              </a:rPr>
              <a:t>如果把观察</a:t>
            </a:r>
            <a:r>
              <a:rPr lang="zh-CN" altLang="en-US" sz="2400" dirty="0">
                <a:solidFill>
                  <a:srgbClr val="000000"/>
                </a:solidFill>
                <a:latin typeface="Times New Roman" panose="02020603050405020304" pitchFamily="18" charset="0"/>
              </a:rPr>
              <a:t>样本</a:t>
            </a:r>
            <a:r>
              <a:rPr lang="en-US" altLang="zh-CN" sz="2400" b="1" i="1" dirty="0" smtClean="0">
                <a:solidFill>
                  <a:srgbClr val="000000"/>
                </a:solidFill>
                <a:latin typeface="Times New Roman" panose="02020603050405020304" pitchFamily="18" charset="0"/>
              </a:rPr>
              <a:t>X</a:t>
            </a:r>
            <a:r>
              <a:rPr lang="zh-CN" altLang="en-US" sz="2400" dirty="0" smtClean="0">
                <a:solidFill>
                  <a:srgbClr val="000000"/>
                </a:solidFill>
                <a:latin typeface="Times New Roman" panose="02020603050405020304" pitchFamily="18" charset="0"/>
              </a:rPr>
              <a:t>判定为</a:t>
            </a:r>
            <a:r>
              <a:rPr lang="el-GR" altLang="zh-CN" sz="2400" i="1" dirty="0" smtClean="0">
                <a:solidFill>
                  <a:srgbClr val="000000"/>
                </a:solidFill>
                <a:latin typeface="Times New Roman" panose="02020603050405020304" pitchFamily="18" charset="0"/>
              </a:rPr>
              <a:t>ω</a:t>
            </a:r>
            <a:r>
              <a:rPr lang="el-GR" altLang="zh-CN" sz="2400" i="1" baseline="-25000" dirty="0" smtClean="0">
                <a:solidFill>
                  <a:srgbClr val="000000"/>
                </a:solidFill>
                <a:latin typeface="Times New Roman" panose="02020603050405020304" pitchFamily="18" charset="0"/>
              </a:rPr>
              <a:t>i</a:t>
            </a:r>
            <a:r>
              <a:rPr lang="zh-CN" altLang="en-US" sz="2400" dirty="0" smtClean="0">
                <a:solidFill>
                  <a:srgbClr val="000000"/>
                </a:solidFill>
                <a:latin typeface="Times New Roman" panose="02020603050405020304" pitchFamily="18" charset="0"/>
              </a:rPr>
              <a:t>类记为</a:t>
            </a:r>
            <a:r>
              <a:rPr lang="zh-CN" altLang="en-US" sz="2400" dirty="0">
                <a:solidFill>
                  <a:srgbClr val="000000"/>
                </a:solidFill>
                <a:latin typeface="Times New Roman" panose="02020603050405020304" pitchFamily="18" charset="0"/>
              </a:rPr>
              <a:t>决策</a:t>
            </a:r>
            <a:r>
              <a:rPr lang="en-US" altLang="zh-CN" sz="2400" i="1" dirty="0" err="1" smtClean="0">
                <a:solidFill>
                  <a:srgbClr val="000000"/>
                </a:solidFill>
                <a:latin typeface="Times New Roman" panose="02020603050405020304" pitchFamily="18" charset="0"/>
              </a:rPr>
              <a:t>a</a:t>
            </a:r>
            <a:r>
              <a:rPr lang="en-US" altLang="zh-CN" sz="2400" i="1" baseline="-25000" dirty="0" err="1" smtClean="0">
                <a:solidFill>
                  <a:srgbClr val="000000"/>
                </a:solidFill>
                <a:latin typeface="Times New Roman" panose="02020603050405020304" pitchFamily="18" charset="0"/>
              </a:rPr>
              <a:t>i</a:t>
            </a:r>
            <a:r>
              <a:rPr lang="zh-CN" altLang="en-US" sz="2400" dirty="0" smtClean="0">
                <a:solidFill>
                  <a:srgbClr val="000000"/>
                </a:solidFill>
                <a:latin typeface="Times New Roman" panose="02020603050405020304" pitchFamily="18" charset="0"/>
              </a:rPr>
              <a:t>，则</a:t>
            </a:r>
            <a:r>
              <a:rPr lang="zh-CN" altLang="en-US" sz="2400" b="1" dirty="0" smtClean="0">
                <a:solidFill>
                  <a:srgbClr val="C00000"/>
                </a:solidFill>
                <a:latin typeface="Times New Roman" panose="02020603050405020304" pitchFamily="18" charset="0"/>
              </a:rPr>
              <a:t>决策</a:t>
            </a:r>
            <a:r>
              <a:rPr lang="en-US" altLang="zh-CN" sz="2400" i="1" dirty="0" err="1" smtClean="0">
                <a:solidFill>
                  <a:srgbClr val="C00000"/>
                </a:solidFill>
                <a:latin typeface="Times New Roman" panose="02020603050405020304" pitchFamily="18" charset="0"/>
              </a:rPr>
              <a:t>a</a:t>
            </a:r>
            <a:r>
              <a:rPr lang="en-US" altLang="zh-CN" sz="2400" i="1" baseline="-25000" dirty="0" err="1" smtClean="0">
                <a:solidFill>
                  <a:srgbClr val="C00000"/>
                </a:solidFill>
                <a:latin typeface="Times New Roman" panose="02020603050405020304" pitchFamily="18" charset="0"/>
              </a:rPr>
              <a:t>i</a:t>
            </a:r>
            <a:r>
              <a:rPr lang="zh-CN" altLang="en-US" sz="2400" b="1" dirty="0">
                <a:solidFill>
                  <a:srgbClr val="C00000"/>
                </a:solidFill>
                <a:latin typeface="Times New Roman" panose="02020603050405020304" pitchFamily="18" charset="0"/>
              </a:rPr>
              <a:t>的</a:t>
            </a:r>
            <a:r>
              <a:rPr lang="zh-CN" altLang="en-US" sz="2400" b="1" dirty="0" smtClean="0">
                <a:solidFill>
                  <a:srgbClr val="C00000"/>
                </a:solidFill>
                <a:latin typeface="Times New Roman" panose="02020603050405020304" pitchFamily="18" charset="0"/>
              </a:rPr>
              <a:t>条件风险</a:t>
            </a:r>
            <a:r>
              <a:rPr lang="en-US" altLang="zh-CN" sz="2400" i="1" dirty="0" err="1">
                <a:solidFill>
                  <a:srgbClr val="993300"/>
                </a:solidFill>
                <a:latin typeface="Times New Roman" panose="02020603050405020304" pitchFamily="18" charset="0"/>
              </a:rPr>
              <a:t>r</a:t>
            </a:r>
            <a:r>
              <a:rPr lang="en-US" altLang="zh-CN" sz="2400" i="1" baseline="-25000" dirty="0" err="1">
                <a:solidFill>
                  <a:srgbClr val="993300"/>
                </a:solidFill>
                <a:latin typeface="Times New Roman" panose="02020603050405020304" pitchFamily="18" charset="0"/>
              </a:rPr>
              <a:t>i</a:t>
            </a:r>
            <a:r>
              <a:rPr lang="en-US" altLang="zh-CN" sz="2400" dirty="0">
                <a:solidFill>
                  <a:srgbClr val="993300"/>
                </a:solidFill>
                <a:latin typeface="Times New Roman" panose="02020603050405020304" pitchFamily="18" charset="0"/>
              </a:rPr>
              <a:t>(</a:t>
            </a:r>
            <a:r>
              <a:rPr lang="en-US" altLang="zh-CN" sz="2400" b="1" i="1" dirty="0">
                <a:solidFill>
                  <a:srgbClr val="993300"/>
                </a:solidFill>
                <a:latin typeface="Times New Roman" panose="02020603050405020304" pitchFamily="18" charset="0"/>
              </a:rPr>
              <a:t>X</a:t>
            </a:r>
            <a:r>
              <a:rPr lang="en-US" altLang="zh-CN" sz="2400" dirty="0" smtClean="0">
                <a:solidFill>
                  <a:srgbClr val="993300"/>
                </a:solidFill>
                <a:latin typeface="Times New Roman" panose="02020603050405020304" pitchFamily="18" charset="0"/>
              </a:rPr>
              <a:t>) </a:t>
            </a:r>
            <a:r>
              <a:rPr lang="zh-CN" altLang="en-US" sz="2400" dirty="0" smtClean="0">
                <a:latin typeface="Times New Roman" panose="02020603050405020304" pitchFamily="18" charset="0"/>
              </a:rPr>
              <a:t>是</a:t>
            </a:r>
            <a:r>
              <a:rPr lang="zh-CN" altLang="en-US" sz="2400" dirty="0" smtClean="0">
                <a:solidFill>
                  <a:srgbClr val="000000"/>
                </a:solidFill>
                <a:latin typeface="Times New Roman" panose="02020603050405020304" pitchFamily="18" charset="0"/>
              </a:rPr>
              <a:t>指</a:t>
            </a:r>
            <a:r>
              <a:rPr lang="en-US" altLang="zh-CN" sz="2400" b="1" i="1" dirty="0">
                <a:solidFill>
                  <a:srgbClr val="000000"/>
                </a:solidFill>
                <a:latin typeface="Times New Roman" panose="02020603050405020304" pitchFamily="18" charset="0"/>
              </a:rPr>
              <a:t>X</a:t>
            </a:r>
            <a:r>
              <a:rPr lang="zh-CN" altLang="en-US" sz="2400" dirty="0">
                <a:solidFill>
                  <a:srgbClr val="000000"/>
                </a:solidFill>
                <a:latin typeface="Times New Roman" panose="02020603050405020304" pitchFamily="18" charset="0"/>
              </a:rPr>
              <a:t>判定为</a:t>
            </a:r>
            <a:r>
              <a:rPr lang="el-GR" altLang="zh-CN" sz="2400" i="1" dirty="0">
                <a:solidFill>
                  <a:srgbClr val="000000"/>
                </a:solidFill>
                <a:latin typeface="Times New Roman" panose="02020603050405020304" pitchFamily="18" charset="0"/>
              </a:rPr>
              <a:t>ω</a:t>
            </a:r>
            <a:r>
              <a:rPr lang="el-GR" altLang="zh-CN" sz="2400" i="1" baseline="-25000" dirty="0">
                <a:solidFill>
                  <a:srgbClr val="000000"/>
                </a:solidFill>
                <a:latin typeface="Times New Roman" panose="02020603050405020304" pitchFamily="18" charset="0"/>
              </a:rPr>
              <a:t>i</a:t>
            </a:r>
            <a:r>
              <a:rPr lang="zh-CN" altLang="en-US" sz="2400" dirty="0" smtClean="0">
                <a:solidFill>
                  <a:srgbClr val="000000"/>
                </a:solidFill>
                <a:latin typeface="Times New Roman" panose="02020603050405020304" pitchFamily="18" charset="0"/>
              </a:rPr>
              <a:t>类造成</a:t>
            </a:r>
            <a:r>
              <a:rPr lang="zh-CN" altLang="en-US" sz="2400" dirty="0">
                <a:solidFill>
                  <a:srgbClr val="000000"/>
                </a:solidFill>
                <a:latin typeface="Times New Roman" panose="02020603050405020304" pitchFamily="18" charset="0"/>
              </a:rPr>
              <a:t>的</a:t>
            </a:r>
            <a:r>
              <a:rPr lang="zh-CN" altLang="en-US" sz="2400" b="1" dirty="0">
                <a:solidFill>
                  <a:srgbClr val="C00000"/>
                </a:solidFill>
                <a:latin typeface="Times New Roman" panose="02020603050405020304" pitchFamily="18" charset="0"/>
              </a:rPr>
              <a:t>平均</a:t>
            </a:r>
            <a:r>
              <a:rPr lang="zh-CN" altLang="en-US" sz="2400" b="1" dirty="0" smtClean="0">
                <a:solidFill>
                  <a:srgbClr val="C00000"/>
                </a:solidFill>
                <a:latin typeface="Times New Roman" panose="02020603050405020304" pitchFamily="18" charset="0"/>
              </a:rPr>
              <a:t>损失</a:t>
            </a:r>
            <a:r>
              <a:rPr lang="zh-CN" altLang="en-US" sz="2400" dirty="0" smtClean="0">
                <a:latin typeface="Times New Roman" panose="02020603050405020304" pitchFamily="18" charset="0"/>
              </a:rPr>
              <a:t>（</a:t>
            </a:r>
            <a:r>
              <a:rPr lang="zh-CN" altLang="en-US" sz="2400" b="1" dirty="0" smtClean="0">
                <a:solidFill>
                  <a:srgbClr val="C00000"/>
                </a:solidFill>
                <a:latin typeface="Times New Roman" panose="02020603050405020304" pitchFamily="18" charset="0"/>
              </a:rPr>
              <a:t>条件</a:t>
            </a:r>
            <a:r>
              <a:rPr lang="zh-CN" altLang="en-US" sz="2400" dirty="0" smtClean="0">
                <a:latin typeface="Times New Roman" panose="02020603050405020304" pitchFamily="18" charset="0"/>
              </a:rPr>
              <a:t>：指观察到</a:t>
            </a:r>
            <a:r>
              <a:rPr lang="en-US" altLang="zh-CN" sz="2400" b="1" i="1" dirty="0" smtClean="0">
                <a:solidFill>
                  <a:srgbClr val="000000"/>
                </a:solidFill>
                <a:latin typeface="Times New Roman" panose="02020603050405020304" pitchFamily="18" charset="0"/>
              </a:rPr>
              <a:t>X</a:t>
            </a:r>
            <a:r>
              <a:rPr lang="zh-CN" altLang="en-US" sz="2400" b="1" dirty="0" smtClean="0">
                <a:solidFill>
                  <a:srgbClr val="000000"/>
                </a:solidFill>
                <a:latin typeface="Times New Roman" panose="02020603050405020304" pitchFamily="18" charset="0"/>
              </a:rPr>
              <a:t>）。</a:t>
            </a:r>
            <a:r>
              <a:rPr lang="zh-CN" altLang="en-US" sz="2400" b="1" dirty="0" smtClean="0">
                <a:solidFill>
                  <a:srgbClr val="C00000"/>
                </a:solidFill>
                <a:latin typeface="Times New Roman" panose="02020603050405020304" pitchFamily="18" charset="0"/>
              </a:rPr>
              <a:t>风险：</a:t>
            </a:r>
            <a:r>
              <a:rPr lang="zh-CN" altLang="en-US" sz="2400" dirty="0" smtClean="0">
                <a:latin typeface="Times New Roman" panose="02020603050405020304" pitchFamily="18" charset="0"/>
              </a:rPr>
              <a:t>指</a:t>
            </a:r>
            <a:r>
              <a:rPr lang="zh-CN" altLang="en-US" sz="2400" b="1" dirty="0" smtClean="0">
                <a:solidFill>
                  <a:srgbClr val="C00000"/>
                </a:solidFill>
                <a:latin typeface="Times New Roman" panose="02020603050405020304" pitchFamily="18" charset="0"/>
              </a:rPr>
              <a:t>平均损失</a:t>
            </a:r>
            <a:r>
              <a:rPr lang="zh-CN" altLang="en-US" sz="2400" b="1" dirty="0" smtClean="0">
                <a:latin typeface="Times New Roman" panose="02020603050405020304" pitchFamily="18" charset="0"/>
              </a:rPr>
              <a:t>（</a:t>
            </a:r>
            <a:r>
              <a:rPr lang="zh-CN" altLang="en-US" sz="2400" dirty="0" smtClean="0">
                <a:solidFill>
                  <a:srgbClr val="000000"/>
                </a:solidFill>
                <a:latin typeface="Times New Roman" panose="02020603050405020304" pitchFamily="18" charset="0"/>
              </a:rPr>
              <a:t>把</a:t>
            </a:r>
            <a:r>
              <a:rPr lang="en-US" altLang="zh-CN" sz="2400" dirty="0" smtClean="0">
                <a:latin typeface="Times New Roman" panose="02020603050405020304" pitchFamily="18" charset="0"/>
              </a:rPr>
              <a:t>X</a:t>
            </a:r>
            <a:r>
              <a:rPr lang="zh-CN" altLang="en-US" sz="2400" dirty="0">
                <a:latin typeface="Times New Roman" panose="02020603050405020304" pitchFamily="18" charset="0"/>
              </a:rPr>
              <a:t>实</a:t>
            </a:r>
            <a:r>
              <a:rPr lang="zh-CN" altLang="en-US" sz="2400" dirty="0" smtClean="0">
                <a:latin typeface="Times New Roman" panose="02020603050405020304" pitchFamily="18" charset="0"/>
              </a:rPr>
              <a:t>属</a:t>
            </a:r>
            <a:r>
              <a:rPr lang="zh-CN" altLang="en-US" sz="2400" dirty="0">
                <a:solidFill>
                  <a:srgbClr val="000000"/>
                </a:solidFill>
                <a:latin typeface="Times New Roman" panose="02020603050405020304" pitchFamily="18" charset="0"/>
              </a:rPr>
              <a:t>其他</a:t>
            </a:r>
            <a:r>
              <a:rPr lang="zh-CN" altLang="en-US" sz="2400" dirty="0" smtClean="0">
                <a:latin typeface="Times New Roman" panose="02020603050405020304" pitchFamily="18" charset="0"/>
              </a:rPr>
              <a:t>类别却被</a:t>
            </a:r>
            <a:r>
              <a:rPr lang="zh-CN" altLang="en-US" sz="2400" dirty="0">
                <a:latin typeface="Times New Roman" panose="02020603050405020304" pitchFamily="18" charset="0"/>
              </a:rPr>
              <a:t>硬判为</a:t>
            </a:r>
            <a:r>
              <a:rPr lang="el-GR" altLang="zh-CN" sz="2400" i="1" dirty="0">
                <a:solidFill>
                  <a:srgbClr val="000000"/>
                </a:solidFill>
                <a:latin typeface="Times New Roman" panose="02020603050405020304" pitchFamily="18" charset="0"/>
              </a:rPr>
              <a:t>ω</a:t>
            </a:r>
            <a:r>
              <a:rPr lang="el-GR" altLang="zh-CN" sz="2400" i="1" baseline="-25000" dirty="0">
                <a:solidFill>
                  <a:srgbClr val="000000"/>
                </a:solidFill>
                <a:latin typeface="Times New Roman" panose="02020603050405020304" pitchFamily="18" charset="0"/>
              </a:rPr>
              <a:t>i</a:t>
            </a:r>
            <a:r>
              <a:rPr lang="zh-CN" altLang="en-US" sz="2400" dirty="0">
                <a:solidFill>
                  <a:srgbClr val="000000"/>
                </a:solidFill>
                <a:latin typeface="Times New Roman" panose="02020603050405020304" pitchFamily="18" charset="0"/>
              </a:rPr>
              <a:t>类时</a:t>
            </a:r>
            <a:r>
              <a:rPr lang="zh-CN" altLang="en-US" sz="2400" dirty="0" smtClean="0">
                <a:latin typeface="Times New Roman" panose="02020603050405020304" pitchFamily="18" charset="0"/>
              </a:rPr>
              <a:t>引起的</a:t>
            </a:r>
            <a:r>
              <a:rPr lang="zh-CN" altLang="en-US" sz="2400" b="1" dirty="0" smtClean="0">
                <a:solidFill>
                  <a:srgbClr val="C00000"/>
                </a:solidFill>
                <a:latin typeface="Times New Roman" panose="02020603050405020304" pitchFamily="18" charset="0"/>
              </a:rPr>
              <a:t>损失，</a:t>
            </a:r>
            <a:r>
              <a:rPr lang="zh-CN" altLang="en-US" sz="2400" dirty="0" smtClean="0">
                <a:latin typeface="Times New Roman" panose="02020603050405020304" pitchFamily="18" charset="0"/>
              </a:rPr>
              <a:t>通过后验概率进行加权</a:t>
            </a:r>
            <a:r>
              <a:rPr lang="zh-CN" altLang="en-US" sz="2400" b="1" dirty="0" smtClean="0">
                <a:solidFill>
                  <a:srgbClr val="C00000"/>
                </a:solidFill>
                <a:latin typeface="Times New Roman" panose="02020603050405020304" pitchFamily="18" charset="0"/>
              </a:rPr>
              <a:t>平均</a:t>
            </a:r>
            <a:r>
              <a:rPr lang="zh-CN" altLang="en-US" sz="2400" dirty="0" smtClean="0">
                <a:latin typeface="Times New Roman" panose="02020603050405020304" pitchFamily="18" charset="0"/>
              </a:rPr>
              <a:t>）</a:t>
            </a:r>
            <a:endParaRPr lang="zh-CN" altLang="en-US" sz="2400" dirty="0">
              <a:latin typeface="Times New Roman" panose="02020603050405020304" pitchFamily="18" charset="0"/>
            </a:endParaRPr>
          </a:p>
        </p:txBody>
      </p:sp>
      <p:graphicFrame>
        <p:nvGraphicFramePr>
          <p:cNvPr id="23586" name="Object 34"/>
          <p:cNvGraphicFramePr>
            <a:graphicFrameLocks noChangeAspect="1"/>
          </p:cNvGraphicFramePr>
          <p:nvPr/>
        </p:nvGraphicFramePr>
        <p:xfrm>
          <a:off x="1293813" y="2687191"/>
          <a:ext cx="3422650" cy="885825"/>
        </p:xfrm>
        <a:graphic>
          <a:graphicData uri="http://schemas.openxmlformats.org/presentationml/2006/ole">
            <mc:AlternateContent xmlns:mc="http://schemas.openxmlformats.org/markup-compatibility/2006">
              <mc:Choice xmlns:v="urn:schemas-microsoft-com:vml" Requires="v">
                <p:oleObj spid="_x0000_s10480" name="公式" r:id="rId3" imgW="1701800" imgH="444500" progId="Equation.3">
                  <p:embed/>
                </p:oleObj>
              </mc:Choice>
              <mc:Fallback>
                <p:oleObj name="公式" r:id="rId3" imgW="1701800" imgH="444500" progId="Equation.3">
                  <p:embed/>
                  <p:pic>
                    <p:nvPicPr>
                      <p:cNvPr id="0" name="图片 103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3813" y="2687191"/>
                        <a:ext cx="3422650"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604" name="Rectangle 52"/>
          <p:cNvSpPr>
            <a:spLocks noChangeArrowheads="1"/>
          </p:cNvSpPr>
          <p:nvPr/>
        </p:nvSpPr>
        <p:spPr bwMode="auto">
          <a:xfrm>
            <a:off x="532854" y="234654"/>
            <a:ext cx="2166938"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r>
              <a:rPr lang="en-US" altLang="zh-CN" sz="2400" b="1" dirty="0">
                <a:solidFill>
                  <a:srgbClr val="0070C0"/>
                </a:solidFill>
                <a:latin typeface="Times New Roman" panose="02020603050405020304" pitchFamily="18" charset="0"/>
              </a:rPr>
              <a:t>2.   </a:t>
            </a:r>
            <a:r>
              <a:rPr lang="zh-CN" altLang="en-US" sz="2400" b="1" dirty="0">
                <a:solidFill>
                  <a:srgbClr val="0070C0"/>
                </a:solidFill>
                <a:latin typeface="Times New Roman" panose="02020603050405020304" pitchFamily="18" charset="0"/>
              </a:rPr>
              <a:t>决策规则</a:t>
            </a:r>
          </a:p>
        </p:txBody>
      </p:sp>
      <p:graphicFrame>
        <p:nvGraphicFramePr>
          <p:cNvPr id="23589" name="Object 37"/>
          <p:cNvGraphicFramePr>
            <a:graphicFrameLocks noChangeAspect="1"/>
          </p:cNvGraphicFramePr>
          <p:nvPr/>
        </p:nvGraphicFramePr>
        <p:xfrm>
          <a:off x="2123728" y="5828379"/>
          <a:ext cx="3876675" cy="965200"/>
        </p:xfrm>
        <a:graphic>
          <a:graphicData uri="http://schemas.openxmlformats.org/presentationml/2006/ole">
            <mc:AlternateContent xmlns:mc="http://schemas.openxmlformats.org/markup-compatibility/2006">
              <mc:Choice xmlns:v="urn:schemas-microsoft-com:vml" Requires="v">
                <p:oleObj spid="_x0000_s10481" name="Equation" r:id="rId5" imgW="1930400" imgH="482600" progId="Equation.DSMT4">
                  <p:embed/>
                </p:oleObj>
              </mc:Choice>
              <mc:Fallback>
                <p:oleObj name="Equation" r:id="rId5" imgW="1930400" imgH="482600" progId="Equation.DSMT4">
                  <p:embed/>
                  <p:pic>
                    <p:nvPicPr>
                      <p:cNvPr id="0" name="图片 103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3728" y="5828379"/>
                        <a:ext cx="3876675"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603" name="Rectangle 51"/>
          <p:cNvSpPr>
            <a:spLocks noChangeArrowheads="1"/>
          </p:cNvSpPr>
          <p:nvPr/>
        </p:nvSpPr>
        <p:spPr bwMode="auto">
          <a:xfrm>
            <a:off x="628650" y="3570288"/>
            <a:ext cx="1095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式中，</a:t>
            </a:r>
          </a:p>
        </p:txBody>
      </p:sp>
      <p:sp>
        <p:nvSpPr>
          <p:cNvPr id="23606" name="Rectangle 54"/>
          <p:cNvSpPr>
            <a:spLocks noChangeArrowheads="1"/>
          </p:cNvSpPr>
          <p:nvPr/>
        </p:nvSpPr>
        <p:spPr bwMode="auto">
          <a:xfrm>
            <a:off x="819150" y="3903663"/>
            <a:ext cx="519588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indent="45720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pPr>
            <a:r>
              <a:rPr lang="en-US" altLang="zh-CN" sz="2400" i="1">
                <a:solidFill>
                  <a:srgbClr val="000000"/>
                </a:solidFill>
                <a:latin typeface="Times New Roman" panose="02020603050405020304" pitchFamily="18" charset="0"/>
              </a:rPr>
              <a:t>i</a:t>
            </a:r>
            <a:r>
              <a:rPr lang="en-US" altLang="zh-CN" sz="2400">
                <a:solidFill>
                  <a:srgbClr val="000000"/>
                </a:solidFill>
                <a:latin typeface="Times New Roman" panose="02020603050405020304" pitchFamily="18" charset="0"/>
              </a:rPr>
              <a:t> ——</a:t>
            </a:r>
            <a:r>
              <a:rPr lang="zh-CN" altLang="en-US" sz="2400">
                <a:solidFill>
                  <a:srgbClr val="000000"/>
                </a:solidFill>
                <a:latin typeface="Times New Roman" panose="02020603050405020304" pitchFamily="18" charset="0"/>
              </a:rPr>
              <a:t>分类判决后指定的判决号；</a:t>
            </a:r>
          </a:p>
          <a:p>
            <a:pPr>
              <a:lnSpc>
                <a:spcPct val="125000"/>
              </a:lnSpc>
            </a:pPr>
            <a:r>
              <a:rPr lang="en-US" altLang="zh-CN" sz="2400" i="1">
                <a:solidFill>
                  <a:srgbClr val="000000"/>
                </a:solidFill>
                <a:latin typeface="Times New Roman" panose="02020603050405020304" pitchFamily="18" charset="0"/>
              </a:rPr>
              <a:t>j</a:t>
            </a:r>
            <a:r>
              <a:rPr lang="en-US" altLang="zh-CN" sz="2400">
                <a:solidFill>
                  <a:srgbClr val="000000"/>
                </a:solidFill>
                <a:latin typeface="Times New Roman" panose="02020603050405020304" pitchFamily="18" charset="0"/>
              </a:rPr>
              <a:t> ——</a:t>
            </a:r>
            <a:r>
              <a:rPr lang="zh-CN" altLang="en-US" sz="2400">
                <a:solidFill>
                  <a:srgbClr val="000000"/>
                </a:solidFill>
                <a:latin typeface="Times New Roman" panose="02020603050405020304" pitchFamily="18" charset="0"/>
              </a:rPr>
              <a:t>样本实际属于的类别号；</a:t>
            </a:r>
          </a:p>
        </p:txBody>
      </p:sp>
      <p:sp>
        <p:nvSpPr>
          <p:cNvPr id="23607" name="Rectangle 55"/>
          <p:cNvSpPr>
            <a:spLocks noChangeArrowheads="1"/>
          </p:cNvSpPr>
          <p:nvPr/>
        </p:nvSpPr>
        <p:spPr bwMode="auto">
          <a:xfrm>
            <a:off x="1168400" y="4821904"/>
            <a:ext cx="7868096" cy="101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pPr>
              <a:lnSpc>
                <a:spcPct val="125000"/>
              </a:lnSpc>
            </a:pPr>
            <a:r>
              <a:rPr lang="en-US" altLang="zh-CN" sz="2400" i="1" dirty="0" err="1">
                <a:solidFill>
                  <a:srgbClr val="000000"/>
                </a:solidFill>
                <a:latin typeface="Times New Roman" panose="02020603050405020304" pitchFamily="18" charset="0"/>
              </a:rPr>
              <a:t>L</a:t>
            </a:r>
            <a:r>
              <a:rPr lang="en-US" altLang="zh-CN" sz="2400" i="1" baseline="-25000" dirty="0" err="1">
                <a:solidFill>
                  <a:srgbClr val="000000"/>
                </a:solidFill>
                <a:latin typeface="Times New Roman" panose="02020603050405020304" pitchFamily="18" charset="0"/>
              </a:rPr>
              <a:t>ij</a:t>
            </a:r>
            <a:r>
              <a:rPr lang="en-US" altLang="zh-CN" sz="2400" dirty="0">
                <a:solidFill>
                  <a:srgbClr val="000000"/>
                </a:solidFill>
                <a:latin typeface="Times New Roman" panose="02020603050405020304" pitchFamily="18" charset="0"/>
              </a:rPr>
              <a:t>——</a:t>
            </a:r>
            <a:r>
              <a:rPr lang="zh-CN" altLang="en-US" sz="2400" dirty="0" smtClean="0">
                <a:solidFill>
                  <a:srgbClr val="000000"/>
                </a:solidFill>
                <a:latin typeface="Times New Roman" panose="02020603050405020304" pitchFamily="18" charset="0"/>
              </a:rPr>
              <a:t>将</a:t>
            </a:r>
            <a:r>
              <a:rPr lang="zh-CN" altLang="en-US" sz="2400" dirty="0">
                <a:solidFill>
                  <a:srgbClr val="000000"/>
                </a:solidFill>
                <a:latin typeface="Times New Roman" panose="02020603050405020304" pitchFamily="18" charset="0"/>
              </a:rPr>
              <a:t>实</a:t>
            </a:r>
            <a:r>
              <a:rPr lang="zh-CN" altLang="en-US" sz="2400" dirty="0" smtClean="0">
                <a:solidFill>
                  <a:srgbClr val="000000"/>
                </a:solidFill>
                <a:latin typeface="Times New Roman" panose="02020603050405020304" pitchFamily="18" charset="0"/>
              </a:rPr>
              <a:t>属</a:t>
            </a:r>
            <a:r>
              <a:rPr lang="el-GR" altLang="zh-CN" sz="2400" i="1" dirty="0" smtClean="0">
                <a:solidFill>
                  <a:srgbClr val="000000"/>
                </a:solidFill>
                <a:latin typeface="Times New Roman" panose="02020603050405020304" pitchFamily="18" charset="0"/>
              </a:rPr>
              <a:t>ω</a:t>
            </a:r>
            <a:r>
              <a:rPr lang="el-GR" altLang="zh-CN" sz="2400" i="1" baseline="-25000" dirty="0" smtClean="0">
                <a:solidFill>
                  <a:srgbClr val="000000"/>
                </a:solidFill>
                <a:latin typeface="Times New Roman" panose="02020603050405020304" pitchFamily="18" charset="0"/>
              </a:rPr>
              <a:t>j</a:t>
            </a:r>
            <a:r>
              <a:rPr lang="zh-CN" altLang="en-US" sz="2400" dirty="0">
                <a:solidFill>
                  <a:srgbClr val="000000"/>
                </a:solidFill>
                <a:latin typeface="Times New Roman" panose="02020603050405020304" pitchFamily="18" charset="0"/>
              </a:rPr>
              <a:t>类的样本决策为</a:t>
            </a:r>
            <a:r>
              <a:rPr lang="el-GR" altLang="zh-CN" sz="2400" i="1" dirty="0">
                <a:solidFill>
                  <a:srgbClr val="000000"/>
                </a:solidFill>
                <a:latin typeface="Times New Roman" panose="02020603050405020304" pitchFamily="18" charset="0"/>
              </a:rPr>
              <a:t>ω</a:t>
            </a:r>
            <a:r>
              <a:rPr lang="el-GR" altLang="zh-CN" sz="2400" i="1" baseline="-25000" dirty="0">
                <a:solidFill>
                  <a:srgbClr val="000000"/>
                </a:solidFill>
                <a:latin typeface="Times New Roman" panose="02020603050405020304" pitchFamily="18" charset="0"/>
              </a:rPr>
              <a:t>i</a:t>
            </a:r>
            <a:r>
              <a:rPr lang="zh-CN" altLang="en-US" sz="2400" dirty="0">
                <a:solidFill>
                  <a:srgbClr val="000000"/>
                </a:solidFill>
                <a:latin typeface="Times New Roman" panose="02020603050405020304" pitchFamily="18" charset="0"/>
              </a:rPr>
              <a:t>类时</a:t>
            </a:r>
            <a:r>
              <a:rPr lang="zh-CN" altLang="en-US" sz="2400" dirty="0" smtClean="0">
                <a:solidFill>
                  <a:srgbClr val="000000"/>
                </a:solidFill>
                <a:latin typeface="Times New Roman" panose="02020603050405020304" pitchFamily="18" charset="0"/>
              </a:rPr>
              <a:t>的</a:t>
            </a:r>
            <a:r>
              <a:rPr lang="zh-CN" altLang="en-US" sz="2400" dirty="0">
                <a:solidFill>
                  <a:srgbClr val="000000"/>
                </a:solidFill>
                <a:latin typeface="Times New Roman" panose="02020603050405020304" pitchFamily="18" charset="0"/>
              </a:rPr>
              <a:t>误判</a:t>
            </a:r>
            <a:r>
              <a:rPr lang="zh-CN" altLang="en-US" sz="2400" dirty="0" smtClean="0">
                <a:solidFill>
                  <a:srgbClr val="000000"/>
                </a:solidFill>
                <a:latin typeface="Times New Roman" panose="02020603050405020304" pitchFamily="18" charset="0"/>
              </a:rPr>
              <a:t>代价</a:t>
            </a:r>
            <a:r>
              <a:rPr lang="zh-CN" altLang="en-US" sz="2400" dirty="0">
                <a:solidFill>
                  <a:srgbClr val="000000"/>
                </a:solidFill>
                <a:latin typeface="Times New Roman" panose="02020603050405020304" pitchFamily="18" charset="0"/>
              </a:rPr>
              <a:t>，</a:t>
            </a:r>
          </a:p>
          <a:p>
            <a:pPr>
              <a:lnSpc>
                <a:spcPct val="125000"/>
              </a:lnSpc>
            </a:pPr>
            <a:r>
              <a:rPr lang="zh-CN" altLang="en-US" sz="2400" dirty="0">
                <a:solidFill>
                  <a:srgbClr val="000000"/>
                </a:solidFill>
                <a:latin typeface="Times New Roman" panose="02020603050405020304" pitchFamily="18" charset="0"/>
              </a:rPr>
              <a:t>            即</a:t>
            </a:r>
            <a:r>
              <a:rPr lang="zh-CN" altLang="en-US" sz="2400" dirty="0" smtClean="0">
                <a:solidFill>
                  <a:srgbClr val="000000"/>
                </a:solidFill>
                <a:latin typeface="Times New Roman" panose="02020603050405020304" pitchFamily="18" charset="0"/>
              </a:rPr>
              <a:t>损失函数。注意下标顺序及其含义：</a:t>
            </a:r>
            <a:r>
              <a:rPr lang="en-US" altLang="zh-CN" sz="2400" b="1" i="1" dirty="0" smtClean="0">
                <a:solidFill>
                  <a:srgbClr val="FF0000"/>
                </a:solidFill>
                <a:latin typeface="Times New Roman" panose="02020603050405020304" pitchFamily="18" charset="0"/>
              </a:rPr>
              <a:t>L</a:t>
            </a:r>
            <a:r>
              <a:rPr lang="en-US" altLang="zh-CN" sz="2400" b="1" i="1" baseline="-25000" dirty="0" smtClean="0">
                <a:solidFill>
                  <a:srgbClr val="FF0000"/>
                </a:solidFill>
                <a:latin typeface="Times New Roman" panose="02020603050405020304" pitchFamily="18" charset="0"/>
              </a:rPr>
              <a:t>i</a:t>
            </a:r>
            <a:r>
              <a:rPr lang="zh-CN" altLang="en-US" sz="2400" b="1" i="1" baseline="-25000" dirty="0" smtClean="0">
                <a:solidFill>
                  <a:srgbClr val="FF0000"/>
                </a:solidFill>
                <a:latin typeface="Times New Roman" panose="02020603050405020304" pitchFamily="18" charset="0"/>
              </a:rPr>
              <a:t>←</a:t>
            </a:r>
            <a:r>
              <a:rPr lang="en-US" altLang="zh-CN" sz="2400" b="1" i="1" baseline="-25000" dirty="0" smtClean="0">
                <a:solidFill>
                  <a:srgbClr val="FF0000"/>
                </a:solidFill>
                <a:latin typeface="Times New Roman" panose="02020603050405020304" pitchFamily="18" charset="0"/>
              </a:rPr>
              <a:t>j</a:t>
            </a:r>
            <a:endParaRPr lang="zh-CN" altLang="en-US" sz="2400" b="1" dirty="0">
              <a:solidFill>
                <a:srgbClr val="FF0000"/>
              </a:solidFill>
              <a:latin typeface="Times New Roman" panose="02020603050405020304" pitchFamily="18" charset="0"/>
            </a:endParaRPr>
          </a:p>
        </p:txBody>
      </p:sp>
      <p:grpSp>
        <p:nvGrpSpPr>
          <p:cNvPr id="23626" name="Group 74"/>
          <p:cNvGrpSpPr/>
          <p:nvPr/>
        </p:nvGrpSpPr>
        <p:grpSpPr bwMode="auto">
          <a:xfrm>
            <a:off x="5670551" y="2968923"/>
            <a:ext cx="3310383" cy="1900238"/>
            <a:chOff x="3572" y="1846"/>
            <a:chExt cx="1963" cy="1197"/>
          </a:xfrm>
        </p:grpSpPr>
        <p:sp>
          <p:nvSpPr>
            <p:cNvPr id="23614" name="AutoShape 62"/>
            <p:cNvSpPr>
              <a:spLocks noChangeArrowheads="1"/>
            </p:cNvSpPr>
            <p:nvPr/>
          </p:nvSpPr>
          <p:spPr bwMode="auto">
            <a:xfrm>
              <a:off x="3572" y="1883"/>
              <a:ext cx="1904" cy="1160"/>
            </a:xfrm>
            <a:prstGeom prst="wedgeEllipseCallout">
              <a:avLst>
                <a:gd name="adj1" fmla="val -80778"/>
                <a:gd name="adj2" fmla="val -37843"/>
              </a:avLst>
            </a:prstGeom>
            <a:solidFill>
              <a:schemeClr val="accent5">
                <a:lumMod val="90000"/>
              </a:schemeClr>
            </a:solidFill>
            <a:ln w="9525">
              <a:solidFill>
                <a:srgbClr val="0033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nchorCtr="1"/>
            <a:lstStyle/>
            <a:p>
              <a:endParaRPr lang="zh-CN" altLang="zh-CN" sz="2000">
                <a:solidFill>
                  <a:srgbClr val="000000"/>
                </a:solidFill>
                <a:latin typeface="Times New Roman" panose="02020603050405020304" pitchFamily="18" charset="0"/>
              </a:endParaRPr>
            </a:p>
          </p:txBody>
        </p:sp>
        <p:sp>
          <p:nvSpPr>
            <p:cNvPr id="23615" name="Text Box 63"/>
            <p:cNvSpPr txBox="1">
              <a:spLocks noChangeArrowheads="1"/>
            </p:cNvSpPr>
            <p:nvPr/>
          </p:nvSpPr>
          <p:spPr bwMode="auto">
            <a:xfrm>
              <a:off x="3689" y="1846"/>
              <a:ext cx="1846" cy="1068"/>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b" anchorCtr="1">
              <a:spAutoFit/>
            </a:bodyPr>
            <a:lstStyle/>
            <a:p>
              <a:r>
                <a:rPr lang="zh-CN" altLang="en-US" sz="2000" dirty="0" smtClean="0">
                  <a:solidFill>
                    <a:srgbClr val="000000"/>
                  </a:solidFill>
                  <a:latin typeface="Times New Roman" panose="02020603050405020304" pitchFamily="18" charset="0"/>
                </a:rPr>
                <a:t>对观测</a:t>
              </a:r>
              <a:r>
                <a:rPr lang="en-US" altLang="zh-CN" sz="2000" dirty="0" smtClean="0">
                  <a:solidFill>
                    <a:srgbClr val="000000"/>
                  </a:solidFill>
                  <a:latin typeface="Times New Roman" panose="02020603050405020304" pitchFamily="18" charset="0"/>
                </a:rPr>
                <a:t>X</a:t>
              </a:r>
              <a:r>
                <a:rPr lang="zh-CN" altLang="en-US" sz="2000" dirty="0" smtClean="0">
                  <a:solidFill>
                    <a:srgbClr val="000000"/>
                  </a:solidFill>
                  <a:latin typeface="Times New Roman" panose="02020603050405020304" pitchFamily="18" charset="0"/>
                </a:rPr>
                <a:t>，根据总体信息、先验信息“计算出的”属于</a:t>
              </a:r>
              <a:r>
                <a:rPr lang="en-US" altLang="zh-CN" sz="2000" i="1" dirty="0" smtClean="0">
                  <a:solidFill>
                    <a:srgbClr val="000000"/>
                  </a:solidFill>
                  <a:latin typeface="Times New Roman" panose="02020603050405020304" pitchFamily="18" charset="0"/>
                </a:rPr>
                <a:t>j</a:t>
              </a:r>
              <a:r>
                <a:rPr lang="zh-CN" altLang="en-US" sz="2000" dirty="0" smtClean="0">
                  <a:solidFill>
                    <a:srgbClr val="000000"/>
                  </a:solidFill>
                  <a:latin typeface="Times New Roman" panose="02020603050405020304" pitchFamily="18" charset="0"/>
                </a:rPr>
                <a:t>类概率。因此，如果</a:t>
              </a:r>
              <a:r>
                <a:rPr lang="en-US" altLang="zh-CN" sz="2000" dirty="0" smtClean="0">
                  <a:solidFill>
                    <a:srgbClr val="000000"/>
                  </a:solidFill>
                  <a:latin typeface="Times New Roman" panose="02020603050405020304" pitchFamily="18" charset="0"/>
                </a:rPr>
                <a:t>X</a:t>
              </a:r>
              <a:r>
                <a:rPr lang="zh-CN" altLang="en-US" sz="2000" dirty="0" smtClean="0">
                  <a:solidFill>
                    <a:srgbClr val="000000"/>
                  </a:solidFill>
                  <a:latin typeface="Times New Roman" panose="02020603050405020304" pitchFamily="18" charset="0"/>
                </a:rPr>
                <a:t>被</a:t>
              </a:r>
              <a:r>
                <a:rPr lang="zh-CN" altLang="en-US" sz="2000" dirty="0">
                  <a:solidFill>
                    <a:srgbClr val="000000"/>
                  </a:solidFill>
                  <a:latin typeface="Times New Roman" panose="02020603050405020304" pitchFamily="18" charset="0"/>
                </a:rPr>
                <a:t>划分到</a:t>
              </a:r>
              <a:r>
                <a:rPr lang="en-US" altLang="zh-CN" sz="2000" i="1" dirty="0" err="1">
                  <a:solidFill>
                    <a:srgbClr val="000000"/>
                  </a:solidFill>
                  <a:latin typeface="Times New Roman" panose="02020603050405020304" pitchFamily="18" charset="0"/>
                </a:rPr>
                <a:t>i</a:t>
              </a:r>
              <a:r>
                <a:rPr lang="zh-CN" altLang="en-US" sz="2000" dirty="0" smtClean="0">
                  <a:solidFill>
                    <a:srgbClr val="000000"/>
                  </a:solidFill>
                  <a:latin typeface="Times New Roman" panose="02020603050405020304" pitchFamily="18" charset="0"/>
                </a:rPr>
                <a:t>类，损失就是该概率与损失函数</a:t>
              </a:r>
              <a:r>
                <a:rPr lang="en-US" altLang="zh-CN" sz="2000" i="1" dirty="0" err="1" smtClean="0">
                  <a:solidFill>
                    <a:srgbClr val="000000"/>
                  </a:solidFill>
                  <a:latin typeface="Times New Roman" panose="02020603050405020304" pitchFamily="18" charset="0"/>
                </a:rPr>
                <a:t>L</a:t>
              </a:r>
              <a:r>
                <a:rPr lang="en-US" altLang="zh-CN" sz="2000" i="1" baseline="-25000" dirty="0" err="1" smtClean="0">
                  <a:solidFill>
                    <a:srgbClr val="000000"/>
                  </a:solidFill>
                  <a:latin typeface="Times New Roman" panose="02020603050405020304" pitchFamily="18" charset="0"/>
                </a:rPr>
                <a:t>ij</a:t>
              </a:r>
              <a:r>
                <a:rPr lang="zh-CN" altLang="en-US" sz="2000" dirty="0" smtClean="0">
                  <a:solidFill>
                    <a:srgbClr val="000000"/>
                  </a:solidFill>
                  <a:latin typeface="Times New Roman" panose="02020603050405020304" pitchFamily="18" charset="0"/>
                </a:rPr>
                <a:t>之积</a:t>
              </a:r>
              <a:endParaRPr lang="zh-CN" altLang="en-US" sz="2000" dirty="0">
                <a:solidFill>
                  <a:srgbClr val="000000"/>
                </a:solidFill>
                <a:latin typeface="Times New Roman" panose="02020603050405020304" pitchFamily="18" charset="0"/>
              </a:endParaRPr>
            </a:p>
          </p:txBody>
        </p:sp>
      </p:grpSp>
      <p:grpSp>
        <p:nvGrpSpPr>
          <p:cNvPr id="23627" name="Group 75"/>
          <p:cNvGrpSpPr/>
          <p:nvPr/>
        </p:nvGrpSpPr>
        <p:grpSpPr bwMode="auto">
          <a:xfrm>
            <a:off x="6335142" y="2413347"/>
            <a:ext cx="2773362" cy="547688"/>
            <a:chOff x="3629" y="1310"/>
            <a:chExt cx="1747" cy="345"/>
          </a:xfrm>
        </p:grpSpPr>
        <p:sp>
          <p:nvSpPr>
            <p:cNvPr id="23623" name="AutoShape 71"/>
            <p:cNvSpPr>
              <a:spLocks noChangeArrowheads="1"/>
            </p:cNvSpPr>
            <p:nvPr/>
          </p:nvSpPr>
          <p:spPr bwMode="auto">
            <a:xfrm>
              <a:off x="3629" y="1310"/>
              <a:ext cx="1712" cy="345"/>
            </a:xfrm>
            <a:prstGeom prst="wedgeEllipseCallout">
              <a:avLst>
                <a:gd name="adj1" fmla="val -54854"/>
                <a:gd name="adj2" fmla="val -76895"/>
              </a:avLst>
            </a:prstGeom>
            <a:solidFill>
              <a:schemeClr val="accent5">
                <a:lumMod val="90000"/>
              </a:schemeClr>
            </a:solidFill>
            <a:ln w="9525">
              <a:solidFill>
                <a:srgbClr val="0033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nchorCtr="1"/>
            <a:lstStyle/>
            <a:p>
              <a:endParaRPr lang="zh-CN" altLang="zh-CN" sz="2000">
                <a:solidFill>
                  <a:srgbClr val="000000"/>
                </a:solidFill>
                <a:latin typeface="Times New Roman" panose="02020603050405020304" pitchFamily="18" charset="0"/>
              </a:endParaRPr>
            </a:p>
          </p:txBody>
        </p:sp>
        <p:sp>
          <p:nvSpPr>
            <p:cNvPr id="23624" name="Text Box 72"/>
            <p:cNvSpPr txBox="1">
              <a:spLocks noChangeArrowheads="1"/>
            </p:cNvSpPr>
            <p:nvPr/>
          </p:nvSpPr>
          <p:spPr bwMode="auto">
            <a:xfrm>
              <a:off x="3648" y="1356"/>
              <a:ext cx="1728" cy="25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nchorCtr="1">
              <a:spAutoFit/>
            </a:bodyPr>
            <a:lstStyle/>
            <a:p>
              <a:r>
                <a:rPr lang="en-US" altLang="zh-CN" sz="2000" i="1" dirty="0" err="1">
                  <a:solidFill>
                    <a:srgbClr val="000000"/>
                  </a:solidFill>
                  <a:latin typeface="Times New Roman" panose="02020603050405020304" pitchFamily="18" charset="0"/>
                </a:rPr>
                <a:t>L</a:t>
              </a:r>
              <a:r>
                <a:rPr lang="en-US" altLang="zh-CN" sz="2000" i="1" baseline="-25000" dirty="0" err="1">
                  <a:solidFill>
                    <a:srgbClr val="000000"/>
                  </a:solidFill>
                  <a:latin typeface="Times New Roman" panose="02020603050405020304" pitchFamily="18" charset="0"/>
                </a:rPr>
                <a:t>ij</a:t>
              </a:r>
              <a:r>
                <a:rPr lang="zh-CN" altLang="en-US" sz="2000" dirty="0">
                  <a:solidFill>
                    <a:srgbClr val="000000"/>
                  </a:solidFill>
                  <a:latin typeface="Times New Roman" panose="02020603050405020304" pitchFamily="18" charset="0"/>
                </a:rPr>
                <a:t>对</a:t>
              </a:r>
              <a:r>
                <a:rPr lang="en-US" altLang="zh-CN" sz="2000" i="1" dirty="0">
                  <a:solidFill>
                    <a:srgbClr val="000000"/>
                  </a:solidFill>
                  <a:latin typeface="Times New Roman" panose="02020603050405020304" pitchFamily="18" charset="0"/>
                </a:rPr>
                <a:t>P</a:t>
              </a:r>
              <a:r>
                <a:rPr lang="zh-CN" altLang="en-US" sz="2000" dirty="0">
                  <a:solidFill>
                    <a:srgbClr val="000000"/>
                  </a:solidFill>
                  <a:latin typeface="Times New Roman" panose="02020603050405020304" pitchFamily="18" charset="0"/>
                </a:rPr>
                <a:t>作加权平均</a:t>
              </a:r>
            </a:p>
          </p:txBody>
        </p:sp>
      </p:grpSp>
      <p:graphicFrame>
        <p:nvGraphicFramePr>
          <p:cNvPr id="16" name="Object 50"/>
          <p:cNvGraphicFramePr>
            <a:graphicFrameLocks noChangeAspect="1"/>
          </p:cNvGraphicFramePr>
          <p:nvPr/>
        </p:nvGraphicFramePr>
        <p:xfrm>
          <a:off x="6110288" y="5816600"/>
          <a:ext cx="2919412" cy="996950"/>
        </p:xfrm>
        <a:graphic>
          <a:graphicData uri="http://schemas.openxmlformats.org/presentationml/2006/ole">
            <mc:AlternateContent xmlns:mc="http://schemas.openxmlformats.org/markup-compatibility/2006">
              <mc:Choice xmlns:v="urn:schemas-microsoft-com:vml" Requires="v">
                <p:oleObj spid="_x0000_s10482" name="Equation" r:id="rId7" imgW="34442400" imgH="11582400" progId="Equation.DSMT4">
                  <p:embed/>
                </p:oleObj>
              </mc:Choice>
              <mc:Fallback>
                <p:oleObj name="Equation" r:id="rId7" imgW="34442400" imgH="11582400" progId="Equation.DSMT4">
                  <p:embed/>
                  <p:pic>
                    <p:nvPicPr>
                      <p:cNvPr id="0" name="图片 10332"/>
                      <p:cNvPicPr>
                        <a:picLocks noChangeAspect="1" noChangeArrowheads="1"/>
                      </p:cNvPicPr>
                      <p:nvPr/>
                    </p:nvPicPr>
                    <p:blipFill>
                      <a:blip r:embed="rId8"/>
                      <a:srcRect/>
                      <a:stretch>
                        <a:fillRect/>
                      </a:stretch>
                    </p:blipFill>
                    <p:spPr bwMode="auto">
                      <a:xfrm>
                        <a:off x="6110288" y="5816600"/>
                        <a:ext cx="2919412" cy="996950"/>
                      </a:xfrm>
                      <a:prstGeom prst="rect">
                        <a:avLst/>
                      </a:prstGeom>
                      <a:solidFill>
                        <a:srgbClr val="FF9900">
                          <a:alpha val="39999"/>
                        </a:srgbClr>
                      </a:solidFill>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626"/>
                                        </p:tgtEl>
                                        <p:attrNameLst>
                                          <p:attrName>style.visibility</p:attrName>
                                        </p:attrNameLst>
                                      </p:cBhvr>
                                      <p:to>
                                        <p:strVal val="visible"/>
                                      </p:to>
                                    </p:set>
                                    <p:animEffect transition="in" filter="fade">
                                      <p:cBhvr>
                                        <p:cTn id="7" dur="500"/>
                                        <p:tgtEl>
                                          <p:spTgt spid="236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627"/>
                                        </p:tgtEl>
                                        <p:attrNameLst>
                                          <p:attrName>style.visibility</p:attrName>
                                        </p:attrNameLst>
                                      </p:cBhvr>
                                      <p:to>
                                        <p:strVal val="visible"/>
                                      </p:to>
                                    </p:set>
                                    <p:animEffect transition="in" filter="fade">
                                      <p:cBhvr>
                                        <p:cTn id="12" dur="500"/>
                                        <p:tgtEl>
                                          <p:spTgt spid="2362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70" name="Group 34"/>
          <p:cNvGrpSpPr/>
          <p:nvPr/>
        </p:nvGrpSpPr>
        <p:grpSpPr bwMode="auto">
          <a:xfrm>
            <a:off x="793750" y="1368425"/>
            <a:ext cx="7696200" cy="608013"/>
            <a:chOff x="500" y="862"/>
            <a:chExt cx="4848" cy="383"/>
          </a:xfrm>
        </p:grpSpPr>
        <p:sp>
          <p:nvSpPr>
            <p:cNvPr id="65547" name="Rectangle 11"/>
            <p:cNvSpPr>
              <a:spLocks noChangeArrowheads="1"/>
            </p:cNvSpPr>
            <p:nvPr/>
          </p:nvSpPr>
          <p:spPr bwMode="auto">
            <a:xfrm>
              <a:off x="500" y="862"/>
              <a:ext cx="4848" cy="383"/>
            </a:xfrm>
            <a:prstGeom prst="rect">
              <a:avLst/>
            </a:prstGeom>
            <a:gradFill rotWithShape="1">
              <a:gsLst>
                <a:gs pos="0">
                  <a:srgbClr val="FFFF99">
                    <a:gamma/>
                    <a:shade val="76078"/>
                    <a:invGamma/>
                  </a:srgbClr>
                </a:gs>
                <a:gs pos="50000">
                  <a:srgbClr val="FFFF99">
                    <a:alpha val="46001"/>
                  </a:srgbClr>
                </a:gs>
                <a:gs pos="100000">
                  <a:srgbClr val="FFFF99">
                    <a:gamma/>
                    <a:shade val="76078"/>
                    <a:invGamma/>
                  </a:srgbClr>
                </a:gs>
              </a:gsLst>
              <a:lin ang="18900000" scaled="1"/>
            </a:gradFill>
            <a:ln>
              <a:noFill/>
            </a:ln>
            <a:effectLst/>
            <a:extLs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endParaRPr lang="zh-CN" altLang="en-US" sz="2400">
                <a:solidFill>
                  <a:srgbClr val="000000"/>
                </a:solidFill>
                <a:latin typeface="Times New Roman" panose="02020603050405020304" pitchFamily="18" charset="0"/>
              </a:endParaRPr>
            </a:p>
          </p:txBody>
        </p:sp>
        <p:grpSp>
          <p:nvGrpSpPr>
            <p:cNvPr id="65569" name="Group 33"/>
            <p:cNvGrpSpPr/>
            <p:nvPr/>
          </p:nvGrpSpPr>
          <p:grpSpPr bwMode="auto">
            <a:xfrm>
              <a:off x="763" y="925"/>
              <a:ext cx="4157" cy="309"/>
              <a:chOff x="763" y="925"/>
              <a:chExt cx="4157" cy="309"/>
            </a:xfrm>
          </p:grpSpPr>
          <p:graphicFrame>
            <p:nvGraphicFramePr>
              <p:cNvPr id="65541" name="Object 5"/>
              <p:cNvGraphicFramePr>
                <a:graphicFrameLocks noChangeAspect="1"/>
              </p:cNvGraphicFramePr>
              <p:nvPr/>
            </p:nvGraphicFramePr>
            <p:xfrm>
              <a:off x="763" y="946"/>
              <a:ext cx="2927" cy="288"/>
            </p:xfrm>
            <a:graphic>
              <a:graphicData uri="http://schemas.openxmlformats.org/presentationml/2006/ole">
                <mc:AlternateContent xmlns:mc="http://schemas.openxmlformats.org/markup-compatibility/2006">
                  <mc:Choice xmlns:v="urn:schemas-microsoft-com:vml" Requires="v">
                    <p:oleObj spid="_x0000_s11517" name="公式" r:id="rId3" imgW="2324100" imgH="228600" progId="Equation.3">
                      <p:embed/>
                    </p:oleObj>
                  </mc:Choice>
                  <mc:Fallback>
                    <p:oleObj name="公式" r:id="rId3" imgW="2324100" imgH="228600" progId="Equation.3">
                      <p:embed/>
                      <p:pic>
                        <p:nvPicPr>
                          <p:cNvPr id="0" name="图片 113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 y="946"/>
                            <a:ext cx="2927"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42" name="Object 6"/>
              <p:cNvGraphicFramePr>
                <a:graphicFrameLocks noChangeAspect="1"/>
              </p:cNvGraphicFramePr>
              <p:nvPr/>
            </p:nvGraphicFramePr>
            <p:xfrm>
              <a:off x="4104" y="925"/>
              <a:ext cx="816" cy="288"/>
            </p:xfrm>
            <a:graphic>
              <a:graphicData uri="http://schemas.openxmlformats.org/presentationml/2006/ole">
                <mc:AlternateContent xmlns:mc="http://schemas.openxmlformats.org/markup-compatibility/2006">
                  <mc:Choice xmlns:v="urn:schemas-microsoft-com:vml" Requires="v">
                    <p:oleObj spid="_x0000_s11518" name="公式" r:id="rId5" imgW="647700" imgH="228600" progId="Equation.3">
                      <p:embed/>
                    </p:oleObj>
                  </mc:Choice>
                  <mc:Fallback>
                    <p:oleObj name="公式" r:id="rId5" imgW="647700" imgH="228600" progId="Equation.3">
                      <p:embed/>
                      <p:pic>
                        <p:nvPicPr>
                          <p:cNvPr id="0" name="图片 1136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4" y="925"/>
                            <a:ext cx="816"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65545" name="Rectangle 9"/>
          <p:cNvSpPr>
            <a:spLocks noChangeArrowheads="1"/>
          </p:cNvSpPr>
          <p:nvPr/>
        </p:nvSpPr>
        <p:spPr bwMode="auto">
          <a:xfrm>
            <a:off x="238125" y="2113629"/>
            <a:ext cx="8510339" cy="1017844"/>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pPr>
              <a:lnSpc>
                <a:spcPct val="125000"/>
              </a:lnSpc>
            </a:pPr>
            <a:r>
              <a:rPr lang="en-US" altLang="zh-CN" sz="2400" dirty="0">
                <a:solidFill>
                  <a:srgbClr val="000000"/>
                </a:solidFill>
                <a:latin typeface="Times New Roman" panose="02020603050405020304" pitchFamily="18" charset="0"/>
              </a:rPr>
              <a:t>        </a:t>
            </a:r>
            <a:r>
              <a:rPr lang="zh-CN" altLang="en-US" sz="2400" dirty="0">
                <a:solidFill>
                  <a:srgbClr val="000000"/>
                </a:solidFill>
                <a:latin typeface="Times New Roman" panose="02020603050405020304" pitchFamily="18" charset="0"/>
              </a:rPr>
              <a:t>每个</a:t>
            </a:r>
            <a:r>
              <a:rPr lang="en-US" altLang="zh-CN" sz="2400" b="1" i="1" dirty="0">
                <a:solidFill>
                  <a:srgbClr val="000000"/>
                </a:solidFill>
                <a:latin typeface="Times New Roman" panose="02020603050405020304" pitchFamily="18" charset="0"/>
              </a:rPr>
              <a:t>X</a:t>
            </a:r>
            <a:r>
              <a:rPr lang="en-US" altLang="zh-CN" sz="2400" i="1" dirty="0">
                <a:solidFill>
                  <a:srgbClr val="000000"/>
                </a:solidFill>
                <a:latin typeface="Times New Roman" panose="02020603050405020304" pitchFamily="18" charset="0"/>
              </a:rPr>
              <a:t> </a:t>
            </a:r>
            <a:r>
              <a:rPr lang="zh-CN" altLang="en-US" sz="2400" dirty="0">
                <a:solidFill>
                  <a:srgbClr val="000000"/>
                </a:solidFill>
                <a:latin typeface="Times New Roman" panose="02020603050405020304" pitchFamily="18" charset="0"/>
              </a:rPr>
              <a:t>都按</a:t>
            </a:r>
            <a:r>
              <a:rPr lang="zh-CN" altLang="en-US" sz="2400" dirty="0" smtClean="0">
                <a:solidFill>
                  <a:srgbClr val="000000"/>
                </a:solidFill>
                <a:latin typeface="Times New Roman" panose="02020603050405020304" pitchFamily="18" charset="0"/>
              </a:rPr>
              <a:t>条件风险</a:t>
            </a:r>
            <a:r>
              <a:rPr lang="zh-CN" altLang="en-US" sz="2400" dirty="0">
                <a:solidFill>
                  <a:srgbClr val="000000"/>
                </a:solidFill>
                <a:latin typeface="Times New Roman" panose="02020603050405020304" pitchFamily="18" charset="0"/>
              </a:rPr>
              <a:t>最小决策，</a:t>
            </a:r>
            <a:r>
              <a:rPr lang="zh-CN" altLang="en-US" sz="2400" dirty="0" smtClean="0">
                <a:solidFill>
                  <a:srgbClr val="000000"/>
                </a:solidFill>
                <a:latin typeface="Times New Roman" panose="02020603050405020304" pitchFamily="18" charset="0"/>
              </a:rPr>
              <a:t>则对全部</a:t>
            </a:r>
            <a:r>
              <a:rPr lang="en-US" altLang="zh-CN" sz="2400" b="1" i="1" dirty="0">
                <a:solidFill>
                  <a:srgbClr val="000000"/>
                </a:solidFill>
                <a:latin typeface="Times New Roman" panose="02020603050405020304" pitchFamily="18" charset="0"/>
              </a:rPr>
              <a:t>X</a:t>
            </a:r>
            <a:r>
              <a:rPr lang="zh-CN" altLang="en-US" sz="2400" dirty="0" smtClean="0">
                <a:solidFill>
                  <a:srgbClr val="000000"/>
                </a:solidFill>
                <a:latin typeface="Times New Roman" panose="02020603050405020304" pitchFamily="18" charset="0"/>
              </a:rPr>
              <a:t>的总条件风险</a:t>
            </a:r>
            <a:r>
              <a:rPr lang="zh-CN" altLang="en-US" sz="2400" dirty="0">
                <a:solidFill>
                  <a:srgbClr val="000000"/>
                </a:solidFill>
                <a:latin typeface="Times New Roman" panose="02020603050405020304" pitchFamily="18" charset="0"/>
              </a:rPr>
              <a:t>也最小。总的</a:t>
            </a:r>
            <a:r>
              <a:rPr lang="zh-CN" altLang="en-US" sz="2400" dirty="0" smtClean="0">
                <a:solidFill>
                  <a:srgbClr val="000000"/>
                </a:solidFill>
                <a:latin typeface="Times New Roman" panose="02020603050405020304" pitchFamily="18" charset="0"/>
              </a:rPr>
              <a:t>条件风险称为</a:t>
            </a:r>
            <a:r>
              <a:rPr lang="zh-CN" altLang="en-US" sz="2400" dirty="0" smtClean="0">
                <a:solidFill>
                  <a:srgbClr val="C00000"/>
                </a:solidFill>
                <a:latin typeface="Times New Roman" panose="02020603050405020304" pitchFamily="18" charset="0"/>
              </a:rPr>
              <a:t>总的风险</a:t>
            </a:r>
            <a:r>
              <a:rPr lang="zh-CN" altLang="en-US" sz="2400" dirty="0">
                <a:solidFill>
                  <a:srgbClr val="993300"/>
                </a:solidFill>
                <a:latin typeface="Times New Roman" panose="02020603050405020304" pitchFamily="18" charset="0"/>
              </a:rPr>
              <a:t>。</a:t>
            </a:r>
            <a:endParaRPr lang="zh-CN" altLang="en-US" sz="2400" dirty="0">
              <a:solidFill>
                <a:srgbClr val="000000"/>
              </a:solidFill>
              <a:latin typeface="Times New Roman" panose="02020603050405020304" pitchFamily="18" charset="0"/>
            </a:endParaRPr>
          </a:p>
        </p:txBody>
      </p:sp>
      <p:sp>
        <p:nvSpPr>
          <p:cNvPr id="65544" name="Rectangle 8"/>
          <p:cNvSpPr>
            <a:spLocks noChangeArrowheads="1"/>
          </p:cNvSpPr>
          <p:nvPr/>
        </p:nvSpPr>
        <p:spPr bwMode="auto">
          <a:xfrm>
            <a:off x="683568" y="3266412"/>
            <a:ext cx="2529532" cy="833178"/>
          </a:xfrm>
          <a:prstGeom prst="rect">
            <a:avLst/>
          </a:prstGeom>
          <a:solidFill>
            <a:srgbClr val="FFB9FF">
              <a:alpha val="86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r>
              <a:rPr lang="zh-CN" altLang="en-US" sz="2400" dirty="0" smtClean="0">
                <a:solidFill>
                  <a:srgbClr val="000000"/>
                </a:solidFill>
                <a:latin typeface="Times New Roman" panose="02020603050405020304" pitchFamily="18" charset="0"/>
              </a:rPr>
              <a:t>条件风险 与</a:t>
            </a:r>
            <a:endParaRPr lang="en-US" altLang="zh-CN" sz="2400" dirty="0" smtClean="0">
              <a:solidFill>
                <a:srgbClr val="000000"/>
              </a:solidFill>
              <a:latin typeface="Times New Roman" panose="02020603050405020304" pitchFamily="18" charset="0"/>
            </a:endParaRPr>
          </a:p>
          <a:p>
            <a:r>
              <a:rPr lang="zh-CN" altLang="en-US" sz="2400" dirty="0" smtClean="0">
                <a:solidFill>
                  <a:srgbClr val="000000"/>
                </a:solidFill>
                <a:latin typeface="Times New Roman" panose="02020603050405020304" pitchFamily="18" charset="0"/>
              </a:rPr>
              <a:t>总的风险 的 区别</a:t>
            </a:r>
            <a:endParaRPr lang="zh-CN" altLang="en-US" sz="2400" dirty="0">
              <a:solidFill>
                <a:srgbClr val="000000"/>
              </a:solidFill>
              <a:latin typeface="Times New Roman" panose="02020603050405020304" pitchFamily="18" charset="0"/>
            </a:endParaRPr>
          </a:p>
        </p:txBody>
      </p:sp>
      <p:grpSp>
        <p:nvGrpSpPr>
          <p:cNvPr id="65568" name="Group 32"/>
          <p:cNvGrpSpPr/>
          <p:nvPr/>
        </p:nvGrpSpPr>
        <p:grpSpPr bwMode="auto">
          <a:xfrm>
            <a:off x="3240088" y="3217863"/>
            <a:ext cx="4238626" cy="912812"/>
            <a:chOff x="2041" y="2027"/>
            <a:chExt cx="2670" cy="575"/>
          </a:xfrm>
        </p:grpSpPr>
        <p:sp>
          <p:nvSpPr>
            <p:cNvPr id="65550" name="Rectangle 14"/>
            <p:cNvSpPr>
              <a:spLocks noChangeArrowheads="1"/>
            </p:cNvSpPr>
            <p:nvPr/>
          </p:nvSpPr>
          <p:spPr bwMode="auto">
            <a:xfrm>
              <a:off x="2076" y="2310"/>
              <a:ext cx="2635" cy="292"/>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pPr algn="ctr"/>
              <a:r>
                <a:rPr lang="zh-CN" altLang="en-US" sz="2400" dirty="0" smtClean="0">
                  <a:solidFill>
                    <a:srgbClr val="000000"/>
                  </a:solidFill>
                  <a:latin typeface="Times New Roman" panose="02020603050405020304" pitchFamily="18" charset="0"/>
                </a:rPr>
                <a:t>总的风险</a:t>
              </a:r>
              <a:r>
                <a:rPr lang="zh-CN" altLang="en-US" sz="2400" dirty="0">
                  <a:solidFill>
                    <a:srgbClr val="000000"/>
                  </a:solidFill>
                  <a:latin typeface="Times New Roman" panose="02020603050405020304" pitchFamily="18" charset="0"/>
                </a:rPr>
                <a:t>：对总体样本而言。</a:t>
              </a:r>
            </a:p>
          </p:txBody>
        </p:sp>
        <p:sp>
          <p:nvSpPr>
            <p:cNvPr id="65551" name="Rectangle 15"/>
            <p:cNvSpPr>
              <a:spLocks noChangeArrowheads="1"/>
            </p:cNvSpPr>
            <p:nvPr/>
          </p:nvSpPr>
          <p:spPr bwMode="auto">
            <a:xfrm>
              <a:off x="2059" y="2027"/>
              <a:ext cx="2635" cy="292"/>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pPr algn="ctr"/>
              <a:r>
                <a:rPr lang="zh-CN" altLang="en-US" sz="2400" dirty="0">
                  <a:solidFill>
                    <a:srgbClr val="000000"/>
                  </a:solidFill>
                  <a:latin typeface="Times New Roman" panose="02020603050405020304" pitchFamily="18" charset="0"/>
                </a:rPr>
                <a:t>条件风险：对某个样本而言。</a:t>
              </a:r>
            </a:p>
          </p:txBody>
        </p:sp>
        <p:sp>
          <p:nvSpPr>
            <p:cNvPr id="65552" name="AutoShape 16"/>
            <p:cNvSpPr/>
            <p:nvPr/>
          </p:nvSpPr>
          <p:spPr bwMode="auto">
            <a:xfrm>
              <a:off x="2041" y="2127"/>
              <a:ext cx="72" cy="376"/>
            </a:xfrm>
            <a:prstGeom prst="leftBrace">
              <a:avLst>
                <a:gd name="adj1" fmla="val 43519"/>
                <a:gd name="adj2" fmla="val 50000"/>
              </a:avLst>
            </a:prstGeom>
            <a:noFill/>
            <a:ln w="9525">
              <a:solidFill>
                <a:srgbClr val="000000"/>
              </a:solidFill>
              <a:round/>
            </a:ln>
            <a:effectLst/>
            <a:extLst>
              <a:ext uri="{909E8E84-426E-40DD-AFC4-6F175D3DCCD1}">
                <a14:hiddenFill xmlns:a14="http://schemas.microsoft.com/office/drawing/2010/main">
                  <a:solidFill>
                    <a:srgbClr val="6600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endParaRPr lang="zh-CN" altLang="en-US" sz="2400">
                <a:solidFill>
                  <a:srgbClr val="000000"/>
                </a:solidFill>
                <a:latin typeface="Times New Roman" panose="02020603050405020304" pitchFamily="18" charset="0"/>
              </a:endParaRPr>
            </a:p>
          </p:txBody>
        </p:sp>
      </p:grpSp>
      <p:sp>
        <p:nvSpPr>
          <p:cNvPr id="65555" name="Rectangle 19"/>
          <p:cNvSpPr>
            <a:spLocks noChangeArrowheads="1"/>
          </p:cNvSpPr>
          <p:nvPr/>
        </p:nvSpPr>
        <p:spPr bwMode="auto">
          <a:xfrm>
            <a:off x="319088" y="4411515"/>
            <a:ext cx="1985962"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lgn="l">
              <a:tabLst>
                <a:tab pos="228600" algn="l"/>
              </a:tabLst>
              <a:defRPr>
                <a:solidFill>
                  <a:schemeClr val="tx1"/>
                </a:solidFill>
                <a:latin typeface="Arial" panose="020B0604020202020204" pitchFamily="34" charset="0"/>
                <a:ea typeface="宋体" panose="02010600030101010101" pitchFamily="2" charset="-122"/>
              </a:defRPr>
            </a:lvl1pPr>
            <a:lvl2pPr algn="l">
              <a:tabLst>
                <a:tab pos="228600" algn="l"/>
              </a:tabLst>
              <a:defRPr>
                <a:solidFill>
                  <a:schemeClr val="tx1"/>
                </a:solidFill>
                <a:latin typeface="Arial" panose="020B0604020202020204" pitchFamily="34" charset="0"/>
                <a:ea typeface="宋体" panose="02010600030101010101" pitchFamily="2" charset="-122"/>
              </a:defRPr>
            </a:lvl2pPr>
            <a:lvl3pPr algn="l">
              <a:tabLst>
                <a:tab pos="228600" algn="l"/>
              </a:tabLst>
              <a:defRPr>
                <a:solidFill>
                  <a:schemeClr val="tx1"/>
                </a:solidFill>
                <a:latin typeface="Arial" panose="020B0604020202020204" pitchFamily="34" charset="0"/>
                <a:ea typeface="宋体" panose="02010600030101010101" pitchFamily="2" charset="-122"/>
              </a:defRPr>
            </a:lvl3pPr>
            <a:lvl4pPr algn="l">
              <a:tabLst>
                <a:tab pos="228600" algn="l"/>
              </a:tabLst>
              <a:defRPr>
                <a:solidFill>
                  <a:schemeClr val="tx1"/>
                </a:solidFill>
                <a:latin typeface="Arial" panose="020B0604020202020204" pitchFamily="34" charset="0"/>
                <a:ea typeface="宋体" panose="02010600030101010101" pitchFamily="2" charset="-122"/>
              </a:defRPr>
            </a:lvl4pPr>
            <a:lvl5pPr algn="l">
              <a:tabLst>
                <a:tab pos="22860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22860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22860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22860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228600" algn="l"/>
              </a:tabLst>
              <a:defRPr>
                <a:solidFill>
                  <a:schemeClr val="tx1"/>
                </a:solidFill>
                <a:latin typeface="Arial" panose="020B0604020202020204" pitchFamily="34" charset="0"/>
                <a:ea typeface="宋体" panose="02010600030101010101" pitchFamily="2" charset="-122"/>
              </a:defRPr>
            </a:lvl9pPr>
          </a:lstStyle>
          <a:p>
            <a:r>
              <a:rPr lang="en-US" altLang="zh-CN" sz="2400" dirty="0">
                <a:solidFill>
                  <a:srgbClr val="0000FF"/>
                </a:solidFill>
                <a:latin typeface="Times New Roman" panose="02020603050405020304" pitchFamily="18" charset="0"/>
              </a:rPr>
              <a:t>1</a:t>
            </a:r>
            <a:r>
              <a:rPr lang="zh-CN" altLang="en-US" sz="2400" dirty="0">
                <a:solidFill>
                  <a:srgbClr val="0000FF"/>
                </a:solidFill>
                <a:latin typeface="Times New Roman" panose="02020603050405020304" pitchFamily="18" charset="0"/>
              </a:rPr>
              <a:t>）多类情况</a:t>
            </a:r>
          </a:p>
        </p:txBody>
      </p:sp>
      <p:sp>
        <p:nvSpPr>
          <p:cNvPr id="65556" name="Rectangle 20"/>
          <p:cNvSpPr>
            <a:spLocks noChangeArrowheads="1"/>
          </p:cNvSpPr>
          <p:nvPr/>
        </p:nvSpPr>
        <p:spPr bwMode="auto">
          <a:xfrm>
            <a:off x="769938" y="4922690"/>
            <a:ext cx="760095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r>
              <a:rPr lang="zh-CN" altLang="en-US" sz="2400" dirty="0">
                <a:solidFill>
                  <a:srgbClr val="000000"/>
                </a:solidFill>
                <a:latin typeface="Times New Roman" panose="02020603050405020304" pitchFamily="18" charset="0"/>
              </a:rPr>
              <a:t>设有</a:t>
            </a:r>
            <a:r>
              <a:rPr lang="en-US" altLang="zh-CN" sz="2400" i="1" dirty="0">
                <a:solidFill>
                  <a:srgbClr val="000000"/>
                </a:solidFill>
                <a:latin typeface="Times New Roman" panose="02020603050405020304" pitchFamily="18" charset="0"/>
              </a:rPr>
              <a:t>M </a:t>
            </a:r>
            <a:r>
              <a:rPr lang="zh-CN" altLang="en-US" sz="2400" dirty="0">
                <a:solidFill>
                  <a:srgbClr val="000000"/>
                </a:solidFill>
                <a:latin typeface="Times New Roman" panose="02020603050405020304" pitchFamily="18" charset="0"/>
              </a:rPr>
              <a:t>类，对于任一</a:t>
            </a:r>
            <a:r>
              <a:rPr lang="en-US" altLang="zh-CN" sz="2400" i="1" dirty="0">
                <a:solidFill>
                  <a:srgbClr val="000000"/>
                </a:solidFill>
                <a:latin typeface="Times New Roman" panose="02020603050405020304" pitchFamily="18" charset="0"/>
              </a:rPr>
              <a:t>X </a:t>
            </a:r>
            <a:r>
              <a:rPr lang="zh-CN" altLang="en-US" sz="2400" dirty="0">
                <a:solidFill>
                  <a:srgbClr val="000000"/>
                </a:solidFill>
                <a:latin typeface="Times New Roman" panose="02020603050405020304" pitchFamily="18" charset="0"/>
              </a:rPr>
              <a:t>对应 </a:t>
            </a:r>
            <a:r>
              <a:rPr lang="en-US" altLang="zh-CN" sz="2400" i="1" dirty="0">
                <a:solidFill>
                  <a:srgbClr val="000000"/>
                </a:solidFill>
                <a:latin typeface="Times New Roman" panose="02020603050405020304" pitchFamily="18" charset="0"/>
              </a:rPr>
              <a:t>M</a:t>
            </a:r>
            <a:r>
              <a:rPr lang="zh-CN" altLang="en-US" sz="2400" dirty="0">
                <a:solidFill>
                  <a:srgbClr val="000000"/>
                </a:solidFill>
                <a:latin typeface="Times New Roman" panose="02020603050405020304" pitchFamily="18" charset="0"/>
              </a:rPr>
              <a:t>个</a:t>
            </a:r>
            <a:r>
              <a:rPr lang="zh-CN" altLang="en-US" sz="2400" dirty="0" smtClean="0">
                <a:solidFill>
                  <a:srgbClr val="000000"/>
                </a:solidFill>
                <a:latin typeface="Times New Roman" panose="02020603050405020304" pitchFamily="18" charset="0"/>
              </a:rPr>
              <a:t>条件风险（后验风险）：</a:t>
            </a:r>
            <a:endParaRPr lang="zh-CN" altLang="en-US" sz="2400" dirty="0">
              <a:solidFill>
                <a:srgbClr val="000000"/>
              </a:solidFill>
              <a:latin typeface="Times New Roman" panose="02020603050405020304" pitchFamily="18" charset="0"/>
            </a:endParaRPr>
          </a:p>
        </p:txBody>
      </p:sp>
      <p:sp>
        <p:nvSpPr>
          <p:cNvPr id="65562" name="Rectangle 26"/>
          <p:cNvSpPr>
            <a:spLocks noChangeArrowheads="1"/>
          </p:cNvSpPr>
          <p:nvPr/>
        </p:nvSpPr>
        <p:spPr bwMode="auto">
          <a:xfrm>
            <a:off x="257175" y="289591"/>
            <a:ext cx="8635305" cy="1017844"/>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pPr>
              <a:lnSpc>
                <a:spcPct val="125000"/>
              </a:lnSpc>
            </a:pPr>
            <a:r>
              <a:rPr lang="en-US" altLang="zh-CN" sz="2400" dirty="0">
                <a:solidFill>
                  <a:srgbClr val="000000"/>
                </a:solidFill>
                <a:latin typeface="Times New Roman" panose="02020603050405020304" pitchFamily="18" charset="0"/>
              </a:rPr>
              <a:t>        </a:t>
            </a:r>
            <a:r>
              <a:rPr lang="zh-CN" altLang="en-US" sz="2400" dirty="0">
                <a:solidFill>
                  <a:srgbClr val="000000"/>
                </a:solidFill>
                <a:latin typeface="Times New Roman" panose="02020603050405020304" pitchFamily="18" charset="0"/>
              </a:rPr>
              <a:t>对每个</a:t>
            </a:r>
            <a:r>
              <a:rPr lang="en-US" altLang="zh-CN" sz="2400" b="1" i="1" dirty="0">
                <a:solidFill>
                  <a:srgbClr val="000000"/>
                </a:solidFill>
                <a:latin typeface="Times New Roman" panose="02020603050405020304" pitchFamily="18" charset="0"/>
              </a:rPr>
              <a:t>X</a:t>
            </a:r>
            <a:r>
              <a:rPr lang="zh-CN" altLang="en-US" sz="2400" dirty="0">
                <a:solidFill>
                  <a:srgbClr val="000000"/>
                </a:solidFill>
                <a:latin typeface="Times New Roman" panose="02020603050405020304" pitchFamily="18" charset="0"/>
              </a:rPr>
              <a:t>有</a:t>
            </a:r>
            <a:r>
              <a:rPr lang="en-US" altLang="zh-CN" sz="2400" i="1" dirty="0">
                <a:solidFill>
                  <a:srgbClr val="000000"/>
                </a:solidFill>
                <a:latin typeface="Times New Roman" panose="02020603050405020304" pitchFamily="18" charset="0"/>
              </a:rPr>
              <a:t>M</a:t>
            </a:r>
            <a:r>
              <a:rPr lang="zh-CN" altLang="en-US" sz="2400" dirty="0">
                <a:solidFill>
                  <a:srgbClr val="000000"/>
                </a:solidFill>
                <a:latin typeface="Times New Roman" panose="02020603050405020304" pitchFamily="18" charset="0"/>
              </a:rPr>
              <a:t>种可能的类别划分，</a:t>
            </a:r>
            <a:r>
              <a:rPr lang="en-US" altLang="zh-CN" sz="2400" b="1" i="1" dirty="0">
                <a:solidFill>
                  <a:srgbClr val="000000"/>
                </a:solidFill>
                <a:latin typeface="Times New Roman" panose="02020603050405020304" pitchFamily="18" charset="0"/>
              </a:rPr>
              <a:t>X</a:t>
            </a:r>
            <a:r>
              <a:rPr lang="zh-CN" altLang="en-US" sz="2400" dirty="0">
                <a:solidFill>
                  <a:srgbClr val="000000"/>
                </a:solidFill>
                <a:latin typeface="Times New Roman" panose="02020603050405020304" pitchFamily="18" charset="0"/>
              </a:rPr>
              <a:t>被判决</a:t>
            </a:r>
            <a:r>
              <a:rPr lang="zh-CN" altLang="en-US" sz="2400" dirty="0" smtClean="0">
                <a:solidFill>
                  <a:srgbClr val="000000"/>
                </a:solidFill>
                <a:latin typeface="Times New Roman" panose="02020603050405020304" pitchFamily="18" charset="0"/>
              </a:rPr>
              <a:t>为</a:t>
            </a:r>
            <a:r>
              <a:rPr lang="zh-CN" altLang="en-US" sz="2400" dirty="0">
                <a:solidFill>
                  <a:srgbClr val="000000"/>
                </a:solidFill>
                <a:latin typeface="Times New Roman" panose="02020603050405020304" pitchFamily="18" charset="0"/>
              </a:rPr>
              <a:t>各个</a:t>
            </a:r>
            <a:r>
              <a:rPr lang="zh-CN" altLang="en-US" sz="2400" dirty="0" smtClean="0">
                <a:solidFill>
                  <a:srgbClr val="000000"/>
                </a:solidFill>
                <a:latin typeface="Times New Roman" panose="02020603050405020304" pitchFamily="18" charset="0"/>
              </a:rPr>
              <a:t>类</a:t>
            </a:r>
            <a:r>
              <a:rPr lang="zh-CN" altLang="en-US" sz="2400" dirty="0">
                <a:solidFill>
                  <a:srgbClr val="000000"/>
                </a:solidFill>
                <a:latin typeface="Times New Roman" panose="02020603050405020304" pitchFamily="18" charset="0"/>
              </a:rPr>
              <a:t>的</a:t>
            </a:r>
            <a:r>
              <a:rPr lang="zh-CN" altLang="en-US" sz="2400" dirty="0" smtClean="0">
                <a:solidFill>
                  <a:srgbClr val="000000"/>
                </a:solidFill>
                <a:latin typeface="Times New Roman" panose="02020603050405020304" pitchFamily="18" charset="0"/>
              </a:rPr>
              <a:t>条件风险</a:t>
            </a:r>
            <a:r>
              <a:rPr lang="zh-CN" altLang="en-US" sz="2400" dirty="0">
                <a:solidFill>
                  <a:srgbClr val="000000"/>
                </a:solidFill>
                <a:latin typeface="Times New Roman" panose="02020603050405020304" pitchFamily="18" charset="0"/>
              </a:rPr>
              <a:t>分别为</a:t>
            </a:r>
            <a:r>
              <a:rPr lang="en-US" altLang="zh-CN" sz="2400" i="1" dirty="0">
                <a:solidFill>
                  <a:srgbClr val="000000"/>
                </a:solidFill>
                <a:latin typeface="Times New Roman" panose="02020603050405020304" pitchFamily="18" charset="0"/>
              </a:rPr>
              <a:t>r</a:t>
            </a:r>
            <a:r>
              <a:rPr lang="en-US" altLang="zh-CN" sz="2400" baseline="-25000" dirty="0">
                <a:solidFill>
                  <a:srgbClr val="000000"/>
                </a:solidFill>
                <a:latin typeface="Times New Roman" panose="02020603050405020304" pitchFamily="18" charset="0"/>
              </a:rPr>
              <a:t>1</a:t>
            </a:r>
            <a:r>
              <a:rPr lang="en-US" altLang="zh-CN" sz="2400"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X</a:t>
            </a:r>
            <a:r>
              <a:rPr lang="en-US" altLang="zh-CN" sz="2400" dirty="0">
                <a:solidFill>
                  <a:srgbClr val="000000"/>
                </a:solidFill>
                <a:latin typeface="Times New Roman" panose="02020603050405020304" pitchFamily="18" charset="0"/>
              </a:rPr>
              <a:t>)</a:t>
            </a:r>
            <a:r>
              <a:rPr lang="zh-CN" altLang="en-US" sz="2400" dirty="0">
                <a:solidFill>
                  <a:srgbClr val="000000"/>
                </a:solidFill>
                <a:latin typeface="Times New Roman" panose="02020603050405020304" pitchFamily="18" charset="0"/>
              </a:rPr>
              <a:t>，</a:t>
            </a:r>
            <a:r>
              <a:rPr lang="en-US" altLang="zh-CN" sz="2400" i="1" dirty="0">
                <a:solidFill>
                  <a:srgbClr val="000000"/>
                </a:solidFill>
                <a:latin typeface="Times New Roman" panose="02020603050405020304" pitchFamily="18" charset="0"/>
              </a:rPr>
              <a:t>r</a:t>
            </a:r>
            <a:r>
              <a:rPr lang="en-US" altLang="zh-CN" sz="2400" baseline="-25000" dirty="0">
                <a:solidFill>
                  <a:srgbClr val="000000"/>
                </a:solidFill>
                <a:latin typeface="Times New Roman" panose="02020603050405020304" pitchFamily="18" charset="0"/>
              </a:rPr>
              <a:t>2</a:t>
            </a:r>
            <a:r>
              <a:rPr lang="en-US" altLang="zh-CN" sz="2400"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X</a:t>
            </a:r>
            <a:r>
              <a:rPr lang="en-US" altLang="zh-CN" sz="2400" dirty="0">
                <a:solidFill>
                  <a:srgbClr val="000000"/>
                </a:solidFill>
                <a:latin typeface="Times New Roman" panose="02020603050405020304" pitchFamily="18" charset="0"/>
              </a:rPr>
              <a:t>) </a:t>
            </a:r>
            <a:r>
              <a:rPr lang="zh-CN" altLang="en-US" sz="2400" dirty="0">
                <a:solidFill>
                  <a:srgbClr val="000000"/>
                </a:solidFill>
                <a:latin typeface="Times New Roman" panose="02020603050405020304" pitchFamily="18" charset="0"/>
              </a:rPr>
              <a:t>，</a:t>
            </a:r>
            <a:r>
              <a:rPr lang="en-US" altLang="zh-CN" sz="2400" dirty="0">
                <a:solidFill>
                  <a:srgbClr val="000000"/>
                </a:solidFill>
                <a:latin typeface="Times New Roman" panose="02020603050405020304" pitchFamily="18" charset="0"/>
              </a:rPr>
              <a:t>… </a:t>
            </a:r>
            <a:r>
              <a:rPr lang="zh-CN" altLang="en-US" sz="2400" dirty="0">
                <a:solidFill>
                  <a:srgbClr val="000000"/>
                </a:solidFill>
                <a:latin typeface="Times New Roman" panose="02020603050405020304" pitchFamily="18" charset="0"/>
              </a:rPr>
              <a:t>，</a:t>
            </a:r>
            <a:r>
              <a:rPr lang="en-US" altLang="zh-CN" sz="2400" i="1" dirty="0" err="1">
                <a:solidFill>
                  <a:srgbClr val="000000"/>
                </a:solidFill>
                <a:latin typeface="Times New Roman" panose="02020603050405020304" pitchFamily="18" charset="0"/>
              </a:rPr>
              <a:t>r</a:t>
            </a:r>
            <a:r>
              <a:rPr lang="en-US" altLang="zh-CN" sz="2400" i="1" baseline="-25000" dirty="0" err="1">
                <a:solidFill>
                  <a:srgbClr val="000000"/>
                </a:solidFill>
                <a:latin typeface="Times New Roman" panose="02020603050405020304" pitchFamily="18" charset="0"/>
              </a:rPr>
              <a:t>M</a:t>
            </a:r>
            <a:r>
              <a:rPr lang="en-US" altLang="zh-CN" sz="2400"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X</a:t>
            </a:r>
            <a:r>
              <a:rPr lang="en-US" altLang="zh-CN" sz="2400" dirty="0">
                <a:solidFill>
                  <a:srgbClr val="000000"/>
                </a:solidFill>
                <a:latin typeface="Times New Roman" panose="02020603050405020304" pitchFamily="18" charset="0"/>
              </a:rPr>
              <a:t>) </a:t>
            </a:r>
            <a:r>
              <a:rPr lang="zh-CN" altLang="en-US" sz="2400" dirty="0">
                <a:solidFill>
                  <a:srgbClr val="000000"/>
                </a:solidFill>
                <a:latin typeface="Times New Roman" panose="02020603050405020304" pitchFamily="18" charset="0"/>
              </a:rPr>
              <a:t>。决策规则：</a:t>
            </a:r>
          </a:p>
        </p:txBody>
      </p:sp>
      <p:graphicFrame>
        <p:nvGraphicFramePr>
          <p:cNvPr id="65564" name="Object 28"/>
          <p:cNvGraphicFramePr>
            <a:graphicFrameLocks noChangeAspect="1"/>
          </p:cNvGraphicFramePr>
          <p:nvPr/>
        </p:nvGraphicFramePr>
        <p:xfrm>
          <a:off x="2014538" y="5468938"/>
          <a:ext cx="3371850" cy="885825"/>
        </p:xfrm>
        <a:graphic>
          <a:graphicData uri="http://schemas.openxmlformats.org/presentationml/2006/ole">
            <mc:AlternateContent xmlns:mc="http://schemas.openxmlformats.org/markup-compatibility/2006">
              <mc:Choice xmlns:v="urn:schemas-microsoft-com:vml" Requires="v">
                <p:oleObj spid="_x0000_s11519" name="公式" r:id="rId7" imgW="1701800" imgH="444500" progId="Equation.3">
                  <p:embed/>
                </p:oleObj>
              </mc:Choice>
              <mc:Fallback>
                <p:oleObj name="公式" r:id="rId7" imgW="1701800" imgH="444500" progId="Equation.3">
                  <p:embed/>
                  <p:pic>
                    <p:nvPicPr>
                      <p:cNvPr id="0" name="图片 1136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14538" y="5468938"/>
                        <a:ext cx="3371850"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66" name="Rectangle 30"/>
          <p:cNvSpPr>
            <a:spLocks noChangeArrowheads="1"/>
          </p:cNvSpPr>
          <p:nvPr/>
        </p:nvSpPr>
        <p:spPr bwMode="auto">
          <a:xfrm>
            <a:off x="5775325" y="5665788"/>
            <a:ext cx="2595563"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cs typeface="Times New Roman" panose="02020603050405020304" pitchFamily="18" charset="0"/>
              </a:rPr>
              <a:t>，</a:t>
            </a:r>
            <a:r>
              <a:rPr lang="zh-CN" altLang="en-US" sz="2400">
                <a:solidFill>
                  <a:srgbClr val="000000"/>
                </a:solidFill>
                <a:latin typeface="Times New Roman" panose="02020603050405020304" pitchFamily="18" charset="0"/>
              </a:rPr>
              <a:t>  </a:t>
            </a:r>
            <a:r>
              <a:rPr lang="en-US" altLang="zh-CN" sz="2400" i="1">
                <a:solidFill>
                  <a:srgbClr val="000000"/>
                </a:solidFill>
                <a:latin typeface="Times New Roman" panose="02020603050405020304" pitchFamily="18" charset="0"/>
              </a:rPr>
              <a:t>i</a:t>
            </a:r>
            <a:r>
              <a:rPr lang="en-US" altLang="zh-CN" sz="2400">
                <a:solidFill>
                  <a:srgbClr val="000000"/>
                </a:solidFill>
                <a:latin typeface="Times New Roman" panose="02020603050405020304" pitchFamily="18" charset="0"/>
              </a:rPr>
              <a:t>=1,2</a:t>
            </a:r>
            <a:r>
              <a:rPr lang="en-US" altLang="zh-CN" sz="2400">
                <a:solidFill>
                  <a:srgbClr val="000000"/>
                </a:solidFill>
                <a:latin typeface="Times New Roman" panose="02020603050405020304" pitchFamily="18" charset="0"/>
                <a:cs typeface="Times New Roman" panose="02020603050405020304" pitchFamily="18" charset="0"/>
              </a:rPr>
              <a:t>, </a:t>
            </a:r>
            <a:r>
              <a:rPr lang="en-US" altLang="zh-CN" sz="2400">
                <a:solidFill>
                  <a:srgbClr val="000000"/>
                </a:solidFill>
                <a:latin typeface="Times New Roman" panose="02020603050405020304" pitchFamily="18" charset="0"/>
              </a:rPr>
              <a:t>…,</a:t>
            </a:r>
            <a:r>
              <a:rPr lang="en-US" altLang="zh-CN" sz="2400" i="1">
                <a:solidFill>
                  <a:srgbClr val="000000"/>
                </a:solidFill>
                <a:latin typeface="Times New Roman" panose="02020603050405020304" pitchFamily="18" charset="0"/>
              </a:rPr>
              <a:t>M </a:t>
            </a:r>
            <a:r>
              <a:rPr lang="en-US" altLang="zh-CN" sz="2400">
                <a:solidFill>
                  <a:srgbClr val="000000"/>
                </a:solidFill>
                <a:latin typeface="Times New Roman" panose="02020603050405020304" pitchFamily="18"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544"/>
                                        </p:tgtEl>
                                        <p:attrNameLst>
                                          <p:attrName>style.visibility</p:attrName>
                                        </p:attrNameLst>
                                      </p:cBhvr>
                                      <p:to>
                                        <p:strVal val="visible"/>
                                      </p:to>
                                    </p:set>
                                    <p:animEffect transition="in" filter="fade">
                                      <p:cBhvr>
                                        <p:cTn id="7" dur="500"/>
                                        <p:tgtEl>
                                          <p:spTgt spid="655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5568"/>
                                        </p:tgtEl>
                                        <p:attrNameLst>
                                          <p:attrName>style.visibility</p:attrName>
                                        </p:attrNameLst>
                                      </p:cBhvr>
                                      <p:to>
                                        <p:strVal val="visible"/>
                                      </p:to>
                                    </p:set>
                                    <p:animEffect transition="in" filter="fade">
                                      <p:cBhvr>
                                        <p:cTn id="12" dur="500"/>
                                        <p:tgtEl>
                                          <p:spTgt spid="6556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5555"/>
                                        </p:tgtEl>
                                        <p:attrNameLst>
                                          <p:attrName>style.visibility</p:attrName>
                                        </p:attrNameLst>
                                      </p:cBhvr>
                                      <p:to>
                                        <p:strVal val="visible"/>
                                      </p:to>
                                    </p:set>
                                    <p:animEffect transition="in" filter="fade">
                                      <p:cBhvr>
                                        <p:cTn id="17" dur="500"/>
                                        <p:tgtEl>
                                          <p:spTgt spid="6555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5556"/>
                                        </p:tgtEl>
                                        <p:attrNameLst>
                                          <p:attrName>style.visibility</p:attrName>
                                        </p:attrNameLst>
                                      </p:cBhvr>
                                      <p:to>
                                        <p:strVal val="visible"/>
                                      </p:to>
                                    </p:set>
                                    <p:animEffect transition="in" filter="fade">
                                      <p:cBhvr>
                                        <p:cTn id="20" dur="500"/>
                                        <p:tgtEl>
                                          <p:spTgt spid="65556"/>
                                        </p:tgtEl>
                                      </p:cBhvr>
                                    </p:animEffect>
                                  </p:childTnLst>
                                </p:cTn>
                              </p:par>
                              <p:par>
                                <p:cTn id="21" presetID="10" presetClass="entr" presetSubtype="0" fill="hold" nodeType="withEffect">
                                  <p:stCondLst>
                                    <p:cond delay="0"/>
                                  </p:stCondLst>
                                  <p:childTnLst>
                                    <p:set>
                                      <p:cBhvr>
                                        <p:cTn id="22" dur="1" fill="hold">
                                          <p:stCondLst>
                                            <p:cond delay="0"/>
                                          </p:stCondLst>
                                        </p:cTn>
                                        <p:tgtEl>
                                          <p:spTgt spid="65564"/>
                                        </p:tgtEl>
                                        <p:attrNameLst>
                                          <p:attrName>style.visibility</p:attrName>
                                        </p:attrNameLst>
                                      </p:cBhvr>
                                      <p:to>
                                        <p:strVal val="visible"/>
                                      </p:to>
                                    </p:set>
                                    <p:animEffect transition="in" filter="fade">
                                      <p:cBhvr>
                                        <p:cTn id="23" dur="500"/>
                                        <p:tgtEl>
                                          <p:spTgt spid="6556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5566"/>
                                        </p:tgtEl>
                                        <p:attrNameLst>
                                          <p:attrName>style.visibility</p:attrName>
                                        </p:attrNameLst>
                                      </p:cBhvr>
                                      <p:to>
                                        <p:strVal val="visible"/>
                                      </p:to>
                                    </p:set>
                                    <p:animEffect transition="in" filter="fade">
                                      <p:cBhvr>
                                        <p:cTn id="26" dur="500"/>
                                        <p:tgtEl>
                                          <p:spTgt spid="65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4" grpId="0" animBg="1"/>
      <p:bldP spid="65555" grpId="0"/>
      <p:bldP spid="65556" grpId="0"/>
      <p:bldP spid="6556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95" name="Object 19"/>
          <p:cNvGraphicFramePr>
            <a:graphicFrameLocks noChangeAspect="1"/>
          </p:cNvGraphicFramePr>
          <p:nvPr/>
        </p:nvGraphicFramePr>
        <p:xfrm>
          <a:off x="1460500" y="993775"/>
          <a:ext cx="5865813" cy="939800"/>
        </p:xfrm>
        <a:graphic>
          <a:graphicData uri="http://schemas.openxmlformats.org/presentationml/2006/ole">
            <mc:AlternateContent xmlns:mc="http://schemas.openxmlformats.org/markup-compatibility/2006">
              <mc:Choice xmlns:v="urn:schemas-microsoft-com:vml" Requires="v">
                <p:oleObj spid="_x0000_s12707" name="公式" r:id="rId3" imgW="2933700" imgH="469900" progId="Equation.3">
                  <p:embed/>
                </p:oleObj>
              </mc:Choice>
              <mc:Fallback>
                <p:oleObj name="公式" r:id="rId3" imgW="2933700" imgH="469900" progId="Equation.3">
                  <p:embed/>
                  <p:pic>
                    <p:nvPicPr>
                      <p:cNvPr id="0" name="图片 124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500" y="993775"/>
                        <a:ext cx="5865813"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94" name="Object 18"/>
          <p:cNvGraphicFramePr>
            <a:graphicFrameLocks noChangeAspect="1"/>
          </p:cNvGraphicFramePr>
          <p:nvPr/>
        </p:nvGraphicFramePr>
        <p:xfrm>
          <a:off x="2195513" y="2049463"/>
          <a:ext cx="3681412" cy="887412"/>
        </p:xfrm>
        <a:graphic>
          <a:graphicData uri="http://schemas.openxmlformats.org/presentationml/2006/ole">
            <mc:AlternateContent xmlns:mc="http://schemas.openxmlformats.org/markup-compatibility/2006">
              <mc:Choice xmlns:v="urn:schemas-microsoft-com:vml" Requires="v">
                <p:oleObj spid="_x0000_s12708" name="公式" r:id="rId5" imgW="1841500" imgH="444500" progId="Equation.3">
                  <p:embed/>
                </p:oleObj>
              </mc:Choice>
              <mc:Fallback>
                <p:oleObj name="公式" r:id="rId5" imgW="1841500" imgH="444500" progId="Equation.3">
                  <p:embed/>
                  <p:pic>
                    <p:nvPicPr>
                      <p:cNvPr id="0" name="图片 1246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2049463"/>
                        <a:ext cx="3681412" cy="887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02" name="Rectangle 26"/>
          <p:cNvSpPr>
            <a:spLocks noChangeArrowheads="1"/>
          </p:cNvSpPr>
          <p:nvPr/>
        </p:nvSpPr>
        <p:spPr bwMode="auto">
          <a:xfrm>
            <a:off x="0" y="434975"/>
            <a:ext cx="5114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indent="66675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a:solidFill>
                  <a:srgbClr val="000000"/>
                </a:solidFill>
                <a:latin typeface="Times New Roman" panose="02020603050405020304" pitchFamily="18" charset="0"/>
              </a:rPr>
              <a:t>用先验概率和条件概率的形式：</a:t>
            </a:r>
          </a:p>
        </p:txBody>
      </p:sp>
      <p:sp>
        <p:nvSpPr>
          <p:cNvPr id="24607" name="Rectangle 31"/>
          <p:cNvSpPr>
            <a:spLocks noChangeArrowheads="1"/>
          </p:cNvSpPr>
          <p:nvPr/>
        </p:nvSpPr>
        <p:spPr bwMode="auto">
          <a:xfrm>
            <a:off x="1270000" y="3278188"/>
            <a:ext cx="6175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000">
                <a:solidFill>
                  <a:srgbClr val="000000"/>
                </a:solidFill>
                <a:latin typeface="Times New Roman" panose="02020603050405020304" pitchFamily="18" charset="0"/>
              </a:rPr>
              <a:t>∵</a:t>
            </a:r>
            <a:r>
              <a:rPr lang="en-US" altLang="zh-CN" sz="2400">
                <a:solidFill>
                  <a:srgbClr val="000000"/>
                </a:solidFill>
                <a:latin typeface="Times New Roman" panose="02020603050405020304" pitchFamily="18" charset="0"/>
              </a:rPr>
              <a:t>    </a:t>
            </a:r>
            <a:r>
              <a:rPr lang="en-US" altLang="zh-CN" sz="2400" i="1">
                <a:solidFill>
                  <a:srgbClr val="000000"/>
                </a:solidFill>
                <a:latin typeface="Times New Roman" panose="02020603050405020304" pitchFamily="18" charset="0"/>
              </a:rPr>
              <a:t>p</a:t>
            </a:r>
            <a:r>
              <a:rPr lang="en-US" altLang="zh-CN" sz="2400">
                <a:solidFill>
                  <a:srgbClr val="000000"/>
                </a:solidFill>
                <a:latin typeface="Times New Roman" panose="02020603050405020304" pitchFamily="18" charset="0"/>
              </a:rPr>
              <a:t>(</a:t>
            </a:r>
            <a:r>
              <a:rPr lang="en-US" altLang="zh-CN" sz="2400" b="1" i="1">
                <a:solidFill>
                  <a:srgbClr val="000000"/>
                </a:solidFill>
                <a:latin typeface="Times New Roman" panose="02020603050405020304" pitchFamily="18" charset="0"/>
              </a:rPr>
              <a:t>X</a:t>
            </a:r>
            <a:r>
              <a:rPr lang="en-US" altLang="zh-CN" sz="2400">
                <a:solidFill>
                  <a:srgbClr val="000000"/>
                </a:solidFill>
                <a:latin typeface="Times New Roman" panose="02020603050405020304" pitchFamily="18" charset="0"/>
              </a:rPr>
              <a:t>)</a:t>
            </a:r>
            <a:r>
              <a:rPr lang="zh-CN" altLang="en-US" sz="2400">
                <a:solidFill>
                  <a:srgbClr val="000000"/>
                </a:solidFill>
                <a:latin typeface="Times New Roman" panose="02020603050405020304" pitchFamily="18" charset="0"/>
              </a:rPr>
              <a:t>对所有类别一样，不提供分类信息。</a:t>
            </a:r>
          </a:p>
        </p:txBody>
      </p:sp>
      <p:sp>
        <p:nvSpPr>
          <p:cNvPr id="24615" name="Rectangle 39"/>
          <p:cNvSpPr>
            <a:spLocks noChangeArrowheads="1"/>
          </p:cNvSpPr>
          <p:nvPr/>
        </p:nvSpPr>
        <p:spPr bwMode="auto">
          <a:xfrm>
            <a:off x="4705350" y="4030663"/>
            <a:ext cx="3338513" cy="457200"/>
          </a:xfrm>
          <a:prstGeom prst="rect">
            <a:avLst/>
          </a:prstGeom>
          <a:noFill/>
          <a:ln>
            <a:noFill/>
          </a:ln>
          <a:effectLst/>
          <a:extLst>
            <a:ext uri="{909E8E84-426E-40DD-AFC4-6F175D3DCCD1}">
              <a14:hiddenFill xmlns:a14="http://schemas.microsoft.com/office/drawing/2010/main">
                <a:solidFill>
                  <a:srgbClr val="FF8A3B">
                    <a:alpha val="55000"/>
                  </a:srgbClr>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sz="2400">
                <a:solidFill>
                  <a:srgbClr val="000000"/>
                </a:solidFill>
                <a:latin typeface="Times New Roman" panose="02020603050405020304" pitchFamily="18" charset="0"/>
              </a:rPr>
              <a:t> </a:t>
            </a:r>
            <a:r>
              <a:rPr lang="zh-CN" altLang="en-US" sz="2400">
                <a:solidFill>
                  <a:srgbClr val="000000"/>
                </a:solidFill>
                <a:latin typeface="Times New Roman" panose="02020603050405020304" pitchFamily="18" charset="0"/>
              </a:rPr>
              <a:t>，  </a:t>
            </a:r>
            <a:r>
              <a:rPr lang="en-US" altLang="zh-CN" sz="2400" i="1">
                <a:solidFill>
                  <a:srgbClr val="000000"/>
                </a:solidFill>
                <a:latin typeface="Times New Roman" panose="02020603050405020304" pitchFamily="18" charset="0"/>
              </a:rPr>
              <a:t>i</a:t>
            </a:r>
            <a:r>
              <a:rPr lang="en-US" altLang="zh-CN" sz="2400">
                <a:solidFill>
                  <a:srgbClr val="000000"/>
                </a:solidFill>
                <a:latin typeface="Times New Roman" panose="02020603050405020304" pitchFamily="18" charset="0"/>
              </a:rPr>
              <a:t>=1,2,…,</a:t>
            </a:r>
            <a:r>
              <a:rPr lang="en-US" altLang="zh-CN" sz="2400" i="1">
                <a:solidFill>
                  <a:srgbClr val="000000"/>
                </a:solidFill>
                <a:latin typeface="Times New Roman" panose="02020603050405020304" pitchFamily="18" charset="0"/>
              </a:rPr>
              <a:t>M</a:t>
            </a:r>
            <a:r>
              <a:rPr lang="en-US" altLang="zh-CN" sz="2400">
                <a:solidFill>
                  <a:srgbClr val="000000"/>
                </a:solidFill>
                <a:latin typeface="Times New Roman" panose="02020603050405020304" pitchFamily="18" charset="0"/>
              </a:rPr>
              <a:t> </a:t>
            </a:r>
          </a:p>
        </p:txBody>
      </p:sp>
      <p:graphicFrame>
        <p:nvGraphicFramePr>
          <p:cNvPr id="24616" name="Object 40"/>
          <p:cNvGraphicFramePr>
            <a:graphicFrameLocks noChangeAspect="1"/>
          </p:cNvGraphicFramePr>
          <p:nvPr/>
        </p:nvGraphicFramePr>
        <p:xfrm>
          <a:off x="1368425" y="3805238"/>
          <a:ext cx="3840163" cy="889000"/>
        </p:xfrm>
        <a:graphic>
          <a:graphicData uri="http://schemas.openxmlformats.org/presentationml/2006/ole">
            <mc:AlternateContent xmlns:mc="http://schemas.openxmlformats.org/markup-compatibility/2006">
              <mc:Choice xmlns:v="urn:schemas-microsoft-com:vml" Requires="v">
                <p:oleObj spid="_x0000_s12709" name="公式" r:id="rId7" imgW="1981200" imgH="444500" progId="Equation.3">
                  <p:embed/>
                </p:oleObj>
              </mc:Choice>
              <mc:Fallback>
                <p:oleObj name="公式" r:id="rId7" imgW="1981200" imgH="444500" progId="Equation.3">
                  <p:embed/>
                  <p:pic>
                    <p:nvPicPr>
                      <p:cNvPr id="0" name="图片 1246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68425" y="3805238"/>
                        <a:ext cx="3840163"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22" name="Rectangle 46"/>
          <p:cNvSpPr>
            <a:spLocks noChangeArrowheads="1"/>
          </p:cNvSpPr>
          <p:nvPr/>
        </p:nvSpPr>
        <p:spPr bwMode="auto">
          <a:xfrm>
            <a:off x="777875" y="4800600"/>
            <a:ext cx="20097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dirty="0">
                <a:solidFill>
                  <a:srgbClr val="000000"/>
                </a:solidFill>
                <a:latin typeface="Times New Roman" panose="02020603050405020304" pitchFamily="18" charset="0"/>
              </a:rPr>
              <a:t>决策规则为：</a:t>
            </a:r>
            <a:endParaRPr lang="zh-CN" altLang="en-US" sz="2400" dirty="0">
              <a:solidFill>
                <a:srgbClr val="000000"/>
              </a:solidFill>
              <a:latin typeface="Times New Roman" panose="02020603050405020304" pitchFamily="18" charset="0"/>
              <a:cs typeface="Times New Roman" panose="02020603050405020304" pitchFamily="18" charset="0"/>
            </a:endParaRPr>
          </a:p>
        </p:txBody>
      </p:sp>
      <p:grpSp>
        <p:nvGrpSpPr>
          <p:cNvPr id="24627" name="Group 51"/>
          <p:cNvGrpSpPr/>
          <p:nvPr/>
        </p:nvGrpSpPr>
        <p:grpSpPr bwMode="auto">
          <a:xfrm>
            <a:off x="1374775" y="5322888"/>
            <a:ext cx="6265863" cy="519112"/>
            <a:chOff x="866" y="3299"/>
            <a:chExt cx="3947" cy="327"/>
          </a:xfrm>
        </p:grpSpPr>
        <p:graphicFrame>
          <p:nvGraphicFramePr>
            <p:cNvPr id="24621" name="Object 45"/>
            <p:cNvGraphicFramePr>
              <a:graphicFrameLocks noChangeAspect="1"/>
            </p:cNvGraphicFramePr>
            <p:nvPr/>
          </p:nvGraphicFramePr>
          <p:xfrm>
            <a:off x="1156" y="3320"/>
            <a:ext cx="2630" cy="288"/>
          </p:xfrm>
          <a:graphic>
            <a:graphicData uri="http://schemas.openxmlformats.org/presentationml/2006/ole">
              <mc:AlternateContent xmlns:mc="http://schemas.openxmlformats.org/markup-compatibility/2006">
                <mc:Choice xmlns:v="urn:schemas-microsoft-com:vml" Requires="v">
                  <p:oleObj spid="_x0000_s12710" name="公式" r:id="rId9" imgW="2222500" imgH="228600" progId="Equation.3">
                    <p:embed/>
                  </p:oleObj>
                </mc:Choice>
                <mc:Fallback>
                  <p:oleObj name="公式" r:id="rId9" imgW="2222500" imgH="228600" progId="Equation.3">
                    <p:embed/>
                    <p:pic>
                      <p:nvPicPr>
                        <p:cNvPr id="0" name="图片 1246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56" y="3320"/>
                          <a:ext cx="2630"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620" name="Object 44"/>
            <p:cNvGraphicFramePr>
              <a:graphicFrameLocks noChangeAspect="1"/>
            </p:cNvGraphicFramePr>
            <p:nvPr/>
          </p:nvGraphicFramePr>
          <p:xfrm>
            <a:off x="4201" y="3338"/>
            <a:ext cx="612" cy="288"/>
          </p:xfrm>
          <a:graphic>
            <a:graphicData uri="http://schemas.openxmlformats.org/presentationml/2006/ole">
              <mc:AlternateContent xmlns:mc="http://schemas.openxmlformats.org/markup-compatibility/2006">
                <mc:Choice xmlns:v="urn:schemas-microsoft-com:vml" Requires="v">
                  <p:oleObj spid="_x0000_s12711" name="公式" r:id="rId11" imgW="482600" imgH="228600" progId="Equation.3">
                    <p:embed/>
                  </p:oleObj>
                </mc:Choice>
                <mc:Fallback>
                  <p:oleObj name="公式" r:id="rId11" imgW="482600" imgH="228600" progId="Equation.3">
                    <p:embed/>
                    <p:pic>
                      <p:nvPicPr>
                        <p:cNvPr id="0" name="图片 1246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01" y="3338"/>
                          <a:ext cx="612"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23" name="Rectangle 47"/>
            <p:cNvSpPr>
              <a:spLocks noChangeArrowheads="1"/>
            </p:cNvSpPr>
            <p:nvPr/>
          </p:nvSpPr>
          <p:spPr bwMode="auto">
            <a:xfrm>
              <a:off x="3726" y="3307"/>
              <a:ext cx="498" cy="288"/>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cs typeface="Times New Roman" panose="02020603050405020304" pitchFamily="18" charset="0"/>
                </a:rPr>
                <a:t>，则</a:t>
              </a:r>
              <a:endParaRPr lang="zh-CN" altLang="en-US" sz="2400">
                <a:solidFill>
                  <a:srgbClr val="000000"/>
                </a:solidFill>
                <a:latin typeface="Times New Roman" panose="02020603050405020304" pitchFamily="18" charset="0"/>
              </a:endParaRPr>
            </a:p>
          </p:txBody>
        </p:sp>
        <p:sp>
          <p:nvSpPr>
            <p:cNvPr id="24625" name="Rectangle 49"/>
            <p:cNvSpPr>
              <a:spLocks noChangeArrowheads="1"/>
            </p:cNvSpPr>
            <p:nvPr/>
          </p:nvSpPr>
          <p:spPr bwMode="auto">
            <a:xfrm>
              <a:off x="866" y="3299"/>
              <a:ext cx="306" cy="288"/>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pPr algn="ctr" eaLnBrk="0" hangingPunct="0"/>
              <a:r>
                <a:rPr lang="zh-CN" altLang="en-US" sz="2400">
                  <a:solidFill>
                    <a:srgbClr val="000000"/>
                  </a:solidFill>
                  <a:latin typeface="Times New Roman" panose="02020603050405020304" pitchFamily="18" charset="0"/>
                </a:rPr>
                <a:t>若</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51" name="Object 51"/>
          <p:cNvGraphicFramePr>
            <a:graphicFrameLocks noChangeAspect="1"/>
          </p:cNvGraphicFramePr>
          <p:nvPr/>
        </p:nvGraphicFramePr>
        <p:xfrm>
          <a:off x="1635125" y="2044700"/>
          <a:ext cx="6030913" cy="431800"/>
        </p:xfrm>
        <a:graphic>
          <a:graphicData uri="http://schemas.openxmlformats.org/presentationml/2006/ole">
            <mc:AlternateContent xmlns:mc="http://schemas.openxmlformats.org/markup-compatibility/2006">
              <mc:Choice xmlns:v="urn:schemas-microsoft-com:vml" Requires="v">
                <p:oleObj spid="_x0000_s13980" name="公式" r:id="rId3" imgW="2895600" imgH="215900" progId="Equation.3">
                  <p:embed/>
                </p:oleObj>
              </mc:Choice>
              <mc:Fallback>
                <p:oleObj name="公式" r:id="rId3" imgW="2895600" imgH="215900" progId="Equation.3">
                  <p:embed/>
                  <p:pic>
                    <p:nvPicPr>
                      <p:cNvPr id="0" name="图片 1358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5125" y="2044700"/>
                        <a:ext cx="6030913"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46" name="Object 46"/>
          <p:cNvGraphicFramePr>
            <a:graphicFrameLocks noChangeAspect="1"/>
          </p:cNvGraphicFramePr>
          <p:nvPr/>
        </p:nvGraphicFramePr>
        <p:xfrm>
          <a:off x="1679575" y="1060450"/>
          <a:ext cx="5815013" cy="431800"/>
        </p:xfrm>
        <a:graphic>
          <a:graphicData uri="http://schemas.openxmlformats.org/presentationml/2006/ole">
            <mc:AlternateContent xmlns:mc="http://schemas.openxmlformats.org/markup-compatibility/2006">
              <mc:Choice xmlns:v="urn:schemas-microsoft-com:vml" Requires="v">
                <p:oleObj spid="_x0000_s13981" name="公式" r:id="rId5" imgW="2857500" imgH="215900" progId="Equation.3">
                  <p:embed/>
                </p:oleObj>
              </mc:Choice>
              <mc:Fallback>
                <p:oleObj name="公式" r:id="rId5" imgW="2857500" imgH="215900" progId="Equation.3">
                  <p:embed/>
                  <p:pic>
                    <p:nvPicPr>
                      <p:cNvPr id="0" name="图片 1358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9575" y="1060450"/>
                        <a:ext cx="5815013"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11" name="Rectangle 11"/>
          <p:cNvSpPr>
            <a:spLocks noChangeArrowheads="1"/>
          </p:cNvSpPr>
          <p:nvPr/>
        </p:nvSpPr>
        <p:spPr bwMode="auto">
          <a:xfrm>
            <a:off x="396875" y="184002"/>
            <a:ext cx="380365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r>
              <a:rPr lang="en-US" altLang="zh-CN" sz="2400" b="1" dirty="0">
                <a:solidFill>
                  <a:srgbClr val="0000FF"/>
                </a:solidFill>
                <a:latin typeface="Times New Roman" panose="02020603050405020304" pitchFamily="18" charset="0"/>
              </a:rPr>
              <a:t>2</a:t>
            </a:r>
            <a:r>
              <a:rPr lang="zh-CN" altLang="en-US" sz="2400" b="1" dirty="0">
                <a:solidFill>
                  <a:srgbClr val="0000FF"/>
                </a:solidFill>
                <a:latin typeface="Times New Roman" panose="02020603050405020304" pitchFamily="18" charset="0"/>
              </a:rPr>
              <a:t>）两类情况</a:t>
            </a:r>
            <a:r>
              <a:rPr lang="zh-CN" altLang="en-US" sz="2400" dirty="0">
                <a:solidFill>
                  <a:srgbClr val="000000"/>
                </a:solidFill>
                <a:latin typeface="Times New Roman" panose="02020603050405020304" pitchFamily="18" charset="0"/>
              </a:rPr>
              <a:t>：对样本 </a:t>
            </a:r>
            <a:r>
              <a:rPr lang="en-US" altLang="zh-CN" sz="2400" b="1" i="1" dirty="0">
                <a:solidFill>
                  <a:srgbClr val="000000"/>
                </a:solidFill>
                <a:latin typeface="Times New Roman" panose="02020603050405020304" pitchFamily="18" charset="0"/>
              </a:rPr>
              <a:t>X</a:t>
            </a:r>
          </a:p>
        </p:txBody>
      </p:sp>
      <p:graphicFrame>
        <p:nvGraphicFramePr>
          <p:cNvPr id="25615" name="Object 15"/>
          <p:cNvGraphicFramePr>
            <a:graphicFrameLocks noChangeAspect="1"/>
          </p:cNvGraphicFramePr>
          <p:nvPr/>
        </p:nvGraphicFramePr>
        <p:xfrm>
          <a:off x="1895475" y="3135313"/>
          <a:ext cx="3911600" cy="431800"/>
        </p:xfrm>
        <a:graphic>
          <a:graphicData uri="http://schemas.openxmlformats.org/presentationml/2006/ole">
            <mc:AlternateContent xmlns:mc="http://schemas.openxmlformats.org/markup-compatibility/2006">
              <mc:Choice xmlns:v="urn:schemas-microsoft-com:vml" Requires="v">
                <p:oleObj spid="_x0000_s13982" name="公式" r:id="rId7" imgW="1943100" imgH="215900" progId="Equation.3">
                  <p:embed/>
                </p:oleObj>
              </mc:Choice>
              <mc:Fallback>
                <p:oleObj name="公式" r:id="rId7" imgW="1943100" imgH="215900" progId="Equation.3">
                  <p:embed/>
                  <p:pic>
                    <p:nvPicPr>
                      <p:cNvPr id="0" name="图片 1358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95475" y="3135313"/>
                        <a:ext cx="39116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13" name="Object 13"/>
          <p:cNvGraphicFramePr>
            <a:graphicFrameLocks noChangeAspect="1"/>
          </p:cNvGraphicFramePr>
          <p:nvPr/>
        </p:nvGraphicFramePr>
        <p:xfrm>
          <a:off x="1920875" y="3657600"/>
          <a:ext cx="3919538" cy="438150"/>
        </p:xfrm>
        <a:graphic>
          <a:graphicData uri="http://schemas.openxmlformats.org/presentationml/2006/ole">
            <mc:AlternateContent xmlns:mc="http://schemas.openxmlformats.org/markup-compatibility/2006">
              <mc:Choice xmlns:v="urn:schemas-microsoft-com:vml" Requires="v">
                <p:oleObj spid="_x0000_s13983" name="公式" r:id="rId9" imgW="1955165" imgH="215900" progId="Equation.3">
                  <p:embed/>
                </p:oleObj>
              </mc:Choice>
              <mc:Fallback>
                <p:oleObj name="公式" r:id="rId9" imgW="1955165" imgH="215900" progId="Equation.3">
                  <p:embed/>
                  <p:pic>
                    <p:nvPicPr>
                      <p:cNvPr id="0" name="图片 1358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20875" y="3657600"/>
                        <a:ext cx="3919538"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20" name="Rectangle 20"/>
          <p:cNvSpPr>
            <a:spLocks noChangeArrowheads="1"/>
          </p:cNvSpPr>
          <p:nvPr/>
        </p:nvSpPr>
        <p:spPr bwMode="auto">
          <a:xfrm>
            <a:off x="801688" y="650875"/>
            <a:ext cx="3000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当</a:t>
            </a:r>
            <a:r>
              <a:rPr lang="en-US" altLang="zh-CN" sz="2400" b="1" i="1">
                <a:solidFill>
                  <a:srgbClr val="000000"/>
                </a:solidFill>
                <a:latin typeface="Times New Roman" panose="02020603050405020304" pitchFamily="18" charset="0"/>
              </a:rPr>
              <a:t>X</a:t>
            </a:r>
            <a:r>
              <a:rPr lang="en-US" altLang="zh-CN" sz="2400" i="1">
                <a:solidFill>
                  <a:srgbClr val="000000"/>
                </a:solidFill>
                <a:latin typeface="Times New Roman" panose="02020603050405020304" pitchFamily="18" charset="0"/>
              </a:rPr>
              <a:t> </a:t>
            </a:r>
            <a:r>
              <a:rPr lang="zh-CN" altLang="en-US" sz="2400">
                <a:solidFill>
                  <a:srgbClr val="000000"/>
                </a:solidFill>
                <a:latin typeface="Times New Roman" panose="02020603050405020304" pitchFamily="18" charset="0"/>
              </a:rPr>
              <a:t>被判为</a:t>
            </a:r>
            <a:r>
              <a:rPr lang="el-GR" altLang="zh-CN" sz="2400" i="1">
                <a:solidFill>
                  <a:srgbClr val="000000"/>
                </a:solidFill>
                <a:latin typeface="宋体" panose="02010600030101010101" pitchFamily="2" charset="-122"/>
              </a:rPr>
              <a:t>ω</a:t>
            </a:r>
            <a:r>
              <a:rPr lang="el-GR" altLang="zh-CN" sz="2400" baseline="-25000">
                <a:solidFill>
                  <a:srgbClr val="000000"/>
                </a:solidFill>
                <a:latin typeface="宋体" panose="02010600030101010101" pitchFamily="2" charset="-122"/>
              </a:rPr>
              <a:t>1</a:t>
            </a:r>
            <a:r>
              <a:rPr lang="zh-CN" altLang="en-US" sz="2400">
                <a:solidFill>
                  <a:srgbClr val="000000"/>
                </a:solidFill>
                <a:latin typeface="Times New Roman" panose="02020603050405020304" pitchFamily="18" charset="0"/>
              </a:rPr>
              <a:t>类时：</a:t>
            </a:r>
          </a:p>
        </p:txBody>
      </p:sp>
      <p:sp>
        <p:nvSpPr>
          <p:cNvPr id="25622" name="Rectangle 22"/>
          <p:cNvSpPr>
            <a:spLocks noChangeArrowheads="1"/>
          </p:cNvSpPr>
          <p:nvPr/>
        </p:nvSpPr>
        <p:spPr bwMode="auto">
          <a:xfrm>
            <a:off x="788988" y="1600200"/>
            <a:ext cx="2982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当</a:t>
            </a:r>
            <a:r>
              <a:rPr lang="en-US" altLang="zh-CN" sz="2400" i="1">
                <a:solidFill>
                  <a:srgbClr val="000000"/>
                </a:solidFill>
                <a:latin typeface="Times New Roman" panose="02020603050405020304" pitchFamily="18" charset="0"/>
              </a:rPr>
              <a:t>X </a:t>
            </a:r>
            <a:r>
              <a:rPr lang="zh-CN" altLang="en-US" sz="2400">
                <a:solidFill>
                  <a:srgbClr val="000000"/>
                </a:solidFill>
                <a:latin typeface="Times New Roman" panose="02020603050405020304" pitchFamily="18" charset="0"/>
              </a:rPr>
              <a:t>被判为</a:t>
            </a:r>
            <a:r>
              <a:rPr lang="el-GR" altLang="zh-CN" sz="2400" i="1">
                <a:solidFill>
                  <a:srgbClr val="000000"/>
                </a:solidFill>
                <a:latin typeface="Times New Roman" panose="02020603050405020304" pitchFamily="18" charset="0"/>
              </a:rPr>
              <a:t>ω</a:t>
            </a:r>
            <a:r>
              <a:rPr lang="el-GR" altLang="zh-CN" sz="2400" baseline="-25000">
                <a:solidFill>
                  <a:srgbClr val="000000"/>
                </a:solidFill>
                <a:latin typeface="Times New Roman" panose="02020603050405020304" pitchFamily="18" charset="0"/>
              </a:rPr>
              <a:t>2</a:t>
            </a:r>
            <a:r>
              <a:rPr lang="zh-CN" altLang="en-US" sz="2400">
                <a:solidFill>
                  <a:srgbClr val="000000"/>
                </a:solidFill>
                <a:latin typeface="Times New Roman" panose="02020603050405020304" pitchFamily="18" charset="0"/>
              </a:rPr>
              <a:t>类时：</a:t>
            </a:r>
          </a:p>
        </p:txBody>
      </p:sp>
      <p:sp>
        <p:nvSpPr>
          <p:cNvPr id="25626" name="Rectangle 26"/>
          <p:cNvSpPr>
            <a:spLocks noChangeArrowheads="1"/>
          </p:cNvSpPr>
          <p:nvPr/>
        </p:nvSpPr>
        <p:spPr bwMode="auto">
          <a:xfrm>
            <a:off x="6223000" y="3105150"/>
            <a:ext cx="2478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indent="91440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a:solidFill>
                  <a:srgbClr val="000000"/>
                </a:solidFill>
                <a:latin typeface="Times New Roman" panose="02020603050405020304" pitchFamily="18" charset="0"/>
              </a:rPr>
              <a:t>（</a:t>
            </a:r>
            <a:r>
              <a:rPr lang="en-US" altLang="zh-CN" sz="2400">
                <a:solidFill>
                  <a:srgbClr val="000000"/>
                </a:solidFill>
                <a:latin typeface="Times New Roman" panose="02020603050405020304" pitchFamily="18" charset="0"/>
              </a:rPr>
              <a:t>4-15</a:t>
            </a:r>
            <a:r>
              <a:rPr lang="zh-CN" altLang="en-US" sz="2400">
                <a:solidFill>
                  <a:srgbClr val="000000"/>
                </a:solidFill>
                <a:latin typeface="Times New Roman" panose="02020603050405020304" pitchFamily="18" charset="0"/>
              </a:rPr>
              <a:t>） </a:t>
            </a:r>
          </a:p>
        </p:txBody>
      </p:sp>
      <p:sp>
        <p:nvSpPr>
          <p:cNvPr id="25628" name="Rectangle 28"/>
          <p:cNvSpPr>
            <a:spLocks noChangeArrowheads="1"/>
          </p:cNvSpPr>
          <p:nvPr/>
        </p:nvSpPr>
        <p:spPr bwMode="auto">
          <a:xfrm>
            <a:off x="5929313" y="3625850"/>
            <a:ext cx="2644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400">
                <a:solidFill>
                  <a:srgbClr val="000000"/>
                </a:solidFill>
                <a:latin typeface="Times New Roman" panose="02020603050405020304" pitchFamily="18" charset="0"/>
              </a:rPr>
              <a:t>                </a:t>
            </a:r>
            <a:r>
              <a:rPr lang="zh-CN" altLang="en-US" sz="2400">
                <a:solidFill>
                  <a:srgbClr val="000000"/>
                </a:solidFill>
                <a:latin typeface="Times New Roman" panose="02020603050405020304" pitchFamily="18" charset="0"/>
              </a:rPr>
              <a:t>（</a:t>
            </a:r>
            <a:r>
              <a:rPr lang="en-US" altLang="zh-CN" sz="2400">
                <a:solidFill>
                  <a:srgbClr val="000000"/>
                </a:solidFill>
                <a:latin typeface="Times New Roman" panose="02020603050405020304" pitchFamily="18" charset="0"/>
              </a:rPr>
              <a:t>4-16</a:t>
            </a:r>
            <a:r>
              <a:rPr lang="zh-CN" altLang="en-US" sz="2400">
                <a:solidFill>
                  <a:srgbClr val="000000"/>
                </a:solidFill>
                <a:latin typeface="Times New Roman" panose="02020603050405020304" pitchFamily="18" charset="0"/>
              </a:rPr>
              <a:t>） </a:t>
            </a:r>
          </a:p>
        </p:txBody>
      </p:sp>
      <p:graphicFrame>
        <p:nvGraphicFramePr>
          <p:cNvPr id="25629" name="Object 29"/>
          <p:cNvGraphicFramePr>
            <a:graphicFrameLocks noChangeAspect="1"/>
          </p:cNvGraphicFramePr>
          <p:nvPr/>
        </p:nvGraphicFramePr>
        <p:xfrm>
          <a:off x="220663" y="4616450"/>
          <a:ext cx="8561387" cy="431800"/>
        </p:xfrm>
        <a:graphic>
          <a:graphicData uri="http://schemas.openxmlformats.org/presentationml/2006/ole">
            <mc:AlternateContent xmlns:mc="http://schemas.openxmlformats.org/markup-compatibility/2006">
              <mc:Choice xmlns:v="urn:schemas-microsoft-com:vml" Requires="v">
                <p:oleObj spid="_x0000_s13984" name="公式" r:id="rId11" imgW="4876800" imgH="215900" progId="Equation.3">
                  <p:embed/>
                </p:oleObj>
              </mc:Choice>
              <mc:Fallback>
                <p:oleObj name="公式" r:id="rId11" imgW="4876800" imgH="215900" progId="Equation.3">
                  <p:embed/>
                  <p:pic>
                    <p:nvPicPr>
                      <p:cNvPr id="0" name="图片 1358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0663" y="4616450"/>
                        <a:ext cx="8561387"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30" name="Object 30"/>
          <p:cNvGraphicFramePr>
            <a:graphicFrameLocks noChangeAspect="1"/>
          </p:cNvGraphicFramePr>
          <p:nvPr/>
        </p:nvGraphicFramePr>
        <p:xfrm>
          <a:off x="838200" y="5253038"/>
          <a:ext cx="7205663" cy="431800"/>
        </p:xfrm>
        <a:graphic>
          <a:graphicData uri="http://schemas.openxmlformats.org/presentationml/2006/ole">
            <mc:AlternateContent xmlns:mc="http://schemas.openxmlformats.org/markup-compatibility/2006">
              <mc:Choice xmlns:v="urn:schemas-microsoft-com:vml" Requires="v">
                <p:oleObj spid="_x0000_s13985" name="公式" r:id="rId13" imgW="3238500" imgH="215900" progId="Equation.3">
                  <p:embed/>
                </p:oleObj>
              </mc:Choice>
              <mc:Fallback>
                <p:oleObj name="公式" r:id="rId13" imgW="3238500" imgH="215900" progId="Equation.3">
                  <p:embed/>
                  <p:pic>
                    <p:nvPicPr>
                      <p:cNvPr id="0" name="图片 1359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8200" y="5253038"/>
                        <a:ext cx="7205663"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31" name="Object 31"/>
          <p:cNvGraphicFramePr>
            <a:graphicFrameLocks noChangeAspect="1"/>
          </p:cNvGraphicFramePr>
          <p:nvPr/>
        </p:nvGraphicFramePr>
        <p:xfrm>
          <a:off x="1113632" y="5889626"/>
          <a:ext cx="3890962" cy="863600"/>
        </p:xfrm>
        <a:graphic>
          <a:graphicData uri="http://schemas.openxmlformats.org/presentationml/2006/ole">
            <mc:AlternateContent xmlns:mc="http://schemas.openxmlformats.org/markup-compatibility/2006">
              <mc:Choice xmlns:v="urn:schemas-microsoft-com:vml" Requires="v">
                <p:oleObj spid="_x0000_s13986" name="公式" r:id="rId15" imgW="1816100" imgH="431800" progId="Equation.3">
                  <p:embed/>
                </p:oleObj>
              </mc:Choice>
              <mc:Fallback>
                <p:oleObj name="公式" r:id="rId15" imgW="1816100" imgH="431800" progId="Equation.3">
                  <p:embed/>
                  <p:pic>
                    <p:nvPicPr>
                      <p:cNvPr id="0" name="图片 1359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13632" y="5889626"/>
                        <a:ext cx="3890962"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33" name="Line 33"/>
          <p:cNvSpPr>
            <a:spLocks noChangeShapeType="1"/>
          </p:cNvSpPr>
          <p:nvPr/>
        </p:nvSpPr>
        <p:spPr bwMode="auto">
          <a:xfrm>
            <a:off x="284163" y="5078413"/>
            <a:ext cx="184467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lgn="ctr"/>
            <a:endParaRPr lang="zh-CN" altLang="en-US" sz="2400">
              <a:solidFill>
                <a:srgbClr val="000000"/>
              </a:solidFill>
              <a:latin typeface="Times New Roman" panose="02020603050405020304" pitchFamily="18" charset="0"/>
            </a:endParaRPr>
          </a:p>
        </p:txBody>
      </p:sp>
      <p:sp>
        <p:nvSpPr>
          <p:cNvPr id="25634" name="Line 34"/>
          <p:cNvSpPr>
            <a:spLocks noChangeShapeType="1"/>
          </p:cNvSpPr>
          <p:nvPr/>
        </p:nvSpPr>
        <p:spPr bwMode="auto">
          <a:xfrm>
            <a:off x="4686300" y="5078413"/>
            <a:ext cx="193198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lgn="ctr"/>
            <a:endParaRPr lang="zh-CN" altLang="en-US" sz="2400">
              <a:solidFill>
                <a:srgbClr val="000000"/>
              </a:solidFill>
              <a:latin typeface="Times New Roman" panose="02020603050405020304" pitchFamily="18" charset="0"/>
            </a:endParaRPr>
          </a:p>
        </p:txBody>
      </p:sp>
      <p:sp>
        <p:nvSpPr>
          <p:cNvPr id="25635" name="Line 35"/>
          <p:cNvSpPr>
            <a:spLocks noChangeShapeType="1"/>
          </p:cNvSpPr>
          <p:nvPr/>
        </p:nvSpPr>
        <p:spPr bwMode="auto">
          <a:xfrm>
            <a:off x="2439988" y="5092700"/>
            <a:ext cx="2003425" cy="0"/>
          </a:xfrm>
          <a:prstGeom prst="line">
            <a:avLst/>
          </a:prstGeom>
          <a:noFill/>
          <a:ln w="38100" cmpd="dbl">
            <a:solidFill>
              <a:srgbClr val="000000"/>
            </a:solidFill>
            <a:prstDash val="sysDot"/>
            <a:round/>
          </a:ln>
          <a:extLst>
            <a:ext uri="{909E8E84-426E-40DD-AFC4-6F175D3DCCD1}">
              <a14:hiddenFill xmlns:a14="http://schemas.microsoft.com/office/drawing/2010/main">
                <a:noFill/>
              </a14:hiddenFill>
            </a:ext>
          </a:extLst>
        </p:spPr>
        <p:txBody>
          <a:bodyPr/>
          <a:lstStyle/>
          <a:p>
            <a:pPr algn="ctr"/>
            <a:endParaRPr lang="zh-CN" altLang="en-US" sz="2400">
              <a:solidFill>
                <a:srgbClr val="000000"/>
              </a:solidFill>
              <a:latin typeface="Times New Roman" panose="02020603050405020304" pitchFamily="18" charset="0"/>
            </a:endParaRPr>
          </a:p>
        </p:txBody>
      </p:sp>
      <p:sp>
        <p:nvSpPr>
          <p:cNvPr id="25636" name="Line 36"/>
          <p:cNvSpPr>
            <a:spLocks noChangeShapeType="1"/>
          </p:cNvSpPr>
          <p:nvPr/>
        </p:nvSpPr>
        <p:spPr bwMode="auto">
          <a:xfrm>
            <a:off x="6881813" y="5092700"/>
            <a:ext cx="2033587" cy="0"/>
          </a:xfrm>
          <a:prstGeom prst="line">
            <a:avLst/>
          </a:prstGeom>
          <a:noFill/>
          <a:ln w="38100" cmpd="dbl">
            <a:solidFill>
              <a:srgbClr val="000000"/>
            </a:solidFill>
            <a:prstDash val="sysDot"/>
            <a:round/>
          </a:ln>
          <a:extLst>
            <a:ext uri="{909E8E84-426E-40DD-AFC4-6F175D3DCCD1}">
              <a14:hiddenFill xmlns:a14="http://schemas.microsoft.com/office/drawing/2010/main">
                <a:noFill/>
              </a14:hiddenFill>
            </a:ext>
          </a:extLst>
        </p:spPr>
        <p:txBody>
          <a:bodyPr/>
          <a:lstStyle/>
          <a:p>
            <a:pPr algn="ctr"/>
            <a:endParaRPr lang="zh-CN" altLang="en-US" sz="2400">
              <a:solidFill>
                <a:srgbClr val="000000"/>
              </a:solidFill>
              <a:latin typeface="Times New Roman" panose="02020603050405020304" pitchFamily="18" charset="0"/>
            </a:endParaRPr>
          </a:p>
        </p:txBody>
      </p:sp>
      <p:sp>
        <p:nvSpPr>
          <p:cNvPr id="25637" name="Rectangle 37"/>
          <p:cNvSpPr>
            <a:spLocks noChangeArrowheads="1"/>
          </p:cNvSpPr>
          <p:nvPr/>
        </p:nvSpPr>
        <p:spPr bwMode="auto">
          <a:xfrm>
            <a:off x="257175" y="4106863"/>
            <a:ext cx="2263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由（</a:t>
            </a:r>
            <a:r>
              <a:rPr lang="en-US" altLang="zh-CN" sz="2400">
                <a:solidFill>
                  <a:srgbClr val="000000"/>
                </a:solidFill>
                <a:latin typeface="Times New Roman" panose="02020603050405020304" pitchFamily="18" charset="0"/>
              </a:rPr>
              <a:t>4-15</a:t>
            </a:r>
            <a:r>
              <a:rPr lang="zh-CN" altLang="en-US" sz="2400">
                <a:solidFill>
                  <a:srgbClr val="000000"/>
                </a:solidFill>
                <a:latin typeface="Times New Roman" panose="02020603050405020304" pitchFamily="18" charset="0"/>
              </a:rPr>
              <a:t>）</a:t>
            </a:r>
            <a:r>
              <a:rPr lang="zh-CN" altLang="en-US" sz="2400">
                <a:solidFill>
                  <a:srgbClr val="000000"/>
                </a:solidFill>
                <a:latin typeface="宋体" panose="02010600030101010101" pitchFamily="2" charset="-122"/>
              </a:rPr>
              <a:t>式：</a:t>
            </a:r>
          </a:p>
        </p:txBody>
      </p:sp>
      <p:sp>
        <p:nvSpPr>
          <p:cNvPr id="25638" name="Rectangle 38"/>
          <p:cNvSpPr>
            <a:spLocks noChangeArrowheads="1"/>
          </p:cNvSpPr>
          <p:nvPr/>
        </p:nvSpPr>
        <p:spPr bwMode="auto">
          <a:xfrm>
            <a:off x="444500" y="5275263"/>
            <a:ext cx="8451850" cy="1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endParaRPr lang="zh-CN" altLang="en-US" sz="2400">
              <a:solidFill>
                <a:srgbClr val="000000"/>
              </a:solidFill>
              <a:latin typeface="Times New Roman" panose="02020603050405020304" pitchFamily="18" charset="0"/>
            </a:endParaRPr>
          </a:p>
        </p:txBody>
      </p:sp>
      <p:sp>
        <p:nvSpPr>
          <p:cNvPr id="25640" name="Rectangle 40"/>
          <p:cNvSpPr>
            <a:spLocks noChangeArrowheads="1"/>
          </p:cNvSpPr>
          <p:nvPr/>
        </p:nvSpPr>
        <p:spPr bwMode="auto">
          <a:xfrm>
            <a:off x="1792288" y="1303338"/>
            <a:ext cx="114300" cy="165100"/>
          </a:xfrm>
          <a:prstGeom prst="rect">
            <a:avLst/>
          </a:prstGeom>
          <a:solidFill>
            <a:srgbClr val="FF6600">
              <a:alpha val="35001"/>
            </a:srgbClr>
          </a:solidFill>
          <a:ln>
            <a:noFill/>
          </a:ln>
          <a:effectLst/>
          <a:extLs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endParaRPr lang="zh-CN" altLang="en-US" sz="2400">
              <a:solidFill>
                <a:srgbClr val="000000"/>
              </a:solidFill>
              <a:latin typeface="Times New Roman" panose="02020603050405020304" pitchFamily="18" charset="0"/>
            </a:endParaRPr>
          </a:p>
        </p:txBody>
      </p:sp>
      <p:sp>
        <p:nvSpPr>
          <p:cNvPr id="25641" name="Rectangle 41"/>
          <p:cNvSpPr>
            <a:spLocks noChangeArrowheads="1"/>
          </p:cNvSpPr>
          <p:nvPr/>
        </p:nvSpPr>
        <p:spPr bwMode="auto">
          <a:xfrm>
            <a:off x="2884488" y="1312863"/>
            <a:ext cx="133350" cy="165100"/>
          </a:xfrm>
          <a:prstGeom prst="rect">
            <a:avLst/>
          </a:prstGeom>
          <a:solidFill>
            <a:srgbClr val="FF6600">
              <a:alpha val="35001"/>
            </a:srgbClr>
          </a:solidFill>
          <a:ln>
            <a:noFill/>
          </a:ln>
          <a:effectLst/>
          <a:extLs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endParaRPr lang="zh-CN" altLang="en-US" sz="2400">
              <a:solidFill>
                <a:srgbClr val="000000"/>
              </a:solidFill>
              <a:latin typeface="Times New Roman" panose="02020603050405020304" pitchFamily="18" charset="0"/>
            </a:endParaRPr>
          </a:p>
        </p:txBody>
      </p:sp>
      <p:sp>
        <p:nvSpPr>
          <p:cNvPr id="25642" name="Rectangle 42"/>
          <p:cNvSpPr>
            <a:spLocks noChangeArrowheads="1"/>
          </p:cNvSpPr>
          <p:nvPr/>
        </p:nvSpPr>
        <p:spPr bwMode="auto">
          <a:xfrm>
            <a:off x="5357813" y="1308100"/>
            <a:ext cx="142875" cy="165100"/>
          </a:xfrm>
          <a:prstGeom prst="rect">
            <a:avLst/>
          </a:prstGeom>
          <a:solidFill>
            <a:srgbClr val="FF6600">
              <a:alpha val="35001"/>
            </a:srgbClr>
          </a:solidFill>
          <a:ln>
            <a:noFill/>
          </a:ln>
          <a:effectLst/>
          <a:extLs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endParaRPr lang="zh-CN" altLang="en-US" sz="2400">
              <a:solidFill>
                <a:srgbClr val="000000"/>
              </a:solidFill>
              <a:latin typeface="Times New Roman" panose="02020603050405020304" pitchFamily="18" charset="0"/>
            </a:endParaRPr>
          </a:p>
        </p:txBody>
      </p:sp>
      <p:sp>
        <p:nvSpPr>
          <p:cNvPr id="25643" name="Rectangle 43"/>
          <p:cNvSpPr>
            <a:spLocks noChangeArrowheads="1"/>
          </p:cNvSpPr>
          <p:nvPr/>
        </p:nvSpPr>
        <p:spPr bwMode="auto">
          <a:xfrm>
            <a:off x="1765300" y="2295525"/>
            <a:ext cx="114300" cy="165100"/>
          </a:xfrm>
          <a:prstGeom prst="rect">
            <a:avLst/>
          </a:prstGeom>
          <a:solidFill>
            <a:srgbClr val="FF6600">
              <a:alpha val="35001"/>
            </a:srgbClr>
          </a:solidFill>
          <a:ln>
            <a:noFill/>
          </a:ln>
          <a:effectLst/>
          <a:extLs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endParaRPr lang="zh-CN" altLang="en-US" sz="2400">
              <a:solidFill>
                <a:srgbClr val="000000"/>
              </a:solidFill>
              <a:latin typeface="Times New Roman" panose="02020603050405020304" pitchFamily="18" charset="0"/>
            </a:endParaRPr>
          </a:p>
        </p:txBody>
      </p:sp>
      <p:sp>
        <p:nvSpPr>
          <p:cNvPr id="25644" name="Rectangle 44"/>
          <p:cNvSpPr>
            <a:spLocks noChangeArrowheads="1"/>
          </p:cNvSpPr>
          <p:nvPr/>
        </p:nvSpPr>
        <p:spPr bwMode="auto">
          <a:xfrm>
            <a:off x="2916238" y="2295525"/>
            <a:ext cx="142875" cy="155575"/>
          </a:xfrm>
          <a:prstGeom prst="rect">
            <a:avLst/>
          </a:prstGeom>
          <a:solidFill>
            <a:srgbClr val="FF6600">
              <a:alpha val="35001"/>
            </a:srgbClr>
          </a:solidFill>
          <a:ln>
            <a:noFill/>
          </a:ln>
          <a:effectLst/>
          <a:extLs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endParaRPr lang="zh-CN" altLang="en-US" sz="2400">
              <a:solidFill>
                <a:srgbClr val="000000"/>
              </a:solidFill>
              <a:latin typeface="Times New Roman" panose="02020603050405020304" pitchFamily="18" charset="0"/>
            </a:endParaRPr>
          </a:p>
        </p:txBody>
      </p:sp>
      <p:sp>
        <p:nvSpPr>
          <p:cNvPr id="25645" name="Rectangle 45"/>
          <p:cNvSpPr>
            <a:spLocks noChangeArrowheads="1"/>
          </p:cNvSpPr>
          <p:nvPr/>
        </p:nvSpPr>
        <p:spPr bwMode="auto">
          <a:xfrm>
            <a:off x="5457825" y="2290763"/>
            <a:ext cx="161925" cy="153987"/>
          </a:xfrm>
          <a:prstGeom prst="rect">
            <a:avLst/>
          </a:prstGeom>
          <a:solidFill>
            <a:srgbClr val="FF6600">
              <a:alpha val="35001"/>
            </a:srgbClr>
          </a:solidFill>
          <a:ln>
            <a:noFill/>
          </a:ln>
          <a:effectLst/>
          <a:extLs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endParaRPr lang="zh-CN" altLang="en-US" sz="2400">
              <a:solidFill>
                <a:srgbClr val="000000"/>
              </a:solidFill>
              <a:latin typeface="Times New Roman" panose="02020603050405020304" pitchFamily="18" charset="0"/>
            </a:endParaRPr>
          </a:p>
        </p:txBody>
      </p:sp>
      <p:graphicFrame>
        <p:nvGraphicFramePr>
          <p:cNvPr id="25650" name="Object 50"/>
          <p:cNvGraphicFramePr>
            <a:graphicFrameLocks noChangeAspect="1"/>
          </p:cNvGraphicFramePr>
          <p:nvPr/>
        </p:nvGraphicFramePr>
        <p:xfrm>
          <a:off x="5127625" y="0"/>
          <a:ext cx="4030663" cy="919163"/>
        </p:xfrm>
        <a:graphic>
          <a:graphicData uri="http://schemas.openxmlformats.org/presentationml/2006/ole">
            <mc:AlternateContent xmlns:mc="http://schemas.openxmlformats.org/markup-compatibility/2006">
              <mc:Choice xmlns:v="urn:schemas-microsoft-com:vml" Requires="v">
                <p:oleObj spid="_x0000_s13987" name="公式" r:id="rId17" imgW="1981200" imgH="444500" progId="Equation.3">
                  <p:embed/>
                </p:oleObj>
              </mc:Choice>
              <mc:Fallback>
                <p:oleObj name="公式" r:id="rId17" imgW="1981200" imgH="444500" progId="Equation.3">
                  <p:embed/>
                  <p:pic>
                    <p:nvPicPr>
                      <p:cNvPr id="0" name="图片 1359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27625" y="0"/>
                        <a:ext cx="4030663" cy="919163"/>
                      </a:xfrm>
                      <a:prstGeom prst="rect">
                        <a:avLst/>
                      </a:prstGeom>
                      <a:solidFill>
                        <a:srgbClr val="FF9900">
                          <a:alpha val="39999"/>
                        </a:srgbClr>
                      </a:solidFill>
                    </p:spPr>
                  </p:pic>
                </p:oleObj>
              </mc:Fallback>
            </mc:AlternateContent>
          </a:graphicData>
        </a:graphic>
      </p:graphicFrame>
      <p:sp>
        <p:nvSpPr>
          <p:cNvPr id="25653" name="Rectangle 53"/>
          <p:cNvSpPr>
            <a:spLocks noChangeArrowheads="1"/>
          </p:cNvSpPr>
          <p:nvPr/>
        </p:nvSpPr>
        <p:spPr bwMode="auto">
          <a:xfrm>
            <a:off x="846138" y="2635250"/>
            <a:ext cx="17049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决策规则：</a:t>
            </a:r>
          </a:p>
        </p:txBody>
      </p:sp>
      <p:grpSp>
        <p:nvGrpSpPr>
          <p:cNvPr id="29" name="Group 75"/>
          <p:cNvGrpSpPr/>
          <p:nvPr/>
        </p:nvGrpSpPr>
        <p:grpSpPr bwMode="auto">
          <a:xfrm>
            <a:off x="5652294" y="5735961"/>
            <a:ext cx="3343275" cy="1027626"/>
            <a:chOff x="3629" y="1310"/>
            <a:chExt cx="1747" cy="345"/>
          </a:xfrm>
        </p:grpSpPr>
        <p:sp>
          <p:nvSpPr>
            <p:cNvPr id="30" name="AutoShape 71"/>
            <p:cNvSpPr>
              <a:spLocks noChangeArrowheads="1"/>
            </p:cNvSpPr>
            <p:nvPr/>
          </p:nvSpPr>
          <p:spPr bwMode="auto">
            <a:xfrm>
              <a:off x="3629" y="1310"/>
              <a:ext cx="1712" cy="345"/>
            </a:xfrm>
            <a:prstGeom prst="wedgeEllipseCallout">
              <a:avLst>
                <a:gd name="adj1" fmla="val -68809"/>
                <a:gd name="adj2" fmla="val 2720"/>
              </a:avLst>
            </a:prstGeom>
            <a:solidFill>
              <a:schemeClr val="accent5">
                <a:lumMod val="90000"/>
              </a:schemeClr>
            </a:solidFill>
            <a:ln w="9525">
              <a:solidFill>
                <a:srgbClr val="0033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nchorCtr="1"/>
            <a:lstStyle/>
            <a:p>
              <a:endParaRPr lang="zh-CN" altLang="zh-CN" sz="2000">
                <a:solidFill>
                  <a:srgbClr val="000000"/>
                </a:solidFill>
                <a:latin typeface="Times New Roman" panose="02020603050405020304" pitchFamily="18" charset="0"/>
              </a:endParaRPr>
            </a:p>
          </p:txBody>
        </p:sp>
        <p:sp>
          <p:nvSpPr>
            <p:cNvPr id="31" name="Text Box 72"/>
            <p:cNvSpPr txBox="1">
              <a:spLocks noChangeArrowheads="1"/>
            </p:cNvSpPr>
            <p:nvPr/>
          </p:nvSpPr>
          <p:spPr bwMode="auto">
            <a:xfrm>
              <a:off x="3648" y="1368"/>
              <a:ext cx="1728" cy="238"/>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nchorCtr="1">
              <a:spAutoFit/>
            </a:bodyPr>
            <a:lstStyle/>
            <a:p>
              <a:pPr lvl="0"/>
              <a:r>
                <a:rPr lang="zh-CN" altLang="en-US" sz="2000" dirty="0">
                  <a:solidFill>
                    <a:srgbClr val="000000"/>
                  </a:solidFill>
                  <a:latin typeface="Times New Roman" panose="02020603050405020304" pitchFamily="18" charset="0"/>
                </a:rPr>
                <a:t>令</a:t>
              </a:r>
              <a:r>
                <a:rPr lang="en-US" altLang="zh-CN" sz="2000" i="1" dirty="0" err="1">
                  <a:solidFill>
                    <a:srgbClr val="000000"/>
                  </a:solidFill>
                  <a:latin typeface="Times New Roman" panose="02020603050405020304" pitchFamily="18" charset="0"/>
                </a:rPr>
                <a:t>L</a:t>
              </a:r>
              <a:r>
                <a:rPr lang="en-US" altLang="zh-CN" sz="2000" i="1" baseline="-25000" dirty="0" err="1">
                  <a:solidFill>
                    <a:srgbClr val="000000"/>
                  </a:solidFill>
                  <a:latin typeface="Times New Roman" panose="02020603050405020304" pitchFamily="18" charset="0"/>
                </a:rPr>
                <a:t>ii</a:t>
              </a:r>
              <a:r>
                <a:rPr lang="en-US" altLang="zh-CN" sz="2000" i="1" baseline="-25000" dirty="0">
                  <a:solidFill>
                    <a:srgbClr val="000000"/>
                  </a:solidFill>
                  <a:latin typeface="Times New Roman" panose="02020603050405020304" pitchFamily="18" charset="0"/>
                </a:rPr>
                <a:t> </a:t>
              </a:r>
              <a:r>
                <a:rPr lang="en-US" altLang="zh-CN" sz="2000" dirty="0">
                  <a:solidFill>
                    <a:srgbClr val="000000"/>
                  </a:solidFill>
                  <a:latin typeface="Times New Roman" panose="02020603050405020304" pitchFamily="18" charset="0"/>
                </a:rPr>
                <a:t>=0</a:t>
              </a:r>
              <a:r>
                <a:rPr lang="zh-CN" altLang="en-US" sz="2000" dirty="0">
                  <a:solidFill>
                    <a:srgbClr val="000000"/>
                  </a:solidFill>
                  <a:latin typeface="Times New Roman" panose="02020603050405020304" pitchFamily="18" charset="0"/>
                </a:rPr>
                <a:t>。观察</a:t>
              </a:r>
              <a:r>
                <a:rPr lang="en-US" altLang="zh-CN" sz="2000" i="1" dirty="0">
                  <a:solidFill>
                    <a:srgbClr val="000000"/>
                  </a:solidFill>
                  <a:latin typeface="Times New Roman" panose="02020603050405020304" pitchFamily="18" charset="0"/>
                </a:rPr>
                <a:t>L</a:t>
              </a:r>
              <a:r>
                <a:rPr lang="en-US" altLang="zh-CN" sz="2000" i="1" baseline="-25000" dirty="0">
                  <a:solidFill>
                    <a:srgbClr val="000000"/>
                  </a:solidFill>
                  <a:latin typeface="Times New Roman" panose="02020603050405020304" pitchFamily="18" charset="0"/>
                </a:rPr>
                <a:t>12</a:t>
              </a:r>
              <a:r>
                <a:rPr lang="zh-CN" altLang="en-US" sz="2000" i="1" dirty="0">
                  <a:solidFill>
                    <a:srgbClr val="000000"/>
                  </a:solidFill>
                  <a:latin typeface="Times New Roman" panose="02020603050405020304" pitchFamily="18" charset="0"/>
                </a:rPr>
                <a:t>与</a:t>
              </a:r>
              <a:r>
                <a:rPr lang="en-US" altLang="zh-CN" sz="2000" i="1" dirty="0">
                  <a:solidFill>
                    <a:srgbClr val="000000"/>
                  </a:solidFill>
                  <a:latin typeface="Times New Roman" panose="02020603050405020304" pitchFamily="18" charset="0"/>
                </a:rPr>
                <a:t>L</a:t>
              </a:r>
              <a:r>
                <a:rPr lang="en-US" altLang="zh-CN" sz="2000" i="1" baseline="-25000" dirty="0">
                  <a:solidFill>
                    <a:srgbClr val="000000"/>
                  </a:solidFill>
                  <a:latin typeface="Times New Roman" panose="02020603050405020304" pitchFamily="18" charset="0"/>
                </a:rPr>
                <a:t>21</a:t>
              </a:r>
              <a:r>
                <a:rPr lang="zh-CN" altLang="en-US" sz="2000" i="1" dirty="0" smtClean="0">
                  <a:solidFill>
                    <a:srgbClr val="000000"/>
                  </a:solidFill>
                  <a:latin typeface="Times New Roman" panose="02020603050405020304" pitchFamily="18" charset="0"/>
                </a:rPr>
                <a:t>的</a:t>
              </a:r>
              <a:endParaRPr lang="en-US" altLang="zh-CN" sz="2000" i="1" dirty="0" smtClean="0">
                <a:solidFill>
                  <a:srgbClr val="000000"/>
                </a:solidFill>
                <a:latin typeface="Times New Roman" panose="02020603050405020304" pitchFamily="18" charset="0"/>
              </a:endParaRPr>
            </a:p>
            <a:p>
              <a:pPr lvl="0"/>
              <a:r>
                <a:rPr lang="zh-CN" altLang="en-US" sz="2000" i="1" dirty="0" smtClean="0">
                  <a:solidFill>
                    <a:srgbClr val="000000"/>
                  </a:solidFill>
                  <a:latin typeface="Times New Roman" panose="02020603050405020304" pitchFamily="18" charset="0"/>
                </a:rPr>
                <a:t>大小</a:t>
              </a:r>
              <a:r>
                <a:rPr lang="zh-CN" altLang="en-US" sz="2000" i="1" dirty="0">
                  <a:solidFill>
                    <a:srgbClr val="000000"/>
                  </a:solidFill>
                  <a:latin typeface="Times New Roman" panose="02020603050405020304" pitchFamily="18" charset="0"/>
                </a:rPr>
                <a:t>引起的阈值的变化</a:t>
              </a:r>
              <a:endParaRPr lang="zh-CN" altLang="en-US" sz="2000" dirty="0">
                <a:solidFill>
                  <a:srgbClr val="000000"/>
                </a:solidFill>
                <a:latin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15"/>
                                        </p:tgtEl>
                                        <p:attrNameLst>
                                          <p:attrName>style.visibility</p:attrName>
                                        </p:attrNameLst>
                                      </p:cBhvr>
                                      <p:to>
                                        <p:strVal val="visible"/>
                                      </p:to>
                                    </p:set>
                                    <p:animEffect transition="in" filter="fade">
                                      <p:cBhvr>
                                        <p:cTn id="7" dur="500"/>
                                        <p:tgtEl>
                                          <p:spTgt spid="25615"/>
                                        </p:tgtEl>
                                      </p:cBhvr>
                                    </p:animEffect>
                                  </p:childTnLst>
                                </p:cTn>
                              </p:par>
                              <p:par>
                                <p:cTn id="8" presetID="10" presetClass="entr" presetSubtype="0" fill="hold" nodeType="withEffect">
                                  <p:stCondLst>
                                    <p:cond delay="0"/>
                                  </p:stCondLst>
                                  <p:childTnLst>
                                    <p:set>
                                      <p:cBhvr>
                                        <p:cTn id="9" dur="1" fill="hold">
                                          <p:stCondLst>
                                            <p:cond delay="0"/>
                                          </p:stCondLst>
                                        </p:cTn>
                                        <p:tgtEl>
                                          <p:spTgt spid="25613"/>
                                        </p:tgtEl>
                                        <p:attrNameLst>
                                          <p:attrName>style.visibility</p:attrName>
                                        </p:attrNameLst>
                                      </p:cBhvr>
                                      <p:to>
                                        <p:strVal val="visible"/>
                                      </p:to>
                                    </p:set>
                                    <p:animEffect transition="in" filter="fade">
                                      <p:cBhvr>
                                        <p:cTn id="10" dur="500"/>
                                        <p:tgtEl>
                                          <p:spTgt spid="256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26"/>
                                        </p:tgtEl>
                                        <p:attrNameLst>
                                          <p:attrName>style.visibility</p:attrName>
                                        </p:attrNameLst>
                                      </p:cBhvr>
                                      <p:to>
                                        <p:strVal val="visible"/>
                                      </p:to>
                                    </p:set>
                                    <p:animEffect transition="in" filter="fade">
                                      <p:cBhvr>
                                        <p:cTn id="13" dur="500"/>
                                        <p:tgtEl>
                                          <p:spTgt spid="2562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628"/>
                                        </p:tgtEl>
                                        <p:attrNameLst>
                                          <p:attrName>style.visibility</p:attrName>
                                        </p:attrNameLst>
                                      </p:cBhvr>
                                      <p:to>
                                        <p:strVal val="visible"/>
                                      </p:to>
                                    </p:set>
                                    <p:animEffect transition="in" filter="fade">
                                      <p:cBhvr>
                                        <p:cTn id="16" dur="500"/>
                                        <p:tgtEl>
                                          <p:spTgt spid="2562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653"/>
                                        </p:tgtEl>
                                        <p:attrNameLst>
                                          <p:attrName>style.visibility</p:attrName>
                                        </p:attrNameLst>
                                      </p:cBhvr>
                                      <p:to>
                                        <p:strVal val="visible"/>
                                      </p:to>
                                    </p:set>
                                    <p:animEffect transition="in" filter="fade">
                                      <p:cBhvr>
                                        <p:cTn id="19" dur="500"/>
                                        <p:tgtEl>
                                          <p:spTgt spid="2565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5629"/>
                                        </p:tgtEl>
                                        <p:attrNameLst>
                                          <p:attrName>style.visibility</p:attrName>
                                        </p:attrNameLst>
                                      </p:cBhvr>
                                      <p:to>
                                        <p:strVal val="visible"/>
                                      </p:to>
                                    </p:set>
                                    <p:animEffect transition="in" filter="fade">
                                      <p:cBhvr>
                                        <p:cTn id="24" dur="500"/>
                                        <p:tgtEl>
                                          <p:spTgt spid="2562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5637"/>
                                        </p:tgtEl>
                                        <p:attrNameLst>
                                          <p:attrName>style.visibility</p:attrName>
                                        </p:attrNameLst>
                                      </p:cBhvr>
                                      <p:to>
                                        <p:strVal val="visible"/>
                                      </p:to>
                                    </p:set>
                                    <p:animEffect transition="in" filter="fade">
                                      <p:cBhvr>
                                        <p:cTn id="27" dur="500"/>
                                        <p:tgtEl>
                                          <p:spTgt spid="2563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5633"/>
                                        </p:tgtEl>
                                        <p:attrNameLst>
                                          <p:attrName>style.visibility</p:attrName>
                                        </p:attrNameLst>
                                      </p:cBhvr>
                                      <p:to>
                                        <p:strVal val="visible"/>
                                      </p:to>
                                    </p:set>
                                    <p:animEffect transition="in" filter="fade">
                                      <p:cBhvr>
                                        <p:cTn id="32" dur="500"/>
                                        <p:tgtEl>
                                          <p:spTgt spid="2563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5635"/>
                                        </p:tgtEl>
                                        <p:attrNameLst>
                                          <p:attrName>style.visibility</p:attrName>
                                        </p:attrNameLst>
                                      </p:cBhvr>
                                      <p:to>
                                        <p:strVal val="visible"/>
                                      </p:to>
                                    </p:set>
                                    <p:animEffect transition="in" filter="fade">
                                      <p:cBhvr>
                                        <p:cTn id="35" dur="500"/>
                                        <p:tgtEl>
                                          <p:spTgt spid="256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5634"/>
                                        </p:tgtEl>
                                        <p:attrNameLst>
                                          <p:attrName>style.visibility</p:attrName>
                                        </p:attrNameLst>
                                      </p:cBhvr>
                                      <p:to>
                                        <p:strVal val="visible"/>
                                      </p:to>
                                    </p:set>
                                    <p:animEffect transition="in" filter="fade">
                                      <p:cBhvr>
                                        <p:cTn id="38" dur="500"/>
                                        <p:tgtEl>
                                          <p:spTgt spid="2563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5636"/>
                                        </p:tgtEl>
                                        <p:attrNameLst>
                                          <p:attrName>style.visibility</p:attrName>
                                        </p:attrNameLst>
                                      </p:cBhvr>
                                      <p:to>
                                        <p:strVal val="visible"/>
                                      </p:to>
                                    </p:set>
                                    <p:animEffect transition="in" filter="fade">
                                      <p:cBhvr>
                                        <p:cTn id="41" dur="500"/>
                                        <p:tgtEl>
                                          <p:spTgt spid="2563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5630"/>
                                        </p:tgtEl>
                                        <p:attrNameLst>
                                          <p:attrName>style.visibility</p:attrName>
                                        </p:attrNameLst>
                                      </p:cBhvr>
                                      <p:to>
                                        <p:strVal val="visible"/>
                                      </p:to>
                                    </p:set>
                                    <p:animEffect transition="in" filter="fade">
                                      <p:cBhvr>
                                        <p:cTn id="46" dur="500"/>
                                        <p:tgtEl>
                                          <p:spTgt spid="2563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5631"/>
                                        </p:tgtEl>
                                        <p:attrNameLst>
                                          <p:attrName>style.visibility</p:attrName>
                                        </p:attrNameLst>
                                      </p:cBhvr>
                                      <p:to>
                                        <p:strVal val="visible"/>
                                      </p:to>
                                    </p:set>
                                    <p:animEffect transition="in" filter="fade">
                                      <p:cBhvr>
                                        <p:cTn id="51" dur="500"/>
                                        <p:tgtEl>
                                          <p:spTgt spid="2563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26" grpId="0"/>
      <p:bldP spid="25628" grpId="0"/>
      <p:bldP spid="25633" grpId="0" animBg="1"/>
      <p:bldP spid="25634" grpId="0" animBg="1"/>
      <p:bldP spid="25635" grpId="0" animBg="1"/>
      <p:bldP spid="25636" grpId="0" animBg="1"/>
      <p:bldP spid="25637" grpId="0"/>
      <p:bldP spid="2565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72" name="Group 48"/>
          <p:cNvGrpSpPr/>
          <p:nvPr/>
        </p:nvGrpSpPr>
        <p:grpSpPr bwMode="auto">
          <a:xfrm>
            <a:off x="323528" y="1489075"/>
            <a:ext cx="7896227" cy="863600"/>
            <a:chOff x="552" y="938"/>
            <a:chExt cx="4974" cy="544"/>
          </a:xfrm>
        </p:grpSpPr>
        <p:sp>
          <p:nvSpPr>
            <p:cNvPr id="26642" name="Rectangle 18"/>
            <p:cNvSpPr>
              <a:spLocks noChangeArrowheads="1"/>
            </p:cNvSpPr>
            <p:nvPr/>
          </p:nvSpPr>
          <p:spPr bwMode="auto">
            <a:xfrm>
              <a:off x="552" y="1000"/>
              <a:ext cx="4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令：</a:t>
              </a:r>
              <a:endParaRPr lang="zh-CN" altLang="en-US" sz="2400">
                <a:solidFill>
                  <a:srgbClr val="000000"/>
                </a:solidFill>
                <a:latin typeface="Arial" panose="020B0604020202020204" pitchFamily="34" charset="0"/>
              </a:endParaRPr>
            </a:p>
          </p:txBody>
        </p:sp>
        <p:graphicFrame>
          <p:nvGraphicFramePr>
            <p:cNvPr id="26629" name="Object 5"/>
            <p:cNvGraphicFramePr>
              <a:graphicFrameLocks noChangeAspect="1"/>
            </p:cNvGraphicFramePr>
            <p:nvPr/>
          </p:nvGraphicFramePr>
          <p:xfrm>
            <a:off x="1232" y="938"/>
            <a:ext cx="1519" cy="544"/>
          </p:xfrm>
          <a:graphic>
            <a:graphicData uri="http://schemas.openxmlformats.org/presentationml/2006/ole">
              <mc:AlternateContent xmlns:mc="http://schemas.openxmlformats.org/markup-compatibility/2006">
                <mc:Choice xmlns:v="urn:schemas-microsoft-com:vml" Requires="v">
                  <p:oleObj spid="_x0000_s15004" name="公式" r:id="rId3" imgW="1193800" imgH="431800" progId="Equation.3">
                    <p:embed/>
                  </p:oleObj>
                </mc:Choice>
                <mc:Fallback>
                  <p:oleObj name="公式" r:id="rId3" imgW="1193800" imgH="431800" progId="Equation.3">
                    <p:embed/>
                    <p:pic>
                      <p:nvPicPr>
                        <p:cNvPr id="0" name="图片 1460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2" y="938"/>
                          <a:ext cx="1519" cy="5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43" name="Rectangle 19"/>
            <p:cNvSpPr>
              <a:spLocks noChangeArrowheads="1"/>
            </p:cNvSpPr>
            <p:nvPr/>
          </p:nvSpPr>
          <p:spPr bwMode="auto">
            <a:xfrm>
              <a:off x="2541" y="993"/>
              <a:ext cx="2985"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indent="30480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dirty="0">
                  <a:solidFill>
                    <a:srgbClr val="000000"/>
                  </a:solidFill>
                  <a:latin typeface="Times New Roman" panose="02020603050405020304" pitchFamily="18" charset="0"/>
                </a:rPr>
                <a:t>，</a:t>
              </a:r>
              <a:r>
                <a:rPr lang="zh-CN" altLang="en-US" sz="2400" dirty="0" smtClean="0">
                  <a:solidFill>
                    <a:srgbClr val="000000"/>
                  </a:solidFill>
                  <a:latin typeface="Times New Roman" panose="02020603050405020304" pitchFamily="18" charset="0"/>
                </a:rPr>
                <a:t>称为在</a:t>
              </a:r>
              <a:r>
                <a:rPr lang="en-US" altLang="zh-CN" sz="2400" i="1" dirty="0" smtClean="0">
                  <a:solidFill>
                    <a:srgbClr val="0070C0"/>
                  </a:solidFill>
                  <a:latin typeface="Times New Roman" panose="02020603050405020304" pitchFamily="18" charset="0"/>
                </a:rPr>
                <a:t>X</a:t>
              </a:r>
              <a:r>
                <a:rPr lang="zh-CN" altLang="en-US" sz="2400" dirty="0" smtClean="0">
                  <a:solidFill>
                    <a:srgbClr val="0070C0"/>
                  </a:solidFill>
                  <a:latin typeface="Times New Roman" panose="02020603050405020304" pitchFamily="18" charset="0"/>
                </a:rPr>
                <a:t>处</a:t>
              </a:r>
              <a:r>
                <a:rPr lang="el-GR" altLang="zh-CN" sz="2400" i="1" dirty="0" smtClean="0">
                  <a:solidFill>
                    <a:srgbClr val="FF0000"/>
                  </a:solidFill>
                  <a:latin typeface="Times New Roman" panose="02020603050405020304" pitchFamily="18" charset="0"/>
                </a:rPr>
                <a:t>ω</a:t>
              </a:r>
              <a:r>
                <a:rPr lang="en-US" altLang="zh-CN" sz="2400" i="1" baseline="-25000" dirty="0" smtClean="0">
                  <a:solidFill>
                    <a:srgbClr val="FF0000"/>
                  </a:solidFill>
                  <a:latin typeface="Times New Roman" panose="02020603050405020304" pitchFamily="18" charset="0"/>
                </a:rPr>
                <a:t>1</a:t>
              </a:r>
              <a:r>
                <a:rPr lang="zh-CN" altLang="en-US" sz="2400" dirty="0" smtClean="0">
                  <a:solidFill>
                    <a:srgbClr val="FF0000"/>
                  </a:solidFill>
                  <a:latin typeface="Times New Roman" panose="02020603050405020304" pitchFamily="18" charset="0"/>
                </a:rPr>
                <a:t>与</a:t>
              </a:r>
              <a:r>
                <a:rPr lang="el-GR" altLang="zh-CN" sz="2400" i="1" dirty="0" smtClean="0">
                  <a:solidFill>
                    <a:srgbClr val="FF0000"/>
                  </a:solidFill>
                  <a:latin typeface="Times New Roman" panose="02020603050405020304" pitchFamily="18" charset="0"/>
                </a:rPr>
                <a:t>ω</a:t>
              </a:r>
              <a:r>
                <a:rPr lang="en-US" altLang="zh-CN" sz="2400" i="1" baseline="-25000" dirty="0" smtClean="0">
                  <a:solidFill>
                    <a:srgbClr val="FF0000"/>
                  </a:solidFill>
                  <a:latin typeface="Times New Roman" panose="02020603050405020304" pitchFamily="18" charset="0"/>
                </a:rPr>
                <a:t>2</a:t>
              </a:r>
              <a:r>
                <a:rPr lang="zh-CN" altLang="en-US" sz="2400" dirty="0" smtClean="0">
                  <a:solidFill>
                    <a:srgbClr val="FF0000"/>
                  </a:solidFill>
                  <a:latin typeface="Times New Roman" panose="02020603050405020304" pitchFamily="18" charset="0"/>
                </a:rPr>
                <a:t>的似然比</a:t>
              </a:r>
              <a:r>
                <a:rPr lang="zh-CN" altLang="en-US" sz="2400" dirty="0">
                  <a:solidFill>
                    <a:srgbClr val="000000"/>
                  </a:solidFill>
                  <a:latin typeface="Times New Roman" panose="02020603050405020304" pitchFamily="18" charset="0"/>
                </a:rPr>
                <a:t>；</a:t>
              </a:r>
              <a:endParaRPr lang="zh-CN" altLang="en-US" sz="2400" dirty="0">
                <a:solidFill>
                  <a:srgbClr val="000000"/>
                </a:solidFill>
              </a:endParaRPr>
            </a:p>
          </p:txBody>
        </p:sp>
      </p:grpSp>
      <p:grpSp>
        <p:nvGrpSpPr>
          <p:cNvPr id="26673" name="Group 49"/>
          <p:cNvGrpSpPr/>
          <p:nvPr/>
        </p:nvGrpSpPr>
        <p:grpSpPr bwMode="auto">
          <a:xfrm>
            <a:off x="1366516" y="2427288"/>
            <a:ext cx="5337176" cy="863600"/>
            <a:chOff x="1209" y="1529"/>
            <a:chExt cx="3362" cy="544"/>
          </a:xfrm>
        </p:grpSpPr>
        <p:graphicFrame>
          <p:nvGraphicFramePr>
            <p:cNvPr id="26628" name="Object 4"/>
            <p:cNvGraphicFramePr>
              <a:graphicFrameLocks noChangeAspect="1"/>
            </p:cNvGraphicFramePr>
            <p:nvPr/>
          </p:nvGraphicFramePr>
          <p:xfrm>
            <a:off x="1209" y="1529"/>
            <a:ext cx="1719" cy="544"/>
          </p:xfrm>
          <a:graphic>
            <a:graphicData uri="http://schemas.openxmlformats.org/presentationml/2006/ole">
              <mc:AlternateContent xmlns:mc="http://schemas.openxmlformats.org/markup-compatibility/2006">
                <mc:Choice xmlns:v="urn:schemas-microsoft-com:vml" Requires="v">
                  <p:oleObj spid="_x0000_s15005" name="Equation" r:id="rId5" imgW="32918400" imgH="10363200" progId="Equation.DSMT4">
                    <p:embed/>
                  </p:oleObj>
                </mc:Choice>
                <mc:Fallback>
                  <p:oleObj name="Equation" r:id="rId5" imgW="32918400" imgH="10363200" progId="Equation.DSMT4">
                    <p:embed/>
                    <p:pic>
                      <p:nvPicPr>
                        <p:cNvPr id="0" name="图片 14610"/>
                        <p:cNvPicPr>
                          <a:picLocks noChangeAspect="1" noChangeArrowheads="1"/>
                        </p:cNvPicPr>
                        <p:nvPr/>
                      </p:nvPicPr>
                      <p:blipFill>
                        <a:blip r:embed="rId6"/>
                        <a:srcRect/>
                        <a:stretch>
                          <a:fillRect/>
                        </a:stretch>
                      </p:blipFill>
                      <p:spPr bwMode="auto">
                        <a:xfrm>
                          <a:off x="1209" y="1529"/>
                          <a:ext cx="1719" cy="5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44" name="Rectangle 20"/>
            <p:cNvSpPr>
              <a:spLocks noChangeArrowheads="1"/>
            </p:cNvSpPr>
            <p:nvPr/>
          </p:nvSpPr>
          <p:spPr bwMode="auto">
            <a:xfrm>
              <a:off x="2906" y="1582"/>
              <a:ext cx="1665"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dirty="0">
                  <a:solidFill>
                    <a:srgbClr val="000000"/>
                  </a:solidFill>
                  <a:latin typeface="Times New Roman" panose="02020603050405020304" pitchFamily="18" charset="0"/>
                </a:rPr>
                <a:t>，</a:t>
              </a:r>
              <a:r>
                <a:rPr lang="zh-CN" altLang="en-US" sz="2400" dirty="0" smtClean="0">
                  <a:solidFill>
                    <a:srgbClr val="000000"/>
                  </a:solidFill>
                  <a:latin typeface="Times New Roman" panose="02020603050405020304" pitchFamily="18" charset="0"/>
                </a:rPr>
                <a:t>为似然比阈值</a:t>
              </a:r>
              <a:r>
                <a:rPr lang="zh-CN" altLang="en-US" sz="2400" dirty="0">
                  <a:solidFill>
                    <a:srgbClr val="000000"/>
                  </a:solidFill>
                  <a:latin typeface="Times New Roman" panose="02020603050405020304" pitchFamily="18" charset="0"/>
                </a:rPr>
                <a:t>。</a:t>
              </a:r>
              <a:endParaRPr lang="zh-CN" altLang="en-US" sz="2400" dirty="0">
                <a:solidFill>
                  <a:srgbClr val="000000"/>
                </a:solidFill>
                <a:latin typeface="Arial" panose="020B0604020202020204" pitchFamily="34" charset="0"/>
              </a:endParaRPr>
            </a:p>
          </p:txBody>
        </p:sp>
      </p:grpSp>
      <p:grpSp>
        <p:nvGrpSpPr>
          <p:cNvPr id="26676" name="Group 52"/>
          <p:cNvGrpSpPr/>
          <p:nvPr/>
        </p:nvGrpSpPr>
        <p:grpSpPr bwMode="auto">
          <a:xfrm>
            <a:off x="692149" y="4133850"/>
            <a:ext cx="4051301" cy="482600"/>
            <a:chOff x="413" y="2694"/>
            <a:chExt cx="2552" cy="304"/>
          </a:xfrm>
        </p:grpSpPr>
        <p:sp>
          <p:nvSpPr>
            <p:cNvPr id="26648" name="Rectangle 24"/>
            <p:cNvSpPr>
              <a:spLocks noChangeArrowheads="1"/>
            </p:cNvSpPr>
            <p:nvPr/>
          </p:nvSpPr>
          <p:spPr bwMode="auto">
            <a:xfrm>
              <a:off x="413" y="2694"/>
              <a:ext cx="2552"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lvl1pPr indent="76200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dirty="0">
                  <a:solidFill>
                    <a:srgbClr val="000000"/>
                  </a:solidFill>
                  <a:latin typeface="Times New Roman" panose="02020603050405020304" pitchFamily="18" charset="0"/>
                </a:rPr>
                <a:t>② </a:t>
              </a:r>
              <a:r>
                <a:rPr lang="zh-CN" altLang="en-US" sz="2400" dirty="0" smtClean="0">
                  <a:solidFill>
                    <a:srgbClr val="000000"/>
                  </a:solidFill>
                  <a:latin typeface="Times New Roman" panose="02020603050405020304" pitchFamily="18" charset="0"/>
                </a:rPr>
                <a:t>计算似然比阈值     </a:t>
              </a:r>
              <a:endParaRPr lang="zh-CN" altLang="en-US" sz="2400" dirty="0">
                <a:solidFill>
                  <a:srgbClr val="000000"/>
                </a:solidFill>
                <a:latin typeface="Times New Roman" panose="02020603050405020304" pitchFamily="18" charset="0"/>
              </a:endParaRPr>
            </a:p>
          </p:txBody>
        </p:sp>
        <p:graphicFrame>
          <p:nvGraphicFramePr>
            <p:cNvPr id="26649" name="Object 25"/>
            <p:cNvGraphicFramePr>
              <a:graphicFrameLocks noChangeAspect="1"/>
            </p:cNvGraphicFramePr>
            <p:nvPr/>
          </p:nvGraphicFramePr>
          <p:xfrm>
            <a:off x="2541" y="2725"/>
            <a:ext cx="249" cy="273"/>
          </p:xfrm>
          <a:graphic>
            <a:graphicData uri="http://schemas.openxmlformats.org/presentationml/2006/ole">
              <mc:AlternateContent xmlns:mc="http://schemas.openxmlformats.org/markup-compatibility/2006">
                <mc:Choice xmlns:v="urn:schemas-microsoft-com:vml" Requires="v">
                  <p:oleObj spid="_x0000_s15006" name="公式" r:id="rId7" imgW="203200" imgH="215900" progId="Equation.3">
                    <p:embed/>
                  </p:oleObj>
                </mc:Choice>
                <mc:Fallback>
                  <p:oleObj name="公式" r:id="rId7" imgW="203200" imgH="215900" progId="Equation.3">
                    <p:embed/>
                    <p:pic>
                      <p:nvPicPr>
                        <p:cNvPr id="0" name="图片 146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1" y="2725"/>
                          <a:ext cx="249" cy="2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6675" name="Group 51"/>
          <p:cNvGrpSpPr/>
          <p:nvPr/>
        </p:nvGrpSpPr>
        <p:grpSpPr bwMode="auto">
          <a:xfrm>
            <a:off x="671512" y="4657725"/>
            <a:ext cx="5556672" cy="484188"/>
            <a:chOff x="400" y="3006"/>
            <a:chExt cx="2799" cy="305"/>
          </a:xfrm>
        </p:grpSpPr>
        <p:sp>
          <p:nvSpPr>
            <p:cNvPr id="26651" name="Rectangle 27"/>
            <p:cNvSpPr>
              <a:spLocks noChangeArrowheads="1"/>
            </p:cNvSpPr>
            <p:nvPr/>
          </p:nvSpPr>
          <p:spPr bwMode="auto">
            <a:xfrm>
              <a:off x="400" y="3006"/>
              <a:ext cx="2799"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lvl1pPr indent="76200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dirty="0">
                  <a:solidFill>
                    <a:srgbClr val="000000"/>
                  </a:solidFill>
                  <a:latin typeface="Times New Roman" panose="02020603050405020304" pitchFamily="18" charset="0"/>
                </a:rPr>
                <a:t>③ </a:t>
              </a:r>
              <a:r>
                <a:rPr lang="zh-CN" altLang="en-US" sz="2400" dirty="0" smtClean="0">
                  <a:solidFill>
                    <a:srgbClr val="000000"/>
                  </a:solidFill>
                  <a:latin typeface="Times New Roman" panose="02020603050405020304" pitchFamily="18" charset="0"/>
                </a:rPr>
                <a:t>计算</a:t>
              </a:r>
              <a:r>
                <a:rPr lang="en-US" altLang="zh-CN" sz="2400" i="1" dirty="0">
                  <a:latin typeface="Times New Roman" panose="02020603050405020304" pitchFamily="18" charset="0"/>
                </a:rPr>
                <a:t>X</a:t>
              </a:r>
              <a:r>
                <a:rPr lang="zh-CN" altLang="en-US" sz="2400" dirty="0" smtClean="0">
                  <a:solidFill>
                    <a:srgbClr val="000000"/>
                  </a:solidFill>
                  <a:latin typeface="Times New Roman" panose="02020603050405020304" pitchFamily="18" charset="0"/>
                </a:rPr>
                <a:t>处的似然比          </a:t>
              </a:r>
              <a:endParaRPr lang="zh-CN" altLang="en-US" sz="2400" dirty="0">
                <a:solidFill>
                  <a:srgbClr val="000000"/>
                </a:solidFill>
                <a:latin typeface="Times New Roman" panose="02020603050405020304" pitchFamily="18" charset="0"/>
              </a:endParaRPr>
            </a:p>
          </p:txBody>
        </p:sp>
        <p:graphicFrame>
          <p:nvGraphicFramePr>
            <p:cNvPr id="26652" name="Object 28"/>
            <p:cNvGraphicFramePr>
              <a:graphicFrameLocks noChangeAspect="1"/>
            </p:cNvGraphicFramePr>
            <p:nvPr/>
          </p:nvGraphicFramePr>
          <p:xfrm>
            <a:off x="2190" y="3040"/>
            <a:ext cx="418" cy="271"/>
          </p:xfrm>
          <a:graphic>
            <a:graphicData uri="http://schemas.openxmlformats.org/presentationml/2006/ole">
              <mc:AlternateContent xmlns:mc="http://schemas.openxmlformats.org/markup-compatibility/2006">
                <mc:Choice xmlns:v="urn:schemas-microsoft-com:vml" Requires="v">
                  <p:oleObj spid="_x0000_s15007" name="公式" r:id="rId9" imgW="405765" imgH="215900" progId="Equation.3">
                    <p:embed/>
                  </p:oleObj>
                </mc:Choice>
                <mc:Fallback>
                  <p:oleObj name="公式" r:id="rId9" imgW="405765" imgH="215900" progId="Equation.3">
                    <p:embed/>
                    <p:pic>
                      <p:nvPicPr>
                        <p:cNvPr id="0" name="图片 146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90" y="3040"/>
                          <a:ext cx="418" cy="2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6653" name="Rectangle 29"/>
          <p:cNvSpPr>
            <a:spLocks noChangeArrowheads="1"/>
          </p:cNvSpPr>
          <p:nvPr/>
        </p:nvSpPr>
        <p:spPr bwMode="auto">
          <a:xfrm>
            <a:off x="1460500" y="3689202"/>
            <a:ext cx="4335636"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r>
              <a:rPr lang="en-US" altLang="zh-CN" sz="2400" dirty="0">
                <a:solidFill>
                  <a:srgbClr val="000000"/>
                </a:solidFill>
                <a:latin typeface="Times New Roman" panose="02020603050405020304" pitchFamily="18" charset="0"/>
              </a:rPr>
              <a:t>① </a:t>
            </a:r>
            <a:r>
              <a:rPr lang="zh-CN" altLang="en-US" sz="2400" dirty="0">
                <a:solidFill>
                  <a:srgbClr val="000000"/>
                </a:solidFill>
                <a:latin typeface="Times New Roman" panose="02020603050405020304" pitchFamily="18" charset="0"/>
              </a:rPr>
              <a:t>定义损失函</a:t>
            </a:r>
            <a:r>
              <a:rPr lang="zh-CN" altLang="en-US" sz="2400" dirty="0" smtClean="0">
                <a:solidFill>
                  <a:srgbClr val="000000"/>
                </a:solidFill>
                <a:latin typeface="Times New Roman" panose="02020603050405020304" pitchFamily="18" charset="0"/>
              </a:rPr>
              <a:t>数（矩阵）</a:t>
            </a:r>
            <a:r>
              <a:rPr lang="en-US" altLang="zh-CN" sz="2400" i="1" dirty="0" err="1" smtClean="0">
                <a:solidFill>
                  <a:srgbClr val="000000"/>
                </a:solidFill>
                <a:latin typeface="Times New Roman" panose="02020603050405020304" pitchFamily="18" charset="0"/>
              </a:rPr>
              <a:t>L</a:t>
            </a:r>
            <a:r>
              <a:rPr lang="en-US" altLang="zh-CN" sz="2400" i="1" baseline="-25000" dirty="0" err="1" smtClean="0">
                <a:solidFill>
                  <a:srgbClr val="000000"/>
                </a:solidFill>
                <a:latin typeface="Times New Roman" panose="02020603050405020304" pitchFamily="18" charset="0"/>
              </a:rPr>
              <a:t>ij</a:t>
            </a:r>
            <a:endParaRPr lang="zh-CN" altLang="en-US" sz="2400" dirty="0">
              <a:solidFill>
                <a:srgbClr val="000000"/>
              </a:solidFill>
              <a:latin typeface="Times New Roman" panose="02020603050405020304" pitchFamily="18" charset="0"/>
            </a:endParaRPr>
          </a:p>
        </p:txBody>
      </p:sp>
      <p:sp>
        <p:nvSpPr>
          <p:cNvPr id="26654" name="Rectangle 30"/>
          <p:cNvSpPr>
            <a:spLocks noChangeArrowheads="1"/>
          </p:cNvSpPr>
          <p:nvPr/>
        </p:nvSpPr>
        <p:spPr bwMode="auto">
          <a:xfrm>
            <a:off x="467544" y="3170238"/>
            <a:ext cx="1704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r>
              <a:rPr lang="zh-CN" altLang="en-US" sz="2400" dirty="0">
                <a:solidFill>
                  <a:srgbClr val="000000"/>
                </a:solidFill>
                <a:latin typeface="Times New Roman" panose="02020603050405020304" pitchFamily="18" charset="0"/>
              </a:rPr>
              <a:t>判别步骤：</a:t>
            </a:r>
          </a:p>
        </p:txBody>
      </p:sp>
      <p:grpSp>
        <p:nvGrpSpPr>
          <p:cNvPr id="26677" name="Group 53"/>
          <p:cNvGrpSpPr/>
          <p:nvPr/>
        </p:nvGrpSpPr>
        <p:grpSpPr bwMode="auto">
          <a:xfrm>
            <a:off x="1447800" y="5087938"/>
            <a:ext cx="3902075" cy="1520825"/>
            <a:chOff x="912" y="3268"/>
            <a:chExt cx="2458" cy="958"/>
          </a:xfrm>
        </p:grpSpPr>
        <p:graphicFrame>
          <p:nvGraphicFramePr>
            <p:cNvPr id="26656" name="Object 32"/>
            <p:cNvGraphicFramePr>
              <a:graphicFrameLocks noChangeAspect="1"/>
            </p:cNvGraphicFramePr>
            <p:nvPr/>
          </p:nvGraphicFramePr>
          <p:xfrm>
            <a:off x="1175" y="3318"/>
            <a:ext cx="2145" cy="272"/>
          </p:xfrm>
          <a:graphic>
            <a:graphicData uri="http://schemas.openxmlformats.org/presentationml/2006/ole">
              <mc:AlternateContent xmlns:mc="http://schemas.openxmlformats.org/markup-compatibility/2006">
                <mc:Choice xmlns:v="urn:schemas-microsoft-com:vml" Requires="v">
                  <p:oleObj spid="_x0000_s15008" name="公式" r:id="rId11" imgW="1675765" imgH="215900" progId="Equation.3">
                    <p:embed/>
                  </p:oleObj>
                </mc:Choice>
                <mc:Fallback>
                  <p:oleObj name="公式" r:id="rId11" imgW="1675765" imgH="215900" progId="Equation.3">
                    <p:embed/>
                    <p:pic>
                      <p:nvPicPr>
                        <p:cNvPr id="0" name="图片 146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75" y="3318"/>
                          <a:ext cx="2145"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57" name="Rectangle 33"/>
            <p:cNvSpPr>
              <a:spLocks noChangeArrowheads="1"/>
            </p:cNvSpPr>
            <p:nvPr/>
          </p:nvSpPr>
          <p:spPr bwMode="auto">
            <a:xfrm>
              <a:off x="912" y="3268"/>
              <a:ext cx="3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400">
                  <a:solidFill>
                    <a:srgbClr val="000000"/>
                  </a:solidFill>
                  <a:latin typeface="Times New Roman" panose="02020603050405020304" pitchFamily="18" charset="0"/>
                </a:rPr>
                <a:t>④</a:t>
              </a:r>
            </a:p>
          </p:txBody>
        </p:sp>
        <p:graphicFrame>
          <p:nvGraphicFramePr>
            <p:cNvPr id="26659" name="Object 35"/>
            <p:cNvGraphicFramePr>
              <a:graphicFrameLocks noChangeAspect="1"/>
            </p:cNvGraphicFramePr>
            <p:nvPr/>
          </p:nvGraphicFramePr>
          <p:xfrm>
            <a:off x="1155" y="3954"/>
            <a:ext cx="2215" cy="272"/>
          </p:xfrm>
          <a:graphic>
            <a:graphicData uri="http://schemas.openxmlformats.org/presentationml/2006/ole">
              <mc:AlternateContent xmlns:mc="http://schemas.openxmlformats.org/markup-compatibility/2006">
                <mc:Choice xmlns:v="urn:schemas-microsoft-com:vml" Requires="v">
                  <p:oleObj spid="_x0000_s15009" name="公式" r:id="rId13" imgW="1701800" imgH="215900" progId="Equation.3">
                    <p:embed/>
                  </p:oleObj>
                </mc:Choice>
                <mc:Fallback>
                  <p:oleObj name="公式" r:id="rId13" imgW="1701800" imgH="215900" progId="Equation.3">
                    <p:embed/>
                    <p:pic>
                      <p:nvPicPr>
                        <p:cNvPr id="0" name="图片 146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55" y="3954"/>
                          <a:ext cx="2215"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61" name="Object 37"/>
            <p:cNvGraphicFramePr>
              <a:graphicFrameLocks noChangeAspect="1"/>
            </p:cNvGraphicFramePr>
            <p:nvPr/>
          </p:nvGraphicFramePr>
          <p:xfrm>
            <a:off x="1160" y="3636"/>
            <a:ext cx="2188" cy="272"/>
          </p:xfrm>
          <a:graphic>
            <a:graphicData uri="http://schemas.openxmlformats.org/presentationml/2006/ole">
              <mc:AlternateContent xmlns:mc="http://schemas.openxmlformats.org/markup-compatibility/2006">
                <mc:Choice xmlns:v="urn:schemas-microsoft-com:vml" Requires="v">
                  <p:oleObj spid="_x0000_s15010" name="公式" r:id="rId15" imgW="1688465" imgH="215900" progId="Equation.3">
                    <p:embed/>
                  </p:oleObj>
                </mc:Choice>
                <mc:Fallback>
                  <p:oleObj name="公式" r:id="rId15" imgW="1688465" imgH="215900" progId="Equation.3">
                    <p:embed/>
                    <p:pic>
                      <p:nvPicPr>
                        <p:cNvPr id="0" name="图片 146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60" y="3636"/>
                          <a:ext cx="2188"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6663" name="Object 39"/>
          <p:cNvGraphicFramePr>
            <a:graphicFrameLocks noChangeAspect="1"/>
          </p:cNvGraphicFramePr>
          <p:nvPr/>
        </p:nvGraphicFramePr>
        <p:xfrm>
          <a:off x="1892300" y="376238"/>
          <a:ext cx="3570288" cy="863600"/>
        </p:xfrm>
        <a:graphic>
          <a:graphicData uri="http://schemas.openxmlformats.org/presentationml/2006/ole">
            <mc:AlternateContent xmlns:mc="http://schemas.openxmlformats.org/markup-compatibility/2006">
              <mc:Choice xmlns:v="urn:schemas-microsoft-com:vml" Requires="v">
                <p:oleObj spid="_x0000_s15011" name="Equation" r:id="rId17" imgW="43281600" imgH="10363200" progId="Equation.DSMT4">
                  <p:embed/>
                </p:oleObj>
              </mc:Choice>
              <mc:Fallback>
                <p:oleObj name="Equation" r:id="rId17" imgW="43281600" imgH="10363200" progId="Equation.DSMT4">
                  <p:embed/>
                  <p:pic>
                    <p:nvPicPr>
                      <p:cNvPr id="0" name="图片 14616"/>
                      <p:cNvPicPr>
                        <a:picLocks noChangeAspect="1" noChangeArrowheads="1"/>
                      </p:cNvPicPr>
                      <p:nvPr/>
                    </p:nvPicPr>
                    <p:blipFill>
                      <a:blip r:embed="rId18"/>
                      <a:srcRect/>
                      <a:stretch>
                        <a:fillRect/>
                      </a:stretch>
                    </p:blipFill>
                    <p:spPr bwMode="auto">
                      <a:xfrm>
                        <a:off x="1892300" y="376238"/>
                        <a:ext cx="3570288"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65" name="AutoShape 41"/>
          <p:cNvSpPr>
            <a:spLocks noChangeArrowheads="1"/>
          </p:cNvSpPr>
          <p:nvPr/>
        </p:nvSpPr>
        <p:spPr bwMode="auto">
          <a:xfrm>
            <a:off x="6048672" y="2384419"/>
            <a:ext cx="3049587" cy="1549406"/>
          </a:xfrm>
          <a:prstGeom prst="cloudCallout">
            <a:avLst>
              <a:gd name="adj1" fmla="val -51407"/>
              <a:gd name="adj2" fmla="val -74157"/>
            </a:avLst>
          </a:prstGeom>
          <a:gradFill rotWithShape="1">
            <a:gsLst>
              <a:gs pos="0">
                <a:srgbClr val="CCFF66">
                  <a:alpha val="85001"/>
                </a:srgbClr>
              </a:gs>
              <a:gs pos="100000">
                <a:srgbClr val="CCFF66">
                  <a:gamma/>
                  <a:shade val="76078"/>
                  <a:invGamma/>
                </a:srgbClr>
              </a:gs>
            </a:gsLst>
            <a:path path="rect">
              <a:fillToRect l="50000" t="50000" r="50000" b="50000"/>
            </a:path>
          </a:gradFill>
          <a:ln w="9525" algn="ctr">
            <a:solidFill>
              <a:srgbClr val="00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b" anchorCtr="1">
            <a:spAutoFit/>
          </a:bodyPr>
          <a:lstStyle/>
          <a:p>
            <a:pPr algn="ctr"/>
            <a:r>
              <a:rPr lang="zh-CN" altLang="en-US" sz="2000" dirty="0" smtClean="0">
                <a:solidFill>
                  <a:srgbClr val="000000"/>
                </a:solidFill>
                <a:latin typeface="Times New Roman" panose="02020603050405020304" pitchFamily="18" charset="0"/>
              </a:rPr>
              <a:t>类条件概率密度</a:t>
            </a:r>
            <a:endParaRPr lang="zh-CN" altLang="en-US" sz="2000" dirty="0">
              <a:solidFill>
                <a:srgbClr val="000000"/>
              </a:solidFill>
              <a:latin typeface="Times New Roman" panose="02020603050405020304" pitchFamily="18" charset="0"/>
            </a:endParaRPr>
          </a:p>
          <a:p>
            <a:pPr algn="ctr"/>
            <a:r>
              <a:rPr lang="en-US" altLang="zh-CN" sz="2000" i="1" dirty="0">
                <a:solidFill>
                  <a:srgbClr val="000000"/>
                </a:solidFill>
                <a:latin typeface="Times New Roman" panose="02020603050405020304" pitchFamily="18" charset="0"/>
              </a:rPr>
              <a:t>p</a:t>
            </a:r>
            <a:r>
              <a:rPr lang="en-US" altLang="zh-CN" sz="2000" dirty="0" smtClean="0">
                <a:solidFill>
                  <a:srgbClr val="000000"/>
                </a:solidFill>
                <a:latin typeface="Times New Roman" panose="02020603050405020304" pitchFamily="18" charset="0"/>
              </a:rPr>
              <a:t>(</a:t>
            </a:r>
            <a:r>
              <a:rPr lang="en-US" altLang="zh-CN" sz="2000" b="1" i="1" dirty="0">
                <a:solidFill>
                  <a:srgbClr val="000000"/>
                </a:solidFill>
                <a:latin typeface="Times New Roman" panose="02020603050405020304" pitchFamily="18" charset="0"/>
              </a:rPr>
              <a:t>·</a:t>
            </a:r>
            <a:r>
              <a:rPr lang="en-US" altLang="zh-CN" sz="2000" i="1" dirty="0" smtClean="0">
                <a:solidFill>
                  <a:srgbClr val="000000"/>
                </a:solidFill>
                <a:latin typeface="Times New Roman" panose="02020603050405020304" pitchFamily="18" charset="0"/>
              </a:rPr>
              <a:t> </a:t>
            </a:r>
            <a:r>
              <a:rPr lang="en-US" altLang="zh-CN" sz="2000" dirty="0">
                <a:solidFill>
                  <a:srgbClr val="000000"/>
                </a:solidFill>
                <a:latin typeface="Times New Roman" panose="02020603050405020304" pitchFamily="18" charset="0"/>
              </a:rPr>
              <a:t>|</a:t>
            </a:r>
            <a:r>
              <a:rPr lang="el-GR" altLang="zh-CN" sz="2000" i="1" dirty="0">
                <a:solidFill>
                  <a:srgbClr val="000000"/>
                </a:solidFill>
                <a:latin typeface="Times New Roman" panose="02020603050405020304" pitchFamily="18" charset="0"/>
              </a:rPr>
              <a:t>ω</a:t>
            </a:r>
            <a:r>
              <a:rPr lang="el-GR" altLang="zh-CN" sz="2000" i="1" baseline="-25000" dirty="0">
                <a:solidFill>
                  <a:srgbClr val="000000"/>
                </a:solidFill>
                <a:latin typeface="Times New Roman" panose="02020603050405020304" pitchFamily="18" charset="0"/>
              </a:rPr>
              <a:t>i</a:t>
            </a:r>
            <a:r>
              <a:rPr lang="en-US" altLang="zh-CN" sz="2000" dirty="0">
                <a:solidFill>
                  <a:srgbClr val="000000"/>
                </a:solidFill>
                <a:latin typeface="Times New Roman" panose="02020603050405020304" pitchFamily="18" charset="0"/>
              </a:rPr>
              <a:t>) </a:t>
            </a:r>
            <a:r>
              <a:rPr lang="zh-CN" altLang="en-US" sz="2000" dirty="0" smtClean="0">
                <a:solidFill>
                  <a:srgbClr val="000000"/>
                </a:solidFill>
                <a:latin typeface="Times New Roman" panose="02020603050405020304" pitchFamily="18" charset="0"/>
              </a:rPr>
              <a:t>称为</a:t>
            </a:r>
            <a:endParaRPr lang="en-US" altLang="zh-CN" sz="2000" dirty="0" smtClean="0">
              <a:solidFill>
                <a:srgbClr val="000000"/>
              </a:solidFill>
              <a:latin typeface="Times New Roman" panose="02020603050405020304" pitchFamily="18" charset="0"/>
            </a:endParaRPr>
          </a:p>
          <a:p>
            <a:pPr algn="ctr"/>
            <a:r>
              <a:rPr lang="el-GR" altLang="zh-CN" sz="2000" i="1" dirty="0" smtClean="0">
                <a:solidFill>
                  <a:srgbClr val="000000"/>
                </a:solidFill>
                <a:latin typeface="Times New Roman" panose="02020603050405020304" pitchFamily="18" charset="0"/>
              </a:rPr>
              <a:t>ω</a:t>
            </a:r>
            <a:r>
              <a:rPr lang="el-GR" altLang="zh-CN" sz="2000" i="1" baseline="-25000" dirty="0" smtClean="0">
                <a:solidFill>
                  <a:srgbClr val="000000"/>
                </a:solidFill>
                <a:latin typeface="Times New Roman" panose="02020603050405020304" pitchFamily="18" charset="0"/>
              </a:rPr>
              <a:t>i</a:t>
            </a:r>
            <a:r>
              <a:rPr lang="zh-CN" altLang="el-GR" sz="2000" dirty="0">
                <a:solidFill>
                  <a:srgbClr val="000000"/>
                </a:solidFill>
                <a:latin typeface="Times New Roman" panose="02020603050405020304" pitchFamily="18" charset="0"/>
              </a:rPr>
              <a:t>的似然函数</a:t>
            </a:r>
            <a:endParaRPr lang="zh-CN" altLang="en-US" sz="2000" dirty="0">
              <a:solidFill>
                <a:srgbClr val="000000"/>
              </a:solidFill>
              <a:latin typeface="Times New Roman" panose="02020603050405020304" pitchFamily="18" charset="0"/>
            </a:endParaRPr>
          </a:p>
        </p:txBody>
      </p:sp>
      <p:sp>
        <p:nvSpPr>
          <p:cNvPr id="26671" name="Line 47"/>
          <p:cNvSpPr>
            <a:spLocks noChangeShapeType="1"/>
          </p:cNvSpPr>
          <p:nvPr/>
        </p:nvSpPr>
        <p:spPr bwMode="auto">
          <a:xfrm flipV="1">
            <a:off x="68262" y="1277938"/>
            <a:ext cx="9112250" cy="14287"/>
          </a:xfrm>
          <a:prstGeom prst="line">
            <a:avLst/>
          </a:prstGeom>
          <a:noFill/>
          <a:ln w="12700">
            <a:solidFill>
              <a:srgbClr val="9933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nchorCtr="1">
            <a:spAutoFit/>
          </a:bodyPr>
          <a:lstStyle/>
          <a:p>
            <a:pPr algn="ctr"/>
            <a:endParaRPr lang="zh-CN" altLang="en-US" sz="2400">
              <a:solidFill>
                <a:srgbClr val="000000"/>
              </a:solidFill>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53"/>
                                        </p:tgtEl>
                                        <p:attrNameLst>
                                          <p:attrName>style.visibility</p:attrName>
                                        </p:attrNameLst>
                                      </p:cBhvr>
                                      <p:to>
                                        <p:strVal val="visible"/>
                                      </p:to>
                                    </p:set>
                                    <p:animEffect transition="in" filter="fade">
                                      <p:cBhvr>
                                        <p:cTn id="7" dur="500"/>
                                        <p:tgtEl>
                                          <p:spTgt spid="266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676"/>
                                        </p:tgtEl>
                                        <p:attrNameLst>
                                          <p:attrName>style.visibility</p:attrName>
                                        </p:attrNameLst>
                                      </p:cBhvr>
                                      <p:to>
                                        <p:strVal val="visible"/>
                                      </p:to>
                                    </p:set>
                                    <p:animEffect transition="in" filter="fade">
                                      <p:cBhvr>
                                        <p:cTn id="12" dur="500"/>
                                        <p:tgtEl>
                                          <p:spTgt spid="2667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675"/>
                                        </p:tgtEl>
                                        <p:attrNameLst>
                                          <p:attrName>style.visibility</p:attrName>
                                        </p:attrNameLst>
                                      </p:cBhvr>
                                      <p:to>
                                        <p:strVal val="visible"/>
                                      </p:to>
                                    </p:set>
                                    <p:animEffect transition="in" filter="fade">
                                      <p:cBhvr>
                                        <p:cTn id="17" dur="500"/>
                                        <p:tgtEl>
                                          <p:spTgt spid="2667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677"/>
                                        </p:tgtEl>
                                        <p:attrNameLst>
                                          <p:attrName>style.visibility</p:attrName>
                                        </p:attrNameLst>
                                      </p:cBhvr>
                                      <p:to>
                                        <p:strVal val="visible"/>
                                      </p:to>
                                    </p:set>
                                    <p:animEffect transition="in" filter="fade">
                                      <p:cBhvr>
                                        <p:cTn id="22" dur="500"/>
                                        <p:tgtEl>
                                          <p:spTgt spid="26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5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87" name="Object 39"/>
          <p:cNvGraphicFramePr>
            <a:graphicFrameLocks noChangeAspect="1"/>
          </p:cNvGraphicFramePr>
          <p:nvPr/>
        </p:nvGraphicFramePr>
        <p:xfrm>
          <a:off x="2381250" y="854075"/>
          <a:ext cx="4257675" cy="431800"/>
        </p:xfrm>
        <a:graphic>
          <a:graphicData uri="http://schemas.openxmlformats.org/presentationml/2006/ole">
            <mc:AlternateContent xmlns:mc="http://schemas.openxmlformats.org/markup-compatibility/2006">
              <mc:Choice xmlns:v="urn:schemas-microsoft-com:vml" Requires="v">
                <p:oleObj spid="_x0000_s16028" name="公式" r:id="rId3" imgW="1777365" imgH="215900" progId="Equation.3">
                  <p:embed/>
                </p:oleObj>
              </mc:Choice>
              <mc:Fallback>
                <p:oleObj name="公式" r:id="rId3" imgW="1777365" imgH="215900" progId="Equation.3">
                  <p:embed/>
                  <p:pic>
                    <p:nvPicPr>
                      <p:cNvPr id="0" name="图片 156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1250" y="854075"/>
                        <a:ext cx="425767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86" name="Object 38"/>
          <p:cNvGraphicFramePr>
            <a:graphicFrameLocks noChangeAspect="1"/>
          </p:cNvGraphicFramePr>
          <p:nvPr/>
        </p:nvGraphicFramePr>
        <p:xfrm>
          <a:off x="2316163" y="1765300"/>
          <a:ext cx="4371975" cy="430213"/>
        </p:xfrm>
        <a:graphic>
          <a:graphicData uri="http://schemas.openxmlformats.org/presentationml/2006/ole">
            <mc:AlternateContent xmlns:mc="http://schemas.openxmlformats.org/markup-compatibility/2006">
              <mc:Choice xmlns:v="urn:schemas-microsoft-com:vml" Requires="v">
                <p:oleObj spid="_x0000_s16029" name="公式" r:id="rId5" imgW="2057400" imgH="215900" progId="Equation.3">
                  <p:embed/>
                </p:oleObj>
              </mc:Choice>
              <mc:Fallback>
                <p:oleObj name="公式" r:id="rId5" imgW="2057400" imgH="215900" progId="Equation.3">
                  <p:embed/>
                  <p:pic>
                    <p:nvPicPr>
                      <p:cNvPr id="0" name="图片 156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6163" y="1765300"/>
                        <a:ext cx="4371975" cy="430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7715" name="Group 67"/>
          <p:cNvGrpSpPr/>
          <p:nvPr/>
        </p:nvGrpSpPr>
        <p:grpSpPr bwMode="auto">
          <a:xfrm>
            <a:off x="0" y="3217863"/>
            <a:ext cx="4194175" cy="457200"/>
            <a:chOff x="27" y="1928"/>
            <a:chExt cx="2642" cy="288"/>
          </a:xfrm>
        </p:grpSpPr>
        <p:sp>
          <p:nvSpPr>
            <p:cNvPr id="27701" name="Rectangle 53"/>
            <p:cNvSpPr>
              <a:spLocks noChangeArrowheads="1"/>
            </p:cNvSpPr>
            <p:nvPr/>
          </p:nvSpPr>
          <p:spPr bwMode="auto">
            <a:xfrm>
              <a:off x="27" y="1928"/>
              <a:ext cx="26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nchorCtr="1">
              <a:spAutoFit/>
            </a:bodyPr>
            <a:lstStyle/>
            <a:p>
              <a:pPr eaLnBrk="0" hangingPunct="0"/>
              <a:r>
                <a:rPr lang="zh-CN" altLang="en-US" sz="2400">
                  <a:solidFill>
                    <a:srgbClr val="000000"/>
                  </a:solidFill>
                  <a:latin typeface="Times New Roman" panose="02020603050405020304" pitchFamily="18" charset="0"/>
                </a:rPr>
                <a:t>解：计算     和           得：</a:t>
              </a:r>
            </a:p>
          </p:txBody>
        </p:sp>
        <p:graphicFrame>
          <p:nvGraphicFramePr>
            <p:cNvPr id="27681" name="Object 33"/>
            <p:cNvGraphicFramePr>
              <a:graphicFrameLocks noChangeAspect="1"/>
            </p:cNvGraphicFramePr>
            <p:nvPr/>
          </p:nvGraphicFramePr>
          <p:xfrm>
            <a:off x="1531" y="1950"/>
            <a:ext cx="457" cy="247"/>
          </p:xfrm>
          <a:graphic>
            <a:graphicData uri="http://schemas.openxmlformats.org/presentationml/2006/ole">
              <mc:AlternateContent xmlns:mc="http://schemas.openxmlformats.org/markup-compatibility/2006">
                <mc:Choice xmlns:v="urn:schemas-microsoft-com:vml" Requires="v">
                  <p:oleObj spid="_x0000_s16030" name="公式" r:id="rId7" imgW="405765" imgH="215900" progId="Equation.3">
                    <p:embed/>
                  </p:oleObj>
                </mc:Choice>
                <mc:Fallback>
                  <p:oleObj name="公式" r:id="rId7" imgW="405765" imgH="215900" progId="Equation.3">
                    <p:embed/>
                    <p:pic>
                      <p:nvPicPr>
                        <p:cNvPr id="0" name="图片 156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31" y="1950"/>
                          <a:ext cx="457" cy="2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80" name="Object 32"/>
            <p:cNvGraphicFramePr>
              <a:graphicFrameLocks noChangeAspect="1"/>
            </p:cNvGraphicFramePr>
            <p:nvPr/>
          </p:nvGraphicFramePr>
          <p:xfrm>
            <a:off x="1073" y="1947"/>
            <a:ext cx="225" cy="247"/>
          </p:xfrm>
          <a:graphic>
            <a:graphicData uri="http://schemas.openxmlformats.org/presentationml/2006/ole">
              <mc:AlternateContent xmlns:mc="http://schemas.openxmlformats.org/markup-compatibility/2006">
                <mc:Choice xmlns:v="urn:schemas-microsoft-com:vml" Requires="v">
                  <p:oleObj spid="_x0000_s16031" name="公式" r:id="rId9" imgW="203200" imgH="215900" progId="Equation.3">
                    <p:embed/>
                  </p:oleObj>
                </mc:Choice>
                <mc:Fallback>
                  <p:oleObj name="公式" r:id="rId9" imgW="203200" imgH="215900" progId="Equation.3">
                    <p:embed/>
                    <p:pic>
                      <p:nvPicPr>
                        <p:cNvPr id="0" name="图片 156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3" y="1947"/>
                          <a:ext cx="225" cy="2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7678" name="Object 30"/>
          <p:cNvGraphicFramePr>
            <a:graphicFrameLocks noChangeAspect="1"/>
          </p:cNvGraphicFramePr>
          <p:nvPr/>
        </p:nvGraphicFramePr>
        <p:xfrm>
          <a:off x="2058988" y="4668838"/>
          <a:ext cx="3757612" cy="863600"/>
        </p:xfrm>
        <a:graphic>
          <a:graphicData uri="http://schemas.openxmlformats.org/presentationml/2006/ole">
            <mc:AlternateContent xmlns:mc="http://schemas.openxmlformats.org/markup-compatibility/2006">
              <mc:Choice xmlns:v="urn:schemas-microsoft-com:vml" Requires="v">
                <p:oleObj spid="_x0000_s16032" name="公式" r:id="rId11" imgW="1892300" imgH="431800" progId="Equation.3">
                  <p:embed/>
                </p:oleObj>
              </mc:Choice>
              <mc:Fallback>
                <p:oleObj name="公式" r:id="rId11" imgW="1892300" imgH="431800" progId="Equation.3">
                  <p:embed/>
                  <p:pic>
                    <p:nvPicPr>
                      <p:cNvPr id="0" name="图片 156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8988" y="4668838"/>
                        <a:ext cx="3757612"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77" name="Object 29"/>
          <p:cNvGraphicFramePr>
            <a:graphicFrameLocks noChangeAspect="1"/>
          </p:cNvGraphicFramePr>
          <p:nvPr/>
        </p:nvGraphicFramePr>
        <p:xfrm>
          <a:off x="2005013" y="5605463"/>
          <a:ext cx="1676400" cy="431800"/>
        </p:xfrm>
        <a:graphic>
          <a:graphicData uri="http://schemas.openxmlformats.org/presentationml/2006/ole">
            <mc:AlternateContent xmlns:mc="http://schemas.openxmlformats.org/markup-compatibility/2006">
              <mc:Choice xmlns:v="urn:schemas-microsoft-com:vml" Requires="v">
                <p:oleObj spid="_x0000_s16033" name="公式" r:id="rId13" imgW="837565" imgH="215900" progId="Equation.3">
                  <p:embed/>
                </p:oleObj>
              </mc:Choice>
              <mc:Fallback>
                <p:oleObj name="公式" r:id="rId13" imgW="837565" imgH="215900" progId="Equation.3">
                  <p:embed/>
                  <p:pic>
                    <p:nvPicPr>
                      <p:cNvPr id="0" name="图片 1563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05013" y="5605463"/>
                        <a:ext cx="16764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76" name="Object 28"/>
          <p:cNvGraphicFramePr>
            <a:graphicFrameLocks noChangeAspect="1"/>
          </p:cNvGraphicFramePr>
          <p:nvPr/>
        </p:nvGraphicFramePr>
        <p:xfrm>
          <a:off x="4289425" y="5599113"/>
          <a:ext cx="1166813" cy="431800"/>
        </p:xfrm>
        <a:graphic>
          <a:graphicData uri="http://schemas.openxmlformats.org/presentationml/2006/ole">
            <mc:AlternateContent xmlns:mc="http://schemas.openxmlformats.org/markup-compatibility/2006">
              <mc:Choice xmlns:v="urn:schemas-microsoft-com:vml" Requires="v">
                <p:oleObj spid="_x0000_s16034" name="公式" r:id="rId15" imgW="583565" imgH="215900" progId="Equation.3">
                  <p:embed/>
                </p:oleObj>
              </mc:Choice>
              <mc:Fallback>
                <p:oleObj name="公式" r:id="rId15" imgW="583565" imgH="215900" progId="Equation.3">
                  <p:embed/>
                  <p:pic>
                    <p:nvPicPr>
                      <p:cNvPr id="0" name="图片 1563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89425" y="5599113"/>
                        <a:ext cx="1166813"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88" name="Rectangle 40"/>
          <p:cNvSpPr>
            <a:spLocks noChangeArrowheads="1"/>
          </p:cNvSpPr>
          <p:nvPr/>
        </p:nvSpPr>
        <p:spPr bwMode="auto">
          <a:xfrm>
            <a:off x="304800" y="411015"/>
            <a:ext cx="8568669"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dirty="0" smtClean="0">
                <a:solidFill>
                  <a:srgbClr val="0070C0"/>
                </a:solidFill>
                <a:latin typeface="Times New Roman" panose="02020603050405020304" pitchFamily="18" charset="0"/>
              </a:rPr>
              <a:t>例</a:t>
            </a:r>
            <a:r>
              <a:rPr lang="en-US" altLang="zh-CN" sz="2400" dirty="0">
                <a:solidFill>
                  <a:srgbClr val="0070C0"/>
                </a:solidFill>
                <a:latin typeface="Times New Roman" panose="02020603050405020304" pitchFamily="18" charset="0"/>
              </a:rPr>
              <a:t> </a:t>
            </a:r>
            <a:r>
              <a:rPr lang="en-US" altLang="zh-CN" sz="2400" dirty="0" smtClean="0">
                <a:solidFill>
                  <a:srgbClr val="0070C0"/>
                </a:solidFill>
                <a:latin typeface="Times New Roman" panose="02020603050405020304" pitchFamily="18" charset="0"/>
              </a:rPr>
              <a:t>2   </a:t>
            </a:r>
            <a:r>
              <a:rPr lang="zh-CN" altLang="en-US" sz="2400" dirty="0">
                <a:solidFill>
                  <a:srgbClr val="000000"/>
                </a:solidFill>
                <a:latin typeface="Times New Roman" panose="02020603050405020304" pitchFamily="18" charset="0"/>
              </a:rPr>
              <a:t>在细胞识别中，病变细胞和正常细胞的先验概率 分别为</a:t>
            </a:r>
          </a:p>
        </p:txBody>
      </p:sp>
      <p:sp>
        <p:nvSpPr>
          <p:cNvPr id="27689" name="Rectangle 41"/>
          <p:cNvSpPr>
            <a:spLocks noChangeArrowheads="1"/>
          </p:cNvSpPr>
          <p:nvPr/>
        </p:nvSpPr>
        <p:spPr bwMode="auto">
          <a:xfrm>
            <a:off x="330200" y="1301750"/>
            <a:ext cx="868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现有一待识别细胞，观察值为</a:t>
            </a:r>
            <a:r>
              <a:rPr lang="en-US" altLang="zh-CN" sz="2400" b="1" i="1">
                <a:solidFill>
                  <a:srgbClr val="000000"/>
                </a:solidFill>
                <a:latin typeface="Times New Roman" panose="02020603050405020304" pitchFamily="18" charset="0"/>
              </a:rPr>
              <a:t>X</a:t>
            </a:r>
            <a:r>
              <a:rPr lang="zh-CN" altLang="en-US" sz="2400">
                <a:solidFill>
                  <a:srgbClr val="000000"/>
                </a:solidFill>
                <a:latin typeface="Times New Roman" panose="02020603050405020304" pitchFamily="18" charset="0"/>
              </a:rPr>
              <a:t>， 从类概率密度分布曲线上查得</a:t>
            </a:r>
          </a:p>
        </p:txBody>
      </p:sp>
      <p:sp>
        <p:nvSpPr>
          <p:cNvPr id="27690" name="Rectangle 42"/>
          <p:cNvSpPr>
            <a:spLocks noChangeArrowheads="1"/>
          </p:cNvSpPr>
          <p:nvPr/>
        </p:nvSpPr>
        <p:spPr bwMode="auto">
          <a:xfrm>
            <a:off x="342900" y="2130425"/>
            <a:ext cx="84994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nSpc>
                <a:spcPct val="125000"/>
              </a:lnSpc>
            </a:pPr>
            <a:r>
              <a:rPr lang="zh-CN" altLang="en-US" sz="2400">
                <a:solidFill>
                  <a:srgbClr val="000000"/>
                </a:solidFill>
                <a:latin typeface="Times New Roman" panose="02020603050405020304" pitchFamily="18" charset="0"/>
              </a:rPr>
              <a:t>损失函数分别为</a:t>
            </a:r>
            <a:r>
              <a:rPr lang="en-US" altLang="zh-CN" sz="2400" i="1">
                <a:solidFill>
                  <a:srgbClr val="000000"/>
                </a:solidFill>
                <a:latin typeface="Times New Roman" panose="02020603050405020304" pitchFamily="18" charset="0"/>
              </a:rPr>
              <a:t>L</a:t>
            </a:r>
            <a:r>
              <a:rPr lang="en-US" altLang="zh-CN" sz="2400" baseline="-25000">
                <a:solidFill>
                  <a:srgbClr val="000000"/>
                </a:solidFill>
                <a:latin typeface="Times New Roman" panose="02020603050405020304" pitchFamily="18" charset="0"/>
              </a:rPr>
              <a:t>11</a:t>
            </a:r>
            <a:r>
              <a:rPr lang="en-US" altLang="zh-CN" sz="2400">
                <a:solidFill>
                  <a:srgbClr val="000000"/>
                </a:solidFill>
                <a:latin typeface="Times New Roman" panose="02020603050405020304" pitchFamily="18" charset="0"/>
              </a:rPr>
              <a:t>=0</a:t>
            </a:r>
            <a:r>
              <a:rPr lang="zh-CN" altLang="en-US" sz="2400">
                <a:solidFill>
                  <a:srgbClr val="000000"/>
                </a:solidFill>
                <a:latin typeface="Times New Roman" panose="02020603050405020304" pitchFamily="18" charset="0"/>
              </a:rPr>
              <a:t>，</a:t>
            </a:r>
            <a:r>
              <a:rPr lang="en-US" altLang="zh-CN" sz="2400" i="1">
                <a:solidFill>
                  <a:srgbClr val="000000"/>
                </a:solidFill>
                <a:latin typeface="Times New Roman" panose="02020603050405020304" pitchFamily="18" charset="0"/>
              </a:rPr>
              <a:t>L</a:t>
            </a:r>
            <a:r>
              <a:rPr lang="en-US" altLang="zh-CN" sz="2400" baseline="-25000">
                <a:solidFill>
                  <a:srgbClr val="000000"/>
                </a:solidFill>
                <a:latin typeface="Times New Roman" panose="02020603050405020304" pitchFamily="18" charset="0"/>
              </a:rPr>
              <a:t>21</a:t>
            </a:r>
            <a:r>
              <a:rPr lang="en-US" altLang="zh-CN" sz="2400">
                <a:solidFill>
                  <a:srgbClr val="000000"/>
                </a:solidFill>
                <a:latin typeface="Times New Roman" panose="02020603050405020304" pitchFamily="18" charset="0"/>
              </a:rPr>
              <a:t>=10</a:t>
            </a:r>
            <a:r>
              <a:rPr lang="zh-CN" altLang="en-US" sz="2400">
                <a:solidFill>
                  <a:srgbClr val="000000"/>
                </a:solidFill>
                <a:latin typeface="Times New Roman" panose="02020603050405020304" pitchFamily="18" charset="0"/>
              </a:rPr>
              <a:t>， </a:t>
            </a:r>
            <a:r>
              <a:rPr lang="en-US" altLang="zh-CN" sz="2400" i="1">
                <a:solidFill>
                  <a:srgbClr val="000000"/>
                </a:solidFill>
                <a:latin typeface="Times New Roman" panose="02020603050405020304" pitchFamily="18" charset="0"/>
              </a:rPr>
              <a:t>L</a:t>
            </a:r>
            <a:r>
              <a:rPr lang="en-US" altLang="zh-CN" sz="2400" baseline="-25000">
                <a:solidFill>
                  <a:srgbClr val="000000"/>
                </a:solidFill>
                <a:latin typeface="Times New Roman" panose="02020603050405020304" pitchFamily="18" charset="0"/>
              </a:rPr>
              <a:t>22</a:t>
            </a:r>
            <a:r>
              <a:rPr lang="en-US" altLang="zh-CN" sz="2400">
                <a:solidFill>
                  <a:srgbClr val="000000"/>
                </a:solidFill>
                <a:latin typeface="Times New Roman" panose="02020603050405020304" pitchFamily="18" charset="0"/>
              </a:rPr>
              <a:t>=0</a:t>
            </a:r>
            <a:r>
              <a:rPr lang="zh-CN" altLang="en-US" sz="2400">
                <a:solidFill>
                  <a:srgbClr val="000000"/>
                </a:solidFill>
                <a:latin typeface="Times New Roman" panose="02020603050405020304" pitchFamily="18" charset="0"/>
              </a:rPr>
              <a:t>，</a:t>
            </a:r>
            <a:r>
              <a:rPr lang="en-US" altLang="zh-CN" sz="2400" i="1">
                <a:solidFill>
                  <a:srgbClr val="000000"/>
                </a:solidFill>
                <a:latin typeface="Times New Roman" panose="02020603050405020304" pitchFamily="18" charset="0"/>
              </a:rPr>
              <a:t>L</a:t>
            </a:r>
            <a:r>
              <a:rPr lang="en-US" altLang="zh-CN" sz="2400" baseline="-25000">
                <a:solidFill>
                  <a:srgbClr val="000000"/>
                </a:solidFill>
                <a:latin typeface="Times New Roman" panose="02020603050405020304" pitchFamily="18" charset="0"/>
              </a:rPr>
              <a:t>12</a:t>
            </a:r>
            <a:r>
              <a:rPr lang="en-US" altLang="zh-CN" sz="2400">
                <a:solidFill>
                  <a:srgbClr val="000000"/>
                </a:solidFill>
                <a:latin typeface="Times New Roman" panose="02020603050405020304" pitchFamily="18" charset="0"/>
              </a:rPr>
              <a:t>=1</a:t>
            </a:r>
            <a:r>
              <a:rPr lang="zh-CN" altLang="en-US" sz="2400">
                <a:solidFill>
                  <a:srgbClr val="000000"/>
                </a:solidFill>
                <a:latin typeface="Times New Roman" panose="02020603050405020304" pitchFamily="18" charset="0"/>
              </a:rPr>
              <a:t>。按最小风险贝</a:t>
            </a:r>
          </a:p>
          <a:p>
            <a:pPr>
              <a:lnSpc>
                <a:spcPct val="125000"/>
              </a:lnSpc>
            </a:pPr>
            <a:r>
              <a:rPr lang="zh-CN" altLang="en-US" sz="2400">
                <a:solidFill>
                  <a:srgbClr val="000000"/>
                </a:solidFill>
                <a:latin typeface="Times New Roman" panose="02020603050405020304" pitchFamily="18" charset="0"/>
              </a:rPr>
              <a:t>叶斯决策分类。</a:t>
            </a:r>
          </a:p>
        </p:txBody>
      </p:sp>
      <p:sp>
        <p:nvSpPr>
          <p:cNvPr id="27700" name="Rectangle 52"/>
          <p:cNvSpPr>
            <a:spLocks noChangeArrowheads="1"/>
          </p:cNvSpPr>
          <p:nvPr/>
        </p:nvSpPr>
        <p:spPr bwMode="auto">
          <a:xfrm>
            <a:off x="963613" y="5993736"/>
            <a:ext cx="7909856"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r>
              <a:rPr lang="zh-CN" altLang="en-US" sz="2400" dirty="0">
                <a:solidFill>
                  <a:srgbClr val="000000"/>
                </a:solidFill>
                <a:latin typeface="Times New Roman" panose="02020603050405020304" pitchFamily="18" charset="0"/>
              </a:rPr>
              <a:t>为病变细胞</a:t>
            </a:r>
            <a:r>
              <a:rPr lang="zh-CN" altLang="en-US" sz="2400" dirty="0" smtClean="0">
                <a:solidFill>
                  <a:srgbClr val="000000"/>
                </a:solidFill>
                <a:latin typeface="Times New Roman" panose="02020603050405020304" pitchFamily="18" charset="0"/>
              </a:rPr>
              <a:t>。</a:t>
            </a:r>
            <a:endParaRPr lang="en-US" altLang="zh-CN" sz="2400" dirty="0" smtClean="0">
              <a:solidFill>
                <a:srgbClr val="000000"/>
              </a:solidFill>
              <a:latin typeface="Times New Roman" panose="02020603050405020304" pitchFamily="18" charset="0"/>
            </a:endParaRPr>
          </a:p>
          <a:p>
            <a:r>
              <a:rPr lang="zh-CN" altLang="en-US" sz="2400" b="1" dirty="0" smtClean="0">
                <a:solidFill>
                  <a:srgbClr val="FF0000"/>
                </a:solidFill>
                <a:latin typeface="Times New Roman" panose="02020603050405020304" pitchFamily="18" charset="0"/>
              </a:rPr>
              <a:t>思考</a:t>
            </a:r>
            <a:r>
              <a:rPr lang="zh-CN" altLang="en-US" sz="2400" dirty="0" smtClean="0">
                <a:solidFill>
                  <a:srgbClr val="000000"/>
                </a:solidFill>
                <a:latin typeface="Times New Roman" panose="02020603050405020304" pitchFamily="18" charset="0"/>
              </a:rPr>
              <a:t>：</a:t>
            </a:r>
            <a:r>
              <a:rPr lang="zh-CN" altLang="en-US" sz="2400" dirty="0" smtClean="0">
                <a:solidFill>
                  <a:srgbClr val="0000FF"/>
                </a:solidFill>
                <a:latin typeface="Times New Roman" panose="02020603050405020304" pitchFamily="18" charset="0"/>
              </a:rPr>
              <a:t>为什么同样检查结果，这里被判为病变细胞？ </a:t>
            </a:r>
            <a:endParaRPr lang="zh-CN" altLang="en-US" sz="2400" dirty="0">
              <a:solidFill>
                <a:srgbClr val="0000FF"/>
              </a:solidFill>
              <a:latin typeface="Times New Roman" panose="02020603050405020304" pitchFamily="18" charset="0"/>
            </a:endParaRPr>
          </a:p>
        </p:txBody>
      </p:sp>
      <p:sp>
        <p:nvSpPr>
          <p:cNvPr id="27717" name="Rectangle 69"/>
          <p:cNvSpPr>
            <a:spLocks noChangeArrowheads="1"/>
          </p:cNvSpPr>
          <p:nvPr/>
        </p:nvSpPr>
        <p:spPr bwMode="auto">
          <a:xfrm>
            <a:off x="0" y="3362325"/>
            <a:ext cx="9144000" cy="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endParaRPr lang="zh-CN" altLang="en-US" sz="2400">
              <a:solidFill>
                <a:srgbClr val="000000"/>
              </a:solidFill>
              <a:latin typeface="Times New Roman" panose="02020603050405020304" pitchFamily="18" charset="0"/>
            </a:endParaRPr>
          </a:p>
        </p:txBody>
      </p:sp>
      <p:graphicFrame>
        <p:nvGraphicFramePr>
          <p:cNvPr id="27716" name="Object 68"/>
          <p:cNvGraphicFramePr>
            <a:graphicFrameLocks noChangeAspect="1"/>
          </p:cNvGraphicFramePr>
          <p:nvPr/>
        </p:nvGraphicFramePr>
        <p:xfrm>
          <a:off x="2030413" y="3624263"/>
          <a:ext cx="5578475" cy="889000"/>
        </p:xfrm>
        <a:graphic>
          <a:graphicData uri="http://schemas.openxmlformats.org/presentationml/2006/ole">
            <mc:AlternateContent xmlns:mc="http://schemas.openxmlformats.org/markup-compatibility/2006">
              <mc:Choice xmlns:v="urn:schemas-microsoft-com:vml" Requires="v">
                <p:oleObj spid="_x0000_s16035" name="公式" r:id="rId17" imgW="2806700" imgH="444500" progId="Equation.3">
                  <p:embed/>
                </p:oleObj>
              </mc:Choice>
              <mc:Fallback>
                <p:oleObj name="公式" r:id="rId17" imgW="2806700" imgH="444500" progId="Equation.3">
                  <p:embed/>
                  <p:pic>
                    <p:nvPicPr>
                      <p:cNvPr id="0" name="图片 1564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30413" y="3624263"/>
                        <a:ext cx="5578475"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715"/>
                                        </p:tgtEl>
                                        <p:attrNameLst>
                                          <p:attrName>style.visibility</p:attrName>
                                        </p:attrNameLst>
                                      </p:cBhvr>
                                      <p:to>
                                        <p:strVal val="visible"/>
                                      </p:to>
                                    </p:set>
                                    <p:animEffect transition="in" filter="fade">
                                      <p:cBhvr>
                                        <p:cTn id="7" dur="500"/>
                                        <p:tgtEl>
                                          <p:spTgt spid="27715"/>
                                        </p:tgtEl>
                                      </p:cBhvr>
                                    </p:animEffect>
                                  </p:childTnLst>
                                </p:cTn>
                              </p:par>
                              <p:par>
                                <p:cTn id="8" presetID="10" presetClass="entr" presetSubtype="0" fill="hold" nodeType="withEffect">
                                  <p:stCondLst>
                                    <p:cond delay="0"/>
                                  </p:stCondLst>
                                  <p:childTnLst>
                                    <p:set>
                                      <p:cBhvr>
                                        <p:cTn id="9" dur="1" fill="hold">
                                          <p:stCondLst>
                                            <p:cond delay="0"/>
                                          </p:stCondLst>
                                        </p:cTn>
                                        <p:tgtEl>
                                          <p:spTgt spid="27678"/>
                                        </p:tgtEl>
                                        <p:attrNameLst>
                                          <p:attrName>style.visibility</p:attrName>
                                        </p:attrNameLst>
                                      </p:cBhvr>
                                      <p:to>
                                        <p:strVal val="visible"/>
                                      </p:to>
                                    </p:set>
                                    <p:animEffect transition="in" filter="fade">
                                      <p:cBhvr>
                                        <p:cTn id="10" dur="500"/>
                                        <p:tgtEl>
                                          <p:spTgt spid="27678"/>
                                        </p:tgtEl>
                                      </p:cBhvr>
                                    </p:animEffect>
                                  </p:childTnLst>
                                </p:cTn>
                              </p:par>
                              <p:par>
                                <p:cTn id="11" presetID="10" presetClass="entr" presetSubtype="0" fill="hold" nodeType="withEffect">
                                  <p:stCondLst>
                                    <p:cond delay="0"/>
                                  </p:stCondLst>
                                  <p:childTnLst>
                                    <p:set>
                                      <p:cBhvr>
                                        <p:cTn id="12" dur="1" fill="hold">
                                          <p:stCondLst>
                                            <p:cond delay="0"/>
                                          </p:stCondLst>
                                        </p:cTn>
                                        <p:tgtEl>
                                          <p:spTgt spid="27716"/>
                                        </p:tgtEl>
                                        <p:attrNameLst>
                                          <p:attrName>style.visibility</p:attrName>
                                        </p:attrNameLst>
                                      </p:cBhvr>
                                      <p:to>
                                        <p:strVal val="visible"/>
                                      </p:to>
                                    </p:set>
                                    <p:animEffect transition="in" filter="fade">
                                      <p:cBhvr>
                                        <p:cTn id="13" dur="500"/>
                                        <p:tgtEl>
                                          <p:spTgt spid="277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7677"/>
                                        </p:tgtEl>
                                        <p:attrNameLst>
                                          <p:attrName>style.visibility</p:attrName>
                                        </p:attrNameLst>
                                      </p:cBhvr>
                                      <p:to>
                                        <p:strVal val="visible"/>
                                      </p:to>
                                    </p:set>
                                    <p:animEffect transition="in" filter="fade">
                                      <p:cBhvr>
                                        <p:cTn id="18" dur="500"/>
                                        <p:tgtEl>
                                          <p:spTgt spid="27677"/>
                                        </p:tgtEl>
                                      </p:cBhvr>
                                    </p:animEffect>
                                  </p:childTnLst>
                                </p:cTn>
                              </p:par>
                              <p:par>
                                <p:cTn id="19" presetID="10" presetClass="entr" presetSubtype="0" fill="hold" nodeType="withEffect">
                                  <p:stCondLst>
                                    <p:cond delay="0"/>
                                  </p:stCondLst>
                                  <p:childTnLst>
                                    <p:set>
                                      <p:cBhvr>
                                        <p:cTn id="20" dur="1" fill="hold">
                                          <p:stCondLst>
                                            <p:cond delay="0"/>
                                          </p:stCondLst>
                                        </p:cTn>
                                        <p:tgtEl>
                                          <p:spTgt spid="27676"/>
                                        </p:tgtEl>
                                        <p:attrNameLst>
                                          <p:attrName>style.visibility</p:attrName>
                                        </p:attrNameLst>
                                      </p:cBhvr>
                                      <p:to>
                                        <p:strVal val="visible"/>
                                      </p:to>
                                    </p:set>
                                    <p:animEffect transition="in" filter="fade">
                                      <p:cBhvr>
                                        <p:cTn id="21" dur="500"/>
                                        <p:tgtEl>
                                          <p:spTgt spid="2767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700"/>
                                        </p:tgtEl>
                                        <p:attrNameLst>
                                          <p:attrName>style.visibility</p:attrName>
                                        </p:attrNameLst>
                                      </p:cBhvr>
                                      <p:to>
                                        <p:strVal val="visible"/>
                                      </p:to>
                                    </p:set>
                                    <p:animEffect transition="in" filter="fade">
                                      <p:cBhvr>
                                        <p:cTn id="24" dur="500"/>
                                        <p:tgtEl>
                                          <p:spTgt spid="27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0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7" name="Object 5"/>
          <p:cNvGraphicFramePr>
            <a:graphicFrameLocks noChangeAspect="1"/>
          </p:cNvGraphicFramePr>
          <p:nvPr/>
        </p:nvGraphicFramePr>
        <p:xfrm>
          <a:off x="3987800" y="771525"/>
          <a:ext cx="889000" cy="457200"/>
        </p:xfrm>
        <a:graphic>
          <a:graphicData uri="http://schemas.openxmlformats.org/presentationml/2006/ole">
            <mc:AlternateContent xmlns:mc="http://schemas.openxmlformats.org/markup-compatibility/2006">
              <mc:Choice xmlns:v="urn:schemas-microsoft-com:vml" Requires="v">
                <p:oleObj spid="_x0000_s17301" name="公式" r:id="rId3" imgW="444500" imgH="228600" progId="Equation.3">
                  <p:embed/>
                </p:oleObj>
              </mc:Choice>
              <mc:Fallback>
                <p:oleObj name="公式" r:id="rId3" imgW="444500" imgH="228600" progId="Equation.3">
                  <p:embed/>
                  <p:pic>
                    <p:nvPicPr>
                      <p:cNvPr id="0" name="图片 167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7800" y="771525"/>
                        <a:ext cx="889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6" name="Object 4"/>
          <p:cNvGraphicFramePr>
            <a:graphicFrameLocks noChangeAspect="1"/>
          </p:cNvGraphicFramePr>
          <p:nvPr/>
        </p:nvGraphicFramePr>
        <p:xfrm>
          <a:off x="5105400" y="774700"/>
          <a:ext cx="1651000" cy="482600"/>
        </p:xfrm>
        <a:graphic>
          <a:graphicData uri="http://schemas.openxmlformats.org/presentationml/2006/ole">
            <mc:AlternateContent xmlns:mc="http://schemas.openxmlformats.org/markup-compatibility/2006">
              <mc:Choice xmlns:v="urn:schemas-microsoft-com:vml" Requires="v">
                <p:oleObj spid="_x0000_s17302" name="公式" r:id="rId5" imgW="825500" imgH="241300" progId="Equation.3">
                  <p:embed/>
                </p:oleObj>
              </mc:Choice>
              <mc:Fallback>
                <p:oleObj name="公式" r:id="rId5" imgW="825500" imgH="241300" progId="Equation.3">
                  <p:embed/>
                  <p:pic>
                    <p:nvPicPr>
                      <p:cNvPr id="0" name="图片 1676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774700"/>
                        <a:ext cx="16510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78" name="Rectangle 6"/>
          <p:cNvSpPr>
            <a:spLocks noChangeArrowheads="1"/>
          </p:cNvSpPr>
          <p:nvPr/>
        </p:nvSpPr>
        <p:spPr bwMode="auto">
          <a:xfrm>
            <a:off x="596900" y="731838"/>
            <a:ext cx="3533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indent="30480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a:solidFill>
                  <a:srgbClr val="000000"/>
                </a:solidFill>
                <a:latin typeface="Times New Roman" panose="02020603050405020304" pitchFamily="18" charset="0"/>
              </a:rPr>
              <a:t>损失函数为特殊情况：</a:t>
            </a:r>
          </a:p>
        </p:txBody>
      </p:sp>
      <p:sp>
        <p:nvSpPr>
          <p:cNvPr id="28680" name="Rectangle 8"/>
          <p:cNvSpPr>
            <a:spLocks noChangeArrowheads="1"/>
          </p:cNvSpPr>
          <p:nvPr/>
        </p:nvSpPr>
        <p:spPr bwMode="auto">
          <a:xfrm>
            <a:off x="438149" y="261642"/>
            <a:ext cx="579639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r>
              <a:rPr lang="en-US" altLang="zh-CN" sz="2400" b="1" dirty="0">
                <a:solidFill>
                  <a:srgbClr val="0070C0"/>
                </a:solidFill>
                <a:latin typeface="Times New Roman" panose="02020603050405020304" pitchFamily="18" charset="0"/>
              </a:rPr>
              <a:t>3.  (0-1)</a:t>
            </a:r>
            <a:r>
              <a:rPr lang="zh-CN" altLang="en-US" sz="2400" b="1" dirty="0">
                <a:solidFill>
                  <a:srgbClr val="0070C0"/>
                </a:solidFill>
                <a:latin typeface="Times New Roman" panose="02020603050405020304" pitchFamily="18" charset="0"/>
              </a:rPr>
              <a:t>损失最小风险贝叶斯决策</a:t>
            </a:r>
          </a:p>
        </p:txBody>
      </p:sp>
      <p:sp>
        <p:nvSpPr>
          <p:cNvPr id="28683" name="Rectangle 11"/>
          <p:cNvSpPr>
            <a:spLocks noChangeArrowheads="1"/>
          </p:cNvSpPr>
          <p:nvPr/>
        </p:nvSpPr>
        <p:spPr bwMode="auto">
          <a:xfrm>
            <a:off x="-76200" y="1225550"/>
            <a:ext cx="2970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lgn="l">
              <a:tabLst>
                <a:tab pos="228600" algn="l"/>
              </a:tabLst>
              <a:defRPr>
                <a:solidFill>
                  <a:schemeClr val="tx1"/>
                </a:solidFill>
                <a:latin typeface="Arial" panose="020B0604020202020204" pitchFamily="34" charset="0"/>
                <a:ea typeface="宋体" panose="02010600030101010101" pitchFamily="2" charset="-122"/>
              </a:defRPr>
            </a:lvl1pPr>
            <a:lvl2pPr algn="l">
              <a:tabLst>
                <a:tab pos="228600" algn="l"/>
              </a:tabLst>
              <a:defRPr>
                <a:solidFill>
                  <a:schemeClr val="tx1"/>
                </a:solidFill>
                <a:latin typeface="Arial" panose="020B0604020202020204" pitchFamily="34" charset="0"/>
                <a:ea typeface="宋体" panose="02010600030101010101" pitchFamily="2" charset="-122"/>
              </a:defRPr>
            </a:lvl2pPr>
            <a:lvl3pPr algn="l">
              <a:tabLst>
                <a:tab pos="228600" algn="l"/>
              </a:tabLst>
              <a:defRPr>
                <a:solidFill>
                  <a:schemeClr val="tx1"/>
                </a:solidFill>
                <a:latin typeface="Arial" panose="020B0604020202020204" pitchFamily="34" charset="0"/>
                <a:ea typeface="宋体" panose="02010600030101010101" pitchFamily="2" charset="-122"/>
              </a:defRPr>
            </a:lvl3pPr>
            <a:lvl4pPr algn="l">
              <a:tabLst>
                <a:tab pos="228600" algn="l"/>
              </a:tabLst>
              <a:defRPr>
                <a:solidFill>
                  <a:schemeClr val="tx1"/>
                </a:solidFill>
                <a:latin typeface="Arial" panose="020B0604020202020204" pitchFamily="34" charset="0"/>
                <a:ea typeface="宋体" panose="02010600030101010101" pitchFamily="2" charset="-122"/>
              </a:defRPr>
            </a:lvl4pPr>
            <a:lvl5pPr algn="l">
              <a:tabLst>
                <a:tab pos="22860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22860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22860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22860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228600" algn="l"/>
              </a:tabLst>
              <a:defRPr>
                <a:solidFill>
                  <a:schemeClr val="tx1"/>
                </a:solidFill>
                <a:latin typeface="Arial" panose="020B0604020202020204" pitchFamily="34" charset="0"/>
                <a:ea typeface="宋体" panose="02010600030101010101" pitchFamily="2" charset="-122"/>
              </a:defRPr>
            </a:lvl9pPr>
          </a:lstStyle>
          <a:p>
            <a:pPr lvl="1"/>
            <a:r>
              <a:rPr lang="en-US" altLang="zh-CN" sz="2400">
                <a:solidFill>
                  <a:srgbClr val="000000"/>
                </a:solidFill>
                <a:latin typeface="Times New Roman" panose="02020603050405020304" pitchFamily="18" charset="0"/>
              </a:rPr>
              <a:t>1) </a:t>
            </a:r>
            <a:r>
              <a:rPr lang="zh-CN" altLang="en-US" sz="2400">
                <a:solidFill>
                  <a:srgbClr val="000000"/>
                </a:solidFill>
                <a:latin typeface="Times New Roman" panose="02020603050405020304" pitchFamily="18" charset="0"/>
              </a:rPr>
              <a:t>多类情况</a:t>
            </a:r>
          </a:p>
        </p:txBody>
      </p:sp>
      <p:graphicFrame>
        <p:nvGraphicFramePr>
          <p:cNvPr id="28685" name="Object 13"/>
          <p:cNvGraphicFramePr>
            <a:graphicFrameLocks noChangeAspect="1"/>
          </p:cNvGraphicFramePr>
          <p:nvPr/>
        </p:nvGraphicFramePr>
        <p:xfrm>
          <a:off x="2276475" y="3640138"/>
          <a:ext cx="5357813" cy="887412"/>
        </p:xfrm>
        <a:graphic>
          <a:graphicData uri="http://schemas.openxmlformats.org/presentationml/2006/ole">
            <mc:AlternateContent xmlns:mc="http://schemas.openxmlformats.org/markup-compatibility/2006">
              <mc:Choice xmlns:v="urn:schemas-microsoft-com:vml" Requires="v">
                <p:oleObj spid="_x0000_s17303" name="公式" r:id="rId7" imgW="2679700" imgH="444500" progId="Equation.3">
                  <p:embed/>
                </p:oleObj>
              </mc:Choice>
              <mc:Fallback>
                <p:oleObj name="公式" r:id="rId7" imgW="2679700" imgH="444500" progId="Equation.3">
                  <p:embed/>
                  <p:pic>
                    <p:nvPicPr>
                      <p:cNvPr id="0" name="图片 1676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6475" y="3640138"/>
                        <a:ext cx="5357813" cy="887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84" name="Object 12"/>
          <p:cNvGraphicFramePr>
            <a:graphicFrameLocks noChangeAspect="1"/>
          </p:cNvGraphicFramePr>
          <p:nvPr/>
        </p:nvGraphicFramePr>
        <p:xfrm>
          <a:off x="3028950" y="4533900"/>
          <a:ext cx="3122613" cy="457200"/>
        </p:xfrm>
        <a:graphic>
          <a:graphicData uri="http://schemas.openxmlformats.org/presentationml/2006/ole">
            <mc:AlternateContent xmlns:mc="http://schemas.openxmlformats.org/markup-compatibility/2006">
              <mc:Choice xmlns:v="urn:schemas-microsoft-com:vml" Requires="v">
                <p:oleObj spid="_x0000_s17304" name="公式" r:id="rId9" imgW="1562100" imgH="228600" progId="Equation.3">
                  <p:embed/>
                </p:oleObj>
              </mc:Choice>
              <mc:Fallback>
                <p:oleObj name="公式" r:id="rId9" imgW="1562100" imgH="228600" progId="Equation.3">
                  <p:embed/>
                  <p:pic>
                    <p:nvPicPr>
                      <p:cNvPr id="0" name="图片 1676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28950" y="4533900"/>
                        <a:ext cx="312261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95" name="Rectangle 23"/>
          <p:cNvSpPr>
            <a:spLocks noChangeArrowheads="1"/>
          </p:cNvSpPr>
          <p:nvPr/>
        </p:nvSpPr>
        <p:spPr bwMode="auto">
          <a:xfrm>
            <a:off x="438150" y="3176588"/>
            <a:ext cx="4602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r>
              <a:rPr lang="en-US" altLang="zh-CN" sz="2400">
                <a:solidFill>
                  <a:srgbClr val="000000"/>
                </a:solidFill>
                <a:latin typeface="Times New Roman" panose="02020603050405020304" pitchFamily="18" charset="0"/>
              </a:rPr>
              <a:t>(0-1)</a:t>
            </a:r>
            <a:r>
              <a:rPr lang="zh-CN" altLang="en-US" sz="2400">
                <a:solidFill>
                  <a:srgbClr val="000000"/>
                </a:solidFill>
                <a:latin typeface="Times New Roman" panose="02020603050405020304" pitchFamily="18" charset="0"/>
              </a:rPr>
              <a:t>情况下，         可改写成：</a:t>
            </a:r>
          </a:p>
        </p:txBody>
      </p:sp>
      <p:graphicFrame>
        <p:nvGraphicFramePr>
          <p:cNvPr id="28686" name="Object 14"/>
          <p:cNvGraphicFramePr>
            <a:graphicFrameLocks noChangeAspect="1"/>
          </p:cNvGraphicFramePr>
          <p:nvPr/>
        </p:nvGraphicFramePr>
        <p:xfrm>
          <a:off x="2286000" y="3214688"/>
          <a:ext cx="741363" cy="458787"/>
        </p:xfrm>
        <a:graphic>
          <a:graphicData uri="http://schemas.openxmlformats.org/presentationml/2006/ole">
            <mc:AlternateContent xmlns:mc="http://schemas.openxmlformats.org/markup-compatibility/2006">
              <mc:Choice xmlns:v="urn:schemas-microsoft-com:vml" Requires="v">
                <p:oleObj spid="_x0000_s17305" name="公式" r:id="rId11" imgW="368300" imgH="228600" progId="Equation.3">
                  <p:embed/>
                </p:oleObj>
              </mc:Choice>
              <mc:Fallback>
                <p:oleObj name="公式" r:id="rId11" imgW="368300" imgH="228600" progId="Equation.3">
                  <p:embed/>
                  <p:pic>
                    <p:nvPicPr>
                      <p:cNvPr id="0" name="图片 1676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86000" y="3214688"/>
                        <a:ext cx="741363" cy="458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702" name="Object 30"/>
          <p:cNvGraphicFramePr>
            <a:graphicFrameLocks noChangeAspect="1"/>
          </p:cNvGraphicFramePr>
          <p:nvPr/>
        </p:nvGraphicFramePr>
        <p:xfrm>
          <a:off x="2087563" y="5572125"/>
          <a:ext cx="6069012" cy="457200"/>
        </p:xfrm>
        <a:graphic>
          <a:graphicData uri="http://schemas.openxmlformats.org/presentationml/2006/ole">
            <mc:AlternateContent xmlns:mc="http://schemas.openxmlformats.org/markup-compatibility/2006">
              <mc:Choice xmlns:v="urn:schemas-microsoft-com:vml" Requires="v">
                <p:oleObj spid="_x0000_s17306" name="公式" r:id="rId13" imgW="3035300" imgH="228600" progId="Equation.3">
                  <p:embed/>
                </p:oleObj>
              </mc:Choice>
              <mc:Fallback>
                <p:oleObj name="公式" r:id="rId13" imgW="3035300" imgH="228600" progId="Equation.3">
                  <p:embed/>
                  <p:pic>
                    <p:nvPicPr>
                      <p:cNvPr id="0" name="图片 1676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87563" y="5572125"/>
                        <a:ext cx="606901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710" name="Object 38"/>
          <p:cNvGraphicFramePr>
            <a:graphicFrameLocks noChangeAspect="1"/>
          </p:cNvGraphicFramePr>
          <p:nvPr/>
        </p:nvGraphicFramePr>
        <p:xfrm>
          <a:off x="482600" y="5072063"/>
          <a:ext cx="2957513" cy="457200"/>
        </p:xfrm>
        <a:graphic>
          <a:graphicData uri="http://schemas.openxmlformats.org/presentationml/2006/ole">
            <mc:AlternateContent xmlns:mc="http://schemas.openxmlformats.org/markup-compatibility/2006">
              <mc:Choice xmlns:v="urn:schemas-microsoft-com:vml" Requires="v">
                <p:oleObj spid="_x0000_s17307" name="公式" r:id="rId15" imgW="1447800" imgH="228600" progId="Equation.3">
                  <p:embed/>
                </p:oleObj>
              </mc:Choice>
              <mc:Fallback>
                <p:oleObj name="公式" r:id="rId15" imgW="1447800" imgH="228600" progId="Equation.3">
                  <p:embed/>
                  <p:pic>
                    <p:nvPicPr>
                      <p:cNvPr id="0" name="图片 1676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2600" y="5072063"/>
                        <a:ext cx="295751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8728" name="Group 56"/>
          <p:cNvGrpSpPr/>
          <p:nvPr/>
        </p:nvGrpSpPr>
        <p:grpSpPr bwMode="auto">
          <a:xfrm>
            <a:off x="450850" y="1700213"/>
            <a:ext cx="8631238" cy="1423987"/>
            <a:chOff x="284" y="1071"/>
            <a:chExt cx="5437" cy="897"/>
          </a:xfrm>
        </p:grpSpPr>
        <p:sp>
          <p:nvSpPr>
            <p:cNvPr id="28707" name="Rectangle 35"/>
            <p:cNvSpPr>
              <a:spLocks noChangeArrowheads="1"/>
            </p:cNvSpPr>
            <p:nvPr/>
          </p:nvSpPr>
          <p:spPr bwMode="auto">
            <a:xfrm>
              <a:off x="284" y="1086"/>
              <a:ext cx="5221" cy="882"/>
            </a:xfrm>
            <a:prstGeom prst="rect">
              <a:avLst/>
            </a:prstGeom>
            <a:solidFill>
              <a:srgbClr val="FFB481">
                <a:alpha val="55000"/>
              </a:srgbClr>
            </a:solidFill>
            <a:ln>
              <a:noFill/>
            </a:ln>
            <a:effectLst/>
            <a:extLs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endParaRPr lang="zh-CN" altLang="en-US" sz="2400">
                <a:solidFill>
                  <a:srgbClr val="000000"/>
                </a:solidFill>
                <a:latin typeface="Times New Roman" panose="02020603050405020304" pitchFamily="18" charset="0"/>
              </a:endParaRPr>
            </a:p>
          </p:txBody>
        </p:sp>
        <p:sp>
          <p:nvSpPr>
            <p:cNvPr id="28713" name="Rectangle 41"/>
            <p:cNvSpPr>
              <a:spLocks noChangeArrowheads="1"/>
            </p:cNvSpPr>
            <p:nvPr/>
          </p:nvSpPr>
          <p:spPr bwMode="auto">
            <a:xfrm>
              <a:off x="3792" y="1388"/>
              <a:ext cx="1929" cy="288"/>
            </a:xfrm>
            <a:prstGeom prst="rect">
              <a:avLst/>
            </a:prstGeom>
            <a:noFill/>
            <a:ln>
              <a:noFill/>
            </a:ln>
            <a:effectLst/>
            <a:extLst>
              <a:ext uri="{909E8E84-426E-40DD-AFC4-6F175D3DCCD1}">
                <a14:hiddenFill xmlns:a14="http://schemas.microsoft.com/office/drawing/2010/main">
                  <a:solidFill>
                    <a:srgbClr val="FF8A3B">
                      <a:alpha val="55000"/>
                    </a:srgbClr>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sz="2400">
                  <a:solidFill>
                    <a:srgbClr val="000000"/>
                  </a:solidFill>
                  <a:latin typeface="Times New Roman" panose="02020603050405020304" pitchFamily="18" charset="0"/>
                </a:rPr>
                <a:t> </a:t>
              </a:r>
              <a:r>
                <a:rPr lang="zh-CN" altLang="en-US" sz="2400">
                  <a:solidFill>
                    <a:srgbClr val="000000"/>
                  </a:solidFill>
                  <a:latin typeface="Times New Roman" panose="02020603050405020304" pitchFamily="18" charset="0"/>
                </a:rPr>
                <a:t>，  </a:t>
              </a:r>
              <a:r>
                <a:rPr lang="en-US" altLang="zh-CN" sz="2400" i="1">
                  <a:solidFill>
                    <a:srgbClr val="000000"/>
                  </a:solidFill>
                  <a:latin typeface="Times New Roman" panose="02020603050405020304" pitchFamily="18" charset="0"/>
                </a:rPr>
                <a:t>i</a:t>
              </a:r>
              <a:r>
                <a:rPr lang="en-US" altLang="zh-CN" sz="2400">
                  <a:solidFill>
                    <a:srgbClr val="000000"/>
                  </a:solidFill>
                  <a:latin typeface="Times New Roman" panose="02020603050405020304" pitchFamily="18" charset="0"/>
                </a:rPr>
                <a:t>=1,2,…,</a:t>
              </a:r>
              <a:r>
                <a:rPr lang="en-US" altLang="zh-CN" sz="2400" i="1">
                  <a:solidFill>
                    <a:srgbClr val="000000"/>
                  </a:solidFill>
                  <a:latin typeface="Times New Roman" panose="02020603050405020304" pitchFamily="18" charset="0"/>
                </a:rPr>
                <a:t>M</a:t>
              </a:r>
              <a:r>
                <a:rPr lang="en-US" altLang="zh-CN" sz="2400">
                  <a:solidFill>
                    <a:srgbClr val="000000"/>
                  </a:solidFill>
                  <a:latin typeface="Times New Roman" panose="02020603050405020304" pitchFamily="18" charset="0"/>
                </a:rPr>
                <a:t> </a:t>
              </a:r>
            </a:p>
          </p:txBody>
        </p:sp>
        <p:graphicFrame>
          <p:nvGraphicFramePr>
            <p:cNvPr id="28716" name="Object 44"/>
            <p:cNvGraphicFramePr>
              <a:graphicFrameLocks noChangeAspect="1"/>
            </p:cNvGraphicFramePr>
            <p:nvPr/>
          </p:nvGraphicFramePr>
          <p:xfrm>
            <a:off x="1643" y="1637"/>
            <a:ext cx="1551" cy="288"/>
          </p:xfrm>
          <a:graphic>
            <a:graphicData uri="http://schemas.openxmlformats.org/presentationml/2006/ole">
              <mc:AlternateContent xmlns:mc="http://schemas.openxmlformats.org/markup-compatibility/2006">
                <mc:Choice xmlns:v="urn:schemas-microsoft-com:vml" Requires="v">
                  <p:oleObj spid="_x0000_s17308" name="公式" r:id="rId17" imgW="1231265" imgH="228600" progId="Equation.3">
                    <p:embed/>
                  </p:oleObj>
                </mc:Choice>
                <mc:Fallback>
                  <p:oleObj name="公式" r:id="rId17" imgW="1231265" imgH="228600" progId="Equation.3">
                    <p:embed/>
                    <p:pic>
                      <p:nvPicPr>
                        <p:cNvPr id="0" name="图片 1676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43" y="1637"/>
                          <a:ext cx="1551"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717" name="Object 45"/>
            <p:cNvGraphicFramePr>
              <a:graphicFrameLocks noChangeAspect="1"/>
            </p:cNvGraphicFramePr>
            <p:nvPr/>
          </p:nvGraphicFramePr>
          <p:xfrm>
            <a:off x="3575" y="1638"/>
            <a:ext cx="608" cy="288"/>
          </p:xfrm>
          <a:graphic>
            <a:graphicData uri="http://schemas.openxmlformats.org/presentationml/2006/ole">
              <mc:AlternateContent xmlns:mc="http://schemas.openxmlformats.org/markup-compatibility/2006">
                <mc:Choice xmlns:v="urn:schemas-microsoft-com:vml" Requires="v">
                  <p:oleObj spid="_x0000_s17309" name="公式" r:id="rId19" imgW="482600" imgH="228600" progId="Equation.3">
                    <p:embed/>
                  </p:oleObj>
                </mc:Choice>
                <mc:Fallback>
                  <p:oleObj name="公式" r:id="rId19" imgW="482600" imgH="228600" progId="Equation.3">
                    <p:embed/>
                    <p:pic>
                      <p:nvPicPr>
                        <p:cNvPr id="0" name="图片 1676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575" y="1638"/>
                          <a:ext cx="608"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718" name="Rectangle 46"/>
            <p:cNvSpPr>
              <a:spLocks noChangeArrowheads="1"/>
            </p:cNvSpPr>
            <p:nvPr/>
          </p:nvSpPr>
          <p:spPr bwMode="auto">
            <a:xfrm>
              <a:off x="3127" y="1625"/>
              <a:ext cx="498" cy="288"/>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cs typeface="Times New Roman" panose="02020603050405020304" pitchFamily="18" charset="0"/>
                </a:rPr>
                <a:t>，则</a:t>
              </a:r>
              <a:endParaRPr lang="zh-CN" altLang="en-US" sz="2400">
                <a:solidFill>
                  <a:srgbClr val="000000"/>
                </a:solidFill>
                <a:latin typeface="Times New Roman" panose="02020603050405020304" pitchFamily="18" charset="0"/>
              </a:endParaRPr>
            </a:p>
          </p:txBody>
        </p:sp>
        <p:sp>
          <p:nvSpPr>
            <p:cNvPr id="28719" name="Rectangle 47"/>
            <p:cNvSpPr>
              <a:spLocks noChangeArrowheads="1"/>
            </p:cNvSpPr>
            <p:nvPr/>
          </p:nvSpPr>
          <p:spPr bwMode="auto">
            <a:xfrm>
              <a:off x="1384" y="1625"/>
              <a:ext cx="306" cy="288"/>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pPr algn="ctr" eaLnBrk="0" hangingPunct="0"/>
              <a:r>
                <a:rPr lang="zh-CN" altLang="en-US" sz="2400">
                  <a:solidFill>
                    <a:srgbClr val="000000"/>
                  </a:solidFill>
                  <a:latin typeface="Times New Roman" panose="02020603050405020304" pitchFamily="18" charset="0"/>
                </a:rPr>
                <a:t>若</a:t>
              </a:r>
            </a:p>
          </p:txBody>
        </p:sp>
        <p:graphicFrame>
          <p:nvGraphicFramePr>
            <p:cNvPr id="28714" name="Object 42"/>
            <p:cNvGraphicFramePr>
              <a:graphicFrameLocks noChangeAspect="1"/>
            </p:cNvGraphicFramePr>
            <p:nvPr/>
          </p:nvGraphicFramePr>
          <p:xfrm>
            <a:off x="1357" y="1071"/>
            <a:ext cx="2351" cy="559"/>
          </p:xfrm>
          <a:graphic>
            <a:graphicData uri="http://schemas.openxmlformats.org/presentationml/2006/ole">
              <mc:AlternateContent xmlns:mc="http://schemas.openxmlformats.org/markup-compatibility/2006">
                <mc:Choice xmlns:v="urn:schemas-microsoft-com:vml" Requires="v">
                  <p:oleObj spid="_x0000_s17310" name="公式" r:id="rId21" imgW="1866265" imgH="444500" progId="Equation.3">
                    <p:embed/>
                  </p:oleObj>
                </mc:Choice>
                <mc:Fallback>
                  <p:oleObj name="公式" r:id="rId21" imgW="1866265" imgH="444500" progId="Equation.3">
                    <p:embed/>
                    <p:pic>
                      <p:nvPicPr>
                        <p:cNvPr id="0" name="图片 1676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357" y="1071"/>
                          <a:ext cx="2351" cy="5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721" name="Rectangle 49"/>
            <p:cNvSpPr>
              <a:spLocks noChangeArrowheads="1"/>
            </p:cNvSpPr>
            <p:nvPr/>
          </p:nvSpPr>
          <p:spPr bwMode="auto">
            <a:xfrm>
              <a:off x="461" y="1193"/>
              <a:ext cx="1074" cy="288"/>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pPr algn="ctr"/>
              <a:r>
                <a:rPr lang="zh-CN" altLang="en-US" sz="2400">
                  <a:solidFill>
                    <a:srgbClr val="000000"/>
                  </a:solidFill>
                  <a:latin typeface="Times New Roman" panose="02020603050405020304" pitchFamily="18" charset="0"/>
                </a:rPr>
                <a:t>一般形式：</a:t>
              </a:r>
            </a:p>
          </p:txBody>
        </p:sp>
      </p:grpSp>
      <p:graphicFrame>
        <p:nvGraphicFramePr>
          <p:cNvPr id="28726" name="Object 54"/>
          <p:cNvGraphicFramePr>
            <a:graphicFrameLocks noChangeAspect="1"/>
          </p:cNvGraphicFramePr>
          <p:nvPr/>
        </p:nvGraphicFramePr>
        <p:xfrm>
          <a:off x="3049588" y="6107113"/>
          <a:ext cx="4164012" cy="457200"/>
        </p:xfrm>
        <a:graphic>
          <a:graphicData uri="http://schemas.openxmlformats.org/presentationml/2006/ole">
            <mc:AlternateContent xmlns:mc="http://schemas.openxmlformats.org/markup-compatibility/2006">
              <mc:Choice xmlns:v="urn:schemas-microsoft-com:vml" Requires="v">
                <p:oleObj spid="_x0000_s17311" name="公式" r:id="rId23" imgW="2082800" imgH="228600" progId="Equation.3">
                  <p:embed/>
                </p:oleObj>
              </mc:Choice>
              <mc:Fallback>
                <p:oleObj name="公式" r:id="rId23" imgW="2082800" imgH="228600" progId="Equation.3">
                  <p:embed/>
                  <p:pic>
                    <p:nvPicPr>
                      <p:cNvPr id="0" name="图片 1676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049588" y="6107113"/>
                        <a:ext cx="416401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702"/>
                                        </p:tgtEl>
                                        <p:attrNameLst>
                                          <p:attrName>style.visibility</p:attrName>
                                        </p:attrNameLst>
                                      </p:cBhvr>
                                      <p:to>
                                        <p:strVal val="visible"/>
                                      </p:to>
                                    </p:set>
                                    <p:animEffect transition="in" filter="fade">
                                      <p:cBhvr>
                                        <p:cTn id="7" dur="500"/>
                                        <p:tgtEl>
                                          <p:spTgt spid="28702"/>
                                        </p:tgtEl>
                                      </p:cBhvr>
                                    </p:animEffect>
                                  </p:childTnLst>
                                </p:cTn>
                              </p:par>
                              <p:par>
                                <p:cTn id="8" presetID="10" presetClass="entr" presetSubtype="0" fill="hold" nodeType="withEffect">
                                  <p:stCondLst>
                                    <p:cond delay="0"/>
                                  </p:stCondLst>
                                  <p:childTnLst>
                                    <p:set>
                                      <p:cBhvr>
                                        <p:cTn id="9" dur="1" fill="hold">
                                          <p:stCondLst>
                                            <p:cond delay="0"/>
                                          </p:stCondLst>
                                        </p:cTn>
                                        <p:tgtEl>
                                          <p:spTgt spid="28710"/>
                                        </p:tgtEl>
                                        <p:attrNameLst>
                                          <p:attrName>style.visibility</p:attrName>
                                        </p:attrNameLst>
                                      </p:cBhvr>
                                      <p:to>
                                        <p:strVal val="visible"/>
                                      </p:to>
                                    </p:set>
                                    <p:animEffect transition="in" filter="fade">
                                      <p:cBhvr>
                                        <p:cTn id="10" dur="500"/>
                                        <p:tgtEl>
                                          <p:spTgt spid="28710"/>
                                        </p:tgtEl>
                                      </p:cBhvr>
                                    </p:animEffect>
                                  </p:childTnLst>
                                </p:cTn>
                              </p:par>
                              <p:par>
                                <p:cTn id="11" presetID="10" presetClass="entr" presetSubtype="0" fill="hold" nodeType="withEffect">
                                  <p:stCondLst>
                                    <p:cond delay="0"/>
                                  </p:stCondLst>
                                  <p:childTnLst>
                                    <p:set>
                                      <p:cBhvr>
                                        <p:cTn id="12" dur="1" fill="hold">
                                          <p:stCondLst>
                                            <p:cond delay="0"/>
                                          </p:stCondLst>
                                        </p:cTn>
                                        <p:tgtEl>
                                          <p:spTgt spid="28726"/>
                                        </p:tgtEl>
                                        <p:attrNameLst>
                                          <p:attrName>style.visibility</p:attrName>
                                        </p:attrNameLst>
                                      </p:cBhvr>
                                      <p:to>
                                        <p:strVal val="visible"/>
                                      </p:to>
                                    </p:set>
                                    <p:animEffect transition="in" filter="fade">
                                      <p:cBhvr>
                                        <p:cTn id="13" dur="500"/>
                                        <p:tgtEl>
                                          <p:spTgt spid="28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1" name="Rectangle 17"/>
          <p:cNvSpPr>
            <a:spLocks noChangeArrowheads="1"/>
          </p:cNvSpPr>
          <p:nvPr/>
        </p:nvSpPr>
        <p:spPr bwMode="auto">
          <a:xfrm>
            <a:off x="211138" y="1243013"/>
            <a:ext cx="5480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eaLnBrk="0" hangingPunct="0"/>
            <a:r>
              <a:rPr lang="zh-CN" altLang="en-US" sz="2400" dirty="0">
                <a:solidFill>
                  <a:srgbClr val="000000"/>
                </a:solidFill>
                <a:latin typeface="Times New Roman" panose="02020603050405020304" pitchFamily="18" charset="0"/>
              </a:rPr>
              <a:t>（</a:t>
            </a:r>
            <a:r>
              <a:rPr lang="en-US" altLang="zh-CN" sz="2400" dirty="0">
                <a:solidFill>
                  <a:srgbClr val="000000"/>
                </a:solidFill>
                <a:latin typeface="Times New Roman" panose="02020603050405020304" pitchFamily="18" charset="0"/>
              </a:rPr>
              <a:t>3</a:t>
            </a:r>
            <a:r>
              <a:rPr lang="zh-CN" altLang="en-US" sz="2400" dirty="0">
                <a:solidFill>
                  <a:srgbClr val="000000"/>
                </a:solidFill>
                <a:latin typeface="Times New Roman" panose="02020603050405020304" pitchFamily="18" charset="0"/>
              </a:rPr>
              <a:t>）对于两两互斥的事件</a:t>
            </a:r>
            <a:r>
              <a:rPr lang="en-US" altLang="zh-CN" sz="2400" i="1" dirty="0">
                <a:solidFill>
                  <a:srgbClr val="000000"/>
                </a:solidFill>
                <a:latin typeface="Times New Roman" panose="02020603050405020304" pitchFamily="18" charset="0"/>
              </a:rPr>
              <a:t>A</a:t>
            </a:r>
            <a:r>
              <a:rPr lang="en-US" altLang="zh-CN" sz="2400" baseline="-25000" dirty="0">
                <a:solidFill>
                  <a:srgbClr val="000000"/>
                </a:solidFill>
                <a:latin typeface="Times New Roman" panose="02020603050405020304" pitchFamily="18" charset="0"/>
              </a:rPr>
              <a:t>1</a:t>
            </a:r>
            <a:r>
              <a:rPr lang="zh-CN" altLang="en-US" sz="2400" dirty="0">
                <a:solidFill>
                  <a:srgbClr val="000000"/>
                </a:solidFill>
                <a:latin typeface="Times New Roman" panose="02020603050405020304" pitchFamily="18" charset="0"/>
              </a:rPr>
              <a:t>，</a:t>
            </a:r>
            <a:r>
              <a:rPr lang="en-US" altLang="zh-CN" sz="2400" i="1" dirty="0">
                <a:solidFill>
                  <a:srgbClr val="000000"/>
                </a:solidFill>
                <a:latin typeface="Times New Roman" panose="02020603050405020304" pitchFamily="18" charset="0"/>
              </a:rPr>
              <a:t>A</a:t>
            </a:r>
            <a:r>
              <a:rPr lang="en-US" altLang="zh-CN" sz="2400" baseline="-25000" dirty="0">
                <a:solidFill>
                  <a:srgbClr val="000000"/>
                </a:solidFill>
                <a:latin typeface="Times New Roman" panose="02020603050405020304" pitchFamily="18" charset="0"/>
              </a:rPr>
              <a:t>2</a:t>
            </a:r>
            <a:r>
              <a:rPr lang="zh-CN" altLang="en-US" sz="2400" dirty="0">
                <a:solidFill>
                  <a:srgbClr val="000000"/>
                </a:solidFill>
                <a:latin typeface="Times New Roman" panose="02020603050405020304" pitchFamily="18" charset="0"/>
              </a:rPr>
              <a:t>，</a:t>
            </a:r>
            <a:r>
              <a:rPr lang="en-US" altLang="en-US" sz="2400" dirty="0">
                <a:solidFill>
                  <a:srgbClr val="000000"/>
                </a:solidFill>
                <a:latin typeface="Times New Roman" panose="02020603050405020304" pitchFamily="18" charset="0"/>
              </a:rPr>
              <a:t>…</a:t>
            </a:r>
            <a:r>
              <a:rPr lang="zh-CN" altLang="en-US" sz="2400" dirty="0">
                <a:solidFill>
                  <a:srgbClr val="000000"/>
                </a:solidFill>
                <a:latin typeface="Times New Roman" panose="02020603050405020304" pitchFamily="18" charset="0"/>
              </a:rPr>
              <a:t>有</a:t>
            </a:r>
          </a:p>
        </p:txBody>
      </p:sp>
      <p:graphicFrame>
        <p:nvGraphicFramePr>
          <p:cNvPr id="11273" name="Object 9"/>
          <p:cNvGraphicFramePr>
            <a:graphicFrameLocks noChangeAspect="1"/>
          </p:cNvGraphicFramePr>
          <p:nvPr/>
        </p:nvGraphicFramePr>
        <p:xfrm>
          <a:off x="2497138" y="1751013"/>
          <a:ext cx="4283075" cy="431800"/>
        </p:xfrm>
        <a:graphic>
          <a:graphicData uri="http://schemas.openxmlformats.org/presentationml/2006/ole">
            <mc:AlternateContent xmlns:mc="http://schemas.openxmlformats.org/markup-compatibility/2006">
              <mc:Choice xmlns:v="urn:schemas-microsoft-com:vml" Requires="v">
                <p:oleObj spid="_x0000_s1360" name="公式" r:id="rId3" imgW="2171700" imgH="215900" progId="Equation.3">
                  <p:embed/>
                </p:oleObj>
              </mc:Choice>
              <mc:Fallback>
                <p:oleObj name="公式" r:id="rId3" imgW="2171700" imgH="215900" progId="Equation.3">
                  <p:embed/>
                  <p:pic>
                    <p:nvPicPr>
                      <p:cNvPr id="0" name="图片 11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7138" y="1751013"/>
                        <a:ext cx="428307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8" name="Rectangle 14"/>
          <p:cNvSpPr>
            <a:spLocks noChangeArrowheads="1"/>
          </p:cNvSpPr>
          <p:nvPr/>
        </p:nvSpPr>
        <p:spPr bwMode="auto">
          <a:xfrm>
            <a:off x="211138" y="309563"/>
            <a:ext cx="5319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dirty="0">
                <a:solidFill>
                  <a:srgbClr val="000000"/>
                </a:solidFill>
                <a:latin typeface="Times New Roman" panose="02020603050405020304" pitchFamily="18" charset="0"/>
              </a:rPr>
              <a:t>（</a:t>
            </a:r>
            <a:r>
              <a:rPr lang="en-US" altLang="zh-CN" sz="2400" dirty="0">
                <a:solidFill>
                  <a:srgbClr val="000000"/>
                </a:solidFill>
                <a:latin typeface="Times New Roman" panose="02020603050405020304" pitchFamily="18" charset="0"/>
              </a:rPr>
              <a:t>1</a:t>
            </a:r>
            <a:r>
              <a:rPr lang="zh-CN" altLang="en-US" sz="2400" dirty="0">
                <a:solidFill>
                  <a:srgbClr val="000000"/>
                </a:solidFill>
                <a:latin typeface="Times New Roman" panose="02020603050405020304" pitchFamily="18" charset="0"/>
              </a:rPr>
              <a:t>）对任一事件</a:t>
            </a:r>
            <a:r>
              <a:rPr lang="en-US" altLang="zh-CN" sz="2400" dirty="0">
                <a:solidFill>
                  <a:srgbClr val="000000"/>
                </a:solidFill>
                <a:latin typeface="Times New Roman" panose="02020603050405020304" pitchFamily="18" charset="0"/>
              </a:rPr>
              <a:t>A</a:t>
            </a:r>
            <a:r>
              <a:rPr lang="zh-CN" altLang="en-US" sz="2400" dirty="0">
                <a:solidFill>
                  <a:srgbClr val="000000"/>
                </a:solidFill>
                <a:latin typeface="Times New Roman" panose="02020603050405020304" pitchFamily="18" charset="0"/>
              </a:rPr>
              <a:t>有：</a:t>
            </a:r>
            <a:r>
              <a:rPr lang="en-US" altLang="zh-CN" sz="2400" dirty="0">
                <a:solidFill>
                  <a:srgbClr val="000000"/>
                </a:solidFill>
                <a:latin typeface="Times New Roman" panose="02020603050405020304" pitchFamily="18" charset="0"/>
              </a:rPr>
              <a:t>0≤</a:t>
            </a:r>
            <a:r>
              <a:rPr lang="en-US" altLang="zh-CN" sz="2400" i="1" dirty="0">
                <a:solidFill>
                  <a:srgbClr val="000000"/>
                </a:solidFill>
                <a:latin typeface="Times New Roman" panose="02020603050405020304" pitchFamily="18" charset="0"/>
              </a:rPr>
              <a:t>P</a:t>
            </a:r>
            <a:r>
              <a:rPr lang="en-US" altLang="zh-CN" sz="2400" dirty="0">
                <a:solidFill>
                  <a:srgbClr val="000000"/>
                </a:solidFill>
                <a:latin typeface="Times New Roman" panose="02020603050405020304" pitchFamily="18" charset="0"/>
              </a:rPr>
              <a:t>(</a:t>
            </a:r>
            <a:r>
              <a:rPr lang="en-US" altLang="zh-CN" sz="2400" i="1" dirty="0">
                <a:solidFill>
                  <a:srgbClr val="000000"/>
                </a:solidFill>
                <a:latin typeface="Times New Roman" panose="02020603050405020304" pitchFamily="18" charset="0"/>
              </a:rPr>
              <a:t>A</a:t>
            </a:r>
            <a:r>
              <a:rPr lang="en-US" altLang="zh-CN" sz="2400" dirty="0">
                <a:solidFill>
                  <a:srgbClr val="000000"/>
                </a:solidFill>
                <a:latin typeface="Times New Roman" panose="02020603050405020304" pitchFamily="18" charset="0"/>
              </a:rPr>
              <a:t>)≤1</a:t>
            </a:r>
            <a:r>
              <a:rPr lang="zh-CN" altLang="en-US" sz="2400" dirty="0">
                <a:solidFill>
                  <a:srgbClr val="000000"/>
                </a:solidFill>
                <a:latin typeface="Times New Roman" panose="02020603050405020304" pitchFamily="18" charset="0"/>
              </a:rPr>
              <a:t>。   </a:t>
            </a:r>
          </a:p>
        </p:txBody>
      </p:sp>
      <p:sp>
        <p:nvSpPr>
          <p:cNvPr id="11279" name="Rectangle 15"/>
          <p:cNvSpPr>
            <a:spLocks noChangeArrowheads="1"/>
          </p:cNvSpPr>
          <p:nvPr/>
        </p:nvSpPr>
        <p:spPr bwMode="auto">
          <a:xfrm>
            <a:off x="211138" y="752475"/>
            <a:ext cx="4779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dirty="0">
                <a:solidFill>
                  <a:srgbClr val="000000"/>
                </a:solidFill>
                <a:latin typeface="Times New Roman" panose="02020603050405020304" pitchFamily="18" charset="0"/>
              </a:rPr>
              <a:t>（</a:t>
            </a:r>
            <a:r>
              <a:rPr lang="en-US" altLang="zh-CN" sz="2400" dirty="0">
                <a:solidFill>
                  <a:srgbClr val="000000"/>
                </a:solidFill>
                <a:latin typeface="Times New Roman" panose="02020603050405020304" pitchFamily="18" charset="0"/>
              </a:rPr>
              <a:t>2</a:t>
            </a:r>
            <a:r>
              <a:rPr lang="zh-CN" altLang="en-US" sz="2400" dirty="0">
                <a:solidFill>
                  <a:srgbClr val="000000"/>
                </a:solidFill>
                <a:latin typeface="Times New Roman" panose="02020603050405020304" pitchFamily="18" charset="0"/>
              </a:rPr>
              <a:t>）</a:t>
            </a:r>
            <a:r>
              <a:rPr lang="en-US" altLang="zh-CN" sz="2400" i="1" dirty="0">
                <a:solidFill>
                  <a:srgbClr val="000000"/>
                </a:solidFill>
                <a:latin typeface="Times New Roman" panose="02020603050405020304" pitchFamily="18" charset="0"/>
              </a:rPr>
              <a:t>P</a:t>
            </a:r>
            <a:r>
              <a:rPr lang="en-US" altLang="zh-CN" sz="2400" dirty="0">
                <a:solidFill>
                  <a:srgbClr val="000000"/>
                </a:solidFill>
                <a:latin typeface="Times New Roman" panose="02020603050405020304" pitchFamily="18" charset="0"/>
              </a:rPr>
              <a:t>(</a:t>
            </a:r>
            <a:r>
              <a:rPr lang="el-GR" altLang="zh-CN" sz="2400" i="1" dirty="0">
                <a:solidFill>
                  <a:srgbClr val="000000"/>
                </a:solidFill>
                <a:latin typeface="Times New Roman" panose="02020603050405020304" pitchFamily="18" charset="0"/>
                <a:cs typeface="Times New Roman" panose="02020603050405020304" pitchFamily="18" charset="0"/>
              </a:rPr>
              <a:t>Ω</a:t>
            </a:r>
            <a:r>
              <a:rPr lang="en-US" altLang="zh-CN" sz="2400" dirty="0">
                <a:solidFill>
                  <a:srgbClr val="000000"/>
                </a:solidFill>
                <a:latin typeface="Times New Roman" panose="02020603050405020304" pitchFamily="18" charset="0"/>
              </a:rPr>
              <a:t>)=1</a:t>
            </a:r>
            <a:r>
              <a:rPr lang="zh-CN" altLang="en-US" sz="2400" dirty="0">
                <a:solidFill>
                  <a:srgbClr val="000000"/>
                </a:solidFill>
                <a:latin typeface="Times New Roman" panose="02020603050405020304" pitchFamily="18" charset="0"/>
              </a:rPr>
              <a:t>， </a:t>
            </a:r>
            <a:r>
              <a:rPr lang="el-GR" altLang="zh-CN" sz="2400" i="1" dirty="0">
                <a:solidFill>
                  <a:srgbClr val="000000"/>
                </a:solidFill>
                <a:latin typeface="Times New Roman" panose="02020603050405020304" pitchFamily="18" charset="0"/>
              </a:rPr>
              <a:t>Ω</a:t>
            </a:r>
            <a:r>
              <a:rPr lang="el-GR" altLang="zh-CN" sz="2400" dirty="0">
                <a:solidFill>
                  <a:srgbClr val="000000"/>
                </a:solidFill>
                <a:latin typeface="Times New Roman" panose="02020603050405020304" pitchFamily="18" charset="0"/>
              </a:rPr>
              <a:t>——</a:t>
            </a:r>
            <a:r>
              <a:rPr lang="zh-CN" altLang="en-US" sz="2400" dirty="0">
                <a:solidFill>
                  <a:srgbClr val="000000"/>
                </a:solidFill>
                <a:latin typeface="Times New Roman" panose="02020603050405020304" pitchFamily="18" charset="0"/>
              </a:rPr>
              <a:t>事件的全体</a:t>
            </a:r>
          </a:p>
        </p:txBody>
      </p:sp>
      <p:sp>
        <p:nvSpPr>
          <p:cNvPr id="11285" name="Rectangle 21"/>
          <p:cNvSpPr>
            <a:spLocks noChangeArrowheads="1"/>
          </p:cNvSpPr>
          <p:nvPr/>
        </p:nvSpPr>
        <p:spPr bwMode="auto">
          <a:xfrm>
            <a:off x="412750" y="2133600"/>
            <a:ext cx="4294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r>
              <a:rPr lang="zh-CN" altLang="en-US" sz="2400">
                <a:solidFill>
                  <a:srgbClr val="000000"/>
                </a:solidFill>
                <a:latin typeface="Times New Roman" panose="02020603050405020304" pitchFamily="18" charset="0"/>
              </a:rPr>
              <a:t>则称函数</a:t>
            </a:r>
            <a:r>
              <a:rPr lang="en-US" altLang="zh-CN" sz="2400" i="1">
                <a:solidFill>
                  <a:srgbClr val="000000"/>
                </a:solidFill>
                <a:latin typeface="Times New Roman" panose="02020603050405020304" pitchFamily="18" charset="0"/>
              </a:rPr>
              <a:t>P</a:t>
            </a:r>
            <a:r>
              <a:rPr lang="en-US" altLang="zh-CN" sz="2400">
                <a:solidFill>
                  <a:srgbClr val="000000"/>
                </a:solidFill>
                <a:latin typeface="Times New Roman" panose="02020603050405020304" pitchFamily="18" charset="0"/>
              </a:rPr>
              <a:t>(</a:t>
            </a:r>
            <a:r>
              <a:rPr lang="en-US" altLang="zh-CN" sz="2400" i="1">
                <a:solidFill>
                  <a:srgbClr val="000000"/>
                </a:solidFill>
                <a:latin typeface="Times New Roman" panose="02020603050405020304" pitchFamily="18" charset="0"/>
              </a:rPr>
              <a:t>A</a:t>
            </a:r>
            <a:r>
              <a:rPr lang="en-US" altLang="zh-CN" sz="2400">
                <a:solidFill>
                  <a:srgbClr val="000000"/>
                </a:solidFill>
                <a:latin typeface="Times New Roman" panose="02020603050405020304" pitchFamily="18" charset="0"/>
              </a:rPr>
              <a:t>)</a:t>
            </a:r>
            <a:r>
              <a:rPr lang="zh-CN" altLang="en-US" sz="2400">
                <a:solidFill>
                  <a:srgbClr val="000000"/>
                </a:solidFill>
                <a:latin typeface="Times New Roman" panose="02020603050405020304" pitchFamily="18" charset="0"/>
              </a:rPr>
              <a:t>为事件</a:t>
            </a:r>
            <a:r>
              <a:rPr lang="en-US" altLang="zh-CN" sz="2400" i="1">
                <a:solidFill>
                  <a:srgbClr val="000000"/>
                </a:solidFill>
                <a:latin typeface="Times New Roman" panose="02020603050405020304" pitchFamily="18" charset="0"/>
              </a:rPr>
              <a:t>A</a:t>
            </a:r>
            <a:r>
              <a:rPr lang="zh-CN" altLang="en-US" sz="2400">
                <a:solidFill>
                  <a:srgbClr val="000000"/>
                </a:solidFill>
                <a:latin typeface="Times New Roman" panose="02020603050405020304" pitchFamily="18" charset="0"/>
              </a:rPr>
              <a:t>的概率。</a:t>
            </a:r>
          </a:p>
        </p:txBody>
      </p:sp>
      <p:sp>
        <p:nvSpPr>
          <p:cNvPr id="11293" name="Rectangle 29"/>
          <p:cNvSpPr>
            <a:spLocks noChangeArrowheads="1"/>
          </p:cNvSpPr>
          <p:nvPr/>
        </p:nvSpPr>
        <p:spPr bwMode="auto">
          <a:xfrm>
            <a:off x="-754063" y="4922838"/>
            <a:ext cx="739457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indent="167640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zh-CN" altLang="en-US" sz="2400" dirty="0">
                <a:solidFill>
                  <a:srgbClr val="000000"/>
                </a:solidFill>
                <a:latin typeface="Times New Roman" panose="02020603050405020304" pitchFamily="18" charset="0"/>
              </a:rPr>
              <a:t>设</a:t>
            </a:r>
            <a:r>
              <a:rPr lang="en-US" altLang="zh-CN" sz="2400" i="1" dirty="0">
                <a:solidFill>
                  <a:srgbClr val="000000"/>
                </a:solidFill>
                <a:latin typeface="Times New Roman" panose="02020603050405020304" pitchFamily="18" charset="0"/>
              </a:rPr>
              <a:t>A</a:t>
            </a:r>
            <a:r>
              <a:rPr lang="zh-CN" altLang="en-US" sz="2400" dirty="0">
                <a:solidFill>
                  <a:srgbClr val="000000"/>
                </a:solidFill>
                <a:latin typeface="Times New Roman" panose="02020603050405020304" pitchFamily="18" charset="0"/>
              </a:rPr>
              <a:t>、</a:t>
            </a:r>
            <a:r>
              <a:rPr lang="en-US" altLang="zh-CN" sz="2400" i="1" dirty="0">
                <a:solidFill>
                  <a:srgbClr val="000000"/>
                </a:solidFill>
                <a:latin typeface="Times New Roman" panose="02020603050405020304" pitchFamily="18" charset="0"/>
              </a:rPr>
              <a:t>B</a:t>
            </a:r>
            <a:r>
              <a:rPr lang="zh-CN" altLang="en-US" sz="2400" dirty="0">
                <a:solidFill>
                  <a:srgbClr val="000000"/>
                </a:solidFill>
                <a:latin typeface="Times New Roman" panose="02020603050405020304" pitchFamily="18" charset="0"/>
              </a:rPr>
              <a:t>是两个随机事件，且</a:t>
            </a:r>
            <a:r>
              <a:rPr lang="en-US" altLang="zh-CN" sz="2400" i="1" dirty="0">
                <a:solidFill>
                  <a:srgbClr val="000000"/>
                </a:solidFill>
                <a:latin typeface="Times New Roman" panose="02020603050405020304" pitchFamily="18" charset="0"/>
              </a:rPr>
              <a:t>P</a:t>
            </a:r>
            <a:r>
              <a:rPr lang="en-US" altLang="zh-CN" sz="2400" dirty="0">
                <a:solidFill>
                  <a:srgbClr val="000000"/>
                </a:solidFill>
                <a:latin typeface="Times New Roman" panose="02020603050405020304" pitchFamily="18" charset="0"/>
              </a:rPr>
              <a:t>(</a:t>
            </a:r>
            <a:r>
              <a:rPr lang="en-US" altLang="zh-CN" sz="2400" i="1" dirty="0">
                <a:solidFill>
                  <a:srgbClr val="000000"/>
                </a:solidFill>
                <a:latin typeface="Times New Roman" panose="02020603050405020304" pitchFamily="18" charset="0"/>
              </a:rPr>
              <a:t>B</a:t>
            </a:r>
            <a:r>
              <a:rPr lang="en-US" altLang="zh-CN" sz="2400" dirty="0">
                <a:solidFill>
                  <a:srgbClr val="000000"/>
                </a:solidFill>
                <a:latin typeface="Times New Roman" panose="02020603050405020304" pitchFamily="18" charset="0"/>
              </a:rPr>
              <a:t>)&gt;0</a:t>
            </a:r>
            <a:r>
              <a:rPr lang="zh-CN" altLang="en-US" sz="2400" dirty="0">
                <a:solidFill>
                  <a:srgbClr val="000000"/>
                </a:solidFill>
                <a:latin typeface="Times New Roman" panose="02020603050405020304" pitchFamily="18" charset="0"/>
              </a:rPr>
              <a:t>，则称</a:t>
            </a:r>
          </a:p>
        </p:txBody>
      </p:sp>
      <p:sp>
        <p:nvSpPr>
          <p:cNvPr id="11295" name="Rectangle 31"/>
          <p:cNvSpPr>
            <a:spLocks noChangeArrowheads="1"/>
          </p:cNvSpPr>
          <p:nvPr/>
        </p:nvSpPr>
        <p:spPr bwMode="auto">
          <a:xfrm>
            <a:off x="473075" y="6121400"/>
            <a:ext cx="6764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eaLnBrk="0" hangingPunct="0"/>
            <a:r>
              <a:rPr lang="zh-CN" altLang="en-US" sz="2400" dirty="0">
                <a:solidFill>
                  <a:srgbClr val="000000"/>
                </a:solidFill>
                <a:latin typeface="Times New Roman" panose="02020603050405020304" pitchFamily="18" charset="0"/>
              </a:rPr>
              <a:t>为事件</a:t>
            </a:r>
            <a:r>
              <a:rPr lang="en-US" altLang="zh-CN" sz="2400" i="1" dirty="0">
                <a:solidFill>
                  <a:srgbClr val="000000"/>
                </a:solidFill>
                <a:latin typeface="Times New Roman" panose="02020603050405020304" pitchFamily="18" charset="0"/>
              </a:rPr>
              <a:t>B</a:t>
            </a:r>
            <a:r>
              <a:rPr lang="zh-CN" altLang="en-US" sz="2400" dirty="0">
                <a:solidFill>
                  <a:srgbClr val="000000"/>
                </a:solidFill>
                <a:latin typeface="Times New Roman" panose="02020603050405020304" pitchFamily="18" charset="0"/>
              </a:rPr>
              <a:t>发生的条件下事件</a:t>
            </a:r>
            <a:r>
              <a:rPr lang="en-US" altLang="zh-CN" sz="2400" i="1" dirty="0">
                <a:solidFill>
                  <a:srgbClr val="000000"/>
                </a:solidFill>
                <a:latin typeface="Times New Roman" panose="02020603050405020304" pitchFamily="18" charset="0"/>
              </a:rPr>
              <a:t>A</a:t>
            </a:r>
            <a:r>
              <a:rPr lang="zh-CN" altLang="en-US" sz="2400" dirty="0">
                <a:solidFill>
                  <a:srgbClr val="000000"/>
                </a:solidFill>
                <a:latin typeface="Times New Roman" panose="02020603050405020304" pitchFamily="18" charset="0"/>
              </a:rPr>
              <a:t>发生的条件概率。</a:t>
            </a:r>
          </a:p>
        </p:txBody>
      </p:sp>
      <p:sp>
        <p:nvSpPr>
          <p:cNvPr id="11296" name="Rectangle 32"/>
          <p:cNvSpPr>
            <a:spLocks noChangeArrowheads="1"/>
          </p:cNvSpPr>
          <p:nvPr/>
        </p:nvSpPr>
        <p:spPr bwMode="auto">
          <a:xfrm>
            <a:off x="419100" y="4501854"/>
            <a:ext cx="2490082"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r>
              <a:rPr lang="en-US" altLang="zh-CN" sz="2400" dirty="0">
                <a:solidFill>
                  <a:srgbClr val="0070C0"/>
                </a:solidFill>
                <a:latin typeface="Times New Roman" panose="02020603050405020304" pitchFamily="18" charset="0"/>
              </a:rPr>
              <a:t>3</a:t>
            </a:r>
            <a:r>
              <a:rPr lang="zh-CN" altLang="en-US" sz="2400" dirty="0">
                <a:solidFill>
                  <a:srgbClr val="0070C0"/>
                </a:solidFill>
                <a:latin typeface="Times New Roman" panose="02020603050405020304" pitchFamily="18" charset="0"/>
              </a:rPr>
              <a:t>）条件概率定义</a:t>
            </a:r>
          </a:p>
        </p:txBody>
      </p:sp>
      <p:graphicFrame>
        <p:nvGraphicFramePr>
          <p:cNvPr id="11294" name="Object 30"/>
          <p:cNvGraphicFramePr>
            <a:graphicFrameLocks noChangeAspect="1"/>
          </p:cNvGraphicFramePr>
          <p:nvPr/>
        </p:nvGraphicFramePr>
        <p:xfrm>
          <a:off x="2978150" y="5380038"/>
          <a:ext cx="2212975" cy="838200"/>
        </p:xfrm>
        <a:graphic>
          <a:graphicData uri="http://schemas.openxmlformats.org/presentationml/2006/ole">
            <mc:AlternateContent xmlns:mc="http://schemas.openxmlformats.org/markup-compatibility/2006">
              <mc:Choice xmlns:v="urn:schemas-microsoft-com:vml" Requires="v">
                <p:oleObj spid="_x0000_s1361" name="公式" r:id="rId5" imgW="1104900" imgH="419100" progId="Equation.3">
                  <p:embed/>
                </p:oleObj>
              </mc:Choice>
              <mc:Fallback>
                <p:oleObj name="公式" r:id="rId5" imgW="1104900" imgH="419100" progId="Equation.3">
                  <p:embed/>
                  <p:pic>
                    <p:nvPicPr>
                      <p:cNvPr id="0" name="图片 1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8150" y="5380038"/>
                        <a:ext cx="221297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2" name="Object 8"/>
          <p:cNvGraphicFramePr>
            <a:graphicFrameLocks noChangeAspect="1"/>
          </p:cNvGraphicFramePr>
          <p:nvPr/>
        </p:nvGraphicFramePr>
        <p:xfrm>
          <a:off x="527050" y="3475038"/>
          <a:ext cx="2667000" cy="457200"/>
        </p:xfrm>
        <a:graphic>
          <a:graphicData uri="http://schemas.openxmlformats.org/presentationml/2006/ole">
            <mc:AlternateContent xmlns:mc="http://schemas.openxmlformats.org/markup-compatibility/2006">
              <mc:Choice xmlns:v="urn:schemas-microsoft-com:vml" Requires="v">
                <p:oleObj spid="_x0000_s1362" name="公式" r:id="rId7" imgW="1231265" imgH="228600" progId="Equation.3">
                  <p:embed/>
                </p:oleObj>
              </mc:Choice>
              <mc:Fallback>
                <p:oleObj name="公式" r:id="rId7" imgW="1231265" imgH="228600" progId="Equation.3">
                  <p:embed/>
                  <p:pic>
                    <p:nvPicPr>
                      <p:cNvPr id="0" name="图片 116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7050" y="3475038"/>
                        <a:ext cx="2667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1" name="Object 7"/>
          <p:cNvGraphicFramePr>
            <a:graphicFrameLocks noChangeAspect="1"/>
          </p:cNvGraphicFramePr>
          <p:nvPr/>
        </p:nvGraphicFramePr>
        <p:xfrm>
          <a:off x="508000" y="3984625"/>
          <a:ext cx="4386263" cy="431800"/>
        </p:xfrm>
        <a:graphic>
          <a:graphicData uri="http://schemas.openxmlformats.org/presentationml/2006/ole">
            <mc:AlternateContent xmlns:mc="http://schemas.openxmlformats.org/markup-compatibility/2006">
              <mc:Choice xmlns:v="urn:schemas-microsoft-com:vml" Requires="v">
                <p:oleObj spid="_x0000_s1363" name="公式" r:id="rId9" imgW="2260600" imgH="215900" progId="Equation.3">
                  <p:embed/>
                </p:oleObj>
              </mc:Choice>
              <mc:Fallback>
                <p:oleObj name="公式" r:id="rId9" imgW="2260600" imgH="215900" progId="Equation.3">
                  <p:embed/>
                  <p:pic>
                    <p:nvPicPr>
                      <p:cNvPr id="0" name="图片 116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8000" y="3984625"/>
                        <a:ext cx="4386263"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83" name="Rectangle 19"/>
          <p:cNvSpPr>
            <a:spLocks noChangeArrowheads="1"/>
          </p:cNvSpPr>
          <p:nvPr/>
        </p:nvSpPr>
        <p:spPr bwMode="auto">
          <a:xfrm>
            <a:off x="273050" y="2940050"/>
            <a:ext cx="602456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eaLnBrk="0" hangingPunct="0">
              <a:lnSpc>
                <a:spcPct val="125000"/>
              </a:lnSpc>
            </a:pPr>
            <a:r>
              <a:rPr lang="zh-CN" altLang="en-US" sz="2400">
                <a:solidFill>
                  <a:srgbClr val="000000"/>
                </a:solidFill>
                <a:latin typeface="Times New Roman" panose="02020603050405020304" pitchFamily="18" charset="0"/>
              </a:rPr>
              <a:t>（</a:t>
            </a:r>
            <a:r>
              <a:rPr lang="en-US" altLang="zh-CN" sz="2400">
                <a:solidFill>
                  <a:srgbClr val="000000"/>
                </a:solidFill>
                <a:latin typeface="Times New Roman" panose="02020603050405020304" pitchFamily="18" charset="0"/>
              </a:rPr>
              <a:t>1</a:t>
            </a:r>
            <a:r>
              <a:rPr lang="zh-CN" altLang="en-US" sz="2400">
                <a:solidFill>
                  <a:srgbClr val="000000"/>
                </a:solidFill>
                <a:latin typeface="Times New Roman" panose="02020603050405020304" pitchFamily="18" charset="0"/>
              </a:rPr>
              <a:t>）不可能事件</a:t>
            </a:r>
            <a:r>
              <a:rPr lang="en-US" altLang="zh-CN" sz="2400">
                <a:solidFill>
                  <a:srgbClr val="000000"/>
                </a:solidFill>
                <a:latin typeface="Times New Roman" panose="02020603050405020304" pitchFamily="18" charset="0"/>
              </a:rPr>
              <a:t>V</a:t>
            </a:r>
            <a:r>
              <a:rPr lang="zh-CN" altLang="en-US" sz="2400">
                <a:solidFill>
                  <a:srgbClr val="000000"/>
                </a:solidFill>
                <a:latin typeface="Times New Roman" panose="02020603050405020304" pitchFamily="18" charset="0"/>
              </a:rPr>
              <a:t>的概率为零，即</a:t>
            </a:r>
            <a:r>
              <a:rPr lang="en-US" altLang="zh-CN" sz="2400" i="1">
                <a:solidFill>
                  <a:srgbClr val="000000"/>
                </a:solidFill>
                <a:latin typeface="Times New Roman" panose="02020603050405020304" pitchFamily="18" charset="0"/>
              </a:rPr>
              <a:t>P</a:t>
            </a:r>
            <a:r>
              <a:rPr lang="en-US" altLang="zh-CN" sz="2400">
                <a:solidFill>
                  <a:srgbClr val="000000"/>
                </a:solidFill>
                <a:latin typeface="Times New Roman" panose="02020603050405020304" pitchFamily="18" charset="0"/>
              </a:rPr>
              <a:t>(</a:t>
            </a:r>
            <a:r>
              <a:rPr lang="en-US" altLang="zh-CN" sz="2400" i="1">
                <a:solidFill>
                  <a:srgbClr val="000000"/>
                </a:solidFill>
                <a:latin typeface="Times New Roman" panose="02020603050405020304" pitchFamily="18" charset="0"/>
              </a:rPr>
              <a:t>V</a:t>
            </a:r>
            <a:r>
              <a:rPr lang="en-US" altLang="zh-CN" sz="2400">
                <a:solidFill>
                  <a:srgbClr val="000000"/>
                </a:solidFill>
                <a:latin typeface="Times New Roman" panose="02020603050405020304" pitchFamily="18" charset="0"/>
              </a:rPr>
              <a:t>)=0</a:t>
            </a:r>
            <a:r>
              <a:rPr lang="zh-CN" altLang="en-US" sz="2400">
                <a:solidFill>
                  <a:srgbClr val="000000"/>
                </a:solidFill>
                <a:latin typeface="Times New Roman" panose="02020603050405020304" pitchFamily="18" charset="0"/>
              </a:rPr>
              <a:t>。</a:t>
            </a:r>
          </a:p>
        </p:txBody>
      </p:sp>
      <p:sp>
        <p:nvSpPr>
          <p:cNvPr id="11287" name="Rectangle 23"/>
          <p:cNvSpPr>
            <a:spLocks noChangeArrowheads="1"/>
          </p:cNvSpPr>
          <p:nvPr/>
        </p:nvSpPr>
        <p:spPr bwMode="auto">
          <a:xfrm>
            <a:off x="465138" y="2584154"/>
            <a:ext cx="218230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r>
              <a:rPr lang="en-US" altLang="zh-CN" sz="2400" dirty="0">
                <a:solidFill>
                  <a:srgbClr val="0070C0"/>
                </a:solidFill>
                <a:latin typeface="Times New Roman" panose="02020603050405020304" pitchFamily="18" charset="0"/>
              </a:rPr>
              <a:t>2</a:t>
            </a:r>
            <a:r>
              <a:rPr lang="zh-CN" altLang="en-US" sz="2400" dirty="0">
                <a:solidFill>
                  <a:srgbClr val="0070C0"/>
                </a:solidFill>
                <a:latin typeface="Times New Roman" panose="02020603050405020304" pitchFamily="18" charset="0"/>
              </a:rPr>
              <a:t>）概率的性质</a:t>
            </a:r>
          </a:p>
        </p:txBody>
      </p:sp>
      <p:grpSp>
        <p:nvGrpSpPr>
          <p:cNvPr id="11302" name="Group 38"/>
          <p:cNvGrpSpPr/>
          <p:nvPr/>
        </p:nvGrpSpPr>
        <p:grpSpPr bwMode="auto">
          <a:xfrm>
            <a:off x="6211888" y="3611563"/>
            <a:ext cx="2566987" cy="706437"/>
            <a:chOff x="3819" y="2275"/>
            <a:chExt cx="1717" cy="445"/>
          </a:xfrm>
        </p:grpSpPr>
        <p:sp>
          <p:nvSpPr>
            <p:cNvPr id="11300" name="Rectangle 36"/>
            <p:cNvSpPr>
              <a:spLocks noChangeArrowheads="1"/>
            </p:cNvSpPr>
            <p:nvPr/>
          </p:nvSpPr>
          <p:spPr bwMode="auto">
            <a:xfrm>
              <a:off x="3819" y="2275"/>
              <a:ext cx="1717"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zh-CN" altLang="en-US" sz="2000">
                  <a:solidFill>
                    <a:srgbClr val="000000"/>
                  </a:solidFill>
                  <a:latin typeface="Times New Roman" panose="02020603050405020304" pitchFamily="18" charset="0"/>
                </a:rPr>
                <a:t>联合概率</a:t>
              </a:r>
              <a:r>
                <a:rPr lang="en-US" altLang="zh-CN" sz="2000" i="1">
                  <a:solidFill>
                    <a:srgbClr val="000000"/>
                  </a:solidFill>
                  <a:latin typeface="Times New Roman" panose="02020603050405020304" pitchFamily="18" charset="0"/>
                </a:rPr>
                <a:t>P</a:t>
              </a:r>
              <a:r>
                <a:rPr lang="en-US" altLang="zh-CN" sz="2000">
                  <a:solidFill>
                    <a:srgbClr val="000000"/>
                  </a:solidFill>
                  <a:latin typeface="Times New Roman" panose="02020603050405020304" pitchFamily="18" charset="0"/>
                </a:rPr>
                <a:t>(</a:t>
              </a:r>
              <a:r>
                <a:rPr lang="en-US" altLang="zh-CN" sz="2000" i="1">
                  <a:solidFill>
                    <a:srgbClr val="000000"/>
                  </a:solidFill>
                  <a:latin typeface="Times New Roman" panose="02020603050405020304" pitchFamily="18" charset="0"/>
                </a:rPr>
                <a:t>AB</a:t>
              </a:r>
              <a:r>
                <a:rPr lang="en-US" altLang="zh-CN" sz="2000">
                  <a:solidFill>
                    <a:srgbClr val="000000"/>
                  </a:solidFill>
                  <a:latin typeface="Times New Roman" panose="02020603050405020304" pitchFamily="18" charset="0"/>
                </a:rPr>
                <a:t>)</a:t>
              </a:r>
              <a:r>
                <a:rPr lang="zh-CN" altLang="en-US" sz="2000">
                  <a:solidFill>
                    <a:srgbClr val="000000"/>
                  </a:solidFill>
                  <a:latin typeface="Times New Roman" panose="02020603050405020304" pitchFamily="18" charset="0"/>
                </a:rPr>
                <a:t>：</a:t>
              </a:r>
            </a:p>
            <a:p>
              <a:pPr algn="ctr"/>
              <a:r>
                <a:rPr lang="en-US" altLang="zh-CN" sz="2000" i="1">
                  <a:solidFill>
                    <a:srgbClr val="000000"/>
                  </a:solidFill>
                  <a:latin typeface="Times New Roman" panose="02020603050405020304" pitchFamily="18" charset="0"/>
                </a:rPr>
                <a:t>A</a:t>
              </a:r>
              <a:r>
                <a:rPr lang="zh-CN" altLang="en-US" sz="2000">
                  <a:solidFill>
                    <a:srgbClr val="000000"/>
                  </a:solidFill>
                  <a:latin typeface="Times New Roman" panose="02020603050405020304" pitchFamily="18" charset="0"/>
                </a:rPr>
                <a:t>，</a:t>
              </a:r>
              <a:r>
                <a:rPr lang="en-US" altLang="zh-CN" sz="2000" i="1">
                  <a:solidFill>
                    <a:srgbClr val="000000"/>
                  </a:solidFill>
                  <a:latin typeface="Times New Roman" panose="02020603050405020304" pitchFamily="18" charset="0"/>
                </a:rPr>
                <a:t>B</a:t>
              </a:r>
              <a:r>
                <a:rPr lang="zh-CN" altLang="en-US" sz="2000">
                  <a:solidFill>
                    <a:srgbClr val="000000"/>
                  </a:solidFill>
                  <a:latin typeface="Times New Roman" panose="02020603050405020304" pitchFamily="18" charset="0"/>
                </a:rPr>
                <a:t>同时发生的概率 </a:t>
              </a:r>
            </a:p>
          </p:txBody>
        </p:sp>
        <p:sp>
          <p:nvSpPr>
            <p:cNvPr id="11301" name="AutoShape 37"/>
            <p:cNvSpPr>
              <a:spLocks noChangeArrowheads="1"/>
            </p:cNvSpPr>
            <p:nvPr/>
          </p:nvSpPr>
          <p:spPr bwMode="auto">
            <a:xfrm>
              <a:off x="3856" y="2288"/>
              <a:ext cx="1616" cy="432"/>
            </a:xfrm>
            <a:prstGeom prst="wedgeRoundRectCallout">
              <a:avLst>
                <a:gd name="adj1" fmla="val -92204"/>
                <a:gd name="adj2" fmla="val 30093"/>
                <a:gd name="adj3" fmla="val 16667"/>
              </a:avLst>
            </a:prstGeom>
            <a:noFill/>
            <a:ln w="9525">
              <a:solidFill>
                <a:srgbClr val="9933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nchorCtr="1"/>
            <a:lstStyle/>
            <a:p>
              <a:pPr algn="ctr"/>
              <a:endParaRPr lang="zh-CN" altLang="zh-CN" sz="2400">
                <a:solidFill>
                  <a:srgbClr val="000000"/>
                </a:solidFill>
                <a:latin typeface="Times New Roman" panose="02020603050405020304" pitchFamily="18" charset="0"/>
              </a:endParaRPr>
            </a:p>
          </p:txBody>
        </p:sp>
      </p:grpSp>
      <p:sp>
        <p:nvSpPr>
          <p:cNvPr id="11303" name="Text Box 39"/>
          <p:cNvSpPr txBox="1">
            <a:spLocks noChangeArrowheads="1"/>
          </p:cNvSpPr>
          <p:nvPr/>
        </p:nvSpPr>
        <p:spPr bwMode="auto">
          <a:xfrm>
            <a:off x="7396163" y="5522913"/>
            <a:ext cx="14382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nchorCtr="1">
            <a:spAutoFit/>
          </a:bodyPr>
          <a:lstStyle/>
          <a:p>
            <a:pPr algn="ctr">
              <a:spcBef>
                <a:spcPct val="50000"/>
              </a:spcBef>
            </a:pPr>
            <a:r>
              <a:rPr lang="en-US" altLang="zh-CN" sz="2400">
                <a:solidFill>
                  <a:srgbClr val="000000"/>
                </a:solidFill>
                <a:latin typeface="Times New Roman" panose="02020603050405020304" pitchFamily="18" charset="0"/>
              </a:rPr>
              <a:t>(4-1)</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72"/>
                                        </p:tgtEl>
                                        <p:attrNameLst>
                                          <p:attrName>style.visibility</p:attrName>
                                        </p:attrNameLst>
                                      </p:cBhvr>
                                      <p:to>
                                        <p:strVal val="visible"/>
                                      </p:to>
                                    </p:set>
                                    <p:animEffect transition="in" filter="fade">
                                      <p:cBhvr>
                                        <p:cTn id="7" dur="500"/>
                                        <p:tgtEl>
                                          <p:spTgt spid="11272"/>
                                        </p:tgtEl>
                                      </p:cBhvr>
                                    </p:animEffect>
                                  </p:childTnLst>
                                </p:cTn>
                              </p:par>
                              <p:par>
                                <p:cTn id="8" presetID="10" presetClass="entr" presetSubtype="0" fill="hold" nodeType="withEffect">
                                  <p:stCondLst>
                                    <p:cond delay="0"/>
                                  </p:stCondLst>
                                  <p:childTnLst>
                                    <p:set>
                                      <p:cBhvr>
                                        <p:cTn id="9" dur="1" fill="hold">
                                          <p:stCondLst>
                                            <p:cond delay="0"/>
                                          </p:stCondLst>
                                        </p:cTn>
                                        <p:tgtEl>
                                          <p:spTgt spid="11271"/>
                                        </p:tgtEl>
                                        <p:attrNameLst>
                                          <p:attrName>style.visibility</p:attrName>
                                        </p:attrNameLst>
                                      </p:cBhvr>
                                      <p:to>
                                        <p:strVal val="visible"/>
                                      </p:to>
                                    </p:set>
                                    <p:animEffect transition="in" filter="fade">
                                      <p:cBhvr>
                                        <p:cTn id="10" dur="500"/>
                                        <p:tgtEl>
                                          <p:spTgt spid="1127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283"/>
                                        </p:tgtEl>
                                        <p:attrNameLst>
                                          <p:attrName>style.visibility</p:attrName>
                                        </p:attrNameLst>
                                      </p:cBhvr>
                                      <p:to>
                                        <p:strVal val="visible"/>
                                      </p:to>
                                    </p:set>
                                    <p:animEffect transition="in" filter="fade">
                                      <p:cBhvr>
                                        <p:cTn id="13" dur="500"/>
                                        <p:tgtEl>
                                          <p:spTgt spid="1128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287"/>
                                        </p:tgtEl>
                                        <p:attrNameLst>
                                          <p:attrName>style.visibility</p:attrName>
                                        </p:attrNameLst>
                                      </p:cBhvr>
                                      <p:to>
                                        <p:strVal val="visible"/>
                                      </p:to>
                                    </p:set>
                                    <p:animEffect transition="in" filter="fade">
                                      <p:cBhvr>
                                        <p:cTn id="16" dur="500"/>
                                        <p:tgtEl>
                                          <p:spTgt spid="11287"/>
                                        </p:tgtEl>
                                      </p:cBhvr>
                                    </p:animEffect>
                                  </p:childTnLst>
                                </p:cTn>
                              </p:par>
                              <p:par>
                                <p:cTn id="17" presetID="10" presetClass="entr" presetSubtype="0" fill="hold" nodeType="withEffect">
                                  <p:stCondLst>
                                    <p:cond delay="0"/>
                                  </p:stCondLst>
                                  <p:childTnLst>
                                    <p:set>
                                      <p:cBhvr>
                                        <p:cTn id="18" dur="1" fill="hold">
                                          <p:stCondLst>
                                            <p:cond delay="0"/>
                                          </p:stCondLst>
                                        </p:cTn>
                                        <p:tgtEl>
                                          <p:spTgt spid="11302"/>
                                        </p:tgtEl>
                                        <p:attrNameLst>
                                          <p:attrName>style.visibility</p:attrName>
                                        </p:attrNameLst>
                                      </p:cBhvr>
                                      <p:to>
                                        <p:strVal val="visible"/>
                                      </p:to>
                                    </p:set>
                                    <p:animEffect transition="in" filter="fade">
                                      <p:cBhvr>
                                        <p:cTn id="19" dur="500"/>
                                        <p:tgtEl>
                                          <p:spTgt spid="1130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1293"/>
                                        </p:tgtEl>
                                        <p:attrNameLst>
                                          <p:attrName>style.visibility</p:attrName>
                                        </p:attrNameLst>
                                      </p:cBhvr>
                                      <p:to>
                                        <p:strVal val="visible"/>
                                      </p:to>
                                    </p:set>
                                    <p:animEffect transition="in" filter="fade">
                                      <p:cBhvr>
                                        <p:cTn id="24" dur="500"/>
                                        <p:tgtEl>
                                          <p:spTgt spid="1129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295"/>
                                        </p:tgtEl>
                                        <p:attrNameLst>
                                          <p:attrName>style.visibility</p:attrName>
                                        </p:attrNameLst>
                                      </p:cBhvr>
                                      <p:to>
                                        <p:strVal val="visible"/>
                                      </p:to>
                                    </p:set>
                                    <p:animEffect transition="in" filter="fade">
                                      <p:cBhvr>
                                        <p:cTn id="27" dur="500"/>
                                        <p:tgtEl>
                                          <p:spTgt spid="1129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296"/>
                                        </p:tgtEl>
                                        <p:attrNameLst>
                                          <p:attrName>style.visibility</p:attrName>
                                        </p:attrNameLst>
                                      </p:cBhvr>
                                      <p:to>
                                        <p:strVal val="visible"/>
                                      </p:to>
                                    </p:set>
                                    <p:animEffect transition="in" filter="fade">
                                      <p:cBhvr>
                                        <p:cTn id="30" dur="500"/>
                                        <p:tgtEl>
                                          <p:spTgt spid="11296"/>
                                        </p:tgtEl>
                                      </p:cBhvr>
                                    </p:animEffect>
                                  </p:childTnLst>
                                </p:cTn>
                              </p:par>
                              <p:par>
                                <p:cTn id="31" presetID="10" presetClass="entr" presetSubtype="0" fill="hold" nodeType="withEffect">
                                  <p:stCondLst>
                                    <p:cond delay="0"/>
                                  </p:stCondLst>
                                  <p:childTnLst>
                                    <p:set>
                                      <p:cBhvr>
                                        <p:cTn id="32" dur="1" fill="hold">
                                          <p:stCondLst>
                                            <p:cond delay="0"/>
                                          </p:stCondLst>
                                        </p:cTn>
                                        <p:tgtEl>
                                          <p:spTgt spid="11294"/>
                                        </p:tgtEl>
                                        <p:attrNameLst>
                                          <p:attrName>style.visibility</p:attrName>
                                        </p:attrNameLst>
                                      </p:cBhvr>
                                      <p:to>
                                        <p:strVal val="visible"/>
                                      </p:to>
                                    </p:set>
                                    <p:animEffect transition="in" filter="fade">
                                      <p:cBhvr>
                                        <p:cTn id="33" dur="500"/>
                                        <p:tgtEl>
                                          <p:spTgt spid="1129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303"/>
                                        </p:tgtEl>
                                        <p:attrNameLst>
                                          <p:attrName>style.visibility</p:attrName>
                                        </p:attrNameLst>
                                      </p:cBhvr>
                                      <p:to>
                                        <p:strVal val="visible"/>
                                      </p:to>
                                    </p:set>
                                    <p:animEffect transition="in" filter="fade">
                                      <p:cBhvr>
                                        <p:cTn id="36" dur="500"/>
                                        <p:tgtEl>
                                          <p:spTgt spid="11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93" grpId="0"/>
      <p:bldP spid="11295" grpId="0"/>
      <p:bldP spid="11296" grpId="0"/>
      <p:bldP spid="11283" grpId="0"/>
      <p:bldP spid="11287" grpId="0"/>
      <p:bldP spid="1130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10" name="Rectangle 14"/>
          <p:cNvSpPr>
            <a:spLocks noChangeArrowheads="1"/>
          </p:cNvSpPr>
          <p:nvPr/>
        </p:nvSpPr>
        <p:spPr bwMode="auto">
          <a:xfrm>
            <a:off x="3819525" y="2887663"/>
            <a:ext cx="4981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400">
                <a:solidFill>
                  <a:srgbClr val="000000"/>
                </a:solidFill>
                <a:latin typeface="Times New Roman" panose="02020603050405020304" pitchFamily="18" charset="0"/>
              </a:rPr>
              <a:t>               ——</a:t>
            </a:r>
            <a:r>
              <a:rPr lang="zh-CN" altLang="en-US" sz="2400">
                <a:solidFill>
                  <a:srgbClr val="000000"/>
                </a:solidFill>
                <a:latin typeface="Times New Roman" panose="02020603050405020304" pitchFamily="18" charset="0"/>
              </a:rPr>
              <a:t>最小错误率贝叶斯决策</a:t>
            </a:r>
          </a:p>
        </p:txBody>
      </p:sp>
      <p:graphicFrame>
        <p:nvGraphicFramePr>
          <p:cNvPr id="29714" name="Object 18"/>
          <p:cNvGraphicFramePr>
            <a:graphicFrameLocks noChangeAspect="1"/>
          </p:cNvGraphicFramePr>
          <p:nvPr/>
        </p:nvGraphicFramePr>
        <p:xfrm>
          <a:off x="777875" y="3716338"/>
          <a:ext cx="3397250" cy="431800"/>
        </p:xfrm>
        <a:graphic>
          <a:graphicData uri="http://schemas.openxmlformats.org/presentationml/2006/ole">
            <mc:AlternateContent xmlns:mc="http://schemas.openxmlformats.org/markup-compatibility/2006">
              <mc:Choice xmlns:v="urn:schemas-microsoft-com:vml" Requires="v">
                <p:oleObj spid="_x0000_s18159" name="公式" r:id="rId3" imgW="1726565" imgH="215900" progId="Equation.3">
                  <p:embed/>
                </p:oleObj>
              </mc:Choice>
              <mc:Fallback>
                <p:oleObj name="公式" r:id="rId3" imgW="1726565" imgH="215900" progId="Equation.3">
                  <p:embed/>
                  <p:pic>
                    <p:nvPicPr>
                      <p:cNvPr id="0" name="图片 177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875" y="3716338"/>
                        <a:ext cx="339725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15" name="Object 19"/>
          <p:cNvGraphicFramePr>
            <a:graphicFrameLocks noChangeAspect="1"/>
          </p:cNvGraphicFramePr>
          <p:nvPr/>
        </p:nvGraphicFramePr>
        <p:xfrm>
          <a:off x="747713" y="4349750"/>
          <a:ext cx="2995612" cy="431800"/>
        </p:xfrm>
        <a:graphic>
          <a:graphicData uri="http://schemas.openxmlformats.org/presentationml/2006/ole">
            <mc:AlternateContent xmlns:mc="http://schemas.openxmlformats.org/markup-compatibility/2006">
              <mc:Choice xmlns:v="urn:schemas-microsoft-com:vml" Requires="v">
                <p:oleObj spid="_x0000_s18160" name="公式" r:id="rId5" imgW="1497965" imgH="215900" progId="Equation.3">
                  <p:embed/>
                </p:oleObj>
              </mc:Choice>
              <mc:Fallback>
                <p:oleObj name="公式" r:id="rId5" imgW="1497965" imgH="215900" progId="Equation.3">
                  <p:embed/>
                  <p:pic>
                    <p:nvPicPr>
                      <p:cNvPr id="0" name="图片 177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7713" y="4349750"/>
                        <a:ext cx="2995612"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16" name="Object 20"/>
          <p:cNvGraphicFramePr>
            <a:graphicFrameLocks noChangeAspect="1"/>
          </p:cNvGraphicFramePr>
          <p:nvPr/>
        </p:nvGraphicFramePr>
        <p:xfrm>
          <a:off x="4960938" y="4344988"/>
          <a:ext cx="3097212" cy="431800"/>
        </p:xfrm>
        <a:graphic>
          <a:graphicData uri="http://schemas.openxmlformats.org/presentationml/2006/ole">
            <mc:AlternateContent xmlns:mc="http://schemas.openxmlformats.org/markup-compatibility/2006">
              <mc:Choice xmlns:v="urn:schemas-microsoft-com:vml" Requires="v">
                <p:oleObj spid="_x0000_s18161" name="公式" r:id="rId7" imgW="1548765" imgH="215900" progId="Equation.3">
                  <p:embed/>
                </p:oleObj>
              </mc:Choice>
              <mc:Fallback>
                <p:oleObj name="公式" r:id="rId7" imgW="1548765" imgH="215900" progId="Equation.3">
                  <p:embed/>
                  <p:pic>
                    <p:nvPicPr>
                      <p:cNvPr id="0" name="图片 177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60938" y="4344988"/>
                        <a:ext cx="3097212"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18" name="Rectangle 22"/>
          <p:cNvSpPr>
            <a:spLocks noChangeArrowheads="1"/>
          </p:cNvSpPr>
          <p:nvPr/>
        </p:nvSpPr>
        <p:spPr bwMode="auto">
          <a:xfrm>
            <a:off x="409575" y="3248025"/>
            <a:ext cx="3376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r>
              <a:rPr lang="en-US" altLang="zh-CN" sz="2400">
                <a:solidFill>
                  <a:srgbClr val="000000"/>
                </a:solidFill>
                <a:latin typeface="Times New Roman" panose="02020603050405020304" pitchFamily="18" charset="0"/>
              </a:rPr>
              <a:t>2)  </a:t>
            </a:r>
            <a:r>
              <a:rPr lang="zh-CN" altLang="en-US" sz="2400">
                <a:solidFill>
                  <a:srgbClr val="000000"/>
                </a:solidFill>
                <a:latin typeface="Times New Roman" panose="02020603050405020304" pitchFamily="18" charset="0"/>
              </a:rPr>
              <a:t>两类情况</a:t>
            </a:r>
          </a:p>
        </p:txBody>
      </p:sp>
      <p:graphicFrame>
        <p:nvGraphicFramePr>
          <p:cNvPr id="29733" name="Object 37"/>
          <p:cNvGraphicFramePr>
            <a:graphicFrameLocks noChangeAspect="1"/>
          </p:cNvGraphicFramePr>
          <p:nvPr/>
        </p:nvGraphicFramePr>
        <p:xfrm>
          <a:off x="2668588" y="344488"/>
          <a:ext cx="3768725" cy="457200"/>
        </p:xfrm>
        <a:graphic>
          <a:graphicData uri="http://schemas.openxmlformats.org/presentationml/2006/ole">
            <mc:AlternateContent xmlns:mc="http://schemas.openxmlformats.org/markup-compatibility/2006">
              <mc:Choice xmlns:v="urn:schemas-microsoft-com:vml" Requires="v">
                <p:oleObj spid="_x0000_s18162" name="公式" r:id="rId9" imgW="2082800" imgH="228600" progId="Equation.3">
                  <p:embed/>
                </p:oleObj>
              </mc:Choice>
              <mc:Fallback>
                <p:oleObj name="公式" r:id="rId9" imgW="2082800" imgH="228600" progId="Equation.3">
                  <p:embed/>
                  <p:pic>
                    <p:nvPicPr>
                      <p:cNvPr id="0" name="图片 177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8588" y="344488"/>
                        <a:ext cx="37687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35" name="Rectangle 39"/>
          <p:cNvSpPr>
            <a:spLocks noChangeArrowheads="1"/>
          </p:cNvSpPr>
          <p:nvPr/>
        </p:nvSpPr>
        <p:spPr bwMode="auto">
          <a:xfrm>
            <a:off x="701675" y="4927600"/>
            <a:ext cx="17049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决策规则为</a:t>
            </a:r>
          </a:p>
        </p:txBody>
      </p:sp>
      <p:grpSp>
        <p:nvGrpSpPr>
          <p:cNvPr id="29741" name="Group 45"/>
          <p:cNvGrpSpPr/>
          <p:nvPr/>
        </p:nvGrpSpPr>
        <p:grpSpPr bwMode="auto">
          <a:xfrm>
            <a:off x="2001838" y="5454650"/>
            <a:ext cx="6875462" cy="966788"/>
            <a:chOff x="1261" y="3436"/>
            <a:chExt cx="4331" cy="609"/>
          </a:xfrm>
        </p:grpSpPr>
        <p:graphicFrame>
          <p:nvGraphicFramePr>
            <p:cNvPr id="29717" name="Object 21"/>
            <p:cNvGraphicFramePr>
              <a:graphicFrameLocks noChangeAspect="1"/>
            </p:cNvGraphicFramePr>
            <p:nvPr/>
          </p:nvGraphicFramePr>
          <p:xfrm>
            <a:off x="1408" y="3436"/>
            <a:ext cx="2455" cy="272"/>
          </p:xfrm>
          <a:graphic>
            <a:graphicData uri="http://schemas.openxmlformats.org/presentationml/2006/ole">
              <mc:AlternateContent xmlns:mc="http://schemas.openxmlformats.org/markup-compatibility/2006">
                <mc:Choice xmlns:v="urn:schemas-microsoft-com:vml" Requires="v">
                  <p:oleObj spid="_x0000_s18163" name="公式" r:id="rId11" imgW="1904365" imgH="215900" progId="Equation.3">
                    <p:embed/>
                  </p:oleObj>
                </mc:Choice>
                <mc:Fallback>
                  <p:oleObj name="公式" r:id="rId11" imgW="1904365" imgH="215900" progId="Equation.3">
                    <p:embed/>
                    <p:pic>
                      <p:nvPicPr>
                        <p:cNvPr id="0" name="图片 177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08" y="3436"/>
                          <a:ext cx="2455"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20" name="Rectangle 24"/>
            <p:cNvSpPr>
              <a:spLocks noChangeArrowheads="1"/>
            </p:cNvSpPr>
            <p:nvPr/>
          </p:nvSpPr>
          <p:spPr bwMode="auto">
            <a:xfrm>
              <a:off x="4028" y="3598"/>
              <a:ext cx="15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indent="60960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solidFill>
                    <a:srgbClr val="000000"/>
                  </a:solidFill>
                  <a:latin typeface="Times New Roman" panose="02020603050405020304" pitchFamily="18" charset="0"/>
                </a:rPr>
                <a:t> (4-20)</a:t>
              </a:r>
            </a:p>
          </p:txBody>
        </p:sp>
        <p:graphicFrame>
          <p:nvGraphicFramePr>
            <p:cNvPr id="29721" name="Object 25"/>
            <p:cNvGraphicFramePr>
              <a:graphicFrameLocks noChangeAspect="1"/>
            </p:cNvGraphicFramePr>
            <p:nvPr/>
          </p:nvGraphicFramePr>
          <p:xfrm>
            <a:off x="1406" y="3773"/>
            <a:ext cx="2473" cy="272"/>
          </p:xfrm>
          <a:graphic>
            <a:graphicData uri="http://schemas.openxmlformats.org/presentationml/2006/ole">
              <mc:AlternateContent xmlns:mc="http://schemas.openxmlformats.org/markup-compatibility/2006">
                <mc:Choice xmlns:v="urn:schemas-microsoft-com:vml" Requires="v">
                  <p:oleObj spid="_x0000_s18164" name="公式" r:id="rId13" imgW="1917065" imgH="215900" progId="Equation.3">
                    <p:embed/>
                  </p:oleObj>
                </mc:Choice>
                <mc:Fallback>
                  <p:oleObj name="公式" r:id="rId13" imgW="1917065" imgH="215900" progId="Equation.3">
                    <p:embed/>
                    <p:pic>
                      <p:nvPicPr>
                        <p:cNvPr id="0" name="图片 177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06" y="3773"/>
                          <a:ext cx="2473"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37" name="AutoShape 41"/>
            <p:cNvSpPr/>
            <p:nvPr/>
          </p:nvSpPr>
          <p:spPr bwMode="auto">
            <a:xfrm>
              <a:off x="1261" y="3547"/>
              <a:ext cx="119" cy="430"/>
            </a:xfrm>
            <a:prstGeom prst="leftBrace">
              <a:avLst>
                <a:gd name="adj1" fmla="val 30112"/>
                <a:gd name="adj2" fmla="val 50000"/>
              </a:avLst>
            </a:prstGeom>
            <a:noFill/>
            <a:ln w="12700">
              <a:solidFill>
                <a:srgbClr val="000000"/>
              </a:solidFill>
              <a:round/>
            </a:ln>
            <a:effectLst/>
            <a:extLst>
              <a:ext uri="{909E8E84-426E-40DD-AFC4-6F175D3DCCD1}">
                <a14:hiddenFill xmlns:a14="http://schemas.microsoft.com/office/drawing/2010/main">
                  <a:solidFill>
                    <a:srgbClr val="6600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endParaRPr lang="zh-CN" altLang="en-US" sz="2400">
                <a:solidFill>
                  <a:srgbClr val="000000"/>
                </a:solidFill>
                <a:latin typeface="Times New Roman" panose="02020603050405020304" pitchFamily="18" charset="0"/>
              </a:endParaRPr>
            </a:p>
          </p:txBody>
        </p:sp>
      </p:grpSp>
      <p:grpSp>
        <p:nvGrpSpPr>
          <p:cNvPr id="29740" name="Group 44"/>
          <p:cNvGrpSpPr/>
          <p:nvPr/>
        </p:nvGrpSpPr>
        <p:grpSpPr bwMode="auto">
          <a:xfrm>
            <a:off x="382588" y="871538"/>
            <a:ext cx="8432800" cy="2003425"/>
            <a:chOff x="241" y="549"/>
            <a:chExt cx="5312" cy="1262"/>
          </a:xfrm>
        </p:grpSpPr>
        <p:sp>
          <p:nvSpPr>
            <p:cNvPr id="29732" name="Rectangle 36"/>
            <p:cNvSpPr>
              <a:spLocks noChangeArrowheads="1"/>
            </p:cNvSpPr>
            <p:nvPr/>
          </p:nvSpPr>
          <p:spPr bwMode="auto">
            <a:xfrm>
              <a:off x="241" y="549"/>
              <a:ext cx="5312" cy="1240"/>
            </a:xfrm>
            <a:prstGeom prst="rect">
              <a:avLst/>
            </a:prstGeom>
            <a:solidFill>
              <a:srgbClr val="FFFF99">
                <a:alpha val="58000"/>
              </a:srgbClr>
            </a:solidFill>
            <a:ln>
              <a:noFill/>
            </a:ln>
            <a:effectLst/>
            <a:extLs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endParaRPr lang="zh-CN" altLang="en-US" sz="2400">
                <a:solidFill>
                  <a:srgbClr val="000000"/>
                </a:solidFill>
                <a:latin typeface="Times New Roman" panose="02020603050405020304" pitchFamily="18" charset="0"/>
              </a:endParaRPr>
            </a:p>
          </p:txBody>
        </p:sp>
        <p:graphicFrame>
          <p:nvGraphicFramePr>
            <p:cNvPr id="29705" name="Object 9"/>
            <p:cNvGraphicFramePr>
              <a:graphicFrameLocks noChangeAspect="1"/>
            </p:cNvGraphicFramePr>
            <p:nvPr/>
          </p:nvGraphicFramePr>
          <p:xfrm>
            <a:off x="1055" y="1226"/>
            <a:ext cx="3343" cy="288"/>
          </p:xfrm>
          <a:graphic>
            <a:graphicData uri="http://schemas.openxmlformats.org/presentationml/2006/ole">
              <mc:AlternateContent xmlns:mc="http://schemas.openxmlformats.org/markup-compatibility/2006">
                <mc:Choice xmlns:v="urn:schemas-microsoft-com:vml" Requires="v">
                  <p:oleObj spid="_x0000_s18165" name="公式" r:id="rId15" imgW="2654300" imgH="228600" progId="Equation.3">
                    <p:embed/>
                  </p:oleObj>
                </mc:Choice>
                <mc:Fallback>
                  <p:oleObj name="公式" r:id="rId15" imgW="2654300" imgH="228600" progId="Equation.3">
                    <p:embed/>
                    <p:pic>
                      <p:nvPicPr>
                        <p:cNvPr id="0" name="图片 177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55" y="1226"/>
                          <a:ext cx="3343"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6" name="Object 10"/>
            <p:cNvGraphicFramePr>
              <a:graphicFrameLocks noChangeAspect="1"/>
            </p:cNvGraphicFramePr>
            <p:nvPr/>
          </p:nvGraphicFramePr>
          <p:xfrm>
            <a:off x="2212" y="612"/>
            <a:ext cx="3253" cy="288"/>
          </p:xfrm>
          <a:graphic>
            <a:graphicData uri="http://schemas.openxmlformats.org/presentationml/2006/ole">
              <mc:AlternateContent xmlns:mc="http://schemas.openxmlformats.org/markup-compatibility/2006">
                <mc:Choice xmlns:v="urn:schemas-microsoft-com:vml" Requires="v">
                  <p:oleObj spid="_x0000_s18166" name="公式" r:id="rId17" imgW="2603500" imgH="228600" progId="Equation.3">
                    <p:embed/>
                  </p:oleObj>
                </mc:Choice>
                <mc:Fallback>
                  <p:oleObj name="公式" r:id="rId17" imgW="2603500" imgH="228600" progId="Equation.3">
                    <p:embed/>
                    <p:pic>
                      <p:nvPicPr>
                        <p:cNvPr id="0" name="图片 1772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12" y="612"/>
                          <a:ext cx="3253"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07" name="Rectangle 11"/>
            <p:cNvSpPr>
              <a:spLocks noChangeArrowheads="1"/>
            </p:cNvSpPr>
            <p:nvPr/>
          </p:nvSpPr>
          <p:spPr bwMode="auto">
            <a:xfrm>
              <a:off x="316" y="593"/>
              <a:ext cx="2062"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b="1" dirty="0" smtClean="0">
                  <a:solidFill>
                    <a:srgbClr val="C00000"/>
                  </a:solidFill>
                  <a:latin typeface="Times New Roman" panose="02020603050405020304" pitchFamily="18" charset="0"/>
                </a:rPr>
                <a:t>判别函数的等价</a:t>
              </a:r>
              <a:r>
                <a:rPr lang="zh-CN" altLang="en-US" sz="2400" b="1" dirty="0">
                  <a:solidFill>
                    <a:srgbClr val="C00000"/>
                  </a:solidFill>
                  <a:latin typeface="Times New Roman" panose="02020603050405020304" pitchFamily="18" charset="0"/>
                </a:rPr>
                <a:t>形式</a:t>
              </a:r>
              <a:r>
                <a:rPr lang="zh-CN" altLang="en-US" sz="2400" dirty="0">
                  <a:solidFill>
                    <a:srgbClr val="000000"/>
                  </a:solidFill>
                  <a:latin typeface="Times New Roman" panose="02020603050405020304" pitchFamily="18" charset="0"/>
                </a:rPr>
                <a:t>：</a:t>
              </a:r>
            </a:p>
          </p:txBody>
        </p:sp>
        <p:sp>
          <p:nvSpPr>
            <p:cNvPr id="29708" name="Rectangle 12"/>
            <p:cNvSpPr>
              <a:spLocks noChangeArrowheads="1"/>
            </p:cNvSpPr>
            <p:nvPr/>
          </p:nvSpPr>
          <p:spPr bwMode="auto">
            <a:xfrm>
              <a:off x="324" y="894"/>
              <a:ext cx="2062"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b="1" dirty="0">
                  <a:solidFill>
                    <a:srgbClr val="C00000"/>
                  </a:solidFill>
                  <a:latin typeface="Times New Roman" panose="02020603050405020304" pitchFamily="18" charset="0"/>
                </a:rPr>
                <a:t>决策规则的等价</a:t>
              </a:r>
              <a:r>
                <a:rPr lang="zh-CN" altLang="en-US" sz="2400" b="1" dirty="0" smtClean="0">
                  <a:solidFill>
                    <a:srgbClr val="C00000"/>
                  </a:solidFill>
                  <a:latin typeface="Times New Roman" panose="02020603050405020304" pitchFamily="18" charset="0"/>
                </a:rPr>
                <a:t>形式</a:t>
              </a:r>
              <a:r>
                <a:rPr lang="zh-CN" altLang="en-US" sz="2400" dirty="0" smtClean="0">
                  <a:solidFill>
                    <a:srgbClr val="000000"/>
                  </a:solidFill>
                  <a:latin typeface="Times New Roman" panose="02020603050405020304" pitchFamily="18" charset="0"/>
                </a:rPr>
                <a:t>：</a:t>
              </a:r>
              <a:endParaRPr lang="zh-CN" altLang="en-US" sz="2400" dirty="0">
                <a:solidFill>
                  <a:srgbClr val="000000"/>
                </a:solidFill>
                <a:latin typeface="Times New Roman" panose="02020603050405020304" pitchFamily="18" charset="0"/>
              </a:endParaRPr>
            </a:p>
          </p:txBody>
        </p:sp>
        <p:graphicFrame>
          <p:nvGraphicFramePr>
            <p:cNvPr id="29739" name="Object 43"/>
            <p:cNvGraphicFramePr>
              <a:graphicFrameLocks noChangeAspect="1"/>
            </p:cNvGraphicFramePr>
            <p:nvPr/>
          </p:nvGraphicFramePr>
          <p:xfrm>
            <a:off x="1062" y="1523"/>
            <a:ext cx="832" cy="288"/>
          </p:xfrm>
          <a:graphic>
            <a:graphicData uri="http://schemas.openxmlformats.org/presentationml/2006/ole">
              <mc:AlternateContent xmlns:mc="http://schemas.openxmlformats.org/markup-compatibility/2006">
                <mc:Choice xmlns:v="urn:schemas-microsoft-com:vml" Requires="v">
                  <p:oleObj spid="_x0000_s18167" name="公式" r:id="rId19" imgW="647700" imgH="228600" progId="Equation.3">
                    <p:embed/>
                  </p:oleObj>
                </mc:Choice>
                <mc:Fallback>
                  <p:oleObj name="公式" r:id="rId19" imgW="647700" imgH="228600" progId="Equation.3">
                    <p:embed/>
                    <p:pic>
                      <p:nvPicPr>
                        <p:cNvPr id="0" name="图片 1772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62" y="1523"/>
                          <a:ext cx="832"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714"/>
                                        </p:tgtEl>
                                        <p:attrNameLst>
                                          <p:attrName>style.visibility</p:attrName>
                                        </p:attrNameLst>
                                      </p:cBhvr>
                                      <p:to>
                                        <p:strVal val="visible"/>
                                      </p:to>
                                    </p:set>
                                    <p:animEffect transition="in" filter="fade">
                                      <p:cBhvr>
                                        <p:cTn id="7" dur="500"/>
                                        <p:tgtEl>
                                          <p:spTgt spid="29714"/>
                                        </p:tgtEl>
                                      </p:cBhvr>
                                    </p:animEffect>
                                  </p:childTnLst>
                                </p:cTn>
                              </p:par>
                              <p:par>
                                <p:cTn id="8" presetID="10" presetClass="entr" presetSubtype="0" fill="hold" nodeType="withEffect">
                                  <p:stCondLst>
                                    <p:cond delay="0"/>
                                  </p:stCondLst>
                                  <p:childTnLst>
                                    <p:set>
                                      <p:cBhvr>
                                        <p:cTn id="9" dur="1" fill="hold">
                                          <p:stCondLst>
                                            <p:cond delay="0"/>
                                          </p:stCondLst>
                                        </p:cTn>
                                        <p:tgtEl>
                                          <p:spTgt spid="29715"/>
                                        </p:tgtEl>
                                        <p:attrNameLst>
                                          <p:attrName>style.visibility</p:attrName>
                                        </p:attrNameLst>
                                      </p:cBhvr>
                                      <p:to>
                                        <p:strVal val="visible"/>
                                      </p:to>
                                    </p:set>
                                    <p:animEffect transition="in" filter="fade">
                                      <p:cBhvr>
                                        <p:cTn id="10" dur="500"/>
                                        <p:tgtEl>
                                          <p:spTgt spid="29715"/>
                                        </p:tgtEl>
                                      </p:cBhvr>
                                    </p:animEffect>
                                  </p:childTnLst>
                                </p:cTn>
                              </p:par>
                              <p:par>
                                <p:cTn id="11" presetID="10" presetClass="entr" presetSubtype="0" fill="hold" nodeType="withEffect">
                                  <p:stCondLst>
                                    <p:cond delay="0"/>
                                  </p:stCondLst>
                                  <p:childTnLst>
                                    <p:set>
                                      <p:cBhvr>
                                        <p:cTn id="12" dur="1" fill="hold">
                                          <p:stCondLst>
                                            <p:cond delay="0"/>
                                          </p:stCondLst>
                                        </p:cTn>
                                        <p:tgtEl>
                                          <p:spTgt spid="29716"/>
                                        </p:tgtEl>
                                        <p:attrNameLst>
                                          <p:attrName>style.visibility</p:attrName>
                                        </p:attrNameLst>
                                      </p:cBhvr>
                                      <p:to>
                                        <p:strVal val="visible"/>
                                      </p:to>
                                    </p:set>
                                    <p:animEffect transition="in" filter="fade">
                                      <p:cBhvr>
                                        <p:cTn id="13" dur="500"/>
                                        <p:tgtEl>
                                          <p:spTgt spid="297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718"/>
                                        </p:tgtEl>
                                        <p:attrNameLst>
                                          <p:attrName>style.visibility</p:attrName>
                                        </p:attrNameLst>
                                      </p:cBhvr>
                                      <p:to>
                                        <p:strVal val="visible"/>
                                      </p:to>
                                    </p:set>
                                    <p:animEffect transition="in" filter="fade">
                                      <p:cBhvr>
                                        <p:cTn id="16" dur="500"/>
                                        <p:tgtEl>
                                          <p:spTgt spid="297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9735"/>
                                        </p:tgtEl>
                                        <p:attrNameLst>
                                          <p:attrName>style.visibility</p:attrName>
                                        </p:attrNameLst>
                                      </p:cBhvr>
                                      <p:to>
                                        <p:strVal val="visible"/>
                                      </p:to>
                                    </p:set>
                                    <p:animEffect transition="in" filter="fade">
                                      <p:cBhvr>
                                        <p:cTn id="19" dur="500"/>
                                        <p:tgtEl>
                                          <p:spTgt spid="29735"/>
                                        </p:tgtEl>
                                      </p:cBhvr>
                                    </p:animEffect>
                                  </p:childTnLst>
                                </p:cTn>
                              </p:par>
                              <p:par>
                                <p:cTn id="20" presetID="10" presetClass="entr" presetSubtype="0" fill="hold" nodeType="withEffect">
                                  <p:stCondLst>
                                    <p:cond delay="0"/>
                                  </p:stCondLst>
                                  <p:childTnLst>
                                    <p:set>
                                      <p:cBhvr>
                                        <p:cTn id="21" dur="1" fill="hold">
                                          <p:stCondLst>
                                            <p:cond delay="0"/>
                                          </p:stCondLst>
                                        </p:cTn>
                                        <p:tgtEl>
                                          <p:spTgt spid="29741"/>
                                        </p:tgtEl>
                                        <p:attrNameLst>
                                          <p:attrName>style.visibility</p:attrName>
                                        </p:attrNameLst>
                                      </p:cBhvr>
                                      <p:to>
                                        <p:strVal val="visible"/>
                                      </p:to>
                                    </p:set>
                                    <p:animEffect transition="in" filter="fade">
                                      <p:cBhvr>
                                        <p:cTn id="22" dur="500"/>
                                        <p:tgtEl>
                                          <p:spTgt spid="297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18" grpId="0"/>
      <p:bldP spid="2973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31" name="Object 11"/>
          <p:cNvGraphicFramePr>
            <a:graphicFrameLocks noChangeAspect="1"/>
          </p:cNvGraphicFramePr>
          <p:nvPr/>
        </p:nvGraphicFramePr>
        <p:xfrm>
          <a:off x="346075" y="1427163"/>
          <a:ext cx="2309813" cy="428625"/>
        </p:xfrm>
        <a:graphic>
          <a:graphicData uri="http://schemas.openxmlformats.org/presentationml/2006/ole">
            <mc:AlternateContent xmlns:mc="http://schemas.openxmlformats.org/markup-compatibility/2006">
              <mc:Choice xmlns:v="urn:schemas-microsoft-com:vml" Requires="v">
                <p:oleObj spid="_x0000_s19349" name="公式" r:id="rId3" imgW="1091565" imgH="215900" progId="Equation.3">
                  <p:embed/>
                </p:oleObj>
              </mc:Choice>
              <mc:Fallback>
                <p:oleObj name="公式" r:id="rId3" imgW="1091565" imgH="215900" progId="Equation.3">
                  <p:embed/>
                  <p:pic>
                    <p:nvPicPr>
                      <p:cNvPr id="0" name="图片 1880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075" y="1427163"/>
                        <a:ext cx="2309813"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30" name="Object 10"/>
          <p:cNvGraphicFramePr>
            <a:graphicFrameLocks noChangeAspect="1"/>
          </p:cNvGraphicFramePr>
          <p:nvPr/>
        </p:nvGraphicFramePr>
        <p:xfrm>
          <a:off x="2686050" y="1397000"/>
          <a:ext cx="4164013" cy="431800"/>
        </p:xfrm>
        <a:graphic>
          <a:graphicData uri="http://schemas.openxmlformats.org/presentationml/2006/ole">
            <mc:AlternateContent xmlns:mc="http://schemas.openxmlformats.org/markup-compatibility/2006">
              <mc:Choice xmlns:v="urn:schemas-microsoft-com:vml" Requires="v">
                <p:oleObj spid="_x0000_s19350" name="公式" r:id="rId5" imgW="2082800" imgH="215900" progId="Equation.3">
                  <p:embed/>
                </p:oleObj>
              </mc:Choice>
              <mc:Fallback>
                <p:oleObj name="公式" r:id="rId5" imgW="2082800" imgH="215900" progId="Equation.3">
                  <p:embed/>
                  <p:pic>
                    <p:nvPicPr>
                      <p:cNvPr id="0" name="图片 1880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6050" y="1397000"/>
                        <a:ext cx="4164013"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9" name="Object 9"/>
          <p:cNvGraphicFramePr>
            <a:graphicFrameLocks noChangeAspect="1"/>
          </p:cNvGraphicFramePr>
          <p:nvPr/>
        </p:nvGraphicFramePr>
        <p:xfrm>
          <a:off x="3287713" y="1930400"/>
          <a:ext cx="2411412" cy="863600"/>
        </p:xfrm>
        <a:graphic>
          <a:graphicData uri="http://schemas.openxmlformats.org/presentationml/2006/ole">
            <mc:AlternateContent xmlns:mc="http://schemas.openxmlformats.org/markup-compatibility/2006">
              <mc:Choice xmlns:v="urn:schemas-microsoft-com:vml" Requires="v">
                <p:oleObj spid="_x0000_s19351" name="公式" r:id="rId7" imgW="1206500" imgH="431800" progId="Equation.3">
                  <p:embed/>
                </p:oleObj>
              </mc:Choice>
              <mc:Fallback>
                <p:oleObj name="公式" r:id="rId7" imgW="1206500" imgH="431800" progId="Equation.3">
                  <p:embed/>
                  <p:pic>
                    <p:nvPicPr>
                      <p:cNvPr id="0" name="图片 1880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87713" y="1930400"/>
                        <a:ext cx="2411412"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46" name="Rectangle 26"/>
          <p:cNvSpPr>
            <a:spLocks noChangeArrowheads="1"/>
          </p:cNvSpPr>
          <p:nvPr/>
        </p:nvSpPr>
        <p:spPr bwMode="auto">
          <a:xfrm>
            <a:off x="296863" y="773113"/>
            <a:ext cx="4592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r>
              <a:rPr lang="zh-CN" altLang="en-US" sz="2400" dirty="0">
                <a:solidFill>
                  <a:srgbClr val="000000"/>
                </a:solidFill>
                <a:latin typeface="Times New Roman" panose="02020603050405020304" pitchFamily="18" charset="0"/>
              </a:rPr>
              <a:t>或从式</a:t>
            </a:r>
            <a:r>
              <a:rPr lang="en-US" altLang="zh-CN" sz="2400" dirty="0">
                <a:solidFill>
                  <a:srgbClr val="000000"/>
                </a:solidFill>
                <a:latin typeface="Times New Roman" panose="02020603050405020304" pitchFamily="18" charset="0"/>
              </a:rPr>
              <a:t>(4-20) </a:t>
            </a:r>
            <a:r>
              <a:rPr lang="zh-CN" altLang="en-US" sz="2400" dirty="0">
                <a:solidFill>
                  <a:srgbClr val="000000"/>
                </a:solidFill>
                <a:latin typeface="Times New Roman" panose="02020603050405020304" pitchFamily="18" charset="0"/>
              </a:rPr>
              <a:t>导出似然比形式：</a:t>
            </a:r>
          </a:p>
        </p:txBody>
      </p:sp>
      <p:graphicFrame>
        <p:nvGraphicFramePr>
          <p:cNvPr id="30728" name="Object 8"/>
          <p:cNvGraphicFramePr>
            <a:graphicFrameLocks noChangeAspect="1"/>
          </p:cNvGraphicFramePr>
          <p:nvPr/>
        </p:nvGraphicFramePr>
        <p:xfrm>
          <a:off x="1360488" y="2946400"/>
          <a:ext cx="3911600" cy="860425"/>
        </p:xfrm>
        <a:graphic>
          <a:graphicData uri="http://schemas.openxmlformats.org/presentationml/2006/ole">
            <mc:AlternateContent xmlns:mc="http://schemas.openxmlformats.org/markup-compatibility/2006">
              <mc:Choice xmlns:v="urn:schemas-microsoft-com:vml" Requires="v">
                <p:oleObj spid="_x0000_s19352" name="公式" r:id="rId9" imgW="1981200" imgH="431800" progId="Equation.3">
                  <p:embed/>
                </p:oleObj>
              </mc:Choice>
              <mc:Fallback>
                <p:oleObj name="公式" r:id="rId9" imgW="1981200" imgH="431800" progId="Equation.3">
                  <p:embed/>
                  <p:pic>
                    <p:nvPicPr>
                      <p:cNvPr id="0" name="图片 188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60488" y="2946400"/>
                        <a:ext cx="3911600"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49" name="Rectangle 29"/>
          <p:cNvSpPr>
            <a:spLocks noChangeArrowheads="1"/>
          </p:cNvSpPr>
          <p:nvPr/>
        </p:nvSpPr>
        <p:spPr bwMode="auto">
          <a:xfrm>
            <a:off x="382588" y="3067050"/>
            <a:ext cx="1095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式中：</a:t>
            </a:r>
          </a:p>
        </p:txBody>
      </p:sp>
      <p:sp>
        <p:nvSpPr>
          <p:cNvPr id="30754" name="Rectangle 34"/>
          <p:cNvSpPr>
            <a:spLocks noChangeArrowheads="1"/>
          </p:cNvSpPr>
          <p:nvPr/>
        </p:nvSpPr>
        <p:spPr bwMode="auto">
          <a:xfrm>
            <a:off x="0" y="7267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zh-CN">
              <a:solidFill>
                <a:srgbClr val="FFFFFF"/>
              </a:solidFill>
              <a:latin typeface="Arial" panose="020B0604020202020204" pitchFamily="34" charset="0"/>
            </a:endParaRPr>
          </a:p>
        </p:txBody>
      </p:sp>
      <p:grpSp>
        <p:nvGrpSpPr>
          <p:cNvPr id="30789" name="Group 69"/>
          <p:cNvGrpSpPr/>
          <p:nvPr/>
        </p:nvGrpSpPr>
        <p:grpSpPr bwMode="auto">
          <a:xfrm>
            <a:off x="431800" y="4862513"/>
            <a:ext cx="5337175" cy="1017587"/>
            <a:chOff x="272" y="3063"/>
            <a:chExt cx="3362" cy="641"/>
          </a:xfrm>
        </p:grpSpPr>
        <p:graphicFrame>
          <p:nvGraphicFramePr>
            <p:cNvPr id="30727" name="Object 7"/>
            <p:cNvGraphicFramePr>
              <a:graphicFrameLocks noChangeAspect="1"/>
            </p:cNvGraphicFramePr>
            <p:nvPr/>
          </p:nvGraphicFramePr>
          <p:xfrm>
            <a:off x="1509" y="3093"/>
            <a:ext cx="2111" cy="272"/>
          </p:xfrm>
          <a:graphic>
            <a:graphicData uri="http://schemas.openxmlformats.org/presentationml/2006/ole">
              <mc:AlternateContent xmlns:mc="http://schemas.openxmlformats.org/markup-compatibility/2006">
                <mc:Choice xmlns:v="urn:schemas-microsoft-com:vml" Requires="v">
                  <p:oleObj spid="_x0000_s19353" name="公式" r:id="rId11" imgW="1675765" imgH="215900" progId="Equation.3">
                    <p:embed/>
                  </p:oleObj>
                </mc:Choice>
                <mc:Fallback>
                  <p:oleObj name="公式" r:id="rId11" imgW="1675765" imgH="215900" progId="Equation.3">
                    <p:embed/>
                    <p:pic>
                      <p:nvPicPr>
                        <p:cNvPr id="0" name="图片 188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09" y="3093"/>
                          <a:ext cx="2111"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50" name="Rectangle 30"/>
            <p:cNvSpPr>
              <a:spLocks noChangeArrowheads="1"/>
            </p:cNvSpPr>
            <p:nvPr/>
          </p:nvSpPr>
          <p:spPr bwMode="auto">
            <a:xfrm>
              <a:off x="272" y="3063"/>
              <a:ext cx="10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决策规则：</a:t>
              </a:r>
            </a:p>
          </p:txBody>
        </p:sp>
        <p:graphicFrame>
          <p:nvGraphicFramePr>
            <p:cNvPr id="30756" name="Object 36"/>
            <p:cNvGraphicFramePr>
              <a:graphicFrameLocks noChangeAspect="1"/>
            </p:cNvGraphicFramePr>
            <p:nvPr/>
          </p:nvGraphicFramePr>
          <p:xfrm>
            <a:off x="1507" y="3432"/>
            <a:ext cx="2127" cy="272"/>
          </p:xfrm>
          <a:graphic>
            <a:graphicData uri="http://schemas.openxmlformats.org/presentationml/2006/ole">
              <mc:AlternateContent xmlns:mc="http://schemas.openxmlformats.org/markup-compatibility/2006">
                <mc:Choice xmlns:v="urn:schemas-microsoft-com:vml" Requires="v">
                  <p:oleObj spid="_x0000_s19354" name="公式" r:id="rId13" imgW="1688465" imgH="215900" progId="Equation.3">
                    <p:embed/>
                  </p:oleObj>
                </mc:Choice>
                <mc:Fallback>
                  <p:oleObj name="公式" r:id="rId13" imgW="1688465" imgH="215900" progId="Equation.3">
                    <p:embed/>
                    <p:pic>
                      <p:nvPicPr>
                        <p:cNvPr id="0" name="图片 188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07" y="3432"/>
                          <a:ext cx="2127"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0778" name="Group 58"/>
          <p:cNvGrpSpPr/>
          <p:nvPr/>
        </p:nvGrpSpPr>
        <p:grpSpPr bwMode="auto">
          <a:xfrm>
            <a:off x="100013" y="4052888"/>
            <a:ext cx="4181475" cy="501650"/>
            <a:chOff x="83" y="2536"/>
            <a:chExt cx="2634" cy="316"/>
          </a:xfrm>
        </p:grpSpPr>
        <p:sp>
          <p:nvSpPr>
            <p:cNvPr id="30775" name="Text Box 55"/>
            <p:cNvSpPr txBox="1">
              <a:spLocks noChangeArrowheads="1"/>
            </p:cNvSpPr>
            <p:nvPr/>
          </p:nvSpPr>
          <p:spPr bwMode="auto">
            <a:xfrm>
              <a:off x="83" y="2536"/>
              <a:ext cx="1253" cy="288"/>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nchorCtr="1">
              <a:spAutoFit/>
            </a:bodyPr>
            <a:lstStyle/>
            <a:p>
              <a:pPr algn="ctr">
                <a:spcBef>
                  <a:spcPct val="50000"/>
                </a:spcBef>
              </a:pPr>
              <a:r>
                <a:rPr lang="zh-CN" altLang="en-US" sz="2400">
                  <a:solidFill>
                    <a:srgbClr val="000000"/>
                  </a:solidFill>
                  <a:latin typeface="Times New Roman" panose="02020603050405020304" pitchFamily="18" charset="0"/>
                </a:rPr>
                <a:t>类似地，</a:t>
              </a:r>
            </a:p>
          </p:txBody>
        </p:sp>
        <p:graphicFrame>
          <p:nvGraphicFramePr>
            <p:cNvPr id="30776" name="Object 56"/>
            <p:cNvGraphicFramePr>
              <a:graphicFrameLocks noChangeAspect="1"/>
            </p:cNvGraphicFramePr>
            <p:nvPr/>
          </p:nvGraphicFramePr>
          <p:xfrm>
            <a:off x="1042" y="2582"/>
            <a:ext cx="1675" cy="270"/>
          </p:xfrm>
          <a:graphic>
            <a:graphicData uri="http://schemas.openxmlformats.org/presentationml/2006/ole">
              <mc:AlternateContent xmlns:mc="http://schemas.openxmlformats.org/markup-compatibility/2006">
                <mc:Choice xmlns:v="urn:schemas-microsoft-com:vml" Requires="v">
                  <p:oleObj spid="_x0000_s19355" name="公式" r:id="rId15" imgW="1256665" imgH="215900" progId="Equation.3">
                    <p:embed/>
                  </p:oleObj>
                </mc:Choice>
                <mc:Fallback>
                  <p:oleObj name="公式" r:id="rId15" imgW="1256665" imgH="215900" progId="Equation.3">
                    <p:embed/>
                    <p:pic>
                      <p:nvPicPr>
                        <p:cNvPr id="0" name="图片 188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42" y="2582"/>
                          <a:ext cx="1675"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0779" name="Object 59"/>
          <p:cNvGraphicFramePr>
            <a:graphicFrameLocks noChangeAspect="1"/>
          </p:cNvGraphicFramePr>
          <p:nvPr/>
        </p:nvGraphicFramePr>
        <p:xfrm>
          <a:off x="4357688" y="3924300"/>
          <a:ext cx="2638425" cy="863600"/>
        </p:xfrm>
        <a:graphic>
          <a:graphicData uri="http://schemas.openxmlformats.org/presentationml/2006/ole">
            <mc:AlternateContent xmlns:mc="http://schemas.openxmlformats.org/markup-compatibility/2006">
              <mc:Choice xmlns:v="urn:schemas-microsoft-com:vml" Requires="v">
                <p:oleObj spid="_x0000_s19356" name="公式" r:id="rId17" imgW="1206500" imgH="431800" progId="Equation.3">
                  <p:embed/>
                </p:oleObj>
              </mc:Choice>
              <mc:Fallback>
                <p:oleObj name="公式" r:id="rId17" imgW="1206500" imgH="431800" progId="Equation.3">
                  <p:embed/>
                  <p:pic>
                    <p:nvPicPr>
                      <p:cNvPr id="0" name="图片 188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57688" y="3924300"/>
                        <a:ext cx="2638425"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0784" name="Group 64"/>
          <p:cNvGrpSpPr/>
          <p:nvPr/>
        </p:nvGrpSpPr>
        <p:grpSpPr bwMode="auto">
          <a:xfrm>
            <a:off x="5235575" y="0"/>
            <a:ext cx="3908425" cy="1298575"/>
            <a:chOff x="3298" y="0"/>
            <a:chExt cx="2462" cy="818"/>
          </a:xfrm>
        </p:grpSpPr>
        <p:sp>
          <p:nvSpPr>
            <p:cNvPr id="30765" name="Rectangle 45"/>
            <p:cNvSpPr>
              <a:spLocks noChangeArrowheads="1"/>
            </p:cNvSpPr>
            <p:nvPr/>
          </p:nvSpPr>
          <p:spPr bwMode="auto">
            <a:xfrm>
              <a:off x="3409" y="0"/>
              <a:ext cx="2351" cy="818"/>
            </a:xfrm>
            <a:prstGeom prst="rect">
              <a:avLst/>
            </a:prstGeom>
            <a:solidFill>
              <a:srgbClr val="CC99FF">
                <a:alpha val="75000"/>
              </a:srgbClr>
            </a:solidFill>
            <a:ln>
              <a:noFill/>
            </a:ln>
            <a:effectLst/>
            <a:extLs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endParaRPr lang="zh-CN" altLang="en-US" sz="2400">
                <a:solidFill>
                  <a:srgbClr val="000000"/>
                </a:solidFill>
                <a:latin typeface="Times New Roman" panose="02020603050405020304" pitchFamily="18" charset="0"/>
              </a:endParaRPr>
            </a:p>
          </p:txBody>
        </p:sp>
        <p:graphicFrame>
          <p:nvGraphicFramePr>
            <p:cNvPr id="30763" name="Object 43"/>
            <p:cNvGraphicFramePr>
              <a:graphicFrameLocks noChangeAspect="1"/>
            </p:cNvGraphicFramePr>
            <p:nvPr/>
          </p:nvGraphicFramePr>
          <p:xfrm>
            <a:off x="3597" y="45"/>
            <a:ext cx="1788" cy="262"/>
          </p:xfrm>
          <a:graphic>
            <a:graphicData uri="http://schemas.openxmlformats.org/presentationml/2006/ole">
              <mc:AlternateContent xmlns:mc="http://schemas.openxmlformats.org/markup-compatibility/2006">
                <mc:Choice xmlns:v="urn:schemas-microsoft-com:vml" Requires="v">
                  <p:oleObj spid="_x0000_s19357" name="公式" r:id="rId19" imgW="1485900" imgH="228600" progId="Equation.3">
                    <p:embed/>
                  </p:oleObj>
                </mc:Choice>
                <mc:Fallback>
                  <p:oleObj name="公式" r:id="rId19" imgW="1485900" imgH="228600" progId="Equation.3">
                    <p:embed/>
                    <p:pic>
                      <p:nvPicPr>
                        <p:cNvPr id="0" name="图片 1881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597" y="45"/>
                          <a:ext cx="1788" cy="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61" name="Object 41"/>
            <p:cNvGraphicFramePr>
              <a:graphicFrameLocks noChangeAspect="1"/>
            </p:cNvGraphicFramePr>
            <p:nvPr/>
          </p:nvGraphicFramePr>
          <p:xfrm>
            <a:off x="3566" y="288"/>
            <a:ext cx="2081" cy="276"/>
          </p:xfrm>
          <a:graphic>
            <a:graphicData uri="http://schemas.openxmlformats.org/presentationml/2006/ole">
              <mc:AlternateContent xmlns:mc="http://schemas.openxmlformats.org/markup-compatibility/2006">
                <mc:Choice xmlns:v="urn:schemas-microsoft-com:vml" Requires="v">
                  <p:oleObj spid="_x0000_s19358" name="公式" r:id="rId21" imgW="1930400" imgH="241300" progId="Equation.3">
                    <p:embed/>
                  </p:oleObj>
                </mc:Choice>
                <mc:Fallback>
                  <p:oleObj name="公式" r:id="rId21" imgW="1930400" imgH="241300" progId="Equation.3">
                    <p:embed/>
                    <p:pic>
                      <p:nvPicPr>
                        <p:cNvPr id="0" name="图片 1881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566" y="288"/>
                          <a:ext cx="2081" cy="2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73" name="AutoShape 53"/>
            <p:cNvSpPr>
              <a:spLocks noChangeArrowheads="1"/>
            </p:cNvSpPr>
            <p:nvPr/>
          </p:nvSpPr>
          <p:spPr bwMode="auto">
            <a:xfrm>
              <a:off x="3298" y="0"/>
              <a:ext cx="237" cy="237"/>
            </a:xfrm>
            <a:prstGeom prst="smileyFace">
              <a:avLst>
                <a:gd name="adj" fmla="val 4653"/>
              </a:avLst>
            </a:prstGeom>
            <a:solidFill>
              <a:srgbClr val="F1D6A1"/>
            </a:solidFill>
            <a:ln w="38100">
              <a:solidFill>
                <a:srgbClr val="99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a:endParaRPr lang="zh-CN" altLang="en-US" sz="2400">
                <a:solidFill>
                  <a:srgbClr val="000000"/>
                </a:solidFill>
                <a:latin typeface="Times New Roman" panose="02020603050405020304" pitchFamily="18" charset="0"/>
              </a:endParaRPr>
            </a:p>
          </p:txBody>
        </p:sp>
        <p:graphicFrame>
          <p:nvGraphicFramePr>
            <p:cNvPr id="30781" name="Object 61"/>
            <p:cNvGraphicFramePr>
              <a:graphicFrameLocks noChangeAspect="1"/>
            </p:cNvGraphicFramePr>
            <p:nvPr/>
          </p:nvGraphicFramePr>
          <p:xfrm>
            <a:off x="3557" y="538"/>
            <a:ext cx="2090" cy="274"/>
          </p:xfrm>
          <a:graphic>
            <a:graphicData uri="http://schemas.openxmlformats.org/presentationml/2006/ole">
              <mc:AlternateContent xmlns:mc="http://schemas.openxmlformats.org/markup-compatibility/2006">
                <mc:Choice xmlns:v="urn:schemas-microsoft-com:vml" Requires="v">
                  <p:oleObj spid="_x0000_s19359" name="公式" r:id="rId23" imgW="1930400" imgH="241300" progId="Equation.3">
                    <p:embed/>
                  </p:oleObj>
                </mc:Choice>
                <mc:Fallback>
                  <p:oleObj name="公式" r:id="rId23" imgW="1930400" imgH="241300" progId="Equation.3">
                    <p:embed/>
                    <p:pic>
                      <p:nvPicPr>
                        <p:cNvPr id="0" name="图片 1881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557" y="538"/>
                          <a:ext cx="2090" cy="2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83" name="AutoShape 63"/>
            <p:cNvSpPr/>
            <p:nvPr/>
          </p:nvSpPr>
          <p:spPr bwMode="auto">
            <a:xfrm>
              <a:off x="3511" y="384"/>
              <a:ext cx="47" cy="302"/>
            </a:xfrm>
            <a:prstGeom prst="leftBrace">
              <a:avLst>
                <a:gd name="adj1" fmla="val 53546"/>
                <a:gd name="adj2" fmla="val 50000"/>
              </a:avLst>
            </a:prstGeom>
            <a:noFill/>
            <a:ln w="9525">
              <a:solidFill>
                <a:srgbClr val="000000"/>
              </a:solidFill>
              <a:round/>
            </a:ln>
            <a:effectLst/>
            <a:extLst>
              <a:ext uri="{909E8E84-426E-40DD-AFC4-6F175D3DCCD1}">
                <a14:hiddenFill xmlns:a14="http://schemas.microsoft.com/office/drawing/2010/main">
                  <a:solidFill>
                    <a:srgbClr val="6600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endParaRPr lang="zh-CN" altLang="en-US" sz="2400">
                <a:solidFill>
                  <a:srgbClr val="000000"/>
                </a:solidFill>
                <a:latin typeface="Times New Roman" panose="02020603050405020304" pitchFamily="18" charset="0"/>
              </a:endParaRPr>
            </a:p>
          </p:txBody>
        </p:sp>
      </p:grpSp>
      <p:sp>
        <p:nvSpPr>
          <p:cNvPr id="30788" name="Rectangle 68"/>
          <p:cNvSpPr>
            <a:spLocks noChangeArrowheads="1"/>
          </p:cNvSpPr>
          <p:nvPr/>
        </p:nvSpPr>
        <p:spPr bwMode="auto">
          <a:xfrm>
            <a:off x="382588" y="6076950"/>
            <a:ext cx="9132887"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r>
              <a:rPr lang="en-US" altLang="zh-CN" sz="2400" i="1">
                <a:solidFill>
                  <a:srgbClr val="000000"/>
                </a:solidFill>
                <a:latin typeface="Times New Roman" panose="02020603050405020304" pitchFamily="18" charset="0"/>
                <a:cs typeface="Times New Roman" panose="02020603050405020304" pitchFamily="18" charset="0"/>
              </a:rPr>
              <a:t>L</a:t>
            </a:r>
            <a:r>
              <a:rPr lang="en-US" altLang="zh-CN" sz="2400" i="1" baseline="-25000">
                <a:solidFill>
                  <a:srgbClr val="000000"/>
                </a:solidFill>
                <a:latin typeface="Times New Roman" panose="02020603050405020304" pitchFamily="18" charset="0"/>
                <a:cs typeface="Times New Roman" panose="02020603050405020304" pitchFamily="18" charset="0"/>
              </a:rPr>
              <a:t>ij</a:t>
            </a:r>
            <a:r>
              <a:rPr lang="en-US" altLang="zh-CN" sz="2400">
                <a:solidFill>
                  <a:srgbClr val="000000"/>
                </a:solidFill>
                <a:latin typeface="Times New Roman" panose="02020603050405020304" pitchFamily="18" charset="0"/>
                <a:cs typeface="Times New Roman" panose="02020603050405020304" pitchFamily="18" charset="0"/>
              </a:rPr>
              <a:t>(</a:t>
            </a:r>
            <a:r>
              <a:rPr lang="en-US" altLang="zh-CN" sz="2400" b="1" i="1">
                <a:solidFill>
                  <a:srgbClr val="000000"/>
                </a:solidFill>
                <a:latin typeface="Times New Roman" panose="02020603050405020304" pitchFamily="18" charset="0"/>
                <a:cs typeface="Times New Roman" panose="02020603050405020304" pitchFamily="18" charset="0"/>
              </a:rPr>
              <a:t>X</a:t>
            </a:r>
            <a:r>
              <a:rPr lang="en-US" altLang="zh-CN" sz="2400">
                <a:solidFill>
                  <a:srgbClr val="000000"/>
                </a:solidFill>
                <a:latin typeface="Times New Roman" panose="02020603050405020304" pitchFamily="18" charset="0"/>
                <a:cs typeface="Times New Roman" panose="02020603050405020304" pitchFamily="18" charset="0"/>
              </a:rPr>
              <a:t>)</a:t>
            </a:r>
            <a:r>
              <a:rPr lang="zh-CN" altLang="en-US" sz="2400">
                <a:solidFill>
                  <a:srgbClr val="000000"/>
                </a:solidFill>
                <a:latin typeface="Times New Roman" panose="02020603050405020304" pitchFamily="18" charset="0"/>
                <a:cs typeface="Times New Roman" panose="02020603050405020304" pitchFamily="18" charset="0"/>
              </a:rPr>
              <a:t>的确定：根据错误造成损失的严重程度，及专家经验确定。</a:t>
            </a:r>
            <a:r>
              <a:rPr lang="zh-CN" altLang="en-US" sz="2400">
                <a:solidFill>
                  <a:srgbClr val="000000"/>
                </a:solidFill>
                <a:latin typeface="Times New Roman" panose="02020603050405020304" pitchFamily="18" charset="0"/>
              </a:rPr>
              <a:t> </a:t>
            </a:r>
            <a:endParaRPr lang="zh-CN" altLang="en-US" sz="2400">
              <a:solidFill>
                <a:srgbClr val="000000"/>
              </a:solidFill>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78"/>
                                        </p:tgtEl>
                                        <p:attrNameLst>
                                          <p:attrName>style.visibility</p:attrName>
                                        </p:attrNameLst>
                                      </p:cBhvr>
                                      <p:to>
                                        <p:strVal val="visible"/>
                                      </p:to>
                                    </p:set>
                                    <p:animEffect transition="in" filter="fade">
                                      <p:cBhvr>
                                        <p:cTn id="7" dur="500"/>
                                        <p:tgtEl>
                                          <p:spTgt spid="30778"/>
                                        </p:tgtEl>
                                      </p:cBhvr>
                                    </p:animEffect>
                                  </p:childTnLst>
                                </p:cTn>
                              </p:par>
                              <p:par>
                                <p:cTn id="8" presetID="10" presetClass="entr" presetSubtype="0" fill="hold" nodeType="withEffect">
                                  <p:stCondLst>
                                    <p:cond delay="0"/>
                                  </p:stCondLst>
                                  <p:childTnLst>
                                    <p:set>
                                      <p:cBhvr>
                                        <p:cTn id="9" dur="1" fill="hold">
                                          <p:stCondLst>
                                            <p:cond delay="0"/>
                                          </p:stCondLst>
                                        </p:cTn>
                                        <p:tgtEl>
                                          <p:spTgt spid="30779"/>
                                        </p:tgtEl>
                                        <p:attrNameLst>
                                          <p:attrName>style.visibility</p:attrName>
                                        </p:attrNameLst>
                                      </p:cBhvr>
                                      <p:to>
                                        <p:strVal val="visible"/>
                                      </p:to>
                                    </p:set>
                                    <p:animEffect transition="in" filter="fade">
                                      <p:cBhvr>
                                        <p:cTn id="10" dur="500"/>
                                        <p:tgtEl>
                                          <p:spTgt spid="30779"/>
                                        </p:tgtEl>
                                      </p:cBhvr>
                                    </p:animEffect>
                                  </p:childTnLst>
                                </p:cTn>
                              </p:par>
                              <p:par>
                                <p:cTn id="11" presetID="10" presetClass="entr" presetSubtype="0" fill="hold" nodeType="withEffect">
                                  <p:stCondLst>
                                    <p:cond delay="0"/>
                                  </p:stCondLst>
                                  <p:childTnLst>
                                    <p:set>
                                      <p:cBhvr>
                                        <p:cTn id="12" dur="1" fill="hold">
                                          <p:stCondLst>
                                            <p:cond delay="0"/>
                                          </p:stCondLst>
                                        </p:cTn>
                                        <p:tgtEl>
                                          <p:spTgt spid="30789"/>
                                        </p:tgtEl>
                                        <p:attrNameLst>
                                          <p:attrName>style.visibility</p:attrName>
                                        </p:attrNameLst>
                                      </p:cBhvr>
                                      <p:to>
                                        <p:strVal val="visible"/>
                                      </p:to>
                                    </p:set>
                                    <p:animEffect transition="in" filter="fade">
                                      <p:cBhvr>
                                        <p:cTn id="13" dur="500"/>
                                        <p:tgtEl>
                                          <p:spTgt spid="3078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0788"/>
                                        </p:tgtEl>
                                        <p:attrNameLst>
                                          <p:attrName>style.visibility</p:attrName>
                                        </p:attrNameLst>
                                      </p:cBhvr>
                                      <p:to>
                                        <p:strVal val="visible"/>
                                      </p:to>
                                    </p:set>
                                    <p:animEffect transition="in" filter="fade">
                                      <p:cBhvr>
                                        <p:cTn id="18" dur="500"/>
                                        <p:tgtEl>
                                          <p:spTgt spid="30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9" name="Rectangle 5"/>
          <p:cNvSpPr>
            <a:spLocks noChangeArrowheads="1"/>
          </p:cNvSpPr>
          <p:nvPr/>
        </p:nvSpPr>
        <p:spPr bwMode="auto">
          <a:xfrm>
            <a:off x="390525" y="403077"/>
            <a:ext cx="5027613"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r>
              <a:rPr lang="en-US" altLang="zh-CN" sz="2400" b="1" dirty="0" smtClean="0">
                <a:solidFill>
                  <a:srgbClr val="0070C0"/>
                </a:solidFill>
                <a:latin typeface="Times New Roman" panose="02020603050405020304" pitchFamily="18" charset="0"/>
              </a:rPr>
              <a:t>2.3   </a:t>
            </a:r>
            <a:r>
              <a:rPr lang="zh-CN" altLang="en-US" sz="2400" b="1" dirty="0">
                <a:solidFill>
                  <a:srgbClr val="0070C0"/>
                </a:solidFill>
                <a:latin typeface="Times New Roman" panose="02020603050405020304" pitchFamily="18" charset="0"/>
              </a:rPr>
              <a:t>正态分布模式的贝叶斯决策</a:t>
            </a:r>
          </a:p>
        </p:txBody>
      </p:sp>
      <p:sp>
        <p:nvSpPr>
          <p:cNvPr id="118790" name="Rectangle 6"/>
          <p:cNvSpPr>
            <a:spLocks noChangeArrowheads="1"/>
          </p:cNvSpPr>
          <p:nvPr/>
        </p:nvSpPr>
        <p:spPr bwMode="auto">
          <a:xfrm>
            <a:off x="376238" y="970946"/>
            <a:ext cx="4579937" cy="2495171"/>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nSpc>
                <a:spcPct val="130000"/>
              </a:lnSpc>
            </a:pPr>
            <a:r>
              <a:rPr lang="en-US" altLang="zh-CN" sz="2400" dirty="0">
                <a:solidFill>
                  <a:srgbClr val="000000"/>
                </a:solidFill>
                <a:latin typeface="Times New Roman" panose="02020603050405020304" pitchFamily="18" charset="0"/>
              </a:rPr>
              <a:t>   </a:t>
            </a:r>
            <a:r>
              <a:rPr lang="en-US" altLang="zh-CN" sz="2400" dirty="0" smtClean="0">
                <a:solidFill>
                  <a:srgbClr val="000000"/>
                </a:solidFill>
                <a:latin typeface="Times New Roman" panose="02020603050405020304" pitchFamily="18" charset="0"/>
              </a:rPr>
              <a:t>   </a:t>
            </a:r>
            <a:r>
              <a:rPr lang="zh-CN" altLang="en-US" sz="2400" dirty="0" smtClean="0">
                <a:solidFill>
                  <a:srgbClr val="000000"/>
                </a:solidFill>
                <a:latin typeface="Times New Roman" panose="02020603050405020304" pitchFamily="18" charset="0"/>
              </a:rPr>
              <a:t>实践中，许多随</a:t>
            </a:r>
            <a:r>
              <a:rPr lang="zh-CN" altLang="en-US" sz="2400" dirty="0">
                <a:solidFill>
                  <a:srgbClr val="000000"/>
                </a:solidFill>
                <a:latin typeface="Times New Roman" panose="02020603050405020304" pitchFamily="18" charset="0"/>
              </a:rPr>
              <a:t>机数据</a:t>
            </a:r>
            <a:r>
              <a:rPr lang="zh-CN" altLang="en-US" sz="2400" dirty="0" smtClean="0">
                <a:solidFill>
                  <a:srgbClr val="000000"/>
                </a:solidFill>
                <a:latin typeface="Times New Roman" panose="02020603050405020304" pitchFamily="18" charset="0"/>
              </a:rPr>
              <a:t>是由</a:t>
            </a:r>
            <a:r>
              <a:rPr lang="zh-CN" altLang="en-US" sz="2400" b="1" dirty="0" smtClean="0">
                <a:solidFill>
                  <a:srgbClr val="FF0000"/>
                </a:solidFill>
                <a:latin typeface="Times New Roman" panose="02020603050405020304" pitchFamily="18" charset="0"/>
              </a:rPr>
              <a:t>大量的、</a:t>
            </a:r>
            <a:r>
              <a:rPr lang="zh-CN" altLang="en-US" sz="2400" b="1" dirty="0">
                <a:solidFill>
                  <a:srgbClr val="FF0000"/>
                </a:solidFill>
                <a:latin typeface="Times New Roman" panose="02020603050405020304" pitchFamily="18" charset="0"/>
              </a:rPr>
              <a:t>独</a:t>
            </a:r>
            <a:r>
              <a:rPr lang="zh-CN" altLang="en-US" sz="2400" b="1" dirty="0" smtClean="0">
                <a:solidFill>
                  <a:srgbClr val="FF0000"/>
                </a:solidFill>
                <a:latin typeface="Times New Roman" panose="02020603050405020304" pitchFamily="18" charset="0"/>
              </a:rPr>
              <a:t>立的、小效果的</a:t>
            </a:r>
            <a:r>
              <a:rPr lang="zh-CN" altLang="en-US" sz="2400" dirty="0" smtClean="0">
                <a:solidFill>
                  <a:srgbClr val="000000"/>
                </a:solidFill>
                <a:latin typeface="Times New Roman" panose="02020603050405020304" pitchFamily="18" charset="0"/>
              </a:rPr>
              <a:t>多种因素的综合作用形成的，此</a:t>
            </a:r>
            <a:r>
              <a:rPr lang="zh-CN" altLang="en-US" sz="2400" dirty="0">
                <a:solidFill>
                  <a:srgbClr val="000000"/>
                </a:solidFill>
                <a:latin typeface="Times New Roman" panose="02020603050405020304" pitchFamily="18" charset="0"/>
              </a:rPr>
              <a:t>时正态分布（高斯分布）</a:t>
            </a:r>
            <a:r>
              <a:rPr lang="zh-CN" altLang="en-US" sz="2400" dirty="0" smtClean="0">
                <a:solidFill>
                  <a:srgbClr val="000000"/>
                </a:solidFill>
                <a:latin typeface="Times New Roman" panose="02020603050405020304" pitchFamily="18" charset="0"/>
              </a:rPr>
              <a:t>是一</a:t>
            </a:r>
            <a:r>
              <a:rPr lang="zh-CN" altLang="en-US" sz="2400" dirty="0">
                <a:solidFill>
                  <a:srgbClr val="000000"/>
                </a:solidFill>
                <a:latin typeface="Times New Roman" panose="02020603050405020304" pitchFamily="18" charset="0"/>
              </a:rPr>
              <a:t>种合理的近</a:t>
            </a:r>
            <a:r>
              <a:rPr lang="zh-CN" altLang="en-US" sz="2400" dirty="0" smtClean="0">
                <a:solidFill>
                  <a:srgbClr val="000000"/>
                </a:solidFill>
                <a:latin typeface="Times New Roman" panose="02020603050405020304" pitchFamily="18" charset="0"/>
              </a:rPr>
              <a:t>似。</a:t>
            </a:r>
            <a:endParaRPr lang="zh-CN" altLang="en-US" sz="2400" dirty="0">
              <a:solidFill>
                <a:srgbClr val="000000"/>
              </a:solidFill>
              <a:latin typeface="Times New Roman" panose="02020603050405020304" pitchFamily="18" charset="0"/>
            </a:endParaRPr>
          </a:p>
        </p:txBody>
      </p:sp>
      <p:sp>
        <p:nvSpPr>
          <p:cNvPr id="118791" name="Rectangle 7"/>
          <p:cNvSpPr>
            <a:spLocks noChangeArrowheads="1"/>
          </p:cNvSpPr>
          <p:nvPr/>
        </p:nvSpPr>
        <p:spPr bwMode="auto">
          <a:xfrm>
            <a:off x="331788" y="3683000"/>
            <a:ext cx="4716462" cy="1516063"/>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nSpc>
                <a:spcPct val="130000"/>
              </a:lnSpc>
            </a:pPr>
            <a:r>
              <a:rPr lang="en-US" altLang="zh-CN" sz="2400" dirty="0">
                <a:solidFill>
                  <a:srgbClr val="000000"/>
                </a:solidFill>
                <a:latin typeface="Times New Roman" panose="02020603050405020304" pitchFamily="18" charset="0"/>
              </a:rPr>
              <a:t>        </a:t>
            </a:r>
            <a:r>
              <a:rPr lang="zh-CN" altLang="en-US" sz="2400" dirty="0">
                <a:solidFill>
                  <a:srgbClr val="000000"/>
                </a:solidFill>
                <a:latin typeface="Times New Roman" panose="02020603050405020304" pitchFamily="18" charset="0"/>
              </a:rPr>
              <a:t>正态分布概率模型的优点：</a:t>
            </a:r>
          </a:p>
          <a:p>
            <a:pPr>
              <a:lnSpc>
                <a:spcPct val="130000"/>
              </a:lnSpc>
            </a:pPr>
            <a:r>
              <a:rPr lang="zh-CN" altLang="en-US" sz="2400" dirty="0">
                <a:solidFill>
                  <a:srgbClr val="000000"/>
                </a:solidFill>
                <a:latin typeface="Times New Roman" panose="02020603050405020304" pitchFamily="18" charset="0"/>
              </a:rPr>
              <a:t>        *   物理上的合理性。</a:t>
            </a:r>
          </a:p>
          <a:p>
            <a:pPr>
              <a:lnSpc>
                <a:spcPct val="130000"/>
              </a:lnSpc>
            </a:pPr>
            <a:r>
              <a:rPr lang="zh-CN" altLang="en-US" sz="2400" dirty="0">
                <a:solidFill>
                  <a:srgbClr val="000000"/>
                </a:solidFill>
                <a:latin typeface="Times New Roman" panose="02020603050405020304" pitchFamily="18" charset="0"/>
              </a:rPr>
              <a:t>        *   数学上的简单性。</a:t>
            </a:r>
          </a:p>
        </p:txBody>
      </p:sp>
      <p:pic>
        <p:nvPicPr>
          <p:cNvPr id="11879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3288" y="1387475"/>
            <a:ext cx="4430712" cy="390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793" name="Rectangle 9"/>
          <p:cNvSpPr>
            <a:spLocks noChangeArrowheads="1"/>
          </p:cNvSpPr>
          <p:nvPr/>
        </p:nvSpPr>
        <p:spPr bwMode="auto">
          <a:xfrm>
            <a:off x="0" y="5507038"/>
            <a:ext cx="9144000"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indent="30480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130000"/>
              </a:lnSpc>
            </a:pPr>
            <a:r>
              <a:rPr lang="en-US" altLang="zh-CN" sz="2400">
                <a:solidFill>
                  <a:srgbClr val="000000"/>
                </a:solidFill>
                <a:latin typeface="Times New Roman" panose="02020603050405020304" pitchFamily="18" charset="0"/>
              </a:rPr>
              <a:t>        </a:t>
            </a:r>
            <a:r>
              <a:rPr lang="zh-CN" altLang="en-US" sz="2400">
                <a:solidFill>
                  <a:srgbClr val="000000"/>
                </a:solidFill>
                <a:latin typeface="Times New Roman" panose="02020603050405020304" pitchFamily="18" charset="0"/>
              </a:rPr>
              <a:t>图中为某大学男大学生的身高数据，红线是拟合的密度曲</a:t>
            </a:r>
          </a:p>
          <a:p>
            <a:pPr eaLnBrk="0" hangingPunct="0">
              <a:lnSpc>
                <a:spcPct val="130000"/>
              </a:lnSpc>
            </a:pPr>
            <a:r>
              <a:rPr lang="zh-CN" altLang="en-US" sz="2400">
                <a:solidFill>
                  <a:srgbClr val="000000"/>
                </a:solidFill>
                <a:latin typeface="Times New Roman" panose="02020603050405020304" pitchFamily="18" charset="0"/>
              </a:rPr>
              <a:t>线。可见，其身高应服从正态分布。</a:t>
            </a:r>
            <a:endParaRPr lang="zh-CN" altLang="en-US" sz="240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8792"/>
                                        </p:tgtEl>
                                        <p:attrNameLst>
                                          <p:attrName>style.visibility</p:attrName>
                                        </p:attrNameLst>
                                      </p:cBhvr>
                                      <p:to>
                                        <p:strVal val="visible"/>
                                      </p:to>
                                    </p:set>
                                    <p:animEffect transition="in" filter="fade">
                                      <p:cBhvr>
                                        <p:cTn id="7" dur="500"/>
                                        <p:tgtEl>
                                          <p:spTgt spid="11879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8793"/>
                                        </p:tgtEl>
                                        <p:attrNameLst>
                                          <p:attrName>style.visibility</p:attrName>
                                        </p:attrNameLst>
                                      </p:cBhvr>
                                      <p:to>
                                        <p:strVal val="visible"/>
                                      </p:to>
                                    </p:set>
                                    <p:animEffect transition="in" filter="fade">
                                      <p:cBhvr>
                                        <p:cTn id="10" dur="500"/>
                                        <p:tgtEl>
                                          <p:spTgt spid="1187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5"/>
          <p:cNvSpPr>
            <a:spLocks noChangeArrowheads="1"/>
          </p:cNvSpPr>
          <p:nvPr/>
        </p:nvSpPr>
        <p:spPr bwMode="auto">
          <a:xfrm>
            <a:off x="349250" y="461815"/>
            <a:ext cx="32416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r>
              <a:rPr lang="en-US" altLang="zh-CN" sz="2400" b="1" dirty="0">
                <a:solidFill>
                  <a:srgbClr val="0070C0"/>
                </a:solidFill>
                <a:latin typeface="Times New Roman" panose="02020603050405020304" pitchFamily="18" charset="0"/>
              </a:rPr>
              <a:t>1.   </a:t>
            </a:r>
            <a:r>
              <a:rPr lang="zh-CN" altLang="en-US" sz="2400" b="1" dirty="0">
                <a:solidFill>
                  <a:srgbClr val="0070C0"/>
                </a:solidFill>
                <a:latin typeface="Times New Roman" panose="02020603050405020304" pitchFamily="18" charset="0"/>
              </a:rPr>
              <a:t>相关知识概述</a:t>
            </a:r>
          </a:p>
        </p:txBody>
      </p:sp>
      <p:sp>
        <p:nvSpPr>
          <p:cNvPr id="31750" name="Rectangle 6"/>
          <p:cNvSpPr>
            <a:spLocks noChangeArrowheads="1"/>
          </p:cNvSpPr>
          <p:nvPr/>
        </p:nvSpPr>
        <p:spPr bwMode="auto">
          <a:xfrm>
            <a:off x="373063" y="1092052"/>
            <a:ext cx="219392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r>
              <a:rPr lang="en-US" altLang="zh-CN" sz="2400" b="1" dirty="0">
                <a:solidFill>
                  <a:srgbClr val="0070C0"/>
                </a:solidFill>
                <a:latin typeface="Times New Roman" panose="02020603050405020304" pitchFamily="18" charset="0"/>
              </a:rPr>
              <a:t>1</a:t>
            </a:r>
            <a:r>
              <a:rPr lang="zh-CN" altLang="en-US" sz="2400" b="1" dirty="0">
                <a:solidFill>
                  <a:srgbClr val="0070C0"/>
                </a:solidFill>
                <a:latin typeface="Times New Roman" panose="02020603050405020304" pitchFamily="18" charset="0"/>
              </a:rPr>
              <a:t>）二次型</a:t>
            </a:r>
          </a:p>
        </p:txBody>
      </p:sp>
      <p:grpSp>
        <p:nvGrpSpPr>
          <p:cNvPr id="31788" name="Group 44"/>
          <p:cNvGrpSpPr/>
          <p:nvPr/>
        </p:nvGrpSpPr>
        <p:grpSpPr bwMode="auto">
          <a:xfrm>
            <a:off x="828675" y="1216025"/>
            <a:ext cx="6550025" cy="1420813"/>
            <a:chOff x="522" y="766"/>
            <a:chExt cx="4126" cy="895"/>
          </a:xfrm>
        </p:grpSpPr>
        <p:graphicFrame>
          <p:nvGraphicFramePr>
            <p:cNvPr id="31755" name="Object 11"/>
            <p:cNvGraphicFramePr>
              <a:graphicFrameLocks noChangeAspect="1"/>
            </p:cNvGraphicFramePr>
            <p:nvPr/>
          </p:nvGraphicFramePr>
          <p:xfrm>
            <a:off x="1295" y="1020"/>
            <a:ext cx="1199" cy="320"/>
          </p:xfrm>
          <a:graphic>
            <a:graphicData uri="http://schemas.openxmlformats.org/presentationml/2006/ole">
              <mc:AlternateContent xmlns:mc="http://schemas.openxmlformats.org/markup-compatibility/2006">
                <mc:Choice xmlns:v="urn:schemas-microsoft-com:vml" Requires="v">
                  <p:oleObj spid="_x0000_s20041" name="公式" r:id="rId3" imgW="951865" imgH="254000" progId="Equation.3">
                    <p:embed/>
                  </p:oleObj>
                </mc:Choice>
                <mc:Fallback>
                  <p:oleObj name="公式" r:id="rId3" imgW="951865" imgH="254000" progId="Equation.3">
                    <p:embed/>
                    <p:pic>
                      <p:nvPicPr>
                        <p:cNvPr id="0" name="图片 1969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 y="1020"/>
                          <a:ext cx="1199"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4" name="Object 10"/>
            <p:cNvGraphicFramePr>
              <a:graphicFrameLocks noChangeAspect="1"/>
            </p:cNvGraphicFramePr>
            <p:nvPr/>
          </p:nvGraphicFramePr>
          <p:xfrm>
            <a:off x="3113" y="766"/>
            <a:ext cx="1535" cy="895"/>
          </p:xfrm>
          <a:graphic>
            <a:graphicData uri="http://schemas.openxmlformats.org/presentationml/2006/ole">
              <mc:AlternateContent xmlns:mc="http://schemas.openxmlformats.org/markup-compatibility/2006">
                <mc:Choice xmlns:v="urn:schemas-microsoft-com:vml" Requires="v">
                  <p:oleObj spid="_x0000_s20042" name="公式" r:id="rId5" imgW="1218565" imgH="711200" progId="Equation.3">
                    <p:embed/>
                  </p:oleObj>
                </mc:Choice>
                <mc:Fallback>
                  <p:oleObj name="公式" r:id="rId5" imgW="1218565" imgH="711200" progId="Equation.3">
                    <p:embed/>
                    <p:pic>
                      <p:nvPicPr>
                        <p:cNvPr id="0" name="图片 1969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13" y="766"/>
                          <a:ext cx="1535" cy="8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56" name="Rectangle 12"/>
            <p:cNvSpPr>
              <a:spLocks noChangeArrowheads="1"/>
            </p:cNvSpPr>
            <p:nvPr/>
          </p:nvSpPr>
          <p:spPr bwMode="auto">
            <a:xfrm>
              <a:off x="522" y="1034"/>
              <a:ext cx="8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设一向量</a:t>
              </a:r>
            </a:p>
          </p:txBody>
        </p:sp>
        <p:sp>
          <p:nvSpPr>
            <p:cNvPr id="31757" name="Rectangle 13"/>
            <p:cNvSpPr>
              <a:spLocks noChangeArrowheads="1"/>
            </p:cNvSpPr>
            <p:nvPr/>
          </p:nvSpPr>
          <p:spPr bwMode="auto">
            <a:xfrm>
              <a:off x="2457" y="1057"/>
              <a:ext cx="6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，矩阵</a:t>
              </a:r>
            </a:p>
          </p:txBody>
        </p:sp>
      </p:grpSp>
      <p:grpSp>
        <p:nvGrpSpPr>
          <p:cNvPr id="31781" name="Group 37"/>
          <p:cNvGrpSpPr/>
          <p:nvPr/>
        </p:nvGrpSpPr>
        <p:grpSpPr bwMode="auto">
          <a:xfrm>
            <a:off x="427038" y="2586038"/>
            <a:ext cx="3297237" cy="461962"/>
            <a:chOff x="197" y="1539"/>
            <a:chExt cx="2077" cy="291"/>
          </a:xfrm>
        </p:grpSpPr>
        <p:graphicFrame>
          <p:nvGraphicFramePr>
            <p:cNvPr id="31753" name="Object 9"/>
            <p:cNvGraphicFramePr>
              <a:graphicFrameLocks noChangeAspect="1"/>
            </p:cNvGraphicFramePr>
            <p:nvPr/>
          </p:nvGraphicFramePr>
          <p:xfrm>
            <a:off x="445" y="1565"/>
            <a:ext cx="632" cy="243"/>
          </p:xfrm>
          <a:graphic>
            <a:graphicData uri="http://schemas.openxmlformats.org/presentationml/2006/ole">
              <mc:AlternateContent xmlns:mc="http://schemas.openxmlformats.org/markup-compatibility/2006">
                <mc:Choice xmlns:v="urn:schemas-microsoft-com:vml" Requires="v">
                  <p:oleObj spid="_x0000_s20043" name="公式" r:id="rId7" imgW="495300" imgH="190500" progId="Equation.3">
                    <p:embed/>
                  </p:oleObj>
                </mc:Choice>
                <mc:Fallback>
                  <p:oleObj name="公式" r:id="rId7" imgW="495300" imgH="190500" progId="Equation.3">
                    <p:embed/>
                    <p:pic>
                      <p:nvPicPr>
                        <p:cNvPr id="0" name="图片 1969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5" y="1565"/>
                          <a:ext cx="632" cy="2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58" name="Rectangle 14"/>
            <p:cNvSpPr>
              <a:spLocks noChangeArrowheads="1"/>
            </p:cNvSpPr>
            <p:nvPr/>
          </p:nvSpPr>
          <p:spPr bwMode="auto">
            <a:xfrm>
              <a:off x="197" y="1542"/>
              <a:ext cx="3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则</a:t>
              </a:r>
            </a:p>
          </p:txBody>
        </p:sp>
        <p:sp>
          <p:nvSpPr>
            <p:cNvPr id="31759" name="Rectangle 15"/>
            <p:cNvSpPr>
              <a:spLocks noChangeArrowheads="1"/>
            </p:cNvSpPr>
            <p:nvPr/>
          </p:nvSpPr>
          <p:spPr bwMode="auto">
            <a:xfrm>
              <a:off x="1008" y="1539"/>
              <a:ext cx="12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称为二次型。</a:t>
              </a:r>
            </a:p>
          </p:txBody>
        </p:sp>
      </p:grpSp>
      <p:grpSp>
        <p:nvGrpSpPr>
          <p:cNvPr id="31789" name="Group 45"/>
          <p:cNvGrpSpPr/>
          <p:nvPr/>
        </p:nvGrpSpPr>
        <p:grpSpPr bwMode="auto">
          <a:xfrm>
            <a:off x="950913" y="4005221"/>
            <a:ext cx="7365999" cy="929956"/>
            <a:chOff x="599" y="2515"/>
            <a:chExt cx="4640" cy="435"/>
          </a:xfrm>
        </p:grpSpPr>
        <p:sp>
          <p:nvSpPr>
            <p:cNvPr id="31760" name="Rectangle 16"/>
            <p:cNvSpPr>
              <a:spLocks noChangeArrowheads="1"/>
            </p:cNvSpPr>
            <p:nvPr/>
          </p:nvSpPr>
          <p:spPr bwMode="auto">
            <a:xfrm>
              <a:off x="599" y="2560"/>
              <a:ext cx="4640" cy="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r>
                <a:rPr lang="zh-CN" altLang="en-US" sz="2400" dirty="0">
                  <a:solidFill>
                    <a:srgbClr val="000000"/>
                  </a:solidFill>
                  <a:latin typeface="Times New Roman" panose="02020603050405020304" pitchFamily="18" charset="0"/>
                </a:rPr>
                <a:t>二次型中的矩阵</a:t>
              </a:r>
              <a:r>
                <a:rPr lang="en-US" altLang="zh-CN" sz="2400" b="1" i="1" dirty="0">
                  <a:solidFill>
                    <a:srgbClr val="000000"/>
                  </a:solidFill>
                  <a:latin typeface="Times New Roman" panose="02020603050405020304" pitchFamily="18" charset="0"/>
                </a:rPr>
                <a:t>A</a:t>
              </a:r>
              <a:r>
                <a:rPr lang="zh-CN" altLang="en-US" sz="2400" dirty="0">
                  <a:solidFill>
                    <a:srgbClr val="000000"/>
                  </a:solidFill>
                  <a:latin typeface="Times New Roman" panose="02020603050405020304" pitchFamily="18" charset="0"/>
                </a:rPr>
                <a:t>是一个对称矩阵，即              </a:t>
              </a:r>
              <a:r>
                <a:rPr lang="zh-CN" altLang="en-US" sz="2400" dirty="0" smtClean="0">
                  <a:solidFill>
                    <a:srgbClr val="000000"/>
                  </a:solidFill>
                  <a:latin typeface="Times New Roman" panose="02020603050405020304" pitchFamily="18" charset="0"/>
                </a:rPr>
                <a:t>。</a:t>
              </a:r>
              <a:endParaRPr lang="en-US" altLang="zh-CN" sz="2400" dirty="0" smtClean="0">
                <a:solidFill>
                  <a:srgbClr val="000000"/>
                </a:solidFill>
                <a:latin typeface="Times New Roman" panose="02020603050405020304" pitchFamily="18" charset="0"/>
              </a:endParaRPr>
            </a:p>
            <a:p>
              <a:r>
                <a:rPr lang="zh-CN" altLang="en-US" sz="2400" dirty="0" smtClean="0">
                  <a:solidFill>
                    <a:srgbClr val="0000FF"/>
                  </a:solidFill>
                  <a:latin typeface="Times New Roman" panose="02020603050405020304" pitchFamily="18" charset="0"/>
                </a:rPr>
                <a:t>若不是对称阵，可以简单化为对称阵</a:t>
              </a:r>
              <a:r>
                <a:rPr lang="en-US" altLang="zh-CN" sz="2400" dirty="0" smtClean="0">
                  <a:solidFill>
                    <a:srgbClr val="0000FF"/>
                  </a:solidFill>
                  <a:latin typeface="Times New Roman" panose="02020603050405020304" pitchFamily="18" charset="0"/>
                </a:rPr>
                <a:t>——</a:t>
              </a:r>
              <a:r>
                <a:rPr lang="zh-CN" altLang="en-US" sz="2400" dirty="0" smtClean="0">
                  <a:solidFill>
                    <a:srgbClr val="0000FF"/>
                  </a:solidFill>
                  <a:latin typeface="Times New Roman" panose="02020603050405020304" pitchFamily="18" charset="0"/>
                </a:rPr>
                <a:t>如何做到？</a:t>
              </a:r>
              <a:endParaRPr lang="zh-CN" altLang="en-US" sz="2400" dirty="0">
                <a:solidFill>
                  <a:srgbClr val="0000FF"/>
                </a:solidFill>
                <a:latin typeface="Times New Roman" panose="02020603050405020304" pitchFamily="18" charset="0"/>
              </a:endParaRPr>
            </a:p>
          </p:txBody>
        </p:sp>
        <p:graphicFrame>
          <p:nvGraphicFramePr>
            <p:cNvPr id="31751" name="Object 7"/>
            <p:cNvGraphicFramePr>
              <a:graphicFrameLocks noChangeAspect="1"/>
            </p:cNvGraphicFramePr>
            <p:nvPr/>
          </p:nvGraphicFramePr>
          <p:xfrm>
            <a:off x="3839" y="2515"/>
            <a:ext cx="669" cy="304"/>
          </p:xfrm>
          <a:graphic>
            <a:graphicData uri="http://schemas.openxmlformats.org/presentationml/2006/ole">
              <mc:AlternateContent xmlns:mc="http://schemas.openxmlformats.org/markup-compatibility/2006">
                <mc:Choice xmlns:v="urn:schemas-microsoft-com:vml" Requires="v">
                  <p:oleObj spid="_x0000_s20044" name="公式" r:id="rId9" imgW="520700" imgH="241300" progId="Equation.3">
                    <p:embed/>
                  </p:oleObj>
                </mc:Choice>
                <mc:Fallback>
                  <p:oleObj name="公式" r:id="rId9" imgW="520700" imgH="241300" progId="Equation.3">
                    <p:embed/>
                    <p:pic>
                      <p:nvPicPr>
                        <p:cNvPr id="0" name="图片 1969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39" y="2515"/>
                          <a:ext cx="669" cy="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1790" name="Group 46"/>
          <p:cNvGrpSpPr/>
          <p:nvPr/>
        </p:nvGrpSpPr>
        <p:grpSpPr bwMode="auto">
          <a:xfrm>
            <a:off x="334963" y="3070225"/>
            <a:ext cx="6696075" cy="889000"/>
            <a:chOff x="211" y="1934"/>
            <a:chExt cx="4218" cy="560"/>
          </a:xfrm>
        </p:grpSpPr>
        <p:graphicFrame>
          <p:nvGraphicFramePr>
            <p:cNvPr id="31752" name="Object 8"/>
            <p:cNvGraphicFramePr>
              <a:graphicFrameLocks noChangeAspect="1"/>
            </p:cNvGraphicFramePr>
            <p:nvPr/>
          </p:nvGraphicFramePr>
          <p:xfrm>
            <a:off x="2887" y="1934"/>
            <a:ext cx="1542" cy="560"/>
          </p:xfrm>
          <a:graphic>
            <a:graphicData uri="http://schemas.openxmlformats.org/presentationml/2006/ole">
              <mc:AlternateContent xmlns:mc="http://schemas.openxmlformats.org/markup-compatibility/2006">
                <mc:Choice xmlns:v="urn:schemas-microsoft-com:vml" Requires="v">
                  <p:oleObj spid="_x0000_s20045" name="公式" r:id="rId11" imgW="1218565" imgH="444500" progId="Equation.3">
                    <p:embed/>
                  </p:oleObj>
                </mc:Choice>
                <mc:Fallback>
                  <p:oleObj name="公式" r:id="rId11" imgW="1218565" imgH="444500" progId="Equation.3">
                    <p:embed/>
                    <p:pic>
                      <p:nvPicPr>
                        <p:cNvPr id="0" name="图片 1969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87" y="1934"/>
                          <a:ext cx="1542" cy="5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62" name="Rectangle 18"/>
            <p:cNvSpPr>
              <a:spLocks noChangeArrowheads="1"/>
            </p:cNvSpPr>
            <p:nvPr/>
          </p:nvSpPr>
          <p:spPr bwMode="auto">
            <a:xfrm>
              <a:off x="211" y="2045"/>
              <a:ext cx="28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r>
                <a:rPr lang="zh-CN" altLang="en-US" sz="2400">
                  <a:solidFill>
                    <a:srgbClr val="000000"/>
                  </a:solidFill>
                  <a:latin typeface="Times New Roman" panose="02020603050405020304" pitchFamily="18" charset="0"/>
                </a:rPr>
                <a:t>含义：是一个二次齐次多项式，</a:t>
              </a:r>
            </a:p>
          </p:txBody>
        </p:sp>
      </p:grpSp>
      <p:grpSp>
        <p:nvGrpSpPr>
          <p:cNvPr id="31791" name="Group 47"/>
          <p:cNvGrpSpPr/>
          <p:nvPr/>
        </p:nvGrpSpPr>
        <p:grpSpPr bwMode="auto">
          <a:xfrm>
            <a:off x="468313" y="4957763"/>
            <a:ext cx="8913812" cy="1443037"/>
            <a:chOff x="295" y="3123"/>
            <a:chExt cx="5615" cy="909"/>
          </a:xfrm>
        </p:grpSpPr>
        <p:sp>
          <p:nvSpPr>
            <p:cNvPr id="31767" name="Rectangle 23"/>
            <p:cNvSpPr>
              <a:spLocks noChangeArrowheads="1"/>
            </p:cNvSpPr>
            <p:nvPr/>
          </p:nvSpPr>
          <p:spPr bwMode="auto">
            <a:xfrm>
              <a:off x="314" y="3123"/>
              <a:ext cx="1640"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r>
                <a:rPr lang="en-US" altLang="zh-CN" sz="2400" b="1" dirty="0">
                  <a:solidFill>
                    <a:srgbClr val="0070C0"/>
                  </a:solidFill>
                  <a:latin typeface="Times New Roman" panose="02020603050405020304" pitchFamily="18" charset="0"/>
                </a:rPr>
                <a:t>2</a:t>
              </a:r>
              <a:r>
                <a:rPr lang="zh-CN" altLang="en-US" sz="2400" b="1" dirty="0">
                  <a:solidFill>
                    <a:srgbClr val="0070C0"/>
                  </a:solidFill>
                  <a:latin typeface="Times New Roman" panose="02020603050405020304" pitchFamily="18" charset="0"/>
                </a:rPr>
                <a:t>）正定二次型</a:t>
              </a:r>
            </a:p>
          </p:txBody>
        </p:sp>
        <p:sp>
          <p:nvSpPr>
            <p:cNvPr id="31774" name="Rectangle 30"/>
            <p:cNvSpPr>
              <a:spLocks noChangeArrowheads="1"/>
            </p:cNvSpPr>
            <p:nvPr/>
          </p:nvSpPr>
          <p:spPr bwMode="auto">
            <a:xfrm>
              <a:off x="295" y="3398"/>
              <a:ext cx="5615"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nSpc>
                  <a:spcPct val="125000"/>
                </a:lnSpc>
              </a:pPr>
              <a:r>
                <a:rPr lang="en-US" altLang="zh-CN" sz="2400">
                  <a:solidFill>
                    <a:srgbClr val="000000"/>
                  </a:solidFill>
                  <a:latin typeface="Times New Roman" panose="02020603050405020304" pitchFamily="18" charset="0"/>
                </a:rPr>
                <a:t>        </a:t>
              </a:r>
              <a:r>
                <a:rPr lang="zh-CN" altLang="en-US" sz="2400">
                  <a:solidFill>
                    <a:srgbClr val="000000"/>
                  </a:solidFill>
                  <a:latin typeface="Times New Roman" panose="02020603050405020304" pitchFamily="18" charset="0"/>
                </a:rPr>
                <a:t>对于           （即</a:t>
              </a:r>
              <a:r>
                <a:rPr lang="en-US" altLang="zh-CN" sz="2400" b="1" i="1">
                  <a:solidFill>
                    <a:srgbClr val="000000"/>
                  </a:solidFill>
                  <a:latin typeface="Times New Roman" panose="02020603050405020304" pitchFamily="18" charset="0"/>
                </a:rPr>
                <a:t>X</a:t>
              </a:r>
              <a:r>
                <a:rPr lang="zh-CN" altLang="en-US" sz="2400">
                  <a:solidFill>
                    <a:srgbClr val="000000"/>
                  </a:solidFill>
                  <a:latin typeface="Times New Roman" panose="02020603050405020304" pitchFamily="18" charset="0"/>
                </a:rPr>
                <a:t>分量不全为零），总有                 ，则称</a:t>
              </a:r>
            </a:p>
            <a:p>
              <a:pPr>
                <a:lnSpc>
                  <a:spcPct val="125000"/>
                </a:lnSpc>
              </a:pPr>
              <a:r>
                <a:rPr lang="zh-CN" altLang="en-US" sz="2400">
                  <a:solidFill>
                    <a:srgbClr val="000000"/>
                  </a:solidFill>
                  <a:latin typeface="Times New Roman" panose="02020603050405020304" pitchFamily="18" charset="0"/>
                </a:rPr>
                <a:t>此二次型是正定的，而其对应的矩阵称为正定矩阵。</a:t>
              </a:r>
            </a:p>
          </p:txBody>
        </p:sp>
        <p:graphicFrame>
          <p:nvGraphicFramePr>
            <p:cNvPr id="31775" name="Object 31"/>
            <p:cNvGraphicFramePr>
              <a:graphicFrameLocks noChangeAspect="1"/>
            </p:cNvGraphicFramePr>
            <p:nvPr/>
          </p:nvGraphicFramePr>
          <p:xfrm>
            <a:off x="1079" y="3482"/>
            <a:ext cx="648" cy="225"/>
          </p:xfrm>
          <a:graphic>
            <a:graphicData uri="http://schemas.openxmlformats.org/presentationml/2006/ole">
              <mc:AlternateContent xmlns:mc="http://schemas.openxmlformats.org/markup-compatibility/2006">
                <mc:Choice xmlns:v="urn:schemas-microsoft-com:vml" Requires="v">
                  <p:oleObj spid="_x0000_s20046" name="公式" r:id="rId13" imgW="508000" imgH="177800" progId="Equation.3">
                    <p:embed/>
                  </p:oleObj>
                </mc:Choice>
                <mc:Fallback>
                  <p:oleObj name="公式" r:id="rId13" imgW="508000" imgH="177800" progId="Equation.3">
                    <p:embed/>
                    <p:pic>
                      <p:nvPicPr>
                        <p:cNvPr id="0" name="图片 1970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79" y="3482"/>
                          <a:ext cx="648" cy="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76" name="Object 32"/>
            <p:cNvGraphicFramePr>
              <a:graphicFrameLocks noChangeAspect="1"/>
            </p:cNvGraphicFramePr>
            <p:nvPr/>
          </p:nvGraphicFramePr>
          <p:xfrm>
            <a:off x="4045" y="3453"/>
            <a:ext cx="816" cy="256"/>
          </p:xfrm>
          <a:graphic>
            <a:graphicData uri="http://schemas.openxmlformats.org/presentationml/2006/ole">
              <mc:AlternateContent xmlns:mc="http://schemas.openxmlformats.org/markup-compatibility/2006">
                <mc:Choice xmlns:v="urn:schemas-microsoft-com:vml" Requires="v">
                  <p:oleObj spid="_x0000_s20047" name="公式" r:id="rId15" imgW="711200" imgH="203200" progId="Equation.3">
                    <p:embed/>
                  </p:oleObj>
                </mc:Choice>
                <mc:Fallback>
                  <p:oleObj name="公式" r:id="rId15" imgW="711200" imgH="203200" progId="Equation.3">
                    <p:embed/>
                    <p:pic>
                      <p:nvPicPr>
                        <p:cNvPr id="0" name="图片 1970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45" y="3453"/>
                          <a:ext cx="816"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791"/>
                                        </p:tgtEl>
                                        <p:attrNameLst>
                                          <p:attrName>style.visibility</p:attrName>
                                        </p:attrNameLst>
                                      </p:cBhvr>
                                      <p:to>
                                        <p:strVal val="visible"/>
                                      </p:to>
                                    </p:set>
                                    <p:animEffect transition="in" filter="fade">
                                      <p:cBhvr>
                                        <p:cTn id="7" dur="500"/>
                                        <p:tgtEl>
                                          <p:spTgt spid="317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8" name="Rectangle 10"/>
          <p:cNvSpPr>
            <a:spLocks noChangeArrowheads="1"/>
          </p:cNvSpPr>
          <p:nvPr/>
        </p:nvSpPr>
        <p:spPr bwMode="auto">
          <a:xfrm>
            <a:off x="419100" y="382440"/>
            <a:ext cx="5373688"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r>
              <a:rPr lang="en-US" altLang="zh-CN" sz="2400" b="1" dirty="0">
                <a:solidFill>
                  <a:srgbClr val="0070C0"/>
                </a:solidFill>
                <a:latin typeface="Times New Roman" panose="02020603050405020304" pitchFamily="18" charset="0"/>
              </a:rPr>
              <a:t>3</a:t>
            </a:r>
            <a:r>
              <a:rPr lang="zh-CN" altLang="en-US" sz="2400" b="1" dirty="0">
                <a:solidFill>
                  <a:srgbClr val="0070C0"/>
                </a:solidFill>
                <a:latin typeface="Times New Roman" panose="02020603050405020304" pitchFamily="18" charset="0"/>
              </a:rPr>
              <a:t>）单变量（一维）的正态分布</a:t>
            </a:r>
          </a:p>
        </p:txBody>
      </p:sp>
      <p:sp>
        <p:nvSpPr>
          <p:cNvPr id="32780" name="Rectangle 12"/>
          <p:cNvSpPr>
            <a:spLocks noChangeArrowheads="1"/>
          </p:cNvSpPr>
          <p:nvPr/>
        </p:nvSpPr>
        <p:spPr bwMode="auto">
          <a:xfrm>
            <a:off x="860425" y="950913"/>
            <a:ext cx="2619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密度函数定义为：</a:t>
            </a:r>
          </a:p>
        </p:txBody>
      </p:sp>
      <p:graphicFrame>
        <p:nvGraphicFramePr>
          <p:cNvPr id="32781" name="Object 13"/>
          <p:cNvGraphicFramePr>
            <a:graphicFrameLocks noChangeAspect="1"/>
          </p:cNvGraphicFramePr>
          <p:nvPr/>
        </p:nvGraphicFramePr>
        <p:xfrm>
          <a:off x="925513" y="1354138"/>
          <a:ext cx="7593012" cy="965200"/>
        </p:xfrm>
        <a:graphic>
          <a:graphicData uri="http://schemas.openxmlformats.org/presentationml/2006/ole">
            <mc:AlternateContent xmlns:mc="http://schemas.openxmlformats.org/markup-compatibility/2006">
              <mc:Choice xmlns:v="urn:schemas-microsoft-com:vml" Requires="v">
                <p:oleObj spid="_x0000_s20567" name="公式" r:id="rId3" imgW="4038600" imgH="482600" progId="Equation.3">
                  <p:embed/>
                </p:oleObj>
              </mc:Choice>
              <mc:Fallback>
                <p:oleObj name="公式" r:id="rId3" imgW="4038600" imgH="482600" progId="Equation.3">
                  <p:embed/>
                  <p:pic>
                    <p:nvPicPr>
                      <p:cNvPr id="0" name="图片 205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513" y="1354138"/>
                        <a:ext cx="7593012"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84" name="Rectangle 16"/>
          <p:cNvSpPr>
            <a:spLocks noChangeArrowheads="1"/>
          </p:cNvSpPr>
          <p:nvPr/>
        </p:nvSpPr>
        <p:spPr bwMode="auto">
          <a:xfrm>
            <a:off x="841375" y="2403475"/>
            <a:ext cx="74834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nSpc>
                <a:spcPct val="125000"/>
              </a:lnSpc>
            </a:pPr>
            <a:r>
              <a:rPr lang="zh-CN" altLang="en-US" sz="2400">
                <a:solidFill>
                  <a:srgbClr val="000000"/>
                </a:solidFill>
                <a:latin typeface="Times New Roman" panose="02020603050405020304" pitchFamily="18" charset="0"/>
              </a:rPr>
              <a:t>曲线如图示：</a:t>
            </a:r>
          </a:p>
          <a:p>
            <a:pPr>
              <a:lnSpc>
                <a:spcPct val="125000"/>
              </a:lnSpc>
            </a:pPr>
            <a:r>
              <a:rPr lang="zh-CN" altLang="en-US" sz="2400">
                <a:solidFill>
                  <a:srgbClr val="000000"/>
                </a:solidFill>
                <a:latin typeface="Times New Roman" panose="02020603050405020304" pitchFamily="18" charset="0"/>
              </a:rPr>
              <a:t>①</a:t>
            </a:r>
            <a:r>
              <a:rPr lang="en-US" altLang="zh-CN" sz="2400" i="1">
                <a:solidFill>
                  <a:srgbClr val="000000"/>
                </a:solidFill>
                <a:latin typeface="Times New Roman" panose="02020603050405020304" pitchFamily="18" charset="0"/>
              </a:rPr>
              <a:t>μ</a:t>
            </a:r>
            <a:r>
              <a:rPr lang="en-US" altLang="zh-CN" sz="2400">
                <a:solidFill>
                  <a:srgbClr val="000000"/>
                </a:solidFill>
                <a:latin typeface="Times New Roman" panose="02020603050405020304" pitchFamily="18" charset="0"/>
              </a:rPr>
              <a:t>= -1</a:t>
            </a:r>
            <a:r>
              <a:rPr lang="zh-CN" altLang="en-US" sz="2400">
                <a:solidFill>
                  <a:srgbClr val="000000"/>
                </a:solidFill>
                <a:latin typeface="Times New Roman" panose="02020603050405020304" pitchFamily="18" charset="0"/>
              </a:rPr>
              <a:t>，</a:t>
            </a:r>
            <a:r>
              <a:rPr lang="en-US" altLang="zh-CN" sz="2400">
                <a:solidFill>
                  <a:srgbClr val="000000"/>
                </a:solidFill>
                <a:latin typeface="Times New Roman" panose="02020603050405020304" pitchFamily="18" charset="0"/>
              </a:rPr>
              <a:t>σ=0.5 </a:t>
            </a:r>
            <a:r>
              <a:rPr lang="zh-CN" altLang="en-US" sz="2400">
                <a:solidFill>
                  <a:srgbClr val="000000"/>
                </a:solidFill>
                <a:latin typeface="Times New Roman" panose="02020603050405020304" pitchFamily="18" charset="0"/>
              </a:rPr>
              <a:t>；  ②</a:t>
            </a:r>
            <a:r>
              <a:rPr lang="en-US" altLang="zh-CN" sz="2400" i="1">
                <a:solidFill>
                  <a:srgbClr val="000000"/>
                </a:solidFill>
                <a:latin typeface="Times New Roman" panose="02020603050405020304" pitchFamily="18" charset="0"/>
              </a:rPr>
              <a:t>μ</a:t>
            </a:r>
            <a:r>
              <a:rPr lang="en-US" altLang="zh-CN" sz="2400">
                <a:solidFill>
                  <a:srgbClr val="000000"/>
                </a:solidFill>
                <a:latin typeface="Times New Roman" panose="02020603050405020304" pitchFamily="18" charset="0"/>
              </a:rPr>
              <a:t>= 0</a:t>
            </a:r>
            <a:r>
              <a:rPr lang="zh-CN" altLang="en-US" sz="2400">
                <a:solidFill>
                  <a:srgbClr val="000000"/>
                </a:solidFill>
                <a:latin typeface="Times New Roman" panose="02020603050405020304" pitchFamily="18" charset="0"/>
              </a:rPr>
              <a:t>，</a:t>
            </a:r>
            <a:r>
              <a:rPr lang="en-US" altLang="zh-CN" sz="2400">
                <a:solidFill>
                  <a:srgbClr val="000000"/>
                </a:solidFill>
                <a:latin typeface="Times New Roman" panose="02020603050405020304" pitchFamily="18" charset="0"/>
              </a:rPr>
              <a:t>σ=1 </a:t>
            </a:r>
            <a:r>
              <a:rPr lang="zh-CN" altLang="en-US" sz="2400">
                <a:solidFill>
                  <a:srgbClr val="000000"/>
                </a:solidFill>
                <a:latin typeface="Times New Roman" panose="02020603050405020304" pitchFamily="18" charset="0"/>
              </a:rPr>
              <a:t>； ③</a:t>
            </a:r>
            <a:r>
              <a:rPr lang="en-US" altLang="zh-CN" sz="2400" i="1">
                <a:solidFill>
                  <a:srgbClr val="000000"/>
                </a:solidFill>
                <a:latin typeface="Times New Roman" panose="02020603050405020304" pitchFamily="18" charset="0"/>
              </a:rPr>
              <a:t>μ</a:t>
            </a:r>
            <a:r>
              <a:rPr lang="en-US" altLang="zh-CN" sz="2400">
                <a:solidFill>
                  <a:srgbClr val="000000"/>
                </a:solidFill>
                <a:latin typeface="Times New Roman" panose="02020603050405020304" pitchFamily="18" charset="0"/>
              </a:rPr>
              <a:t>= 1</a:t>
            </a:r>
            <a:r>
              <a:rPr lang="zh-CN" altLang="en-US" sz="2400">
                <a:solidFill>
                  <a:srgbClr val="000000"/>
                </a:solidFill>
                <a:latin typeface="Times New Roman" panose="02020603050405020304" pitchFamily="18" charset="0"/>
              </a:rPr>
              <a:t>，</a:t>
            </a:r>
            <a:r>
              <a:rPr lang="en-US" altLang="zh-CN" sz="2400">
                <a:solidFill>
                  <a:srgbClr val="000000"/>
                </a:solidFill>
                <a:latin typeface="Times New Roman" panose="02020603050405020304" pitchFamily="18" charset="0"/>
              </a:rPr>
              <a:t>σ=2 .</a:t>
            </a:r>
          </a:p>
        </p:txBody>
      </p:sp>
      <p:pic>
        <p:nvPicPr>
          <p:cNvPr id="32783" name="Picture 15" descr="未命名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913" y="3660775"/>
            <a:ext cx="8591550" cy="2803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783"/>
                                        </p:tgtEl>
                                        <p:attrNameLst>
                                          <p:attrName>style.visibility</p:attrName>
                                        </p:attrNameLst>
                                      </p:cBhvr>
                                      <p:to>
                                        <p:strVal val="visible"/>
                                      </p:to>
                                    </p:set>
                                    <p:animEffect transition="in" filter="fade">
                                      <p:cBhvr>
                                        <p:cTn id="7" dur="500"/>
                                        <p:tgtEl>
                                          <p:spTgt spid="327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20" name="Rectangle 28"/>
          <p:cNvSpPr>
            <a:spLocks noChangeArrowheads="1"/>
          </p:cNvSpPr>
          <p:nvPr/>
        </p:nvSpPr>
        <p:spPr bwMode="auto">
          <a:xfrm>
            <a:off x="631825" y="298450"/>
            <a:ext cx="3892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r>
              <a:rPr lang="zh-CN" altLang="en-US" sz="2400">
                <a:solidFill>
                  <a:srgbClr val="000000"/>
                </a:solidFill>
                <a:latin typeface="Times New Roman" panose="02020603050405020304" pitchFamily="18" charset="0"/>
              </a:rPr>
              <a:t>一维正态曲线的性质：</a:t>
            </a:r>
          </a:p>
        </p:txBody>
      </p:sp>
      <p:sp>
        <p:nvSpPr>
          <p:cNvPr id="33822" name="Rectangle 30"/>
          <p:cNvSpPr>
            <a:spLocks noChangeArrowheads="1"/>
          </p:cNvSpPr>
          <p:nvPr/>
        </p:nvSpPr>
        <p:spPr bwMode="auto">
          <a:xfrm>
            <a:off x="465138" y="1230313"/>
            <a:ext cx="44497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a:t>
            </a:r>
            <a:r>
              <a:rPr lang="en-US" altLang="zh-CN" sz="2400">
                <a:solidFill>
                  <a:srgbClr val="000000"/>
                </a:solidFill>
                <a:latin typeface="Times New Roman" panose="02020603050405020304" pitchFamily="18" charset="0"/>
              </a:rPr>
              <a:t>2</a:t>
            </a:r>
            <a:r>
              <a:rPr lang="zh-CN" altLang="en-US" sz="2400">
                <a:solidFill>
                  <a:srgbClr val="000000"/>
                </a:solidFill>
                <a:latin typeface="Times New Roman" panose="02020603050405020304" pitchFamily="18" charset="0"/>
              </a:rPr>
              <a:t>）曲线关于直线 </a:t>
            </a:r>
            <a:r>
              <a:rPr lang="en-US" altLang="zh-CN" sz="2400" i="1">
                <a:solidFill>
                  <a:srgbClr val="000000"/>
                </a:solidFill>
                <a:latin typeface="Times New Roman" panose="02020603050405020304" pitchFamily="18" charset="0"/>
              </a:rPr>
              <a:t>x </a:t>
            </a:r>
            <a:r>
              <a:rPr lang="en-US" altLang="zh-CN" sz="2400">
                <a:solidFill>
                  <a:srgbClr val="000000"/>
                </a:solidFill>
                <a:latin typeface="Times New Roman" panose="02020603050405020304" pitchFamily="18" charset="0"/>
              </a:rPr>
              <a:t>=</a:t>
            </a:r>
            <a:r>
              <a:rPr lang="en-US" altLang="zh-CN" sz="2400" i="1">
                <a:solidFill>
                  <a:srgbClr val="000000"/>
                </a:solidFill>
                <a:latin typeface="Times New Roman" panose="02020603050405020304" pitchFamily="18" charset="0"/>
              </a:rPr>
              <a:t>μ</a:t>
            </a:r>
            <a:r>
              <a:rPr lang="zh-CN" altLang="en-US" sz="2400">
                <a:solidFill>
                  <a:srgbClr val="000000"/>
                </a:solidFill>
                <a:latin typeface="Times New Roman" panose="02020603050405020304" pitchFamily="18" charset="0"/>
              </a:rPr>
              <a:t>对称。</a:t>
            </a:r>
          </a:p>
        </p:txBody>
      </p:sp>
      <p:sp>
        <p:nvSpPr>
          <p:cNvPr id="33823" name="Rectangle 31"/>
          <p:cNvSpPr>
            <a:spLocks noChangeArrowheads="1"/>
          </p:cNvSpPr>
          <p:nvPr/>
        </p:nvSpPr>
        <p:spPr bwMode="auto">
          <a:xfrm>
            <a:off x="452438" y="1677988"/>
            <a:ext cx="5059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a:t>
            </a:r>
            <a:r>
              <a:rPr lang="en-US" altLang="zh-CN" sz="2400">
                <a:solidFill>
                  <a:srgbClr val="000000"/>
                </a:solidFill>
                <a:latin typeface="Times New Roman" panose="02020603050405020304" pitchFamily="18" charset="0"/>
              </a:rPr>
              <a:t>3</a:t>
            </a:r>
            <a:r>
              <a:rPr lang="zh-CN" altLang="en-US" sz="2400">
                <a:solidFill>
                  <a:srgbClr val="000000"/>
                </a:solidFill>
                <a:latin typeface="Times New Roman" panose="02020603050405020304" pitchFamily="18" charset="0"/>
              </a:rPr>
              <a:t>）当 </a:t>
            </a:r>
            <a:r>
              <a:rPr lang="en-US" altLang="zh-CN" sz="2400" i="1">
                <a:solidFill>
                  <a:srgbClr val="000000"/>
                </a:solidFill>
                <a:latin typeface="Times New Roman" panose="02020603050405020304" pitchFamily="18" charset="0"/>
              </a:rPr>
              <a:t>x </a:t>
            </a:r>
            <a:r>
              <a:rPr lang="en-US" altLang="zh-CN" sz="2400">
                <a:solidFill>
                  <a:srgbClr val="000000"/>
                </a:solidFill>
                <a:latin typeface="Times New Roman" panose="02020603050405020304" pitchFamily="18" charset="0"/>
              </a:rPr>
              <a:t>=</a:t>
            </a:r>
            <a:r>
              <a:rPr lang="en-US" altLang="zh-CN" sz="2400" i="1">
                <a:solidFill>
                  <a:srgbClr val="000000"/>
                </a:solidFill>
                <a:latin typeface="Times New Roman" panose="02020603050405020304" pitchFamily="18" charset="0"/>
              </a:rPr>
              <a:t>μ</a:t>
            </a:r>
            <a:r>
              <a:rPr lang="zh-CN" altLang="en-US" sz="2400">
                <a:solidFill>
                  <a:srgbClr val="000000"/>
                </a:solidFill>
                <a:latin typeface="Times New Roman" panose="02020603050405020304" pitchFamily="18" charset="0"/>
              </a:rPr>
              <a:t>时，曲线位于最高点。</a:t>
            </a:r>
          </a:p>
        </p:txBody>
      </p:sp>
      <p:sp>
        <p:nvSpPr>
          <p:cNvPr id="33830" name="Rectangle 38"/>
          <p:cNvSpPr>
            <a:spLocks noChangeArrowheads="1"/>
          </p:cNvSpPr>
          <p:nvPr/>
        </p:nvSpPr>
        <p:spPr bwMode="auto">
          <a:xfrm>
            <a:off x="452438" y="2066925"/>
            <a:ext cx="869156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nSpc>
                <a:spcPct val="125000"/>
              </a:lnSpc>
            </a:pPr>
            <a:r>
              <a:rPr lang="zh-CN" altLang="en-US" sz="2400">
                <a:solidFill>
                  <a:srgbClr val="000000"/>
                </a:solidFill>
                <a:latin typeface="Times New Roman" panose="02020603050405020304" pitchFamily="18" charset="0"/>
              </a:rPr>
              <a:t>（</a:t>
            </a:r>
            <a:r>
              <a:rPr lang="en-US" altLang="zh-CN" sz="2400">
                <a:solidFill>
                  <a:srgbClr val="000000"/>
                </a:solidFill>
                <a:latin typeface="Times New Roman" panose="02020603050405020304" pitchFamily="18" charset="0"/>
              </a:rPr>
              <a:t>4</a:t>
            </a:r>
            <a:r>
              <a:rPr lang="zh-CN" altLang="en-US" sz="2400">
                <a:solidFill>
                  <a:srgbClr val="000000"/>
                </a:solidFill>
                <a:latin typeface="Times New Roman" panose="02020603050405020304" pitchFamily="18" charset="0"/>
              </a:rPr>
              <a:t>）当</a:t>
            </a:r>
            <a:r>
              <a:rPr lang="en-US" altLang="zh-CN" sz="2400" i="1">
                <a:solidFill>
                  <a:srgbClr val="000000"/>
                </a:solidFill>
                <a:latin typeface="Times New Roman" panose="02020603050405020304" pitchFamily="18" charset="0"/>
              </a:rPr>
              <a:t>x</a:t>
            </a:r>
            <a:r>
              <a:rPr lang="zh-CN" altLang="en-US" sz="2400">
                <a:solidFill>
                  <a:srgbClr val="000000"/>
                </a:solidFill>
                <a:latin typeface="Times New Roman" panose="02020603050405020304" pitchFamily="18" charset="0"/>
              </a:rPr>
              <a:t>＜</a:t>
            </a:r>
            <a:r>
              <a:rPr lang="en-US" altLang="zh-CN" sz="2400" i="1">
                <a:solidFill>
                  <a:srgbClr val="000000"/>
                </a:solidFill>
                <a:latin typeface="Times New Roman" panose="02020603050405020304" pitchFamily="18" charset="0"/>
              </a:rPr>
              <a:t>μ</a:t>
            </a:r>
            <a:r>
              <a:rPr lang="zh-CN" altLang="en-US" sz="2400">
                <a:solidFill>
                  <a:srgbClr val="000000"/>
                </a:solidFill>
                <a:latin typeface="Times New Roman" panose="02020603050405020304" pitchFamily="18" charset="0"/>
              </a:rPr>
              <a:t>时，曲线上升；当</a:t>
            </a:r>
            <a:r>
              <a:rPr lang="en-US" altLang="zh-CN" sz="2400" i="1">
                <a:solidFill>
                  <a:srgbClr val="000000"/>
                </a:solidFill>
                <a:latin typeface="Times New Roman" panose="02020603050405020304" pitchFamily="18" charset="0"/>
              </a:rPr>
              <a:t>x</a:t>
            </a:r>
            <a:r>
              <a:rPr lang="zh-CN" altLang="en-US" sz="2400">
                <a:solidFill>
                  <a:srgbClr val="000000"/>
                </a:solidFill>
                <a:latin typeface="Times New Roman" panose="02020603050405020304" pitchFamily="18" charset="0"/>
              </a:rPr>
              <a:t>＞</a:t>
            </a:r>
            <a:r>
              <a:rPr lang="en-US" altLang="zh-CN" sz="2400" i="1">
                <a:solidFill>
                  <a:srgbClr val="000000"/>
                </a:solidFill>
                <a:latin typeface="Times New Roman" panose="02020603050405020304" pitchFamily="18" charset="0"/>
              </a:rPr>
              <a:t>μ</a:t>
            </a:r>
            <a:r>
              <a:rPr lang="zh-CN" altLang="en-US" sz="2400">
                <a:solidFill>
                  <a:srgbClr val="000000"/>
                </a:solidFill>
                <a:latin typeface="Times New Roman" panose="02020603050405020304" pitchFamily="18" charset="0"/>
              </a:rPr>
              <a:t>时，曲线下降</a:t>
            </a:r>
            <a:r>
              <a:rPr lang="en-US" altLang="zh-CN" sz="2400">
                <a:solidFill>
                  <a:srgbClr val="000000"/>
                </a:solidFill>
                <a:latin typeface="Times New Roman" panose="02020603050405020304" pitchFamily="18" charset="0"/>
              </a:rPr>
              <a:t>.</a:t>
            </a:r>
            <a:r>
              <a:rPr lang="zh-CN" altLang="en-US" sz="2400">
                <a:solidFill>
                  <a:srgbClr val="000000"/>
                </a:solidFill>
                <a:latin typeface="Times New Roman" panose="02020603050405020304" pitchFamily="18" charset="0"/>
              </a:rPr>
              <a:t>并且当曲</a:t>
            </a:r>
          </a:p>
          <a:p>
            <a:pPr>
              <a:lnSpc>
                <a:spcPct val="125000"/>
              </a:lnSpc>
            </a:pPr>
            <a:r>
              <a:rPr lang="zh-CN" altLang="en-US" sz="2400">
                <a:solidFill>
                  <a:srgbClr val="000000"/>
                </a:solidFill>
                <a:latin typeface="Times New Roman" panose="02020603050405020304" pitchFamily="18" charset="0"/>
              </a:rPr>
              <a:t>线向左、右两边无限延伸时，以</a:t>
            </a:r>
            <a:r>
              <a:rPr lang="en-US" altLang="zh-CN" sz="2400" i="1">
                <a:solidFill>
                  <a:srgbClr val="000000"/>
                </a:solidFill>
                <a:latin typeface="Times New Roman" panose="02020603050405020304" pitchFamily="18" charset="0"/>
              </a:rPr>
              <a:t>x</a:t>
            </a:r>
            <a:r>
              <a:rPr lang="zh-CN" altLang="en-US" sz="2400">
                <a:solidFill>
                  <a:srgbClr val="000000"/>
                </a:solidFill>
                <a:latin typeface="Times New Roman" panose="02020603050405020304" pitchFamily="18" charset="0"/>
              </a:rPr>
              <a:t>轴为渐近线，向它无限靠近。</a:t>
            </a:r>
          </a:p>
        </p:txBody>
      </p:sp>
      <p:sp>
        <p:nvSpPr>
          <p:cNvPr id="33833" name="Rectangle 41"/>
          <p:cNvSpPr>
            <a:spLocks noChangeArrowheads="1"/>
          </p:cNvSpPr>
          <p:nvPr/>
        </p:nvSpPr>
        <p:spPr bwMode="auto">
          <a:xfrm>
            <a:off x="473075" y="800100"/>
            <a:ext cx="5632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pPr eaLnBrk="0" hangingPunct="0"/>
            <a:r>
              <a:rPr lang="zh-CN" altLang="en-US" sz="2400">
                <a:solidFill>
                  <a:srgbClr val="000000"/>
                </a:solidFill>
                <a:latin typeface="Times New Roman" panose="02020603050405020304" pitchFamily="18" charset="0"/>
              </a:rPr>
              <a:t>（</a:t>
            </a:r>
            <a:r>
              <a:rPr lang="en-US" altLang="zh-CN" sz="2400">
                <a:solidFill>
                  <a:srgbClr val="000000"/>
                </a:solidFill>
                <a:latin typeface="Times New Roman" panose="02020603050405020304" pitchFamily="18" charset="0"/>
              </a:rPr>
              <a:t>1</a:t>
            </a:r>
            <a:r>
              <a:rPr lang="zh-CN" altLang="en-US" sz="2400">
                <a:solidFill>
                  <a:srgbClr val="000000"/>
                </a:solidFill>
                <a:latin typeface="Times New Roman" panose="02020603050405020304" pitchFamily="18" charset="0"/>
              </a:rPr>
              <a:t>）曲线在 </a:t>
            </a:r>
            <a:r>
              <a:rPr lang="en-US" altLang="zh-CN" sz="2400" i="1">
                <a:solidFill>
                  <a:srgbClr val="000000"/>
                </a:solidFill>
                <a:latin typeface="Times New Roman" panose="02020603050405020304" pitchFamily="18" charset="0"/>
              </a:rPr>
              <a:t>x </a:t>
            </a:r>
            <a:r>
              <a:rPr lang="zh-CN" altLang="en-US" sz="2400">
                <a:solidFill>
                  <a:srgbClr val="000000"/>
                </a:solidFill>
                <a:latin typeface="Times New Roman" panose="02020603050405020304" pitchFamily="18" charset="0"/>
              </a:rPr>
              <a:t>轴的上方，与</a:t>
            </a:r>
            <a:r>
              <a:rPr lang="en-US" altLang="zh-CN" sz="2400" i="1">
                <a:solidFill>
                  <a:srgbClr val="000000"/>
                </a:solidFill>
                <a:latin typeface="Times New Roman" panose="02020603050405020304" pitchFamily="18" charset="0"/>
              </a:rPr>
              <a:t>x</a:t>
            </a:r>
            <a:r>
              <a:rPr lang="zh-CN" altLang="en-US" sz="2400">
                <a:solidFill>
                  <a:srgbClr val="000000"/>
                </a:solidFill>
                <a:latin typeface="Times New Roman" panose="02020603050405020304" pitchFamily="18" charset="0"/>
              </a:rPr>
              <a:t>轴不相交。</a:t>
            </a:r>
          </a:p>
        </p:txBody>
      </p:sp>
      <p:sp>
        <p:nvSpPr>
          <p:cNvPr id="33834" name="Rectangle 42"/>
          <p:cNvSpPr>
            <a:spLocks noChangeArrowheads="1"/>
          </p:cNvSpPr>
          <p:nvPr/>
        </p:nvSpPr>
        <p:spPr bwMode="auto">
          <a:xfrm>
            <a:off x="5508104" y="3395336"/>
            <a:ext cx="3600400" cy="28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pPr>
              <a:lnSpc>
                <a:spcPct val="125000"/>
              </a:lnSpc>
            </a:pPr>
            <a:r>
              <a:rPr lang="zh-CN" altLang="en-US" sz="2400" dirty="0">
                <a:solidFill>
                  <a:srgbClr val="000000"/>
                </a:solidFill>
                <a:latin typeface="Times New Roman" panose="02020603050405020304" pitchFamily="18" charset="0"/>
              </a:rPr>
              <a:t>（</a:t>
            </a:r>
            <a:r>
              <a:rPr lang="en-US" altLang="zh-CN" sz="2400" dirty="0">
                <a:solidFill>
                  <a:srgbClr val="000000"/>
                </a:solidFill>
                <a:latin typeface="Times New Roman" panose="02020603050405020304" pitchFamily="18" charset="0"/>
              </a:rPr>
              <a:t>5</a:t>
            </a:r>
            <a:r>
              <a:rPr lang="zh-CN" altLang="en-US" sz="2400" dirty="0">
                <a:solidFill>
                  <a:srgbClr val="000000"/>
                </a:solidFill>
                <a:latin typeface="Times New Roman" panose="02020603050405020304" pitchFamily="18" charset="0"/>
              </a:rPr>
              <a:t>）</a:t>
            </a:r>
            <a:r>
              <a:rPr lang="en-US" altLang="zh-CN" sz="2400" i="1" dirty="0">
                <a:solidFill>
                  <a:srgbClr val="000000"/>
                </a:solidFill>
                <a:latin typeface="Times New Roman" panose="02020603050405020304" pitchFamily="18" charset="0"/>
              </a:rPr>
              <a:t>μ</a:t>
            </a:r>
            <a:r>
              <a:rPr lang="zh-CN" altLang="en-US" sz="2400" dirty="0">
                <a:solidFill>
                  <a:srgbClr val="000000"/>
                </a:solidFill>
                <a:latin typeface="Times New Roman" panose="02020603050405020304" pitchFamily="18" charset="0"/>
              </a:rPr>
              <a:t>一定时，</a:t>
            </a:r>
            <a:r>
              <a:rPr lang="zh-CN" altLang="en-US" sz="2400" dirty="0" smtClean="0">
                <a:solidFill>
                  <a:srgbClr val="000000"/>
                </a:solidFill>
                <a:latin typeface="Times New Roman" panose="02020603050405020304" pitchFamily="18" charset="0"/>
              </a:rPr>
              <a:t>曲线的</a:t>
            </a:r>
            <a:endParaRPr lang="en-US" altLang="zh-CN" sz="2400" dirty="0" smtClean="0">
              <a:solidFill>
                <a:srgbClr val="000000"/>
              </a:solidFill>
              <a:latin typeface="Times New Roman" panose="02020603050405020304" pitchFamily="18" charset="0"/>
            </a:endParaRPr>
          </a:p>
          <a:p>
            <a:pPr>
              <a:lnSpc>
                <a:spcPct val="125000"/>
              </a:lnSpc>
            </a:pPr>
            <a:r>
              <a:rPr lang="zh-CN" altLang="en-US" sz="2400" dirty="0" smtClean="0">
                <a:solidFill>
                  <a:srgbClr val="000000"/>
                </a:solidFill>
                <a:latin typeface="Times New Roman" panose="02020603050405020304" pitchFamily="18" charset="0"/>
              </a:rPr>
              <a:t>形状</a:t>
            </a:r>
            <a:r>
              <a:rPr lang="zh-CN" altLang="en-US" sz="2400" dirty="0">
                <a:solidFill>
                  <a:srgbClr val="000000"/>
                </a:solidFill>
                <a:latin typeface="Times New Roman" panose="02020603050405020304" pitchFamily="18" charset="0"/>
              </a:rPr>
              <a:t>由</a:t>
            </a:r>
            <a:r>
              <a:rPr lang="en-US" altLang="zh-CN" sz="2400" i="1" dirty="0">
                <a:solidFill>
                  <a:srgbClr val="000000"/>
                </a:solidFill>
                <a:latin typeface="Times New Roman" panose="02020603050405020304" pitchFamily="18" charset="0"/>
              </a:rPr>
              <a:t>σ</a:t>
            </a:r>
            <a:r>
              <a:rPr lang="zh-CN" altLang="en-US" sz="2400" dirty="0">
                <a:solidFill>
                  <a:srgbClr val="000000"/>
                </a:solidFill>
                <a:latin typeface="Times New Roman" panose="02020603050405020304" pitchFamily="18" charset="0"/>
              </a:rPr>
              <a:t>确定。</a:t>
            </a:r>
            <a:r>
              <a:rPr lang="en-US" altLang="zh-CN" sz="2400" i="1" dirty="0">
                <a:solidFill>
                  <a:srgbClr val="000000"/>
                </a:solidFill>
                <a:latin typeface="Times New Roman" panose="02020603050405020304" pitchFamily="18" charset="0"/>
              </a:rPr>
              <a:t>σ</a:t>
            </a:r>
            <a:r>
              <a:rPr lang="zh-CN" altLang="en-US" sz="2400" dirty="0" smtClean="0">
                <a:solidFill>
                  <a:srgbClr val="000000"/>
                </a:solidFill>
                <a:latin typeface="Times New Roman" panose="02020603050405020304" pitchFamily="18" charset="0"/>
              </a:rPr>
              <a:t>越大，</a:t>
            </a:r>
            <a:endParaRPr lang="en-US" altLang="zh-CN" sz="2400" dirty="0" smtClean="0">
              <a:solidFill>
                <a:srgbClr val="000000"/>
              </a:solidFill>
              <a:latin typeface="Times New Roman" panose="02020603050405020304" pitchFamily="18" charset="0"/>
            </a:endParaRPr>
          </a:p>
          <a:p>
            <a:pPr>
              <a:lnSpc>
                <a:spcPct val="125000"/>
              </a:lnSpc>
            </a:pPr>
            <a:r>
              <a:rPr lang="zh-CN" altLang="en-US" sz="2400" dirty="0" smtClean="0">
                <a:solidFill>
                  <a:srgbClr val="000000"/>
                </a:solidFill>
                <a:latin typeface="Times New Roman" panose="02020603050405020304" pitchFamily="18" charset="0"/>
              </a:rPr>
              <a:t>曲线</a:t>
            </a:r>
            <a:r>
              <a:rPr lang="zh-CN" altLang="en-US" sz="2400" dirty="0">
                <a:solidFill>
                  <a:srgbClr val="000000"/>
                </a:solidFill>
                <a:latin typeface="Times New Roman" panose="02020603050405020304" pitchFamily="18" charset="0"/>
              </a:rPr>
              <a:t>越“矮胖”，</a:t>
            </a:r>
            <a:r>
              <a:rPr lang="zh-CN" altLang="en-US" sz="2400" dirty="0" smtClean="0">
                <a:solidFill>
                  <a:srgbClr val="000000"/>
                </a:solidFill>
                <a:latin typeface="Times New Roman" panose="02020603050405020304" pitchFamily="18" charset="0"/>
              </a:rPr>
              <a:t>表示</a:t>
            </a:r>
            <a:endParaRPr lang="en-US" altLang="zh-CN" sz="2400" dirty="0" smtClean="0">
              <a:solidFill>
                <a:srgbClr val="000000"/>
              </a:solidFill>
              <a:latin typeface="Times New Roman" panose="02020603050405020304" pitchFamily="18" charset="0"/>
            </a:endParaRPr>
          </a:p>
          <a:p>
            <a:pPr>
              <a:lnSpc>
                <a:spcPct val="125000"/>
              </a:lnSpc>
            </a:pPr>
            <a:r>
              <a:rPr lang="zh-CN" altLang="en-US" sz="2400" dirty="0" smtClean="0">
                <a:solidFill>
                  <a:srgbClr val="000000"/>
                </a:solidFill>
                <a:latin typeface="Times New Roman" panose="02020603050405020304" pitchFamily="18" charset="0"/>
              </a:rPr>
              <a:t>总体</a:t>
            </a:r>
            <a:r>
              <a:rPr lang="zh-CN" altLang="en-US" sz="2400" dirty="0">
                <a:solidFill>
                  <a:srgbClr val="000000"/>
                </a:solidFill>
                <a:latin typeface="Times New Roman" panose="02020603050405020304" pitchFamily="18" charset="0"/>
              </a:rPr>
              <a:t>的分布越分散</a:t>
            </a:r>
            <a:r>
              <a:rPr lang="zh-CN" altLang="en-US" sz="2400" dirty="0" smtClean="0">
                <a:solidFill>
                  <a:srgbClr val="000000"/>
                </a:solidFill>
                <a:latin typeface="Times New Roman" panose="02020603050405020304" pitchFamily="18" charset="0"/>
              </a:rPr>
              <a:t>；</a:t>
            </a:r>
            <a:r>
              <a:rPr lang="en-US" altLang="zh-CN" sz="2400" i="1" dirty="0" smtClean="0">
                <a:solidFill>
                  <a:srgbClr val="000000"/>
                </a:solidFill>
                <a:latin typeface="Times New Roman" panose="02020603050405020304" pitchFamily="18" charset="0"/>
              </a:rPr>
              <a:t>σ</a:t>
            </a:r>
            <a:r>
              <a:rPr lang="zh-CN" altLang="en-US" sz="2400" dirty="0">
                <a:solidFill>
                  <a:srgbClr val="000000"/>
                </a:solidFill>
                <a:latin typeface="Times New Roman" panose="02020603050405020304" pitchFamily="18" charset="0"/>
              </a:rPr>
              <a:t>越</a:t>
            </a:r>
            <a:r>
              <a:rPr lang="zh-CN" altLang="en-US" sz="2400" dirty="0" smtClean="0">
                <a:solidFill>
                  <a:srgbClr val="000000"/>
                </a:solidFill>
                <a:latin typeface="Times New Roman" panose="02020603050405020304" pitchFamily="18" charset="0"/>
              </a:rPr>
              <a:t>小，曲线</a:t>
            </a:r>
            <a:r>
              <a:rPr lang="zh-CN" altLang="en-US" sz="2400" dirty="0">
                <a:solidFill>
                  <a:srgbClr val="000000"/>
                </a:solidFill>
                <a:latin typeface="Times New Roman" panose="02020603050405020304" pitchFamily="18" charset="0"/>
              </a:rPr>
              <a:t>越</a:t>
            </a:r>
            <a:r>
              <a:rPr lang="zh-CN" altLang="en-US" sz="2400" dirty="0" smtClean="0">
                <a:solidFill>
                  <a:srgbClr val="000000"/>
                </a:solidFill>
                <a:latin typeface="Times New Roman" panose="02020603050405020304" pitchFamily="18" charset="0"/>
              </a:rPr>
              <a:t>“瘦高”，</a:t>
            </a:r>
            <a:endParaRPr lang="zh-CN" altLang="en-US" sz="2400" dirty="0">
              <a:solidFill>
                <a:srgbClr val="000000"/>
              </a:solidFill>
              <a:latin typeface="Times New Roman" panose="02020603050405020304" pitchFamily="18" charset="0"/>
            </a:endParaRPr>
          </a:p>
          <a:p>
            <a:pPr>
              <a:lnSpc>
                <a:spcPct val="125000"/>
              </a:lnSpc>
            </a:pPr>
            <a:r>
              <a:rPr lang="zh-CN" altLang="en-US" sz="2400" dirty="0">
                <a:solidFill>
                  <a:srgbClr val="000000"/>
                </a:solidFill>
                <a:latin typeface="Times New Roman" panose="02020603050405020304" pitchFamily="18" charset="0"/>
              </a:rPr>
              <a:t>表示总体的分布越集中。 </a:t>
            </a:r>
          </a:p>
        </p:txBody>
      </p:sp>
      <p:pic>
        <p:nvPicPr>
          <p:cNvPr id="33835" name="Picture 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3182938"/>
            <a:ext cx="5194300" cy="343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24" name="Object 8"/>
          <p:cNvGraphicFramePr>
            <a:graphicFrameLocks noChangeAspect="1"/>
          </p:cNvGraphicFramePr>
          <p:nvPr/>
        </p:nvGraphicFramePr>
        <p:xfrm>
          <a:off x="1322388" y="882650"/>
          <a:ext cx="5894387" cy="1425575"/>
        </p:xfrm>
        <a:graphic>
          <a:graphicData uri="http://schemas.openxmlformats.org/presentationml/2006/ole">
            <mc:AlternateContent xmlns:mc="http://schemas.openxmlformats.org/markup-compatibility/2006">
              <mc:Choice xmlns:v="urn:schemas-microsoft-com:vml" Requires="v">
                <p:oleObj spid="_x0000_s21674" name="公式" r:id="rId3" imgW="2895600" imgH="711200" progId="Equation.3">
                  <p:embed/>
                </p:oleObj>
              </mc:Choice>
              <mc:Fallback>
                <p:oleObj name="公式" r:id="rId3" imgW="2895600" imgH="711200" progId="Equation.3">
                  <p:embed/>
                  <p:pic>
                    <p:nvPicPr>
                      <p:cNvPr id="0" name="图片 215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2388" y="882650"/>
                        <a:ext cx="5894387" cy="1425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46" name="Rectangle 30"/>
          <p:cNvSpPr>
            <a:spLocks noChangeArrowheads="1"/>
          </p:cNvSpPr>
          <p:nvPr/>
        </p:nvSpPr>
        <p:spPr bwMode="auto">
          <a:xfrm>
            <a:off x="393700" y="414190"/>
            <a:ext cx="1584386"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r>
              <a:rPr lang="en-US" altLang="zh-CN" sz="2400" b="1" dirty="0">
                <a:solidFill>
                  <a:srgbClr val="0070C0"/>
                </a:solidFill>
                <a:latin typeface="Times New Roman" panose="02020603050405020304" pitchFamily="18" charset="0"/>
              </a:rPr>
              <a:t>4</a:t>
            </a:r>
            <a:r>
              <a:rPr lang="zh-CN" altLang="en-US" sz="2400" b="1" dirty="0">
                <a:solidFill>
                  <a:srgbClr val="0070C0"/>
                </a:solidFill>
                <a:latin typeface="Times New Roman" panose="02020603050405020304" pitchFamily="18" charset="0"/>
              </a:rPr>
              <a:t>）</a:t>
            </a:r>
            <a:r>
              <a:rPr lang="en-US" altLang="zh-CN" sz="2400" b="1" dirty="0">
                <a:solidFill>
                  <a:srgbClr val="0070C0"/>
                </a:solidFill>
                <a:latin typeface="Times New Roman" panose="02020603050405020304" pitchFamily="18" charset="0"/>
              </a:rPr>
              <a:t>3</a:t>
            </a:r>
            <a:r>
              <a:rPr lang="el-GR" altLang="zh-CN" sz="2400" b="1" dirty="0">
                <a:solidFill>
                  <a:srgbClr val="0070C0"/>
                </a:solidFill>
                <a:latin typeface="Times New Roman" panose="02020603050405020304" pitchFamily="18" charset="0"/>
              </a:rPr>
              <a:t>σ</a:t>
            </a:r>
            <a:r>
              <a:rPr lang="zh-CN" altLang="en-US" sz="2400" b="1" dirty="0">
                <a:solidFill>
                  <a:srgbClr val="0070C0"/>
                </a:solidFill>
                <a:latin typeface="Times New Roman" panose="02020603050405020304" pitchFamily="18" charset="0"/>
              </a:rPr>
              <a:t>规则</a:t>
            </a:r>
          </a:p>
        </p:txBody>
      </p:sp>
      <p:sp>
        <p:nvSpPr>
          <p:cNvPr id="34849" name="Rectangle 33"/>
          <p:cNvSpPr>
            <a:spLocks noChangeArrowheads="1"/>
          </p:cNvSpPr>
          <p:nvPr/>
        </p:nvSpPr>
        <p:spPr bwMode="auto">
          <a:xfrm>
            <a:off x="4724400" y="2851150"/>
            <a:ext cx="4241800" cy="239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nSpc>
                <a:spcPct val="125000"/>
              </a:lnSpc>
            </a:pPr>
            <a:r>
              <a:rPr lang="zh-CN" altLang="en-US" sz="2400">
                <a:solidFill>
                  <a:srgbClr val="000000"/>
                </a:solidFill>
                <a:latin typeface="Times New Roman" panose="02020603050405020304" pitchFamily="18" charset="0"/>
              </a:rPr>
              <a:t>即：绝大部分样本都落在了</a:t>
            </a:r>
          </a:p>
          <a:p>
            <a:pPr>
              <a:lnSpc>
                <a:spcPct val="125000"/>
              </a:lnSpc>
            </a:pPr>
            <a:r>
              <a:rPr lang="zh-CN" altLang="en-US" sz="2400">
                <a:solidFill>
                  <a:srgbClr val="000000"/>
                </a:solidFill>
                <a:latin typeface="Times New Roman" panose="02020603050405020304" pitchFamily="18" charset="0"/>
              </a:rPr>
              <a:t>均值</a:t>
            </a:r>
            <a:r>
              <a:rPr lang="el-GR" altLang="zh-CN" sz="2400" i="1">
                <a:solidFill>
                  <a:srgbClr val="000000"/>
                </a:solidFill>
                <a:latin typeface="Times New Roman" panose="02020603050405020304" pitchFamily="18" charset="0"/>
                <a:cs typeface="Times New Roman" panose="02020603050405020304" pitchFamily="18" charset="0"/>
              </a:rPr>
              <a:t>μ</a:t>
            </a:r>
            <a:r>
              <a:rPr lang="zh-CN" altLang="en-US" sz="2400">
                <a:solidFill>
                  <a:srgbClr val="000000"/>
                </a:solidFill>
                <a:latin typeface="Times New Roman" panose="02020603050405020304" pitchFamily="18" charset="0"/>
              </a:rPr>
              <a:t>附近</a:t>
            </a:r>
            <a:r>
              <a:rPr lang="en-US" altLang="en-US" sz="2400">
                <a:solidFill>
                  <a:srgbClr val="000000"/>
                </a:solidFill>
                <a:latin typeface="Times New Roman" panose="02020603050405020304" pitchFamily="18" charset="0"/>
              </a:rPr>
              <a:t>±</a:t>
            </a:r>
            <a:r>
              <a:rPr lang="en-US" altLang="zh-CN" sz="2400">
                <a:solidFill>
                  <a:srgbClr val="000000"/>
                </a:solidFill>
                <a:latin typeface="Times New Roman" panose="02020603050405020304" pitchFamily="18" charset="0"/>
              </a:rPr>
              <a:t>3</a:t>
            </a:r>
            <a:r>
              <a:rPr lang="el-GR" altLang="zh-CN" sz="2400" i="1">
                <a:solidFill>
                  <a:srgbClr val="000000"/>
                </a:solidFill>
                <a:latin typeface="Times New Roman" panose="02020603050405020304" pitchFamily="18" charset="0"/>
                <a:cs typeface="Times New Roman" panose="02020603050405020304" pitchFamily="18" charset="0"/>
              </a:rPr>
              <a:t>σ</a:t>
            </a:r>
            <a:r>
              <a:rPr lang="zh-CN" altLang="en-US" sz="2400">
                <a:solidFill>
                  <a:srgbClr val="000000"/>
                </a:solidFill>
                <a:latin typeface="Times New Roman" panose="02020603050405020304" pitchFamily="18" charset="0"/>
              </a:rPr>
              <a:t>的范围内，</a:t>
            </a:r>
          </a:p>
          <a:p>
            <a:pPr>
              <a:lnSpc>
                <a:spcPct val="125000"/>
              </a:lnSpc>
            </a:pPr>
            <a:r>
              <a:rPr lang="zh-CN" altLang="en-US" sz="2400">
                <a:solidFill>
                  <a:srgbClr val="000000"/>
                </a:solidFill>
                <a:latin typeface="Times New Roman" panose="02020603050405020304" pitchFamily="18" charset="0"/>
              </a:rPr>
              <a:t>因此正态密度曲线完全可由</a:t>
            </a:r>
          </a:p>
          <a:p>
            <a:pPr>
              <a:lnSpc>
                <a:spcPct val="125000"/>
              </a:lnSpc>
            </a:pPr>
            <a:r>
              <a:rPr lang="zh-CN" altLang="en-US" sz="2400">
                <a:solidFill>
                  <a:srgbClr val="000000"/>
                </a:solidFill>
                <a:latin typeface="Times New Roman" panose="02020603050405020304" pitchFamily="18" charset="0"/>
              </a:rPr>
              <a:t>均值和方差来确定，常简记</a:t>
            </a:r>
          </a:p>
          <a:p>
            <a:pPr>
              <a:lnSpc>
                <a:spcPct val="130000"/>
              </a:lnSpc>
            </a:pPr>
            <a:r>
              <a:rPr lang="zh-CN" altLang="en-US" sz="2400">
                <a:solidFill>
                  <a:srgbClr val="000000"/>
                </a:solidFill>
                <a:latin typeface="Times New Roman" panose="02020603050405020304" pitchFamily="18" charset="0"/>
              </a:rPr>
              <a:t>为：</a:t>
            </a:r>
          </a:p>
        </p:txBody>
      </p:sp>
      <p:grpSp>
        <p:nvGrpSpPr>
          <p:cNvPr id="34854" name="Group 38"/>
          <p:cNvGrpSpPr/>
          <p:nvPr/>
        </p:nvGrpSpPr>
        <p:grpSpPr bwMode="auto">
          <a:xfrm>
            <a:off x="4906963" y="5500688"/>
            <a:ext cx="2773362" cy="496887"/>
            <a:chOff x="3384" y="3465"/>
            <a:chExt cx="1747" cy="313"/>
          </a:xfrm>
        </p:grpSpPr>
        <p:graphicFrame>
          <p:nvGraphicFramePr>
            <p:cNvPr id="34820" name="Object 4"/>
            <p:cNvGraphicFramePr>
              <a:graphicFrameLocks noChangeAspect="1"/>
            </p:cNvGraphicFramePr>
            <p:nvPr/>
          </p:nvGraphicFramePr>
          <p:xfrm>
            <a:off x="4344" y="3490"/>
            <a:ext cx="787" cy="288"/>
          </p:xfrm>
          <a:graphic>
            <a:graphicData uri="http://schemas.openxmlformats.org/presentationml/2006/ole">
              <mc:AlternateContent xmlns:mc="http://schemas.openxmlformats.org/markup-compatibility/2006">
                <mc:Choice xmlns:v="urn:schemas-microsoft-com:vml" Requires="v">
                  <p:oleObj spid="_x0000_s21675" name="公式" r:id="rId5" imgW="596900" imgH="228600" progId="Equation.3">
                    <p:embed/>
                  </p:oleObj>
                </mc:Choice>
                <mc:Fallback>
                  <p:oleObj name="公式" r:id="rId5" imgW="596900" imgH="228600" progId="Equation.3">
                    <p:embed/>
                    <p:pic>
                      <p:nvPicPr>
                        <p:cNvPr id="0" name="图片 2157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4" y="3490"/>
                          <a:ext cx="787"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51" name="Rectangle 35"/>
            <p:cNvSpPr>
              <a:spLocks noChangeArrowheads="1"/>
            </p:cNvSpPr>
            <p:nvPr/>
          </p:nvSpPr>
          <p:spPr bwMode="auto">
            <a:xfrm>
              <a:off x="3384" y="3465"/>
              <a:ext cx="99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indent="60960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i="1">
                  <a:solidFill>
                    <a:srgbClr val="000000"/>
                  </a:solidFill>
                  <a:latin typeface="Times New Roman" panose="02020603050405020304" pitchFamily="18" charset="0"/>
                </a:rPr>
                <a:t>p</a:t>
              </a:r>
              <a:r>
                <a:rPr lang="en-US" altLang="zh-CN" sz="2400">
                  <a:solidFill>
                    <a:srgbClr val="000000"/>
                  </a:solidFill>
                  <a:latin typeface="Times New Roman" panose="02020603050405020304" pitchFamily="18" charset="0"/>
                </a:rPr>
                <a:t>(</a:t>
              </a:r>
              <a:r>
                <a:rPr lang="en-US" altLang="zh-CN" sz="2400" i="1">
                  <a:solidFill>
                    <a:srgbClr val="000000"/>
                  </a:solidFill>
                  <a:latin typeface="Times New Roman" panose="02020603050405020304" pitchFamily="18" charset="0"/>
                </a:rPr>
                <a:t>x</a:t>
              </a:r>
              <a:r>
                <a:rPr lang="en-US" altLang="zh-CN" sz="2400">
                  <a:solidFill>
                    <a:srgbClr val="000000"/>
                  </a:solidFill>
                  <a:latin typeface="Times New Roman" panose="02020603050405020304" pitchFamily="18" charset="0"/>
                </a:rPr>
                <a:t>)</a:t>
              </a:r>
              <a:r>
                <a:rPr lang="zh-CN" altLang="en-US" sz="2400">
                  <a:solidFill>
                    <a:srgbClr val="000000"/>
                  </a:solidFill>
                  <a:latin typeface="Times New Roman" panose="02020603050405020304" pitchFamily="18" charset="0"/>
                </a:rPr>
                <a:t>～</a:t>
              </a:r>
            </a:p>
          </p:txBody>
        </p:sp>
      </p:grpSp>
      <p:pic>
        <p:nvPicPr>
          <p:cNvPr id="34853" name="Picture 3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5588" y="2547938"/>
            <a:ext cx="4346575" cy="361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49"/>
                                        </p:tgtEl>
                                        <p:attrNameLst>
                                          <p:attrName>style.visibility</p:attrName>
                                        </p:attrNameLst>
                                      </p:cBhvr>
                                      <p:to>
                                        <p:strVal val="visible"/>
                                      </p:to>
                                    </p:set>
                                    <p:animEffect transition="in" filter="fade">
                                      <p:cBhvr>
                                        <p:cTn id="7" dur="500"/>
                                        <p:tgtEl>
                                          <p:spTgt spid="34849"/>
                                        </p:tgtEl>
                                      </p:cBhvr>
                                    </p:animEffect>
                                  </p:childTnLst>
                                </p:cTn>
                              </p:par>
                              <p:par>
                                <p:cTn id="8" presetID="10" presetClass="entr" presetSubtype="0" fill="hold" nodeType="withEffect">
                                  <p:stCondLst>
                                    <p:cond delay="0"/>
                                  </p:stCondLst>
                                  <p:childTnLst>
                                    <p:set>
                                      <p:cBhvr>
                                        <p:cTn id="9" dur="1" fill="hold">
                                          <p:stCondLst>
                                            <p:cond delay="0"/>
                                          </p:stCondLst>
                                        </p:cTn>
                                        <p:tgtEl>
                                          <p:spTgt spid="34854"/>
                                        </p:tgtEl>
                                        <p:attrNameLst>
                                          <p:attrName>style.visibility</p:attrName>
                                        </p:attrNameLst>
                                      </p:cBhvr>
                                      <p:to>
                                        <p:strVal val="visible"/>
                                      </p:to>
                                    </p:set>
                                    <p:animEffect transition="in" filter="fade">
                                      <p:cBhvr>
                                        <p:cTn id="10" dur="500"/>
                                        <p:tgtEl>
                                          <p:spTgt spid="34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4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83" name="Object 19"/>
          <p:cNvGraphicFramePr>
            <a:graphicFrameLocks noChangeAspect="1"/>
          </p:cNvGraphicFramePr>
          <p:nvPr/>
        </p:nvGraphicFramePr>
        <p:xfrm>
          <a:off x="4700588" y="114300"/>
          <a:ext cx="4432300" cy="852488"/>
        </p:xfrm>
        <a:graphic>
          <a:graphicData uri="http://schemas.openxmlformats.org/presentationml/2006/ole">
            <mc:AlternateContent xmlns:mc="http://schemas.openxmlformats.org/markup-compatibility/2006">
              <mc:Choice xmlns:v="urn:schemas-microsoft-com:vml" Requires="v">
                <p:oleObj spid="_x0000_s23030" name="公式" r:id="rId3" imgW="3048000" imgH="482600" progId="Equation.3">
                  <p:embed/>
                </p:oleObj>
              </mc:Choice>
              <mc:Fallback>
                <p:oleObj name="公式" r:id="rId3" imgW="3048000" imgH="482600" progId="Equation.3">
                  <p:embed/>
                  <p:pic>
                    <p:nvPicPr>
                      <p:cNvPr id="0" name="图片 227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0588" y="114300"/>
                        <a:ext cx="4432300" cy="852488"/>
                      </a:xfrm>
                      <a:prstGeom prst="rect">
                        <a:avLst/>
                      </a:prstGeom>
                      <a:solidFill>
                        <a:srgbClr val="FFCC99">
                          <a:alpha val="71001"/>
                        </a:srgbClr>
                      </a:solidFill>
                    </p:spPr>
                  </p:pic>
                </p:oleObj>
              </mc:Fallback>
            </mc:AlternateContent>
          </a:graphicData>
        </a:graphic>
      </p:graphicFrame>
      <p:sp>
        <p:nvSpPr>
          <p:cNvPr id="36868" name="Rectangle 4"/>
          <p:cNvSpPr>
            <a:spLocks noChangeArrowheads="1"/>
          </p:cNvSpPr>
          <p:nvPr/>
        </p:nvSpPr>
        <p:spPr bwMode="auto">
          <a:xfrm>
            <a:off x="292100" y="596752"/>
            <a:ext cx="50323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r>
              <a:rPr lang="en-US" altLang="zh-CN" sz="2400" b="1" dirty="0">
                <a:solidFill>
                  <a:srgbClr val="0070C0"/>
                </a:solidFill>
                <a:latin typeface="Times New Roman" panose="02020603050405020304" pitchFamily="18" charset="0"/>
              </a:rPr>
              <a:t>5</a:t>
            </a:r>
            <a:r>
              <a:rPr lang="zh-CN" altLang="en-US" sz="2400" b="1" dirty="0">
                <a:solidFill>
                  <a:srgbClr val="0070C0"/>
                </a:solidFill>
                <a:latin typeface="Times New Roman" panose="02020603050405020304" pitchFamily="18" charset="0"/>
              </a:rPr>
              <a:t>）多变量（</a:t>
            </a:r>
            <a:r>
              <a:rPr lang="en-US" altLang="zh-CN" sz="2400" b="1" i="1" dirty="0">
                <a:solidFill>
                  <a:srgbClr val="0070C0"/>
                </a:solidFill>
                <a:latin typeface="Times New Roman" panose="02020603050405020304" pitchFamily="18" charset="0"/>
              </a:rPr>
              <a:t>n</a:t>
            </a:r>
            <a:r>
              <a:rPr lang="zh-CN" altLang="en-US" sz="2400" b="1" dirty="0">
                <a:solidFill>
                  <a:srgbClr val="0070C0"/>
                </a:solidFill>
                <a:latin typeface="Times New Roman" panose="02020603050405020304" pitchFamily="18" charset="0"/>
              </a:rPr>
              <a:t>维）正态随机向量</a:t>
            </a:r>
          </a:p>
        </p:txBody>
      </p:sp>
      <p:sp>
        <p:nvSpPr>
          <p:cNvPr id="36869" name="Rectangle 5"/>
          <p:cNvSpPr>
            <a:spLocks noChangeArrowheads="1"/>
          </p:cNvSpPr>
          <p:nvPr/>
        </p:nvSpPr>
        <p:spPr bwMode="auto">
          <a:xfrm>
            <a:off x="935038" y="1184275"/>
            <a:ext cx="2619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密度函数定义为：</a:t>
            </a:r>
          </a:p>
        </p:txBody>
      </p:sp>
      <p:sp>
        <p:nvSpPr>
          <p:cNvPr id="36875" name="Rectangle 11"/>
          <p:cNvSpPr>
            <a:spLocks noChangeArrowheads="1"/>
          </p:cNvSpPr>
          <p:nvPr/>
        </p:nvSpPr>
        <p:spPr bwMode="auto">
          <a:xfrm>
            <a:off x="0" y="1717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endParaRPr lang="zh-CN" altLang="en-US" sz="2400">
              <a:solidFill>
                <a:srgbClr val="000000"/>
              </a:solidFill>
              <a:latin typeface="Times New Roman" panose="02020603050405020304" pitchFamily="18" charset="0"/>
            </a:endParaRPr>
          </a:p>
        </p:txBody>
      </p:sp>
      <p:grpSp>
        <p:nvGrpSpPr>
          <p:cNvPr id="36903" name="Group 39"/>
          <p:cNvGrpSpPr/>
          <p:nvPr/>
        </p:nvGrpSpPr>
        <p:grpSpPr bwMode="auto">
          <a:xfrm>
            <a:off x="336550" y="2740025"/>
            <a:ext cx="6015038" cy="517525"/>
            <a:chOff x="212" y="1726"/>
            <a:chExt cx="3789" cy="326"/>
          </a:xfrm>
        </p:grpSpPr>
        <p:sp>
          <p:nvSpPr>
            <p:cNvPr id="36876" name="Rectangle 12"/>
            <p:cNvSpPr>
              <a:spLocks noChangeArrowheads="1"/>
            </p:cNvSpPr>
            <p:nvPr/>
          </p:nvSpPr>
          <p:spPr bwMode="auto">
            <a:xfrm>
              <a:off x="212" y="1746"/>
              <a:ext cx="378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r>
                <a:rPr lang="zh-CN" altLang="en-US" sz="2400">
                  <a:solidFill>
                    <a:srgbClr val="000000"/>
                  </a:solidFill>
                  <a:latin typeface="Times New Roman" panose="02020603050405020304" pitchFamily="18" charset="0"/>
                </a:rPr>
                <a:t>式中：                         ；                            ；</a:t>
              </a:r>
            </a:p>
          </p:txBody>
        </p:sp>
        <p:graphicFrame>
          <p:nvGraphicFramePr>
            <p:cNvPr id="36873" name="Object 9"/>
            <p:cNvGraphicFramePr>
              <a:graphicFrameLocks noChangeAspect="1"/>
            </p:cNvGraphicFramePr>
            <p:nvPr/>
          </p:nvGraphicFramePr>
          <p:xfrm>
            <a:off x="765" y="1732"/>
            <a:ext cx="1263" cy="320"/>
          </p:xfrm>
          <a:graphic>
            <a:graphicData uri="http://schemas.openxmlformats.org/presentationml/2006/ole">
              <mc:AlternateContent xmlns:mc="http://schemas.openxmlformats.org/markup-compatibility/2006">
                <mc:Choice xmlns:v="urn:schemas-microsoft-com:vml" Requires="v">
                  <p:oleObj spid="_x0000_s23031" name="公式" r:id="rId5" imgW="1002665" imgH="254000" progId="Equation.3">
                    <p:embed/>
                  </p:oleObj>
                </mc:Choice>
                <mc:Fallback>
                  <p:oleObj name="公式" r:id="rId5" imgW="1002665" imgH="254000" progId="Equation.3">
                    <p:embed/>
                    <p:pic>
                      <p:nvPicPr>
                        <p:cNvPr id="0" name="图片 227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5" y="1732"/>
                          <a:ext cx="1263"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2" name="Object 8"/>
            <p:cNvGraphicFramePr>
              <a:graphicFrameLocks noChangeAspect="1"/>
            </p:cNvGraphicFramePr>
            <p:nvPr/>
          </p:nvGraphicFramePr>
          <p:xfrm>
            <a:off x="2189" y="1726"/>
            <a:ext cx="1375" cy="320"/>
          </p:xfrm>
          <a:graphic>
            <a:graphicData uri="http://schemas.openxmlformats.org/presentationml/2006/ole">
              <mc:AlternateContent xmlns:mc="http://schemas.openxmlformats.org/markup-compatibility/2006">
                <mc:Choice xmlns:v="urn:schemas-microsoft-com:vml" Requires="v">
                  <p:oleObj spid="_x0000_s23032" name="公式" r:id="rId7" imgW="1091565" imgH="254000" progId="Equation.3">
                    <p:embed/>
                  </p:oleObj>
                </mc:Choice>
                <mc:Fallback>
                  <p:oleObj name="公式" r:id="rId7" imgW="1091565" imgH="254000" progId="Equation.3">
                    <p:embed/>
                    <p:pic>
                      <p:nvPicPr>
                        <p:cNvPr id="0" name="图片 227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89" y="1726"/>
                          <a:ext cx="1375"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6878" name="Rectangle 14"/>
          <p:cNvSpPr>
            <a:spLocks noChangeArrowheads="1"/>
          </p:cNvSpPr>
          <p:nvPr/>
        </p:nvSpPr>
        <p:spPr bwMode="auto">
          <a:xfrm>
            <a:off x="1252538" y="5029200"/>
            <a:ext cx="4060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400">
                <a:solidFill>
                  <a:srgbClr val="000000"/>
                </a:solidFill>
                <a:latin typeface="Times New Roman" panose="02020603050405020304" pitchFamily="18" charset="0"/>
              </a:rPr>
              <a:t>|</a:t>
            </a:r>
            <a:r>
              <a:rPr lang="en-US" altLang="zh-CN" sz="2400" b="1" i="1">
                <a:solidFill>
                  <a:srgbClr val="000000"/>
                </a:solidFill>
                <a:latin typeface="Times New Roman" panose="02020603050405020304" pitchFamily="18" charset="0"/>
              </a:rPr>
              <a:t>C</a:t>
            </a:r>
            <a:r>
              <a:rPr lang="en-US" altLang="zh-CN" sz="2400">
                <a:solidFill>
                  <a:srgbClr val="000000"/>
                </a:solidFill>
                <a:latin typeface="Times New Roman" panose="02020603050405020304" pitchFamily="18" charset="0"/>
              </a:rPr>
              <a:t>|</a:t>
            </a:r>
            <a:r>
              <a:rPr lang="zh-CN" altLang="en-US" sz="2400">
                <a:solidFill>
                  <a:srgbClr val="000000"/>
                </a:solidFill>
                <a:latin typeface="Times New Roman" panose="02020603050405020304" pitchFamily="18" charset="0"/>
              </a:rPr>
              <a:t>：协方差矩阵</a:t>
            </a:r>
            <a:r>
              <a:rPr lang="en-US" altLang="zh-CN" sz="2400" b="1" i="1">
                <a:solidFill>
                  <a:srgbClr val="000000"/>
                </a:solidFill>
                <a:latin typeface="Times New Roman" panose="02020603050405020304" pitchFamily="18" charset="0"/>
              </a:rPr>
              <a:t>C</a:t>
            </a:r>
            <a:r>
              <a:rPr lang="zh-CN" altLang="en-US" sz="2400">
                <a:solidFill>
                  <a:srgbClr val="000000"/>
                </a:solidFill>
                <a:latin typeface="Times New Roman" panose="02020603050405020304" pitchFamily="18" charset="0"/>
              </a:rPr>
              <a:t>的行列式。</a:t>
            </a:r>
          </a:p>
        </p:txBody>
      </p:sp>
      <p:sp>
        <p:nvSpPr>
          <p:cNvPr id="36879" name="Rectangle 15"/>
          <p:cNvSpPr>
            <a:spLocks noChangeArrowheads="1"/>
          </p:cNvSpPr>
          <p:nvPr/>
        </p:nvSpPr>
        <p:spPr bwMode="auto">
          <a:xfrm>
            <a:off x="441325" y="5521325"/>
            <a:ext cx="876141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eaLnBrk="0" hangingPunct="0">
              <a:lnSpc>
                <a:spcPct val="125000"/>
              </a:lnSpc>
            </a:pPr>
            <a:r>
              <a:rPr lang="en-US" altLang="zh-CN" sz="2400">
                <a:solidFill>
                  <a:srgbClr val="000000"/>
                </a:solidFill>
                <a:latin typeface="Times New Roman" panose="02020603050405020304" pitchFamily="18" charset="0"/>
              </a:rPr>
              <a:t>        </a:t>
            </a:r>
            <a:r>
              <a:rPr lang="zh-CN" altLang="en-US" sz="2400">
                <a:solidFill>
                  <a:srgbClr val="000000"/>
                </a:solidFill>
                <a:latin typeface="Times New Roman" panose="02020603050405020304" pitchFamily="18" charset="0"/>
              </a:rPr>
              <a:t>多维正态密度函数完全由它的均值 </a:t>
            </a:r>
            <a:r>
              <a:rPr lang="en-US" altLang="zh-CN" sz="2400" b="1" i="1">
                <a:solidFill>
                  <a:srgbClr val="000000"/>
                </a:solidFill>
                <a:latin typeface="Times New Roman" panose="02020603050405020304" pitchFamily="18" charset="0"/>
              </a:rPr>
              <a:t>M</a:t>
            </a:r>
            <a:r>
              <a:rPr lang="en-US" altLang="zh-CN" sz="2400" i="1">
                <a:solidFill>
                  <a:srgbClr val="000000"/>
                </a:solidFill>
                <a:latin typeface="Times New Roman" panose="02020603050405020304" pitchFamily="18" charset="0"/>
              </a:rPr>
              <a:t> </a:t>
            </a:r>
            <a:r>
              <a:rPr lang="zh-CN" altLang="en-US" sz="2400">
                <a:solidFill>
                  <a:srgbClr val="000000"/>
                </a:solidFill>
                <a:latin typeface="Times New Roman" panose="02020603050405020304" pitchFamily="18" charset="0"/>
              </a:rPr>
              <a:t>和协方差矩阵</a:t>
            </a:r>
            <a:r>
              <a:rPr lang="en-US" altLang="zh-CN" sz="2400" b="1" i="1">
                <a:solidFill>
                  <a:srgbClr val="000000"/>
                </a:solidFill>
                <a:latin typeface="Times New Roman" panose="02020603050405020304" pitchFamily="18" charset="0"/>
              </a:rPr>
              <a:t>C</a:t>
            </a:r>
            <a:r>
              <a:rPr lang="zh-CN" altLang="en-US" sz="2400">
                <a:solidFill>
                  <a:srgbClr val="000000"/>
                </a:solidFill>
                <a:latin typeface="Times New Roman" panose="02020603050405020304" pitchFamily="18" charset="0"/>
              </a:rPr>
              <a:t>所</a:t>
            </a:r>
          </a:p>
          <a:p>
            <a:pPr eaLnBrk="0" hangingPunct="0">
              <a:lnSpc>
                <a:spcPct val="125000"/>
              </a:lnSpc>
            </a:pPr>
            <a:r>
              <a:rPr lang="zh-CN" altLang="en-US" sz="2400">
                <a:solidFill>
                  <a:srgbClr val="000000"/>
                </a:solidFill>
                <a:latin typeface="Times New Roman" panose="02020603050405020304" pitchFamily="18" charset="0"/>
              </a:rPr>
              <a:t>确定，简记为：</a:t>
            </a:r>
            <a:r>
              <a:rPr lang="en-US" altLang="zh-CN" sz="2400" i="1">
                <a:solidFill>
                  <a:srgbClr val="000000"/>
                </a:solidFill>
                <a:latin typeface="Times New Roman" panose="02020603050405020304" pitchFamily="18" charset="0"/>
              </a:rPr>
              <a:t>p</a:t>
            </a:r>
            <a:r>
              <a:rPr lang="en-US" altLang="zh-CN" sz="2400">
                <a:solidFill>
                  <a:srgbClr val="000000"/>
                </a:solidFill>
                <a:latin typeface="Times New Roman" panose="02020603050405020304" pitchFamily="18" charset="0"/>
              </a:rPr>
              <a:t>(</a:t>
            </a:r>
            <a:r>
              <a:rPr lang="en-US" altLang="zh-CN" sz="2400" b="1" i="1">
                <a:solidFill>
                  <a:srgbClr val="000000"/>
                </a:solidFill>
                <a:latin typeface="Times New Roman" panose="02020603050405020304" pitchFamily="18" charset="0"/>
              </a:rPr>
              <a:t>X</a:t>
            </a:r>
            <a:r>
              <a:rPr lang="en-US" altLang="zh-CN" sz="2400">
                <a:solidFill>
                  <a:srgbClr val="000000"/>
                </a:solidFill>
                <a:latin typeface="Times New Roman" panose="02020603050405020304" pitchFamily="18" charset="0"/>
              </a:rPr>
              <a:t>)</a:t>
            </a:r>
            <a:r>
              <a:rPr lang="zh-CN" altLang="en-US" sz="2400">
                <a:solidFill>
                  <a:srgbClr val="000000"/>
                </a:solidFill>
                <a:latin typeface="Times New Roman" panose="02020603050405020304" pitchFamily="18" charset="0"/>
              </a:rPr>
              <a:t>～</a:t>
            </a:r>
            <a:r>
              <a:rPr lang="en-US" altLang="zh-CN" sz="2400" i="1">
                <a:solidFill>
                  <a:srgbClr val="000000"/>
                </a:solidFill>
                <a:latin typeface="Times New Roman" panose="02020603050405020304" pitchFamily="18" charset="0"/>
              </a:rPr>
              <a:t>N</a:t>
            </a:r>
            <a:r>
              <a:rPr lang="en-US" altLang="zh-CN" sz="2400">
                <a:solidFill>
                  <a:srgbClr val="000000"/>
                </a:solidFill>
                <a:latin typeface="Times New Roman" panose="02020603050405020304" pitchFamily="18" charset="0"/>
              </a:rPr>
              <a:t>( </a:t>
            </a:r>
            <a:r>
              <a:rPr lang="en-US" altLang="zh-CN" sz="2400" b="1" i="1">
                <a:solidFill>
                  <a:srgbClr val="000000"/>
                </a:solidFill>
                <a:latin typeface="Times New Roman" panose="02020603050405020304" pitchFamily="18" charset="0"/>
              </a:rPr>
              <a:t>M</a:t>
            </a:r>
            <a:r>
              <a:rPr lang="en-US" altLang="zh-CN" sz="2400" i="1">
                <a:solidFill>
                  <a:srgbClr val="000000"/>
                </a:solidFill>
                <a:latin typeface="Times New Roman" panose="02020603050405020304" pitchFamily="18" charset="0"/>
              </a:rPr>
              <a:t> </a:t>
            </a:r>
            <a:r>
              <a:rPr lang="en-US" altLang="zh-CN" sz="2400">
                <a:solidFill>
                  <a:srgbClr val="000000"/>
                </a:solidFill>
                <a:latin typeface="Times New Roman" panose="02020603050405020304" pitchFamily="18" charset="0"/>
              </a:rPr>
              <a:t>, </a:t>
            </a:r>
            <a:r>
              <a:rPr lang="en-US" altLang="zh-CN" sz="2400" b="1" i="1">
                <a:solidFill>
                  <a:srgbClr val="000000"/>
                </a:solidFill>
                <a:latin typeface="Times New Roman" panose="02020603050405020304" pitchFamily="18" charset="0"/>
              </a:rPr>
              <a:t>C</a:t>
            </a:r>
            <a:r>
              <a:rPr lang="en-US" altLang="zh-CN" sz="2400" i="1">
                <a:solidFill>
                  <a:srgbClr val="000000"/>
                </a:solidFill>
                <a:latin typeface="Times New Roman" panose="02020603050405020304" pitchFamily="18" charset="0"/>
              </a:rPr>
              <a:t> </a:t>
            </a:r>
            <a:r>
              <a:rPr lang="en-US" altLang="zh-CN" sz="2400">
                <a:solidFill>
                  <a:srgbClr val="000000"/>
                </a:solidFill>
                <a:latin typeface="Times New Roman" panose="02020603050405020304" pitchFamily="18" charset="0"/>
              </a:rPr>
              <a:t>)</a:t>
            </a:r>
          </a:p>
        </p:txBody>
      </p:sp>
      <p:graphicFrame>
        <p:nvGraphicFramePr>
          <p:cNvPr id="36871" name="Object 7"/>
          <p:cNvGraphicFramePr>
            <a:graphicFrameLocks noChangeAspect="1"/>
          </p:cNvGraphicFramePr>
          <p:nvPr/>
        </p:nvGraphicFramePr>
        <p:xfrm>
          <a:off x="1262063" y="3336925"/>
          <a:ext cx="2514600" cy="1560513"/>
        </p:xfrm>
        <a:graphic>
          <a:graphicData uri="http://schemas.openxmlformats.org/presentationml/2006/ole">
            <mc:AlternateContent xmlns:mc="http://schemas.openxmlformats.org/markup-compatibility/2006">
              <mc:Choice xmlns:v="urn:schemas-microsoft-com:vml" Requires="v">
                <p:oleObj spid="_x0000_s23033" name="公式" r:id="rId9" imgW="1257300" imgH="736600" progId="Equation.3">
                  <p:embed/>
                </p:oleObj>
              </mc:Choice>
              <mc:Fallback>
                <p:oleObj name="公式" r:id="rId9" imgW="1257300" imgH="736600" progId="Equation.3">
                  <p:embed/>
                  <p:pic>
                    <p:nvPicPr>
                      <p:cNvPr id="0" name="图片 227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62063" y="3336925"/>
                        <a:ext cx="2514600" cy="156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94" name="AutoShape 30"/>
          <p:cNvSpPr>
            <a:spLocks noChangeArrowheads="1"/>
          </p:cNvSpPr>
          <p:nvPr/>
        </p:nvSpPr>
        <p:spPr bwMode="auto">
          <a:xfrm>
            <a:off x="4581525" y="0"/>
            <a:ext cx="376238" cy="376238"/>
          </a:xfrm>
          <a:prstGeom prst="smileyFace">
            <a:avLst>
              <a:gd name="adj" fmla="val 4653"/>
            </a:avLst>
          </a:prstGeom>
          <a:solidFill>
            <a:srgbClr val="F1D6A1"/>
          </a:solidFill>
          <a:ln w="38100">
            <a:solidFill>
              <a:srgbClr val="99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a:endParaRPr lang="zh-CN" altLang="en-US" sz="2400">
              <a:solidFill>
                <a:srgbClr val="000000"/>
              </a:solidFill>
              <a:latin typeface="Times New Roman" panose="02020603050405020304" pitchFamily="18" charset="0"/>
            </a:endParaRPr>
          </a:p>
        </p:txBody>
      </p:sp>
      <p:graphicFrame>
        <p:nvGraphicFramePr>
          <p:cNvPr id="36897" name="Object 33"/>
          <p:cNvGraphicFramePr>
            <a:graphicFrameLocks noChangeAspect="1"/>
          </p:cNvGraphicFramePr>
          <p:nvPr/>
        </p:nvGraphicFramePr>
        <p:xfrm>
          <a:off x="1420813" y="1731963"/>
          <a:ext cx="7046912" cy="963612"/>
        </p:xfrm>
        <a:graphic>
          <a:graphicData uri="http://schemas.openxmlformats.org/presentationml/2006/ole">
            <mc:AlternateContent xmlns:mc="http://schemas.openxmlformats.org/markup-compatibility/2006">
              <mc:Choice xmlns:v="urn:schemas-microsoft-com:vml" Requires="v">
                <p:oleObj spid="_x0000_s23034" name="公式" r:id="rId11" imgW="3225800" imgH="482600" progId="Equation.3">
                  <p:embed/>
                </p:oleObj>
              </mc:Choice>
              <mc:Fallback>
                <p:oleObj name="公式" r:id="rId11" imgW="3225800" imgH="482600" progId="Equation.3">
                  <p:embed/>
                  <p:pic>
                    <p:nvPicPr>
                      <p:cNvPr id="0" name="图片 227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20813" y="1731963"/>
                        <a:ext cx="7046912" cy="963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01"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endParaRPr lang="zh-CN" altLang="en-US" sz="2400">
              <a:solidFill>
                <a:srgbClr val="000000"/>
              </a:solidFill>
              <a:latin typeface="Times New Roman" panose="02020603050405020304" pitchFamily="18" charset="0"/>
            </a:endParaRPr>
          </a:p>
        </p:txBody>
      </p:sp>
      <p:grpSp>
        <p:nvGrpSpPr>
          <p:cNvPr id="36902" name="Group 38"/>
          <p:cNvGrpSpPr/>
          <p:nvPr/>
        </p:nvGrpSpPr>
        <p:grpSpPr bwMode="auto">
          <a:xfrm>
            <a:off x="3890963" y="3535363"/>
            <a:ext cx="4752975" cy="1006475"/>
            <a:chOff x="2506" y="1916"/>
            <a:chExt cx="2994" cy="634"/>
          </a:xfrm>
        </p:grpSpPr>
        <p:sp>
          <p:nvSpPr>
            <p:cNvPr id="36880" name="Rectangle 16"/>
            <p:cNvSpPr>
              <a:spLocks noChangeArrowheads="1"/>
            </p:cNvSpPr>
            <p:nvPr/>
          </p:nvSpPr>
          <p:spPr bwMode="auto">
            <a:xfrm>
              <a:off x="2506" y="1916"/>
              <a:ext cx="299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pPr>
                <a:lnSpc>
                  <a:spcPct val="125000"/>
                </a:lnSpc>
              </a:pPr>
              <a:r>
                <a:rPr lang="zh-CN" altLang="en-US" sz="2400">
                  <a:solidFill>
                    <a:srgbClr val="000000"/>
                  </a:solidFill>
                  <a:latin typeface="Times New Roman" panose="02020603050405020304" pitchFamily="18" charset="0"/>
                </a:rPr>
                <a:t>为协方差矩阵，是对称正定矩阵，</a:t>
              </a:r>
            </a:p>
            <a:p>
              <a:pPr>
                <a:lnSpc>
                  <a:spcPct val="125000"/>
                </a:lnSpc>
              </a:pPr>
              <a:r>
                <a:rPr lang="zh-CN" altLang="en-US" sz="2400">
                  <a:solidFill>
                    <a:srgbClr val="000000"/>
                  </a:solidFill>
                  <a:latin typeface="Times New Roman" panose="02020603050405020304" pitchFamily="18" charset="0"/>
                </a:rPr>
                <a:t>独立元素有                 个；</a:t>
              </a:r>
            </a:p>
          </p:txBody>
        </p:sp>
        <p:graphicFrame>
          <p:nvGraphicFramePr>
            <p:cNvPr id="36900" name="Object 36"/>
            <p:cNvGraphicFramePr>
              <a:graphicFrameLocks noChangeAspect="1"/>
            </p:cNvGraphicFramePr>
            <p:nvPr/>
          </p:nvGraphicFramePr>
          <p:xfrm>
            <a:off x="3511" y="2268"/>
            <a:ext cx="811" cy="275"/>
          </p:xfrm>
          <a:graphic>
            <a:graphicData uri="http://schemas.openxmlformats.org/presentationml/2006/ole">
              <mc:AlternateContent xmlns:mc="http://schemas.openxmlformats.org/markup-compatibility/2006">
                <mc:Choice xmlns:v="urn:schemas-microsoft-com:vml" Requires="v">
                  <p:oleObj spid="_x0000_s23035" name="公式" r:id="rId13" imgW="647700" imgH="215900" progId="Equation.3">
                    <p:embed/>
                  </p:oleObj>
                </mc:Choice>
                <mc:Fallback>
                  <p:oleObj name="公式" r:id="rId13" imgW="647700" imgH="215900" progId="Equation.3">
                    <p:embed/>
                    <p:pic>
                      <p:nvPicPr>
                        <p:cNvPr id="0" name="图片 2273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11" y="2268"/>
                          <a:ext cx="811" cy="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5" name="Rectangle 7"/>
          <p:cNvSpPr>
            <a:spLocks noChangeArrowheads="1"/>
          </p:cNvSpPr>
          <p:nvPr/>
        </p:nvSpPr>
        <p:spPr bwMode="auto">
          <a:xfrm>
            <a:off x="493713" y="4105275"/>
            <a:ext cx="8650287"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nSpc>
                <a:spcPct val="125000"/>
              </a:lnSpc>
            </a:pPr>
            <a:r>
              <a:rPr lang="zh-CN" altLang="en-US" sz="2400">
                <a:solidFill>
                  <a:srgbClr val="000000"/>
                </a:solidFill>
                <a:latin typeface="Times New Roman" panose="02020603050405020304" pitchFamily="18" charset="0"/>
              </a:rPr>
              <a:t>以二维正态密度函数为例：</a:t>
            </a:r>
          </a:p>
          <a:p>
            <a:pPr eaLnBrk="0" hangingPunct="0">
              <a:lnSpc>
                <a:spcPct val="125000"/>
              </a:lnSpc>
            </a:pPr>
            <a:r>
              <a:rPr lang="zh-CN" altLang="en-US" sz="2400">
                <a:solidFill>
                  <a:srgbClr val="000000"/>
                </a:solidFill>
                <a:latin typeface="Times New Roman" panose="02020603050405020304" pitchFamily="18" charset="0"/>
              </a:rPr>
              <a:t>        等高线（等密度线）投影到</a:t>
            </a:r>
            <a:r>
              <a:rPr lang="en-US" altLang="zh-CN" sz="2400" i="1">
                <a:solidFill>
                  <a:srgbClr val="000000"/>
                </a:solidFill>
                <a:latin typeface="Times New Roman" panose="02020603050405020304" pitchFamily="18" charset="0"/>
              </a:rPr>
              <a:t>x</a:t>
            </a:r>
            <a:r>
              <a:rPr lang="en-US" altLang="zh-CN" sz="2400" baseline="-25000">
                <a:solidFill>
                  <a:srgbClr val="000000"/>
                </a:solidFill>
                <a:latin typeface="Times New Roman" panose="02020603050405020304" pitchFamily="18" charset="0"/>
              </a:rPr>
              <a:t>1</a:t>
            </a:r>
            <a:r>
              <a:rPr lang="en-US" altLang="zh-CN" sz="2400" i="1">
                <a:solidFill>
                  <a:srgbClr val="000000"/>
                </a:solidFill>
                <a:latin typeface="Times New Roman" panose="02020603050405020304" pitchFamily="18" charset="0"/>
              </a:rPr>
              <a:t>ox</a:t>
            </a:r>
            <a:r>
              <a:rPr lang="en-US" altLang="zh-CN" sz="2400" baseline="-25000">
                <a:solidFill>
                  <a:srgbClr val="000000"/>
                </a:solidFill>
                <a:latin typeface="Times New Roman" panose="02020603050405020304" pitchFamily="18" charset="0"/>
              </a:rPr>
              <a:t>2</a:t>
            </a:r>
            <a:r>
              <a:rPr lang="zh-CN" altLang="en-US" sz="2400">
                <a:solidFill>
                  <a:srgbClr val="000000"/>
                </a:solidFill>
                <a:latin typeface="Times New Roman" panose="02020603050405020304" pitchFamily="18" charset="0"/>
              </a:rPr>
              <a:t>面上为椭圆，从原点</a:t>
            </a:r>
            <a:r>
              <a:rPr lang="en-US" altLang="zh-CN" sz="2400" i="1">
                <a:solidFill>
                  <a:srgbClr val="000000"/>
                </a:solidFill>
                <a:latin typeface="Times New Roman" panose="02020603050405020304" pitchFamily="18" charset="0"/>
              </a:rPr>
              <a:t>O</a:t>
            </a:r>
            <a:r>
              <a:rPr lang="zh-CN" altLang="en-US" sz="2400">
                <a:solidFill>
                  <a:srgbClr val="000000"/>
                </a:solidFill>
                <a:latin typeface="Times New Roman" panose="02020603050405020304" pitchFamily="18" charset="0"/>
              </a:rPr>
              <a:t>到</a:t>
            </a:r>
          </a:p>
          <a:p>
            <a:pPr eaLnBrk="0" hangingPunct="0">
              <a:lnSpc>
                <a:spcPct val="125000"/>
              </a:lnSpc>
            </a:pPr>
            <a:r>
              <a:rPr lang="zh-CN" altLang="en-US" sz="2400">
                <a:solidFill>
                  <a:srgbClr val="000000"/>
                </a:solidFill>
                <a:latin typeface="Times New Roman" panose="02020603050405020304" pitchFamily="18" charset="0"/>
              </a:rPr>
              <a:t>点</a:t>
            </a:r>
            <a:r>
              <a:rPr lang="en-US" altLang="zh-CN" sz="2400" i="1">
                <a:solidFill>
                  <a:srgbClr val="000000"/>
                </a:solidFill>
                <a:latin typeface="Times New Roman" panose="02020603050405020304" pitchFamily="18" charset="0"/>
              </a:rPr>
              <a:t>M</a:t>
            </a:r>
            <a:r>
              <a:rPr lang="en-US" altLang="zh-CN" sz="2400">
                <a:solidFill>
                  <a:srgbClr val="000000"/>
                </a:solidFill>
                <a:latin typeface="Times New Roman" panose="02020603050405020304" pitchFamily="18" charset="0"/>
              </a:rPr>
              <a:t> </a:t>
            </a:r>
            <a:r>
              <a:rPr lang="zh-CN" altLang="en-US" sz="2400">
                <a:solidFill>
                  <a:srgbClr val="000000"/>
                </a:solidFill>
                <a:latin typeface="Times New Roman" panose="02020603050405020304" pitchFamily="18" charset="0"/>
              </a:rPr>
              <a:t>的向量为均值</a:t>
            </a:r>
            <a:r>
              <a:rPr lang="en-US" altLang="zh-CN" sz="2400" b="1" i="1">
                <a:solidFill>
                  <a:srgbClr val="000000"/>
                </a:solidFill>
                <a:latin typeface="Times New Roman" panose="02020603050405020304" pitchFamily="18" charset="0"/>
              </a:rPr>
              <a:t>M</a:t>
            </a:r>
            <a:r>
              <a:rPr lang="zh-CN" altLang="en-US" sz="2400">
                <a:solidFill>
                  <a:srgbClr val="000000"/>
                </a:solidFill>
                <a:latin typeface="Times New Roman" panose="02020603050405020304" pitchFamily="18" charset="0"/>
              </a:rPr>
              <a:t>。</a:t>
            </a:r>
          </a:p>
          <a:p>
            <a:pPr eaLnBrk="0" hangingPunct="0">
              <a:lnSpc>
                <a:spcPct val="125000"/>
              </a:lnSpc>
            </a:pPr>
            <a:r>
              <a:rPr lang="zh-CN" altLang="en-US" sz="2400">
                <a:solidFill>
                  <a:srgbClr val="000000"/>
                </a:solidFill>
                <a:latin typeface="Times New Roman" panose="02020603050405020304" pitchFamily="18" charset="0"/>
              </a:rPr>
              <a:t>        椭圆的位置：由均值向量</a:t>
            </a:r>
            <a:r>
              <a:rPr lang="en-US" altLang="zh-CN" sz="2400" b="1" i="1">
                <a:solidFill>
                  <a:srgbClr val="000000"/>
                </a:solidFill>
                <a:latin typeface="Times New Roman" panose="02020603050405020304" pitchFamily="18" charset="0"/>
              </a:rPr>
              <a:t>M</a:t>
            </a:r>
            <a:r>
              <a:rPr lang="zh-CN" altLang="en-US" sz="2400">
                <a:solidFill>
                  <a:srgbClr val="000000"/>
                </a:solidFill>
                <a:latin typeface="Times New Roman" panose="02020603050405020304" pitchFamily="18" charset="0"/>
              </a:rPr>
              <a:t>决定；</a:t>
            </a:r>
          </a:p>
          <a:p>
            <a:pPr eaLnBrk="0" hangingPunct="0">
              <a:lnSpc>
                <a:spcPct val="125000"/>
              </a:lnSpc>
            </a:pPr>
            <a:r>
              <a:rPr lang="zh-CN" altLang="en-US" sz="2400">
                <a:solidFill>
                  <a:srgbClr val="000000"/>
                </a:solidFill>
                <a:latin typeface="Times New Roman" panose="02020603050405020304" pitchFamily="18" charset="0"/>
              </a:rPr>
              <a:t>        椭圆的形状：由协方差矩阵</a:t>
            </a:r>
            <a:r>
              <a:rPr lang="en-US" altLang="zh-CN" sz="2400" b="1" i="1">
                <a:solidFill>
                  <a:srgbClr val="000000"/>
                </a:solidFill>
                <a:latin typeface="Times New Roman" panose="02020603050405020304" pitchFamily="18" charset="0"/>
              </a:rPr>
              <a:t>C</a:t>
            </a:r>
            <a:r>
              <a:rPr lang="zh-CN" altLang="en-US" sz="2400">
                <a:solidFill>
                  <a:srgbClr val="000000"/>
                </a:solidFill>
                <a:latin typeface="Times New Roman" panose="02020603050405020304" pitchFamily="18" charset="0"/>
              </a:rPr>
              <a:t>决定。</a:t>
            </a:r>
          </a:p>
        </p:txBody>
      </p:sp>
      <p:pic>
        <p:nvPicPr>
          <p:cNvPr id="37898"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47663"/>
            <a:ext cx="4659313" cy="4116387"/>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9"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7838" y="114300"/>
            <a:ext cx="4770437" cy="44704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37" name="Rectangle 25"/>
          <p:cNvSpPr>
            <a:spLocks noChangeArrowheads="1"/>
          </p:cNvSpPr>
          <p:nvPr/>
        </p:nvSpPr>
        <p:spPr bwMode="auto">
          <a:xfrm>
            <a:off x="938213" y="5616575"/>
            <a:ext cx="6602412"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nSpc>
                <a:spcPct val="130000"/>
              </a:lnSpc>
            </a:pPr>
            <a:r>
              <a:rPr lang="zh-CN" altLang="en-US" sz="2400">
                <a:solidFill>
                  <a:srgbClr val="000000"/>
                </a:solidFill>
                <a:latin typeface="Times New Roman" panose="02020603050405020304" pitchFamily="18" charset="0"/>
              </a:rPr>
              <a:t>协方差矩阵</a:t>
            </a:r>
            <a:r>
              <a:rPr lang="en-US" altLang="zh-CN" sz="2400" b="1" i="1">
                <a:solidFill>
                  <a:srgbClr val="000000"/>
                </a:solidFill>
                <a:latin typeface="Times New Roman" panose="02020603050405020304" pitchFamily="18" charset="0"/>
              </a:rPr>
              <a:t>C</a:t>
            </a:r>
            <a:r>
              <a:rPr lang="en-US" altLang="zh-CN" sz="2400" i="1" baseline="-25000">
                <a:solidFill>
                  <a:srgbClr val="000000"/>
                </a:solidFill>
                <a:latin typeface="Times New Roman" panose="02020603050405020304" pitchFamily="18" charset="0"/>
              </a:rPr>
              <a:t>i</a:t>
            </a:r>
            <a:r>
              <a:rPr lang="zh-CN" altLang="en-US" sz="2400">
                <a:solidFill>
                  <a:srgbClr val="000000"/>
                </a:solidFill>
                <a:latin typeface="Times New Roman" panose="02020603050405020304" pitchFamily="18" charset="0"/>
              </a:rPr>
              <a:t>：反映样本分布区域的形状；</a:t>
            </a:r>
          </a:p>
          <a:p>
            <a:pPr>
              <a:lnSpc>
                <a:spcPct val="130000"/>
              </a:lnSpc>
            </a:pPr>
            <a:r>
              <a:rPr lang="zh-CN" altLang="en-US" sz="2400">
                <a:solidFill>
                  <a:srgbClr val="000000"/>
                </a:solidFill>
                <a:latin typeface="Times New Roman" panose="02020603050405020304" pitchFamily="18" charset="0"/>
              </a:rPr>
              <a:t>均值向量</a:t>
            </a:r>
            <a:r>
              <a:rPr lang="en-US" altLang="zh-CN" sz="2400" b="1" i="1">
                <a:solidFill>
                  <a:srgbClr val="000000"/>
                </a:solidFill>
                <a:latin typeface="Times New Roman" panose="02020603050405020304" pitchFamily="18" charset="0"/>
              </a:rPr>
              <a:t>M</a:t>
            </a:r>
            <a:r>
              <a:rPr lang="en-US" altLang="zh-CN" sz="2400" i="1" baseline="-25000">
                <a:solidFill>
                  <a:srgbClr val="000000"/>
                </a:solidFill>
                <a:latin typeface="Times New Roman" panose="02020603050405020304" pitchFamily="18" charset="0"/>
              </a:rPr>
              <a:t>i</a:t>
            </a:r>
            <a:r>
              <a:rPr lang="zh-CN" altLang="en-US" sz="2400" i="1">
                <a:solidFill>
                  <a:srgbClr val="000000"/>
                </a:solidFill>
                <a:latin typeface="Times New Roman" panose="02020603050405020304" pitchFamily="18" charset="0"/>
              </a:rPr>
              <a:t>：</a:t>
            </a:r>
            <a:r>
              <a:rPr lang="zh-CN" altLang="en-US" sz="2400">
                <a:solidFill>
                  <a:srgbClr val="000000"/>
                </a:solidFill>
                <a:latin typeface="Times New Roman" panose="02020603050405020304" pitchFamily="18" charset="0"/>
              </a:rPr>
              <a:t>表明了区域中心的位置。</a:t>
            </a:r>
          </a:p>
        </p:txBody>
      </p:sp>
      <p:sp>
        <p:nvSpPr>
          <p:cNvPr id="38916" name="Rectangle 4"/>
          <p:cNvSpPr>
            <a:spLocks noChangeArrowheads="1"/>
          </p:cNvSpPr>
          <p:nvPr/>
        </p:nvSpPr>
        <p:spPr bwMode="auto">
          <a:xfrm>
            <a:off x="333375" y="369740"/>
            <a:ext cx="6069013"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r>
              <a:rPr lang="en-US" altLang="zh-CN" sz="2400" b="1" dirty="0">
                <a:solidFill>
                  <a:srgbClr val="0070C0"/>
                </a:solidFill>
                <a:latin typeface="Times New Roman" panose="02020603050405020304" pitchFamily="18" charset="0"/>
              </a:rPr>
              <a:t>2.   </a:t>
            </a:r>
            <a:r>
              <a:rPr lang="zh-CN" altLang="en-US" sz="2400" b="1" dirty="0">
                <a:solidFill>
                  <a:srgbClr val="0070C0"/>
                </a:solidFill>
                <a:latin typeface="Times New Roman" panose="02020603050405020304" pitchFamily="18" charset="0"/>
              </a:rPr>
              <a:t>正态分布的最小错误率贝叶斯决策规则</a:t>
            </a:r>
          </a:p>
        </p:txBody>
      </p:sp>
      <p:sp>
        <p:nvSpPr>
          <p:cNvPr id="38924" name="Rectangle 12"/>
          <p:cNvSpPr>
            <a:spLocks noChangeArrowheads="1"/>
          </p:cNvSpPr>
          <p:nvPr/>
        </p:nvSpPr>
        <p:spPr bwMode="auto">
          <a:xfrm>
            <a:off x="393700" y="1788965"/>
            <a:ext cx="1882544"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lgn="l">
              <a:tabLst>
                <a:tab pos="228600" algn="l"/>
              </a:tabLst>
              <a:defRPr>
                <a:solidFill>
                  <a:schemeClr val="tx1"/>
                </a:solidFill>
                <a:latin typeface="Arial" panose="020B0604020202020204" pitchFamily="34" charset="0"/>
                <a:ea typeface="宋体" panose="02010600030101010101" pitchFamily="2" charset="-122"/>
              </a:defRPr>
            </a:lvl1pPr>
            <a:lvl2pPr algn="l">
              <a:tabLst>
                <a:tab pos="228600" algn="l"/>
              </a:tabLst>
              <a:defRPr>
                <a:solidFill>
                  <a:schemeClr val="tx1"/>
                </a:solidFill>
                <a:latin typeface="Arial" panose="020B0604020202020204" pitchFamily="34" charset="0"/>
                <a:ea typeface="宋体" panose="02010600030101010101" pitchFamily="2" charset="-122"/>
              </a:defRPr>
            </a:lvl2pPr>
            <a:lvl3pPr algn="l">
              <a:tabLst>
                <a:tab pos="228600" algn="l"/>
              </a:tabLst>
              <a:defRPr>
                <a:solidFill>
                  <a:schemeClr val="tx1"/>
                </a:solidFill>
                <a:latin typeface="Arial" panose="020B0604020202020204" pitchFamily="34" charset="0"/>
                <a:ea typeface="宋体" panose="02010600030101010101" pitchFamily="2" charset="-122"/>
              </a:defRPr>
            </a:lvl3pPr>
            <a:lvl4pPr algn="l">
              <a:tabLst>
                <a:tab pos="228600" algn="l"/>
              </a:tabLst>
              <a:defRPr>
                <a:solidFill>
                  <a:schemeClr val="tx1"/>
                </a:solidFill>
                <a:latin typeface="Arial" panose="020B0604020202020204" pitchFamily="34" charset="0"/>
                <a:ea typeface="宋体" panose="02010600030101010101" pitchFamily="2" charset="-122"/>
              </a:defRPr>
            </a:lvl4pPr>
            <a:lvl5pPr algn="l">
              <a:tabLst>
                <a:tab pos="22860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22860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22860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22860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228600" algn="l"/>
              </a:tabLst>
              <a:defRPr>
                <a:solidFill>
                  <a:schemeClr val="tx1"/>
                </a:solidFill>
                <a:latin typeface="Arial" panose="020B0604020202020204" pitchFamily="34" charset="0"/>
                <a:ea typeface="宋体" panose="02010600030101010101" pitchFamily="2" charset="-122"/>
              </a:defRPr>
            </a:lvl9pPr>
          </a:lstStyle>
          <a:p>
            <a:r>
              <a:rPr lang="en-US" altLang="zh-CN" sz="2400" b="1" dirty="0">
                <a:solidFill>
                  <a:srgbClr val="0070C0"/>
                </a:solidFill>
                <a:latin typeface="Times New Roman" panose="02020603050405020304" pitchFamily="18" charset="0"/>
              </a:rPr>
              <a:t>1</a:t>
            </a:r>
            <a:r>
              <a:rPr lang="zh-CN" altLang="en-US" sz="2400" b="1" dirty="0">
                <a:solidFill>
                  <a:srgbClr val="0070C0"/>
                </a:solidFill>
                <a:latin typeface="Times New Roman" panose="02020603050405020304" pitchFamily="18" charset="0"/>
              </a:rPr>
              <a:t>）多类情况</a:t>
            </a:r>
          </a:p>
        </p:txBody>
      </p:sp>
      <p:sp>
        <p:nvSpPr>
          <p:cNvPr id="38926" name="Rectangle 14"/>
          <p:cNvSpPr>
            <a:spLocks noChangeArrowheads="1"/>
          </p:cNvSpPr>
          <p:nvPr/>
        </p:nvSpPr>
        <p:spPr bwMode="auto">
          <a:xfrm>
            <a:off x="849313" y="2271713"/>
            <a:ext cx="6302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具有</a:t>
            </a:r>
            <a:r>
              <a:rPr lang="en-US" altLang="zh-CN" sz="2400" i="1">
                <a:solidFill>
                  <a:srgbClr val="000000"/>
                </a:solidFill>
                <a:latin typeface="Times New Roman" panose="02020603050405020304" pitchFamily="18" charset="0"/>
              </a:rPr>
              <a:t>M </a:t>
            </a:r>
            <a:r>
              <a:rPr lang="zh-CN" altLang="en-US" sz="2400">
                <a:solidFill>
                  <a:srgbClr val="000000"/>
                </a:solidFill>
                <a:latin typeface="Times New Roman" panose="02020603050405020304" pitchFamily="18" charset="0"/>
              </a:rPr>
              <a:t>种模式类别的多变量正态密度函数为：</a:t>
            </a:r>
          </a:p>
        </p:txBody>
      </p:sp>
      <p:sp>
        <p:nvSpPr>
          <p:cNvPr id="38930" name="Rectangle 18"/>
          <p:cNvSpPr>
            <a:spLocks noChangeArrowheads="1"/>
          </p:cNvSpPr>
          <p:nvPr/>
        </p:nvSpPr>
        <p:spPr bwMode="auto">
          <a:xfrm>
            <a:off x="66675" y="733425"/>
            <a:ext cx="91059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indent="304800" algn="l">
              <a:tabLst>
                <a:tab pos="457200" algn="l"/>
              </a:tabLst>
              <a:defRPr>
                <a:solidFill>
                  <a:schemeClr val="tx1"/>
                </a:solidFill>
                <a:latin typeface="Arial" panose="020B0604020202020204" pitchFamily="34" charset="0"/>
                <a:ea typeface="宋体" panose="02010600030101010101" pitchFamily="2" charset="-122"/>
              </a:defRPr>
            </a:lvl1pPr>
            <a:lvl2pPr algn="l">
              <a:tabLst>
                <a:tab pos="457200" algn="l"/>
              </a:tabLst>
              <a:defRPr>
                <a:solidFill>
                  <a:schemeClr val="tx1"/>
                </a:solidFill>
                <a:latin typeface="Arial" panose="020B0604020202020204" pitchFamily="34" charset="0"/>
                <a:ea typeface="宋体" panose="02010600030101010101" pitchFamily="2" charset="-122"/>
              </a:defRPr>
            </a:lvl2pPr>
            <a:lvl3pPr algn="l">
              <a:tabLst>
                <a:tab pos="457200" algn="l"/>
              </a:tabLst>
              <a:defRPr>
                <a:solidFill>
                  <a:schemeClr val="tx1"/>
                </a:solidFill>
                <a:latin typeface="Arial" panose="020B0604020202020204" pitchFamily="34" charset="0"/>
                <a:ea typeface="宋体" panose="02010600030101010101" pitchFamily="2" charset="-122"/>
              </a:defRPr>
            </a:lvl3pPr>
            <a:lvl4pPr algn="l">
              <a:tabLst>
                <a:tab pos="457200" algn="l"/>
              </a:tabLst>
              <a:defRPr>
                <a:solidFill>
                  <a:schemeClr val="tx1"/>
                </a:solidFill>
                <a:latin typeface="Arial" panose="020B0604020202020204" pitchFamily="34" charset="0"/>
                <a:ea typeface="宋体" panose="02010600030101010101" pitchFamily="2" charset="-122"/>
              </a:defRPr>
            </a:lvl4pPr>
            <a:lvl5pPr algn="l">
              <a:tabLst>
                <a:tab pos="45720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45720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45720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45720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457200" algn="l"/>
              </a:tabLst>
              <a:defRPr>
                <a:solidFill>
                  <a:schemeClr val="tx1"/>
                </a:solidFill>
                <a:latin typeface="Arial" panose="020B0604020202020204" pitchFamily="34" charset="0"/>
                <a:ea typeface="宋体" panose="02010600030101010101" pitchFamily="2" charset="-122"/>
              </a:defRPr>
            </a:lvl9pPr>
          </a:lstStyle>
          <a:p>
            <a:pPr>
              <a:lnSpc>
                <a:spcPct val="125000"/>
              </a:lnSpc>
            </a:pPr>
            <a:r>
              <a:rPr lang="en-US" altLang="zh-CN" sz="2400">
                <a:solidFill>
                  <a:srgbClr val="000000"/>
                </a:solidFill>
                <a:latin typeface="Times New Roman" panose="02020603050405020304" pitchFamily="18" charset="0"/>
              </a:rPr>
              <a:t>        </a:t>
            </a:r>
            <a:r>
              <a:rPr lang="zh-CN" altLang="en-US" sz="2400">
                <a:solidFill>
                  <a:srgbClr val="000000"/>
                </a:solidFill>
                <a:latin typeface="Times New Roman" panose="02020603050405020304" pitchFamily="18" charset="0"/>
              </a:rPr>
              <a:t>前面介绍的</a:t>
            </a:r>
            <a:r>
              <a:rPr lang="en-US" altLang="zh-CN" sz="2400">
                <a:solidFill>
                  <a:srgbClr val="000000"/>
                </a:solidFill>
                <a:latin typeface="Times New Roman" panose="02020603050405020304" pitchFamily="18" charset="0"/>
              </a:rPr>
              <a:t>Bayes</a:t>
            </a:r>
            <a:r>
              <a:rPr lang="zh-CN" altLang="en-US" sz="2400">
                <a:solidFill>
                  <a:srgbClr val="000000"/>
                </a:solidFill>
                <a:latin typeface="Times New Roman" panose="02020603050405020304" pitchFamily="18" charset="0"/>
              </a:rPr>
              <a:t>方法事先必须求出</a:t>
            </a:r>
            <a:r>
              <a:rPr lang="en-US" altLang="zh-CN" sz="2400" i="1">
                <a:solidFill>
                  <a:srgbClr val="000000"/>
                </a:solidFill>
                <a:latin typeface="Times New Roman" panose="02020603050405020304" pitchFamily="18" charset="0"/>
              </a:rPr>
              <a:t>p</a:t>
            </a:r>
            <a:r>
              <a:rPr lang="en-US" altLang="zh-CN" sz="2400">
                <a:solidFill>
                  <a:srgbClr val="000000"/>
                </a:solidFill>
                <a:latin typeface="Times New Roman" panose="02020603050405020304" pitchFamily="18" charset="0"/>
              </a:rPr>
              <a:t>(</a:t>
            </a:r>
            <a:r>
              <a:rPr lang="en-US" altLang="zh-CN" sz="2400" b="1" i="1">
                <a:solidFill>
                  <a:srgbClr val="000000"/>
                </a:solidFill>
                <a:latin typeface="Times New Roman" panose="02020603050405020304" pitchFamily="18" charset="0"/>
              </a:rPr>
              <a:t>X</a:t>
            </a:r>
            <a:r>
              <a:rPr lang="en-US" altLang="zh-CN" sz="2400">
                <a:solidFill>
                  <a:srgbClr val="000000"/>
                </a:solidFill>
                <a:latin typeface="Times New Roman" panose="02020603050405020304" pitchFamily="18" charset="0"/>
              </a:rPr>
              <a:t>|</a:t>
            </a:r>
            <a:r>
              <a:rPr lang="el-GR" altLang="zh-CN" sz="2400" i="1">
                <a:solidFill>
                  <a:srgbClr val="000000"/>
                </a:solidFill>
                <a:latin typeface="Times New Roman" panose="02020603050405020304" pitchFamily="18" charset="0"/>
              </a:rPr>
              <a:t>ω</a:t>
            </a:r>
            <a:r>
              <a:rPr lang="el-GR" altLang="zh-CN" sz="2400" i="1" baseline="-25000">
                <a:solidFill>
                  <a:srgbClr val="000000"/>
                </a:solidFill>
                <a:latin typeface="Times New Roman" panose="02020603050405020304" pitchFamily="18" charset="0"/>
              </a:rPr>
              <a:t>i</a:t>
            </a:r>
            <a:r>
              <a:rPr lang="en-US" altLang="zh-CN" sz="2400">
                <a:solidFill>
                  <a:srgbClr val="000000"/>
                </a:solidFill>
                <a:latin typeface="Times New Roman" panose="02020603050405020304" pitchFamily="18" charset="0"/>
              </a:rPr>
              <a:t>) , </a:t>
            </a:r>
            <a:r>
              <a:rPr lang="en-US" altLang="zh-CN" sz="2400" i="1">
                <a:solidFill>
                  <a:srgbClr val="000000"/>
                </a:solidFill>
                <a:latin typeface="Times New Roman" panose="02020603050405020304" pitchFamily="18" charset="0"/>
              </a:rPr>
              <a:t>P</a:t>
            </a:r>
            <a:r>
              <a:rPr lang="en-US" altLang="zh-CN" sz="2400">
                <a:solidFill>
                  <a:srgbClr val="000000"/>
                </a:solidFill>
                <a:latin typeface="Times New Roman" panose="02020603050405020304" pitchFamily="18" charset="0"/>
              </a:rPr>
              <a:t>(</a:t>
            </a:r>
            <a:r>
              <a:rPr lang="el-GR" altLang="zh-CN" sz="2400" i="1">
                <a:solidFill>
                  <a:srgbClr val="000000"/>
                </a:solidFill>
                <a:latin typeface="Times New Roman" panose="02020603050405020304" pitchFamily="18" charset="0"/>
              </a:rPr>
              <a:t>ω</a:t>
            </a:r>
            <a:r>
              <a:rPr lang="el-GR" altLang="zh-CN" sz="2400" i="1" baseline="-25000">
                <a:solidFill>
                  <a:srgbClr val="000000"/>
                </a:solidFill>
                <a:latin typeface="Times New Roman" panose="02020603050405020304" pitchFamily="18" charset="0"/>
              </a:rPr>
              <a:t>i</a:t>
            </a:r>
            <a:r>
              <a:rPr lang="en-US" altLang="zh-CN" sz="2400">
                <a:solidFill>
                  <a:srgbClr val="000000"/>
                </a:solidFill>
                <a:latin typeface="Times New Roman" panose="02020603050405020304" pitchFamily="18" charset="0"/>
              </a:rPr>
              <a:t>) </a:t>
            </a:r>
            <a:r>
              <a:rPr lang="zh-CN" altLang="en-US" sz="2400">
                <a:solidFill>
                  <a:srgbClr val="000000"/>
                </a:solidFill>
                <a:latin typeface="Times New Roman" panose="02020603050405020304" pitchFamily="18" charset="0"/>
              </a:rPr>
              <a:t>。而当</a:t>
            </a:r>
          </a:p>
          <a:p>
            <a:pPr>
              <a:lnSpc>
                <a:spcPct val="125000"/>
              </a:lnSpc>
            </a:pPr>
            <a:r>
              <a:rPr lang="zh-CN" altLang="en-US" sz="2400">
                <a:solidFill>
                  <a:srgbClr val="000000"/>
                </a:solidFill>
                <a:latin typeface="Times New Roman" panose="02020603050405020304" pitchFamily="18" charset="0"/>
              </a:rPr>
              <a:t> </a:t>
            </a:r>
            <a:r>
              <a:rPr lang="en-US" altLang="zh-CN" sz="2400" i="1">
                <a:solidFill>
                  <a:srgbClr val="000000"/>
                </a:solidFill>
                <a:latin typeface="Times New Roman" panose="02020603050405020304" pitchFamily="18" charset="0"/>
              </a:rPr>
              <a:t>p</a:t>
            </a:r>
            <a:r>
              <a:rPr lang="en-US" altLang="zh-CN" sz="2400">
                <a:solidFill>
                  <a:srgbClr val="000000"/>
                </a:solidFill>
                <a:latin typeface="Times New Roman" panose="02020603050405020304" pitchFamily="18" charset="0"/>
              </a:rPr>
              <a:t>(</a:t>
            </a:r>
            <a:r>
              <a:rPr lang="en-US" altLang="zh-CN" sz="2400" b="1" i="1">
                <a:solidFill>
                  <a:srgbClr val="000000"/>
                </a:solidFill>
                <a:latin typeface="Times New Roman" panose="02020603050405020304" pitchFamily="18" charset="0"/>
              </a:rPr>
              <a:t>X</a:t>
            </a:r>
            <a:r>
              <a:rPr lang="en-US" altLang="zh-CN" sz="2400">
                <a:solidFill>
                  <a:srgbClr val="000000"/>
                </a:solidFill>
                <a:latin typeface="Times New Roman" panose="02020603050405020304" pitchFamily="18" charset="0"/>
              </a:rPr>
              <a:t>|</a:t>
            </a:r>
            <a:r>
              <a:rPr lang="el-GR" altLang="zh-CN" sz="2400" i="1">
                <a:solidFill>
                  <a:srgbClr val="000000"/>
                </a:solidFill>
                <a:latin typeface="Times New Roman" panose="02020603050405020304" pitchFamily="18" charset="0"/>
              </a:rPr>
              <a:t>ω</a:t>
            </a:r>
            <a:r>
              <a:rPr lang="el-GR" altLang="zh-CN" sz="2400" i="1" baseline="-25000">
                <a:solidFill>
                  <a:srgbClr val="000000"/>
                </a:solidFill>
                <a:latin typeface="Times New Roman" panose="02020603050405020304" pitchFamily="18" charset="0"/>
              </a:rPr>
              <a:t>i</a:t>
            </a:r>
            <a:r>
              <a:rPr lang="en-US" altLang="zh-CN" sz="2400">
                <a:solidFill>
                  <a:srgbClr val="000000"/>
                </a:solidFill>
                <a:latin typeface="Times New Roman" panose="02020603050405020304" pitchFamily="18" charset="0"/>
              </a:rPr>
              <a:t>)</a:t>
            </a:r>
            <a:r>
              <a:rPr lang="zh-CN" altLang="en-US" sz="2400">
                <a:solidFill>
                  <a:srgbClr val="000000"/>
                </a:solidFill>
                <a:latin typeface="Times New Roman" panose="02020603050405020304" pitchFamily="18" charset="0"/>
              </a:rPr>
              <a:t>呈正态分布时，只需要知道 </a:t>
            </a:r>
            <a:r>
              <a:rPr lang="en-US" altLang="zh-CN" sz="2400" b="1" i="1">
                <a:solidFill>
                  <a:srgbClr val="000000"/>
                </a:solidFill>
                <a:latin typeface="Times New Roman" panose="02020603050405020304" pitchFamily="18" charset="0"/>
              </a:rPr>
              <a:t>M</a:t>
            </a:r>
            <a:r>
              <a:rPr lang="en-US" altLang="zh-CN" sz="2400" i="1">
                <a:solidFill>
                  <a:srgbClr val="000000"/>
                </a:solidFill>
                <a:latin typeface="Times New Roman" panose="02020603050405020304" pitchFamily="18" charset="0"/>
              </a:rPr>
              <a:t> </a:t>
            </a:r>
            <a:r>
              <a:rPr lang="zh-CN" altLang="en-US" sz="2400">
                <a:solidFill>
                  <a:srgbClr val="000000"/>
                </a:solidFill>
                <a:latin typeface="Times New Roman" panose="02020603050405020304" pitchFamily="18" charset="0"/>
              </a:rPr>
              <a:t>和 </a:t>
            </a:r>
            <a:r>
              <a:rPr lang="en-US" altLang="zh-CN" sz="2400" b="1" i="1">
                <a:solidFill>
                  <a:srgbClr val="000000"/>
                </a:solidFill>
                <a:latin typeface="Times New Roman" panose="02020603050405020304" pitchFamily="18" charset="0"/>
              </a:rPr>
              <a:t>C</a:t>
            </a:r>
            <a:r>
              <a:rPr lang="en-US" altLang="zh-CN" sz="2400">
                <a:solidFill>
                  <a:srgbClr val="000000"/>
                </a:solidFill>
                <a:latin typeface="Times New Roman" panose="02020603050405020304" pitchFamily="18" charset="0"/>
              </a:rPr>
              <a:t> </a:t>
            </a:r>
            <a:r>
              <a:rPr lang="zh-CN" altLang="en-US" sz="2400">
                <a:solidFill>
                  <a:srgbClr val="000000"/>
                </a:solidFill>
                <a:latin typeface="Times New Roman" panose="02020603050405020304" pitchFamily="18" charset="0"/>
              </a:rPr>
              <a:t>即可。</a:t>
            </a:r>
          </a:p>
        </p:txBody>
      </p:sp>
      <p:graphicFrame>
        <p:nvGraphicFramePr>
          <p:cNvPr id="38931" name="Object 19"/>
          <p:cNvGraphicFramePr>
            <a:graphicFrameLocks noChangeAspect="1"/>
          </p:cNvGraphicFramePr>
          <p:nvPr/>
        </p:nvGraphicFramePr>
        <p:xfrm>
          <a:off x="879475" y="2622550"/>
          <a:ext cx="7691438" cy="966788"/>
        </p:xfrm>
        <a:graphic>
          <a:graphicData uri="http://schemas.openxmlformats.org/presentationml/2006/ole">
            <mc:AlternateContent xmlns:mc="http://schemas.openxmlformats.org/markup-compatibility/2006">
              <mc:Choice xmlns:v="urn:schemas-microsoft-com:vml" Requires="v">
                <p:oleObj spid="_x0000_s23888" name="公式" r:id="rId3" imgW="3581400" imgH="482600" progId="Equation.3">
                  <p:embed/>
                </p:oleObj>
              </mc:Choice>
              <mc:Fallback>
                <p:oleObj name="公式" r:id="rId3" imgW="3581400" imgH="482600" progId="Equation.3">
                  <p:embed/>
                  <p:pic>
                    <p:nvPicPr>
                      <p:cNvPr id="0" name="图片 2368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475" y="2622550"/>
                        <a:ext cx="7691438" cy="966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33" name="Object 21"/>
          <p:cNvGraphicFramePr>
            <a:graphicFrameLocks noChangeAspect="1"/>
          </p:cNvGraphicFramePr>
          <p:nvPr/>
        </p:nvGraphicFramePr>
        <p:xfrm>
          <a:off x="6731000" y="3405188"/>
          <a:ext cx="1430338" cy="420687"/>
        </p:xfrm>
        <a:graphic>
          <a:graphicData uri="http://schemas.openxmlformats.org/presentationml/2006/ole">
            <mc:AlternateContent xmlns:mc="http://schemas.openxmlformats.org/markup-compatibility/2006">
              <mc:Choice xmlns:v="urn:schemas-microsoft-com:vml" Requires="v">
                <p:oleObj spid="_x0000_s23889" name="公式" r:id="rId5" imgW="812165" imgH="203200" progId="Equation.3">
                  <p:embed/>
                </p:oleObj>
              </mc:Choice>
              <mc:Fallback>
                <p:oleObj name="公式" r:id="rId5" imgW="812165" imgH="203200" progId="Equation.3">
                  <p:embed/>
                  <p:pic>
                    <p:nvPicPr>
                      <p:cNvPr id="0" name="图片 2369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31000" y="3405188"/>
                        <a:ext cx="1430338" cy="420687"/>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34" name="Rectangle 22"/>
          <p:cNvSpPr>
            <a:spLocks noChangeArrowheads="1"/>
          </p:cNvSpPr>
          <p:nvPr/>
        </p:nvSpPr>
        <p:spPr bwMode="auto">
          <a:xfrm>
            <a:off x="334963" y="3765550"/>
            <a:ext cx="85883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eaLnBrk="0" hangingPunct="0">
              <a:lnSpc>
                <a:spcPct val="125000"/>
              </a:lnSpc>
            </a:pPr>
            <a:r>
              <a:rPr lang="en-US" altLang="zh-CN" sz="2400">
                <a:solidFill>
                  <a:srgbClr val="000000"/>
                </a:solidFill>
                <a:latin typeface="Times New Roman" panose="02020603050405020304" pitchFamily="18" charset="0"/>
              </a:rPr>
              <a:t>        </a:t>
            </a:r>
            <a:r>
              <a:rPr lang="zh-CN" altLang="en-US" sz="2400">
                <a:solidFill>
                  <a:srgbClr val="000000"/>
                </a:solidFill>
                <a:latin typeface="Times New Roman" panose="02020603050405020304" pitchFamily="18" charset="0"/>
              </a:rPr>
              <a:t>每一类模式的分布密度都完全被其均值向量</a:t>
            </a:r>
            <a:r>
              <a:rPr lang="en-US" altLang="zh-CN" sz="2400" b="1" i="1">
                <a:solidFill>
                  <a:srgbClr val="000000"/>
                </a:solidFill>
                <a:latin typeface="Times New Roman" panose="02020603050405020304" pitchFamily="18" charset="0"/>
              </a:rPr>
              <a:t>M</a:t>
            </a:r>
            <a:r>
              <a:rPr lang="en-US" altLang="zh-CN" sz="2400" i="1" baseline="-25000">
                <a:solidFill>
                  <a:srgbClr val="000000"/>
                </a:solidFill>
                <a:latin typeface="Times New Roman" panose="02020603050405020304" pitchFamily="18" charset="0"/>
              </a:rPr>
              <a:t>i</a:t>
            </a:r>
            <a:r>
              <a:rPr lang="zh-CN" altLang="en-US" sz="2400">
                <a:solidFill>
                  <a:srgbClr val="000000"/>
                </a:solidFill>
                <a:latin typeface="Times New Roman" panose="02020603050405020304" pitchFamily="18" charset="0"/>
              </a:rPr>
              <a:t>和协方差矩</a:t>
            </a:r>
          </a:p>
          <a:p>
            <a:pPr eaLnBrk="0" hangingPunct="0">
              <a:lnSpc>
                <a:spcPct val="125000"/>
              </a:lnSpc>
            </a:pPr>
            <a:r>
              <a:rPr lang="zh-CN" altLang="en-US" sz="2400">
                <a:solidFill>
                  <a:srgbClr val="000000"/>
                </a:solidFill>
                <a:latin typeface="Times New Roman" panose="02020603050405020304" pitchFamily="18" charset="0"/>
              </a:rPr>
              <a:t>阵</a:t>
            </a:r>
            <a:r>
              <a:rPr lang="en-US" altLang="zh-CN" sz="2400" b="1" i="1">
                <a:solidFill>
                  <a:srgbClr val="000000"/>
                </a:solidFill>
                <a:latin typeface="Times New Roman" panose="02020603050405020304" pitchFamily="18" charset="0"/>
              </a:rPr>
              <a:t>C</a:t>
            </a:r>
            <a:r>
              <a:rPr lang="en-US" altLang="zh-CN" sz="2400" i="1" baseline="-25000">
                <a:solidFill>
                  <a:srgbClr val="000000"/>
                </a:solidFill>
                <a:latin typeface="Times New Roman" panose="02020603050405020304" pitchFamily="18" charset="0"/>
              </a:rPr>
              <a:t>i</a:t>
            </a:r>
            <a:r>
              <a:rPr lang="zh-CN" altLang="en-US" sz="2400">
                <a:solidFill>
                  <a:srgbClr val="000000"/>
                </a:solidFill>
                <a:latin typeface="Times New Roman" panose="02020603050405020304" pitchFamily="18" charset="0"/>
              </a:rPr>
              <a:t>所规定，其定义为：</a:t>
            </a:r>
          </a:p>
        </p:txBody>
      </p:sp>
      <p:graphicFrame>
        <p:nvGraphicFramePr>
          <p:cNvPr id="38935" name="Object 23"/>
          <p:cNvGraphicFramePr>
            <a:graphicFrameLocks noChangeAspect="1"/>
          </p:cNvGraphicFramePr>
          <p:nvPr/>
        </p:nvGraphicFramePr>
        <p:xfrm>
          <a:off x="2546350" y="4748213"/>
          <a:ext cx="1574800" cy="457200"/>
        </p:xfrm>
        <a:graphic>
          <a:graphicData uri="http://schemas.openxmlformats.org/presentationml/2006/ole">
            <mc:AlternateContent xmlns:mc="http://schemas.openxmlformats.org/markup-compatibility/2006">
              <mc:Choice xmlns:v="urn:schemas-microsoft-com:vml" Requires="v">
                <p:oleObj spid="_x0000_s23890" name="公式" r:id="rId7" imgW="787400" imgH="228600" progId="Equation.3">
                  <p:embed/>
                </p:oleObj>
              </mc:Choice>
              <mc:Fallback>
                <p:oleObj name="公式" r:id="rId7" imgW="787400" imgH="228600" progId="Equation.3">
                  <p:embed/>
                  <p:pic>
                    <p:nvPicPr>
                      <p:cNvPr id="0" name="图片 2369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6350" y="4748213"/>
                        <a:ext cx="1574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36" name="Object 24"/>
          <p:cNvGraphicFramePr>
            <a:graphicFrameLocks noChangeAspect="1"/>
          </p:cNvGraphicFramePr>
          <p:nvPr/>
        </p:nvGraphicFramePr>
        <p:xfrm>
          <a:off x="2627313" y="5148263"/>
          <a:ext cx="3605212" cy="482600"/>
        </p:xfrm>
        <a:graphic>
          <a:graphicData uri="http://schemas.openxmlformats.org/presentationml/2006/ole">
            <mc:AlternateContent xmlns:mc="http://schemas.openxmlformats.org/markup-compatibility/2006">
              <mc:Choice xmlns:v="urn:schemas-microsoft-com:vml" Requires="v">
                <p:oleObj spid="_x0000_s23891" name="公式" r:id="rId9" imgW="1803400" imgH="241300" progId="Equation.3">
                  <p:embed/>
                </p:oleObj>
              </mc:Choice>
              <mc:Fallback>
                <p:oleObj name="公式" r:id="rId9" imgW="1803400" imgH="241300" progId="Equation.3">
                  <p:embed/>
                  <p:pic>
                    <p:nvPicPr>
                      <p:cNvPr id="0" name="图片 2369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27313" y="5148263"/>
                        <a:ext cx="3605212"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37"/>
                                        </p:tgtEl>
                                        <p:attrNameLst>
                                          <p:attrName>style.visibility</p:attrName>
                                        </p:attrNameLst>
                                      </p:cBhvr>
                                      <p:to>
                                        <p:strVal val="visible"/>
                                      </p:to>
                                    </p:set>
                                    <p:animEffect transition="in" filter="fade">
                                      <p:cBhvr>
                                        <p:cTn id="7" dur="1000"/>
                                        <p:tgtEl>
                                          <p:spTgt spid="389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924"/>
                                        </p:tgtEl>
                                        <p:attrNameLst>
                                          <p:attrName>style.visibility</p:attrName>
                                        </p:attrNameLst>
                                      </p:cBhvr>
                                      <p:to>
                                        <p:strVal val="visible"/>
                                      </p:to>
                                    </p:set>
                                    <p:animEffect transition="in" filter="fade">
                                      <p:cBhvr>
                                        <p:cTn id="10" dur="1000"/>
                                        <p:tgtEl>
                                          <p:spTgt spid="389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926"/>
                                        </p:tgtEl>
                                        <p:attrNameLst>
                                          <p:attrName>style.visibility</p:attrName>
                                        </p:attrNameLst>
                                      </p:cBhvr>
                                      <p:to>
                                        <p:strVal val="visible"/>
                                      </p:to>
                                    </p:set>
                                    <p:animEffect transition="in" filter="fade">
                                      <p:cBhvr>
                                        <p:cTn id="13" dur="1000"/>
                                        <p:tgtEl>
                                          <p:spTgt spid="38926"/>
                                        </p:tgtEl>
                                      </p:cBhvr>
                                    </p:animEffect>
                                  </p:childTnLst>
                                </p:cTn>
                              </p:par>
                              <p:par>
                                <p:cTn id="14" presetID="10" presetClass="entr" presetSubtype="0" fill="hold" nodeType="withEffect">
                                  <p:stCondLst>
                                    <p:cond delay="0"/>
                                  </p:stCondLst>
                                  <p:childTnLst>
                                    <p:set>
                                      <p:cBhvr>
                                        <p:cTn id="15" dur="1" fill="hold">
                                          <p:stCondLst>
                                            <p:cond delay="0"/>
                                          </p:stCondLst>
                                        </p:cTn>
                                        <p:tgtEl>
                                          <p:spTgt spid="38931"/>
                                        </p:tgtEl>
                                        <p:attrNameLst>
                                          <p:attrName>style.visibility</p:attrName>
                                        </p:attrNameLst>
                                      </p:cBhvr>
                                      <p:to>
                                        <p:strVal val="visible"/>
                                      </p:to>
                                    </p:set>
                                    <p:animEffect transition="in" filter="fade">
                                      <p:cBhvr>
                                        <p:cTn id="16" dur="1000"/>
                                        <p:tgtEl>
                                          <p:spTgt spid="38931"/>
                                        </p:tgtEl>
                                      </p:cBhvr>
                                    </p:animEffect>
                                  </p:childTnLst>
                                </p:cTn>
                              </p:par>
                              <p:par>
                                <p:cTn id="17" presetID="10" presetClass="entr" presetSubtype="0" fill="hold" nodeType="withEffect">
                                  <p:stCondLst>
                                    <p:cond delay="0"/>
                                  </p:stCondLst>
                                  <p:childTnLst>
                                    <p:set>
                                      <p:cBhvr>
                                        <p:cTn id="18" dur="1" fill="hold">
                                          <p:stCondLst>
                                            <p:cond delay="0"/>
                                          </p:stCondLst>
                                        </p:cTn>
                                        <p:tgtEl>
                                          <p:spTgt spid="38933"/>
                                        </p:tgtEl>
                                        <p:attrNameLst>
                                          <p:attrName>style.visibility</p:attrName>
                                        </p:attrNameLst>
                                      </p:cBhvr>
                                      <p:to>
                                        <p:strVal val="visible"/>
                                      </p:to>
                                    </p:set>
                                    <p:animEffect transition="in" filter="fade">
                                      <p:cBhvr>
                                        <p:cTn id="19" dur="1000"/>
                                        <p:tgtEl>
                                          <p:spTgt spid="3893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8934"/>
                                        </p:tgtEl>
                                        <p:attrNameLst>
                                          <p:attrName>style.visibility</p:attrName>
                                        </p:attrNameLst>
                                      </p:cBhvr>
                                      <p:to>
                                        <p:strVal val="visible"/>
                                      </p:to>
                                    </p:set>
                                    <p:animEffect transition="in" filter="fade">
                                      <p:cBhvr>
                                        <p:cTn id="22" dur="1000"/>
                                        <p:tgtEl>
                                          <p:spTgt spid="38934"/>
                                        </p:tgtEl>
                                      </p:cBhvr>
                                    </p:animEffect>
                                  </p:childTnLst>
                                </p:cTn>
                              </p:par>
                              <p:par>
                                <p:cTn id="23" presetID="10" presetClass="entr" presetSubtype="0" fill="hold" nodeType="withEffect">
                                  <p:stCondLst>
                                    <p:cond delay="0"/>
                                  </p:stCondLst>
                                  <p:childTnLst>
                                    <p:set>
                                      <p:cBhvr>
                                        <p:cTn id="24" dur="1" fill="hold">
                                          <p:stCondLst>
                                            <p:cond delay="0"/>
                                          </p:stCondLst>
                                        </p:cTn>
                                        <p:tgtEl>
                                          <p:spTgt spid="38935"/>
                                        </p:tgtEl>
                                        <p:attrNameLst>
                                          <p:attrName>style.visibility</p:attrName>
                                        </p:attrNameLst>
                                      </p:cBhvr>
                                      <p:to>
                                        <p:strVal val="visible"/>
                                      </p:to>
                                    </p:set>
                                    <p:animEffect transition="in" filter="fade">
                                      <p:cBhvr>
                                        <p:cTn id="25" dur="1000"/>
                                        <p:tgtEl>
                                          <p:spTgt spid="38935"/>
                                        </p:tgtEl>
                                      </p:cBhvr>
                                    </p:animEffect>
                                  </p:childTnLst>
                                </p:cTn>
                              </p:par>
                              <p:par>
                                <p:cTn id="26" presetID="10" presetClass="entr" presetSubtype="0" fill="hold" nodeType="withEffect">
                                  <p:stCondLst>
                                    <p:cond delay="0"/>
                                  </p:stCondLst>
                                  <p:childTnLst>
                                    <p:set>
                                      <p:cBhvr>
                                        <p:cTn id="27" dur="1" fill="hold">
                                          <p:stCondLst>
                                            <p:cond delay="0"/>
                                          </p:stCondLst>
                                        </p:cTn>
                                        <p:tgtEl>
                                          <p:spTgt spid="38936"/>
                                        </p:tgtEl>
                                        <p:attrNameLst>
                                          <p:attrName>style.visibility</p:attrName>
                                        </p:attrNameLst>
                                      </p:cBhvr>
                                      <p:to>
                                        <p:strVal val="visible"/>
                                      </p:to>
                                    </p:set>
                                    <p:animEffect transition="in" filter="fade">
                                      <p:cBhvr>
                                        <p:cTn id="28" dur="1000"/>
                                        <p:tgtEl>
                                          <p:spTgt spid="389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37" grpId="0"/>
      <p:bldP spid="38924" grpId="0"/>
      <p:bldP spid="38926" grpId="0"/>
      <p:bldP spid="3893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1" name="Rectangle 9"/>
          <p:cNvSpPr>
            <a:spLocks noChangeArrowheads="1"/>
          </p:cNvSpPr>
          <p:nvPr/>
        </p:nvSpPr>
        <p:spPr bwMode="auto">
          <a:xfrm>
            <a:off x="250377" y="735679"/>
            <a:ext cx="8658673" cy="101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lvl1pPr indent="121920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0" eaLnBrk="0" hangingPunct="0">
              <a:lnSpc>
                <a:spcPct val="125000"/>
              </a:lnSpc>
            </a:pPr>
            <a:r>
              <a:rPr lang="zh-CN" altLang="en-US" sz="2400" dirty="0">
                <a:solidFill>
                  <a:srgbClr val="000000"/>
                </a:solidFill>
                <a:latin typeface="Times New Roman" panose="02020603050405020304" pitchFamily="18" charset="0"/>
              </a:rPr>
              <a:t>（</a:t>
            </a:r>
            <a:r>
              <a:rPr lang="en-US" altLang="zh-CN" sz="2400" dirty="0">
                <a:solidFill>
                  <a:srgbClr val="000000"/>
                </a:solidFill>
                <a:latin typeface="Times New Roman" panose="02020603050405020304" pitchFamily="18" charset="0"/>
              </a:rPr>
              <a:t>1</a:t>
            </a:r>
            <a:r>
              <a:rPr lang="zh-CN" altLang="en-US" sz="2400" dirty="0" smtClean="0">
                <a:solidFill>
                  <a:srgbClr val="000000"/>
                </a:solidFill>
                <a:latin typeface="Times New Roman" panose="02020603050405020304" pitchFamily="18" charset="0"/>
              </a:rPr>
              <a:t>）</a:t>
            </a:r>
            <a:r>
              <a:rPr lang="zh-CN" altLang="en-US" sz="2400" b="1" dirty="0" smtClean="0">
                <a:solidFill>
                  <a:srgbClr val="FF0000"/>
                </a:solidFill>
                <a:latin typeface="Times New Roman" panose="02020603050405020304" pitchFamily="18" charset="0"/>
              </a:rPr>
              <a:t>乘</a:t>
            </a:r>
            <a:r>
              <a:rPr lang="zh-CN" altLang="en-US" sz="2400" b="1" dirty="0">
                <a:solidFill>
                  <a:srgbClr val="FF0000"/>
                </a:solidFill>
                <a:latin typeface="Times New Roman" panose="02020603050405020304" pitchFamily="18" charset="0"/>
              </a:rPr>
              <a:t>法公式</a:t>
            </a:r>
            <a:r>
              <a:rPr lang="zh-CN" altLang="en-US" sz="2400" dirty="0">
                <a:solidFill>
                  <a:srgbClr val="000000"/>
                </a:solidFill>
                <a:latin typeface="Times New Roman" panose="02020603050405020304" pitchFamily="18" charset="0"/>
              </a:rPr>
              <a:t>：如果</a:t>
            </a:r>
            <a:r>
              <a:rPr lang="en-US" altLang="zh-CN" sz="2400" i="1" dirty="0">
                <a:solidFill>
                  <a:srgbClr val="000000"/>
                </a:solidFill>
                <a:latin typeface="Times New Roman" panose="02020603050405020304" pitchFamily="18" charset="0"/>
              </a:rPr>
              <a:t>P</a:t>
            </a:r>
            <a:r>
              <a:rPr lang="en-US" altLang="zh-CN" sz="2400" dirty="0">
                <a:solidFill>
                  <a:srgbClr val="000000"/>
                </a:solidFill>
                <a:latin typeface="Times New Roman" panose="02020603050405020304" pitchFamily="18" charset="0"/>
              </a:rPr>
              <a:t>(</a:t>
            </a:r>
            <a:r>
              <a:rPr lang="en-US" altLang="zh-CN" sz="2400" i="1" dirty="0">
                <a:solidFill>
                  <a:srgbClr val="000000"/>
                </a:solidFill>
                <a:latin typeface="Times New Roman" panose="02020603050405020304" pitchFamily="18" charset="0"/>
              </a:rPr>
              <a:t>B</a:t>
            </a:r>
            <a:r>
              <a:rPr lang="en-US" altLang="zh-CN" sz="2400" dirty="0">
                <a:solidFill>
                  <a:srgbClr val="000000"/>
                </a:solidFill>
                <a:latin typeface="Times New Roman" panose="02020603050405020304" pitchFamily="18" charset="0"/>
              </a:rPr>
              <a:t>)&gt;0</a:t>
            </a:r>
            <a:r>
              <a:rPr lang="zh-CN" altLang="en-US" sz="2400" dirty="0">
                <a:solidFill>
                  <a:srgbClr val="000000"/>
                </a:solidFill>
                <a:latin typeface="Times New Roman" panose="02020603050405020304" pitchFamily="18" charset="0"/>
              </a:rPr>
              <a:t>，则联合概率</a:t>
            </a:r>
          </a:p>
          <a:p>
            <a:pPr indent="0" eaLnBrk="0" hangingPunct="0">
              <a:lnSpc>
                <a:spcPct val="125000"/>
              </a:lnSpc>
            </a:pPr>
            <a:r>
              <a:rPr lang="zh-CN" altLang="en-US" sz="2400" i="1" dirty="0">
                <a:solidFill>
                  <a:srgbClr val="000000"/>
                </a:solidFill>
                <a:latin typeface="Times New Roman" panose="02020603050405020304" pitchFamily="18" charset="0"/>
              </a:rPr>
              <a:t>                  </a:t>
            </a:r>
            <a:r>
              <a:rPr lang="en-US" altLang="zh-CN" sz="2400" i="1" dirty="0">
                <a:solidFill>
                  <a:srgbClr val="000000"/>
                </a:solidFill>
                <a:latin typeface="Times New Roman" panose="02020603050405020304" pitchFamily="18" charset="0"/>
              </a:rPr>
              <a:t>P</a:t>
            </a:r>
            <a:r>
              <a:rPr lang="en-US" altLang="zh-CN" sz="2400" dirty="0">
                <a:solidFill>
                  <a:srgbClr val="000000"/>
                </a:solidFill>
                <a:latin typeface="Times New Roman" panose="02020603050405020304" pitchFamily="18" charset="0"/>
              </a:rPr>
              <a:t>(</a:t>
            </a:r>
            <a:r>
              <a:rPr lang="en-US" altLang="zh-CN" sz="2400" i="1" dirty="0">
                <a:solidFill>
                  <a:srgbClr val="000000"/>
                </a:solidFill>
                <a:latin typeface="Times New Roman" panose="02020603050405020304" pitchFamily="18" charset="0"/>
              </a:rPr>
              <a:t>AB</a:t>
            </a:r>
            <a:r>
              <a:rPr lang="en-US" altLang="zh-CN" sz="2400" dirty="0">
                <a:solidFill>
                  <a:srgbClr val="000000"/>
                </a:solidFill>
                <a:latin typeface="Times New Roman" panose="02020603050405020304" pitchFamily="18" charset="0"/>
              </a:rPr>
              <a:t>)= </a:t>
            </a:r>
            <a:r>
              <a:rPr lang="en-US" altLang="zh-CN" sz="2400" i="1" dirty="0">
                <a:solidFill>
                  <a:srgbClr val="000000"/>
                </a:solidFill>
                <a:latin typeface="Times New Roman" panose="02020603050405020304" pitchFamily="18" charset="0"/>
              </a:rPr>
              <a:t>P</a:t>
            </a:r>
            <a:r>
              <a:rPr lang="en-US" altLang="zh-CN" sz="2400" dirty="0">
                <a:solidFill>
                  <a:srgbClr val="000000"/>
                </a:solidFill>
                <a:latin typeface="Times New Roman" panose="02020603050405020304" pitchFamily="18" charset="0"/>
              </a:rPr>
              <a:t>(</a:t>
            </a:r>
            <a:r>
              <a:rPr lang="en-US" altLang="zh-CN" sz="2400" i="1" dirty="0">
                <a:solidFill>
                  <a:srgbClr val="000000"/>
                </a:solidFill>
                <a:latin typeface="Times New Roman" panose="02020603050405020304" pitchFamily="18" charset="0"/>
              </a:rPr>
              <a:t>B</a:t>
            </a:r>
            <a:r>
              <a:rPr lang="en-US" altLang="zh-CN" sz="2400" dirty="0">
                <a:solidFill>
                  <a:srgbClr val="000000"/>
                </a:solidFill>
                <a:latin typeface="Times New Roman" panose="02020603050405020304" pitchFamily="18" charset="0"/>
              </a:rPr>
              <a:t>) </a:t>
            </a:r>
            <a:r>
              <a:rPr lang="en-US" altLang="zh-CN" sz="2400" i="1" dirty="0">
                <a:solidFill>
                  <a:srgbClr val="000000"/>
                </a:solidFill>
                <a:latin typeface="Times New Roman" panose="02020603050405020304" pitchFamily="18" charset="0"/>
              </a:rPr>
              <a:t>P</a:t>
            </a:r>
            <a:r>
              <a:rPr lang="en-US" altLang="zh-CN" sz="2400" dirty="0">
                <a:solidFill>
                  <a:srgbClr val="000000"/>
                </a:solidFill>
                <a:latin typeface="Times New Roman" panose="02020603050405020304" pitchFamily="18" charset="0"/>
              </a:rPr>
              <a:t>(</a:t>
            </a:r>
            <a:r>
              <a:rPr lang="en-US" altLang="zh-CN" sz="2400" i="1" dirty="0">
                <a:solidFill>
                  <a:srgbClr val="000000"/>
                </a:solidFill>
                <a:latin typeface="Times New Roman" panose="02020603050405020304" pitchFamily="18" charset="0"/>
              </a:rPr>
              <a:t>A</a:t>
            </a:r>
            <a:r>
              <a:rPr lang="en-US" altLang="zh-CN" sz="2400" dirty="0">
                <a:solidFill>
                  <a:srgbClr val="000000"/>
                </a:solidFill>
                <a:latin typeface="Times New Roman" panose="02020603050405020304" pitchFamily="18" charset="0"/>
              </a:rPr>
              <a:t>|</a:t>
            </a:r>
            <a:r>
              <a:rPr lang="en-US" altLang="zh-CN" sz="2400" i="1" dirty="0">
                <a:solidFill>
                  <a:srgbClr val="000000"/>
                </a:solidFill>
                <a:latin typeface="Times New Roman" panose="02020603050405020304" pitchFamily="18" charset="0"/>
              </a:rPr>
              <a:t>B</a:t>
            </a:r>
            <a:r>
              <a:rPr lang="en-US" altLang="zh-CN" sz="2400" dirty="0">
                <a:solidFill>
                  <a:srgbClr val="000000"/>
                </a:solidFill>
                <a:latin typeface="Times New Roman" panose="02020603050405020304" pitchFamily="18" charset="0"/>
              </a:rPr>
              <a:t>) = </a:t>
            </a:r>
            <a:r>
              <a:rPr lang="en-US" altLang="zh-CN" sz="2400" i="1" dirty="0">
                <a:solidFill>
                  <a:srgbClr val="000000"/>
                </a:solidFill>
                <a:latin typeface="Times New Roman" panose="02020603050405020304" pitchFamily="18" charset="0"/>
              </a:rPr>
              <a:t>P</a:t>
            </a:r>
            <a:r>
              <a:rPr lang="en-US" altLang="zh-CN" sz="2400" dirty="0">
                <a:solidFill>
                  <a:srgbClr val="000000"/>
                </a:solidFill>
                <a:latin typeface="Times New Roman" panose="02020603050405020304" pitchFamily="18" charset="0"/>
              </a:rPr>
              <a:t>(</a:t>
            </a:r>
            <a:r>
              <a:rPr lang="en-US" altLang="zh-CN" sz="2400" i="1" dirty="0">
                <a:solidFill>
                  <a:srgbClr val="000000"/>
                </a:solidFill>
                <a:latin typeface="Times New Roman" panose="02020603050405020304" pitchFamily="18" charset="0"/>
              </a:rPr>
              <a:t>A</a:t>
            </a:r>
            <a:r>
              <a:rPr lang="en-US" altLang="zh-CN" sz="2400" dirty="0">
                <a:solidFill>
                  <a:srgbClr val="000000"/>
                </a:solidFill>
                <a:latin typeface="Times New Roman" panose="02020603050405020304" pitchFamily="18" charset="0"/>
              </a:rPr>
              <a:t>) </a:t>
            </a:r>
            <a:r>
              <a:rPr lang="en-US" altLang="zh-CN" sz="2400" i="1" dirty="0">
                <a:solidFill>
                  <a:srgbClr val="000000"/>
                </a:solidFill>
                <a:latin typeface="Times New Roman" panose="02020603050405020304" pitchFamily="18" charset="0"/>
              </a:rPr>
              <a:t>P</a:t>
            </a:r>
            <a:r>
              <a:rPr lang="en-US" altLang="zh-CN" sz="2400" dirty="0">
                <a:solidFill>
                  <a:srgbClr val="000000"/>
                </a:solidFill>
                <a:latin typeface="Times New Roman" panose="02020603050405020304" pitchFamily="18" charset="0"/>
              </a:rPr>
              <a:t>(</a:t>
            </a:r>
            <a:r>
              <a:rPr lang="en-US" altLang="zh-CN" sz="2400" i="1" dirty="0">
                <a:solidFill>
                  <a:srgbClr val="000000"/>
                </a:solidFill>
                <a:latin typeface="Times New Roman" panose="02020603050405020304" pitchFamily="18" charset="0"/>
              </a:rPr>
              <a:t>B</a:t>
            </a:r>
            <a:r>
              <a:rPr lang="en-US" altLang="zh-CN" sz="2400" dirty="0">
                <a:solidFill>
                  <a:srgbClr val="000000"/>
                </a:solidFill>
                <a:latin typeface="Times New Roman" panose="02020603050405020304" pitchFamily="18" charset="0"/>
              </a:rPr>
              <a:t>|</a:t>
            </a:r>
            <a:r>
              <a:rPr lang="en-US" altLang="zh-CN" sz="2400" i="1" dirty="0">
                <a:solidFill>
                  <a:srgbClr val="000000"/>
                </a:solidFill>
                <a:latin typeface="Times New Roman" panose="02020603050405020304" pitchFamily="18" charset="0"/>
              </a:rPr>
              <a:t>A</a:t>
            </a:r>
            <a:r>
              <a:rPr lang="en-US" altLang="zh-CN" sz="2400" dirty="0">
                <a:solidFill>
                  <a:srgbClr val="000000"/>
                </a:solidFill>
                <a:latin typeface="Times New Roman" panose="02020603050405020304" pitchFamily="18" charset="0"/>
              </a:rPr>
              <a:t>) =</a:t>
            </a:r>
            <a:r>
              <a:rPr lang="en-US" altLang="zh-CN" sz="2400" i="1" dirty="0">
                <a:solidFill>
                  <a:srgbClr val="000000"/>
                </a:solidFill>
                <a:latin typeface="Times New Roman" panose="02020603050405020304" pitchFamily="18" charset="0"/>
              </a:rPr>
              <a:t>P</a:t>
            </a:r>
            <a:r>
              <a:rPr lang="en-US" altLang="zh-CN" sz="2400" dirty="0">
                <a:solidFill>
                  <a:srgbClr val="000000"/>
                </a:solidFill>
                <a:latin typeface="Times New Roman" panose="02020603050405020304" pitchFamily="18" charset="0"/>
              </a:rPr>
              <a:t>(</a:t>
            </a:r>
            <a:r>
              <a:rPr lang="en-US" altLang="zh-CN" sz="2400" i="1" dirty="0">
                <a:solidFill>
                  <a:srgbClr val="000000"/>
                </a:solidFill>
                <a:latin typeface="Times New Roman" panose="02020603050405020304" pitchFamily="18" charset="0"/>
              </a:rPr>
              <a:t>BA</a:t>
            </a:r>
            <a:r>
              <a:rPr lang="en-US" altLang="zh-CN" sz="2400" dirty="0">
                <a:solidFill>
                  <a:srgbClr val="000000"/>
                </a:solidFill>
                <a:latin typeface="Times New Roman" panose="02020603050405020304" pitchFamily="18" charset="0"/>
              </a:rPr>
              <a:t>)</a:t>
            </a:r>
          </a:p>
        </p:txBody>
      </p:sp>
      <p:sp>
        <p:nvSpPr>
          <p:cNvPr id="13325" name="Rectangle 13"/>
          <p:cNvSpPr>
            <a:spLocks noChangeArrowheads="1"/>
          </p:cNvSpPr>
          <p:nvPr/>
        </p:nvSpPr>
        <p:spPr bwMode="auto">
          <a:xfrm>
            <a:off x="290264" y="4047204"/>
            <a:ext cx="8458200" cy="101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lvl1pPr indent="76200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0">
              <a:lnSpc>
                <a:spcPct val="125000"/>
              </a:lnSpc>
            </a:pPr>
            <a:r>
              <a:rPr lang="zh-CN" altLang="en-US" sz="2400" dirty="0">
                <a:solidFill>
                  <a:srgbClr val="000000"/>
                </a:solidFill>
                <a:latin typeface="Times New Roman" panose="02020603050405020304" pitchFamily="18" charset="0"/>
              </a:rPr>
              <a:t>（</a:t>
            </a:r>
            <a:r>
              <a:rPr lang="en-US" altLang="zh-CN" sz="2400" dirty="0">
                <a:solidFill>
                  <a:srgbClr val="000000"/>
                </a:solidFill>
                <a:latin typeface="Times New Roman" panose="02020603050405020304" pitchFamily="18" charset="0"/>
              </a:rPr>
              <a:t>3</a:t>
            </a:r>
            <a:r>
              <a:rPr lang="zh-CN" altLang="en-US" sz="2400" dirty="0">
                <a:solidFill>
                  <a:srgbClr val="000000"/>
                </a:solidFill>
                <a:latin typeface="Times New Roman" panose="02020603050405020304" pitchFamily="18" charset="0"/>
              </a:rPr>
              <a:t>）</a:t>
            </a:r>
            <a:r>
              <a:rPr lang="zh-CN" altLang="en-US" sz="2400" b="1" dirty="0" smtClean="0">
                <a:solidFill>
                  <a:srgbClr val="FF0000"/>
                </a:solidFill>
                <a:latin typeface="Times New Roman" panose="02020603050405020304" pitchFamily="18" charset="0"/>
              </a:rPr>
              <a:t>贝叶斯公式（定理）</a:t>
            </a:r>
            <a:r>
              <a:rPr lang="zh-CN" altLang="en-US" sz="2400" dirty="0" smtClean="0">
                <a:solidFill>
                  <a:srgbClr val="000000"/>
                </a:solidFill>
                <a:latin typeface="Times New Roman" panose="02020603050405020304" pitchFamily="18" charset="0"/>
              </a:rPr>
              <a:t>：</a:t>
            </a:r>
            <a:r>
              <a:rPr lang="zh-CN" altLang="en-US" sz="2400" dirty="0">
                <a:solidFill>
                  <a:srgbClr val="000000"/>
                </a:solidFill>
                <a:latin typeface="Times New Roman" panose="02020603050405020304" pitchFamily="18" charset="0"/>
              </a:rPr>
              <a:t>在全概率公式的条件下</a:t>
            </a:r>
            <a:r>
              <a:rPr lang="zh-CN" altLang="en-US" sz="2400" dirty="0" smtClean="0">
                <a:solidFill>
                  <a:srgbClr val="000000"/>
                </a:solidFill>
                <a:latin typeface="Times New Roman" panose="02020603050405020304" pitchFamily="18" charset="0"/>
              </a:rPr>
              <a:t>，如果</a:t>
            </a:r>
            <a:r>
              <a:rPr lang="en-US" altLang="zh-CN" sz="2400" i="1" dirty="0" smtClean="0">
                <a:solidFill>
                  <a:srgbClr val="000000"/>
                </a:solidFill>
                <a:latin typeface="Times New Roman" panose="02020603050405020304" pitchFamily="18" charset="0"/>
              </a:rPr>
              <a:t>P</a:t>
            </a:r>
            <a:r>
              <a:rPr lang="en-US" altLang="zh-CN" sz="2400" dirty="0" smtClean="0">
                <a:solidFill>
                  <a:srgbClr val="000000"/>
                </a:solidFill>
                <a:latin typeface="Times New Roman" panose="02020603050405020304" pitchFamily="18" charset="0"/>
              </a:rPr>
              <a:t>(</a:t>
            </a:r>
            <a:r>
              <a:rPr lang="en-US" altLang="zh-CN" sz="2400" i="1" dirty="0" smtClean="0">
                <a:solidFill>
                  <a:srgbClr val="000000"/>
                </a:solidFill>
                <a:latin typeface="Times New Roman" panose="02020603050405020304" pitchFamily="18" charset="0"/>
              </a:rPr>
              <a:t>B</a:t>
            </a:r>
            <a:r>
              <a:rPr lang="en-US" altLang="zh-CN" sz="2400" dirty="0">
                <a:solidFill>
                  <a:srgbClr val="000000"/>
                </a:solidFill>
                <a:latin typeface="Times New Roman" panose="02020603050405020304" pitchFamily="18" charset="0"/>
              </a:rPr>
              <a:t>)&gt;0</a:t>
            </a:r>
            <a:r>
              <a:rPr lang="zh-CN" altLang="en-US" sz="2400" dirty="0">
                <a:solidFill>
                  <a:srgbClr val="000000"/>
                </a:solidFill>
                <a:latin typeface="Times New Roman" panose="02020603050405020304" pitchFamily="18" charset="0"/>
              </a:rPr>
              <a:t>，则</a:t>
            </a:r>
            <a:r>
              <a:rPr lang="zh-CN" altLang="en-US" sz="2400" dirty="0" smtClean="0">
                <a:solidFill>
                  <a:srgbClr val="000000"/>
                </a:solidFill>
                <a:latin typeface="Times New Roman" panose="02020603050405020304" pitchFamily="18" charset="0"/>
              </a:rPr>
              <a:t>将  </a:t>
            </a:r>
            <a:r>
              <a:rPr lang="en-US" altLang="zh-CN" sz="2400" dirty="0">
                <a:solidFill>
                  <a:srgbClr val="000000"/>
                </a:solidFill>
                <a:latin typeface="Times New Roman" panose="02020603050405020304" pitchFamily="18" charset="0"/>
              </a:rPr>
              <a:t>(4-2)</a:t>
            </a:r>
            <a:r>
              <a:rPr lang="zh-CN" altLang="en-US" sz="2400" dirty="0">
                <a:solidFill>
                  <a:srgbClr val="000000"/>
                </a:solidFill>
                <a:latin typeface="Times New Roman" panose="02020603050405020304" pitchFamily="18" charset="0"/>
              </a:rPr>
              <a:t>，</a:t>
            </a:r>
            <a:r>
              <a:rPr lang="en-US" altLang="zh-CN" sz="2400" dirty="0">
                <a:solidFill>
                  <a:srgbClr val="000000"/>
                </a:solidFill>
                <a:latin typeface="Times New Roman" panose="02020603050405020304" pitchFamily="18" charset="0"/>
              </a:rPr>
              <a:t>(4-3)</a:t>
            </a:r>
            <a:r>
              <a:rPr lang="zh-CN" altLang="en-US" sz="2400" dirty="0">
                <a:solidFill>
                  <a:srgbClr val="000000"/>
                </a:solidFill>
                <a:latin typeface="Times New Roman" panose="02020603050405020304" pitchFamily="18" charset="0"/>
              </a:rPr>
              <a:t>式代入</a:t>
            </a:r>
            <a:r>
              <a:rPr lang="en-US" altLang="zh-CN" sz="2400" dirty="0">
                <a:solidFill>
                  <a:srgbClr val="000000"/>
                </a:solidFill>
                <a:latin typeface="Times New Roman" panose="02020603050405020304" pitchFamily="18" charset="0"/>
              </a:rPr>
              <a:t>(4-1)</a:t>
            </a:r>
            <a:r>
              <a:rPr lang="zh-CN" altLang="en-US" sz="2400" dirty="0">
                <a:solidFill>
                  <a:srgbClr val="000000"/>
                </a:solidFill>
                <a:latin typeface="Times New Roman" panose="02020603050405020304" pitchFamily="18" charset="0"/>
              </a:rPr>
              <a:t>式中，有：</a:t>
            </a:r>
          </a:p>
        </p:txBody>
      </p:sp>
      <p:graphicFrame>
        <p:nvGraphicFramePr>
          <p:cNvPr id="13316" name="Object 4"/>
          <p:cNvGraphicFramePr>
            <a:graphicFrameLocks noChangeAspect="1"/>
          </p:cNvGraphicFramePr>
          <p:nvPr/>
        </p:nvGraphicFramePr>
        <p:xfrm>
          <a:off x="2371725" y="5194300"/>
          <a:ext cx="3729038" cy="1244600"/>
        </p:xfrm>
        <a:graphic>
          <a:graphicData uri="http://schemas.openxmlformats.org/presentationml/2006/ole">
            <mc:AlternateContent xmlns:mc="http://schemas.openxmlformats.org/markup-compatibility/2006">
              <mc:Choice xmlns:v="urn:schemas-microsoft-com:vml" Requires="v">
                <p:oleObj spid="_x0000_s2384" name="公式" r:id="rId3" imgW="1777365" imgH="622300" progId="Equation.3">
                  <p:embed/>
                </p:oleObj>
              </mc:Choice>
              <mc:Fallback>
                <p:oleObj name="公式" r:id="rId3" imgW="1777365" imgH="622300" progId="Equation.3">
                  <p:embed/>
                  <p:pic>
                    <p:nvPicPr>
                      <p:cNvPr id="0" name="图片 218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1725" y="5194300"/>
                        <a:ext cx="3729038" cy="1244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26" name="Rectangle 14"/>
          <p:cNvSpPr>
            <a:spLocks noChangeArrowheads="1"/>
          </p:cNvSpPr>
          <p:nvPr/>
        </p:nvSpPr>
        <p:spPr bwMode="auto">
          <a:xfrm>
            <a:off x="7915275" y="5481638"/>
            <a:ext cx="993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r>
              <a:rPr lang="en-US" altLang="zh-CN" sz="2400">
                <a:solidFill>
                  <a:srgbClr val="000000"/>
                </a:solidFill>
                <a:latin typeface="Times New Roman" panose="02020603050405020304" pitchFamily="18" charset="0"/>
              </a:rPr>
              <a:t>(4-4)</a:t>
            </a:r>
          </a:p>
        </p:txBody>
      </p:sp>
      <p:sp>
        <p:nvSpPr>
          <p:cNvPr id="13327" name="Rectangle 15"/>
          <p:cNvSpPr>
            <a:spLocks noChangeArrowheads="1"/>
          </p:cNvSpPr>
          <p:nvPr/>
        </p:nvSpPr>
        <p:spPr bwMode="auto">
          <a:xfrm>
            <a:off x="379413" y="348954"/>
            <a:ext cx="4336741"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r>
              <a:rPr lang="en-US" altLang="zh-CN" sz="2400" dirty="0">
                <a:solidFill>
                  <a:srgbClr val="0070C0"/>
                </a:solidFill>
                <a:latin typeface="Times New Roman" panose="02020603050405020304" pitchFamily="18" charset="0"/>
              </a:rPr>
              <a:t>4</a:t>
            </a:r>
            <a:r>
              <a:rPr lang="zh-CN" altLang="en-US" sz="2400" dirty="0">
                <a:solidFill>
                  <a:srgbClr val="0070C0"/>
                </a:solidFill>
                <a:latin typeface="Times New Roman" panose="02020603050405020304" pitchFamily="18" charset="0"/>
              </a:rPr>
              <a:t>）条件概率的三个重要公式：</a:t>
            </a:r>
          </a:p>
        </p:txBody>
      </p:sp>
      <p:graphicFrame>
        <p:nvGraphicFramePr>
          <p:cNvPr id="13318" name="Object 6"/>
          <p:cNvGraphicFramePr>
            <a:graphicFrameLocks noChangeAspect="1"/>
          </p:cNvGraphicFramePr>
          <p:nvPr/>
        </p:nvGraphicFramePr>
        <p:xfrm>
          <a:off x="2157413" y="2119313"/>
          <a:ext cx="4918075" cy="863600"/>
        </p:xfrm>
        <a:graphic>
          <a:graphicData uri="http://schemas.openxmlformats.org/presentationml/2006/ole">
            <mc:AlternateContent xmlns:mc="http://schemas.openxmlformats.org/markup-compatibility/2006">
              <mc:Choice xmlns:v="urn:schemas-microsoft-com:vml" Requires="v">
                <p:oleObj spid="_x0000_s2385" name="Equation" r:id="rId5" imgW="54559200" imgH="10363200" progId="Equation.DSMT4">
                  <p:embed/>
                </p:oleObj>
              </mc:Choice>
              <mc:Fallback>
                <p:oleObj name="Equation" r:id="rId5" imgW="54559200" imgH="10363200" progId="Equation.DSMT4">
                  <p:embed/>
                  <p:pic>
                    <p:nvPicPr>
                      <p:cNvPr id="0" name="图片 2186"/>
                      <p:cNvPicPr>
                        <a:picLocks noChangeAspect="1" noChangeArrowheads="1"/>
                      </p:cNvPicPr>
                      <p:nvPr/>
                    </p:nvPicPr>
                    <p:blipFill>
                      <a:blip r:embed="rId6"/>
                      <a:srcRect/>
                      <a:stretch>
                        <a:fillRect/>
                      </a:stretch>
                    </p:blipFill>
                    <p:spPr bwMode="auto">
                      <a:xfrm>
                        <a:off x="2157413" y="2119313"/>
                        <a:ext cx="4918075"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24" name="Rectangle 12"/>
          <p:cNvSpPr>
            <a:spLocks noChangeArrowheads="1"/>
          </p:cNvSpPr>
          <p:nvPr/>
        </p:nvSpPr>
        <p:spPr bwMode="auto">
          <a:xfrm>
            <a:off x="128588" y="2938463"/>
            <a:ext cx="4752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indent="83820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zh-CN" altLang="en-US" sz="2400">
                <a:solidFill>
                  <a:srgbClr val="000000"/>
                </a:solidFill>
                <a:latin typeface="Times New Roman" panose="02020603050405020304" pitchFamily="18" charset="0"/>
              </a:rPr>
              <a:t>则对任一事件</a:t>
            </a:r>
            <a:r>
              <a:rPr lang="en-US" altLang="zh-CN" sz="2400" i="1">
                <a:solidFill>
                  <a:srgbClr val="000000"/>
                </a:solidFill>
                <a:latin typeface="Times New Roman" panose="02020603050405020304" pitchFamily="18" charset="0"/>
              </a:rPr>
              <a:t>B</a:t>
            </a:r>
            <a:r>
              <a:rPr lang="zh-CN" altLang="en-US" sz="2400">
                <a:solidFill>
                  <a:srgbClr val="000000"/>
                </a:solidFill>
                <a:latin typeface="Times New Roman" panose="02020603050405020304" pitchFamily="18" charset="0"/>
              </a:rPr>
              <a:t>有：</a:t>
            </a:r>
          </a:p>
        </p:txBody>
      </p:sp>
      <p:graphicFrame>
        <p:nvGraphicFramePr>
          <p:cNvPr id="13317" name="Object 5"/>
          <p:cNvGraphicFramePr>
            <a:graphicFrameLocks noChangeAspect="1"/>
          </p:cNvGraphicFramePr>
          <p:nvPr/>
        </p:nvGraphicFramePr>
        <p:xfrm>
          <a:off x="2849563" y="3319463"/>
          <a:ext cx="3173412" cy="863600"/>
        </p:xfrm>
        <a:graphic>
          <a:graphicData uri="http://schemas.openxmlformats.org/presentationml/2006/ole">
            <mc:AlternateContent xmlns:mc="http://schemas.openxmlformats.org/markup-compatibility/2006">
              <mc:Choice xmlns:v="urn:schemas-microsoft-com:vml" Requires="v">
                <p:oleObj spid="_x0000_s2386" name="公式" r:id="rId7" imgW="1511300" imgH="431800" progId="Equation.3">
                  <p:embed/>
                </p:oleObj>
              </mc:Choice>
              <mc:Fallback>
                <p:oleObj name="公式" r:id="rId7" imgW="1511300" imgH="431800" progId="Equation.3">
                  <p:embed/>
                  <p:pic>
                    <p:nvPicPr>
                      <p:cNvPr id="0" name="图片 218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9563" y="3319463"/>
                        <a:ext cx="3173412"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30" name="Rectangle 18"/>
          <p:cNvSpPr>
            <a:spLocks noChangeArrowheads="1"/>
          </p:cNvSpPr>
          <p:nvPr/>
        </p:nvSpPr>
        <p:spPr bwMode="auto">
          <a:xfrm>
            <a:off x="187325" y="1661559"/>
            <a:ext cx="8292953" cy="556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pPr eaLnBrk="0" hangingPunct="0">
              <a:lnSpc>
                <a:spcPct val="125000"/>
              </a:lnSpc>
            </a:pPr>
            <a:r>
              <a:rPr lang="zh-CN" altLang="en-US" sz="2400" dirty="0">
                <a:solidFill>
                  <a:srgbClr val="000000"/>
                </a:solidFill>
                <a:latin typeface="Times New Roman" panose="02020603050405020304" pitchFamily="18" charset="0"/>
              </a:rPr>
              <a:t>（</a:t>
            </a:r>
            <a:r>
              <a:rPr lang="en-US" altLang="zh-CN" sz="2400" dirty="0">
                <a:solidFill>
                  <a:srgbClr val="000000"/>
                </a:solidFill>
                <a:latin typeface="Times New Roman" panose="02020603050405020304" pitchFamily="18" charset="0"/>
              </a:rPr>
              <a:t>2</a:t>
            </a:r>
            <a:r>
              <a:rPr lang="zh-CN" altLang="en-US" sz="2400" dirty="0">
                <a:solidFill>
                  <a:srgbClr val="000000"/>
                </a:solidFill>
                <a:latin typeface="Times New Roman" panose="02020603050405020304" pitchFamily="18" charset="0"/>
              </a:rPr>
              <a:t>）</a:t>
            </a:r>
            <a:r>
              <a:rPr lang="zh-CN" altLang="en-US" sz="2400" b="1" dirty="0">
                <a:solidFill>
                  <a:srgbClr val="FF0000"/>
                </a:solidFill>
                <a:latin typeface="Times New Roman" panose="02020603050405020304" pitchFamily="18" charset="0"/>
              </a:rPr>
              <a:t>全概率公式</a:t>
            </a:r>
            <a:r>
              <a:rPr lang="zh-CN" altLang="en-US" sz="2400" dirty="0">
                <a:solidFill>
                  <a:srgbClr val="000000"/>
                </a:solidFill>
                <a:latin typeface="Times New Roman" panose="02020603050405020304" pitchFamily="18" charset="0"/>
              </a:rPr>
              <a:t>：设事件</a:t>
            </a:r>
            <a:r>
              <a:rPr lang="en-US" altLang="zh-CN" sz="2400" i="1" dirty="0">
                <a:solidFill>
                  <a:srgbClr val="000000"/>
                </a:solidFill>
                <a:latin typeface="Times New Roman" panose="02020603050405020304" pitchFamily="18" charset="0"/>
              </a:rPr>
              <a:t>A</a:t>
            </a:r>
            <a:r>
              <a:rPr lang="en-US" altLang="zh-CN" sz="2400" baseline="-25000" dirty="0">
                <a:solidFill>
                  <a:srgbClr val="000000"/>
                </a:solidFill>
                <a:latin typeface="Times New Roman" panose="02020603050405020304" pitchFamily="18" charset="0"/>
              </a:rPr>
              <a:t>1</a:t>
            </a:r>
            <a:r>
              <a:rPr lang="en-US" altLang="zh-CN" sz="2400" dirty="0">
                <a:solidFill>
                  <a:srgbClr val="000000"/>
                </a:solidFill>
                <a:latin typeface="Times New Roman" panose="02020603050405020304" pitchFamily="18" charset="0"/>
              </a:rPr>
              <a:t> </a:t>
            </a:r>
            <a:r>
              <a:rPr lang="zh-CN" altLang="en-US" sz="2400" dirty="0">
                <a:solidFill>
                  <a:srgbClr val="000000"/>
                </a:solidFill>
                <a:latin typeface="Times New Roman" panose="02020603050405020304" pitchFamily="18" charset="0"/>
              </a:rPr>
              <a:t>， </a:t>
            </a:r>
            <a:r>
              <a:rPr lang="en-US" altLang="zh-CN" sz="2400" i="1" dirty="0">
                <a:solidFill>
                  <a:srgbClr val="000000"/>
                </a:solidFill>
                <a:latin typeface="Times New Roman" panose="02020603050405020304" pitchFamily="18" charset="0"/>
              </a:rPr>
              <a:t>A</a:t>
            </a:r>
            <a:r>
              <a:rPr lang="en-US" altLang="zh-CN" sz="2400" baseline="-25000" dirty="0">
                <a:solidFill>
                  <a:srgbClr val="000000"/>
                </a:solidFill>
                <a:latin typeface="Times New Roman" panose="02020603050405020304" pitchFamily="18" charset="0"/>
              </a:rPr>
              <a:t>2</a:t>
            </a:r>
            <a:r>
              <a:rPr lang="en-US" altLang="zh-CN" sz="2400" dirty="0">
                <a:solidFill>
                  <a:srgbClr val="000000"/>
                </a:solidFill>
                <a:latin typeface="Times New Roman" panose="02020603050405020304" pitchFamily="18" charset="0"/>
              </a:rPr>
              <a:t> </a:t>
            </a:r>
            <a:r>
              <a:rPr lang="zh-CN" altLang="en-US" sz="2400" dirty="0">
                <a:solidFill>
                  <a:srgbClr val="000000"/>
                </a:solidFill>
                <a:latin typeface="Times New Roman" panose="02020603050405020304" pitchFamily="18" charset="0"/>
              </a:rPr>
              <a:t>，</a:t>
            </a:r>
            <a:r>
              <a:rPr lang="en-US" altLang="en-US" sz="2400" dirty="0">
                <a:solidFill>
                  <a:srgbClr val="000000"/>
                </a:solidFill>
                <a:latin typeface="Times New Roman" panose="02020603050405020304" pitchFamily="18" charset="0"/>
              </a:rPr>
              <a:t>…</a:t>
            </a:r>
            <a:r>
              <a:rPr lang="en-US" altLang="zh-CN" sz="2400" dirty="0">
                <a:solidFill>
                  <a:srgbClr val="000000"/>
                </a:solidFill>
                <a:latin typeface="Times New Roman" panose="02020603050405020304" pitchFamily="18" charset="0"/>
              </a:rPr>
              <a:t> </a:t>
            </a:r>
            <a:r>
              <a:rPr lang="zh-CN" altLang="en-US" sz="2400" dirty="0">
                <a:solidFill>
                  <a:srgbClr val="000000"/>
                </a:solidFill>
                <a:latin typeface="Times New Roman" panose="02020603050405020304" pitchFamily="18" charset="0"/>
              </a:rPr>
              <a:t>，</a:t>
            </a:r>
            <a:r>
              <a:rPr lang="en-US" altLang="zh-CN" sz="2400" i="1" dirty="0">
                <a:solidFill>
                  <a:srgbClr val="000000"/>
                </a:solidFill>
                <a:latin typeface="Times New Roman" panose="02020603050405020304" pitchFamily="18" charset="0"/>
              </a:rPr>
              <a:t>A</a:t>
            </a:r>
            <a:r>
              <a:rPr lang="en-US" altLang="zh-CN" sz="2400" baseline="-25000" dirty="0">
                <a:solidFill>
                  <a:srgbClr val="000000"/>
                </a:solidFill>
                <a:latin typeface="Times New Roman" panose="02020603050405020304" pitchFamily="18" charset="0"/>
              </a:rPr>
              <a:t>n</a:t>
            </a:r>
            <a:r>
              <a:rPr lang="zh-CN" altLang="en-US" sz="2400" dirty="0">
                <a:solidFill>
                  <a:srgbClr val="000000"/>
                </a:solidFill>
                <a:latin typeface="Times New Roman" panose="02020603050405020304" pitchFamily="18" charset="0"/>
              </a:rPr>
              <a:t>，两两互斥，且</a:t>
            </a:r>
          </a:p>
        </p:txBody>
      </p:sp>
      <p:graphicFrame>
        <p:nvGraphicFramePr>
          <p:cNvPr id="13331" name="Object 19"/>
          <p:cNvGraphicFramePr>
            <a:graphicFrameLocks noChangeAspect="1"/>
          </p:cNvGraphicFramePr>
          <p:nvPr/>
        </p:nvGraphicFramePr>
        <p:xfrm>
          <a:off x="6180138" y="6021288"/>
          <a:ext cx="2835275" cy="744537"/>
        </p:xfrm>
        <a:graphic>
          <a:graphicData uri="http://schemas.openxmlformats.org/presentationml/2006/ole">
            <mc:AlternateContent xmlns:mc="http://schemas.openxmlformats.org/markup-compatibility/2006">
              <mc:Choice xmlns:v="urn:schemas-microsoft-com:vml" Requires="v">
                <p:oleObj spid="_x0000_s2387" name="公式" r:id="rId9" imgW="1612900" imgH="419100" progId="Equation.3">
                  <p:embed/>
                </p:oleObj>
              </mc:Choice>
              <mc:Fallback>
                <p:oleObj name="公式" r:id="rId9" imgW="1612900" imgH="419100" progId="Equation.3">
                  <p:embed/>
                  <p:pic>
                    <p:nvPicPr>
                      <p:cNvPr id="0" name="图片 218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80138" y="6021288"/>
                        <a:ext cx="2835275" cy="744537"/>
                      </a:xfrm>
                      <a:prstGeom prst="rect">
                        <a:avLst/>
                      </a:prstGeom>
                      <a:solidFill>
                        <a:srgbClr val="FFFF99">
                          <a:alpha val="53999"/>
                        </a:srgbClr>
                      </a:solidFill>
                    </p:spPr>
                  </p:pic>
                </p:oleObj>
              </mc:Fallback>
            </mc:AlternateContent>
          </a:graphicData>
        </a:graphic>
      </p:graphicFrame>
      <p:sp>
        <p:nvSpPr>
          <p:cNvPr id="13335" name="Rectangle 23"/>
          <p:cNvSpPr>
            <a:spLocks noChangeArrowheads="1"/>
          </p:cNvSpPr>
          <p:nvPr/>
        </p:nvSpPr>
        <p:spPr bwMode="auto">
          <a:xfrm>
            <a:off x="4430713" y="1320800"/>
            <a:ext cx="1592262" cy="406400"/>
          </a:xfrm>
          <a:prstGeom prst="rect">
            <a:avLst/>
          </a:prstGeom>
          <a:solidFill>
            <a:srgbClr val="6600CC">
              <a:alpha val="25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pPr algn="ctr"/>
            <a:endParaRPr lang="zh-CN" altLang="en-US" sz="2400">
              <a:solidFill>
                <a:srgbClr val="000000"/>
              </a:solidFill>
              <a:latin typeface="Times New Roman" panose="02020603050405020304" pitchFamily="18" charset="0"/>
            </a:endParaRPr>
          </a:p>
        </p:txBody>
      </p:sp>
      <p:sp>
        <p:nvSpPr>
          <p:cNvPr id="13336" name="Rectangle 24"/>
          <p:cNvSpPr>
            <a:spLocks noChangeArrowheads="1"/>
          </p:cNvSpPr>
          <p:nvPr/>
        </p:nvSpPr>
        <p:spPr bwMode="auto">
          <a:xfrm>
            <a:off x="3830638" y="3354388"/>
            <a:ext cx="2222500" cy="787400"/>
          </a:xfrm>
          <a:prstGeom prst="rect">
            <a:avLst/>
          </a:prstGeom>
          <a:solidFill>
            <a:srgbClr val="6600CC">
              <a:alpha val="25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endParaRPr lang="zh-CN" altLang="en-US" sz="2400">
              <a:solidFill>
                <a:srgbClr val="000000"/>
              </a:solidFill>
              <a:latin typeface="Times New Roman" panose="02020603050405020304" pitchFamily="18" charset="0"/>
            </a:endParaRPr>
          </a:p>
        </p:txBody>
      </p:sp>
      <p:sp>
        <p:nvSpPr>
          <p:cNvPr id="13339" name="Text Box 27"/>
          <p:cNvSpPr txBox="1">
            <a:spLocks noChangeArrowheads="1"/>
          </p:cNvSpPr>
          <p:nvPr/>
        </p:nvSpPr>
        <p:spPr bwMode="auto">
          <a:xfrm>
            <a:off x="7502525" y="1225550"/>
            <a:ext cx="14382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nchorCtr="1">
            <a:spAutoFit/>
          </a:bodyPr>
          <a:lstStyle/>
          <a:p>
            <a:pPr algn="ctr">
              <a:spcBef>
                <a:spcPct val="50000"/>
              </a:spcBef>
            </a:pPr>
            <a:r>
              <a:rPr lang="en-US" altLang="zh-CN" sz="2400">
                <a:solidFill>
                  <a:srgbClr val="000000"/>
                </a:solidFill>
                <a:latin typeface="Times New Roman" panose="02020603050405020304" pitchFamily="18" charset="0"/>
              </a:rPr>
              <a:t>(4-2)</a:t>
            </a:r>
          </a:p>
        </p:txBody>
      </p:sp>
      <p:sp>
        <p:nvSpPr>
          <p:cNvPr id="13340" name="Text Box 28"/>
          <p:cNvSpPr txBox="1">
            <a:spLocks noChangeArrowheads="1"/>
          </p:cNvSpPr>
          <p:nvPr/>
        </p:nvSpPr>
        <p:spPr bwMode="auto">
          <a:xfrm>
            <a:off x="7605713" y="3460750"/>
            <a:ext cx="14382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nchorCtr="1">
            <a:spAutoFit/>
          </a:bodyPr>
          <a:lstStyle/>
          <a:p>
            <a:pPr algn="ctr">
              <a:spcBef>
                <a:spcPct val="50000"/>
              </a:spcBef>
            </a:pPr>
            <a:r>
              <a:rPr lang="en-US" altLang="zh-CN" sz="2400">
                <a:solidFill>
                  <a:srgbClr val="000000"/>
                </a:solidFill>
                <a:latin typeface="Times New Roman" panose="02020603050405020304" pitchFamily="18" charset="0"/>
              </a:rPr>
              <a:t>(4-3)</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18"/>
                                        </p:tgtEl>
                                        <p:attrNameLst>
                                          <p:attrName>style.visibility</p:attrName>
                                        </p:attrNameLst>
                                      </p:cBhvr>
                                      <p:to>
                                        <p:strVal val="visible"/>
                                      </p:to>
                                    </p:set>
                                    <p:animEffect transition="in" filter="fade">
                                      <p:cBhvr>
                                        <p:cTn id="7" dur="500"/>
                                        <p:tgtEl>
                                          <p:spTgt spid="133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324"/>
                                        </p:tgtEl>
                                        <p:attrNameLst>
                                          <p:attrName>style.visibility</p:attrName>
                                        </p:attrNameLst>
                                      </p:cBhvr>
                                      <p:to>
                                        <p:strVal val="visible"/>
                                      </p:to>
                                    </p:set>
                                    <p:animEffect transition="in" filter="fade">
                                      <p:cBhvr>
                                        <p:cTn id="10" dur="500"/>
                                        <p:tgtEl>
                                          <p:spTgt spid="133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330"/>
                                        </p:tgtEl>
                                        <p:attrNameLst>
                                          <p:attrName>style.visibility</p:attrName>
                                        </p:attrNameLst>
                                      </p:cBhvr>
                                      <p:to>
                                        <p:strVal val="visible"/>
                                      </p:to>
                                    </p:set>
                                    <p:animEffect transition="in" filter="fade">
                                      <p:cBhvr>
                                        <p:cTn id="13" dur="500"/>
                                        <p:tgtEl>
                                          <p:spTgt spid="13330"/>
                                        </p:tgtEl>
                                      </p:cBhvr>
                                    </p:animEffect>
                                  </p:childTnLst>
                                </p:cTn>
                              </p:par>
                              <p:par>
                                <p:cTn id="14" presetID="10" presetClass="entr" presetSubtype="0" fill="hold" nodeType="withEffect">
                                  <p:stCondLst>
                                    <p:cond delay="0"/>
                                  </p:stCondLst>
                                  <p:childTnLst>
                                    <p:set>
                                      <p:cBhvr>
                                        <p:cTn id="15" dur="1" fill="hold">
                                          <p:stCondLst>
                                            <p:cond delay="0"/>
                                          </p:stCondLst>
                                        </p:cTn>
                                        <p:tgtEl>
                                          <p:spTgt spid="13317"/>
                                        </p:tgtEl>
                                        <p:attrNameLst>
                                          <p:attrName>style.visibility</p:attrName>
                                        </p:attrNameLst>
                                      </p:cBhvr>
                                      <p:to>
                                        <p:strVal val="visible"/>
                                      </p:to>
                                    </p:set>
                                    <p:animEffect transition="in" filter="fade">
                                      <p:cBhvr>
                                        <p:cTn id="16" dur="500"/>
                                        <p:tgtEl>
                                          <p:spTgt spid="133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340"/>
                                        </p:tgtEl>
                                        <p:attrNameLst>
                                          <p:attrName>style.visibility</p:attrName>
                                        </p:attrNameLst>
                                      </p:cBhvr>
                                      <p:to>
                                        <p:strVal val="visible"/>
                                      </p:to>
                                    </p:set>
                                    <p:animEffect transition="in" filter="fade">
                                      <p:cBhvr>
                                        <p:cTn id="19" dur="500"/>
                                        <p:tgtEl>
                                          <p:spTgt spid="1334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3335"/>
                                        </p:tgtEl>
                                        <p:attrNameLst>
                                          <p:attrName>style.visibility</p:attrName>
                                        </p:attrNameLst>
                                      </p:cBhvr>
                                      <p:to>
                                        <p:strVal val="visible"/>
                                      </p:to>
                                    </p:set>
                                    <p:animEffect transition="in" filter="fade">
                                      <p:cBhvr>
                                        <p:cTn id="24" dur="500"/>
                                        <p:tgtEl>
                                          <p:spTgt spid="1333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336"/>
                                        </p:tgtEl>
                                        <p:attrNameLst>
                                          <p:attrName>style.visibility</p:attrName>
                                        </p:attrNameLst>
                                      </p:cBhvr>
                                      <p:to>
                                        <p:strVal val="visible"/>
                                      </p:to>
                                    </p:set>
                                    <p:animEffect transition="in" filter="fade">
                                      <p:cBhvr>
                                        <p:cTn id="29" dur="500"/>
                                        <p:tgtEl>
                                          <p:spTgt spid="1333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3325"/>
                                        </p:tgtEl>
                                        <p:attrNameLst>
                                          <p:attrName>style.visibility</p:attrName>
                                        </p:attrNameLst>
                                      </p:cBhvr>
                                      <p:to>
                                        <p:strVal val="visible"/>
                                      </p:to>
                                    </p:set>
                                    <p:animEffect transition="in" filter="fade">
                                      <p:cBhvr>
                                        <p:cTn id="34" dur="500"/>
                                        <p:tgtEl>
                                          <p:spTgt spid="13325"/>
                                        </p:tgtEl>
                                      </p:cBhvr>
                                    </p:animEffect>
                                  </p:childTnLst>
                                </p:cTn>
                              </p:par>
                              <p:par>
                                <p:cTn id="35" presetID="10" presetClass="entr" presetSubtype="0" fill="hold" nodeType="withEffect">
                                  <p:stCondLst>
                                    <p:cond delay="0"/>
                                  </p:stCondLst>
                                  <p:childTnLst>
                                    <p:set>
                                      <p:cBhvr>
                                        <p:cTn id="36" dur="1" fill="hold">
                                          <p:stCondLst>
                                            <p:cond delay="0"/>
                                          </p:stCondLst>
                                        </p:cTn>
                                        <p:tgtEl>
                                          <p:spTgt spid="13331"/>
                                        </p:tgtEl>
                                        <p:attrNameLst>
                                          <p:attrName>style.visibility</p:attrName>
                                        </p:attrNameLst>
                                      </p:cBhvr>
                                      <p:to>
                                        <p:strVal val="visible"/>
                                      </p:to>
                                    </p:set>
                                    <p:animEffect transition="in" filter="fade">
                                      <p:cBhvr>
                                        <p:cTn id="37" dur="500"/>
                                        <p:tgtEl>
                                          <p:spTgt spid="13331"/>
                                        </p:tgtEl>
                                      </p:cBhvr>
                                    </p:animEffect>
                                  </p:childTnLst>
                                </p:cTn>
                              </p:par>
                              <p:par>
                                <p:cTn id="38" presetID="10" presetClass="entr" presetSubtype="0" fill="hold" nodeType="withEffect">
                                  <p:stCondLst>
                                    <p:cond delay="0"/>
                                  </p:stCondLst>
                                  <p:childTnLst>
                                    <p:set>
                                      <p:cBhvr>
                                        <p:cTn id="39" dur="1" fill="hold">
                                          <p:stCondLst>
                                            <p:cond delay="0"/>
                                          </p:stCondLst>
                                        </p:cTn>
                                        <p:tgtEl>
                                          <p:spTgt spid="13316"/>
                                        </p:tgtEl>
                                        <p:attrNameLst>
                                          <p:attrName>style.visibility</p:attrName>
                                        </p:attrNameLst>
                                      </p:cBhvr>
                                      <p:to>
                                        <p:strVal val="visible"/>
                                      </p:to>
                                    </p:set>
                                    <p:animEffect transition="in" filter="fade">
                                      <p:cBhvr>
                                        <p:cTn id="40" dur="500"/>
                                        <p:tgtEl>
                                          <p:spTgt spid="1331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3326"/>
                                        </p:tgtEl>
                                        <p:attrNameLst>
                                          <p:attrName>style.visibility</p:attrName>
                                        </p:attrNameLst>
                                      </p:cBhvr>
                                      <p:to>
                                        <p:strVal val="visible"/>
                                      </p:to>
                                    </p:set>
                                    <p:animEffect transition="in" filter="fade">
                                      <p:cBhvr>
                                        <p:cTn id="45" dur="500"/>
                                        <p:tgtEl>
                                          <p:spTgt spid="13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5" grpId="0"/>
      <p:bldP spid="13326" grpId="0"/>
      <p:bldP spid="13324" grpId="0"/>
      <p:bldP spid="13330" grpId="0"/>
      <p:bldP spid="13335" grpId="0" animBg="1"/>
      <p:bldP spid="13336" grpId="0" animBg="1"/>
      <p:bldP spid="1334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61" name="Rectangle 25"/>
          <p:cNvSpPr>
            <a:spLocks noChangeArrowheads="1"/>
          </p:cNvSpPr>
          <p:nvPr/>
        </p:nvSpPr>
        <p:spPr bwMode="auto">
          <a:xfrm>
            <a:off x="-827088" y="1655763"/>
            <a:ext cx="719137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indent="1219200" algn="l">
              <a:tabLst>
                <a:tab pos="4051300" algn="l"/>
              </a:tabLst>
              <a:defRPr>
                <a:solidFill>
                  <a:schemeClr val="tx1"/>
                </a:solidFill>
                <a:latin typeface="Arial" panose="020B0604020202020204" pitchFamily="34" charset="0"/>
                <a:ea typeface="宋体" panose="02010600030101010101" pitchFamily="2" charset="-122"/>
              </a:defRPr>
            </a:lvl1pPr>
            <a:lvl2pPr algn="l">
              <a:tabLst>
                <a:tab pos="4051300" algn="l"/>
              </a:tabLst>
              <a:defRPr>
                <a:solidFill>
                  <a:schemeClr val="tx1"/>
                </a:solidFill>
                <a:latin typeface="Arial" panose="020B0604020202020204" pitchFamily="34" charset="0"/>
                <a:ea typeface="宋体" panose="02010600030101010101" pitchFamily="2" charset="-122"/>
              </a:defRPr>
            </a:lvl2pPr>
            <a:lvl3pPr algn="l">
              <a:tabLst>
                <a:tab pos="4051300" algn="l"/>
              </a:tabLst>
              <a:defRPr>
                <a:solidFill>
                  <a:schemeClr val="tx1"/>
                </a:solidFill>
                <a:latin typeface="Arial" panose="020B0604020202020204" pitchFamily="34" charset="0"/>
                <a:ea typeface="宋体" panose="02010600030101010101" pitchFamily="2" charset="-122"/>
              </a:defRPr>
            </a:lvl3pPr>
            <a:lvl4pPr algn="l">
              <a:tabLst>
                <a:tab pos="4051300" algn="l"/>
              </a:tabLst>
              <a:defRPr>
                <a:solidFill>
                  <a:schemeClr val="tx1"/>
                </a:solidFill>
                <a:latin typeface="Arial" panose="020B0604020202020204" pitchFamily="34" charset="0"/>
                <a:ea typeface="宋体" panose="02010600030101010101" pitchFamily="2" charset="-122"/>
              </a:defRPr>
            </a:lvl4pPr>
            <a:lvl5pPr algn="l">
              <a:tabLst>
                <a:tab pos="405130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405130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405130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405130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4051300" algn="l"/>
              </a:tabLst>
              <a:defRPr>
                <a:solidFill>
                  <a:schemeClr val="tx1"/>
                </a:solidFill>
                <a:latin typeface="Arial" panose="020B0604020202020204" pitchFamily="34" charset="0"/>
                <a:ea typeface="宋体" panose="02010600030101010101" pitchFamily="2" charset="-122"/>
              </a:defRPr>
            </a:lvl9pPr>
          </a:lstStyle>
          <a:p>
            <a:r>
              <a:rPr lang="zh-CN" altLang="en-US" sz="2400">
                <a:solidFill>
                  <a:srgbClr val="000000"/>
                </a:solidFill>
                <a:latin typeface="Times New Roman" panose="02020603050405020304" pitchFamily="18" charset="0"/>
              </a:rPr>
              <a:t>对正态密度函数，为了方便计算，取对数：</a:t>
            </a:r>
          </a:p>
        </p:txBody>
      </p:sp>
      <p:sp>
        <p:nvSpPr>
          <p:cNvPr id="39966" name="Rectangle 30"/>
          <p:cNvSpPr>
            <a:spLocks noChangeArrowheads="1"/>
          </p:cNvSpPr>
          <p:nvPr/>
        </p:nvSpPr>
        <p:spPr bwMode="auto">
          <a:xfrm>
            <a:off x="-371475" y="3611563"/>
            <a:ext cx="91059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indent="762000" algn="l">
              <a:tabLst>
                <a:tab pos="4051300" algn="l"/>
              </a:tabLst>
              <a:defRPr>
                <a:solidFill>
                  <a:schemeClr val="tx1"/>
                </a:solidFill>
                <a:latin typeface="Arial" panose="020B0604020202020204" pitchFamily="34" charset="0"/>
                <a:ea typeface="宋体" panose="02010600030101010101" pitchFamily="2" charset="-122"/>
              </a:defRPr>
            </a:lvl1pPr>
            <a:lvl2pPr algn="l">
              <a:tabLst>
                <a:tab pos="4051300" algn="l"/>
              </a:tabLst>
              <a:defRPr>
                <a:solidFill>
                  <a:schemeClr val="tx1"/>
                </a:solidFill>
                <a:latin typeface="Arial" panose="020B0604020202020204" pitchFamily="34" charset="0"/>
                <a:ea typeface="宋体" panose="02010600030101010101" pitchFamily="2" charset="-122"/>
              </a:defRPr>
            </a:lvl2pPr>
            <a:lvl3pPr algn="l">
              <a:tabLst>
                <a:tab pos="4051300" algn="l"/>
              </a:tabLst>
              <a:defRPr>
                <a:solidFill>
                  <a:schemeClr val="tx1"/>
                </a:solidFill>
                <a:latin typeface="Arial" panose="020B0604020202020204" pitchFamily="34" charset="0"/>
                <a:ea typeface="宋体" panose="02010600030101010101" pitchFamily="2" charset="-122"/>
              </a:defRPr>
            </a:lvl3pPr>
            <a:lvl4pPr algn="l">
              <a:tabLst>
                <a:tab pos="4051300" algn="l"/>
              </a:tabLst>
              <a:defRPr>
                <a:solidFill>
                  <a:schemeClr val="tx1"/>
                </a:solidFill>
                <a:latin typeface="Arial" panose="020B0604020202020204" pitchFamily="34" charset="0"/>
                <a:ea typeface="宋体" panose="02010600030101010101" pitchFamily="2" charset="-122"/>
              </a:defRPr>
            </a:lvl4pPr>
            <a:lvl5pPr algn="l">
              <a:tabLst>
                <a:tab pos="405130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405130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405130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405130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4051300" algn="l"/>
              </a:tabLst>
              <a:defRPr>
                <a:solidFill>
                  <a:schemeClr val="tx1"/>
                </a:solidFill>
                <a:latin typeface="Arial" panose="020B0604020202020204" pitchFamily="34" charset="0"/>
                <a:ea typeface="宋体" panose="02010600030101010101" pitchFamily="2" charset="-122"/>
              </a:defRPr>
            </a:lvl9pPr>
          </a:lstStyle>
          <a:p>
            <a:pPr>
              <a:lnSpc>
                <a:spcPct val="125000"/>
              </a:lnSpc>
            </a:pPr>
            <a:r>
              <a:rPr lang="zh-CN" altLang="en-US" sz="2400">
                <a:solidFill>
                  <a:srgbClr val="000000"/>
                </a:solidFill>
                <a:latin typeface="Times New Roman" panose="02020603050405020304" pitchFamily="18" charset="0"/>
              </a:rPr>
              <a:t>对数是单调递增函数，取对数后仍有相对应的分类性能。</a:t>
            </a:r>
          </a:p>
        </p:txBody>
      </p:sp>
      <p:graphicFrame>
        <p:nvGraphicFramePr>
          <p:cNvPr id="39968" name="Object 32"/>
          <p:cNvGraphicFramePr>
            <a:graphicFrameLocks noChangeAspect="1"/>
          </p:cNvGraphicFramePr>
          <p:nvPr/>
        </p:nvGraphicFramePr>
        <p:xfrm>
          <a:off x="1136650" y="2325688"/>
          <a:ext cx="5561013" cy="457200"/>
        </p:xfrm>
        <a:graphic>
          <a:graphicData uri="http://schemas.openxmlformats.org/presentationml/2006/ole">
            <mc:AlternateContent xmlns:mc="http://schemas.openxmlformats.org/markup-compatibility/2006">
              <mc:Choice xmlns:v="urn:schemas-microsoft-com:vml" Requires="v">
                <p:oleObj spid="_x0000_s25078" name="公式" r:id="rId3" imgW="2781300" imgH="228600" progId="Equation.3">
                  <p:embed/>
                </p:oleObj>
              </mc:Choice>
              <mc:Fallback>
                <p:oleObj name="公式" r:id="rId3" imgW="2781300" imgH="228600" progId="Equation.3">
                  <p:embed/>
                  <p:pic>
                    <p:nvPicPr>
                      <p:cNvPr id="0" name="图片 247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6650" y="2325688"/>
                        <a:ext cx="556101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67" name="Object 31"/>
          <p:cNvGraphicFramePr>
            <a:graphicFrameLocks noChangeAspect="1"/>
          </p:cNvGraphicFramePr>
          <p:nvPr/>
        </p:nvGraphicFramePr>
        <p:xfrm>
          <a:off x="1157288" y="2887663"/>
          <a:ext cx="7159625" cy="787400"/>
        </p:xfrm>
        <a:graphic>
          <a:graphicData uri="http://schemas.openxmlformats.org/presentationml/2006/ole">
            <mc:AlternateContent xmlns:mc="http://schemas.openxmlformats.org/markup-compatibility/2006">
              <mc:Choice xmlns:v="urn:schemas-microsoft-com:vml" Requires="v">
                <p:oleObj spid="_x0000_s25079" name="公式" r:id="rId5" imgW="3581400" imgH="393700" progId="Equation.3">
                  <p:embed/>
                </p:oleObj>
              </mc:Choice>
              <mc:Fallback>
                <p:oleObj name="公式" r:id="rId5" imgW="3581400" imgH="393700" progId="Equation.3">
                  <p:embed/>
                  <p:pic>
                    <p:nvPicPr>
                      <p:cNvPr id="0" name="图片 2478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7288" y="2887663"/>
                        <a:ext cx="7159625"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72" name="Object 36"/>
          <p:cNvGraphicFramePr>
            <a:graphicFrameLocks noChangeAspect="1"/>
          </p:cNvGraphicFramePr>
          <p:nvPr/>
        </p:nvGraphicFramePr>
        <p:xfrm>
          <a:off x="1000125" y="184150"/>
          <a:ext cx="6996113" cy="865188"/>
        </p:xfrm>
        <a:graphic>
          <a:graphicData uri="http://schemas.openxmlformats.org/presentationml/2006/ole">
            <mc:AlternateContent xmlns:mc="http://schemas.openxmlformats.org/markup-compatibility/2006">
              <mc:Choice xmlns:v="urn:schemas-microsoft-com:vml" Requires="v">
                <p:oleObj spid="_x0000_s25080" name="公式" r:id="rId7" imgW="3581400" imgH="482600" progId="Equation.3">
                  <p:embed/>
                </p:oleObj>
              </mc:Choice>
              <mc:Fallback>
                <p:oleObj name="公式" r:id="rId7" imgW="3581400" imgH="482600" progId="Equation.3">
                  <p:embed/>
                  <p:pic>
                    <p:nvPicPr>
                      <p:cNvPr id="0" name="图片 2478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0125" y="184150"/>
                        <a:ext cx="6996113" cy="865188"/>
                      </a:xfrm>
                      <a:prstGeom prst="rect">
                        <a:avLst/>
                      </a:prstGeom>
                      <a:solidFill>
                        <a:srgbClr val="FFE4D1">
                          <a:alpha val="52000"/>
                        </a:srgbClr>
                      </a:solidFill>
                    </p:spPr>
                  </p:pic>
                </p:oleObj>
              </mc:Fallback>
            </mc:AlternateContent>
          </a:graphicData>
        </a:graphic>
      </p:graphicFrame>
      <p:grpSp>
        <p:nvGrpSpPr>
          <p:cNvPr id="39991" name="Group 55"/>
          <p:cNvGrpSpPr/>
          <p:nvPr/>
        </p:nvGrpSpPr>
        <p:grpSpPr bwMode="auto">
          <a:xfrm>
            <a:off x="395288" y="1219200"/>
            <a:ext cx="8748712" cy="473075"/>
            <a:chOff x="249" y="768"/>
            <a:chExt cx="5511" cy="298"/>
          </a:xfrm>
        </p:grpSpPr>
        <p:sp>
          <p:nvSpPr>
            <p:cNvPr id="39960" name="Rectangle 24"/>
            <p:cNvSpPr>
              <a:spLocks noChangeArrowheads="1"/>
            </p:cNvSpPr>
            <p:nvPr/>
          </p:nvSpPr>
          <p:spPr bwMode="auto">
            <a:xfrm>
              <a:off x="249" y="768"/>
              <a:ext cx="551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r>
                <a:rPr lang="zh-CN" altLang="en-US" sz="2400">
                  <a:solidFill>
                    <a:srgbClr val="000000"/>
                  </a:solidFill>
                  <a:latin typeface="Times New Roman" panose="02020603050405020304" pitchFamily="18" charset="0"/>
                </a:rPr>
                <a:t>最小错误率</a:t>
              </a:r>
              <a:r>
                <a:rPr lang="en-US" altLang="zh-CN" sz="2400">
                  <a:solidFill>
                    <a:srgbClr val="000000"/>
                  </a:solidFill>
                  <a:latin typeface="Times New Roman" panose="02020603050405020304" pitchFamily="18" charset="0"/>
                </a:rPr>
                <a:t>Bayes</a:t>
              </a:r>
              <a:r>
                <a:rPr lang="zh-CN" altLang="en-US" sz="2400">
                  <a:solidFill>
                    <a:srgbClr val="000000"/>
                  </a:solidFill>
                  <a:latin typeface="Times New Roman" panose="02020603050405020304" pitchFamily="18" charset="0"/>
                </a:rPr>
                <a:t>决策中，</a:t>
              </a:r>
              <a:r>
                <a:rPr lang="el-GR" altLang="zh-CN" sz="2400" i="1">
                  <a:solidFill>
                    <a:srgbClr val="000000"/>
                  </a:solidFill>
                  <a:latin typeface="Times New Roman" panose="02020603050405020304" pitchFamily="18" charset="0"/>
                </a:rPr>
                <a:t>ω</a:t>
              </a:r>
              <a:r>
                <a:rPr lang="el-GR" altLang="zh-CN" sz="2400" i="1" baseline="-25000">
                  <a:solidFill>
                    <a:srgbClr val="000000"/>
                  </a:solidFill>
                  <a:latin typeface="Times New Roman" panose="02020603050405020304" pitchFamily="18" charset="0"/>
                </a:rPr>
                <a:t>i</a:t>
              </a:r>
              <a:r>
                <a:rPr lang="zh-CN" altLang="en-US" sz="2400">
                  <a:solidFill>
                    <a:srgbClr val="000000"/>
                  </a:solidFill>
                  <a:latin typeface="Times New Roman" panose="02020603050405020304" pitchFamily="18" charset="0"/>
                </a:rPr>
                <a:t>类的判别函数为                         ，</a:t>
              </a:r>
            </a:p>
          </p:txBody>
        </p:sp>
        <p:graphicFrame>
          <p:nvGraphicFramePr>
            <p:cNvPr id="39973" name="Object 37"/>
            <p:cNvGraphicFramePr>
              <a:graphicFrameLocks noChangeAspect="1"/>
            </p:cNvGraphicFramePr>
            <p:nvPr/>
          </p:nvGraphicFramePr>
          <p:xfrm>
            <a:off x="4038" y="778"/>
            <a:ext cx="1192" cy="288"/>
          </p:xfrm>
          <a:graphic>
            <a:graphicData uri="http://schemas.openxmlformats.org/presentationml/2006/ole">
              <mc:AlternateContent xmlns:mc="http://schemas.openxmlformats.org/markup-compatibility/2006">
                <mc:Choice xmlns:v="urn:schemas-microsoft-com:vml" Requires="v">
                  <p:oleObj spid="_x0000_s25081" name="公式" r:id="rId9" imgW="965200" imgH="228600" progId="Equation.3">
                    <p:embed/>
                  </p:oleObj>
                </mc:Choice>
                <mc:Fallback>
                  <p:oleObj name="公式" r:id="rId9" imgW="965200" imgH="228600" progId="Equation.3">
                    <p:embed/>
                    <p:pic>
                      <p:nvPicPr>
                        <p:cNvPr id="0" name="图片 2478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38" y="778"/>
                          <a:ext cx="1192"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9976" name="AutoShape 40"/>
          <p:cNvSpPr>
            <a:spLocks noChangeArrowheads="1"/>
          </p:cNvSpPr>
          <p:nvPr/>
        </p:nvSpPr>
        <p:spPr bwMode="auto">
          <a:xfrm>
            <a:off x="749300" y="0"/>
            <a:ext cx="376238" cy="376238"/>
          </a:xfrm>
          <a:prstGeom prst="smileyFace">
            <a:avLst>
              <a:gd name="adj" fmla="val 4653"/>
            </a:avLst>
          </a:prstGeom>
          <a:solidFill>
            <a:srgbClr val="F1D6A1"/>
          </a:solidFill>
          <a:ln w="38100">
            <a:solidFill>
              <a:srgbClr val="99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a:endParaRPr lang="zh-CN" altLang="en-US" sz="2400">
              <a:solidFill>
                <a:srgbClr val="000000"/>
              </a:solidFill>
              <a:latin typeface="Times New Roman" panose="02020603050405020304" pitchFamily="18" charset="0"/>
            </a:endParaRPr>
          </a:p>
        </p:txBody>
      </p:sp>
      <p:sp>
        <p:nvSpPr>
          <p:cNvPr id="39977" name="Rectangle 41"/>
          <p:cNvSpPr>
            <a:spLocks noChangeArrowheads="1"/>
          </p:cNvSpPr>
          <p:nvPr/>
        </p:nvSpPr>
        <p:spPr bwMode="auto">
          <a:xfrm>
            <a:off x="71438" y="4198938"/>
            <a:ext cx="4837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indent="30480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a:solidFill>
                  <a:srgbClr val="000000"/>
                </a:solidFill>
                <a:latin typeface="Times New Roman" panose="02020603050405020304" pitchFamily="18" charset="0"/>
              </a:rPr>
              <a:t>去掉与</a:t>
            </a:r>
            <a:r>
              <a:rPr lang="en-US" altLang="zh-CN" sz="2400" i="1">
                <a:solidFill>
                  <a:srgbClr val="000000"/>
                </a:solidFill>
                <a:latin typeface="Times New Roman" panose="02020603050405020304" pitchFamily="18" charset="0"/>
              </a:rPr>
              <a:t>i</a:t>
            </a:r>
            <a:r>
              <a:rPr lang="zh-CN" altLang="en-US" sz="2400">
                <a:solidFill>
                  <a:srgbClr val="000000"/>
                </a:solidFill>
                <a:latin typeface="Times New Roman" panose="02020603050405020304" pitchFamily="18" charset="0"/>
              </a:rPr>
              <a:t>无关的项，得判别函数：</a:t>
            </a:r>
          </a:p>
        </p:txBody>
      </p:sp>
      <p:sp>
        <p:nvSpPr>
          <p:cNvPr id="39983" name="Rectangle 47"/>
          <p:cNvSpPr>
            <a:spLocks noChangeArrowheads="1"/>
          </p:cNvSpPr>
          <p:nvPr/>
        </p:nvSpPr>
        <p:spPr bwMode="auto">
          <a:xfrm>
            <a:off x="1793875" y="6043613"/>
            <a:ext cx="7350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eaLnBrk="0" hangingPunct="0"/>
            <a:r>
              <a:rPr lang="en-US" altLang="zh-CN" sz="2400">
                <a:solidFill>
                  <a:srgbClr val="000000"/>
                </a:solidFill>
                <a:latin typeface="Times New Roman" panose="02020603050405020304" pitchFamily="18" charset="0"/>
              </a:rPr>
              <a:t>—— </a:t>
            </a:r>
            <a:r>
              <a:rPr lang="zh-CN" altLang="en-US" sz="2400">
                <a:solidFill>
                  <a:srgbClr val="000000"/>
                </a:solidFill>
                <a:latin typeface="Times New Roman" panose="02020603050405020304" pitchFamily="18" charset="0"/>
              </a:rPr>
              <a:t>正态分布的最小错误率</a:t>
            </a:r>
            <a:r>
              <a:rPr lang="en-US" altLang="zh-CN" sz="2400">
                <a:solidFill>
                  <a:srgbClr val="000000"/>
                </a:solidFill>
                <a:latin typeface="Times New Roman" panose="02020603050405020304" pitchFamily="18" charset="0"/>
              </a:rPr>
              <a:t>Bayes</a:t>
            </a:r>
            <a:r>
              <a:rPr lang="zh-CN" altLang="en-US" sz="2400">
                <a:solidFill>
                  <a:srgbClr val="000000"/>
                </a:solidFill>
                <a:latin typeface="Times New Roman" panose="02020603050405020304" pitchFamily="18" charset="0"/>
              </a:rPr>
              <a:t>决策的判别函数。</a:t>
            </a:r>
          </a:p>
        </p:txBody>
      </p:sp>
      <p:grpSp>
        <p:nvGrpSpPr>
          <p:cNvPr id="39992" name="Group 56"/>
          <p:cNvGrpSpPr/>
          <p:nvPr/>
        </p:nvGrpSpPr>
        <p:grpSpPr bwMode="auto">
          <a:xfrm>
            <a:off x="869950" y="4719638"/>
            <a:ext cx="8274050" cy="1200150"/>
            <a:chOff x="548" y="2973"/>
            <a:chExt cx="5212" cy="756"/>
          </a:xfrm>
        </p:grpSpPr>
        <p:graphicFrame>
          <p:nvGraphicFramePr>
            <p:cNvPr id="39978" name="Object 42"/>
            <p:cNvGraphicFramePr>
              <a:graphicFrameLocks noChangeAspect="1"/>
            </p:cNvGraphicFramePr>
            <p:nvPr/>
          </p:nvGraphicFramePr>
          <p:xfrm>
            <a:off x="548" y="2973"/>
            <a:ext cx="4285" cy="494"/>
          </p:xfrm>
          <a:graphic>
            <a:graphicData uri="http://schemas.openxmlformats.org/presentationml/2006/ole">
              <mc:AlternateContent xmlns:mc="http://schemas.openxmlformats.org/markup-compatibility/2006">
                <mc:Choice xmlns:v="urn:schemas-microsoft-com:vml" Requires="v">
                  <p:oleObj spid="_x0000_s25082" name="公式" r:id="rId11" imgW="3403600" imgH="393700" progId="Equation.3">
                    <p:embed/>
                  </p:oleObj>
                </mc:Choice>
                <mc:Fallback>
                  <p:oleObj name="公式" r:id="rId11" imgW="3403600" imgH="393700" progId="Equation.3">
                    <p:embed/>
                    <p:pic>
                      <p:nvPicPr>
                        <p:cNvPr id="0" name="图片 2478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8" y="2973"/>
                          <a:ext cx="4285" cy="4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88" name="Text Box 52"/>
            <p:cNvSpPr txBox="1">
              <a:spLocks noChangeArrowheads="1"/>
            </p:cNvSpPr>
            <p:nvPr/>
          </p:nvSpPr>
          <p:spPr bwMode="auto">
            <a:xfrm>
              <a:off x="4653" y="3045"/>
              <a:ext cx="1107" cy="288"/>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nchorCtr="1">
              <a:spAutoFit/>
            </a:bodyPr>
            <a:lstStyle/>
            <a:p>
              <a:pPr algn="ctr">
                <a:spcBef>
                  <a:spcPct val="50000"/>
                </a:spcBef>
              </a:pPr>
              <a:r>
                <a:rPr lang="en-US" altLang="zh-CN" sz="2400">
                  <a:solidFill>
                    <a:srgbClr val="000000"/>
                  </a:solidFill>
                  <a:latin typeface="Times New Roman" panose="02020603050405020304" pitchFamily="18" charset="0"/>
                </a:rPr>
                <a:t>(4-25)</a:t>
              </a:r>
            </a:p>
          </p:txBody>
        </p:sp>
        <p:graphicFrame>
          <p:nvGraphicFramePr>
            <p:cNvPr id="39989" name="Object 53"/>
            <p:cNvGraphicFramePr>
              <a:graphicFrameLocks noChangeAspect="1"/>
            </p:cNvGraphicFramePr>
            <p:nvPr/>
          </p:nvGraphicFramePr>
          <p:xfrm>
            <a:off x="3667" y="3442"/>
            <a:ext cx="1150" cy="287"/>
          </p:xfrm>
          <a:graphic>
            <a:graphicData uri="http://schemas.openxmlformats.org/presentationml/2006/ole">
              <mc:AlternateContent xmlns:mc="http://schemas.openxmlformats.org/markup-compatibility/2006">
                <mc:Choice xmlns:v="urn:schemas-microsoft-com:vml" Requires="v">
                  <p:oleObj spid="_x0000_s25083" name="公式" r:id="rId13" imgW="812165" imgH="203200" progId="Equation.3">
                    <p:embed/>
                  </p:oleObj>
                </mc:Choice>
                <mc:Fallback>
                  <p:oleObj name="公式" r:id="rId13" imgW="812165" imgH="203200" progId="Equation.3">
                    <p:embed/>
                    <p:pic>
                      <p:nvPicPr>
                        <p:cNvPr id="0" name="图片 2478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67" y="3442"/>
                          <a:ext cx="1150" cy="287"/>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967"/>
                                        </p:tgtEl>
                                        <p:attrNameLst>
                                          <p:attrName>style.visibility</p:attrName>
                                        </p:attrNameLst>
                                      </p:cBhvr>
                                      <p:to>
                                        <p:strVal val="visible"/>
                                      </p:to>
                                    </p:set>
                                    <p:animEffect transition="in" filter="fade">
                                      <p:cBhvr>
                                        <p:cTn id="7" dur="500"/>
                                        <p:tgtEl>
                                          <p:spTgt spid="399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966"/>
                                        </p:tgtEl>
                                        <p:attrNameLst>
                                          <p:attrName>style.visibility</p:attrName>
                                        </p:attrNameLst>
                                      </p:cBhvr>
                                      <p:to>
                                        <p:strVal val="visible"/>
                                      </p:to>
                                    </p:set>
                                    <p:animEffect transition="in" filter="fade">
                                      <p:cBhvr>
                                        <p:cTn id="12" dur="500"/>
                                        <p:tgtEl>
                                          <p:spTgt spid="3996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9977"/>
                                        </p:tgtEl>
                                        <p:attrNameLst>
                                          <p:attrName>style.visibility</p:attrName>
                                        </p:attrNameLst>
                                      </p:cBhvr>
                                      <p:to>
                                        <p:strVal val="visible"/>
                                      </p:to>
                                    </p:set>
                                    <p:animEffect transition="in" filter="fade">
                                      <p:cBhvr>
                                        <p:cTn id="15" dur="500"/>
                                        <p:tgtEl>
                                          <p:spTgt spid="39977"/>
                                        </p:tgtEl>
                                      </p:cBhvr>
                                    </p:animEffect>
                                  </p:childTnLst>
                                </p:cTn>
                              </p:par>
                              <p:par>
                                <p:cTn id="16" presetID="10" presetClass="entr" presetSubtype="0" fill="hold" nodeType="withEffect">
                                  <p:stCondLst>
                                    <p:cond delay="0"/>
                                  </p:stCondLst>
                                  <p:childTnLst>
                                    <p:set>
                                      <p:cBhvr>
                                        <p:cTn id="17" dur="1" fill="hold">
                                          <p:stCondLst>
                                            <p:cond delay="0"/>
                                          </p:stCondLst>
                                        </p:cTn>
                                        <p:tgtEl>
                                          <p:spTgt spid="39992"/>
                                        </p:tgtEl>
                                        <p:attrNameLst>
                                          <p:attrName>style.visibility</p:attrName>
                                        </p:attrNameLst>
                                      </p:cBhvr>
                                      <p:to>
                                        <p:strVal val="visible"/>
                                      </p:to>
                                    </p:set>
                                    <p:animEffect transition="in" filter="fade">
                                      <p:cBhvr>
                                        <p:cTn id="18" dur="500"/>
                                        <p:tgtEl>
                                          <p:spTgt spid="3999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9983"/>
                                        </p:tgtEl>
                                        <p:attrNameLst>
                                          <p:attrName>style.visibility</p:attrName>
                                        </p:attrNameLst>
                                      </p:cBhvr>
                                      <p:to>
                                        <p:strVal val="visible"/>
                                      </p:to>
                                    </p:set>
                                    <p:animEffect transition="in" filter="fade">
                                      <p:cBhvr>
                                        <p:cTn id="23" dur="500"/>
                                        <p:tgtEl>
                                          <p:spTgt spid="39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66" grpId="0"/>
      <p:bldP spid="39977" grpId="0"/>
      <p:bldP spid="3998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4"/>
          <p:cNvSpPr>
            <a:spLocks noChangeArrowheads="1"/>
          </p:cNvSpPr>
          <p:nvPr/>
        </p:nvSpPr>
        <p:spPr bwMode="auto">
          <a:xfrm>
            <a:off x="420688" y="2801938"/>
            <a:ext cx="8259762" cy="1406525"/>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nchorCtr="1">
            <a:spAutoFit/>
          </a:bodyPr>
          <a:lstStyle/>
          <a:p>
            <a:pPr>
              <a:lnSpc>
                <a:spcPct val="120000"/>
              </a:lnSpc>
            </a:pPr>
            <a:r>
              <a:rPr lang="en-US" altLang="zh-CN" sz="2400" i="1">
                <a:solidFill>
                  <a:srgbClr val="000000"/>
                </a:solidFill>
                <a:latin typeface="Times New Roman" panose="02020603050405020304" pitchFamily="18" charset="0"/>
              </a:rPr>
              <a:t>        d</a:t>
            </a:r>
            <a:r>
              <a:rPr lang="en-US" altLang="zh-CN" sz="2400" i="1" baseline="-25000">
                <a:solidFill>
                  <a:srgbClr val="000000"/>
                </a:solidFill>
                <a:latin typeface="Times New Roman" panose="02020603050405020304" pitchFamily="18" charset="0"/>
              </a:rPr>
              <a:t>i</a:t>
            </a:r>
            <a:r>
              <a:rPr lang="en-US" altLang="zh-CN" sz="2400">
                <a:solidFill>
                  <a:srgbClr val="000000"/>
                </a:solidFill>
                <a:latin typeface="Times New Roman" panose="02020603050405020304" pitchFamily="18" charset="0"/>
              </a:rPr>
              <a:t>(</a:t>
            </a:r>
            <a:r>
              <a:rPr lang="en-US" altLang="zh-CN" sz="2400" b="1" i="1">
                <a:solidFill>
                  <a:srgbClr val="000000"/>
                </a:solidFill>
                <a:latin typeface="Times New Roman" panose="02020603050405020304" pitchFamily="18" charset="0"/>
              </a:rPr>
              <a:t>X</a:t>
            </a:r>
            <a:r>
              <a:rPr lang="en-US" altLang="zh-CN" sz="2400">
                <a:solidFill>
                  <a:srgbClr val="000000"/>
                </a:solidFill>
                <a:latin typeface="Times New Roman" panose="02020603050405020304" pitchFamily="18" charset="0"/>
              </a:rPr>
              <a:t>)</a:t>
            </a:r>
            <a:r>
              <a:rPr lang="zh-CN" altLang="en-US" sz="2400">
                <a:solidFill>
                  <a:srgbClr val="000000"/>
                </a:solidFill>
                <a:latin typeface="Times New Roman" panose="02020603050405020304" pitchFamily="18" charset="0"/>
              </a:rPr>
              <a:t>为超二次曲面。可见对正态分布模式的</a:t>
            </a:r>
            <a:r>
              <a:rPr lang="en-US" altLang="zh-CN" sz="2400">
                <a:solidFill>
                  <a:srgbClr val="000000"/>
                </a:solidFill>
                <a:latin typeface="Times New Roman" panose="02020603050405020304" pitchFamily="18" charset="0"/>
              </a:rPr>
              <a:t>Bayes</a:t>
            </a:r>
            <a:r>
              <a:rPr lang="zh-CN" altLang="en-US" sz="2400">
                <a:solidFill>
                  <a:srgbClr val="000000"/>
                </a:solidFill>
                <a:latin typeface="Times New Roman" panose="02020603050405020304" pitchFamily="18" charset="0"/>
              </a:rPr>
              <a:t>分类器，两类模式之间用一个二次判别界面分开，就可以求得最优的分类效果。</a:t>
            </a:r>
          </a:p>
        </p:txBody>
      </p:sp>
      <p:graphicFrame>
        <p:nvGraphicFramePr>
          <p:cNvPr id="67593" name="Object 9"/>
          <p:cNvGraphicFramePr>
            <a:graphicFrameLocks noChangeAspect="1"/>
          </p:cNvGraphicFramePr>
          <p:nvPr/>
        </p:nvGraphicFramePr>
        <p:xfrm>
          <a:off x="1109663" y="411163"/>
          <a:ext cx="6530975" cy="755650"/>
        </p:xfrm>
        <a:graphic>
          <a:graphicData uri="http://schemas.openxmlformats.org/presentationml/2006/ole">
            <mc:AlternateContent xmlns:mc="http://schemas.openxmlformats.org/markup-compatibility/2006">
              <mc:Choice xmlns:v="urn:schemas-microsoft-com:vml" Requires="v">
                <p:oleObj spid="_x0000_s25853" name="公式" r:id="rId3" imgW="3403600" imgH="393700" progId="Equation.3">
                  <p:embed/>
                </p:oleObj>
              </mc:Choice>
              <mc:Fallback>
                <p:oleObj name="公式" r:id="rId3" imgW="3403600" imgH="393700" progId="Equation.3">
                  <p:embed/>
                  <p:pic>
                    <p:nvPicPr>
                      <p:cNvPr id="0" name="图片 257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9663" y="411163"/>
                        <a:ext cx="6530975" cy="755650"/>
                      </a:xfrm>
                      <a:prstGeom prst="rect">
                        <a:avLst/>
                      </a:prstGeom>
                      <a:noFill/>
                      <a:extLst>
                        <a:ext uri="{909E8E84-426E-40DD-AFC4-6F175D3DCCD1}">
                          <a14:hiddenFill xmlns:a14="http://schemas.microsoft.com/office/drawing/2010/main">
                            <a:solidFill>
                              <a:srgbClr val="FFE4D1">
                                <a:alpha val="52000"/>
                              </a:srgbClr>
                            </a:solidFill>
                          </a14:hiddenFill>
                        </a:ext>
                      </a:extLst>
                    </p:spPr>
                  </p:pic>
                </p:oleObj>
              </mc:Fallback>
            </mc:AlternateContent>
          </a:graphicData>
        </a:graphic>
      </p:graphicFrame>
      <p:grpSp>
        <p:nvGrpSpPr>
          <p:cNvPr id="67602" name="Group 18"/>
          <p:cNvGrpSpPr/>
          <p:nvPr/>
        </p:nvGrpSpPr>
        <p:grpSpPr bwMode="auto">
          <a:xfrm>
            <a:off x="1497013" y="2003425"/>
            <a:ext cx="6294437" cy="517525"/>
            <a:chOff x="948" y="3865"/>
            <a:chExt cx="3965" cy="326"/>
          </a:xfrm>
        </p:grpSpPr>
        <p:graphicFrame>
          <p:nvGraphicFramePr>
            <p:cNvPr id="67603" name="Object 19"/>
            <p:cNvGraphicFramePr>
              <a:graphicFrameLocks noChangeAspect="1"/>
            </p:cNvGraphicFramePr>
            <p:nvPr/>
          </p:nvGraphicFramePr>
          <p:xfrm>
            <a:off x="948" y="3865"/>
            <a:ext cx="2763" cy="301"/>
          </p:xfrm>
          <a:graphic>
            <a:graphicData uri="http://schemas.openxmlformats.org/presentationml/2006/ole">
              <mc:AlternateContent xmlns:mc="http://schemas.openxmlformats.org/markup-compatibility/2006">
                <mc:Choice xmlns:v="urn:schemas-microsoft-com:vml" Requires="v">
                  <p:oleObj spid="_x0000_s25854" name="公式" r:id="rId5" imgW="2476500" imgH="241300" progId="Equation.3">
                    <p:embed/>
                  </p:oleObj>
                </mc:Choice>
                <mc:Fallback>
                  <p:oleObj name="公式" r:id="rId5" imgW="2476500" imgH="241300" progId="Equation.3">
                    <p:embed/>
                    <p:pic>
                      <p:nvPicPr>
                        <p:cNvPr id="0" name="图片 25704"/>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8" y="3865"/>
                          <a:ext cx="2763" cy="3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604" name="Object 20"/>
            <p:cNvGraphicFramePr>
              <a:graphicFrameLocks noChangeAspect="1"/>
            </p:cNvGraphicFramePr>
            <p:nvPr/>
          </p:nvGraphicFramePr>
          <p:xfrm>
            <a:off x="4160" y="3884"/>
            <a:ext cx="753" cy="307"/>
          </p:xfrm>
          <a:graphic>
            <a:graphicData uri="http://schemas.openxmlformats.org/presentationml/2006/ole">
              <mc:AlternateContent xmlns:mc="http://schemas.openxmlformats.org/markup-compatibility/2006">
                <mc:Choice xmlns:v="urn:schemas-microsoft-com:vml" Requires="v">
                  <p:oleObj spid="_x0000_s25855" name="公式" r:id="rId7" imgW="647700" imgH="241300" progId="Equation.3">
                    <p:embed/>
                  </p:oleObj>
                </mc:Choice>
                <mc:Fallback>
                  <p:oleObj name="公式" r:id="rId7" imgW="647700" imgH="241300" progId="Equation.3">
                    <p:embed/>
                    <p:pic>
                      <p:nvPicPr>
                        <p:cNvPr id="0" name="图片 25705"/>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60" y="3884"/>
                          <a:ext cx="753" cy="3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7605" name="Rectangle 21"/>
          <p:cNvSpPr>
            <a:spLocks noChangeArrowheads="1"/>
          </p:cNvSpPr>
          <p:nvPr/>
        </p:nvSpPr>
        <p:spPr bwMode="auto">
          <a:xfrm>
            <a:off x="-854075" y="1377950"/>
            <a:ext cx="3713163"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indent="137160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a:solidFill>
                  <a:srgbClr val="000000"/>
                </a:solidFill>
                <a:latin typeface="Times New Roman" panose="02020603050405020304" pitchFamily="18" charset="0"/>
              </a:rPr>
              <a:t>判决规则同前：</a:t>
            </a:r>
            <a:endParaRPr lang="zh-CN" altLang="en-US" sz="2400">
              <a:solidFill>
                <a:srgbClr val="000000"/>
              </a:solidFill>
            </a:endParaRPr>
          </a:p>
        </p:txBody>
      </p:sp>
      <p:sp>
        <p:nvSpPr>
          <p:cNvPr id="67606" name="Line 22"/>
          <p:cNvSpPr>
            <a:spLocks noChangeShapeType="1"/>
          </p:cNvSpPr>
          <p:nvPr/>
        </p:nvSpPr>
        <p:spPr bwMode="auto">
          <a:xfrm>
            <a:off x="0" y="1201738"/>
            <a:ext cx="9144000" cy="14287"/>
          </a:xfrm>
          <a:prstGeom prst="line">
            <a:avLst/>
          </a:prstGeom>
          <a:noFill/>
          <a:ln w="12700">
            <a:solidFill>
              <a:srgbClr val="9933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nchorCtr="1">
            <a:spAutoFit/>
          </a:bodyPr>
          <a:lstStyle/>
          <a:p>
            <a:pPr algn="ctr"/>
            <a:endParaRPr lang="zh-CN" altLang="en-US" sz="2400">
              <a:solidFill>
                <a:srgbClr val="000000"/>
              </a:solidFill>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588"/>
                                        </p:tgtEl>
                                        <p:attrNameLst>
                                          <p:attrName>style.visibility</p:attrName>
                                        </p:attrNameLst>
                                      </p:cBhvr>
                                      <p:to>
                                        <p:strVal val="visible"/>
                                      </p:to>
                                    </p:set>
                                    <p:animEffect transition="in" filter="fade">
                                      <p:cBhvr>
                                        <p:cTn id="7" dur="500"/>
                                        <p:tgtEl>
                                          <p:spTgt spid="67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02" name="Rectangle 18"/>
          <p:cNvSpPr>
            <a:spLocks noChangeArrowheads="1"/>
          </p:cNvSpPr>
          <p:nvPr/>
        </p:nvSpPr>
        <p:spPr bwMode="auto">
          <a:xfrm>
            <a:off x="465138" y="377677"/>
            <a:ext cx="2627312"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r>
              <a:rPr lang="en-US" altLang="zh-CN" sz="2400" b="1" dirty="0">
                <a:solidFill>
                  <a:srgbClr val="0070C0"/>
                </a:solidFill>
                <a:latin typeface="Times New Roman" panose="02020603050405020304" pitchFamily="18" charset="0"/>
              </a:rPr>
              <a:t>2</a:t>
            </a:r>
            <a:r>
              <a:rPr lang="zh-CN" altLang="en-US" sz="2400" b="1" dirty="0">
                <a:solidFill>
                  <a:srgbClr val="0070C0"/>
                </a:solidFill>
                <a:latin typeface="Times New Roman" panose="02020603050405020304" pitchFamily="18" charset="0"/>
              </a:rPr>
              <a:t>）两类问题</a:t>
            </a:r>
          </a:p>
        </p:txBody>
      </p:sp>
      <p:grpSp>
        <p:nvGrpSpPr>
          <p:cNvPr id="42047" name="Group 63"/>
          <p:cNvGrpSpPr/>
          <p:nvPr/>
        </p:nvGrpSpPr>
        <p:grpSpPr bwMode="auto">
          <a:xfrm>
            <a:off x="457200" y="849313"/>
            <a:ext cx="8259763" cy="525462"/>
            <a:chOff x="288" y="535"/>
            <a:chExt cx="5203" cy="331"/>
          </a:xfrm>
        </p:grpSpPr>
        <p:sp>
          <p:nvSpPr>
            <p:cNvPr id="42010" name="Rectangle 26"/>
            <p:cNvSpPr>
              <a:spLocks noChangeArrowheads="1"/>
            </p:cNvSpPr>
            <p:nvPr/>
          </p:nvSpPr>
          <p:spPr bwMode="auto">
            <a:xfrm>
              <a:off x="288" y="545"/>
              <a:ext cx="15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400">
                  <a:solidFill>
                    <a:srgbClr val="000000"/>
                  </a:solidFill>
                  <a:latin typeface="Times New Roman" panose="02020603050405020304" pitchFamily="18" charset="0"/>
                </a:rPr>
                <a:t>(1) </a:t>
              </a:r>
              <a:r>
                <a:rPr lang="zh-CN" altLang="en-US" sz="2400">
                  <a:solidFill>
                    <a:srgbClr val="000000"/>
                  </a:solidFill>
                  <a:latin typeface="Times New Roman" panose="02020603050405020304" pitchFamily="18" charset="0"/>
                </a:rPr>
                <a:t>当</a:t>
              </a:r>
              <a:r>
                <a:rPr lang="en-US" altLang="zh-CN" sz="2400" b="1" i="1">
                  <a:solidFill>
                    <a:srgbClr val="000000"/>
                  </a:solidFill>
                  <a:latin typeface="Times New Roman" panose="02020603050405020304" pitchFamily="18" charset="0"/>
                </a:rPr>
                <a:t>C</a:t>
              </a:r>
              <a:r>
                <a:rPr lang="en-US" altLang="zh-CN" sz="2400" baseline="-25000">
                  <a:solidFill>
                    <a:srgbClr val="000000"/>
                  </a:solidFill>
                  <a:latin typeface="Times New Roman" panose="02020603050405020304" pitchFamily="18" charset="0"/>
                </a:rPr>
                <a:t>1</a:t>
              </a:r>
              <a:r>
                <a:rPr lang="en-US" altLang="en-US" sz="2400">
                  <a:solidFill>
                    <a:srgbClr val="000000"/>
                  </a:solidFill>
                  <a:latin typeface="Times New Roman" panose="02020603050405020304" pitchFamily="18" charset="0"/>
                </a:rPr>
                <a:t>≠</a:t>
              </a:r>
              <a:r>
                <a:rPr lang="en-US" altLang="zh-CN" sz="2400" b="1" i="1">
                  <a:solidFill>
                    <a:srgbClr val="000000"/>
                  </a:solidFill>
                  <a:latin typeface="Times New Roman" panose="02020603050405020304" pitchFamily="18" charset="0"/>
                </a:rPr>
                <a:t>C</a:t>
              </a:r>
              <a:r>
                <a:rPr lang="en-US" altLang="zh-CN" sz="2400" baseline="-25000">
                  <a:solidFill>
                    <a:srgbClr val="000000"/>
                  </a:solidFill>
                  <a:latin typeface="Times New Roman" panose="02020603050405020304" pitchFamily="18" charset="0"/>
                </a:rPr>
                <a:t>2</a:t>
              </a:r>
              <a:r>
                <a:rPr lang="zh-CN" altLang="en-US" sz="2400">
                  <a:solidFill>
                    <a:srgbClr val="000000"/>
                  </a:solidFill>
                  <a:latin typeface="Times New Roman" panose="02020603050405020304" pitchFamily="18" charset="0"/>
                </a:rPr>
                <a:t>时：</a:t>
              </a:r>
            </a:p>
          </p:txBody>
        </p:sp>
        <p:grpSp>
          <p:nvGrpSpPr>
            <p:cNvPr id="42018" name="Group 34"/>
            <p:cNvGrpSpPr/>
            <p:nvPr/>
          </p:nvGrpSpPr>
          <p:grpSpPr bwMode="auto">
            <a:xfrm>
              <a:off x="1703" y="535"/>
              <a:ext cx="1722" cy="313"/>
              <a:chOff x="1504" y="1462"/>
              <a:chExt cx="1906" cy="316"/>
            </a:xfrm>
          </p:grpSpPr>
          <p:graphicFrame>
            <p:nvGraphicFramePr>
              <p:cNvPr id="42008" name="Object 24"/>
              <p:cNvGraphicFramePr>
                <a:graphicFrameLocks noChangeAspect="1"/>
              </p:cNvGraphicFramePr>
              <p:nvPr/>
            </p:nvGraphicFramePr>
            <p:xfrm>
              <a:off x="1504" y="1462"/>
              <a:ext cx="781" cy="316"/>
            </p:xfrm>
            <a:graphic>
              <a:graphicData uri="http://schemas.openxmlformats.org/presentationml/2006/ole">
                <mc:AlternateContent xmlns:mc="http://schemas.openxmlformats.org/markup-compatibility/2006">
                  <mc:Choice xmlns:v="urn:schemas-microsoft-com:vml" Requires="v">
                    <p:oleObj spid="_x0000_s27292" name="公式" r:id="rId3" imgW="609600" imgH="241300" progId="Equation.3">
                      <p:embed/>
                    </p:oleObj>
                  </mc:Choice>
                  <mc:Fallback>
                    <p:oleObj name="公式" r:id="rId3" imgW="609600" imgH="241300" progId="Equation.3">
                      <p:embed/>
                      <p:pic>
                        <p:nvPicPr>
                          <p:cNvPr id="0" name="图片 2689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4" y="1462"/>
                            <a:ext cx="781" cy="3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007" name="Object 23"/>
              <p:cNvGraphicFramePr>
                <a:graphicFrameLocks noChangeAspect="1"/>
              </p:cNvGraphicFramePr>
              <p:nvPr/>
            </p:nvGraphicFramePr>
            <p:xfrm>
              <a:off x="2559" y="1477"/>
              <a:ext cx="851" cy="282"/>
            </p:xfrm>
            <a:graphic>
              <a:graphicData uri="http://schemas.openxmlformats.org/presentationml/2006/ole">
                <mc:AlternateContent xmlns:mc="http://schemas.openxmlformats.org/markup-compatibility/2006">
                  <mc:Choice xmlns:v="urn:schemas-microsoft-com:vml" Requires="v">
                    <p:oleObj spid="_x0000_s27293" name="公式" r:id="rId5" imgW="660400" imgH="215900" progId="Equation.3">
                      <p:embed/>
                    </p:oleObj>
                  </mc:Choice>
                  <mc:Fallback>
                    <p:oleObj name="公式" r:id="rId5" imgW="660400" imgH="215900" progId="Equation.3">
                      <p:embed/>
                      <p:pic>
                        <p:nvPicPr>
                          <p:cNvPr id="0" name="图片 2689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9" y="1477"/>
                            <a:ext cx="851"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12" name="Rectangle 28"/>
              <p:cNvSpPr>
                <a:spLocks noChangeArrowheads="1"/>
              </p:cNvSpPr>
              <p:nvPr/>
            </p:nvSpPr>
            <p:spPr bwMode="auto">
              <a:xfrm>
                <a:off x="2280" y="1479"/>
                <a:ext cx="34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r>
                  <a:rPr lang="zh-CN" altLang="en-US" sz="2400">
                    <a:solidFill>
                      <a:srgbClr val="000000"/>
                    </a:solidFill>
                    <a:latin typeface="Times New Roman" panose="02020603050405020304" pitchFamily="18" charset="0"/>
                  </a:rPr>
                  <a:t>～</a:t>
                </a:r>
              </a:p>
            </p:txBody>
          </p:sp>
        </p:grpSp>
        <p:grpSp>
          <p:nvGrpSpPr>
            <p:cNvPr id="42033" name="Group 49"/>
            <p:cNvGrpSpPr/>
            <p:nvPr/>
          </p:nvGrpSpPr>
          <p:grpSpPr bwMode="auto">
            <a:xfrm>
              <a:off x="3592" y="543"/>
              <a:ext cx="1899" cy="323"/>
              <a:chOff x="3655" y="516"/>
              <a:chExt cx="1899" cy="323"/>
            </a:xfrm>
          </p:grpSpPr>
          <p:graphicFrame>
            <p:nvGraphicFramePr>
              <p:cNvPr id="42006" name="Object 22"/>
              <p:cNvGraphicFramePr>
                <a:graphicFrameLocks noChangeAspect="1"/>
              </p:cNvGraphicFramePr>
              <p:nvPr/>
            </p:nvGraphicFramePr>
            <p:xfrm>
              <a:off x="3655" y="516"/>
              <a:ext cx="819" cy="315"/>
            </p:xfrm>
            <a:graphic>
              <a:graphicData uri="http://schemas.openxmlformats.org/presentationml/2006/ole">
                <mc:AlternateContent xmlns:mc="http://schemas.openxmlformats.org/markup-compatibility/2006">
                  <mc:Choice xmlns:v="urn:schemas-microsoft-com:vml" Requires="v">
                    <p:oleObj spid="_x0000_s27294" name="公式" r:id="rId7" imgW="635000" imgH="241300" progId="Equation.3">
                      <p:embed/>
                    </p:oleObj>
                  </mc:Choice>
                  <mc:Fallback>
                    <p:oleObj name="公式" r:id="rId7" imgW="635000" imgH="241300" progId="Equation.3">
                      <p:embed/>
                      <p:pic>
                        <p:nvPicPr>
                          <p:cNvPr id="0" name="图片 2689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5" y="516"/>
                            <a:ext cx="819" cy="3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005" name="Object 21"/>
              <p:cNvGraphicFramePr>
                <a:graphicFrameLocks noChangeAspect="1"/>
              </p:cNvGraphicFramePr>
              <p:nvPr/>
            </p:nvGraphicFramePr>
            <p:xfrm>
              <a:off x="4670" y="557"/>
              <a:ext cx="884" cy="282"/>
            </p:xfrm>
            <a:graphic>
              <a:graphicData uri="http://schemas.openxmlformats.org/presentationml/2006/ole">
                <mc:AlternateContent xmlns:mc="http://schemas.openxmlformats.org/markup-compatibility/2006">
                  <mc:Choice xmlns:v="urn:schemas-microsoft-com:vml" Requires="v">
                    <p:oleObj spid="_x0000_s27295" name="公式" r:id="rId9" imgW="685800" imgH="215900" progId="Equation.3">
                      <p:embed/>
                    </p:oleObj>
                  </mc:Choice>
                  <mc:Fallback>
                    <p:oleObj name="公式" r:id="rId9" imgW="685800" imgH="215900" progId="Equation.3">
                      <p:embed/>
                      <p:pic>
                        <p:nvPicPr>
                          <p:cNvPr id="0" name="图片 2690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70" y="557"/>
                            <a:ext cx="884"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14" name="Rectangle 30"/>
              <p:cNvSpPr>
                <a:spLocks noChangeArrowheads="1"/>
              </p:cNvSpPr>
              <p:nvPr/>
            </p:nvSpPr>
            <p:spPr bwMode="auto">
              <a:xfrm>
                <a:off x="4424" y="537"/>
                <a:ext cx="4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r>
                  <a:rPr lang="zh-CN" altLang="en-US" sz="2400">
                    <a:solidFill>
                      <a:srgbClr val="000000"/>
                    </a:solidFill>
                    <a:latin typeface="Times New Roman" panose="02020603050405020304" pitchFamily="18" charset="0"/>
                  </a:rPr>
                  <a:t>～ </a:t>
                </a:r>
              </a:p>
            </p:txBody>
          </p:sp>
        </p:grpSp>
      </p:grpSp>
      <p:grpSp>
        <p:nvGrpSpPr>
          <p:cNvPr id="42046" name="Group 62"/>
          <p:cNvGrpSpPr/>
          <p:nvPr/>
        </p:nvGrpSpPr>
        <p:grpSpPr bwMode="auto">
          <a:xfrm>
            <a:off x="246063" y="1373188"/>
            <a:ext cx="8555037" cy="1501775"/>
            <a:chOff x="155" y="865"/>
            <a:chExt cx="5389" cy="946"/>
          </a:xfrm>
        </p:grpSpPr>
        <p:graphicFrame>
          <p:nvGraphicFramePr>
            <p:cNvPr id="42004" name="Object 20"/>
            <p:cNvGraphicFramePr>
              <a:graphicFrameLocks noChangeAspect="1"/>
            </p:cNvGraphicFramePr>
            <p:nvPr/>
          </p:nvGraphicFramePr>
          <p:xfrm>
            <a:off x="1167" y="865"/>
            <a:ext cx="4302" cy="496"/>
          </p:xfrm>
          <a:graphic>
            <a:graphicData uri="http://schemas.openxmlformats.org/presentationml/2006/ole">
              <mc:AlternateContent xmlns:mc="http://schemas.openxmlformats.org/markup-compatibility/2006">
                <mc:Choice xmlns:v="urn:schemas-microsoft-com:vml" Requires="v">
                  <p:oleObj spid="_x0000_s27296" name="公式" r:id="rId11" imgW="3416300" imgH="393700" progId="Equation.3">
                    <p:embed/>
                  </p:oleObj>
                </mc:Choice>
                <mc:Fallback>
                  <p:oleObj name="公式" r:id="rId11" imgW="3416300" imgH="393700" progId="Equation.3">
                    <p:embed/>
                    <p:pic>
                      <p:nvPicPr>
                        <p:cNvPr id="0" name="图片 2690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67" y="865"/>
                          <a:ext cx="4302" cy="4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003" name="Object 19"/>
            <p:cNvGraphicFramePr>
              <a:graphicFrameLocks noChangeAspect="1"/>
            </p:cNvGraphicFramePr>
            <p:nvPr/>
          </p:nvGraphicFramePr>
          <p:xfrm>
            <a:off x="1130" y="1315"/>
            <a:ext cx="4414" cy="496"/>
          </p:xfrm>
          <a:graphic>
            <a:graphicData uri="http://schemas.openxmlformats.org/presentationml/2006/ole">
              <mc:AlternateContent xmlns:mc="http://schemas.openxmlformats.org/markup-compatibility/2006">
                <mc:Choice xmlns:v="urn:schemas-microsoft-com:vml" Requires="v">
                  <p:oleObj spid="_x0000_s27297" name="公式" r:id="rId13" imgW="3505200" imgH="393700" progId="Equation.3">
                    <p:embed/>
                  </p:oleObj>
                </mc:Choice>
                <mc:Fallback>
                  <p:oleObj name="公式" r:id="rId13" imgW="3505200" imgH="393700" progId="Equation.3">
                    <p:embed/>
                    <p:pic>
                      <p:nvPicPr>
                        <p:cNvPr id="0" name="图片 2690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30" y="1315"/>
                          <a:ext cx="4414" cy="4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2030" name="Group 46"/>
            <p:cNvGrpSpPr/>
            <p:nvPr/>
          </p:nvGrpSpPr>
          <p:grpSpPr bwMode="auto">
            <a:xfrm>
              <a:off x="155" y="1020"/>
              <a:ext cx="914" cy="527"/>
              <a:chOff x="200" y="984"/>
              <a:chExt cx="914" cy="527"/>
            </a:xfrm>
          </p:grpSpPr>
          <p:sp>
            <p:nvSpPr>
              <p:cNvPr id="42029" name="Rectangle 45"/>
              <p:cNvSpPr>
                <a:spLocks noChangeArrowheads="1"/>
              </p:cNvSpPr>
              <p:nvPr/>
            </p:nvSpPr>
            <p:spPr bwMode="auto">
              <a:xfrm>
                <a:off x="400" y="984"/>
                <a:ext cx="680" cy="520"/>
              </a:xfrm>
              <a:prstGeom prst="rect">
                <a:avLst/>
              </a:prstGeom>
              <a:solidFill>
                <a:srgbClr val="CC99FF"/>
              </a:solidFill>
              <a:ln>
                <a:noFill/>
              </a:ln>
              <a:effectLst/>
              <a:extLs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endParaRPr lang="zh-CN" altLang="en-US" sz="2400">
                  <a:solidFill>
                    <a:srgbClr val="000000"/>
                  </a:solidFill>
                  <a:latin typeface="Times New Roman" panose="02020603050405020304" pitchFamily="18" charset="0"/>
                </a:endParaRPr>
              </a:p>
            </p:txBody>
          </p:sp>
          <p:sp>
            <p:nvSpPr>
              <p:cNvPr id="42015" name="Rectangle 31"/>
              <p:cNvSpPr>
                <a:spLocks noChangeArrowheads="1"/>
              </p:cNvSpPr>
              <p:nvPr/>
            </p:nvSpPr>
            <p:spPr bwMode="auto">
              <a:xfrm>
                <a:off x="200" y="993"/>
                <a:ext cx="91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indent="30480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a:solidFill>
                      <a:srgbClr val="000000"/>
                    </a:solidFill>
                    <a:latin typeface="Times New Roman" panose="02020603050405020304" pitchFamily="18" charset="0"/>
                  </a:rPr>
                  <a:t>对应判</a:t>
                </a:r>
              </a:p>
              <a:p>
                <a:r>
                  <a:rPr lang="zh-CN" altLang="en-US" sz="2400">
                    <a:solidFill>
                      <a:srgbClr val="000000"/>
                    </a:solidFill>
                    <a:latin typeface="Times New Roman" panose="02020603050405020304" pitchFamily="18" charset="0"/>
                  </a:rPr>
                  <a:t>别函数</a:t>
                </a:r>
              </a:p>
            </p:txBody>
          </p:sp>
        </p:grpSp>
        <p:sp>
          <p:nvSpPr>
            <p:cNvPr id="42031" name="AutoShape 47"/>
            <p:cNvSpPr/>
            <p:nvPr/>
          </p:nvSpPr>
          <p:spPr bwMode="auto">
            <a:xfrm>
              <a:off x="1059" y="1076"/>
              <a:ext cx="56" cy="504"/>
            </a:xfrm>
            <a:prstGeom prst="leftBrace">
              <a:avLst>
                <a:gd name="adj1" fmla="val 75000"/>
                <a:gd name="adj2" fmla="val 50000"/>
              </a:avLst>
            </a:prstGeom>
            <a:noFill/>
            <a:ln w="9525">
              <a:solidFill>
                <a:srgbClr val="000000"/>
              </a:solidFill>
              <a:round/>
            </a:ln>
            <a:effectLst/>
            <a:extLst>
              <a:ext uri="{909E8E84-426E-40DD-AFC4-6F175D3DCCD1}">
                <a14:hiddenFill xmlns:a14="http://schemas.microsoft.com/office/drawing/2010/main">
                  <a:solidFill>
                    <a:srgbClr val="6600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endParaRPr lang="zh-CN" altLang="en-US" sz="2400">
                <a:solidFill>
                  <a:srgbClr val="000000"/>
                </a:solidFill>
                <a:latin typeface="Times New Roman" panose="02020603050405020304" pitchFamily="18" charset="0"/>
              </a:endParaRPr>
            </a:p>
          </p:txBody>
        </p:sp>
      </p:grpSp>
      <p:grpSp>
        <p:nvGrpSpPr>
          <p:cNvPr id="42051" name="Group 67"/>
          <p:cNvGrpSpPr/>
          <p:nvPr/>
        </p:nvGrpSpPr>
        <p:grpSpPr bwMode="auto">
          <a:xfrm>
            <a:off x="4197350" y="3084513"/>
            <a:ext cx="5118100" cy="3352800"/>
            <a:chOff x="2644" y="1943"/>
            <a:chExt cx="3224" cy="2112"/>
          </a:xfrm>
        </p:grpSpPr>
        <p:sp>
          <p:nvSpPr>
            <p:cNvPr id="42021" name="Rectangle 37"/>
            <p:cNvSpPr>
              <a:spLocks noChangeArrowheads="1"/>
            </p:cNvSpPr>
            <p:nvPr/>
          </p:nvSpPr>
          <p:spPr bwMode="auto">
            <a:xfrm>
              <a:off x="2644" y="3133"/>
              <a:ext cx="3224" cy="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nSpc>
                  <a:spcPct val="125000"/>
                </a:lnSpc>
              </a:pPr>
              <a:r>
                <a:rPr lang="zh-CN" altLang="en-US" sz="2400">
                  <a:solidFill>
                    <a:srgbClr val="000000"/>
                  </a:solidFill>
                  <a:latin typeface="Times New Roman" panose="02020603050405020304" pitchFamily="18" charset="0"/>
                </a:rPr>
                <a:t>判别界面                         是</a:t>
              </a:r>
              <a:r>
                <a:rPr lang="en-US" altLang="zh-CN" sz="2400" b="1" i="1">
                  <a:solidFill>
                    <a:srgbClr val="000000"/>
                  </a:solidFill>
                  <a:latin typeface="Times New Roman" panose="02020603050405020304" pitchFamily="18" charset="0"/>
                </a:rPr>
                <a:t>X</a:t>
              </a:r>
              <a:r>
                <a:rPr lang="zh-CN" altLang="en-US" sz="2400">
                  <a:solidFill>
                    <a:srgbClr val="000000"/>
                  </a:solidFill>
                  <a:latin typeface="Times New Roman" panose="02020603050405020304" pitchFamily="18" charset="0"/>
                </a:rPr>
                <a:t>的二次</a:t>
              </a:r>
            </a:p>
            <a:p>
              <a:pPr>
                <a:lnSpc>
                  <a:spcPct val="125000"/>
                </a:lnSpc>
              </a:pPr>
              <a:r>
                <a:rPr lang="zh-CN" altLang="en-US" sz="2400">
                  <a:solidFill>
                    <a:srgbClr val="000000"/>
                  </a:solidFill>
                  <a:latin typeface="Times New Roman" panose="02020603050405020304" pitchFamily="18" charset="0"/>
                </a:rPr>
                <a:t>型方程决定的超曲面。二维判别界</a:t>
              </a:r>
            </a:p>
            <a:p>
              <a:pPr>
                <a:lnSpc>
                  <a:spcPct val="125000"/>
                </a:lnSpc>
              </a:pPr>
              <a:r>
                <a:rPr lang="zh-CN" altLang="en-US" sz="2400">
                  <a:solidFill>
                    <a:srgbClr val="000000"/>
                  </a:solidFill>
                  <a:latin typeface="Times New Roman" panose="02020603050405020304" pitchFamily="18" charset="0"/>
                </a:rPr>
                <a:t>面如图</a:t>
              </a:r>
              <a:r>
                <a:rPr lang="en-US" altLang="zh-CN" sz="2400">
                  <a:solidFill>
                    <a:srgbClr val="000000"/>
                  </a:solidFill>
                  <a:latin typeface="Times New Roman" panose="02020603050405020304" pitchFamily="18" charset="0"/>
                </a:rPr>
                <a:t>4.3</a:t>
              </a:r>
              <a:r>
                <a:rPr lang="zh-CN" altLang="en-US" sz="2400">
                  <a:solidFill>
                    <a:srgbClr val="000000"/>
                  </a:solidFill>
                  <a:latin typeface="Times New Roman" panose="02020603050405020304" pitchFamily="18" charset="0"/>
                </a:rPr>
                <a:t>所示。 </a:t>
              </a:r>
            </a:p>
          </p:txBody>
        </p:sp>
        <p:graphicFrame>
          <p:nvGraphicFramePr>
            <p:cNvPr id="42022" name="Object 38"/>
            <p:cNvGraphicFramePr>
              <a:graphicFrameLocks noChangeAspect="1"/>
            </p:cNvGraphicFramePr>
            <p:nvPr/>
          </p:nvGraphicFramePr>
          <p:xfrm>
            <a:off x="3459" y="3198"/>
            <a:ext cx="1204" cy="272"/>
          </p:xfrm>
          <a:graphic>
            <a:graphicData uri="http://schemas.openxmlformats.org/presentationml/2006/ole">
              <mc:AlternateContent xmlns:mc="http://schemas.openxmlformats.org/markup-compatibility/2006">
                <mc:Choice xmlns:v="urn:schemas-microsoft-com:vml" Requires="v">
                  <p:oleObj spid="_x0000_s27298" name="公式" r:id="rId15" imgW="1167765" imgH="215900" progId="Equation.3">
                    <p:embed/>
                  </p:oleObj>
                </mc:Choice>
                <mc:Fallback>
                  <p:oleObj name="公式" r:id="rId15" imgW="1167765" imgH="215900" progId="Equation.3">
                    <p:embed/>
                    <p:pic>
                      <p:nvPicPr>
                        <p:cNvPr id="0" name="图片 2690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59" y="3198"/>
                          <a:ext cx="1204"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2048" name="Group 64"/>
            <p:cNvGrpSpPr/>
            <p:nvPr/>
          </p:nvGrpSpPr>
          <p:grpSpPr bwMode="auto">
            <a:xfrm>
              <a:off x="2724" y="2300"/>
              <a:ext cx="2931" cy="608"/>
              <a:chOff x="2724" y="2300"/>
              <a:chExt cx="2931" cy="608"/>
            </a:xfrm>
          </p:grpSpPr>
          <p:graphicFrame>
            <p:nvGraphicFramePr>
              <p:cNvPr id="42019" name="Object 35"/>
              <p:cNvGraphicFramePr>
                <a:graphicFrameLocks noChangeAspect="1"/>
              </p:cNvGraphicFramePr>
              <p:nvPr/>
            </p:nvGraphicFramePr>
            <p:xfrm>
              <a:off x="2955" y="2300"/>
              <a:ext cx="2700" cy="608"/>
            </p:xfrm>
            <a:graphic>
              <a:graphicData uri="http://schemas.openxmlformats.org/presentationml/2006/ole">
                <mc:AlternateContent xmlns:mc="http://schemas.openxmlformats.org/markup-compatibility/2006">
                  <mc:Choice xmlns:v="urn:schemas-microsoft-com:vml" Requires="v">
                    <p:oleObj spid="_x0000_s27299" name="公式" r:id="rId17" imgW="2082800" imgH="482600" progId="Equation.3">
                      <p:embed/>
                    </p:oleObj>
                  </mc:Choice>
                  <mc:Fallback>
                    <p:oleObj name="公式" r:id="rId17" imgW="2082800" imgH="482600" progId="Equation.3">
                      <p:embed/>
                      <p:pic>
                        <p:nvPicPr>
                          <p:cNvPr id="0" name="图片 2690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55" y="2300"/>
                            <a:ext cx="2700" cy="6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23" name="Rectangle 39"/>
              <p:cNvSpPr>
                <a:spLocks noChangeArrowheads="1"/>
              </p:cNvSpPr>
              <p:nvPr/>
            </p:nvSpPr>
            <p:spPr bwMode="auto">
              <a:xfrm>
                <a:off x="2724" y="2429"/>
                <a:ext cx="3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若 </a:t>
                </a:r>
              </a:p>
            </p:txBody>
          </p:sp>
        </p:grpSp>
        <p:sp>
          <p:nvSpPr>
            <p:cNvPr id="42036" name="Rectangle 52"/>
            <p:cNvSpPr>
              <a:spLocks noChangeArrowheads="1"/>
            </p:cNvSpPr>
            <p:nvPr/>
          </p:nvSpPr>
          <p:spPr bwMode="auto">
            <a:xfrm>
              <a:off x="2718" y="1943"/>
              <a:ext cx="1295" cy="288"/>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r>
                <a:rPr lang="zh-CN" altLang="en-US" sz="2400">
                  <a:solidFill>
                    <a:srgbClr val="000000"/>
                  </a:solidFill>
                  <a:latin typeface="Times New Roman" panose="02020603050405020304" pitchFamily="18" charset="0"/>
                </a:rPr>
                <a:t>决策规则： </a:t>
              </a:r>
            </a:p>
          </p:txBody>
        </p:sp>
      </p:grpSp>
      <p:grpSp>
        <p:nvGrpSpPr>
          <p:cNvPr id="42045" name="Group 61"/>
          <p:cNvGrpSpPr/>
          <p:nvPr/>
        </p:nvGrpSpPr>
        <p:grpSpPr bwMode="auto">
          <a:xfrm>
            <a:off x="85725" y="2906713"/>
            <a:ext cx="4073525" cy="3727450"/>
            <a:chOff x="227" y="1831"/>
            <a:chExt cx="2282" cy="2175"/>
          </a:xfrm>
        </p:grpSpPr>
        <p:grpSp>
          <p:nvGrpSpPr>
            <p:cNvPr id="42042" name="Group 58"/>
            <p:cNvGrpSpPr/>
            <p:nvPr/>
          </p:nvGrpSpPr>
          <p:grpSpPr bwMode="auto">
            <a:xfrm>
              <a:off x="227" y="1831"/>
              <a:ext cx="2282" cy="1944"/>
              <a:chOff x="208" y="2060"/>
              <a:chExt cx="2282" cy="1944"/>
            </a:xfrm>
          </p:grpSpPr>
          <p:pic>
            <p:nvPicPr>
              <p:cNvPr id="42040" name="Picture 56"/>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08" y="2060"/>
                <a:ext cx="2282" cy="1944"/>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041" name="Line 57"/>
              <p:cNvSpPr>
                <a:spLocks noChangeShapeType="1"/>
              </p:cNvSpPr>
              <p:nvPr/>
            </p:nvSpPr>
            <p:spPr bwMode="auto">
              <a:xfrm flipV="1">
                <a:off x="384" y="3803"/>
                <a:ext cx="1948" cy="9"/>
              </a:xfrm>
              <a:prstGeom prst="line">
                <a:avLst/>
              </a:prstGeom>
              <a:noFill/>
              <a:ln w="127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nchorCtr="1">
                <a:spAutoFit/>
              </a:bodyPr>
              <a:lstStyle/>
              <a:p>
                <a:pPr algn="ctr"/>
                <a:endParaRPr lang="zh-CN" altLang="en-US" sz="2400">
                  <a:solidFill>
                    <a:srgbClr val="000000"/>
                  </a:solidFill>
                  <a:latin typeface="Times New Roman" panose="02020603050405020304" pitchFamily="18" charset="0"/>
                </a:endParaRPr>
              </a:p>
            </p:txBody>
          </p:sp>
        </p:grpSp>
        <p:sp>
          <p:nvSpPr>
            <p:cNvPr id="42043" name="Rectangle 59"/>
            <p:cNvSpPr>
              <a:spLocks noChangeArrowheads="1"/>
            </p:cNvSpPr>
            <p:nvPr/>
          </p:nvSpPr>
          <p:spPr bwMode="auto">
            <a:xfrm>
              <a:off x="681" y="3774"/>
              <a:ext cx="1061" cy="232"/>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000">
                  <a:solidFill>
                    <a:srgbClr val="000000"/>
                  </a:solidFill>
                  <a:latin typeface="Times New Roman" panose="02020603050405020304" pitchFamily="18" charset="0"/>
                </a:rPr>
                <a:t>图</a:t>
              </a:r>
              <a:r>
                <a:rPr lang="en-US" altLang="zh-CN" sz="2000">
                  <a:solidFill>
                    <a:srgbClr val="000000"/>
                  </a:solidFill>
                  <a:latin typeface="Times New Roman" panose="02020603050405020304" pitchFamily="18" charset="0"/>
                </a:rPr>
                <a:t>4.3  </a:t>
              </a:r>
              <a:r>
                <a:rPr lang="en-US" altLang="zh-CN" sz="2000" b="1" i="1">
                  <a:solidFill>
                    <a:srgbClr val="000000"/>
                  </a:solidFill>
                  <a:latin typeface="Times New Roman" panose="02020603050405020304" pitchFamily="18" charset="0"/>
                </a:rPr>
                <a:t>C</a:t>
              </a:r>
              <a:r>
                <a:rPr lang="en-US" altLang="zh-CN" sz="2000" baseline="-25000">
                  <a:solidFill>
                    <a:srgbClr val="000000"/>
                  </a:solidFill>
                  <a:latin typeface="Times New Roman" panose="02020603050405020304" pitchFamily="18" charset="0"/>
                </a:rPr>
                <a:t>1</a:t>
              </a:r>
              <a:r>
                <a:rPr lang="en-US" altLang="zh-CN" sz="2000">
                  <a:solidFill>
                    <a:srgbClr val="000000"/>
                  </a:solidFill>
                  <a:latin typeface="Times New Roman" panose="02020603050405020304" pitchFamily="18" charset="0"/>
                </a:rPr>
                <a:t>≠</a:t>
              </a:r>
              <a:r>
                <a:rPr lang="en-US" altLang="zh-CN" sz="2000" b="1" i="1">
                  <a:solidFill>
                    <a:srgbClr val="000000"/>
                  </a:solidFill>
                  <a:latin typeface="Times New Roman" panose="02020603050405020304" pitchFamily="18" charset="0"/>
                </a:rPr>
                <a:t>C</a:t>
              </a:r>
              <a:r>
                <a:rPr lang="en-US" altLang="zh-CN" sz="2000" baseline="-25000">
                  <a:solidFill>
                    <a:srgbClr val="000000"/>
                  </a:solidFill>
                  <a:latin typeface="Times New Roman" panose="02020603050405020304" pitchFamily="18" charset="0"/>
                </a:rPr>
                <a:t>2</a:t>
              </a:r>
              <a:r>
                <a:rPr lang="zh-CN" altLang="en-US" sz="2000">
                  <a:solidFill>
                    <a:srgbClr val="000000"/>
                  </a:solidFill>
                  <a:latin typeface="Times New Roman" panose="02020603050405020304" pitchFamily="18" charset="0"/>
                </a:rPr>
                <a:t>时</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051"/>
                                        </p:tgtEl>
                                        <p:attrNameLst>
                                          <p:attrName>style.visibility</p:attrName>
                                        </p:attrNameLst>
                                      </p:cBhvr>
                                      <p:to>
                                        <p:strVal val="visible"/>
                                      </p:to>
                                    </p:set>
                                    <p:animEffect transition="in" filter="fade">
                                      <p:cBhvr>
                                        <p:cTn id="7" dur="500"/>
                                        <p:tgtEl>
                                          <p:spTgt spid="420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045"/>
                                        </p:tgtEl>
                                        <p:attrNameLst>
                                          <p:attrName>style.visibility</p:attrName>
                                        </p:attrNameLst>
                                      </p:cBhvr>
                                      <p:to>
                                        <p:strVal val="visible"/>
                                      </p:to>
                                    </p:set>
                                    <p:animEffect transition="in" filter="fade">
                                      <p:cBhvr>
                                        <p:cTn id="12" dur="500"/>
                                        <p:tgtEl>
                                          <p:spTgt spid="42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56" name="Object 48"/>
          <p:cNvGraphicFramePr>
            <a:graphicFrameLocks noChangeAspect="1"/>
          </p:cNvGraphicFramePr>
          <p:nvPr/>
        </p:nvGraphicFramePr>
        <p:xfrm>
          <a:off x="688975" y="1309688"/>
          <a:ext cx="7862888" cy="788987"/>
        </p:xfrm>
        <a:graphic>
          <a:graphicData uri="http://schemas.openxmlformats.org/presentationml/2006/ole">
            <mc:AlternateContent xmlns:mc="http://schemas.openxmlformats.org/markup-compatibility/2006">
              <mc:Choice xmlns:v="urn:schemas-microsoft-com:vml" Requires="v">
                <p:oleObj spid="_x0000_s28067" name="公式" r:id="rId3" imgW="3581400" imgH="393700" progId="Equation.3">
                  <p:embed/>
                </p:oleObj>
              </mc:Choice>
              <mc:Fallback>
                <p:oleObj name="公式" r:id="rId3" imgW="3581400" imgH="393700" progId="Equation.3">
                  <p:embed/>
                  <p:pic>
                    <p:nvPicPr>
                      <p:cNvPr id="0" name="图片 278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975" y="1309688"/>
                        <a:ext cx="7862888" cy="788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53" name="Object 45"/>
          <p:cNvGraphicFramePr>
            <a:graphicFrameLocks noChangeAspect="1"/>
          </p:cNvGraphicFramePr>
          <p:nvPr/>
        </p:nvGraphicFramePr>
        <p:xfrm>
          <a:off x="677863" y="2030413"/>
          <a:ext cx="8308975" cy="787400"/>
        </p:xfrm>
        <a:graphic>
          <a:graphicData uri="http://schemas.openxmlformats.org/presentationml/2006/ole">
            <mc:AlternateContent xmlns:mc="http://schemas.openxmlformats.org/markup-compatibility/2006">
              <mc:Choice xmlns:v="urn:schemas-microsoft-com:vml" Requires="v">
                <p:oleObj spid="_x0000_s28068" name="公式" r:id="rId5" imgW="4368800" imgH="393700" progId="Equation.3">
                  <p:embed/>
                </p:oleObj>
              </mc:Choice>
              <mc:Fallback>
                <p:oleObj name="公式" r:id="rId5" imgW="4368800" imgH="393700" progId="Equation.3">
                  <p:embed/>
                  <p:pic>
                    <p:nvPicPr>
                      <p:cNvPr id="0" name="图片 278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7863" y="2030413"/>
                        <a:ext cx="8308975"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50" name="Object 42"/>
          <p:cNvGraphicFramePr>
            <a:graphicFrameLocks noChangeAspect="1"/>
          </p:cNvGraphicFramePr>
          <p:nvPr/>
        </p:nvGraphicFramePr>
        <p:xfrm>
          <a:off x="712788" y="3094038"/>
          <a:ext cx="7931150" cy="787400"/>
        </p:xfrm>
        <a:graphic>
          <a:graphicData uri="http://schemas.openxmlformats.org/presentationml/2006/ole">
            <mc:AlternateContent xmlns:mc="http://schemas.openxmlformats.org/markup-compatibility/2006">
              <mc:Choice xmlns:v="urn:schemas-microsoft-com:vml" Requires="v">
                <p:oleObj spid="_x0000_s28069" name="公式" r:id="rId7" imgW="4178300" imgH="393700" progId="Equation.3">
                  <p:embed/>
                </p:oleObj>
              </mc:Choice>
              <mc:Fallback>
                <p:oleObj name="公式" r:id="rId7" imgW="4178300" imgH="393700" progId="Equation.3">
                  <p:embed/>
                  <p:pic>
                    <p:nvPicPr>
                      <p:cNvPr id="0" name="图片 278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2788" y="3094038"/>
                        <a:ext cx="7931150"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49" name="Object 41"/>
          <p:cNvGraphicFramePr>
            <a:graphicFrameLocks noChangeAspect="1"/>
          </p:cNvGraphicFramePr>
          <p:nvPr/>
        </p:nvGraphicFramePr>
        <p:xfrm>
          <a:off x="293688" y="4505325"/>
          <a:ext cx="8709025" cy="1266825"/>
        </p:xfrm>
        <a:graphic>
          <a:graphicData uri="http://schemas.openxmlformats.org/presentationml/2006/ole">
            <mc:AlternateContent xmlns:mc="http://schemas.openxmlformats.org/markup-compatibility/2006">
              <mc:Choice xmlns:v="urn:schemas-microsoft-com:vml" Requires="v">
                <p:oleObj spid="_x0000_s28070" name="公式" r:id="rId9" imgW="4533900" imgH="635000" progId="Equation.3">
                  <p:embed/>
                </p:oleObj>
              </mc:Choice>
              <mc:Fallback>
                <p:oleObj name="公式" r:id="rId9" imgW="4533900" imgH="635000" progId="Equation.3">
                  <p:embed/>
                  <p:pic>
                    <p:nvPicPr>
                      <p:cNvPr id="0" name="图片 278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3688" y="4505325"/>
                        <a:ext cx="8709025" cy="1266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55" name="Line 47"/>
          <p:cNvSpPr>
            <a:spLocks noChangeShapeType="1"/>
          </p:cNvSpPr>
          <p:nvPr/>
        </p:nvSpPr>
        <p:spPr bwMode="auto">
          <a:xfrm flipV="1">
            <a:off x="4845050" y="2633663"/>
            <a:ext cx="1062038" cy="3175"/>
          </a:xfrm>
          <a:prstGeom prst="line">
            <a:avLst/>
          </a:prstGeom>
          <a:noFill/>
          <a:ln w="38100" cmpd="dbl">
            <a:solidFill>
              <a:srgbClr val="000000"/>
            </a:solidFill>
            <a:round/>
          </a:ln>
          <a:extLst>
            <a:ext uri="{909E8E84-426E-40DD-AFC4-6F175D3DCCD1}">
              <a14:hiddenFill xmlns:a14="http://schemas.microsoft.com/office/drawing/2010/main">
                <a:noFill/>
              </a14:hiddenFill>
            </a:ext>
          </a:extLst>
        </p:spPr>
        <p:txBody>
          <a:bodyPr/>
          <a:lstStyle/>
          <a:p>
            <a:pPr algn="ctr"/>
            <a:endParaRPr lang="zh-CN" altLang="en-US" sz="2400">
              <a:solidFill>
                <a:srgbClr val="000000"/>
              </a:solidFill>
              <a:latin typeface="Times New Roman" panose="02020603050405020304" pitchFamily="18" charset="0"/>
            </a:endParaRPr>
          </a:p>
        </p:txBody>
      </p:sp>
      <p:sp>
        <p:nvSpPr>
          <p:cNvPr id="43054" name="Line 46"/>
          <p:cNvSpPr>
            <a:spLocks noChangeShapeType="1"/>
          </p:cNvSpPr>
          <p:nvPr/>
        </p:nvSpPr>
        <p:spPr bwMode="auto">
          <a:xfrm flipV="1">
            <a:off x="6303963" y="2633663"/>
            <a:ext cx="1095375" cy="3175"/>
          </a:xfrm>
          <a:prstGeom prst="line">
            <a:avLst/>
          </a:prstGeom>
          <a:noFill/>
          <a:ln w="38100" cmpd="dbl">
            <a:solidFill>
              <a:srgbClr val="000000"/>
            </a:solidFill>
            <a:round/>
          </a:ln>
          <a:extLst>
            <a:ext uri="{909E8E84-426E-40DD-AFC4-6F175D3DCCD1}">
              <a14:hiddenFill xmlns:a14="http://schemas.microsoft.com/office/drawing/2010/main">
                <a:noFill/>
              </a14:hiddenFill>
            </a:ext>
          </a:extLst>
        </p:spPr>
        <p:txBody>
          <a:bodyPr/>
          <a:lstStyle/>
          <a:p>
            <a:pPr algn="ctr"/>
            <a:endParaRPr lang="zh-CN" altLang="en-US" sz="2400">
              <a:solidFill>
                <a:srgbClr val="000000"/>
              </a:solidFill>
              <a:latin typeface="Times New Roman" panose="02020603050405020304" pitchFamily="18" charset="0"/>
            </a:endParaRPr>
          </a:p>
        </p:txBody>
      </p:sp>
      <p:sp>
        <p:nvSpPr>
          <p:cNvPr id="43052" name="Line 44"/>
          <p:cNvSpPr>
            <a:spLocks noChangeShapeType="1"/>
          </p:cNvSpPr>
          <p:nvPr/>
        </p:nvSpPr>
        <p:spPr bwMode="auto">
          <a:xfrm flipV="1">
            <a:off x="1989138" y="3844925"/>
            <a:ext cx="2424112" cy="3175"/>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pPr algn="ctr"/>
            <a:endParaRPr lang="zh-CN" altLang="en-US" sz="2400">
              <a:solidFill>
                <a:srgbClr val="000000"/>
              </a:solidFill>
              <a:latin typeface="Times New Roman" panose="02020603050405020304" pitchFamily="18" charset="0"/>
            </a:endParaRPr>
          </a:p>
        </p:txBody>
      </p:sp>
      <p:sp>
        <p:nvSpPr>
          <p:cNvPr id="43051" name="Line 43"/>
          <p:cNvSpPr>
            <a:spLocks noChangeShapeType="1"/>
          </p:cNvSpPr>
          <p:nvPr/>
        </p:nvSpPr>
        <p:spPr bwMode="auto">
          <a:xfrm>
            <a:off x="4813300" y="3821113"/>
            <a:ext cx="912813" cy="3175"/>
          </a:xfrm>
          <a:prstGeom prst="line">
            <a:avLst/>
          </a:prstGeom>
          <a:noFill/>
          <a:ln w="38100" cmpd="dbl">
            <a:solidFill>
              <a:srgbClr val="000000"/>
            </a:solidFill>
            <a:round/>
          </a:ln>
          <a:extLst>
            <a:ext uri="{909E8E84-426E-40DD-AFC4-6F175D3DCCD1}">
              <a14:hiddenFill xmlns:a14="http://schemas.microsoft.com/office/drawing/2010/main">
                <a:noFill/>
              </a14:hiddenFill>
            </a:ext>
          </a:extLst>
        </p:spPr>
        <p:txBody>
          <a:bodyPr/>
          <a:lstStyle/>
          <a:p>
            <a:pPr algn="ctr"/>
            <a:endParaRPr lang="zh-CN" altLang="en-US" sz="2400">
              <a:solidFill>
                <a:srgbClr val="000000"/>
              </a:solidFill>
              <a:latin typeface="Times New Roman" panose="02020603050405020304" pitchFamily="18" charset="0"/>
            </a:endParaRPr>
          </a:p>
        </p:txBody>
      </p:sp>
      <p:sp>
        <p:nvSpPr>
          <p:cNvPr id="43058" name="Rectangle 50"/>
          <p:cNvSpPr>
            <a:spLocks noChangeArrowheads="1"/>
          </p:cNvSpPr>
          <p:nvPr/>
        </p:nvSpPr>
        <p:spPr bwMode="auto">
          <a:xfrm>
            <a:off x="304800" y="947738"/>
            <a:ext cx="4435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400">
                <a:solidFill>
                  <a:srgbClr val="000000"/>
                </a:solidFill>
                <a:latin typeface="Times New Roman" panose="02020603050405020304" pitchFamily="18" charset="0"/>
              </a:rPr>
              <a:t>(2) </a:t>
            </a:r>
            <a:r>
              <a:rPr lang="zh-CN" altLang="en-US" sz="2400">
                <a:solidFill>
                  <a:srgbClr val="000000"/>
                </a:solidFill>
                <a:latin typeface="Times New Roman" panose="02020603050405020304" pitchFamily="18" charset="0"/>
              </a:rPr>
              <a:t>当</a:t>
            </a:r>
            <a:r>
              <a:rPr lang="en-US" altLang="zh-CN" sz="2400" b="1" i="1">
                <a:solidFill>
                  <a:srgbClr val="000000"/>
                </a:solidFill>
                <a:latin typeface="Times New Roman" panose="02020603050405020304" pitchFamily="18" charset="0"/>
              </a:rPr>
              <a:t>C</a:t>
            </a:r>
            <a:r>
              <a:rPr lang="en-US" altLang="zh-CN" sz="2400" baseline="-25000">
                <a:solidFill>
                  <a:srgbClr val="000000"/>
                </a:solidFill>
                <a:latin typeface="Times New Roman" panose="02020603050405020304" pitchFamily="18" charset="0"/>
              </a:rPr>
              <a:t>1</a:t>
            </a:r>
            <a:r>
              <a:rPr lang="en-US" altLang="zh-CN" sz="2400">
                <a:solidFill>
                  <a:srgbClr val="000000"/>
                </a:solidFill>
                <a:latin typeface="Times New Roman" panose="02020603050405020304" pitchFamily="18" charset="0"/>
              </a:rPr>
              <a:t>=</a:t>
            </a:r>
            <a:r>
              <a:rPr lang="en-US" altLang="zh-CN" sz="2400" b="1" i="1">
                <a:solidFill>
                  <a:srgbClr val="000000"/>
                </a:solidFill>
                <a:latin typeface="Times New Roman" panose="02020603050405020304" pitchFamily="18" charset="0"/>
              </a:rPr>
              <a:t>C</a:t>
            </a:r>
            <a:r>
              <a:rPr lang="en-US" altLang="zh-CN" sz="2400" baseline="-25000">
                <a:solidFill>
                  <a:srgbClr val="000000"/>
                </a:solidFill>
                <a:latin typeface="Times New Roman" panose="02020603050405020304" pitchFamily="18" charset="0"/>
              </a:rPr>
              <a:t>2</a:t>
            </a:r>
            <a:r>
              <a:rPr lang="en-US" altLang="zh-CN" sz="2400">
                <a:solidFill>
                  <a:srgbClr val="000000"/>
                </a:solidFill>
                <a:latin typeface="Times New Roman" panose="02020603050405020304" pitchFamily="18" charset="0"/>
              </a:rPr>
              <a:t>=</a:t>
            </a:r>
            <a:r>
              <a:rPr lang="en-US" altLang="zh-CN" sz="2400" b="1" i="1">
                <a:solidFill>
                  <a:srgbClr val="000000"/>
                </a:solidFill>
                <a:latin typeface="Times New Roman" panose="02020603050405020304" pitchFamily="18" charset="0"/>
              </a:rPr>
              <a:t>C</a:t>
            </a:r>
            <a:r>
              <a:rPr lang="zh-CN" altLang="en-US" sz="2400">
                <a:solidFill>
                  <a:srgbClr val="000000"/>
                </a:solidFill>
                <a:latin typeface="Times New Roman" panose="02020603050405020304" pitchFamily="18" charset="0"/>
              </a:rPr>
              <a:t>时：由式</a:t>
            </a:r>
            <a:r>
              <a:rPr lang="en-US" altLang="zh-CN" sz="2400">
                <a:solidFill>
                  <a:srgbClr val="000000"/>
                </a:solidFill>
                <a:latin typeface="Times New Roman" panose="02020603050405020304" pitchFamily="18" charset="0"/>
              </a:rPr>
              <a:t>(4-25) </a:t>
            </a:r>
            <a:r>
              <a:rPr lang="zh-CN" altLang="en-US" sz="2400">
                <a:solidFill>
                  <a:srgbClr val="000000"/>
                </a:solidFill>
                <a:latin typeface="Times New Roman" panose="02020603050405020304" pitchFamily="18" charset="0"/>
              </a:rPr>
              <a:t>有</a:t>
            </a:r>
          </a:p>
        </p:txBody>
      </p:sp>
      <p:sp>
        <p:nvSpPr>
          <p:cNvPr id="43064" name="Rectangle 56"/>
          <p:cNvSpPr>
            <a:spLocks noChangeArrowheads="1"/>
          </p:cNvSpPr>
          <p:nvPr/>
        </p:nvSpPr>
        <p:spPr bwMode="auto">
          <a:xfrm>
            <a:off x="355600" y="3854450"/>
            <a:ext cx="3228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由此导出判别界面为：</a:t>
            </a:r>
          </a:p>
        </p:txBody>
      </p:sp>
      <p:sp>
        <p:nvSpPr>
          <p:cNvPr id="43065" name="Rectangle 57"/>
          <p:cNvSpPr>
            <a:spLocks noChangeArrowheads="1"/>
          </p:cNvSpPr>
          <p:nvPr/>
        </p:nvSpPr>
        <p:spPr bwMode="auto">
          <a:xfrm>
            <a:off x="330200" y="5591175"/>
            <a:ext cx="8636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eaLnBrk="0" hangingPunct="0">
              <a:lnSpc>
                <a:spcPct val="125000"/>
              </a:lnSpc>
            </a:pPr>
            <a:r>
              <a:rPr lang="zh-CN" altLang="en-US" sz="2400">
                <a:solidFill>
                  <a:srgbClr val="000000"/>
                </a:solidFill>
                <a:latin typeface="Times New Roman" panose="02020603050405020304" pitchFamily="18" charset="0"/>
              </a:rPr>
              <a:t>为</a:t>
            </a:r>
            <a:r>
              <a:rPr lang="en-US" altLang="zh-CN" sz="2400" b="1" i="1">
                <a:solidFill>
                  <a:srgbClr val="000000"/>
                </a:solidFill>
                <a:latin typeface="Times New Roman" panose="02020603050405020304" pitchFamily="18" charset="0"/>
              </a:rPr>
              <a:t>X</a:t>
            </a:r>
            <a:r>
              <a:rPr lang="zh-CN" altLang="en-US" sz="2400">
                <a:solidFill>
                  <a:srgbClr val="000000"/>
                </a:solidFill>
                <a:latin typeface="Times New Roman" panose="02020603050405020304" pitchFamily="18" charset="0"/>
              </a:rPr>
              <a:t>的线性函数，是一超平面。当为二维时，判别界面为一直</a:t>
            </a:r>
          </a:p>
          <a:p>
            <a:pPr eaLnBrk="0" hangingPunct="0">
              <a:lnSpc>
                <a:spcPct val="125000"/>
              </a:lnSpc>
            </a:pPr>
            <a:r>
              <a:rPr lang="zh-CN" altLang="en-US" sz="2400">
                <a:solidFill>
                  <a:srgbClr val="000000"/>
                </a:solidFill>
                <a:latin typeface="Times New Roman" panose="02020603050405020304" pitchFamily="18" charset="0"/>
              </a:rPr>
              <a:t>线，如图</a:t>
            </a:r>
            <a:r>
              <a:rPr lang="en-US" altLang="zh-CN" sz="2400">
                <a:solidFill>
                  <a:srgbClr val="000000"/>
                </a:solidFill>
                <a:latin typeface="Times New Roman" panose="02020603050405020304" pitchFamily="18" charset="0"/>
              </a:rPr>
              <a:t>4.4</a:t>
            </a:r>
            <a:r>
              <a:rPr lang="zh-CN" altLang="en-US" sz="2400">
                <a:solidFill>
                  <a:srgbClr val="000000"/>
                </a:solidFill>
                <a:latin typeface="Times New Roman" panose="02020603050405020304" pitchFamily="18" charset="0"/>
              </a:rPr>
              <a:t>所示。</a:t>
            </a:r>
          </a:p>
        </p:txBody>
      </p:sp>
      <p:sp>
        <p:nvSpPr>
          <p:cNvPr id="43074" name="Rectangle 66"/>
          <p:cNvSpPr>
            <a:spLocks noChangeArrowheads="1"/>
          </p:cNvSpPr>
          <p:nvPr/>
        </p:nvSpPr>
        <p:spPr bwMode="auto">
          <a:xfrm>
            <a:off x="25400" y="6654800"/>
            <a:ext cx="180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zh-CN">
              <a:solidFill>
                <a:srgbClr val="FFFFFF"/>
              </a:solidFill>
              <a:latin typeface="Arial" panose="020B0604020202020204" pitchFamily="34" charset="0"/>
            </a:endParaRPr>
          </a:p>
        </p:txBody>
      </p:sp>
      <p:sp>
        <p:nvSpPr>
          <p:cNvPr id="43075" name="Rectangle 67"/>
          <p:cNvSpPr>
            <a:spLocks noChangeArrowheads="1"/>
          </p:cNvSpPr>
          <p:nvPr/>
        </p:nvSpPr>
        <p:spPr bwMode="auto">
          <a:xfrm>
            <a:off x="7680325" y="4549775"/>
            <a:ext cx="1019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r>
              <a:rPr lang="en-US" altLang="zh-CN" sz="2400">
                <a:solidFill>
                  <a:srgbClr val="000000"/>
                </a:solidFill>
                <a:latin typeface="Times New Roman" panose="02020603050405020304" pitchFamily="18" charset="0"/>
              </a:rPr>
              <a:t> (4-28)</a:t>
            </a:r>
          </a:p>
        </p:txBody>
      </p:sp>
      <p:sp>
        <p:nvSpPr>
          <p:cNvPr id="43084" name="AutoShape 76"/>
          <p:cNvSpPr>
            <a:spLocks noChangeArrowheads="1"/>
          </p:cNvSpPr>
          <p:nvPr/>
        </p:nvSpPr>
        <p:spPr bwMode="auto">
          <a:xfrm>
            <a:off x="3382963" y="4152900"/>
            <a:ext cx="2273300" cy="368300"/>
          </a:xfrm>
          <a:prstGeom prst="wedgeRoundRectCallout">
            <a:avLst>
              <a:gd name="adj1" fmla="val -32333"/>
              <a:gd name="adj2" fmla="val -130602"/>
              <a:gd name="adj3" fmla="val 16667"/>
            </a:avLst>
          </a:prstGeom>
          <a:solidFill>
            <a:srgbClr val="FFFF99">
              <a:alpha val="27000"/>
            </a:srgbClr>
          </a:solidFill>
          <a:ln w="9525" algn="ctr">
            <a:solidFill>
              <a:srgbClr val="99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nchorCtr="1"/>
          <a:lstStyle/>
          <a:p>
            <a:pPr algn="ctr"/>
            <a:r>
              <a:rPr lang="zh-CN" altLang="en-US" sz="2000">
                <a:solidFill>
                  <a:srgbClr val="000000"/>
                </a:solidFill>
                <a:latin typeface="Times New Roman" panose="02020603050405020304" pitchFamily="18" charset="0"/>
              </a:rPr>
              <a:t>两类相同，抵消</a:t>
            </a:r>
          </a:p>
        </p:txBody>
      </p:sp>
      <p:sp>
        <p:nvSpPr>
          <p:cNvPr id="43085" name="Line 77"/>
          <p:cNvSpPr>
            <a:spLocks noChangeShapeType="1"/>
          </p:cNvSpPr>
          <p:nvPr/>
        </p:nvSpPr>
        <p:spPr bwMode="auto">
          <a:xfrm flipH="1">
            <a:off x="5411788" y="2717800"/>
            <a:ext cx="76200" cy="546100"/>
          </a:xfrm>
          <a:prstGeom prst="line">
            <a:avLst/>
          </a:prstGeom>
          <a:noFill/>
          <a:ln w="9525">
            <a:solidFill>
              <a:srgbClr val="99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nchorCtr="1">
            <a:spAutoFit/>
          </a:bodyPr>
          <a:lstStyle/>
          <a:p>
            <a:pPr algn="ctr"/>
            <a:endParaRPr lang="zh-CN" altLang="en-US" sz="2400">
              <a:solidFill>
                <a:srgbClr val="000000"/>
              </a:solidFill>
              <a:latin typeface="Times New Roman" panose="02020603050405020304" pitchFamily="18" charset="0"/>
            </a:endParaRPr>
          </a:p>
        </p:txBody>
      </p:sp>
      <p:sp>
        <p:nvSpPr>
          <p:cNvPr id="43086" name="Line 78"/>
          <p:cNvSpPr>
            <a:spLocks noChangeShapeType="1"/>
          </p:cNvSpPr>
          <p:nvPr/>
        </p:nvSpPr>
        <p:spPr bwMode="auto">
          <a:xfrm flipH="1">
            <a:off x="5465763" y="2705100"/>
            <a:ext cx="1290637" cy="576263"/>
          </a:xfrm>
          <a:prstGeom prst="line">
            <a:avLst/>
          </a:prstGeom>
          <a:noFill/>
          <a:ln w="9525">
            <a:solidFill>
              <a:srgbClr val="99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nchorCtr="1">
            <a:spAutoFit/>
          </a:bodyPr>
          <a:lstStyle/>
          <a:p>
            <a:pPr algn="ctr"/>
            <a:endParaRPr lang="zh-CN" altLang="en-US" sz="2400">
              <a:solidFill>
                <a:srgbClr val="000000"/>
              </a:solidFill>
              <a:latin typeface="Times New Roman" panose="02020603050405020304" pitchFamily="18" charset="0"/>
            </a:endParaRPr>
          </a:p>
        </p:txBody>
      </p:sp>
      <p:sp>
        <p:nvSpPr>
          <p:cNvPr id="43087" name="AutoShape 79"/>
          <p:cNvSpPr>
            <a:spLocks noChangeArrowheads="1"/>
          </p:cNvSpPr>
          <p:nvPr/>
        </p:nvSpPr>
        <p:spPr bwMode="auto">
          <a:xfrm>
            <a:off x="6692900" y="2833688"/>
            <a:ext cx="2273300" cy="368300"/>
          </a:xfrm>
          <a:prstGeom prst="wedgeRoundRectCallout">
            <a:avLst>
              <a:gd name="adj1" fmla="val -52444"/>
              <a:gd name="adj2" fmla="val -78880"/>
              <a:gd name="adj3" fmla="val 16667"/>
            </a:avLst>
          </a:prstGeom>
          <a:solidFill>
            <a:srgbClr val="FFFF99">
              <a:alpha val="27000"/>
            </a:srgbClr>
          </a:solidFill>
          <a:ln w="9525" algn="ctr">
            <a:solidFill>
              <a:srgbClr val="99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nchorCtr="1"/>
          <a:lstStyle/>
          <a:p>
            <a:pPr algn="ctr"/>
            <a:r>
              <a:rPr lang="zh-CN" altLang="en-US" sz="2000">
                <a:solidFill>
                  <a:srgbClr val="000000"/>
                </a:solidFill>
                <a:latin typeface="Times New Roman" panose="02020603050405020304" pitchFamily="18" charset="0"/>
              </a:rPr>
              <a:t>展开相同，合并</a:t>
            </a:r>
          </a:p>
        </p:txBody>
      </p:sp>
      <p:graphicFrame>
        <p:nvGraphicFramePr>
          <p:cNvPr id="43089" name="Object 81"/>
          <p:cNvGraphicFramePr>
            <a:graphicFrameLocks noChangeAspect="1"/>
          </p:cNvGraphicFramePr>
          <p:nvPr/>
        </p:nvGraphicFramePr>
        <p:xfrm>
          <a:off x="771525" y="207963"/>
          <a:ext cx="7700963" cy="755650"/>
        </p:xfrm>
        <a:graphic>
          <a:graphicData uri="http://schemas.openxmlformats.org/presentationml/2006/ole">
            <mc:AlternateContent xmlns:mc="http://schemas.openxmlformats.org/markup-compatibility/2006">
              <mc:Choice xmlns:v="urn:schemas-microsoft-com:vml" Requires="v">
                <p:oleObj spid="_x0000_s28071" name="公式" r:id="rId11" imgW="4013200" imgH="393700" progId="Equation.3">
                  <p:embed/>
                </p:oleObj>
              </mc:Choice>
              <mc:Fallback>
                <p:oleObj name="公式" r:id="rId11" imgW="4013200" imgH="393700" progId="Equation.3">
                  <p:embed/>
                  <p:pic>
                    <p:nvPicPr>
                      <p:cNvPr id="0" name="图片 278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1525" y="207963"/>
                        <a:ext cx="7700963" cy="755650"/>
                      </a:xfrm>
                      <a:prstGeom prst="rect">
                        <a:avLst/>
                      </a:prstGeom>
                      <a:solidFill>
                        <a:srgbClr val="FFE4D1">
                          <a:alpha val="52000"/>
                        </a:srgbClr>
                      </a:solidFill>
                    </p:spPr>
                  </p:pic>
                </p:oleObj>
              </mc:Fallback>
            </mc:AlternateContent>
          </a:graphicData>
        </a:graphic>
      </p:graphicFrame>
      <p:sp>
        <p:nvSpPr>
          <p:cNvPr id="43090" name="AutoShape 82"/>
          <p:cNvSpPr>
            <a:spLocks noChangeArrowheads="1"/>
          </p:cNvSpPr>
          <p:nvPr/>
        </p:nvSpPr>
        <p:spPr bwMode="auto">
          <a:xfrm>
            <a:off x="619125" y="57150"/>
            <a:ext cx="376238" cy="376238"/>
          </a:xfrm>
          <a:prstGeom prst="smileyFace">
            <a:avLst>
              <a:gd name="adj" fmla="val 4653"/>
            </a:avLst>
          </a:prstGeom>
          <a:solidFill>
            <a:srgbClr val="F1D6A1"/>
          </a:solidFill>
          <a:ln w="38100">
            <a:solidFill>
              <a:srgbClr val="99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a:endParaRPr lang="zh-CN" altLang="en-US" sz="2400">
              <a:solidFill>
                <a:srgbClr val="000000"/>
              </a:solidFill>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1" presetClass="entr" presetSubtype="0" fill="hold" grpId="0" nodeType="clickEffect">
                                  <p:stCondLst>
                                    <p:cond delay="0"/>
                                  </p:stCondLst>
                                  <p:childTnLst>
                                    <p:set>
                                      <p:cBhvr>
                                        <p:cTn id="6" dur="1000">
                                          <p:stCondLst>
                                            <p:cond delay="0"/>
                                          </p:stCondLst>
                                        </p:cTn>
                                        <p:tgtEl>
                                          <p:spTgt spid="43055"/>
                                        </p:tgtEl>
                                        <p:attrNameLst>
                                          <p:attrName>style.visibility</p:attrName>
                                        </p:attrNameLst>
                                      </p:cBhvr>
                                      <p:to>
                                        <p:strVal val="visible"/>
                                      </p:to>
                                    </p:set>
                                  </p:childTnLst>
                                </p:cTn>
                              </p:par>
                              <p:par>
                                <p:cTn id="7" presetID="11" presetClass="entr" presetSubtype="0" fill="hold" grpId="0" nodeType="withEffect">
                                  <p:stCondLst>
                                    <p:cond delay="0"/>
                                  </p:stCondLst>
                                  <p:childTnLst>
                                    <p:set>
                                      <p:cBhvr>
                                        <p:cTn id="8" dur="1000">
                                          <p:stCondLst>
                                            <p:cond delay="0"/>
                                          </p:stCondLst>
                                        </p:cTn>
                                        <p:tgtEl>
                                          <p:spTgt spid="43054"/>
                                        </p:tgtEl>
                                        <p:attrNameLst>
                                          <p:attrName>style.visibility</p:attrName>
                                        </p:attrNameLst>
                                      </p:cBhvr>
                                      <p:to>
                                        <p:strVal val="visible"/>
                                      </p:to>
                                    </p:set>
                                  </p:childTnLst>
                                </p:cTn>
                              </p:par>
                            </p:childTnLst>
                          </p:cTn>
                        </p:par>
                        <p:par>
                          <p:cTn id="9" fill="hold">
                            <p:stCondLst>
                              <p:cond delay="1000"/>
                            </p:stCondLst>
                            <p:childTnLst>
                              <p:par>
                                <p:cTn id="10" presetID="1" presetClass="entr" presetSubtype="0" fill="hold" grpId="1" nodeType="afterEffect">
                                  <p:stCondLst>
                                    <p:cond delay="1000"/>
                                  </p:stCondLst>
                                  <p:childTnLst>
                                    <p:set>
                                      <p:cBhvr>
                                        <p:cTn id="11" dur="1" fill="hold">
                                          <p:stCondLst>
                                            <p:cond delay="0"/>
                                          </p:stCondLst>
                                        </p:cTn>
                                        <p:tgtEl>
                                          <p:spTgt spid="43055"/>
                                        </p:tgtEl>
                                        <p:attrNameLst>
                                          <p:attrName>style.visibility</p:attrName>
                                        </p:attrNameLst>
                                      </p:cBhvr>
                                      <p:to>
                                        <p:strVal val="visible"/>
                                      </p:to>
                                    </p:set>
                                  </p:childTnLst>
                                </p:cTn>
                              </p:par>
                              <p:par>
                                <p:cTn id="12" presetID="1" presetClass="entr" presetSubtype="0" fill="hold" grpId="1" nodeType="withEffect">
                                  <p:stCondLst>
                                    <p:cond delay="1000"/>
                                  </p:stCondLst>
                                  <p:childTnLst>
                                    <p:set>
                                      <p:cBhvr>
                                        <p:cTn id="13" dur="1" fill="hold">
                                          <p:stCondLst>
                                            <p:cond delay="0"/>
                                          </p:stCondLst>
                                        </p:cTn>
                                        <p:tgtEl>
                                          <p:spTgt spid="4305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3087"/>
                                        </p:tgtEl>
                                        <p:attrNameLst>
                                          <p:attrName>style.visibility</p:attrName>
                                        </p:attrNameLst>
                                      </p:cBhvr>
                                      <p:to>
                                        <p:strVal val="visible"/>
                                      </p:to>
                                    </p:set>
                                    <p:animEffect transition="in" filter="fade">
                                      <p:cBhvr>
                                        <p:cTn id="18" dur="500"/>
                                        <p:tgtEl>
                                          <p:spTgt spid="4308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3050"/>
                                        </p:tgtEl>
                                        <p:attrNameLst>
                                          <p:attrName>style.visibility</p:attrName>
                                        </p:attrNameLst>
                                      </p:cBhvr>
                                      <p:to>
                                        <p:strVal val="visible"/>
                                      </p:to>
                                    </p:set>
                                    <p:animEffect transition="in" filter="fade">
                                      <p:cBhvr>
                                        <p:cTn id="23" dur="500"/>
                                        <p:tgtEl>
                                          <p:spTgt spid="4305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3051"/>
                                        </p:tgtEl>
                                        <p:attrNameLst>
                                          <p:attrName>style.visibility</p:attrName>
                                        </p:attrNameLst>
                                      </p:cBhvr>
                                      <p:to>
                                        <p:strVal val="visible"/>
                                      </p:to>
                                    </p:set>
                                    <p:animEffect transition="in" filter="fade">
                                      <p:cBhvr>
                                        <p:cTn id="26" dur="500"/>
                                        <p:tgtEl>
                                          <p:spTgt spid="43051"/>
                                        </p:tgtEl>
                                      </p:cBhvr>
                                    </p:animEffect>
                                  </p:childTnLst>
                                </p:cTn>
                              </p:par>
                            </p:childTnLst>
                          </p:cTn>
                        </p:par>
                        <p:par>
                          <p:cTn id="27" fill="hold">
                            <p:stCondLst>
                              <p:cond delay="500"/>
                            </p:stCondLst>
                            <p:childTnLst>
                              <p:par>
                                <p:cTn id="28" presetID="12" presetClass="entr" presetSubtype="1" fill="hold" grpId="0" nodeType="afterEffect">
                                  <p:stCondLst>
                                    <p:cond delay="0"/>
                                  </p:stCondLst>
                                  <p:childTnLst>
                                    <p:set>
                                      <p:cBhvr>
                                        <p:cTn id="29" dur="1" fill="hold">
                                          <p:stCondLst>
                                            <p:cond delay="0"/>
                                          </p:stCondLst>
                                        </p:cTn>
                                        <p:tgtEl>
                                          <p:spTgt spid="43085"/>
                                        </p:tgtEl>
                                        <p:attrNameLst>
                                          <p:attrName>style.visibility</p:attrName>
                                        </p:attrNameLst>
                                      </p:cBhvr>
                                      <p:to>
                                        <p:strVal val="visible"/>
                                      </p:to>
                                    </p:set>
                                    <p:animEffect transition="in" filter="slide(fromTop)">
                                      <p:cBhvr>
                                        <p:cTn id="30" dur="500"/>
                                        <p:tgtEl>
                                          <p:spTgt spid="43085"/>
                                        </p:tgtEl>
                                      </p:cBhvr>
                                    </p:animEffect>
                                  </p:childTnLst>
                                </p:cTn>
                              </p:par>
                            </p:childTnLst>
                          </p:cTn>
                        </p:par>
                        <p:par>
                          <p:cTn id="31" fill="hold">
                            <p:stCondLst>
                              <p:cond delay="1000"/>
                            </p:stCondLst>
                            <p:childTnLst>
                              <p:par>
                                <p:cTn id="32" presetID="12" presetClass="entr" presetSubtype="2" fill="hold" grpId="0" nodeType="afterEffect">
                                  <p:stCondLst>
                                    <p:cond delay="0"/>
                                  </p:stCondLst>
                                  <p:childTnLst>
                                    <p:set>
                                      <p:cBhvr>
                                        <p:cTn id="33" dur="1" fill="hold">
                                          <p:stCondLst>
                                            <p:cond delay="0"/>
                                          </p:stCondLst>
                                        </p:cTn>
                                        <p:tgtEl>
                                          <p:spTgt spid="43086"/>
                                        </p:tgtEl>
                                        <p:attrNameLst>
                                          <p:attrName>style.visibility</p:attrName>
                                        </p:attrNameLst>
                                      </p:cBhvr>
                                      <p:to>
                                        <p:strVal val="visible"/>
                                      </p:to>
                                    </p:set>
                                    <p:animEffect transition="in" filter="slide(fromRight)">
                                      <p:cBhvr>
                                        <p:cTn id="34" dur="500"/>
                                        <p:tgtEl>
                                          <p:spTgt spid="4308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3052"/>
                                        </p:tgtEl>
                                        <p:attrNameLst>
                                          <p:attrName>style.visibility</p:attrName>
                                        </p:attrNameLst>
                                      </p:cBhvr>
                                      <p:to>
                                        <p:strVal val="visible"/>
                                      </p:to>
                                    </p:set>
                                    <p:animEffect transition="in" filter="fade">
                                      <p:cBhvr>
                                        <p:cTn id="39" dur="500"/>
                                        <p:tgtEl>
                                          <p:spTgt spid="4305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3084"/>
                                        </p:tgtEl>
                                        <p:attrNameLst>
                                          <p:attrName>style.visibility</p:attrName>
                                        </p:attrNameLst>
                                      </p:cBhvr>
                                      <p:to>
                                        <p:strVal val="visible"/>
                                      </p:to>
                                    </p:set>
                                    <p:animEffect transition="in" filter="fade">
                                      <p:cBhvr>
                                        <p:cTn id="42" dur="500"/>
                                        <p:tgtEl>
                                          <p:spTgt spid="4308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3064"/>
                                        </p:tgtEl>
                                        <p:attrNameLst>
                                          <p:attrName>style.visibility</p:attrName>
                                        </p:attrNameLst>
                                      </p:cBhvr>
                                      <p:to>
                                        <p:strVal val="visible"/>
                                      </p:to>
                                    </p:set>
                                    <p:animEffect transition="in" filter="fade">
                                      <p:cBhvr>
                                        <p:cTn id="47" dur="500"/>
                                        <p:tgtEl>
                                          <p:spTgt spid="43064"/>
                                        </p:tgtEl>
                                      </p:cBhvr>
                                    </p:animEffect>
                                  </p:childTnLst>
                                </p:cTn>
                              </p:par>
                              <p:par>
                                <p:cTn id="48" presetID="10" presetClass="entr" presetSubtype="0" fill="hold" nodeType="withEffect">
                                  <p:stCondLst>
                                    <p:cond delay="0"/>
                                  </p:stCondLst>
                                  <p:childTnLst>
                                    <p:set>
                                      <p:cBhvr>
                                        <p:cTn id="49" dur="1" fill="hold">
                                          <p:stCondLst>
                                            <p:cond delay="0"/>
                                          </p:stCondLst>
                                        </p:cTn>
                                        <p:tgtEl>
                                          <p:spTgt spid="43049"/>
                                        </p:tgtEl>
                                        <p:attrNameLst>
                                          <p:attrName>style.visibility</p:attrName>
                                        </p:attrNameLst>
                                      </p:cBhvr>
                                      <p:to>
                                        <p:strVal val="visible"/>
                                      </p:to>
                                    </p:set>
                                    <p:animEffect transition="in" filter="fade">
                                      <p:cBhvr>
                                        <p:cTn id="50" dur="500"/>
                                        <p:tgtEl>
                                          <p:spTgt spid="4304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3075"/>
                                        </p:tgtEl>
                                        <p:attrNameLst>
                                          <p:attrName>style.visibility</p:attrName>
                                        </p:attrNameLst>
                                      </p:cBhvr>
                                      <p:to>
                                        <p:strVal val="visible"/>
                                      </p:to>
                                    </p:set>
                                    <p:animEffect transition="in" filter="fade">
                                      <p:cBhvr>
                                        <p:cTn id="53" dur="500"/>
                                        <p:tgtEl>
                                          <p:spTgt spid="4307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43065"/>
                                        </p:tgtEl>
                                        <p:attrNameLst>
                                          <p:attrName>style.visibility</p:attrName>
                                        </p:attrNameLst>
                                      </p:cBhvr>
                                      <p:to>
                                        <p:strVal val="visible"/>
                                      </p:to>
                                    </p:set>
                                    <p:animEffect transition="in" filter="fade">
                                      <p:cBhvr>
                                        <p:cTn id="58" dur="500"/>
                                        <p:tgtEl>
                                          <p:spTgt spid="430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55" grpId="0" animBg="1"/>
      <p:bldP spid="43055" grpId="1" animBg="1"/>
      <p:bldP spid="43054" grpId="0" animBg="1"/>
      <p:bldP spid="43054" grpId="1" animBg="1"/>
      <p:bldP spid="43052" grpId="0" animBg="1"/>
      <p:bldP spid="43051" grpId="0" animBg="1"/>
      <p:bldP spid="43064" grpId="0"/>
      <p:bldP spid="43065" grpId="0"/>
      <p:bldP spid="43075" grpId="0"/>
      <p:bldP spid="43084" grpId="0" animBg="1"/>
      <p:bldP spid="43085" grpId="0" animBg="1"/>
      <p:bldP spid="43086" grpId="0" animBg="1"/>
      <p:bldP spid="4308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8" name="Object 6"/>
          <p:cNvGraphicFramePr>
            <a:graphicFrameLocks noChangeAspect="1"/>
          </p:cNvGraphicFramePr>
          <p:nvPr/>
        </p:nvGraphicFramePr>
        <p:xfrm>
          <a:off x="1077913" y="5586413"/>
          <a:ext cx="6777037" cy="788987"/>
        </p:xfrm>
        <a:graphic>
          <a:graphicData uri="http://schemas.openxmlformats.org/presentationml/2006/ole">
            <mc:AlternateContent xmlns:mc="http://schemas.openxmlformats.org/markup-compatibility/2006">
              <mc:Choice xmlns:v="urn:schemas-microsoft-com:vml" Requires="v">
                <p:oleObj spid="_x0000_s29091" name="公式" r:id="rId3" imgW="3302000" imgH="393700" progId="Equation.3">
                  <p:embed/>
                </p:oleObj>
              </mc:Choice>
              <mc:Fallback>
                <p:oleObj name="公式" r:id="rId3" imgW="3302000" imgH="393700" progId="Equation.3">
                  <p:embed/>
                  <p:pic>
                    <p:nvPicPr>
                      <p:cNvPr id="0" name="图片 288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913" y="5586413"/>
                        <a:ext cx="6777037" cy="788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4106" name="Group 74"/>
          <p:cNvGrpSpPr/>
          <p:nvPr/>
        </p:nvGrpSpPr>
        <p:grpSpPr bwMode="auto">
          <a:xfrm>
            <a:off x="503238" y="4987925"/>
            <a:ext cx="6210300" cy="784225"/>
            <a:chOff x="317" y="3142"/>
            <a:chExt cx="3912" cy="494"/>
          </a:xfrm>
        </p:grpSpPr>
        <p:graphicFrame>
          <p:nvGraphicFramePr>
            <p:cNvPr id="44040" name="Object 8"/>
            <p:cNvGraphicFramePr>
              <a:graphicFrameLocks noChangeAspect="1"/>
            </p:cNvGraphicFramePr>
            <p:nvPr/>
          </p:nvGraphicFramePr>
          <p:xfrm>
            <a:off x="867" y="3142"/>
            <a:ext cx="2934" cy="494"/>
          </p:xfrm>
          <a:graphic>
            <a:graphicData uri="http://schemas.openxmlformats.org/presentationml/2006/ole">
              <mc:AlternateContent xmlns:mc="http://schemas.openxmlformats.org/markup-compatibility/2006">
                <mc:Choice xmlns:v="urn:schemas-microsoft-com:vml" Requires="v">
                  <p:oleObj spid="_x0000_s29092" name="公式" r:id="rId5" imgW="2019300" imgH="393700" progId="Equation.3">
                    <p:embed/>
                  </p:oleObj>
                </mc:Choice>
                <mc:Fallback>
                  <p:oleObj name="公式" r:id="rId5" imgW="2019300" imgH="393700" progId="Equation.3">
                    <p:embed/>
                    <p:pic>
                      <p:nvPicPr>
                        <p:cNvPr id="0" name="图片 288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7" y="3142"/>
                          <a:ext cx="2934" cy="4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1" name="Rectangle 9"/>
            <p:cNvSpPr>
              <a:spLocks noChangeArrowheads="1"/>
            </p:cNvSpPr>
            <p:nvPr/>
          </p:nvSpPr>
          <p:spPr bwMode="auto">
            <a:xfrm>
              <a:off x="317" y="3209"/>
              <a:ext cx="6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400">
                  <a:solidFill>
                    <a:srgbClr val="000000"/>
                  </a:solidFill>
                  <a:latin typeface="Times New Roman" panose="02020603050405020304" pitchFamily="18" charset="0"/>
                </a:rPr>
                <a:t>(3)  </a:t>
              </a:r>
              <a:r>
                <a:rPr lang="zh-CN" altLang="en-US" sz="2400">
                  <a:solidFill>
                    <a:srgbClr val="000000"/>
                  </a:solidFill>
                  <a:latin typeface="Times New Roman" panose="02020603050405020304" pitchFamily="18" charset="0"/>
                </a:rPr>
                <a:t>当</a:t>
              </a:r>
            </a:p>
          </p:txBody>
        </p:sp>
        <p:sp>
          <p:nvSpPr>
            <p:cNvPr id="44042" name="Rectangle 10"/>
            <p:cNvSpPr>
              <a:spLocks noChangeArrowheads="1"/>
            </p:cNvSpPr>
            <p:nvPr/>
          </p:nvSpPr>
          <p:spPr bwMode="auto">
            <a:xfrm>
              <a:off x="3731" y="3226"/>
              <a:ext cx="4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时：</a:t>
              </a:r>
            </a:p>
          </p:txBody>
        </p:sp>
      </p:grpSp>
      <p:sp>
        <p:nvSpPr>
          <p:cNvPr id="44043" name="Rectangle 11"/>
          <p:cNvSpPr>
            <a:spLocks noChangeArrowheads="1"/>
          </p:cNvSpPr>
          <p:nvPr/>
        </p:nvSpPr>
        <p:spPr bwMode="auto">
          <a:xfrm>
            <a:off x="858838" y="6242050"/>
            <a:ext cx="3305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判别界面如图</a:t>
            </a:r>
            <a:r>
              <a:rPr lang="en-US" altLang="zh-CN" sz="2400">
                <a:solidFill>
                  <a:srgbClr val="000000"/>
                </a:solidFill>
                <a:latin typeface="Times New Roman" panose="02020603050405020304" pitchFamily="18" charset="0"/>
              </a:rPr>
              <a:t>4.5</a:t>
            </a:r>
            <a:r>
              <a:rPr lang="zh-CN" altLang="en-US" sz="2400">
                <a:solidFill>
                  <a:srgbClr val="000000"/>
                </a:solidFill>
                <a:latin typeface="Times New Roman" panose="02020603050405020304" pitchFamily="18" charset="0"/>
              </a:rPr>
              <a:t>所示。</a:t>
            </a:r>
          </a:p>
        </p:txBody>
      </p:sp>
      <p:grpSp>
        <p:nvGrpSpPr>
          <p:cNvPr id="44104" name="Group 72"/>
          <p:cNvGrpSpPr/>
          <p:nvPr/>
        </p:nvGrpSpPr>
        <p:grpSpPr bwMode="auto">
          <a:xfrm>
            <a:off x="549275" y="1349375"/>
            <a:ext cx="4232275" cy="3581400"/>
            <a:chOff x="346" y="850"/>
            <a:chExt cx="2666" cy="2256"/>
          </a:xfrm>
        </p:grpSpPr>
        <p:grpSp>
          <p:nvGrpSpPr>
            <p:cNvPr id="44097" name="Group 65"/>
            <p:cNvGrpSpPr/>
            <p:nvPr/>
          </p:nvGrpSpPr>
          <p:grpSpPr bwMode="auto">
            <a:xfrm>
              <a:off x="346" y="850"/>
              <a:ext cx="2666" cy="1983"/>
              <a:chOff x="346" y="796"/>
              <a:chExt cx="2666" cy="1983"/>
            </a:xfrm>
          </p:grpSpPr>
          <p:pic>
            <p:nvPicPr>
              <p:cNvPr id="44095" name="Picture 6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6" y="796"/>
                <a:ext cx="2666" cy="1983"/>
              </a:xfrm>
              <a:prstGeom prst="rect">
                <a:avLst/>
              </a:prstGeom>
              <a:noFill/>
              <a:extLst>
                <a:ext uri="{909E8E84-426E-40DD-AFC4-6F175D3DCCD1}">
                  <a14:hiddenFill xmlns:a14="http://schemas.microsoft.com/office/drawing/2010/main">
                    <a:solidFill>
                      <a:srgbClr val="FFFFFF"/>
                    </a:solidFill>
                  </a14:hiddenFill>
                </a:ext>
              </a:extLst>
            </p:spPr>
          </p:pic>
          <p:sp>
            <p:nvSpPr>
              <p:cNvPr id="44060" name="Line 28"/>
              <p:cNvSpPr>
                <a:spLocks noChangeShapeType="1"/>
              </p:cNvSpPr>
              <p:nvPr/>
            </p:nvSpPr>
            <p:spPr bwMode="auto">
              <a:xfrm flipV="1">
                <a:off x="502" y="2590"/>
                <a:ext cx="2335" cy="1"/>
              </a:xfrm>
              <a:prstGeom prst="line">
                <a:avLst/>
              </a:prstGeom>
              <a:noFill/>
              <a:ln w="127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nchorCtr="1">
                <a:spAutoFit/>
              </a:bodyPr>
              <a:lstStyle/>
              <a:p>
                <a:pPr algn="ctr"/>
                <a:endParaRPr lang="zh-CN" altLang="en-US" sz="2400">
                  <a:solidFill>
                    <a:srgbClr val="000000"/>
                  </a:solidFill>
                  <a:latin typeface="Times New Roman" panose="02020603050405020304" pitchFamily="18" charset="0"/>
                </a:endParaRPr>
              </a:p>
            </p:txBody>
          </p:sp>
        </p:grpSp>
        <p:grpSp>
          <p:nvGrpSpPr>
            <p:cNvPr id="44065" name="Group 33"/>
            <p:cNvGrpSpPr/>
            <p:nvPr/>
          </p:nvGrpSpPr>
          <p:grpSpPr bwMode="auto">
            <a:xfrm>
              <a:off x="607" y="2849"/>
              <a:ext cx="2243" cy="257"/>
              <a:chOff x="1000" y="2730"/>
              <a:chExt cx="2243" cy="257"/>
            </a:xfrm>
          </p:grpSpPr>
          <p:sp>
            <p:nvSpPr>
              <p:cNvPr id="44062" name="Rectangle 30"/>
              <p:cNvSpPr>
                <a:spLocks noChangeArrowheads="1"/>
              </p:cNvSpPr>
              <p:nvPr/>
            </p:nvSpPr>
            <p:spPr bwMode="auto">
              <a:xfrm>
                <a:off x="1000" y="2730"/>
                <a:ext cx="1319" cy="25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000">
                    <a:solidFill>
                      <a:srgbClr val="000000"/>
                    </a:solidFill>
                    <a:latin typeface="Times New Roman" panose="02020603050405020304" pitchFamily="18" charset="0"/>
                  </a:rPr>
                  <a:t>图</a:t>
                </a:r>
                <a:r>
                  <a:rPr lang="en-US" altLang="zh-CN" sz="2000">
                    <a:solidFill>
                      <a:srgbClr val="000000"/>
                    </a:solidFill>
                    <a:latin typeface="Times New Roman" panose="02020603050405020304" pitchFamily="18" charset="0"/>
                  </a:rPr>
                  <a:t>4.4  </a:t>
                </a:r>
                <a:r>
                  <a:rPr lang="en-US" altLang="zh-CN" sz="2000" b="1" i="1">
                    <a:solidFill>
                      <a:srgbClr val="000000"/>
                    </a:solidFill>
                    <a:latin typeface="Times New Roman" panose="02020603050405020304" pitchFamily="18" charset="0"/>
                  </a:rPr>
                  <a:t>C</a:t>
                </a:r>
                <a:r>
                  <a:rPr lang="en-US" altLang="zh-CN" sz="2000" baseline="-25000">
                    <a:solidFill>
                      <a:srgbClr val="000000"/>
                    </a:solidFill>
                    <a:latin typeface="Times New Roman" panose="02020603050405020304" pitchFamily="18" charset="0"/>
                  </a:rPr>
                  <a:t>1</a:t>
                </a:r>
                <a:r>
                  <a:rPr lang="en-US" altLang="zh-CN" sz="2000">
                    <a:solidFill>
                      <a:srgbClr val="000000"/>
                    </a:solidFill>
                    <a:latin typeface="Times New Roman" panose="02020603050405020304" pitchFamily="18" charset="0"/>
                  </a:rPr>
                  <a:t>=</a:t>
                </a:r>
                <a:r>
                  <a:rPr lang="en-US" altLang="zh-CN" sz="2000" b="1" i="1">
                    <a:solidFill>
                      <a:srgbClr val="000000"/>
                    </a:solidFill>
                    <a:latin typeface="Times New Roman" panose="02020603050405020304" pitchFamily="18" charset="0"/>
                  </a:rPr>
                  <a:t>C</a:t>
                </a:r>
                <a:r>
                  <a:rPr lang="en-US" altLang="zh-CN" sz="2000" baseline="-25000">
                    <a:solidFill>
                      <a:srgbClr val="000000"/>
                    </a:solidFill>
                    <a:latin typeface="Times New Roman" panose="02020603050405020304" pitchFamily="18" charset="0"/>
                  </a:rPr>
                  <a:t>2</a:t>
                </a:r>
                <a:r>
                  <a:rPr lang="en-US" altLang="zh-CN" sz="2000">
                    <a:solidFill>
                      <a:srgbClr val="000000"/>
                    </a:solidFill>
                    <a:latin typeface="Times New Roman" panose="02020603050405020304" pitchFamily="18" charset="0"/>
                  </a:rPr>
                  <a:t>=</a:t>
                </a:r>
                <a:r>
                  <a:rPr lang="en-US" altLang="zh-CN" sz="2000" b="1" i="1">
                    <a:solidFill>
                      <a:srgbClr val="000000"/>
                    </a:solidFill>
                    <a:latin typeface="Times New Roman" panose="02020603050405020304" pitchFamily="18" charset="0"/>
                  </a:rPr>
                  <a:t>C</a:t>
                </a:r>
                <a:r>
                  <a:rPr lang="zh-CN" altLang="en-US" sz="2000">
                    <a:solidFill>
                      <a:srgbClr val="000000"/>
                    </a:solidFill>
                    <a:latin typeface="Times New Roman" panose="02020603050405020304" pitchFamily="18" charset="0"/>
                  </a:rPr>
                  <a:t>，</a:t>
                </a:r>
              </a:p>
            </p:txBody>
          </p:sp>
          <p:graphicFrame>
            <p:nvGraphicFramePr>
              <p:cNvPr id="44063" name="Object 31"/>
              <p:cNvGraphicFramePr>
                <a:graphicFrameLocks noChangeAspect="1"/>
              </p:cNvGraphicFramePr>
              <p:nvPr/>
            </p:nvGraphicFramePr>
            <p:xfrm>
              <a:off x="2204" y="2748"/>
              <a:ext cx="1039" cy="239"/>
            </p:xfrm>
            <a:graphic>
              <a:graphicData uri="http://schemas.openxmlformats.org/presentationml/2006/ole">
                <mc:AlternateContent xmlns:mc="http://schemas.openxmlformats.org/markup-compatibility/2006">
                  <mc:Choice xmlns:v="urn:schemas-microsoft-com:vml" Requires="v">
                    <p:oleObj spid="_x0000_s29093" name="公式" r:id="rId8" imgW="951865" imgH="215900" progId="Equation.3">
                      <p:embed/>
                    </p:oleObj>
                  </mc:Choice>
                  <mc:Fallback>
                    <p:oleObj name="公式" r:id="rId8" imgW="951865" imgH="215900" progId="Equation.3">
                      <p:embed/>
                      <p:pic>
                        <p:nvPicPr>
                          <p:cNvPr id="0" name="图片 2884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4" y="2748"/>
                            <a:ext cx="1039" cy="2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44103" name="Group 71"/>
          <p:cNvGrpSpPr/>
          <p:nvPr/>
        </p:nvGrpSpPr>
        <p:grpSpPr bwMode="auto">
          <a:xfrm>
            <a:off x="4902200" y="1276350"/>
            <a:ext cx="3957638" cy="3640138"/>
            <a:chOff x="3088" y="804"/>
            <a:chExt cx="2493" cy="2293"/>
          </a:xfrm>
        </p:grpSpPr>
        <p:pic>
          <p:nvPicPr>
            <p:cNvPr id="44092" name="Picture 6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088" y="804"/>
              <a:ext cx="2493" cy="1929"/>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098" name="Rectangle 66"/>
            <p:cNvSpPr>
              <a:spLocks noChangeArrowheads="1"/>
            </p:cNvSpPr>
            <p:nvPr/>
          </p:nvSpPr>
          <p:spPr bwMode="auto">
            <a:xfrm>
              <a:off x="3227" y="2847"/>
              <a:ext cx="2274" cy="25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000">
                  <a:solidFill>
                    <a:srgbClr val="000000"/>
                  </a:solidFill>
                  <a:latin typeface="Times New Roman" panose="02020603050405020304" pitchFamily="18" charset="0"/>
                </a:rPr>
                <a:t>图</a:t>
              </a:r>
              <a:r>
                <a:rPr lang="en-US" altLang="zh-CN" sz="2000">
                  <a:solidFill>
                    <a:srgbClr val="000000"/>
                  </a:solidFill>
                  <a:latin typeface="Times New Roman" panose="02020603050405020304" pitchFamily="18" charset="0"/>
                </a:rPr>
                <a:t>4.5  </a:t>
              </a:r>
              <a:r>
                <a:rPr lang="en-US" altLang="zh-CN" sz="2000" b="1" i="1">
                  <a:solidFill>
                    <a:srgbClr val="000000"/>
                  </a:solidFill>
                  <a:latin typeface="Times New Roman" panose="02020603050405020304" pitchFamily="18" charset="0"/>
                </a:rPr>
                <a:t>C</a:t>
              </a:r>
              <a:r>
                <a:rPr lang="en-US" altLang="zh-CN" sz="2000" baseline="-25000">
                  <a:solidFill>
                    <a:srgbClr val="000000"/>
                  </a:solidFill>
                  <a:latin typeface="Times New Roman" panose="02020603050405020304" pitchFamily="18" charset="0"/>
                </a:rPr>
                <a:t>1</a:t>
              </a:r>
              <a:r>
                <a:rPr lang="en-US" altLang="zh-CN" sz="2000">
                  <a:solidFill>
                    <a:srgbClr val="000000"/>
                  </a:solidFill>
                  <a:latin typeface="Times New Roman" panose="02020603050405020304" pitchFamily="18" charset="0"/>
                </a:rPr>
                <a:t>=</a:t>
              </a:r>
              <a:r>
                <a:rPr lang="en-US" altLang="zh-CN" sz="2000" b="1" i="1">
                  <a:solidFill>
                    <a:srgbClr val="000000"/>
                  </a:solidFill>
                  <a:latin typeface="Times New Roman" panose="02020603050405020304" pitchFamily="18" charset="0"/>
                </a:rPr>
                <a:t>C</a:t>
              </a:r>
              <a:r>
                <a:rPr lang="en-US" altLang="zh-CN" sz="2000" baseline="-25000">
                  <a:solidFill>
                    <a:srgbClr val="000000"/>
                  </a:solidFill>
                  <a:latin typeface="Times New Roman" panose="02020603050405020304" pitchFamily="18" charset="0"/>
                </a:rPr>
                <a:t>2</a:t>
              </a:r>
              <a:r>
                <a:rPr lang="en-US" altLang="zh-CN" sz="2000">
                  <a:solidFill>
                    <a:srgbClr val="000000"/>
                  </a:solidFill>
                  <a:latin typeface="Times New Roman" panose="02020603050405020304" pitchFamily="18" charset="0"/>
                </a:rPr>
                <a:t>=</a:t>
              </a:r>
              <a:r>
                <a:rPr lang="en-US" altLang="zh-CN" sz="2000" b="1" i="1">
                  <a:solidFill>
                    <a:srgbClr val="000000"/>
                  </a:solidFill>
                  <a:latin typeface="Times New Roman" panose="02020603050405020304" pitchFamily="18" charset="0"/>
                </a:rPr>
                <a:t>I</a:t>
              </a:r>
              <a:r>
                <a:rPr lang="zh-CN" altLang="en-US" sz="2000">
                  <a:solidFill>
                    <a:srgbClr val="000000"/>
                  </a:solidFill>
                  <a:latin typeface="Times New Roman" panose="02020603050405020304" pitchFamily="18" charset="0"/>
                </a:rPr>
                <a:t>且先验概率相等 </a:t>
              </a:r>
            </a:p>
          </p:txBody>
        </p:sp>
      </p:grpSp>
      <p:grpSp>
        <p:nvGrpSpPr>
          <p:cNvPr id="44105" name="Group 73"/>
          <p:cNvGrpSpPr/>
          <p:nvPr/>
        </p:nvGrpSpPr>
        <p:grpSpPr bwMode="auto">
          <a:xfrm>
            <a:off x="254000" y="200025"/>
            <a:ext cx="8509000" cy="993775"/>
            <a:chOff x="160" y="126"/>
            <a:chExt cx="5360" cy="626"/>
          </a:xfrm>
        </p:grpSpPr>
        <p:graphicFrame>
          <p:nvGraphicFramePr>
            <p:cNvPr id="44100" name="Object 68"/>
            <p:cNvGraphicFramePr>
              <a:graphicFrameLocks noChangeAspect="1"/>
            </p:cNvGraphicFramePr>
            <p:nvPr/>
          </p:nvGraphicFramePr>
          <p:xfrm>
            <a:off x="160" y="299"/>
            <a:ext cx="5360" cy="453"/>
          </p:xfrm>
          <a:graphic>
            <a:graphicData uri="http://schemas.openxmlformats.org/presentationml/2006/ole">
              <mc:AlternateContent xmlns:mc="http://schemas.openxmlformats.org/markup-compatibility/2006">
                <mc:Choice xmlns:v="urn:schemas-microsoft-com:vml" Requires="v">
                  <p:oleObj spid="_x0000_s29094" name="公式" r:id="rId11" imgW="4533900" imgH="393700" progId="Equation.3">
                    <p:embed/>
                  </p:oleObj>
                </mc:Choice>
                <mc:Fallback>
                  <p:oleObj name="公式" r:id="rId11" imgW="4533900" imgH="393700" progId="Equation.3">
                    <p:embed/>
                    <p:pic>
                      <p:nvPicPr>
                        <p:cNvPr id="0" name="图片 2884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0" y="299"/>
                          <a:ext cx="5360" cy="4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101" name="Object 69"/>
            <p:cNvGraphicFramePr>
              <a:graphicFrameLocks noChangeAspect="1"/>
            </p:cNvGraphicFramePr>
            <p:nvPr/>
          </p:nvGraphicFramePr>
          <p:xfrm>
            <a:off x="261" y="126"/>
            <a:ext cx="1098" cy="256"/>
          </p:xfrm>
          <a:graphic>
            <a:graphicData uri="http://schemas.openxmlformats.org/presentationml/2006/ole">
              <mc:AlternateContent xmlns:mc="http://schemas.openxmlformats.org/markup-compatibility/2006">
                <mc:Choice xmlns:v="urn:schemas-microsoft-com:vml" Requires="v">
                  <p:oleObj spid="_x0000_s29095" name="公式" r:id="rId13" imgW="939165" imgH="215900" progId="Equation.3">
                    <p:embed/>
                  </p:oleObj>
                </mc:Choice>
                <mc:Fallback>
                  <p:oleObj name="公式" r:id="rId13" imgW="939165" imgH="215900" progId="Equation.3">
                    <p:embed/>
                    <p:pic>
                      <p:nvPicPr>
                        <p:cNvPr id="0" name="图片 2884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1" y="126"/>
                          <a:ext cx="1098" cy="256"/>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4102" name="Line 70"/>
          <p:cNvSpPr>
            <a:spLocks noChangeShapeType="1"/>
          </p:cNvSpPr>
          <p:nvPr/>
        </p:nvSpPr>
        <p:spPr bwMode="auto">
          <a:xfrm>
            <a:off x="0" y="1201738"/>
            <a:ext cx="9144000" cy="0"/>
          </a:xfrm>
          <a:prstGeom prst="line">
            <a:avLst/>
          </a:prstGeom>
          <a:noFill/>
          <a:ln w="12700">
            <a:solidFill>
              <a:srgbClr val="9933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nchorCtr="1">
            <a:spAutoFit/>
          </a:bodyPr>
          <a:lstStyle/>
          <a:p>
            <a:pPr algn="ctr"/>
            <a:endParaRPr lang="zh-CN" altLang="en-US" sz="2400">
              <a:solidFill>
                <a:srgbClr val="000000"/>
              </a:solidFill>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038"/>
                                        </p:tgtEl>
                                        <p:attrNameLst>
                                          <p:attrName>style.visibility</p:attrName>
                                        </p:attrNameLst>
                                      </p:cBhvr>
                                      <p:to>
                                        <p:strVal val="visible"/>
                                      </p:to>
                                    </p:set>
                                    <p:animEffect transition="in" filter="fade">
                                      <p:cBhvr>
                                        <p:cTn id="7" dur="500"/>
                                        <p:tgtEl>
                                          <p:spTgt spid="44038"/>
                                        </p:tgtEl>
                                      </p:cBhvr>
                                    </p:animEffect>
                                  </p:childTnLst>
                                </p:cTn>
                              </p:par>
                              <p:par>
                                <p:cTn id="8" presetID="10" presetClass="entr" presetSubtype="0" fill="hold" nodeType="withEffect">
                                  <p:stCondLst>
                                    <p:cond delay="0"/>
                                  </p:stCondLst>
                                  <p:childTnLst>
                                    <p:set>
                                      <p:cBhvr>
                                        <p:cTn id="9" dur="1" fill="hold">
                                          <p:stCondLst>
                                            <p:cond delay="0"/>
                                          </p:stCondLst>
                                        </p:cTn>
                                        <p:tgtEl>
                                          <p:spTgt spid="44105"/>
                                        </p:tgtEl>
                                        <p:attrNameLst>
                                          <p:attrName>style.visibility</p:attrName>
                                        </p:attrNameLst>
                                      </p:cBhvr>
                                      <p:to>
                                        <p:strVal val="visible"/>
                                      </p:to>
                                    </p:set>
                                    <p:animEffect transition="in" filter="fade">
                                      <p:cBhvr>
                                        <p:cTn id="10" dur="500"/>
                                        <p:tgtEl>
                                          <p:spTgt spid="4410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4043"/>
                                        </p:tgtEl>
                                        <p:attrNameLst>
                                          <p:attrName>style.visibility</p:attrName>
                                        </p:attrNameLst>
                                      </p:cBhvr>
                                      <p:to>
                                        <p:strVal val="visible"/>
                                      </p:to>
                                    </p:set>
                                    <p:animEffect transition="in" filter="fade">
                                      <p:cBhvr>
                                        <p:cTn id="13" dur="500"/>
                                        <p:tgtEl>
                                          <p:spTgt spid="44043"/>
                                        </p:tgtEl>
                                      </p:cBhvr>
                                    </p:animEffect>
                                  </p:childTnLst>
                                </p:cTn>
                              </p:par>
                              <p:par>
                                <p:cTn id="14" presetID="10" presetClass="entr" presetSubtype="0" fill="hold" nodeType="withEffect">
                                  <p:stCondLst>
                                    <p:cond delay="0"/>
                                  </p:stCondLst>
                                  <p:childTnLst>
                                    <p:set>
                                      <p:cBhvr>
                                        <p:cTn id="15" dur="1" fill="hold">
                                          <p:stCondLst>
                                            <p:cond delay="0"/>
                                          </p:stCondLst>
                                        </p:cTn>
                                        <p:tgtEl>
                                          <p:spTgt spid="44106"/>
                                        </p:tgtEl>
                                        <p:attrNameLst>
                                          <p:attrName>style.visibility</p:attrName>
                                        </p:attrNameLst>
                                      </p:cBhvr>
                                      <p:to>
                                        <p:strVal val="visible"/>
                                      </p:to>
                                    </p:set>
                                    <p:animEffect transition="in" filter="fade">
                                      <p:cBhvr>
                                        <p:cTn id="16" dur="500"/>
                                        <p:tgtEl>
                                          <p:spTgt spid="4410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4103"/>
                                        </p:tgtEl>
                                        <p:attrNameLst>
                                          <p:attrName>style.visibility</p:attrName>
                                        </p:attrNameLst>
                                      </p:cBhvr>
                                      <p:to>
                                        <p:strVal val="visible"/>
                                      </p:to>
                                    </p:set>
                                    <p:animEffect transition="in" filter="fade">
                                      <p:cBhvr>
                                        <p:cTn id="21" dur="500"/>
                                        <p:tgtEl>
                                          <p:spTgt spid="44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87" name="Rectangle 31"/>
          <p:cNvSpPr>
            <a:spLocks noChangeArrowheads="1"/>
          </p:cNvSpPr>
          <p:nvPr/>
        </p:nvSpPr>
        <p:spPr bwMode="auto">
          <a:xfrm>
            <a:off x="363538" y="341979"/>
            <a:ext cx="8780462" cy="101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nSpc>
                <a:spcPct val="125000"/>
              </a:lnSpc>
            </a:pPr>
            <a:r>
              <a:rPr lang="zh-CN" altLang="en-US" sz="2400" dirty="0" smtClean="0">
                <a:solidFill>
                  <a:srgbClr val="0070C0"/>
                </a:solidFill>
                <a:latin typeface="Times New Roman" panose="02020603050405020304" pitchFamily="18" charset="0"/>
              </a:rPr>
              <a:t>例 </a:t>
            </a:r>
            <a:r>
              <a:rPr lang="en-US" altLang="zh-CN" sz="2400" dirty="0" smtClean="0">
                <a:solidFill>
                  <a:srgbClr val="0070C0"/>
                </a:solidFill>
                <a:latin typeface="Times New Roman" panose="02020603050405020304" pitchFamily="18" charset="0"/>
              </a:rPr>
              <a:t>3   </a:t>
            </a:r>
            <a:r>
              <a:rPr lang="zh-CN" altLang="en-US" sz="2400" dirty="0">
                <a:solidFill>
                  <a:srgbClr val="000000"/>
                </a:solidFill>
                <a:latin typeface="Times New Roman" panose="02020603050405020304" pitchFamily="18" charset="0"/>
              </a:rPr>
              <a:t>设在三维特征空间里，有两类正态分布模式，每类各有</a:t>
            </a:r>
            <a:r>
              <a:rPr lang="en-US" altLang="zh-CN" sz="2400" dirty="0">
                <a:solidFill>
                  <a:srgbClr val="000000"/>
                </a:solidFill>
                <a:latin typeface="Times New Roman" panose="02020603050405020304" pitchFamily="18" charset="0"/>
              </a:rPr>
              <a:t>4</a:t>
            </a:r>
          </a:p>
          <a:p>
            <a:pPr>
              <a:lnSpc>
                <a:spcPct val="125000"/>
              </a:lnSpc>
            </a:pPr>
            <a:r>
              <a:rPr lang="en-US" altLang="zh-CN" sz="2400" dirty="0">
                <a:solidFill>
                  <a:srgbClr val="000000"/>
                </a:solidFill>
                <a:latin typeface="Times New Roman" panose="02020603050405020304" pitchFamily="18" charset="0"/>
              </a:rPr>
              <a:t>            </a:t>
            </a:r>
            <a:r>
              <a:rPr lang="zh-CN" altLang="en-US" sz="2400" dirty="0">
                <a:solidFill>
                  <a:srgbClr val="000000"/>
                </a:solidFill>
                <a:latin typeface="Times New Roman" panose="02020603050405020304" pitchFamily="18" charset="0"/>
              </a:rPr>
              <a:t>个样本，分别为</a:t>
            </a:r>
          </a:p>
        </p:txBody>
      </p:sp>
      <p:grpSp>
        <p:nvGrpSpPr>
          <p:cNvPr id="45128" name="Group 72"/>
          <p:cNvGrpSpPr/>
          <p:nvPr/>
        </p:nvGrpSpPr>
        <p:grpSpPr bwMode="auto">
          <a:xfrm>
            <a:off x="1857375" y="1408113"/>
            <a:ext cx="5451475" cy="1150937"/>
            <a:chOff x="1440" y="887"/>
            <a:chExt cx="3434" cy="725"/>
          </a:xfrm>
        </p:grpSpPr>
        <p:graphicFrame>
          <p:nvGraphicFramePr>
            <p:cNvPr id="45094" name="Object 38"/>
            <p:cNvGraphicFramePr>
              <a:graphicFrameLocks noChangeAspect="1"/>
            </p:cNvGraphicFramePr>
            <p:nvPr/>
          </p:nvGraphicFramePr>
          <p:xfrm>
            <a:off x="1440" y="902"/>
            <a:ext cx="304" cy="272"/>
          </p:xfrm>
          <a:graphic>
            <a:graphicData uri="http://schemas.openxmlformats.org/presentationml/2006/ole">
              <mc:AlternateContent xmlns:mc="http://schemas.openxmlformats.org/markup-compatibility/2006">
                <mc:Choice xmlns:v="urn:schemas-microsoft-com:vml" Requires="v">
                  <p:oleObj spid="_x0000_s79931" name="公式" r:id="rId3" imgW="241300" imgH="215900" progId="Equation.3">
                    <p:embed/>
                  </p:oleObj>
                </mc:Choice>
                <mc:Fallback>
                  <p:oleObj name="公式" r:id="rId3" imgW="241300" imgH="215900" progId="Equation.3">
                    <p:embed/>
                    <p:pic>
                      <p:nvPicPr>
                        <p:cNvPr id="0" name="图片 301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0" y="902"/>
                          <a:ext cx="304"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95" name="Object 39"/>
            <p:cNvGraphicFramePr>
              <a:graphicFrameLocks noChangeAspect="1"/>
            </p:cNvGraphicFramePr>
            <p:nvPr/>
          </p:nvGraphicFramePr>
          <p:xfrm>
            <a:off x="1990" y="887"/>
            <a:ext cx="559" cy="304"/>
          </p:xfrm>
          <a:graphic>
            <a:graphicData uri="http://schemas.openxmlformats.org/presentationml/2006/ole">
              <mc:AlternateContent xmlns:mc="http://schemas.openxmlformats.org/markup-compatibility/2006">
                <mc:Choice xmlns:v="urn:schemas-microsoft-com:vml" Requires="v">
                  <p:oleObj spid="_x0000_s79932" name="公式" r:id="rId5" imgW="444500" imgH="241300" progId="Equation.3">
                    <p:embed/>
                  </p:oleObj>
                </mc:Choice>
                <mc:Fallback>
                  <p:oleObj name="公式" r:id="rId5" imgW="444500" imgH="241300" progId="Equation.3">
                    <p:embed/>
                    <p:pic>
                      <p:nvPicPr>
                        <p:cNvPr id="0" name="图片 301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0" y="887"/>
                          <a:ext cx="559" cy="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96" name="Object 40"/>
            <p:cNvGraphicFramePr>
              <a:graphicFrameLocks noChangeAspect="1"/>
            </p:cNvGraphicFramePr>
            <p:nvPr/>
          </p:nvGraphicFramePr>
          <p:xfrm>
            <a:off x="2735" y="887"/>
            <a:ext cx="592" cy="304"/>
          </p:xfrm>
          <a:graphic>
            <a:graphicData uri="http://schemas.openxmlformats.org/presentationml/2006/ole">
              <mc:AlternateContent xmlns:mc="http://schemas.openxmlformats.org/markup-compatibility/2006">
                <mc:Choice xmlns:v="urn:schemas-microsoft-com:vml" Requires="v">
                  <p:oleObj spid="_x0000_s79933" name="公式" r:id="rId7" imgW="469900" imgH="241300" progId="Equation.3">
                    <p:embed/>
                  </p:oleObj>
                </mc:Choice>
                <mc:Fallback>
                  <p:oleObj name="公式" r:id="rId7" imgW="469900" imgH="241300" progId="Equation.3">
                    <p:embed/>
                    <p:pic>
                      <p:nvPicPr>
                        <p:cNvPr id="0" name="图片 301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35" y="887"/>
                          <a:ext cx="592" cy="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97" name="Object 41"/>
            <p:cNvGraphicFramePr>
              <a:graphicFrameLocks noChangeAspect="1"/>
            </p:cNvGraphicFramePr>
            <p:nvPr/>
          </p:nvGraphicFramePr>
          <p:xfrm>
            <a:off x="3487" y="887"/>
            <a:ext cx="623" cy="304"/>
          </p:xfrm>
          <a:graphic>
            <a:graphicData uri="http://schemas.openxmlformats.org/presentationml/2006/ole">
              <mc:AlternateContent xmlns:mc="http://schemas.openxmlformats.org/markup-compatibility/2006">
                <mc:Choice xmlns:v="urn:schemas-microsoft-com:vml" Requires="v">
                  <p:oleObj spid="_x0000_s79934" name="公式" r:id="rId9" imgW="495300" imgH="241300" progId="Equation.3">
                    <p:embed/>
                  </p:oleObj>
                </mc:Choice>
                <mc:Fallback>
                  <p:oleObj name="公式" r:id="rId9" imgW="495300" imgH="241300" progId="Equation.3">
                    <p:embed/>
                    <p:pic>
                      <p:nvPicPr>
                        <p:cNvPr id="0" name="图片 3014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87" y="887"/>
                          <a:ext cx="623" cy="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98" name="Object 42"/>
            <p:cNvGraphicFramePr>
              <a:graphicFrameLocks noChangeAspect="1"/>
            </p:cNvGraphicFramePr>
            <p:nvPr/>
          </p:nvGraphicFramePr>
          <p:xfrm>
            <a:off x="4282" y="887"/>
            <a:ext cx="559" cy="304"/>
          </p:xfrm>
          <a:graphic>
            <a:graphicData uri="http://schemas.openxmlformats.org/presentationml/2006/ole">
              <mc:AlternateContent xmlns:mc="http://schemas.openxmlformats.org/markup-compatibility/2006">
                <mc:Choice xmlns:v="urn:schemas-microsoft-com:vml" Requires="v">
                  <p:oleObj spid="_x0000_s79935" name="公式" r:id="rId11" imgW="444500" imgH="241300" progId="Equation.3">
                    <p:embed/>
                  </p:oleObj>
                </mc:Choice>
                <mc:Fallback>
                  <p:oleObj name="公式" r:id="rId11" imgW="444500" imgH="241300" progId="Equation.3">
                    <p:embed/>
                    <p:pic>
                      <p:nvPicPr>
                        <p:cNvPr id="0" name="图片 3014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82" y="887"/>
                          <a:ext cx="559" cy="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99" name="Object 43"/>
            <p:cNvGraphicFramePr>
              <a:graphicFrameLocks noChangeAspect="1"/>
            </p:cNvGraphicFramePr>
            <p:nvPr/>
          </p:nvGraphicFramePr>
          <p:xfrm>
            <a:off x="1440" y="1324"/>
            <a:ext cx="336" cy="272"/>
          </p:xfrm>
          <a:graphic>
            <a:graphicData uri="http://schemas.openxmlformats.org/presentationml/2006/ole">
              <mc:AlternateContent xmlns:mc="http://schemas.openxmlformats.org/markup-compatibility/2006">
                <mc:Choice xmlns:v="urn:schemas-microsoft-com:vml" Requires="v">
                  <p:oleObj spid="_x0000_s79936" name="公式" r:id="rId13" imgW="266065" imgH="215900" progId="Equation.3">
                    <p:embed/>
                  </p:oleObj>
                </mc:Choice>
                <mc:Fallback>
                  <p:oleObj name="公式" r:id="rId13" imgW="266065" imgH="215900" progId="Equation.3">
                    <p:embed/>
                    <p:pic>
                      <p:nvPicPr>
                        <p:cNvPr id="0" name="图片 3014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40" y="1324"/>
                          <a:ext cx="336"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100" name="Object 44"/>
            <p:cNvGraphicFramePr>
              <a:graphicFrameLocks noChangeAspect="1"/>
            </p:cNvGraphicFramePr>
            <p:nvPr/>
          </p:nvGraphicFramePr>
          <p:xfrm>
            <a:off x="1990" y="1308"/>
            <a:ext cx="592" cy="304"/>
          </p:xfrm>
          <a:graphic>
            <a:graphicData uri="http://schemas.openxmlformats.org/presentationml/2006/ole">
              <mc:AlternateContent xmlns:mc="http://schemas.openxmlformats.org/markup-compatibility/2006">
                <mc:Choice xmlns:v="urn:schemas-microsoft-com:vml" Requires="v">
                  <p:oleObj spid="_x0000_s79937" name="公式" r:id="rId15" imgW="469900" imgH="241300" progId="Equation.3">
                    <p:embed/>
                  </p:oleObj>
                </mc:Choice>
                <mc:Fallback>
                  <p:oleObj name="公式" r:id="rId15" imgW="469900" imgH="241300" progId="Equation.3">
                    <p:embed/>
                    <p:pic>
                      <p:nvPicPr>
                        <p:cNvPr id="0" name="图片 3014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90" y="1308"/>
                          <a:ext cx="592" cy="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101" name="Object 45"/>
            <p:cNvGraphicFramePr>
              <a:graphicFrameLocks noChangeAspect="1"/>
            </p:cNvGraphicFramePr>
            <p:nvPr/>
          </p:nvGraphicFramePr>
          <p:xfrm>
            <a:off x="2735" y="1308"/>
            <a:ext cx="559" cy="304"/>
          </p:xfrm>
          <a:graphic>
            <a:graphicData uri="http://schemas.openxmlformats.org/presentationml/2006/ole">
              <mc:AlternateContent xmlns:mc="http://schemas.openxmlformats.org/markup-compatibility/2006">
                <mc:Choice xmlns:v="urn:schemas-microsoft-com:vml" Requires="v">
                  <p:oleObj spid="_x0000_s79938" name="公式" r:id="rId17" imgW="444500" imgH="241300" progId="Equation.3">
                    <p:embed/>
                  </p:oleObj>
                </mc:Choice>
                <mc:Fallback>
                  <p:oleObj name="公式" r:id="rId17" imgW="444500" imgH="241300" progId="Equation.3">
                    <p:embed/>
                    <p:pic>
                      <p:nvPicPr>
                        <p:cNvPr id="0" name="图片 3014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35" y="1308"/>
                          <a:ext cx="559" cy="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102" name="Object 46"/>
            <p:cNvGraphicFramePr>
              <a:graphicFrameLocks noChangeAspect="1"/>
            </p:cNvGraphicFramePr>
            <p:nvPr/>
          </p:nvGraphicFramePr>
          <p:xfrm>
            <a:off x="3487" y="1308"/>
            <a:ext cx="528" cy="304"/>
          </p:xfrm>
          <a:graphic>
            <a:graphicData uri="http://schemas.openxmlformats.org/presentationml/2006/ole">
              <mc:AlternateContent xmlns:mc="http://schemas.openxmlformats.org/markup-compatibility/2006">
                <mc:Choice xmlns:v="urn:schemas-microsoft-com:vml" Requires="v">
                  <p:oleObj spid="_x0000_s79939" name="公式" r:id="rId19" imgW="419100" imgH="241300" progId="Equation.3">
                    <p:embed/>
                  </p:oleObj>
                </mc:Choice>
                <mc:Fallback>
                  <p:oleObj name="公式" r:id="rId19" imgW="419100" imgH="241300" progId="Equation.3">
                    <p:embed/>
                    <p:pic>
                      <p:nvPicPr>
                        <p:cNvPr id="0" name="图片 3014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487" y="1308"/>
                          <a:ext cx="528" cy="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103" name="Object 47"/>
            <p:cNvGraphicFramePr>
              <a:graphicFrameLocks noChangeAspect="1"/>
            </p:cNvGraphicFramePr>
            <p:nvPr/>
          </p:nvGraphicFramePr>
          <p:xfrm>
            <a:off x="4282" y="1308"/>
            <a:ext cx="592" cy="304"/>
          </p:xfrm>
          <a:graphic>
            <a:graphicData uri="http://schemas.openxmlformats.org/presentationml/2006/ole">
              <mc:AlternateContent xmlns:mc="http://schemas.openxmlformats.org/markup-compatibility/2006">
                <mc:Choice xmlns:v="urn:schemas-microsoft-com:vml" Requires="v">
                  <p:oleObj spid="_x0000_s79940" name="公式" r:id="rId21" imgW="469900" imgH="241300" progId="Equation.3">
                    <p:embed/>
                  </p:oleObj>
                </mc:Choice>
                <mc:Fallback>
                  <p:oleObj name="公式" r:id="rId21" imgW="469900" imgH="241300" progId="Equation.3">
                    <p:embed/>
                    <p:pic>
                      <p:nvPicPr>
                        <p:cNvPr id="0" name="图片 3014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282" y="1308"/>
                          <a:ext cx="592" cy="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5117" name="Object 61"/>
          <p:cNvGraphicFramePr>
            <a:graphicFrameLocks noChangeAspect="1"/>
          </p:cNvGraphicFramePr>
          <p:nvPr/>
        </p:nvGraphicFramePr>
        <p:xfrm>
          <a:off x="2717800" y="3213100"/>
          <a:ext cx="1951038" cy="914400"/>
        </p:xfrm>
        <a:graphic>
          <a:graphicData uri="http://schemas.openxmlformats.org/presentationml/2006/ole">
            <mc:AlternateContent xmlns:mc="http://schemas.openxmlformats.org/markup-compatibility/2006">
              <mc:Choice xmlns:v="urn:schemas-microsoft-com:vml" Requires="v">
                <p:oleObj spid="_x0000_s79941" name="公式" r:id="rId23" imgW="977900" imgH="457200" progId="Equation.3">
                  <p:embed/>
                </p:oleObj>
              </mc:Choice>
              <mc:Fallback>
                <p:oleObj name="公式" r:id="rId23" imgW="977900" imgH="457200" progId="Equation.3">
                  <p:embed/>
                  <p:pic>
                    <p:nvPicPr>
                      <p:cNvPr id="0" name="图片 3014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717800" y="3213100"/>
                        <a:ext cx="1951038"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118" name="Rectangle 62"/>
          <p:cNvSpPr>
            <a:spLocks noChangeArrowheads="1"/>
          </p:cNvSpPr>
          <p:nvPr/>
        </p:nvSpPr>
        <p:spPr bwMode="auto">
          <a:xfrm>
            <a:off x="-214313" y="2708275"/>
            <a:ext cx="9221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indent="60960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a:solidFill>
                  <a:srgbClr val="000000"/>
                </a:solidFill>
                <a:latin typeface="Times New Roman" panose="02020603050405020304" pitchFamily="18" charset="0"/>
              </a:rPr>
              <a:t>其均值向量和协方差矩阵可用下式估计：</a:t>
            </a:r>
          </a:p>
        </p:txBody>
      </p:sp>
      <p:sp>
        <p:nvSpPr>
          <p:cNvPr id="45119" name="Rectangle 63"/>
          <p:cNvSpPr>
            <a:spLocks noChangeArrowheads="1"/>
          </p:cNvSpPr>
          <p:nvPr/>
        </p:nvSpPr>
        <p:spPr bwMode="auto">
          <a:xfrm>
            <a:off x="4505325" y="3441700"/>
            <a:ext cx="360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indent="60960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solidFill>
                  <a:srgbClr val="000000"/>
                </a:solidFill>
                <a:latin typeface="Times New Roman" panose="02020603050405020304" pitchFamily="18" charset="0"/>
              </a:rPr>
              <a:t>                           (4-30)</a:t>
            </a:r>
          </a:p>
        </p:txBody>
      </p:sp>
      <p:graphicFrame>
        <p:nvGraphicFramePr>
          <p:cNvPr id="45121" name="Object 65"/>
          <p:cNvGraphicFramePr>
            <a:graphicFrameLocks noChangeAspect="1"/>
          </p:cNvGraphicFramePr>
          <p:nvPr/>
        </p:nvGraphicFramePr>
        <p:xfrm>
          <a:off x="2646363" y="4200525"/>
          <a:ext cx="3468687" cy="914400"/>
        </p:xfrm>
        <a:graphic>
          <a:graphicData uri="http://schemas.openxmlformats.org/presentationml/2006/ole">
            <mc:AlternateContent xmlns:mc="http://schemas.openxmlformats.org/markup-compatibility/2006">
              <mc:Choice xmlns:v="urn:schemas-microsoft-com:vml" Requires="v">
                <p:oleObj spid="_x0000_s79942" name="公式" r:id="rId25" imgW="1752600" imgH="457200" progId="Equation.3">
                  <p:embed/>
                </p:oleObj>
              </mc:Choice>
              <mc:Fallback>
                <p:oleObj name="公式" r:id="rId25" imgW="1752600" imgH="457200" progId="Equation.3">
                  <p:embed/>
                  <p:pic>
                    <p:nvPicPr>
                      <p:cNvPr id="0" name="图片 3015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646363" y="4200525"/>
                        <a:ext cx="3468687"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122" name="Rectangle 66"/>
          <p:cNvSpPr>
            <a:spLocks noChangeArrowheads="1"/>
          </p:cNvSpPr>
          <p:nvPr/>
        </p:nvSpPr>
        <p:spPr bwMode="auto">
          <a:xfrm>
            <a:off x="6261100" y="4370388"/>
            <a:ext cx="1857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400">
                <a:solidFill>
                  <a:srgbClr val="000000"/>
                </a:solidFill>
                <a:latin typeface="Times New Roman" panose="02020603050405020304" pitchFamily="18" charset="0"/>
              </a:rPr>
              <a:t>            (4-31)</a:t>
            </a:r>
          </a:p>
        </p:txBody>
      </p:sp>
      <p:grpSp>
        <p:nvGrpSpPr>
          <p:cNvPr id="45129" name="Group 73"/>
          <p:cNvGrpSpPr/>
          <p:nvPr/>
        </p:nvGrpSpPr>
        <p:grpSpPr bwMode="auto">
          <a:xfrm>
            <a:off x="415925" y="5148263"/>
            <a:ext cx="8518525" cy="1463675"/>
            <a:chOff x="262" y="3243"/>
            <a:chExt cx="5366" cy="922"/>
          </a:xfrm>
        </p:grpSpPr>
        <p:sp>
          <p:nvSpPr>
            <p:cNvPr id="45124" name="Rectangle 68"/>
            <p:cNvSpPr>
              <a:spLocks noChangeArrowheads="1"/>
            </p:cNvSpPr>
            <p:nvPr/>
          </p:nvSpPr>
          <p:spPr bwMode="auto">
            <a:xfrm>
              <a:off x="262" y="3243"/>
              <a:ext cx="5366" cy="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nSpc>
                  <a:spcPct val="125000"/>
                </a:lnSpc>
              </a:pPr>
              <a:r>
                <a:rPr lang="zh-CN" altLang="en-US" sz="2400">
                  <a:solidFill>
                    <a:srgbClr val="000000"/>
                  </a:solidFill>
                  <a:latin typeface="Times New Roman" panose="02020603050405020304" pitchFamily="18" charset="0"/>
                </a:rPr>
                <a:t>式中， </a:t>
              </a:r>
              <a:r>
                <a:rPr lang="en-US" altLang="zh-CN" sz="2400" i="1">
                  <a:solidFill>
                    <a:srgbClr val="000000"/>
                  </a:solidFill>
                  <a:latin typeface="Times New Roman" panose="02020603050405020304" pitchFamily="18" charset="0"/>
                </a:rPr>
                <a:t>N</a:t>
              </a:r>
              <a:r>
                <a:rPr lang="en-US" altLang="zh-CN" sz="2400" i="1" baseline="-25000">
                  <a:solidFill>
                    <a:srgbClr val="000000"/>
                  </a:solidFill>
                  <a:latin typeface="Times New Roman" panose="02020603050405020304" pitchFamily="18" charset="0"/>
                </a:rPr>
                <a:t>i</a:t>
              </a:r>
              <a:r>
                <a:rPr lang="zh-CN" altLang="en-US" sz="2400">
                  <a:solidFill>
                    <a:srgbClr val="000000"/>
                  </a:solidFill>
                  <a:latin typeface="Times New Roman" panose="02020603050405020304" pitchFamily="18" charset="0"/>
                </a:rPr>
                <a:t>为类别</a:t>
              </a:r>
              <a:r>
                <a:rPr lang="el-GR" altLang="zh-CN" sz="2400" i="1">
                  <a:solidFill>
                    <a:srgbClr val="000000"/>
                  </a:solidFill>
                  <a:latin typeface="Times New Roman" panose="02020603050405020304" pitchFamily="18" charset="0"/>
                </a:rPr>
                <a:t>ω</a:t>
              </a:r>
              <a:r>
                <a:rPr lang="el-GR" altLang="zh-CN" sz="2400" i="1" baseline="-25000">
                  <a:solidFill>
                    <a:srgbClr val="000000"/>
                  </a:solidFill>
                  <a:latin typeface="Times New Roman" panose="02020603050405020304" pitchFamily="18" charset="0"/>
                </a:rPr>
                <a:t>i</a:t>
              </a:r>
              <a:r>
                <a:rPr lang="zh-CN" altLang="en-US" sz="2400">
                  <a:solidFill>
                    <a:srgbClr val="000000"/>
                  </a:solidFill>
                  <a:latin typeface="Times New Roman" panose="02020603050405020304" pitchFamily="18" charset="0"/>
                </a:rPr>
                <a:t>中模式的数目，</a:t>
              </a:r>
              <a:r>
                <a:rPr lang="en-US" altLang="zh-CN" sz="2400" b="1" i="1">
                  <a:solidFill>
                    <a:srgbClr val="000000"/>
                  </a:solidFill>
                  <a:latin typeface="Times New Roman" panose="02020603050405020304" pitchFamily="18" charset="0"/>
                </a:rPr>
                <a:t>X</a:t>
              </a:r>
              <a:r>
                <a:rPr lang="en-US" altLang="zh-CN" sz="2400" i="1" baseline="-25000">
                  <a:solidFill>
                    <a:srgbClr val="000000"/>
                  </a:solidFill>
                  <a:latin typeface="Times New Roman" panose="02020603050405020304" pitchFamily="18" charset="0"/>
                </a:rPr>
                <a:t>ij</a:t>
              </a:r>
              <a:r>
                <a:rPr lang="zh-CN" altLang="en-US" sz="2400">
                  <a:solidFill>
                    <a:srgbClr val="000000"/>
                  </a:solidFill>
                  <a:latin typeface="Times New Roman" panose="02020603050405020304" pitchFamily="18" charset="0"/>
                </a:rPr>
                <a:t>代表在第</a:t>
              </a:r>
              <a:r>
                <a:rPr lang="en-US" altLang="zh-CN" sz="2400" i="1">
                  <a:solidFill>
                    <a:srgbClr val="000000"/>
                  </a:solidFill>
                  <a:latin typeface="Times New Roman" panose="02020603050405020304" pitchFamily="18" charset="0"/>
                </a:rPr>
                <a:t>i</a:t>
              </a:r>
              <a:r>
                <a:rPr lang="zh-CN" altLang="en-US" sz="2400">
                  <a:solidFill>
                    <a:srgbClr val="000000"/>
                  </a:solidFill>
                  <a:latin typeface="Times New Roman" panose="02020603050405020304" pitchFamily="18" charset="0"/>
                </a:rPr>
                <a:t>类中的第</a:t>
              </a:r>
              <a:r>
                <a:rPr lang="en-US" altLang="zh-CN" sz="2400" i="1">
                  <a:solidFill>
                    <a:srgbClr val="000000"/>
                  </a:solidFill>
                  <a:latin typeface="Times New Roman" panose="02020603050405020304" pitchFamily="18" charset="0"/>
                </a:rPr>
                <a:t>j</a:t>
              </a:r>
              <a:r>
                <a:rPr lang="zh-CN" altLang="en-US" sz="2400">
                  <a:solidFill>
                    <a:srgbClr val="000000"/>
                  </a:solidFill>
                  <a:latin typeface="Times New Roman" panose="02020603050405020304" pitchFamily="18" charset="0"/>
                </a:rPr>
                <a:t>个模式。两类的先验概率                                    。试确定两类之间的</a:t>
              </a:r>
            </a:p>
            <a:p>
              <a:pPr>
                <a:lnSpc>
                  <a:spcPct val="125000"/>
                </a:lnSpc>
              </a:pPr>
              <a:r>
                <a:rPr lang="zh-CN" altLang="en-US" sz="2400">
                  <a:solidFill>
                    <a:srgbClr val="000000"/>
                  </a:solidFill>
                  <a:latin typeface="Times New Roman" panose="02020603050405020304" pitchFamily="18" charset="0"/>
                </a:rPr>
                <a:t>判别界面。</a:t>
              </a:r>
            </a:p>
          </p:txBody>
        </p:sp>
        <p:graphicFrame>
          <p:nvGraphicFramePr>
            <p:cNvPr id="45125" name="Object 69"/>
            <p:cNvGraphicFramePr>
              <a:graphicFrameLocks noChangeAspect="1"/>
            </p:cNvGraphicFramePr>
            <p:nvPr/>
          </p:nvGraphicFramePr>
          <p:xfrm>
            <a:off x="2082" y="3613"/>
            <a:ext cx="1666" cy="271"/>
          </p:xfrm>
          <a:graphic>
            <a:graphicData uri="http://schemas.openxmlformats.org/presentationml/2006/ole">
              <mc:AlternateContent xmlns:mc="http://schemas.openxmlformats.org/markup-compatibility/2006">
                <mc:Choice xmlns:v="urn:schemas-microsoft-com:vml" Requires="v">
                  <p:oleObj spid="_x0000_s79943" name="公式" r:id="rId27" imgW="1256665" imgH="215900" progId="Equation.3">
                    <p:embed/>
                  </p:oleObj>
                </mc:Choice>
                <mc:Fallback>
                  <p:oleObj name="公式" r:id="rId27" imgW="1256665" imgH="215900" progId="Equation.3">
                    <p:embed/>
                    <p:pic>
                      <p:nvPicPr>
                        <p:cNvPr id="0" name="图片 3015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082" y="3613"/>
                          <a:ext cx="1666" cy="2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573" name="Object 13"/>
          <p:cNvGraphicFramePr>
            <a:graphicFrameLocks noChangeAspect="1"/>
          </p:cNvGraphicFramePr>
          <p:nvPr/>
        </p:nvGraphicFramePr>
        <p:xfrm>
          <a:off x="862013" y="246063"/>
          <a:ext cx="6473825" cy="1473200"/>
        </p:xfrm>
        <a:graphic>
          <a:graphicData uri="http://schemas.openxmlformats.org/presentationml/2006/ole">
            <mc:AlternateContent xmlns:mc="http://schemas.openxmlformats.org/markup-compatibility/2006">
              <mc:Choice xmlns:v="urn:schemas-microsoft-com:vml" Requires="v">
                <p:oleObj spid="_x0000_s31471" name="公式" r:id="rId3" imgW="3238500" imgH="736600" progId="Equation.3">
                  <p:embed/>
                </p:oleObj>
              </mc:Choice>
              <mc:Fallback>
                <p:oleObj name="公式" r:id="rId3" imgW="3238500" imgH="736600" progId="Equation.3">
                  <p:embed/>
                  <p:pic>
                    <p:nvPicPr>
                      <p:cNvPr id="0" name="图片 310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013" y="246063"/>
                        <a:ext cx="6473825" cy="147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74" name="Object 14"/>
          <p:cNvGraphicFramePr>
            <a:graphicFrameLocks noChangeAspect="1"/>
          </p:cNvGraphicFramePr>
          <p:nvPr/>
        </p:nvGraphicFramePr>
        <p:xfrm>
          <a:off x="804863" y="1665288"/>
          <a:ext cx="2311400" cy="787400"/>
        </p:xfrm>
        <a:graphic>
          <a:graphicData uri="http://schemas.openxmlformats.org/presentationml/2006/ole">
            <mc:AlternateContent xmlns:mc="http://schemas.openxmlformats.org/markup-compatibility/2006">
              <mc:Choice xmlns:v="urn:schemas-microsoft-com:vml" Requires="v">
                <p:oleObj spid="_x0000_s31472" name="公式" r:id="rId5" imgW="1155700" imgH="393700" progId="Equation.3">
                  <p:embed/>
                </p:oleObj>
              </mc:Choice>
              <mc:Fallback>
                <p:oleObj name="公式" r:id="rId5" imgW="1155700" imgH="393700" progId="Equation.3">
                  <p:embed/>
                  <p:pic>
                    <p:nvPicPr>
                      <p:cNvPr id="0" name="图片 310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4863" y="1665288"/>
                        <a:ext cx="2311400"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75" name="Rectangle 15"/>
          <p:cNvSpPr>
            <a:spLocks noChangeArrowheads="1"/>
          </p:cNvSpPr>
          <p:nvPr/>
        </p:nvSpPr>
        <p:spPr bwMode="auto">
          <a:xfrm>
            <a:off x="225425" y="688975"/>
            <a:ext cx="790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解：</a:t>
            </a:r>
            <a:endParaRPr lang="zh-CN" altLang="en-US" sz="2400">
              <a:solidFill>
                <a:srgbClr val="000000"/>
              </a:solidFill>
              <a:latin typeface="Arial" panose="020B0604020202020204" pitchFamily="34" charset="0"/>
            </a:endParaRPr>
          </a:p>
        </p:txBody>
      </p:sp>
      <p:graphicFrame>
        <p:nvGraphicFramePr>
          <p:cNvPr id="66576" name="Object 16"/>
          <p:cNvGraphicFramePr>
            <a:graphicFrameLocks noChangeAspect="1"/>
          </p:cNvGraphicFramePr>
          <p:nvPr/>
        </p:nvGraphicFramePr>
        <p:xfrm>
          <a:off x="735013" y="2441575"/>
          <a:ext cx="3300412" cy="1420813"/>
        </p:xfrm>
        <a:graphic>
          <a:graphicData uri="http://schemas.openxmlformats.org/presentationml/2006/ole">
            <mc:AlternateContent xmlns:mc="http://schemas.openxmlformats.org/markup-compatibility/2006">
              <mc:Choice xmlns:v="urn:schemas-microsoft-com:vml" Requires="v">
                <p:oleObj spid="_x0000_s31473" name="公式" r:id="rId7" imgW="1651000" imgH="711200" progId="Equation.3">
                  <p:embed/>
                </p:oleObj>
              </mc:Choice>
              <mc:Fallback>
                <p:oleObj name="公式" r:id="rId7" imgW="1651000" imgH="711200" progId="Equation.3">
                  <p:embed/>
                  <p:pic>
                    <p:nvPicPr>
                      <p:cNvPr id="0" name="图片 310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5013" y="2441575"/>
                        <a:ext cx="3300412" cy="1420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77" name="Object 17"/>
          <p:cNvGraphicFramePr>
            <a:graphicFrameLocks noChangeAspect="1"/>
          </p:cNvGraphicFramePr>
          <p:nvPr/>
        </p:nvGraphicFramePr>
        <p:xfrm>
          <a:off x="5632450" y="2413000"/>
          <a:ext cx="2767013" cy="1420813"/>
        </p:xfrm>
        <a:graphic>
          <a:graphicData uri="http://schemas.openxmlformats.org/presentationml/2006/ole">
            <mc:AlternateContent xmlns:mc="http://schemas.openxmlformats.org/markup-compatibility/2006">
              <mc:Choice xmlns:v="urn:schemas-microsoft-com:vml" Requires="v">
                <p:oleObj spid="_x0000_s31474" name="公式" r:id="rId9" imgW="1384300" imgH="711200" progId="Equation.3">
                  <p:embed/>
                </p:oleObj>
              </mc:Choice>
              <mc:Fallback>
                <p:oleObj name="公式" r:id="rId9" imgW="1384300" imgH="711200" progId="Equation.3">
                  <p:embed/>
                  <p:pic>
                    <p:nvPicPr>
                      <p:cNvPr id="0" name="图片 310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32450" y="2413000"/>
                        <a:ext cx="2767013" cy="1420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78" name="Rectangle 18"/>
          <p:cNvSpPr>
            <a:spLocks noChangeArrowheads="1"/>
          </p:cNvSpPr>
          <p:nvPr/>
        </p:nvSpPr>
        <p:spPr bwMode="auto">
          <a:xfrm>
            <a:off x="4333875" y="2833688"/>
            <a:ext cx="1400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经计算有</a:t>
            </a:r>
            <a:endParaRPr lang="zh-CN" altLang="en-US" sz="2400">
              <a:solidFill>
                <a:srgbClr val="000000"/>
              </a:solidFill>
              <a:latin typeface="Arial" panose="020B0604020202020204" pitchFamily="34" charset="0"/>
            </a:endParaRPr>
          </a:p>
        </p:txBody>
      </p:sp>
      <p:graphicFrame>
        <p:nvGraphicFramePr>
          <p:cNvPr id="66579" name="Object 19"/>
          <p:cNvGraphicFramePr>
            <a:graphicFrameLocks noChangeAspect="1"/>
          </p:cNvGraphicFramePr>
          <p:nvPr/>
        </p:nvGraphicFramePr>
        <p:xfrm>
          <a:off x="776288" y="4379913"/>
          <a:ext cx="7575550" cy="788987"/>
        </p:xfrm>
        <a:graphic>
          <a:graphicData uri="http://schemas.openxmlformats.org/presentationml/2006/ole">
            <mc:AlternateContent xmlns:mc="http://schemas.openxmlformats.org/markup-compatibility/2006">
              <mc:Choice xmlns:v="urn:schemas-microsoft-com:vml" Requires="v">
                <p:oleObj spid="_x0000_s31475" name="公式" r:id="rId11" imgW="3949700" imgH="393700" progId="Equation.3">
                  <p:embed/>
                </p:oleObj>
              </mc:Choice>
              <mc:Fallback>
                <p:oleObj name="公式" r:id="rId11" imgW="3949700" imgH="393700" progId="Equation.3">
                  <p:embed/>
                  <p:pic>
                    <p:nvPicPr>
                      <p:cNvPr id="0" name="图片 310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6288" y="4379913"/>
                        <a:ext cx="7575550" cy="788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81" name="Object 21"/>
          <p:cNvGraphicFramePr>
            <a:graphicFrameLocks noChangeAspect="1"/>
          </p:cNvGraphicFramePr>
          <p:nvPr/>
        </p:nvGraphicFramePr>
        <p:xfrm>
          <a:off x="6473825" y="3744913"/>
          <a:ext cx="2397125" cy="788987"/>
        </p:xfrm>
        <a:graphic>
          <a:graphicData uri="http://schemas.openxmlformats.org/presentationml/2006/ole">
            <mc:AlternateContent xmlns:mc="http://schemas.openxmlformats.org/markup-compatibility/2006">
              <mc:Choice xmlns:v="urn:schemas-microsoft-com:vml" Requires="v">
                <p:oleObj spid="_x0000_s31476" name="公式" r:id="rId13" imgW="1218565" imgH="393700" progId="Equation.3">
                  <p:embed/>
                </p:oleObj>
              </mc:Choice>
              <mc:Fallback>
                <p:oleObj name="公式" r:id="rId13" imgW="1218565" imgH="393700" progId="Equation.3">
                  <p:embed/>
                  <p:pic>
                    <p:nvPicPr>
                      <p:cNvPr id="0" name="图片 310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73825" y="3744913"/>
                        <a:ext cx="2397125" cy="788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82" name="Rectangle 22"/>
          <p:cNvSpPr>
            <a:spLocks noChangeArrowheads="1"/>
          </p:cNvSpPr>
          <p:nvPr/>
        </p:nvSpPr>
        <p:spPr bwMode="auto">
          <a:xfrm>
            <a:off x="200025" y="3887788"/>
            <a:ext cx="6429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因协方差矩阵相等，故</a:t>
            </a:r>
            <a:r>
              <a:rPr lang="en-US" altLang="zh-CN" sz="2400">
                <a:solidFill>
                  <a:srgbClr val="000000"/>
                </a:solidFill>
                <a:latin typeface="Times New Roman" panose="02020603050405020304" pitchFamily="18" charset="0"/>
              </a:rPr>
              <a:t>(4-28)</a:t>
            </a:r>
            <a:r>
              <a:rPr lang="zh-CN" altLang="en-US" sz="2400">
                <a:solidFill>
                  <a:srgbClr val="000000"/>
                </a:solidFill>
                <a:latin typeface="Times New Roman" panose="02020603050405020304" pitchFamily="18" charset="0"/>
              </a:rPr>
              <a:t>为其判别式。由于</a:t>
            </a:r>
          </a:p>
        </p:txBody>
      </p:sp>
      <p:grpSp>
        <p:nvGrpSpPr>
          <p:cNvPr id="66599" name="Group 39"/>
          <p:cNvGrpSpPr/>
          <p:nvPr/>
        </p:nvGrpSpPr>
        <p:grpSpPr bwMode="auto">
          <a:xfrm>
            <a:off x="257175" y="5102225"/>
            <a:ext cx="8039100" cy="533400"/>
            <a:chOff x="162" y="3214"/>
            <a:chExt cx="5064" cy="336"/>
          </a:xfrm>
        </p:grpSpPr>
        <p:graphicFrame>
          <p:nvGraphicFramePr>
            <p:cNvPr id="66583" name="Object 23"/>
            <p:cNvGraphicFramePr>
              <a:graphicFrameLocks noChangeAspect="1"/>
            </p:cNvGraphicFramePr>
            <p:nvPr/>
          </p:nvGraphicFramePr>
          <p:xfrm>
            <a:off x="2209" y="3262"/>
            <a:ext cx="3017" cy="288"/>
          </p:xfrm>
          <a:graphic>
            <a:graphicData uri="http://schemas.openxmlformats.org/presentationml/2006/ole">
              <mc:AlternateContent xmlns:mc="http://schemas.openxmlformats.org/markup-compatibility/2006">
                <mc:Choice xmlns:v="urn:schemas-microsoft-com:vml" Requires="v">
                  <p:oleObj spid="_x0000_s31477" name="公式" r:id="rId15" imgW="2400300" imgH="228600" progId="Equation.3">
                    <p:embed/>
                  </p:oleObj>
                </mc:Choice>
                <mc:Fallback>
                  <p:oleObj name="公式" r:id="rId15" imgW="2400300" imgH="228600" progId="Equation.3">
                    <p:embed/>
                    <p:pic>
                      <p:nvPicPr>
                        <p:cNvPr id="0" name="图片 3103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09" y="3262"/>
                          <a:ext cx="3017"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85" name="Object 25"/>
            <p:cNvGraphicFramePr>
              <a:graphicFrameLocks noChangeAspect="1"/>
            </p:cNvGraphicFramePr>
            <p:nvPr/>
          </p:nvGraphicFramePr>
          <p:xfrm>
            <a:off x="383" y="3222"/>
            <a:ext cx="1297" cy="320"/>
          </p:xfrm>
          <a:graphic>
            <a:graphicData uri="http://schemas.openxmlformats.org/presentationml/2006/ole">
              <mc:AlternateContent xmlns:mc="http://schemas.openxmlformats.org/markup-compatibility/2006">
                <mc:Choice xmlns:v="urn:schemas-microsoft-com:vml" Requires="v">
                  <p:oleObj spid="_x0000_s31478" name="公式" r:id="rId17" imgW="989965" imgH="254000" progId="Equation.3">
                    <p:embed/>
                  </p:oleObj>
                </mc:Choice>
                <mc:Fallback>
                  <p:oleObj name="公式" r:id="rId17" imgW="989965" imgH="254000" progId="Equation.3">
                    <p:embed/>
                    <p:pic>
                      <p:nvPicPr>
                        <p:cNvPr id="0" name="图片 3103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3" y="3222"/>
                          <a:ext cx="1297"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86" name="Rectangle 26"/>
            <p:cNvSpPr>
              <a:spLocks noChangeArrowheads="1"/>
            </p:cNvSpPr>
            <p:nvPr/>
          </p:nvSpPr>
          <p:spPr bwMode="auto">
            <a:xfrm>
              <a:off x="162" y="3214"/>
              <a:ext cx="3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将</a:t>
              </a:r>
            </a:p>
          </p:txBody>
        </p:sp>
        <p:sp>
          <p:nvSpPr>
            <p:cNvPr id="66587" name="Rectangle 27"/>
            <p:cNvSpPr>
              <a:spLocks noChangeArrowheads="1"/>
            </p:cNvSpPr>
            <p:nvPr/>
          </p:nvSpPr>
          <p:spPr bwMode="auto">
            <a:xfrm>
              <a:off x="1649" y="3240"/>
              <a:ext cx="6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代入：</a:t>
              </a:r>
            </a:p>
          </p:txBody>
        </p:sp>
      </p:grpSp>
      <p:grpSp>
        <p:nvGrpSpPr>
          <p:cNvPr id="66597" name="Group 37"/>
          <p:cNvGrpSpPr/>
          <p:nvPr/>
        </p:nvGrpSpPr>
        <p:grpSpPr bwMode="auto">
          <a:xfrm>
            <a:off x="501650" y="5657850"/>
            <a:ext cx="8528050" cy="1258888"/>
            <a:chOff x="316" y="3564"/>
            <a:chExt cx="5372" cy="793"/>
          </a:xfrm>
        </p:grpSpPr>
        <p:grpSp>
          <p:nvGrpSpPr>
            <p:cNvPr id="66594" name="Group 34"/>
            <p:cNvGrpSpPr/>
            <p:nvPr/>
          </p:nvGrpSpPr>
          <p:grpSpPr bwMode="auto">
            <a:xfrm>
              <a:off x="392" y="3672"/>
              <a:ext cx="5296" cy="685"/>
              <a:chOff x="392" y="3672"/>
              <a:chExt cx="5296" cy="685"/>
            </a:xfrm>
          </p:grpSpPr>
          <p:sp>
            <p:nvSpPr>
              <p:cNvPr id="66589" name="Rectangle 29"/>
              <p:cNvSpPr>
                <a:spLocks noChangeArrowheads="1"/>
              </p:cNvSpPr>
              <p:nvPr/>
            </p:nvSpPr>
            <p:spPr bwMode="auto">
              <a:xfrm>
                <a:off x="392" y="3683"/>
                <a:ext cx="5296" cy="664"/>
              </a:xfrm>
              <a:prstGeom prst="rect">
                <a:avLst/>
              </a:prstGeom>
              <a:solidFill>
                <a:srgbClr val="FFFF99"/>
              </a:solidFill>
              <a:ln w="9525" algn="ctr">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endParaRPr lang="zh-CN" altLang="en-US" sz="2400">
                  <a:solidFill>
                    <a:srgbClr val="000000"/>
                  </a:solidFill>
                  <a:latin typeface="Times New Roman" panose="02020603050405020304" pitchFamily="18" charset="0"/>
                </a:endParaRPr>
              </a:p>
            </p:txBody>
          </p:sp>
          <p:graphicFrame>
            <p:nvGraphicFramePr>
              <p:cNvPr id="66590" name="Object 30"/>
              <p:cNvGraphicFramePr>
                <a:graphicFrameLocks noChangeAspect="1"/>
              </p:cNvGraphicFramePr>
              <p:nvPr/>
            </p:nvGraphicFramePr>
            <p:xfrm>
              <a:off x="560" y="3672"/>
              <a:ext cx="5050" cy="685"/>
            </p:xfrm>
            <a:graphic>
              <a:graphicData uri="http://schemas.openxmlformats.org/presentationml/2006/ole">
                <mc:AlternateContent xmlns:mc="http://schemas.openxmlformats.org/markup-compatibility/2006">
                  <mc:Choice xmlns:v="urn:schemas-microsoft-com:vml" Requires="v">
                    <p:oleObj spid="_x0000_s31479" name="公式" r:id="rId19" imgW="4292600" imgH="635000" progId="Equation.3">
                      <p:embed/>
                    </p:oleObj>
                  </mc:Choice>
                  <mc:Fallback>
                    <p:oleObj name="公式" r:id="rId19" imgW="4292600" imgH="635000" progId="Equation.3">
                      <p:embed/>
                      <p:pic>
                        <p:nvPicPr>
                          <p:cNvPr id="0" name="图片 3103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60" y="3672"/>
                            <a:ext cx="5050" cy="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sp>
          <p:nvSpPr>
            <p:cNvPr id="66591" name="AutoShape 31"/>
            <p:cNvSpPr>
              <a:spLocks noChangeArrowheads="1"/>
            </p:cNvSpPr>
            <p:nvPr/>
          </p:nvSpPr>
          <p:spPr bwMode="auto">
            <a:xfrm>
              <a:off x="316" y="3564"/>
              <a:ext cx="237" cy="237"/>
            </a:xfrm>
            <a:prstGeom prst="smileyFace">
              <a:avLst>
                <a:gd name="adj" fmla="val 4653"/>
              </a:avLst>
            </a:prstGeom>
            <a:solidFill>
              <a:srgbClr val="F1D6A1"/>
            </a:solidFill>
            <a:ln w="38100">
              <a:solidFill>
                <a:srgbClr val="99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a:endParaRPr lang="zh-CN" altLang="en-US" sz="2400">
                <a:solidFill>
                  <a:srgbClr val="000000"/>
                </a:solidFill>
                <a:latin typeface="Times New Roman" panose="02020603050405020304" pitchFamily="18" charset="0"/>
              </a:endParaRPr>
            </a:p>
          </p:txBody>
        </p:sp>
        <p:sp>
          <p:nvSpPr>
            <p:cNvPr id="66592" name="Rectangle 32"/>
            <p:cNvSpPr>
              <a:spLocks noChangeArrowheads="1"/>
            </p:cNvSpPr>
            <p:nvPr/>
          </p:nvSpPr>
          <p:spPr bwMode="auto">
            <a:xfrm>
              <a:off x="4970" y="3671"/>
              <a:ext cx="594" cy="288"/>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pPr algn="ctr"/>
              <a:r>
                <a:rPr lang="en-US" altLang="zh-CN" sz="2400">
                  <a:solidFill>
                    <a:srgbClr val="000000"/>
                  </a:solidFill>
                  <a:latin typeface="Times New Roman" panose="02020603050405020304" pitchFamily="18" charset="0"/>
                </a:rPr>
                <a:t>(4-28)</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579"/>
                                        </p:tgtEl>
                                        <p:attrNameLst>
                                          <p:attrName>style.visibility</p:attrName>
                                        </p:attrNameLst>
                                      </p:cBhvr>
                                      <p:to>
                                        <p:strVal val="visible"/>
                                      </p:to>
                                    </p:set>
                                    <p:animEffect transition="in" filter="fade">
                                      <p:cBhvr>
                                        <p:cTn id="7" dur="500"/>
                                        <p:tgtEl>
                                          <p:spTgt spid="66579"/>
                                        </p:tgtEl>
                                      </p:cBhvr>
                                    </p:animEffect>
                                  </p:childTnLst>
                                </p:cTn>
                              </p:par>
                              <p:par>
                                <p:cTn id="8" presetID="10" presetClass="entr" presetSubtype="0" fill="hold" nodeType="withEffect">
                                  <p:stCondLst>
                                    <p:cond delay="0"/>
                                  </p:stCondLst>
                                  <p:childTnLst>
                                    <p:set>
                                      <p:cBhvr>
                                        <p:cTn id="9" dur="1" fill="hold">
                                          <p:stCondLst>
                                            <p:cond delay="0"/>
                                          </p:stCondLst>
                                        </p:cTn>
                                        <p:tgtEl>
                                          <p:spTgt spid="66581"/>
                                        </p:tgtEl>
                                        <p:attrNameLst>
                                          <p:attrName>style.visibility</p:attrName>
                                        </p:attrNameLst>
                                      </p:cBhvr>
                                      <p:to>
                                        <p:strVal val="visible"/>
                                      </p:to>
                                    </p:set>
                                    <p:animEffect transition="in" filter="fade">
                                      <p:cBhvr>
                                        <p:cTn id="10" dur="500"/>
                                        <p:tgtEl>
                                          <p:spTgt spid="6658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6582"/>
                                        </p:tgtEl>
                                        <p:attrNameLst>
                                          <p:attrName>style.visibility</p:attrName>
                                        </p:attrNameLst>
                                      </p:cBhvr>
                                      <p:to>
                                        <p:strVal val="visible"/>
                                      </p:to>
                                    </p:set>
                                    <p:animEffect transition="in" filter="fade">
                                      <p:cBhvr>
                                        <p:cTn id="13" dur="500"/>
                                        <p:tgtEl>
                                          <p:spTgt spid="66582"/>
                                        </p:tgtEl>
                                      </p:cBhvr>
                                    </p:animEffect>
                                  </p:childTnLst>
                                </p:cTn>
                              </p:par>
                              <p:par>
                                <p:cTn id="14" presetID="10" presetClass="entr" presetSubtype="0" fill="hold" nodeType="withEffect">
                                  <p:stCondLst>
                                    <p:cond delay="0"/>
                                  </p:stCondLst>
                                  <p:childTnLst>
                                    <p:set>
                                      <p:cBhvr>
                                        <p:cTn id="15" dur="1" fill="hold">
                                          <p:stCondLst>
                                            <p:cond delay="0"/>
                                          </p:stCondLst>
                                        </p:cTn>
                                        <p:tgtEl>
                                          <p:spTgt spid="66597"/>
                                        </p:tgtEl>
                                        <p:attrNameLst>
                                          <p:attrName>style.visibility</p:attrName>
                                        </p:attrNameLst>
                                      </p:cBhvr>
                                      <p:to>
                                        <p:strVal val="visible"/>
                                      </p:to>
                                    </p:set>
                                    <p:animEffect transition="in" filter="fade">
                                      <p:cBhvr>
                                        <p:cTn id="16" dur="500"/>
                                        <p:tgtEl>
                                          <p:spTgt spid="6659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6599"/>
                                        </p:tgtEl>
                                        <p:attrNameLst>
                                          <p:attrName>style.visibility</p:attrName>
                                        </p:attrNameLst>
                                      </p:cBhvr>
                                      <p:to>
                                        <p:strVal val="visible"/>
                                      </p:to>
                                    </p:set>
                                    <p:animEffect transition="in" filter="fade">
                                      <p:cBhvr>
                                        <p:cTn id="21" dur="500"/>
                                        <p:tgtEl>
                                          <p:spTgt spid="66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8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 name="Rectangle 102"/>
          <p:cNvSpPr>
            <a:spLocks noChangeArrowheads="1"/>
          </p:cNvSpPr>
          <p:nvPr/>
        </p:nvSpPr>
        <p:spPr bwMode="auto">
          <a:xfrm>
            <a:off x="534988" y="649288"/>
            <a:ext cx="4575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r>
              <a:rPr lang="zh-CN" altLang="en-US" sz="2400">
                <a:solidFill>
                  <a:srgbClr val="000000"/>
                </a:solidFill>
                <a:latin typeface="Times New Roman" panose="02020603050405020304" pitchFamily="18" charset="0"/>
              </a:rPr>
              <a:t>图中画出判别平面的一部分。</a:t>
            </a:r>
          </a:p>
        </p:txBody>
      </p:sp>
      <p:pic>
        <p:nvPicPr>
          <p:cNvPr id="46188" name="Picture 10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6750" y="977900"/>
            <a:ext cx="5203825" cy="5510213"/>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本占位符 1"/>
              <p:cNvSpPr>
                <a:spLocks noGrp="1"/>
              </p:cNvSpPr>
              <p:nvPr>
                <p:ph type="body" sz="quarter" idx="10"/>
              </p:nvPr>
            </p:nvSpPr>
            <p:spPr/>
            <p:txBody>
              <a:bodyPr/>
              <a:lstStyle/>
              <a:p>
                <a:r>
                  <a:rPr lang="zh-CN" altLang="en-US" sz="2000" dirty="0" smtClean="0"/>
                  <a:t>贝叶斯方法在分类判别时，使用的是目标变量关于当前待测特征的概率分布，也就是后验概率分布</a:t>
                </a:r>
                <a14:m>
                  <m:oMath xmlns:m="http://schemas.openxmlformats.org/officeDocument/2006/math">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oMath>
                </a14:m>
                <a:r>
                  <a:rPr lang="zh-CN" altLang="en-US" sz="2000" dirty="0" smtClean="0"/>
                  <a:t>，而计算后验概率就需要先知道类的先验分布</a:t>
                </a:r>
                <a14:m>
                  <m:oMath xmlns:m="http://schemas.openxmlformats.org/officeDocument/2006/math">
                    <m:r>
                      <a:rPr lang="en-US" altLang="zh-CN" sz="2000" i="1">
                        <a:latin typeface="Cambria Math" panose="02040503050406030204" pitchFamily="18" charset="0"/>
                      </a:rPr>
                      <m:t>𝑃</m:t>
                    </m:r>
                    <m:r>
                      <a:rPr lang="en-US" altLang="zh-CN" sz="2000" i="1">
                        <a:latin typeface="Cambria Math" panose="02040503050406030204" pitchFamily="18" charset="0"/>
                      </a:rPr>
                      <m:t>(</m:t>
                    </m:r>
                    <m:r>
                      <a:rPr lang="en-US" altLang="zh-CN" sz="2000" i="1">
                        <a:latin typeface="Cambria Math" panose="02040503050406030204" pitchFamily="18" charset="0"/>
                      </a:rPr>
                      <m:t>𝑦</m:t>
                    </m:r>
                    <m:r>
                      <a:rPr lang="en-US" altLang="zh-CN" sz="2000" b="0" i="1" smtClean="0">
                        <a:latin typeface="Cambria Math" panose="02040503050406030204" pitchFamily="18" charset="0"/>
                      </a:rPr>
                      <m:t>)</m:t>
                    </m:r>
                  </m:oMath>
                </a14:m>
                <a:r>
                  <a:rPr lang="zh-CN" altLang="en-US" sz="2000" dirty="0" smtClean="0"/>
                  <a:t>和特征的类条件分布</a:t>
                </a:r>
                <a14:m>
                  <m:oMath xmlns:m="http://schemas.openxmlformats.org/officeDocument/2006/math">
                    <m:r>
                      <a:rPr lang="en-US" altLang="zh-CN" sz="2000" i="1">
                        <a:latin typeface="Cambria Math" panose="02040503050406030204" pitchFamily="18" charset="0"/>
                      </a:rPr>
                      <m:t>𝑃</m:t>
                    </m:r>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𝑥</m:t>
                        </m:r>
                      </m:e>
                      <m:e>
                        <m:r>
                          <a:rPr lang="en-US" altLang="zh-CN" sz="2000" b="0" i="1" smtClean="0">
                            <a:latin typeface="Cambria Math" panose="02040503050406030204" pitchFamily="18" charset="0"/>
                          </a:rPr>
                          <m:t>𝑦</m:t>
                        </m:r>
                      </m:e>
                    </m:d>
                  </m:oMath>
                </a14:m>
                <a:r>
                  <a:rPr lang="zh-CN" altLang="en-US" sz="2000" dirty="0" smtClean="0"/>
                  <a:t>。</a:t>
                </a:r>
                <a:endParaRPr lang="en-US" altLang="zh-CN" sz="2000" dirty="0" smtClean="0"/>
              </a:p>
              <a:p>
                <a:r>
                  <a:rPr lang="zh-CN" altLang="en-US" sz="2000" dirty="0" smtClean="0"/>
                  <a:t>对</a:t>
                </a:r>
                <a14:m>
                  <m:oMath xmlns:m="http://schemas.openxmlformats.org/officeDocument/2006/math">
                    <m:r>
                      <a:rPr lang="en-US" altLang="zh-CN" sz="2000" i="1">
                        <a:latin typeface="Cambria Math" panose="02040503050406030204" pitchFamily="18" charset="0"/>
                      </a:rPr>
                      <m:t>𝑛</m:t>
                    </m:r>
                  </m:oMath>
                </a14:m>
                <a:r>
                  <a:rPr lang="zh-CN" altLang="en-US" sz="2000" dirty="0" smtClean="0"/>
                  <a:t>维离散取值的特征矢量，设第</a:t>
                </a:r>
                <a14:m>
                  <m:oMath xmlns:m="http://schemas.openxmlformats.org/officeDocument/2006/math">
                    <m:r>
                      <a:rPr lang="en-US" altLang="zh-CN" sz="2000" b="0" i="1" smtClean="0">
                        <a:latin typeface="Cambria Math" panose="02040503050406030204" pitchFamily="18" charset="0"/>
                      </a:rPr>
                      <m:t>𝑗</m:t>
                    </m:r>
                  </m:oMath>
                </a14:m>
                <a:r>
                  <a:rPr lang="zh-CN" altLang="en-US" sz="2000" dirty="0" smtClean="0"/>
                  <a:t>维特征有</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𝑆</m:t>
                        </m:r>
                      </m:e>
                      <m:sub>
                        <m:r>
                          <a:rPr lang="en-US" altLang="zh-CN" sz="2000" b="0" i="1" smtClean="0">
                            <a:latin typeface="Cambria Math" panose="02040503050406030204" pitchFamily="18" charset="0"/>
                          </a:rPr>
                          <m:t>𝑗</m:t>
                        </m:r>
                      </m:sub>
                    </m:sSub>
                    <m:r>
                      <a:rPr lang="en-US" altLang="zh-CN" sz="2000" i="1" smtClean="0">
                        <a:latin typeface="Cambria Math" panose="02040503050406030204" pitchFamily="18" charset="0"/>
                      </a:rPr>
                      <m:t> </m:t>
                    </m:r>
                  </m:oMath>
                </a14:m>
                <a:r>
                  <a:rPr lang="zh-CN" altLang="en-US" sz="2000" dirty="0" smtClean="0"/>
                  <a:t>种取值，目标变量为</a:t>
                </a:r>
                <a14:m>
                  <m:oMath xmlns:m="http://schemas.openxmlformats.org/officeDocument/2006/math">
                    <m:r>
                      <a:rPr lang="en-US" altLang="zh-CN" sz="2000" b="0" i="1" smtClean="0">
                        <a:latin typeface="Cambria Math" panose="02040503050406030204" pitchFamily="18" charset="0"/>
                      </a:rPr>
                      <m:t>𝐾</m:t>
                    </m:r>
                  </m:oMath>
                </a14:m>
                <a:r>
                  <a:rPr lang="zh-CN" altLang="en-US" sz="2000" dirty="0" smtClean="0"/>
                  <a:t>分类情形，对目标变量的每个类别，需要确定各种特征矢量的取值组合（一共</a:t>
                </a:r>
                <a14:m>
                  <m:oMath xmlns:m="http://schemas.openxmlformats.org/officeDocument/2006/math">
                    <m:r>
                      <a:rPr lang="en-US" altLang="zh-CN" sz="2000" i="1">
                        <a:latin typeface="Cambria Math" panose="02040503050406030204" pitchFamily="18" charset="0"/>
                      </a:rPr>
                      <m:t> </m:t>
                    </m:r>
                    <m:nary>
                      <m:naryPr>
                        <m:chr m:val="∏"/>
                        <m:ctrlPr>
                          <a:rPr lang="en-US" altLang="zh-CN" sz="200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𝑛</m:t>
                        </m:r>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𝑆</m:t>
                            </m:r>
                          </m:e>
                          <m:sub>
                            <m:r>
                              <a:rPr lang="en-US" altLang="zh-CN" sz="2000" i="1">
                                <a:latin typeface="Cambria Math" panose="02040503050406030204" pitchFamily="18" charset="0"/>
                              </a:rPr>
                              <m:t>𝑗</m:t>
                            </m:r>
                          </m:sub>
                        </m:sSub>
                      </m:e>
                    </m:nary>
                  </m:oMath>
                </a14:m>
                <a:r>
                  <a:rPr lang="zh-CN" altLang="en-US" sz="2000" dirty="0" smtClean="0"/>
                  <a:t>种）上的概率值，一共需要</a:t>
                </a:r>
                <a14:m>
                  <m:oMath xmlns:m="http://schemas.openxmlformats.org/officeDocument/2006/math">
                    <m:r>
                      <a:rPr lang="zh-CN" altLang="en-US" sz="2000" b="0" i="1" smtClean="0">
                        <a:latin typeface="Cambria Math" panose="02040503050406030204" pitchFamily="18" charset="0"/>
                      </a:rPr>
                      <m:t>（</m:t>
                    </m:r>
                    <m:r>
                      <a:rPr lang="en-US" altLang="zh-CN" sz="2000" b="0" i="1" smtClean="0">
                        <a:latin typeface="Cambria Math" panose="02040503050406030204" pitchFamily="18" charset="0"/>
                      </a:rPr>
                      <m:t>𝐾</m:t>
                    </m:r>
                    <m:r>
                      <a:rPr lang="en-US" altLang="zh-CN" sz="2000" b="0" i="1" smtClean="0">
                        <a:latin typeface="Cambria Math" panose="02040503050406030204" pitchFamily="18" charset="0"/>
                      </a:rPr>
                      <m:t>−1</m:t>
                    </m:r>
                    <m:r>
                      <a:rPr lang="zh-CN" altLang="en-US" sz="2000" b="0" i="1" smtClean="0">
                        <a:latin typeface="Cambria Math" panose="02040503050406030204" pitchFamily="18" charset="0"/>
                      </a:rPr>
                      <m:t>）</m:t>
                    </m:r>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𝑗</m:t>
                        </m:r>
                        <m:r>
                          <a:rPr lang="en-US" altLang="zh-CN" sz="2000" i="1">
                            <a:latin typeface="Cambria Math" panose="02040503050406030204" pitchFamily="18" charset="0"/>
                          </a:rPr>
                          <m:t>=1</m:t>
                        </m:r>
                      </m:sub>
                      <m:sup>
                        <m:r>
                          <a:rPr lang="en-US" altLang="zh-CN" sz="2000" i="1">
                            <a:latin typeface="Cambria Math" panose="02040503050406030204" pitchFamily="18" charset="0"/>
                          </a:rPr>
                          <m:t>𝑛</m:t>
                        </m:r>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𝑆</m:t>
                            </m:r>
                          </m:e>
                          <m:sub>
                            <m:r>
                              <a:rPr lang="en-US" altLang="zh-CN" sz="2000" i="1">
                                <a:latin typeface="Cambria Math" panose="02040503050406030204" pitchFamily="18" charset="0"/>
                              </a:rPr>
                              <m:t>𝑗</m:t>
                            </m:r>
                          </m:sub>
                        </m:sSub>
                      </m:e>
                    </m:nary>
                  </m:oMath>
                </a14:m>
                <a:r>
                  <a:rPr lang="zh-CN" altLang="en-US" sz="2000" dirty="0" smtClean="0"/>
                  <a:t>个概率值，或者等价说，模型参数的个数是</a:t>
                </a:r>
                <a14:m>
                  <m:oMath xmlns:m="http://schemas.openxmlformats.org/officeDocument/2006/math">
                    <m:r>
                      <a:rPr lang="zh-CN" altLang="en-US" sz="2000" b="0" i="1" smtClean="0">
                        <a:latin typeface="Cambria Math" panose="02040503050406030204" pitchFamily="18" charset="0"/>
                      </a:rPr>
                      <m:t>（</m:t>
                    </m:r>
                    <m:r>
                      <a:rPr lang="en-US" altLang="zh-CN" sz="2000" i="1">
                        <a:latin typeface="Cambria Math" panose="02040503050406030204" pitchFamily="18" charset="0"/>
                      </a:rPr>
                      <m:t>𝐾</m:t>
                    </m:r>
                    <m:r>
                      <a:rPr lang="en-US" altLang="zh-CN" sz="2000" b="0" i="1" smtClean="0">
                        <a:latin typeface="Cambria Math" panose="02040503050406030204" pitchFamily="18" charset="0"/>
                      </a:rPr>
                      <m:t>−1</m:t>
                    </m:r>
                    <m:r>
                      <a:rPr lang="zh-CN" altLang="en-US" sz="2000" b="0" i="1" smtClean="0">
                        <a:latin typeface="Cambria Math" panose="02040503050406030204" pitchFamily="18" charset="0"/>
                      </a:rPr>
                      <m:t>）</m:t>
                    </m:r>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𝑗</m:t>
                        </m:r>
                        <m:r>
                          <a:rPr lang="en-US" altLang="zh-CN" sz="2000" i="1">
                            <a:latin typeface="Cambria Math" panose="02040503050406030204" pitchFamily="18" charset="0"/>
                          </a:rPr>
                          <m:t>=1</m:t>
                        </m:r>
                      </m:sub>
                      <m:sup>
                        <m:r>
                          <a:rPr lang="en-US" altLang="zh-CN" sz="2000" i="1">
                            <a:latin typeface="Cambria Math" panose="02040503050406030204" pitchFamily="18" charset="0"/>
                          </a:rPr>
                          <m:t>𝑛</m:t>
                        </m:r>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𝑆</m:t>
                            </m:r>
                          </m:e>
                          <m:sub>
                            <m:r>
                              <a:rPr lang="en-US" altLang="zh-CN" sz="2000" i="1">
                                <a:latin typeface="Cambria Math" panose="02040503050406030204" pitchFamily="18" charset="0"/>
                              </a:rPr>
                              <m:t>𝑗</m:t>
                            </m:r>
                          </m:sub>
                        </m:sSub>
                      </m:e>
                    </m:nary>
                  </m:oMath>
                </a14:m>
                <a:r>
                  <a:rPr lang="zh-CN" altLang="en-US" sz="2000" dirty="0" smtClean="0"/>
                  <a:t>。</a:t>
                </a:r>
                <a:endParaRPr lang="en-US" altLang="zh-CN" sz="2000" dirty="0" smtClean="0"/>
              </a:p>
              <a:p>
                <a:r>
                  <a:rPr lang="zh-CN" altLang="en-US" sz="2000" dirty="0" smtClean="0"/>
                  <a:t>实际情况下，利用随机变量之间可能存在的独立性或不相关性，是可以进行一定程度简化的。</a:t>
                </a:r>
                <a:endParaRPr lang="en-US" altLang="zh-CN" sz="2000" dirty="0" smtClean="0"/>
              </a:p>
              <a:p>
                <a:r>
                  <a:rPr lang="zh-CN" altLang="en-US" sz="2000" dirty="0" smtClean="0"/>
                  <a:t>举个例子：每种疾病</a:t>
                </a:r>
                <a14:m>
                  <m:oMath xmlns:m="http://schemas.openxmlformats.org/officeDocument/2006/math">
                    <m:r>
                      <a:rPr lang="en-US" altLang="zh-CN" sz="2000" i="1">
                        <a:latin typeface="Cambria Math" panose="02040503050406030204" pitchFamily="18" charset="0"/>
                      </a:rPr>
                      <m:t>𝑦</m:t>
                    </m:r>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𝑐</m:t>
                        </m:r>
                      </m:e>
                      <m:sub>
                        <m:r>
                          <a:rPr lang="en-US" altLang="zh-CN" sz="2000" b="0" i="1" smtClean="0">
                            <a:latin typeface="Cambria Math" panose="02040503050406030204" pitchFamily="18" charset="0"/>
                          </a:rPr>
                          <m:t>𝑘</m:t>
                        </m:r>
                      </m:sub>
                    </m:sSub>
                  </m:oMath>
                </a14:m>
                <a:r>
                  <a:rPr lang="zh-CN" altLang="en-US" sz="2000" dirty="0" smtClean="0"/>
                  <a:t>都有一</a:t>
                </a:r>
                <a:r>
                  <a:rPr lang="zh-CN" altLang="en-US" sz="2000" dirty="0"/>
                  <a:t>组</a:t>
                </a:r>
                <a:r>
                  <a:rPr lang="zh-CN" altLang="en-US" sz="2000" dirty="0" smtClean="0"/>
                  <a:t>常见症状</a:t>
                </a:r>
                <a14:m>
                  <m:oMath xmlns:m="http://schemas.openxmlformats.org/officeDocument/2006/math">
                    <m:d>
                      <m:dPr>
                        <m:begChr m:val="{"/>
                        <m:endChr m:val="}"/>
                        <m:ctrlPr>
                          <a:rPr lang="en-US" altLang="zh-CN" sz="2000" b="0" i="1" smtClean="0">
                            <a:latin typeface="Cambria Math" panose="02040503050406030204" pitchFamily="18" charset="0"/>
                          </a:rPr>
                        </m:ctrlPr>
                      </m:dPr>
                      <m:e>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𝑥</m:t>
                            </m:r>
                          </m:e>
                          <m:sup>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𝑗</m:t>
                                </m:r>
                              </m:e>
                            </m:d>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𝑛</m:t>
                        </m:r>
                      </m:e>
                    </m:d>
                  </m:oMath>
                </a14:m>
                <a:r>
                  <a:rPr lang="zh-CN" altLang="en-US" sz="2000" dirty="0" smtClean="0"/>
                  <a:t>，这些症状与疾病的关系</a:t>
                </a:r>
                <a14:m>
                  <m:oMath xmlns:m="http://schemas.openxmlformats.org/officeDocument/2006/math">
                    <m:r>
                      <a:rPr lang="en-US" altLang="zh-CN" sz="2000" b="0" i="1" smtClean="0">
                        <a:latin typeface="Cambria Math" panose="02040503050406030204" pitchFamily="18" charset="0"/>
                      </a:rPr>
                      <m:t>{</m:t>
                    </m:r>
                    <m:r>
                      <a:rPr lang="en-US" altLang="zh-CN" sz="2000" i="1">
                        <a:latin typeface="Cambria Math" panose="02040503050406030204" pitchFamily="18" charset="0"/>
                      </a:rPr>
                      <m:t>𝑃</m:t>
                    </m:r>
                    <m:d>
                      <m:dPr>
                        <m:ctrlPr>
                          <a:rPr lang="en-US" altLang="zh-CN" sz="2000" i="1">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𝑥</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𝑗</m:t>
                                </m:r>
                              </m:e>
                            </m:d>
                          </m:sup>
                        </m:sSup>
                      </m:e>
                      <m:e>
                        <m:r>
                          <a:rPr lang="en-US" altLang="zh-CN" sz="2000" i="1">
                            <a:latin typeface="Cambria Math" panose="02040503050406030204" pitchFamily="18" charset="0"/>
                          </a:rPr>
                          <m:t>𝑦</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𝑐</m:t>
                            </m:r>
                          </m:e>
                          <m:sub>
                            <m:r>
                              <a:rPr lang="en-US" altLang="zh-CN" sz="2000" i="1">
                                <a:latin typeface="Cambria Math" panose="02040503050406030204" pitchFamily="18" charset="0"/>
                              </a:rPr>
                              <m:t>𝑘</m:t>
                            </m:r>
                          </m:sub>
                        </m:sSub>
                      </m:e>
                    </m:d>
                    <m:r>
                      <a:rPr lang="en-US" altLang="zh-CN" sz="2000" b="0" i="0" smtClean="0">
                        <a:latin typeface="Cambria Math" panose="02040503050406030204" pitchFamily="18" charset="0"/>
                      </a:rPr>
                      <m:t>, </m:t>
                    </m:r>
                    <m:r>
                      <a:rPr lang="en-US" altLang="zh-CN" sz="2000" i="1">
                        <a:latin typeface="Cambria Math" panose="02040503050406030204" pitchFamily="18" charset="0"/>
                      </a:rPr>
                      <m:t>𝑗</m:t>
                    </m:r>
                    <m:r>
                      <a:rPr lang="en-US" altLang="zh-CN" sz="2000" i="1">
                        <a:latin typeface="Cambria Math" panose="02040503050406030204" pitchFamily="18" charset="0"/>
                      </a:rPr>
                      <m:t>=1~</m:t>
                    </m:r>
                    <m:r>
                      <a:rPr lang="en-US" altLang="zh-CN" sz="2000" i="1">
                        <a:latin typeface="Cambria Math" panose="02040503050406030204" pitchFamily="18" charset="0"/>
                      </a:rPr>
                      <m:t>𝑛</m:t>
                    </m:r>
                  </m:oMath>
                </a14:m>
                <a:r>
                  <a:rPr lang="en-US" altLang="zh-CN" sz="2000" dirty="0" smtClean="0"/>
                  <a:t>}</a:t>
                </a:r>
                <a:r>
                  <a:rPr lang="zh-CN" altLang="en-US" sz="2000" dirty="0" smtClean="0"/>
                  <a:t>对专家而言一般是了解的，但是对各具体患者，在已经知道所患疾病后，该疾病的各个</a:t>
                </a:r>
                <a:r>
                  <a:rPr lang="zh-CN" altLang="en-US" sz="2000" dirty="0"/>
                  <a:t>症状</a:t>
                </a:r>
                <a:r>
                  <a:rPr lang="zh-CN" altLang="en-US" sz="2000" dirty="0" smtClean="0"/>
                  <a:t>之间应该是是没有依赖关系的，其出现与否（或指标值高低），主要原因是疾病和患者自身条件，症状之间是没有真正意义的因果关系。类似例子还有：超市的数据分析显示，有些人经常同时买啤酒和尿布，但肯定不能认为买啤酒和买尿布存在什么依赖关系，实际情况可能是：一个刚刚有小孩、而且很忙的</a:t>
                </a:r>
                <a:r>
                  <a:rPr lang="zh-CN" altLang="en-US" sz="2000" dirty="0"/>
                  <a:t>年轻</a:t>
                </a:r>
                <a:r>
                  <a:rPr lang="zh-CN" altLang="en-US" sz="2000" dirty="0" smtClean="0"/>
                  <a:t>父亲！</a:t>
                </a:r>
                <a:endParaRPr lang="zh-CN" altLang="en-US" sz="2000" dirty="0"/>
              </a:p>
            </p:txBody>
          </p:sp>
        </mc:Choice>
        <mc:Fallback>
          <p:sp>
            <p:nvSpPr>
              <p:cNvPr id="2" name="文本占位符 1"/>
              <p:cNvSpPr>
                <a:spLocks noGrp="1" noRot="1" noChangeAspect="1" noMove="1" noResize="1" noEditPoints="1" noAdjustHandles="1" noChangeArrowheads="1" noChangeShapeType="1" noTextEdit="1"/>
              </p:cNvSpPr>
              <p:nvPr>
                <p:ph type="body" sz="quarter" idx="10"/>
              </p:nvPr>
            </p:nvSpPr>
            <p:spPr>
              <a:blipFill rotWithShape="0">
                <a:blip r:embed="rId2"/>
                <a:stretch>
                  <a:fillRect l="-646" t="-660" r="-215" b="-5501"/>
                </a:stretch>
              </a:blipFill>
            </p:spPr>
            <p:txBody>
              <a:bodyPr/>
              <a:lstStyle/>
              <a:p>
                <a:r>
                  <a:rPr lang="zh-CN" altLang="en-US">
                    <a:noFill/>
                  </a:rPr>
                  <a:t> </a:t>
                </a:r>
              </a:p>
            </p:txBody>
          </p:sp>
        </mc:Fallback>
      </mc:AlternateContent>
      <p:sp>
        <p:nvSpPr>
          <p:cNvPr id="3" name="文本占位符 2"/>
          <p:cNvSpPr>
            <a:spLocks noGrp="1"/>
          </p:cNvSpPr>
          <p:nvPr>
            <p:ph type="body" sz="quarter" idx="11"/>
          </p:nvPr>
        </p:nvSpPr>
        <p:spPr/>
        <p:txBody>
          <a:bodyPr/>
          <a:lstStyle/>
          <a:p>
            <a:r>
              <a:rPr lang="zh-CN" altLang="en-US" dirty="0" smtClean="0"/>
              <a:t>三、朴</a:t>
            </a:r>
            <a:r>
              <a:rPr lang="zh-CN" altLang="en-US" dirty="0"/>
              <a:t>素</a:t>
            </a:r>
            <a:r>
              <a:rPr lang="zh-CN" altLang="en-US" dirty="0" smtClean="0"/>
              <a:t>贝叶斯分</a:t>
            </a:r>
            <a:r>
              <a:rPr lang="zh-CN" altLang="en-US" dirty="0" smtClean="0"/>
              <a:t>类</a:t>
            </a:r>
            <a:endParaRPr lang="zh-CN" altLang="en-US" dirty="0"/>
          </a:p>
        </p:txBody>
      </p:sp>
    </p:spTree>
    <p:extLst>
      <p:ext uri="{BB962C8B-B14F-4D97-AF65-F5344CB8AC3E}">
        <p14:creationId xmlns:p14="http://schemas.microsoft.com/office/powerpoint/2010/main" val="27827125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本占位符 1"/>
              <p:cNvSpPr>
                <a:spLocks noGrp="1"/>
              </p:cNvSpPr>
              <p:nvPr>
                <p:ph type="body" sz="quarter" idx="10"/>
              </p:nvPr>
            </p:nvSpPr>
            <p:spPr>
              <a:xfrm>
                <a:off x="323528" y="980728"/>
                <a:ext cx="8496300" cy="5543897"/>
              </a:xfrm>
            </p:spPr>
            <p:txBody>
              <a:bodyPr/>
              <a:lstStyle/>
              <a:p>
                <a:r>
                  <a:rPr lang="zh-CN" altLang="en-US" sz="2000" dirty="0" smtClean="0"/>
                  <a:t>因此，在一些合适的情况下，可以认为：如果一组特征都依赖于某个目标变量（类别变量），这时可以认为：在已知产生对象特征的目标变量之值（类别）时，作为随机变量，对象的各个特征在</a:t>
                </a:r>
                <a:r>
                  <a:rPr lang="zh-CN" altLang="en-US" sz="2000" dirty="0"/>
                  <a:t>概</a:t>
                </a:r>
                <a:r>
                  <a:rPr lang="zh-CN" altLang="en-US" sz="2000" dirty="0" smtClean="0"/>
                  <a:t>率意义上可认为是条件独立的。这种条件独立性，可以用来大幅减少联</a:t>
                </a:r>
                <a:r>
                  <a:rPr lang="zh-CN" altLang="en-US" sz="2000" dirty="0"/>
                  <a:t>合条件概</a:t>
                </a:r>
                <a:r>
                  <a:rPr lang="zh-CN" altLang="en-US" sz="2000" dirty="0" smtClean="0"/>
                  <a:t>率分布的参数个数，从</a:t>
                </a:r>
                <a14:m>
                  <m:oMath xmlns:m="http://schemas.openxmlformats.org/officeDocument/2006/math">
                    <m:r>
                      <a:rPr lang="zh-CN" altLang="en-US" sz="2000" b="0" i="1" smtClean="0">
                        <a:latin typeface="Cambria Math" panose="02040503050406030204" pitchFamily="18" charset="0"/>
                      </a:rPr>
                      <m:t>（</m:t>
                    </m:r>
                    <m:r>
                      <a:rPr lang="en-US" altLang="zh-CN" sz="2000" i="1">
                        <a:latin typeface="Cambria Math" panose="02040503050406030204" pitchFamily="18" charset="0"/>
                      </a:rPr>
                      <m:t>𝐾</m:t>
                    </m:r>
                    <m:r>
                      <a:rPr lang="en-US" altLang="zh-CN" sz="2000" b="0" i="1" smtClean="0">
                        <a:latin typeface="Cambria Math" panose="02040503050406030204" pitchFamily="18" charset="0"/>
                      </a:rPr>
                      <m:t>−1</m:t>
                    </m:r>
                    <m:r>
                      <a:rPr lang="zh-CN" altLang="en-US" sz="2000" b="0" i="1" smtClean="0">
                        <a:latin typeface="Cambria Math" panose="02040503050406030204" pitchFamily="18" charset="0"/>
                      </a:rPr>
                      <m:t>）</m:t>
                    </m:r>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𝑗</m:t>
                        </m:r>
                        <m:r>
                          <a:rPr lang="en-US" altLang="zh-CN" sz="2000" i="1">
                            <a:latin typeface="Cambria Math" panose="02040503050406030204" pitchFamily="18" charset="0"/>
                          </a:rPr>
                          <m:t>=1</m:t>
                        </m:r>
                      </m:sub>
                      <m:sup>
                        <m:r>
                          <a:rPr lang="en-US" altLang="zh-CN" sz="2000" i="1">
                            <a:latin typeface="Cambria Math" panose="02040503050406030204" pitchFamily="18" charset="0"/>
                          </a:rPr>
                          <m:t>𝑛</m:t>
                        </m:r>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𝑆</m:t>
                            </m:r>
                          </m:e>
                          <m:sub>
                            <m:r>
                              <a:rPr lang="en-US" altLang="zh-CN" sz="2000" i="1">
                                <a:latin typeface="Cambria Math" panose="02040503050406030204" pitchFamily="18" charset="0"/>
                              </a:rPr>
                              <m:t>𝑗</m:t>
                            </m:r>
                          </m:sub>
                        </m:sSub>
                      </m:e>
                    </m:nary>
                  </m:oMath>
                </a14:m>
                <a:r>
                  <a:rPr lang="zh-CN" altLang="en-US" sz="2000" dirty="0" smtClean="0"/>
                  <a:t>个降到</a:t>
                </a:r>
                <a14:m>
                  <m:oMath xmlns:m="http://schemas.openxmlformats.org/officeDocument/2006/math">
                    <m:r>
                      <a:rPr lang="zh-CN" altLang="en-US" sz="2000" b="0" i="1" smtClean="0">
                        <a:latin typeface="Cambria Math" panose="02040503050406030204" pitchFamily="18" charset="0"/>
                      </a:rPr>
                      <m:t>（</m:t>
                    </m:r>
                    <m:r>
                      <a:rPr lang="en-US" altLang="zh-CN" sz="2000" i="1">
                        <a:latin typeface="Cambria Math" panose="02040503050406030204" pitchFamily="18" charset="0"/>
                      </a:rPr>
                      <m:t>𝐾</m:t>
                    </m:r>
                    <m:r>
                      <a:rPr lang="en-US" altLang="zh-CN" sz="2000" b="0" i="1" smtClean="0">
                        <a:latin typeface="Cambria Math" panose="02040503050406030204" pitchFamily="18" charset="0"/>
                      </a:rPr>
                      <m:t>−1</m:t>
                    </m:r>
                    <m:r>
                      <a:rPr lang="zh-CN" altLang="en-US" sz="2000" b="0" i="1" smtClean="0">
                        <a:latin typeface="Cambria Math" panose="02040503050406030204" pitchFamily="18" charset="0"/>
                      </a:rPr>
                      <m:t>）</m:t>
                    </m:r>
                    <m:nary>
                      <m:naryPr>
                        <m:chr m:val="∑"/>
                        <m:limLoc m:val="subSup"/>
                        <m:ctrlPr>
                          <a:rPr lang="en-US" altLang="zh-CN" sz="2000" i="1" smtClean="0">
                            <a:latin typeface="Cambria Math" panose="02040503050406030204" pitchFamily="18" charset="0"/>
                          </a:rPr>
                        </m:ctrlPr>
                      </m:naryPr>
                      <m:sub>
                        <m:r>
                          <m:rPr>
                            <m:brk m:alnAt="25"/>
                          </m:rP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𝑛</m:t>
                        </m:r>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𝑆</m:t>
                            </m:r>
                          </m:e>
                          <m:sub>
                            <m:r>
                              <a:rPr lang="en-US" altLang="zh-CN" sz="2000" i="1">
                                <a:latin typeface="Cambria Math" panose="02040503050406030204" pitchFamily="18" charset="0"/>
                              </a:rPr>
                              <m:t>𝑗</m:t>
                            </m:r>
                          </m:sub>
                        </m:sSub>
                      </m:e>
                    </m:nary>
                  </m:oMath>
                </a14:m>
                <a:r>
                  <a:rPr lang="zh-CN" altLang="en-US" sz="2000" dirty="0" smtClean="0"/>
                  <a:t>。下面我们在这一假设下，考</a:t>
                </a:r>
                <a:r>
                  <a:rPr lang="zh-CN" altLang="en-US" sz="2000" dirty="0"/>
                  <a:t>察如何进行贝叶斯分</a:t>
                </a:r>
                <a:r>
                  <a:rPr lang="zh-CN" altLang="en-US" sz="2000" dirty="0" smtClean="0"/>
                  <a:t>类。</a:t>
                </a:r>
                <a:endParaRPr lang="en-US" altLang="zh-CN" sz="2000" dirty="0" smtClean="0"/>
              </a:p>
              <a:p>
                <a:endParaRPr lang="en-US" altLang="zh-CN" sz="2000" dirty="0" smtClean="0"/>
              </a:p>
              <a:p>
                <a:endParaRPr lang="zh-CN" altLang="en-US" sz="2000" dirty="0"/>
              </a:p>
            </p:txBody>
          </p:sp>
        </mc:Choice>
        <mc:Fallback>
          <p:sp>
            <p:nvSpPr>
              <p:cNvPr id="2" name="文本占位符 1"/>
              <p:cNvSpPr>
                <a:spLocks noGrp="1" noRot="1" noChangeAspect="1" noMove="1" noResize="1" noEditPoints="1" noAdjustHandles="1" noChangeArrowheads="1" noChangeShapeType="1" noTextEdit="1"/>
              </p:cNvSpPr>
              <p:nvPr>
                <p:ph type="body" sz="quarter" idx="10"/>
              </p:nvPr>
            </p:nvSpPr>
            <p:spPr>
              <a:xfrm>
                <a:off x="323528" y="980728"/>
                <a:ext cx="8496300" cy="5543897"/>
              </a:xfrm>
              <a:blipFill rotWithShape="0">
                <a:blip r:embed="rId2"/>
                <a:stretch>
                  <a:fillRect l="-646" t="-660"/>
                </a:stretch>
              </a:blipFill>
            </p:spPr>
            <p:txBody>
              <a:bodyPr/>
              <a:lstStyle/>
              <a:p>
                <a:r>
                  <a:rPr lang="zh-CN" altLang="en-US">
                    <a:noFill/>
                  </a:rPr>
                  <a:t> </a:t>
                </a:r>
              </a:p>
            </p:txBody>
          </p:sp>
        </mc:Fallback>
      </mc:AlternateContent>
      <p:sp>
        <p:nvSpPr>
          <p:cNvPr id="3" name="文本占位符 2"/>
          <p:cNvSpPr>
            <a:spLocks noGrp="1"/>
          </p:cNvSpPr>
          <p:nvPr>
            <p:ph type="body" sz="quarter" idx="11"/>
          </p:nvPr>
        </p:nvSpPr>
        <p:spPr/>
        <p:txBody>
          <a:bodyPr/>
          <a:lstStyle/>
          <a:p>
            <a:r>
              <a:rPr lang="zh-CN" altLang="en-US" dirty="0" smtClean="0"/>
              <a:t>朴素贝叶斯分</a:t>
            </a:r>
            <a:r>
              <a:rPr lang="zh-CN" altLang="en-US" dirty="0" smtClean="0"/>
              <a:t>类：</a:t>
            </a:r>
            <a:r>
              <a:rPr lang="zh-CN" altLang="en-US" dirty="0" smtClean="0"/>
              <a:t>判别规则</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415" y="2936686"/>
            <a:ext cx="8138050" cy="3732674"/>
          </a:xfrm>
          <a:prstGeom prst="rect">
            <a:avLst/>
          </a:prstGeom>
        </p:spPr>
      </p:pic>
    </p:spTree>
    <p:extLst>
      <p:ext uri="{BB962C8B-B14F-4D97-AF65-F5344CB8AC3E}">
        <p14:creationId xmlns:p14="http://schemas.microsoft.com/office/powerpoint/2010/main" val="3402020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5"/>
          <p:cNvSpPr>
            <a:spLocks noChangeArrowheads="1"/>
          </p:cNvSpPr>
          <p:nvPr/>
        </p:nvSpPr>
        <p:spPr bwMode="auto">
          <a:xfrm>
            <a:off x="379413" y="348954"/>
            <a:ext cx="1720641"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r>
              <a:rPr lang="zh-CN" altLang="en-US" sz="2400" dirty="0">
                <a:solidFill>
                  <a:srgbClr val="0070C0"/>
                </a:solidFill>
                <a:latin typeface="Times New Roman" panose="02020603050405020304" pitchFamily="18" charset="0"/>
              </a:rPr>
              <a:t>补充</a:t>
            </a:r>
            <a:r>
              <a:rPr lang="zh-CN" altLang="en-US" sz="2400" dirty="0" smtClean="0">
                <a:solidFill>
                  <a:srgbClr val="0070C0"/>
                </a:solidFill>
                <a:latin typeface="Times New Roman" panose="02020603050405020304" pitchFamily="18" charset="0"/>
              </a:rPr>
              <a:t>说明：</a:t>
            </a:r>
            <a:endParaRPr lang="zh-CN" altLang="en-US" sz="2400" dirty="0">
              <a:solidFill>
                <a:srgbClr val="0070C0"/>
              </a:solidFill>
              <a:latin typeface="Times New Roman" panose="02020603050405020304" pitchFamily="18" charset="0"/>
            </a:endParaRPr>
          </a:p>
        </p:txBody>
      </p:sp>
      <p:sp>
        <p:nvSpPr>
          <p:cNvPr id="3" name="Rectangle 9"/>
          <p:cNvSpPr>
            <a:spLocks noChangeArrowheads="1"/>
          </p:cNvSpPr>
          <p:nvPr/>
        </p:nvSpPr>
        <p:spPr bwMode="auto">
          <a:xfrm>
            <a:off x="250377" y="789227"/>
            <a:ext cx="8658673" cy="6096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t" anchorCtr="0">
            <a:spAutoFit/>
          </a:bodyPr>
          <a:lstStyle>
            <a:lvl1pPr indent="121920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0" eaLnBrk="0" hangingPunct="0">
              <a:lnSpc>
                <a:spcPct val="125000"/>
              </a:lnSpc>
            </a:pPr>
            <a:r>
              <a:rPr lang="zh-CN" altLang="en-US" sz="2400" dirty="0">
                <a:solidFill>
                  <a:srgbClr val="000000"/>
                </a:solidFill>
                <a:latin typeface="Times New Roman" panose="02020603050405020304" pitchFamily="18" charset="0"/>
              </a:rPr>
              <a:t>（</a:t>
            </a:r>
            <a:r>
              <a:rPr lang="en-US" altLang="zh-CN" sz="2400" dirty="0">
                <a:solidFill>
                  <a:srgbClr val="000000"/>
                </a:solidFill>
                <a:latin typeface="Times New Roman" panose="02020603050405020304" pitchFamily="18" charset="0"/>
              </a:rPr>
              <a:t>1</a:t>
            </a:r>
            <a:r>
              <a:rPr lang="zh-CN" altLang="en-US" sz="2400" dirty="0" smtClean="0">
                <a:solidFill>
                  <a:srgbClr val="000000"/>
                </a:solidFill>
                <a:latin typeface="Times New Roman" panose="02020603050405020304" pitchFamily="18" charset="0"/>
              </a:rPr>
              <a:t>）对固定的</a:t>
            </a:r>
            <a:r>
              <a:rPr lang="en-US" altLang="zh-CN" sz="2400" i="1" dirty="0" smtClean="0">
                <a:solidFill>
                  <a:srgbClr val="000000"/>
                </a:solidFill>
                <a:latin typeface="Times New Roman" panose="02020603050405020304" pitchFamily="18" charset="0"/>
              </a:rPr>
              <a:t>B</a:t>
            </a:r>
            <a:r>
              <a:rPr lang="zh-CN" altLang="en-US" sz="2400" dirty="0" smtClean="0">
                <a:solidFill>
                  <a:srgbClr val="000000"/>
                </a:solidFill>
                <a:latin typeface="Times New Roman" panose="02020603050405020304" pitchFamily="18" charset="0"/>
              </a:rPr>
              <a:t>，只要</a:t>
            </a:r>
            <a:r>
              <a:rPr lang="en-US" altLang="zh-CN" sz="2400" i="1" dirty="0">
                <a:solidFill>
                  <a:srgbClr val="000000"/>
                </a:solidFill>
                <a:latin typeface="Times New Roman" panose="02020603050405020304" pitchFamily="18" charset="0"/>
              </a:rPr>
              <a:t>P</a:t>
            </a:r>
            <a:r>
              <a:rPr lang="en-US" altLang="zh-CN" sz="2400" dirty="0">
                <a:solidFill>
                  <a:srgbClr val="000000"/>
                </a:solidFill>
                <a:latin typeface="Times New Roman" panose="02020603050405020304" pitchFamily="18" charset="0"/>
              </a:rPr>
              <a:t>(</a:t>
            </a:r>
            <a:r>
              <a:rPr lang="en-US" altLang="zh-CN" sz="2400" i="1" dirty="0">
                <a:solidFill>
                  <a:srgbClr val="000000"/>
                </a:solidFill>
                <a:latin typeface="Times New Roman" panose="02020603050405020304" pitchFamily="18" charset="0"/>
              </a:rPr>
              <a:t>B</a:t>
            </a:r>
            <a:r>
              <a:rPr lang="en-US" altLang="zh-CN" sz="2400" dirty="0" smtClean="0">
                <a:solidFill>
                  <a:srgbClr val="000000"/>
                </a:solidFill>
                <a:latin typeface="Times New Roman" panose="02020603050405020304" pitchFamily="18" charset="0"/>
              </a:rPr>
              <a:t>)</a:t>
            </a:r>
            <a:r>
              <a:rPr lang="zh-CN" altLang="en-US" sz="2400" dirty="0" smtClean="0">
                <a:solidFill>
                  <a:srgbClr val="000000"/>
                </a:solidFill>
                <a:latin typeface="Times New Roman" panose="02020603050405020304" pitchFamily="18" charset="0"/>
              </a:rPr>
              <a:t>＞</a:t>
            </a:r>
            <a:r>
              <a:rPr lang="en-US" altLang="zh-CN" sz="2400" dirty="0" smtClean="0">
                <a:solidFill>
                  <a:srgbClr val="000000"/>
                </a:solidFill>
                <a:latin typeface="Times New Roman" panose="02020603050405020304" pitchFamily="18" charset="0"/>
              </a:rPr>
              <a:t>0</a:t>
            </a:r>
            <a:r>
              <a:rPr lang="zh-CN" altLang="en-US" sz="2400" dirty="0" smtClean="0">
                <a:solidFill>
                  <a:srgbClr val="000000"/>
                </a:solidFill>
                <a:latin typeface="Times New Roman" panose="02020603050405020304" pitchFamily="18" charset="0"/>
              </a:rPr>
              <a:t>，</a:t>
            </a:r>
            <a:r>
              <a:rPr lang="en-US" altLang="zh-CN" sz="2400" i="1" dirty="0" smtClean="0">
                <a:solidFill>
                  <a:srgbClr val="C00000"/>
                </a:solidFill>
                <a:latin typeface="Times New Roman" panose="02020603050405020304" pitchFamily="18" charset="0"/>
              </a:rPr>
              <a:t>P</a:t>
            </a:r>
            <a:r>
              <a:rPr lang="en-US" altLang="zh-CN" sz="2400" dirty="0" smtClean="0">
                <a:solidFill>
                  <a:srgbClr val="C00000"/>
                </a:solidFill>
                <a:latin typeface="Times New Roman" panose="02020603050405020304" pitchFamily="18" charset="0"/>
              </a:rPr>
              <a:t>(</a:t>
            </a:r>
            <a:r>
              <a:rPr lang="en-US" altLang="zh-CN" sz="2400" i="1" dirty="0">
                <a:solidFill>
                  <a:srgbClr val="C00000"/>
                </a:solidFill>
                <a:latin typeface="Times New Roman" panose="02020603050405020304" pitchFamily="18" charset="0"/>
              </a:rPr>
              <a:t>·</a:t>
            </a:r>
            <a:r>
              <a:rPr lang="en-US" altLang="zh-CN" sz="2400" i="1" dirty="0" smtClean="0">
                <a:solidFill>
                  <a:srgbClr val="C00000"/>
                </a:solidFill>
                <a:latin typeface="Times New Roman" panose="02020603050405020304" pitchFamily="18" charset="0"/>
              </a:rPr>
              <a:t>|B</a:t>
            </a:r>
            <a:r>
              <a:rPr lang="en-US" altLang="zh-CN" sz="2400" dirty="0" smtClean="0">
                <a:solidFill>
                  <a:srgbClr val="C00000"/>
                </a:solidFill>
                <a:latin typeface="Times New Roman" panose="02020603050405020304" pitchFamily="18" charset="0"/>
              </a:rPr>
              <a:t>)</a:t>
            </a:r>
            <a:r>
              <a:rPr lang="zh-CN" altLang="en-US" sz="2400" dirty="0">
                <a:solidFill>
                  <a:srgbClr val="000000"/>
                </a:solidFill>
                <a:latin typeface="Times New Roman" panose="02020603050405020304" pitchFamily="18" charset="0"/>
              </a:rPr>
              <a:t> </a:t>
            </a:r>
            <a:r>
              <a:rPr lang="zh-CN" altLang="en-US" sz="2400" dirty="0" smtClean="0">
                <a:solidFill>
                  <a:srgbClr val="000000"/>
                </a:solidFill>
                <a:latin typeface="Times New Roman" panose="02020603050405020304" pitchFamily="18" charset="0"/>
              </a:rPr>
              <a:t>也是一个概率测度，满足概率公理。</a:t>
            </a:r>
            <a:endParaRPr lang="en-US" altLang="zh-CN" sz="2400" dirty="0" smtClean="0">
              <a:solidFill>
                <a:srgbClr val="000000"/>
              </a:solidFill>
              <a:latin typeface="Times New Roman" panose="02020603050405020304" pitchFamily="18" charset="0"/>
            </a:endParaRPr>
          </a:p>
          <a:p>
            <a:pPr indent="0" eaLnBrk="0" hangingPunct="0">
              <a:lnSpc>
                <a:spcPct val="125000"/>
              </a:lnSpc>
            </a:pPr>
            <a:r>
              <a:rPr lang="en-US" altLang="zh-CN" sz="2400" i="1" dirty="0" smtClean="0">
                <a:solidFill>
                  <a:srgbClr val="000000"/>
                </a:solidFill>
                <a:latin typeface="Times New Roman" panose="02020603050405020304" pitchFamily="18" charset="0"/>
              </a:rPr>
              <a:t>		P</a:t>
            </a:r>
            <a:r>
              <a:rPr lang="en-US" altLang="zh-CN" sz="2400" dirty="0" smtClean="0">
                <a:solidFill>
                  <a:srgbClr val="000000"/>
                </a:solidFill>
                <a:latin typeface="Times New Roman" panose="02020603050405020304" pitchFamily="18" charset="0"/>
              </a:rPr>
              <a:t>(</a:t>
            </a:r>
            <a:r>
              <a:rPr lang="en-US" altLang="zh-CN" sz="2400" i="1" dirty="0" smtClean="0">
                <a:solidFill>
                  <a:srgbClr val="000000"/>
                </a:solidFill>
                <a:latin typeface="Times New Roman" panose="02020603050405020304" pitchFamily="18" charset="0"/>
              </a:rPr>
              <a:t>A</a:t>
            </a:r>
            <a:r>
              <a:rPr lang="en-US" altLang="zh-CN" sz="2400" i="1" baseline="-25000" dirty="0" smtClean="0">
                <a:solidFill>
                  <a:srgbClr val="000000"/>
                </a:solidFill>
                <a:latin typeface="Times New Roman" panose="02020603050405020304" pitchFamily="18" charset="0"/>
              </a:rPr>
              <a:t>1</a:t>
            </a:r>
            <a:r>
              <a:rPr lang="en-US" altLang="zh-CN" sz="2400" i="1" dirty="0" smtClean="0">
                <a:solidFill>
                  <a:srgbClr val="000000"/>
                </a:solidFill>
                <a:latin typeface="Times New Roman" panose="02020603050405020304" pitchFamily="18" charset="0"/>
              </a:rPr>
              <a:t>A</a:t>
            </a:r>
            <a:r>
              <a:rPr lang="en-US" altLang="zh-CN" sz="2400" i="1" baseline="-25000" dirty="0" smtClean="0">
                <a:solidFill>
                  <a:srgbClr val="000000"/>
                </a:solidFill>
                <a:latin typeface="Times New Roman" panose="02020603050405020304" pitchFamily="18" charset="0"/>
              </a:rPr>
              <a:t>2</a:t>
            </a:r>
            <a:r>
              <a:rPr lang="en-US" altLang="zh-CN" sz="2400" i="1" dirty="0" smtClean="0">
                <a:solidFill>
                  <a:srgbClr val="000000"/>
                </a:solidFill>
                <a:latin typeface="Times New Roman" panose="02020603050405020304" pitchFamily="18" charset="0"/>
              </a:rPr>
              <a:t>|B</a:t>
            </a:r>
            <a:r>
              <a:rPr lang="en-US" altLang="zh-CN" sz="2400" dirty="0">
                <a:solidFill>
                  <a:srgbClr val="000000"/>
                </a:solidFill>
                <a:latin typeface="Times New Roman" panose="02020603050405020304" pitchFamily="18" charset="0"/>
              </a:rPr>
              <a:t>)= </a:t>
            </a:r>
            <a:r>
              <a:rPr lang="en-US" altLang="zh-CN" sz="2400" i="1" dirty="0" smtClean="0">
                <a:solidFill>
                  <a:srgbClr val="000000"/>
                </a:solidFill>
                <a:latin typeface="Times New Roman" panose="02020603050405020304" pitchFamily="18" charset="0"/>
              </a:rPr>
              <a:t>P</a:t>
            </a:r>
            <a:r>
              <a:rPr lang="en-US" altLang="zh-CN" sz="2400" dirty="0" smtClean="0">
                <a:solidFill>
                  <a:srgbClr val="000000"/>
                </a:solidFill>
                <a:latin typeface="Times New Roman" panose="02020603050405020304" pitchFamily="18" charset="0"/>
              </a:rPr>
              <a:t>(</a:t>
            </a:r>
            <a:r>
              <a:rPr lang="en-US" altLang="zh-CN" sz="2400" i="1" dirty="0" smtClean="0">
                <a:solidFill>
                  <a:srgbClr val="000000"/>
                </a:solidFill>
                <a:latin typeface="Times New Roman" panose="02020603050405020304" pitchFamily="18" charset="0"/>
              </a:rPr>
              <a:t>A</a:t>
            </a:r>
            <a:r>
              <a:rPr lang="en-US" altLang="zh-CN" sz="2400" i="1" baseline="-25000" dirty="0" smtClean="0">
                <a:solidFill>
                  <a:srgbClr val="000000"/>
                </a:solidFill>
                <a:latin typeface="Times New Roman" panose="02020603050405020304" pitchFamily="18" charset="0"/>
              </a:rPr>
              <a:t>2</a:t>
            </a:r>
            <a:r>
              <a:rPr lang="en-US" altLang="zh-CN" sz="2400" dirty="0">
                <a:solidFill>
                  <a:srgbClr val="000000"/>
                </a:solidFill>
                <a:latin typeface="Times New Roman" panose="02020603050405020304" pitchFamily="18" charset="0"/>
              </a:rPr>
              <a:t>|</a:t>
            </a:r>
            <a:r>
              <a:rPr lang="en-US" altLang="zh-CN" sz="2400" i="1" dirty="0">
                <a:solidFill>
                  <a:srgbClr val="000000"/>
                </a:solidFill>
                <a:latin typeface="Times New Roman" panose="02020603050405020304" pitchFamily="18" charset="0"/>
              </a:rPr>
              <a:t>B</a:t>
            </a:r>
            <a:r>
              <a:rPr lang="en-US" altLang="zh-CN" sz="2400" dirty="0" smtClean="0">
                <a:solidFill>
                  <a:srgbClr val="000000"/>
                </a:solidFill>
                <a:latin typeface="Times New Roman" panose="02020603050405020304" pitchFamily="18" charset="0"/>
              </a:rPr>
              <a:t>) </a:t>
            </a:r>
            <a:r>
              <a:rPr lang="en-US" altLang="zh-CN" sz="2400" i="1" dirty="0" smtClean="0">
                <a:solidFill>
                  <a:srgbClr val="000000"/>
                </a:solidFill>
                <a:latin typeface="Times New Roman" panose="02020603050405020304" pitchFamily="18" charset="0"/>
              </a:rPr>
              <a:t>P</a:t>
            </a:r>
            <a:r>
              <a:rPr lang="en-US" altLang="zh-CN" sz="2400" dirty="0" smtClean="0">
                <a:solidFill>
                  <a:srgbClr val="000000"/>
                </a:solidFill>
                <a:latin typeface="Times New Roman" panose="02020603050405020304" pitchFamily="18" charset="0"/>
              </a:rPr>
              <a:t>(</a:t>
            </a:r>
            <a:r>
              <a:rPr lang="en-US" altLang="zh-CN" sz="2400" i="1" dirty="0" smtClean="0">
                <a:solidFill>
                  <a:srgbClr val="000000"/>
                </a:solidFill>
                <a:latin typeface="Times New Roman" panose="02020603050405020304" pitchFamily="18" charset="0"/>
              </a:rPr>
              <a:t>A</a:t>
            </a:r>
            <a:r>
              <a:rPr lang="en-US" altLang="zh-CN" sz="2400" i="1" baseline="-25000" dirty="0" smtClean="0">
                <a:solidFill>
                  <a:srgbClr val="000000"/>
                </a:solidFill>
                <a:latin typeface="Times New Roman" panose="02020603050405020304" pitchFamily="18" charset="0"/>
              </a:rPr>
              <a:t>1</a:t>
            </a:r>
            <a:r>
              <a:rPr lang="en-US" altLang="zh-CN" sz="2400" dirty="0" smtClean="0">
                <a:solidFill>
                  <a:srgbClr val="000000"/>
                </a:solidFill>
                <a:latin typeface="Times New Roman" panose="02020603050405020304" pitchFamily="18" charset="0"/>
              </a:rPr>
              <a:t>|</a:t>
            </a:r>
            <a:r>
              <a:rPr lang="en-US" altLang="zh-CN" sz="2400" i="1" dirty="0" smtClean="0">
                <a:solidFill>
                  <a:srgbClr val="000000"/>
                </a:solidFill>
                <a:latin typeface="Times New Roman" panose="02020603050405020304" pitchFamily="18" charset="0"/>
              </a:rPr>
              <a:t>A</a:t>
            </a:r>
            <a:r>
              <a:rPr lang="en-US" altLang="zh-CN" sz="2400" i="1" baseline="-25000" dirty="0" smtClean="0">
                <a:solidFill>
                  <a:srgbClr val="000000"/>
                </a:solidFill>
                <a:latin typeface="Times New Roman" panose="02020603050405020304" pitchFamily="18" charset="0"/>
              </a:rPr>
              <a:t>2</a:t>
            </a:r>
            <a:r>
              <a:rPr lang="en-US" altLang="zh-CN" sz="2400" i="1" dirty="0" smtClean="0">
                <a:solidFill>
                  <a:srgbClr val="000000"/>
                </a:solidFill>
                <a:latin typeface="Times New Roman" panose="02020603050405020304" pitchFamily="18" charset="0"/>
              </a:rPr>
              <a:t>B</a:t>
            </a:r>
            <a:r>
              <a:rPr lang="en-US" altLang="zh-CN" sz="2400" dirty="0">
                <a:solidFill>
                  <a:srgbClr val="000000"/>
                </a:solidFill>
                <a:latin typeface="Times New Roman" panose="02020603050405020304" pitchFamily="18" charset="0"/>
              </a:rPr>
              <a:t>) </a:t>
            </a:r>
            <a:endParaRPr lang="en-US" altLang="zh-CN" sz="2400" dirty="0" smtClean="0">
              <a:solidFill>
                <a:srgbClr val="000000"/>
              </a:solidFill>
              <a:latin typeface="Times New Roman" panose="02020603050405020304" pitchFamily="18" charset="0"/>
            </a:endParaRPr>
          </a:p>
          <a:p>
            <a:pPr indent="0" eaLnBrk="0" hangingPunct="0">
              <a:lnSpc>
                <a:spcPct val="125000"/>
              </a:lnSpc>
            </a:pPr>
            <a:r>
              <a:rPr lang="zh-CN" altLang="en-US" sz="2400" dirty="0" smtClean="0">
                <a:solidFill>
                  <a:srgbClr val="000000"/>
                </a:solidFill>
                <a:latin typeface="Times New Roman" panose="02020603050405020304" pitchFamily="18" charset="0"/>
              </a:rPr>
              <a:t>（</a:t>
            </a:r>
            <a:r>
              <a:rPr lang="en-US" altLang="zh-CN" sz="2400" dirty="0" smtClean="0">
                <a:solidFill>
                  <a:srgbClr val="000000"/>
                </a:solidFill>
                <a:latin typeface="Times New Roman" panose="02020603050405020304" pitchFamily="18" charset="0"/>
              </a:rPr>
              <a:t>2</a:t>
            </a:r>
            <a:r>
              <a:rPr lang="zh-CN" altLang="en-US" sz="2400" dirty="0" smtClean="0">
                <a:solidFill>
                  <a:srgbClr val="000000"/>
                </a:solidFill>
                <a:latin typeface="Times New Roman" panose="02020603050405020304" pitchFamily="18" charset="0"/>
              </a:rPr>
              <a:t>）对贝叶斯定理的解释</a:t>
            </a:r>
            <a:endParaRPr lang="en-US" altLang="zh-CN" sz="2400" dirty="0" smtClean="0">
              <a:solidFill>
                <a:srgbClr val="000000"/>
              </a:solidFill>
              <a:latin typeface="Times New Roman" panose="02020603050405020304" pitchFamily="18" charset="0"/>
            </a:endParaRPr>
          </a:p>
          <a:p>
            <a:pPr indent="0" eaLnBrk="0" hangingPunct="0">
              <a:lnSpc>
                <a:spcPct val="125000"/>
              </a:lnSpc>
            </a:pPr>
            <a:endParaRPr lang="en-US" altLang="zh-CN" sz="2400" dirty="0">
              <a:solidFill>
                <a:srgbClr val="000000"/>
              </a:solidFill>
              <a:latin typeface="Times New Roman" panose="02020603050405020304" pitchFamily="18" charset="0"/>
            </a:endParaRPr>
          </a:p>
          <a:p>
            <a:pPr indent="0" eaLnBrk="0" hangingPunct="0">
              <a:lnSpc>
                <a:spcPct val="125000"/>
              </a:lnSpc>
            </a:pPr>
            <a:endParaRPr lang="en-US" altLang="zh-CN" sz="2400" dirty="0" smtClean="0">
              <a:solidFill>
                <a:srgbClr val="000000"/>
              </a:solidFill>
              <a:latin typeface="Times New Roman" panose="02020603050405020304" pitchFamily="18" charset="0"/>
            </a:endParaRPr>
          </a:p>
          <a:p>
            <a:pPr indent="0" eaLnBrk="0" hangingPunct="0">
              <a:lnSpc>
                <a:spcPct val="125000"/>
              </a:lnSpc>
            </a:pPr>
            <a:endParaRPr lang="en-US" altLang="zh-CN" sz="2400" dirty="0" smtClean="0">
              <a:solidFill>
                <a:srgbClr val="000000"/>
              </a:solidFill>
              <a:latin typeface="Times New Roman" panose="02020603050405020304" pitchFamily="18" charset="0"/>
            </a:endParaRPr>
          </a:p>
          <a:p>
            <a:pPr indent="0" eaLnBrk="0" hangingPunct="0">
              <a:lnSpc>
                <a:spcPct val="125000"/>
              </a:lnSpc>
            </a:pPr>
            <a:r>
              <a:rPr lang="zh-CN" altLang="en-US" sz="2400" dirty="0" smtClean="0">
                <a:solidFill>
                  <a:srgbClr val="000000"/>
                </a:solidFill>
                <a:latin typeface="Times New Roman" panose="02020603050405020304" pitchFamily="18" charset="0"/>
              </a:rPr>
              <a:t>        如果把</a:t>
            </a:r>
            <a:r>
              <a:rPr lang="en-US" altLang="zh-CN" sz="2400" b="1" i="1" dirty="0" smtClean="0">
                <a:solidFill>
                  <a:srgbClr val="C00000"/>
                </a:solidFill>
                <a:latin typeface="Times New Roman" panose="02020603050405020304" pitchFamily="18" charset="0"/>
              </a:rPr>
              <a:t>B</a:t>
            </a:r>
            <a:r>
              <a:rPr lang="zh-CN" altLang="en-US" sz="2400" dirty="0" smtClean="0">
                <a:solidFill>
                  <a:srgbClr val="000000"/>
                </a:solidFill>
                <a:latin typeface="Times New Roman" panose="02020603050405020304" pitchFamily="18" charset="0"/>
              </a:rPr>
              <a:t>视为某事件的观察</a:t>
            </a:r>
            <a:r>
              <a:rPr lang="zh-CN" altLang="en-US" sz="2400" b="1" dirty="0" smtClean="0">
                <a:solidFill>
                  <a:srgbClr val="C00000"/>
                </a:solidFill>
                <a:latin typeface="Times New Roman" panose="02020603050405020304" pitchFamily="18" charset="0"/>
              </a:rPr>
              <a:t>结果</a:t>
            </a:r>
            <a:r>
              <a:rPr lang="zh-CN" altLang="en-US" sz="2400" dirty="0" smtClean="0">
                <a:solidFill>
                  <a:srgbClr val="000000"/>
                </a:solidFill>
                <a:latin typeface="Times New Roman" panose="02020603050405020304" pitchFamily="18" charset="0"/>
              </a:rPr>
              <a:t>（或</a:t>
            </a:r>
            <a:r>
              <a:rPr lang="zh-CN" altLang="en-US" sz="2400" b="1" dirty="0">
                <a:solidFill>
                  <a:srgbClr val="C00000"/>
                </a:solidFill>
                <a:latin typeface="Times New Roman" panose="02020603050405020304" pitchFamily="18" charset="0"/>
              </a:rPr>
              <a:t>事件</a:t>
            </a:r>
            <a:r>
              <a:rPr lang="zh-CN" altLang="en-US" sz="2400" b="1" dirty="0" smtClean="0">
                <a:solidFill>
                  <a:srgbClr val="C00000"/>
                </a:solidFill>
                <a:latin typeface="Times New Roman" panose="02020603050405020304" pitchFamily="18" charset="0"/>
              </a:rPr>
              <a:t>证据</a:t>
            </a:r>
            <a:r>
              <a:rPr lang="zh-CN" altLang="en-US" sz="2400" dirty="0" smtClean="0">
                <a:solidFill>
                  <a:srgbClr val="000000"/>
                </a:solidFill>
                <a:latin typeface="Times New Roman" panose="02020603050405020304" pitchFamily="18" charset="0"/>
              </a:rPr>
              <a:t>），各个</a:t>
            </a:r>
            <a:r>
              <a:rPr lang="en-US" altLang="zh-CN" sz="2400" b="1" i="1" dirty="0" smtClean="0">
                <a:solidFill>
                  <a:srgbClr val="C00000"/>
                </a:solidFill>
                <a:latin typeface="Times New Roman" panose="02020603050405020304" pitchFamily="18" charset="0"/>
              </a:rPr>
              <a:t>A</a:t>
            </a:r>
            <a:r>
              <a:rPr lang="en-US" altLang="zh-CN" sz="2400" b="1" i="1" baseline="-25000" dirty="0" smtClean="0">
                <a:solidFill>
                  <a:srgbClr val="C00000"/>
                </a:solidFill>
                <a:latin typeface="Times New Roman" panose="02020603050405020304" pitchFamily="18" charset="0"/>
              </a:rPr>
              <a:t>i</a:t>
            </a:r>
            <a:r>
              <a:rPr lang="zh-CN" altLang="en-US" sz="2400" dirty="0" smtClean="0">
                <a:solidFill>
                  <a:srgbClr val="000000"/>
                </a:solidFill>
                <a:latin typeface="Times New Roman" panose="02020603050405020304" pitchFamily="18" charset="0"/>
              </a:rPr>
              <a:t>视为事件可能的互斥且充分的</a:t>
            </a:r>
            <a:r>
              <a:rPr lang="zh-CN" altLang="en-US" sz="2400" b="1" dirty="0" smtClean="0">
                <a:solidFill>
                  <a:srgbClr val="C00000"/>
                </a:solidFill>
                <a:latin typeface="Times New Roman" panose="02020603050405020304" pitchFamily="18" charset="0"/>
              </a:rPr>
              <a:t>原因</a:t>
            </a:r>
            <a:r>
              <a:rPr lang="zh-CN" altLang="en-US" sz="2400" dirty="0" smtClean="0">
                <a:solidFill>
                  <a:srgbClr val="000000"/>
                </a:solidFill>
                <a:latin typeface="Times New Roman" panose="02020603050405020304" pitchFamily="18" charset="0"/>
              </a:rPr>
              <a:t>之一，则</a:t>
            </a:r>
            <a:r>
              <a:rPr lang="en-US" altLang="zh-CN" sz="2400" b="1" i="1" dirty="0" smtClean="0">
                <a:solidFill>
                  <a:srgbClr val="C00000"/>
                </a:solidFill>
                <a:latin typeface="Times New Roman" panose="02020603050405020304" pitchFamily="18" charset="0"/>
              </a:rPr>
              <a:t>P</a:t>
            </a:r>
            <a:r>
              <a:rPr lang="en-US" altLang="zh-CN" sz="2400" b="1" dirty="0" smtClean="0">
                <a:solidFill>
                  <a:srgbClr val="C00000"/>
                </a:solidFill>
                <a:latin typeface="Times New Roman" panose="02020603050405020304" pitchFamily="18" charset="0"/>
              </a:rPr>
              <a:t>(</a:t>
            </a:r>
            <a:r>
              <a:rPr lang="en-US" altLang="zh-CN" sz="2400" b="1" i="1" dirty="0" smtClean="0">
                <a:solidFill>
                  <a:srgbClr val="C00000"/>
                </a:solidFill>
                <a:latin typeface="Times New Roman" panose="02020603050405020304" pitchFamily="18" charset="0"/>
              </a:rPr>
              <a:t>A</a:t>
            </a:r>
            <a:r>
              <a:rPr lang="en-US" altLang="zh-CN" sz="2400" b="1" i="1" baseline="-25000" dirty="0" smtClean="0">
                <a:solidFill>
                  <a:srgbClr val="C00000"/>
                </a:solidFill>
                <a:latin typeface="Times New Roman" panose="02020603050405020304" pitchFamily="18" charset="0"/>
              </a:rPr>
              <a:t>i</a:t>
            </a:r>
            <a:r>
              <a:rPr lang="en-US" altLang="zh-CN" sz="2400" b="1" dirty="0" smtClean="0">
                <a:solidFill>
                  <a:srgbClr val="C00000"/>
                </a:solidFill>
                <a:latin typeface="Times New Roman" panose="02020603050405020304" pitchFamily="18" charset="0"/>
              </a:rPr>
              <a:t>)</a:t>
            </a:r>
            <a:r>
              <a:rPr lang="zh-CN" altLang="en-US" sz="2400" dirty="0" smtClean="0">
                <a:solidFill>
                  <a:srgbClr val="000000"/>
                </a:solidFill>
                <a:latin typeface="Times New Roman" panose="02020603050405020304" pitchFamily="18" charset="0"/>
              </a:rPr>
              <a:t>称为</a:t>
            </a:r>
            <a:r>
              <a:rPr lang="zh-CN" altLang="en-US" sz="2400" b="1" dirty="0" smtClean="0">
                <a:solidFill>
                  <a:srgbClr val="C00000"/>
                </a:solidFill>
                <a:latin typeface="Times New Roman" panose="02020603050405020304" pitchFamily="18" charset="0"/>
              </a:rPr>
              <a:t>原因</a:t>
            </a:r>
            <a:r>
              <a:rPr lang="en-US" altLang="zh-CN" sz="2400" b="1" i="1" dirty="0">
                <a:solidFill>
                  <a:srgbClr val="C00000"/>
                </a:solidFill>
                <a:latin typeface="Times New Roman" panose="02020603050405020304" pitchFamily="18" charset="0"/>
              </a:rPr>
              <a:t>A</a:t>
            </a:r>
            <a:r>
              <a:rPr lang="en-US" altLang="zh-CN" sz="2400" b="1" i="1" baseline="-25000" dirty="0">
                <a:solidFill>
                  <a:srgbClr val="C00000"/>
                </a:solidFill>
                <a:latin typeface="Times New Roman" panose="02020603050405020304" pitchFamily="18" charset="0"/>
              </a:rPr>
              <a:t>i</a:t>
            </a:r>
            <a:r>
              <a:rPr lang="zh-CN" altLang="en-US" sz="2400" b="1" dirty="0" smtClean="0">
                <a:solidFill>
                  <a:srgbClr val="C00000"/>
                </a:solidFill>
                <a:latin typeface="Times New Roman" panose="02020603050405020304" pitchFamily="18" charset="0"/>
              </a:rPr>
              <a:t>的先验概率</a:t>
            </a:r>
            <a:r>
              <a:rPr lang="en-US" altLang="zh-CN" sz="2400" b="1" dirty="0" smtClean="0">
                <a:solidFill>
                  <a:srgbClr val="C00000"/>
                </a:solidFill>
                <a:latin typeface="Times New Roman" panose="02020603050405020304" pitchFamily="18" charset="0"/>
              </a:rPr>
              <a:t>——</a:t>
            </a:r>
            <a:r>
              <a:rPr lang="zh-CN" altLang="en-US" sz="2400" b="1" dirty="0" smtClean="0">
                <a:solidFill>
                  <a:srgbClr val="C00000"/>
                </a:solidFill>
                <a:latin typeface="Times New Roman" panose="02020603050405020304" pitchFamily="18" charset="0"/>
              </a:rPr>
              <a:t>未获得观察结果前，对原因</a:t>
            </a:r>
            <a:r>
              <a:rPr lang="en-US" altLang="zh-CN" sz="2400" b="1" i="1" dirty="0" smtClean="0">
                <a:solidFill>
                  <a:srgbClr val="C00000"/>
                </a:solidFill>
                <a:latin typeface="Times New Roman" panose="02020603050405020304" pitchFamily="18" charset="0"/>
              </a:rPr>
              <a:t>A</a:t>
            </a:r>
            <a:r>
              <a:rPr lang="en-US" altLang="zh-CN" sz="2400" b="1" i="1" baseline="-25000" dirty="0" smtClean="0">
                <a:solidFill>
                  <a:srgbClr val="C00000"/>
                </a:solidFill>
                <a:latin typeface="Times New Roman" panose="02020603050405020304" pitchFamily="18" charset="0"/>
              </a:rPr>
              <a:t>i</a:t>
            </a:r>
            <a:r>
              <a:rPr lang="zh-CN" altLang="en-US" sz="2400" b="1" dirty="0" smtClean="0">
                <a:solidFill>
                  <a:srgbClr val="C00000"/>
                </a:solidFill>
                <a:latin typeface="Times New Roman" panose="02020603050405020304" pitchFamily="18" charset="0"/>
              </a:rPr>
              <a:t>产生结果</a:t>
            </a:r>
            <a:r>
              <a:rPr lang="en-US" altLang="zh-CN" sz="2400" b="1" i="1" dirty="0" smtClean="0">
                <a:solidFill>
                  <a:srgbClr val="C00000"/>
                </a:solidFill>
                <a:latin typeface="Times New Roman" panose="02020603050405020304" pitchFamily="18" charset="0"/>
              </a:rPr>
              <a:t>B</a:t>
            </a:r>
            <a:r>
              <a:rPr lang="zh-CN" altLang="en-US" sz="2400" b="1" dirty="0" smtClean="0">
                <a:solidFill>
                  <a:srgbClr val="C00000"/>
                </a:solidFill>
                <a:latin typeface="Times New Roman" panose="02020603050405020304" pitchFamily="18" charset="0"/>
              </a:rPr>
              <a:t>的概率的认定（根据经验、专业知识等）</a:t>
            </a:r>
            <a:r>
              <a:rPr lang="zh-CN" altLang="en-US" sz="2400" dirty="0" smtClean="0">
                <a:solidFill>
                  <a:srgbClr val="000000"/>
                </a:solidFill>
                <a:latin typeface="Times New Roman" panose="02020603050405020304" pitchFamily="18" charset="0"/>
              </a:rPr>
              <a:t>，而</a:t>
            </a:r>
            <a:r>
              <a:rPr lang="en-US" altLang="zh-CN" sz="2400" i="1" dirty="0" smtClean="0">
                <a:solidFill>
                  <a:srgbClr val="000000"/>
                </a:solidFill>
                <a:latin typeface="Times New Roman" panose="02020603050405020304" pitchFamily="18" charset="0"/>
              </a:rPr>
              <a:t> </a:t>
            </a:r>
            <a:r>
              <a:rPr lang="en-US" altLang="zh-CN" sz="2400" b="1" i="1" dirty="0" smtClean="0">
                <a:solidFill>
                  <a:srgbClr val="C00000"/>
                </a:solidFill>
                <a:latin typeface="Times New Roman" panose="02020603050405020304" pitchFamily="18" charset="0"/>
              </a:rPr>
              <a:t>P</a:t>
            </a:r>
            <a:r>
              <a:rPr lang="en-US" altLang="zh-CN" sz="2400" b="1" dirty="0" smtClean="0">
                <a:solidFill>
                  <a:srgbClr val="C00000"/>
                </a:solidFill>
                <a:latin typeface="Times New Roman" panose="02020603050405020304" pitchFamily="18" charset="0"/>
              </a:rPr>
              <a:t>(</a:t>
            </a:r>
            <a:r>
              <a:rPr lang="en-US" altLang="zh-CN" sz="2400" b="1" i="1" dirty="0" err="1" smtClean="0">
                <a:solidFill>
                  <a:srgbClr val="C00000"/>
                </a:solidFill>
                <a:latin typeface="Times New Roman" panose="02020603050405020304" pitchFamily="18" charset="0"/>
              </a:rPr>
              <a:t>A</a:t>
            </a:r>
            <a:r>
              <a:rPr lang="en-US" altLang="zh-CN" sz="2400" b="1" i="1" baseline="-25000" dirty="0" err="1" smtClean="0">
                <a:solidFill>
                  <a:srgbClr val="C00000"/>
                </a:solidFill>
                <a:latin typeface="Times New Roman" panose="02020603050405020304" pitchFamily="18" charset="0"/>
              </a:rPr>
              <a:t>i</a:t>
            </a:r>
            <a:r>
              <a:rPr lang="en-US" altLang="zh-CN" sz="2400" b="1" i="1" dirty="0" err="1" smtClean="0">
                <a:solidFill>
                  <a:srgbClr val="C00000"/>
                </a:solidFill>
                <a:latin typeface="Times New Roman" panose="02020603050405020304" pitchFamily="18" charset="0"/>
              </a:rPr>
              <a:t>|</a:t>
            </a:r>
            <a:r>
              <a:rPr lang="en-US" altLang="zh-CN" sz="2400" b="1" i="1" dirty="0" err="1">
                <a:solidFill>
                  <a:srgbClr val="C00000"/>
                </a:solidFill>
                <a:latin typeface="Times New Roman" panose="02020603050405020304" pitchFamily="18" charset="0"/>
              </a:rPr>
              <a:t>B</a:t>
            </a:r>
            <a:r>
              <a:rPr lang="en-US" altLang="zh-CN" sz="2400" b="1" dirty="0" smtClean="0">
                <a:solidFill>
                  <a:srgbClr val="C00000"/>
                </a:solidFill>
                <a:latin typeface="Times New Roman" panose="02020603050405020304" pitchFamily="18" charset="0"/>
              </a:rPr>
              <a:t>) </a:t>
            </a:r>
            <a:r>
              <a:rPr lang="zh-CN" altLang="en-US" sz="2400" b="1" dirty="0" smtClean="0">
                <a:solidFill>
                  <a:srgbClr val="C00000"/>
                </a:solidFill>
                <a:latin typeface="Times New Roman" panose="02020603050405020304" pitchFamily="18" charset="0"/>
              </a:rPr>
              <a:t>则</a:t>
            </a:r>
            <a:r>
              <a:rPr lang="zh-CN" altLang="en-US" sz="2400" dirty="0" smtClean="0">
                <a:solidFill>
                  <a:srgbClr val="000000"/>
                </a:solidFill>
                <a:latin typeface="Times New Roman" panose="02020603050405020304" pitchFamily="18" charset="0"/>
              </a:rPr>
              <a:t>称为</a:t>
            </a:r>
            <a:r>
              <a:rPr lang="zh-CN" altLang="en-US" sz="2400" b="1" dirty="0">
                <a:solidFill>
                  <a:srgbClr val="C00000"/>
                </a:solidFill>
                <a:latin typeface="Times New Roman" panose="02020603050405020304" pitchFamily="18" charset="0"/>
              </a:rPr>
              <a:t>原因</a:t>
            </a:r>
            <a:r>
              <a:rPr lang="en-US" altLang="zh-CN" sz="2400" b="1" i="1" dirty="0">
                <a:solidFill>
                  <a:srgbClr val="C00000"/>
                </a:solidFill>
                <a:latin typeface="Times New Roman" panose="02020603050405020304" pitchFamily="18" charset="0"/>
              </a:rPr>
              <a:t>A</a:t>
            </a:r>
            <a:r>
              <a:rPr lang="en-US" altLang="zh-CN" sz="2400" b="1" i="1" baseline="-25000" dirty="0">
                <a:solidFill>
                  <a:srgbClr val="C00000"/>
                </a:solidFill>
                <a:latin typeface="Times New Roman" panose="02020603050405020304" pitchFamily="18" charset="0"/>
              </a:rPr>
              <a:t>i</a:t>
            </a:r>
            <a:r>
              <a:rPr lang="zh-CN" altLang="en-US" sz="2400" b="1" dirty="0" smtClean="0">
                <a:solidFill>
                  <a:srgbClr val="C00000"/>
                </a:solidFill>
                <a:latin typeface="Times New Roman" panose="02020603050405020304" pitchFamily="18" charset="0"/>
              </a:rPr>
              <a:t>的后验概率</a:t>
            </a:r>
            <a:r>
              <a:rPr lang="en-US" altLang="zh-CN" sz="2400" b="1" dirty="0" smtClean="0">
                <a:solidFill>
                  <a:srgbClr val="C00000"/>
                </a:solidFill>
                <a:latin typeface="Times New Roman" panose="02020603050405020304" pitchFamily="18" charset="0"/>
              </a:rPr>
              <a:t>——</a:t>
            </a:r>
            <a:r>
              <a:rPr lang="zh-CN" altLang="en-US" sz="2400" b="1" dirty="0" smtClean="0">
                <a:solidFill>
                  <a:srgbClr val="C00000"/>
                </a:solidFill>
                <a:latin typeface="Times New Roman" panose="02020603050405020304" pitchFamily="18" charset="0"/>
              </a:rPr>
              <a:t>获得观察结果</a:t>
            </a:r>
            <a:r>
              <a:rPr lang="en-US" altLang="zh-CN" sz="2400" b="1" i="1" dirty="0" smtClean="0">
                <a:solidFill>
                  <a:srgbClr val="C00000"/>
                </a:solidFill>
                <a:latin typeface="Times New Roman" panose="02020603050405020304" pitchFamily="18" charset="0"/>
              </a:rPr>
              <a:t>B</a:t>
            </a:r>
            <a:r>
              <a:rPr lang="zh-CN" altLang="en-US" sz="2400" b="1" dirty="0" smtClean="0">
                <a:solidFill>
                  <a:srgbClr val="C00000"/>
                </a:solidFill>
                <a:latin typeface="Times New Roman" panose="02020603050405020304" pitchFamily="18" charset="0"/>
              </a:rPr>
              <a:t>之后，结合先验知识，计算出的对结果</a:t>
            </a:r>
            <a:r>
              <a:rPr lang="en-US" altLang="zh-CN" sz="2400" b="1" i="1" dirty="0" smtClean="0">
                <a:solidFill>
                  <a:srgbClr val="C00000"/>
                </a:solidFill>
                <a:latin typeface="Times New Roman" panose="02020603050405020304" pitchFamily="18" charset="0"/>
              </a:rPr>
              <a:t>B</a:t>
            </a:r>
            <a:r>
              <a:rPr lang="zh-CN" altLang="en-US" sz="2400" b="1" dirty="0" smtClean="0">
                <a:solidFill>
                  <a:srgbClr val="C00000"/>
                </a:solidFill>
                <a:latin typeface="Times New Roman" panose="02020603050405020304" pitchFamily="18" charset="0"/>
              </a:rPr>
              <a:t>是由原因</a:t>
            </a:r>
            <a:r>
              <a:rPr lang="en-US" altLang="zh-CN" sz="2400" b="1" i="1" dirty="0" smtClean="0">
                <a:solidFill>
                  <a:srgbClr val="C00000"/>
                </a:solidFill>
                <a:latin typeface="Times New Roman" panose="02020603050405020304" pitchFamily="18" charset="0"/>
              </a:rPr>
              <a:t>A</a:t>
            </a:r>
            <a:r>
              <a:rPr lang="en-US" altLang="zh-CN" sz="2400" b="1" i="1" baseline="-25000" dirty="0" smtClean="0">
                <a:solidFill>
                  <a:srgbClr val="C00000"/>
                </a:solidFill>
                <a:latin typeface="Times New Roman" panose="02020603050405020304" pitchFamily="18" charset="0"/>
              </a:rPr>
              <a:t>i</a:t>
            </a:r>
            <a:r>
              <a:rPr lang="zh-CN" altLang="en-US" sz="2400" b="1" dirty="0" smtClean="0">
                <a:solidFill>
                  <a:srgbClr val="C00000"/>
                </a:solidFill>
                <a:latin typeface="Times New Roman" panose="02020603050405020304" pitchFamily="18" charset="0"/>
              </a:rPr>
              <a:t>引起的概率。</a:t>
            </a:r>
            <a:endParaRPr lang="zh-CN" altLang="en-US" sz="2400" dirty="0">
              <a:solidFill>
                <a:srgbClr val="000000"/>
              </a:solidFill>
              <a:latin typeface="Times New Roman" panose="02020603050405020304" pitchFamily="18" charset="0"/>
            </a:endParaRPr>
          </a:p>
        </p:txBody>
      </p:sp>
      <p:graphicFrame>
        <p:nvGraphicFramePr>
          <p:cNvPr id="4" name="Object 4"/>
          <p:cNvGraphicFramePr>
            <a:graphicFrameLocks noChangeAspect="1"/>
          </p:cNvGraphicFramePr>
          <p:nvPr/>
        </p:nvGraphicFramePr>
        <p:xfrm>
          <a:off x="1979712" y="2708920"/>
          <a:ext cx="3729038" cy="1244600"/>
        </p:xfrm>
        <a:graphic>
          <a:graphicData uri="http://schemas.openxmlformats.org/presentationml/2006/ole">
            <mc:AlternateContent xmlns:mc="http://schemas.openxmlformats.org/markup-compatibility/2006">
              <mc:Choice xmlns:v="urn:schemas-microsoft-com:vml" Requires="v">
                <p:oleObj spid="_x0000_s51283" name="公式" r:id="rId3" imgW="1777365" imgH="622300" progId="Equation.3">
                  <p:embed/>
                </p:oleObj>
              </mc:Choice>
              <mc:Fallback>
                <p:oleObj name="公式" r:id="rId3" imgW="1777365" imgH="622300" progId="Equation.3">
                  <p:embed/>
                  <p:pic>
                    <p:nvPicPr>
                      <p:cNvPr id="0" name="图片 512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2708920"/>
                        <a:ext cx="3729038" cy="1244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本占位符 1"/>
              <p:cNvSpPr>
                <a:spLocks noGrp="1"/>
              </p:cNvSpPr>
              <p:nvPr>
                <p:ph type="body" sz="quarter" idx="10"/>
              </p:nvPr>
            </p:nvSpPr>
            <p:spPr>
              <a:xfrm>
                <a:off x="323850" y="3140968"/>
                <a:ext cx="8496300" cy="1295425"/>
              </a:xfrm>
            </p:spPr>
            <p:txBody>
              <a:bodyPr/>
              <a:lstStyle/>
              <a:p>
                <a:r>
                  <a:rPr lang="zh-CN" altLang="en-US" sz="2000" dirty="0" smtClean="0"/>
                  <a:t>朴素贝叶斯法需要学习产生数据的概率机制，</a:t>
                </a:r>
                <a:r>
                  <a:rPr lang="zh-CN" altLang="en-US" sz="2000" dirty="0"/>
                  <a:t>故</a:t>
                </a:r>
                <a:r>
                  <a:rPr lang="zh-CN" altLang="en-US" sz="2000" dirty="0" smtClean="0"/>
                  <a:t>属于</a:t>
                </a:r>
                <a:r>
                  <a:rPr lang="zh-CN" altLang="en-US" sz="2000" b="1" dirty="0" smtClean="0">
                    <a:solidFill>
                      <a:srgbClr val="0070C0"/>
                    </a:solidFill>
                  </a:rPr>
                  <a:t>生成式模型</a:t>
                </a:r>
                <a:r>
                  <a:rPr lang="zh-CN" altLang="en-US" sz="2000" dirty="0" smtClean="0"/>
                  <a:t>。</a:t>
                </a:r>
                <a:endParaRPr lang="en-US" altLang="zh-CN" sz="2000" dirty="0" smtClean="0"/>
              </a:p>
              <a:p>
                <a:r>
                  <a:rPr lang="zh-CN" altLang="en-US" sz="2000" dirty="0" smtClean="0"/>
                  <a:t>假设已经通过数据学习到类别变量的先验概率，以及各类别下特征的概率分布（类条件分布），根据后验概率最大原则（</a:t>
                </a:r>
                <a:r>
                  <a:rPr lang="en-US" altLang="zh-CN" sz="2000" dirty="0" smtClean="0"/>
                  <a:t>MAP</a:t>
                </a:r>
                <a:r>
                  <a:rPr lang="zh-CN" altLang="en-US" sz="2000" dirty="0" smtClean="0"/>
                  <a:t>）进行分类，其判别规则是：对待分类特征</a:t>
                </a:r>
                <a14:m>
                  <m:oMath xmlns:m="http://schemas.openxmlformats.org/officeDocument/2006/math">
                    <m:r>
                      <a:rPr lang="en-US" altLang="zh-CN" sz="2000" b="0" i="1" smtClean="0">
                        <a:latin typeface="Cambria Math" panose="02040503050406030204" pitchFamily="18" charset="0"/>
                      </a:rPr>
                      <m:t>𝑥</m:t>
                    </m:r>
                  </m:oMath>
                </a14:m>
                <a:r>
                  <a:rPr lang="zh-CN" altLang="en-US" sz="2000" dirty="0" smtClean="0"/>
                  <a:t>先计算</a:t>
                </a:r>
                <a:r>
                  <a:rPr lang="zh-CN" altLang="en-US" sz="2000" dirty="0"/>
                  <a:t>其</a:t>
                </a:r>
                <a:r>
                  <a:rPr lang="zh-CN" altLang="en-US" sz="2000" dirty="0" smtClean="0"/>
                  <a:t>后验概率</a:t>
                </a:r>
                <a:endParaRPr lang="en-US" altLang="zh-CN" sz="2000" dirty="0" smtClean="0"/>
              </a:p>
              <a:p>
                <a:endParaRPr lang="zh-CN" altLang="en-US" sz="2000" dirty="0"/>
              </a:p>
            </p:txBody>
          </p:sp>
        </mc:Choice>
        <mc:Fallback>
          <p:sp>
            <p:nvSpPr>
              <p:cNvPr id="2" name="文本占位符 1"/>
              <p:cNvSpPr>
                <a:spLocks noGrp="1" noRot="1" noChangeAspect="1" noMove="1" noResize="1" noEditPoints="1" noAdjustHandles="1" noChangeArrowheads="1" noChangeShapeType="1" noTextEdit="1"/>
              </p:cNvSpPr>
              <p:nvPr>
                <p:ph type="body" sz="quarter" idx="10"/>
              </p:nvPr>
            </p:nvSpPr>
            <p:spPr>
              <a:xfrm>
                <a:off x="323850" y="3140968"/>
                <a:ext cx="8496300" cy="1295425"/>
              </a:xfrm>
              <a:blipFill rotWithShape="0">
                <a:blip r:embed="rId2"/>
                <a:stretch>
                  <a:fillRect l="-646" t="-3756" r="-359" b="-15023"/>
                </a:stretch>
              </a:blipFill>
            </p:spPr>
            <p:txBody>
              <a:bodyPr/>
              <a:lstStyle/>
              <a:p>
                <a:r>
                  <a:rPr lang="zh-CN" altLang="en-US">
                    <a:noFill/>
                  </a:rPr>
                  <a:t> </a:t>
                </a:r>
              </a:p>
            </p:txBody>
          </p:sp>
        </mc:Fallback>
      </mc:AlternateContent>
      <p:sp>
        <p:nvSpPr>
          <p:cNvPr id="3" name="文本占位符 2"/>
          <p:cNvSpPr>
            <a:spLocks noGrp="1"/>
          </p:cNvSpPr>
          <p:nvPr>
            <p:ph type="body" sz="quarter" idx="11"/>
          </p:nvPr>
        </p:nvSpPr>
        <p:spPr/>
        <p:txBody>
          <a:bodyPr/>
          <a:lstStyle/>
          <a:p>
            <a:r>
              <a:rPr lang="zh-CN" altLang="en-US" dirty="0"/>
              <a:t>朴素贝叶斯分</a:t>
            </a:r>
            <a:r>
              <a:rPr lang="zh-CN" altLang="en-US" dirty="0" smtClean="0"/>
              <a:t>类：</a:t>
            </a:r>
            <a:r>
              <a:rPr lang="zh-CN" altLang="en-US" dirty="0" smtClean="0"/>
              <a:t>判别规则</a:t>
            </a: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1007382"/>
            <a:ext cx="8064896" cy="2061578"/>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1197" y="4509120"/>
            <a:ext cx="6363251" cy="868755"/>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6154" y="5415373"/>
            <a:ext cx="7239627" cy="1325995"/>
          </a:xfrm>
          <a:prstGeom prst="rect">
            <a:avLst/>
          </a:prstGeom>
        </p:spPr>
      </p:pic>
    </p:spTree>
    <p:extLst>
      <p:ext uri="{BB962C8B-B14F-4D97-AF65-F5344CB8AC3E}">
        <p14:creationId xmlns:p14="http://schemas.microsoft.com/office/powerpoint/2010/main" val="24354944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2000" dirty="0"/>
              <a:t>朴素</a:t>
            </a:r>
            <a:r>
              <a:rPr lang="zh-CN" altLang="en-US" sz="2000" dirty="0" smtClean="0"/>
              <a:t>贝叶斯分类器</a:t>
            </a:r>
            <a:r>
              <a:rPr lang="zh-CN" altLang="en-US" sz="2000" dirty="0"/>
              <a:t>可表示</a:t>
            </a:r>
            <a:r>
              <a:rPr lang="zh-CN" altLang="en-US" sz="2000" dirty="0" smtClean="0"/>
              <a:t>为：</a:t>
            </a:r>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zh-CN" altLang="en-US" sz="2000" dirty="0"/>
          </a:p>
        </p:txBody>
      </p:sp>
      <p:sp>
        <p:nvSpPr>
          <p:cNvPr id="3" name="文本占位符 2"/>
          <p:cNvSpPr>
            <a:spLocks noGrp="1"/>
          </p:cNvSpPr>
          <p:nvPr>
            <p:ph type="body" sz="quarter" idx="11"/>
          </p:nvPr>
        </p:nvSpPr>
        <p:spPr/>
        <p:txBody>
          <a:bodyPr/>
          <a:lstStyle/>
          <a:p>
            <a:r>
              <a:rPr lang="zh-CN" altLang="en-US" dirty="0"/>
              <a:t>朴素贝叶斯分</a:t>
            </a:r>
            <a:r>
              <a:rPr lang="zh-CN" altLang="en-US" dirty="0" smtClean="0"/>
              <a:t>类：</a:t>
            </a:r>
            <a:r>
              <a:rPr lang="zh-CN" altLang="en-US" dirty="0" smtClean="0"/>
              <a:t>判别规则</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78" y="1457941"/>
            <a:ext cx="7257830" cy="1306236"/>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8" y="2882274"/>
            <a:ext cx="6991106" cy="834758"/>
          </a:xfrm>
          <a:prstGeom prst="rect">
            <a:avLst/>
          </a:prstGeom>
        </p:spPr>
      </p:pic>
    </p:spTree>
    <p:extLst>
      <p:ext uri="{BB962C8B-B14F-4D97-AF65-F5344CB8AC3E}">
        <p14:creationId xmlns:p14="http://schemas.microsoft.com/office/powerpoint/2010/main" val="23944789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2000" dirty="0" smtClean="0"/>
              <a:t>类别变量的先验概率估计：</a:t>
            </a:r>
            <a:endParaRPr lang="en-US" altLang="zh-CN" sz="2000" dirty="0" smtClean="0"/>
          </a:p>
          <a:p>
            <a:endParaRPr lang="en-US" altLang="zh-CN" sz="2000" dirty="0"/>
          </a:p>
          <a:p>
            <a:endParaRPr lang="en-US" altLang="zh-CN" sz="2000" dirty="0" smtClean="0"/>
          </a:p>
          <a:p>
            <a:endParaRPr lang="en-US" altLang="zh-CN" sz="2000" dirty="0"/>
          </a:p>
          <a:p>
            <a:r>
              <a:rPr lang="zh-CN" altLang="en-US" sz="2000" dirty="0" smtClean="0"/>
              <a:t>特征变量的类</a:t>
            </a:r>
            <a:r>
              <a:rPr lang="en-US" altLang="zh-CN" sz="2000" dirty="0" smtClean="0"/>
              <a:t>-</a:t>
            </a:r>
            <a:r>
              <a:rPr lang="zh-CN" altLang="en-US" sz="2000" dirty="0" smtClean="0"/>
              <a:t>条件概</a:t>
            </a:r>
            <a:r>
              <a:rPr lang="zh-CN" altLang="en-US" sz="2000" dirty="0"/>
              <a:t>率估计</a:t>
            </a:r>
            <a:r>
              <a:rPr lang="zh-CN" altLang="en-US" sz="2000" dirty="0" smtClean="0"/>
              <a:t>：</a:t>
            </a:r>
            <a:endParaRPr lang="en-US" altLang="zh-CN" sz="2000" dirty="0" smtClean="0"/>
          </a:p>
          <a:p>
            <a:endParaRPr lang="en-US" altLang="zh-CN" sz="2000" dirty="0"/>
          </a:p>
          <a:p>
            <a:endParaRPr lang="zh-CN" altLang="en-US" sz="2000" dirty="0"/>
          </a:p>
        </p:txBody>
      </p:sp>
      <p:sp>
        <p:nvSpPr>
          <p:cNvPr id="3" name="文本占位符 2"/>
          <p:cNvSpPr>
            <a:spLocks noGrp="1"/>
          </p:cNvSpPr>
          <p:nvPr>
            <p:ph type="body" sz="quarter" idx="11"/>
          </p:nvPr>
        </p:nvSpPr>
        <p:spPr/>
        <p:txBody>
          <a:bodyPr/>
          <a:lstStyle/>
          <a:p>
            <a:r>
              <a:rPr lang="zh-CN" altLang="en-US" dirty="0"/>
              <a:t>朴素贝叶斯分</a:t>
            </a:r>
            <a:r>
              <a:rPr lang="zh-CN" altLang="en-US" dirty="0" smtClean="0"/>
              <a:t>类：</a:t>
            </a:r>
            <a:r>
              <a:rPr lang="zh-CN" altLang="en-US" dirty="0" smtClean="0"/>
              <a:t>学习方法</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4152" y="1484784"/>
            <a:ext cx="6980296" cy="1143404"/>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654" y="2976014"/>
            <a:ext cx="8206690" cy="3621338"/>
          </a:xfrm>
          <a:prstGeom prst="rect">
            <a:avLst/>
          </a:prstGeom>
        </p:spPr>
      </p:pic>
    </p:spTree>
    <p:extLst>
      <p:ext uri="{BB962C8B-B14F-4D97-AF65-F5344CB8AC3E}">
        <p14:creationId xmlns:p14="http://schemas.microsoft.com/office/powerpoint/2010/main" val="310109823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117" y="136875"/>
            <a:ext cx="7437765" cy="3017782"/>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306" y="3284984"/>
            <a:ext cx="7003387" cy="3292125"/>
          </a:xfrm>
          <a:prstGeom prst="rect">
            <a:avLst/>
          </a:prstGeom>
        </p:spPr>
      </p:pic>
    </p:spTree>
    <p:extLst>
      <p:ext uri="{BB962C8B-B14F-4D97-AF65-F5344CB8AC3E}">
        <p14:creationId xmlns:p14="http://schemas.microsoft.com/office/powerpoint/2010/main" val="225753022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256" y="2564904"/>
            <a:ext cx="7483488" cy="2964437"/>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34" y="917749"/>
            <a:ext cx="7056732" cy="1143099"/>
          </a:xfrm>
          <a:prstGeom prst="rect">
            <a:avLst/>
          </a:prstGeom>
        </p:spPr>
      </p:pic>
    </p:spTree>
    <p:extLst>
      <p:ext uri="{BB962C8B-B14F-4D97-AF65-F5344CB8AC3E}">
        <p14:creationId xmlns:p14="http://schemas.microsoft.com/office/powerpoint/2010/main" val="313532511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307" y="3945046"/>
            <a:ext cx="7445385" cy="2004234"/>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394" y="831447"/>
            <a:ext cx="7529212" cy="3101609"/>
          </a:xfrm>
          <a:prstGeom prst="rect">
            <a:avLst/>
          </a:prstGeom>
        </p:spPr>
      </p:pic>
    </p:spTree>
    <p:extLst>
      <p:ext uri="{BB962C8B-B14F-4D97-AF65-F5344CB8AC3E}">
        <p14:creationId xmlns:p14="http://schemas.microsoft.com/office/powerpoint/2010/main" val="27546378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sz="2000" dirty="0" smtClean="0"/>
              <a:t>Naïve Bayes</a:t>
            </a:r>
            <a:r>
              <a:rPr lang="zh-CN" altLang="en-US" sz="2000" dirty="0" smtClean="0"/>
              <a:t>在实际应用往往比较有效，可能的原因：</a:t>
            </a:r>
            <a:endParaRPr lang="en-US" altLang="zh-CN" sz="2000" dirty="0" smtClean="0"/>
          </a:p>
          <a:p>
            <a:pPr lvl="1"/>
            <a:r>
              <a:rPr lang="zh-CN" altLang="en-US" dirty="0" smtClean="0"/>
              <a:t>参数减少，方差降低，</a:t>
            </a:r>
            <a:r>
              <a:rPr lang="zh-CN" altLang="en-US" dirty="0"/>
              <a:t>尽管</a:t>
            </a:r>
            <a:r>
              <a:rPr lang="zh-CN" altLang="en-US" dirty="0" smtClean="0"/>
              <a:t>有一些偏差，但是实际应用真正感兴趣的并不是精确的</a:t>
            </a:r>
            <a:r>
              <a:rPr lang="zh-CN" altLang="en-US" dirty="0"/>
              <a:t>概</a:t>
            </a:r>
            <a:r>
              <a:rPr lang="zh-CN" altLang="en-US" dirty="0" smtClean="0"/>
              <a:t>率值估计本身，而是概率值大小之比较！</a:t>
            </a:r>
            <a:endParaRPr lang="en-US" altLang="zh-CN" dirty="0" smtClean="0"/>
          </a:p>
          <a:p>
            <a:pPr lvl="1"/>
            <a:r>
              <a:rPr lang="zh-CN" altLang="en-US" dirty="0" smtClean="0"/>
              <a:t>在特征选择中，可能已经删除了一些高度互相关的特征</a:t>
            </a:r>
            <a:endParaRPr lang="en-US" altLang="zh-CN" dirty="0" smtClean="0"/>
          </a:p>
          <a:p>
            <a:pPr lvl="1"/>
            <a:r>
              <a:rPr lang="zh-CN" altLang="en-US" dirty="0" smtClean="0"/>
              <a:t>分类器的判别曲面与最优判别曲面可能比较接近</a:t>
            </a:r>
            <a:endParaRPr lang="en-US" altLang="zh-CN" dirty="0" smtClean="0"/>
          </a:p>
          <a:p>
            <a:r>
              <a:rPr lang="zh-CN" altLang="en-US" sz="2000" dirty="0" smtClean="0"/>
              <a:t>优点：</a:t>
            </a:r>
            <a:endParaRPr lang="en-US" altLang="zh-CN" sz="2000" dirty="0" smtClean="0"/>
          </a:p>
          <a:p>
            <a:pPr lvl="1"/>
            <a:r>
              <a:rPr lang="zh-CN" altLang="en-US" dirty="0"/>
              <a:t>训练和预测的速度非常</a:t>
            </a:r>
            <a:r>
              <a:rPr lang="zh-CN" altLang="en-US" dirty="0" smtClean="0"/>
              <a:t>快</a:t>
            </a:r>
            <a:endParaRPr lang="en-US" altLang="zh-CN" dirty="0" smtClean="0"/>
          </a:p>
          <a:p>
            <a:pPr lvl="1"/>
            <a:r>
              <a:rPr lang="zh-CN" altLang="en-US" dirty="0" smtClean="0"/>
              <a:t>直接</a:t>
            </a:r>
            <a:r>
              <a:rPr lang="zh-CN" altLang="en-US" dirty="0"/>
              <a:t>使用概率</a:t>
            </a:r>
            <a:r>
              <a:rPr lang="zh-CN" altLang="en-US" dirty="0" smtClean="0"/>
              <a:t>预测</a:t>
            </a:r>
            <a:endParaRPr lang="en-US" altLang="zh-CN" dirty="0" smtClean="0"/>
          </a:p>
          <a:p>
            <a:pPr lvl="1"/>
            <a:r>
              <a:rPr lang="zh-CN" altLang="en-US" dirty="0" smtClean="0"/>
              <a:t>通常</a:t>
            </a:r>
            <a:r>
              <a:rPr lang="zh-CN" altLang="en-US" dirty="0"/>
              <a:t>很容易</a:t>
            </a:r>
            <a:r>
              <a:rPr lang="zh-CN" altLang="en-US" dirty="0" smtClean="0"/>
              <a:t>解释</a:t>
            </a:r>
            <a:endParaRPr lang="en-US" altLang="zh-CN" dirty="0" smtClean="0"/>
          </a:p>
          <a:p>
            <a:pPr lvl="1"/>
            <a:r>
              <a:rPr lang="zh-CN" altLang="en-US" dirty="0" smtClean="0"/>
              <a:t>可调参数非常少</a:t>
            </a:r>
            <a:endParaRPr lang="en-US" altLang="zh-CN" dirty="0" smtClean="0"/>
          </a:p>
          <a:p>
            <a:r>
              <a:rPr lang="zh-CN" altLang="en-US" sz="2000" dirty="0" smtClean="0"/>
              <a:t>朴素贝叶斯分类器很</a:t>
            </a:r>
            <a:r>
              <a:rPr lang="zh-CN" altLang="en-US" sz="2000" dirty="0"/>
              <a:t>适合作为</a:t>
            </a:r>
            <a:r>
              <a:rPr lang="zh-CN" altLang="en-US" sz="2000" dirty="0" smtClean="0">
                <a:solidFill>
                  <a:srgbClr val="FF0000"/>
                </a:solidFill>
              </a:rPr>
              <a:t>分类任务的</a:t>
            </a:r>
            <a:r>
              <a:rPr lang="zh-CN" altLang="en-US" sz="2000" dirty="0">
                <a:solidFill>
                  <a:srgbClr val="FF0000"/>
                </a:solidFill>
              </a:rPr>
              <a:t>初始解</a:t>
            </a:r>
            <a:r>
              <a:rPr lang="zh-CN" altLang="en-US" sz="2000" dirty="0"/>
              <a:t>。如果分类效果满足要求</a:t>
            </a:r>
            <a:r>
              <a:rPr lang="zh-CN" altLang="en-US" sz="2000" dirty="0" smtClean="0"/>
              <a:t>，那就获得</a:t>
            </a:r>
            <a:r>
              <a:rPr lang="zh-CN" altLang="en-US" sz="2000" dirty="0"/>
              <a:t>了一个非常快速且容易解释的分类器</a:t>
            </a:r>
            <a:r>
              <a:rPr lang="zh-CN" altLang="en-US" sz="2000" dirty="0" smtClean="0"/>
              <a:t>。如果</a:t>
            </a:r>
            <a:r>
              <a:rPr lang="zh-CN" altLang="en-US" sz="2000" dirty="0"/>
              <a:t>分类效果不够好</a:t>
            </a:r>
            <a:r>
              <a:rPr lang="zh-CN" altLang="en-US" sz="2000" dirty="0" smtClean="0"/>
              <a:t>，可以</a:t>
            </a:r>
            <a:r>
              <a:rPr lang="zh-CN" altLang="en-US" sz="2000" dirty="0"/>
              <a:t>尝试更</a:t>
            </a:r>
            <a:r>
              <a:rPr lang="zh-CN" altLang="en-US" sz="2000" dirty="0" smtClean="0"/>
              <a:t>复杂</a:t>
            </a:r>
            <a:r>
              <a:rPr lang="zh-CN" altLang="en-US" sz="2000" dirty="0"/>
              <a:t>的分类模型，与朴素贝叶斯分类器的分类效果进行</a:t>
            </a:r>
            <a:r>
              <a:rPr lang="zh-CN" altLang="en-US" sz="2000" dirty="0" smtClean="0"/>
              <a:t>对比。主要应用场所：假设</a:t>
            </a:r>
            <a:r>
              <a:rPr lang="zh-CN" altLang="en-US" sz="2000" dirty="0"/>
              <a:t>分布函数与数据匹配（实际中很少见</a:t>
            </a:r>
            <a:r>
              <a:rPr lang="zh-CN" altLang="en-US" sz="2000" dirty="0" smtClean="0"/>
              <a:t>）；各种类别之间的</a:t>
            </a:r>
            <a:r>
              <a:rPr lang="zh-CN" altLang="en-US" sz="2000" dirty="0"/>
              <a:t>区分度很高</a:t>
            </a:r>
            <a:r>
              <a:rPr lang="zh-CN" altLang="en-US" sz="2000" dirty="0" smtClean="0"/>
              <a:t>，且模型</a:t>
            </a:r>
            <a:r>
              <a:rPr lang="zh-CN" altLang="en-US" sz="2000" dirty="0"/>
              <a:t>复杂度不</a:t>
            </a:r>
            <a:r>
              <a:rPr lang="zh-CN" altLang="en-US" sz="2000" dirty="0" smtClean="0"/>
              <a:t>重要；</a:t>
            </a:r>
            <a:r>
              <a:rPr lang="zh-CN" altLang="en-US" sz="2000" dirty="0" smtClean="0">
                <a:solidFill>
                  <a:srgbClr val="FF0000"/>
                </a:solidFill>
              </a:rPr>
              <a:t>非常</a:t>
            </a:r>
            <a:r>
              <a:rPr lang="zh-CN" altLang="en-US" sz="2000" dirty="0">
                <a:solidFill>
                  <a:srgbClr val="FF0000"/>
                </a:solidFill>
              </a:rPr>
              <a:t>高维度的数据</a:t>
            </a:r>
            <a:r>
              <a:rPr lang="zh-CN" altLang="en-US" sz="2000" dirty="0" smtClean="0"/>
              <a:t>，且模型</a:t>
            </a:r>
            <a:r>
              <a:rPr lang="zh-CN" altLang="en-US" sz="2000" dirty="0"/>
              <a:t>复杂度不</a:t>
            </a:r>
            <a:r>
              <a:rPr lang="zh-CN" altLang="en-US" sz="2000" dirty="0" smtClean="0"/>
              <a:t>重要。</a:t>
            </a:r>
            <a:endParaRPr lang="zh-CN" altLang="en-US" sz="2000" dirty="0"/>
          </a:p>
        </p:txBody>
      </p:sp>
      <p:sp>
        <p:nvSpPr>
          <p:cNvPr id="3" name="文本占位符 2"/>
          <p:cNvSpPr>
            <a:spLocks noGrp="1"/>
          </p:cNvSpPr>
          <p:nvPr>
            <p:ph type="body" sz="quarter" idx="11"/>
          </p:nvPr>
        </p:nvSpPr>
        <p:spPr/>
        <p:txBody>
          <a:bodyPr/>
          <a:lstStyle/>
          <a:p>
            <a:r>
              <a:rPr lang="zh-CN" altLang="en-US" dirty="0"/>
              <a:t>朴素</a:t>
            </a:r>
            <a:r>
              <a:rPr lang="zh-CN" altLang="en-US" dirty="0" smtClean="0"/>
              <a:t>贝叶斯分</a:t>
            </a:r>
            <a:r>
              <a:rPr lang="zh-CN" altLang="en-US" dirty="0" smtClean="0"/>
              <a:t>类：</a:t>
            </a:r>
            <a:r>
              <a:rPr lang="zh-CN" altLang="en-US" dirty="0" smtClean="0"/>
              <a:t>应用分析</a:t>
            </a:r>
            <a:endParaRPr lang="zh-CN" altLang="en-US" dirty="0"/>
          </a:p>
        </p:txBody>
      </p:sp>
    </p:spTree>
    <p:extLst>
      <p:ext uri="{BB962C8B-B14F-4D97-AF65-F5344CB8AC3E}">
        <p14:creationId xmlns:p14="http://schemas.microsoft.com/office/powerpoint/2010/main" val="37135025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2000" dirty="0" smtClean="0"/>
              <a:t>参看 </a:t>
            </a:r>
            <a:r>
              <a:rPr lang="en-US" altLang="zh-CN" sz="2000" dirty="0" smtClean="0"/>
              <a:t>VanderPlas</a:t>
            </a:r>
            <a:r>
              <a:rPr lang="zh-CN" altLang="en-US" sz="2000" dirty="0" smtClean="0"/>
              <a:t>，</a:t>
            </a:r>
            <a:r>
              <a:rPr lang="en-US" altLang="zh-CN" sz="2000" dirty="0" smtClean="0"/>
              <a:t>5.5</a:t>
            </a:r>
            <a:r>
              <a:rPr lang="zh-CN" altLang="en-US" sz="2000" dirty="0" smtClean="0"/>
              <a:t>节。</a:t>
            </a:r>
            <a:endParaRPr lang="en-US" altLang="zh-CN" sz="2000" dirty="0" smtClean="0"/>
          </a:p>
          <a:p>
            <a:r>
              <a:rPr lang="zh-CN" altLang="en-US" sz="2000" dirty="0" smtClean="0"/>
              <a:t>根据对各个特征的类条件分布的参数化假设，设置了三种</a:t>
            </a:r>
            <a:r>
              <a:rPr lang="en-US" altLang="zh-CN" sz="2000" dirty="0" smtClean="0"/>
              <a:t>Naïve Bayes</a:t>
            </a:r>
            <a:r>
              <a:rPr lang="zh-CN" altLang="en-US" sz="2000" dirty="0" smtClean="0"/>
              <a:t>分类器：</a:t>
            </a:r>
            <a:r>
              <a:rPr lang="en-US" altLang="zh-CN" sz="2000" b="1" dirty="0" err="1">
                <a:latin typeface="Miriam Fixed" panose="020B0509050101010101" pitchFamily="49" charset="-79"/>
                <a:cs typeface="Miriam Fixed" panose="020B0509050101010101" pitchFamily="49" charset="-79"/>
              </a:rPr>
              <a:t>GaussionNB</a:t>
            </a:r>
            <a:r>
              <a:rPr lang="zh-CN" altLang="en-US" sz="2000" dirty="0" smtClean="0"/>
              <a:t>，</a:t>
            </a:r>
            <a:r>
              <a:rPr lang="en-US" altLang="zh-CN" sz="2000" b="1" dirty="0" err="1">
                <a:latin typeface="Miriam Fixed" panose="020B0509050101010101" pitchFamily="49" charset="-79"/>
                <a:cs typeface="Miriam Fixed" panose="020B0509050101010101" pitchFamily="49" charset="-79"/>
              </a:rPr>
              <a:t>BernoulliNB</a:t>
            </a:r>
            <a:r>
              <a:rPr lang="zh-CN" altLang="en-US" sz="2000" dirty="0" smtClean="0"/>
              <a:t>，</a:t>
            </a:r>
            <a:r>
              <a:rPr lang="en-US" altLang="zh-CN" sz="2000" b="1" dirty="0" err="1">
                <a:latin typeface="Miriam Fixed" panose="020B0509050101010101" pitchFamily="49" charset="-79"/>
                <a:cs typeface="Miriam Fixed" panose="020B0509050101010101" pitchFamily="49" charset="-79"/>
              </a:rPr>
              <a:t>MultinomialNB</a:t>
            </a:r>
            <a:endParaRPr lang="en-US" altLang="zh-CN" sz="2000" b="1" dirty="0">
              <a:latin typeface="Miriam Fixed" panose="020B0509050101010101" pitchFamily="49" charset="-79"/>
              <a:cs typeface="Miriam Fixed" panose="020B0509050101010101" pitchFamily="49" charset="-79"/>
            </a:endParaRPr>
          </a:p>
          <a:p>
            <a:r>
              <a:rPr lang="en-US" altLang="zh-CN" sz="2000" b="1" dirty="0" err="1" smtClean="0">
                <a:latin typeface="Miriam Fixed" panose="020B0509050101010101" pitchFamily="49" charset="-79"/>
                <a:cs typeface="Miriam Fixed" panose="020B0509050101010101" pitchFamily="49" charset="-79"/>
              </a:rPr>
              <a:t>GaussionNB</a:t>
            </a:r>
            <a:r>
              <a:rPr lang="zh-CN" altLang="en-US" sz="2000" dirty="0" smtClean="0"/>
              <a:t>：高斯分布朴素贝叶斯，适合连续数值型特征</a:t>
            </a:r>
            <a:endParaRPr lang="en-US" altLang="zh-CN" sz="2000" dirty="0" smtClean="0"/>
          </a:p>
          <a:p>
            <a:r>
              <a:rPr lang="en-US" altLang="zh-CN" sz="2000" b="1" dirty="0" err="1">
                <a:latin typeface="Miriam Fixed" panose="020B0509050101010101" pitchFamily="49" charset="-79"/>
                <a:cs typeface="Miriam Fixed" panose="020B0509050101010101" pitchFamily="49" charset="-79"/>
              </a:rPr>
              <a:t>BernoulliNB</a:t>
            </a:r>
            <a:r>
              <a:rPr lang="zh-CN" altLang="en-US" sz="2000" dirty="0" smtClean="0"/>
              <a:t>：贝努利分布朴</a:t>
            </a:r>
            <a:r>
              <a:rPr lang="zh-CN" altLang="en-US" sz="2000" dirty="0"/>
              <a:t>素贝叶斯，适</a:t>
            </a:r>
            <a:r>
              <a:rPr lang="zh-CN" altLang="en-US" sz="2000" dirty="0" smtClean="0"/>
              <a:t>合二元特征</a:t>
            </a:r>
            <a:endParaRPr lang="en-US" altLang="zh-CN" sz="2000" dirty="0" smtClean="0"/>
          </a:p>
          <a:p>
            <a:r>
              <a:rPr lang="en-US" altLang="zh-CN" sz="2000" b="1" dirty="0" err="1">
                <a:latin typeface="Miriam Fixed" panose="020B0509050101010101" pitchFamily="49" charset="-79"/>
                <a:cs typeface="Miriam Fixed" panose="020B0509050101010101" pitchFamily="49" charset="-79"/>
              </a:rPr>
              <a:t>MultinomialNB</a:t>
            </a:r>
            <a:r>
              <a:rPr lang="zh-CN" altLang="en-US" sz="2000" dirty="0" smtClean="0"/>
              <a:t>：多项分布朴素贝叶斯，适合多元特征</a:t>
            </a:r>
            <a:endParaRPr lang="zh-CN" altLang="en-US" sz="2000" dirty="0"/>
          </a:p>
        </p:txBody>
      </p:sp>
      <p:sp>
        <p:nvSpPr>
          <p:cNvPr id="3" name="文本占位符 2"/>
          <p:cNvSpPr>
            <a:spLocks noGrp="1"/>
          </p:cNvSpPr>
          <p:nvPr>
            <p:ph type="body" sz="quarter" idx="11"/>
          </p:nvPr>
        </p:nvSpPr>
        <p:spPr/>
        <p:txBody>
          <a:bodyPr/>
          <a:lstStyle/>
          <a:p>
            <a:r>
              <a:rPr lang="zh-CN" altLang="en-US" dirty="0"/>
              <a:t>朴素贝叶斯分</a:t>
            </a:r>
            <a:r>
              <a:rPr lang="zh-CN" altLang="en-US" dirty="0" smtClean="0"/>
              <a:t>类：</a:t>
            </a:r>
            <a:r>
              <a:rPr lang="en-US" altLang="zh-CN" dirty="0" smtClean="0"/>
              <a:t>scikit-learn</a:t>
            </a:r>
            <a:r>
              <a:rPr lang="zh-CN" altLang="en-US" dirty="0" smtClean="0"/>
              <a:t>实现</a:t>
            </a:r>
            <a:endParaRPr lang="zh-CN" altLang="en-US" dirty="0"/>
          </a:p>
        </p:txBody>
      </p:sp>
    </p:spTree>
    <p:extLst>
      <p:ext uri="{BB962C8B-B14F-4D97-AF65-F5344CB8AC3E}">
        <p14:creationId xmlns:p14="http://schemas.microsoft.com/office/powerpoint/2010/main" val="406652219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681504"/>
            <a:ext cx="8064896" cy="5494992"/>
          </a:xfrm>
          <a:prstGeom prst="rect">
            <a:avLst/>
          </a:prstGeom>
        </p:spPr>
      </p:pic>
    </p:spTree>
    <p:extLst>
      <p:ext uri="{BB962C8B-B14F-4D97-AF65-F5344CB8AC3E}">
        <p14:creationId xmlns:p14="http://schemas.microsoft.com/office/powerpoint/2010/main" val="190197520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99" y="116632"/>
            <a:ext cx="7200802" cy="3946004"/>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820" y="4151628"/>
            <a:ext cx="3833706" cy="270907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4757" y="4130280"/>
            <a:ext cx="3827210" cy="2611088"/>
          </a:xfrm>
          <a:prstGeom prst="rect">
            <a:avLst/>
          </a:prstGeom>
        </p:spPr>
      </p:pic>
    </p:spTree>
    <p:extLst>
      <p:ext uri="{BB962C8B-B14F-4D97-AF65-F5344CB8AC3E}">
        <p14:creationId xmlns:p14="http://schemas.microsoft.com/office/powerpoint/2010/main" val="13818740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Rectangle 9"/>
          <p:cNvSpPr>
            <a:spLocks noChangeArrowheads="1"/>
          </p:cNvSpPr>
          <p:nvPr/>
        </p:nvSpPr>
        <p:spPr bwMode="auto">
          <a:xfrm>
            <a:off x="681038" y="695048"/>
            <a:ext cx="8068532" cy="556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indent="30480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125000"/>
              </a:lnSpc>
            </a:pPr>
            <a:r>
              <a:rPr lang="zh-CN" altLang="en-US" sz="2400" dirty="0">
                <a:solidFill>
                  <a:srgbClr val="000000"/>
                </a:solidFill>
                <a:latin typeface="Times New Roman" panose="02020603050405020304" pitchFamily="18" charset="0"/>
              </a:rPr>
              <a:t>设随机样</a:t>
            </a:r>
            <a:r>
              <a:rPr lang="zh-CN" altLang="en-US" sz="2400" dirty="0" smtClean="0">
                <a:solidFill>
                  <a:srgbClr val="000000"/>
                </a:solidFill>
                <a:latin typeface="Times New Roman" panose="02020603050405020304" pitchFamily="18" charset="0"/>
              </a:rPr>
              <a:t>本的特征向量为</a:t>
            </a:r>
            <a:r>
              <a:rPr lang="en-US" altLang="zh-CN" sz="2400" b="1" i="1" dirty="0" smtClean="0">
                <a:solidFill>
                  <a:srgbClr val="000000"/>
                </a:solidFill>
                <a:latin typeface="Times New Roman" panose="02020603050405020304" pitchFamily="18" charset="0"/>
              </a:rPr>
              <a:t>X</a:t>
            </a:r>
            <a:r>
              <a:rPr lang="en-US" altLang="zh-CN" sz="2400" dirty="0" smtClean="0">
                <a:solidFill>
                  <a:srgbClr val="000000"/>
                </a:solidFill>
                <a:latin typeface="Times New Roman" panose="02020603050405020304" pitchFamily="18" charset="0"/>
              </a:rPr>
              <a:t> </a:t>
            </a:r>
            <a:r>
              <a:rPr lang="zh-CN" altLang="en-US" sz="2400" dirty="0" smtClean="0">
                <a:solidFill>
                  <a:srgbClr val="000000"/>
                </a:solidFill>
                <a:latin typeface="Times New Roman" panose="02020603050405020304" pitchFamily="18" charset="0"/>
              </a:rPr>
              <a:t>，对应的类别变量用</a:t>
            </a:r>
            <a:r>
              <a:rPr lang="el-GR" altLang="zh-CN" sz="2400" i="1" dirty="0" smtClean="0">
                <a:solidFill>
                  <a:srgbClr val="0000FF"/>
                </a:solidFill>
                <a:latin typeface="Times New Roman" panose="02020603050405020304" pitchFamily="18" charset="0"/>
              </a:rPr>
              <a:t>ω</a:t>
            </a:r>
            <a:r>
              <a:rPr lang="zh-CN" altLang="en-US" sz="2400" dirty="0" smtClean="0">
                <a:latin typeface="Times New Roman" panose="02020603050405020304" pitchFamily="18" charset="0"/>
              </a:rPr>
              <a:t>表示</a:t>
            </a:r>
            <a:r>
              <a:rPr lang="zh-CN" altLang="en-US" sz="2400" dirty="0" smtClean="0">
                <a:solidFill>
                  <a:srgbClr val="000000"/>
                </a:solidFill>
                <a:latin typeface="Times New Roman" panose="02020603050405020304" pitchFamily="18" charset="0"/>
              </a:rPr>
              <a:t>：</a:t>
            </a:r>
            <a:endParaRPr lang="zh-CN" altLang="en-US" sz="2400" dirty="0">
              <a:solidFill>
                <a:srgbClr val="000000"/>
              </a:solidFill>
              <a:latin typeface="Times New Roman" panose="02020603050405020304" pitchFamily="18" charset="0"/>
            </a:endParaRPr>
          </a:p>
        </p:txBody>
      </p:sp>
      <p:sp>
        <p:nvSpPr>
          <p:cNvPr id="14347" name="Rectangle 11"/>
          <p:cNvSpPr>
            <a:spLocks noChangeArrowheads="1"/>
          </p:cNvSpPr>
          <p:nvPr/>
        </p:nvSpPr>
        <p:spPr bwMode="auto">
          <a:xfrm>
            <a:off x="365125" y="2136796"/>
            <a:ext cx="8721725" cy="1479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nSpc>
                <a:spcPct val="125000"/>
              </a:lnSpc>
            </a:pPr>
            <a:r>
              <a:rPr lang="zh-CN" altLang="en-US" sz="2400" dirty="0">
                <a:solidFill>
                  <a:srgbClr val="000000"/>
                </a:solidFill>
                <a:latin typeface="Times New Roman" panose="02020603050405020304" pitchFamily="18" charset="0"/>
              </a:rPr>
              <a:t>（</a:t>
            </a:r>
            <a:r>
              <a:rPr lang="en-US" altLang="zh-CN" sz="2400" dirty="0">
                <a:solidFill>
                  <a:srgbClr val="000000"/>
                </a:solidFill>
                <a:latin typeface="Times New Roman" panose="02020603050405020304" pitchFamily="18" charset="0"/>
              </a:rPr>
              <a:t>2</a:t>
            </a:r>
            <a:r>
              <a:rPr lang="zh-CN" altLang="en-US" sz="2400" dirty="0" smtClean="0">
                <a:solidFill>
                  <a:srgbClr val="000000"/>
                </a:solidFill>
                <a:latin typeface="Times New Roman" panose="02020603050405020304" pitchFamily="18" charset="0"/>
              </a:rPr>
              <a:t>）</a:t>
            </a:r>
            <a:r>
              <a:rPr lang="el-GR" altLang="zh-CN" sz="2400" i="1" dirty="0">
                <a:solidFill>
                  <a:srgbClr val="0000FF"/>
                </a:solidFill>
                <a:latin typeface="Times New Roman" panose="02020603050405020304" pitchFamily="18" charset="0"/>
              </a:rPr>
              <a:t> ω</a:t>
            </a:r>
            <a:r>
              <a:rPr lang="el-GR" altLang="zh-CN" sz="2400" i="1" baseline="-25000" dirty="0">
                <a:solidFill>
                  <a:srgbClr val="0000FF"/>
                </a:solidFill>
                <a:latin typeface="Times New Roman" panose="02020603050405020304" pitchFamily="18" charset="0"/>
              </a:rPr>
              <a:t>i</a:t>
            </a:r>
            <a:r>
              <a:rPr lang="zh-CN" altLang="en-US" sz="2400" dirty="0">
                <a:solidFill>
                  <a:srgbClr val="0000FF"/>
                </a:solidFill>
                <a:latin typeface="Times New Roman" panose="02020603050405020304" pitchFamily="18" charset="0"/>
              </a:rPr>
              <a:t>的后验概率</a:t>
            </a:r>
            <a:r>
              <a:rPr lang="en-US" altLang="zh-CN" sz="2400" i="1" dirty="0">
                <a:solidFill>
                  <a:srgbClr val="0000FF"/>
                </a:solidFill>
                <a:latin typeface="Times New Roman" panose="02020603050405020304" pitchFamily="18" charset="0"/>
              </a:rPr>
              <a:t>P</a:t>
            </a:r>
            <a:r>
              <a:rPr lang="en-US" altLang="zh-CN" sz="2400" dirty="0">
                <a:solidFill>
                  <a:srgbClr val="0000FF"/>
                </a:solidFill>
                <a:latin typeface="Times New Roman" panose="02020603050405020304" pitchFamily="18" charset="0"/>
              </a:rPr>
              <a:t>(</a:t>
            </a:r>
            <a:r>
              <a:rPr lang="el-GR" altLang="zh-CN" sz="2400" i="1" dirty="0">
                <a:solidFill>
                  <a:srgbClr val="0000FF"/>
                </a:solidFill>
                <a:latin typeface="Times New Roman" panose="02020603050405020304" pitchFamily="18" charset="0"/>
              </a:rPr>
              <a:t>ω</a:t>
            </a:r>
            <a:r>
              <a:rPr lang="el-GR" altLang="zh-CN" sz="2400" i="1" baseline="-25000" dirty="0">
                <a:solidFill>
                  <a:srgbClr val="0000FF"/>
                </a:solidFill>
                <a:latin typeface="Times New Roman" panose="02020603050405020304" pitchFamily="18" charset="0"/>
              </a:rPr>
              <a:t>i</a:t>
            </a:r>
            <a:r>
              <a:rPr lang="en-US" altLang="zh-CN" sz="2400" i="1" dirty="0">
                <a:solidFill>
                  <a:srgbClr val="0000FF"/>
                </a:solidFill>
                <a:latin typeface="Times New Roman" panose="02020603050405020304" pitchFamily="18" charset="0"/>
              </a:rPr>
              <a:t>|</a:t>
            </a:r>
            <a:r>
              <a:rPr lang="en-US" altLang="zh-CN" sz="2400" b="1" i="1" dirty="0">
                <a:solidFill>
                  <a:srgbClr val="0000FF"/>
                </a:solidFill>
                <a:latin typeface="Times New Roman" panose="02020603050405020304" pitchFamily="18" charset="0"/>
              </a:rPr>
              <a:t>X</a:t>
            </a:r>
            <a:r>
              <a:rPr lang="en-US" altLang="zh-CN" sz="2400" dirty="0">
                <a:solidFill>
                  <a:srgbClr val="0000FF"/>
                </a:solidFill>
                <a:latin typeface="Times New Roman" panose="02020603050405020304" pitchFamily="18" charset="0"/>
              </a:rPr>
              <a:t>) </a:t>
            </a:r>
            <a:r>
              <a:rPr lang="zh-CN" altLang="en-US" sz="2400" dirty="0" smtClean="0">
                <a:solidFill>
                  <a:srgbClr val="000000"/>
                </a:solidFill>
                <a:latin typeface="Times New Roman" panose="02020603050405020304" pitchFamily="18" charset="0"/>
              </a:rPr>
              <a:t>：指获得样本</a:t>
            </a:r>
            <a:r>
              <a:rPr lang="en-US" altLang="zh-CN" sz="2400" b="1" i="1" dirty="0" smtClean="0">
                <a:solidFill>
                  <a:srgbClr val="C00000"/>
                </a:solidFill>
                <a:latin typeface="Times New Roman" panose="02020603050405020304" pitchFamily="18" charset="0"/>
              </a:rPr>
              <a:t>X</a:t>
            </a:r>
            <a:r>
              <a:rPr lang="zh-CN" altLang="en-US" sz="2400" dirty="0" smtClean="0">
                <a:solidFill>
                  <a:srgbClr val="000000"/>
                </a:solidFill>
                <a:latin typeface="Times New Roman" panose="02020603050405020304" pitchFamily="18" charset="0"/>
              </a:rPr>
              <a:t>后计算出的、</a:t>
            </a:r>
            <a:r>
              <a:rPr lang="zh-CN" altLang="en-US" sz="2400" dirty="0" smtClean="0">
                <a:solidFill>
                  <a:srgbClr val="C00000"/>
                </a:solidFill>
                <a:latin typeface="Times New Roman" panose="02020603050405020304" pitchFamily="18" charset="0"/>
              </a:rPr>
              <a:t>当前</a:t>
            </a:r>
            <a:r>
              <a:rPr lang="en-US" altLang="zh-CN" sz="2400" b="1" i="1" dirty="0" smtClean="0">
                <a:solidFill>
                  <a:srgbClr val="C00000"/>
                </a:solidFill>
                <a:latin typeface="Times New Roman" panose="02020603050405020304" pitchFamily="18" charset="0"/>
              </a:rPr>
              <a:t>X </a:t>
            </a:r>
            <a:r>
              <a:rPr lang="zh-CN" altLang="en-US" sz="2400" dirty="0" smtClean="0">
                <a:solidFill>
                  <a:srgbClr val="C00000"/>
                </a:solidFill>
                <a:latin typeface="Times New Roman" panose="02020603050405020304" pitchFamily="18" charset="0"/>
              </a:rPr>
              <a:t>可能属于</a:t>
            </a:r>
            <a:r>
              <a:rPr lang="el-GR" altLang="zh-CN" sz="2400" i="1" dirty="0">
                <a:solidFill>
                  <a:srgbClr val="C00000"/>
                </a:solidFill>
                <a:latin typeface="Times New Roman" panose="02020603050405020304" pitchFamily="18" charset="0"/>
              </a:rPr>
              <a:t>ω</a:t>
            </a:r>
            <a:r>
              <a:rPr lang="el-GR" altLang="zh-CN" sz="2400" i="1" baseline="-25000" dirty="0">
                <a:solidFill>
                  <a:srgbClr val="C00000"/>
                </a:solidFill>
                <a:latin typeface="Times New Roman" panose="02020603050405020304" pitchFamily="18" charset="0"/>
              </a:rPr>
              <a:t>i</a:t>
            </a:r>
            <a:r>
              <a:rPr lang="zh-CN" altLang="en-US" sz="2400" dirty="0" smtClean="0">
                <a:solidFill>
                  <a:srgbClr val="C00000"/>
                </a:solidFill>
                <a:latin typeface="Times New Roman" panose="02020603050405020304" pitchFamily="18" charset="0"/>
              </a:rPr>
              <a:t>类的</a:t>
            </a:r>
            <a:r>
              <a:rPr lang="zh-CN" altLang="en-US" sz="2400" dirty="0">
                <a:solidFill>
                  <a:srgbClr val="C00000"/>
                </a:solidFill>
                <a:latin typeface="Times New Roman" panose="02020603050405020304" pitchFamily="18" charset="0"/>
              </a:rPr>
              <a:t>概率</a:t>
            </a:r>
            <a:r>
              <a:rPr lang="zh-CN" altLang="en-US" sz="2400" dirty="0" smtClean="0">
                <a:solidFill>
                  <a:srgbClr val="000000"/>
                </a:solidFill>
                <a:latin typeface="Times New Roman" panose="02020603050405020304" pitchFamily="18" charset="0"/>
              </a:rPr>
              <a:t>。虽然仍然是概率意义上的</a:t>
            </a:r>
            <a:r>
              <a:rPr lang="zh-CN" altLang="en-US" sz="2400" b="1" dirty="0" smtClean="0">
                <a:solidFill>
                  <a:srgbClr val="C00000"/>
                </a:solidFill>
                <a:latin typeface="Times New Roman" panose="02020603050405020304" pitchFamily="18" charset="0"/>
              </a:rPr>
              <a:t>事后猜测</a:t>
            </a:r>
            <a:r>
              <a:rPr lang="zh-CN" altLang="en-US" sz="2400" dirty="0" smtClean="0">
                <a:solidFill>
                  <a:srgbClr val="000000"/>
                </a:solidFill>
                <a:latin typeface="Times New Roman" panose="02020603050405020304" pitchFamily="18" charset="0"/>
              </a:rPr>
              <a:t>，但这是在得到样本</a:t>
            </a:r>
            <a:r>
              <a:rPr lang="en-US" altLang="zh-CN" sz="2400" b="1" i="1" dirty="0" smtClean="0">
                <a:solidFill>
                  <a:srgbClr val="000000"/>
                </a:solidFill>
                <a:latin typeface="Times New Roman" panose="02020603050405020304" pitchFamily="18" charset="0"/>
              </a:rPr>
              <a:t>X</a:t>
            </a:r>
            <a:r>
              <a:rPr lang="zh-CN" altLang="en-US" sz="2400" dirty="0" smtClean="0">
                <a:solidFill>
                  <a:srgbClr val="000000"/>
                </a:solidFill>
                <a:latin typeface="Times New Roman" panose="02020603050405020304" pitchFamily="18" charset="0"/>
              </a:rPr>
              <a:t>后的概率，故称为</a:t>
            </a:r>
            <a:r>
              <a:rPr lang="zh-CN" altLang="en-US" sz="2400" b="1" dirty="0" smtClean="0">
                <a:solidFill>
                  <a:srgbClr val="C00000"/>
                </a:solidFill>
                <a:latin typeface="Times New Roman" panose="02020603050405020304" pitchFamily="18" charset="0"/>
              </a:rPr>
              <a:t>后验概率</a:t>
            </a:r>
            <a:r>
              <a:rPr lang="zh-CN" altLang="en-US" sz="2400" dirty="0" smtClean="0">
                <a:solidFill>
                  <a:srgbClr val="000000"/>
                </a:solidFill>
                <a:latin typeface="Times New Roman" panose="02020603050405020304" pitchFamily="18" charset="0"/>
              </a:rPr>
              <a:t>。</a:t>
            </a:r>
            <a:endParaRPr lang="zh-CN" altLang="en-US" sz="2400" dirty="0">
              <a:solidFill>
                <a:srgbClr val="C00000"/>
              </a:solidFill>
              <a:latin typeface="Times New Roman" panose="02020603050405020304" pitchFamily="18" charset="0"/>
            </a:endParaRPr>
          </a:p>
        </p:txBody>
      </p:sp>
      <p:sp>
        <p:nvSpPr>
          <p:cNvPr id="14351" name="Rectangle 15"/>
          <p:cNvSpPr>
            <a:spLocks noChangeArrowheads="1"/>
          </p:cNvSpPr>
          <p:nvPr/>
        </p:nvSpPr>
        <p:spPr bwMode="auto">
          <a:xfrm>
            <a:off x="490772" y="310854"/>
            <a:ext cx="468299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r>
              <a:rPr lang="en-US" altLang="zh-CN" sz="2400" dirty="0">
                <a:solidFill>
                  <a:srgbClr val="0070C0"/>
                </a:solidFill>
                <a:latin typeface="Times New Roman" panose="02020603050405020304" pitchFamily="18" charset="0"/>
              </a:rPr>
              <a:t>5</a:t>
            </a:r>
            <a:r>
              <a:rPr lang="zh-CN" altLang="en-US" sz="2400" dirty="0" smtClean="0">
                <a:solidFill>
                  <a:srgbClr val="0070C0"/>
                </a:solidFill>
                <a:latin typeface="Times New Roman" panose="02020603050405020304" pitchFamily="18" charset="0"/>
              </a:rPr>
              <a:t>）机器学习中这三</a:t>
            </a:r>
            <a:r>
              <a:rPr lang="zh-CN" altLang="en-US" sz="2400" dirty="0">
                <a:solidFill>
                  <a:srgbClr val="0070C0"/>
                </a:solidFill>
                <a:latin typeface="Times New Roman" panose="02020603050405020304" pitchFamily="18" charset="0"/>
              </a:rPr>
              <a:t>个</a:t>
            </a:r>
            <a:r>
              <a:rPr lang="zh-CN" altLang="en-US" sz="2400" dirty="0" smtClean="0">
                <a:solidFill>
                  <a:srgbClr val="0070C0"/>
                </a:solidFill>
                <a:latin typeface="Times New Roman" panose="02020603050405020304" pitchFamily="18" charset="0"/>
              </a:rPr>
              <a:t>概率的解释</a:t>
            </a:r>
            <a:endParaRPr lang="zh-CN" altLang="en-US" sz="2400" dirty="0">
              <a:solidFill>
                <a:srgbClr val="0070C0"/>
              </a:solidFill>
              <a:latin typeface="Times New Roman" panose="02020603050405020304" pitchFamily="18" charset="0"/>
            </a:endParaRPr>
          </a:p>
        </p:txBody>
      </p:sp>
      <p:sp>
        <p:nvSpPr>
          <p:cNvPr id="14352" name="Rectangle 16"/>
          <p:cNvSpPr>
            <a:spLocks noChangeArrowheads="1"/>
          </p:cNvSpPr>
          <p:nvPr/>
        </p:nvSpPr>
        <p:spPr bwMode="auto">
          <a:xfrm>
            <a:off x="288925" y="1204656"/>
            <a:ext cx="8726488" cy="101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nchorCtr="1">
            <a:spAutoFit/>
          </a:bodyPr>
          <a:lstStyle/>
          <a:p>
            <a:pPr eaLnBrk="0" hangingPunct="0">
              <a:lnSpc>
                <a:spcPct val="125000"/>
              </a:lnSpc>
            </a:pPr>
            <a:r>
              <a:rPr lang="zh-CN" altLang="en-US" sz="2400" dirty="0">
                <a:solidFill>
                  <a:srgbClr val="000000"/>
                </a:solidFill>
                <a:latin typeface="Times New Roman" panose="02020603050405020304" pitchFamily="18" charset="0"/>
              </a:rPr>
              <a:t>（</a:t>
            </a:r>
            <a:r>
              <a:rPr lang="en-US" altLang="zh-CN" sz="2400" dirty="0">
                <a:solidFill>
                  <a:srgbClr val="000000"/>
                </a:solidFill>
                <a:latin typeface="Times New Roman" panose="02020603050405020304" pitchFamily="18" charset="0"/>
              </a:rPr>
              <a:t>1</a:t>
            </a:r>
            <a:r>
              <a:rPr lang="zh-CN" altLang="en-US" sz="2400" dirty="0" smtClean="0">
                <a:solidFill>
                  <a:srgbClr val="000000"/>
                </a:solidFill>
                <a:latin typeface="Times New Roman" panose="02020603050405020304" pitchFamily="18" charset="0"/>
              </a:rPr>
              <a:t>）</a:t>
            </a:r>
            <a:r>
              <a:rPr lang="el-GR" altLang="zh-CN" sz="2400" i="1" dirty="0">
                <a:solidFill>
                  <a:srgbClr val="0000FF"/>
                </a:solidFill>
                <a:latin typeface="Times New Roman" panose="02020603050405020304" pitchFamily="18" charset="0"/>
              </a:rPr>
              <a:t> </a:t>
            </a:r>
            <a:r>
              <a:rPr lang="el-GR" altLang="zh-CN" sz="2400" i="1" dirty="0" smtClean="0">
                <a:solidFill>
                  <a:srgbClr val="0000FF"/>
                </a:solidFill>
                <a:latin typeface="Times New Roman" panose="02020603050405020304" pitchFamily="18" charset="0"/>
              </a:rPr>
              <a:t>ω</a:t>
            </a:r>
            <a:r>
              <a:rPr lang="el-GR" altLang="zh-CN" sz="2400" i="1" baseline="-25000" dirty="0" smtClean="0">
                <a:solidFill>
                  <a:srgbClr val="0000FF"/>
                </a:solidFill>
                <a:latin typeface="Times New Roman" panose="02020603050405020304" pitchFamily="18" charset="0"/>
              </a:rPr>
              <a:t>i</a:t>
            </a:r>
            <a:r>
              <a:rPr lang="zh-CN" altLang="en-US" sz="2400" dirty="0" smtClean="0">
                <a:solidFill>
                  <a:srgbClr val="0000FF"/>
                </a:solidFill>
                <a:latin typeface="Times New Roman" panose="02020603050405020304" pitchFamily="18" charset="0"/>
              </a:rPr>
              <a:t>的</a:t>
            </a:r>
            <a:r>
              <a:rPr lang="zh-CN" altLang="en-US" sz="2400" dirty="0">
                <a:solidFill>
                  <a:srgbClr val="0000FF"/>
                </a:solidFill>
                <a:latin typeface="Times New Roman" panose="02020603050405020304" pitchFamily="18" charset="0"/>
              </a:rPr>
              <a:t>先</a:t>
            </a:r>
            <a:r>
              <a:rPr lang="zh-CN" altLang="en-US" sz="2400" dirty="0" smtClean="0">
                <a:solidFill>
                  <a:srgbClr val="0000FF"/>
                </a:solidFill>
                <a:latin typeface="Times New Roman" panose="02020603050405020304" pitchFamily="18" charset="0"/>
              </a:rPr>
              <a:t>验</a:t>
            </a:r>
            <a:r>
              <a:rPr lang="zh-CN" altLang="en-US" sz="2400" dirty="0">
                <a:solidFill>
                  <a:srgbClr val="0000FF"/>
                </a:solidFill>
                <a:latin typeface="Times New Roman" panose="02020603050405020304" pitchFamily="18" charset="0"/>
              </a:rPr>
              <a:t>概率</a:t>
            </a:r>
            <a:r>
              <a:rPr lang="en-US" altLang="zh-CN" sz="2400" i="1" dirty="0">
                <a:solidFill>
                  <a:srgbClr val="0000FF"/>
                </a:solidFill>
                <a:latin typeface="Times New Roman" panose="02020603050405020304" pitchFamily="18" charset="0"/>
              </a:rPr>
              <a:t>P</a:t>
            </a:r>
            <a:r>
              <a:rPr lang="en-US" altLang="zh-CN" sz="2400" dirty="0">
                <a:solidFill>
                  <a:srgbClr val="0000FF"/>
                </a:solidFill>
                <a:latin typeface="Times New Roman" panose="02020603050405020304" pitchFamily="18" charset="0"/>
              </a:rPr>
              <a:t>(</a:t>
            </a:r>
            <a:r>
              <a:rPr lang="el-GR" altLang="zh-CN" sz="2400" i="1" dirty="0">
                <a:solidFill>
                  <a:srgbClr val="0000FF"/>
                </a:solidFill>
                <a:latin typeface="Times New Roman" panose="02020603050405020304" pitchFamily="18" charset="0"/>
              </a:rPr>
              <a:t>ω</a:t>
            </a:r>
            <a:r>
              <a:rPr lang="el-GR" altLang="zh-CN" sz="2400" i="1" baseline="-25000" dirty="0">
                <a:solidFill>
                  <a:srgbClr val="0000FF"/>
                </a:solidFill>
                <a:latin typeface="Times New Roman" panose="02020603050405020304" pitchFamily="18" charset="0"/>
              </a:rPr>
              <a:t>i</a:t>
            </a:r>
            <a:r>
              <a:rPr lang="en-US" altLang="zh-CN" sz="2400" i="1" baseline="-25000" dirty="0">
                <a:solidFill>
                  <a:srgbClr val="0000FF"/>
                </a:solidFill>
                <a:latin typeface="Times New Roman" panose="02020603050405020304" pitchFamily="18" charset="0"/>
              </a:rPr>
              <a:t> </a:t>
            </a:r>
            <a:r>
              <a:rPr lang="en-US" altLang="zh-CN" sz="2400" dirty="0">
                <a:solidFill>
                  <a:srgbClr val="0000FF"/>
                </a:solidFill>
                <a:latin typeface="Times New Roman" panose="02020603050405020304" pitchFamily="18" charset="0"/>
              </a:rPr>
              <a:t>) </a:t>
            </a:r>
            <a:r>
              <a:rPr lang="zh-CN" altLang="en-US" sz="2400" dirty="0">
                <a:solidFill>
                  <a:srgbClr val="000000"/>
                </a:solidFill>
                <a:latin typeface="Times New Roman" panose="02020603050405020304" pitchFamily="18" charset="0"/>
              </a:rPr>
              <a:t>：根据以</a:t>
            </a:r>
            <a:r>
              <a:rPr lang="zh-CN" altLang="en-US" sz="2400" dirty="0" smtClean="0">
                <a:solidFill>
                  <a:srgbClr val="000000"/>
                </a:solidFill>
                <a:latin typeface="Times New Roman" panose="02020603050405020304" pitchFamily="18" charset="0"/>
              </a:rPr>
              <a:t>前知</a:t>
            </a:r>
            <a:r>
              <a:rPr lang="zh-CN" altLang="en-US" sz="2400" dirty="0">
                <a:solidFill>
                  <a:srgbClr val="000000"/>
                </a:solidFill>
                <a:latin typeface="Times New Roman" panose="02020603050405020304" pitchFamily="18" charset="0"/>
              </a:rPr>
              <a:t>识和经验得出</a:t>
            </a:r>
            <a:r>
              <a:rPr lang="zh-CN" altLang="en-US" sz="2400" dirty="0" smtClean="0">
                <a:solidFill>
                  <a:srgbClr val="000000"/>
                </a:solidFill>
                <a:latin typeface="Times New Roman" panose="02020603050405020304" pitchFamily="18" charset="0"/>
              </a:rPr>
              <a:t>的、</a:t>
            </a:r>
            <a:r>
              <a:rPr lang="zh-CN" altLang="en-US" sz="2400" dirty="0">
                <a:solidFill>
                  <a:srgbClr val="C00000"/>
                </a:solidFill>
                <a:latin typeface="Times New Roman" panose="02020603050405020304" pitchFamily="18" charset="0"/>
              </a:rPr>
              <a:t>一</a:t>
            </a:r>
            <a:r>
              <a:rPr lang="zh-CN" altLang="en-US" sz="2400" dirty="0" smtClean="0">
                <a:solidFill>
                  <a:srgbClr val="C00000"/>
                </a:solidFill>
                <a:latin typeface="Times New Roman" panose="02020603050405020304" pitchFamily="18" charset="0"/>
              </a:rPr>
              <a:t>般情况下</a:t>
            </a:r>
            <a:r>
              <a:rPr lang="zh-CN" altLang="en-US" sz="2400" b="1" dirty="0">
                <a:solidFill>
                  <a:srgbClr val="C00000"/>
                </a:solidFill>
                <a:latin typeface="Times New Roman" panose="02020603050405020304" pitchFamily="18" charset="0"/>
              </a:rPr>
              <a:t>样本</a:t>
            </a:r>
            <a:r>
              <a:rPr lang="zh-CN" altLang="en-US" sz="2400" dirty="0" smtClean="0">
                <a:solidFill>
                  <a:srgbClr val="C00000"/>
                </a:solidFill>
                <a:latin typeface="Times New Roman" panose="02020603050405020304" pitchFamily="18" charset="0"/>
              </a:rPr>
              <a:t>属于</a:t>
            </a:r>
            <a:r>
              <a:rPr lang="el-GR" altLang="zh-CN" sz="2400" i="1" dirty="0" smtClean="0">
                <a:solidFill>
                  <a:srgbClr val="C00000"/>
                </a:solidFill>
                <a:latin typeface="Times New Roman" panose="02020603050405020304" pitchFamily="18" charset="0"/>
              </a:rPr>
              <a:t>ω</a:t>
            </a:r>
            <a:r>
              <a:rPr lang="el-GR" altLang="zh-CN" sz="2400" i="1" baseline="-25000" dirty="0" smtClean="0">
                <a:solidFill>
                  <a:srgbClr val="C00000"/>
                </a:solidFill>
                <a:latin typeface="Times New Roman" panose="02020603050405020304" pitchFamily="18" charset="0"/>
              </a:rPr>
              <a:t>i</a:t>
            </a:r>
            <a:r>
              <a:rPr lang="zh-CN" altLang="en-US" sz="2400" dirty="0" smtClean="0">
                <a:solidFill>
                  <a:srgbClr val="C00000"/>
                </a:solidFill>
                <a:latin typeface="Times New Roman" panose="02020603050405020304" pitchFamily="18" charset="0"/>
              </a:rPr>
              <a:t>类的概率</a:t>
            </a:r>
            <a:r>
              <a:rPr lang="en-US" altLang="zh-CN" sz="2400" dirty="0" smtClean="0">
                <a:latin typeface="Times New Roman" panose="02020603050405020304" pitchFamily="18" charset="0"/>
              </a:rPr>
              <a:t>——</a:t>
            </a:r>
            <a:r>
              <a:rPr lang="zh-CN" altLang="en-US" sz="2400" dirty="0" smtClean="0">
                <a:latin typeface="Times New Roman" panose="02020603050405020304" pitchFamily="18" charset="0"/>
              </a:rPr>
              <a:t>属</a:t>
            </a:r>
            <a:r>
              <a:rPr lang="zh-CN" altLang="en-US" sz="2400" b="1" dirty="0" smtClean="0">
                <a:solidFill>
                  <a:srgbClr val="C00000"/>
                </a:solidFill>
                <a:latin typeface="Times New Roman" panose="02020603050405020304" pitchFamily="18" charset="0"/>
              </a:rPr>
              <a:t>事先猜测</a:t>
            </a:r>
            <a:r>
              <a:rPr lang="zh-CN" altLang="en-US" sz="2400" dirty="0" smtClean="0">
                <a:latin typeface="Times New Roman" panose="02020603050405020304" pitchFamily="18" charset="0"/>
              </a:rPr>
              <a:t>，故称</a:t>
            </a:r>
            <a:r>
              <a:rPr lang="zh-CN" altLang="en-US" sz="2400" b="1" dirty="0" smtClean="0">
                <a:solidFill>
                  <a:srgbClr val="C00000"/>
                </a:solidFill>
                <a:latin typeface="Times New Roman" panose="02020603050405020304" pitchFamily="18" charset="0"/>
              </a:rPr>
              <a:t>先验概率</a:t>
            </a:r>
            <a:r>
              <a:rPr lang="zh-CN" altLang="en-US" sz="2400" dirty="0" smtClean="0">
                <a:solidFill>
                  <a:srgbClr val="000000"/>
                </a:solidFill>
                <a:latin typeface="Times New Roman" panose="02020603050405020304" pitchFamily="18" charset="0"/>
              </a:rPr>
              <a:t>。</a:t>
            </a:r>
            <a:endParaRPr lang="zh-CN" altLang="en-US" sz="2400" dirty="0">
              <a:solidFill>
                <a:srgbClr val="000000"/>
              </a:solidFill>
              <a:latin typeface="Times New Roman" panose="02020603050405020304" pitchFamily="18" charset="0"/>
            </a:endParaRPr>
          </a:p>
        </p:txBody>
      </p:sp>
      <p:sp>
        <p:nvSpPr>
          <p:cNvPr id="14354" name="Rectangle 18"/>
          <p:cNvSpPr>
            <a:spLocks noChangeArrowheads="1"/>
          </p:cNvSpPr>
          <p:nvPr/>
        </p:nvSpPr>
        <p:spPr bwMode="auto">
          <a:xfrm>
            <a:off x="395536" y="3504051"/>
            <a:ext cx="8513762" cy="1941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pPr>
              <a:lnSpc>
                <a:spcPct val="125000"/>
              </a:lnSpc>
            </a:pPr>
            <a:r>
              <a:rPr lang="zh-CN" altLang="en-US" sz="2400" dirty="0">
                <a:solidFill>
                  <a:srgbClr val="000000"/>
                </a:solidFill>
                <a:latin typeface="Times New Roman" panose="02020603050405020304" pitchFamily="18" charset="0"/>
              </a:rPr>
              <a:t>（</a:t>
            </a:r>
            <a:r>
              <a:rPr lang="en-US" altLang="zh-CN" sz="2400" dirty="0">
                <a:solidFill>
                  <a:srgbClr val="000000"/>
                </a:solidFill>
                <a:latin typeface="Times New Roman" panose="02020603050405020304" pitchFamily="18" charset="0"/>
              </a:rPr>
              <a:t>3</a:t>
            </a:r>
            <a:r>
              <a:rPr lang="zh-CN" altLang="en-US" sz="2400" dirty="0" smtClean="0">
                <a:solidFill>
                  <a:srgbClr val="000000"/>
                </a:solidFill>
                <a:latin typeface="Times New Roman" panose="02020603050405020304" pitchFamily="18" charset="0"/>
              </a:rPr>
              <a:t>）</a:t>
            </a:r>
            <a:r>
              <a:rPr lang="en-US" altLang="zh-CN" sz="2400" b="1" i="1" dirty="0" smtClean="0">
                <a:solidFill>
                  <a:srgbClr val="0000FF"/>
                </a:solidFill>
                <a:latin typeface="Times New Roman" panose="02020603050405020304" pitchFamily="18" charset="0"/>
              </a:rPr>
              <a:t>X</a:t>
            </a:r>
            <a:r>
              <a:rPr lang="zh-CN" altLang="en-US" sz="2400" dirty="0">
                <a:solidFill>
                  <a:srgbClr val="0000FF"/>
                </a:solidFill>
                <a:latin typeface="Times New Roman" panose="02020603050405020304" pitchFamily="18" charset="0"/>
              </a:rPr>
              <a:t>的类条件概率</a:t>
            </a:r>
            <a:r>
              <a:rPr lang="en-US" altLang="zh-CN" sz="2400" i="1" dirty="0">
                <a:solidFill>
                  <a:srgbClr val="0000FF"/>
                </a:solidFill>
                <a:latin typeface="Times New Roman" panose="02020603050405020304" pitchFamily="18" charset="0"/>
              </a:rPr>
              <a:t>P</a:t>
            </a:r>
            <a:r>
              <a:rPr lang="en-US" altLang="zh-CN" sz="2400" dirty="0">
                <a:solidFill>
                  <a:srgbClr val="0000FF"/>
                </a:solidFill>
                <a:latin typeface="Times New Roman" panose="02020603050405020304" pitchFamily="18" charset="0"/>
              </a:rPr>
              <a:t>(</a:t>
            </a:r>
            <a:r>
              <a:rPr lang="en-US" altLang="zh-CN" sz="2400" b="1" i="1" dirty="0">
                <a:solidFill>
                  <a:srgbClr val="0000FF"/>
                </a:solidFill>
                <a:latin typeface="Times New Roman" panose="02020603050405020304" pitchFamily="18" charset="0"/>
              </a:rPr>
              <a:t>X</a:t>
            </a:r>
            <a:r>
              <a:rPr lang="en-US" altLang="zh-CN" sz="2400" i="1" dirty="0">
                <a:solidFill>
                  <a:srgbClr val="0000FF"/>
                </a:solidFill>
                <a:latin typeface="Times New Roman" panose="02020603050405020304" pitchFamily="18" charset="0"/>
              </a:rPr>
              <a:t> </a:t>
            </a:r>
            <a:r>
              <a:rPr lang="en-US" altLang="zh-CN" sz="2400" dirty="0">
                <a:solidFill>
                  <a:srgbClr val="0000FF"/>
                </a:solidFill>
                <a:latin typeface="Times New Roman" panose="02020603050405020304" pitchFamily="18" charset="0"/>
              </a:rPr>
              <a:t>|</a:t>
            </a:r>
            <a:r>
              <a:rPr lang="el-GR" altLang="zh-CN" sz="2400" i="1" dirty="0">
                <a:solidFill>
                  <a:srgbClr val="0000FF"/>
                </a:solidFill>
                <a:latin typeface="Times New Roman" panose="02020603050405020304" pitchFamily="18" charset="0"/>
              </a:rPr>
              <a:t>ω</a:t>
            </a:r>
            <a:r>
              <a:rPr lang="el-GR" altLang="zh-CN" sz="2400" i="1" baseline="-25000" dirty="0">
                <a:solidFill>
                  <a:srgbClr val="0000FF"/>
                </a:solidFill>
                <a:latin typeface="Times New Roman" panose="02020603050405020304" pitchFamily="18" charset="0"/>
              </a:rPr>
              <a:t>i</a:t>
            </a:r>
            <a:r>
              <a:rPr lang="en-US" altLang="zh-CN" sz="2400" dirty="0">
                <a:solidFill>
                  <a:srgbClr val="0000FF"/>
                </a:solidFill>
                <a:latin typeface="Times New Roman" panose="02020603050405020304" pitchFamily="18" charset="0"/>
              </a:rPr>
              <a:t>) </a:t>
            </a:r>
            <a:r>
              <a:rPr lang="zh-CN" altLang="en-US" sz="2400" dirty="0" smtClean="0">
                <a:solidFill>
                  <a:srgbClr val="000000"/>
                </a:solidFill>
                <a:latin typeface="Times New Roman" panose="02020603050405020304" pitchFamily="18" charset="0"/>
              </a:rPr>
              <a:t>：对</a:t>
            </a:r>
            <a:r>
              <a:rPr lang="el-GR" altLang="zh-CN" sz="2400" i="1" dirty="0" smtClean="0">
                <a:solidFill>
                  <a:srgbClr val="C00000"/>
                </a:solidFill>
                <a:latin typeface="Times New Roman" panose="02020603050405020304" pitchFamily="18" charset="0"/>
              </a:rPr>
              <a:t>ω</a:t>
            </a:r>
            <a:r>
              <a:rPr lang="el-GR" altLang="zh-CN" sz="2400" i="1" baseline="-25000" dirty="0" smtClean="0">
                <a:solidFill>
                  <a:srgbClr val="C00000"/>
                </a:solidFill>
                <a:latin typeface="Times New Roman" panose="02020603050405020304" pitchFamily="18" charset="0"/>
              </a:rPr>
              <a:t>i</a:t>
            </a:r>
            <a:r>
              <a:rPr lang="zh-CN" altLang="en-US" sz="2400" dirty="0" smtClean="0">
                <a:solidFill>
                  <a:srgbClr val="C00000"/>
                </a:solidFill>
                <a:latin typeface="Times New Roman" panose="02020603050405020304" pitchFamily="18" charset="0"/>
              </a:rPr>
              <a:t>类样本</a:t>
            </a:r>
            <a:r>
              <a:rPr lang="zh-CN" altLang="en-US" sz="2400" dirty="0" smtClean="0">
                <a:solidFill>
                  <a:srgbClr val="000000"/>
                </a:solidFill>
                <a:latin typeface="Times New Roman" panose="02020603050405020304" pitchFamily="18" charset="0"/>
              </a:rPr>
              <a:t>，其特征值</a:t>
            </a:r>
            <a:r>
              <a:rPr lang="en-US" altLang="zh-CN" sz="2400" b="1" i="1" dirty="0" smtClean="0">
                <a:solidFill>
                  <a:srgbClr val="472858"/>
                </a:solidFill>
                <a:latin typeface="Times New Roman" panose="02020603050405020304" pitchFamily="18" charset="0"/>
              </a:rPr>
              <a:t>X</a:t>
            </a:r>
            <a:r>
              <a:rPr lang="zh-CN" altLang="en-US" sz="2400" dirty="0" smtClean="0">
                <a:solidFill>
                  <a:srgbClr val="000000"/>
                </a:solidFill>
                <a:latin typeface="Times New Roman" panose="02020603050405020304" pitchFamily="18" charset="0"/>
              </a:rPr>
              <a:t>的</a:t>
            </a:r>
            <a:r>
              <a:rPr lang="zh-CN" altLang="en-US" sz="2400" dirty="0">
                <a:solidFill>
                  <a:srgbClr val="000000"/>
                </a:solidFill>
                <a:latin typeface="Times New Roman" panose="02020603050405020304" pitchFamily="18" charset="0"/>
              </a:rPr>
              <a:t>概率。</a:t>
            </a:r>
            <a:r>
              <a:rPr lang="zh-CN" altLang="en-US" sz="2400" dirty="0" smtClean="0">
                <a:solidFill>
                  <a:srgbClr val="000000"/>
                </a:solidFill>
                <a:latin typeface="Times New Roman" panose="02020603050405020304" pitchFamily="18" charset="0"/>
              </a:rPr>
              <a:t>例：对</a:t>
            </a:r>
            <a:r>
              <a:rPr lang="zh-CN" altLang="en-US" sz="2400" dirty="0">
                <a:solidFill>
                  <a:srgbClr val="000000"/>
                </a:solidFill>
                <a:latin typeface="Times New Roman" panose="02020603050405020304" pitchFamily="18" charset="0"/>
              </a:rPr>
              <a:t>一批得病患者</a:t>
            </a:r>
            <a:r>
              <a:rPr lang="zh-CN" altLang="en-US" sz="2400" dirty="0" smtClean="0">
                <a:solidFill>
                  <a:srgbClr val="000000"/>
                </a:solidFill>
                <a:latin typeface="Times New Roman" panose="02020603050405020304" pitchFamily="18" charset="0"/>
              </a:rPr>
              <a:t>进行化验</a:t>
            </a:r>
            <a:r>
              <a:rPr lang="zh-CN" altLang="en-US" sz="2400" dirty="0">
                <a:solidFill>
                  <a:srgbClr val="000000"/>
                </a:solidFill>
                <a:latin typeface="Times New Roman" panose="02020603050405020304" pitchFamily="18" charset="0"/>
              </a:rPr>
              <a:t>，结果为阳性的</a:t>
            </a:r>
            <a:r>
              <a:rPr lang="zh-CN" altLang="en-US" sz="2400" dirty="0" smtClean="0">
                <a:solidFill>
                  <a:srgbClr val="000000"/>
                </a:solidFill>
                <a:latin typeface="Times New Roman" panose="02020603050405020304" pitchFamily="18" charset="0"/>
              </a:rPr>
              <a:t>概率</a:t>
            </a:r>
            <a:r>
              <a:rPr lang="zh-CN" altLang="en-US" sz="2400" dirty="0">
                <a:solidFill>
                  <a:srgbClr val="000000"/>
                </a:solidFill>
                <a:latin typeface="Times New Roman" panose="02020603050405020304" pitchFamily="18" charset="0"/>
              </a:rPr>
              <a:t>为</a:t>
            </a:r>
            <a:r>
              <a:rPr lang="en-US" altLang="zh-CN" sz="2400" dirty="0">
                <a:solidFill>
                  <a:srgbClr val="000000"/>
                </a:solidFill>
                <a:latin typeface="Times New Roman" panose="02020603050405020304" pitchFamily="18" charset="0"/>
              </a:rPr>
              <a:t>95%</a:t>
            </a:r>
            <a:r>
              <a:rPr lang="zh-CN" altLang="en-US" sz="2400" dirty="0">
                <a:solidFill>
                  <a:srgbClr val="000000"/>
                </a:solidFill>
                <a:latin typeface="Times New Roman" panose="02020603050405020304" pitchFamily="18" charset="0"/>
              </a:rPr>
              <a:t>，</a:t>
            </a:r>
            <a:r>
              <a:rPr lang="el-GR" altLang="zh-CN" sz="2400" i="1" dirty="0">
                <a:solidFill>
                  <a:srgbClr val="000000"/>
                </a:solidFill>
                <a:latin typeface="Times New Roman" panose="02020603050405020304" pitchFamily="18" charset="0"/>
              </a:rPr>
              <a:t>ω</a:t>
            </a:r>
            <a:r>
              <a:rPr lang="el-GR" altLang="zh-CN" sz="2400" baseline="-25000" dirty="0">
                <a:solidFill>
                  <a:srgbClr val="000000"/>
                </a:solidFill>
                <a:latin typeface="Times New Roman" panose="02020603050405020304" pitchFamily="18" charset="0"/>
              </a:rPr>
              <a:t>1</a:t>
            </a:r>
            <a:r>
              <a:rPr lang="zh-CN" altLang="en-US" sz="2400" dirty="0">
                <a:solidFill>
                  <a:srgbClr val="000000"/>
                </a:solidFill>
                <a:latin typeface="Times New Roman" panose="02020603050405020304" pitchFamily="18" charset="0"/>
              </a:rPr>
              <a:t>代</a:t>
            </a:r>
            <a:r>
              <a:rPr lang="zh-CN" altLang="en-US" sz="2400" dirty="0" smtClean="0">
                <a:solidFill>
                  <a:srgbClr val="000000"/>
                </a:solidFill>
                <a:latin typeface="Times New Roman" panose="02020603050405020304" pitchFamily="18" charset="0"/>
              </a:rPr>
              <a:t>表“患病”， 则“患病者</a:t>
            </a:r>
            <a:r>
              <a:rPr lang="en-US" altLang="zh-CN" sz="2400" dirty="0" smtClean="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X </a:t>
            </a:r>
            <a:r>
              <a:rPr lang="zh-CN" altLang="en-US" sz="2400" b="1" dirty="0">
                <a:solidFill>
                  <a:srgbClr val="000000"/>
                </a:solidFill>
                <a:latin typeface="Times New Roman" panose="02020603050405020304" pitchFamily="18" charset="0"/>
              </a:rPr>
              <a:t>∈</a:t>
            </a:r>
            <a:r>
              <a:rPr lang="el-GR" altLang="zh-CN" sz="2400" i="1" dirty="0" smtClean="0">
                <a:solidFill>
                  <a:srgbClr val="000000"/>
                </a:solidFill>
                <a:latin typeface="Times New Roman" panose="02020603050405020304" pitchFamily="18" charset="0"/>
              </a:rPr>
              <a:t>ω</a:t>
            </a:r>
            <a:r>
              <a:rPr lang="el-GR" altLang="zh-CN" sz="2400" baseline="-25000" dirty="0" smtClean="0">
                <a:solidFill>
                  <a:srgbClr val="000000"/>
                </a:solidFill>
                <a:latin typeface="Times New Roman" panose="02020603050405020304" pitchFamily="18" charset="0"/>
              </a:rPr>
              <a:t>1</a:t>
            </a:r>
            <a:r>
              <a:rPr lang="en-US" altLang="zh-CN" sz="2400" dirty="0" smtClean="0">
                <a:solidFill>
                  <a:srgbClr val="000000"/>
                </a:solidFill>
                <a:latin typeface="Times New Roman" panose="02020603050405020304" pitchFamily="18" charset="0"/>
              </a:rPr>
              <a:t>)</a:t>
            </a:r>
            <a:r>
              <a:rPr lang="zh-CN" altLang="en-US" sz="2400" dirty="0" smtClean="0">
                <a:solidFill>
                  <a:srgbClr val="000000"/>
                </a:solidFill>
                <a:latin typeface="Times New Roman" panose="02020603050405020304" pitchFamily="18" charset="0"/>
              </a:rPr>
              <a:t>的化验结果</a:t>
            </a:r>
            <a:r>
              <a:rPr lang="en-US" altLang="zh-CN" sz="2400" b="1" i="1" dirty="0">
                <a:solidFill>
                  <a:srgbClr val="000000"/>
                </a:solidFill>
                <a:latin typeface="Times New Roman" panose="02020603050405020304" pitchFamily="18" charset="0"/>
              </a:rPr>
              <a:t>X</a:t>
            </a:r>
            <a:r>
              <a:rPr lang="zh-CN" altLang="en-US" sz="2400" dirty="0" smtClean="0">
                <a:solidFill>
                  <a:srgbClr val="000000"/>
                </a:solidFill>
                <a:latin typeface="Times New Roman" panose="02020603050405020304" pitchFamily="18" charset="0"/>
              </a:rPr>
              <a:t>为阳性”这一事件的概率可</a:t>
            </a:r>
            <a:r>
              <a:rPr lang="zh-CN" altLang="en-US" sz="2400" dirty="0">
                <a:solidFill>
                  <a:srgbClr val="000000"/>
                </a:solidFill>
                <a:latin typeface="Times New Roman" panose="02020603050405020304" pitchFamily="18" charset="0"/>
              </a:rPr>
              <a:t>表示为</a:t>
            </a:r>
          </a:p>
        </p:txBody>
      </p:sp>
      <p:graphicFrame>
        <p:nvGraphicFramePr>
          <p:cNvPr id="14353" name="Object 17"/>
          <p:cNvGraphicFramePr>
            <a:graphicFrameLocks noChangeAspect="1"/>
          </p:cNvGraphicFramePr>
          <p:nvPr/>
        </p:nvGraphicFramePr>
        <p:xfrm>
          <a:off x="2898775" y="5367114"/>
          <a:ext cx="2843213" cy="438150"/>
        </p:xfrm>
        <a:graphic>
          <a:graphicData uri="http://schemas.openxmlformats.org/presentationml/2006/ole">
            <mc:AlternateContent xmlns:mc="http://schemas.openxmlformats.org/markup-compatibility/2006">
              <mc:Choice xmlns:v="urn:schemas-microsoft-com:vml" Requires="v">
                <p:oleObj spid="_x0000_s3160" name="公式" r:id="rId3" imgW="1294765" imgH="215900" progId="Equation.3">
                  <p:embed/>
                </p:oleObj>
              </mc:Choice>
              <mc:Fallback>
                <p:oleObj name="公式" r:id="rId3" imgW="1294765" imgH="215900" progId="Equation.3">
                  <p:embed/>
                  <p:pic>
                    <p:nvPicPr>
                      <p:cNvPr id="0" name="图片 310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8775" y="5367114"/>
                        <a:ext cx="2843213"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347"/>
                                        </p:tgtEl>
                                        <p:attrNameLst>
                                          <p:attrName>style.visibility</p:attrName>
                                        </p:attrNameLst>
                                      </p:cBhvr>
                                      <p:to>
                                        <p:strVal val="visible"/>
                                      </p:to>
                                    </p:set>
                                    <p:animEffect transition="in" filter="fade">
                                      <p:cBhvr>
                                        <p:cTn id="7" dur="500"/>
                                        <p:tgtEl>
                                          <p:spTgt spid="143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354"/>
                                        </p:tgtEl>
                                        <p:attrNameLst>
                                          <p:attrName>style.visibility</p:attrName>
                                        </p:attrNameLst>
                                      </p:cBhvr>
                                      <p:to>
                                        <p:strVal val="visible"/>
                                      </p:to>
                                    </p:set>
                                    <p:animEffect transition="in" filter="fade">
                                      <p:cBhvr>
                                        <p:cTn id="12" dur="500"/>
                                        <p:tgtEl>
                                          <p:spTgt spid="14354"/>
                                        </p:tgtEl>
                                      </p:cBhvr>
                                    </p:animEffect>
                                  </p:childTnLst>
                                </p:cTn>
                              </p:par>
                              <p:par>
                                <p:cTn id="13" presetID="10" presetClass="entr" presetSubtype="0" fill="hold" nodeType="withEffect">
                                  <p:stCondLst>
                                    <p:cond delay="0"/>
                                  </p:stCondLst>
                                  <p:childTnLst>
                                    <p:set>
                                      <p:cBhvr>
                                        <p:cTn id="14" dur="1" fill="hold">
                                          <p:stCondLst>
                                            <p:cond delay="0"/>
                                          </p:stCondLst>
                                        </p:cTn>
                                        <p:tgtEl>
                                          <p:spTgt spid="14353"/>
                                        </p:tgtEl>
                                        <p:attrNameLst>
                                          <p:attrName>style.visibility</p:attrName>
                                        </p:attrNameLst>
                                      </p:cBhvr>
                                      <p:to>
                                        <p:strVal val="visible"/>
                                      </p:to>
                                    </p:set>
                                    <p:animEffect transition="in" filter="fade">
                                      <p:cBhvr>
                                        <p:cTn id="15" dur="500"/>
                                        <p:tgtEl>
                                          <p:spTgt spid="14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7" grpId="0"/>
      <p:bldP spid="1435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zh-CN" altLang="en-US" dirty="0"/>
              <a:t>四</a:t>
            </a:r>
            <a:r>
              <a:rPr lang="zh-CN" altLang="en-US" dirty="0"/>
              <a:t>、参数化概</a:t>
            </a:r>
            <a:r>
              <a:rPr lang="zh-CN" altLang="en-US" dirty="0"/>
              <a:t>率密</a:t>
            </a:r>
            <a:r>
              <a:rPr lang="zh-CN" altLang="en-US" dirty="0" smtClean="0"/>
              <a:t>度估计</a:t>
            </a:r>
            <a:endParaRPr lang="zh-CN" altLang="en-US" dirty="0"/>
          </a:p>
        </p:txBody>
      </p:sp>
      <p:grpSp>
        <p:nvGrpSpPr>
          <p:cNvPr id="12" name="Group 2"/>
          <p:cNvGrpSpPr>
            <a:grpSpLocks/>
          </p:cNvGrpSpPr>
          <p:nvPr/>
        </p:nvGrpSpPr>
        <p:grpSpPr bwMode="auto">
          <a:xfrm>
            <a:off x="611188" y="4524374"/>
            <a:ext cx="7416800" cy="1016000"/>
            <a:chOff x="294" y="1789"/>
            <a:chExt cx="4672" cy="640"/>
          </a:xfrm>
        </p:grpSpPr>
        <p:sp>
          <p:nvSpPr>
            <p:cNvPr id="13" name="Rectangle 3"/>
            <p:cNvSpPr>
              <a:spLocks noChangeArrowheads="1"/>
            </p:cNvSpPr>
            <p:nvPr/>
          </p:nvSpPr>
          <p:spPr bwMode="auto">
            <a:xfrm>
              <a:off x="294" y="1789"/>
              <a:ext cx="4672"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25000"/>
                </a:lnSpc>
              </a:pPr>
              <a:r>
                <a:rPr lang="zh-CN" altLang="en-US" sz="2400" b="1" dirty="0" smtClean="0">
                  <a:latin typeface="宋体" panose="02010600030101010101" pitchFamily="2" charset="-122"/>
                </a:rPr>
                <a:t>以下讨论：</a:t>
              </a:r>
              <a:endParaRPr lang="en-US" altLang="zh-CN" sz="2400" b="1" dirty="0" smtClean="0">
                <a:latin typeface="宋体" panose="02010600030101010101" pitchFamily="2" charset="-122"/>
              </a:endParaRPr>
            </a:p>
            <a:p>
              <a:pPr algn="l">
                <a:lnSpc>
                  <a:spcPct val="125000"/>
                </a:lnSpc>
              </a:pPr>
              <a:r>
                <a:rPr lang="en-US" altLang="zh-CN" sz="2400" b="1" dirty="0">
                  <a:latin typeface="宋体" panose="02010600030101010101" pitchFamily="2" charset="-122"/>
                </a:rPr>
                <a:t> </a:t>
              </a:r>
              <a:r>
                <a:rPr lang="en-US" altLang="zh-CN" sz="2400" b="1" dirty="0" smtClean="0">
                  <a:latin typeface="宋体" panose="02010600030101010101" pitchFamily="2" charset="-122"/>
                </a:rPr>
                <a:t>   </a:t>
              </a:r>
              <a:r>
                <a:rPr lang="zh-CN" altLang="en-US" sz="2400" b="1" dirty="0" smtClean="0">
                  <a:latin typeface="宋体" panose="02010600030101010101" pitchFamily="2" charset="-122"/>
                </a:rPr>
                <a:t>已知</a:t>
              </a:r>
              <a:r>
                <a:rPr lang="zh-CN" altLang="en-US" sz="2400" b="1" dirty="0">
                  <a:latin typeface="宋体" panose="02010600030101010101" pitchFamily="2" charset="-122"/>
                </a:rPr>
                <a:t>类别的</a:t>
              </a:r>
              <a:r>
                <a:rPr lang="zh-CN" altLang="en-US" sz="2400" b="1" dirty="0" smtClean="0">
                  <a:latin typeface="宋体" panose="02010600030101010101" pitchFamily="2" charset="-122"/>
                </a:rPr>
                <a:t>样本→得类模式的概率密度</a:t>
              </a:r>
              <a:endParaRPr lang="zh-CN" altLang="en-US" sz="2400" b="1" dirty="0">
                <a:latin typeface="宋体" panose="02010600030101010101" pitchFamily="2" charset="-122"/>
              </a:endParaRPr>
            </a:p>
          </p:txBody>
        </p:sp>
        <p:graphicFrame>
          <p:nvGraphicFramePr>
            <p:cNvPr id="14" name="Object 4"/>
            <p:cNvGraphicFramePr>
              <a:graphicFrameLocks noChangeAspect="1"/>
            </p:cNvGraphicFramePr>
            <p:nvPr>
              <p:extLst>
                <p:ext uri="{D42A27DB-BD31-4B8C-83A1-F6EECF244321}">
                  <p14:modId xmlns:p14="http://schemas.microsoft.com/office/powerpoint/2010/main" val="1748188357"/>
                </p:ext>
              </p:extLst>
            </p:nvPr>
          </p:nvGraphicFramePr>
          <p:xfrm>
            <a:off x="4104" y="2082"/>
            <a:ext cx="765" cy="347"/>
          </p:xfrm>
          <a:graphic>
            <a:graphicData uri="http://schemas.openxmlformats.org/presentationml/2006/ole">
              <mc:AlternateContent xmlns:mc="http://schemas.openxmlformats.org/markup-compatibility/2006">
                <mc:Choice xmlns:v="urn:schemas-microsoft-com:vml" Requires="v">
                  <p:oleObj spid="_x0000_s59442" name="Equation" r:id="rId3" imgW="571320" imgH="253800" progId="Equation.DSMT4">
                    <p:embed/>
                  </p:oleObj>
                </mc:Choice>
                <mc:Fallback>
                  <p:oleObj name="Equation" r:id="rId3" imgW="571320" imgH="253800" progId="Equation.DSMT4">
                    <p:embed/>
                    <p:pic>
                      <p:nvPicPr>
                        <p:cNvPr id="14" name="Object 4"/>
                        <p:cNvPicPr>
                          <a:picLocks noChangeAspect="1" noChangeArrowheads="1"/>
                        </p:cNvPicPr>
                        <p:nvPr/>
                      </p:nvPicPr>
                      <p:blipFill>
                        <a:blip r:embed="rId4"/>
                        <a:srcRect/>
                        <a:stretch>
                          <a:fillRect/>
                        </a:stretch>
                      </p:blipFill>
                      <p:spPr bwMode="auto">
                        <a:xfrm>
                          <a:off x="4104" y="2082"/>
                          <a:ext cx="765" cy="3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5" name="Text Box 5"/>
          <p:cNvSpPr txBox="1">
            <a:spLocks noChangeArrowheads="1"/>
          </p:cNvSpPr>
          <p:nvPr/>
        </p:nvSpPr>
        <p:spPr bwMode="auto">
          <a:xfrm>
            <a:off x="684213" y="1196975"/>
            <a:ext cx="7920037"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11200" algn="l">
              <a:defRPr>
                <a:solidFill>
                  <a:schemeClr val="tx1"/>
                </a:solidFill>
                <a:latin typeface="Arial" panose="020B0604020202020204" pitchFamily="34" charset="0"/>
                <a:ea typeface="宋体" panose="02010600030101010101" pitchFamily="2" charset="-122"/>
              </a:defRPr>
            </a:lvl1pPr>
            <a:lvl2pPr marL="890588" algn="l">
              <a:defRPr>
                <a:solidFill>
                  <a:schemeClr val="tx1"/>
                </a:solidFill>
                <a:latin typeface="Arial" panose="020B0604020202020204" pitchFamily="34" charset="0"/>
                <a:ea typeface="宋体" panose="02010600030101010101" pitchFamily="2" charset="-122"/>
              </a:defRPr>
            </a:lvl2pPr>
            <a:lvl3pPr marL="1069975"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457200">
              <a:lnSpc>
                <a:spcPct val="125000"/>
              </a:lnSpc>
              <a:spcBef>
                <a:spcPct val="50000"/>
              </a:spcBef>
            </a:pPr>
            <a:r>
              <a:rPr lang="zh-CN" altLang="en-US" sz="2400" dirty="0" smtClean="0">
                <a:latin typeface="宋体" panose="02010600030101010101" pitchFamily="2" charset="-122"/>
              </a:rPr>
              <a:t>在前面推导分类判决公式中</a:t>
            </a:r>
            <a:r>
              <a:rPr lang="en-US" altLang="zh-CN" sz="2400" dirty="0">
                <a:latin typeface="宋体" panose="02010600030101010101" pitchFamily="2" charset="-122"/>
              </a:rPr>
              <a:t>,</a:t>
            </a:r>
            <a:r>
              <a:rPr lang="zh-CN" altLang="en-US" sz="2400" dirty="0">
                <a:latin typeface="宋体" panose="02010600030101010101" pitchFamily="2" charset="-122"/>
              </a:rPr>
              <a:t>我们一直假设</a:t>
            </a:r>
            <a:r>
              <a:rPr lang="zh-CN" altLang="en-US" sz="2400" dirty="0" smtClean="0">
                <a:solidFill>
                  <a:srgbClr val="0000FF"/>
                </a:solidFill>
                <a:latin typeface="宋体" panose="02010600030101010101" pitchFamily="2" charset="-122"/>
              </a:rPr>
              <a:t>类</a:t>
            </a:r>
            <a:r>
              <a:rPr lang="zh-CN" altLang="en-US" sz="2400" dirty="0">
                <a:solidFill>
                  <a:srgbClr val="0000FF"/>
                </a:solidFill>
                <a:latin typeface="宋体" panose="02010600030101010101" pitchFamily="2" charset="-122"/>
              </a:rPr>
              <a:t>模式</a:t>
            </a:r>
            <a:r>
              <a:rPr lang="zh-CN" altLang="en-US" sz="2400" dirty="0" smtClean="0">
                <a:solidFill>
                  <a:srgbClr val="0000FF"/>
                </a:solidFill>
                <a:latin typeface="宋体" panose="02010600030101010101" pitchFamily="2" charset="-122"/>
              </a:rPr>
              <a:t>的概率密度函数 </a:t>
            </a:r>
            <a:r>
              <a:rPr lang="en-US" altLang="zh-CN" sz="2400" i="1" dirty="0" smtClean="0">
                <a:solidFill>
                  <a:srgbClr val="0000FF"/>
                </a:solidFill>
                <a:latin typeface="Times New Roman" panose="02020603050405020304" pitchFamily="18" charset="0"/>
                <a:ea typeface="Arial Unicode MS" panose="020B0604020202020204" pitchFamily="34" charset="-122"/>
                <a:cs typeface="Times New Roman" panose="02020603050405020304" pitchFamily="18" charset="0"/>
              </a:rPr>
              <a:t>p</a:t>
            </a:r>
            <a:r>
              <a:rPr lang="en-US" altLang="zh-CN" sz="2400" dirty="0" smtClean="0">
                <a:solidFill>
                  <a:srgbClr val="0000FF"/>
                </a:solidFill>
                <a:latin typeface="Times New Roman" panose="02020603050405020304" pitchFamily="18" charset="0"/>
                <a:ea typeface="Arial Unicode MS" panose="020B0604020202020204" pitchFamily="34" charset="-122"/>
                <a:cs typeface="Times New Roman" panose="02020603050405020304" pitchFamily="18" charset="0"/>
              </a:rPr>
              <a:t>(</a:t>
            </a:r>
            <a:r>
              <a:rPr lang="en-US" altLang="zh-CN" sz="2400" i="1" dirty="0" smtClean="0">
                <a:solidFill>
                  <a:srgbClr val="0000FF"/>
                </a:solidFill>
                <a:latin typeface="Times New Roman" panose="02020603050405020304" pitchFamily="18" charset="0"/>
                <a:ea typeface="Arial Unicode MS" panose="020B0604020202020204" pitchFamily="34" charset="-122"/>
                <a:cs typeface="Times New Roman" panose="02020603050405020304" pitchFamily="18" charset="0"/>
              </a:rPr>
              <a:t>X</a:t>
            </a:r>
            <a:r>
              <a:rPr lang="en-US" altLang="zh-CN" sz="2400" b="1" dirty="0" smtClean="0">
                <a:solidFill>
                  <a:srgbClr val="0000FF"/>
                </a:solidFill>
                <a:latin typeface="Times New Roman" panose="02020603050405020304" pitchFamily="18" charset="0"/>
                <a:ea typeface="Arial Unicode MS" panose="020B0604020202020204" pitchFamily="34" charset="-122"/>
                <a:cs typeface="Times New Roman" panose="02020603050405020304" pitchFamily="18" charset="0"/>
              </a:rPr>
              <a:t>|</a:t>
            </a:r>
            <a:r>
              <a:rPr lang="el-GR" altLang="zh-CN" sz="2400" i="1" dirty="0" smtClean="0">
                <a:solidFill>
                  <a:srgbClr val="0000FF"/>
                </a:solidFill>
                <a:latin typeface="Times New Roman" panose="02020603050405020304" pitchFamily="18" charset="0"/>
                <a:ea typeface="Arial Unicode MS" panose="020B0604020202020204" pitchFamily="34" charset="-122"/>
                <a:cs typeface="Times New Roman" panose="02020603050405020304" pitchFamily="18" charset="0"/>
              </a:rPr>
              <a:t>ω</a:t>
            </a:r>
            <a:r>
              <a:rPr lang="en-US" altLang="zh-CN" sz="2400" i="1" baseline="-25000" dirty="0" err="1" smtClean="0">
                <a:solidFill>
                  <a:srgbClr val="0000FF"/>
                </a:solidFill>
                <a:latin typeface="Times New Roman" panose="02020603050405020304" pitchFamily="18" charset="0"/>
                <a:ea typeface="Arial Unicode MS" panose="020B0604020202020204" pitchFamily="34" charset="-122"/>
                <a:cs typeface="Times New Roman" panose="02020603050405020304" pitchFamily="18" charset="0"/>
              </a:rPr>
              <a:t>i</a:t>
            </a:r>
            <a:r>
              <a:rPr lang="en-US" altLang="zh-CN" sz="2400" dirty="0" smtClean="0">
                <a:solidFill>
                  <a:srgbClr val="0000FF"/>
                </a:solidFill>
                <a:latin typeface="Times New Roman" panose="02020603050405020304" pitchFamily="18" charset="0"/>
                <a:ea typeface="Arial Unicode MS" panose="020B0604020202020204" pitchFamily="34" charset="-122"/>
                <a:cs typeface="Times New Roman" panose="02020603050405020304" pitchFamily="18" charset="0"/>
              </a:rPr>
              <a:t>)</a:t>
            </a:r>
            <a:r>
              <a:rPr lang="zh-CN" altLang="en-US" sz="2400" dirty="0" smtClean="0">
                <a:solidFill>
                  <a:srgbClr val="0000FF"/>
                </a:solidFill>
                <a:latin typeface="Times New Roman" panose="02020603050405020304" pitchFamily="18" charset="0"/>
                <a:ea typeface="Arial Unicode MS" panose="020B0604020202020204" pitchFamily="34" charset="-122"/>
                <a:cs typeface="Times New Roman" panose="02020603050405020304" pitchFamily="18" charset="0"/>
              </a:rPr>
              <a:t> </a:t>
            </a:r>
            <a:r>
              <a:rPr lang="zh-CN" altLang="en-US" sz="2400" dirty="0" smtClean="0">
                <a:latin typeface="宋体" panose="02010600030101010101" pitchFamily="2" charset="-122"/>
              </a:rPr>
              <a:t>是</a:t>
            </a:r>
            <a:r>
              <a:rPr lang="zh-CN" altLang="en-US" sz="2400" dirty="0">
                <a:latin typeface="宋体" panose="02010600030101010101" pitchFamily="2" charset="-122"/>
              </a:rPr>
              <a:t>已知的</a:t>
            </a:r>
            <a:r>
              <a:rPr lang="en-US" altLang="zh-CN" sz="2400" dirty="0">
                <a:latin typeface="宋体" panose="02010600030101010101" pitchFamily="2" charset="-122"/>
              </a:rPr>
              <a:t>,</a:t>
            </a:r>
            <a:r>
              <a:rPr lang="zh-CN" altLang="en-US" sz="2400" dirty="0">
                <a:latin typeface="宋体" panose="02010600030101010101" pitchFamily="2" charset="-122"/>
              </a:rPr>
              <a:t>然后去设计贝叶斯分类器。但在实际中，这些知识往往是不知道的，这就需要用已知的样本进行学习或训练。也就是说利用统计推断理论中的估计方法，从样本集数据中估计</a:t>
            </a:r>
            <a:r>
              <a:rPr lang="zh-CN" altLang="en-US" sz="2400" dirty="0" smtClean="0">
                <a:latin typeface="宋体" panose="02010600030101010101" pitchFamily="2" charset="-122"/>
              </a:rPr>
              <a:t>这些密度。</a:t>
            </a:r>
            <a:endParaRPr lang="zh-CN" altLang="en-US" sz="2400" dirty="0">
              <a:latin typeface="宋体" panose="02010600030101010101" pitchFamily="2" charset="-122"/>
            </a:endParaRPr>
          </a:p>
        </p:txBody>
      </p:sp>
    </p:spTree>
    <p:extLst>
      <p:ext uri="{BB962C8B-B14F-4D97-AF65-F5344CB8AC3E}">
        <p14:creationId xmlns:p14="http://schemas.microsoft.com/office/powerpoint/2010/main" val="2297212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538163" y="1234927"/>
            <a:ext cx="3889821" cy="463846"/>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r>
              <a:rPr lang="zh-CN" altLang="en-US" sz="2400" b="1" dirty="0" smtClean="0">
                <a:solidFill>
                  <a:srgbClr val="0070C0"/>
                </a:solidFill>
                <a:latin typeface="Times New Roman" panose="02020603050405020304" pitchFamily="18" charset="0"/>
              </a:rPr>
              <a:t>概率密度的</a:t>
            </a:r>
            <a:r>
              <a:rPr lang="zh-CN" altLang="en-US" sz="2400" b="1" dirty="0" smtClean="0">
                <a:solidFill>
                  <a:srgbClr val="0070C0"/>
                </a:solidFill>
                <a:latin typeface="Times New Roman" panose="02020603050405020304" pitchFamily="18" charset="0"/>
              </a:rPr>
              <a:t>两大类</a:t>
            </a:r>
            <a:r>
              <a:rPr lang="zh-CN" altLang="en-US" sz="2400" b="1" dirty="0">
                <a:solidFill>
                  <a:srgbClr val="0070C0"/>
                </a:solidFill>
                <a:latin typeface="Times New Roman" panose="02020603050405020304" pitchFamily="18" charset="0"/>
              </a:rPr>
              <a:t>估计方法：</a:t>
            </a:r>
          </a:p>
        </p:txBody>
      </p:sp>
      <p:sp>
        <p:nvSpPr>
          <p:cNvPr id="5" name="Rectangle 8"/>
          <p:cNvSpPr>
            <a:spLocks noChangeArrowheads="1"/>
          </p:cNvSpPr>
          <p:nvPr/>
        </p:nvSpPr>
        <p:spPr bwMode="auto">
          <a:xfrm>
            <a:off x="587375" y="3525838"/>
            <a:ext cx="8353425" cy="10414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nchorCtr="1">
            <a:spAutoFit/>
          </a:bodyPr>
          <a:lstStyle/>
          <a:p>
            <a:pPr>
              <a:lnSpc>
                <a:spcPct val="130000"/>
              </a:lnSpc>
            </a:pPr>
            <a:r>
              <a:rPr lang="en-US" altLang="zh-CN" sz="2400">
                <a:solidFill>
                  <a:srgbClr val="000000"/>
                </a:solidFill>
                <a:latin typeface="Times New Roman" panose="02020603050405020304" pitchFamily="18" charset="0"/>
              </a:rPr>
              <a:t>        </a:t>
            </a:r>
            <a:r>
              <a:rPr lang="zh-CN" altLang="en-US" sz="2400">
                <a:solidFill>
                  <a:srgbClr val="000000"/>
                </a:solidFill>
                <a:latin typeface="Times New Roman" panose="02020603050405020304" pitchFamily="18" charset="0"/>
              </a:rPr>
              <a:t>概率密度函数的形式未知，直接估计概率密度函数的</a:t>
            </a:r>
          </a:p>
          <a:p>
            <a:pPr>
              <a:lnSpc>
                <a:spcPct val="130000"/>
              </a:lnSpc>
            </a:pPr>
            <a:r>
              <a:rPr lang="zh-CN" altLang="en-US" sz="2400">
                <a:solidFill>
                  <a:srgbClr val="000000"/>
                </a:solidFill>
                <a:latin typeface="Times New Roman" panose="02020603050405020304" pitchFamily="18" charset="0"/>
              </a:rPr>
              <a:t>方法。 </a:t>
            </a:r>
          </a:p>
        </p:txBody>
      </p:sp>
      <p:sp>
        <p:nvSpPr>
          <p:cNvPr id="6" name="Rectangle 9"/>
          <p:cNvSpPr>
            <a:spLocks noChangeArrowheads="1"/>
          </p:cNvSpPr>
          <p:nvPr/>
        </p:nvSpPr>
        <p:spPr bwMode="auto">
          <a:xfrm>
            <a:off x="665163" y="2078038"/>
            <a:ext cx="8431212" cy="10414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nchorCtr="1">
            <a:spAutoFit/>
          </a:bodyPr>
          <a:lstStyle/>
          <a:p>
            <a:pPr>
              <a:lnSpc>
                <a:spcPct val="130000"/>
              </a:lnSpc>
            </a:pPr>
            <a:r>
              <a:rPr lang="en-US" altLang="zh-CN" sz="2400" dirty="0">
                <a:solidFill>
                  <a:srgbClr val="000000"/>
                </a:solidFill>
                <a:latin typeface="Times New Roman" panose="02020603050405020304" pitchFamily="18" charset="0"/>
              </a:rPr>
              <a:t>        </a:t>
            </a:r>
            <a:r>
              <a:rPr lang="zh-CN" altLang="en-US" sz="2400" dirty="0">
                <a:solidFill>
                  <a:srgbClr val="000000"/>
                </a:solidFill>
                <a:latin typeface="Times New Roman" panose="02020603050405020304" pitchFamily="18" charset="0"/>
              </a:rPr>
              <a:t>已知概率密度函数的形式而函数的有关参数未知，通</a:t>
            </a:r>
          </a:p>
          <a:p>
            <a:pPr>
              <a:lnSpc>
                <a:spcPct val="130000"/>
              </a:lnSpc>
            </a:pPr>
            <a:r>
              <a:rPr lang="zh-CN" altLang="en-US" sz="2400" dirty="0">
                <a:solidFill>
                  <a:srgbClr val="000000"/>
                </a:solidFill>
                <a:latin typeface="Times New Roman" panose="02020603050405020304" pitchFamily="18" charset="0"/>
              </a:rPr>
              <a:t>过估计参数来估计概率密度函数的方法。</a:t>
            </a:r>
          </a:p>
        </p:txBody>
      </p:sp>
      <p:sp>
        <p:nvSpPr>
          <p:cNvPr id="7" name="Rectangle 10"/>
          <p:cNvSpPr>
            <a:spLocks noChangeArrowheads="1"/>
          </p:cNvSpPr>
          <p:nvPr/>
        </p:nvSpPr>
        <p:spPr bwMode="auto">
          <a:xfrm>
            <a:off x="593725" y="1730079"/>
            <a:ext cx="2887627" cy="463846"/>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r>
              <a:rPr lang="en-US" altLang="zh-CN" sz="2400" b="1" dirty="0">
                <a:solidFill>
                  <a:srgbClr val="0070C0"/>
                </a:solidFill>
                <a:latin typeface="Times New Roman" panose="02020603050405020304" pitchFamily="18" charset="0"/>
              </a:rPr>
              <a:t>* </a:t>
            </a:r>
            <a:r>
              <a:rPr lang="zh-CN" altLang="en-US" sz="2400" b="1" dirty="0" smtClean="0">
                <a:solidFill>
                  <a:srgbClr val="0070C0"/>
                </a:solidFill>
                <a:latin typeface="Times New Roman" panose="02020603050405020304" pitchFamily="18" charset="0"/>
              </a:rPr>
              <a:t>参</a:t>
            </a:r>
            <a:r>
              <a:rPr lang="zh-CN" altLang="en-US" sz="2400" b="1" dirty="0" smtClean="0">
                <a:solidFill>
                  <a:srgbClr val="0070C0"/>
                </a:solidFill>
                <a:latin typeface="Times New Roman" panose="02020603050405020304" pitchFamily="18" charset="0"/>
              </a:rPr>
              <a:t>数化估</a:t>
            </a:r>
            <a:r>
              <a:rPr lang="zh-CN" altLang="en-US" sz="2400" b="1" dirty="0" smtClean="0">
                <a:solidFill>
                  <a:srgbClr val="0070C0"/>
                </a:solidFill>
                <a:latin typeface="Times New Roman" panose="02020603050405020304" pitchFamily="18" charset="0"/>
              </a:rPr>
              <a:t>计方法</a:t>
            </a:r>
            <a:r>
              <a:rPr lang="zh-CN" altLang="en-US" sz="2400" b="1" dirty="0">
                <a:solidFill>
                  <a:srgbClr val="0070C0"/>
                </a:solidFill>
                <a:latin typeface="Times New Roman" panose="02020603050405020304" pitchFamily="18" charset="0"/>
              </a:rPr>
              <a:t>：</a:t>
            </a:r>
          </a:p>
        </p:txBody>
      </p:sp>
      <p:sp>
        <p:nvSpPr>
          <p:cNvPr id="8" name="Rectangle 11"/>
          <p:cNvSpPr>
            <a:spLocks noChangeArrowheads="1"/>
          </p:cNvSpPr>
          <p:nvPr/>
        </p:nvSpPr>
        <p:spPr bwMode="auto">
          <a:xfrm>
            <a:off x="641350" y="3165179"/>
            <a:ext cx="2887627" cy="463846"/>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r>
              <a:rPr lang="en-US" altLang="zh-CN" sz="2400" b="1" dirty="0">
                <a:solidFill>
                  <a:srgbClr val="0070C0"/>
                </a:solidFill>
                <a:latin typeface="Times New Roman" panose="02020603050405020304" pitchFamily="18" charset="0"/>
              </a:rPr>
              <a:t>* </a:t>
            </a:r>
            <a:r>
              <a:rPr lang="zh-CN" altLang="en-US" sz="2400" b="1" dirty="0">
                <a:solidFill>
                  <a:srgbClr val="0070C0"/>
                </a:solidFill>
                <a:latin typeface="Times New Roman" panose="02020603050405020304" pitchFamily="18" charset="0"/>
              </a:rPr>
              <a:t>非</a:t>
            </a:r>
            <a:r>
              <a:rPr lang="zh-CN" altLang="en-US" sz="2400" b="1" dirty="0" smtClean="0">
                <a:solidFill>
                  <a:srgbClr val="0070C0"/>
                </a:solidFill>
                <a:latin typeface="Times New Roman" panose="02020603050405020304" pitchFamily="18" charset="0"/>
              </a:rPr>
              <a:t>参数估计方法</a:t>
            </a:r>
            <a:r>
              <a:rPr lang="zh-CN" altLang="en-US" sz="2400" b="1" dirty="0">
                <a:solidFill>
                  <a:srgbClr val="0070C0"/>
                </a:solidFill>
                <a:latin typeface="Times New Roman" panose="02020603050405020304" pitchFamily="18" charset="0"/>
              </a:rPr>
              <a:t>：</a:t>
            </a:r>
          </a:p>
        </p:txBody>
      </p:sp>
      <p:sp>
        <p:nvSpPr>
          <p:cNvPr id="9" name="Rectangle 12"/>
          <p:cNvSpPr>
            <a:spLocks noChangeArrowheads="1"/>
          </p:cNvSpPr>
          <p:nvPr/>
        </p:nvSpPr>
        <p:spPr bwMode="auto">
          <a:xfrm>
            <a:off x="704850" y="4811713"/>
            <a:ext cx="32289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两种主要参数估计法：</a:t>
            </a:r>
          </a:p>
        </p:txBody>
      </p:sp>
      <p:sp>
        <p:nvSpPr>
          <p:cNvPr id="10" name="Rectangle 13"/>
          <p:cNvSpPr>
            <a:spLocks noChangeArrowheads="1"/>
          </p:cNvSpPr>
          <p:nvPr/>
        </p:nvSpPr>
        <p:spPr bwMode="auto">
          <a:xfrm>
            <a:off x="989013" y="5371804"/>
            <a:ext cx="4814887" cy="463846"/>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nchorCtr="1">
            <a:spAutoFit/>
          </a:bodyPr>
          <a:lstStyle/>
          <a:p>
            <a:pPr algn="ctr"/>
            <a:r>
              <a:rPr lang="zh-CN" altLang="en-US" sz="2400" dirty="0">
                <a:solidFill>
                  <a:srgbClr val="0000FF"/>
                </a:solidFill>
                <a:latin typeface="Times New Roman" panose="02020603050405020304" pitchFamily="18" charset="0"/>
              </a:rPr>
              <a:t>最大似然估计、贝叶斯估计</a:t>
            </a:r>
            <a:r>
              <a:rPr lang="zh-CN" altLang="en-US" sz="2400" dirty="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2016871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0"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6" name="Rectangle 16"/>
          <p:cNvSpPr>
            <a:spLocks noChangeArrowheads="1"/>
          </p:cNvSpPr>
          <p:nvPr/>
        </p:nvSpPr>
        <p:spPr bwMode="auto">
          <a:xfrm>
            <a:off x="509588" y="459929"/>
            <a:ext cx="8459665" cy="463846"/>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dirty="0">
                <a:solidFill>
                  <a:srgbClr val="000000"/>
                </a:solidFill>
                <a:latin typeface="Times New Roman" panose="02020603050405020304" pitchFamily="18" charset="0"/>
              </a:rPr>
              <a:t>设：</a:t>
            </a:r>
            <a:r>
              <a:rPr lang="el-GR" altLang="zh-CN" sz="2400" i="1" dirty="0">
                <a:solidFill>
                  <a:srgbClr val="000000"/>
                </a:solidFill>
                <a:latin typeface="Times New Roman" panose="02020603050405020304" pitchFamily="18" charset="0"/>
                <a:cs typeface="Arial" panose="020B0604020202020204" pitchFamily="34" charset="0"/>
              </a:rPr>
              <a:t>ω</a:t>
            </a:r>
            <a:r>
              <a:rPr lang="en-US" altLang="zh-CN" sz="2400" i="1" baseline="-25000" dirty="0" err="1">
                <a:solidFill>
                  <a:srgbClr val="000000"/>
                </a:solidFill>
                <a:latin typeface="Times New Roman" panose="02020603050405020304" pitchFamily="18" charset="0"/>
                <a:cs typeface="Arial" panose="020B0604020202020204" pitchFamily="34" charset="0"/>
              </a:rPr>
              <a:t>i</a:t>
            </a:r>
            <a:r>
              <a:rPr lang="zh-CN" altLang="en-US" sz="2400" dirty="0">
                <a:solidFill>
                  <a:srgbClr val="000000"/>
                </a:solidFill>
                <a:latin typeface="Times New Roman" panose="02020603050405020304" pitchFamily="18" charset="0"/>
                <a:cs typeface="Times New Roman" panose="02020603050405020304" pitchFamily="18" charset="0"/>
              </a:rPr>
              <a:t>类的</a:t>
            </a:r>
            <a:r>
              <a:rPr lang="zh-CN" altLang="en-US" sz="2400" dirty="0" smtClean="0">
                <a:solidFill>
                  <a:srgbClr val="000000"/>
                </a:solidFill>
                <a:latin typeface="Times New Roman" panose="02020603050405020304" pitchFamily="18" charset="0"/>
                <a:cs typeface="Times New Roman" panose="02020603050405020304" pitchFamily="18" charset="0"/>
              </a:rPr>
              <a:t>类模式的概率密度函数</a:t>
            </a:r>
            <a:r>
              <a:rPr lang="zh-CN" altLang="en-US" sz="2400" dirty="0">
                <a:solidFill>
                  <a:srgbClr val="000000"/>
                </a:solidFill>
                <a:latin typeface="Times New Roman" panose="02020603050405020304" pitchFamily="18" charset="0"/>
                <a:cs typeface="Times New Roman" panose="02020603050405020304" pitchFamily="18" charset="0"/>
              </a:rPr>
              <a:t>具有某种确定的函数形式；</a:t>
            </a:r>
          </a:p>
        </p:txBody>
      </p:sp>
      <p:sp>
        <p:nvSpPr>
          <p:cNvPr id="153617" name="Rectangle 17"/>
          <p:cNvSpPr>
            <a:spLocks noChangeArrowheads="1"/>
          </p:cNvSpPr>
          <p:nvPr/>
        </p:nvSpPr>
        <p:spPr bwMode="auto">
          <a:xfrm>
            <a:off x="1081088" y="963315"/>
            <a:ext cx="53625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l-GR" altLang="zh-CN" sz="2400" b="1" i="1" dirty="0">
                <a:solidFill>
                  <a:srgbClr val="000000"/>
                </a:solidFill>
                <a:latin typeface="Times New Roman" panose="02020603050405020304" pitchFamily="18" charset="0"/>
                <a:cs typeface="Times New Roman" panose="02020603050405020304" pitchFamily="18" charset="0"/>
              </a:rPr>
              <a:t>θ</a:t>
            </a:r>
            <a:r>
              <a:rPr lang="zh-CN" altLang="en-US" sz="2400" dirty="0">
                <a:solidFill>
                  <a:srgbClr val="000000"/>
                </a:solidFill>
                <a:latin typeface="Times New Roman" panose="02020603050405020304" pitchFamily="18" charset="0"/>
                <a:cs typeface="Times New Roman" panose="02020603050405020304" pitchFamily="18" charset="0"/>
              </a:rPr>
              <a:t>是该函数的一个未知参数或参数集。</a:t>
            </a:r>
            <a:endParaRPr lang="zh-CN" altLang="en-US" sz="2400" dirty="0">
              <a:solidFill>
                <a:srgbClr val="000000"/>
              </a:solidFill>
              <a:latin typeface="Arial" panose="020B0604020202020204" pitchFamily="34" charset="0"/>
            </a:endParaRPr>
          </a:p>
        </p:txBody>
      </p:sp>
      <p:sp>
        <p:nvSpPr>
          <p:cNvPr id="153618" name="Rectangle 18"/>
          <p:cNvSpPr>
            <a:spLocks noChangeArrowheads="1"/>
          </p:cNvSpPr>
          <p:nvPr/>
        </p:nvSpPr>
        <p:spPr bwMode="auto">
          <a:xfrm>
            <a:off x="1043608" y="1484784"/>
            <a:ext cx="6659563"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dirty="0">
                <a:solidFill>
                  <a:srgbClr val="990000"/>
                </a:solidFill>
                <a:latin typeface="Times New Roman" panose="02020603050405020304" pitchFamily="18" charset="0"/>
              </a:rPr>
              <a:t>最大似然估计把</a:t>
            </a:r>
            <a:r>
              <a:rPr lang="el-GR" altLang="zh-CN" sz="2400" b="1" i="1" dirty="0">
                <a:solidFill>
                  <a:srgbClr val="990000"/>
                </a:solidFill>
                <a:latin typeface="Times New Roman" panose="02020603050405020304" pitchFamily="18" charset="0"/>
              </a:rPr>
              <a:t>θ</a:t>
            </a:r>
            <a:r>
              <a:rPr lang="zh-CN" altLang="en-US" sz="2400" dirty="0">
                <a:solidFill>
                  <a:srgbClr val="990000"/>
                </a:solidFill>
                <a:latin typeface="Times New Roman" panose="02020603050405020304" pitchFamily="18" charset="0"/>
                <a:cs typeface="Times New Roman" panose="02020603050405020304" pitchFamily="18" charset="0"/>
              </a:rPr>
              <a:t>当作确定的未知量进行估计。</a:t>
            </a:r>
            <a:r>
              <a:rPr lang="zh-CN" altLang="en-US" sz="2400" dirty="0">
                <a:solidFill>
                  <a:srgbClr val="990000"/>
                </a:solidFill>
                <a:latin typeface="Times New Roman" panose="02020603050405020304" pitchFamily="18" charset="0"/>
              </a:rPr>
              <a:t> </a:t>
            </a:r>
          </a:p>
        </p:txBody>
      </p:sp>
      <p:grpSp>
        <p:nvGrpSpPr>
          <p:cNvPr id="153628" name="Group 28"/>
          <p:cNvGrpSpPr>
            <a:grpSpLocks/>
          </p:cNvGrpSpPr>
          <p:nvPr/>
        </p:nvGrpSpPr>
        <p:grpSpPr bwMode="auto">
          <a:xfrm>
            <a:off x="1177925" y="2441575"/>
            <a:ext cx="7108825" cy="482600"/>
            <a:chOff x="535" y="1691"/>
            <a:chExt cx="4478" cy="304"/>
          </a:xfrm>
        </p:grpSpPr>
        <p:sp>
          <p:nvSpPr>
            <p:cNvPr id="153621" name="Rectangle 21"/>
            <p:cNvSpPr>
              <a:spLocks noChangeArrowheads="1"/>
            </p:cNvSpPr>
            <p:nvPr/>
          </p:nvSpPr>
          <p:spPr bwMode="auto">
            <a:xfrm>
              <a:off x="535" y="1691"/>
              <a:ext cx="2774" cy="288"/>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从</a:t>
              </a:r>
              <a:r>
                <a:rPr lang="el-GR" altLang="zh-CN" sz="2400" i="1">
                  <a:solidFill>
                    <a:srgbClr val="000000"/>
                  </a:solidFill>
                  <a:latin typeface="Times New Roman" panose="02020603050405020304" pitchFamily="18" charset="0"/>
                </a:rPr>
                <a:t>ω</a:t>
              </a:r>
              <a:r>
                <a:rPr lang="en-US" altLang="zh-CN" sz="2400" i="1" baseline="-25000">
                  <a:solidFill>
                    <a:srgbClr val="000000"/>
                  </a:solidFill>
                  <a:latin typeface="Times New Roman" panose="02020603050405020304" pitchFamily="18" charset="0"/>
                </a:rPr>
                <a:t>i</a:t>
              </a:r>
              <a:r>
                <a:rPr lang="zh-CN" altLang="en-US" sz="2400">
                  <a:solidFill>
                    <a:srgbClr val="000000"/>
                  </a:solidFill>
                  <a:latin typeface="Times New Roman" panose="02020603050405020304" pitchFamily="18" charset="0"/>
                  <a:cs typeface="Times New Roman" panose="02020603050405020304" pitchFamily="18" charset="0"/>
                </a:rPr>
                <a:t>类中独立地抽取</a:t>
              </a:r>
              <a:r>
                <a:rPr lang="en-US" altLang="zh-CN" sz="2400" i="1">
                  <a:solidFill>
                    <a:srgbClr val="000000"/>
                  </a:solidFill>
                  <a:latin typeface="Times New Roman" panose="02020603050405020304" pitchFamily="18" charset="0"/>
                </a:rPr>
                <a:t>N</a:t>
              </a:r>
              <a:r>
                <a:rPr lang="zh-CN" altLang="en-US" sz="2400">
                  <a:solidFill>
                    <a:srgbClr val="000000"/>
                  </a:solidFill>
                  <a:latin typeface="Times New Roman" panose="02020603050405020304" pitchFamily="18" charset="0"/>
                  <a:cs typeface="Times New Roman" panose="02020603050405020304" pitchFamily="18" charset="0"/>
                </a:rPr>
                <a:t>个样本：</a:t>
              </a:r>
              <a:endParaRPr lang="zh-CN" altLang="en-US" sz="2400">
                <a:solidFill>
                  <a:srgbClr val="000000"/>
                </a:solidFill>
                <a:latin typeface="Times New Roman" panose="02020603050405020304" pitchFamily="18" charset="0"/>
              </a:endParaRPr>
            </a:p>
          </p:txBody>
        </p:sp>
        <p:graphicFrame>
          <p:nvGraphicFramePr>
            <p:cNvPr id="153622" name="Object 22"/>
            <p:cNvGraphicFramePr>
              <a:graphicFrameLocks noChangeAspect="1"/>
            </p:cNvGraphicFramePr>
            <p:nvPr/>
          </p:nvGraphicFramePr>
          <p:xfrm>
            <a:off x="3118" y="1691"/>
            <a:ext cx="1895" cy="304"/>
          </p:xfrm>
          <a:graphic>
            <a:graphicData uri="http://schemas.openxmlformats.org/presentationml/2006/ole">
              <mc:AlternateContent xmlns:mc="http://schemas.openxmlformats.org/markup-compatibility/2006">
                <mc:Choice xmlns:v="urn:schemas-microsoft-com:vml" Requires="v">
                  <p:oleObj spid="_x0000_s60562" name="公式" r:id="rId3" imgW="1473200" imgH="241300" progId="Equation.3">
                    <p:embed/>
                  </p:oleObj>
                </mc:Choice>
                <mc:Fallback>
                  <p:oleObj name="公式" r:id="rId3" imgW="1473200" imgH="241300" progId="Equation.3">
                    <p:embed/>
                    <p:pic>
                      <p:nvPicPr>
                        <p:cNvPr id="153622"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8" y="1691"/>
                          <a:ext cx="1895" cy="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53624" name="Rectangle 24"/>
          <p:cNvSpPr>
            <a:spLocks noChangeArrowheads="1"/>
          </p:cNvSpPr>
          <p:nvPr/>
        </p:nvSpPr>
        <p:spPr bwMode="auto">
          <a:xfrm>
            <a:off x="507702" y="1911054"/>
            <a:ext cx="1803997" cy="463846"/>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pPr algn="ctr"/>
            <a:r>
              <a:rPr lang="en-US" altLang="zh-CN" sz="2400" b="1" dirty="0">
                <a:solidFill>
                  <a:srgbClr val="0070C0"/>
                </a:solidFill>
                <a:latin typeface="Times New Roman" panose="02020603050405020304" pitchFamily="18" charset="0"/>
              </a:rPr>
              <a:t>1.  </a:t>
            </a:r>
            <a:r>
              <a:rPr lang="zh-CN" altLang="en-US" sz="2400" b="1" dirty="0">
                <a:solidFill>
                  <a:srgbClr val="0070C0"/>
                </a:solidFill>
                <a:latin typeface="Times New Roman" panose="02020603050405020304" pitchFamily="18" charset="0"/>
              </a:rPr>
              <a:t>似然函数</a:t>
            </a:r>
          </a:p>
        </p:txBody>
      </p:sp>
      <p:grpSp>
        <p:nvGrpSpPr>
          <p:cNvPr id="153629" name="Group 29"/>
          <p:cNvGrpSpPr>
            <a:grpSpLocks/>
          </p:cNvGrpSpPr>
          <p:nvPr/>
        </p:nvGrpSpPr>
        <p:grpSpPr bwMode="auto">
          <a:xfrm>
            <a:off x="542925" y="2946401"/>
            <a:ext cx="8669338" cy="971550"/>
            <a:chOff x="342" y="2009"/>
            <a:chExt cx="5461" cy="612"/>
          </a:xfrm>
        </p:grpSpPr>
        <p:sp>
          <p:nvSpPr>
            <p:cNvPr id="153626" name="Rectangle 26"/>
            <p:cNvSpPr>
              <a:spLocks noChangeArrowheads="1"/>
            </p:cNvSpPr>
            <p:nvPr/>
          </p:nvSpPr>
          <p:spPr bwMode="auto">
            <a:xfrm>
              <a:off x="342" y="2009"/>
              <a:ext cx="5461" cy="612"/>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nSpc>
                  <a:spcPct val="125000"/>
                </a:lnSpc>
              </a:pPr>
              <a:r>
                <a:rPr lang="zh-CN" altLang="en-US" sz="2400" dirty="0">
                  <a:solidFill>
                    <a:srgbClr val="000000"/>
                  </a:solidFill>
                  <a:latin typeface="Times New Roman" panose="02020603050405020304" pitchFamily="18" charset="0"/>
                </a:rPr>
                <a:t>称</a:t>
              </a:r>
              <a:r>
                <a:rPr lang="zh-CN" altLang="en-US" sz="2400" dirty="0">
                  <a:solidFill>
                    <a:srgbClr val="000000"/>
                  </a:solidFill>
                  <a:latin typeface="Times New Roman" panose="02020603050405020304" pitchFamily="18" charset="0"/>
                  <a:cs typeface="Times New Roman" panose="02020603050405020304" pitchFamily="18" charset="0"/>
                </a:rPr>
                <a:t>这</a:t>
              </a:r>
              <a:r>
                <a:rPr lang="en-US" altLang="zh-CN" sz="2400" i="1" dirty="0">
                  <a:solidFill>
                    <a:srgbClr val="000000"/>
                  </a:solidFill>
                  <a:latin typeface="Times New Roman" panose="02020603050405020304" pitchFamily="18" charset="0"/>
                </a:rPr>
                <a:t>N</a:t>
              </a:r>
              <a:r>
                <a:rPr lang="zh-CN" altLang="en-US" sz="2400" dirty="0">
                  <a:solidFill>
                    <a:srgbClr val="000000"/>
                  </a:solidFill>
                  <a:latin typeface="Times New Roman" panose="02020603050405020304" pitchFamily="18" charset="0"/>
                  <a:cs typeface="Times New Roman" panose="02020603050405020304" pitchFamily="18" charset="0"/>
                </a:rPr>
                <a:t>个样本的联合概率密度函数                  </a:t>
              </a:r>
              <a:r>
                <a:rPr lang="zh-CN" altLang="en-US" sz="2400" dirty="0">
                  <a:solidFill>
                    <a:srgbClr val="000000"/>
                  </a:solidFill>
                  <a:latin typeface="Times New Roman" panose="02020603050405020304" pitchFamily="18" charset="0"/>
                </a:rPr>
                <a:t>为</a:t>
              </a:r>
              <a:r>
                <a:rPr lang="zh-CN" altLang="en-US" sz="2400" b="1" dirty="0">
                  <a:solidFill>
                    <a:srgbClr val="0000FF"/>
                  </a:solidFill>
                  <a:latin typeface="Times New Roman" panose="02020603050405020304" pitchFamily="18" charset="0"/>
                </a:rPr>
                <a:t>相对于样本集</a:t>
              </a:r>
            </a:p>
            <a:p>
              <a:pPr>
                <a:lnSpc>
                  <a:spcPct val="125000"/>
                </a:lnSpc>
              </a:pPr>
              <a:r>
                <a:rPr lang="en-US" altLang="zh-CN" sz="2400" b="1" i="1" dirty="0">
                  <a:solidFill>
                    <a:srgbClr val="0000FF"/>
                  </a:solidFill>
                  <a:latin typeface="Times New Roman" panose="02020603050405020304" pitchFamily="18" charset="0"/>
                </a:rPr>
                <a:t>X</a:t>
              </a:r>
              <a:r>
                <a:rPr lang="en-US" altLang="zh-CN" sz="2400" b="1" i="1" baseline="30000" dirty="0">
                  <a:solidFill>
                    <a:srgbClr val="0000FF"/>
                  </a:solidFill>
                  <a:latin typeface="Times New Roman" panose="02020603050405020304" pitchFamily="18" charset="0"/>
                </a:rPr>
                <a:t> N </a:t>
              </a:r>
              <a:r>
                <a:rPr lang="zh-CN" altLang="en-US" sz="2400" b="1" dirty="0">
                  <a:solidFill>
                    <a:srgbClr val="0000FF"/>
                  </a:solidFill>
                  <a:latin typeface="Times New Roman" panose="02020603050405020304" pitchFamily="18" charset="0"/>
                </a:rPr>
                <a:t>的</a:t>
              </a:r>
              <a:r>
                <a:rPr lang="el-GR" altLang="zh-CN" sz="2400" b="1" i="1" dirty="0">
                  <a:solidFill>
                    <a:srgbClr val="0000FF"/>
                  </a:solidFill>
                  <a:latin typeface="Times New Roman" panose="02020603050405020304" pitchFamily="18" charset="0"/>
                </a:rPr>
                <a:t>θ</a:t>
              </a:r>
              <a:r>
                <a:rPr lang="zh-CN" altLang="en-US" sz="2400" b="1" dirty="0">
                  <a:solidFill>
                    <a:srgbClr val="0000FF"/>
                  </a:solidFill>
                  <a:latin typeface="Times New Roman" panose="02020603050405020304" pitchFamily="18" charset="0"/>
                </a:rPr>
                <a:t>的似然函数</a:t>
              </a:r>
              <a:r>
                <a:rPr lang="zh-CN" altLang="en-US" sz="2400" dirty="0">
                  <a:solidFill>
                    <a:srgbClr val="000000"/>
                  </a:solidFill>
                  <a:latin typeface="Times New Roman" panose="02020603050405020304" pitchFamily="18" charset="0"/>
                </a:rPr>
                <a:t>。 </a:t>
              </a:r>
              <a:endParaRPr lang="zh-CN" altLang="en-US" sz="2400" dirty="0">
                <a:solidFill>
                  <a:srgbClr val="000000"/>
                </a:solidFill>
                <a:latin typeface="Times New Roman" panose="02020603050405020304" pitchFamily="18" charset="0"/>
                <a:cs typeface="Times New Roman" panose="02020603050405020304" pitchFamily="18" charset="0"/>
              </a:endParaRPr>
            </a:p>
          </p:txBody>
        </p:sp>
        <p:graphicFrame>
          <p:nvGraphicFramePr>
            <p:cNvPr id="153627" name="Object 27"/>
            <p:cNvGraphicFramePr>
              <a:graphicFrameLocks noChangeAspect="1"/>
            </p:cNvGraphicFramePr>
            <p:nvPr/>
          </p:nvGraphicFramePr>
          <p:xfrm>
            <a:off x="3221" y="2044"/>
            <a:ext cx="815" cy="288"/>
          </p:xfrm>
          <a:graphic>
            <a:graphicData uri="http://schemas.openxmlformats.org/presentationml/2006/ole">
              <mc:AlternateContent xmlns:mc="http://schemas.openxmlformats.org/markup-compatibility/2006">
                <mc:Choice xmlns:v="urn:schemas-microsoft-com:vml" Requires="v">
                  <p:oleObj spid="_x0000_s60563" name="公式" r:id="rId5" imgW="647640" imgH="228600" progId="Equation.3">
                    <p:embed/>
                  </p:oleObj>
                </mc:Choice>
                <mc:Fallback>
                  <p:oleObj name="公式" r:id="rId5" imgW="647640" imgH="228600" progId="Equation.3">
                    <p:embed/>
                    <p:pic>
                      <p:nvPicPr>
                        <p:cNvPr id="153627"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1" y="2044"/>
                          <a:ext cx="815"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53630" name="Object 30"/>
          <p:cNvGraphicFramePr>
            <a:graphicFrameLocks noChangeAspect="1"/>
          </p:cNvGraphicFramePr>
          <p:nvPr>
            <p:extLst/>
          </p:nvPr>
        </p:nvGraphicFramePr>
        <p:xfrm>
          <a:off x="966788" y="3713163"/>
          <a:ext cx="7526337" cy="868362"/>
        </p:xfrm>
        <a:graphic>
          <a:graphicData uri="http://schemas.openxmlformats.org/presentationml/2006/ole">
            <mc:AlternateContent xmlns:mc="http://schemas.openxmlformats.org/markup-compatibility/2006">
              <mc:Choice xmlns:v="urn:schemas-microsoft-com:vml" Requires="v">
                <p:oleObj spid="_x0000_s60564" name="Equation" r:id="rId7" imgW="3720960" imgH="431640" progId="Equation.DSMT4">
                  <p:embed/>
                </p:oleObj>
              </mc:Choice>
              <mc:Fallback>
                <p:oleObj name="Equation" r:id="rId7" imgW="3720960" imgH="431640" progId="Equation.DSMT4">
                  <p:embed/>
                  <p:pic>
                    <p:nvPicPr>
                      <p:cNvPr id="153630" name="Object 30"/>
                      <p:cNvPicPr>
                        <a:picLocks noChangeAspect="1" noChangeArrowheads="1"/>
                      </p:cNvPicPr>
                      <p:nvPr/>
                    </p:nvPicPr>
                    <p:blipFill>
                      <a:blip r:embed="rId8"/>
                      <a:srcRect/>
                      <a:stretch>
                        <a:fillRect/>
                      </a:stretch>
                    </p:blipFill>
                    <p:spPr bwMode="auto">
                      <a:xfrm>
                        <a:off x="966788" y="3713163"/>
                        <a:ext cx="7526337" cy="868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34" name="Rectangle 34"/>
          <p:cNvSpPr>
            <a:spLocks noChangeArrowheads="1"/>
          </p:cNvSpPr>
          <p:nvPr/>
        </p:nvSpPr>
        <p:spPr bwMode="auto">
          <a:xfrm>
            <a:off x="588963" y="4437112"/>
            <a:ext cx="7945437"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pPr algn="ctr"/>
            <a:r>
              <a:rPr lang="en-US" altLang="zh-CN" sz="2400" dirty="0">
                <a:solidFill>
                  <a:srgbClr val="000000"/>
                </a:solidFill>
                <a:latin typeface="Times New Roman" panose="02020603050405020304" pitchFamily="18" charset="0"/>
              </a:rPr>
              <a:t>——</a:t>
            </a:r>
            <a:r>
              <a:rPr lang="zh-CN" altLang="en-US" sz="2400" dirty="0">
                <a:solidFill>
                  <a:srgbClr val="000000"/>
                </a:solidFill>
                <a:latin typeface="Times New Roman" panose="02020603050405020304" pitchFamily="18" charset="0"/>
              </a:rPr>
              <a:t>在参数</a:t>
            </a:r>
            <a:r>
              <a:rPr lang="en-US" altLang="zh-CN" sz="2400" b="1" i="1" dirty="0">
                <a:solidFill>
                  <a:srgbClr val="000000"/>
                </a:solidFill>
                <a:latin typeface="Times New Roman" panose="02020603050405020304" pitchFamily="18" charset="0"/>
              </a:rPr>
              <a:t>θ</a:t>
            </a:r>
            <a:r>
              <a:rPr lang="en-US" altLang="zh-CN" sz="2400" b="1" dirty="0">
                <a:solidFill>
                  <a:srgbClr val="000000"/>
                </a:solidFill>
                <a:latin typeface="Times New Roman" panose="02020603050405020304" pitchFamily="18" charset="0"/>
              </a:rPr>
              <a:t> </a:t>
            </a:r>
            <a:r>
              <a:rPr lang="zh-CN" altLang="en-US" sz="2400" dirty="0">
                <a:solidFill>
                  <a:srgbClr val="000000"/>
                </a:solidFill>
                <a:latin typeface="Times New Roman" panose="02020603050405020304" pitchFamily="18" charset="0"/>
              </a:rPr>
              <a:t>下观测到的样本集</a:t>
            </a:r>
            <a:r>
              <a:rPr lang="en-US" altLang="zh-CN" sz="2400" i="1" dirty="0">
                <a:solidFill>
                  <a:srgbClr val="000000"/>
                </a:solidFill>
                <a:latin typeface="Times New Roman" panose="02020603050405020304" pitchFamily="18" charset="0"/>
              </a:rPr>
              <a:t>X </a:t>
            </a:r>
            <a:r>
              <a:rPr lang="en-US" altLang="zh-CN" sz="2400" i="1" baseline="30000" dirty="0">
                <a:solidFill>
                  <a:srgbClr val="000000"/>
                </a:solidFill>
                <a:latin typeface="Times New Roman" panose="02020603050405020304" pitchFamily="18" charset="0"/>
              </a:rPr>
              <a:t>N</a:t>
            </a:r>
            <a:r>
              <a:rPr lang="en-US" altLang="zh-CN" sz="2400" i="1" dirty="0">
                <a:solidFill>
                  <a:srgbClr val="000000"/>
                </a:solidFill>
                <a:latin typeface="Times New Roman" panose="02020603050405020304" pitchFamily="18" charset="0"/>
              </a:rPr>
              <a:t> </a:t>
            </a:r>
            <a:r>
              <a:rPr lang="zh-CN" altLang="en-US" sz="2400" dirty="0">
                <a:solidFill>
                  <a:srgbClr val="000000"/>
                </a:solidFill>
                <a:latin typeface="Times New Roman" panose="02020603050405020304" pitchFamily="18" charset="0"/>
              </a:rPr>
              <a:t>的概率</a:t>
            </a:r>
            <a:r>
              <a:rPr lang="en-US" altLang="zh-CN" sz="2400" dirty="0">
                <a:solidFill>
                  <a:srgbClr val="000000"/>
                </a:solidFill>
                <a:latin typeface="Times New Roman" panose="02020603050405020304" pitchFamily="18" charset="0"/>
              </a:rPr>
              <a:t>(</a:t>
            </a:r>
            <a:r>
              <a:rPr lang="zh-CN" altLang="en-US" sz="2400" dirty="0">
                <a:solidFill>
                  <a:srgbClr val="000000"/>
                </a:solidFill>
                <a:latin typeface="Times New Roman" panose="02020603050405020304" pitchFamily="18" charset="0"/>
              </a:rPr>
              <a:t>联合分布</a:t>
            </a:r>
            <a:r>
              <a:rPr lang="en-US" altLang="zh-CN" sz="2400" dirty="0">
                <a:solidFill>
                  <a:srgbClr val="000000"/>
                </a:solidFill>
                <a:latin typeface="Times New Roman" panose="02020603050405020304" pitchFamily="18" charset="0"/>
              </a:rPr>
              <a:t>)</a:t>
            </a:r>
            <a:r>
              <a:rPr lang="zh-CN" altLang="en-US" sz="2400" dirty="0">
                <a:solidFill>
                  <a:srgbClr val="000000"/>
                </a:solidFill>
                <a:latin typeface="Times New Roman" panose="02020603050405020304" pitchFamily="18" charset="0"/>
              </a:rPr>
              <a:t>密度</a:t>
            </a:r>
          </a:p>
        </p:txBody>
      </p:sp>
      <p:sp>
        <p:nvSpPr>
          <p:cNvPr id="153635" name="Rectangle 35"/>
          <p:cNvSpPr>
            <a:spLocks noChangeArrowheads="1"/>
          </p:cNvSpPr>
          <p:nvPr/>
        </p:nvSpPr>
        <p:spPr bwMode="auto">
          <a:xfrm>
            <a:off x="517410" y="4941168"/>
            <a:ext cx="2422756" cy="463846"/>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pPr algn="ctr"/>
            <a:r>
              <a:rPr lang="en-US" altLang="zh-CN" sz="2400" b="1" dirty="0">
                <a:solidFill>
                  <a:srgbClr val="0070C0"/>
                </a:solidFill>
                <a:latin typeface="Times New Roman" panose="02020603050405020304" pitchFamily="18" charset="0"/>
              </a:rPr>
              <a:t>2.  </a:t>
            </a:r>
            <a:r>
              <a:rPr lang="zh-CN" altLang="en-US" sz="2400" b="1" dirty="0">
                <a:solidFill>
                  <a:srgbClr val="0070C0"/>
                </a:solidFill>
                <a:latin typeface="Times New Roman" panose="02020603050405020304" pitchFamily="18" charset="0"/>
              </a:rPr>
              <a:t>最大似然估计</a:t>
            </a:r>
          </a:p>
        </p:txBody>
      </p:sp>
      <p:sp>
        <p:nvSpPr>
          <p:cNvPr id="153636" name="Rectangle 36"/>
          <p:cNvSpPr>
            <a:spLocks noChangeArrowheads="1"/>
          </p:cNvSpPr>
          <p:nvPr/>
        </p:nvSpPr>
        <p:spPr bwMode="auto">
          <a:xfrm>
            <a:off x="179512" y="5333867"/>
            <a:ext cx="8813929" cy="1479509"/>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pPr>
              <a:lnSpc>
                <a:spcPct val="125000"/>
              </a:lnSpc>
            </a:pPr>
            <a:r>
              <a:rPr kumimoji="1" lang="en-US" altLang="zh-CN" sz="2400" dirty="0">
                <a:solidFill>
                  <a:srgbClr val="000000"/>
                </a:solidFill>
                <a:latin typeface="Times New Roman" panose="02020603050405020304" pitchFamily="18" charset="0"/>
              </a:rPr>
              <a:t>    </a:t>
            </a:r>
            <a:r>
              <a:rPr kumimoji="1" lang="zh-CN" altLang="en-US" sz="2400" dirty="0" smtClean="0">
                <a:solidFill>
                  <a:srgbClr val="000000"/>
                </a:solidFill>
                <a:latin typeface="Times New Roman" panose="02020603050405020304" pitchFamily="18" charset="0"/>
              </a:rPr>
              <a:t>不同参数值对应不同的密度函数，相应地，产生这</a:t>
            </a:r>
            <a:r>
              <a:rPr kumimoji="1" lang="en-US" altLang="zh-CN" sz="2400" i="1" dirty="0" smtClean="0">
                <a:solidFill>
                  <a:srgbClr val="000000"/>
                </a:solidFill>
                <a:latin typeface="Times New Roman" panose="02020603050405020304" pitchFamily="18" charset="0"/>
              </a:rPr>
              <a:t>N</a:t>
            </a:r>
            <a:r>
              <a:rPr kumimoji="1" lang="zh-CN" altLang="en-US" sz="2400" dirty="0" smtClean="0">
                <a:solidFill>
                  <a:srgbClr val="000000"/>
                </a:solidFill>
                <a:latin typeface="Times New Roman" panose="02020603050405020304" pitchFamily="18" charset="0"/>
              </a:rPr>
              <a:t>个样本的</a:t>
            </a:r>
            <a:endParaRPr kumimoji="1" lang="en-US" altLang="zh-CN" sz="2400" dirty="0" smtClean="0">
              <a:solidFill>
                <a:srgbClr val="000000"/>
              </a:solidFill>
              <a:latin typeface="Times New Roman" panose="02020603050405020304" pitchFamily="18" charset="0"/>
            </a:endParaRPr>
          </a:p>
          <a:p>
            <a:pPr>
              <a:lnSpc>
                <a:spcPct val="125000"/>
              </a:lnSpc>
            </a:pPr>
            <a:r>
              <a:rPr kumimoji="1" lang="zh-CN" altLang="en-US" sz="2400" dirty="0" smtClean="0">
                <a:solidFill>
                  <a:srgbClr val="000000"/>
                </a:solidFill>
                <a:latin typeface="Times New Roman" panose="02020603050405020304" pitchFamily="18" charset="0"/>
              </a:rPr>
              <a:t>概率值也各不相同，因此</a:t>
            </a:r>
            <a:r>
              <a:rPr kumimoji="1" lang="zh-CN" altLang="en-US" sz="2400" dirty="0" smtClean="0">
                <a:solidFill>
                  <a:srgbClr val="FF0000"/>
                </a:solidFill>
                <a:latin typeface="Times New Roman" panose="02020603050405020304" pitchFamily="18" charset="0"/>
              </a:rPr>
              <a:t>最可能产生</a:t>
            </a:r>
            <a:r>
              <a:rPr kumimoji="1" lang="zh-CN" altLang="en-US" sz="2400" dirty="0">
                <a:solidFill>
                  <a:srgbClr val="FF0000"/>
                </a:solidFill>
                <a:latin typeface="Times New Roman" panose="02020603050405020304" pitchFamily="18" charset="0"/>
              </a:rPr>
              <a:t>这些样本</a:t>
            </a:r>
            <a:r>
              <a:rPr kumimoji="1" lang="zh-CN" altLang="en-US" sz="2400" dirty="0" smtClean="0">
                <a:solidFill>
                  <a:srgbClr val="FF0000"/>
                </a:solidFill>
                <a:latin typeface="Times New Roman" panose="02020603050405020304" pitchFamily="18" charset="0"/>
              </a:rPr>
              <a:t>的</a:t>
            </a:r>
            <a:r>
              <a:rPr kumimoji="1" lang="en-US" altLang="zh-CN" sz="2400" dirty="0" smtClean="0">
                <a:solidFill>
                  <a:srgbClr val="FF0000"/>
                </a:solidFill>
                <a:latin typeface="Times New Roman" panose="02020603050405020304" pitchFamily="18" charset="0"/>
              </a:rPr>
              <a:t>pdf</a:t>
            </a:r>
            <a:r>
              <a:rPr kumimoji="1" lang="zh-CN" altLang="en-US" sz="2400" dirty="0" smtClean="0">
                <a:solidFill>
                  <a:srgbClr val="FF0000"/>
                </a:solidFill>
                <a:latin typeface="Times New Roman" panose="02020603050405020304" pitchFamily="18" charset="0"/>
              </a:rPr>
              <a:t>参数值</a:t>
            </a:r>
            <a:r>
              <a:rPr kumimoji="1" lang="zh-CN" altLang="en-US" sz="2400" dirty="0" smtClean="0">
                <a:solidFill>
                  <a:srgbClr val="000000"/>
                </a:solidFill>
                <a:latin typeface="Times New Roman" panose="02020603050405020304" pitchFamily="18" charset="0"/>
              </a:rPr>
              <a:t>，就</a:t>
            </a:r>
            <a:endParaRPr kumimoji="1" lang="en-US" altLang="zh-CN" sz="2400" dirty="0" smtClean="0">
              <a:solidFill>
                <a:srgbClr val="000000"/>
              </a:solidFill>
              <a:latin typeface="Times New Roman" panose="02020603050405020304" pitchFamily="18" charset="0"/>
            </a:endParaRPr>
          </a:p>
          <a:p>
            <a:pPr>
              <a:lnSpc>
                <a:spcPct val="125000"/>
              </a:lnSpc>
            </a:pPr>
            <a:r>
              <a:rPr kumimoji="1" lang="zh-CN" altLang="en-US" sz="2400" dirty="0" smtClean="0">
                <a:solidFill>
                  <a:srgbClr val="000000"/>
                </a:solidFill>
                <a:latin typeface="Times New Roman" panose="02020603050405020304" pitchFamily="18" charset="0"/>
              </a:rPr>
              <a:t>应该选使得</a:t>
            </a:r>
            <a:r>
              <a:rPr kumimoji="1" lang="zh-CN" altLang="en-US" sz="2400" b="1" dirty="0" smtClean="0">
                <a:solidFill>
                  <a:srgbClr val="FF0000"/>
                </a:solidFill>
                <a:latin typeface="Times New Roman" panose="02020603050405020304" pitchFamily="18" charset="0"/>
              </a:rPr>
              <a:t>概率</a:t>
            </a:r>
            <a:r>
              <a:rPr kumimoji="1" lang="zh-CN" altLang="en-US" sz="2400" b="1" dirty="0">
                <a:solidFill>
                  <a:srgbClr val="FF0000"/>
                </a:solidFill>
                <a:latin typeface="Times New Roman" panose="02020603050405020304" pitchFamily="18" charset="0"/>
              </a:rPr>
              <a:t>值</a:t>
            </a:r>
            <a:r>
              <a:rPr kumimoji="1" lang="zh-CN" altLang="en-US" sz="2400" b="1" dirty="0" smtClean="0">
                <a:solidFill>
                  <a:srgbClr val="FF0000"/>
                </a:solidFill>
                <a:latin typeface="Times New Roman" panose="02020603050405020304" pitchFamily="18" charset="0"/>
              </a:rPr>
              <a:t>最大的那一个</a:t>
            </a:r>
            <a:r>
              <a:rPr kumimoji="1" lang="zh-CN" altLang="en-US" sz="2400" dirty="0" smtClean="0">
                <a:solidFill>
                  <a:srgbClr val="000000"/>
                </a:solidFill>
                <a:latin typeface="Times New Roman" panose="02020603050405020304" pitchFamily="18" charset="0"/>
              </a:rPr>
              <a:t>！</a:t>
            </a:r>
            <a:r>
              <a:rPr kumimoji="1" lang="en-US" altLang="zh-CN" sz="2400" dirty="0" smtClean="0">
                <a:solidFill>
                  <a:srgbClr val="000000"/>
                </a:solidFill>
                <a:latin typeface="Times New Roman" panose="02020603050405020304" pitchFamily="18" charset="0"/>
              </a:rPr>
              <a:t>——</a:t>
            </a:r>
            <a:r>
              <a:rPr kumimoji="1" lang="zh-CN" altLang="en-US" sz="2400" dirty="0" smtClean="0">
                <a:solidFill>
                  <a:srgbClr val="000000"/>
                </a:solidFill>
                <a:latin typeface="Times New Roman" panose="02020603050405020304" pitchFamily="18" charset="0"/>
              </a:rPr>
              <a:t>不证自明的</a:t>
            </a:r>
            <a:r>
              <a:rPr kumimoji="1" lang="zh-CN" altLang="en-US" sz="2400" b="1" dirty="0" smtClean="0">
                <a:solidFill>
                  <a:srgbClr val="FF0000"/>
                </a:solidFill>
                <a:latin typeface="Times New Roman" panose="02020603050405020304" pitchFamily="18" charset="0"/>
              </a:rPr>
              <a:t>似然原理</a:t>
            </a:r>
            <a:r>
              <a:rPr kumimoji="1" lang="zh-CN" altLang="en-US" sz="2400" dirty="0" smtClean="0">
                <a:solidFill>
                  <a:srgbClr val="000000"/>
                </a:solidFill>
                <a:latin typeface="Times New Roman" panose="02020603050405020304" pitchFamily="18" charset="0"/>
              </a:rPr>
              <a:t>。</a:t>
            </a:r>
            <a:endParaRPr kumimoji="1" lang="zh-CN" altLang="en-US" sz="2400" dirty="0">
              <a:solidFill>
                <a:srgbClr val="000000"/>
              </a:solidFill>
              <a:latin typeface="Times New Roman" panose="02020603050405020304" pitchFamily="18" charset="0"/>
            </a:endParaRPr>
          </a:p>
        </p:txBody>
      </p:sp>
      <p:sp>
        <p:nvSpPr>
          <p:cNvPr id="16" name="Rectangle 6"/>
          <p:cNvSpPr>
            <a:spLocks noChangeArrowheads="1"/>
          </p:cNvSpPr>
          <p:nvPr/>
        </p:nvSpPr>
        <p:spPr bwMode="auto">
          <a:xfrm>
            <a:off x="440465" y="23243"/>
            <a:ext cx="2576645" cy="463846"/>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pPr algn="ctr"/>
            <a:r>
              <a:rPr lang="en-US" altLang="zh-CN" sz="2400" b="1" dirty="0">
                <a:solidFill>
                  <a:srgbClr val="0070C0"/>
                </a:solidFill>
                <a:latin typeface="Times New Roman" panose="02020603050405020304" pitchFamily="18" charset="0"/>
              </a:rPr>
              <a:t>4</a:t>
            </a:r>
            <a:r>
              <a:rPr lang="en-US" altLang="zh-CN" sz="2400" b="1" dirty="0" smtClean="0">
                <a:solidFill>
                  <a:srgbClr val="0070C0"/>
                </a:solidFill>
                <a:latin typeface="Times New Roman" panose="02020603050405020304" pitchFamily="18" charset="0"/>
              </a:rPr>
              <a:t>.1  </a:t>
            </a:r>
            <a:r>
              <a:rPr lang="zh-CN" altLang="en-US" sz="2400" b="1" dirty="0">
                <a:solidFill>
                  <a:srgbClr val="0070C0"/>
                </a:solidFill>
                <a:latin typeface="Times New Roman" panose="02020603050405020304" pitchFamily="18" charset="0"/>
              </a:rPr>
              <a:t>最大似然估计</a:t>
            </a:r>
          </a:p>
        </p:txBody>
      </p:sp>
    </p:spTree>
    <p:extLst>
      <p:ext uri="{BB962C8B-B14F-4D97-AF65-F5344CB8AC3E}">
        <p14:creationId xmlns:p14="http://schemas.microsoft.com/office/powerpoint/2010/main" val="3933770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53628"/>
                                        </p:tgtEl>
                                        <p:attrNameLst>
                                          <p:attrName>style.visibility</p:attrName>
                                        </p:attrNameLst>
                                      </p:cBhvr>
                                      <p:to>
                                        <p:strVal val="visible"/>
                                      </p:to>
                                    </p:set>
                                    <p:animEffect transition="in" filter="fade">
                                      <p:cBhvr>
                                        <p:cTn id="7" dur="500"/>
                                        <p:tgtEl>
                                          <p:spTgt spid="1536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3624"/>
                                        </p:tgtEl>
                                        <p:attrNameLst>
                                          <p:attrName>style.visibility</p:attrName>
                                        </p:attrNameLst>
                                      </p:cBhvr>
                                      <p:to>
                                        <p:strVal val="visible"/>
                                      </p:to>
                                    </p:set>
                                    <p:animEffect transition="in" filter="fade">
                                      <p:cBhvr>
                                        <p:cTn id="10" dur="500"/>
                                        <p:tgtEl>
                                          <p:spTgt spid="153624"/>
                                        </p:tgtEl>
                                      </p:cBhvr>
                                    </p:animEffect>
                                  </p:childTnLst>
                                </p:cTn>
                              </p:par>
                              <p:par>
                                <p:cTn id="11" presetID="10" presetClass="entr" presetSubtype="0" fill="hold" nodeType="withEffect">
                                  <p:stCondLst>
                                    <p:cond delay="0"/>
                                  </p:stCondLst>
                                  <p:childTnLst>
                                    <p:set>
                                      <p:cBhvr>
                                        <p:cTn id="12" dur="1" fill="hold">
                                          <p:stCondLst>
                                            <p:cond delay="0"/>
                                          </p:stCondLst>
                                        </p:cTn>
                                        <p:tgtEl>
                                          <p:spTgt spid="153629"/>
                                        </p:tgtEl>
                                        <p:attrNameLst>
                                          <p:attrName>style.visibility</p:attrName>
                                        </p:attrNameLst>
                                      </p:cBhvr>
                                      <p:to>
                                        <p:strVal val="visible"/>
                                      </p:to>
                                    </p:set>
                                    <p:animEffect transition="in" filter="fade">
                                      <p:cBhvr>
                                        <p:cTn id="13" dur="500"/>
                                        <p:tgtEl>
                                          <p:spTgt spid="153629"/>
                                        </p:tgtEl>
                                      </p:cBhvr>
                                    </p:animEffect>
                                  </p:childTnLst>
                                </p:cTn>
                              </p:par>
                              <p:par>
                                <p:cTn id="14" presetID="10" presetClass="entr" presetSubtype="0" fill="hold" nodeType="withEffect">
                                  <p:stCondLst>
                                    <p:cond delay="0"/>
                                  </p:stCondLst>
                                  <p:childTnLst>
                                    <p:set>
                                      <p:cBhvr>
                                        <p:cTn id="15" dur="1" fill="hold">
                                          <p:stCondLst>
                                            <p:cond delay="0"/>
                                          </p:stCondLst>
                                        </p:cTn>
                                        <p:tgtEl>
                                          <p:spTgt spid="153630"/>
                                        </p:tgtEl>
                                        <p:attrNameLst>
                                          <p:attrName>style.visibility</p:attrName>
                                        </p:attrNameLst>
                                      </p:cBhvr>
                                      <p:to>
                                        <p:strVal val="visible"/>
                                      </p:to>
                                    </p:set>
                                    <p:animEffect transition="in" filter="fade">
                                      <p:cBhvr>
                                        <p:cTn id="16" dur="500"/>
                                        <p:tgtEl>
                                          <p:spTgt spid="15363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3634"/>
                                        </p:tgtEl>
                                        <p:attrNameLst>
                                          <p:attrName>style.visibility</p:attrName>
                                        </p:attrNameLst>
                                      </p:cBhvr>
                                      <p:to>
                                        <p:strVal val="visible"/>
                                      </p:to>
                                    </p:set>
                                    <p:animEffect transition="in" filter="fade">
                                      <p:cBhvr>
                                        <p:cTn id="19" dur="500"/>
                                        <p:tgtEl>
                                          <p:spTgt spid="15363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53635"/>
                                        </p:tgtEl>
                                        <p:attrNameLst>
                                          <p:attrName>style.visibility</p:attrName>
                                        </p:attrNameLst>
                                      </p:cBhvr>
                                      <p:to>
                                        <p:strVal val="visible"/>
                                      </p:to>
                                    </p:set>
                                    <p:animEffect transition="in" filter="fade">
                                      <p:cBhvr>
                                        <p:cTn id="24" dur="500"/>
                                        <p:tgtEl>
                                          <p:spTgt spid="15363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3636"/>
                                        </p:tgtEl>
                                        <p:attrNameLst>
                                          <p:attrName>style.visibility</p:attrName>
                                        </p:attrNameLst>
                                      </p:cBhvr>
                                      <p:to>
                                        <p:strVal val="visible"/>
                                      </p:to>
                                    </p:set>
                                    <p:animEffect transition="in" filter="fade">
                                      <p:cBhvr>
                                        <p:cTn id="27" dur="500"/>
                                        <p:tgtEl>
                                          <p:spTgt spid="153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4" grpId="0"/>
      <p:bldP spid="153634" grpId="0"/>
      <p:bldP spid="153635" grpId="0"/>
      <p:bldP spid="15363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4675" name="Picture 5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5563" y="754063"/>
            <a:ext cx="6588125" cy="3892550"/>
          </a:xfrm>
          <a:prstGeom prst="rect">
            <a:avLst/>
          </a:prstGeom>
          <a:noFill/>
          <a:extLst>
            <a:ext uri="{909E8E84-426E-40DD-AFC4-6F175D3DCCD1}">
              <a14:hiddenFill xmlns:a14="http://schemas.microsoft.com/office/drawing/2010/main">
                <a:solidFill>
                  <a:srgbClr val="FFFFFF"/>
                </a:solidFill>
              </a14:hiddenFill>
            </a:ext>
          </a:extLst>
        </p:spPr>
      </p:pic>
      <p:grpSp>
        <p:nvGrpSpPr>
          <p:cNvPr id="154666" name="Group 42"/>
          <p:cNvGrpSpPr>
            <a:grpSpLocks/>
          </p:cNvGrpSpPr>
          <p:nvPr/>
        </p:nvGrpSpPr>
        <p:grpSpPr bwMode="auto">
          <a:xfrm>
            <a:off x="431800" y="331788"/>
            <a:ext cx="7959727" cy="469900"/>
            <a:chOff x="308" y="209"/>
            <a:chExt cx="5014" cy="296"/>
          </a:xfrm>
        </p:grpSpPr>
        <p:sp>
          <p:nvSpPr>
            <p:cNvPr id="154663" name="Rectangle 39"/>
            <p:cNvSpPr>
              <a:spLocks noChangeArrowheads="1"/>
            </p:cNvSpPr>
            <p:nvPr/>
          </p:nvSpPr>
          <p:spPr bwMode="auto">
            <a:xfrm>
              <a:off x="308" y="213"/>
              <a:ext cx="5014" cy="292"/>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dirty="0" smtClean="0">
                  <a:solidFill>
                    <a:srgbClr val="000000"/>
                  </a:solidFill>
                  <a:latin typeface="Times New Roman" panose="02020603050405020304" pitchFamily="18" charset="0"/>
                  <a:cs typeface="Times New Roman" panose="02020603050405020304" pitchFamily="18" charset="0"/>
                </a:rPr>
                <a:t>找到这样的</a:t>
              </a:r>
              <a:r>
                <a:rPr lang="el-GR" altLang="zh-CN" sz="2400" b="1" i="1" dirty="0" smtClean="0">
                  <a:solidFill>
                    <a:srgbClr val="000000"/>
                  </a:solidFill>
                  <a:latin typeface="Times New Roman" panose="02020603050405020304" pitchFamily="18" charset="0"/>
                  <a:cs typeface="Times New Roman" panose="02020603050405020304" pitchFamily="18" charset="0"/>
                </a:rPr>
                <a:t>θ</a:t>
              </a:r>
              <a:r>
                <a:rPr lang="zh-CN" altLang="el-GR" sz="2400" dirty="0">
                  <a:solidFill>
                    <a:srgbClr val="000000"/>
                  </a:solidFill>
                  <a:latin typeface="Times New Roman" panose="02020603050405020304" pitchFamily="18" charset="0"/>
                  <a:cs typeface="Times New Roman" panose="02020603050405020304" pitchFamily="18" charset="0"/>
                </a:rPr>
                <a:t>，</a:t>
              </a:r>
              <a:r>
                <a:rPr lang="zh-CN" altLang="en-US" sz="2400" dirty="0" smtClean="0">
                  <a:solidFill>
                    <a:srgbClr val="000000"/>
                  </a:solidFill>
                  <a:latin typeface="Times New Roman" panose="02020603050405020304" pitchFamily="18" charset="0"/>
                </a:rPr>
                <a:t>它使似然函数                                       极大 </a:t>
              </a:r>
              <a:r>
                <a:rPr lang="zh-CN" altLang="en-US" sz="2400" dirty="0">
                  <a:solidFill>
                    <a:srgbClr val="000000"/>
                  </a:solidFill>
                  <a:latin typeface="Times New Roman" panose="02020603050405020304" pitchFamily="18" charset="0"/>
                </a:rPr>
                <a:t>。</a:t>
              </a:r>
              <a:endParaRPr lang="zh-CN" altLang="el-GR" sz="2400" dirty="0">
                <a:solidFill>
                  <a:srgbClr val="000000"/>
                </a:solidFill>
                <a:latin typeface="Times New Roman" panose="02020603050405020304" pitchFamily="18" charset="0"/>
                <a:cs typeface="Times New Roman" panose="02020603050405020304" pitchFamily="18" charset="0"/>
              </a:endParaRPr>
            </a:p>
          </p:txBody>
        </p:sp>
        <p:graphicFrame>
          <p:nvGraphicFramePr>
            <p:cNvPr id="154661" name="Object 37"/>
            <p:cNvGraphicFramePr>
              <a:graphicFrameLocks noChangeAspect="1"/>
            </p:cNvGraphicFramePr>
            <p:nvPr>
              <p:extLst/>
            </p:nvPr>
          </p:nvGraphicFramePr>
          <p:xfrm>
            <a:off x="2853" y="209"/>
            <a:ext cx="1741" cy="288"/>
          </p:xfrm>
          <a:graphic>
            <a:graphicData uri="http://schemas.openxmlformats.org/presentationml/2006/ole">
              <mc:AlternateContent xmlns:mc="http://schemas.openxmlformats.org/markup-compatibility/2006">
                <mc:Choice xmlns:v="urn:schemas-microsoft-com:vml" Requires="v">
                  <p:oleObj spid="_x0000_s61586" name="Equation" r:id="rId4" imgW="1384200" imgH="228600" progId="Equation.DSMT4">
                    <p:embed/>
                  </p:oleObj>
                </mc:Choice>
                <mc:Fallback>
                  <p:oleObj name="Equation" r:id="rId4" imgW="1384200" imgH="228600" progId="Equation.DSMT4">
                    <p:embed/>
                    <p:pic>
                      <p:nvPicPr>
                        <p:cNvPr id="154661" name="Object 37"/>
                        <p:cNvPicPr>
                          <a:picLocks noChangeAspect="1" noChangeArrowheads="1"/>
                        </p:cNvPicPr>
                        <p:nvPr/>
                      </p:nvPicPr>
                      <p:blipFill>
                        <a:blip r:embed="rId5"/>
                        <a:srcRect/>
                        <a:stretch>
                          <a:fillRect/>
                        </a:stretch>
                      </p:blipFill>
                      <p:spPr bwMode="auto">
                        <a:xfrm>
                          <a:off x="2853" y="209"/>
                          <a:ext cx="1741"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54674" name="Rectangle 50"/>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endParaRPr lang="zh-CN" altLang="en-US" sz="2400">
              <a:solidFill>
                <a:srgbClr val="000000"/>
              </a:solidFill>
              <a:latin typeface="Times New Roman" panose="02020603050405020304" pitchFamily="18" charset="0"/>
            </a:endParaRPr>
          </a:p>
        </p:txBody>
      </p:sp>
      <p:grpSp>
        <p:nvGrpSpPr>
          <p:cNvPr id="154681" name="Group 57"/>
          <p:cNvGrpSpPr>
            <a:grpSpLocks/>
          </p:cNvGrpSpPr>
          <p:nvPr/>
        </p:nvGrpSpPr>
        <p:grpSpPr bwMode="auto">
          <a:xfrm>
            <a:off x="447675" y="5684838"/>
            <a:ext cx="3643313" cy="838200"/>
            <a:chOff x="156" y="3554"/>
            <a:chExt cx="2295" cy="528"/>
          </a:xfrm>
        </p:grpSpPr>
        <p:sp>
          <p:nvSpPr>
            <p:cNvPr id="154679" name="Text Box 55"/>
            <p:cNvSpPr txBox="1">
              <a:spLocks noChangeArrowheads="1"/>
            </p:cNvSpPr>
            <p:nvPr/>
          </p:nvSpPr>
          <p:spPr bwMode="auto">
            <a:xfrm>
              <a:off x="156" y="3676"/>
              <a:ext cx="2295" cy="288"/>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nchorCtr="1">
              <a:spAutoFit/>
            </a:bodyPr>
            <a:lstStyle/>
            <a:p>
              <a:pPr>
                <a:spcBef>
                  <a:spcPct val="50000"/>
                </a:spcBef>
              </a:pPr>
              <a:r>
                <a:rPr lang="zh-CN" altLang="en-US" sz="2400">
                  <a:solidFill>
                    <a:srgbClr val="000000"/>
                  </a:solidFill>
                  <a:latin typeface="Times New Roman" panose="02020603050405020304" pitchFamily="18" charset="0"/>
                </a:rPr>
                <a:t>由                            求得。</a:t>
              </a:r>
            </a:p>
          </p:txBody>
        </p:sp>
        <p:graphicFrame>
          <p:nvGraphicFramePr>
            <p:cNvPr id="154673" name="Object 49"/>
            <p:cNvGraphicFramePr>
              <a:graphicFrameLocks noChangeAspect="1"/>
            </p:cNvGraphicFramePr>
            <p:nvPr/>
          </p:nvGraphicFramePr>
          <p:xfrm>
            <a:off x="491" y="3554"/>
            <a:ext cx="1249" cy="528"/>
          </p:xfrm>
          <a:graphic>
            <a:graphicData uri="http://schemas.openxmlformats.org/presentationml/2006/ole">
              <mc:AlternateContent xmlns:mc="http://schemas.openxmlformats.org/markup-compatibility/2006">
                <mc:Choice xmlns:v="urn:schemas-microsoft-com:vml" Requires="v">
                  <p:oleObj spid="_x0000_s61587" name="公式" r:id="rId6" imgW="990600" imgH="419100" progId="Equation.3">
                    <p:embed/>
                  </p:oleObj>
                </mc:Choice>
                <mc:Fallback>
                  <p:oleObj name="公式" r:id="rId6" imgW="990600" imgH="419100" progId="Equation.3">
                    <p:embed/>
                    <p:pic>
                      <p:nvPicPr>
                        <p:cNvPr id="154673" name="Object 4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1" y="3554"/>
                          <a:ext cx="1249" cy="5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54676" name="Rectangle 52"/>
          <p:cNvSpPr>
            <a:spLocks noChangeArrowheads="1"/>
          </p:cNvSpPr>
          <p:nvPr/>
        </p:nvSpPr>
        <p:spPr bwMode="auto">
          <a:xfrm>
            <a:off x="2844800" y="4581525"/>
            <a:ext cx="3868738" cy="396875"/>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l-GR" altLang="zh-CN" sz="2000" b="1" i="1">
                <a:solidFill>
                  <a:srgbClr val="000000"/>
                </a:solidFill>
                <a:latin typeface="Times New Roman" panose="02020603050405020304" pitchFamily="18" charset="0"/>
              </a:rPr>
              <a:t>θ</a:t>
            </a:r>
            <a:r>
              <a:rPr lang="zh-CN" altLang="el-GR" sz="2000">
                <a:solidFill>
                  <a:srgbClr val="000000"/>
                </a:solidFill>
                <a:latin typeface="Times New Roman" panose="02020603050405020304" pitchFamily="18" charset="0"/>
              </a:rPr>
              <a:t>为一维时的</a:t>
            </a:r>
            <a:r>
              <a:rPr lang="zh-CN" altLang="en-US" sz="2000">
                <a:solidFill>
                  <a:srgbClr val="000000"/>
                </a:solidFill>
                <a:latin typeface="Times New Roman" panose="02020603050405020304" pitchFamily="18" charset="0"/>
              </a:rPr>
              <a:t>最大似然估计示意图</a:t>
            </a:r>
          </a:p>
        </p:txBody>
      </p:sp>
      <p:grpSp>
        <p:nvGrpSpPr>
          <p:cNvPr id="154682" name="Group 58"/>
          <p:cNvGrpSpPr>
            <a:grpSpLocks/>
          </p:cNvGrpSpPr>
          <p:nvPr/>
        </p:nvGrpSpPr>
        <p:grpSpPr bwMode="auto">
          <a:xfrm>
            <a:off x="512763" y="5151438"/>
            <a:ext cx="8275637" cy="492125"/>
            <a:chOff x="323" y="3245"/>
            <a:chExt cx="5213" cy="310"/>
          </a:xfrm>
        </p:grpSpPr>
        <p:sp>
          <p:nvSpPr>
            <p:cNvPr id="154670" name="Rectangle 46"/>
            <p:cNvSpPr>
              <a:spLocks noChangeArrowheads="1"/>
            </p:cNvSpPr>
            <p:nvPr/>
          </p:nvSpPr>
          <p:spPr bwMode="auto">
            <a:xfrm>
              <a:off x="323" y="3263"/>
              <a:ext cx="5213" cy="292"/>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l-GR" altLang="zh-CN" sz="2400" b="1" i="1" dirty="0">
                  <a:solidFill>
                    <a:srgbClr val="000000"/>
                  </a:solidFill>
                  <a:latin typeface="Times New Roman" panose="02020603050405020304" pitchFamily="18" charset="0"/>
                </a:rPr>
                <a:t>θ</a:t>
              </a:r>
              <a:r>
                <a:rPr lang="zh-CN" altLang="en-US" sz="2400" dirty="0">
                  <a:solidFill>
                    <a:srgbClr val="000000"/>
                  </a:solidFill>
                  <a:latin typeface="Times New Roman" panose="02020603050405020304" pitchFamily="18" charset="0"/>
                </a:rPr>
                <a:t>的</a:t>
              </a:r>
              <a:r>
                <a:rPr lang="zh-CN" altLang="en-US" sz="2400" dirty="0">
                  <a:solidFill>
                    <a:srgbClr val="FF0000"/>
                  </a:solidFill>
                  <a:latin typeface="Times New Roman" panose="02020603050405020304" pitchFamily="18" charset="0"/>
                </a:rPr>
                <a:t>最大似然估计量    </a:t>
              </a:r>
              <a:r>
                <a:rPr lang="zh-CN" altLang="en-US" sz="2400" dirty="0">
                  <a:solidFill>
                    <a:srgbClr val="000000"/>
                  </a:solidFill>
                  <a:latin typeface="Times New Roman" panose="02020603050405020304" pitchFamily="18" charset="0"/>
                </a:rPr>
                <a:t>就是</a:t>
              </a:r>
              <a:r>
                <a:rPr lang="zh-CN" altLang="en-US" sz="2400" dirty="0">
                  <a:solidFill>
                    <a:srgbClr val="FF0000"/>
                  </a:solidFill>
                  <a:latin typeface="Times New Roman" panose="02020603050405020304" pitchFamily="18" charset="0"/>
                </a:rPr>
                <a:t>使似然函数达到</a:t>
              </a:r>
              <a:r>
                <a:rPr lang="zh-CN" altLang="en-US" sz="2400" dirty="0" smtClean="0">
                  <a:solidFill>
                    <a:srgbClr val="FF0000"/>
                  </a:solidFill>
                  <a:latin typeface="Times New Roman" panose="02020603050405020304" pitchFamily="18" charset="0"/>
                </a:rPr>
                <a:t>最大</a:t>
              </a:r>
              <a:r>
                <a:rPr lang="zh-CN" altLang="en-US" sz="2400" dirty="0">
                  <a:solidFill>
                    <a:srgbClr val="FF0000"/>
                  </a:solidFill>
                  <a:latin typeface="Times New Roman" panose="02020603050405020304" pitchFamily="18" charset="0"/>
                </a:rPr>
                <a:t>值</a:t>
              </a:r>
              <a:r>
                <a:rPr lang="zh-CN" altLang="en-US" sz="2400" dirty="0" smtClean="0">
                  <a:solidFill>
                    <a:srgbClr val="FF0000"/>
                  </a:solidFill>
                  <a:latin typeface="Times New Roman" panose="02020603050405020304" pitchFamily="18" charset="0"/>
                </a:rPr>
                <a:t>的</a:t>
              </a:r>
              <a:r>
                <a:rPr lang="zh-CN" altLang="en-US" sz="2400" dirty="0">
                  <a:solidFill>
                    <a:srgbClr val="FF0000"/>
                  </a:solidFill>
                  <a:latin typeface="Times New Roman" panose="02020603050405020304" pitchFamily="18" charset="0"/>
                </a:rPr>
                <a:t>估计量</a:t>
              </a:r>
              <a:r>
                <a:rPr lang="zh-CN" altLang="en-US" sz="2400" dirty="0">
                  <a:solidFill>
                    <a:srgbClr val="000000"/>
                  </a:solidFill>
                  <a:latin typeface="Times New Roman" panose="02020603050405020304" pitchFamily="18" charset="0"/>
                </a:rPr>
                <a:t>。</a:t>
              </a:r>
              <a:endParaRPr lang="zh-CN" altLang="en-US" sz="2400" b="1" i="1" dirty="0">
                <a:solidFill>
                  <a:srgbClr val="000000"/>
                </a:solidFill>
                <a:latin typeface="Times New Roman" panose="02020603050405020304" pitchFamily="18" charset="0"/>
              </a:endParaRPr>
            </a:p>
          </p:txBody>
        </p:sp>
        <p:graphicFrame>
          <p:nvGraphicFramePr>
            <p:cNvPr id="154677" name="Object 53"/>
            <p:cNvGraphicFramePr>
              <a:graphicFrameLocks noChangeAspect="1"/>
            </p:cNvGraphicFramePr>
            <p:nvPr>
              <p:extLst/>
            </p:nvPr>
          </p:nvGraphicFramePr>
          <p:xfrm>
            <a:off x="2030" y="3245"/>
            <a:ext cx="161" cy="274"/>
          </p:xfrm>
          <a:graphic>
            <a:graphicData uri="http://schemas.openxmlformats.org/presentationml/2006/ole">
              <mc:AlternateContent xmlns:mc="http://schemas.openxmlformats.org/markup-compatibility/2006">
                <mc:Choice xmlns:v="urn:schemas-microsoft-com:vml" Requires="v">
                  <p:oleObj spid="_x0000_s61588" name="Equation" r:id="rId8" imgW="126720" imgH="215640" progId="Equation.DSMT4">
                    <p:embed/>
                  </p:oleObj>
                </mc:Choice>
                <mc:Fallback>
                  <p:oleObj name="Equation" r:id="rId8" imgW="126720" imgH="215640" progId="Equation.DSMT4">
                    <p:embed/>
                    <p:pic>
                      <p:nvPicPr>
                        <p:cNvPr id="154677" name="Object 5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30" y="3245"/>
                          <a:ext cx="161"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129042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2" name="Rectangle 4"/>
          <p:cNvSpPr>
            <a:spLocks noChangeArrowheads="1"/>
          </p:cNvSpPr>
          <p:nvPr/>
        </p:nvSpPr>
        <p:spPr bwMode="auto">
          <a:xfrm>
            <a:off x="415925" y="438002"/>
            <a:ext cx="7722284" cy="463846"/>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dirty="0">
                <a:solidFill>
                  <a:srgbClr val="000000"/>
                </a:solidFill>
                <a:latin typeface="Times New Roman" panose="02020603050405020304" pitchFamily="18" charset="0"/>
              </a:rPr>
              <a:t>为便于分析，定义似然函数的</a:t>
            </a:r>
            <a:r>
              <a:rPr lang="zh-CN" altLang="en-US" sz="2400" dirty="0" smtClean="0">
                <a:solidFill>
                  <a:srgbClr val="000000"/>
                </a:solidFill>
                <a:latin typeface="Times New Roman" panose="02020603050405020304" pitchFamily="18" charset="0"/>
              </a:rPr>
              <a:t>对数（</a:t>
            </a:r>
            <a:r>
              <a:rPr lang="zh-CN" altLang="en-US" sz="2400" b="1" dirty="0" smtClean="0">
                <a:solidFill>
                  <a:srgbClr val="0000FF"/>
                </a:solidFill>
                <a:latin typeface="Times New Roman" panose="02020603050405020304" pitchFamily="18" charset="0"/>
              </a:rPr>
              <a:t>对数似然函数</a:t>
            </a:r>
            <a:r>
              <a:rPr lang="zh-CN" altLang="en-US" sz="2400" dirty="0" smtClean="0">
                <a:solidFill>
                  <a:srgbClr val="000000"/>
                </a:solidFill>
                <a:latin typeface="Times New Roman" panose="02020603050405020304" pitchFamily="18" charset="0"/>
              </a:rPr>
              <a:t>）为  </a:t>
            </a:r>
            <a:endParaRPr lang="zh-CN" altLang="en-US" sz="2400" dirty="0">
              <a:solidFill>
                <a:srgbClr val="000000"/>
              </a:solidFill>
              <a:latin typeface="Times New Roman" panose="02020603050405020304" pitchFamily="18" charset="0"/>
            </a:endParaRPr>
          </a:p>
        </p:txBody>
      </p:sp>
      <p:graphicFrame>
        <p:nvGraphicFramePr>
          <p:cNvPr id="155653" name="Object 5"/>
          <p:cNvGraphicFramePr>
            <a:graphicFrameLocks noChangeAspect="1"/>
          </p:cNvGraphicFramePr>
          <p:nvPr/>
        </p:nvGraphicFramePr>
        <p:xfrm>
          <a:off x="2874963" y="992188"/>
          <a:ext cx="2590800" cy="457200"/>
        </p:xfrm>
        <a:graphic>
          <a:graphicData uri="http://schemas.openxmlformats.org/presentationml/2006/ole">
            <mc:AlternateContent xmlns:mc="http://schemas.openxmlformats.org/markup-compatibility/2006">
              <mc:Choice xmlns:v="urn:schemas-microsoft-com:vml" Requires="v">
                <p:oleObj spid="_x0000_s62706" name="公式" r:id="rId3" imgW="1295400" imgH="228600" progId="Equation.3">
                  <p:embed/>
                </p:oleObj>
              </mc:Choice>
              <mc:Fallback>
                <p:oleObj name="公式" r:id="rId3" imgW="1295400" imgH="228600" progId="Equation.3">
                  <p:embed/>
                  <p:pic>
                    <p:nvPicPr>
                      <p:cNvPr id="15565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4963" y="992188"/>
                        <a:ext cx="2590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5656" name="Rectangle 8"/>
          <p:cNvSpPr>
            <a:spLocks noChangeArrowheads="1"/>
          </p:cNvSpPr>
          <p:nvPr/>
        </p:nvSpPr>
        <p:spPr bwMode="auto">
          <a:xfrm>
            <a:off x="434975" y="1617663"/>
            <a:ext cx="5668963"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400" b="1" i="1" dirty="0">
                <a:solidFill>
                  <a:srgbClr val="000000"/>
                </a:solidFill>
                <a:latin typeface="Arial" panose="020B0604020202020204" pitchFamily="34" charset="0"/>
              </a:rPr>
              <a:t>θ</a:t>
            </a:r>
            <a:r>
              <a:rPr lang="zh-CN" altLang="en-US" sz="2400" dirty="0">
                <a:solidFill>
                  <a:srgbClr val="000000"/>
                </a:solidFill>
                <a:latin typeface="Times New Roman" panose="02020603050405020304" pitchFamily="18" charset="0"/>
              </a:rPr>
              <a:t>的最大似然估计是下面微分方程的解：</a:t>
            </a:r>
            <a:endParaRPr lang="zh-CN" altLang="en-US" sz="2400" dirty="0">
              <a:solidFill>
                <a:srgbClr val="000000"/>
              </a:solidFill>
              <a:latin typeface="Arial" panose="020B0604020202020204" pitchFamily="34" charset="0"/>
            </a:endParaRPr>
          </a:p>
        </p:txBody>
      </p:sp>
      <p:graphicFrame>
        <p:nvGraphicFramePr>
          <p:cNvPr id="155655" name="Object 7"/>
          <p:cNvGraphicFramePr>
            <a:graphicFrameLocks noChangeAspect="1"/>
          </p:cNvGraphicFramePr>
          <p:nvPr/>
        </p:nvGraphicFramePr>
        <p:xfrm>
          <a:off x="3411538" y="2097088"/>
          <a:ext cx="1443037" cy="788987"/>
        </p:xfrm>
        <a:graphic>
          <a:graphicData uri="http://schemas.openxmlformats.org/presentationml/2006/ole">
            <mc:AlternateContent xmlns:mc="http://schemas.openxmlformats.org/markup-compatibility/2006">
              <mc:Choice xmlns:v="urn:schemas-microsoft-com:vml" Requires="v">
                <p:oleObj spid="_x0000_s62707" name="公式" r:id="rId5" imgW="710891" imgH="393529" progId="Equation.3">
                  <p:embed/>
                </p:oleObj>
              </mc:Choice>
              <mc:Fallback>
                <p:oleObj name="公式" r:id="rId5" imgW="710891" imgH="393529" progId="Equation.3">
                  <p:embed/>
                  <p:pic>
                    <p:nvPicPr>
                      <p:cNvPr id="15565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1538" y="2097088"/>
                        <a:ext cx="1443037" cy="788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5657" name="Rectangle 9"/>
          <p:cNvSpPr>
            <a:spLocks noChangeArrowheads="1"/>
          </p:cNvSpPr>
          <p:nvPr/>
        </p:nvSpPr>
        <p:spPr bwMode="auto">
          <a:xfrm>
            <a:off x="3033713" y="3533775"/>
            <a:ext cx="266700"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altLang="zh-CN" sz="1200">
              <a:solidFill>
                <a:srgbClr val="FFFFFF"/>
              </a:solidFill>
              <a:latin typeface="Times New Roman" panose="02020603050405020304" pitchFamily="18" charset="0"/>
            </a:endParaRPr>
          </a:p>
          <a:p>
            <a:pPr eaLnBrk="0" hangingPunct="0"/>
            <a:r>
              <a:rPr lang="en-US" altLang="zh-CN" sz="1200">
                <a:solidFill>
                  <a:srgbClr val="FFFFFF"/>
                </a:solidFill>
                <a:latin typeface="Arial" panose="020B0604020202020204" pitchFamily="34" charset="0"/>
              </a:rPr>
              <a:t>  </a:t>
            </a:r>
            <a:endParaRPr lang="en-US" altLang="zh-CN">
              <a:solidFill>
                <a:srgbClr val="FFFFFF"/>
              </a:solidFill>
              <a:latin typeface="Arial" panose="020B0604020202020204" pitchFamily="34" charset="0"/>
            </a:endParaRPr>
          </a:p>
        </p:txBody>
      </p:sp>
      <p:sp>
        <p:nvSpPr>
          <p:cNvPr id="155660" name="Rectangle 12"/>
          <p:cNvSpPr>
            <a:spLocks noChangeArrowheads="1"/>
          </p:cNvSpPr>
          <p:nvPr/>
        </p:nvSpPr>
        <p:spPr bwMode="auto">
          <a:xfrm>
            <a:off x="474663" y="3000227"/>
            <a:ext cx="7921056" cy="463846"/>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dirty="0">
                <a:solidFill>
                  <a:srgbClr val="000000"/>
                </a:solidFill>
                <a:latin typeface="Times New Roman" panose="02020603050405020304" pitchFamily="18" charset="0"/>
              </a:rPr>
              <a:t>设</a:t>
            </a:r>
            <a:r>
              <a:rPr lang="el-GR" altLang="zh-CN" sz="2400" i="1" dirty="0">
                <a:solidFill>
                  <a:srgbClr val="000000"/>
                </a:solidFill>
                <a:latin typeface="Times New Roman" panose="02020603050405020304" pitchFamily="18" charset="0"/>
              </a:rPr>
              <a:t>ω</a:t>
            </a:r>
            <a:r>
              <a:rPr lang="en-US" altLang="zh-CN" sz="2400" i="1" baseline="-25000" dirty="0" err="1">
                <a:solidFill>
                  <a:srgbClr val="000000"/>
                </a:solidFill>
                <a:latin typeface="Times New Roman" panose="02020603050405020304" pitchFamily="18" charset="0"/>
              </a:rPr>
              <a:t>i</a:t>
            </a:r>
            <a:r>
              <a:rPr lang="zh-CN" altLang="en-US" sz="2400" dirty="0" smtClean="0">
                <a:solidFill>
                  <a:srgbClr val="000000"/>
                </a:solidFill>
                <a:latin typeface="Times New Roman" panose="02020603050405020304" pitchFamily="18" charset="0"/>
                <a:cs typeface="Times New Roman" panose="02020603050405020304" pitchFamily="18" charset="0"/>
              </a:rPr>
              <a:t>类</a:t>
            </a:r>
            <a:r>
              <a:rPr lang="zh-CN" altLang="en-US" sz="2400" dirty="0">
                <a:solidFill>
                  <a:srgbClr val="000000"/>
                </a:solidFill>
                <a:latin typeface="Times New Roman" panose="02020603050405020304" pitchFamily="18" charset="0"/>
                <a:cs typeface="Times New Roman" panose="02020603050405020304" pitchFamily="18" charset="0"/>
              </a:rPr>
              <a:t>模式</a:t>
            </a:r>
            <a:r>
              <a:rPr lang="zh-CN" altLang="en-US" sz="2400" dirty="0" smtClean="0">
                <a:solidFill>
                  <a:srgbClr val="000000"/>
                </a:solidFill>
                <a:latin typeface="Times New Roman" panose="02020603050405020304" pitchFamily="18" charset="0"/>
                <a:cs typeface="Times New Roman" panose="02020603050405020304" pitchFamily="18" charset="0"/>
              </a:rPr>
              <a:t>的</a:t>
            </a:r>
            <a:r>
              <a:rPr lang="zh-CN" altLang="en-US" sz="2400" dirty="0">
                <a:solidFill>
                  <a:srgbClr val="000000"/>
                </a:solidFill>
                <a:latin typeface="Times New Roman" panose="02020603050405020304" pitchFamily="18" charset="0"/>
                <a:cs typeface="Times New Roman" panose="02020603050405020304" pitchFamily="18" charset="0"/>
              </a:rPr>
              <a:t>概率密度函数有</a:t>
            </a:r>
            <a:r>
              <a:rPr lang="en-US" altLang="zh-CN" sz="2400" i="1" dirty="0">
                <a:solidFill>
                  <a:srgbClr val="000000"/>
                </a:solidFill>
                <a:latin typeface="Times New Roman" panose="02020603050405020304" pitchFamily="18" charset="0"/>
              </a:rPr>
              <a:t>p</a:t>
            </a:r>
            <a:r>
              <a:rPr lang="zh-CN" altLang="en-US" sz="2400" dirty="0">
                <a:solidFill>
                  <a:srgbClr val="000000"/>
                </a:solidFill>
                <a:latin typeface="Times New Roman" panose="02020603050405020304" pitchFamily="18" charset="0"/>
                <a:cs typeface="Times New Roman" panose="02020603050405020304" pitchFamily="18" charset="0"/>
              </a:rPr>
              <a:t>个未知参数，</a:t>
            </a:r>
            <a:r>
              <a:rPr lang="zh-CN" altLang="en-US" sz="2400" dirty="0">
                <a:solidFill>
                  <a:srgbClr val="000000"/>
                </a:solidFill>
                <a:latin typeface="Times New Roman" panose="02020603050405020304" pitchFamily="18" charset="0"/>
              </a:rPr>
              <a:t>记为</a:t>
            </a:r>
            <a:r>
              <a:rPr lang="en-US" altLang="zh-CN" sz="2400" i="1" dirty="0">
                <a:solidFill>
                  <a:srgbClr val="000000"/>
                </a:solidFill>
                <a:latin typeface="Times New Roman" panose="02020603050405020304" pitchFamily="18" charset="0"/>
              </a:rPr>
              <a:t>p</a:t>
            </a:r>
            <a:r>
              <a:rPr lang="zh-CN" altLang="en-US" sz="2400" dirty="0">
                <a:solidFill>
                  <a:srgbClr val="000000"/>
                </a:solidFill>
                <a:latin typeface="Times New Roman" panose="02020603050405020304" pitchFamily="18" charset="0"/>
              </a:rPr>
              <a:t>维向量 </a:t>
            </a:r>
          </a:p>
        </p:txBody>
      </p:sp>
      <p:graphicFrame>
        <p:nvGraphicFramePr>
          <p:cNvPr id="155661" name="Object 13"/>
          <p:cNvGraphicFramePr>
            <a:graphicFrameLocks noChangeAspect="1"/>
          </p:cNvGraphicFramePr>
          <p:nvPr>
            <p:extLst/>
          </p:nvPr>
        </p:nvGraphicFramePr>
        <p:xfrm>
          <a:off x="3098800" y="3578225"/>
          <a:ext cx="2263775" cy="511175"/>
        </p:xfrm>
        <a:graphic>
          <a:graphicData uri="http://schemas.openxmlformats.org/presentationml/2006/ole">
            <mc:AlternateContent xmlns:mc="http://schemas.openxmlformats.org/markup-compatibility/2006">
              <mc:Choice xmlns:v="urn:schemas-microsoft-com:vml" Requires="v">
                <p:oleObj spid="_x0000_s62708" name="Equation" r:id="rId7" imgW="1143000" imgH="253800" progId="Equation.DSMT4">
                  <p:embed/>
                </p:oleObj>
              </mc:Choice>
              <mc:Fallback>
                <p:oleObj name="Equation" r:id="rId7" imgW="1143000" imgH="253800" progId="Equation.DSMT4">
                  <p:embed/>
                  <p:pic>
                    <p:nvPicPr>
                      <p:cNvPr id="155661" name="Object 13"/>
                      <p:cNvPicPr>
                        <a:picLocks noChangeAspect="1" noChangeArrowheads="1"/>
                      </p:cNvPicPr>
                      <p:nvPr/>
                    </p:nvPicPr>
                    <p:blipFill>
                      <a:blip r:embed="rId8"/>
                      <a:srcRect/>
                      <a:stretch>
                        <a:fillRect/>
                      </a:stretch>
                    </p:blipFill>
                    <p:spPr bwMode="auto">
                      <a:xfrm>
                        <a:off x="3098800" y="3578225"/>
                        <a:ext cx="2263775"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5664" name="Object 16"/>
          <p:cNvGraphicFramePr>
            <a:graphicFrameLocks noChangeAspect="1"/>
          </p:cNvGraphicFramePr>
          <p:nvPr/>
        </p:nvGraphicFramePr>
        <p:xfrm>
          <a:off x="2016125" y="4275138"/>
          <a:ext cx="4722813" cy="863600"/>
        </p:xfrm>
        <a:graphic>
          <a:graphicData uri="http://schemas.openxmlformats.org/presentationml/2006/ole">
            <mc:AlternateContent xmlns:mc="http://schemas.openxmlformats.org/markup-compatibility/2006">
              <mc:Choice xmlns:v="urn:schemas-microsoft-com:vml" Requires="v">
                <p:oleObj spid="_x0000_s62709" name="公式" r:id="rId9" imgW="2362200" imgH="431800" progId="Equation.3">
                  <p:embed/>
                </p:oleObj>
              </mc:Choice>
              <mc:Fallback>
                <p:oleObj name="公式" r:id="rId9" imgW="2362200" imgH="431800" progId="Equation.3">
                  <p:embed/>
                  <p:pic>
                    <p:nvPicPr>
                      <p:cNvPr id="155664"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16125" y="4275138"/>
                        <a:ext cx="4722813"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5666" name="Object 18"/>
          <p:cNvGraphicFramePr>
            <a:graphicFrameLocks noChangeAspect="1"/>
          </p:cNvGraphicFramePr>
          <p:nvPr/>
        </p:nvGraphicFramePr>
        <p:xfrm>
          <a:off x="2744788" y="5246688"/>
          <a:ext cx="3046412" cy="914400"/>
        </p:xfrm>
        <a:graphic>
          <a:graphicData uri="http://schemas.openxmlformats.org/presentationml/2006/ole">
            <mc:AlternateContent xmlns:mc="http://schemas.openxmlformats.org/markup-compatibility/2006">
              <mc:Choice xmlns:v="urn:schemas-microsoft-com:vml" Requires="v">
                <p:oleObj spid="_x0000_s62710" name="公式" r:id="rId11" imgW="1524000" imgH="457200" progId="Equation.3">
                  <p:embed/>
                </p:oleObj>
              </mc:Choice>
              <mc:Fallback>
                <p:oleObj name="公式" r:id="rId11" imgW="1524000" imgH="457200" progId="Equation.3">
                  <p:embed/>
                  <p:pic>
                    <p:nvPicPr>
                      <p:cNvPr id="155666"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44788" y="5246688"/>
                        <a:ext cx="3046412"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5668" name="Text Box 20"/>
          <p:cNvSpPr txBox="1">
            <a:spLocks noChangeArrowheads="1"/>
          </p:cNvSpPr>
          <p:nvPr/>
        </p:nvSpPr>
        <p:spPr bwMode="auto">
          <a:xfrm>
            <a:off x="290513" y="4391025"/>
            <a:ext cx="1204912"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nchorCtr="1">
            <a:spAutoFit/>
          </a:bodyPr>
          <a:lstStyle/>
          <a:p>
            <a:pPr algn="ctr">
              <a:spcBef>
                <a:spcPct val="50000"/>
              </a:spcBef>
            </a:pPr>
            <a:r>
              <a:rPr lang="zh-CN" altLang="en-US" sz="2400">
                <a:solidFill>
                  <a:srgbClr val="000000"/>
                </a:solidFill>
                <a:latin typeface="Times New Roman" panose="02020603050405020304" pitchFamily="18" charset="0"/>
              </a:rPr>
              <a:t>此时</a:t>
            </a:r>
          </a:p>
        </p:txBody>
      </p:sp>
    </p:spTree>
    <p:extLst>
      <p:ext uri="{BB962C8B-B14F-4D97-AF65-F5344CB8AC3E}">
        <p14:creationId xmlns:p14="http://schemas.microsoft.com/office/powerpoint/2010/main" val="2367128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5657"/>
                                        </p:tgtEl>
                                        <p:attrNameLst>
                                          <p:attrName>style.visibility</p:attrName>
                                        </p:attrNameLst>
                                      </p:cBhvr>
                                      <p:to>
                                        <p:strVal val="visible"/>
                                      </p:to>
                                    </p:set>
                                    <p:animEffect transition="in" filter="fade">
                                      <p:cBhvr>
                                        <p:cTn id="7" dur="500"/>
                                        <p:tgtEl>
                                          <p:spTgt spid="1556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5660"/>
                                        </p:tgtEl>
                                        <p:attrNameLst>
                                          <p:attrName>style.visibility</p:attrName>
                                        </p:attrNameLst>
                                      </p:cBhvr>
                                      <p:to>
                                        <p:strVal val="visible"/>
                                      </p:to>
                                    </p:set>
                                    <p:animEffect transition="in" filter="fade">
                                      <p:cBhvr>
                                        <p:cTn id="10" dur="500"/>
                                        <p:tgtEl>
                                          <p:spTgt spid="155660"/>
                                        </p:tgtEl>
                                      </p:cBhvr>
                                    </p:animEffect>
                                  </p:childTnLst>
                                </p:cTn>
                              </p:par>
                              <p:par>
                                <p:cTn id="11" presetID="10" presetClass="entr" presetSubtype="0" fill="hold" nodeType="withEffect">
                                  <p:stCondLst>
                                    <p:cond delay="0"/>
                                  </p:stCondLst>
                                  <p:childTnLst>
                                    <p:set>
                                      <p:cBhvr>
                                        <p:cTn id="12" dur="1" fill="hold">
                                          <p:stCondLst>
                                            <p:cond delay="0"/>
                                          </p:stCondLst>
                                        </p:cTn>
                                        <p:tgtEl>
                                          <p:spTgt spid="155661"/>
                                        </p:tgtEl>
                                        <p:attrNameLst>
                                          <p:attrName>style.visibility</p:attrName>
                                        </p:attrNameLst>
                                      </p:cBhvr>
                                      <p:to>
                                        <p:strVal val="visible"/>
                                      </p:to>
                                    </p:set>
                                    <p:animEffect transition="in" filter="fade">
                                      <p:cBhvr>
                                        <p:cTn id="13" dur="500"/>
                                        <p:tgtEl>
                                          <p:spTgt spid="155661"/>
                                        </p:tgtEl>
                                      </p:cBhvr>
                                    </p:animEffect>
                                  </p:childTnLst>
                                </p:cTn>
                              </p:par>
                              <p:par>
                                <p:cTn id="14" presetID="10" presetClass="entr" presetSubtype="0" fill="hold" nodeType="withEffect">
                                  <p:stCondLst>
                                    <p:cond delay="0"/>
                                  </p:stCondLst>
                                  <p:childTnLst>
                                    <p:set>
                                      <p:cBhvr>
                                        <p:cTn id="15" dur="1" fill="hold">
                                          <p:stCondLst>
                                            <p:cond delay="0"/>
                                          </p:stCondLst>
                                        </p:cTn>
                                        <p:tgtEl>
                                          <p:spTgt spid="155664"/>
                                        </p:tgtEl>
                                        <p:attrNameLst>
                                          <p:attrName>style.visibility</p:attrName>
                                        </p:attrNameLst>
                                      </p:cBhvr>
                                      <p:to>
                                        <p:strVal val="visible"/>
                                      </p:to>
                                    </p:set>
                                    <p:animEffect transition="in" filter="fade">
                                      <p:cBhvr>
                                        <p:cTn id="16" dur="500"/>
                                        <p:tgtEl>
                                          <p:spTgt spid="155664"/>
                                        </p:tgtEl>
                                      </p:cBhvr>
                                    </p:animEffect>
                                  </p:childTnLst>
                                </p:cTn>
                              </p:par>
                              <p:par>
                                <p:cTn id="17" presetID="10" presetClass="entr" presetSubtype="0" fill="hold" nodeType="withEffect">
                                  <p:stCondLst>
                                    <p:cond delay="0"/>
                                  </p:stCondLst>
                                  <p:childTnLst>
                                    <p:set>
                                      <p:cBhvr>
                                        <p:cTn id="18" dur="1" fill="hold">
                                          <p:stCondLst>
                                            <p:cond delay="0"/>
                                          </p:stCondLst>
                                        </p:cTn>
                                        <p:tgtEl>
                                          <p:spTgt spid="155666"/>
                                        </p:tgtEl>
                                        <p:attrNameLst>
                                          <p:attrName>style.visibility</p:attrName>
                                        </p:attrNameLst>
                                      </p:cBhvr>
                                      <p:to>
                                        <p:strVal val="visible"/>
                                      </p:to>
                                    </p:set>
                                    <p:animEffect transition="in" filter="fade">
                                      <p:cBhvr>
                                        <p:cTn id="19" dur="500"/>
                                        <p:tgtEl>
                                          <p:spTgt spid="15566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5668"/>
                                        </p:tgtEl>
                                        <p:attrNameLst>
                                          <p:attrName>style.visibility</p:attrName>
                                        </p:attrNameLst>
                                      </p:cBhvr>
                                      <p:to>
                                        <p:strVal val="visible"/>
                                      </p:to>
                                    </p:set>
                                    <p:animEffect transition="in" filter="fade">
                                      <p:cBhvr>
                                        <p:cTn id="22" dur="500"/>
                                        <p:tgtEl>
                                          <p:spTgt spid="155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7" grpId="0"/>
      <p:bldP spid="155660" grpId="0"/>
      <p:bldP spid="155668"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7" name="Rectangle 5"/>
          <p:cNvSpPr>
            <a:spLocks noChangeArrowheads="1"/>
          </p:cNvSpPr>
          <p:nvPr/>
        </p:nvSpPr>
        <p:spPr bwMode="auto">
          <a:xfrm>
            <a:off x="0" y="2614613"/>
            <a:ext cx="9144000" cy="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endParaRPr lang="zh-CN" altLang="en-US" sz="2400">
              <a:solidFill>
                <a:srgbClr val="000000"/>
              </a:solidFill>
              <a:latin typeface="Times New Roman" panose="02020603050405020304" pitchFamily="18" charset="0"/>
            </a:endParaRPr>
          </a:p>
        </p:txBody>
      </p:sp>
      <p:graphicFrame>
        <p:nvGraphicFramePr>
          <p:cNvPr id="156676" name="Object 4"/>
          <p:cNvGraphicFramePr>
            <a:graphicFrameLocks noChangeAspect="1"/>
          </p:cNvGraphicFramePr>
          <p:nvPr/>
        </p:nvGraphicFramePr>
        <p:xfrm>
          <a:off x="2989263" y="277813"/>
          <a:ext cx="3105150" cy="3257550"/>
        </p:xfrm>
        <a:graphic>
          <a:graphicData uri="http://schemas.openxmlformats.org/presentationml/2006/ole">
            <mc:AlternateContent xmlns:mc="http://schemas.openxmlformats.org/markup-compatibility/2006">
              <mc:Choice xmlns:v="urn:schemas-microsoft-com:vml" Requires="v">
                <p:oleObj spid="_x0000_s63586" name="公式" r:id="rId3" imgW="1549400" imgH="1625600" progId="Equation.3">
                  <p:embed/>
                </p:oleObj>
              </mc:Choice>
              <mc:Fallback>
                <p:oleObj name="公式" r:id="rId3" imgW="1549400" imgH="1625600" progId="Equation.3">
                  <p:embed/>
                  <p:pic>
                    <p:nvPicPr>
                      <p:cNvPr id="15667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9263" y="277813"/>
                        <a:ext cx="3105150" cy="325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6679" name="Rectangle 7"/>
          <p:cNvSpPr>
            <a:spLocks noChangeArrowheads="1"/>
          </p:cNvSpPr>
          <p:nvPr/>
        </p:nvSpPr>
        <p:spPr bwMode="auto">
          <a:xfrm>
            <a:off x="374650" y="3570288"/>
            <a:ext cx="6659563"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dirty="0">
                <a:solidFill>
                  <a:srgbClr val="000000"/>
                </a:solidFill>
                <a:latin typeface="Times New Roman" panose="02020603050405020304" pitchFamily="18" charset="0"/>
                <a:cs typeface="Times New Roman" panose="02020603050405020304" pitchFamily="18" charset="0"/>
              </a:rPr>
              <a:t>解以上微分方程即可得到</a:t>
            </a:r>
            <a:r>
              <a:rPr lang="en-US" altLang="zh-CN" sz="2400" b="1" i="1" dirty="0">
                <a:solidFill>
                  <a:srgbClr val="000000"/>
                </a:solidFill>
                <a:latin typeface="Times New Roman" panose="02020603050405020304" pitchFamily="18" charset="0"/>
              </a:rPr>
              <a:t>θ</a:t>
            </a:r>
            <a:r>
              <a:rPr lang="zh-CN" altLang="en-US" sz="2400" dirty="0">
                <a:solidFill>
                  <a:srgbClr val="000000"/>
                </a:solidFill>
                <a:latin typeface="Times New Roman" panose="02020603050405020304" pitchFamily="18" charset="0"/>
              </a:rPr>
              <a:t>的最大似然估计值。 </a:t>
            </a:r>
          </a:p>
        </p:txBody>
      </p:sp>
      <p:sp>
        <p:nvSpPr>
          <p:cNvPr id="156681" name="Rectangle 9"/>
          <p:cNvSpPr>
            <a:spLocks noChangeArrowheads="1"/>
          </p:cNvSpPr>
          <p:nvPr/>
        </p:nvSpPr>
        <p:spPr bwMode="auto">
          <a:xfrm>
            <a:off x="364821" y="4081315"/>
            <a:ext cx="3118459" cy="463846"/>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pPr algn="ctr"/>
            <a:r>
              <a:rPr lang="en-US" altLang="zh-CN" sz="2400" b="1" dirty="0">
                <a:solidFill>
                  <a:srgbClr val="0070C0"/>
                </a:solidFill>
                <a:latin typeface="Times New Roman" panose="02020603050405020304" pitchFamily="18" charset="0"/>
              </a:rPr>
              <a:t>3.  </a:t>
            </a:r>
            <a:r>
              <a:rPr lang="zh-CN" altLang="en-US" sz="2400" b="1" dirty="0">
                <a:solidFill>
                  <a:srgbClr val="0070C0"/>
                </a:solidFill>
                <a:latin typeface="Times New Roman" panose="02020603050405020304" pitchFamily="18" charset="0"/>
              </a:rPr>
              <a:t>正态分布情况举例 </a:t>
            </a:r>
          </a:p>
        </p:txBody>
      </p:sp>
      <p:graphicFrame>
        <p:nvGraphicFramePr>
          <p:cNvPr id="156683" name="Object 11"/>
          <p:cNvGraphicFramePr>
            <a:graphicFrameLocks noChangeAspect="1"/>
          </p:cNvGraphicFramePr>
          <p:nvPr>
            <p:extLst/>
          </p:nvPr>
        </p:nvGraphicFramePr>
        <p:xfrm>
          <a:off x="3457575" y="5259388"/>
          <a:ext cx="2698750" cy="482600"/>
        </p:xfrm>
        <a:graphic>
          <a:graphicData uri="http://schemas.openxmlformats.org/presentationml/2006/ole">
            <mc:AlternateContent xmlns:mc="http://schemas.openxmlformats.org/markup-compatibility/2006">
              <mc:Choice xmlns:v="urn:schemas-microsoft-com:vml" Requires="v">
                <p:oleObj spid="_x0000_s63587" name="Equation" r:id="rId5" imgW="1333500" imgH="241300" progId="Equation.DSMT4">
                  <p:embed/>
                </p:oleObj>
              </mc:Choice>
              <mc:Fallback>
                <p:oleObj name="Equation" r:id="rId5" imgW="1333500" imgH="241300" progId="Equation.DSMT4">
                  <p:embed/>
                  <p:pic>
                    <p:nvPicPr>
                      <p:cNvPr id="156683"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7575" y="5259388"/>
                        <a:ext cx="269875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6684" name="Rectangle 12"/>
          <p:cNvSpPr>
            <a:spLocks noChangeArrowheads="1"/>
          </p:cNvSpPr>
          <p:nvPr/>
        </p:nvSpPr>
        <p:spPr bwMode="auto">
          <a:xfrm>
            <a:off x="427038" y="4681390"/>
            <a:ext cx="6619418" cy="463846"/>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dirty="0">
                <a:solidFill>
                  <a:srgbClr val="000000"/>
                </a:solidFill>
                <a:latin typeface="Times New Roman" panose="02020603050405020304" pitchFamily="18" charset="0"/>
              </a:rPr>
              <a:t>设</a:t>
            </a:r>
            <a:r>
              <a:rPr lang="el-GR" altLang="zh-CN" sz="2400" i="1" dirty="0">
                <a:solidFill>
                  <a:srgbClr val="000000"/>
                </a:solidFill>
                <a:latin typeface="Times New Roman" panose="02020603050405020304" pitchFamily="18" charset="0"/>
                <a:cs typeface="Arial" panose="020B0604020202020204" pitchFamily="34" charset="0"/>
              </a:rPr>
              <a:t>ω</a:t>
            </a:r>
            <a:r>
              <a:rPr lang="en-US" altLang="zh-CN" sz="2400" i="1" baseline="-25000" dirty="0" err="1">
                <a:solidFill>
                  <a:srgbClr val="000000"/>
                </a:solidFill>
                <a:latin typeface="Times New Roman" panose="02020603050405020304" pitchFamily="18" charset="0"/>
                <a:cs typeface="Arial" panose="020B0604020202020204" pitchFamily="34" charset="0"/>
              </a:rPr>
              <a:t>i</a:t>
            </a:r>
            <a:r>
              <a:rPr lang="zh-CN" altLang="en-US" sz="2400" dirty="0">
                <a:solidFill>
                  <a:srgbClr val="000000"/>
                </a:solidFill>
                <a:latin typeface="Times New Roman" panose="02020603050405020304" pitchFamily="18" charset="0"/>
              </a:rPr>
              <a:t>类：正态分布、</a:t>
            </a:r>
            <a:r>
              <a:rPr lang="zh-CN" altLang="en-US" sz="2400" b="1" dirty="0">
                <a:solidFill>
                  <a:srgbClr val="0000FF"/>
                </a:solidFill>
                <a:latin typeface="Times New Roman" panose="02020603050405020304" pitchFamily="18" charset="0"/>
              </a:rPr>
              <a:t>一维模式</a:t>
            </a:r>
            <a:r>
              <a:rPr lang="zh-CN" altLang="en-US" sz="2400" dirty="0">
                <a:solidFill>
                  <a:srgbClr val="000000"/>
                </a:solidFill>
                <a:latin typeface="Times New Roman" panose="02020603050405020304" pitchFamily="18" charset="0"/>
              </a:rPr>
              <a:t>、概率密度函数为</a:t>
            </a:r>
            <a:endParaRPr lang="el-GR" altLang="zh-CN" sz="2400" dirty="0">
              <a:solidFill>
                <a:srgbClr val="000000"/>
              </a:solidFill>
              <a:latin typeface="Times New Roman" panose="02020603050405020304" pitchFamily="18" charset="0"/>
            </a:endParaRPr>
          </a:p>
        </p:txBody>
      </p:sp>
      <p:sp>
        <p:nvSpPr>
          <p:cNvPr id="156686" name="Rectangle 14"/>
          <p:cNvSpPr>
            <a:spLocks noChangeArrowheads="1"/>
          </p:cNvSpPr>
          <p:nvPr/>
        </p:nvSpPr>
        <p:spPr bwMode="auto">
          <a:xfrm>
            <a:off x="423863" y="5959475"/>
            <a:ext cx="33305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cs typeface="Times New Roman" panose="02020603050405020304" pitchFamily="18" charset="0"/>
              </a:rPr>
              <a:t>待估计参数为</a:t>
            </a:r>
            <a:r>
              <a:rPr lang="el-GR" altLang="zh-CN" sz="2400" i="1">
                <a:solidFill>
                  <a:srgbClr val="000000"/>
                </a:solidFill>
                <a:latin typeface="Times New Roman" panose="02020603050405020304" pitchFamily="18" charset="0"/>
                <a:cs typeface="Arial" panose="020B0604020202020204" pitchFamily="34" charset="0"/>
              </a:rPr>
              <a:t>μ</a:t>
            </a:r>
            <a:r>
              <a:rPr lang="zh-CN" altLang="el-GR" sz="2400">
                <a:solidFill>
                  <a:srgbClr val="000000"/>
                </a:solidFill>
                <a:latin typeface="Arial" panose="020B0604020202020204" pitchFamily="34" charset="0"/>
                <a:cs typeface="Arial" panose="020B0604020202020204" pitchFamily="34" charset="0"/>
              </a:rPr>
              <a:t>，</a:t>
            </a:r>
            <a:r>
              <a:rPr lang="el-GR" altLang="zh-CN" sz="2400" i="1">
                <a:solidFill>
                  <a:srgbClr val="000000"/>
                </a:solidFill>
                <a:latin typeface="Times New Roman" panose="02020603050405020304" pitchFamily="18" charset="0"/>
                <a:cs typeface="Times New Roman" panose="02020603050405020304" pitchFamily="18" charset="0"/>
              </a:rPr>
              <a:t>σ</a:t>
            </a:r>
            <a:r>
              <a:rPr lang="el-GR" altLang="zh-CN" sz="2400" baseline="30000">
                <a:solidFill>
                  <a:srgbClr val="000000"/>
                </a:solidFill>
                <a:latin typeface="Times New Roman" panose="02020603050405020304" pitchFamily="18" charset="0"/>
                <a:cs typeface="Times New Roman" panose="02020603050405020304" pitchFamily="18" charset="0"/>
              </a:rPr>
              <a:t>2</a:t>
            </a:r>
            <a:r>
              <a:rPr lang="zh-CN" altLang="el-GR" sz="2400">
                <a:solidFill>
                  <a:srgbClr val="000000"/>
                </a:solidFill>
                <a:latin typeface="Times New Roman" panose="02020603050405020304" pitchFamily="18" charset="0"/>
                <a:cs typeface="Times New Roman" panose="02020603050405020304" pitchFamily="18" charset="0"/>
              </a:rPr>
              <a:t>。</a:t>
            </a:r>
            <a:endParaRPr lang="zh-CN" altLang="el-GR" sz="2400">
              <a:solidFill>
                <a:srgbClr val="000000"/>
              </a:solidFill>
              <a:latin typeface="Times New Roman" panose="02020603050405020304" pitchFamily="18" charset="0"/>
            </a:endParaRPr>
          </a:p>
        </p:txBody>
      </p:sp>
      <p:sp>
        <p:nvSpPr>
          <p:cNvPr id="156691" name="Rectangle 19"/>
          <p:cNvSpPr>
            <a:spLocks noChangeArrowheads="1"/>
          </p:cNvSpPr>
          <p:nvPr/>
        </p:nvSpPr>
        <p:spPr bwMode="auto">
          <a:xfrm>
            <a:off x="6943452" y="1484165"/>
            <a:ext cx="1372964" cy="463846"/>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r>
              <a:rPr lang="zh-CN" altLang="en-US" sz="2400" dirty="0">
                <a:solidFill>
                  <a:srgbClr val="000000"/>
                </a:solidFill>
                <a:latin typeface="Times New Roman" panose="02020603050405020304" pitchFamily="18" charset="0"/>
              </a:rPr>
              <a:t>（</a:t>
            </a:r>
            <a:r>
              <a:rPr lang="en-US" altLang="zh-CN" sz="2400" dirty="0">
                <a:solidFill>
                  <a:srgbClr val="000000"/>
                </a:solidFill>
                <a:latin typeface="Times New Roman" panose="02020603050405020304" pitchFamily="18" charset="0"/>
              </a:rPr>
              <a:t>4-69</a:t>
            </a:r>
            <a:r>
              <a:rPr lang="zh-CN" altLang="en-US" sz="2400" dirty="0">
                <a:solidFill>
                  <a:srgbClr val="000000"/>
                </a:solidFill>
                <a:latin typeface="Times New Roman" panose="02020603050405020304" pitchFamily="18" charset="0"/>
              </a:rPr>
              <a:t>）</a:t>
            </a:r>
          </a:p>
        </p:txBody>
      </p:sp>
    </p:spTree>
    <p:extLst>
      <p:ext uri="{BB962C8B-B14F-4D97-AF65-F5344CB8AC3E}">
        <p14:creationId xmlns:p14="http://schemas.microsoft.com/office/powerpoint/2010/main" val="2503777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6681"/>
                                        </p:tgtEl>
                                        <p:attrNameLst>
                                          <p:attrName>style.visibility</p:attrName>
                                        </p:attrNameLst>
                                      </p:cBhvr>
                                      <p:to>
                                        <p:strVal val="visible"/>
                                      </p:to>
                                    </p:set>
                                    <p:animEffect transition="in" filter="fade">
                                      <p:cBhvr>
                                        <p:cTn id="7" dur="500"/>
                                        <p:tgtEl>
                                          <p:spTgt spid="156681"/>
                                        </p:tgtEl>
                                      </p:cBhvr>
                                    </p:animEffect>
                                  </p:childTnLst>
                                </p:cTn>
                              </p:par>
                              <p:par>
                                <p:cTn id="8" presetID="10" presetClass="entr" presetSubtype="0" fill="hold" nodeType="withEffect">
                                  <p:stCondLst>
                                    <p:cond delay="0"/>
                                  </p:stCondLst>
                                  <p:childTnLst>
                                    <p:set>
                                      <p:cBhvr>
                                        <p:cTn id="9" dur="1" fill="hold">
                                          <p:stCondLst>
                                            <p:cond delay="0"/>
                                          </p:stCondLst>
                                        </p:cTn>
                                        <p:tgtEl>
                                          <p:spTgt spid="156683"/>
                                        </p:tgtEl>
                                        <p:attrNameLst>
                                          <p:attrName>style.visibility</p:attrName>
                                        </p:attrNameLst>
                                      </p:cBhvr>
                                      <p:to>
                                        <p:strVal val="visible"/>
                                      </p:to>
                                    </p:set>
                                    <p:animEffect transition="in" filter="fade">
                                      <p:cBhvr>
                                        <p:cTn id="10" dur="500"/>
                                        <p:tgtEl>
                                          <p:spTgt spid="15668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6684"/>
                                        </p:tgtEl>
                                        <p:attrNameLst>
                                          <p:attrName>style.visibility</p:attrName>
                                        </p:attrNameLst>
                                      </p:cBhvr>
                                      <p:to>
                                        <p:strVal val="visible"/>
                                      </p:to>
                                    </p:set>
                                    <p:animEffect transition="in" filter="fade">
                                      <p:cBhvr>
                                        <p:cTn id="13" dur="500"/>
                                        <p:tgtEl>
                                          <p:spTgt spid="15668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6686"/>
                                        </p:tgtEl>
                                        <p:attrNameLst>
                                          <p:attrName>style.visibility</p:attrName>
                                        </p:attrNameLst>
                                      </p:cBhvr>
                                      <p:to>
                                        <p:strVal val="visible"/>
                                      </p:to>
                                    </p:set>
                                    <p:animEffect transition="in" filter="fade">
                                      <p:cBhvr>
                                        <p:cTn id="16" dur="500"/>
                                        <p:tgtEl>
                                          <p:spTgt spid="156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81" grpId="0"/>
      <p:bldP spid="156684" grpId="0"/>
      <p:bldP spid="156686"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7723" name="Group 27"/>
          <p:cNvGrpSpPr>
            <a:grpSpLocks/>
          </p:cNvGrpSpPr>
          <p:nvPr/>
        </p:nvGrpSpPr>
        <p:grpSpPr bwMode="auto">
          <a:xfrm>
            <a:off x="314672" y="796925"/>
            <a:ext cx="6705600" cy="484188"/>
            <a:chOff x="-90" y="1669"/>
            <a:chExt cx="4224" cy="305"/>
          </a:xfrm>
        </p:grpSpPr>
        <p:sp>
          <p:nvSpPr>
            <p:cNvPr id="157722" name="Text Box 26"/>
            <p:cNvSpPr txBox="1">
              <a:spLocks noChangeArrowheads="1"/>
            </p:cNvSpPr>
            <p:nvPr/>
          </p:nvSpPr>
          <p:spPr bwMode="auto">
            <a:xfrm>
              <a:off x="-90" y="1669"/>
              <a:ext cx="4224" cy="288"/>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nchorCtr="1">
              <a:spAutoFit/>
            </a:bodyPr>
            <a:lstStyle/>
            <a:p>
              <a:pPr>
                <a:spcBef>
                  <a:spcPct val="50000"/>
                </a:spcBef>
              </a:pPr>
              <a:r>
                <a:rPr lang="zh-CN" altLang="en-US" sz="2400">
                  <a:solidFill>
                    <a:srgbClr val="000000"/>
                  </a:solidFill>
                  <a:latin typeface="Times New Roman" panose="02020603050405020304" pitchFamily="18" charset="0"/>
                </a:rPr>
                <a:t>其中，                    ，              ，             。</a:t>
              </a:r>
            </a:p>
          </p:txBody>
        </p:sp>
        <p:graphicFrame>
          <p:nvGraphicFramePr>
            <p:cNvPr id="157717" name="Object 21"/>
            <p:cNvGraphicFramePr>
              <a:graphicFrameLocks noChangeAspect="1"/>
            </p:cNvGraphicFramePr>
            <p:nvPr/>
          </p:nvGraphicFramePr>
          <p:xfrm>
            <a:off x="899" y="1678"/>
            <a:ext cx="975" cy="288"/>
          </p:xfrm>
          <a:graphic>
            <a:graphicData uri="http://schemas.openxmlformats.org/presentationml/2006/ole">
              <mc:AlternateContent xmlns:mc="http://schemas.openxmlformats.org/markup-compatibility/2006">
                <mc:Choice xmlns:v="urn:schemas-microsoft-com:vml" Requires="v">
                  <p:oleObj spid="_x0000_s64946" name="公式" r:id="rId3" imgW="774364" imgH="228501" progId="Equation.3">
                    <p:embed/>
                  </p:oleObj>
                </mc:Choice>
                <mc:Fallback>
                  <p:oleObj name="公式" r:id="rId3" imgW="774364" imgH="228501" progId="Equation.3">
                    <p:embed/>
                    <p:pic>
                      <p:nvPicPr>
                        <p:cNvPr id="157717"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 y="1678"/>
                          <a:ext cx="975"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7716" name="Object 20"/>
            <p:cNvGraphicFramePr>
              <a:graphicFrameLocks noChangeAspect="1"/>
            </p:cNvGraphicFramePr>
            <p:nvPr>
              <p:extLst/>
            </p:nvPr>
          </p:nvGraphicFramePr>
          <p:xfrm>
            <a:off x="2083" y="1678"/>
            <a:ext cx="527" cy="288"/>
          </p:xfrm>
          <a:graphic>
            <a:graphicData uri="http://schemas.openxmlformats.org/presentationml/2006/ole">
              <mc:AlternateContent xmlns:mc="http://schemas.openxmlformats.org/markup-compatibility/2006">
                <mc:Choice xmlns:v="urn:schemas-microsoft-com:vml" Requires="v">
                  <p:oleObj spid="_x0000_s64947" name="Equation" r:id="rId5" imgW="419040" imgH="228600" progId="Equation.DSMT4">
                    <p:embed/>
                  </p:oleObj>
                </mc:Choice>
                <mc:Fallback>
                  <p:oleObj name="Equation" r:id="rId5" imgW="419040" imgH="228600" progId="Equation.DSMT4">
                    <p:embed/>
                    <p:pic>
                      <p:nvPicPr>
                        <p:cNvPr id="157716" name="Object 20"/>
                        <p:cNvPicPr>
                          <a:picLocks noChangeAspect="1" noChangeArrowheads="1"/>
                        </p:cNvPicPr>
                        <p:nvPr/>
                      </p:nvPicPr>
                      <p:blipFill>
                        <a:blip r:embed="rId6"/>
                        <a:srcRect/>
                        <a:stretch>
                          <a:fillRect/>
                        </a:stretch>
                      </p:blipFill>
                      <p:spPr bwMode="auto">
                        <a:xfrm>
                          <a:off x="2083" y="1678"/>
                          <a:ext cx="527"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7715" name="Object 19"/>
            <p:cNvGraphicFramePr>
              <a:graphicFrameLocks noChangeAspect="1"/>
            </p:cNvGraphicFramePr>
            <p:nvPr>
              <p:extLst/>
            </p:nvPr>
          </p:nvGraphicFramePr>
          <p:xfrm>
            <a:off x="2851" y="1670"/>
            <a:ext cx="624" cy="304"/>
          </p:xfrm>
          <a:graphic>
            <a:graphicData uri="http://schemas.openxmlformats.org/presentationml/2006/ole">
              <mc:AlternateContent xmlns:mc="http://schemas.openxmlformats.org/markup-compatibility/2006">
                <mc:Choice xmlns:v="urn:schemas-microsoft-com:vml" Requires="v">
                  <p:oleObj spid="_x0000_s64948" name="Equation" r:id="rId7" imgW="495000" imgH="241200" progId="Equation.DSMT4">
                    <p:embed/>
                  </p:oleObj>
                </mc:Choice>
                <mc:Fallback>
                  <p:oleObj name="Equation" r:id="rId7" imgW="495000" imgH="241200" progId="Equation.DSMT4">
                    <p:embed/>
                    <p:pic>
                      <p:nvPicPr>
                        <p:cNvPr id="157715" name="Object 19"/>
                        <p:cNvPicPr>
                          <a:picLocks noChangeAspect="1" noChangeArrowheads="1"/>
                        </p:cNvPicPr>
                        <p:nvPr/>
                      </p:nvPicPr>
                      <p:blipFill>
                        <a:blip r:embed="rId8"/>
                        <a:srcRect/>
                        <a:stretch>
                          <a:fillRect/>
                        </a:stretch>
                      </p:blipFill>
                      <p:spPr bwMode="auto">
                        <a:xfrm>
                          <a:off x="2851" y="1670"/>
                          <a:ext cx="624" cy="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57728" name="Rectangle 32"/>
          <p:cNvSpPr>
            <a:spLocks noChangeArrowheads="1"/>
          </p:cNvSpPr>
          <p:nvPr/>
        </p:nvSpPr>
        <p:spPr bwMode="auto">
          <a:xfrm>
            <a:off x="785813" y="1274763"/>
            <a:ext cx="7823200"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若</a:t>
            </a:r>
            <a:r>
              <a:rPr lang="en-US" altLang="zh-CN" sz="2400" i="1">
                <a:solidFill>
                  <a:srgbClr val="000000"/>
                </a:solidFill>
                <a:latin typeface="Times New Roman" panose="02020603050405020304" pitchFamily="18" charset="0"/>
              </a:rPr>
              <a:t>X</a:t>
            </a:r>
            <a:r>
              <a:rPr lang="en-US" altLang="zh-CN" sz="2400" i="1" baseline="30000">
                <a:solidFill>
                  <a:srgbClr val="000000"/>
                </a:solidFill>
                <a:latin typeface="Times New Roman" panose="02020603050405020304" pitchFamily="18" charset="0"/>
              </a:rPr>
              <a:t> N</a:t>
            </a:r>
            <a:r>
              <a:rPr lang="zh-CN" altLang="en-US" sz="2400">
                <a:solidFill>
                  <a:srgbClr val="000000"/>
                </a:solidFill>
                <a:latin typeface="Times New Roman" panose="02020603050405020304" pitchFamily="18" charset="0"/>
              </a:rPr>
              <a:t>表示从</a:t>
            </a:r>
            <a:r>
              <a:rPr lang="el-GR" altLang="zh-CN" sz="2400" i="1">
                <a:solidFill>
                  <a:srgbClr val="000000"/>
                </a:solidFill>
                <a:latin typeface="Times New Roman" panose="02020603050405020304" pitchFamily="18" charset="0"/>
              </a:rPr>
              <a:t>ω</a:t>
            </a:r>
            <a:r>
              <a:rPr lang="en-US" altLang="zh-CN" sz="2400" i="1" baseline="-25000">
                <a:solidFill>
                  <a:srgbClr val="000000"/>
                </a:solidFill>
                <a:latin typeface="Times New Roman" panose="02020603050405020304" pitchFamily="18" charset="0"/>
              </a:rPr>
              <a:t>i</a:t>
            </a:r>
            <a:r>
              <a:rPr lang="zh-CN" altLang="en-US" sz="2400">
                <a:solidFill>
                  <a:srgbClr val="000000"/>
                </a:solidFill>
                <a:latin typeface="Times New Roman" panose="02020603050405020304" pitchFamily="18" charset="0"/>
              </a:rPr>
              <a:t>中独立抽取的</a:t>
            </a:r>
            <a:r>
              <a:rPr lang="en-US" altLang="zh-CN" sz="2400" i="1">
                <a:solidFill>
                  <a:srgbClr val="000000"/>
                </a:solidFill>
                <a:latin typeface="Times New Roman" panose="02020603050405020304" pitchFamily="18" charset="0"/>
              </a:rPr>
              <a:t>N</a:t>
            </a:r>
            <a:r>
              <a:rPr lang="zh-CN" altLang="en-US" sz="2400">
                <a:solidFill>
                  <a:srgbClr val="000000"/>
                </a:solidFill>
                <a:latin typeface="Times New Roman" panose="02020603050405020304" pitchFamily="18" charset="0"/>
              </a:rPr>
              <a:t>个样本，则</a:t>
            </a:r>
            <a:r>
              <a:rPr lang="el-GR" altLang="zh-CN" sz="2400" i="1">
                <a:solidFill>
                  <a:srgbClr val="000000"/>
                </a:solidFill>
                <a:latin typeface="Times New Roman" panose="02020603050405020304" pitchFamily="18" charset="0"/>
                <a:cs typeface="Times New Roman" panose="02020603050405020304" pitchFamily="18" charset="0"/>
              </a:rPr>
              <a:t>θ</a:t>
            </a:r>
            <a:r>
              <a:rPr lang="zh-CN" altLang="en-US" sz="2400">
                <a:solidFill>
                  <a:srgbClr val="000000"/>
                </a:solidFill>
                <a:latin typeface="Times New Roman" panose="02020603050405020304" pitchFamily="18" charset="0"/>
              </a:rPr>
              <a:t>的似然函数为</a:t>
            </a:r>
            <a:endParaRPr lang="el-GR" altLang="zh-CN" sz="2400">
              <a:solidFill>
                <a:srgbClr val="000000"/>
              </a:solidFill>
              <a:latin typeface="Times New Roman" panose="02020603050405020304" pitchFamily="18" charset="0"/>
              <a:cs typeface="Times New Roman" panose="02020603050405020304" pitchFamily="18" charset="0"/>
            </a:endParaRPr>
          </a:p>
        </p:txBody>
      </p:sp>
      <p:graphicFrame>
        <p:nvGraphicFramePr>
          <p:cNvPr id="157731" name="Object 35"/>
          <p:cNvGraphicFramePr>
            <a:graphicFrameLocks noChangeAspect="1"/>
          </p:cNvGraphicFramePr>
          <p:nvPr/>
        </p:nvGraphicFramePr>
        <p:xfrm>
          <a:off x="2641600" y="1689100"/>
          <a:ext cx="3297238" cy="868363"/>
        </p:xfrm>
        <a:graphic>
          <a:graphicData uri="http://schemas.openxmlformats.org/presentationml/2006/ole">
            <mc:AlternateContent xmlns:mc="http://schemas.openxmlformats.org/markup-compatibility/2006">
              <mc:Choice xmlns:v="urn:schemas-microsoft-com:vml" Requires="v">
                <p:oleObj spid="_x0000_s64949" name="公式" r:id="rId9" imgW="1625600" imgH="431800" progId="Equation.3">
                  <p:embed/>
                </p:oleObj>
              </mc:Choice>
              <mc:Fallback>
                <p:oleObj name="公式" r:id="rId9" imgW="1625600" imgH="431800" progId="Equation.3">
                  <p:embed/>
                  <p:pic>
                    <p:nvPicPr>
                      <p:cNvPr id="157731" name="Object 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41600" y="1689100"/>
                        <a:ext cx="3297238" cy="868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7738" name="Object 42"/>
          <p:cNvGraphicFramePr>
            <a:graphicFrameLocks noChangeAspect="1"/>
          </p:cNvGraphicFramePr>
          <p:nvPr>
            <p:extLst/>
          </p:nvPr>
        </p:nvGraphicFramePr>
        <p:xfrm>
          <a:off x="1277938" y="3527425"/>
          <a:ext cx="4926012" cy="889000"/>
        </p:xfrm>
        <a:graphic>
          <a:graphicData uri="http://schemas.openxmlformats.org/presentationml/2006/ole">
            <mc:AlternateContent xmlns:mc="http://schemas.openxmlformats.org/markup-compatibility/2006">
              <mc:Choice xmlns:v="urn:schemas-microsoft-com:vml" Requires="v">
                <p:oleObj spid="_x0000_s64950" name="Equation" r:id="rId11" imgW="2463480" imgH="444240" progId="Equation.DSMT4">
                  <p:embed/>
                </p:oleObj>
              </mc:Choice>
              <mc:Fallback>
                <p:oleObj name="Equation" r:id="rId11" imgW="2463480" imgH="444240" progId="Equation.DSMT4">
                  <p:embed/>
                  <p:pic>
                    <p:nvPicPr>
                      <p:cNvPr id="157738" name="Object 42"/>
                      <p:cNvPicPr>
                        <a:picLocks noChangeAspect="1" noChangeArrowheads="1"/>
                      </p:cNvPicPr>
                      <p:nvPr/>
                    </p:nvPicPr>
                    <p:blipFill>
                      <a:blip r:embed="rId12"/>
                      <a:srcRect/>
                      <a:stretch>
                        <a:fillRect/>
                      </a:stretch>
                    </p:blipFill>
                    <p:spPr bwMode="auto">
                      <a:xfrm>
                        <a:off x="1277938" y="3527425"/>
                        <a:ext cx="4926012"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57743" name="Group 47"/>
          <p:cNvGrpSpPr>
            <a:grpSpLocks/>
          </p:cNvGrpSpPr>
          <p:nvPr/>
        </p:nvGrpSpPr>
        <p:grpSpPr bwMode="auto">
          <a:xfrm>
            <a:off x="334963" y="2490788"/>
            <a:ext cx="5548312" cy="1016000"/>
            <a:chOff x="239" y="1980"/>
            <a:chExt cx="3495" cy="640"/>
          </a:xfrm>
        </p:grpSpPr>
        <p:graphicFrame>
          <p:nvGraphicFramePr>
            <p:cNvPr id="157739" name="Object 43"/>
            <p:cNvGraphicFramePr>
              <a:graphicFrameLocks noChangeAspect="1"/>
            </p:cNvGraphicFramePr>
            <p:nvPr/>
          </p:nvGraphicFramePr>
          <p:xfrm>
            <a:off x="839" y="1980"/>
            <a:ext cx="2895" cy="640"/>
          </p:xfrm>
          <a:graphic>
            <a:graphicData uri="http://schemas.openxmlformats.org/presentationml/2006/ole">
              <mc:AlternateContent xmlns:mc="http://schemas.openxmlformats.org/markup-compatibility/2006">
                <mc:Choice xmlns:v="urn:schemas-microsoft-com:vml" Requires="v">
                  <p:oleObj spid="_x0000_s64951" name="公式" r:id="rId13" imgW="2298700" imgH="508000" progId="Equation.3">
                    <p:embed/>
                  </p:oleObj>
                </mc:Choice>
                <mc:Fallback>
                  <p:oleObj name="公式" r:id="rId13" imgW="2298700" imgH="508000" progId="Equation.3">
                    <p:embed/>
                    <p:pic>
                      <p:nvPicPr>
                        <p:cNvPr id="157739" name="Object 4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9" y="1980"/>
                          <a:ext cx="2895" cy="6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7742" name="Rectangle 46"/>
            <p:cNvSpPr>
              <a:spLocks noChangeArrowheads="1"/>
            </p:cNvSpPr>
            <p:nvPr/>
          </p:nvSpPr>
          <p:spPr bwMode="auto">
            <a:xfrm>
              <a:off x="239" y="2162"/>
              <a:ext cx="690" cy="288"/>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pPr algn="ctr"/>
              <a:r>
                <a:rPr lang="zh-CN" altLang="en-US" sz="2400">
                  <a:solidFill>
                    <a:srgbClr val="000000"/>
                  </a:solidFill>
                  <a:latin typeface="Times New Roman" panose="02020603050405020304" pitchFamily="18" charset="0"/>
                </a:rPr>
                <a:t>其中，</a:t>
              </a:r>
            </a:p>
          </p:txBody>
        </p:sp>
      </p:grpSp>
      <p:graphicFrame>
        <p:nvGraphicFramePr>
          <p:cNvPr id="157744" name="Object 48"/>
          <p:cNvGraphicFramePr>
            <a:graphicFrameLocks noChangeAspect="1"/>
          </p:cNvGraphicFramePr>
          <p:nvPr/>
        </p:nvGraphicFramePr>
        <p:xfrm>
          <a:off x="1363663" y="4483100"/>
          <a:ext cx="6197600" cy="1925638"/>
        </p:xfrm>
        <a:graphic>
          <a:graphicData uri="http://schemas.openxmlformats.org/presentationml/2006/ole">
            <mc:AlternateContent xmlns:mc="http://schemas.openxmlformats.org/markup-compatibility/2006">
              <mc:Choice xmlns:v="urn:schemas-microsoft-com:vml" Requires="v">
                <p:oleObj spid="_x0000_s64952" name="公式" r:id="rId15" imgW="3098800" imgH="965200" progId="Equation.3">
                  <p:embed/>
                </p:oleObj>
              </mc:Choice>
              <mc:Fallback>
                <p:oleObj name="公式" r:id="rId15" imgW="3098800" imgH="965200" progId="Equation.3">
                  <p:embed/>
                  <p:pic>
                    <p:nvPicPr>
                      <p:cNvPr id="157744" name="Object 4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63663" y="4483100"/>
                        <a:ext cx="6197600" cy="1925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7746" name="Rectangle 50"/>
          <p:cNvSpPr>
            <a:spLocks noChangeArrowheads="1"/>
          </p:cNvSpPr>
          <p:nvPr/>
        </p:nvSpPr>
        <p:spPr bwMode="auto">
          <a:xfrm>
            <a:off x="425450" y="5203825"/>
            <a:ext cx="4857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pPr algn="ctr"/>
            <a:r>
              <a:rPr lang="zh-CN" altLang="en-US" sz="2400">
                <a:solidFill>
                  <a:srgbClr val="000000"/>
                </a:solidFill>
                <a:latin typeface="Times New Roman" panose="02020603050405020304" pitchFamily="18" charset="0"/>
              </a:rPr>
              <a:t>得</a:t>
            </a:r>
          </a:p>
        </p:txBody>
      </p:sp>
      <p:grpSp>
        <p:nvGrpSpPr>
          <p:cNvPr id="157748" name="Group 52"/>
          <p:cNvGrpSpPr>
            <a:grpSpLocks/>
          </p:cNvGrpSpPr>
          <p:nvPr/>
        </p:nvGrpSpPr>
        <p:grpSpPr bwMode="auto">
          <a:xfrm>
            <a:off x="943322" y="290513"/>
            <a:ext cx="5727700" cy="481012"/>
            <a:chOff x="224" y="219"/>
            <a:chExt cx="3608" cy="303"/>
          </a:xfrm>
        </p:grpSpPr>
        <p:graphicFrame>
          <p:nvGraphicFramePr>
            <p:cNvPr id="157734" name="Object 38"/>
            <p:cNvGraphicFramePr>
              <a:graphicFrameLocks noChangeAspect="1"/>
            </p:cNvGraphicFramePr>
            <p:nvPr/>
          </p:nvGraphicFramePr>
          <p:xfrm>
            <a:off x="1787" y="234"/>
            <a:ext cx="1584" cy="288"/>
          </p:xfrm>
          <a:graphic>
            <a:graphicData uri="http://schemas.openxmlformats.org/presentationml/2006/ole">
              <mc:AlternateContent xmlns:mc="http://schemas.openxmlformats.org/markup-compatibility/2006">
                <mc:Choice xmlns:v="urn:schemas-microsoft-com:vml" Requires="v">
                  <p:oleObj spid="_x0000_s64953" name="公式" r:id="rId17" imgW="1257300" imgH="228600" progId="Equation.3">
                    <p:embed/>
                  </p:oleObj>
                </mc:Choice>
                <mc:Fallback>
                  <p:oleObj name="公式" r:id="rId17" imgW="1257300" imgH="228600" progId="Equation.3">
                    <p:embed/>
                    <p:pic>
                      <p:nvPicPr>
                        <p:cNvPr id="157734" name="Object 3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87" y="234"/>
                          <a:ext cx="1584"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7736" name="Object 40"/>
            <p:cNvGraphicFramePr>
              <a:graphicFrameLocks noChangeAspect="1"/>
            </p:cNvGraphicFramePr>
            <p:nvPr/>
          </p:nvGraphicFramePr>
          <p:xfrm>
            <a:off x="224" y="234"/>
            <a:ext cx="783" cy="288"/>
          </p:xfrm>
          <a:graphic>
            <a:graphicData uri="http://schemas.openxmlformats.org/presentationml/2006/ole">
              <mc:AlternateContent xmlns:mc="http://schemas.openxmlformats.org/markup-compatibility/2006">
                <mc:Choice xmlns:v="urn:schemas-microsoft-com:vml" Requires="v">
                  <p:oleObj spid="_x0000_s64954" name="公式" r:id="rId19" imgW="622030" imgH="228501" progId="Equation.3">
                    <p:embed/>
                  </p:oleObj>
                </mc:Choice>
                <mc:Fallback>
                  <p:oleObj name="公式" r:id="rId19" imgW="622030" imgH="228501" progId="Equation.3">
                    <p:embed/>
                    <p:pic>
                      <p:nvPicPr>
                        <p:cNvPr id="157736" name="Object 4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4" y="234"/>
                          <a:ext cx="783"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7737" name="Rectangle 41"/>
            <p:cNvSpPr>
              <a:spLocks noChangeArrowheads="1"/>
            </p:cNvSpPr>
            <p:nvPr/>
          </p:nvSpPr>
          <p:spPr bwMode="auto">
            <a:xfrm>
              <a:off x="974" y="219"/>
              <a:ext cx="882" cy="288"/>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pPr algn="ctr"/>
              <a:r>
                <a:rPr lang="zh-CN" altLang="en-US" sz="2400" dirty="0">
                  <a:solidFill>
                    <a:srgbClr val="000000"/>
                  </a:solidFill>
                  <a:latin typeface="Times New Roman" panose="02020603050405020304" pitchFamily="18" charset="0"/>
                </a:rPr>
                <a:t>可表示为</a:t>
              </a:r>
              <a:endParaRPr lang="zh-CN" altLang="el-GR" sz="2400" dirty="0">
                <a:solidFill>
                  <a:srgbClr val="000000"/>
                </a:solidFill>
                <a:latin typeface="Times New Roman" panose="02020603050405020304" pitchFamily="18" charset="0"/>
              </a:endParaRPr>
            </a:p>
          </p:txBody>
        </p:sp>
        <p:sp>
          <p:nvSpPr>
            <p:cNvPr id="157747" name="Text Box 51"/>
            <p:cNvSpPr txBox="1">
              <a:spLocks noChangeArrowheads="1"/>
            </p:cNvSpPr>
            <p:nvPr/>
          </p:nvSpPr>
          <p:spPr bwMode="auto">
            <a:xfrm>
              <a:off x="3256" y="220"/>
              <a:ext cx="576" cy="288"/>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nchorCtr="1">
              <a:spAutoFit/>
            </a:bodyPr>
            <a:lstStyle/>
            <a:p>
              <a:pPr algn="ctr">
                <a:spcBef>
                  <a:spcPct val="50000"/>
                </a:spcBef>
              </a:pPr>
              <a:r>
                <a:rPr lang="zh-CN" altLang="en-US" sz="2400">
                  <a:solidFill>
                    <a:srgbClr val="000000"/>
                  </a:solidFill>
                  <a:latin typeface="Times New Roman" panose="02020603050405020304" pitchFamily="18" charset="0"/>
                </a:rPr>
                <a:t>。</a:t>
              </a:r>
            </a:p>
          </p:txBody>
        </p:sp>
      </p:grpSp>
    </p:spTree>
    <p:extLst>
      <p:ext uri="{BB962C8B-B14F-4D97-AF65-F5344CB8AC3E}">
        <p14:creationId xmlns:p14="http://schemas.microsoft.com/office/powerpoint/2010/main" val="2692330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7728"/>
                                        </p:tgtEl>
                                        <p:attrNameLst>
                                          <p:attrName>style.visibility</p:attrName>
                                        </p:attrNameLst>
                                      </p:cBhvr>
                                      <p:to>
                                        <p:strVal val="visible"/>
                                      </p:to>
                                    </p:set>
                                    <p:animEffect transition="in" filter="fade">
                                      <p:cBhvr>
                                        <p:cTn id="7" dur="500"/>
                                        <p:tgtEl>
                                          <p:spTgt spid="157728"/>
                                        </p:tgtEl>
                                      </p:cBhvr>
                                    </p:animEffect>
                                  </p:childTnLst>
                                </p:cTn>
                              </p:par>
                              <p:par>
                                <p:cTn id="8" presetID="10" presetClass="entr" presetSubtype="0" fill="hold" nodeType="withEffect">
                                  <p:stCondLst>
                                    <p:cond delay="0"/>
                                  </p:stCondLst>
                                  <p:childTnLst>
                                    <p:set>
                                      <p:cBhvr>
                                        <p:cTn id="9" dur="1" fill="hold">
                                          <p:stCondLst>
                                            <p:cond delay="0"/>
                                          </p:stCondLst>
                                        </p:cTn>
                                        <p:tgtEl>
                                          <p:spTgt spid="157731"/>
                                        </p:tgtEl>
                                        <p:attrNameLst>
                                          <p:attrName>style.visibility</p:attrName>
                                        </p:attrNameLst>
                                      </p:cBhvr>
                                      <p:to>
                                        <p:strVal val="visible"/>
                                      </p:to>
                                    </p:set>
                                    <p:animEffect transition="in" filter="fade">
                                      <p:cBhvr>
                                        <p:cTn id="10" dur="500"/>
                                        <p:tgtEl>
                                          <p:spTgt spid="157731"/>
                                        </p:tgtEl>
                                      </p:cBhvr>
                                    </p:animEffect>
                                  </p:childTnLst>
                                </p:cTn>
                              </p:par>
                              <p:par>
                                <p:cTn id="11" presetID="10" presetClass="entr" presetSubtype="0" fill="hold" nodeType="withEffect">
                                  <p:stCondLst>
                                    <p:cond delay="0"/>
                                  </p:stCondLst>
                                  <p:childTnLst>
                                    <p:set>
                                      <p:cBhvr>
                                        <p:cTn id="12" dur="1" fill="hold">
                                          <p:stCondLst>
                                            <p:cond delay="0"/>
                                          </p:stCondLst>
                                        </p:cTn>
                                        <p:tgtEl>
                                          <p:spTgt spid="157743"/>
                                        </p:tgtEl>
                                        <p:attrNameLst>
                                          <p:attrName>style.visibility</p:attrName>
                                        </p:attrNameLst>
                                      </p:cBhvr>
                                      <p:to>
                                        <p:strVal val="visible"/>
                                      </p:to>
                                    </p:set>
                                    <p:animEffect transition="in" filter="fade">
                                      <p:cBhvr>
                                        <p:cTn id="13" dur="500"/>
                                        <p:tgtEl>
                                          <p:spTgt spid="15774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157738"/>
                                        </p:tgtEl>
                                        <p:attrNameLst>
                                          <p:attrName>style.visibility</p:attrName>
                                        </p:attrNameLst>
                                      </p:cBhvr>
                                      <p:to>
                                        <p:strVal val="visible"/>
                                      </p:to>
                                    </p:set>
                                    <p:animEffect transition="in" filter="fade">
                                      <p:cBhvr>
                                        <p:cTn id="18" dur="500"/>
                                        <p:tgtEl>
                                          <p:spTgt spid="15773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157744"/>
                                        </p:tgtEl>
                                        <p:attrNameLst>
                                          <p:attrName>style.visibility</p:attrName>
                                        </p:attrNameLst>
                                      </p:cBhvr>
                                      <p:to>
                                        <p:strVal val="visible"/>
                                      </p:to>
                                    </p:set>
                                    <p:animEffect transition="in" filter="fade">
                                      <p:cBhvr>
                                        <p:cTn id="23" dur="500"/>
                                        <p:tgtEl>
                                          <p:spTgt spid="15774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7746"/>
                                        </p:tgtEl>
                                        <p:attrNameLst>
                                          <p:attrName>style.visibility</p:attrName>
                                        </p:attrNameLst>
                                      </p:cBhvr>
                                      <p:to>
                                        <p:strVal val="visible"/>
                                      </p:to>
                                    </p:set>
                                    <p:animEffect transition="in" filter="fade">
                                      <p:cBhvr>
                                        <p:cTn id="26" dur="500"/>
                                        <p:tgtEl>
                                          <p:spTgt spid="157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28" grpId="0"/>
      <p:bldP spid="15774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4" name="Rectangle 4"/>
          <p:cNvSpPr>
            <a:spLocks noChangeArrowheads="1"/>
          </p:cNvSpPr>
          <p:nvPr/>
        </p:nvSpPr>
        <p:spPr bwMode="auto">
          <a:xfrm>
            <a:off x="365125" y="484040"/>
            <a:ext cx="6079083" cy="463846"/>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r>
              <a:rPr lang="zh-CN" altLang="en-US" sz="2400" dirty="0">
                <a:solidFill>
                  <a:srgbClr val="000000"/>
                </a:solidFill>
                <a:latin typeface="Times New Roman" panose="02020603050405020304" pitchFamily="18" charset="0"/>
              </a:rPr>
              <a:t>由以上方程组解得均值和方差的估计量为</a:t>
            </a:r>
          </a:p>
        </p:txBody>
      </p:sp>
      <p:graphicFrame>
        <p:nvGraphicFramePr>
          <p:cNvPr id="158726" name="Object 6"/>
          <p:cNvGraphicFramePr>
            <a:graphicFrameLocks noChangeAspect="1"/>
          </p:cNvGraphicFramePr>
          <p:nvPr>
            <p:extLst/>
          </p:nvPr>
        </p:nvGraphicFramePr>
        <p:xfrm>
          <a:off x="2738438" y="896938"/>
          <a:ext cx="2235200" cy="866775"/>
        </p:xfrm>
        <a:graphic>
          <a:graphicData uri="http://schemas.openxmlformats.org/presentationml/2006/ole">
            <mc:AlternateContent xmlns:mc="http://schemas.openxmlformats.org/markup-compatibility/2006">
              <mc:Choice xmlns:v="urn:schemas-microsoft-com:vml" Requires="v">
                <p:oleObj spid="_x0000_s65730" name="Equation" r:id="rId3" imgW="1117440" imgH="431640" progId="Equation.DSMT4">
                  <p:embed/>
                </p:oleObj>
              </mc:Choice>
              <mc:Fallback>
                <p:oleObj name="Equation" r:id="rId3" imgW="1117440" imgH="431640" progId="Equation.DSMT4">
                  <p:embed/>
                  <p:pic>
                    <p:nvPicPr>
                      <p:cNvPr id="158726" name="Object 6"/>
                      <p:cNvPicPr>
                        <a:picLocks noChangeAspect="1" noChangeArrowheads="1"/>
                      </p:cNvPicPr>
                      <p:nvPr/>
                    </p:nvPicPr>
                    <p:blipFill>
                      <a:blip r:embed="rId4"/>
                      <a:srcRect/>
                      <a:stretch>
                        <a:fillRect/>
                      </a:stretch>
                    </p:blipFill>
                    <p:spPr bwMode="auto">
                      <a:xfrm>
                        <a:off x="2738438" y="896938"/>
                        <a:ext cx="2235200" cy="866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8725" name="Object 5"/>
          <p:cNvGraphicFramePr>
            <a:graphicFrameLocks noChangeAspect="1"/>
          </p:cNvGraphicFramePr>
          <p:nvPr/>
        </p:nvGraphicFramePr>
        <p:xfrm>
          <a:off x="2713038" y="1849438"/>
          <a:ext cx="3351212" cy="866775"/>
        </p:xfrm>
        <a:graphic>
          <a:graphicData uri="http://schemas.openxmlformats.org/presentationml/2006/ole">
            <mc:AlternateContent xmlns:mc="http://schemas.openxmlformats.org/markup-compatibility/2006">
              <mc:Choice xmlns:v="urn:schemas-microsoft-com:vml" Requires="v">
                <p:oleObj spid="_x0000_s65731" name="公式" r:id="rId5" imgW="1676400" imgH="431800" progId="Equation.3">
                  <p:embed/>
                </p:oleObj>
              </mc:Choice>
              <mc:Fallback>
                <p:oleObj name="公式" r:id="rId5" imgW="1676400" imgH="431800" progId="Equation.3">
                  <p:embed/>
                  <p:pic>
                    <p:nvPicPr>
                      <p:cNvPr id="15872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3038" y="1849438"/>
                        <a:ext cx="3351212" cy="866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8730" name="Rectangle 10"/>
          <p:cNvSpPr>
            <a:spLocks noChangeArrowheads="1"/>
          </p:cNvSpPr>
          <p:nvPr/>
        </p:nvSpPr>
        <p:spPr bwMode="auto">
          <a:xfrm>
            <a:off x="468313" y="2747815"/>
            <a:ext cx="4259797" cy="463846"/>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dirty="0">
                <a:solidFill>
                  <a:srgbClr val="000000"/>
                </a:solidFill>
                <a:latin typeface="Times New Roman" panose="02020603050405020304" pitchFamily="18" charset="0"/>
              </a:rPr>
              <a:t>类似地，</a:t>
            </a:r>
            <a:r>
              <a:rPr lang="zh-CN" altLang="en-US" sz="2400" b="1" dirty="0" smtClean="0">
                <a:solidFill>
                  <a:srgbClr val="0000FF"/>
                </a:solidFill>
                <a:latin typeface="Times New Roman" panose="02020603050405020304" pitchFamily="18" charset="0"/>
              </a:rPr>
              <a:t>多</a:t>
            </a:r>
            <a:r>
              <a:rPr lang="zh-CN" altLang="en-US" sz="2400" b="1" dirty="0">
                <a:solidFill>
                  <a:srgbClr val="0000FF"/>
                </a:solidFill>
                <a:latin typeface="Times New Roman" panose="02020603050405020304" pitchFamily="18" charset="0"/>
              </a:rPr>
              <a:t>元</a:t>
            </a:r>
            <a:r>
              <a:rPr lang="zh-CN" altLang="en-US" sz="2400" b="1" dirty="0" smtClean="0">
                <a:solidFill>
                  <a:srgbClr val="0000FF"/>
                </a:solidFill>
                <a:latin typeface="Times New Roman" panose="02020603050405020304" pitchFamily="18" charset="0"/>
              </a:rPr>
              <a:t>正态分布</a:t>
            </a:r>
            <a:r>
              <a:rPr lang="zh-CN" altLang="en-US" sz="2400" dirty="0">
                <a:solidFill>
                  <a:srgbClr val="000000"/>
                </a:solidFill>
                <a:latin typeface="Times New Roman" panose="02020603050405020304" pitchFamily="18" charset="0"/>
              </a:rPr>
              <a:t>情况： </a:t>
            </a:r>
          </a:p>
        </p:txBody>
      </p:sp>
      <p:graphicFrame>
        <p:nvGraphicFramePr>
          <p:cNvPr id="158732" name="Object 12"/>
          <p:cNvGraphicFramePr>
            <a:graphicFrameLocks noChangeAspect="1"/>
          </p:cNvGraphicFramePr>
          <p:nvPr/>
        </p:nvGraphicFramePr>
        <p:xfrm>
          <a:off x="2743200" y="3232150"/>
          <a:ext cx="1955800" cy="866775"/>
        </p:xfrm>
        <a:graphic>
          <a:graphicData uri="http://schemas.openxmlformats.org/presentationml/2006/ole">
            <mc:AlternateContent xmlns:mc="http://schemas.openxmlformats.org/markup-compatibility/2006">
              <mc:Choice xmlns:v="urn:schemas-microsoft-com:vml" Requires="v">
                <p:oleObj spid="_x0000_s65732" name="公式" r:id="rId7" imgW="977900" imgH="431800" progId="Equation.3">
                  <p:embed/>
                </p:oleObj>
              </mc:Choice>
              <mc:Fallback>
                <p:oleObj name="公式" r:id="rId7" imgW="977900" imgH="431800" progId="Equation.3">
                  <p:embed/>
                  <p:pic>
                    <p:nvPicPr>
                      <p:cNvPr id="158732"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3200" y="3232150"/>
                        <a:ext cx="1955800" cy="866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8731" name="Object 11"/>
          <p:cNvGraphicFramePr>
            <a:graphicFrameLocks noChangeAspect="1"/>
          </p:cNvGraphicFramePr>
          <p:nvPr/>
        </p:nvGraphicFramePr>
        <p:xfrm>
          <a:off x="2743200" y="4241800"/>
          <a:ext cx="4240213" cy="866775"/>
        </p:xfrm>
        <a:graphic>
          <a:graphicData uri="http://schemas.openxmlformats.org/presentationml/2006/ole">
            <mc:AlternateContent xmlns:mc="http://schemas.openxmlformats.org/markup-compatibility/2006">
              <mc:Choice xmlns:v="urn:schemas-microsoft-com:vml" Requires="v">
                <p:oleObj spid="_x0000_s65733" name="公式" r:id="rId9" imgW="2120900" imgH="431800" progId="Equation.3">
                  <p:embed/>
                </p:oleObj>
              </mc:Choice>
              <mc:Fallback>
                <p:oleObj name="公式" r:id="rId9" imgW="2120900" imgH="431800" progId="Equation.3">
                  <p:embed/>
                  <p:pic>
                    <p:nvPicPr>
                      <p:cNvPr id="158731"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43200" y="4241800"/>
                        <a:ext cx="4240213" cy="866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8733" name="Rectangle 13"/>
          <p:cNvSpPr>
            <a:spLocks noChangeArrowheads="1"/>
          </p:cNvSpPr>
          <p:nvPr/>
        </p:nvSpPr>
        <p:spPr bwMode="auto">
          <a:xfrm>
            <a:off x="0" y="3000375"/>
            <a:ext cx="9144000" cy="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endParaRPr lang="zh-CN" altLang="en-US" sz="2400">
              <a:solidFill>
                <a:srgbClr val="000000"/>
              </a:solidFill>
              <a:latin typeface="Times New Roman" panose="02020603050405020304" pitchFamily="18" charset="0"/>
            </a:endParaRPr>
          </a:p>
        </p:txBody>
      </p:sp>
      <p:sp>
        <p:nvSpPr>
          <p:cNvPr id="158734" name="Rectangle 14"/>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endParaRPr lang="zh-CN" altLang="en-US" sz="2400">
              <a:solidFill>
                <a:srgbClr val="000000"/>
              </a:solidFill>
              <a:latin typeface="Times New Roman" panose="02020603050405020304" pitchFamily="18" charset="0"/>
            </a:endParaRPr>
          </a:p>
        </p:txBody>
      </p:sp>
      <p:sp>
        <p:nvSpPr>
          <p:cNvPr id="158735" name="Rectangle 15"/>
          <p:cNvSpPr>
            <a:spLocks noChangeArrowheads="1"/>
          </p:cNvSpPr>
          <p:nvPr/>
        </p:nvSpPr>
        <p:spPr bwMode="auto">
          <a:xfrm>
            <a:off x="0" y="3857625"/>
            <a:ext cx="9144000" cy="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zh-CN">
              <a:solidFill>
                <a:srgbClr val="FFFFFF"/>
              </a:solidFill>
              <a:latin typeface="Arial" panose="020B0604020202020204" pitchFamily="34" charset="0"/>
            </a:endParaRPr>
          </a:p>
        </p:txBody>
      </p:sp>
      <p:sp>
        <p:nvSpPr>
          <p:cNvPr id="158736" name="Rectangle 16"/>
          <p:cNvSpPr>
            <a:spLocks noChangeArrowheads="1"/>
          </p:cNvSpPr>
          <p:nvPr/>
        </p:nvSpPr>
        <p:spPr bwMode="auto">
          <a:xfrm>
            <a:off x="702618" y="5638652"/>
            <a:ext cx="6893718" cy="463846"/>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pPr marL="342900" indent="-342900">
              <a:buFont typeface="Arial" panose="020B0604020202020204" pitchFamily="34" charset="0"/>
              <a:buChar char="•"/>
            </a:pPr>
            <a:r>
              <a:rPr lang="zh-CN" altLang="en-US" sz="2400" dirty="0">
                <a:solidFill>
                  <a:srgbClr val="C00000"/>
                </a:solidFill>
                <a:latin typeface="Times New Roman" panose="02020603050405020304" pitchFamily="18" charset="0"/>
              </a:rPr>
              <a:t>均值向量的最大似然估计是</a:t>
            </a:r>
            <a:r>
              <a:rPr lang="zh-CN" altLang="en-US" sz="2400" dirty="0" smtClean="0">
                <a:solidFill>
                  <a:srgbClr val="C00000"/>
                </a:solidFill>
                <a:latin typeface="Times New Roman" panose="02020603050405020304" pitchFamily="18" charset="0"/>
              </a:rPr>
              <a:t>样本均值</a:t>
            </a:r>
            <a:r>
              <a:rPr lang="zh-CN" altLang="en-US" sz="2400" dirty="0">
                <a:solidFill>
                  <a:srgbClr val="C00000"/>
                </a:solidFill>
                <a:latin typeface="Times New Roman" panose="02020603050405020304" pitchFamily="18" charset="0"/>
              </a:rPr>
              <a:t>；</a:t>
            </a:r>
          </a:p>
        </p:txBody>
      </p:sp>
      <p:sp>
        <p:nvSpPr>
          <p:cNvPr id="158737" name="Rectangle 17"/>
          <p:cNvSpPr>
            <a:spLocks noChangeArrowheads="1"/>
          </p:cNvSpPr>
          <p:nvPr/>
        </p:nvSpPr>
        <p:spPr bwMode="auto">
          <a:xfrm>
            <a:off x="495300" y="5171927"/>
            <a:ext cx="3028691" cy="463846"/>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dirty="0">
                <a:solidFill>
                  <a:srgbClr val="C00000"/>
                </a:solidFill>
                <a:latin typeface="Times New Roman" panose="02020603050405020304" pitchFamily="18" charset="0"/>
              </a:rPr>
              <a:t>最大似然估计结果： </a:t>
            </a:r>
          </a:p>
        </p:txBody>
      </p:sp>
      <p:sp>
        <p:nvSpPr>
          <p:cNvPr id="158738" name="Rectangle 18"/>
          <p:cNvSpPr>
            <a:spLocks noChangeArrowheads="1"/>
          </p:cNvSpPr>
          <p:nvPr/>
        </p:nvSpPr>
        <p:spPr bwMode="auto">
          <a:xfrm>
            <a:off x="709397" y="6184604"/>
            <a:ext cx="7920879" cy="463846"/>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pPr marL="342900" indent="-342900">
              <a:buFont typeface="Arial" panose="020B0604020202020204" pitchFamily="34" charset="0"/>
              <a:buChar char="•"/>
            </a:pPr>
            <a:r>
              <a:rPr lang="zh-CN" altLang="en-US" sz="2400" dirty="0">
                <a:solidFill>
                  <a:srgbClr val="C00000"/>
                </a:solidFill>
                <a:latin typeface="Times New Roman" panose="02020603050405020304" pitchFamily="18" charset="0"/>
              </a:rPr>
              <a:t>协方差矩阵的最大似然估计是</a:t>
            </a:r>
            <a:r>
              <a:rPr lang="en-US" altLang="zh-CN" sz="2400" dirty="0">
                <a:solidFill>
                  <a:srgbClr val="C00000"/>
                </a:solidFill>
                <a:latin typeface="Times New Roman" panose="02020603050405020304" pitchFamily="18" charset="0"/>
              </a:rPr>
              <a:t>N</a:t>
            </a:r>
            <a:r>
              <a:rPr lang="zh-CN" altLang="en-US" sz="2400" dirty="0">
                <a:solidFill>
                  <a:srgbClr val="C00000"/>
                </a:solidFill>
                <a:latin typeface="Times New Roman" panose="02020603050405020304" pitchFamily="18" charset="0"/>
              </a:rPr>
              <a:t>个单秩矩阵的平均。</a:t>
            </a:r>
          </a:p>
        </p:txBody>
      </p:sp>
    </p:spTree>
    <p:extLst>
      <p:ext uri="{BB962C8B-B14F-4D97-AF65-F5344CB8AC3E}">
        <p14:creationId xmlns:p14="http://schemas.microsoft.com/office/powerpoint/2010/main" val="1907218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8730"/>
                                        </p:tgtEl>
                                        <p:attrNameLst>
                                          <p:attrName>style.visibility</p:attrName>
                                        </p:attrNameLst>
                                      </p:cBhvr>
                                      <p:to>
                                        <p:strVal val="visible"/>
                                      </p:to>
                                    </p:set>
                                    <p:animEffect transition="in" filter="fade">
                                      <p:cBhvr>
                                        <p:cTn id="7" dur="500"/>
                                        <p:tgtEl>
                                          <p:spTgt spid="158730"/>
                                        </p:tgtEl>
                                      </p:cBhvr>
                                    </p:animEffect>
                                  </p:childTnLst>
                                </p:cTn>
                              </p:par>
                              <p:par>
                                <p:cTn id="8" presetID="10" presetClass="entr" presetSubtype="0" fill="hold" nodeType="withEffect">
                                  <p:stCondLst>
                                    <p:cond delay="0"/>
                                  </p:stCondLst>
                                  <p:childTnLst>
                                    <p:set>
                                      <p:cBhvr>
                                        <p:cTn id="9" dur="1" fill="hold">
                                          <p:stCondLst>
                                            <p:cond delay="0"/>
                                          </p:stCondLst>
                                        </p:cTn>
                                        <p:tgtEl>
                                          <p:spTgt spid="158732"/>
                                        </p:tgtEl>
                                        <p:attrNameLst>
                                          <p:attrName>style.visibility</p:attrName>
                                        </p:attrNameLst>
                                      </p:cBhvr>
                                      <p:to>
                                        <p:strVal val="visible"/>
                                      </p:to>
                                    </p:set>
                                    <p:animEffect transition="in" filter="fade">
                                      <p:cBhvr>
                                        <p:cTn id="10" dur="500"/>
                                        <p:tgtEl>
                                          <p:spTgt spid="158732"/>
                                        </p:tgtEl>
                                      </p:cBhvr>
                                    </p:animEffect>
                                  </p:childTnLst>
                                </p:cTn>
                              </p:par>
                              <p:par>
                                <p:cTn id="11" presetID="10" presetClass="entr" presetSubtype="0" fill="hold" nodeType="withEffect">
                                  <p:stCondLst>
                                    <p:cond delay="0"/>
                                  </p:stCondLst>
                                  <p:childTnLst>
                                    <p:set>
                                      <p:cBhvr>
                                        <p:cTn id="12" dur="1" fill="hold">
                                          <p:stCondLst>
                                            <p:cond delay="0"/>
                                          </p:stCondLst>
                                        </p:cTn>
                                        <p:tgtEl>
                                          <p:spTgt spid="158731"/>
                                        </p:tgtEl>
                                        <p:attrNameLst>
                                          <p:attrName>style.visibility</p:attrName>
                                        </p:attrNameLst>
                                      </p:cBhvr>
                                      <p:to>
                                        <p:strVal val="visible"/>
                                      </p:to>
                                    </p:set>
                                    <p:animEffect transition="in" filter="fade">
                                      <p:cBhvr>
                                        <p:cTn id="13" dur="500"/>
                                        <p:tgtEl>
                                          <p:spTgt spid="15873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8736"/>
                                        </p:tgtEl>
                                        <p:attrNameLst>
                                          <p:attrName>style.visibility</p:attrName>
                                        </p:attrNameLst>
                                      </p:cBhvr>
                                      <p:to>
                                        <p:strVal val="visible"/>
                                      </p:to>
                                    </p:set>
                                    <p:animEffect transition="in" filter="fade">
                                      <p:cBhvr>
                                        <p:cTn id="18" dur="500"/>
                                        <p:tgtEl>
                                          <p:spTgt spid="15873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8737"/>
                                        </p:tgtEl>
                                        <p:attrNameLst>
                                          <p:attrName>style.visibility</p:attrName>
                                        </p:attrNameLst>
                                      </p:cBhvr>
                                      <p:to>
                                        <p:strVal val="visible"/>
                                      </p:to>
                                    </p:set>
                                    <p:animEffect transition="in" filter="fade">
                                      <p:cBhvr>
                                        <p:cTn id="21" dur="500"/>
                                        <p:tgtEl>
                                          <p:spTgt spid="15873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8738"/>
                                        </p:tgtEl>
                                        <p:attrNameLst>
                                          <p:attrName>style.visibility</p:attrName>
                                        </p:attrNameLst>
                                      </p:cBhvr>
                                      <p:to>
                                        <p:strVal val="visible"/>
                                      </p:to>
                                    </p:set>
                                    <p:animEffect transition="in" filter="fade">
                                      <p:cBhvr>
                                        <p:cTn id="24" dur="500"/>
                                        <p:tgtEl>
                                          <p:spTgt spid="158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30" grpId="0"/>
      <p:bldP spid="158736" grpId="0"/>
      <p:bldP spid="158737" grpId="0"/>
      <p:bldP spid="15873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Rectangle 4"/>
          <p:cNvSpPr>
            <a:spLocks noChangeArrowheads="1"/>
          </p:cNvSpPr>
          <p:nvPr/>
        </p:nvSpPr>
        <p:spPr bwMode="auto">
          <a:xfrm>
            <a:off x="477057" y="196702"/>
            <a:ext cx="4123542" cy="463846"/>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pPr algn="ctr"/>
            <a:r>
              <a:rPr lang="en-US" altLang="zh-CN" sz="2400" b="1" dirty="0">
                <a:solidFill>
                  <a:srgbClr val="0070C0"/>
                </a:solidFill>
                <a:latin typeface="Times New Roman" panose="02020603050405020304" pitchFamily="18" charset="0"/>
              </a:rPr>
              <a:t>4</a:t>
            </a:r>
            <a:r>
              <a:rPr lang="en-US" altLang="zh-CN" sz="2400" b="1" dirty="0" smtClean="0">
                <a:solidFill>
                  <a:srgbClr val="0070C0"/>
                </a:solidFill>
                <a:latin typeface="Times New Roman" panose="02020603050405020304" pitchFamily="18" charset="0"/>
              </a:rPr>
              <a:t>.2  </a:t>
            </a:r>
            <a:r>
              <a:rPr lang="zh-CN" altLang="en-US" sz="2400" b="1" dirty="0">
                <a:solidFill>
                  <a:srgbClr val="0070C0"/>
                </a:solidFill>
                <a:latin typeface="Times New Roman" panose="02020603050405020304" pitchFamily="18" charset="0"/>
              </a:rPr>
              <a:t>贝叶斯估计与贝叶斯学习</a:t>
            </a:r>
          </a:p>
        </p:txBody>
      </p:sp>
      <mc:AlternateContent xmlns:mc="http://schemas.openxmlformats.org/markup-compatibility/2006" xmlns:a14="http://schemas.microsoft.com/office/drawing/2010/main">
        <mc:Choice Requires="a14">
          <p:sp>
            <p:nvSpPr>
              <p:cNvPr id="100357" name="Rectangle 5"/>
              <p:cNvSpPr>
                <a:spLocks noChangeArrowheads="1"/>
              </p:cNvSpPr>
              <p:nvPr/>
            </p:nvSpPr>
            <p:spPr bwMode="auto">
              <a:xfrm>
                <a:off x="361641" y="579598"/>
                <a:ext cx="8530839" cy="833178"/>
              </a:xfrm>
              <a:prstGeom prst="rect">
                <a:avLst/>
              </a:prstGeom>
              <a:noFill/>
              <a:ln>
                <a:noFill/>
              </a:ln>
              <a:effectLst/>
              <a:extLst>
                <a:ext uri="{909E8E84-426E-40DD-AFC4-6F175D3DCCD1}">
                  <a14:hiddenFill>
                    <a:solidFill>
                      <a:srgbClr val="6600CC"/>
                    </a:solidFill>
                  </a14:hiddenFill>
                </a:ext>
                <a:ext uri="{91240B29-F687-4F45-9708-019B960494DF}">
                  <a14:hiddenLine w="9525" algn="ctr">
                    <a:solidFill>
                      <a:srgbClr val="9933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lIns="90000" tIns="46800" rIns="90000" bIns="46800" anchor="ctr">
                <a:spAutoFit/>
              </a:bodyPr>
              <a:lstStyle/>
              <a:p>
                <a:r>
                  <a:rPr lang="zh-CN" altLang="en-US" sz="2400" dirty="0" smtClean="0">
                    <a:solidFill>
                      <a:srgbClr val="000000"/>
                    </a:solidFill>
                    <a:latin typeface="Times New Roman" panose="02020603050405020304" pitchFamily="18" charset="0"/>
                  </a:rPr>
                  <a:t>     贝叶斯</a:t>
                </a:r>
                <a:r>
                  <a:rPr lang="zh-CN" altLang="en-US" sz="2400" b="1" dirty="0" smtClean="0">
                    <a:solidFill>
                      <a:srgbClr val="0000FF"/>
                    </a:solidFill>
                    <a:latin typeface="Times New Roman" panose="02020603050405020304" pitchFamily="18" charset="0"/>
                  </a:rPr>
                  <a:t>估计</a:t>
                </a:r>
                <a:r>
                  <a:rPr lang="zh-CN" altLang="en-US" sz="2400" dirty="0" smtClean="0">
                    <a:solidFill>
                      <a:srgbClr val="000000"/>
                    </a:solidFill>
                    <a:latin typeface="Times New Roman" panose="02020603050405020304" pitchFamily="18" charset="0"/>
                  </a:rPr>
                  <a:t>和</a:t>
                </a:r>
                <a:r>
                  <a:rPr lang="zh-CN" altLang="en-US" sz="2400" b="1" dirty="0" smtClean="0">
                    <a:solidFill>
                      <a:srgbClr val="0000FF"/>
                    </a:solidFill>
                    <a:latin typeface="Times New Roman" panose="02020603050405020304" pitchFamily="18" charset="0"/>
                  </a:rPr>
                  <a:t>学习</a:t>
                </a:r>
                <a:r>
                  <a:rPr lang="zh-CN" altLang="en-US" sz="2400" dirty="0">
                    <a:solidFill>
                      <a:srgbClr val="000000"/>
                    </a:solidFill>
                    <a:latin typeface="Times New Roman" panose="02020603050405020304" pitchFamily="18" charset="0"/>
                  </a:rPr>
                  <a:t>都是将未知参数看作</a:t>
                </a:r>
                <a:r>
                  <a:rPr lang="zh-CN" altLang="en-US" sz="2400" dirty="0" smtClean="0">
                    <a:solidFill>
                      <a:srgbClr val="000000"/>
                    </a:solidFill>
                    <a:latin typeface="Times New Roman" panose="02020603050405020304" pitchFamily="18" charset="0"/>
                  </a:rPr>
                  <a:t>随机变量的情况下，</a:t>
                </a:r>
                <a:r>
                  <a:rPr lang="zh-CN" altLang="en-US" sz="2400" dirty="0">
                    <a:solidFill>
                      <a:srgbClr val="000000"/>
                    </a:solidFill>
                    <a:latin typeface="Times New Roman" panose="02020603050405020304" pitchFamily="18" charset="0"/>
                  </a:rPr>
                  <a:t>求取</a:t>
                </a:r>
                <a14:m>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𝜔</m:t>
                        </m:r>
                      </m:e>
                      <m:sub>
                        <m:r>
                          <a:rPr lang="zh-CN" altLang="en-US" sz="2400" i="1">
                            <a:latin typeface="Cambria Math" panose="02040503050406030204" pitchFamily="18" charset="0"/>
                          </a:rPr>
                          <m:t>𝑖</m:t>
                        </m:r>
                      </m:sub>
                    </m:sSub>
                  </m:oMath>
                </a14:m>
                <a:r>
                  <a:rPr lang="zh-CN" altLang="en-US" sz="2400" dirty="0" smtClean="0">
                    <a:solidFill>
                      <a:srgbClr val="000000"/>
                    </a:solidFill>
                    <a:latin typeface="Times New Roman" panose="02020603050405020304" pitchFamily="18" charset="0"/>
                  </a:rPr>
                  <a:t>类模式</a:t>
                </a:r>
                <a:r>
                  <a:rPr lang="en-US" altLang="zh-CN" sz="2400" i="1" dirty="0" smtClean="0">
                    <a:solidFill>
                      <a:srgbClr val="000000"/>
                    </a:solidFill>
                    <a:latin typeface="Times New Roman" panose="02020603050405020304" pitchFamily="18" charset="0"/>
                  </a:rPr>
                  <a:t>X</a:t>
                </a:r>
                <a:r>
                  <a:rPr lang="zh-CN" altLang="en-US" sz="2400" dirty="0" smtClean="0">
                    <a:solidFill>
                      <a:srgbClr val="000000"/>
                    </a:solidFill>
                    <a:latin typeface="Times New Roman" panose="02020603050405020304" pitchFamily="18" charset="0"/>
                  </a:rPr>
                  <a:t>的分布密度              。 </a:t>
                </a:r>
                <a:r>
                  <a:rPr lang="en-US" altLang="zh-CN" sz="2400" dirty="0" smtClean="0">
                    <a:solidFill>
                      <a:srgbClr val="000000"/>
                    </a:solidFill>
                    <a:latin typeface="Times New Roman" panose="02020603050405020304" pitchFamily="18" charset="0"/>
                  </a:rPr>
                  <a:t>【</a:t>
                </a:r>
                <a:r>
                  <a:rPr lang="zh-CN" altLang="en-US" sz="2400" dirty="0" smtClean="0">
                    <a:solidFill>
                      <a:srgbClr val="000000"/>
                    </a:solidFill>
                    <a:latin typeface="Times New Roman" panose="02020603050405020304" pitchFamily="18" charset="0"/>
                  </a:rPr>
                  <a:t>注意定义！</a:t>
                </a:r>
                <a:r>
                  <a:rPr lang="en-US" altLang="zh-CN" sz="2400" dirty="0" smtClean="0">
                    <a:solidFill>
                      <a:srgbClr val="000000"/>
                    </a:solidFill>
                    <a:latin typeface="Times New Roman" panose="02020603050405020304" pitchFamily="18" charset="0"/>
                  </a:rPr>
                  <a:t>】</a:t>
                </a:r>
                <a:endParaRPr lang="zh-CN" altLang="en-US" sz="2400" dirty="0">
                  <a:solidFill>
                    <a:srgbClr val="000000"/>
                  </a:solidFill>
                  <a:latin typeface="Times New Roman" panose="02020603050405020304" pitchFamily="18" charset="0"/>
                </a:endParaRPr>
              </a:p>
            </p:txBody>
          </p:sp>
        </mc:Choice>
        <mc:Fallback xmlns="">
          <p:sp>
            <p:nvSpPr>
              <p:cNvPr id="100357" name="Rectangle 5"/>
              <p:cNvSpPr>
                <a:spLocks noRot="1" noChangeAspect="1" noMove="1" noResize="1" noEditPoints="1" noAdjustHandles="1" noChangeArrowheads="1" noChangeShapeType="1" noTextEdit="1"/>
              </p:cNvSpPr>
              <p:nvPr/>
            </p:nvSpPr>
            <p:spPr bwMode="auto">
              <a:xfrm>
                <a:off x="361641" y="579598"/>
                <a:ext cx="8530839" cy="833178"/>
              </a:xfrm>
              <a:prstGeom prst="rect">
                <a:avLst/>
              </a:prstGeom>
              <a:blipFill rotWithShape="0">
                <a:blip r:embed="rId3"/>
                <a:stretch>
                  <a:fillRect l="-1071" t="-7299" r="-857" b="-16788"/>
                </a:stretch>
              </a:blip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00358" name="Rectangle 6"/>
          <p:cNvSpPr>
            <a:spLocks noChangeArrowheads="1"/>
          </p:cNvSpPr>
          <p:nvPr/>
        </p:nvSpPr>
        <p:spPr bwMode="auto">
          <a:xfrm>
            <a:off x="473312" y="1380978"/>
            <a:ext cx="4976340" cy="463846"/>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pPr algn="ctr"/>
            <a:r>
              <a:rPr lang="en-US" altLang="zh-CN" sz="2400" b="1" dirty="0">
                <a:solidFill>
                  <a:srgbClr val="0070C0"/>
                </a:solidFill>
                <a:latin typeface="Times New Roman" panose="02020603050405020304" pitchFamily="18" charset="0"/>
              </a:rPr>
              <a:t>1</a:t>
            </a:r>
            <a:r>
              <a:rPr lang="zh-CN" altLang="en-US" sz="2400" b="1" dirty="0">
                <a:solidFill>
                  <a:srgbClr val="0070C0"/>
                </a:solidFill>
                <a:latin typeface="Times New Roman" panose="02020603050405020304" pitchFamily="18" charset="0"/>
              </a:rPr>
              <a:t>．贝叶斯估计和贝叶斯学习的概念</a:t>
            </a:r>
          </a:p>
        </p:txBody>
      </p:sp>
      <p:sp>
        <p:nvSpPr>
          <p:cNvPr id="100359" name="Rectangle 7"/>
          <p:cNvSpPr>
            <a:spLocks noChangeArrowheads="1"/>
          </p:cNvSpPr>
          <p:nvPr/>
        </p:nvSpPr>
        <p:spPr bwMode="auto">
          <a:xfrm>
            <a:off x="485775" y="1845048"/>
            <a:ext cx="8334697" cy="463846"/>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r>
              <a:rPr lang="en-US" altLang="zh-CN" sz="2400" b="1" dirty="0">
                <a:latin typeface="Times New Roman" panose="02020603050405020304" pitchFamily="18" charset="0"/>
              </a:rPr>
              <a:t>1</a:t>
            </a:r>
            <a:r>
              <a:rPr lang="zh-CN" altLang="en-US" sz="2400" b="1" dirty="0">
                <a:latin typeface="Times New Roman" panose="02020603050405020304" pitchFamily="18" charset="0"/>
              </a:rPr>
              <a:t>）</a:t>
            </a:r>
            <a:r>
              <a:rPr lang="zh-CN" altLang="en-US" sz="2400" b="1" dirty="0" smtClean="0">
                <a:solidFill>
                  <a:srgbClr val="0000FF"/>
                </a:solidFill>
                <a:latin typeface="Times New Roman" panose="02020603050405020304" pitchFamily="18" charset="0"/>
              </a:rPr>
              <a:t>贝叶斯估计（条件密度参数</a:t>
            </a:r>
            <a:r>
              <a:rPr lang="zh-CN" altLang="en-US" sz="2400" b="1" dirty="0">
                <a:solidFill>
                  <a:srgbClr val="0000FF"/>
                </a:solidFill>
                <a:latin typeface="Times New Roman" panose="02020603050405020304" pitchFamily="18" charset="0"/>
              </a:rPr>
              <a:t>的</a:t>
            </a:r>
            <a:r>
              <a:rPr lang="zh-CN" altLang="en-US" sz="2400" b="1" dirty="0" smtClean="0">
                <a:solidFill>
                  <a:srgbClr val="0000FF"/>
                </a:solidFill>
                <a:latin typeface="Times New Roman" panose="02020603050405020304" pitchFamily="18" charset="0"/>
              </a:rPr>
              <a:t>估计→预测密度的估计</a:t>
            </a:r>
            <a:r>
              <a:rPr lang="zh-CN" altLang="en-US" sz="2400" b="1" dirty="0">
                <a:solidFill>
                  <a:srgbClr val="0000FF"/>
                </a:solidFill>
                <a:latin typeface="Times New Roman" panose="02020603050405020304" pitchFamily="18" charset="0"/>
              </a:rPr>
              <a:t>）</a:t>
            </a:r>
          </a:p>
        </p:txBody>
      </p:sp>
      <p:graphicFrame>
        <p:nvGraphicFramePr>
          <p:cNvPr id="100371" name="Object 19"/>
          <p:cNvGraphicFramePr>
            <a:graphicFrameLocks noChangeAspect="1"/>
          </p:cNvGraphicFramePr>
          <p:nvPr>
            <p:extLst/>
          </p:nvPr>
        </p:nvGraphicFramePr>
        <p:xfrm>
          <a:off x="606425" y="2319858"/>
          <a:ext cx="7772400" cy="1471613"/>
        </p:xfrm>
        <a:graphic>
          <a:graphicData uri="http://schemas.openxmlformats.org/presentationml/2006/ole">
            <mc:AlternateContent xmlns:mc="http://schemas.openxmlformats.org/markup-compatibility/2006">
              <mc:Choice xmlns:v="urn:schemas-microsoft-com:vml" Requires="v">
                <p:oleObj spid="_x0000_s66754" name="Document" r:id="rId4" imgW="4165318" imgH="787346" progId="Word.Document.8">
                  <p:embed/>
                </p:oleObj>
              </mc:Choice>
              <mc:Fallback>
                <p:oleObj name="Document" r:id="rId4" imgW="4165318" imgH="787346" progId="Word.Document.8">
                  <p:embed/>
                  <p:pic>
                    <p:nvPicPr>
                      <p:cNvPr id="100371" name="Object 19"/>
                      <p:cNvPicPr>
                        <a:picLocks noChangeAspect="1" noChangeArrowheads="1"/>
                      </p:cNvPicPr>
                      <p:nvPr/>
                    </p:nvPicPr>
                    <p:blipFill>
                      <a:blip r:embed="rId5"/>
                      <a:srcRect/>
                      <a:stretch>
                        <a:fillRect/>
                      </a:stretch>
                    </p:blipFill>
                    <p:spPr bwMode="auto">
                      <a:xfrm>
                        <a:off x="606425" y="2319858"/>
                        <a:ext cx="7772400" cy="1471613"/>
                      </a:xfrm>
                      <a:prstGeom prst="rect">
                        <a:avLst/>
                      </a:prstGeom>
                      <a:noFill/>
                      <a:ln>
                        <a:noFill/>
                      </a:ln>
                      <a:effectLst/>
                      <a:extLst/>
                    </p:spPr>
                  </p:pic>
                </p:oleObj>
              </mc:Fallback>
            </mc:AlternateContent>
          </a:graphicData>
        </a:graphic>
      </p:graphicFrame>
      <p:sp>
        <p:nvSpPr>
          <p:cNvPr id="100372" name="Rectangle 20"/>
          <p:cNvSpPr>
            <a:spLocks noChangeArrowheads="1"/>
          </p:cNvSpPr>
          <p:nvPr/>
        </p:nvSpPr>
        <p:spPr bwMode="auto">
          <a:xfrm>
            <a:off x="569913" y="3694633"/>
            <a:ext cx="11715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663300"/>
                </a:solidFill>
                <a:latin typeface="Times New Roman" panose="02020603050405020304" pitchFamily="18" charset="0"/>
              </a:rPr>
              <a:t>步骤：</a:t>
            </a:r>
            <a:r>
              <a:rPr lang="zh-CN" altLang="en-US" sz="2400">
                <a:solidFill>
                  <a:srgbClr val="000000"/>
                </a:solidFill>
                <a:latin typeface="Times New Roman" panose="02020603050405020304" pitchFamily="18" charset="0"/>
              </a:rPr>
              <a:t> </a:t>
            </a:r>
          </a:p>
        </p:txBody>
      </p:sp>
      <p:graphicFrame>
        <p:nvGraphicFramePr>
          <p:cNvPr id="100378" name="Object 26"/>
          <p:cNvGraphicFramePr>
            <a:graphicFrameLocks noChangeAspect="1"/>
          </p:cNvGraphicFramePr>
          <p:nvPr>
            <p:extLst/>
          </p:nvPr>
        </p:nvGraphicFramePr>
        <p:xfrm>
          <a:off x="-479425" y="4186758"/>
          <a:ext cx="6270625" cy="652463"/>
        </p:xfrm>
        <a:graphic>
          <a:graphicData uri="http://schemas.openxmlformats.org/presentationml/2006/ole">
            <mc:AlternateContent xmlns:mc="http://schemas.openxmlformats.org/markup-compatibility/2006">
              <mc:Choice xmlns:v="urn:schemas-microsoft-com:vml" Requires="v">
                <p:oleObj spid="_x0000_s66755" name="文档" r:id="rId6" imgW="3194512" imgH="315592" progId="Word.Document.8">
                  <p:embed/>
                </p:oleObj>
              </mc:Choice>
              <mc:Fallback>
                <p:oleObj name="文档" r:id="rId6" imgW="3194512" imgH="315592" progId="Word.Document.8">
                  <p:embed/>
                  <p:pic>
                    <p:nvPicPr>
                      <p:cNvPr id="100378" name="Object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9425" y="4186758"/>
                        <a:ext cx="6270625" cy="652463"/>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0379" name="Object 27"/>
          <p:cNvGraphicFramePr>
            <a:graphicFrameLocks noChangeAspect="1"/>
          </p:cNvGraphicFramePr>
          <p:nvPr>
            <p:extLst/>
          </p:nvPr>
        </p:nvGraphicFramePr>
        <p:xfrm>
          <a:off x="722166" y="4710633"/>
          <a:ext cx="7518400" cy="768350"/>
        </p:xfrm>
        <a:graphic>
          <a:graphicData uri="http://schemas.openxmlformats.org/presentationml/2006/ole">
            <mc:AlternateContent xmlns:mc="http://schemas.openxmlformats.org/markup-compatibility/2006">
              <mc:Choice xmlns:v="urn:schemas-microsoft-com:vml" Requires="v">
                <p:oleObj spid="_x0000_s66756" name="Document" r:id="rId8" imgW="3908452" imgH="374786" progId="Word.Document.8">
                  <p:embed/>
                </p:oleObj>
              </mc:Choice>
              <mc:Fallback>
                <p:oleObj name="Document" r:id="rId8" imgW="3908452" imgH="374786" progId="Word.Document.8">
                  <p:embed/>
                  <p:pic>
                    <p:nvPicPr>
                      <p:cNvPr id="100379" name="Object 27"/>
                      <p:cNvPicPr>
                        <a:picLocks noChangeAspect="1" noChangeArrowheads="1"/>
                      </p:cNvPicPr>
                      <p:nvPr/>
                    </p:nvPicPr>
                    <p:blipFill>
                      <a:blip r:embed="rId9"/>
                      <a:srcRect/>
                      <a:stretch>
                        <a:fillRect/>
                      </a:stretch>
                    </p:blipFill>
                    <p:spPr bwMode="auto">
                      <a:xfrm>
                        <a:off x="722166" y="4710633"/>
                        <a:ext cx="7518400" cy="76835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0380" name="Object 28"/>
          <p:cNvGraphicFramePr>
            <a:graphicFrameLocks noChangeAspect="1"/>
          </p:cNvGraphicFramePr>
          <p:nvPr>
            <p:extLst/>
          </p:nvPr>
        </p:nvGraphicFramePr>
        <p:xfrm>
          <a:off x="688975" y="5327650"/>
          <a:ext cx="7766050" cy="1404938"/>
        </p:xfrm>
        <a:graphic>
          <a:graphicData uri="http://schemas.openxmlformats.org/presentationml/2006/ole">
            <mc:AlternateContent xmlns:mc="http://schemas.openxmlformats.org/markup-compatibility/2006">
              <mc:Choice xmlns:v="urn:schemas-microsoft-com:vml" Requires="v">
                <p:oleObj spid="_x0000_s66757" name="Document" r:id="rId10" imgW="3910735" imgH="705624" progId="Word.Document.8">
                  <p:embed/>
                </p:oleObj>
              </mc:Choice>
              <mc:Fallback>
                <p:oleObj name="Document" r:id="rId10" imgW="3910735" imgH="705624" progId="Word.Document.8">
                  <p:embed/>
                  <p:pic>
                    <p:nvPicPr>
                      <p:cNvPr id="100380" name="Object 28"/>
                      <p:cNvPicPr>
                        <a:picLocks noChangeAspect="1" noChangeArrowheads="1"/>
                      </p:cNvPicPr>
                      <p:nvPr/>
                    </p:nvPicPr>
                    <p:blipFill>
                      <a:blip r:embed="rId11"/>
                      <a:srcRect/>
                      <a:stretch>
                        <a:fillRect/>
                      </a:stretch>
                    </p:blipFill>
                    <p:spPr bwMode="auto">
                      <a:xfrm>
                        <a:off x="688975" y="5327650"/>
                        <a:ext cx="7766050" cy="1404938"/>
                      </a:xfrm>
                      <a:prstGeom prst="rect">
                        <a:avLst/>
                      </a:prstGeom>
                      <a:noFill/>
                      <a:ln>
                        <a:noFill/>
                      </a:ln>
                      <a:effectLst/>
                      <a:extLst/>
                    </p:spPr>
                  </p:pic>
                </p:oleObj>
              </mc:Fallback>
            </mc:AlternateContent>
          </a:graphicData>
        </a:graphic>
      </p:graphicFrame>
      <mc:AlternateContent xmlns:mc="http://schemas.openxmlformats.org/markup-compatibility/2006" xmlns:a14="http://schemas.microsoft.com/office/drawing/2010/main">
        <mc:Choice Requires="a14">
          <p:sp>
            <p:nvSpPr>
              <p:cNvPr id="12" name="矩形 11"/>
              <p:cNvSpPr/>
              <p:nvPr/>
            </p:nvSpPr>
            <p:spPr>
              <a:xfrm>
                <a:off x="3923928" y="940658"/>
                <a:ext cx="132626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𝑝</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𝑋</m:t>
                          </m:r>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𝜔</m:t>
                              </m:r>
                            </m:e>
                            <m:sub>
                              <m:r>
                                <a:rPr lang="zh-CN" altLang="en-US" sz="2400" i="1">
                                  <a:latin typeface="Cambria Math" panose="02040503050406030204" pitchFamily="18" charset="0"/>
                                </a:rPr>
                                <m:t>𝑖</m:t>
                              </m:r>
                            </m:sub>
                          </m:sSub>
                        </m:e>
                      </m:d>
                    </m:oMath>
                  </m:oMathPara>
                </a14:m>
                <a:endParaRPr lang="zh-CN" altLang="en-US" sz="2400" dirty="0"/>
              </a:p>
            </p:txBody>
          </p:sp>
        </mc:Choice>
        <mc:Fallback xmlns="">
          <p:sp>
            <p:nvSpPr>
              <p:cNvPr id="12" name="矩形 11"/>
              <p:cNvSpPr>
                <a:spLocks noRot="1" noChangeAspect="1" noMove="1" noResize="1" noEditPoints="1" noAdjustHandles="1" noChangeArrowheads="1" noChangeShapeType="1" noTextEdit="1"/>
              </p:cNvSpPr>
              <p:nvPr/>
            </p:nvSpPr>
            <p:spPr>
              <a:xfrm>
                <a:off x="3923928" y="940658"/>
                <a:ext cx="1326261" cy="461665"/>
              </a:xfrm>
              <a:prstGeom prst="rect">
                <a:avLst/>
              </a:prstGeom>
              <a:blipFill rotWithShape="0">
                <a:blip r:embed="rId15"/>
                <a:stretch>
                  <a:fillRect b="-197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04686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358"/>
                                        </p:tgtEl>
                                        <p:attrNameLst>
                                          <p:attrName>style.visibility</p:attrName>
                                        </p:attrNameLst>
                                      </p:cBhvr>
                                      <p:to>
                                        <p:strVal val="visible"/>
                                      </p:to>
                                    </p:set>
                                    <p:animEffect transition="in" filter="fade">
                                      <p:cBhvr>
                                        <p:cTn id="7" dur="500"/>
                                        <p:tgtEl>
                                          <p:spTgt spid="10035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0359"/>
                                        </p:tgtEl>
                                        <p:attrNameLst>
                                          <p:attrName>style.visibility</p:attrName>
                                        </p:attrNameLst>
                                      </p:cBhvr>
                                      <p:to>
                                        <p:strVal val="visible"/>
                                      </p:to>
                                    </p:set>
                                    <p:animEffect transition="in" filter="fade">
                                      <p:cBhvr>
                                        <p:cTn id="10" dur="500"/>
                                        <p:tgtEl>
                                          <p:spTgt spid="100359"/>
                                        </p:tgtEl>
                                      </p:cBhvr>
                                    </p:animEffect>
                                  </p:childTnLst>
                                </p:cTn>
                              </p:par>
                              <p:par>
                                <p:cTn id="11" presetID="10" presetClass="entr" presetSubtype="0" fill="hold" nodeType="withEffect">
                                  <p:stCondLst>
                                    <p:cond delay="0"/>
                                  </p:stCondLst>
                                  <p:childTnLst>
                                    <p:set>
                                      <p:cBhvr>
                                        <p:cTn id="12" dur="1" fill="hold">
                                          <p:stCondLst>
                                            <p:cond delay="0"/>
                                          </p:stCondLst>
                                        </p:cTn>
                                        <p:tgtEl>
                                          <p:spTgt spid="100371"/>
                                        </p:tgtEl>
                                        <p:attrNameLst>
                                          <p:attrName>style.visibility</p:attrName>
                                        </p:attrNameLst>
                                      </p:cBhvr>
                                      <p:to>
                                        <p:strVal val="visible"/>
                                      </p:to>
                                    </p:set>
                                    <p:animEffect transition="in" filter="fade">
                                      <p:cBhvr>
                                        <p:cTn id="13" dur="500"/>
                                        <p:tgtEl>
                                          <p:spTgt spid="10037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0372"/>
                                        </p:tgtEl>
                                        <p:attrNameLst>
                                          <p:attrName>style.visibility</p:attrName>
                                        </p:attrNameLst>
                                      </p:cBhvr>
                                      <p:to>
                                        <p:strVal val="visible"/>
                                      </p:to>
                                    </p:set>
                                    <p:animEffect transition="in" filter="fade">
                                      <p:cBhvr>
                                        <p:cTn id="18" dur="500"/>
                                        <p:tgtEl>
                                          <p:spTgt spid="100372"/>
                                        </p:tgtEl>
                                      </p:cBhvr>
                                    </p:animEffect>
                                  </p:childTnLst>
                                </p:cTn>
                              </p:par>
                              <p:par>
                                <p:cTn id="19" presetID="10" presetClass="entr" presetSubtype="0" fill="hold" nodeType="withEffect">
                                  <p:stCondLst>
                                    <p:cond delay="0"/>
                                  </p:stCondLst>
                                  <p:childTnLst>
                                    <p:set>
                                      <p:cBhvr>
                                        <p:cTn id="20" dur="1" fill="hold">
                                          <p:stCondLst>
                                            <p:cond delay="0"/>
                                          </p:stCondLst>
                                        </p:cTn>
                                        <p:tgtEl>
                                          <p:spTgt spid="100378"/>
                                        </p:tgtEl>
                                        <p:attrNameLst>
                                          <p:attrName>style.visibility</p:attrName>
                                        </p:attrNameLst>
                                      </p:cBhvr>
                                      <p:to>
                                        <p:strVal val="visible"/>
                                      </p:to>
                                    </p:set>
                                    <p:animEffect transition="in" filter="fade">
                                      <p:cBhvr>
                                        <p:cTn id="21" dur="500"/>
                                        <p:tgtEl>
                                          <p:spTgt spid="100378"/>
                                        </p:tgtEl>
                                      </p:cBhvr>
                                    </p:animEffect>
                                  </p:childTnLst>
                                </p:cTn>
                              </p:par>
                              <p:par>
                                <p:cTn id="22" presetID="10" presetClass="entr" presetSubtype="0" fill="hold" nodeType="withEffect">
                                  <p:stCondLst>
                                    <p:cond delay="0"/>
                                  </p:stCondLst>
                                  <p:childTnLst>
                                    <p:set>
                                      <p:cBhvr>
                                        <p:cTn id="23" dur="1" fill="hold">
                                          <p:stCondLst>
                                            <p:cond delay="0"/>
                                          </p:stCondLst>
                                        </p:cTn>
                                        <p:tgtEl>
                                          <p:spTgt spid="100379"/>
                                        </p:tgtEl>
                                        <p:attrNameLst>
                                          <p:attrName>style.visibility</p:attrName>
                                        </p:attrNameLst>
                                      </p:cBhvr>
                                      <p:to>
                                        <p:strVal val="visible"/>
                                      </p:to>
                                    </p:set>
                                    <p:animEffect transition="in" filter="fade">
                                      <p:cBhvr>
                                        <p:cTn id="24" dur="500"/>
                                        <p:tgtEl>
                                          <p:spTgt spid="100379"/>
                                        </p:tgtEl>
                                      </p:cBhvr>
                                    </p:animEffect>
                                  </p:childTnLst>
                                </p:cTn>
                              </p:par>
                              <p:par>
                                <p:cTn id="25" presetID="10" presetClass="entr" presetSubtype="0" fill="hold" nodeType="withEffect">
                                  <p:stCondLst>
                                    <p:cond delay="0"/>
                                  </p:stCondLst>
                                  <p:childTnLst>
                                    <p:set>
                                      <p:cBhvr>
                                        <p:cTn id="26" dur="1" fill="hold">
                                          <p:stCondLst>
                                            <p:cond delay="0"/>
                                          </p:stCondLst>
                                        </p:cTn>
                                        <p:tgtEl>
                                          <p:spTgt spid="100380"/>
                                        </p:tgtEl>
                                        <p:attrNameLst>
                                          <p:attrName>style.visibility</p:attrName>
                                        </p:attrNameLst>
                                      </p:cBhvr>
                                      <p:to>
                                        <p:strVal val="visible"/>
                                      </p:to>
                                    </p:set>
                                    <p:animEffect transition="in" filter="fade">
                                      <p:cBhvr>
                                        <p:cTn id="27" dur="500"/>
                                        <p:tgtEl>
                                          <p:spTgt spid="100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8" grpId="0"/>
      <p:bldP spid="100359" grpId="0"/>
      <p:bldP spid="10037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9748" name="Object 4"/>
          <p:cNvGraphicFramePr>
            <a:graphicFrameLocks noChangeAspect="1"/>
          </p:cNvGraphicFramePr>
          <p:nvPr>
            <p:extLst/>
          </p:nvPr>
        </p:nvGraphicFramePr>
        <p:xfrm>
          <a:off x="592138" y="120650"/>
          <a:ext cx="7932737" cy="1828800"/>
        </p:xfrm>
        <a:graphic>
          <a:graphicData uri="http://schemas.openxmlformats.org/presentationml/2006/ole">
            <mc:AlternateContent xmlns:mc="http://schemas.openxmlformats.org/markup-compatibility/2006">
              <mc:Choice xmlns:v="urn:schemas-microsoft-com:vml" Requires="v">
                <p:oleObj spid="_x0000_s67874" name="Document" r:id="rId3" imgW="3562584" imgH="826978" progId="Word.Document.8">
                  <p:embed/>
                </p:oleObj>
              </mc:Choice>
              <mc:Fallback>
                <p:oleObj name="Document" r:id="rId3" imgW="3562584" imgH="826978" progId="Word.Document.8">
                  <p:embed/>
                  <p:pic>
                    <p:nvPicPr>
                      <p:cNvPr id="159748" name="Object 4"/>
                      <p:cNvPicPr>
                        <a:picLocks noChangeAspect="1" noChangeArrowheads="1"/>
                      </p:cNvPicPr>
                      <p:nvPr/>
                    </p:nvPicPr>
                    <p:blipFill>
                      <a:blip r:embed="rId4"/>
                      <a:srcRect/>
                      <a:stretch>
                        <a:fillRect/>
                      </a:stretch>
                    </p:blipFill>
                    <p:spPr bwMode="auto">
                      <a:xfrm>
                        <a:off x="592138" y="120650"/>
                        <a:ext cx="7932737" cy="1828800"/>
                      </a:xfrm>
                      <a:prstGeom prst="rect">
                        <a:avLst/>
                      </a:prstGeom>
                      <a:noFill/>
                      <a:ln>
                        <a:noFill/>
                      </a:ln>
                      <a:effectLst/>
                      <a:extLst/>
                    </p:spPr>
                  </p:pic>
                </p:oleObj>
              </mc:Fallback>
            </mc:AlternateContent>
          </a:graphicData>
        </a:graphic>
      </p:graphicFrame>
      <p:sp>
        <p:nvSpPr>
          <p:cNvPr id="159749" name="Rectangle 5"/>
          <p:cNvSpPr>
            <a:spLocks noChangeArrowheads="1"/>
          </p:cNvSpPr>
          <p:nvPr/>
        </p:nvSpPr>
        <p:spPr bwMode="auto">
          <a:xfrm>
            <a:off x="369888" y="1813026"/>
            <a:ext cx="7370464" cy="463846"/>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r>
              <a:rPr lang="en-US" altLang="zh-CN" sz="2400" b="1" dirty="0">
                <a:solidFill>
                  <a:srgbClr val="000000"/>
                </a:solidFill>
                <a:latin typeface="Times New Roman" panose="02020603050405020304" pitchFamily="18" charset="0"/>
              </a:rPr>
              <a:t>2</a:t>
            </a:r>
            <a:r>
              <a:rPr lang="zh-CN" altLang="en-US" sz="2400" b="1" dirty="0">
                <a:solidFill>
                  <a:srgbClr val="000000"/>
                </a:solidFill>
                <a:latin typeface="Times New Roman" panose="02020603050405020304" pitchFamily="18" charset="0"/>
              </a:rPr>
              <a:t>）</a:t>
            </a:r>
            <a:r>
              <a:rPr lang="zh-CN" altLang="en-US" sz="2400" b="1" dirty="0" smtClean="0">
                <a:solidFill>
                  <a:srgbClr val="0000FF"/>
                </a:solidFill>
                <a:latin typeface="Times New Roman" panose="02020603050405020304" pitchFamily="18" charset="0"/>
              </a:rPr>
              <a:t>贝叶斯学习（后验密度的估计→预测密度的估计）</a:t>
            </a:r>
            <a:endParaRPr lang="zh-CN" altLang="en-US" sz="2400" b="1" dirty="0">
              <a:solidFill>
                <a:srgbClr val="0000FF"/>
              </a:solidFill>
              <a:latin typeface="Times New Roman" panose="02020603050405020304" pitchFamily="18" charset="0"/>
            </a:endParaRPr>
          </a:p>
        </p:txBody>
      </p:sp>
      <p:graphicFrame>
        <p:nvGraphicFramePr>
          <p:cNvPr id="159751" name="Object 7"/>
          <p:cNvGraphicFramePr>
            <a:graphicFrameLocks noChangeAspect="1"/>
          </p:cNvGraphicFramePr>
          <p:nvPr>
            <p:extLst/>
          </p:nvPr>
        </p:nvGraphicFramePr>
        <p:xfrm>
          <a:off x="344056" y="2332395"/>
          <a:ext cx="8799944" cy="1168613"/>
        </p:xfrm>
        <a:graphic>
          <a:graphicData uri="http://schemas.openxmlformats.org/presentationml/2006/ole">
            <mc:AlternateContent xmlns:mc="http://schemas.openxmlformats.org/markup-compatibility/2006">
              <mc:Choice xmlns:v="urn:schemas-microsoft-com:vml" Requires="v">
                <p:oleObj spid="_x0000_s67875" name="Document" r:id="rId5" imgW="4570551" imgH="594380" progId="Word.Document.8">
                  <p:embed/>
                </p:oleObj>
              </mc:Choice>
              <mc:Fallback>
                <p:oleObj name="Document" r:id="rId5" imgW="4570551" imgH="594380" progId="Word.Document.8">
                  <p:embed/>
                  <p:pic>
                    <p:nvPicPr>
                      <p:cNvPr id="159751" name="Object 7"/>
                      <p:cNvPicPr>
                        <a:picLocks noChangeAspect="1" noChangeArrowheads="1"/>
                      </p:cNvPicPr>
                      <p:nvPr/>
                    </p:nvPicPr>
                    <p:blipFill>
                      <a:blip r:embed="rId6"/>
                      <a:srcRect/>
                      <a:stretch>
                        <a:fillRect/>
                      </a:stretch>
                    </p:blipFill>
                    <p:spPr bwMode="auto">
                      <a:xfrm>
                        <a:off x="344056" y="2332395"/>
                        <a:ext cx="8799944" cy="1168613"/>
                      </a:xfrm>
                      <a:prstGeom prst="rect">
                        <a:avLst/>
                      </a:prstGeom>
                      <a:noFill/>
                      <a:ln>
                        <a:noFill/>
                      </a:ln>
                      <a:effectLst/>
                      <a:extLst/>
                    </p:spPr>
                  </p:pic>
                </p:oleObj>
              </mc:Fallback>
            </mc:AlternateContent>
          </a:graphicData>
        </a:graphic>
      </p:graphicFrame>
      <p:graphicFrame>
        <p:nvGraphicFramePr>
          <p:cNvPr id="159752" name="Object 8"/>
          <p:cNvGraphicFramePr>
            <a:graphicFrameLocks noChangeAspect="1"/>
          </p:cNvGraphicFramePr>
          <p:nvPr>
            <p:extLst/>
          </p:nvPr>
        </p:nvGraphicFramePr>
        <p:xfrm>
          <a:off x="755576" y="3748261"/>
          <a:ext cx="8189913" cy="904875"/>
        </p:xfrm>
        <a:graphic>
          <a:graphicData uri="http://schemas.openxmlformats.org/presentationml/2006/ole">
            <mc:AlternateContent xmlns:mc="http://schemas.openxmlformats.org/markup-compatibility/2006">
              <mc:Choice xmlns:v="urn:schemas-microsoft-com:vml" Requires="v">
                <p:oleObj spid="_x0000_s67876" name="Document" r:id="rId7" imgW="4067179" imgH="450735" progId="Word.Document.8">
                  <p:embed/>
                </p:oleObj>
              </mc:Choice>
              <mc:Fallback>
                <p:oleObj name="Document" r:id="rId7" imgW="4067179" imgH="450735" progId="Word.Document.8">
                  <p:embed/>
                  <p:pic>
                    <p:nvPicPr>
                      <p:cNvPr id="159752" name="Object 8"/>
                      <p:cNvPicPr>
                        <a:picLocks noChangeAspect="1" noChangeArrowheads="1"/>
                      </p:cNvPicPr>
                      <p:nvPr/>
                    </p:nvPicPr>
                    <p:blipFill>
                      <a:blip r:embed="rId8"/>
                      <a:srcRect/>
                      <a:stretch>
                        <a:fillRect/>
                      </a:stretch>
                    </p:blipFill>
                    <p:spPr bwMode="auto">
                      <a:xfrm>
                        <a:off x="755576" y="3748261"/>
                        <a:ext cx="8189913" cy="904875"/>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9755" name="Rectangle 11"/>
          <p:cNvSpPr>
            <a:spLocks noChangeArrowheads="1"/>
          </p:cNvSpPr>
          <p:nvPr/>
        </p:nvSpPr>
        <p:spPr bwMode="auto">
          <a:xfrm>
            <a:off x="925513" y="3253186"/>
            <a:ext cx="3233737" cy="463846"/>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r>
              <a:rPr lang="zh-CN" altLang="en-US" sz="2400" b="1" dirty="0">
                <a:solidFill>
                  <a:srgbClr val="C00000"/>
                </a:solidFill>
                <a:latin typeface="Times New Roman" panose="02020603050405020304" pitchFamily="18" charset="0"/>
              </a:rPr>
              <a:t>迭代计算式的推导： </a:t>
            </a:r>
          </a:p>
        </p:txBody>
      </p:sp>
      <p:graphicFrame>
        <p:nvGraphicFramePr>
          <p:cNvPr id="159756" name="Object 12"/>
          <p:cNvGraphicFramePr>
            <a:graphicFrameLocks noChangeAspect="1"/>
          </p:cNvGraphicFramePr>
          <p:nvPr>
            <p:extLst/>
          </p:nvPr>
        </p:nvGraphicFramePr>
        <p:xfrm>
          <a:off x="107504" y="4632835"/>
          <a:ext cx="8926513" cy="1246187"/>
        </p:xfrm>
        <a:graphic>
          <a:graphicData uri="http://schemas.openxmlformats.org/presentationml/2006/ole">
            <mc:AlternateContent xmlns:mc="http://schemas.openxmlformats.org/markup-compatibility/2006">
              <mc:Choice xmlns:v="urn:schemas-microsoft-com:vml" Requires="v">
                <p:oleObj spid="_x0000_s67877" name="文档" r:id="rId9" imgW="4542810" imgH="626506" progId="Word.Document.8">
                  <p:embed/>
                </p:oleObj>
              </mc:Choice>
              <mc:Fallback>
                <p:oleObj name="文档" r:id="rId9" imgW="4542810" imgH="626506" progId="Word.Document.8">
                  <p:embed/>
                  <p:pic>
                    <p:nvPicPr>
                      <p:cNvPr id="159756"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504" y="4632835"/>
                        <a:ext cx="8926513" cy="1246187"/>
                      </a:xfrm>
                      <a:prstGeom prst="rect">
                        <a:avLst/>
                      </a:prstGeom>
                      <a:noFill/>
                      <a:ln>
                        <a:noFill/>
                      </a:ln>
                      <a:effectLst/>
                      <a:extLst/>
                    </p:spPr>
                  </p:pic>
                </p:oleObj>
              </mc:Fallback>
            </mc:AlternateContent>
          </a:graphicData>
        </a:graphic>
      </p:graphicFrame>
      <p:graphicFrame>
        <p:nvGraphicFramePr>
          <p:cNvPr id="159757" name="Object 13"/>
          <p:cNvGraphicFramePr>
            <a:graphicFrameLocks noChangeAspect="1"/>
          </p:cNvGraphicFramePr>
          <p:nvPr>
            <p:extLst/>
          </p:nvPr>
        </p:nvGraphicFramePr>
        <p:xfrm>
          <a:off x="2265363" y="5722193"/>
          <a:ext cx="4132262" cy="1019175"/>
        </p:xfrm>
        <a:graphic>
          <a:graphicData uri="http://schemas.openxmlformats.org/presentationml/2006/ole">
            <mc:AlternateContent xmlns:mc="http://schemas.openxmlformats.org/markup-compatibility/2006">
              <mc:Choice xmlns:v="urn:schemas-microsoft-com:vml" Requires="v">
                <p:oleObj spid="_x0000_s67878" name="公式" r:id="rId11" imgW="2044700" imgH="508000" progId="Equation.3">
                  <p:embed/>
                </p:oleObj>
              </mc:Choice>
              <mc:Fallback>
                <p:oleObj name="公式" r:id="rId11" imgW="2044700" imgH="508000" progId="Equation.3">
                  <p:embed/>
                  <p:pic>
                    <p:nvPicPr>
                      <p:cNvPr id="159757"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65363" y="5722193"/>
                        <a:ext cx="4132262" cy="101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9769" name="Rectangle 25"/>
          <p:cNvSpPr>
            <a:spLocks noChangeArrowheads="1"/>
          </p:cNvSpPr>
          <p:nvPr/>
        </p:nvSpPr>
        <p:spPr bwMode="auto">
          <a:xfrm>
            <a:off x="7429500" y="6006355"/>
            <a:ext cx="14255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a:t>
            </a:r>
            <a:r>
              <a:rPr lang="en-US" altLang="zh-CN" sz="2400">
                <a:solidFill>
                  <a:srgbClr val="000000"/>
                </a:solidFill>
                <a:latin typeface="Times New Roman" panose="02020603050405020304" pitchFamily="18" charset="0"/>
              </a:rPr>
              <a:t>4-72</a:t>
            </a:r>
            <a:r>
              <a:rPr lang="zh-CN" altLang="en-US" sz="2400">
                <a:solidFill>
                  <a:srgbClr val="000000"/>
                </a:solidFill>
                <a:latin typeface="Times New Roman" panose="02020603050405020304" pitchFamily="18" charset="0"/>
              </a:rPr>
              <a:t>） </a:t>
            </a:r>
          </a:p>
        </p:txBody>
      </p:sp>
      <p:graphicFrame>
        <p:nvGraphicFramePr>
          <p:cNvPr id="159770" name="Object 26"/>
          <p:cNvGraphicFramePr>
            <a:graphicFrameLocks noChangeAspect="1"/>
          </p:cNvGraphicFramePr>
          <p:nvPr>
            <p:extLst/>
          </p:nvPr>
        </p:nvGraphicFramePr>
        <p:xfrm>
          <a:off x="3062288" y="4195936"/>
          <a:ext cx="2590800" cy="457200"/>
        </p:xfrm>
        <a:graphic>
          <a:graphicData uri="http://schemas.openxmlformats.org/presentationml/2006/ole">
            <mc:AlternateContent xmlns:mc="http://schemas.openxmlformats.org/markup-compatibility/2006">
              <mc:Choice xmlns:v="urn:schemas-microsoft-com:vml" Requires="v">
                <p:oleObj spid="_x0000_s67879" name="公式" r:id="rId13" imgW="1295400" imgH="228600" progId="Equation.3">
                  <p:embed/>
                </p:oleObj>
              </mc:Choice>
              <mc:Fallback>
                <p:oleObj name="公式" r:id="rId13" imgW="1295400" imgH="228600" progId="Equation.3">
                  <p:embed/>
                  <p:pic>
                    <p:nvPicPr>
                      <p:cNvPr id="159770" name="Object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62288" y="4195936"/>
                        <a:ext cx="2590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9773" name="Rectangle 29"/>
          <p:cNvSpPr>
            <a:spLocks noChangeArrowheads="1"/>
          </p:cNvSpPr>
          <p:nvPr/>
        </p:nvSpPr>
        <p:spPr bwMode="auto">
          <a:xfrm>
            <a:off x="7478713" y="4165773"/>
            <a:ext cx="14255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a:t>
            </a:r>
            <a:r>
              <a:rPr lang="en-US" altLang="zh-CN" sz="2400">
                <a:solidFill>
                  <a:srgbClr val="000000"/>
                </a:solidFill>
                <a:latin typeface="Times New Roman" panose="02020603050405020304" pitchFamily="18" charset="0"/>
              </a:rPr>
              <a:t>4-71</a:t>
            </a:r>
            <a:r>
              <a:rPr lang="zh-CN" altLang="en-US" sz="240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3320994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9749"/>
                                        </p:tgtEl>
                                        <p:attrNameLst>
                                          <p:attrName>style.visibility</p:attrName>
                                        </p:attrNameLst>
                                      </p:cBhvr>
                                      <p:to>
                                        <p:strVal val="visible"/>
                                      </p:to>
                                    </p:set>
                                    <p:animEffect transition="in" filter="fade">
                                      <p:cBhvr>
                                        <p:cTn id="7" dur="500"/>
                                        <p:tgtEl>
                                          <p:spTgt spid="159749"/>
                                        </p:tgtEl>
                                      </p:cBhvr>
                                    </p:animEffect>
                                  </p:childTnLst>
                                </p:cTn>
                              </p:par>
                              <p:par>
                                <p:cTn id="8" presetID="10" presetClass="entr" presetSubtype="0" fill="hold" nodeType="withEffect">
                                  <p:stCondLst>
                                    <p:cond delay="0"/>
                                  </p:stCondLst>
                                  <p:childTnLst>
                                    <p:set>
                                      <p:cBhvr>
                                        <p:cTn id="9" dur="1" fill="hold">
                                          <p:stCondLst>
                                            <p:cond delay="0"/>
                                          </p:stCondLst>
                                        </p:cTn>
                                        <p:tgtEl>
                                          <p:spTgt spid="159751"/>
                                        </p:tgtEl>
                                        <p:attrNameLst>
                                          <p:attrName>style.visibility</p:attrName>
                                        </p:attrNameLst>
                                      </p:cBhvr>
                                      <p:to>
                                        <p:strVal val="visible"/>
                                      </p:to>
                                    </p:set>
                                    <p:animEffect transition="in" filter="fade">
                                      <p:cBhvr>
                                        <p:cTn id="10" dur="500"/>
                                        <p:tgtEl>
                                          <p:spTgt spid="15975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59752"/>
                                        </p:tgtEl>
                                        <p:attrNameLst>
                                          <p:attrName>style.visibility</p:attrName>
                                        </p:attrNameLst>
                                      </p:cBhvr>
                                      <p:to>
                                        <p:strVal val="visible"/>
                                      </p:to>
                                    </p:set>
                                    <p:animEffect transition="in" filter="fade">
                                      <p:cBhvr>
                                        <p:cTn id="15" dur="500"/>
                                        <p:tgtEl>
                                          <p:spTgt spid="15975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9755"/>
                                        </p:tgtEl>
                                        <p:attrNameLst>
                                          <p:attrName>style.visibility</p:attrName>
                                        </p:attrNameLst>
                                      </p:cBhvr>
                                      <p:to>
                                        <p:strVal val="visible"/>
                                      </p:to>
                                    </p:set>
                                    <p:animEffect transition="in" filter="fade">
                                      <p:cBhvr>
                                        <p:cTn id="18" dur="500"/>
                                        <p:tgtEl>
                                          <p:spTgt spid="159755"/>
                                        </p:tgtEl>
                                      </p:cBhvr>
                                    </p:animEffect>
                                  </p:childTnLst>
                                </p:cTn>
                              </p:par>
                              <p:par>
                                <p:cTn id="19" presetID="10" presetClass="entr" presetSubtype="0" fill="hold" nodeType="withEffect">
                                  <p:stCondLst>
                                    <p:cond delay="0"/>
                                  </p:stCondLst>
                                  <p:childTnLst>
                                    <p:set>
                                      <p:cBhvr>
                                        <p:cTn id="20" dur="1" fill="hold">
                                          <p:stCondLst>
                                            <p:cond delay="0"/>
                                          </p:stCondLst>
                                        </p:cTn>
                                        <p:tgtEl>
                                          <p:spTgt spid="159770"/>
                                        </p:tgtEl>
                                        <p:attrNameLst>
                                          <p:attrName>style.visibility</p:attrName>
                                        </p:attrNameLst>
                                      </p:cBhvr>
                                      <p:to>
                                        <p:strVal val="visible"/>
                                      </p:to>
                                    </p:set>
                                    <p:animEffect transition="in" filter="fade">
                                      <p:cBhvr>
                                        <p:cTn id="21" dur="500"/>
                                        <p:tgtEl>
                                          <p:spTgt spid="15977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9773"/>
                                        </p:tgtEl>
                                        <p:attrNameLst>
                                          <p:attrName>style.visibility</p:attrName>
                                        </p:attrNameLst>
                                      </p:cBhvr>
                                      <p:to>
                                        <p:strVal val="visible"/>
                                      </p:to>
                                    </p:set>
                                    <p:animEffect transition="in" filter="fade">
                                      <p:cBhvr>
                                        <p:cTn id="24" dur="500"/>
                                        <p:tgtEl>
                                          <p:spTgt spid="15977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nodeType="clickEffect">
                                  <p:stCondLst>
                                    <p:cond delay="0"/>
                                  </p:stCondLst>
                                  <p:childTnLst>
                                    <p:set>
                                      <p:cBhvr>
                                        <p:cTn id="28" dur="1" fill="hold">
                                          <p:stCondLst>
                                            <p:cond delay="0"/>
                                          </p:stCondLst>
                                        </p:cTn>
                                        <p:tgtEl>
                                          <p:spTgt spid="159756"/>
                                        </p:tgtEl>
                                        <p:attrNameLst>
                                          <p:attrName>style.visibility</p:attrName>
                                        </p:attrNameLst>
                                      </p:cBhvr>
                                      <p:to>
                                        <p:strVal val="visible"/>
                                      </p:to>
                                    </p:set>
                                    <p:animEffect transition="in" filter="fade">
                                      <p:cBhvr>
                                        <p:cTn id="29" dur="500"/>
                                        <p:tgtEl>
                                          <p:spTgt spid="159756"/>
                                        </p:tgtEl>
                                      </p:cBhvr>
                                    </p:animEffect>
                                  </p:childTnLst>
                                </p:cTn>
                              </p:par>
                              <p:par>
                                <p:cTn id="30" presetID="10" presetClass="entr" presetSubtype="0" fill="hold" nodeType="withEffect">
                                  <p:stCondLst>
                                    <p:cond delay="0"/>
                                  </p:stCondLst>
                                  <p:childTnLst>
                                    <p:set>
                                      <p:cBhvr>
                                        <p:cTn id="31" dur="1" fill="hold">
                                          <p:stCondLst>
                                            <p:cond delay="0"/>
                                          </p:stCondLst>
                                        </p:cTn>
                                        <p:tgtEl>
                                          <p:spTgt spid="159757"/>
                                        </p:tgtEl>
                                        <p:attrNameLst>
                                          <p:attrName>style.visibility</p:attrName>
                                        </p:attrNameLst>
                                      </p:cBhvr>
                                      <p:to>
                                        <p:strVal val="visible"/>
                                      </p:to>
                                    </p:set>
                                    <p:animEffect transition="in" filter="fade">
                                      <p:cBhvr>
                                        <p:cTn id="32" dur="500"/>
                                        <p:tgtEl>
                                          <p:spTgt spid="15975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59769"/>
                                        </p:tgtEl>
                                        <p:attrNameLst>
                                          <p:attrName>style.visibility</p:attrName>
                                        </p:attrNameLst>
                                      </p:cBhvr>
                                      <p:to>
                                        <p:strVal val="visible"/>
                                      </p:to>
                                    </p:set>
                                    <p:animEffect transition="in" filter="fade">
                                      <p:cBhvr>
                                        <p:cTn id="35" dur="500"/>
                                        <p:tgtEl>
                                          <p:spTgt spid="1597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9" grpId="0"/>
      <p:bldP spid="159755" grpId="0"/>
      <p:bldP spid="159769" grpId="0"/>
      <p:bldP spid="159773"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42" name="Rectangle 54"/>
          <p:cNvSpPr>
            <a:spLocks noChangeArrowheads="1"/>
          </p:cNvSpPr>
          <p:nvPr/>
        </p:nvSpPr>
        <p:spPr bwMode="auto">
          <a:xfrm>
            <a:off x="1905000" y="3556666"/>
            <a:ext cx="7454900" cy="101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indent="30480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pPr>
            <a:r>
              <a:rPr lang="en-US" altLang="zh-CN" sz="2400" i="1" dirty="0">
                <a:solidFill>
                  <a:srgbClr val="000000"/>
                </a:solidFill>
                <a:latin typeface="Times New Roman" panose="02020603050405020304" pitchFamily="18" charset="0"/>
              </a:rPr>
              <a:t>P</a:t>
            </a:r>
            <a:r>
              <a:rPr lang="en-US" altLang="zh-CN" sz="2400" dirty="0">
                <a:solidFill>
                  <a:srgbClr val="000000"/>
                </a:solidFill>
                <a:latin typeface="Times New Roman" panose="02020603050405020304" pitchFamily="18" charset="0"/>
              </a:rPr>
              <a:t>(</a:t>
            </a:r>
            <a:r>
              <a:rPr lang="el-GR" altLang="zh-CN" sz="2400" i="1" dirty="0">
                <a:solidFill>
                  <a:srgbClr val="000000"/>
                </a:solidFill>
                <a:latin typeface="Times New Roman" panose="02020603050405020304" pitchFamily="18" charset="0"/>
              </a:rPr>
              <a:t>ω</a:t>
            </a:r>
            <a:r>
              <a:rPr lang="el-GR" altLang="zh-CN" sz="2400" baseline="-25000" dirty="0">
                <a:solidFill>
                  <a:srgbClr val="000000"/>
                </a:solidFill>
                <a:latin typeface="Times New Roman" panose="02020603050405020304" pitchFamily="18" charset="0"/>
              </a:rPr>
              <a:t>2</a:t>
            </a:r>
            <a:r>
              <a:rPr lang="en-US" altLang="zh-CN" sz="2400" dirty="0">
                <a:solidFill>
                  <a:srgbClr val="000000"/>
                </a:solidFill>
                <a:latin typeface="Times New Roman" panose="02020603050405020304" pitchFamily="18" charset="0"/>
              </a:rPr>
              <a:t>| </a:t>
            </a:r>
            <a:r>
              <a:rPr lang="en-US" altLang="zh-CN" sz="2400" b="1" i="1" dirty="0">
                <a:solidFill>
                  <a:srgbClr val="000000"/>
                </a:solidFill>
                <a:latin typeface="Times New Roman" panose="02020603050405020304" pitchFamily="18" charset="0"/>
              </a:rPr>
              <a:t>X</a:t>
            </a:r>
            <a:r>
              <a:rPr lang="en-US" altLang="zh-CN" sz="2400" dirty="0">
                <a:solidFill>
                  <a:srgbClr val="000000"/>
                </a:solidFill>
                <a:latin typeface="Times New Roman" panose="02020603050405020304" pitchFamily="18" charset="0"/>
              </a:rPr>
              <a:t>) </a:t>
            </a:r>
            <a:r>
              <a:rPr lang="zh-CN" altLang="en-US" sz="2400" dirty="0">
                <a:solidFill>
                  <a:srgbClr val="000000"/>
                </a:solidFill>
                <a:latin typeface="Times New Roman" panose="02020603050405020304" pitchFamily="18" charset="0"/>
              </a:rPr>
              <a:t>表示试验呈阳性的人中</a:t>
            </a:r>
            <a:r>
              <a:rPr lang="zh-CN" altLang="en-US" sz="2400" dirty="0" smtClean="0">
                <a:solidFill>
                  <a:srgbClr val="000000"/>
                </a:solidFill>
                <a:latin typeface="Times New Roman" panose="02020603050405020304" pitchFamily="18" charset="0"/>
              </a:rPr>
              <a:t>，根据计算得出的</a:t>
            </a:r>
            <a:endParaRPr lang="zh-CN" altLang="en-US" sz="2400" dirty="0">
              <a:solidFill>
                <a:srgbClr val="000000"/>
              </a:solidFill>
              <a:latin typeface="Times New Roman" panose="02020603050405020304" pitchFamily="18" charset="0"/>
            </a:endParaRPr>
          </a:p>
          <a:p>
            <a:pPr>
              <a:lnSpc>
                <a:spcPct val="125000"/>
              </a:lnSpc>
            </a:pPr>
            <a:r>
              <a:rPr lang="zh-CN" altLang="en-US" sz="2400" dirty="0">
                <a:solidFill>
                  <a:srgbClr val="000000"/>
                </a:solidFill>
                <a:latin typeface="Times New Roman" panose="02020603050405020304" pitchFamily="18" charset="0"/>
              </a:rPr>
              <a:t>                </a:t>
            </a:r>
            <a:r>
              <a:rPr lang="zh-CN" altLang="en-US" sz="2400" dirty="0" smtClean="0">
                <a:solidFill>
                  <a:srgbClr val="000000"/>
                </a:solidFill>
                <a:latin typeface="Times New Roman" panose="02020603050405020304" pitchFamily="18" charset="0"/>
              </a:rPr>
              <a:t>无病的</a:t>
            </a:r>
            <a:r>
              <a:rPr lang="zh-CN" altLang="en-US" sz="2400" dirty="0">
                <a:solidFill>
                  <a:srgbClr val="000000"/>
                </a:solidFill>
                <a:latin typeface="Times New Roman" panose="02020603050405020304" pitchFamily="18" charset="0"/>
              </a:rPr>
              <a:t>概率。 </a:t>
            </a:r>
          </a:p>
        </p:txBody>
      </p:sp>
      <p:sp>
        <p:nvSpPr>
          <p:cNvPr id="12341" name="Rectangle 53"/>
          <p:cNvSpPr>
            <a:spLocks noChangeArrowheads="1"/>
          </p:cNvSpPr>
          <p:nvPr/>
        </p:nvSpPr>
        <p:spPr bwMode="auto">
          <a:xfrm>
            <a:off x="192088" y="1573213"/>
            <a:ext cx="849788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indent="30480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pPr>
            <a:r>
              <a:rPr lang="en-US" altLang="zh-CN" sz="2400" dirty="0">
                <a:solidFill>
                  <a:srgbClr val="000000"/>
                </a:solidFill>
                <a:latin typeface="Times New Roman" panose="02020603050405020304" pitchFamily="18" charset="0"/>
              </a:rPr>
              <a:t>        </a:t>
            </a:r>
            <a:r>
              <a:rPr lang="zh-CN" altLang="en-US" sz="2400" dirty="0">
                <a:solidFill>
                  <a:srgbClr val="000000"/>
                </a:solidFill>
                <a:latin typeface="Times New Roman" panose="02020603050405020304" pitchFamily="18" charset="0"/>
              </a:rPr>
              <a:t>若用某种方法检测是否患有某病，假设</a:t>
            </a:r>
            <a:r>
              <a:rPr lang="zh-CN" altLang="en-US" sz="2400" b="1" dirty="0">
                <a:solidFill>
                  <a:srgbClr val="000000"/>
                </a:solidFill>
                <a:latin typeface="Times New Roman" panose="02020603050405020304" pitchFamily="18" charset="0"/>
              </a:rPr>
              <a:t> </a:t>
            </a:r>
            <a:r>
              <a:rPr lang="en-US" altLang="zh-CN" sz="2400" b="1" i="1" dirty="0">
                <a:solidFill>
                  <a:srgbClr val="C00000"/>
                </a:solidFill>
                <a:latin typeface="Times New Roman" panose="02020603050405020304" pitchFamily="18" charset="0"/>
              </a:rPr>
              <a:t>X </a:t>
            </a:r>
            <a:r>
              <a:rPr lang="zh-CN" altLang="en-US" sz="2400" dirty="0">
                <a:solidFill>
                  <a:srgbClr val="C00000"/>
                </a:solidFill>
                <a:latin typeface="Times New Roman" panose="02020603050405020304" pitchFamily="18" charset="0"/>
              </a:rPr>
              <a:t>表示“试验反</a:t>
            </a:r>
          </a:p>
          <a:p>
            <a:pPr>
              <a:lnSpc>
                <a:spcPct val="125000"/>
              </a:lnSpc>
            </a:pPr>
            <a:r>
              <a:rPr lang="zh-CN" altLang="en-US" sz="2400" dirty="0">
                <a:solidFill>
                  <a:srgbClr val="C00000"/>
                </a:solidFill>
                <a:latin typeface="Times New Roman" panose="02020603050405020304" pitchFamily="18" charset="0"/>
              </a:rPr>
              <a:t>应呈阳性”</a:t>
            </a:r>
            <a:r>
              <a:rPr lang="zh-CN" altLang="en-US" sz="2400" dirty="0">
                <a:solidFill>
                  <a:srgbClr val="000000"/>
                </a:solidFill>
                <a:latin typeface="Times New Roman" panose="02020603050405020304" pitchFamily="18" charset="0"/>
              </a:rPr>
              <a:t>。则：</a:t>
            </a:r>
          </a:p>
        </p:txBody>
      </p:sp>
      <p:sp>
        <p:nvSpPr>
          <p:cNvPr id="12337" name="Rectangle 49"/>
          <p:cNvSpPr>
            <a:spLocks noChangeArrowheads="1"/>
          </p:cNvSpPr>
          <p:nvPr/>
        </p:nvSpPr>
        <p:spPr bwMode="auto">
          <a:xfrm>
            <a:off x="377825" y="179111"/>
            <a:ext cx="8461375" cy="556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nSpc>
                <a:spcPct val="125000"/>
              </a:lnSpc>
            </a:pPr>
            <a:r>
              <a:rPr lang="zh-CN" altLang="en-US" sz="2400" dirty="0">
                <a:solidFill>
                  <a:srgbClr val="0070C0"/>
                </a:solidFill>
                <a:latin typeface="Times New Roman" panose="02020603050405020304" pitchFamily="18" charset="0"/>
              </a:rPr>
              <a:t>例如</a:t>
            </a:r>
            <a:r>
              <a:rPr lang="zh-CN" altLang="en-US" sz="2400" dirty="0">
                <a:solidFill>
                  <a:srgbClr val="000000"/>
                </a:solidFill>
                <a:latin typeface="Times New Roman" panose="02020603050405020304" pitchFamily="18" charset="0"/>
              </a:rPr>
              <a:t>：一</a:t>
            </a:r>
            <a:r>
              <a:rPr lang="zh-CN" altLang="en-US" sz="2400" dirty="0" smtClean="0">
                <a:solidFill>
                  <a:srgbClr val="000000"/>
                </a:solidFill>
                <a:latin typeface="Times New Roman" panose="02020603050405020304" pitchFamily="18" charset="0"/>
              </a:rPr>
              <a:t>个</a:t>
            </a:r>
            <a:r>
              <a:rPr lang="zh-CN" altLang="en-US" sz="2400" dirty="0">
                <a:solidFill>
                  <a:srgbClr val="000000"/>
                </a:solidFill>
                <a:latin typeface="Times New Roman" panose="02020603050405020304" pitchFamily="18" charset="0"/>
              </a:rPr>
              <a:t>两</a:t>
            </a:r>
            <a:r>
              <a:rPr lang="zh-CN" altLang="en-US" sz="2400" dirty="0" smtClean="0">
                <a:solidFill>
                  <a:srgbClr val="000000"/>
                </a:solidFill>
                <a:latin typeface="Times New Roman" panose="02020603050405020304" pitchFamily="18" charset="0"/>
              </a:rPr>
              <a:t>类</a:t>
            </a:r>
            <a:r>
              <a:rPr lang="zh-CN" altLang="en-US" sz="2400" dirty="0">
                <a:solidFill>
                  <a:srgbClr val="000000"/>
                </a:solidFill>
                <a:latin typeface="Times New Roman" panose="02020603050405020304" pitchFamily="18" charset="0"/>
              </a:rPr>
              <a:t>问题，</a:t>
            </a:r>
            <a:r>
              <a:rPr lang="el-GR" altLang="zh-CN" sz="2400" i="1" dirty="0" smtClean="0">
                <a:solidFill>
                  <a:srgbClr val="000000"/>
                </a:solidFill>
                <a:latin typeface="Times New Roman" panose="02020603050405020304" pitchFamily="18" charset="0"/>
              </a:rPr>
              <a:t>ω</a:t>
            </a:r>
            <a:r>
              <a:rPr lang="el-GR" altLang="zh-CN" sz="2400" baseline="-25000" dirty="0" smtClean="0">
                <a:solidFill>
                  <a:srgbClr val="000000"/>
                </a:solidFill>
                <a:latin typeface="Times New Roman" panose="02020603050405020304" pitchFamily="18" charset="0"/>
              </a:rPr>
              <a:t>1</a:t>
            </a:r>
            <a:r>
              <a:rPr lang="zh-CN" altLang="en-US" sz="2400" dirty="0" smtClean="0">
                <a:solidFill>
                  <a:srgbClr val="000000"/>
                </a:solidFill>
                <a:latin typeface="Times New Roman" panose="02020603050405020304" pitchFamily="18" charset="0"/>
              </a:rPr>
              <a:t>表示患有</a:t>
            </a:r>
            <a:r>
              <a:rPr lang="zh-CN" altLang="en-US" sz="2400" dirty="0">
                <a:solidFill>
                  <a:srgbClr val="000000"/>
                </a:solidFill>
                <a:latin typeface="Times New Roman" panose="02020603050405020304" pitchFamily="18" charset="0"/>
              </a:rPr>
              <a:t>某病，</a:t>
            </a:r>
            <a:r>
              <a:rPr lang="el-GR" altLang="zh-CN" sz="2400" i="1" dirty="0" smtClean="0">
                <a:solidFill>
                  <a:srgbClr val="000000"/>
                </a:solidFill>
                <a:latin typeface="Times New Roman" panose="02020603050405020304" pitchFamily="18" charset="0"/>
              </a:rPr>
              <a:t>ω</a:t>
            </a:r>
            <a:r>
              <a:rPr lang="el-GR" altLang="zh-CN" sz="2400" baseline="-25000" dirty="0" smtClean="0">
                <a:solidFill>
                  <a:srgbClr val="000000"/>
                </a:solidFill>
                <a:latin typeface="Times New Roman" panose="02020603050405020304" pitchFamily="18" charset="0"/>
              </a:rPr>
              <a:t>2</a:t>
            </a:r>
            <a:r>
              <a:rPr lang="zh-CN" altLang="en-US" sz="2400" dirty="0" smtClean="0">
                <a:solidFill>
                  <a:srgbClr val="000000"/>
                </a:solidFill>
                <a:latin typeface="Times New Roman" panose="02020603050405020304" pitchFamily="18" charset="0"/>
              </a:rPr>
              <a:t>表示未患病，</a:t>
            </a:r>
            <a:endParaRPr lang="zh-CN" altLang="en-US" sz="2400" dirty="0">
              <a:solidFill>
                <a:srgbClr val="000000"/>
              </a:solidFill>
              <a:latin typeface="Times New Roman" panose="02020603050405020304" pitchFamily="18" charset="0"/>
            </a:endParaRPr>
          </a:p>
        </p:txBody>
      </p:sp>
      <p:sp>
        <p:nvSpPr>
          <p:cNvPr id="12340" name="Rectangle 52"/>
          <p:cNvSpPr>
            <a:spLocks noChangeArrowheads="1"/>
          </p:cNvSpPr>
          <p:nvPr/>
        </p:nvSpPr>
        <p:spPr bwMode="auto">
          <a:xfrm>
            <a:off x="804863" y="1072873"/>
            <a:ext cx="5280911" cy="556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indent="30480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pPr>
            <a:r>
              <a:rPr lang="en-US" altLang="zh-CN" sz="2400" i="1" dirty="0">
                <a:solidFill>
                  <a:srgbClr val="000000"/>
                </a:solidFill>
                <a:latin typeface="Times New Roman" panose="02020603050405020304" pitchFamily="18" charset="0"/>
              </a:rPr>
              <a:t>P</a:t>
            </a:r>
            <a:r>
              <a:rPr lang="en-US" altLang="zh-CN" sz="2400" dirty="0">
                <a:solidFill>
                  <a:srgbClr val="000000"/>
                </a:solidFill>
                <a:latin typeface="Times New Roman" panose="02020603050405020304" pitchFamily="18" charset="0"/>
              </a:rPr>
              <a:t>(</a:t>
            </a:r>
            <a:r>
              <a:rPr lang="el-GR" altLang="zh-CN" sz="2400" i="1" dirty="0">
                <a:solidFill>
                  <a:srgbClr val="000000"/>
                </a:solidFill>
                <a:latin typeface="Times New Roman" panose="02020603050405020304" pitchFamily="18" charset="0"/>
              </a:rPr>
              <a:t>ω</a:t>
            </a:r>
            <a:r>
              <a:rPr lang="el-GR" altLang="zh-CN" sz="2400" baseline="-25000" dirty="0">
                <a:solidFill>
                  <a:srgbClr val="000000"/>
                </a:solidFill>
                <a:latin typeface="Times New Roman" panose="02020603050405020304" pitchFamily="18" charset="0"/>
              </a:rPr>
              <a:t>2</a:t>
            </a:r>
            <a:r>
              <a:rPr lang="en-US" altLang="zh-CN" sz="2400" dirty="0" smtClean="0">
                <a:solidFill>
                  <a:srgbClr val="000000"/>
                </a:solidFill>
                <a:latin typeface="Times New Roman" panose="02020603050405020304" pitchFamily="18" charset="0"/>
              </a:rPr>
              <a:t>) </a:t>
            </a:r>
            <a:r>
              <a:rPr lang="zh-CN" altLang="en-US" sz="2400" dirty="0" smtClean="0">
                <a:solidFill>
                  <a:srgbClr val="000000"/>
                </a:solidFill>
                <a:latin typeface="宋体" panose="02010600030101010101" pitchFamily="2" charset="-122"/>
              </a:rPr>
              <a:t>表示</a:t>
            </a:r>
            <a:r>
              <a:rPr lang="zh-CN" altLang="en-US" sz="2400" dirty="0">
                <a:solidFill>
                  <a:srgbClr val="000000"/>
                </a:solidFill>
                <a:latin typeface="Times New Roman" panose="02020603050405020304" pitchFamily="18" charset="0"/>
              </a:rPr>
              <a:t>该地区人无此病的概率。</a:t>
            </a:r>
          </a:p>
        </p:txBody>
      </p:sp>
      <p:sp>
        <p:nvSpPr>
          <p:cNvPr id="12347" name="Rectangle 59"/>
          <p:cNvSpPr>
            <a:spLocks noChangeArrowheads="1"/>
          </p:cNvSpPr>
          <p:nvPr/>
        </p:nvSpPr>
        <p:spPr bwMode="auto">
          <a:xfrm>
            <a:off x="419100" y="615396"/>
            <a:ext cx="6281184" cy="556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pPr>
              <a:lnSpc>
                <a:spcPct val="125000"/>
              </a:lnSpc>
            </a:pPr>
            <a:r>
              <a:rPr lang="zh-CN" altLang="en-US" sz="2400" dirty="0">
                <a:solidFill>
                  <a:srgbClr val="000000"/>
                </a:solidFill>
                <a:latin typeface="Times New Roman" panose="02020603050405020304" pitchFamily="18" charset="0"/>
              </a:rPr>
              <a:t>则： </a:t>
            </a:r>
            <a:r>
              <a:rPr lang="en-US" altLang="zh-CN" sz="2400" i="1" dirty="0">
                <a:solidFill>
                  <a:srgbClr val="000000"/>
                </a:solidFill>
                <a:latin typeface="Times New Roman" panose="02020603050405020304" pitchFamily="18" charset="0"/>
              </a:rPr>
              <a:t>P</a:t>
            </a:r>
            <a:r>
              <a:rPr lang="en-US" altLang="zh-CN" sz="2400" dirty="0">
                <a:solidFill>
                  <a:srgbClr val="000000"/>
                </a:solidFill>
                <a:latin typeface="Times New Roman" panose="02020603050405020304" pitchFamily="18" charset="0"/>
              </a:rPr>
              <a:t>(</a:t>
            </a:r>
            <a:r>
              <a:rPr lang="el-GR" altLang="zh-CN" sz="2400" i="1" dirty="0">
                <a:solidFill>
                  <a:srgbClr val="000000"/>
                </a:solidFill>
                <a:latin typeface="Times New Roman" panose="02020603050405020304" pitchFamily="18" charset="0"/>
              </a:rPr>
              <a:t>ω</a:t>
            </a:r>
            <a:r>
              <a:rPr lang="el-GR" altLang="zh-CN" sz="2400" baseline="-25000" dirty="0">
                <a:solidFill>
                  <a:srgbClr val="000000"/>
                </a:solidFill>
                <a:latin typeface="Times New Roman" panose="02020603050405020304" pitchFamily="18" charset="0"/>
              </a:rPr>
              <a:t>1</a:t>
            </a:r>
            <a:r>
              <a:rPr lang="en-US" altLang="zh-CN" sz="2400" dirty="0" smtClean="0">
                <a:solidFill>
                  <a:srgbClr val="000000"/>
                </a:solidFill>
                <a:latin typeface="Times New Roman" panose="02020603050405020304" pitchFamily="18" charset="0"/>
              </a:rPr>
              <a:t>) </a:t>
            </a:r>
            <a:r>
              <a:rPr lang="zh-CN" altLang="en-US" sz="2400" dirty="0" smtClean="0">
                <a:solidFill>
                  <a:srgbClr val="000000"/>
                </a:solidFill>
                <a:latin typeface="Times New Roman" panose="02020603050405020304" pitchFamily="18" charset="0"/>
              </a:rPr>
              <a:t>表示</a:t>
            </a:r>
            <a:r>
              <a:rPr lang="zh-CN" altLang="en-US" sz="2400" dirty="0">
                <a:solidFill>
                  <a:srgbClr val="000000"/>
                </a:solidFill>
                <a:latin typeface="Times New Roman" panose="02020603050405020304" pitchFamily="18" charset="0"/>
              </a:rPr>
              <a:t>某地区的人患有此病的概率，</a:t>
            </a:r>
          </a:p>
        </p:txBody>
      </p:sp>
      <p:sp>
        <p:nvSpPr>
          <p:cNvPr id="12357" name="Rectangle 69"/>
          <p:cNvSpPr>
            <a:spLocks noChangeArrowheads="1"/>
          </p:cNvSpPr>
          <p:nvPr/>
        </p:nvSpPr>
        <p:spPr bwMode="auto">
          <a:xfrm>
            <a:off x="1914525" y="2562225"/>
            <a:ext cx="72294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nchorCtr="1">
            <a:spAutoFit/>
          </a:bodyPr>
          <a:lstStyle/>
          <a:p>
            <a:pPr>
              <a:lnSpc>
                <a:spcPct val="125000"/>
              </a:lnSpc>
            </a:pPr>
            <a:r>
              <a:rPr lang="en-US" altLang="zh-CN" sz="2400" i="1" dirty="0">
                <a:solidFill>
                  <a:srgbClr val="000000"/>
                </a:solidFill>
                <a:latin typeface="Times New Roman" panose="02020603050405020304" pitchFamily="18" charset="0"/>
              </a:rPr>
              <a:t>P</a:t>
            </a:r>
            <a:r>
              <a:rPr lang="en-US" altLang="zh-CN" sz="2400"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X</a:t>
            </a:r>
            <a:r>
              <a:rPr lang="en-US" altLang="zh-CN" sz="2400" i="1" dirty="0">
                <a:solidFill>
                  <a:srgbClr val="000000"/>
                </a:solidFill>
                <a:latin typeface="Times New Roman" panose="02020603050405020304" pitchFamily="18" charset="0"/>
              </a:rPr>
              <a:t> </a:t>
            </a:r>
            <a:r>
              <a:rPr lang="en-US" altLang="zh-CN" sz="2400" dirty="0">
                <a:solidFill>
                  <a:srgbClr val="000000"/>
                </a:solidFill>
                <a:latin typeface="Times New Roman" panose="02020603050405020304" pitchFamily="18" charset="0"/>
              </a:rPr>
              <a:t>|</a:t>
            </a:r>
            <a:r>
              <a:rPr lang="el-GR" altLang="zh-CN" sz="2400" i="1" dirty="0">
                <a:solidFill>
                  <a:srgbClr val="000000"/>
                </a:solidFill>
                <a:latin typeface="Times New Roman" panose="02020603050405020304" pitchFamily="18" charset="0"/>
              </a:rPr>
              <a:t>ω</a:t>
            </a:r>
            <a:r>
              <a:rPr lang="el-GR" altLang="zh-CN" sz="2400" baseline="-25000" dirty="0">
                <a:solidFill>
                  <a:srgbClr val="000000"/>
                </a:solidFill>
                <a:latin typeface="Times New Roman" panose="02020603050405020304" pitchFamily="18" charset="0"/>
              </a:rPr>
              <a:t>2</a:t>
            </a:r>
            <a:r>
              <a:rPr lang="en-US" altLang="zh-CN" sz="2400" dirty="0">
                <a:solidFill>
                  <a:srgbClr val="000000"/>
                </a:solidFill>
                <a:latin typeface="Times New Roman" panose="02020603050405020304" pitchFamily="18" charset="0"/>
              </a:rPr>
              <a:t>) </a:t>
            </a:r>
            <a:r>
              <a:rPr lang="zh-CN" altLang="en-US" sz="2400" dirty="0">
                <a:solidFill>
                  <a:srgbClr val="000000"/>
                </a:solidFill>
                <a:latin typeface="Times New Roman" panose="02020603050405020304" pitchFamily="18" charset="0"/>
              </a:rPr>
              <a:t>表示无病的人群做该试验时反应呈阳性</a:t>
            </a:r>
          </a:p>
          <a:p>
            <a:pPr>
              <a:lnSpc>
                <a:spcPct val="125000"/>
              </a:lnSpc>
            </a:pPr>
            <a:r>
              <a:rPr lang="zh-CN" altLang="en-US" sz="2400" dirty="0">
                <a:solidFill>
                  <a:srgbClr val="000000"/>
                </a:solidFill>
                <a:latin typeface="Times New Roman" panose="02020603050405020304" pitchFamily="18" charset="0"/>
              </a:rPr>
              <a:t>               </a:t>
            </a:r>
            <a:r>
              <a:rPr lang="en-US" altLang="zh-CN" sz="2400" dirty="0">
                <a:solidFill>
                  <a:srgbClr val="000000"/>
                </a:solidFill>
                <a:latin typeface="Times New Roman" panose="02020603050405020304" pitchFamily="18" charset="0"/>
              </a:rPr>
              <a:t>(</a:t>
            </a:r>
            <a:r>
              <a:rPr lang="zh-CN" altLang="en-US" sz="2400" dirty="0">
                <a:solidFill>
                  <a:srgbClr val="000000"/>
                </a:solidFill>
                <a:latin typeface="Times New Roman" panose="02020603050405020304" pitchFamily="18" charset="0"/>
              </a:rPr>
              <a:t>显示有病</a:t>
            </a:r>
            <a:r>
              <a:rPr lang="en-US" altLang="zh-CN" sz="2400" dirty="0">
                <a:solidFill>
                  <a:srgbClr val="000000"/>
                </a:solidFill>
                <a:latin typeface="Times New Roman" panose="02020603050405020304" pitchFamily="18" charset="0"/>
              </a:rPr>
              <a:t>)</a:t>
            </a:r>
            <a:r>
              <a:rPr lang="zh-CN" altLang="en-US" sz="2400" dirty="0">
                <a:solidFill>
                  <a:srgbClr val="000000"/>
                </a:solidFill>
                <a:latin typeface="Times New Roman" panose="02020603050405020304" pitchFamily="18" charset="0"/>
              </a:rPr>
              <a:t>的概率。</a:t>
            </a:r>
          </a:p>
        </p:txBody>
      </p:sp>
      <p:sp>
        <p:nvSpPr>
          <p:cNvPr id="12359" name="AutoShape 71" descr="小纸屑"/>
          <p:cNvSpPr>
            <a:spLocks noChangeArrowheads="1"/>
          </p:cNvSpPr>
          <p:nvPr/>
        </p:nvSpPr>
        <p:spPr bwMode="auto">
          <a:xfrm>
            <a:off x="292100" y="3568700"/>
            <a:ext cx="1714500" cy="825500"/>
          </a:xfrm>
          <a:prstGeom prst="wedgeEllipseCallout">
            <a:avLst>
              <a:gd name="adj1" fmla="val 46667"/>
              <a:gd name="adj2" fmla="val -74616"/>
            </a:avLst>
          </a:prstGeom>
          <a:pattFill prst="pct90">
            <a:fgClr>
              <a:schemeClr val="accent1"/>
            </a:fgClr>
            <a:bgClr>
              <a:schemeClr val="tx1"/>
            </a:bgClr>
          </a:pattFill>
          <a:ln w="9525">
            <a:solidFill>
              <a:srgbClr val="993300"/>
            </a:solidFill>
            <a:miter lim="800000"/>
          </a:ln>
          <a:effectLst/>
        </p:spPr>
        <p:txBody>
          <a:bodyPr lIns="90000" tIns="46800" rIns="90000" bIns="46800" anchor="b" anchorCtr="1"/>
          <a:lstStyle/>
          <a:p>
            <a:pPr algn="ctr"/>
            <a:endParaRPr lang="zh-CN" altLang="zh-CN" sz="2400">
              <a:solidFill>
                <a:srgbClr val="000000"/>
              </a:solidFill>
              <a:latin typeface="Times New Roman" panose="02020603050405020304" pitchFamily="18" charset="0"/>
            </a:endParaRPr>
          </a:p>
        </p:txBody>
      </p:sp>
      <p:sp>
        <p:nvSpPr>
          <p:cNvPr id="12355" name="Rectangle 67"/>
          <p:cNvSpPr>
            <a:spLocks noChangeArrowheads="1"/>
          </p:cNvSpPr>
          <p:nvPr/>
        </p:nvSpPr>
        <p:spPr bwMode="auto">
          <a:xfrm>
            <a:off x="450850" y="3663950"/>
            <a:ext cx="133191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pPr>
              <a:lnSpc>
                <a:spcPct val="125000"/>
              </a:lnSpc>
            </a:pPr>
            <a:r>
              <a:rPr lang="zh-CN" altLang="en-US" sz="2400">
                <a:solidFill>
                  <a:srgbClr val="000000"/>
                </a:solidFill>
                <a:latin typeface="Times New Roman" panose="02020603050405020304" pitchFamily="18" charset="0"/>
              </a:rPr>
              <a:t>值低 </a:t>
            </a:r>
            <a:r>
              <a:rPr lang="en-US" altLang="zh-CN" sz="2400" b="1">
                <a:solidFill>
                  <a:srgbClr val="000000"/>
                </a:solidFill>
                <a:latin typeface="Times New Roman" panose="02020603050405020304" pitchFamily="18" charset="0"/>
              </a:rPr>
              <a:t>/ </a:t>
            </a:r>
            <a:r>
              <a:rPr lang="zh-CN" altLang="en-US" sz="2400">
                <a:solidFill>
                  <a:srgbClr val="000000"/>
                </a:solidFill>
                <a:latin typeface="Times New Roman" panose="02020603050405020304" pitchFamily="18" charset="0"/>
              </a:rPr>
              <a:t>高</a:t>
            </a:r>
          </a:p>
        </p:txBody>
      </p:sp>
      <p:sp>
        <p:nvSpPr>
          <p:cNvPr id="12360" name="Rectangle 72"/>
          <p:cNvSpPr>
            <a:spLocks noChangeArrowheads="1"/>
          </p:cNvSpPr>
          <p:nvPr/>
        </p:nvSpPr>
        <p:spPr bwMode="auto">
          <a:xfrm>
            <a:off x="773113" y="3924300"/>
            <a:ext cx="485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r>
              <a:rPr lang="en-US" altLang="zh-CN" sz="2400" b="1">
                <a:solidFill>
                  <a:srgbClr val="CC0000"/>
                </a:solidFill>
                <a:latin typeface="Times New Roman" panose="02020603050405020304" pitchFamily="18" charset="0"/>
              </a:rPr>
              <a:t>√</a:t>
            </a:r>
          </a:p>
        </p:txBody>
      </p:sp>
      <p:sp>
        <p:nvSpPr>
          <p:cNvPr id="12363" name="AutoShape 75" descr="小纸屑"/>
          <p:cNvSpPr>
            <a:spLocks noChangeArrowheads="1"/>
          </p:cNvSpPr>
          <p:nvPr/>
        </p:nvSpPr>
        <p:spPr bwMode="auto">
          <a:xfrm>
            <a:off x="273050" y="4459288"/>
            <a:ext cx="1714500" cy="825500"/>
          </a:xfrm>
          <a:prstGeom prst="wedgeEllipseCallout">
            <a:avLst>
              <a:gd name="adj1" fmla="val 47130"/>
              <a:gd name="adj2" fmla="val 70000"/>
            </a:avLst>
          </a:prstGeom>
          <a:pattFill prst="pct90">
            <a:fgClr>
              <a:schemeClr val="accent1"/>
            </a:fgClr>
            <a:bgClr>
              <a:schemeClr val="tx1"/>
            </a:bgClr>
          </a:pattFill>
          <a:ln w="9525">
            <a:solidFill>
              <a:srgbClr val="993300"/>
            </a:solidFill>
            <a:miter lim="800000"/>
          </a:ln>
          <a:effectLst/>
        </p:spPr>
        <p:txBody>
          <a:bodyPr lIns="90000" tIns="46800" rIns="90000" bIns="46800" anchor="b" anchorCtr="1"/>
          <a:lstStyle/>
          <a:p>
            <a:pPr algn="ctr"/>
            <a:endParaRPr lang="zh-CN" altLang="zh-CN" sz="2400">
              <a:solidFill>
                <a:srgbClr val="000000"/>
              </a:solidFill>
              <a:latin typeface="Times New Roman" panose="02020603050405020304" pitchFamily="18" charset="0"/>
            </a:endParaRPr>
          </a:p>
        </p:txBody>
      </p:sp>
      <p:sp>
        <p:nvSpPr>
          <p:cNvPr id="12362" name="Rectangle 74"/>
          <p:cNvSpPr>
            <a:spLocks noChangeArrowheads="1"/>
          </p:cNvSpPr>
          <p:nvPr/>
        </p:nvSpPr>
        <p:spPr bwMode="auto">
          <a:xfrm>
            <a:off x="419100" y="4516438"/>
            <a:ext cx="133191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pPr>
              <a:lnSpc>
                <a:spcPct val="125000"/>
              </a:lnSpc>
            </a:pPr>
            <a:r>
              <a:rPr lang="zh-CN" altLang="en-US" sz="2400">
                <a:solidFill>
                  <a:srgbClr val="000000"/>
                </a:solidFill>
                <a:latin typeface="Times New Roman" panose="02020603050405020304" pitchFamily="18" charset="0"/>
              </a:rPr>
              <a:t>值低 </a:t>
            </a:r>
            <a:r>
              <a:rPr lang="en-US" altLang="zh-CN" sz="2400" b="1">
                <a:solidFill>
                  <a:srgbClr val="000000"/>
                </a:solidFill>
                <a:latin typeface="Times New Roman" panose="02020603050405020304" pitchFamily="18" charset="0"/>
              </a:rPr>
              <a:t>/ </a:t>
            </a:r>
            <a:r>
              <a:rPr lang="zh-CN" altLang="en-US" sz="2400">
                <a:solidFill>
                  <a:srgbClr val="000000"/>
                </a:solidFill>
                <a:latin typeface="Times New Roman" panose="02020603050405020304" pitchFamily="18" charset="0"/>
              </a:rPr>
              <a:t>高</a:t>
            </a:r>
          </a:p>
        </p:txBody>
      </p:sp>
      <p:sp>
        <p:nvSpPr>
          <p:cNvPr id="12364" name="Rectangle 76"/>
          <p:cNvSpPr>
            <a:spLocks noChangeArrowheads="1"/>
          </p:cNvSpPr>
          <p:nvPr/>
        </p:nvSpPr>
        <p:spPr bwMode="auto">
          <a:xfrm>
            <a:off x="1312863" y="4840288"/>
            <a:ext cx="485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r>
              <a:rPr lang="en-US" altLang="zh-CN" sz="2400" b="1">
                <a:solidFill>
                  <a:srgbClr val="CC0000"/>
                </a:solidFill>
                <a:latin typeface="Times New Roman" panose="02020603050405020304" pitchFamily="18" charset="0"/>
              </a:rPr>
              <a:t>√</a:t>
            </a:r>
          </a:p>
        </p:txBody>
      </p:sp>
      <p:sp>
        <p:nvSpPr>
          <p:cNvPr id="12368" name="Rectangle 80"/>
          <p:cNvSpPr>
            <a:spLocks noChangeArrowheads="1"/>
          </p:cNvSpPr>
          <p:nvPr/>
        </p:nvSpPr>
        <p:spPr bwMode="auto">
          <a:xfrm>
            <a:off x="1665288" y="4632325"/>
            <a:ext cx="747871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nchorCtr="1">
            <a:spAutoFit/>
          </a:bodyPr>
          <a:lstStyle/>
          <a:p>
            <a:pPr>
              <a:lnSpc>
                <a:spcPct val="125000"/>
              </a:lnSpc>
            </a:pPr>
            <a:r>
              <a:rPr lang="en-US" altLang="zh-CN" sz="2400" i="1">
                <a:solidFill>
                  <a:srgbClr val="000000"/>
                </a:solidFill>
                <a:latin typeface="Times New Roman" panose="02020603050405020304" pitchFamily="18" charset="0"/>
              </a:rPr>
              <a:t>P</a:t>
            </a:r>
            <a:r>
              <a:rPr lang="en-US" altLang="zh-CN" sz="2400">
                <a:solidFill>
                  <a:srgbClr val="000000"/>
                </a:solidFill>
                <a:latin typeface="Times New Roman" panose="02020603050405020304" pitchFamily="18" charset="0"/>
              </a:rPr>
              <a:t>(</a:t>
            </a:r>
            <a:r>
              <a:rPr lang="en-US" altLang="zh-CN" sz="2400" b="1" i="1">
                <a:solidFill>
                  <a:srgbClr val="000000"/>
                </a:solidFill>
                <a:latin typeface="Times New Roman" panose="02020603050405020304" pitchFamily="18" charset="0"/>
              </a:rPr>
              <a:t>X </a:t>
            </a:r>
            <a:r>
              <a:rPr lang="en-US" altLang="zh-CN" sz="2400">
                <a:solidFill>
                  <a:srgbClr val="000000"/>
                </a:solidFill>
                <a:latin typeface="Times New Roman" panose="02020603050405020304" pitchFamily="18" charset="0"/>
              </a:rPr>
              <a:t>|</a:t>
            </a:r>
            <a:r>
              <a:rPr lang="el-GR" altLang="zh-CN" sz="2400" i="1">
                <a:solidFill>
                  <a:srgbClr val="000000"/>
                </a:solidFill>
                <a:latin typeface="Times New Roman" panose="02020603050405020304" pitchFamily="18" charset="0"/>
              </a:rPr>
              <a:t>ω</a:t>
            </a:r>
            <a:r>
              <a:rPr lang="el-GR" altLang="zh-CN" sz="2400" baseline="-25000">
                <a:solidFill>
                  <a:srgbClr val="000000"/>
                </a:solidFill>
                <a:latin typeface="Times New Roman" panose="02020603050405020304" pitchFamily="18" charset="0"/>
              </a:rPr>
              <a:t>1</a:t>
            </a:r>
            <a:r>
              <a:rPr lang="en-US" altLang="zh-CN" sz="2400">
                <a:solidFill>
                  <a:srgbClr val="000000"/>
                </a:solidFill>
                <a:latin typeface="Times New Roman" panose="02020603050405020304" pitchFamily="18" charset="0"/>
              </a:rPr>
              <a:t>) </a:t>
            </a:r>
            <a:r>
              <a:rPr lang="zh-CN" altLang="en-US" sz="2400">
                <a:solidFill>
                  <a:srgbClr val="000000"/>
                </a:solidFill>
                <a:latin typeface="Times New Roman" panose="02020603050405020304" pitchFamily="18" charset="0"/>
              </a:rPr>
              <a:t>表示患病人群做该试验时反应呈阳性的</a:t>
            </a:r>
          </a:p>
          <a:p>
            <a:pPr>
              <a:lnSpc>
                <a:spcPct val="125000"/>
              </a:lnSpc>
            </a:pPr>
            <a:r>
              <a:rPr lang="zh-CN" altLang="en-US" sz="2400">
                <a:solidFill>
                  <a:srgbClr val="000000"/>
                </a:solidFill>
                <a:latin typeface="Times New Roman" panose="02020603050405020304" pitchFamily="18" charset="0"/>
              </a:rPr>
              <a:t>                概率。</a:t>
            </a:r>
          </a:p>
        </p:txBody>
      </p:sp>
      <p:sp>
        <p:nvSpPr>
          <p:cNvPr id="12369" name="Rectangle 81"/>
          <p:cNvSpPr>
            <a:spLocks noChangeArrowheads="1"/>
          </p:cNvSpPr>
          <p:nvPr/>
        </p:nvSpPr>
        <p:spPr bwMode="auto">
          <a:xfrm>
            <a:off x="1905000" y="5573456"/>
            <a:ext cx="7267575" cy="101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nchorCtr="1">
            <a:spAutoFit/>
          </a:bodyPr>
          <a:lstStyle/>
          <a:p>
            <a:pPr>
              <a:lnSpc>
                <a:spcPct val="125000"/>
              </a:lnSpc>
            </a:pPr>
            <a:r>
              <a:rPr lang="en-US" altLang="zh-CN" sz="2400" i="1" dirty="0">
                <a:solidFill>
                  <a:srgbClr val="000000"/>
                </a:solidFill>
                <a:latin typeface="Times New Roman" panose="02020603050405020304" pitchFamily="18" charset="0"/>
              </a:rPr>
              <a:t>P</a:t>
            </a:r>
            <a:r>
              <a:rPr lang="en-US" altLang="zh-CN" sz="2400" dirty="0">
                <a:solidFill>
                  <a:srgbClr val="000000"/>
                </a:solidFill>
                <a:latin typeface="Times New Roman" panose="02020603050405020304" pitchFamily="18" charset="0"/>
              </a:rPr>
              <a:t>(</a:t>
            </a:r>
            <a:r>
              <a:rPr lang="el-GR" altLang="zh-CN" sz="2400" i="1" dirty="0">
                <a:solidFill>
                  <a:srgbClr val="000000"/>
                </a:solidFill>
                <a:latin typeface="Times New Roman" panose="02020603050405020304" pitchFamily="18" charset="0"/>
              </a:rPr>
              <a:t>ω</a:t>
            </a:r>
            <a:r>
              <a:rPr lang="en-US" altLang="zh-CN" sz="2400" baseline="-25000" dirty="0">
                <a:solidFill>
                  <a:srgbClr val="000000"/>
                </a:solidFill>
                <a:latin typeface="Times New Roman" panose="02020603050405020304" pitchFamily="18" charset="0"/>
              </a:rPr>
              <a:t>1</a:t>
            </a:r>
            <a:r>
              <a:rPr lang="en-US" altLang="zh-CN" sz="2400" dirty="0">
                <a:solidFill>
                  <a:srgbClr val="000000"/>
                </a:solidFill>
                <a:latin typeface="Times New Roman" panose="02020603050405020304" pitchFamily="18" charset="0"/>
              </a:rPr>
              <a:t>| </a:t>
            </a:r>
            <a:r>
              <a:rPr lang="en-US" altLang="zh-CN" sz="2400" b="1" i="1" dirty="0">
                <a:solidFill>
                  <a:srgbClr val="000000"/>
                </a:solidFill>
                <a:latin typeface="Times New Roman" panose="02020603050405020304" pitchFamily="18" charset="0"/>
              </a:rPr>
              <a:t>X</a:t>
            </a:r>
            <a:r>
              <a:rPr lang="en-US" altLang="zh-CN" sz="2400" dirty="0">
                <a:solidFill>
                  <a:srgbClr val="000000"/>
                </a:solidFill>
                <a:latin typeface="Times New Roman" panose="02020603050405020304" pitchFamily="18" charset="0"/>
              </a:rPr>
              <a:t>) </a:t>
            </a:r>
            <a:r>
              <a:rPr lang="zh-CN" altLang="en-US" sz="2400" dirty="0">
                <a:solidFill>
                  <a:srgbClr val="000000"/>
                </a:solidFill>
                <a:latin typeface="Times New Roman" panose="02020603050405020304" pitchFamily="18" charset="0"/>
              </a:rPr>
              <a:t>表示试验呈阳性的人中</a:t>
            </a:r>
            <a:r>
              <a:rPr lang="zh-CN" altLang="en-US" sz="2400" dirty="0" smtClean="0">
                <a:solidFill>
                  <a:srgbClr val="000000"/>
                </a:solidFill>
                <a:latin typeface="Times New Roman" panose="02020603050405020304" pitchFamily="18" charset="0"/>
              </a:rPr>
              <a:t>，根据计算得出的</a:t>
            </a:r>
            <a:endParaRPr lang="zh-CN" altLang="en-US" sz="2400" dirty="0">
              <a:solidFill>
                <a:srgbClr val="000000"/>
              </a:solidFill>
              <a:latin typeface="Times New Roman" panose="02020603050405020304" pitchFamily="18" charset="0"/>
            </a:endParaRPr>
          </a:p>
          <a:p>
            <a:pPr>
              <a:lnSpc>
                <a:spcPct val="125000"/>
              </a:lnSpc>
            </a:pPr>
            <a:r>
              <a:rPr lang="zh-CN" altLang="en-US" sz="2400" dirty="0">
                <a:solidFill>
                  <a:srgbClr val="000000"/>
                </a:solidFill>
                <a:latin typeface="Times New Roman" panose="02020603050405020304" pitchFamily="18" charset="0"/>
              </a:rPr>
              <a:t>                有病</a:t>
            </a:r>
            <a:r>
              <a:rPr lang="zh-CN" altLang="en-US" sz="2400" dirty="0" smtClean="0">
                <a:solidFill>
                  <a:srgbClr val="000000"/>
                </a:solidFill>
                <a:latin typeface="Times New Roman" panose="02020603050405020304" pitchFamily="18" charset="0"/>
              </a:rPr>
              <a:t>的</a:t>
            </a:r>
            <a:r>
              <a:rPr lang="zh-CN" altLang="en-US" sz="2400" dirty="0">
                <a:solidFill>
                  <a:srgbClr val="000000"/>
                </a:solidFill>
                <a:latin typeface="Times New Roman" panose="02020603050405020304" pitchFamily="18" charset="0"/>
              </a:rPr>
              <a:t>概率。</a:t>
            </a:r>
          </a:p>
        </p:txBody>
      </p:sp>
      <p:sp>
        <p:nvSpPr>
          <p:cNvPr id="12374" name="AutoShape 86"/>
          <p:cNvSpPr/>
          <p:nvPr/>
        </p:nvSpPr>
        <p:spPr bwMode="auto">
          <a:xfrm>
            <a:off x="2006600" y="2819400"/>
            <a:ext cx="241300" cy="1041400"/>
          </a:xfrm>
          <a:prstGeom prst="leftBrace">
            <a:avLst>
              <a:gd name="adj1" fmla="val 35965"/>
              <a:gd name="adj2" fmla="val 50000"/>
            </a:avLst>
          </a:prstGeom>
          <a:noFill/>
          <a:ln w="9525">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endParaRPr lang="zh-CN" altLang="en-US" sz="2400">
              <a:solidFill>
                <a:srgbClr val="000000"/>
              </a:solidFill>
              <a:latin typeface="Times New Roman" panose="02020603050405020304" pitchFamily="18" charset="0"/>
            </a:endParaRPr>
          </a:p>
        </p:txBody>
      </p:sp>
      <p:sp>
        <p:nvSpPr>
          <p:cNvPr id="12375" name="AutoShape 87"/>
          <p:cNvSpPr/>
          <p:nvPr/>
        </p:nvSpPr>
        <p:spPr bwMode="auto">
          <a:xfrm>
            <a:off x="1957388" y="4916488"/>
            <a:ext cx="241300" cy="1041400"/>
          </a:xfrm>
          <a:prstGeom prst="leftBrace">
            <a:avLst>
              <a:gd name="adj1" fmla="val 35965"/>
              <a:gd name="adj2" fmla="val 50000"/>
            </a:avLst>
          </a:prstGeom>
          <a:noFill/>
          <a:ln w="9525">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endParaRPr lang="zh-CN" altLang="en-US" sz="2400">
              <a:solidFill>
                <a:srgbClr val="000000"/>
              </a:solidFill>
              <a:latin typeface="Times New Roman" panose="02020603050405020304" pitchFamily="18" charset="0"/>
            </a:endParaRPr>
          </a:p>
        </p:txBody>
      </p:sp>
      <p:sp>
        <p:nvSpPr>
          <p:cNvPr id="12376" name="Rectangle 88"/>
          <p:cNvSpPr>
            <a:spLocks noChangeArrowheads="1"/>
          </p:cNvSpPr>
          <p:nvPr/>
        </p:nvSpPr>
        <p:spPr bwMode="auto">
          <a:xfrm>
            <a:off x="1624013" y="3746500"/>
            <a:ext cx="485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r>
              <a:rPr lang="zh-CN" altLang="en-US" sz="2400">
                <a:solidFill>
                  <a:srgbClr val="000000"/>
                </a:solidFill>
                <a:latin typeface="Times New Roman" panose="02020603050405020304" pitchFamily="18" charset="0"/>
              </a:rPr>
              <a:t>？</a:t>
            </a:r>
          </a:p>
        </p:txBody>
      </p:sp>
      <p:sp>
        <p:nvSpPr>
          <p:cNvPr id="12377" name="Rectangle 89"/>
          <p:cNvSpPr>
            <a:spLocks noChangeArrowheads="1"/>
          </p:cNvSpPr>
          <p:nvPr/>
        </p:nvSpPr>
        <p:spPr bwMode="auto">
          <a:xfrm>
            <a:off x="1547813" y="4610100"/>
            <a:ext cx="485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r>
              <a:rPr lang="zh-CN" altLang="en-US" sz="2400" dirty="0">
                <a:solidFill>
                  <a:srgbClr val="000000"/>
                </a:solidFill>
                <a:latin typeface="Times New Roman" panose="02020603050405020304" pitchFamily="18" charset="0"/>
              </a:rPr>
              <a:t>？</a:t>
            </a:r>
          </a:p>
        </p:txBody>
      </p:sp>
      <p:sp>
        <p:nvSpPr>
          <p:cNvPr id="12378" name="AutoShape 90"/>
          <p:cNvSpPr/>
          <p:nvPr/>
        </p:nvSpPr>
        <p:spPr bwMode="auto">
          <a:xfrm>
            <a:off x="6445250" y="871538"/>
            <a:ext cx="103188" cy="666750"/>
          </a:xfrm>
          <a:prstGeom prst="rightBrace">
            <a:avLst>
              <a:gd name="adj1" fmla="val 53846"/>
              <a:gd name="adj2" fmla="val 50000"/>
            </a:avLst>
          </a:prstGeom>
          <a:noFill/>
          <a:ln w="12700">
            <a:solidFill>
              <a:srgbClr val="993300"/>
            </a:solidFill>
            <a:round/>
          </a:ln>
          <a:effectLst/>
          <a:extLst>
            <a:ext uri="{909E8E84-426E-40DD-AFC4-6F175D3DCCD1}">
              <a14:hiddenFill xmlns:a14="http://schemas.microsoft.com/office/drawing/2010/main">
                <a:solidFill>
                  <a:srgbClr val="6600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endParaRPr lang="zh-CN" altLang="en-US" sz="2400">
              <a:solidFill>
                <a:srgbClr val="000000"/>
              </a:solidFill>
              <a:latin typeface="Times New Roman" panose="02020603050405020304" pitchFamily="18" charset="0"/>
            </a:endParaRPr>
          </a:p>
        </p:txBody>
      </p:sp>
      <p:sp>
        <p:nvSpPr>
          <p:cNvPr id="12379" name="Rectangle 91"/>
          <p:cNvSpPr>
            <a:spLocks noChangeArrowheads="1"/>
          </p:cNvSpPr>
          <p:nvPr/>
        </p:nvSpPr>
        <p:spPr bwMode="auto">
          <a:xfrm>
            <a:off x="6596063" y="774700"/>
            <a:ext cx="1400175" cy="822325"/>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pPr algn="ctr"/>
            <a:r>
              <a:rPr lang="zh-CN" altLang="en-US" sz="2400">
                <a:solidFill>
                  <a:srgbClr val="000000"/>
                </a:solidFill>
                <a:latin typeface="Times New Roman" panose="02020603050405020304" pitchFamily="18" charset="0"/>
              </a:rPr>
              <a:t>通过统计</a:t>
            </a:r>
          </a:p>
          <a:p>
            <a:pPr algn="ctr"/>
            <a:r>
              <a:rPr lang="zh-CN" altLang="en-US" sz="2400">
                <a:solidFill>
                  <a:srgbClr val="000000"/>
                </a:solidFill>
                <a:latin typeface="Times New Roman" panose="02020603050405020304" pitchFamily="18" charset="0"/>
              </a:rPr>
              <a:t>资料得到</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42"/>
                                        </p:tgtEl>
                                        <p:attrNameLst>
                                          <p:attrName>style.visibility</p:attrName>
                                        </p:attrNameLst>
                                      </p:cBhvr>
                                      <p:to>
                                        <p:strVal val="visible"/>
                                      </p:to>
                                    </p:set>
                                    <p:animEffect transition="in" filter="fade">
                                      <p:cBhvr>
                                        <p:cTn id="7" dur="500"/>
                                        <p:tgtEl>
                                          <p:spTgt spid="123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57"/>
                                        </p:tgtEl>
                                        <p:attrNameLst>
                                          <p:attrName>style.visibility</p:attrName>
                                        </p:attrNameLst>
                                      </p:cBhvr>
                                      <p:to>
                                        <p:strVal val="visible"/>
                                      </p:to>
                                    </p:set>
                                    <p:animEffect transition="in" filter="fade">
                                      <p:cBhvr>
                                        <p:cTn id="10" dur="500"/>
                                        <p:tgtEl>
                                          <p:spTgt spid="1235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74"/>
                                        </p:tgtEl>
                                        <p:attrNameLst>
                                          <p:attrName>style.visibility</p:attrName>
                                        </p:attrNameLst>
                                      </p:cBhvr>
                                      <p:to>
                                        <p:strVal val="visible"/>
                                      </p:to>
                                    </p:set>
                                    <p:animEffect transition="in" filter="fade">
                                      <p:cBhvr>
                                        <p:cTn id="13" dur="500"/>
                                        <p:tgtEl>
                                          <p:spTgt spid="1237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68"/>
                                        </p:tgtEl>
                                        <p:attrNameLst>
                                          <p:attrName>style.visibility</p:attrName>
                                        </p:attrNameLst>
                                      </p:cBhvr>
                                      <p:to>
                                        <p:strVal val="visible"/>
                                      </p:to>
                                    </p:set>
                                    <p:animEffect transition="in" filter="fade">
                                      <p:cBhvr>
                                        <p:cTn id="18" dur="500"/>
                                        <p:tgtEl>
                                          <p:spTgt spid="1236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69"/>
                                        </p:tgtEl>
                                        <p:attrNameLst>
                                          <p:attrName>style.visibility</p:attrName>
                                        </p:attrNameLst>
                                      </p:cBhvr>
                                      <p:to>
                                        <p:strVal val="visible"/>
                                      </p:to>
                                    </p:set>
                                    <p:animEffect transition="in" filter="fade">
                                      <p:cBhvr>
                                        <p:cTn id="21" dur="500"/>
                                        <p:tgtEl>
                                          <p:spTgt spid="1236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75"/>
                                        </p:tgtEl>
                                        <p:attrNameLst>
                                          <p:attrName>style.visibility</p:attrName>
                                        </p:attrNameLst>
                                      </p:cBhvr>
                                      <p:to>
                                        <p:strVal val="visible"/>
                                      </p:to>
                                    </p:set>
                                    <p:animEffect transition="in" filter="fade">
                                      <p:cBhvr>
                                        <p:cTn id="24" dur="500"/>
                                        <p:tgtEl>
                                          <p:spTgt spid="1237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359"/>
                                        </p:tgtEl>
                                        <p:attrNameLst>
                                          <p:attrName>style.visibility</p:attrName>
                                        </p:attrNameLst>
                                      </p:cBhvr>
                                      <p:to>
                                        <p:strVal val="visible"/>
                                      </p:to>
                                    </p:set>
                                    <p:animEffect transition="in" filter="fade">
                                      <p:cBhvr>
                                        <p:cTn id="29" dur="500"/>
                                        <p:tgtEl>
                                          <p:spTgt spid="1235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355">
                                            <p:txEl>
                                              <p:pRg st="0" end="0"/>
                                            </p:txEl>
                                          </p:spTgt>
                                        </p:tgtEl>
                                        <p:attrNameLst>
                                          <p:attrName>style.visibility</p:attrName>
                                        </p:attrNameLst>
                                      </p:cBhvr>
                                      <p:to>
                                        <p:strVal val="visible"/>
                                      </p:to>
                                    </p:set>
                                    <p:animEffect transition="in" filter="fade">
                                      <p:cBhvr>
                                        <p:cTn id="32" dur="500"/>
                                        <p:tgtEl>
                                          <p:spTgt spid="12355">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363"/>
                                        </p:tgtEl>
                                        <p:attrNameLst>
                                          <p:attrName>style.visibility</p:attrName>
                                        </p:attrNameLst>
                                      </p:cBhvr>
                                      <p:to>
                                        <p:strVal val="visible"/>
                                      </p:to>
                                    </p:set>
                                    <p:animEffect transition="in" filter="fade">
                                      <p:cBhvr>
                                        <p:cTn id="35" dur="500"/>
                                        <p:tgtEl>
                                          <p:spTgt spid="1236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362"/>
                                        </p:tgtEl>
                                        <p:attrNameLst>
                                          <p:attrName>style.visibility</p:attrName>
                                        </p:attrNameLst>
                                      </p:cBhvr>
                                      <p:to>
                                        <p:strVal val="visible"/>
                                      </p:to>
                                    </p:set>
                                    <p:animEffect transition="in" filter="fade">
                                      <p:cBhvr>
                                        <p:cTn id="38" dur="500"/>
                                        <p:tgtEl>
                                          <p:spTgt spid="1236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376"/>
                                        </p:tgtEl>
                                        <p:attrNameLst>
                                          <p:attrName>style.visibility</p:attrName>
                                        </p:attrNameLst>
                                      </p:cBhvr>
                                      <p:to>
                                        <p:strVal val="visible"/>
                                      </p:to>
                                    </p:set>
                                    <p:animEffect transition="in" filter="fade">
                                      <p:cBhvr>
                                        <p:cTn id="41" dur="500"/>
                                        <p:tgtEl>
                                          <p:spTgt spid="1237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377"/>
                                        </p:tgtEl>
                                        <p:attrNameLst>
                                          <p:attrName>style.visibility</p:attrName>
                                        </p:attrNameLst>
                                      </p:cBhvr>
                                      <p:to>
                                        <p:strVal val="visible"/>
                                      </p:to>
                                    </p:set>
                                    <p:animEffect transition="in" filter="fade">
                                      <p:cBhvr>
                                        <p:cTn id="44" dur="500"/>
                                        <p:tgtEl>
                                          <p:spTgt spid="12377"/>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2" nodeType="clickEffect">
                                  <p:stCondLst>
                                    <p:cond delay="0"/>
                                  </p:stCondLst>
                                  <p:childTnLst>
                                    <p:set>
                                      <p:cBhvr>
                                        <p:cTn id="48" dur="1" fill="hold">
                                          <p:stCondLst>
                                            <p:cond delay="0"/>
                                          </p:stCondLst>
                                        </p:cTn>
                                        <p:tgtEl>
                                          <p:spTgt spid="12360"/>
                                        </p:tgtEl>
                                        <p:attrNameLst>
                                          <p:attrName>style.visibility</p:attrName>
                                        </p:attrNameLst>
                                      </p:cBhvr>
                                      <p:to>
                                        <p:strVal val="visible"/>
                                      </p:to>
                                    </p:set>
                                  </p:childTnLst>
                                </p:cTn>
                              </p:par>
                              <p:par>
                                <p:cTn id="49" presetID="10" presetClass="exit" presetSubtype="0" fill="hold" grpId="1" nodeType="withEffect">
                                  <p:stCondLst>
                                    <p:cond delay="0"/>
                                  </p:stCondLst>
                                  <p:childTnLst>
                                    <p:animEffect transition="out" filter="fade">
                                      <p:cBhvr>
                                        <p:cTn id="50" dur="500"/>
                                        <p:tgtEl>
                                          <p:spTgt spid="12376"/>
                                        </p:tgtEl>
                                      </p:cBhvr>
                                    </p:animEffect>
                                    <p:set>
                                      <p:cBhvr>
                                        <p:cTn id="51" dur="1" fill="hold">
                                          <p:stCondLst>
                                            <p:cond delay="499"/>
                                          </p:stCondLst>
                                        </p:cTn>
                                        <p:tgtEl>
                                          <p:spTgt spid="12376"/>
                                        </p:tgtEl>
                                        <p:attrNameLst>
                                          <p:attrName>style.visibility</p:attrName>
                                        </p:attrNameLst>
                                      </p:cBhvr>
                                      <p:to>
                                        <p:strVal val="hidden"/>
                                      </p:to>
                                    </p:set>
                                  </p:childTnLst>
                                </p:cTn>
                              </p:par>
                              <p:par>
                                <p:cTn id="52" presetID="26" presetClass="emph" presetSubtype="0" fill="hold" grpId="0" nodeType="withEffect">
                                  <p:stCondLst>
                                    <p:cond delay="0"/>
                                  </p:stCondLst>
                                  <p:childTnLst>
                                    <p:animEffect transition="out" filter="fade">
                                      <p:cBhvr>
                                        <p:cTn id="53" dur="500" tmFilter="0, 0; .2, .5; .8, .5; 1, 0"/>
                                        <p:tgtEl>
                                          <p:spTgt spid="12360"/>
                                        </p:tgtEl>
                                      </p:cBhvr>
                                    </p:animEffect>
                                    <p:animScale>
                                      <p:cBhvr>
                                        <p:cTn id="54" dur="250" autoRev="1" fill="hold"/>
                                        <p:tgtEl>
                                          <p:spTgt spid="12360"/>
                                        </p:tgtEl>
                                      </p:cBhvr>
                                      <p:by x="105000" y="105000"/>
                                    </p:animScale>
                                  </p:childTnLst>
                                </p:cTn>
                              </p:par>
                            </p:childTnLst>
                          </p:cTn>
                        </p:par>
                        <p:par>
                          <p:cTn id="55" fill="hold">
                            <p:stCondLst>
                              <p:cond delay="0"/>
                            </p:stCondLst>
                            <p:childTnLst>
                              <p:par>
                                <p:cTn id="56" presetID="26" presetClass="emph" presetSubtype="0" fill="hold" grpId="1" nodeType="afterEffect">
                                  <p:stCondLst>
                                    <p:cond delay="0"/>
                                  </p:stCondLst>
                                  <p:childTnLst>
                                    <p:animEffect transition="out" filter="fade">
                                      <p:cBhvr>
                                        <p:cTn id="57" dur="500" tmFilter="0, 0; .2, .5; .8, .5; 1, 0"/>
                                        <p:tgtEl>
                                          <p:spTgt spid="12360"/>
                                        </p:tgtEl>
                                      </p:cBhvr>
                                    </p:animEffect>
                                    <p:animScale>
                                      <p:cBhvr>
                                        <p:cTn id="58" dur="250" autoRev="1" fill="hold"/>
                                        <p:tgtEl>
                                          <p:spTgt spid="12360"/>
                                        </p:tgtEl>
                                      </p:cBhvr>
                                      <p:by x="105000" y="105000"/>
                                    </p:animScale>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2" nodeType="clickEffect">
                                  <p:stCondLst>
                                    <p:cond delay="0"/>
                                  </p:stCondLst>
                                  <p:childTnLst>
                                    <p:set>
                                      <p:cBhvr>
                                        <p:cTn id="62" dur="1" fill="hold">
                                          <p:stCondLst>
                                            <p:cond delay="0"/>
                                          </p:stCondLst>
                                        </p:cTn>
                                        <p:tgtEl>
                                          <p:spTgt spid="12364"/>
                                        </p:tgtEl>
                                        <p:attrNameLst>
                                          <p:attrName>style.visibility</p:attrName>
                                        </p:attrNameLst>
                                      </p:cBhvr>
                                      <p:to>
                                        <p:strVal val="visible"/>
                                      </p:to>
                                    </p:set>
                                  </p:childTnLst>
                                </p:cTn>
                              </p:par>
                              <p:par>
                                <p:cTn id="63" presetID="10" presetClass="exit" presetSubtype="0" fill="hold" grpId="1" nodeType="withEffect">
                                  <p:stCondLst>
                                    <p:cond delay="0"/>
                                  </p:stCondLst>
                                  <p:childTnLst>
                                    <p:animEffect transition="out" filter="fade">
                                      <p:cBhvr>
                                        <p:cTn id="64" dur="500"/>
                                        <p:tgtEl>
                                          <p:spTgt spid="12377"/>
                                        </p:tgtEl>
                                      </p:cBhvr>
                                    </p:animEffect>
                                    <p:set>
                                      <p:cBhvr>
                                        <p:cTn id="65" dur="1" fill="hold">
                                          <p:stCondLst>
                                            <p:cond delay="499"/>
                                          </p:stCondLst>
                                        </p:cTn>
                                        <p:tgtEl>
                                          <p:spTgt spid="12377"/>
                                        </p:tgtEl>
                                        <p:attrNameLst>
                                          <p:attrName>style.visibility</p:attrName>
                                        </p:attrNameLst>
                                      </p:cBhvr>
                                      <p:to>
                                        <p:strVal val="hidden"/>
                                      </p:to>
                                    </p:set>
                                  </p:childTnLst>
                                </p:cTn>
                              </p:par>
                              <p:par>
                                <p:cTn id="66" presetID="26" presetClass="emph" presetSubtype="0" fill="hold" grpId="0" nodeType="withEffect">
                                  <p:stCondLst>
                                    <p:cond delay="0"/>
                                  </p:stCondLst>
                                  <p:childTnLst>
                                    <p:animEffect transition="out" filter="fade">
                                      <p:cBhvr>
                                        <p:cTn id="67" dur="500" tmFilter="0, 0; .2, .5; .8, .5; 1, 0"/>
                                        <p:tgtEl>
                                          <p:spTgt spid="12364"/>
                                        </p:tgtEl>
                                      </p:cBhvr>
                                    </p:animEffect>
                                    <p:animScale>
                                      <p:cBhvr>
                                        <p:cTn id="68" dur="250" autoRev="1" fill="hold"/>
                                        <p:tgtEl>
                                          <p:spTgt spid="12364"/>
                                        </p:tgtEl>
                                      </p:cBhvr>
                                      <p:by x="105000" y="105000"/>
                                    </p:animScale>
                                  </p:childTnLst>
                                </p:cTn>
                              </p:par>
                            </p:childTnLst>
                          </p:cTn>
                        </p:par>
                        <p:par>
                          <p:cTn id="69" fill="hold">
                            <p:stCondLst>
                              <p:cond delay="0"/>
                            </p:stCondLst>
                            <p:childTnLst>
                              <p:par>
                                <p:cTn id="70" presetID="26" presetClass="emph" presetSubtype="0" fill="hold" grpId="1" nodeType="afterEffect">
                                  <p:stCondLst>
                                    <p:cond delay="0"/>
                                  </p:stCondLst>
                                  <p:childTnLst>
                                    <p:animEffect transition="out" filter="fade">
                                      <p:cBhvr>
                                        <p:cTn id="71" dur="500" tmFilter="0, 0; .2, .5; .8, .5; 1, 0"/>
                                        <p:tgtEl>
                                          <p:spTgt spid="12364"/>
                                        </p:tgtEl>
                                      </p:cBhvr>
                                    </p:animEffect>
                                    <p:animScale>
                                      <p:cBhvr>
                                        <p:cTn id="72" dur="250" autoRev="1" fill="hold"/>
                                        <p:tgtEl>
                                          <p:spTgt spid="1236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42" grpId="0"/>
      <p:bldP spid="12357" grpId="0"/>
      <p:bldP spid="12359" grpId="0" animBg="1"/>
      <p:bldP spid="12355" grpId="0" build="allAtOnce"/>
      <p:bldP spid="12360" grpId="0"/>
      <p:bldP spid="12360" grpId="1"/>
      <p:bldP spid="12360" grpId="2"/>
      <p:bldP spid="12363" grpId="0" animBg="1"/>
      <p:bldP spid="12362" grpId="0"/>
      <p:bldP spid="12364" grpId="0"/>
      <p:bldP spid="12364" grpId="1"/>
      <p:bldP spid="12364" grpId="2"/>
      <p:bldP spid="12368" grpId="0"/>
      <p:bldP spid="12369" grpId="0"/>
      <p:bldP spid="12374" grpId="0" animBg="1"/>
      <p:bldP spid="12375" grpId="0" animBg="1"/>
      <p:bldP spid="12376" grpId="0"/>
      <p:bldP spid="12376" grpId="1"/>
      <p:bldP spid="12377" grpId="0"/>
      <p:bldP spid="12377" grpId="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9" name="Rectangle 11"/>
          <p:cNvSpPr>
            <a:spLocks noChangeArrowheads="1"/>
          </p:cNvSpPr>
          <p:nvPr/>
        </p:nvSpPr>
        <p:spPr bwMode="auto">
          <a:xfrm>
            <a:off x="490538" y="1231900"/>
            <a:ext cx="7905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cs typeface="Times New Roman" panose="02020603050405020304" pitchFamily="18" charset="0"/>
              </a:rPr>
              <a:t>式中</a:t>
            </a:r>
            <a:endParaRPr lang="zh-CN" altLang="en-US" sz="2400">
              <a:solidFill>
                <a:srgbClr val="000000"/>
              </a:solidFill>
              <a:latin typeface="Arial" panose="020B0604020202020204" pitchFamily="34" charset="0"/>
            </a:endParaRPr>
          </a:p>
        </p:txBody>
      </p:sp>
      <p:graphicFrame>
        <p:nvGraphicFramePr>
          <p:cNvPr id="160780" name="Object 12"/>
          <p:cNvGraphicFramePr>
            <a:graphicFrameLocks noChangeAspect="1"/>
          </p:cNvGraphicFramePr>
          <p:nvPr>
            <p:extLst/>
          </p:nvPr>
        </p:nvGraphicFramePr>
        <p:xfrm>
          <a:off x="1978025" y="1219200"/>
          <a:ext cx="4251325" cy="482600"/>
        </p:xfrm>
        <a:graphic>
          <a:graphicData uri="http://schemas.openxmlformats.org/presentationml/2006/ole">
            <mc:AlternateContent xmlns:mc="http://schemas.openxmlformats.org/markup-compatibility/2006">
              <mc:Choice xmlns:v="urn:schemas-microsoft-com:vml" Requires="v">
                <p:oleObj spid="_x0000_s68898" name="Equation" r:id="rId3" imgW="2095200" imgH="241200" progId="Equation.DSMT4">
                  <p:embed/>
                </p:oleObj>
              </mc:Choice>
              <mc:Fallback>
                <p:oleObj name="Equation" r:id="rId3" imgW="2095200" imgH="241200" progId="Equation.DSMT4">
                  <p:embed/>
                  <p:pic>
                    <p:nvPicPr>
                      <p:cNvPr id="160780" name="Object 12"/>
                      <p:cNvPicPr>
                        <a:picLocks noChangeAspect="1" noChangeArrowheads="1"/>
                      </p:cNvPicPr>
                      <p:nvPr/>
                    </p:nvPicPr>
                    <p:blipFill>
                      <a:blip r:embed="rId4"/>
                      <a:srcRect/>
                      <a:stretch>
                        <a:fillRect/>
                      </a:stretch>
                    </p:blipFill>
                    <p:spPr bwMode="auto">
                      <a:xfrm>
                        <a:off x="1978025" y="1219200"/>
                        <a:ext cx="4251325"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81" name="AutoShape 13"/>
          <p:cNvSpPr>
            <a:spLocks noChangeArrowheads="1"/>
          </p:cNvSpPr>
          <p:nvPr/>
        </p:nvSpPr>
        <p:spPr bwMode="auto">
          <a:xfrm>
            <a:off x="5926138" y="1690688"/>
            <a:ext cx="2178050" cy="758825"/>
          </a:xfrm>
          <a:prstGeom prst="wedgeRoundRectCallout">
            <a:avLst>
              <a:gd name="adj1" fmla="val -84620"/>
              <a:gd name="adj2" fmla="val -57741"/>
              <a:gd name="adj3" fmla="val 16667"/>
            </a:avLst>
          </a:prstGeom>
          <a:noFill/>
          <a:ln w="9525" algn="ctr">
            <a:solidFill>
              <a:srgbClr val="000000"/>
            </a:solidFill>
            <a:miter lim="800000"/>
            <a:headEnd/>
            <a:tailEnd/>
          </a:ln>
          <a:effectLst/>
          <a:extLst>
            <a:ext uri="{909E8E84-426E-40DD-AFC4-6F175D3DCCD1}">
              <a14:hiddenFill xmlns:a14="http://schemas.microsoft.com/office/drawing/2010/main">
                <a:solidFill>
                  <a:srgbClr val="6600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zh-CN" altLang="en-US" sz="2000">
                <a:solidFill>
                  <a:srgbClr val="000000"/>
                </a:solidFill>
                <a:latin typeface="Times New Roman" panose="02020603050405020304" pitchFamily="18" charset="0"/>
              </a:rPr>
              <a:t>除样本</a:t>
            </a:r>
            <a:r>
              <a:rPr lang="en-US" altLang="zh-CN" sz="2000" b="1" i="1">
                <a:solidFill>
                  <a:srgbClr val="000000"/>
                </a:solidFill>
                <a:latin typeface="Times New Roman" panose="02020603050405020304" pitchFamily="18" charset="0"/>
              </a:rPr>
              <a:t>X</a:t>
            </a:r>
            <a:r>
              <a:rPr lang="en-US" altLang="zh-CN" sz="2000" i="1" baseline="-25000">
                <a:solidFill>
                  <a:srgbClr val="000000"/>
                </a:solidFill>
                <a:latin typeface="Times New Roman" panose="02020603050405020304" pitchFamily="18" charset="0"/>
              </a:rPr>
              <a:t>N</a:t>
            </a:r>
            <a:r>
              <a:rPr lang="zh-CN" altLang="en-US" sz="2000">
                <a:solidFill>
                  <a:srgbClr val="000000"/>
                </a:solidFill>
                <a:latin typeface="Times New Roman" panose="02020603050405020304" pitchFamily="18" charset="0"/>
              </a:rPr>
              <a:t>以外</a:t>
            </a:r>
          </a:p>
          <a:p>
            <a:pPr algn="ctr"/>
            <a:r>
              <a:rPr lang="zh-CN" altLang="en-US" sz="2000">
                <a:solidFill>
                  <a:srgbClr val="000000"/>
                </a:solidFill>
                <a:latin typeface="Times New Roman" panose="02020603050405020304" pitchFamily="18" charset="0"/>
              </a:rPr>
              <a:t>其余样本的集合 </a:t>
            </a:r>
          </a:p>
        </p:txBody>
      </p:sp>
      <p:graphicFrame>
        <p:nvGraphicFramePr>
          <p:cNvPr id="160782" name="Object 14"/>
          <p:cNvGraphicFramePr>
            <a:graphicFrameLocks noChangeAspect="1"/>
          </p:cNvGraphicFramePr>
          <p:nvPr>
            <p:extLst/>
          </p:nvPr>
        </p:nvGraphicFramePr>
        <p:xfrm>
          <a:off x="2225675" y="144463"/>
          <a:ext cx="3638550" cy="914400"/>
        </p:xfrm>
        <a:graphic>
          <a:graphicData uri="http://schemas.openxmlformats.org/presentationml/2006/ole">
            <mc:AlternateContent xmlns:mc="http://schemas.openxmlformats.org/markup-compatibility/2006">
              <mc:Choice xmlns:v="urn:schemas-microsoft-com:vml" Requires="v">
                <p:oleObj spid="_x0000_s68899" name="Equation" r:id="rId5" imgW="2006280" imgH="507960" progId="Equation.DSMT4">
                  <p:embed/>
                </p:oleObj>
              </mc:Choice>
              <mc:Fallback>
                <p:oleObj name="Equation" r:id="rId5" imgW="2006280" imgH="507960" progId="Equation.DSMT4">
                  <p:embed/>
                  <p:pic>
                    <p:nvPicPr>
                      <p:cNvPr id="160782" name="Object 14"/>
                      <p:cNvPicPr>
                        <a:picLocks noChangeAspect="1" noChangeArrowheads="1"/>
                      </p:cNvPicPr>
                      <p:nvPr/>
                    </p:nvPicPr>
                    <p:blipFill>
                      <a:blip r:embed="rId6"/>
                      <a:srcRect/>
                      <a:stretch>
                        <a:fillRect/>
                      </a:stretch>
                    </p:blipFill>
                    <p:spPr bwMode="auto">
                      <a:xfrm>
                        <a:off x="2225675" y="144463"/>
                        <a:ext cx="363855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83" name="Rectangle 15"/>
          <p:cNvSpPr>
            <a:spLocks noChangeArrowheads="1"/>
          </p:cNvSpPr>
          <p:nvPr/>
        </p:nvSpPr>
        <p:spPr bwMode="auto">
          <a:xfrm>
            <a:off x="6484938" y="400050"/>
            <a:ext cx="14255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a:t>
            </a:r>
            <a:r>
              <a:rPr lang="en-US" altLang="zh-CN" sz="2400">
                <a:solidFill>
                  <a:srgbClr val="000000"/>
                </a:solidFill>
                <a:latin typeface="Times New Roman" panose="02020603050405020304" pitchFamily="18" charset="0"/>
              </a:rPr>
              <a:t>4-72</a:t>
            </a:r>
            <a:r>
              <a:rPr lang="zh-CN" altLang="en-US" sz="2400">
                <a:solidFill>
                  <a:srgbClr val="000000"/>
                </a:solidFill>
                <a:latin typeface="Times New Roman" panose="02020603050405020304" pitchFamily="18" charset="0"/>
              </a:rPr>
              <a:t>） </a:t>
            </a:r>
          </a:p>
        </p:txBody>
      </p:sp>
      <p:sp>
        <p:nvSpPr>
          <p:cNvPr id="160784" name="Line 16"/>
          <p:cNvSpPr>
            <a:spLocks noChangeShapeType="1"/>
          </p:cNvSpPr>
          <p:nvPr/>
        </p:nvSpPr>
        <p:spPr bwMode="auto">
          <a:xfrm>
            <a:off x="0" y="1074738"/>
            <a:ext cx="9144000" cy="0"/>
          </a:xfrm>
          <a:prstGeom prst="line">
            <a:avLst/>
          </a:prstGeom>
          <a:noFill/>
          <a:ln w="12700">
            <a:solidFill>
              <a:srgbClr val="99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nchorCtr="1">
            <a:spAutoFit/>
          </a:bodyPr>
          <a:lstStyle/>
          <a:p>
            <a:pPr algn="ctr"/>
            <a:endParaRPr lang="zh-CN" altLang="en-US" sz="2400">
              <a:solidFill>
                <a:srgbClr val="000000"/>
              </a:solidFill>
              <a:latin typeface="Times New Roman" panose="02020603050405020304" pitchFamily="18" charset="0"/>
            </a:endParaRPr>
          </a:p>
        </p:txBody>
      </p:sp>
      <p:sp>
        <p:nvSpPr>
          <p:cNvPr id="160785" name="Rectangle 17"/>
          <p:cNvSpPr>
            <a:spLocks noChangeArrowheads="1"/>
          </p:cNvSpPr>
          <p:nvPr/>
        </p:nvSpPr>
        <p:spPr bwMode="auto">
          <a:xfrm>
            <a:off x="6515100" y="1231900"/>
            <a:ext cx="14255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a:t>
            </a:r>
            <a:r>
              <a:rPr lang="en-US" altLang="zh-CN" sz="2400">
                <a:solidFill>
                  <a:srgbClr val="000000"/>
                </a:solidFill>
                <a:latin typeface="Times New Roman" panose="02020603050405020304" pitchFamily="18" charset="0"/>
              </a:rPr>
              <a:t>4-73</a:t>
            </a:r>
            <a:r>
              <a:rPr lang="zh-CN" altLang="en-US" sz="2400">
                <a:solidFill>
                  <a:srgbClr val="000000"/>
                </a:solidFill>
                <a:latin typeface="Times New Roman" panose="02020603050405020304" pitchFamily="18" charset="0"/>
              </a:rPr>
              <a:t>） </a:t>
            </a:r>
          </a:p>
        </p:txBody>
      </p:sp>
      <p:sp>
        <p:nvSpPr>
          <p:cNvPr id="160787" name="Rectangle 19"/>
          <p:cNvSpPr>
            <a:spLocks noChangeArrowheads="1"/>
          </p:cNvSpPr>
          <p:nvPr/>
        </p:nvSpPr>
        <p:spPr bwMode="auto">
          <a:xfrm>
            <a:off x="488950" y="1778000"/>
            <a:ext cx="44227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将（</a:t>
            </a:r>
            <a:r>
              <a:rPr lang="en-US" altLang="zh-CN" sz="2400">
                <a:solidFill>
                  <a:srgbClr val="000000"/>
                </a:solidFill>
                <a:latin typeface="Times New Roman" panose="02020603050405020304" pitchFamily="18" charset="0"/>
              </a:rPr>
              <a:t>4-73</a:t>
            </a:r>
            <a:r>
              <a:rPr lang="zh-CN" altLang="en-US" sz="2400">
                <a:solidFill>
                  <a:srgbClr val="000000"/>
                </a:solidFill>
                <a:latin typeface="Times New Roman" panose="02020603050405020304" pitchFamily="18" charset="0"/>
              </a:rPr>
              <a:t>）式代入（</a:t>
            </a:r>
            <a:r>
              <a:rPr lang="en-US" altLang="zh-CN" sz="2400">
                <a:solidFill>
                  <a:srgbClr val="000000"/>
                </a:solidFill>
                <a:latin typeface="Times New Roman" panose="02020603050405020304" pitchFamily="18" charset="0"/>
              </a:rPr>
              <a:t>4-72</a:t>
            </a:r>
            <a:r>
              <a:rPr lang="zh-CN" altLang="en-US" sz="2400">
                <a:solidFill>
                  <a:srgbClr val="000000"/>
                </a:solidFill>
                <a:latin typeface="Times New Roman" panose="02020603050405020304" pitchFamily="18" charset="0"/>
              </a:rPr>
              <a:t>）式得 </a:t>
            </a:r>
          </a:p>
        </p:txBody>
      </p:sp>
      <p:graphicFrame>
        <p:nvGraphicFramePr>
          <p:cNvPr id="160788" name="Object 20"/>
          <p:cNvGraphicFramePr>
            <a:graphicFrameLocks noChangeAspect="1"/>
          </p:cNvGraphicFramePr>
          <p:nvPr>
            <p:extLst/>
          </p:nvPr>
        </p:nvGraphicFramePr>
        <p:xfrm>
          <a:off x="1673225" y="2397125"/>
          <a:ext cx="5381625" cy="1095375"/>
        </p:xfrm>
        <a:graphic>
          <a:graphicData uri="http://schemas.openxmlformats.org/presentationml/2006/ole">
            <mc:AlternateContent xmlns:mc="http://schemas.openxmlformats.org/markup-compatibility/2006">
              <mc:Choice xmlns:v="urn:schemas-microsoft-com:vml" Requires="v">
                <p:oleObj spid="_x0000_s68900" name="Equation" r:id="rId7" imgW="2666880" imgH="545760" progId="Equation.DSMT4">
                  <p:embed/>
                </p:oleObj>
              </mc:Choice>
              <mc:Fallback>
                <p:oleObj name="Equation" r:id="rId7" imgW="2666880" imgH="545760" progId="Equation.DSMT4">
                  <p:embed/>
                  <p:pic>
                    <p:nvPicPr>
                      <p:cNvPr id="160788" name="Object 20"/>
                      <p:cNvPicPr>
                        <a:picLocks noChangeAspect="1" noChangeArrowheads="1"/>
                      </p:cNvPicPr>
                      <p:nvPr/>
                    </p:nvPicPr>
                    <p:blipFill>
                      <a:blip r:embed="rId8"/>
                      <a:srcRect/>
                      <a:stretch>
                        <a:fillRect/>
                      </a:stretch>
                    </p:blipFill>
                    <p:spPr bwMode="auto">
                      <a:xfrm>
                        <a:off x="1673225" y="2397125"/>
                        <a:ext cx="5381625" cy="1095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90" name="Rectangle 22"/>
          <p:cNvSpPr>
            <a:spLocks noChangeArrowheads="1"/>
          </p:cNvSpPr>
          <p:nvPr/>
        </p:nvSpPr>
        <p:spPr bwMode="auto">
          <a:xfrm>
            <a:off x="482600" y="3302000"/>
            <a:ext cx="14763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类似地， </a:t>
            </a:r>
          </a:p>
        </p:txBody>
      </p:sp>
      <p:graphicFrame>
        <p:nvGraphicFramePr>
          <p:cNvPr id="160791" name="Object 23"/>
          <p:cNvGraphicFramePr>
            <a:graphicFrameLocks noChangeAspect="1"/>
          </p:cNvGraphicFramePr>
          <p:nvPr>
            <p:extLst/>
          </p:nvPr>
        </p:nvGraphicFramePr>
        <p:xfrm>
          <a:off x="2159000" y="3709988"/>
          <a:ext cx="4843463" cy="561975"/>
        </p:xfrm>
        <a:graphic>
          <a:graphicData uri="http://schemas.openxmlformats.org/presentationml/2006/ole">
            <mc:AlternateContent xmlns:mc="http://schemas.openxmlformats.org/markup-compatibility/2006">
              <mc:Choice xmlns:v="urn:schemas-microsoft-com:vml" Requires="v">
                <p:oleObj spid="_x0000_s68901" name="Equation" r:id="rId9" imgW="2400120" imgH="279360" progId="Equation.DSMT4">
                  <p:embed/>
                </p:oleObj>
              </mc:Choice>
              <mc:Fallback>
                <p:oleObj name="Equation" r:id="rId9" imgW="2400120" imgH="279360" progId="Equation.DSMT4">
                  <p:embed/>
                  <p:pic>
                    <p:nvPicPr>
                      <p:cNvPr id="160791" name="Object 23"/>
                      <p:cNvPicPr>
                        <a:picLocks noChangeAspect="1" noChangeArrowheads="1"/>
                      </p:cNvPicPr>
                      <p:nvPr/>
                    </p:nvPicPr>
                    <p:blipFill>
                      <a:blip r:embed="rId10"/>
                      <a:srcRect/>
                      <a:stretch>
                        <a:fillRect/>
                      </a:stretch>
                    </p:blipFill>
                    <p:spPr bwMode="auto">
                      <a:xfrm>
                        <a:off x="2159000" y="3709988"/>
                        <a:ext cx="4843463"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94" name="Rectangle 26"/>
          <p:cNvSpPr>
            <a:spLocks noChangeArrowheads="1"/>
          </p:cNvSpPr>
          <p:nvPr/>
        </p:nvSpPr>
        <p:spPr bwMode="auto">
          <a:xfrm>
            <a:off x="7515225" y="2697163"/>
            <a:ext cx="14255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a:t>
            </a:r>
            <a:r>
              <a:rPr lang="en-US" altLang="zh-CN" sz="2400">
                <a:solidFill>
                  <a:srgbClr val="000000"/>
                </a:solidFill>
                <a:latin typeface="Times New Roman" panose="02020603050405020304" pitchFamily="18" charset="0"/>
              </a:rPr>
              <a:t>4-74</a:t>
            </a:r>
            <a:r>
              <a:rPr lang="zh-CN" altLang="en-US" sz="2400">
                <a:solidFill>
                  <a:srgbClr val="000000"/>
                </a:solidFill>
                <a:latin typeface="Times New Roman" panose="02020603050405020304" pitchFamily="18" charset="0"/>
              </a:rPr>
              <a:t>） </a:t>
            </a:r>
          </a:p>
        </p:txBody>
      </p:sp>
      <p:sp>
        <p:nvSpPr>
          <p:cNvPr id="160796" name="Rectangle 28"/>
          <p:cNvSpPr>
            <a:spLocks noChangeArrowheads="1"/>
          </p:cNvSpPr>
          <p:nvPr/>
        </p:nvSpPr>
        <p:spPr bwMode="auto">
          <a:xfrm>
            <a:off x="7543800" y="3703638"/>
            <a:ext cx="14255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a:t>
            </a:r>
            <a:r>
              <a:rPr lang="en-US" altLang="zh-CN" sz="2400">
                <a:solidFill>
                  <a:srgbClr val="000000"/>
                </a:solidFill>
                <a:latin typeface="Times New Roman" panose="02020603050405020304" pitchFamily="18" charset="0"/>
              </a:rPr>
              <a:t>4-75</a:t>
            </a:r>
            <a:r>
              <a:rPr lang="zh-CN" altLang="en-US" sz="2400">
                <a:solidFill>
                  <a:srgbClr val="000000"/>
                </a:solidFill>
                <a:latin typeface="Times New Roman" panose="02020603050405020304" pitchFamily="18" charset="0"/>
              </a:rPr>
              <a:t>） </a:t>
            </a:r>
          </a:p>
        </p:txBody>
      </p:sp>
      <p:sp>
        <p:nvSpPr>
          <p:cNvPr id="160797" name="Rectangle 29"/>
          <p:cNvSpPr>
            <a:spLocks noChangeArrowheads="1"/>
          </p:cNvSpPr>
          <p:nvPr/>
        </p:nvSpPr>
        <p:spPr bwMode="auto">
          <a:xfrm>
            <a:off x="469900" y="4361781"/>
            <a:ext cx="6696362" cy="463846"/>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dirty="0">
                <a:solidFill>
                  <a:srgbClr val="000000"/>
                </a:solidFill>
                <a:latin typeface="Times New Roman" panose="02020603050405020304" pitchFamily="18" charset="0"/>
              </a:rPr>
              <a:t>将（</a:t>
            </a:r>
            <a:r>
              <a:rPr lang="en-US" altLang="zh-CN" sz="2400" dirty="0">
                <a:solidFill>
                  <a:srgbClr val="000000"/>
                </a:solidFill>
                <a:latin typeface="Times New Roman" panose="02020603050405020304" pitchFamily="18" charset="0"/>
              </a:rPr>
              <a:t>4-75</a:t>
            </a:r>
            <a:r>
              <a:rPr lang="zh-CN" altLang="en-US" sz="2400" dirty="0">
                <a:solidFill>
                  <a:srgbClr val="000000"/>
                </a:solidFill>
                <a:latin typeface="Times New Roman" panose="02020603050405020304" pitchFamily="18" charset="0"/>
              </a:rPr>
              <a:t>）式代入（</a:t>
            </a:r>
            <a:r>
              <a:rPr lang="en-US" altLang="zh-CN" sz="2400" dirty="0">
                <a:solidFill>
                  <a:srgbClr val="000000"/>
                </a:solidFill>
                <a:latin typeface="Times New Roman" panose="02020603050405020304" pitchFamily="18" charset="0"/>
              </a:rPr>
              <a:t>4-74</a:t>
            </a:r>
            <a:r>
              <a:rPr lang="zh-CN" altLang="en-US" sz="2400" dirty="0">
                <a:solidFill>
                  <a:srgbClr val="000000"/>
                </a:solidFill>
                <a:latin typeface="Times New Roman" panose="02020603050405020304" pitchFamily="18" charset="0"/>
              </a:rPr>
              <a:t>）</a:t>
            </a:r>
            <a:r>
              <a:rPr lang="zh-CN" altLang="en-US" sz="2400" dirty="0" smtClean="0">
                <a:solidFill>
                  <a:srgbClr val="000000"/>
                </a:solidFill>
                <a:latin typeface="Times New Roman" panose="02020603050405020304" pitchFamily="18" charset="0"/>
              </a:rPr>
              <a:t>式，</a:t>
            </a:r>
            <a:r>
              <a:rPr lang="zh-CN" altLang="en-US" sz="2400" dirty="0" smtClean="0">
                <a:solidFill>
                  <a:srgbClr val="C00000"/>
                </a:solidFill>
                <a:latin typeface="Times New Roman" panose="02020603050405020304" pitchFamily="18" charset="0"/>
              </a:rPr>
              <a:t>消去                  </a:t>
            </a:r>
            <a:r>
              <a:rPr lang="zh-CN" altLang="en-US" sz="2400" dirty="0" smtClean="0">
                <a:solidFill>
                  <a:srgbClr val="000000"/>
                </a:solidFill>
                <a:latin typeface="Times New Roman" panose="02020603050405020304" pitchFamily="18" charset="0"/>
              </a:rPr>
              <a:t>得</a:t>
            </a:r>
            <a:endParaRPr lang="zh-CN" altLang="en-US" sz="2400" dirty="0">
              <a:solidFill>
                <a:srgbClr val="000000"/>
              </a:solidFill>
              <a:latin typeface="Times New Roman" panose="02020603050405020304" pitchFamily="18" charset="0"/>
            </a:endParaRPr>
          </a:p>
        </p:txBody>
      </p:sp>
      <p:graphicFrame>
        <p:nvGraphicFramePr>
          <p:cNvPr id="160798" name="Object 30"/>
          <p:cNvGraphicFramePr>
            <a:graphicFrameLocks noChangeAspect="1"/>
          </p:cNvGraphicFramePr>
          <p:nvPr>
            <p:extLst/>
          </p:nvPr>
        </p:nvGraphicFramePr>
        <p:xfrm>
          <a:off x="2473325" y="4813300"/>
          <a:ext cx="4808538" cy="1017588"/>
        </p:xfrm>
        <a:graphic>
          <a:graphicData uri="http://schemas.openxmlformats.org/presentationml/2006/ole">
            <mc:AlternateContent xmlns:mc="http://schemas.openxmlformats.org/markup-compatibility/2006">
              <mc:Choice xmlns:v="urn:schemas-microsoft-com:vml" Requires="v">
                <p:oleObj spid="_x0000_s68902" name="Equation" r:id="rId11" imgW="2387520" imgH="507960" progId="Equation.DSMT4">
                  <p:embed/>
                </p:oleObj>
              </mc:Choice>
              <mc:Fallback>
                <p:oleObj name="Equation" r:id="rId11" imgW="2387520" imgH="507960" progId="Equation.DSMT4">
                  <p:embed/>
                  <p:pic>
                    <p:nvPicPr>
                      <p:cNvPr id="160798" name="Object 30"/>
                      <p:cNvPicPr>
                        <a:picLocks noChangeAspect="1" noChangeArrowheads="1"/>
                      </p:cNvPicPr>
                      <p:nvPr/>
                    </p:nvPicPr>
                    <p:blipFill>
                      <a:blip r:embed="rId12"/>
                      <a:srcRect/>
                      <a:stretch>
                        <a:fillRect/>
                      </a:stretch>
                    </p:blipFill>
                    <p:spPr bwMode="auto">
                      <a:xfrm>
                        <a:off x="2473325" y="4813300"/>
                        <a:ext cx="4808538" cy="1017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01" name="Rectangle 33"/>
          <p:cNvSpPr>
            <a:spLocks noChangeArrowheads="1"/>
          </p:cNvSpPr>
          <p:nvPr/>
        </p:nvSpPr>
        <p:spPr bwMode="auto">
          <a:xfrm>
            <a:off x="7589838" y="5015979"/>
            <a:ext cx="14255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a:t>
            </a:r>
            <a:r>
              <a:rPr lang="en-US" altLang="zh-CN" sz="2400">
                <a:solidFill>
                  <a:srgbClr val="000000"/>
                </a:solidFill>
                <a:latin typeface="Times New Roman" panose="02020603050405020304" pitchFamily="18" charset="0"/>
              </a:rPr>
              <a:t>4-76</a:t>
            </a:r>
            <a:r>
              <a:rPr lang="zh-CN" altLang="en-US" sz="2400">
                <a:solidFill>
                  <a:srgbClr val="000000"/>
                </a:solidFill>
                <a:latin typeface="Times New Roman" panose="02020603050405020304" pitchFamily="18" charset="0"/>
              </a:rPr>
              <a:t>） </a:t>
            </a:r>
          </a:p>
        </p:txBody>
      </p:sp>
      <p:graphicFrame>
        <p:nvGraphicFramePr>
          <p:cNvPr id="160802" name="Object 34"/>
          <p:cNvGraphicFramePr>
            <a:graphicFrameLocks noChangeAspect="1"/>
          </p:cNvGraphicFramePr>
          <p:nvPr/>
        </p:nvGraphicFramePr>
        <p:xfrm>
          <a:off x="3281363" y="6053138"/>
          <a:ext cx="6153150" cy="493712"/>
        </p:xfrm>
        <a:graphic>
          <a:graphicData uri="http://schemas.openxmlformats.org/presentationml/2006/ole">
            <mc:AlternateContent xmlns:mc="http://schemas.openxmlformats.org/markup-compatibility/2006">
              <mc:Choice xmlns:v="urn:schemas-microsoft-com:vml" Requires="v">
                <p:oleObj spid="_x0000_s68903" name="文档" r:id="rId13" imgW="3108826" imgH="241102" progId="Word.Document.8">
                  <p:embed/>
                </p:oleObj>
              </mc:Choice>
              <mc:Fallback>
                <p:oleObj name="文档" r:id="rId13" imgW="3108826" imgH="241102" progId="Word.Document.8">
                  <p:embed/>
                  <p:pic>
                    <p:nvPicPr>
                      <p:cNvPr id="160802" name="Object 3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81363" y="6053138"/>
                        <a:ext cx="6153150" cy="493712"/>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0803" name="AutoShape 35"/>
          <p:cNvSpPr>
            <a:spLocks noChangeArrowheads="1"/>
          </p:cNvSpPr>
          <p:nvPr/>
        </p:nvSpPr>
        <p:spPr bwMode="auto">
          <a:xfrm>
            <a:off x="188913" y="5170488"/>
            <a:ext cx="2163762" cy="1417637"/>
          </a:xfrm>
          <a:prstGeom prst="wedgeRoundRectCallout">
            <a:avLst>
              <a:gd name="adj1" fmla="val 84556"/>
              <a:gd name="adj2" fmla="val 23014"/>
              <a:gd name="adj3" fmla="val 16667"/>
            </a:avLst>
          </a:prstGeom>
          <a:noFill/>
          <a:ln w="9525" algn="ctr">
            <a:solidFill>
              <a:srgbClr val="000000"/>
            </a:solidFill>
            <a:miter lim="800000"/>
            <a:headEnd/>
            <a:tailEnd/>
          </a:ln>
          <a:effectLst/>
          <a:extLst>
            <a:ext uri="{909E8E84-426E-40DD-AFC4-6F175D3DCCD1}">
              <a14:hiddenFill xmlns:a14="http://schemas.microsoft.com/office/drawing/2010/main">
                <a:solidFill>
                  <a:srgbClr val="6600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r>
              <a:rPr lang="zh-CN" altLang="en-US" sz="2000">
                <a:solidFill>
                  <a:srgbClr val="000000"/>
                </a:solidFill>
                <a:latin typeface="Times New Roman" panose="02020603050405020304" pitchFamily="18" charset="0"/>
              </a:rPr>
              <a:t>参数估计的递推贝叶斯方法，</a:t>
            </a:r>
          </a:p>
          <a:p>
            <a:r>
              <a:rPr lang="zh-CN" altLang="en-US" sz="2000">
                <a:solidFill>
                  <a:srgbClr val="000000"/>
                </a:solidFill>
                <a:latin typeface="Times New Roman" panose="02020603050405020304" pitchFamily="18" charset="0"/>
              </a:rPr>
              <a:t>迭代过程即是贝叶斯学习的过程</a:t>
            </a:r>
          </a:p>
        </p:txBody>
      </p:sp>
      <mc:AlternateContent xmlns:mc="http://schemas.openxmlformats.org/markup-compatibility/2006" xmlns:a14="http://schemas.microsoft.com/office/drawing/2010/main">
        <mc:Choice Requires="a14">
          <p:sp>
            <p:nvSpPr>
              <p:cNvPr id="2" name="矩形 1"/>
              <p:cNvSpPr/>
              <p:nvPr/>
            </p:nvSpPr>
            <p:spPr>
              <a:xfrm>
                <a:off x="5411426" y="4335487"/>
                <a:ext cx="1248806"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CN" altLang="en-US" sz="2400" i="1" smtClean="0">
                              <a:solidFill>
                                <a:srgbClr val="0070C0"/>
                              </a:solidFill>
                              <a:latin typeface="Cambria Math" panose="02040503050406030204" pitchFamily="18" charset="0"/>
                            </a:rPr>
                          </m:ctrlPr>
                        </m:dPr>
                        <m:e>
                          <m:r>
                            <a:rPr lang="zh-CN" altLang="en-US" sz="2400" i="1">
                              <a:solidFill>
                                <a:srgbClr val="0070C0"/>
                              </a:solidFill>
                              <a:latin typeface="Cambria Math" panose="02040503050406030204" pitchFamily="18" charset="0"/>
                            </a:rPr>
                            <m:t>𝑝</m:t>
                          </m:r>
                          <m:r>
                            <a:rPr lang="zh-CN" altLang="en-US" sz="2400" i="0">
                              <a:solidFill>
                                <a:srgbClr val="0070C0"/>
                              </a:solidFill>
                              <a:latin typeface="Cambria Math" panose="02040503050406030204" pitchFamily="18" charset="0"/>
                            </a:rPr>
                            <m:t>(</m:t>
                          </m:r>
                          <m:sSup>
                            <m:sSupPr>
                              <m:ctrlPr>
                                <a:rPr lang="zh-CN" altLang="en-US" sz="2400" i="1">
                                  <a:solidFill>
                                    <a:srgbClr val="0070C0"/>
                                  </a:solidFill>
                                  <a:latin typeface="Cambria Math" panose="02040503050406030204" pitchFamily="18" charset="0"/>
                                </a:rPr>
                              </m:ctrlPr>
                            </m:sSupPr>
                            <m:e>
                              <m:r>
                                <a:rPr lang="zh-CN" altLang="en-US" sz="2400" i="1">
                                  <a:solidFill>
                                    <a:srgbClr val="0070C0"/>
                                  </a:solidFill>
                                  <a:latin typeface="Cambria Math" panose="02040503050406030204" pitchFamily="18" charset="0"/>
                                </a:rPr>
                                <m:t>𝑋</m:t>
                              </m:r>
                            </m:e>
                            <m:sup>
                              <m:r>
                                <a:rPr lang="zh-CN" altLang="en-US" sz="2400" i="1">
                                  <a:solidFill>
                                    <a:srgbClr val="0070C0"/>
                                  </a:solidFill>
                                  <a:latin typeface="Cambria Math" panose="02040503050406030204" pitchFamily="18" charset="0"/>
                                </a:rPr>
                                <m:t>𝑁</m:t>
                              </m:r>
                              <m:r>
                                <a:rPr lang="zh-CN" altLang="en-US" sz="2400" i="0">
                                  <a:solidFill>
                                    <a:srgbClr val="0070C0"/>
                                  </a:solidFill>
                                  <a:latin typeface="Cambria Math" panose="02040503050406030204" pitchFamily="18" charset="0"/>
                                </a:rPr>
                                <m:t>−1</m:t>
                              </m:r>
                            </m:sup>
                          </m:sSup>
                        </m:e>
                      </m:d>
                    </m:oMath>
                  </m:oMathPara>
                </a14:m>
                <a:endParaRPr lang="zh-CN" altLang="en-US" sz="2400" dirty="0">
                  <a:solidFill>
                    <a:srgbClr val="0070C0"/>
                  </a:solidFill>
                </a:endParaRPr>
              </a:p>
            </p:txBody>
          </p:sp>
        </mc:Choice>
        <mc:Fallback xmlns="">
          <p:sp>
            <p:nvSpPr>
              <p:cNvPr id="2" name="矩形 1"/>
              <p:cNvSpPr>
                <a:spLocks noRot="1" noChangeAspect="1" noMove="1" noResize="1" noEditPoints="1" noAdjustHandles="1" noChangeArrowheads="1" noChangeShapeType="1" noTextEdit="1"/>
              </p:cNvSpPr>
              <p:nvPr/>
            </p:nvSpPr>
            <p:spPr>
              <a:xfrm>
                <a:off x="5411426" y="4335487"/>
                <a:ext cx="1248806" cy="461665"/>
              </a:xfrm>
              <a:prstGeom prst="rect">
                <a:avLst/>
              </a:prstGeom>
              <a:blipFill rotWithShape="0">
                <a:blip r:embed="rId15"/>
                <a:stretch>
                  <a:fillRect l="-1463" t="-127632" r="-62439" b="-1973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20418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0781"/>
                                        </p:tgtEl>
                                        <p:attrNameLst>
                                          <p:attrName>style.visibility</p:attrName>
                                        </p:attrNameLst>
                                      </p:cBhvr>
                                      <p:to>
                                        <p:strVal val="visible"/>
                                      </p:to>
                                    </p:set>
                                    <p:animEffect transition="in" filter="fade">
                                      <p:cBhvr>
                                        <p:cTn id="7" dur="500"/>
                                        <p:tgtEl>
                                          <p:spTgt spid="1607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0787"/>
                                        </p:tgtEl>
                                        <p:attrNameLst>
                                          <p:attrName>style.visibility</p:attrName>
                                        </p:attrNameLst>
                                      </p:cBhvr>
                                      <p:to>
                                        <p:strVal val="visible"/>
                                      </p:to>
                                    </p:set>
                                    <p:animEffect transition="in" filter="fade">
                                      <p:cBhvr>
                                        <p:cTn id="12" dur="500"/>
                                        <p:tgtEl>
                                          <p:spTgt spid="160787"/>
                                        </p:tgtEl>
                                      </p:cBhvr>
                                    </p:animEffect>
                                  </p:childTnLst>
                                </p:cTn>
                              </p:par>
                              <p:par>
                                <p:cTn id="13" presetID="10" presetClass="entr" presetSubtype="0" fill="hold" nodeType="withEffect">
                                  <p:stCondLst>
                                    <p:cond delay="0"/>
                                  </p:stCondLst>
                                  <p:childTnLst>
                                    <p:set>
                                      <p:cBhvr>
                                        <p:cTn id="14" dur="1" fill="hold">
                                          <p:stCondLst>
                                            <p:cond delay="0"/>
                                          </p:stCondLst>
                                        </p:cTn>
                                        <p:tgtEl>
                                          <p:spTgt spid="160788"/>
                                        </p:tgtEl>
                                        <p:attrNameLst>
                                          <p:attrName>style.visibility</p:attrName>
                                        </p:attrNameLst>
                                      </p:cBhvr>
                                      <p:to>
                                        <p:strVal val="visible"/>
                                      </p:to>
                                    </p:set>
                                    <p:animEffect transition="in" filter="fade">
                                      <p:cBhvr>
                                        <p:cTn id="15" dur="500"/>
                                        <p:tgtEl>
                                          <p:spTgt spid="16078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0794"/>
                                        </p:tgtEl>
                                        <p:attrNameLst>
                                          <p:attrName>style.visibility</p:attrName>
                                        </p:attrNameLst>
                                      </p:cBhvr>
                                      <p:to>
                                        <p:strVal val="visible"/>
                                      </p:to>
                                    </p:set>
                                    <p:animEffect transition="in" filter="fade">
                                      <p:cBhvr>
                                        <p:cTn id="18" dur="500"/>
                                        <p:tgtEl>
                                          <p:spTgt spid="16079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0790"/>
                                        </p:tgtEl>
                                        <p:attrNameLst>
                                          <p:attrName>style.visibility</p:attrName>
                                        </p:attrNameLst>
                                      </p:cBhvr>
                                      <p:to>
                                        <p:strVal val="visible"/>
                                      </p:to>
                                    </p:set>
                                    <p:animEffect transition="in" filter="fade">
                                      <p:cBhvr>
                                        <p:cTn id="23" dur="500"/>
                                        <p:tgtEl>
                                          <p:spTgt spid="160790"/>
                                        </p:tgtEl>
                                      </p:cBhvr>
                                    </p:animEffect>
                                  </p:childTnLst>
                                </p:cTn>
                              </p:par>
                              <p:par>
                                <p:cTn id="24" presetID="10" presetClass="entr" presetSubtype="0" fill="hold" nodeType="withEffect">
                                  <p:stCondLst>
                                    <p:cond delay="0"/>
                                  </p:stCondLst>
                                  <p:childTnLst>
                                    <p:set>
                                      <p:cBhvr>
                                        <p:cTn id="25" dur="1" fill="hold">
                                          <p:stCondLst>
                                            <p:cond delay="0"/>
                                          </p:stCondLst>
                                        </p:cTn>
                                        <p:tgtEl>
                                          <p:spTgt spid="160791"/>
                                        </p:tgtEl>
                                        <p:attrNameLst>
                                          <p:attrName>style.visibility</p:attrName>
                                        </p:attrNameLst>
                                      </p:cBhvr>
                                      <p:to>
                                        <p:strVal val="visible"/>
                                      </p:to>
                                    </p:set>
                                    <p:animEffect transition="in" filter="fade">
                                      <p:cBhvr>
                                        <p:cTn id="26" dur="500"/>
                                        <p:tgtEl>
                                          <p:spTgt spid="16079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0796"/>
                                        </p:tgtEl>
                                        <p:attrNameLst>
                                          <p:attrName>style.visibility</p:attrName>
                                        </p:attrNameLst>
                                      </p:cBhvr>
                                      <p:to>
                                        <p:strVal val="visible"/>
                                      </p:to>
                                    </p:set>
                                    <p:animEffect transition="in" filter="fade">
                                      <p:cBhvr>
                                        <p:cTn id="29" dur="500"/>
                                        <p:tgtEl>
                                          <p:spTgt spid="16079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60797"/>
                                        </p:tgtEl>
                                        <p:attrNameLst>
                                          <p:attrName>style.visibility</p:attrName>
                                        </p:attrNameLst>
                                      </p:cBhvr>
                                      <p:to>
                                        <p:strVal val="visible"/>
                                      </p:to>
                                    </p:set>
                                    <p:animEffect transition="in" filter="fade">
                                      <p:cBhvr>
                                        <p:cTn id="34" dur="500"/>
                                        <p:tgtEl>
                                          <p:spTgt spid="160797"/>
                                        </p:tgtEl>
                                      </p:cBhvr>
                                    </p:animEffect>
                                  </p:childTnLst>
                                </p:cTn>
                              </p:par>
                              <p:par>
                                <p:cTn id="35" presetID="10" presetClass="entr" presetSubtype="0" fill="hold" nodeType="withEffect">
                                  <p:stCondLst>
                                    <p:cond delay="0"/>
                                  </p:stCondLst>
                                  <p:childTnLst>
                                    <p:set>
                                      <p:cBhvr>
                                        <p:cTn id="36" dur="1" fill="hold">
                                          <p:stCondLst>
                                            <p:cond delay="0"/>
                                          </p:stCondLst>
                                        </p:cTn>
                                        <p:tgtEl>
                                          <p:spTgt spid="160798"/>
                                        </p:tgtEl>
                                        <p:attrNameLst>
                                          <p:attrName>style.visibility</p:attrName>
                                        </p:attrNameLst>
                                      </p:cBhvr>
                                      <p:to>
                                        <p:strVal val="visible"/>
                                      </p:to>
                                    </p:set>
                                    <p:animEffect transition="in" filter="fade">
                                      <p:cBhvr>
                                        <p:cTn id="37" dur="500"/>
                                        <p:tgtEl>
                                          <p:spTgt spid="16079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0801"/>
                                        </p:tgtEl>
                                        <p:attrNameLst>
                                          <p:attrName>style.visibility</p:attrName>
                                        </p:attrNameLst>
                                      </p:cBhvr>
                                      <p:to>
                                        <p:strVal val="visible"/>
                                      </p:to>
                                    </p:set>
                                    <p:animEffect transition="in" filter="fade">
                                      <p:cBhvr>
                                        <p:cTn id="40" dur="500"/>
                                        <p:tgtEl>
                                          <p:spTgt spid="160801"/>
                                        </p:tgtEl>
                                      </p:cBhvr>
                                    </p:animEffect>
                                  </p:childTnLst>
                                </p:cTn>
                              </p:par>
                              <p:par>
                                <p:cTn id="41" presetID="1" presetClass="entr" presetSubtype="0" fill="hold" grpId="0" nodeType="with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60802"/>
                                        </p:tgtEl>
                                        <p:attrNameLst>
                                          <p:attrName>style.visibility</p:attrName>
                                        </p:attrNameLst>
                                      </p:cBhvr>
                                      <p:to>
                                        <p:strVal val="visible"/>
                                      </p:to>
                                    </p:set>
                                    <p:animEffect transition="in" filter="fade">
                                      <p:cBhvr>
                                        <p:cTn id="47" dur="500"/>
                                        <p:tgtEl>
                                          <p:spTgt spid="16080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60803"/>
                                        </p:tgtEl>
                                        <p:attrNameLst>
                                          <p:attrName>style.visibility</p:attrName>
                                        </p:attrNameLst>
                                      </p:cBhvr>
                                      <p:to>
                                        <p:strVal val="visible"/>
                                      </p:to>
                                    </p:set>
                                    <p:animEffect transition="in" filter="fade">
                                      <p:cBhvr>
                                        <p:cTn id="52" dur="500"/>
                                        <p:tgtEl>
                                          <p:spTgt spid="160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81" grpId="0" animBg="1"/>
      <p:bldP spid="160787" grpId="0"/>
      <p:bldP spid="160790" grpId="0"/>
      <p:bldP spid="160794" grpId="0"/>
      <p:bldP spid="160796" grpId="0"/>
      <p:bldP spid="160797" grpId="0"/>
      <p:bldP spid="160801" grpId="0"/>
      <p:bldP spid="160803" grpId="0" animBg="1"/>
      <p:bldP spid="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804" name="Rectangle 12"/>
          <p:cNvSpPr>
            <a:spLocks noChangeArrowheads="1"/>
          </p:cNvSpPr>
          <p:nvPr/>
        </p:nvSpPr>
        <p:spPr bwMode="auto">
          <a:xfrm>
            <a:off x="422275" y="1450827"/>
            <a:ext cx="2413138" cy="463846"/>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dirty="0">
                <a:solidFill>
                  <a:srgbClr val="FF0000"/>
                </a:solidFill>
                <a:latin typeface="Times New Roman" panose="02020603050405020304" pitchFamily="18" charset="0"/>
              </a:rPr>
              <a:t>迭代式的使用</a:t>
            </a:r>
            <a:r>
              <a:rPr lang="zh-CN" altLang="en-US" sz="2400" dirty="0">
                <a:solidFill>
                  <a:srgbClr val="663300"/>
                </a:solidFill>
                <a:latin typeface="Times New Roman" panose="02020603050405020304" pitchFamily="18" charset="0"/>
              </a:rPr>
              <a:t>： </a:t>
            </a:r>
          </a:p>
        </p:txBody>
      </p:sp>
      <p:graphicFrame>
        <p:nvGraphicFramePr>
          <p:cNvPr id="161810" name="Object 18"/>
          <p:cNvGraphicFramePr>
            <a:graphicFrameLocks noChangeAspect="1"/>
          </p:cNvGraphicFramePr>
          <p:nvPr>
            <p:extLst/>
          </p:nvPr>
        </p:nvGraphicFramePr>
        <p:xfrm>
          <a:off x="506413" y="1916832"/>
          <a:ext cx="8220075" cy="2008188"/>
        </p:xfrm>
        <a:graphic>
          <a:graphicData uri="http://schemas.openxmlformats.org/presentationml/2006/ole">
            <mc:AlternateContent xmlns:mc="http://schemas.openxmlformats.org/markup-compatibility/2006">
              <mc:Choice xmlns:v="urn:schemas-microsoft-com:vml" Requires="v">
                <p:oleObj spid="_x0000_s69922" name="Document" r:id="rId3" imgW="4226882" imgH="1030354" progId="Word.Document.8">
                  <p:embed/>
                </p:oleObj>
              </mc:Choice>
              <mc:Fallback>
                <p:oleObj name="Document" r:id="rId3" imgW="4226882" imgH="1030354" progId="Word.Document.8">
                  <p:embed/>
                  <p:pic>
                    <p:nvPicPr>
                      <p:cNvPr id="161810" name="Object 18"/>
                      <p:cNvPicPr>
                        <a:picLocks noChangeAspect="1" noChangeArrowheads="1"/>
                      </p:cNvPicPr>
                      <p:nvPr/>
                    </p:nvPicPr>
                    <p:blipFill>
                      <a:blip r:embed="rId4"/>
                      <a:srcRect/>
                      <a:stretch>
                        <a:fillRect/>
                      </a:stretch>
                    </p:blipFill>
                    <p:spPr bwMode="auto">
                      <a:xfrm>
                        <a:off x="506413" y="1916832"/>
                        <a:ext cx="8220075" cy="2008188"/>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1811" name="Object 19"/>
          <p:cNvGraphicFramePr>
            <a:graphicFrameLocks noChangeAspect="1"/>
          </p:cNvGraphicFramePr>
          <p:nvPr>
            <p:extLst/>
          </p:nvPr>
        </p:nvGraphicFramePr>
        <p:xfrm>
          <a:off x="493713" y="2852936"/>
          <a:ext cx="4933950" cy="798513"/>
        </p:xfrm>
        <a:graphic>
          <a:graphicData uri="http://schemas.openxmlformats.org/presentationml/2006/ole">
            <mc:AlternateContent xmlns:mc="http://schemas.openxmlformats.org/markup-compatibility/2006">
              <mc:Choice xmlns:v="urn:schemas-microsoft-com:vml" Requires="v">
                <p:oleObj spid="_x0000_s69923" name="文档" r:id="rId5" imgW="2536744" imgH="393320" progId="Word.Document.8">
                  <p:embed/>
                </p:oleObj>
              </mc:Choice>
              <mc:Fallback>
                <p:oleObj name="文档" r:id="rId5" imgW="2536744" imgH="393320" progId="Word.Document.8">
                  <p:embed/>
                  <p:pic>
                    <p:nvPicPr>
                      <p:cNvPr id="161811"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713" y="2852936"/>
                        <a:ext cx="4933950" cy="798513"/>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1812" name="Object 20"/>
          <p:cNvGraphicFramePr>
            <a:graphicFrameLocks noChangeAspect="1"/>
          </p:cNvGraphicFramePr>
          <p:nvPr>
            <p:extLst/>
          </p:nvPr>
        </p:nvGraphicFramePr>
        <p:xfrm>
          <a:off x="2422525" y="287338"/>
          <a:ext cx="4337050" cy="917575"/>
        </p:xfrm>
        <a:graphic>
          <a:graphicData uri="http://schemas.openxmlformats.org/presentationml/2006/ole">
            <mc:AlternateContent xmlns:mc="http://schemas.openxmlformats.org/markup-compatibility/2006">
              <mc:Choice xmlns:v="urn:schemas-microsoft-com:vml" Requires="v">
                <p:oleObj spid="_x0000_s69924" name="Equation" r:id="rId7" imgW="2387520" imgH="507960" progId="Equation.DSMT4">
                  <p:embed/>
                </p:oleObj>
              </mc:Choice>
              <mc:Fallback>
                <p:oleObj name="Equation" r:id="rId7" imgW="2387520" imgH="507960" progId="Equation.DSMT4">
                  <p:embed/>
                  <p:pic>
                    <p:nvPicPr>
                      <p:cNvPr id="161812" name="Object 20"/>
                      <p:cNvPicPr>
                        <a:picLocks noChangeAspect="1" noChangeArrowheads="1"/>
                      </p:cNvPicPr>
                      <p:nvPr/>
                    </p:nvPicPr>
                    <p:blipFill>
                      <a:blip r:embed="rId8"/>
                      <a:srcRect/>
                      <a:stretch>
                        <a:fillRect/>
                      </a:stretch>
                    </p:blipFill>
                    <p:spPr bwMode="auto">
                      <a:xfrm>
                        <a:off x="2422525" y="287338"/>
                        <a:ext cx="4337050" cy="917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4" name="Line 22"/>
          <p:cNvSpPr>
            <a:spLocks noChangeShapeType="1"/>
          </p:cNvSpPr>
          <p:nvPr/>
        </p:nvSpPr>
        <p:spPr bwMode="auto">
          <a:xfrm>
            <a:off x="0" y="1203325"/>
            <a:ext cx="9144000" cy="14288"/>
          </a:xfrm>
          <a:prstGeom prst="line">
            <a:avLst/>
          </a:prstGeom>
          <a:noFill/>
          <a:ln w="12700">
            <a:solidFill>
              <a:srgbClr val="99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nchorCtr="1">
            <a:spAutoFit/>
          </a:bodyPr>
          <a:lstStyle/>
          <a:p>
            <a:pPr algn="ctr"/>
            <a:endParaRPr lang="zh-CN" altLang="en-US" sz="2400">
              <a:solidFill>
                <a:srgbClr val="000000"/>
              </a:solidFill>
              <a:latin typeface="Times New Roman" panose="02020603050405020304" pitchFamily="18" charset="0"/>
            </a:endParaRPr>
          </a:p>
        </p:txBody>
      </p:sp>
      <p:graphicFrame>
        <p:nvGraphicFramePr>
          <p:cNvPr id="161815" name="Object 23"/>
          <p:cNvGraphicFramePr>
            <a:graphicFrameLocks noChangeAspect="1"/>
          </p:cNvGraphicFramePr>
          <p:nvPr>
            <p:extLst/>
          </p:nvPr>
        </p:nvGraphicFramePr>
        <p:xfrm>
          <a:off x="1691680" y="3140968"/>
          <a:ext cx="5221288" cy="963612"/>
        </p:xfrm>
        <a:graphic>
          <a:graphicData uri="http://schemas.openxmlformats.org/presentationml/2006/ole">
            <mc:AlternateContent xmlns:mc="http://schemas.openxmlformats.org/markup-compatibility/2006">
              <mc:Choice xmlns:v="urn:schemas-microsoft-com:vml" Requires="v">
                <p:oleObj spid="_x0000_s69925" name="Equation" r:id="rId9" imgW="2616120" imgH="482400" progId="Equation.DSMT4">
                  <p:embed/>
                </p:oleObj>
              </mc:Choice>
              <mc:Fallback>
                <p:oleObj name="Equation" r:id="rId9" imgW="2616120" imgH="482400" progId="Equation.DSMT4">
                  <p:embed/>
                  <p:pic>
                    <p:nvPicPr>
                      <p:cNvPr id="161815" name="Object 23"/>
                      <p:cNvPicPr>
                        <a:picLocks noChangeAspect="1" noChangeArrowheads="1"/>
                      </p:cNvPicPr>
                      <p:nvPr/>
                    </p:nvPicPr>
                    <p:blipFill>
                      <a:blip r:embed="rId10"/>
                      <a:srcRect/>
                      <a:stretch>
                        <a:fillRect/>
                      </a:stretch>
                    </p:blipFill>
                    <p:spPr bwMode="auto">
                      <a:xfrm>
                        <a:off x="1691680" y="3140968"/>
                        <a:ext cx="5221288" cy="963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7" name="Rectangle 25"/>
          <p:cNvSpPr>
            <a:spLocks noChangeArrowheads="1"/>
          </p:cNvSpPr>
          <p:nvPr/>
        </p:nvSpPr>
        <p:spPr bwMode="auto">
          <a:xfrm>
            <a:off x="474663" y="4001741"/>
            <a:ext cx="6723613" cy="463846"/>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400" dirty="0">
                <a:solidFill>
                  <a:srgbClr val="000000"/>
                </a:solidFill>
                <a:latin typeface="Times New Roman" panose="02020603050405020304" pitchFamily="18" charset="0"/>
              </a:rPr>
              <a:t>*  </a:t>
            </a:r>
            <a:r>
              <a:rPr lang="zh-CN" altLang="en-US" sz="2400" dirty="0">
                <a:solidFill>
                  <a:srgbClr val="000000"/>
                </a:solidFill>
                <a:latin typeface="Times New Roman" panose="02020603050405020304" pitchFamily="18" charset="0"/>
              </a:rPr>
              <a:t>给出</a:t>
            </a:r>
            <a:r>
              <a:rPr lang="en-US" altLang="zh-CN" sz="2400" b="1" i="1" dirty="0">
                <a:solidFill>
                  <a:srgbClr val="000000"/>
                </a:solidFill>
                <a:latin typeface="Times New Roman" panose="02020603050405020304" pitchFamily="18" charset="0"/>
              </a:rPr>
              <a:t>X</a:t>
            </a:r>
            <a:r>
              <a:rPr lang="en-US" altLang="zh-CN" sz="2400" baseline="-25000" dirty="0">
                <a:solidFill>
                  <a:srgbClr val="000000"/>
                </a:solidFill>
                <a:latin typeface="Times New Roman" panose="02020603050405020304" pitchFamily="18" charset="0"/>
              </a:rPr>
              <a:t>2</a:t>
            </a:r>
            <a:r>
              <a:rPr lang="zh-CN" altLang="en-US" sz="2400" dirty="0">
                <a:solidFill>
                  <a:srgbClr val="000000"/>
                </a:solidFill>
                <a:latin typeface="Times New Roman" panose="02020603050405020304" pitchFamily="18" charset="0"/>
              </a:rPr>
              <a:t>，对</a:t>
            </a:r>
            <a:r>
              <a:rPr lang="zh-CN" altLang="en-US" sz="2400" dirty="0" smtClean="0">
                <a:solidFill>
                  <a:srgbClr val="000000"/>
                </a:solidFill>
                <a:latin typeface="Times New Roman" panose="02020603050405020304" pitchFamily="18" charset="0"/>
              </a:rPr>
              <a:t>用</a:t>
            </a:r>
            <a:r>
              <a:rPr lang="en-US" altLang="zh-CN" sz="2400" b="1" i="1" dirty="0">
                <a:solidFill>
                  <a:srgbClr val="000000"/>
                </a:solidFill>
                <a:latin typeface="Times New Roman" panose="02020603050405020304" pitchFamily="18" charset="0"/>
              </a:rPr>
              <a:t>X</a:t>
            </a:r>
            <a:r>
              <a:rPr lang="en-US" altLang="zh-CN" sz="2400" baseline="30000" dirty="0">
                <a:solidFill>
                  <a:srgbClr val="000000"/>
                </a:solidFill>
                <a:latin typeface="Times New Roman" panose="02020603050405020304" pitchFamily="18" charset="0"/>
              </a:rPr>
              <a:t>1</a:t>
            </a:r>
            <a:r>
              <a:rPr lang="en-US" altLang="zh-CN" sz="2400" baseline="-25000" dirty="0">
                <a:solidFill>
                  <a:srgbClr val="000000"/>
                </a:solidFill>
                <a:latin typeface="Times New Roman" panose="02020603050405020304" pitchFamily="18" charset="0"/>
              </a:rPr>
              <a:t> </a:t>
            </a:r>
            <a:r>
              <a:rPr lang="en-US" altLang="zh-CN" sz="2400" dirty="0" smtClean="0">
                <a:solidFill>
                  <a:srgbClr val="000000"/>
                </a:solidFill>
                <a:latin typeface="Times New Roman" panose="02020603050405020304" pitchFamily="18" charset="0"/>
              </a:rPr>
              <a:t>={</a:t>
            </a:r>
            <a:r>
              <a:rPr lang="en-US" altLang="zh-CN" sz="2400" b="1" i="1" dirty="0" smtClean="0">
                <a:solidFill>
                  <a:srgbClr val="000000"/>
                </a:solidFill>
                <a:latin typeface="Times New Roman" panose="02020603050405020304" pitchFamily="18" charset="0"/>
              </a:rPr>
              <a:t>X</a:t>
            </a:r>
            <a:r>
              <a:rPr lang="en-US" altLang="zh-CN" sz="2400" baseline="-25000" dirty="0" smtClean="0">
                <a:solidFill>
                  <a:srgbClr val="000000"/>
                </a:solidFill>
                <a:latin typeface="Times New Roman" panose="02020603050405020304" pitchFamily="18" charset="0"/>
              </a:rPr>
              <a:t>1</a:t>
            </a:r>
            <a:r>
              <a:rPr lang="en-US" altLang="zh-CN" sz="2400" dirty="0" smtClean="0">
                <a:solidFill>
                  <a:srgbClr val="000000"/>
                </a:solidFill>
                <a:latin typeface="Times New Roman" panose="02020603050405020304" pitchFamily="18" charset="0"/>
              </a:rPr>
              <a:t>}</a:t>
            </a:r>
            <a:r>
              <a:rPr lang="zh-CN" altLang="en-US" sz="2400" dirty="0" smtClean="0">
                <a:solidFill>
                  <a:srgbClr val="000000"/>
                </a:solidFill>
                <a:latin typeface="Times New Roman" panose="02020603050405020304" pitchFamily="18" charset="0"/>
              </a:rPr>
              <a:t>估计</a:t>
            </a:r>
            <a:r>
              <a:rPr lang="zh-CN" altLang="en-US" sz="2400" dirty="0">
                <a:solidFill>
                  <a:srgbClr val="000000"/>
                </a:solidFill>
                <a:latin typeface="Times New Roman" panose="02020603050405020304" pitchFamily="18" charset="0"/>
              </a:rPr>
              <a:t>的结果进行修改。</a:t>
            </a:r>
          </a:p>
        </p:txBody>
      </p:sp>
      <p:graphicFrame>
        <p:nvGraphicFramePr>
          <p:cNvPr id="161818" name="Object 26"/>
          <p:cNvGraphicFramePr>
            <a:graphicFrameLocks noChangeAspect="1"/>
          </p:cNvGraphicFramePr>
          <p:nvPr>
            <p:extLst/>
          </p:nvPr>
        </p:nvGraphicFramePr>
        <p:xfrm>
          <a:off x="1622425" y="4437112"/>
          <a:ext cx="6337300" cy="1019175"/>
        </p:xfrm>
        <a:graphic>
          <a:graphicData uri="http://schemas.openxmlformats.org/presentationml/2006/ole">
            <mc:AlternateContent xmlns:mc="http://schemas.openxmlformats.org/markup-compatibility/2006">
              <mc:Choice xmlns:v="urn:schemas-microsoft-com:vml" Requires="v">
                <p:oleObj spid="_x0000_s69926" name="Equation" r:id="rId11" imgW="3136680" imgH="507960" progId="Equation.DSMT4">
                  <p:embed/>
                </p:oleObj>
              </mc:Choice>
              <mc:Fallback>
                <p:oleObj name="Equation" r:id="rId11" imgW="3136680" imgH="507960" progId="Equation.DSMT4">
                  <p:embed/>
                  <p:pic>
                    <p:nvPicPr>
                      <p:cNvPr id="161818" name="Object 26"/>
                      <p:cNvPicPr>
                        <a:picLocks noChangeAspect="1" noChangeArrowheads="1"/>
                      </p:cNvPicPr>
                      <p:nvPr/>
                    </p:nvPicPr>
                    <p:blipFill>
                      <a:blip r:embed="rId12"/>
                      <a:srcRect/>
                      <a:stretch>
                        <a:fillRect/>
                      </a:stretch>
                    </p:blipFill>
                    <p:spPr bwMode="auto">
                      <a:xfrm>
                        <a:off x="1622425" y="4437112"/>
                        <a:ext cx="6337300" cy="101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2" name="矩形 1"/>
              <p:cNvSpPr/>
              <p:nvPr/>
            </p:nvSpPr>
            <p:spPr>
              <a:xfrm>
                <a:off x="2987824" y="1398588"/>
                <a:ext cx="3131883" cy="461665"/>
              </a:xfrm>
              <a:prstGeom prst="rect">
                <a:avLst/>
              </a:prstGeom>
            </p:spPr>
            <p:txBody>
              <a:bodyPr wrap="none">
                <a:spAutoFit/>
              </a:bodyPr>
              <a:lstStyle/>
              <a:p>
                <a14:m>
                  <m:oMath xmlns:m="http://schemas.openxmlformats.org/officeDocument/2006/math">
                    <m:d>
                      <m:dPr>
                        <m:begChr m:val=""/>
                        <m:ctrlPr>
                          <a:rPr lang="zh-CN" altLang="en-US" sz="2400" i="1" smtClean="0">
                            <a:solidFill>
                              <a:srgbClr val="FF0000"/>
                            </a:solidFill>
                            <a:latin typeface="Cambria Math" panose="02040503050406030204" pitchFamily="18" charset="0"/>
                          </a:rPr>
                        </m:ctrlPr>
                      </m:dPr>
                      <m:e>
                        <m:r>
                          <a:rPr lang="zh-CN" altLang="en-US" sz="2400" b="0" i="1">
                            <a:solidFill>
                              <a:srgbClr val="FF0000"/>
                            </a:solidFill>
                            <a:latin typeface="Cambria Math" panose="02040503050406030204" pitchFamily="18" charset="0"/>
                          </a:rPr>
                          <m:t>𝑝</m:t>
                        </m:r>
                        <m:r>
                          <a:rPr lang="zh-CN" altLang="en-US" sz="2400" b="0" i="0">
                            <a:solidFill>
                              <a:srgbClr val="FF0000"/>
                            </a:solidFill>
                            <a:latin typeface="Cambria Math" panose="02040503050406030204" pitchFamily="18" charset="0"/>
                          </a:rPr>
                          <m:t>(</m:t>
                        </m:r>
                        <m:r>
                          <a:rPr lang="zh-CN" altLang="en-US" sz="2400" b="0" i="1">
                            <a:solidFill>
                              <a:srgbClr val="FF0000"/>
                            </a:solidFill>
                            <a:latin typeface="Cambria Math" panose="02040503050406030204" pitchFamily="18" charset="0"/>
                          </a:rPr>
                          <m:t>𝜃</m:t>
                        </m:r>
                        <m:r>
                          <a:rPr lang="zh-CN" altLang="en-US" sz="2400" b="0" i="0">
                            <a:solidFill>
                              <a:srgbClr val="FF0000"/>
                            </a:solidFill>
                            <a:latin typeface="Cambria Math" panose="02040503050406030204" pitchFamily="18" charset="0"/>
                          </a:rPr>
                          <m:t>|</m:t>
                        </m:r>
                        <m:sSup>
                          <m:sSupPr>
                            <m:ctrlPr>
                              <a:rPr lang="zh-CN" altLang="en-US" sz="2400" i="1">
                                <a:solidFill>
                                  <a:srgbClr val="FF0000"/>
                                </a:solidFill>
                                <a:latin typeface="Cambria Math" panose="02040503050406030204" pitchFamily="18" charset="0"/>
                              </a:rPr>
                            </m:ctrlPr>
                          </m:sSupPr>
                          <m:e>
                            <m:r>
                              <a:rPr lang="zh-CN" altLang="en-US" sz="2400" b="0" i="1">
                                <a:solidFill>
                                  <a:srgbClr val="FF0000"/>
                                </a:solidFill>
                                <a:latin typeface="Cambria Math" panose="02040503050406030204" pitchFamily="18" charset="0"/>
                              </a:rPr>
                              <m:t>𝑋</m:t>
                            </m:r>
                          </m:e>
                          <m:sup>
                            <m:r>
                              <a:rPr lang="zh-CN" altLang="en-US" sz="2400" b="0" i="1">
                                <a:solidFill>
                                  <a:srgbClr val="FF0000"/>
                                </a:solidFill>
                                <a:latin typeface="Cambria Math" panose="02040503050406030204" pitchFamily="18" charset="0"/>
                              </a:rPr>
                              <m:t>𝑁</m:t>
                            </m:r>
                            <m:r>
                              <a:rPr lang="en-US" altLang="zh-CN" sz="2400" b="0" i="1" smtClean="0">
                                <a:solidFill>
                                  <a:srgbClr val="FF0000"/>
                                </a:solidFill>
                                <a:latin typeface="Cambria Math" panose="02040503050406030204" pitchFamily="18" charset="0"/>
                              </a:rPr>
                              <m:t>−1</m:t>
                            </m:r>
                          </m:sup>
                        </m:sSup>
                      </m:e>
                    </m:d>
                    <m:r>
                      <a:rPr lang="zh-CN" altLang="en-US" sz="2400" b="0" i="1" smtClean="0">
                        <a:solidFill>
                          <a:srgbClr val="FF0000"/>
                        </a:solidFill>
                        <a:latin typeface="Cambria Math" panose="02040503050406030204" pitchFamily="18" charset="0"/>
                      </a:rPr>
                      <m:t>→</m:t>
                    </m:r>
                  </m:oMath>
                </a14:m>
                <a:r>
                  <a:rPr lang="zh-CN" altLang="en-US" sz="2400" dirty="0">
                    <a:solidFill>
                      <a:srgbClr val="FF0000"/>
                    </a:solidFill>
                  </a:rPr>
                  <a:t> </a:t>
                </a:r>
                <a14:m>
                  <m:oMath xmlns:m="http://schemas.openxmlformats.org/officeDocument/2006/math">
                    <m:d>
                      <m:dPr>
                        <m:begChr m:val=""/>
                        <m:ctrlPr>
                          <a:rPr lang="zh-CN" altLang="en-US" sz="2400" i="1">
                            <a:solidFill>
                              <a:srgbClr val="FF0000"/>
                            </a:solidFill>
                            <a:latin typeface="Cambria Math" panose="02040503050406030204" pitchFamily="18" charset="0"/>
                          </a:rPr>
                        </m:ctrlPr>
                      </m:dPr>
                      <m:e>
                        <m:r>
                          <a:rPr lang="zh-CN" altLang="en-US" sz="2400" b="0" i="1">
                            <a:solidFill>
                              <a:srgbClr val="FF0000"/>
                            </a:solidFill>
                            <a:latin typeface="Cambria Math" panose="02040503050406030204" pitchFamily="18" charset="0"/>
                          </a:rPr>
                          <m:t>𝑝</m:t>
                        </m:r>
                        <m:r>
                          <a:rPr lang="zh-CN" altLang="en-US" sz="2400" b="0">
                            <a:solidFill>
                              <a:srgbClr val="FF0000"/>
                            </a:solidFill>
                            <a:latin typeface="Cambria Math" panose="02040503050406030204" pitchFamily="18" charset="0"/>
                          </a:rPr>
                          <m:t>(</m:t>
                        </m:r>
                        <m:r>
                          <a:rPr lang="zh-CN" altLang="en-US" sz="2400" b="0" i="1">
                            <a:solidFill>
                              <a:srgbClr val="FF0000"/>
                            </a:solidFill>
                            <a:latin typeface="Cambria Math" panose="02040503050406030204" pitchFamily="18" charset="0"/>
                          </a:rPr>
                          <m:t>𝜃</m:t>
                        </m:r>
                        <m:r>
                          <a:rPr lang="zh-CN" altLang="en-US" sz="2400" b="0">
                            <a:solidFill>
                              <a:srgbClr val="FF0000"/>
                            </a:solidFill>
                            <a:latin typeface="Cambria Math" panose="02040503050406030204" pitchFamily="18" charset="0"/>
                          </a:rPr>
                          <m:t>|</m:t>
                        </m:r>
                        <m:sSup>
                          <m:sSupPr>
                            <m:ctrlPr>
                              <a:rPr lang="zh-CN" altLang="en-US" sz="2400" i="1">
                                <a:solidFill>
                                  <a:srgbClr val="FF0000"/>
                                </a:solidFill>
                                <a:latin typeface="Cambria Math" panose="02040503050406030204" pitchFamily="18" charset="0"/>
                              </a:rPr>
                            </m:ctrlPr>
                          </m:sSupPr>
                          <m:e>
                            <m:r>
                              <a:rPr lang="zh-CN" altLang="en-US" sz="2400" b="0" i="1">
                                <a:solidFill>
                                  <a:srgbClr val="FF0000"/>
                                </a:solidFill>
                                <a:latin typeface="Cambria Math" panose="02040503050406030204" pitchFamily="18" charset="0"/>
                              </a:rPr>
                              <m:t>𝑋</m:t>
                            </m:r>
                          </m:e>
                          <m:sup>
                            <m:r>
                              <a:rPr lang="zh-CN" altLang="en-US" sz="2400" b="0" i="1">
                                <a:solidFill>
                                  <a:srgbClr val="FF0000"/>
                                </a:solidFill>
                                <a:latin typeface="Cambria Math" panose="02040503050406030204" pitchFamily="18" charset="0"/>
                              </a:rPr>
                              <m:t>𝑁</m:t>
                            </m:r>
                          </m:sup>
                        </m:sSup>
                      </m:e>
                    </m:d>
                  </m:oMath>
                </a14:m>
                <a:endParaRPr lang="zh-CN" altLang="en-US" sz="2400" dirty="0">
                  <a:solidFill>
                    <a:srgbClr val="C00000"/>
                  </a:solidFill>
                </a:endParaRPr>
              </a:p>
            </p:txBody>
          </p:sp>
        </mc:Choice>
        <mc:Fallback xmlns="">
          <p:sp>
            <p:nvSpPr>
              <p:cNvPr id="2" name="矩形 1"/>
              <p:cNvSpPr>
                <a:spLocks noRot="1" noChangeAspect="1" noMove="1" noResize="1" noEditPoints="1" noAdjustHandles="1" noChangeArrowheads="1" noChangeShapeType="1" noTextEdit="1"/>
              </p:cNvSpPr>
              <p:nvPr/>
            </p:nvSpPr>
            <p:spPr>
              <a:xfrm>
                <a:off x="2987824" y="1398588"/>
                <a:ext cx="3131883" cy="461665"/>
              </a:xfrm>
              <a:prstGeom prst="rect">
                <a:avLst/>
              </a:prstGeom>
              <a:blipFill rotWithShape="0">
                <a:blip r:embed="rId14"/>
                <a:stretch>
                  <a:fillRect l="-584" t="-127632" r="-22568" b="-197368"/>
                </a:stretch>
              </a:blipFill>
            </p:spPr>
            <p:txBody>
              <a:bodyPr/>
              <a:lstStyle/>
              <a:p>
                <a:r>
                  <a:rPr lang="zh-CN" altLang="en-US">
                    <a:noFill/>
                  </a:rPr>
                  <a:t> </a:t>
                </a:r>
              </a:p>
            </p:txBody>
          </p:sp>
        </mc:Fallback>
      </mc:AlternateContent>
      <p:sp>
        <p:nvSpPr>
          <p:cNvPr id="11" name="Rectangle 25"/>
          <p:cNvSpPr>
            <a:spLocks noChangeArrowheads="1"/>
          </p:cNvSpPr>
          <p:nvPr/>
        </p:nvSpPr>
        <p:spPr bwMode="auto">
          <a:xfrm>
            <a:off x="452609" y="5413426"/>
            <a:ext cx="7215735" cy="463846"/>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400" dirty="0">
                <a:solidFill>
                  <a:srgbClr val="000000"/>
                </a:solidFill>
                <a:latin typeface="Times New Roman" panose="02020603050405020304" pitchFamily="18" charset="0"/>
              </a:rPr>
              <a:t>*  </a:t>
            </a:r>
            <a:r>
              <a:rPr lang="zh-CN" altLang="en-US" sz="2400" dirty="0">
                <a:solidFill>
                  <a:srgbClr val="000000"/>
                </a:solidFill>
                <a:latin typeface="Times New Roman" panose="02020603050405020304" pitchFamily="18" charset="0"/>
              </a:rPr>
              <a:t>给出</a:t>
            </a:r>
            <a:r>
              <a:rPr lang="en-US" altLang="zh-CN" sz="2400" b="1" i="1" dirty="0" smtClean="0">
                <a:solidFill>
                  <a:srgbClr val="000000"/>
                </a:solidFill>
                <a:latin typeface="Times New Roman" panose="02020603050405020304" pitchFamily="18" charset="0"/>
              </a:rPr>
              <a:t>X</a:t>
            </a:r>
            <a:r>
              <a:rPr lang="en-US" altLang="zh-CN" sz="2400" baseline="-25000" dirty="0" smtClean="0">
                <a:solidFill>
                  <a:srgbClr val="000000"/>
                </a:solidFill>
                <a:latin typeface="Times New Roman" panose="02020603050405020304" pitchFamily="18" charset="0"/>
              </a:rPr>
              <a:t>3</a:t>
            </a:r>
            <a:r>
              <a:rPr lang="zh-CN" altLang="en-US" sz="2400" dirty="0" smtClean="0">
                <a:solidFill>
                  <a:srgbClr val="000000"/>
                </a:solidFill>
                <a:latin typeface="Times New Roman" panose="02020603050405020304" pitchFamily="18" charset="0"/>
              </a:rPr>
              <a:t>，</a:t>
            </a:r>
            <a:r>
              <a:rPr lang="zh-CN" altLang="en-US" sz="2400" dirty="0">
                <a:solidFill>
                  <a:srgbClr val="000000"/>
                </a:solidFill>
                <a:latin typeface="Times New Roman" panose="02020603050405020304" pitchFamily="18" charset="0"/>
              </a:rPr>
              <a:t>对</a:t>
            </a:r>
            <a:r>
              <a:rPr lang="zh-CN" altLang="en-US" sz="2400" dirty="0" smtClean="0">
                <a:solidFill>
                  <a:srgbClr val="000000"/>
                </a:solidFill>
                <a:latin typeface="Times New Roman" panose="02020603050405020304" pitchFamily="18" charset="0"/>
              </a:rPr>
              <a:t>用</a:t>
            </a:r>
            <a:r>
              <a:rPr lang="en-US" altLang="zh-CN" sz="2400" b="1" i="1" dirty="0" smtClean="0">
                <a:solidFill>
                  <a:srgbClr val="000000"/>
                </a:solidFill>
                <a:latin typeface="Times New Roman" panose="02020603050405020304" pitchFamily="18" charset="0"/>
              </a:rPr>
              <a:t>X</a:t>
            </a:r>
            <a:r>
              <a:rPr lang="en-US" altLang="zh-CN" sz="2400" baseline="30000" dirty="0" smtClean="0">
                <a:solidFill>
                  <a:srgbClr val="000000"/>
                </a:solidFill>
                <a:latin typeface="Times New Roman" panose="02020603050405020304" pitchFamily="18" charset="0"/>
              </a:rPr>
              <a:t>2</a:t>
            </a:r>
            <a:r>
              <a:rPr lang="en-US" altLang="zh-CN" sz="2400" baseline="-25000" dirty="0" smtClean="0">
                <a:solidFill>
                  <a:srgbClr val="000000"/>
                </a:solidFill>
                <a:latin typeface="Times New Roman" panose="02020603050405020304" pitchFamily="18" charset="0"/>
              </a:rPr>
              <a:t> </a:t>
            </a:r>
            <a:r>
              <a:rPr lang="en-US" altLang="zh-CN" sz="2400" dirty="0" smtClean="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X</a:t>
            </a:r>
            <a:r>
              <a:rPr lang="en-US" altLang="zh-CN" sz="2400" baseline="-25000" dirty="0">
                <a:solidFill>
                  <a:srgbClr val="000000"/>
                </a:solidFill>
                <a:latin typeface="Times New Roman" panose="02020603050405020304" pitchFamily="18" charset="0"/>
              </a:rPr>
              <a:t>1 </a:t>
            </a:r>
            <a:r>
              <a:rPr lang="en-US" altLang="zh-CN" sz="2400" dirty="0" smtClean="0">
                <a:solidFill>
                  <a:srgbClr val="000000"/>
                </a:solidFill>
                <a:latin typeface="Times New Roman" panose="02020603050405020304" pitchFamily="18" charset="0"/>
              </a:rPr>
              <a:t>, </a:t>
            </a:r>
            <a:r>
              <a:rPr lang="en-US" altLang="zh-CN" sz="2400" b="1" i="1" dirty="0" smtClean="0">
                <a:solidFill>
                  <a:srgbClr val="000000"/>
                </a:solidFill>
                <a:latin typeface="Times New Roman" panose="02020603050405020304" pitchFamily="18" charset="0"/>
              </a:rPr>
              <a:t>X</a:t>
            </a:r>
            <a:r>
              <a:rPr lang="en-US" altLang="zh-CN" sz="2400" baseline="-25000" dirty="0" smtClean="0">
                <a:solidFill>
                  <a:srgbClr val="000000"/>
                </a:solidFill>
                <a:latin typeface="Times New Roman" panose="02020603050405020304" pitchFamily="18" charset="0"/>
              </a:rPr>
              <a:t>2</a:t>
            </a:r>
            <a:r>
              <a:rPr lang="en-US" altLang="zh-CN" sz="2400" dirty="0" smtClean="0">
                <a:solidFill>
                  <a:srgbClr val="000000"/>
                </a:solidFill>
                <a:latin typeface="Times New Roman" panose="02020603050405020304" pitchFamily="18" charset="0"/>
              </a:rPr>
              <a:t>}</a:t>
            </a:r>
            <a:r>
              <a:rPr lang="zh-CN" altLang="en-US" sz="2400" dirty="0" smtClean="0">
                <a:solidFill>
                  <a:srgbClr val="000000"/>
                </a:solidFill>
                <a:latin typeface="Times New Roman" panose="02020603050405020304" pitchFamily="18" charset="0"/>
              </a:rPr>
              <a:t>估计</a:t>
            </a:r>
            <a:r>
              <a:rPr lang="zh-CN" altLang="en-US" sz="2400" dirty="0">
                <a:solidFill>
                  <a:srgbClr val="000000"/>
                </a:solidFill>
                <a:latin typeface="Times New Roman" panose="02020603050405020304" pitchFamily="18" charset="0"/>
              </a:rPr>
              <a:t>的结果进行修改。</a:t>
            </a:r>
          </a:p>
        </p:txBody>
      </p:sp>
      <p:graphicFrame>
        <p:nvGraphicFramePr>
          <p:cNvPr id="12" name="Object 26"/>
          <p:cNvGraphicFramePr>
            <a:graphicFrameLocks noChangeAspect="1"/>
          </p:cNvGraphicFramePr>
          <p:nvPr>
            <p:extLst/>
          </p:nvPr>
        </p:nvGraphicFramePr>
        <p:xfrm>
          <a:off x="1635770" y="5794201"/>
          <a:ext cx="6824662" cy="1019175"/>
        </p:xfrm>
        <a:graphic>
          <a:graphicData uri="http://schemas.openxmlformats.org/presentationml/2006/ole">
            <mc:AlternateContent xmlns:mc="http://schemas.openxmlformats.org/markup-compatibility/2006">
              <mc:Choice xmlns:v="urn:schemas-microsoft-com:vml" Requires="v">
                <p:oleObj spid="_x0000_s69927" name="Equation" r:id="rId15" imgW="3377880" imgH="507960" progId="Equation.DSMT4">
                  <p:embed/>
                </p:oleObj>
              </mc:Choice>
              <mc:Fallback>
                <p:oleObj name="Equation" r:id="rId15" imgW="3377880" imgH="507960" progId="Equation.DSMT4">
                  <p:embed/>
                  <p:pic>
                    <p:nvPicPr>
                      <p:cNvPr id="12" name="Object 26"/>
                      <p:cNvPicPr>
                        <a:picLocks noChangeAspect="1" noChangeArrowheads="1"/>
                      </p:cNvPicPr>
                      <p:nvPr/>
                    </p:nvPicPr>
                    <p:blipFill>
                      <a:blip r:embed="rId16"/>
                      <a:srcRect/>
                      <a:stretch>
                        <a:fillRect/>
                      </a:stretch>
                    </p:blipFill>
                    <p:spPr bwMode="auto">
                      <a:xfrm>
                        <a:off x="1635770" y="5794201"/>
                        <a:ext cx="6824662" cy="101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281325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61811"/>
                                        </p:tgtEl>
                                        <p:attrNameLst>
                                          <p:attrName>style.visibility</p:attrName>
                                        </p:attrNameLst>
                                      </p:cBhvr>
                                      <p:to>
                                        <p:strVal val="visible"/>
                                      </p:to>
                                    </p:set>
                                    <p:animEffect transition="in" filter="fade">
                                      <p:cBhvr>
                                        <p:cTn id="7" dur="500"/>
                                        <p:tgtEl>
                                          <p:spTgt spid="161811"/>
                                        </p:tgtEl>
                                      </p:cBhvr>
                                    </p:animEffect>
                                  </p:childTnLst>
                                </p:cTn>
                              </p:par>
                              <p:par>
                                <p:cTn id="8" presetID="10" presetClass="entr" presetSubtype="0" fill="hold" nodeType="withEffect">
                                  <p:stCondLst>
                                    <p:cond delay="0"/>
                                  </p:stCondLst>
                                  <p:childTnLst>
                                    <p:set>
                                      <p:cBhvr>
                                        <p:cTn id="9" dur="1" fill="hold">
                                          <p:stCondLst>
                                            <p:cond delay="0"/>
                                          </p:stCondLst>
                                        </p:cTn>
                                        <p:tgtEl>
                                          <p:spTgt spid="161815"/>
                                        </p:tgtEl>
                                        <p:attrNameLst>
                                          <p:attrName>style.visibility</p:attrName>
                                        </p:attrNameLst>
                                      </p:cBhvr>
                                      <p:to>
                                        <p:strVal val="visible"/>
                                      </p:to>
                                    </p:set>
                                    <p:animEffect transition="in" filter="fade">
                                      <p:cBhvr>
                                        <p:cTn id="10" dur="500"/>
                                        <p:tgtEl>
                                          <p:spTgt spid="16181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1817"/>
                                        </p:tgtEl>
                                        <p:attrNameLst>
                                          <p:attrName>style.visibility</p:attrName>
                                        </p:attrNameLst>
                                      </p:cBhvr>
                                      <p:to>
                                        <p:strVal val="visible"/>
                                      </p:to>
                                    </p:set>
                                    <p:animEffect transition="in" filter="fade">
                                      <p:cBhvr>
                                        <p:cTn id="15" dur="500"/>
                                        <p:tgtEl>
                                          <p:spTgt spid="161817"/>
                                        </p:tgtEl>
                                      </p:cBhvr>
                                    </p:animEffect>
                                  </p:childTnLst>
                                </p:cTn>
                              </p:par>
                              <p:par>
                                <p:cTn id="16" presetID="10" presetClass="entr" presetSubtype="0" fill="hold" nodeType="withEffect">
                                  <p:stCondLst>
                                    <p:cond delay="0"/>
                                  </p:stCondLst>
                                  <p:childTnLst>
                                    <p:set>
                                      <p:cBhvr>
                                        <p:cTn id="17" dur="1" fill="hold">
                                          <p:stCondLst>
                                            <p:cond delay="0"/>
                                          </p:stCondLst>
                                        </p:cTn>
                                        <p:tgtEl>
                                          <p:spTgt spid="161818"/>
                                        </p:tgtEl>
                                        <p:attrNameLst>
                                          <p:attrName>style.visibility</p:attrName>
                                        </p:attrNameLst>
                                      </p:cBhvr>
                                      <p:to>
                                        <p:strVal val="visible"/>
                                      </p:to>
                                    </p:set>
                                    <p:animEffect transition="in" filter="fade">
                                      <p:cBhvr>
                                        <p:cTn id="18" dur="500"/>
                                        <p:tgtEl>
                                          <p:spTgt spid="1618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17" grpId="0"/>
      <p:bldP spid="11"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2820" name="Object 4"/>
          <p:cNvGraphicFramePr>
            <a:graphicFrameLocks noChangeAspect="1"/>
          </p:cNvGraphicFramePr>
          <p:nvPr>
            <p:extLst/>
          </p:nvPr>
        </p:nvGraphicFramePr>
        <p:xfrm>
          <a:off x="2008188" y="404664"/>
          <a:ext cx="4810125" cy="1017587"/>
        </p:xfrm>
        <a:graphic>
          <a:graphicData uri="http://schemas.openxmlformats.org/presentationml/2006/ole">
            <mc:AlternateContent xmlns:mc="http://schemas.openxmlformats.org/markup-compatibility/2006">
              <mc:Choice xmlns:v="urn:schemas-microsoft-com:vml" Requires="v">
                <p:oleObj spid="_x0000_s71042" name="Equation" r:id="rId3" imgW="2387520" imgH="507960" progId="Equation.DSMT4">
                  <p:embed/>
                </p:oleObj>
              </mc:Choice>
              <mc:Fallback>
                <p:oleObj name="Equation" r:id="rId3" imgW="2387520" imgH="507960" progId="Equation.DSMT4">
                  <p:embed/>
                  <p:pic>
                    <p:nvPicPr>
                      <p:cNvPr id="162820" name="Object 4"/>
                      <p:cNvPicPr>
                        <a:picLocks noChangeAspect="1" noChangeArrowheads="1"/>
                      </p:cNvPicPr>
                      <p:nvPr/>
                    </p:nvPicPr>
                    <p:blipFill>
                      <a:blip r:embed="rId4"/>
                      <a:srcRect/>
                      <a:stretch>
                        <a:fillRect/>
                      </a:stretch>
                    </p:blipFill>
                    <p:spPr bwMode="auto">
                      <a:xfrm>
                        <a:off x="2008188" y="404664"/>
                        <a:ext cx="4810125" cy="1017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2822" name="Object 6"/>
          <p:cNvGraphicFramePr>
            <a:graphicFrameLocks noChangeAspect="1"/>
          </p:cNvGraphicFramePr>
          <p:nvPr>
            <p:extLst/>
          </p:nvPr>
        </p:nvGraphicFramePr>
        <p:xfrm>
          <a:off x="621555" y="2301350"/>
          <a:ext cx="7961418" cy="1127650"/>
        </p:xfrm>
        <a:graphic>
          <a:graphicData uri="http://schemas.openxmlformats.org/presentationml/2006/ole">
            <mc:AlternateContent xmlns:mc="http://schemas.openxmlformats.org/markup-compatibility/2006">
              <mc:Choice xmlns:v="urn:schemas-microsoft-com:vml" Requires="v">
                <p:oleObj spid="_x0000_s71043" name="Equation" r:id="rId5" imgW="3644640" imgH="609480" progId="Equation.DSMT4">
                  <p:embed/>
                </p:oleObj>
              </mc:Choice>
              <mc:Fallback>
                <p:oleObj name="Equation" r:id="rId5" imgW="3644640" imgH="609480" progId="Equation.DSMT4">
                  <p:embed/>
                  <p:pic>
                    <p:nvPicPr>
                      <p:cNvPr id="162822" name="Object 6"/>
                      <p:cNvPicPr>
                        <a:picLocks noChangeAspect="1" noChangeArrowheads="1"/>
                      </p:cNvPicPr>
                      <p:nvPr/>
                    </p:nvPicPr>
                    <p:blipFill>
                      <a:blip r:embed="rId6"/>
                      <a:srcRect/>
                      <a:stretch>
                        <a:fillRect/>
                      </a:stretch>
                    </p:blipFill>
                    <p:spPr bwMode="auto">
                      <a:xfrm>
                        <a:off x="621555" y="2301350"/>
                        <a:ext cx="7961418" cy="1127650"/>
                      </a:xfrm>
                      <a:prstGeom prst="rect">
                        <a:avLst/>
                      </a:prstGeom>
                      <a:noFill/>
                      <a:extLst/>
                    </p:spPr>
                  </p:pic>
                </p:oleObj>
              </mc:Fallback>
            </mc:AlternateContent>
          </a:graphicData>
        </a:graphic>
      </p:graphicFrame>
      <p:graphicFrame>
        <p:nvGraphicFramePr>
          <p:cNvPr id="162824" name="Object 8"/>
          <p:cNvGraphicFramePr>
            <a:graphicFrameLocks noChangeAspect="1"/>
          </p:cNvGraphicFramePr>
          <p:nvPr>
            <p:extLst/>
          </p:nvPr>
        </p:nvGraphicFramePr>
        <p:xfrm>
          <a:off x="592138" y="1492250"/>
          <a:ext cx="5029200" cy="631825"/>
        </p:xfrm>
        <a:graphic>
          <a:graphicData uri="http://schemas.openxmlformats.org/presentationml/2006/ole">
            <mc:AlternateContent xmlns:mc="http://schemas.openxmlformats.org/markup-compatibility/2006">
              <mc:Choice xmlns:v="urn:schemas-microsoft-com:vml" Requires="v">
                <p:oleObj spid="_x0000_s71044" name="Document" r:id="rId7" imgW="2313907" imgH="291980" progId="Word.Document.8">
                  <p:embed/>
                </p:oleObj>
              </mc:Choice>
              <mc:Fallback>
                <p:oleObj name="Document" r:id="rId7" imgW="2313907" imgH="291980" progId="Word.Document.8">
                  <p:embed/>
                  <p:pic>
                    <p:nvPicPr>
                      <p:cNvPr id="162824" name="Object 8"/>
                      <p:cNvPicPr>
                        <a:picLocks noChangeAspect="1" noChangeArrowheads="1"/>
                      </p:cNvPicPr>
                      <p:nvPr/>
                    </p:nvPicPr>
                    <p:blipFill>
                      <a:blip r:embed="rId8"/>
                      <a:srcRect/>
                      <a:stretch>
                        <a:fillRect/>
                      </a:stretch>
                    </p:blipFill>
                    <p:spPr bwMode="auto">
                      <a:xfrm>
                        <a:off x="592138" y="1492250"/>
                        <a:ext cx="5029200" cy="631825"/>
                      </a:xfrm>
                      <a:prstGeom prst="rect">
                        <a:avLst/>
                      </a:prstGeom>
                      <a:noFill/>
                      <a:ln>
                        <a:noFill/>
                      </a:ln>
                      <a:effectLst/>
                      <a:extLst/>
                    </p:spPr>
                  </p:pic>
                </p:oleObj>
              </mc:Fallback>
            </mc:AlternateContent>
          </a:graphicData>
        </a:graphic>
      </p:graphicFrame>
      <p:sp>
        <p:nvSpPr>
          <p:cNvPr id="162825" name="Rectangle 9"/>
          <p:cNvSpPr>
            <a:spLocks noChangeArrowheads="1"/>
          </p:cNvSpPr>
          <p:nvPr/>
        </p:nvSpPr>
        <p:spPr bwMode="auto">
          <a:xfrm>
            <a:off x="459573" y="3372620"/>
            <a:ext cx="6832617" cy="463846"/>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pPr algn="ctr"/>
            <a:r>
              <a:rPr lang="en-US" altLang="zh-CN" sz="2400" b="1" dirty="0">
                <a:solidFill>
                  <a:srgbClr val="0070C0"/>
                </a:solidFill>
                <a:latin typeface="Times New Roman" panose="02020603050405020304" pitchFamily="18" charset="0"/>
              </a:rPr>
              <a:t>2</a:t>
            </a:r>
            <a:r>
              <a:rPr lang="zh-CN" altLang="en-US" sz="2400" b="1" dirty="0">
                <a:solidFill>
                  <a:srgbClr val="0070C0"/>
                </a:solidFill>
                <a:latin typeface="Times New Roman" panose="02020603050405020304" pitchFamily="18" charset="0"/>
              </a:rPr>
              <a:t>．正态分布密度函数的贝叶斯估计和贝叶斯学习</a:t>
            </a:r>
          </a:p>
        </p:txBody>
      </p:sp>
      <p:graphicFrame>
        <p:nvGraphicFramePr>
          <p:cNvPr id="162826" name="Object 10"/>
          <p:cNvGraphicFramePr>
            <a:graphicFrameLocks noChangeAspect="1"/>
          </p:cNvGraphicFramePr>
          <p:nvPr>
            <p:extLst/>
          </p:nvPr>
        </p:nvGraphicFramePr>
        <p:xfrm>
          <a:off x="1014413" y="3829546"/>
          <a:ext cx="7794625" cy="463550"/>
        </p:xfrm>
        <a:graphic>
          <a:graphicData uri="http://schemas.openxmlformats.org/presentationml/2006/ole">
            <mc:AlternateContent xmlns:mc="http://schemas.openxmlformats.org/markup-compatibility/2006">
              <mc:Choice xmlns:v="urn:schemas-microsoft-com:vml" Requires="v">
                <p:oleObj spid="_x0000_s71045" name="文档" r:id="rId9" imgW="3933646" imgH="228147" progId="Word.Document.8">
                  <p:embed/>
                </p:oleObj>
              </mc:Choice>
              <mc:Fallback>
                <p:oleObj name="文档" r:id="rId9" imgW="3933646" imgH="228147" progId="Word.Document.8">
                  <p:embed/>
                  <p:pic>
                    <p:nvPicPr>
                      <p:cNvPr id="162826"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14413" y="3829546"/>
                        <a:ext cx="7794625" cy="46355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2827" name="Rectangle 11"/>
          <p:cNvSpPr>
            <a:spLocks noChangeArrowheads="1"/>
          </p:cNvSpPr>
          <p:nvPr/>
        </p:nvSpPr>
        <p:spPr bwMode="auto">
          <a:xfrm>
            <a:off x="457200" y="4189290"/>
            <a:ext cx="7106730" cy="463846"/>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400" dirty="0">
                <a:solidFill>
                  <a:srgbClr val="C00000"/>
                </a:solidFill>
                <a:latin typeface="Times New Roman" panose="02020603050405020304" pitchFamily="18" charset="0"/>
              </a:rPr>
              <a:t>1</a:t>
            </a:r>
            <a:r>
              <a:rPr lang="zh-CN" altLang="en-US" sz="2400" dirty="0">
                <a:solidFill>
                  <a:srgbClr val="C00000"/>
                </a:solidFill>
                <a:latin typeface="Times New Roman" panose="02020603050405020304" pitchFamily="18" charset="0"/>
              </a:rPr>
              <a:t>）</a:t>
            </a:r>
            <a:r>
              <a:rPr lang="zh-CN" altLang="en-US" sz="2400" dirty="0" smtClean="0">
                <a:solidFill>
                  <a:srgbClr val="C00000"/>
                </a:solidFill>
                <a:latin typeface="Times New Roman" panose="02020603050405020304" pitchFamily="18" charset="0"/>
              </a:rPr>
              <a:t>贝叶斯估计（特指：估计概率密度函数的参数）</a:t>
            </a:r>
            <a:endParaRPr lang="zh-CN" altLang="en-US" sz="2400" dirty="0">
              <a:solidFill>
                <a:srgbClr val="C00000"/>
              </a:solidFill>
              <a:latin typeface="Times New Roman" panose="02020603050405020304" pitchFamily="18" charset="0"/>
            </a:endParaRPr>
          </a:p>
        </p:txBody>
      </p:sp>
      <p:graphicFrame>
        <p:nvGraphicFramePr>
          <p:cNvPr id="162835" name="Object 19"/>
          <p:cNvGraphicFramePr>
            <a:graphicFrameLocks noChangeAspect="1"/>
          </p:cNvGraphicFramePr>
          <p:nvPr>
            <p:extLst/>
          </p:nvPr>
        </p:nvGraphicFramePr>
        <p:xfrm>
          <a:off x="1000125" y="4676304"/>
          <a:ext cx="7504113" cy="696912"/>
        </p:xfrm>
        <a:graphic>
          <a:graphicData uri="http://schemas.openxmlformats.org/presentationml/2006/ole">
            <mc:AlternateContent xmlns:mc="http://schemas.openxmlformats.org/markup-compatibility/2006">
              <mc:Choice xmlns:v="urn:schemas-microsoft-com:vml" Requires="v">
                <p:oleObj spid="_x0000_s71046" name="文档" r:id="rId11" imgW="3653545" imgH="339702" progId="Word.Document.8">
                  <p:embed/>
                </p:oleObj>
              </mc:Choice>
              <mc:Fallback>
                <p:oleObj name="文档" r:id="rId11" imgW="3653545" imgH="339702" progId="Word.Document.8">
                  <p:embed/>
                  <p:pic>
                    <p:nvPicPr>
                      <p:cNvPr id="162835"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00125" y="4676304"/>
                        <a:ext cx="7504113" cy="696912"/>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2839" name="Object 23"/>
          <p:cNvGraphicFramePr>
            <a:graphicFrameLocks noChangeAspect="1"/>
          </p:cNvGraphicFramePr>
          <p:nvPr>
            <p:extLst/>
          </p:nvPr>
        </p:nvGraphicFramePr>
        <p:xfrm>
          <a:off x="973138" y="5229126"/>
          <a:ext cx="8421687" cy="792162"/>
        </p:xfrm>
        <a:graphic>
          <a:graphicData uri="http://schemas.openxmlformats.org/presentationml/2006/ole">
            <mc:AlternateContent xmlns:mc="http://schemas.openxmlformats.org/markup-compatibility/2006">
              <mc:Choice xmlns:v="urn:schemas-microsoft-com:vml" Requires="v">
                <p:oleObj spid="_x0000_s71047" name="文档" r:id="rId13" imgW="4343355" imgH="393320" progId="Word.Document.8">
                  <p:embed/>
                </p:oleObj>
              </mc:Choice>
              <mc:Fallback>
                <p:oleObj name="文档" r:id="rId13" imgW="4343355" imgH="393320" progId="Word.Document.8">
                  <p:embed/>
                  <p:pic>
                    <p:nvPicPr>
                      <p:cNvPr id="162839"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73138" y="5229126"/>
                        <a:ext cx="8421687" cy="792162"/>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2840" name="Object 24"/>
          <p:cNvGraphicFramePr>
            <a:graphicFrameLocks noChangeAspect="1"/>
          </p:cNvGraphicFramePr>
          <p:nvPr>
            <p:extLst/>
          </p:nvPr>
        </p:nvGraphicFramePr>
        <p:xfrm>
          <a:off x="3440113" y="5682704"/>
          <a:ext cx="2414587" cy="482600"/>
        </p:xfrm>
        <a:graphic>
          <a:graphicData uri="http://schemas.openxmlformats.org/presentationml/2006/ole">
            <mc:AlternateContent xmlns:mc="http://schemas.openxmlformats.org/markup-compatibility/2006">
              <mc:Choice xmlns:v="urn:schemas-microsoft-com:vml" Requires="v">
                <p:oleObj spid="_x0000_s71048" name="公式" r:id="rId15" imgW="1117600" imgH="241300" progId="Equation.3">
                  <p:embed/>
                </p:oleObj>
              </mc:Choice>
              <mc:Fallback>
                <p:oleObj name="公式" r:id="rId15" imgW="1117600" imgH="241300" progId="Equation.3">
                  <p:embed/>
                  <p:pic>
                    <p:nvPicPr>
                      <p:cNvPr id="162840"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40113" y="5682704"/>
                        <a:ext cx="2414587"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2842" name="Object 26"/>
          <p:cNvGraphicFramePr>
            <a:graphicFrameLocks noChangeAspect="1"/>
          </p:cNvGraphicFramePr>
          <p:nvPr>
            <p:extLst/>
          </p:nvPr>
        </p:nvGraphicFramePr>
        <p:xfrm>
          <a:off x="981075" y="6199188"/>
          <a:ext cx="7799388" cy="860425"/>
        </p:xfrm>
        <a:graphic>
          <a:graphicData uri="http://schemas.openxmlformats.org/presentationml/2006/ole">
            <mc:AlternateContent xmlns:mc="http://schemas.openxmlformats.org/markup-compatibility/2006">
              <mc:Choice xmlns:v="urn:schemas-microsoft-com:vml" Requires="v">
                <p:oleObj spid="_x0000_s71049" name="Document" r:id="rId17" imgW="3914096" imgH="434910" progId="Word.Document.8">
                  <p:embed/>
                </p:oleObj>
              </mc:Choice>
              <mc:Fallback>
                <p:oleObj name="Document" r:id="rId17" imgW="3914096" imgH="434910" progId="Word.Document.8">
                  <p:embed/>
                  <p:pic>
                    <p:nvPicPr>
                      <p:cNvPr id="162842" name="Object 26"/>
                      <p:cNvPicPr>
                        <a:picLocks noChangeAspect="1" noChangeArrowheads="1"/>
                      </p:cNvPicPr>
                      <p:nvPr/>
                    </p:nvPicPr>
                    <p:blipFill>
                      <a:blip r:embed="rId18"/>
                      <a:srcRect/>
                      <a:stretch>
                        <a:fillRect/>
                      </a:stretch>
                    </p:blipFill>
                    <p:spPr bwMode="auto">
                      <a:xfrm>
                        <a:off x="981075" y="6199188"/>
                        <a:ext cx="7799388" cy="860425"/>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2843" name="Rectangle 27"/>
          <p:cNvSpPr>
            <a:spLocks noChangeArrowheads="1"/>
          </p:cNvSpPr>
          <p:nvPr/>
        </p:nvSpPr>
        <p:spPr bwMode="auto">
          <a:xfrm>
            <a:off x="479425" y="-27384"/>
            <a:ext cx="4938713"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400" dirty="0">
                <a:solidFill>
                  <a:srgbClr val="000000"/>
                </a:solidFill>
                <a:latin typeface="Times New Roman" panose="02020603050405020304" pitchFamily="18" charset="0"/>
              </a:rPr>
              <a:t>*  </a:t>
            </a:r>
            <a:r>
              <a:rPr lang="zh-CN" altLang="en-US" sz="2400" dirty="0">
                <a:solidFill>
                  <a:srgbClr val="000000"/>
                </a:solidFill>
                <a:latin typeface="Times New Roman" panose="02020603050405020304" pitchFamily="18" charset="0"/>
              </a:rPr>
              <a:t>逐次给出</a:t>
            </a:r>
            <a:r>
              <a:rPr lang="en-US" altLang="zh-CN" sz="2400" b="1" i="1" dirty="0">
                <a:solidFill>
                  <a:srgbClr val="000000"/>
                </a:solidFill>
                <a:latin typeface="Times New Roman" panose="02020603050405020304" pitchFamily="18" charset="0"/>
              </a:rPr>
              <a:t>X</a:t>
            </a:r>
            <a:r>
              <a:rPr lang="en-US" altLang="zh-CN" sz="2400" baseline="-25000" dirty="0">
                <a:solidFill>
                  <a:srgbClr val="000000"/>
                </a:solidFill>
                <a:latin typeface="Times New Roman" panose="02020603050405020304" pitchFamily="18" charset="0"/>
              </a:rPr>
              <a:t>3</a:t>
            </a:r>
            <a:r>
              <a:rPr lang="zh-CN" altLang="en-US" sz="2400"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X</a:t>
            </a:r>
            <a:r>
              <a:rPr lang="en-US" altLang="zh-CN" sz="2400" baseline="-25000" dirty="0">
                <a:solidFill>
                  <a:srgbClr val="000000"/>
                </a:solidFill>
                <a:latin typeface="Times New Roman" panose="02020603050405020304" pitchFamily="18" charset="0"/>
              </a:rPr>
              <a:t>4</a:t>
            </a:r>
            <a:r>
              <a:rPr lang="zh-CN" altLang="en-US" sz="2400" dirty="0">
                <a:solidFill>
                  <a:srgbClr val="000000"/>
                </a:solidFill>
                <a:latin typeface="Times New Roman" panose="02020603050405020304" pitchFamily="18" charset="0"/>
              </a:rPr>
              <a:t>，</a:t>
            </a:r>
            <a:r>
              <a:rPr lang="en-US" altLang="zh-CN" sz="2400" dirty="0">
                <a:solidFill>
                  <a:srgbClr val="000000"/>
                </a:solidFill>
                <a:latin typeface="Times New Roman" panose="02020603050405020304" pitchFamily="18" charset="0"/>
              </a:rPr>
              <a:t>…</a:t>
            </a:r>
            <a:r>
              <a:rPr lang="zh-CN" altLang="en-US" sz="2400"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X</a:t>
            </a:r>
            <a:r>
              <a:rPr lang="en-US" altLang="zh-CN" sz="2400" i="1" baseline="-25000" dirty="0">
                <a:solidFill>
                  <a:srgbClr val="000000"/>
                </a:solidFill>
                <a:latin typeface="Times New Roman" panose="02020603050405020304" pitchFamily="18" charset="0"/>
              </a:rPr>
              <a:t>N</a:t>
            </a:r>
            <a:r>
              <a:rPr lang="zh-CN" altLang="en-US" sz="2400" dirty="0">
                <a:solidFill>
                  <a:srgbClr val="000000"/>
                </a:solidFill>
                <a:latin typeface="Times New Roman" panose="02020603050405020304" pitchFamily="18" charset="0"/>
              </a:rPr>
              <a:t>，得到  </a:t>
            </a:r>
          </a:p>
        </p:txBody>
      </p:sp>
    </p:spTree>
    <p:extLst>
      <p:ext uri="{BB962C8B-B14F-4D97-AF65-F5344CB8AC3E}">
        <p14:creationId xmlns:p14="http://schemas.microsoft.com/office/powerpoint/2010/main" val="1656899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62822"/>
                                        </p:tgtEl>
                                        <p:attrNameLst>
                                          <p:attrName>style.visibility</p:attrName>
                                        </p:attrNameLst>
                                      </p:cBhvr>
                                      <p:to>
                                        <p:strVal val="visible"/>
                                      </p:to>
                                    </p:set>
                                    <p:animEffect transition="in" filter="fade">
                                      <p:cBhvr>
                                        <p:cTn id="7" dur="500"/>
                                        <p:tgtEl>
                                          <p:spTgt spid="162822"/>
                                        </p:tgtEl>
                                      </p:cBhvr>
                                    </p:animEffect>
                                  </p:childTnLst>
                                </p:cTn>
                              </p:par>
                              <p:par>
                                <p:cTn id="8" presetID="10" presetClass="entr" presetSubtype="0" fill="hold" nodeType="withEffect">
                                  <p:stCondLst>
                                    <p:cond delay="0"/>
                                  </p:stCondLst>
                                  <p:childTnLst>
                                    <p:set>
                                      <p:cBhvr>
                                        <p:cTn id="9" dur="1" fill="hold">
                                          <p:stCondLst>
                                            <p:cond delay="0"/>
                                          </p:stCondLst>
                                        </p:cTn>
                                        <p:tgtEl>
                                          <p:spTgt spid="162824"/>
                                        </p:tgtEl>
                                        <p:attrNameLst>
                                          <p:attrName>style.visibility</p:attrName>
                                        </p:attrNameLst>
                                      </p:cBhvr>
                                      <p:to>
                                        <p:strVal val="visible"/>
                                      </p:to>
                                    </p:set>
                                    <p:animEffect transition="in" filter="fade">
                                      <p:cBhvr>
                                        <p:cTn id="10" dur="500"/>
                                        <p:tgtEl>
                                          <p:spTgt spid="16282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2825"/>
                                        </p:tgtEl>
                                        <p:attrNameLst>
                                          <p:attrName>style.visibility</p:attrName>
                                        </p:attrNameLst>
                                      </p:cBhvr>
                                      <p:to>
                                        <p:strVal val="visible"/>
                                      </p:to>
                                    </p:set>
                                    <p:animEffect transition="in" filter="fade">
                                      <p:cBhvr>
                                        <p:cTn id="15" dur="500"/>
                                        <p:tgtEl>
                                          <p:spTgt spid="162825"/>
                                        </p:tgtEl>
                                      </p:cBhvr>
                                    </p:animEffect>
                                  </p:childTnLst>
                                </p:cTn>
                              </p:par>
                              <p:par>
                                <p:cTn id="16" presetID="10" presetClass="entr" presetSubtype="0" fill="hold" nodeType="withEffect">
                                  <p:stCondLst>
                                    <p:cond delay="0"/>
                                  </p:stCondLst>
                                  <p:childTnLst>
                                    <p:set>
                                      <p:cBhvr>
                                        <p:cTn id="17" dur="1" fill="hold">
                                          <p:stCondLst>
                                            <p:cond delay="0"/>
                                          </p:stCondLst>
                                        </p:cTn>
                                        <p:tgtEl>
                                          <p:spTgt spid="162826"/>
                                        </p:tgtEl>
                                        <p:attrNameLst>
                                          <p:attrName>style.visibility</p:attrName>
                                        </p:attrNameLst>
                                      </p:cBhvr>
                                      <p:to>
                                        <p:strVal val="visible"/>
                                      </p:to>
                                    </p:set>
                                    <p:animEffect transition="in" filter="fade">
                                      <p:cBhvr>
                                        <p:cTn id="18" dur="500"/>
                                        <p:tgtEl>
                                          <p:spTgt spid="16282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2827"/>
                                        </p:tgtEl>
                                        <p:attrNameLst>
                                          <p:attrName>style.visibility</p:attrName>
                                        </p:attrNameLst>
                                      </p:cBhvr>
                                      <p:to>
                                        <p:strVal val="visible"/>
                                      </p:to>
                                    </p:set>
                                    <p:animEffect transition="in" filter="fade">
                                      <p:cBhvr>
                                        <p:cTn id="23" dur="500"/>
                                        <p:tgtEl>
                                          <p:spTgt spid="162827"/>
                                        </p:tgtEl>
                                      </p:cBhvr>
                                    </p:animEffect>
                                  </p:childTnLst>
                                </p:cTn>
                              </p:par>
                              <p:par>
                                <p:cTn id="24" presetID="10" presetClass="entr" presetSubtype="0" fill="hold" nodeType="withEffect">
                                  <p:stCondLst>
                                    <p:cond delay="0"/>
                                  </p:stCondLst>
                                  <p:childTnLst>
                                    <p:set>
                                      <p:cBhvr>
                                        <p:cTn id="25" dur="1" fill="hold">
                                          <p:stCondLst>
                                            <p:cond delay="0"/>
                                          </p:stCondLst>
                                        </p:cTn>
                                        <p:tgtEl>
                                          <p:spTgt spid="162835"/>
                                        </p:tgtEl>
                                        <p:attrNameLst>
                                          <p:attrName>style.visibility</p:attrName>
                                        </p:attrNameLst>
                                      </p:cBhvr>
                                      <p:to>
                                        <p:strVal val="visible"/>
                                      </p:to>
                                    </p:set>
                                    <p:animEffect transition="in" filter="fade">
                                      <p:cBhvr>
                                        <p:cTn id="26" dur="500"/>
                                        <p:tgtEl>
                                          <p:spTgt spid="162835"/>
                                        </p:tgtEl>
                                      </p:cBhvr>
                                    </p:animEffect>
                                  </p:childTnLst>
                                </p:cTn>
                              </p:par>
                              <p:par>
                                <p:cTn id="27" presetID="10" presetClass="entr" presetSubtype="0" fill="hold" nodeType="withEffect">
                                  <p:stCondLst>
                                    <p:cond delay="0"/>
                                  </p:stCondLst>
                                  <p:childTnLst>
                                    <p:set>
                                      <p:cBhvr>
                                        <p:cTn id="28" dur="1" fill="hold">
                                          <p:stCondLst>
                                            <p:cond delay="0"/>
                                          </p:stCondLst>
                                        </p:cTn>
                                        <p:tgtEl>
                                          <p:spTgt spid="162839"/>
                                        </p:tgtEl>
                                        <p:attrNameLst>
                                          <p:attrName>style.visibility</p:attrName>
                                        </p:attrNameLst>
                                      </p:cBhvr>
                                      <p:to>
                                        <p:strVal val="visible"/>
                                      </p:to>
                                    </p:set>
                                    <p:animEffect transition="in" filter="fade">
                                      <p:cBhvr>
                                        <p:cTn id="29" dur="500"/>
                                        <p:tgtEl>
                                          <p:spTgt spid="162839"/>
                                        </p:tgtEl>
                                      </p:cBhvr>
                                    </p:animEffect>
                                  </p:childTnLst>
                                </p:cTn>
                              </p:par>
                              <p:par>
                                <p:cTn id="30" presetID="10" presetClass="entr" presetSubtype="0" fill="hold" nodeType="withEffect">
                                  <p:stCondLst>
                                    <p:cond delay="0"/>
                                  </p:stCondLst>
                                  <p:childTnLst>
                                    <p:set>
                                      <p:cBhvr>
                                        <p:cTn id="31" dur="1" fill="hold">
                                          <p:stCondLst>
                                            <p:cond delay="0"/>
                                          </p:stCondLst>
                                        </p:cTn>
                                        <p:tgtEl>
                                          <p:spTgt spid="162840"/>
                                        </p:tgtEl>
                                        <p:attrNameLst>
                                          <p:attrName>style.visibility</p:attrName>
                                        </p:attrNameLst>
                                      </p:cBhvr>
                                      <p:to>
                                        <p:strVal val="visible"/>
                                      </p:to>
                                    </p:set>
                                    <p:animEffect transition="in" filter="fade">
                                      <p:cBhvr>
                                        <p:cTn id="32" dur="500"/>
                                        <p:tgtEl>
                                          <p:spTgt spid="16284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162842"/>
                                        </p:tgtEl>
                                        <p:attrNameLst>
                                          <p:attrName>style.visibility</p:attrName>
                                        </p:attrNameLst>
                                      </p:cBhvr>
                                      <p:to>
                                        <p:strVal val="visible"/>
                                      </p:to>
                                    </p:set>
                                    <p:animEffect transition="in" filter="fade">
                                      <p:cBhvr>
                                        <p:cTn id="37" dur="500"/>
                                        <p:tgtEl>
                                          <p:spTgt spid="162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5" grpId="0"/>
      <p:bldP spid="162827"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44" name="Object 4"/>
          <p:cNvGraphicFramePr>
            <a:graphicFrameLocks noChangeAspect="1"/>
          </p:cNvGraphicFramePr>
          <p:nvPr/>
        </p:nvGraphicFramePr>
        <p:xfrm>
          <a:off x="2424113" y="360363"/>
          <a:ext cx="4016375" cy="1017587"/>
        </p:xfrm>
        <a:graphic>
          <a:graphicData uri="http://schemas.openxmlformats.org/presentationml/2006/ole">
            <mc:AlternateContent xmlns:mc="http://schemas.openxmlformats.org/markup-compatibility/2006">
              <mc:Choice xmlns:v="urn:schemas-microsoft-com:vml" Requires="v">
                <p:oleObj spid="_x0000_s72066" name="公式" r:id="rId3" imgW="1993900" imgH="508000" progId="Equation.3">
                  <p:embed/>
                </p:oleObj>
              </mc:Choice>
              <mc:Fallback>
                <p:oleObj name="公式" r:id="rId3" imgW="1993900" imgH="508000" progId="Equation.3">
                  <p:embed/>
                  <p:pic>
                    <p:nvPicPr>
                      <p:cNvPr id="16384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4113" y="360363"/>
                        <a:ext cx="4016375" cy="1017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46" name="Rectangle 6"/>
          <p:cNvSpPr>
            <a:spLocks noChangeArrowheads="1"/>
          </p:cNvSpPr>
          <p:nvPr/>
        </p:nvSpPr>
        <p:spPr bwMode="auto">
          <a:xfrm>
            <a:off x="373063" y="1617663"/>
            <a:ext cx="11715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式中， </a:t>
            </a:r>
          </a:p>
        </p:txBody>
      </p:sp>
      <p:graphicFrame>
        <p:nvGraphicFramePr>
          <p:cNvPr id="163847" name="Object 7"/>
          <p:cNvGraphicFramePr>
            <a:graphicFrameLocks noChangeAspect="1"/>
          </p:cNvGraphicFramePr>
          <p:nvPr/>
        </p:nvGraphicFramePr>
        <p:xfrm>
          <a:off x="1347788" y="1430338"/>
          <a:ext cx="3141662" cy="866775"/>
        </p:xfrm>
        <a:graphic>
          <a:graphicData uri="http://schemas.openxmlformats.org/presentationml/2006/ole">
            <mc:AlternateContent xmlns:mc="http://schemas.openxmlformats.org/markup-compatibility/2006">
              <mc:Choice xmlns:v="urn:schemas-microsoft-com:vml" Requires="v">
                <p:oleObj spid="_x0000_s72067" name="公式" r:id="rId5" imgW="1548728" imgH="431613" progId="Equation.3">
                  <p:embed/>
                </p:oleObj>
              </mc:Choice>
              <mc:Fallback>
                <p:oleObj name="公式" r:id="rId5" imgW="1548728" imgH="431613" progId="Equation.3">
                  <p:embed/>
                  <p:pic>
                    <p:nvPicPr>
                      <p:cNvPr id="163847"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7788" y="1430338"/>
                        <a:ext cx="3141662" cy="866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49" name="Object 9"/>
          <p:cNvGraphicFramePr>
            <a:graphicFrameLocks noChangeAspect="1"/>
          </p:cNvGraphicFramePr>
          <p:nvPr/>
        </p:nvGraphicFramePr>
        <p:xfrm>
          <a:off x="2438400" y="2343150"/>
          <a:ext cx="3951288" cy="866775"/>
        </p:xfrm>
        <a:graphic>
          <a:graphicData uri="http://schemas.openxmlformats.org/presentationml/2006/ole">
            <mc:AlternateContent xmlns:mc="http://schemas.openxmlformats.org/markup-compatibility/2006">
              <mc:Choice xmlns:v="urn:schemas-microsoft-com:vml" Requires="v">
                <p:oleObj spid="_x0000_s72068" name="公式" r:id="rId7" imgW="1955800" imgH="431800" progId="Equation.3">
                  <p:embed/>
                </p:oleObj>
              </mc:Choice>
              <mc:Fallback>
                <p:oleObj name="公式" r:id="rId7" imgW="1955800" imgH="431800" progId="Equation.3">
                  <p:embed/>
                  <p:pic>
                    <p:nvPicPr>
                      <p:cNvPr id="163849"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8400" y="2343150"/>
                        <a:ext cx="3951288" cy="866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51" name="Rectangle 11"/>
          <p:cNvSpPr>
            <a:spLocks noChangeArrowheads="1"/>
          </p:cNvSpPr>
          <p:nvPr/>
        </p:nvSpPr>
        <p:spPr bwMode="auto">
          <a:xfrm>
            <a:off x="6878638" y="601663"/>
            <a:ext cx="14255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a:t>
            </a:r>
            <a:r>
              <a:rPr lang="en-US" altLang="zh-CN" sz="2400">
                <a:solidFill>
                  <a:srgbClr val="000000"/>
                </a:solidFill>
                <a:latin typeface="Times New Roman" panose="02020603050405020304" pitchFamily="18" charset="0"/>
              </a:rPr>
              <a:t>4-79</a:t>
            </a:r>
            <a:r>
              <a:rPr lang="zh-CN" altLang="en-US" sz="2400">
                <a:solidFill>
                  <a:srgbClr val="000000"/>
                </a:solidFill>
                <a:latin typeface="Times New Roman" panose="02020603050405020304" pitchFamily="18" charset="0"/>
              </a:rPr>
              <a:t>） </a:t>
            </a:r>
          </a:p>
        </p:txBody>
      </p:sp>
      <p:sp>
        <p:nvSpPr>
          <p:cNvPr id="163852" name="Rectangle 12"/>
          <p:cNvSpPr>
            <a:spLocks noChangeArrowheads="1"/>
          </p:cNvSpPr>
          <p:nvPr/>
        </p:nvSpPr>
        <p:spPr bwMode="auto">
          <a:xfrm>
            <a:off x="409575" y="2547938"/>
            <a:ext cx="4857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pPr algn="ctr"/>
            <a:r>
              <a:rPr lang="zh-CN" altLang="en-US" sz="2400">
                <a:solidFill>
                  <a:srgbClr val="000000"/>
                </a:solidFill>
                <a:latin typeface="Times New Roman" panose="02020603050405020304" pitchFamily="18" charset="0"/>
              </a:rPr>
              <a:t>有</a:t>
            </a:r>
          </a:p>
        </p:txBody>
      </p:sp>
      <p:graphicFrame>
        <p:nvGraphicFramePr>
          <p:cNvPr id="163853" name="Object 13"/>
          <p:cNvGraphicFramePr>
            <a:graphicFrameLocks noChangeAspect="1"/>
          </p:cNvGraphicFramePr>
          <p:nvPr/>
        </p:nvGraphicFramePr>
        <p:xfrm>
          <a:off x="520700" y="3165475"/>
          <a:ext cx="8540750" cy="792163"/>
        </p:xfrm>
        <a:graphic>
          <a:graphicData uri="http://schemas.openxmlformats.org/presentationml/2006/ole">
            <mc:AlternateContent xmlns:mc="http://schemas.openxmlformats.org/markup-compatibility/2006">
              <mc:Choice xmlns:v="urn:schemas-microsoft-com:vml" Requires="v">
                <p:oleObj spid="_x0000_s72069" name="文档" r:id="rId9" imgW="4193584" imgH="386843" progId="Word.Document.8">
                  <p:embed/>
                </p:oleObj>
              </mc:Choice>
              <mc:Fallback>
                <p:oleObj name="文档" r:id="rId9" imgW="4193584" imgH="386843" progId="Word.Document.8">
                  <p:embed/>
                  <p:pic>
                    <p:nvPicPr>
                      <p:cNvPr id="163853"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0700" y="3165475"/>
                        <a:ext cx="8540750" cy="792163"/>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55" name="Object 15"/>
          <p:cNvGraphicFramePr>
            <a:graphicFrameLocks noChangeAspect="1"/>
          </p:cNvGraphicFramePr>
          <p:nvPr/>
        </p:nvGraphicFramePr>
        <p:xfrm>
          <a:off x="1800225" y="3862388"/>
          <a:ext cx="2438400" cy="457200"/>
        </p:xfrm>
        <a:graphic>
          <a:graphicData uri="http://schemas.openxmlformats.org/presentationml/2006/ole">
            <mc:AlternateContent xmlns:mc="http://schemas.openxmlformats.org/markup-compatibility/2006">
              <mc:Choice xmlns:v="urn:schemas-microsoft-com:vml" Requires="v">
                <p:oleObj spid="_x0000_s72070" name="公式" r:id="rId11" imgW="1219200" imgH="228600" progId="Equation.3">
                  <p:embed/>
                </p:oleObj>
              </mc:Choice>
              <mc:Fallback>
                <p:oleObj name="公式" r:id="rId11" imgW="1219200" imgH="228600" progId="Equation.3">
                  <p:embed/>
                  <p:pic>
                    <p:nvPicPr>
                      <p:cNvPr id="163855"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00225" y="3862388"/>
                        <a:ext cx="2438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54" name="Object 14"/>
          <p:cNvGraphicFramePr>
            <a:graphicFrameLocks noChangeAspect="1"/>
          </p:cNvGraphicFramePr>
          <p:nvPr/>
        </p:nvGraphicFramePr>
        <p:xfrm>
          <a:off x="4733925" y="3849688"/>
          <a:ext cx="2235200" cy="482600"/>
        </p:xfrm>
        <a:graphic>
          <a:graphicData uri="http://schemas.openxmlformats.org/presentationml/2006/ole">
            <mc:AlternateContent xmlns:mc="http://schemas.openxmlformats.org/markup-compatibility/2006">
              <mc:Choice xmlns:v="urn:schemas-microsoft-com:vml" Requires="v">
                <p:oleObj spid="_x0000_s72071" name="公式" r:id="rId13" imgW="1117600" imgH="241300" progId="Equation.3">
                  <p:embed/>
                </p:oleObj>
              </mc:Choice>
              <mc:Fallback>
                <p:oleObj name="公式" r:id="rId13" imgW="1117600" imgH="241300" progId="Equation.3">
                  <p:embed/>
                  <p:pic>
                    <p:nvPicPr>
                      <p:cNvPr id="163854"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33925" y="3849688"/>
                        <a:ext cx="22352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59" name="Rectangle 19"/>
          <p:cNvSpPr>
            <a:spLocks noChangeArrowheads="1"/>
          </p:cNvSpPr>
          <p:nvPr/>
        </p:nvSpPr>
        <p:spPr bwMode="auto">
          <a:xfrm>
            <a:off x="407988" y="3873500"/>
            <a:ext cx="8667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由于 </a:t>
            </a:r>
          </a:p>
        </p:txBody>
      </p:sp>
      <p:sp>
        <p:nvSpPr>
          <p:cNvPr id="163860" name="Rectangle 20"/>
          <p:cNvSpPr>
            <a:spLocks noChangeArrowheads="1"/>
          </p:cNvSpPr>
          <p:nvPr/>
        </p:nvSpPr>
        <p:spPr bwMode="auto">
          <a:xfrm>
            <a:off x="420688" y="4568825"/>
            <a:ext cx="5619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有 </a:t>
            </a:r>
          </a:p>
        </p:txBody>
      </p:sp>
      <p:graphicFrame>
        <p:nvGraphicFramePr>
          <p:cNvPr id="163864" name="Object 24"/>
          <p:cNvGraphicFramePr>
            <a:graphicFrameLocks noChangeAspect="1"/>
          </p:cNvGraphicFramePr>
          <p:nvPr/>
        </p:nvGraphicFramePr>
        <p:xfrm>
          <a:off x="942975" y="4368800"/>
          <a:ext cx="3910013" cy="863600"/>
        </p:xfrm>
        <a:graphic>
          <a:graphicData uri="http://schemas.openxmlformats.org/presentationml/2006/ole">
            <mc:AlternateContent xmlns:mc="http://schemas.openxmlformats.org/markup-compatibility/2006">
              <mc:Choice xmlns:v="urn:schemas-microsoft-com:vml" Requires="v">
                <p:oleObj spid="_x0000_s72072" name="公式" r:id="rId15" imgW="1955800" imgH="431800" progId="Equation.3">
                  <p:embed/>
                </p:oleObj>
              </mc:Choice>
              <mc:Fallback>
                <p:oleObj name="公式" r:id="rId15" imgW="1955800" imgH="431800" progId="Equation.3">
                  <p:embed/>
                  <p:pic>
                    <p:nvPicPr>
                      <p:cNvPr id="163864"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42975" y="4368800"/>
                        <a:ext cx="3910013"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63" name="Object 23"/>
          <p:cNvGraphicFramePr>
            <a:graphicFrameLocks noChangeAspect="1"/>
          </p:cNvGraphicFramePr>
          <p:nvPr/>
        </p:nvGraphicFramePr>
        <p:xfrm>
          <a:off x="1030288" y="5233988"/>
          <a:ext cx="7110412" cy="1016000"/>
        </p:xfrm>
        <a:graphic>
          <a:graphicData uri="http://schemas.openxmlformats.org/presentationml/2006/ole">
            <mc:AlternateContent xmlns:mc="http://schemas.openxmlformats.org/markup-compatibility/2006">
              <mc:Choice xmlns:v="urn:schemas-microsoft-com:vml" Requires="v">
                <p:oleObj spid="_x0000_s72073" name="公式" r:id="rId17" imgW="3556000" imgH="508000" progId="Equation.3">
                  <p:embed/>
                </p:oleObj>
              </mc:Choice>
              <mc:Fallback>
                <p:oleObj name="公式" r:id="rId17" imgW="3556000" imgH="508000" progId="Equation.3">
                  <p:embed/>
                  <p:pic>
                    <p:nvPicPr>
                      <p:cNvPr id="163863" name="Object 2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30288" y="5233988"/>
                        <a:ext cx="7110412"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75365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63849"/>
                                        </p:tgtEl>
                                        <p:attrNameLst>
                                          <p:attrName>style.visibility</p:attrName>
                                        </p:attrNameLst>
                                      </p:cBhvr>
                                      <p:to>
                                        <p:strVal val="visible"/>
                                      </p:to>
                                    </p:set>
                                    <p:animEffect transition="in" filter="fade">
                                      <p:cBhvr>
                                        <p:cTn id="7" dur="500"/>
                                        <p:tgtEl>
                                          <p:spTgt spid="16384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3852"/>
                                        </p:tgtEl>
                                        <p:attrNameLst>
                                          <p:attrName>style.visibility</p:attrName>
                                        </p:attrNameLst>
                                      </p:cBhvr>
                                      <p:to>
                                        <p:strVal val="visible"/>
                                      </p:to>
                                    </p:set>
                                    <p:animEffect transition="in" filter="fade">
                                      <p:cBhvr>
                                        <p:cTn id="10" dur="500"/>
                                        <p:tgtEl>
                                          <p:spTgt spid="163852"/>
                                        </p:tgtEl>
                                      </p:cBhvr>
                                    </p:animEffect>
                                  </p:childTnLst>
                                </p:cTn>
                              </p:par>
                              <p:par>
                                <p:cTn id="11" presetID="10" presetClass="entr" presetSubtype="0" fill="hold" nodeType="withEffect">
                                  <p:stCondLst>
                                    <p:cond delay="0"/>
                                  </p:stCondLst>
                                  <p:childTnLst>
                                    <p:set>
                                      <p:cBhvr>
                                        <p:cTn id="12" dur="1" fill="hold">
                                          <p:stCondLst>
                                            <p:cond delay="0"/>
                                          </p:stCondLst>
                                        </p:cTn>
                                        <p:tgtEl>
                                          <p:spTgt spid="163853"/>
                                        </p:tgtEl>
                                        <p:attrNameLst>
                                          <p:attrName>style.visibility</p:attrName>
                                        </p:attrNameLst>
                                      </p:cBhvr>
                                      <p:to>
                                        <p:strVal val="visible"/>
                                      </p:to>
                                    </p:set>
                                    <p:animEffect transition="in" filter="fade">
                                      <p:cBhvr>
                                        <p:cTn id="13" dur="500"/>
                                        <p:tgtEl>
                                          <p:spTgt spid="16385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163855"/>
                                        </p:tgtEl>
                                        <p:attrNameLst>
                                          <p:attrName>style.visibility</p:attrName>
                                        </p:attrNameLst>
                                      </p:cBhvr>
                                      <p:to>
                                        <p:strVal val="visible"/>
                                      </p:to>
                                    </p:set>
                                    <p:animEffect transition="in" filter="fade">
                                      <p:cBhvr>
                                        <p:cTn id="18" dur="500"/>
                                        <p:tgtEl>
                                          <p:spTgt spid="163855"/>
                                        </p:tgtEl>
                                      </p:cBhvr>
                                    </p:animEffect>
                                  </p:childTnLst>
                                </p:cTn>
                              </p:par>
                              <p:par>
                                <p:cTn id="19" presetID="10" presetClass="entr" presetSubtype="0" fill="hold" nodeType="withEffect">
                                  <p:stCondLst>
                                    <p:cond delay="0"/>
                                  </p:stCondLst>
                                  <p:childTnLst>
                                    <p:set>
                                      <p:cBhvr>
                                        <p:cTn id="20" dur="1" fill="hold">
                                          <p:stCondLst>
                                            <p:cond delay="0"/>
                                          </p:stCondLst>
                                        </p:cTn>
                                        <p:tgtEl>
                                          <p:spTgt spid="163854"/>
                                        </p:tgtEl>
                                        <p:attrNameLst>
                                          <p:attrName>style.visibility</p:attrName>
                                        </p:attrNameLst>
                                      </p:cBhvr>
                                      <p:to>
                                        <p:strVal val="visible"/>
                                      </p:to>
                                    </p:set>
                                    <p:animEffect transition="in" filter="fade">
                                      <p:cBhvr>
                                        <p:cTn id="21" dur="500"/>
                                        <p:tgtEl>
                                          <p:spTgt spid="16385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3859"/>
                                        </p:tgtEl>
                                        <p:attrNameLst>
                                          <p:attrName>style.visibility</p:attrName>
                                        </p:attrNameLst>
                                      </p:cBhvr>
                                      <p:to>
                                        <p:strVal val="visible"/>
                                      </p:to>
                                    </p:set>
                                    <p:animEffect transition="in" filter="fade">
                                      <p:cBhvr>
                                        <p:cTn id="24" dur="500"/>
                                        <p:tgtEl>
                                          <p:spTgt spid="16385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3860"/>
                                        </p:tgtEl>
                                        <p:attrNameLst>
                                          <p:attrName>style.visibility</p:attrName>
                                        </p:attrNameLst>
                                      </p:cBhvr>
                                      <p:to>
                                        <p:strVal val="visible"/>
                                      </p:to>
                                    </p:set>
                                    <p:animEffect transition="in" filter="fade">
                                      <p:cBhvr>
                                        <p:cTn id="27" dur="500"/>
                                        <p:tgtEl>
                                          <p:spTgt spid="163860"/>
                                        </p:tgtEl>
                                      </p:cBhvr>
                                    </p:animEffect>
                                  </p:childTnLst>
                                </p:cTn>
                              </p:par>
                              <p:par>
                                <p:cTn id="28" presetID="10" presetClass="entr" presetSubtype="0" fill="hold" nodeType="withEffect">
                                  <p:stCondLst>
                                    <p:cond delay="0"/>
                                  </p:stCondLst>
                                  <p:childTnLst>
                                    <p:set>
                                      <p:cBhvr>
                                        <p:cTn id="29" dur="1" fill="hold">
                                          <p:stCondLst>
                                            <p:cond delay="0"/>
                                          </p:stCondLst>
                                        </p:cTn>
                                        <p:tgtEl>
                                          <p:spTgt spid="163864"/>
                                        </p:tgtEl>
                                        <p:attrNameLst>
                                          <p:attrName>style.visibility</p:attrName>
                                        </p:attrNameLst>
                                      </p:cBhvr>
                                      <p:to>
                                        <p:strVal val="visible"/>
                                      </p:to>
                                    </p:set>
                                    <p:animEffect transition="in" filter="fade">
                                      <p:cBhvr>
                                        <p:cTn id="30" dur="500"/>
                                        <p:tgtEl>
                                          <p:spTgt spid="163864"/>
                                        </p:tgtEl>
                                      </p:cBhvr>
                                    </p:animEffect>
                                  </p:childTnLst>
                                </p:cTn>
                              </p:par>
                              <p:par>
                                <p:cTn id="31" presetID="10" presetClass="entr" presetSubtype="0" fill="hold" nodeType="withEffect">
                                  <p:stCondLst>
                                    <p:cond delay="0"/>
                                  </p:stCondLst>
                                  <p:childTnLst>
                                    <p:set>
                                      <p:cBhvr>
                                        <p:cTn id="32" dur="1" fill="hold">
                                          <p:stCondLst>
                                            <p:cond delay="0"/>
                                          </p:stCondLst>
                                        </p:cTn>
                                        <p:tgtEl>
                                          <p:spTgt spid="163863"/>
                                        </p:tgtEl>
                                        <p:attrNameLst>
                                          <p:attrName>style.visibility</p:attrName>
                                        </p:attrNameLst>
                                      </p:cBhvr>
                                      <p:to>
                                        <p:strVal val="visible"/>
                                      </p:to>
                                    </p:set>
                                    <p:animEffect transition="in" filter="fade">
                                      <p:cBhvr>
                                        <p:cTn id="33" dur="500"/>
                                        <p:tgtEl>
                                          <p:spTgt spid="1638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52" grpId="0"/>
      <p:bldP spid="163859" grpId="0"/>
      <p:bldP spid="163860"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4868" name="Object 4"/>
          <p:cNvGraphicFramePr>
            <a:graphicFrameLocks noChangeAspect="1"/>
          </p:cNvGraphicFramePr>
          <p:nvPr/>
        </p:nvGraphicFramePr>
        <p:xfrm>
          <a:off x="960438" y="319088"/>
          <a:ext cx="5129212" cy="1066800"/>
        </p:xfrm>
        <a:graphic>
          <a:graphicData uri="http://schemas.openxmlformats.org/presentationml/2006/ole">
            <mc:AlternateContent xmlns:mc="http://schemas.openxmlformats.org/markup-compatibility/2006">
              <mc:Choice xmlns:v="urn:schemas-microsoft-com:vml" Requires="v">
                <p:oleObj spid="_x0000_s73138" name="公式" r:id="rId3" imgW="2565400" imgH="533400" progId="Equation.3">
                  <p:embed/>
                </p:oleObj>
              </mc:Choice>
              <mc:Fallback>
                <p:oleObj name="公式" r:id="rId3" imgW="2565400" imgH="533400" progId="Equation.3">
                  <p:embed/>
                  <p:pic>
                    <p:nvPicPr>
                      <p:cNvPr id="16486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438" y="319088"/>
                        <a:ext cx="5129212"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869" name="Object 5"/>
          <p:cNvGraphicFramePr>
            <a:graphicFrameLocks noChangeAspect="1"/>
          </p:cNvGraphicFramePr>
          <p:nvPr/>
        </p:nvGraphicFramePr>
        <p:xfrm>
          <a:off x="944563" y="1387475"/>
          <a:ext cx="6577012" cy="1066800"/>
        </p:xfrm>
        <a:graphic>
          <a:graphicData uri="http://schemas.openxmlformats.org/presentationml/2006/ole">
            <mc:AlternateContent xmlns:mc="http://schemas.openxmlformats.org/markup-compatibility/2006">
              <mc:Choice xmlns:v="urn:schemas-microsoft-com:vml" Requires="v">
                <p:oleObj spid="_x0000_s73139" name="公式" r:id="rId5" imgW="3289300" imgH="533400" progId="Equation.3">
                  <p:embed/>
                </p:oleObj>
              </mc:Choice>
              <mc:Fallback>
                <p:oleObj name="公式" r:id="rId5" imgW="3289300" imgH="533400" progId="Equation.3">
                  <p:embed/>
                  <p:pic>
                    <p:nvPicPr>
                      <p:cNvPr id="16486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4563" y="1387475"/>
                        <a:ext cx="6577012"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870" name="Object 6"/>
          <p:cNvGraphicFramePr>
            <a:graphicFrameLocks noChangeAspect="1"/>
          </p:cNvGraphicFramePr>
          <p:nvPr>
            <p:extLst/>
          </p:nvPr>
        </p:nvGraphicFramePr>
        <p:xfrm>
          <a:off x="465138" y="2454275"/>
          <a:ext cx="5037137" cy="449263"/>
        </p:xfrm>
        <a:graphic>
          <a:graphicData uri="http://schemas.openxmlformats.org/presentationml/2006/ole">
            <mc:AlternateContent xmlns:mc="http://schemas.openxmlformats.org/markup-compatibility/2006">
              <mc:Choice xmlns:v="urn:schemas-microsoft-com:vml" Requires="v">
                <p:oleObj spid="_x0000_s73140" name="Document" r:id="rId7" imgW="2673307" imgH="227168" progId="Word.Document.8">
                  <p:embed/>
                </p:oleObj>
              </mc:Choice>
              <mc:Fallback>
                <p:oleObj name="Document" r:id="rId7" imgW="2673307" imgH="227168" progId="Word.Document.8">
                  <p:embed/>
                  <p:pic>
                    <p:nvPicPr>
                      <p:cNvPr id="164870" name="Object 6"/>
                      <p:cNvPicPr>
                        <a:picLocks noChangeAspect="1" noChangeArrowheads="1"/>
                      </p:cNvPicPr>
                      <p:nvPr/>
                    </p:nvPicPr>
                    <p:blipFill>
                      <a:blip r:embed="rId8"/>
                      <a:srcRect/>
                      <a:stretch>
                        <a:fillRect/>
                      </a:stretch>
                    </p:blipFill>
                    <p:spPr bwMode="auto">
                      <a:xfrm>
                        <a:off x="465138" y="2454275"/>
                        <a:ext cx="5037137" cy="449263"/>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871" name="Object 7"/>
          <p:cNvGraphicFramePr>
            <a:graphicFrameLocks noChangeAspect="1"/>
          </p:cNvGraphicFramePr>
          <p:nvPr/>
        </p:nvGraphicFramePr>
        <p:xfrm>
          <a:off x="465138" y="2976563"/>
          <a:ext cx="7908925" cy="654050"/>
        </p:xfrm>
        <a:graphic>
          <a:graphicData uri="http://schemas.openxmlformats.org/presentationml/2006/ole">
            <mc:AlternateContent xmlns:mc="http://schemas.openxmlformats.org/markup-compatibility/2006">
              <mc:Choice xmlns:v="urn:schemas-microsoft-com:vml" Requires="v">
                <p:oleObj spid="_x0000_s73141" name="文档" r:id="rId9" imgW="4119779" imgH="339702" progId="Word.Document.8">
                  <p:embed/>
                </p:oleObj>
              </mc:Choice>
              <mc:Fallback>
                <p:oleObj name="文档" r:id="rId9" imgW="4119779" imgH="339702" progId="Word.Document.8">
                  <p:embed/>
                  <p:pic>
                    <p:nvPicPr>
                      <p:cNvPr id="164871"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5138" y="2976563"/>
                        <a:ext cx="7908925" cy="65405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872" name="Object 8"/>
          <p:cNvGraphicFramePr>
            <a:graphicFrameLocks noChangeAspect="1"/>
          </p:cNvGraphicFramePr>
          <p:nvPr/>
        </p:nvGraphicFramePr>
        <p:xfrm>
          <a:off x="1422400" y="3429000"/>
          <a:ext cx="5561013" cy="1112838"/>
        </p:xfrm>
        <a:graphic>
          <a:graphicData uri="http://schemas.openxmlformats.org/presentationml/2006/ole">
            <mc:AlternateContent xmlns:mc="http://schemas.openxmlformats.org/markup-compatibility/2006">
              <mc:Choice xmlns:v="urn:schemas-microsoft-com:vml" Requires="v">
                <p:oleObj spid="_x0000_s73142" name="公式" r:id="rId11" imgW="2590800" imgH="558800" progId="Equation.3">
                  <p:embed/>
                </p:oleObj>
              </mc:Choice>
              <mc:Fallback>
                <p:oleObj name="公式" r:id="rId11" imgW="2590800" imgH="558800" progId="Equation.3">
                  <p:embed/>
                  <p:pic>
                    <p:nvPicPr>
                      <p:cNvPr id="164872"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22400" y="3429000"/>
                        <a:ext cx="5561013" cy="1112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874" name="Object 10"/>
          <p:cNvGraphicFramePr>
            <a:graphicFrameLocks noChangeAspect="1"/>
          </p:cNvGraphicFramePr>
          <p:nvPr/>
        </p:nvGraphicFramePr>
        <p:xfrm>
          <a:off x="522288" y="4516438"/>
          <a:ext cx="3638550" cy="781050"/>
        </p:xfrm>
        <a:graphic>
          <a:graphicData uri="http://schemas.openxmlformats.org/presentationml/2006/ole">
            <mc:AlternateContent xmlns:mc="http://schemas.openxmlformats.org/markup-compatibility/2006">
              <mc:Choice xmlns:v="urn:schemas-microsoft-com:vml" Requires="v">
                <p:oleObj spid="_x0000_s73143" name="文档" r:id="rId13" imgW="1904898" imgH="409514" progId="Word.Document.8">
                  <p:embed/>
                </p:oleObj>
              </mc:Choice>
              <mc:Fallback>
                <p:oleObj name="文档" r:id="rId13" imgW="1904898" imgH="409514" progId="Word.Document.8">
                  <p:embed/>
                  <p:pic>
                    <p:nvPicPr>
                      <p:cNvPr id="164874"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2288" y="4516438"/>
                        <a:ext cx="3638550" cy="78105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876" name="Object 12"/>
          <p:cNvGraphicFramePr>
            <a:graphicFrameLocks noChangeAspect="1"/>
          </p:cNvGraphicFramePr>
          <p:nvPr/>
        </p:nvGraphicFramePr>
        <p:xfrm>
          <a:off x="1466850" y="4953000"/>
          <a:ext cx="4519613" cy="914400"/>
        </p:xfrm>
        <a:graphic>
          <a:graphicData uri="http://schemas.openxmlformats.org/presentationml/2006/ole">
            <mc:AlternateContent xmlns:mc="http://schemas.openxmlformats.org/markup-compatibility/2006">
              <mc:Choice xmlns:v="urn:schemas-microsoft-com:vml" Requires="v">
                <p:oleObj spid="_x0000_s73144" name="公式" r:id="rId15" imgW="2260600" imgH="457200" progId="Equation.3">
                  <p:embed/>
                </p:oleObj>
              </mc:Choice>
              <mc:Fallback>
                <p:oleObj name="公式" r:id="rId15" imgW="2260600" imgH="457200" progId="Equation.3">
                  <p:embed/>
                  <p:pic>
                    <p:nvPicPr>
                      <p:cNvPr id="164876"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66850" y="4953000"/>
                        <a:ext cx="4519613"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875" name="Object 11"/>
          <p:cNvGraphicFramePr>
            <a:graphicFrameLocks noChangeAspect="1"/>
          </p:cNvGraphicFramePr>
          <p:nvPr/>
        </p:nvGraphicFramePr>
        <p:xfrm>
          <a:off x="1465263" y="5900738"/>
          <a:ext cx="2133600" cy="914400"/>
        </p:xfrm>
        <a:graphic>
          <a:graphicData uri="http://schemas.openxmlformats.org/presentationml/2006/ole">
            <mc:AlternateContent xmlns:mc="http://schemas.openxmlformats.org/markup-compatibility/2006">
              <mc:Choice xmlns:v="urn:schemas-microsoft-com:vml" Requires="v">
                <p:oleObj spid="_x0000_s73145" name="公式" r:id="rId17" imgW="1066800" imgH="457200" progId="Equation.3">
                  <p:embed/>
                </p:oleObj>
              </mc:Choice>
              <mc:Fallback>
                <p:oleObj name="公式" r:id="rId17" imgW="1066800" imgH="457200" progId="Equation.3">
                  <p:embed/>
                  <p:pic>
                    <p:nvPicPr>
                      <p:cNvPr id="164875"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65263" y="5900738"/>
                        <a:ext cx="21336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880" name="Rectangle 16"/>
          <p:cNvSpPr>
            <a:spLocks noChangeArrowheads="1"/>
          </p:cNvSpPr>
          <p:nvPr/>
        </p:nvSpPr>
        <p:spPr bwMode="auto">
          <a:xfrm>
            <a:off x="5334000" y="6065838"/>
            <a:ext cx="10953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cs typeface="Times New Roman" panose="02020603050405020304" pitchFamily="18" charset="0"/>
              </a:rPr>
              <a:t>式中，</a:t>
            </a:r>
            <a:endParaRPr lang="zh-CN" altLang="en-US" sz="2400">
              <a:solidFill>
                <a:srgbClr val="000000"/>
              </a:solidFill>
              <a:latin typeface="Arial" panose="020B0604020202020204" pitchFamily="34" charset="0"/>
            </a:endParaRPr>
          </a:p>
        </p:txBody>
      </p:sp>
      <p:graphicFrame>
        <p:nvGraphicFramePr>
          <p:cNvPr id="164879" name="Object 15"/>
          <p:cNvGraphicFramePr>
            <a:graphicFrameLocks noChangeAspect="1"/>
          </p:cNvGraphicFramePr>
          <p:nvPr/>
        </p:nvGraphicFramePr>
        <p:xfrm>
          <a:off x="6262688" y="5849938"/>
          <a:ext cx="1922462" cy="866775"/>
        </p:xfrm>
        <a:graphic>
          <a:graphicData uri="http://schemas.openxmlformats.org/presentationml/2006/ole">
            <mc:AlternateContent xmlns:mc="http://schemas.openxmlformats.org/markup-compatibility/2006">
              <mc:Choice xmlns:v="urn:schemas-microsoft-com:vml" Requires="v">
                <p:oleObj spid="_x0000_s73146" name="公式" r:id="rId19" imgW="914400" imgH="431800" progId="Equation.3">
                  <p:embed/>
                </p:oleObj>
              </mc:Choice>
              <mc:Fallback>
                <p:oleObj name="公式" r:id="rId19" imgW="914400" imgH="431800" progId="Equation.3">
                  <p:embed/>
                  <p:pic>
                    <p:nvPicPr>
                      <p:cNvPr id="164879" name="Object 1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262688" y="5849938"/>
                        <a:ext cx="1922462" cy="866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10132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64871"/>
                                        </p:tgtEl>
                                        <p:attrNameLst>
                                          <p:attrName>style.visibility</p:attrName>
                                        </p:attrNameLst>
                                      </p:cBhvr>
                                      <p:to>
                                        <p:strVal val="visible"/>
                                      </p:to>
                                    </p:set>
                                    <p:animEffect transition="in" filter="fade">
                                      <p:cBhvr>
                                        <p:cTn id="7" dur="500"/>
                                        <p:tgtEl>
                                          <p:spTgt spid="164871"/>
                                        </p:tgtEl>
                                      </p:cBhvr>
                                    </p:animEffect>
                                  </p:childTnLst>
                                </p:cTn>
                              </p:par>
                              <p:par>
                                <p:cTn id="8" presetID="10" presetClass="entr" presetSubtype="0" fill="hold" nodeType="withEffect">
                                  <p:stCondLst>
                                    <p:cond delay="0"/>
                                  </p:stCondLst>
                                  <p:childTnLst>
                                    <p:set>
                                      <p:cBhvr>
                                        <p:cTn id="9" dur="1" fill="hold">
                                          <p:stCondLst>
                                            <p:cond delay="0"/>
                                          </p:stCondLst>
                                        </p:cTn>
                                        <p:tgtEl>
                                          <p:spTgt spid="164872"/>
                                        </p:tgtEl>
                                        <p:attrNameLst>
                                          <p:attrName>style.visibility</p:attrName>
                                        </p:attrNameLst>
                                      </p:cBhvr>
                                      <p:to>
                                        <p:strVal val="visible"/>
                                      </p:to>
                                    </p:set>
                                    <p:animEffect transition="in" filter="fade">
                                      <p:cBhvr>
                                        <p:cTn id="10" dur="500"/>
                                        <p:tgtEl>
                                          <p:spTgt spid="16487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64874"/>
                                        </p:tgtEl>
                                        <p:attrNameLst>
                                          <p:attrName>style.visibility</p:attrName>
                                        </p:attrNameLst>
                                      </p:cBhvr>
                                      <p:to>
                                        <p:strVal val="visible"/>
                                      </p:to>
                                    </p:set>
                                    <p:animEffect transition="in" filter="fade">
                                      <p:cBhvr>
                                        <p:cTn id="15" dur="500"/>
                                        <p:tgtEl>
                                          <p:spTgt spid="164874"/>
                                        </p:tgtEl>
                                      </p:cBhvr>
                                    </p:animEffect>
                                  </p:childTnLst>
                                </p:cTn>
                              </p:par>
                              <p:par>
                                <p:cTn id="16" presetID="10" presetClass="entr" presetSubtype="0" fill="hold" nodeType="withEffect">
                                  <p:stCondLst>
                                    <p:cond delay="0"/>
                                  </p:stCondLst>
                                  <p:childTnLst>
                                    <p:set>
                                      <p:cBhvr>
                                        <p:cTn id="17" dur="1" fill="hold">
                                          <p:stCondLst>
                                            <p:cond delay="0"/>
                                          </p:stCondLst>
                                        </p:cTn>
                                        <p:tgtEl>
                                          <p:spTgt spid="164876"/>
                                        </p:tgtEl>
                                        <p:attrNameLst>
                                          <p:attrName>style.visibility</p:attrName>
                                        </p:attrNameLst>
                                      </p:cBhvr>
                                      <p:to>
                                        <p:strVal val="visible"/>
                                      </p:to>
                                    </p:set>
                                    <p:animEffect transition="in" filter="fade">
                                      <p:cBhvr>
                                        <p:cTn id="18" dur="500"/>
                                        <p:tgtEl>
                                          <p:spTgt spid="164876"/>
                                        </p:tgtEl>
                                      </p:cBhvr>
                                    </p:animEffect>
                                  </p:childTnLst>
                                </p:cTn>
                              </p:par>
                              <p:par>
                                <p:cTn id="19" presetID="10" presetClass="entr" presetSubtype="0" fill="hold" nodeType="withEffect">
                                  <p:stCondLst>
                                    <p:cond delay="0"/>
                                  </p:stCondLst>
                                  <p:childTnLst>
                                    <p:set>
                                      <p:cBhvr>
                                        <p:cTn id="20" dur="1" fill="hold">
                                          <p:stCondLst>
                                            <p:cond delay="0"/>
                                          </p:stCondLst>
                                        </p:cTn>
                                        <p:tgtEl>
                                          <p:spTgt spid="164875"/>
                                        </p:tgtEl>
                                        <p:attrNameLst>
                                          <p:attrName>style.visibility</p:attrName>
                                        </p:attrNameLst>
                                      </p:cBhvr>
                                      <p:to>
                                        <p:strVal val="visible"/>
                                      </p:to>
                                    </p:set>
                                    <p:animEffect transition="in" filter="fade">
                                      <p:cBhvr>
                                        <p:cTn id="21" dur="500"/>
                                        <p:tgtEl>
                                          <p:spTgt spid="16487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4880"/>
                                        </p:tgtEl>
                                        <p:attrNameLst>
                                          <p:attrName>style.visibility</p:attrName>
                                        </p:attrNameLst>
                                      </p:cBhvr>
                                      <p:to>
                                        <p:strVal val="visible"/>
                                      </p:to>
                                    </p:set>
                                    <p:animEffect transition="in" filter="fade">
                                      <p:cBhvr>
                                        <p:cTn id="24" dur="500"/>
                                        <p:tgtEl>
                                          <p:spTgt spid="164880"/>
                                        </p:tgtEl>
                                      </p:cBhvr>
                                    </p:animEffect>
                                  </p:childTnLst>
                                </p:cTn>
                              </p:par>
                              <p:par>
                                <p:cTn id="25" presetID="10" presetClass="entr" presetSubtype="0" fill="hold" nodeType="withEffect">
                                  <p:stCondLst>
                                    <p:cond delay="0"/>
                                  </p:stCondLst>
                                  <p:childTnLst>
                                    <p:set>
                                      <p:cBhvr>
                                        <p:cTn id="26" dur="1" fill="hold">
                                          <p:stCondLst>
                                            <p:cond delay="0"/>
                                          </p:stCondLst>
                                        </p:cTn>
                                        <p:tgtEl>
                                          <p:spTgt spid="164879"/>
                                        </p:tgtEl>
                                        <p:attrNameLst>
                                          <p:attrName>style.visibility</p:attrName>
                                        </p:attrNameLst>
                                      </p:cBhvr>
                                      <p:to>
                                        <p:strVal val="visible"/>
                                      </p:to>
                                    </p:set>
                                    <p:animEffect transition="in" filter="fade">
                                      <p:cBhvr>
                                        <p:cTn id="27" dur="500"/>
                                        <p:tgtEl>
                                          <p:spTgt spid="1648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80"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5897" name="Object 9"/>
          <p:cNvGraphicFramePr>
            <a:graphicFrameLocks noChangeAspect="1"/>
          </p:cNvGraphicFramePr>
          <p:nvPr>
            <p:extLst/>
          </p:nvPr>
        </p:nvGraphicFramePr>
        <p:xfrm>
          <a:off x="463550" y="579438"/>
          <a:ext cx="7983538" cy="595312"/>
        </p:xfrm>
        <a:graphic>
          <a:graphicData uri="http://schemas.openxmlformats.org/presentationml/2006/ole">
            <mc:AlternateContent xmlns:mc="http://schemas.openxmlformats.org/markup-compatibility/2006">
              <mc:Choice xmlns:v="urn:schemas-microsoft-com:vml" Requires="v">
                <p:oleObj spid="_x0000_s73970" name="Document" r:id="rId3" imgW="4081664" imgH="301690" progId="Word.Document.8">
                  <p:embed/>
                </p:oleObj>
              </mc:Choice>
              <mc:Fallback>
                <p:oleObj name="Document" r:id="rId3" imgW="4081664" imgH="301690" progId="Word.Document.8">
                  <p:embed/>
                  <p:pic>
                    <p:nvPicPr>
                      <p:cNvPr id="165897" name="Object 9"/>
                      <p:cNvPicPr>
                        <a:picLocks noChangeAspect="1" noChangeArrowheads="1"/>
                      </p:cNvPicPr>
                      <p:nvPr/>
                    </p:nvPicPr>
                    <p:blipFill>
                      <a:blip r:embed="rId4"/>
                      <a:srcRect/>
                      <a:stretch>
                        <a:fillRect/>
                      </a:stretch>
                    </p:blipFill>
                    <p:spPr bwMode="auto">
                      <a:xfrm>
                        <a:off x="463550" y="579438"/>
                        <a:ext cx="7983538" cy="595312"/>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5898" name="Object 10"/>
          <p:cNvGraphicFramePr>
            <a:graphicFrameLocks noChangeAspect="1"/>
          </p:cNvGraphicFramePr>
          <p:nvPr/>
        </p:nvGraphicFramePr>
        <p:xfrm>
          <a:off x="923925" y="1270000"/>
          <a:ext cx="7031038" cy="1592263"/>
        </p:xfrm>
        <a:graphic>
          <a:graphicData uri="http://schemas.openxmlformats.org/presentationml/2006/ole">
            <mc:AlternateContent xmlns:mc="http://schemas.openxmlformats.org/markup-compatibility/2006">
              <mc:Choice xmlns:v="urn:schemas-microsoft-com:vml" Requires="v">
                <p:oleObj spid="_x0000_s73971" name="公式" r:id="rId5" imgW="3555720" imgH="799920" progId="Equation.3">
                  <p:embed/>
                </p:oleObj>
              </mc:Choice>
              <mc:Fallback>
                <p:oleObj name="公式" r:id="rId5" imgW="3555720" imgH="799920" progId="Equation.3">
                  <p:embed/>
                  <p:pic>
                    <p:nvPicPr>
                      <p:cNvPr id="165898"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3925" y="1270000"/>
                        <a:ext cx="7031038" cy="1592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5900" name="Object 12"/>
          <p:cNvGraphicFramePr>
            <a:graphicFrameLocks noChangeAspect="1"/>
          </p:cNvGraphicFramePr>
          <p:nvPr/>
        </p:nvGraphicFramePr>
        <p:xfrm>
          <a:off x="911225" y="2954338"/>
          <a:ext cx="3865563" cy="914400"/>
        </p:xfrm>
        <a:graphic>
          <a:graphicData uri="http://schemas.openxmlformats.org/presentationml/2006/ole">
            <mc:AlternateContent xmlns:mc="http://schemas.openxmlformats.org/markup-compatibility/2006">
              <mc:Choice xmlns:v="urn:schemas-microsoft-com:vml" Requires="v">
                <p:oleObj spid="_x0000_s73972" name="公式" r:id="rId7" imgW="1930320" imgH="457200" progId="Equation.3">
                  <p:embed/>
                </p:oleObj>
              </mc:Choice>
              <mc:Fallback>
                <p:oleObj name="公式" r:id="rId7" imgW="1930320" imgH="457200" progId="Equation.3">
                  <p:embed/>
                  <p:pic>
                    <p:nvPicPr>
                      <p:cNvPr id="16590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1225" y="2954338"/>
                        <a:ext cx="3865563"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5903" name="Object 15"/>
          <p:cNvGraphicFramePr>
            <a:graphicFrameLocks noChangeAspect="1"/>
          </p:cNvGraphicFramePr>
          <p:nvPr>
            <p:extLst/>
          </p:nvPr>
        </p:nvGraphicFramePr>
        <p:xfrm>
          <a:off x="536575" y="4164013"/>
          <a:ext cx="6946900" cy="844550"/>
        </p:xfrm>
        <a:graphic>
          <a:graphicData uri="http://schemas.openxmlformats.org/presentationml/2006/ole">
            <mc:AlternateContent xmlns:mc="http://schemas.openxmlformats.org/markup-compatibility/2006">
              <mc:Choice xmlns:v="urn:schemas-microsoft-com:vml" Requires="v">
                <p:oleObj spid="_x0000_s73973" name="Document" r:id="rId9" imgW="3614868" imgH="437415" progId="Word.Document.8">
                  <p:embed/>
                </p:oleObj>
              </mc:Choice>
              <mc:Fallback>
                <p:oleObj name="Document" r:id="rId9" imgW="3614868" imgH="437415" progId="Word.Document.8">
                  <p:embed/>
                  <p:pic>
                    <p:nvPicPr>
                      <p:cNvPr id="165903" name="Object 15"/>
                      <p:cNvPicPr>
                        <a:picLocks noChangeAspect="1" noChangeArrowheads="1"/>
                      </p:cNvPicPr>
                      <p:nvPr/>
                    </p:nvPicPr>
                    <p:blipFill>
                      <a:blip r:embed="rId10"/>
                      <a:srcRect/>
                      <a:stretch>
                        <a:fillRect/>
                      </a:stretch>
                    </p:blipFill>
                    <p:spPr bwMode="auto">
                      <a:xfrm>
                        <a:off x="536575" y="4164013"/>
                        <a:ext cx="6946900" cy="84455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5904" name="Object 16"/>
          <p:cNvGraphicFramePr>
            <a:graphicFrameLocks noChangeAspect="1"/>
          </p:cNvGraphicFramePr>
          <p:nvPr/>
        </p:nvGraphicFramePr>
        <p:xfrm>
          <a:off x="2276475" y="4797425"/>
          <a:ext cx="3527425" cy="866775"/>
        </p:xfrm>
        <a:graphic>
          <a:graphicData uri="http://schemas.openxmlformats.org/presentationml/2006/ole">
            <mc:AlternateContent xmlns:mc="http://schemas.openxmlformats.org/markup-compatibility/2006">
              <mc:Choice xmlns:v="urn:schemas-microsoft-com:vml" Requires="v">
                <p:oleObj spid="_x0000_s73974" name="公式" r:id="rId11" imgW="1739900" imgH="431800" progId="Equation.3">
                  <p:embed/>
                </p:oleObj>
              </mc:Choice>
              <mc:Fallback>
                <p:oleObj name="公式" r:id="rId11" imgW="1739900" imgH="431800" progId="Equation.3">
                  <p:embed/>
                  <p:pic>
                    <p:nvPicPr>
                      <p:cNvPr id="165904"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76475" y="4797425"/>
                        <a:ext cx="3527425" cy="866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5906" name="Rectangle 18"/>
          <p:cNvSpPr>
            <a:spLocks noChangeArrowheads="1"/>
          </p:cNvSpPr>
          <p:nvPr/>
        </p:nvSpPr>
        <p:spPr bwMode="auto">
          <a:xfrm>
            <a:off x="4383088" y="5884863"/>
            <a:ext cx="42195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400">
                <a:solidFill>
                  <a:srgbClr val="000000"/>
                </a:solidFill>
                <a:latin typeface="Times New Roman" panose="02020603050405020304" pitchFamily="18" charset="0"/>
              </a:rPr>
              <a:t>—— </a:t>
            </a:r>
            <a:r>
              <a:rPr lang="zh-CN" altLang="en-US" sz="2400">
                <a:solidFill>
                  <a:srgbClr val="000000"/>
                </a:solidFill>
                <a:latin typeface="Times New Roman" panose="02020603050405020304" pitchFamily="18" charset="0"/>
              </a:rPr>
              <a:t>与最大似然估计形式类似</a:t>
            </a:r>
          </a:p>
        </p:txBody>
      </p:sp>
    </p:spTree>
    <p:extLst>
      <p:ext uri="{BB962C8B-B14F-4D97-AF65-F5344CB8AC3E}">
        <p14:creationId xmlns:p14="http://schemas.microsoft.com/office/powerpoint/2010/main" val="503833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65903"/>
                                        </p:tgtEl>
                                        <p:attrNameLst>
                                          <p:attrName>style.visibility</p:attrName>
                                        </p:attrNameLst>
                                      </p:cBhvr>
                                      <p:to>
                                        <p:strVal val="visible"/>
                                      </p:to>
                                    </p:set>
                                    <p:animEffect transition="in" filter="fade">
                                      <p:cBhvr>
                                        <p:cTn id="7" dur="500"/>
                                        <p:tgtEl>
                                          <p:spTgt spid="165903"/>
                                        </p:tgtEl>
                                      </p:cBhvr>
                                    </p:animEffect>
                                  </p:childTnLst>
                                </p:cTn>
                              </p:par>
                              <p:par>
                                <p:cTn id="8" presetID="10" presetClass="entr" presetSubtype="0" fill="hold" nodeType="withEffect">
                                  <p:stCondLst>
                                    <p:cond delay="0"/>
                                  </p:stCondLst>
                                  <p:childTnLst>
                                    <p:set>
                                      <p:cBhvr>
                                        <p:cTn id="9" dur="1" fill="hold">
                                          <p:stCondLst>
                                            <p:cond delay="0"/>
                                          </p:stCondLst>
                                        </p:cTn>
                                        <p:tgtEl>
                                          <p:spTgt spid="165904"/>
                                        </p:tgtEl>
                                        <p:attrNameLst>
                                          <p:attrName>style.visibility</p:attrName>
                                        </p:attrNameLst>
                                      </p:cBhvr>
                                      <p:to>
                                        <p:strVal val="visible"/>
                                      </p:to>
                                    </p:set>
                                    <p:animEffect transition="in" filter="fade">
                                      <p:cBhvr>
                                        <p:cTn id="10" dur="500"/>
                                        <p:tgtEl>
                                          <p:spTgt spid="16590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5906"/>
                                        </p:tgtEl>
                                        <p:attrNameLst>
                                          <p:attrName>style.visibility</p:attrName>
                                        </p:attrNameLst>
                                      </p:cBhvr>
                                      <p:to>
                                        <p:strVal val="visible"/>
                                      </p:to>
                                    </p:set>
                                    <p:animEffect transition="in" filter="fade">
                                      <p:cBhvr>
                                        <p:cTn id="15" dur="500"/>
                                        <p:tgtEl>
                                          <p:spTgt spid="165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906"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6916" name="Object 4"/>
          <p:cNvGraphicFramePr>
            <a:graphicFrameLocks noChangeAspect="1"/>
          </p:cNvGraphicFramePr>
          <p:nvPr>
            <p:extLst/>
          </p:nvPr>
        </p:nvGraphicFramePr>
        <p:xfrm>
          <a:off x="655638" y="2058988"/>
          <a:ext cx="7237412" cy="1117600"/>
        </p:xfrm>
        <a:graphic>
          <a:graphicData uri="http://schemas.openxmlformats.org/presentationml/2006/ole">
            <mc:AlternateContent xmlns:mc="http://schemas.openxmlformats.org/markup-compatibility/2006">
              <mc:Choice xmlns:v="urn:schemas-microsoft-com:vml" Requires="v">
                <p:oleObj spid="_x0000_s74994" name="Equation" r:id="rId3" imgW="3619440" imgH="558720" progId="Equation.DSMT4">
                  <p:embed/>
                </p:oleObj>
              </mc:Choice>
              <mc:Fallback>
                <p:oleObj name="Equation" r:id="rId3" imgW="3619440" imgH="558720" progId="Equation.DSMT4">
                  <p:embed/>
                  <p:pic>
                    <p:nvPicPr>
                      <p:cNvPr id="166916" name="Object 4"/>
                      <p:cNvPicPr>
                        <a:picLocks noChangeAspect="1" noChangeArrowheads="1"/>
                      </p:cNvPicPr>
                      <p:nvPr/>
                    </p:nvPicPr>
                    <p:blipFill>
                      <a:blip r:embed="rId4"/>
                      <a:srcRect/>
                      <a:stretch>
                        <a:fillRect/>
                      </a:stretch>
                    </p:blipFill>
                    <p:spPr bwMode="auto">
                      <a:xfrm>
                        <a:off x="655638" y="2058988"/>
                        <a:ext cx="7237412"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6919" name="Object 7"/>
          <p:cNvGraphicFramePr>
            <a:graphicFrameLocks noChangeAspect="1"/>
          </p:cNvGraphicFramePr>
          <p:nvPr/>
        </p:nvGraphicFramePr>
        <p:xfrm>
          <a:off x="1655763" y="3313113"/>
          <a:ext cx="4519612" cy="914400"/>
        </p:xfrm>
        <a:graphic>
          <a:graphicData uri="http://schemas.openxmlformats.org/presentationml/2006/ole">
            <mc:AlternateContent xmlns:mc="http://schemas.openxmlformats.org/markup-compatibility/2006">
              <mc:Choice xmlns:v="urn:schemas-microsoft-com:vml" Requires="v">
                <p:oleObj spid="_x0000_s74995" name="公式" r:id="rId5" imgW="2260600" imgH="457200" progId="Equation.3">
                  <p:embed/>
                </p:oleObj>
              </mc:Choice>
              <mc:Fallback>
                <p:oleObj name="公式" r:id="rId5" imgW="2260600" imgH="457200" progId="Equation.3">
                  <p:embed/>
                  <p:pic>
                    <p:nvPicPr>
                      <p:cNvPr id="166919"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5763" y="3313113"/>
                        <a:ext cx="4519612"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6918" name="Object 6"/>
          <p:cNvGraphicFramePr>
            <a:graphicFrameLocks noChangeAspect="1"/>
          </p:cNvGraphicFramePr>
          <p:nvPr/>
        </p:nvGraphicFramePr>
        <p:xfrm>
          <a:off x="1652588" y="4278313"/>
          <a:ext cx="2133600" cy="914400"/>
        </p:xfrm>
        <a:graphic>
          <a:graphicData uri="http://schemas.openxmlformats.org/presentationml/2006/ole">
            <mc:AlternateContent xmlns:mc="http://schemas.openxmlformats.org/markup-compatibility/2006">
              <mc:Choice xmlns:v="urn:schemas-microsoft-com:vml" Requires="v">
                <p:oleObj spid="_x0000_s74996" name="公式" r:id="rId7" imgW="1066800" imgH="457200" progId="Equation.3">
                  <p:embed/>
                </p:oleObj>
              </mc:Choice>
              <mc:Fallback>
                <p:oleObj name="公式" r:id="rId7" imgW="1066800" imgH="457200" progId="Equation.3">
                  <p:embed/>
                  <p:pic>
                    <p:nvPicPr>
                      <p:cNvPr id="166918"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52588" y="4278313"/>
                        <a:ext cx="21336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6922" name="Text Box 10"/>
          <p:cNvSpPr txBox="1">
            <a:spLocks noChangeArrowheads="1"/>
          </p:cNvSpPr>
          <p:nvPr/>
        </p:nvSpPr>
        <p:spPr bwMode="auto">
          <a:xfrm>
            <a:off x="566738" y="3533775"/>
            <a:ext cx="11334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nchorCtr="1">
            <a:spAutoFit/>
          </a:bodyPr>
          <a:lstStyle/>
          <a:p>
            <a:pPr algn="ctr">
              <a:spcBef>
                <a:spcPct val="50000"/>
              </a:spcBef>
            </a:pPr>
            <a:r>
              <a:rPr lang="zh-CN" altLang="en-US" sz="2400">
                <a:solidFill>
                  <a:srgbClr val="000000"/>
                </a:solidFill>
                <a:latin typeface="Times New Roman" panose="02020603050405020304" pitchFamily="18" charset="0"/>
              </a:rPr>
              <a:t>式中，</a:t>
            </a:r>
          </a:p>
        </p:txBody>
      </p:sp>
      <p:graphicFrame>
        <p:nvGraphicFramePr>
          <p:cNvPr id="166924" name="Object 12"/>
          <p:cNvGraphicFramePr>
            <a:graphicFrameLocks noChangeAspect="1"/>
          </p:cNvGraphicFramePr>
          <p:nvPr/>
        </p:nvGraphicFramePr>
        <p:xfrm>
          <a:off x="725488" y="5413375"/>
          <a:ext cx="6334125" cy="928688"/>
        </p:xfrm>
        <a:graphic>
          <a:graphicData uri="http://schemas.openxmlformats.org/presentationml/2006/ole">
            <mc:AlternateContent xmlns:mc="http://schemas.openxmlformats.org/markup-compatibility/2006">
              <mc:Choice xmlns:v="urn:schemas-microsoft-com:vml" Requires="v">
                <p:oleObj spid="_x0000_s74997" name="文档" r:id="rId9" imgW="3384606" imgH="470689" progId="Word.Document.8">
                  <p:embed/>
                </p:oleObj>
              </mc:Choice>
              <mc:Fallback>
                <p:oleObj name="文档" r:id="rId9" imgW="3384606" imgH="470689" progId="Word.Document.8">
                  <p:embed/>
                  <p:pic>
                    <p:nvPicPr>
                      <p:cNvPr id="166924"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5488" y="5413375"/>
                        <a:ext cx="6334125" cy="928688"/>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6925" name="Rectangle 13"/>
          <p:cNvSpPr>
            <a:spLocks noChangeArrowheads="1"/>
          </p:cNvSpPr>
          <p:nvPr/>
        </p:nvSpPr>
        <p:spPr bwMode="auto">
          <a:xfrm>
            <a:off x="542925" y="337990"/>
            <a:ext cx="6593770" cy="463846"/>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400" dirty="0">
                <a:solidFill>
                  <a:srgbClr val="C00000"/>
                </a:solidFill>
                <a:latin typeface="Times New Roman" panose="02020603050405020304" pitchFamily="18" charset="0"/>
              </a:rPr>
              <a:t>2</a:t>
            </a:r>
            <a:r>
              <a:rPr lang="zh-CN" altLang="en-US" sz="2400" dirty="0">
                <a:solidFill>
                  <a:srgbClr val="C00000"/>
                </a:solidFill>
                <a:latin typeface="Times New Roman" panose="02020603050405020304" pitchFamily="18" charset="0"/>
              </a:rPr>
              <a:t>）</a:t>
            </a:r>
            <a:r>
              <a:rPr lang="zh-CN" altLang="en-US" sz="2400" dirty="0" smtClean="0">
                <a:solidFill>
                  <a:srgbClr val="C00000"/>
                </a:solidFill>
                <a:latin typeface="Times New Roman" panose="02020603050405020304" pitchFamily="18" charset="0"/>
              </a:rPr>
              <a:t>贝叶斯学习（特指：求取概率密度函数</a:t>
            </a:r>
            <a:r>
              <a:rPr lang="en-US" altLang="zh-CN" sz="2400" dirty="0" smtClean="0">
                <a:solidFill>
                  <a:srgbClr val="C00000"/>
                </a:solidFill>
                <a:latin typeface="Times New Roman" panose="02020603050405020304" pitchFamily="18" charset="0"/>
              </a:rPr>
              <a:t>pdf</a:t>
            </a:r>
            <a:r>
              <a:rPr lang="zh-CN" altLang="en-US" sz="2400" dirty="0" smtClean="0">
                <a:solidFill>
                  <a:srgbClr val="C00000"/>
                </a:solidFill>
                <a:latin typeface="Times New Roman" panose="02020603050405020304" pitchFamily="18" charset="0"/>
              </a:rPr>
              <a:t>）</a:t>
            </a:r>
            <a:endParaRPr lang="zh-CN" altLang="en-US" sz="2400" dirty="0">
              <a:solidFill>
                <a:srgbClr val="C00000"/>
              </a:solidFill>
              <a:latin typeface="Times New Roman" panose="02020603050405020304" pitchFamily="18" charset="0"/>
            </a:endParaRPr>
          </a:p>
        </p:txBody>
      </p:sp>
      <p:graphicFrame>
        <p:nvGraphicFramePr>
          <p:cNvPr id="166926" name="Object 14"/>
          <p:cNvGraphicFramePr>
            <a:graphicFrameLocks noChangeAspect="1"/>
          </p:cNvGraphicFramePr>
          <p:nvPr>
            <p:extLst/>
          </p:nvPr>
        </p:nvGraphicFramePr>
        <p:xfrm>
          <a:off x="255588" y="954088"/>
          <a:ext cx="8470900" cy="928687"/>
        </p:xfrm>
        <a:graphic>
          <a:graphicData uri="http://schemas.openxmlformats.org/presentationml/2006/ole">
            <mc:AlternateContent xmlns:mc="http://schemas.openxmlformats.org/markup-compatibility/2006">
              <mc:Choice xmlns:v="urn:schemas-microsoft-com:vml" Requires="v">
                <p:oleObj spid="_x0000_s74998" name="Document" r:id="rId11" imgW="4396316" imgH="482794" progId="Word.Document.8">
                  <p:embed/>
                </p:oleObj>
              </mc:Choice>
              <mc:Fallback>
                <p:oleObj name="Document" r:id="rId11" imgW="4396316" imgH="482794" progId="Word.Document.8">
                  <p:embed/>
                  <p:pic>
                    <p:nvPicPr>
                      <p:cNvPr id="166926" name="Object 14"/>
                      <p:cNvPicPr>
                        <a:picLocks noChangeAspect="1" noChangeArrowheads="1"/>
                      </p:cNvPicPr>
                      <p:nvPr/>
                    </p:nvPicPr>
                    <p:blipFill>
                      <a:blip r:embed="rId12"/>
                      <a:srcRect/>
                      <a:stretch>
                        <a:fillRect/>
                      </a:stretch>
                    </p:blipFill>
                    <p:spPr bwMode="auto">
                      <a:xfrm>
                        <a:off x="255588" y="954088"/>
                        <a:ext cx="8470900" cy="928687"/>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4294058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66924"/>
                                        </p:tgtEl>
                                        <p:attrNameLst>
                                          <p:attrName>style.visibility</p:attrName>
                                        </p:attrNameLst>
                                      </p:cBhvr>
                                      <p:to>
                                        <p:strVal val="visible"/>
                                      </p:to>
                                    </p:set>
                                    <p:animEffect transition="in" filter="fade">
                                      <p:cBhvr>
                                        <p:cTn id="7" dur="500"/>
                                        <p:tgtEl>
                                          <p:spTgt spid="166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94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492125"/>
            <a:ext cx="5467350" cy="5659438"/>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67942" name="Object 6"/>
          <p:cNvGraphicFramePr>
            <a:graphicFrameLocks noChangeAspect="1"/>
          </p:cNvGraphicFramePr>
          <p:nvPr/>
        </p:nvGraphicFramePr>
        <p:xfrm>
          <a:off x="5545138" y="1743075"/>
          <a:ext cx="3598862" cy="3554413"/>
        </p:xfrm>
        <a:graphic>
          <a:graphicData uri="http://schemas.openxmlformats.org/presentationml/2006/ole">
            <mc:AlternateContent xmlns:mc="http://schemas.openxmlformats.org/markup-compatibility/2006">
              <mc:Choice xmlns:v="urn:schemas-microsoft-com:vml" Requires="v">
                <p:oleObj spid="_x0000_s75826" name="文档" r:id="rId4" imgW="1996705" imgH="1887074" progId="Word.Document.8">
                  <p:embed/>
                </p:oleObj>
              </mc:Choice>
              <mc:Fallback>
                <p:oleObj name="文档" r:id="rId4" imgW="1996705" imgH="1887074" progId="Word.Document.8">
                  <p:embed/>
                  <p:pic>
                    <p:nvPicPr>
                      <p:cNvPr id="167942"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5138" y="1743075"/>
                        <a:ext cx="3598862" cy="3554413"/>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7943" name="Text Box 7"/>
          <p:cNvSpPr txBox="1">
            <a:spLocks noChangeArrowheads="1"/>
          </p:cNvSpPr>
          <p:nvPr/>
        </p:nvSpPr>
        <p:spPr bwMode="auto">
          <a:xfrm>
            <a:off x="603250" y="6103938"/>
            <a:ext cx="534352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a:lstStyle/>
          <a:p>
            <a:pPr algn="just"/>
            <a:r>
              <a:rPr lang="zh-CN" altLang="en-US" sz="2000" dirty="0">
                <a:solidFill>
                  <a:srgbClr val="000000"/>
                </a:solidFill>
                <a:latin typeface="Times New Roman" panose="02020603050405020304" pitchFamily="18" charset="0"/>
              </a:rPr>
              <a:t>图</a:t>
            </a:r>
            <a:r>
              <a:rPr lang="en-US" altLang="zh-CN" sz="2000" dirty="0">
                <a:solidFill>
                  <a:srgbClr val="000000"/>
                </a:solidFill>
                <a:latin typeface="Times New Roman" panose="02020603050405020304" pitchFamily="18" charset="0"/>
              </a:rPr>
              <a:t>4.14    </a:t>
            </a:r>
            <a:r>
              <a:rPr lang="zh-CN" altLang="en-US" sz="2000" dirty="0">
                <a:solidFill>
                  <a:srgbClr val="000000"/>
                </a:solidFill>
                <a:latin typeface="Times New Roman" panose="02020603050405020304" pitchFamily="18" charset="0"/>
              </a:rPr>
              <a:t>均值的</a:t>
            </a:r>
            <a:r>
              <a:rPr lang="zh-CN" altLang="en-US" sz="2000" dirty="0" smtClean="0">
                <a:solidFill>
                  <a:srgbClr val="000000"/>
                </a:solidFill>
                <a:latin typeface="Times New Roman" panose="02020603050405020304" pitchFamily="18" charset="0"/>
              </a:rPr>
              <a:t>贝叶斯学习过程</a:t>
            </a:r>
            <a:r>
              <a:rPr lang="zh-CN" altLang="en-US" sz="2000" dirty="0">
                <a:solidFill>
                  <a:srgbClr val="000000"/>
                </a:solidFill>
                <a:latin typeface="Times New Roman" panose="02020603050405020304" pitchFamily="18" charset="0"/>
              </a:rPr>
              <a:t>示意图</a:t>
            </a:r>
          </a:p>
        </p:txBody>
      </p:sp>
    </p:spTree>
    <p:extLst>
      <p:ext uri="{BB962C8B-B14F-4D97-AF65-F5344CB8AC3E}">
        <p14:creationId xmlns:p14="http://schemas.microsoft.com/office/powerpoint/2010/main" val="3056899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8964" name="Object 4"/>
          <p:cNvGraphicFramePr>
            <a:graphicFrameLocks noChangeAspect="1"/>
          </p:cNvGraphicFramePr>
          <p:nvPr>
            <p:extLst/>
          </p:nvPr>
        </p:nvGraphicFramePr>
        <p:xfrm>
          <a:off x="606300" y="596900"/>
          <a:ext cx="8358188" cy="685800"/>
        </p:xfrm>
        <a:graphic>
          <a:graphicData uri="http://schemas.openxmlformats.org/presentationml/2006/ole">
            <mc:AlternateContent xmlns:mc="http://schemas.openxmlformats.org/markup-compatibility/2006">
              <mc:Choice xmlns:v="urn:schemas-microsoft-com:vml" Requires="v">
                <p:oleObj spid="_x0000_s77090" name="Document" r:id="rId3" imgW="4028792" imgH="327611" progId="Word.Document.8">
                  <p:embed/>
                </p:oleObj>
              </mc:Choice>
              <mc:Fallback>
                <p:oleObj name="Document" r:id="rId3" imgW="4028792" imgH="327611" progId="Word.Document.8">
                  <p:embed/>
                  <p:pic>
                    <p:nvPicPr>
                      <p:cNvPr id="168964" name="Object 4"/>
                      <p:cNvPicPr>
                        <a:picLocks noChangeAspect="1" noChangeArrowheads="1"/>
                      </p:cNvPicPr>
                      <p:nvPr/>
                    </p:nvPicPr>
                    <p:blipFill>
                      <a:blip r:embed="rId4"/>
                      <a:srcRect/>
                      <a:stretch>
                        <a:fillRect/>
                      </a:stretch>
                    </p:blipFill>
                    <p:spPr bwMode="auto">
                      <a:xfrm>
                        <a:off x="606300" y="596900"/>
                        <a:ext cx="8358188" cy="6858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8967" name="Object 7"/>
          <p:cNvGraphicFramePr>
            <a:graphicFrameLocks noChangeAspect="1"/>
          </p:cNvGraphicFramePr>
          <p:nvPr>
            <p:extLst/>
          </p:nvPr>
        </p:nvGraphicFramePr>
        <p:xfrm>
          <a:off x="864071" y="1173163"/>
          <a:ext cx="6372225" cy="609600"/>
        </p:xfrm>
        <a:graphic>
          <a:graphicData uri="http://schemas.openxmlformats.org/presentationml/2006/ole">
            <mc:AlternateContent xmlns:mc="http://schemas.openxmlformats.org/markup-compatibility/2006">
              <mc:Choice xmlns:v="urn:schemas-microsoft-com:vml" Requires="v">
                <p:oleObj spid="_x0000_s77091" name="Equation" r:id="rId5" imgW="3187440" imgH="304560" progId="Equation.DSMT4">
                  <p:embed/>
                </p:oleObj>
              </mc:Choice>
              <mc:Fallback>
                <p:oleObj name="Equation" r:id="rId5" imgW="3187440" imgH="304560" progId="Equation.DSMT4">
                  <p:embed/>
                  <p:pic>
                    <p:nvPicPr>
                      <p:cNvPr id="168967" name="Object 7"/>
                      <p:cNvPicPr>
                        <a:picLocks noChangeAspect="1" noChangeArrowheads="1"/>
                      </p:cNvPicPr>
                      <p:nvPr/>
                    </p:nvPicPr>
                    <p:blipFill>
                      <a:blip r:embed="rId6"/>
                      <a:srcRect/>
                      <a:stretch>
                        <a:fillRect/>
                      </a:stretch>
                    </p:blipFill>
                    <p:spPr bwMode="auto">
                      <a:xfrm>
                        <a:off x="864071" y="1173163"/>
                        <a:ext cx="637222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8966" name="Object 6"/>
          <p:cNvGraphicFramePr>
            <a:graphicFrameLocks noChangeAspect="1"/>
          </p:cNvGraphicFramePr>
          <p:nvPr/>
        </p:nvGraphicFramePr>
        <p:xfrm>
          <a:off x="914400" y="1854200"/>
          <a:ext cx="7059613" cy="1016000"/>
        </p:xfrm>
        <a:graphic>
          <a:graphicData uri="http://schemas.openxmlformats.org/presentationml/2006/ole">
            <mc:AlternateContent xmlns:mc="http://schemas.openxmlformats.org/markup-compatibility/2006">
              <mc:Choice xmlns:v="urn:schemas-microsoft-com:vml" Requires="v">
                <p:oleObj spid="_x0000_s77092" name="公式" r:id="rId7" imgW="3530600" imgH="508000" progId="Equation.3">
                  <p:embed/>
                </p:oleObj>
              </mc:Choice>
              <mc:Fallback>
                <p:oleObj name="公式" r:id="rId7" imgW="3530600" imgH="508000" progId="Equation.3">
                  <p:embed/>
                  <p:pic>
                    <p:nvPicPr>
                      <p:cNvPr id="168966"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1854200"/>
                        <a:ext cx="7059613"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8965" name="Object 5"/>
          <p:cNvGraphicFramePr>
            <a:graphicFrameLocks noChangeAspect="1"/>
          </p:cNvGraphicFramePr>
          <p:nvPr/>
        </p:nvGraphicFramePr>
        <p:xfrm>
          <a:off x="914400" y="2933700"/>
          <a:ext cx="4570413" cy="1066800"/>
        </p:xfrm>
        <a:graphic>
          <a:graphicData uri="http://schemas.openxmlformats.org/presentationml/2006/ole">
            <mc:AlternateContent xmlns:mc="http://schemas.openxmlformats.org/markup-compatibility/2006">
              <mc:Choice xmlns:v="urn:schemas-microsoft-com:vml" Requires="v">
                <p:oleObj spid="_x0000_s77093" name="公式" r:id="rId9" imgW="2286000" imgH="533400" progId="Equation.3">
                  <p:embed/>
                </p:oleObj>
              </mc:Choice>
              <mc:Fallback>
                <p:oleObj name="公式" r:id="rId9" imgW="2286000" imgH="533400" progId="Equation.3">
                  <p:embed/>
                  <p:pic>
                    <p:nvPicPr>
                      <p:cNvPr id="168965"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4400" y="2933700"/>
                        <a:ext cx="4570413"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8968" name="Rectangle 8"/>
          <p:cNvSpPr>
            <a:spLocks noChangeArrowheads="1"/>
          </p:cNvSpPr>
          <p:nvPr/>
        </p:nvSpPr>
        <p:spPr bwMode="auto">
          <a:xfrm>
            <a:off x="0" y="2767013"/>
            <a:ext cx="9144000" cy="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endParaRPr lang="zh-CN" altLang="en-US" sz="2400">
              <a:solidFill>
                <a:srgbClr val="000000"/>
              </a:solidFill>
              <a:latin typeface="Times New Roman" panose="02020603050405020304" pitchFamily="18" charset="0"/>
            </a:endParaRPr>
          </a:p>
        </p:txBody>
      </p:sp>
      <p:sp>
        <p:nvSpPr>
          <p:cNvPr id="168970" name="Rectangle 10"/>
          <p:cNvSpPr>
            <a:spLocks noChangeArrowheads="1"/>
          </p:cNvSpPr>
          <p:nvPr/>
        </p:nvSpPr>
        <p:spPr bwMode="auto">
          <a:xfrm>
            <a:off x="0" y="3557588"/>
            <a:ext cx="9144000" cy="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zh-CN">
              <a:solidFill>
                <a:srgbClr val="FFFFFF"/>
              </a:solidFill>
              <a:latin typeface="Arial" panose="020B0604020202020204" pitchFamily="34" charset="0"/>
            </a:endParaRPr>
          </a:p>
        </p:txBody>
      </p:sp>
      <p:graphicFrame>
        <p:nvGraphicFramePr>
          <p:cNvPr id="168971" name="Object 11"/>
          <p:cNvGraphicFramePr>
            <a:graphicFrameLocks noChangeAspect="1"/>
          </p:cNvGraphicFramePr>
          <p:nvPr/>
        </p:nvGraphicFramePr>
        <p:xfrm>
          <a:off x="1203325" y="4614863"/>
          <a:ext cx="4721225" cy="2032000"/>
        </p:xfrm>
        <a:graphic>
          <a:graphicData uri="http://schemas.openxmlformats.org/presentationml/2006/ole">
            <mc:AlternateContent xmlns:mc="http://schemas.openxmlformats.org/markup-compatibility/2006">
              <mc:Choice xmlns:v="urn:schemas-microsoft-com:vml" Requires="v">
                <p:oleObj spid="_x0000_s77094" name="文档" r:id="rId11" imgW="2264924" imgH="995356" progId="Word.Document.8">
                  <p:embed/>
                </p:oleObj>
              </mc:Choice>
              <mc:Fallback>
                <p:oleObj name="文档" r:id="rId11" imgW="2264924" imgH="995356" progId="Word.Document.8">
                  <p:embed/>
                  <p:pic>
                    <p:nvPicPr>
                      <p:cNvPr id="168971"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03325" y="4614863"/>
                        <a:ext cx="4721225" cy="20320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8972" name="Rectangle 12"/>
          <p:cNvSpPr>
            <a:spLocks noChangeArrowheads="1"/>
          </p:cNvSpPr>
          <p:nvPr/>
        </p:nvSpPr>
        <p:spPr bwMode="auto">
          <a:xfrm>
            <a:off x="423863" y="4143375"/>
            <a:ext cx="10953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可见：</a:t>
            </a:r>
          </a:p>
        </p:txBody>
      </p:sp>
      <p:graphicFrame>
        <p:nvGraphicFramePr>
          <p:cNvPr id="10" name="Object 7"/>
          <p:cNvGraphicFramePr>
            <a:graphicFrameLocks noChangeAspect="1"/>
          </p:cNvGraphicFramePr>
          <p:nvPr>
            <p:extLst/>
          </p:nvPr>
        </p:nvGraphicFramePr>
        <p:xfrm>
          <a:off x="4356100" y="4252913"/>
          <a:ext cx="4670425" cy="2489200"/>
        </p:xfrm>
        <a:graphic>
          <a:graphicData uri="http://schemas.openxmlformats.org/presentationml/2006/ole">
            <mc:AlternateContent xmlns:mc="http://schemas.openxmlformats.org/markup-compatibility/2006">
              <mc:Choice xmlns:v="urn:schemas-microsoft-com:vml" Requires="v">
                <p:oleObj spid="_x0000_s77095" name="Equation" r:id="rId13" imgW="2336760" imgH="1244520" progId="Equation.DSMT4">
                  <p:embed/>
                </p:oleObj>
              </mc:Choice>
              <mc:Fallback>
                <p:oleObj name="Equation" r:id="rId13" imgW="2336760" imgH="1244520" progId="Equation.DSMT4">
                  <p:embed/>
                  <p:pic>
                    <p:nvPicPr>
                      <p:cNvPr id="10" name="Object 7"/>
                      <p:cNvPicPr>
                        <a:picLocks noChangeAspect="1" noChangeArrowheads="1"/>
                      </p:cNvPicPr>
                      <p:nvPr/>
                    </p:nvPicPr>
                    <p:blipFill>
                      <a:blip r:embed="rId14"/>
                      <a:srcRect/>
                      <a:stretch>
                        <a:fillRect/>
                      </a:stretch>
                    </p:blipFill>
                    <p:spPr bwMode="auto">
                      <a:xfrm>
                        <a:off x="4356100" y="4252913"/>
                        <a:ext cx="4670425" cy="2489200"/>
                      </a:xfrm>
                      <a:prstGeom prst="rect">
                        <a:avLst/>
                      </a:prstGeom>
                      <a:solidFill>
                        <a:schemeClr val="accent5">
                          <a:lumMod val="90000"/>
                        </a:schemeClr>
                      </a:solidFill>
                      <a:ln w="12700">
                        <a:solidFill>
                          <a:schemeClr val="tx1"/>
                        </a:solidFill>
                      </a:ln>
                      <a:extLst/>
                    </p:spPr>
                  </p:pic>
                </p:oleObj>
              </mc:Fallback>
            </mc:AlternateContent>
          </a:graphicData>
        </a:graphic>
      </p:graphicFrame>
    </p:spTree>
    <p:extLst>
      <p:ext uri="{BB962C8B-B14F-4D97-AF65-F5344CB8AC3E}">
        <p14:creationId xmlns:p14="http://schemas.microsoft.com/office/powerpoint/2010/main" val="1114293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68971"/>
                                        </p:tgtEl>
                                        <p:attrNameLst>
                                          <p:attrName>style.visibility</p:attrName>
                                        </p:attrNameLst>
                                      </p:cBhvr>
                                      <p:to>
                                        <p:strVal val="visible"/>
                                      </p:to>
                                    </p:set>
                                    <p:animEffect transition="in" filter="fade">
                                      <p:cBhvr>
                                        <p:cTn id="11" dur="500"/>
                                        <p:tgtEl>
                                          <p:spTgt spid="16897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8972"/>
                                        </p:tgtEl>
                                        <p:attrNameLst>
                                          <p:attrName>style.visibility</p:attrName>
                                        </p:attrNameLst>
                                      </p:cBhvr>
                                      <p:to>
                                        <p:strVal val="visible"/>
                                      </p:to>
                                    </p:set>
                                    <p:animEffect transition="in" filter="fade">
                                      <p:cBhvr>
                                        <p:cTn id="14" dur="500"/>
                                        <p:tgtEl>
                                          <p:spTgt spid="168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72"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0013" name="Group 29"/>
          <p:cNvGrpSpPr>
            <a:grpSpLocks/>
          </p:cNvGrpSpPr>
          <p:nvPr/>
        </p:nvGrpSpPr>
        <p:grpSpPr bwMode="auto">
          <a:xfrm>
            <a:off x="473869" y="161926"/>
            <a:ext cx="7338039" cy="901700"/>
            <a:chOff x="303" y="267"/>
            <a:chExt cx="4043" cy="568"/>
          </a:xfrm>
        </p:grpSpPr>
        <p:sp>
          <p:nvSpPr>
            <p:cNvPr id="169988" name="Rectangle 4"/>
            <p:cNvSpPr>
              <a:spLocks noChangeArrowheads="1"/>
            </p:cNvSpPr>
            <p:nvPr/>
          </p:nvSpPr>
          <p:spPr bwMode="auto">
            <a:xfrm>
              <a:off x="303" y="267"/>
              <a:ext cx="1669" cy="292"/>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dirty="0">
                  <a:solidFill>
                    <a:srgbClr val="000000"/>
                  </a:solidFill>
                  <a:latin typeface="Times New Roman" panose="02020603050405020304" pitchFamily="18" charset="0"/>
                </a:rPr>
                <a:t>多维</a:t>
              </a:r>
              <a:r>
                <a:rPr lang="zh-CN" altLang="en-US" sz="2400" dirty="0" smtClean="0">
                  <a:solidFill>
                    <a:srgbClr val="000000"/>
                  </a:solidFill>
                  <a:latin typeface="Times New Roman" panose="02020603050405020304" pitchFamily="18" charset="0"/>
                </a:rPr>
                <a:t>正态模式分布</a:t>
              </a:r>
              <a:r>
                <a:rPr lang="zh-CN" altLang="en-US" sz="2400" dirty="0">
                  <a:solidFill>
                    <a:srgbClr val="000000"/>
                  </a:solidFill>
                  <a:latin typeface="Times New Roman" panose="02020603050405020304" pitchFamily="18" charset="0"/>
                </a:rPr>
                <a:t>： </a:t>
              </a:r>
            </a:p>
          </p:txBody>
        </p:sp>
        <p:sp>
          <p:nvSpPr>
            <p:cNvPr id="169989" name="Rectangle 5"/>
            <p:cNvSpPr>
              <a:spLocks noChangeArrowheads="1"/>
            </p:cNvSpPr>
            <p:nvPr/>
          </p:nvSpPr>
          <p:spPr bwMode="auto">
            <a:xfrm>
              <a:off x="509" y="543"/>
              <a:ext cx="1933" cy="292"/>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dirty="0" smtClean="0">
                  <a:solidFill>
                    <a:srgbClr val="000000"/>
                  </a:solidFill>
                  <a:latin typeface="Times New Roman" panose="02020603050405020304" pitchFamily="18" charset="0"/>
                </a:rPr>
                <a:t>其中： </a:t>
              </a:r>
              <a:r>
                <a:rPr lang="en-US" altLang="zh-CN" sz="2400" b="1" i="1" dirty="0" smtClean="0">
                  <a:solidFill>
                    <a:srgbClr val="000000"/>
                  </a:solidFill>
                  <a:latin typeface="Times New Roman" panose="02020603050405020304" pitchFamily="18" charset="0"/>
                </a:rPr>
                <a:t>C</a:t>
              </a:r>
              <a:r>
                <a:rPr lang="zh-CN" altLang="en-US" sz="2400" dirty="0">
                  <a:solidFill>
                    <a:srgbClr val="000000"/>
                  </a:solidFill>
                  <a:latin typeface="Times New Roman" panose="02020603050405020304" pitchFamily="18" charset="0"/>
                </a:rPr>
                <a:t>已知，</a:t>
              </a:r>
              <a:r>
                <a:rPr lang="en-US" altLang="zh-CN" sz="2400" b="1" i="1" dirty="0">
                  <a:solidFill>
                    <a:srgbClr val="000000"/>
                  </a:solidFill>
                  <a:latin typeface="Times New Roman" panose="02020603050405020304" pitchFamily="18" charset="0"/>
                </a:rPr>
                <a:t>M</a:t>
              </a:r>
              <a:r>
                <a:rPr lang="zh-CN" altLang="en-US" sz="2400" dirty="0">
                  <a:solidFill>
                    <a:srgbClr val="000000"/>
                  </a:solidFill>
                  <a:latin typeface="Times New Roman" panose="02020603050405020304" pitchFamily="18" charset="0"/>
                </a:rPr>
                <a:t>未知。</a:t>
              </a:r>
            </a:p>
          </p:txBody>
        </p:sp>
        <p:graphicFrame>
          <p:nvGraphicFramePr>
            <p:cNvPr id="169990" name="Object 6"/>
            <p:cNvGraphicFramePr>
              <a:graphicFrameLocks noChangeAspect="1"/>
            </p:cNvGraphicFramePr>
            <p:nvPr>
              <p:extLst/>
            </p:nvPr>
          </p:nvGraphicFramePr>
          <p:xfrm>
            <a:off x="1754" y="271"/>
            <a:ext cx="2592" cy="320"/>
          </p:xfrm>
          <a:graphic>
            <a:graphicData uri="http://schemas.openxmlformats.org/presentationml/2006/ole">
              <mc:AlternateContent xmlns:mc="http://schemas.openxmlformats.org/markup-compatibility/2006">
                <mc:Choice xmlns:v="urn:schemas-microsoft-com:vml" Requires="v">
                  <p:oleObj spid="_x0000_s78258" name="Equation" r:id="rId3" imgW="2057400" imgH="253800" progId="Equation.DSMT4">
                    <p:embed/>
                  </p:oleObj>
                </mc:Choice>
                <mc:Fallback>
                  <p:oleObj name="Equation" r:id="rId3" imgW="2057400" imgH="253800" progId="Equation.DSMT4">
                    <p:embed/>
                    <p:pic>
                      <p:nvPicPr>
                        <p:cNvPr id="169990" name="Object 6"/>
                        <p:cNvPicPr>
                          <a:picLocks noChangeAspect="1" noChangeArrowheads="1"/>
                        </p:cNvPicPr>
                        <p:nvPr/>
                      </p:nvPicPr>
                      <p:blipFill>
                        <a:blip r:embed="rId4"/>
                        <a:srcRect/>
                        <a:stretch>
                          <a:fillRect/>
                        </a:stretch>
                      </p:blipFill>
                      <p:spPr bwMode="auto">
                        <a:xfrm>
                          <a:off x="1754" y="271"/>
                          <a:ext cx="2592"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70014" name="Group 30"/>
          <p:cNvGrpSpPr>
            <a:grpSpLocks/>
          </p:cNvGrpSpPr>
          <p:nvPr/>
        </p:nvGrpSpPr>
        <p:grpSpPr bwMode="auto">
          <a:xfrm>
            <a:off x="566738" y="1155402"/>
            <a:ext cx="6731000" cy="833438"/>
            <a:chOff x="384" y="1048"/>
            <a:chExt cx="4240" cy="525"/>
          </a:xfrm>
        </p:grpSpPr>
        <p:graphicFrame>
          <p:nvGraphicFramePr>
            <p:cNvPr id="169995" name="Object 11"/>
            <p:cNvGraphicFramePr>
              <a:graphicFrameLocks noChangeAspect="1"/>
            </p:cNvGraphicFramePr>
            <p:nvPr>
              <p:extLst/>
            </p:nvPr>
          </p:nvGraphicFramePr>
          <p:xfrm>
            <a:off x="384" y="1061"/>
            <a:ext cx="3177" cy="512"/>
          </p:xfrm>
          <a:graphic>
            <a:graphicData uri="http://schemas.openxmlformats.org/presentationml/2006/ole">
              <mc:AlternateContent xmlns:mc="http://schemas.openxmlformats.org/markup-compatibility/2006">
                <mc:Choice xmlns:v="urn:schemas-microsoft-com:vml" Requires="v">
                  <p:oleObj spid="_x0000_s78259" name="Document" r:id="rId5" imgW="2460008" imgH="392053" progId="Word.Document.8">
                    <p:embed/>
                  </p:oleObj>
                </mc:Choice>
                <mc:Fallback>
                  <p:oleObj name="Document" r:id="rId5" imgW="2460008" imgH="392053" progId="Word.Document.8">
                    <p:embed/>
                    <p:pic>
                      <p:nvPicPr>
                        <p:cNvPr id="169995" name="Object 11"/>
                        <p:cNvPicPr>
                          <a:picLocks noChangeAspect="1" noChangeArrowheads="1"/>
                        </p:cNvPicPr>
                        <p:nvPr/>
                      </p:nvPicPr>
                      <p:blipFill>
                        <a:blip r:embed="rId6"/>
                        <a:srcRect/>
                        <a:stretch>
                          <a:fillRect/>
                        </a:stretch>
                      </p:blipFill>
                      <p:spPr bwMode="auto">
                        <a:xfrm>
                          <a:off x="384" y="1061"/>
                          <a:ext cx="3177" cy="512"/>
                        </a:xfrm>
                        <a:prstGeom prst="rect">
                          <a:avLst/>
                        </a:prstGeom>
                        <a:noFill/>
                        <a:ln>
                          <a:noFill/>
                        </a:ln>
                        <a:effectLst/>
                        <a:extLst/>
                      </p:spPr>
                    </p:pic>
                  </p:oleObj>
                </mc:Fallback>
              </mc:AlternateContent>
            </a:graphicData>
          </a:graphic>
        </p:graphicFrame>
        <p:graphicFrame>
          <p:nvGraphicFramePr>
            <p:cNvPr id="169996" name="Object 12"/>
            <p:cNvGraphicFramePr>
              <a:graphicFrameLocks noChangeAspect="1"/>
            </p:cNvGraphicFramePr>
            <p:nvPr>
              <p:extLst/>
            </p:nvPr>
          </p:nvGraphicFramePr>
          <p:xfrm>
            <a:off x="3054" y="1048"/>
            <a:ext cx="1570" cy="320"/>
          </p:xfrm>
          <a:graphic>
            <a:graphicData uri="http://schemas.openxmlformats.org/presentationml/2006/ole">
              <mc:AlternateContent xmlns:mc="http://schemas.openxmlformats.org/markup-compatibility/2006">
                <mc:Choice xmlns:v="urn:schemas-microsoft-com:vml" Requires="v">
                  <p:oleObj spid="_x0000_s78260" name="Equation" r:id="rId7" imgW="1244520" imgH="253800" progId="Equation.DSMT4">
                    <p:embed/>
                  </p:oleObj>
                </mc:Choice>
                <mc:Fallback>
                  <p:oleObj name="Equation" r:id="rId7" imgW="1244520" imgH="253800" progId="Equation.DSMT4">
                    <p:embed/>
                    <p:pic>
                      <p:nvPicPr>
                        <p:cNvPr id="169996" name="Object 12"/>
                        <p:cNvPicPr>
                          <a:picLocks noChangeAspect="1" noChangeArrowheads="1"/>
                        </p:cNvPicPr>
                        <p:nvPr/>
                      </p:nvPicPr>
                      <p:blipFill>
                        <a:blip r:embed="rId8"/>
                        <a:srcRect/>
                        <a:stretch>
                          <a:fillRect/>
                        </a:stretch>
                      </p:blipFill>
                      <p:spPr bwMode="auto">
                        <a:xfrm>
                          <a:off x="3054" y="1048"/>
                          <a:ext cx="1570"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9999" name="Rectangle 15"/>
          <p:cNvSpPr>
            <a:spLocks noChangeArrowheads="1"/>
          </p:cNvSpPr>
          <p:nvPr/>
        </p:nvSpPr>
        <p:spPr bwMode="auto">
          <a:xfrm>
            <a:off x="508000" y="1749425"/>
            <a:ext cx="6853238"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则利用贝叶斯估计得到的</a:t>
            </a:r>
            <a:r>
              <a:rPr lang="en-US" altLang="zh-CN" sz="2400" b="1" i="1">
                <a:solidFill>
                  <a:srgbClr val="000000"/>
                </a:solidFill>
                <a:latin typeface="Times New Roman" panose="02020603050405020304" pitchFamily="18" charset="0"/>
              </a:rPr>
              <a:t>M</a:t>
            </a:r>
            <a:r>
              <a:rPr lang="zh-CN" altLang="en-US" sz="2400">
                <a:solidFill>
                  <a:srgbClr val="000000"/>
                </a:solidFill>
                <a:latin typeface="Times New Roman" panose="02020603050405020304" pitchFamily="18" charset="0"/>
              </a:rPr>
              <a:t>的后验概率密度函数为</a:t>
            </a:r>
          </a:p>
        </p:txBody>
      </p:sp>
      <p:graphicFrame>
        <p:nvGraphicFramePr>
          <p:cNvPr id="170000" name="Object 16"/>
          <p:cNvGraphicFramePr>
            <a:graphicFrameLocks noChangeAspect="1"/>
          </p:cNvGraphicFramePr>
          <p:nvPr>
            <p:extLst/>
          </p:nvPr>
        </p:nvGraphicFramePr>
        <p:xfrm>
          <a:off x="2711450" y="2252663"/>
          <a:ext cx="3276600" cy="508000"/>
        </p:xfrm>
        <a:graphic>
          <a:graphicData uri="http://schemas.openxmlformats.org/presentationml/2006/ole">
            <mc:AlternateContent xmlns:mc="http://schemas.openxmlformats.org/markup-compatibility/2006">
              <mc:Choice xmlns:v="urn:schemas-microsoft-com:vml" Requires="v">
                <p:oleObj spid="_x0000_s78261" name="Equation" r:id="rId9" imgW="1612800" imgH="253800" progId="Equation.DSMT4">
                  <p:embed/>
                </p:oleObj>
              </mc:Choice>
              <mc:Fallback>
                <p:oleObj name="Equation" r:id="rId9" imgW="1612800" imgH="253800" progId="Equation.DSMT4">
                  <p:embed/>
                  <p:pic>
                    <p:nvPicPr>
                      <p:cNvPr id="170000" name="Object 16"/>
                      <p:cNvPicPr>
                        <a:picLocks noChangeAspect="1" noChangeArrowheads="1"/>
                      </p:cNvPicPr>
                      <p:nvPr/>
                    </p:nvPicPr>
                    <p:blipFill>
                      <a:blip r:embed="rId10"/>
                      <a:srcRect/>
                      <a:stretch>
                        <a:fillRect/>
                      </a:stretch>
                    </p:blipFill>
                    <p:spPr bwMode="auto">
                      <a:xfrm>
                        <a:off x="2711450" y="2252663"/>
                        <a:ext cx="32766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0002" name="Rectangle 18"/>
          <p:cNvSpPr>
            <a:spLocks noChangeArrowheads="1"/>
          </p:cNvSpPr>
          <p:nvPr/>
        </p:nvSpPr>
        <p:spPr bwMode="auto">
          <a:xfrm>
            <a:off x="558800" y="2897188"/>
            <a:ext cx="11715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其中， </a:t>
            </a:r>
          </a:p>
        </p:txBody>
      </p:sp>
      <p:graphicFrame>
        <p:nvGraphicFramePr>
          <p:cNvPr id="170005" name="Object 21"/>
          <p:cNvGraphicFramePr>
            <a:graphicFrameLocks noChangeAspect="1"/>
          </p:cNvGraphicFramePr>
          <p:nvPr/>
        </p:nvGraphicFramePr>
        <p:xfrm>
          <a:off x="1581150" y="2741613"/>
          <a:ext cx="6170613" cy="787400"/>
        </p:xfrm>
        <a:graphic>
          <a:graphicData uri="http://schemas.openxmlformats.org/presentationml/2006/ole">
            <mc:AlternateContent xmlns:mc="http://schemas.openxmlformats.org/markup-compatibility/2006">
              <mc:Choice xmlns:v="urn:schemas-microsoft-com:vml" Requires="v">
                <p:oleObj spid="_x0000_s78262" name="公式" r:id="rId11" imgW="3086100" imgH="393700" progId="Equation.3">
                  <p:embed/>
                </p:oleObj>
              </mc:Choice>
              <mc:Fallback>
                <p:oleObj name="公式" r:id="rId11" imgW="3086100" imgH="393700" progId="Equation.3">
                  <p:embed/>
                  <p:pic>
                    <p:nvPicPr>
                      <p:cNvPr id="170005"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81150" y="2741613"/>
                        <a:ext cx="6170613"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0004" name="Object 20"/>
          <p:cNvGraphicFramePr>
            <a:graphicFrameLocks noChangeAspect="1"/>
          </p:cNvGraphicFramePr>
          <p:nvPr/>
        </p:nvGraphicFramePr>
        <p:xfrm>
          <a:off x="1493838" y="3452813"/>
          <a:ext cx="3349625" cy="787400"/>
        </p:xfrm>
        <a:graphic>
          <a:graphicData uri="http://schemas.openxmlformats.org/presentationml/2006/ole">
            <mc:AlternateContent xmlns:mc="http://schemas.openxmlformats.org/markup-compatibility/2006">
              <mc:Choice xmlns:v="urn:schemas-microsoft-com:vml" Requires="v">
                <p:oleObj spid="_x0000_s78263" name="公式" r:id="rId13" imgW="1675673" imgH="393529" progId="Equation.3">
                  <p:embed/>
                </p:oleObj>
              </mc:Choice>
              <mc:Fallback>
                <p:oleObj name="公式" r:id="rId13" imgW="1675673" imgH="393529" progId="Equation.3">
                  <p:embed/>
                  <p:pic>
                    <p:nvPicPr>
                      <p:cNvPr id="170004"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93838" y="3452813"/>
                        <a:ext cx="3349625"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0003" name="Object 19"/>
          <p:cNvGraphicFramePr>
            <a:graphicFrameLocks noChangeAspect="1"/>
          </p:cNvGraphicFramePr>
          <p:nvPr>
            <p:extLst/>
          </p:nvPr>
        </p:nvGraphicFramePr>
        <p:xfrm>
          <a:off x="1476375" y="4175125"/>
          <a:ext cx="1803400" cy="863600"/>
        </p:xfrm>
        <a:graphic>
          <a:graphicData uri="http://schemas.openxmlformats.org/presentationml/2006/ole">
            <mc:AlternateContent xmlns:mc="http://schemas.openxmlformats.org/markup-compatibility/2006">
              <mc:Choice xmlns:v="urn:schemas-microsoft-com:vml" Requires="v">
                <p:oleObj spid="_x0000_s78264" name="Equation" r:id="rId15" imgW="901440" imgH="431640" progId="Equation.DSMT4">
                  <p:embed/>
                </p:oleObj>
              </mc:Choice>
              <mc:Fallback>
                <p:oleObj name="Equation" r:id="rId15" imgW="901440" imgH="431640" progId="Equation.DSMT4">
                  <p:embed/>
                  <p:pic>
                    <p:nvPicPr>
                      <p:cNvPr id="170003" name="Object 19"/>
                      <p:cNvPicPr>
                        <a:picLocks noChangeAspect="1" noChangeArrowheads="1"/>
                      </p:cNvPicPr>
                      <p:nvPr/>
                    </p:nvPicPr>
                    <p:blipFill>
                      <a:blip r:embed="rId16"/>
                      <a:srcRect/>
                      <a:stretch>
                        <a:fillRect/>
                      </a:stretch>
                    </p:blipFill>
                    <p:spPr bwMode="auto">
                      <a:xfrm>
                        <a:off x="1476375" y="4175125"/>
                        <a:ext cx="180340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0010" name="Rectangle 26"/>
          <p:cNvSpPr>
            <a:spLocks noChangeArrowheads="1"/>
          </p:cNvSpPr>
          <p:nvPr/>
        </p:nvSpPr>
        <p:spPr bwMode="auto">
          <a:xfrm>
            <a:off x="504825" y="4973638"/>
            <a:ext cx="56673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根据贝叶斯学习得到的类概率密度函数为</a:t>
            </a:r>
          </a:p>
        </p:txBody>
      </p:sp>
      <p:graphicFrame>
        <p:nvGraphicFramePr>
          <p:cNvPr id="170011" name="Object 27"/>
          <p:cNvGraphicFramePr>
            <a:graphicFrameLocks noChangeAspect="1"/>
          </p:cNvGraphicFramePr>
          <p:nvPr>
            <p:extLst/>
          </p:nvPr>
        </p:nvGraphicFramePr>
        <p:xfrm>
          <a:off x="2087563" y="5422900"/>
          <a:ext cx="4994275" cy="608013"/>
        </p:xfrm>
        <a:graphic>
          <a:graphicData uri="http://schemas.openxmlformats.org/presentationml/2006/ole">
            <mc:AlternateContent xmlns:mc="http://schemas.openxmlformats.org/markup-compatibility/2006">
              <mc:Choice xmlns:v="urn:schemas-microsoft-com:vml" Requires="v">
                <p:oleObj spid="_x0000_s78265" name="Equation" r:id="rId17" imgW="2476440" imgH="304560" progId="Equation.DSMT4">
                  <p:embed/>
                </p:oleObj>
              </mc:Choice>
              <mc:Fallback>
                <p:oleObj name="Equation" r:id="rId17" imgW="2476440" imgH="304560" progId="Equation.DSMT4">
                  <p:embed/>
                  <p:pic>
                    <p:nvPicPr>
                      <p:cNvPr id="170011" name="Object 27"/>
                      <p:cNvPicPr>
                        <a:picLocks noChangeAspect="1" noChangeArrowheads="1"/>
                      </p:cNvPicPr>
                      <p:nvPr/>
                    </p:nvPicPr>
                    <p:blipFill>
                      <a:blip r:embed="rId18"/>
                      <a:srcRect/>
                      <a:stretch>
                        <a:fillRect/>
                      </a:stretch>
                    </p:blipFill>
                    <p:spPr bwMode="auto">
                      <a:xfrm>
                        <a:off x="2087563" y="5422900"/>
                        <a:ext cx="4994275" cy="608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0015" name="Object 31"/>
          <p:cNvGraphicFramePr>
            <a:graphicFrameLocks noChangeAspect="1"/>
          </p:cNvGraphicFramePr>
          <p:nvPr/>
        </p:nvGraphicFramePr>
        <p:xfrm>
          <a:off x="579438" y="6145213"/>
          <a:ext cx="6080125" cy="688975"/>
        </p:xfrm>
        <a:graphic>
          <a:graphicData uri="http://schemas.openxmlformats.org/presentationml/2006/ole">
            <mc:AlternateContent xmlns:mc="http://schemas.openxmlformats.org/markup-compatibility/2006">
              <mc:Choice xmlns:v="urn:schemas-microsoft-com:vml" Requires="v">
                <p:oleObj spid="_x0000_s78266" name="文档" r:id="rId19" imgW="3012339" imgH="328187" progId="Word.Document.8">
                  <p:embed/>
                </p:oleObj>
              </mc:Choice>
              <mc:Fallback>
                <p:oleObj name="文档" r:id="rId19" imgW="3012339" imgH="328187" progId="Word.Document.8">
                  <p:embed/>
                  <p:pic>
                    <p:nvPicPr>
                      <p:cNvPr id="170015" name="Object 3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79438" y="6145213"/>
                        <a:ext cx="6080125" cy="688975"/>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94642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9999"/>
                                        </p:tgtEl>
                                        <p:attrNameLst>
                                          <p:attrName>style.visibility</p:attrName>
                                        </p:attrNameLst>
                                      </p:cBhvr>
                                      <p:to>
                                        <p:strVal val="visible"/>
                                      </p:to>
                                    </p:set>
                                    <p:animEffect transition="in" filter="fade">
                                      <p:cBhvr>
                                        <p:cTn id="7" dur="500"/>
                                        <p:tgtEl>
                                          <p:spTgt spid="169999"/>
                                        </p:tgtEl>
                                      </p:cBhvr>
                                    </p:animEffect>
                                  </p:childTnLst>
                                </p:cTn>
                              </p:par>
                              <p:par>
                                <p:cTn id="8" presetID="10" presetClass="entr" presetSubtype="0" fill="hold" nodeType="withEffect">
                                  <p:stCondLst>
                                    <p:cond delay="0"/>
                                  </p:stCondLst>
                                  <p:childTnLst>
                                    <p:set>
                                      <p:cBhvr>
                                        <p:cTn id="9" dur="1" fill="hold">
                                          <p:stCondLst>
                                            <p:cond delay="0"/>
                                          </p:stCondLst>
                                        </p:cTn>
                                        <p:tgtEl>
                                          <p:spTgt spid="170000"/>
                                        </p:tgtEl>
                                        <p:attrNameLst>
                                          <p:attrName>style.visibility</p:attrName>
                                        </p:attrNameLst>
                                      </p:cBhvr>
                                      <p:to>
                                        <p:strVal val="visible"/>
                                      </p:to>
                                    </p:set>
                                    <p:animEffect transition="in" filter="fade">
                                      <p:cBhvr>
                                        <p:cTn id="10" dur="500"/>
                                        <p:tgtEl>
                                          <p:spTgt spid="17000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0002"/>
                                        </p:tgtEl>
                                        <p:attrNameLst>
                                          <p:attrName>style.visibility</p:attrName>
                                        </p:attrNameLst>
                                      </p:cBhvr>
                                      <p:to>
                                        <p:strVal val="visible"/>
                                      </p:to>
                                    </p:set>
                                    <p:animEffect transition="in" filter="fade">
                                      <p:cBhvr>
                                        <p:cTn id="13" dur="500"/>
                                        <p:tgtEl>
                                          <p:spTgt spid="170002"/>
                                        </p:tgtEl>
                                      </p:cBhvr>
                                    </p:animEffect>
                                  </p:childTnLst>
                                </p:cTn>
                              </p:par>
                              <p:par>
                                <p:cTn id="14" presetID="10" presetClass="entr" presetSubtype="0" fill="hold" nodeType="withEffect">
                                  <p:stCondLst>
                                    <p:cond delay="0"/>
                                  </p:stCondLst>
                                  <p:childTnLst>
                                    <p:set>
                                      <p:cBhvr>
                                        <p:cTn id="15" dur="1" fill="hold">
                                          <p:stCondLst>
                                            <p:cond delay="0"/>
                                          </p:stCondLst>
                                        </p:cTn>
                                        <p:tgtEl>
                                          <p:spTgt spid="170005"/>
                                        </p:tgtEl>
                                        <p:attrNameLst>
                                          <p:attrName>style.visibility</p:attrName>
                                        </p:attrNameLst>
                                      </p:cBhvr>
                                      <p:to>
                                        <p:strVal val="visible"/>
                                      </p:to>
                                    </p:set>
                                    <p:animEffect transition="in" filter="fade">
                                      <p:cBhvr>
                                        <p:cTn id="16" dur="500"/>
                                        <p:tgtEl>
                                          <p:spTgt spid="170005"/>
                                        </p:tgtEl>
                                      </p:cBhvr>
                                    </p:animEffect>
                                  </p:childTnLst>
                                </p:cTn>
                              </p:par>
                              <p:par>
                                <p:cTn id="17" presetID="10" presetClass="entr" presetSubtype="0" fill="hold" nodeType="withEffect">
                                  <p:stCondLst>
                                    <p:cond delay="0"/>
                                  </p:stCondLst>
                                  <p:childTnLst>
                                    <p:set>
                                      <p:cBhvr>
                                        <p:cTn id="18" dur="1" fill="hold">
                                          <p:stCondLst>
                                            <p:cond delay="0"/>
                                          </p:stCondLst>
                                        </p:cTn>
                                        <p:tgtEl>
                                          <p:spTgt spid="170004"/>
                                        </p:tgtEl>
                                        <p:attrNameLst>
                                          <p:attrName>style.visibility</p:attrName>
                                        </p:attrNameLst>
                                      </p:cBhvr>
                                      <p:to>
                                        <p:strVal val="visible"/>
                                      </p:to>
                                    </p:set>
                                    <p:animEffect transition="in" filter="fade">
                                      <p:cBhvr>
                                        <p:cTn id="19" dur="500"/>
                                        <p:tgtEl>
                                          <p:spTgt spid="170004"/>
                                        </p:tgtEl>
                                      </p:cBhvr>
                                    </p:animEffect>
                                  </p:childTnLst>
                                </p:cTn>
                              </p:par>
                              <p:par>
                                <p:cTn id="20" presetID="10" presetClass="entr" presetSubtype="0" fill="hold" nodeType="withEffect">
                                  <p:stCondLst>
                                    <p:cond delay="0"/>
                                  </p:stCondLst>
                                  <p:childTnLst>
                                    <p:set>
                                      <p:cBhvr>
                                        <p:cTn id="21" dur="1" fill="hold">
                                          <p:stCondLst>
                                            <p:cond delay="0"/>
                                          </p:stCondLst>
                                        </p:cTn>
                                        <p:tgtEl>
                                          <p:spTgt spid="170003"/>
                                        </p:tgtEl>
                                        <p:attrNameLst>
                                          <p:attrName>style.visibility</p:attrName>
                                        </p:attrNameLst>
                                      </p:cBhvr>
                                      <p:to>
                                        <p:strVal val="visible"/>
                                      </p:to>
                                    </p:set>
                                    <p:animEffect transition="in" filter="fade">
                                      <p:cBhvr>
                                        <p:cTn id="22" dur="500"/>
                                        <p:tgtEl>
                                          <p:spTgt spid="17000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0010"/>
                                        </p:tgtEl>
                                        <p:attrNameLst>
                                          <p:attrName>style.visibility</p:attrName>
                                        </p:attrNameLst>
                                      </p:cBhvr>
                                      <p:to>
                                        <p:strVal val="visible"/>
                                      </p:to>
                                    </p:set>
                                    <p:animEffect transition="in" filter="fade">
                                      <p:cBhvr>
                                        <p:cTn id="27" dur="500"/>
                                        <p:tgtEl>
                                          <p:spTgt spid="170010"/>
                                        </p:tgtEl>
                                      </p:cBhvr>
                                    </p:animEffect>
                                  </p:childTnLst>
                                </p:cTn>
                              </p:par>
                              <p:par>
                                <p:cTn id="28" presetID="10" presetClass="entr" presetSubtype="0" fill="hold" nodeType="withEffect">
                                  <p:stCondLst>
                                    <p:cond delay="0"/>
                                  </p:stCondLst>
                                  <p:childTnLst>
                                    <p:set>
                                      <p:cBhvr>
                                        <p:cTn id="29" dur="1" fill="hold">
                                          <p:stCondLst>
                                            <p:cond delay="0"/>
                                          </p:stCondLst>
                                        </p:cTn>
                                        <p:tgtEl>
                                          <p:spTgt spid="170011"/>
                                        </p:tgtEl>
                                        <p:attrNameLst>
                                          <p:attrName>style.visibility</p:attrName>
                                        </p:attrNameLst>
                                      </p:cBhvr>
                                      <p:to>
                                        <p:strVal val="visible"/>
                                      </p:to>
                                    </p:set>
                                    <p:animEffect transition="in" filter="fade">
                                      <p:cBhvr>
                                        <p:cTn id="30" dur="500"/>
                                        <p:tgtEl>
                                          <p:spTgt spid="170011"/>
                                        </p:tgtEl>
                                      </p:cBhvr>
                                    </p:animEffect>
                                  </p:childTnLst>
                                </p:cTn>
                              </p:par>
                              <p:par>
                                <p:cTn id="31" presetID="10" presetClass="entr" presetSubtype="0" fill="hold" nodeType="withEffect">
                                  <p:stCondLst>
                                    <p:cond delay="0"/>
                                  </p:stCondLst>
                                  <p:childTnLst>
                                    <p:set>
                                      <p:cBhvr>
                                        <p:cTn id="32" dur="1" fill="hold">
                                          <p:stCondLst>
                                            <p:cond delay="0"/>
                                          </p:stCondLst>
                                        </p:cTn>
                                        <p:tgtEl>
                                          <p:spTgt spid="170015"/>
                                        </p:tgtEl>
                                        <p:attrNameLst>
                                          <p:attrName>style.visibility</p:attrName>
                                        </p:attrNameLst>
                                      </p:cBhvr>
                                      <p:to>
                                        <p:strVal val="visible"/>
                                      </p:to>
                                    </p:set>
                                    <p:animEffect transition="in" filter="fade">
                                      <p:cBhvr>
                                        <p:cTn id="33" dur="500"/>
                                        <p:tgtEl>
                                          <p:spTgt spid="170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99" grpId="0"/>
      <p:bldP spid="170002" grpId="0"/>
      <p:bldP spid="1700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4"/>
          <p:cNvSpPr>
            <a:spLocks noChangeArrowheads="1"/>
          </p:cNvSpPr>
          <p:nvPr/>
        </p:nvSpPr>
        <p:spPr bwMode="auto">
          <a:xfrm>
            <a:off x="0" y="607865"/>
            <a:ext cx="6029513"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indent="45720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dirty="0">
                <a:solidFill>
                  <a:srgbClr val="000000"/>
                </a:solidFill>
                <a:latin typeface="Times New Roman" panose="02020603050405020304" pitchFamily="18" charset="0"/>
              </a:rPr>
              <a:t>（</a:t>
            </a:r>
            <a:r>
              <a:rPr lang="en-US" altLang="zh-CN" sz="2400" dirty="0">
                <a:solidFill>
                  <a:srgbClr val="000000"/>
                </a:solidFill>
                <a:latin typeface="Times New Roman" panose="02020603050405020304" pitchFamily="18" charset="0"/>
              </a:rPr>
              <a:t>4</a:t>
            </a:r>
            <a:r>
              <a:rPr lang="zh-CN" altLang="en-US" sz="2400" dirty="0">
                <a:solidFill>
                  <a:srgbClr val="000000"/>
                </a:solidFill>
                <a:latin typeface="Times New Roman" panose="02020603050405020304" pitchFamily="18" charset="0"/>
              </a:rPr>
              <a:t>）</a:t>
            </a:r>
            <a:r>
              <a:rPr lang="zh-CN" altLang="en-US" sz="2400" dirty="0">
                <a:solidFill>
                  <a:srgbClr val="0000FF"/>
                </a:solidFill>
                <a:latin typeface="Times New Roman" panose="02020603050405020304" pitchFamily="18" charset="0"/>
              </a:rPr>
              <a:t>三者关系</a:t>
            </a:r>
            <a:r>
              <a:rPr lang="zh-CN" altLang="en-US" sz="2400" dirty="0">
                <a:solidFill>
                  <a:srgbClr val="000000"/>
                </a:solidFill>
                <a:latin typeface="Times New Roman" panose="02020603050405020304" pitchFamily="18" charset="0"/>
              </a:rPr>
              <a:t>：根据</a:t>
            </a:r>
            <a:r>
              <a:rPr lang="en-US" altLang="zh-CN" sz="2400" dirty="0">
                <a:solidFill>
                  <a:srgbClr val="000000"/>
                </a:solidFill>
                <a:latin typeface="Times New Roman" panose="02020603050405020304" pitchFamily="18" charset="0"/>
              </a:rPr>
              <a:t>(4-4)</a:t>
            </a:r>
            <a:r>
              <a:rPr lang="zh-CN" altLang="en-US" sz="2400" dirty="0">
                <a:solidFill>
                  <a:srgbClr val="000000"/>
                </a:solidFill>
                <a:latin typeface="Times New Roman" panose="02020603050405020304" pitchFamily="18" charset="0"/>
              </a:rPr>
              <a:t>贝叶斯公式有</a:t>
            </a:r>
          </a:p>
        </p:txBody>
      </p:sp>
      <p:graphicFrame>
        <p:nvGraphicFramePr>
          <p:cNvPr id="58374" name="Object 6"/>
          <p:cNvGraphicFramePr>
            <a:graphicFrameLocks noChangeAspect="1"/>
          </p:cNvGraphicFramePr>
          <p:nvPr/>
        </p:nvGraphicFramePr>
        <p:xfrm>
          <a:off x="1055688" y="3861048"/>
          <a:ext cx="5797550" cy="1241425"/>
        </p:xfrm>
        <a:graphic>
          <a:graphicData uri="http://schemas.openxmlformats.org/presentationml/2006/ole">
            <mc:AlternateContent xmlns:mc="http://schemas.openxmlformats.org/markup-compatibility/2006">
              <mc:Choice xmlns:v="urn:schemas-microsoft-com:vml" Requires="v">
                <p:oleObj spid="_x0000_s4266" name="Equation" r:id="rId3" imgW="2921000" imgH="622300" progId="Equation.DSMT4">
                  <p:embed/>
                </p:oleObj>
              </mc:Choice>
              <mc:Fallback>
                <p:oleObj name="Equation" r:id="rId3" imgW="2921000" imgH="622300" progId="Equation.DSMT4">
                  <p:embed/>
                  <p:pic>
                    <p:nvPicPr>
                      <p:cNvPr id="0" name="图片 41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5688" y="3861048"/>
                        <a:ext cx="5797550" cy="1241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375" name="Rectangle 7"/>
          <p:cNvSpPr>
            <a:spLocks noChangeArrowheads="1"/>
          </p:cNvSpPr>
          <p:nvPr/>
        </p:nvSpPr>
        <p:spPr bwMode="auto">
          <a:xfrm>
            <a:off x="6010275" y="4062660"/>
            <a:ext cx="2741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r>
              <a:rPr lang="en-US" altLang="zh-CN" sz="2400">
                <a:solidFill>
                  <a:srgbClr val="000000"/>
                </a:solidFill>
                <a:latin typeface="Arial" panose="020B0604020202020204" pitchFamily="34" charset="0"/>
              </a:rPr>
              <a:t>                 </a:t>
            </a:r>
            <a:r>
              <a:rPr lang="zh-CN" altLang="en-US" sz="2400">
                <a:solidFill>
                  <a:srgbClr val="000000"/>
                </a:solidFill>
                <a:latin typeface="Times New Roman" panose="02020603050405020304" pitchFamily="18" charset="0"/>
              </a:rPr>
              <a:t>（</a:t>
            </a:r>
            <a:r>
              <a:rPr lang="en-US" altLang="zh-CN" sz="2400">
                <a:solidFill>
                  <a:srgbClr val="000000"/>
                </a:solidFill>
                <a:latin typeface="Times New Roman" panose="02020603050405020304" pitchFamily="18" charset="0"/>
              </a:rPr>
              <a:t>4-5</a:t>
            </a:r>
            <a:r>
              <a:rPr lang="zh-CN" altLang="en-US" sz="2400">
                <a:solidFill>
                  <a:srgbClr val="000000"/>
                </a:solidFill>
                <a:latin typeface="Times New Roman" panose="02020603050405020304" pitchFamily="18" charset="0"/>
              </a:rPr>
              <a:t>）</a:t>
            </a:r>
            <a:endParaRPr lang="zh-CN" altLang="en-US" sz="2400">
              <a:solidFill>
                <a:srgbClr val="000000"/>
              </a:solidFill>
              <a:latin typeface="Arial" panose="020B0604020202020204" pitchFamily="34" charset="0"/>
            </a:endParaRPr>
          </a:p>
        </p:txBody>
      </p:sp>
      <p:sp>
        <p:nvSpPr>
          <p:cNvPr id="58386" name="AutoShape 18"/>
          <p:cNvSpPr>
            <a:spLocks noChangeArrowheads="1"/>
          </p:cNvSpPr>
          <p:nvPr/>
        </p:nvSpPr>
        <p:spPr bwMode="auto">
          <a:xfrm>
            <a:off x="2781300" y="1652588"/>
            <a:ext cx="5854700" cy="1574800"/>
          </a:xfrm>
          <a:prstGeom prst="cloudCallout">
            <a:avLst>
              <a:gd name="adj1" fmla="val -27981"/>
              <a:gd name="adj2" fmla="val -86995"/>
            </a:avLst>
          </a:prstGeom>
          <a:noFill/>
          <a:ln w="9525">
            <a:solidFill>
              <a:srgbClr val="0000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nchorCtr="1"/>
          <a:lstStyle/>
          <a:p>
            <a:pPr algn="ctr"/>
            <a:endParaRPr lang="zh-CN" altLang="zh-CN" sz="2400">
              <a:solidFill>
                <a:srgbClr val="000000"/>
              </a:solidFill>
              <a:latin typeface="Times New Roman" panose="02020603050405020304" pitchFamily="18" charset="0"/>
            </a:endParaRPr>
          </a:p>
        </p:txBody>
      </p:sp>
      <p:graphicFrame>
        <p:nvGraphicFramePr>
          <p:cNvPr id="58389" name="Object 21"/>
          <p:cNvGraphicFramePr>
            <a:graphicFrameLocks noChangeAspect="1"/>
          </p:cNvGraphicFramePr>
          <p:nvPr/>
        </p:nvGraphicFramePr>
        <p:xfrm>
          <a:off x="3651250" y="1930400"/>
          <a:ext cx="3729038" cy="1244600"/>
        </p:xfrm>
        <a:graphic>
          <a:graphicData uri="http://schemas.openxmlformats.org/presentationml/2006/ole">
            <mc:AlternateContent xmlns:mc="http://schemas.openxmlformats.org/markup-compatibility/2006">
              <mc:Choice xmlns:v="urn:schemas-microsoft-com:vml" Requires="v">
                <p:oleObj spid="_x0000_s4267" name="公式" r:id="rId5" imgW="1777365" imgH="622300" progId="Equation.3">
                  <p:embed/>
                </p:oleObj>
              </mc:Choice>
              <mc:Fallback>
                <p:oleObj name="公式" r:id="rId5" imgW="1777365" imgH="622300" progId="Equation.3">
                  <p:embed/>
                  <p:pic>
                    <p:nvPicPr>
                      <p:cNvPr id="0" name="图片 416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1250" y="1930400"/>
                        <a:ext cx="3729038" cy="1244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390" name="Text Box 22"/>
          <p:cNvSpPr txBox="1">
            <a:spLocks noChangeArrowheads="1"/>
          </p:cNvSpPr>
          <p:nvPr/>
        </p:nvSpPr>
        <p:spPr bwMode="auto">
          <a:xfrm>
            <a:off x="909731" y="5072608"/>
            <a:ext cx="210502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nchorCtr="1">
            <a:spAutoFit/>
          </a:bodyPr>
          <a:lstStyle/>
          <a:p>
            <a:pPr algn="ctr">
              <a:spcBef>
                <a:spcPct val="50000"/>
              </a:spcBef>
            </a:pPr>
            <a:r>
              <a:rPr lang="en-US" altLang="zh-CN" sz="2400" i="1" dirty="0">
                <a:solidFill>
                  <a:srgbClr val="000000"/>
                </a:solidFill>
                <a:latin typeface="Times New Roman" panose="02020603050405020304" pitchFamily="18" charset="0"/>
              </a:rPr>
              <a:t>M</a:t>
            </a:r>
            <a:r>
              <a:rPr lang="zh-CN" altLang="en-US" sz="2400" dirty="0">
                <a:solidFill>
                  <a:srgbClr val="000000"/>
                </a:solidFill>
                <a:latin typeface="Times New Roman" panose="02020603050405020304" pitchFamily="18" charset="0"/>
              </a:rPr>
              <a:t>：类别数</a:t>
            </a:r>
          </a:p>
        </p:txBody>
      </p:sp>
      <p:sp>
        <p:nvSpPr>
          <p:cNvPr id="8" name="Text Box 22"/>
          <p:cNvSpPr txBox="1">
            <a:spLocks noChangeArrowheads="1"/>
          </p:cNvSpPr>
          <p:nvPr/>
        </p:nvSpPr>
        <p:spPr bwMode="auto">
          <a:xfrm>
            <a:off x="4602535" y="5301208"/>
            <a:ext cx="4289945" cy="1479509"/>
          </a:xfrm>
          <a:prstGeom prst="rect">
            <a:avLst/>
          </a:prstGeom>
          <a:solidFill>
            <a:schemeClr val="accent5">
              <a:lumMod val="90000"/>
            </a:schemeClr>
          </a:solidFill>
          <a:ln>
            <a:noFill/>
          </a:ln>
          <a:effectLst/>
        </p:spPr>
        <p:txBody>
          <a:bodyPr wrap="square" lIns="90000" tIns="46800" rIns="90000" bIns="46800" anchor="t" anchorCtr="0">
            <a:spAutoFit/>
          </a:bodyPr>
          <a:lstStyle>
            <a:defPPr>
              <a:defRPr lang="zh-CN"/>
            </a:defPPr>
            <a:lvl1pPr indent="0" eaLnBrk="0" hangingPunct="0">
              <a:lnSpc>
                <a:spcPct val="125000"/>
              </a:lnSpc>
              <a:defRPr sz="2400">
                <a:solidFill>
                  <a:srgbClr val="000000"/>
                </a:solidFill>
                <a:latin typeface="Times New Roman" panose="02020603050405020304" pitchFamily="18" charset="0"/>
              </a:defRPr>
            </a:lvl1pPr>
            <a:lvl2pP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vl6pPr fontAlgn="base">
              <a:spcBef>
                <a:spcPct val="0"/>
              </a:spcBef>
              <a:spcAft>
                <a:spcPct val="0"/>
              </a:spcAft>
              <a:defRPr>
                <a:latin typeface="Arial" panose="020B0604020202020204" pitchFamily="34" charset="0"/>
              </a:defRPr>
            </a:lvl6pPr>
            <a:lvl7pPr fontAlgn="base">
              <a:spcBef>
                <a:spcPct val="0"/>
              </a:spcBef>
              <a:spcAft>
                <a:spcPct val="0"/>
              </a:spcAft>
              <a:defRPr>
                <a:latin typeface="Arial" panose="020B0604020202020204" pitchFamily="34" charset="0"/>
              </a:defRPr>
            </a:lvl7pPr>
            <a:lvl8pPr fontAlgn="base">
              <a:spcBef>
                <a:spcPct val="0"/>
              </a:spcBef>
              <a:spcAft>
                <a:spcPct val="0"/>
              </a:spcAft>
              <a:defRPr>
                <a:latin typeface="Arial" panose="020B0604020202020204" pitchFamily="34" charset="0"/>
              </a:defRPr>
            </a:lvl8pPr>
            <a:lvl9pPr fontAlgn="base">
              <a:spcBef>
                <a:spcPct val="0"/>
              </a:spcBef>
              <a:spcAft>
                <a:spcPct val="0"/>
              </a:spcAft>
              <a:defRPr>
                <a:latin typeface="Arial" panose="020B0604020202020204" pitchFamily="34" charset="0"/>
              </a:defRPr>
            </a:lvl9pPr>
          </a:lstStyle>
          <a:p>
            <a:r>
              <a:rPr lang="en-US" altLang="zh-CN" i="1" dirty="0" smtClean="0"/>
              <a:t>P(X)</a:t>
            </a:r>
            <a:r>
              <a:rPr lang="zh-CN" altLang="en-US" dirty="0" smtClean="0"/>
              <a:t>：边缘密度，与</a:t>
            </a:r>
            <a:r>
              <a:rPr lang="en-US" altLang="zh-CN" dirty="0" smtClean="0"/>
              <a:t>	        </a:t>
            </a:r>
            <a:r>
              <a:rPr lang="zh-CN" altLang="en-US" dirty="0" smtClean="0"/>
              <a:t>的选择有关，不能视为独立的，虽然记号没有表示这点！</a:t>
            </a:r>
            <a:endParaRPr lang="zh-CN" altLang="en-US" dirty="0"/>
          </a:p>
        </p:txBody>
      </p:sp>
      <mc:AlternateContent xmlns:mc="http://schemas.openxmlformats.org/markup-compatibility/2006" xmlns:a14="http://schemas.microsoft.com/office/drawing/2010/main">
        <mc:Choice Requires="a14">
          <p:sp>
            <p:nvSpPr>
              <p:cNvPr id="2" name="矩形 1"/>
              <p:cNvSpPr/>
              <p:nvPr/>
            </p:nvSpPr>
            <p:spPr>
              <a:xfrm>
                <a:off x="7308304" y="5379620"/>
                <a:ext cx="8300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𝑃</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𝜔</m:t>
                              </m:r>
                            </m:e>
                            <m:sub>
                              <m:r>
                                <a:rPr lang="zh-CN" altLang="en-US" i="1">
                                  <a:latin typeface="Cambria Math" panose="02040503050406030204" pitchFamily="18" charset="0"/>
                                </a:rPr>
                                <m:t>𝑖</m:t>
                              </m:r>
                            </m:sub>
                          </m:sSub>
                        </m:e>
                      </m:d>
                    </m:oMath>
                  </m:oMathPara>
                </a14:m>
                <a:endParaRPr lang="zh-CN" altLang="en-US" dirty="0"/>
              </a:p>
            </p:txBody>
          </p:sp>
        </mc:Choice>
        <mc:Fallback xmlns="">
          <p:sp>
            <p:nvSpPr>
              <p:cNvPr id="2" name="矩形 1"/>
              <p:cNvSpPr>
                <a:spLocks noRot="1" noChangeAspect="1" noMove="1" noResize="1" noEditPoints="1" noAdjustHandles="1" noChangeArrowheads="1" noChangeShapeType="1" noTextEdit="1"/>
              </p:cNvSpPr>
              <p:nvPr/>
            </p:nvSpPr>
            <p:spPr>
              <a:xfrm>
                <a:off x="7308304" y="5379620"/>
                <a:ext cx="830034" cy="369332"/>
              </a:xfrm>
              <a:prstGeom prst="rect">
                <a:avLst/>
              </a:prstGeom>
              <a:blipFill rotWithShape="0">
                <a:blip r:embed="rId7"/>
                <a:stretch>
                  <a:fillRect b="-1639"/>
                </a:stretch>
              </a:blipFill>
            </p:spPr>
            <p:txBody>
              <a:bodyPr/>
              <a:lstStyle/>
              <a:p>
                <a:r>
                  <a:rPr lang="zh-CN" altLang="en-US">
                    <a:noFill/>
                  </a:rPr>
                  <a:t> </a:t>
                </a:r>
                <a:endParaRPr lang="zh-CN" altLang="en-US">
                  <a:noFill/>
                </a:endParaRP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zh-CN" altLang="en-US" dirty="0" smtClean="0"/>
              <a:t>五、</a:t>
            </a:r>
            <a:r>
              <a:rPr lang="zh-CN" altLang="en-US" dirty="0"/>
              <a:t>非参数概</a:t>
            </a:r>
            <a:r>
              <a:rPr lang="zh-CN" altLang="en-US" dirty="0"/>
              <a:t>率密</a:t>
            </a:r>
            <a:r>
              <a:rPr lang="zh-CN" altLang="en-US" dirty="0" smtClean="0"/>
              <a:t>度估计</a:t>
            </a:r>
            <a:endParaRPr lang="zh-CN" altLang="en-US" dirty="0"/>
          </a:p>
        </p:txBody>
      </p:sp>
      <p:sp>
        <p:nvSpPr>
          <p:cNvPr id="4" name="Rectangle 8"/>
          <p:cNvSpPr>
            <a:spLocks noChangeArrowheads="1"/>
          </p:cNvSpPr>
          <p:nvPr/>
        </p:nvSpPr>
        <p:spPr bwMode="auto">
          <a:xfrm>
            <a:off x="467544" y="980728"/>
            <a:ext cx="3504783" cy="463846"/>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r>
              <a:rPr lang="en-US" altLang="zh-CN" sz="2400" b="1" dirty="0" smtClean="0">
                <a:solidFill>
                  <a:srgbClr val="0070C0"/>
                </a:solidFill>
                <a:latin typeface="Times New Roman" panose="02020603050405020304" pitchFamily="18" charset="0"/>
              </a:rPr>
              <a:t>5.1  </a:t>
            </a:r>
            <a:r>
              <a:rPr lang="zh-CN" altLang="en-US" sz="2400" b="1" dirty="0">
                <a:solidFill>
                  <a:srgbClr val="0070C0"/>
                </a:solidFill>
                <a:latin typeface="Times New Roman" panose="02020603050405020304" pitchFamily="18" charset="0"/>
              </a:rPr>
              <a:t>基本方</a:t>
            </a:r>
            <a:r>
              <a:rPr lang="zh-CN" altLang="en-US" sz="2400" b="1" dirty="0" smtClean="0">
                <a:solidFill>
                  <a:srgbClr val="0070C0"/>
                </a:solidFill>
                <a:latin typeface="Times New Roman" panose="02020603050405020304" pitchFamily="18" charset="0"/>
              </a:rPr>
              <a:t>法（直方图）</a:t>
            </a:r>
            <a:endParaRPr lang="zh-CN" altLang="en-US" sz="2400" b="1" dirty="0">
              <a:solidFill>
                <a:srgbClr val="0070C0"/>
              </a:solidFill>
              <a:latin typeface="Times New Roman" panose="02020603050405020304" pitchFamily="18" charset="0"/>
            </a:endParaRPr>
          </a:p>
        </p:txBody>
      </p:sp>
      <p:sp>
        <p:nvSpPr>
          <p:cNvPr id="5" name="Rectangle 9"/>
          <p:cNvSpPr>
            <a:spLocks noChangeArrowheads="1"/>
          </p:cNvSpPr>
          <p:nvPr/>
        </p:nvSpPr>
        <p:spPr bwMode="auto">
          <a:xfrm>
            <a:off x="827584" y="1603648"/>
            <a:ext cx="59721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dirty="0">
                <a:solidFill>
                  <a:srgbClr val="000000"/>
                </a:solidFill>
                <a:latin typeface="Times New Roman" panose="02020603050405020304" pitchFamily="18" charset="0"/>
              </a:rPr>
              <a:t>根据样本直接估计类概率密度函数的方法。</a:t>
            </a:r>
          </a:p>
        </p:txBody>
      </p:sp>
      <p:sp>
        <p:nvSpPr>
          <p:cNvPr id="6" name="Rectangle 11"/>
          <p:cNvSpPr>
            <a:spLocks noChangeArrowheads="1"/>
          </p:cNvSpPr>
          <p:nvPr/>
        </p:nvSpPr>
        <p:spPr bwMode="auto">
          <a:xfrm>
            <a:off x="501780" y="2181077"/>
            <a:ext cx="3028691" cy="463846"/>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pPr algn="ctr"/>
            <a:r>
              <a:rPr lang="en-US" altLang="zh-CN" sz="2400" b="1" dirty="0">
                <a:solidFill>
                  <a:srgbClr val="0070C0"/>
                </a:solidFill>
                <a:latin typeface="Times New Roman" panose="02020603050405020304" pitchFamily="18" charset="0"/>
              </a:rPr>
              <a:t>1.  </a:t>
            </a:r>
            <a:r>
              <a:rPr lang="zh-CN" altLang="en-US" sz="2400" b="1" dirty="0">
                <a:solidFill>
                  <a:srgbClr val="0070C0"/>
                </a:solidFill>
                <a:latin typeface="Times New Roman" panose="02020603050405020304" pitchFamily="18" charset="0"/>
              </a:rPr>
              <a:t>出发点：基于事实</a:t>
            </a:r>
          </a:p>
        </p:txBody>
      </p:sp>
      <p:sp>
        <p:nvSpPr>
          <p:cNvPr id="7" name="Rectangle 15"/>
          <p:cNvSpPr>
            <a:spLocks noChangeArrowheads="1"/>
          </p:cNvSpPr>
          <p:nvPr/>
        </p:nvSpPr>
        <p:spPr bwMode="auto">
          <a:xfrm>
            <a:off x="1012825" y="3173413"/>
            <a:ext cx="35591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400" i="1" dirty="0">
                <a:solidFill>
                  <a:srgbClr val="000000"/>
                </a:solidFill>
                <a:latin typeface="Times New Roman" panose="02020603050405020304" pitchFamily="18" charset="0"/>
                <a:cs typeface="Times New Roman" panose="02020603050405020304" pitchFamily="18" charset="0"/>
              </a:rPr>
              <a:t>p</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X</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en-US" sz="2400" dirty="0">
                <a:solidFill>
                  <a:srgbClr val="000000"/>
                </a:solidFill>
                <a:latin typeface="Times New Roman" panose="02020603050405020304" pitchFamily="18" charset="0"/>
                <a:cs typeface="Times New Roman" panose="02020603050405020304" pitchFamily="18" charset="0"/>
              </a:rPr>
              <a:t>：类概率密度函数。</a:t>
            </a:r>
            <a:r>
              <a:rPr lang="zh-CN" altLang="en-US" sz="2400" dirty="0">
                <a:solidFill>
                  <a:srgbClr val="000000"/>
                </a:solidFill>
                <a:latin typeface="Times New Roman" panose="02020603050405020304" pitchFamily="18" charset="0"/>
              </a:rPr>
              <a:t> </a:t>
            </a:r>
            <a:endParaRPr lang="zh-CN" altLang="en-US" sz="2400" dirty="0">
              <a:solidFill>
                <a:srgbClr val="000000"/>
              </a:solidFill>
              <a:latin typeface="Arial" panose="020B0604020202020204" pitchFamily="34" charset="0"/>
            </a:endParaRPr>
          </a:p>
        </p:txBody>
      </p:sp>
      <p:grpSp>
        <p:nvGrpSpPr>
          <p:cNvPr id="8" name="Group 18"/>
          <p:cNvGrpSpPr>
            <a:grpSpLocks/>
          </p:cNvGrpSpPr>
          <p:nvPr/>
        </p:nvGrpSpPr>
        <p:grpSpPr bwMode="auto">
          <a:xfrm>
            <a:off x="704850" y="2673350"/>
            <a:ext cx="7537450" cy="587375"/>
            <a:chOff x="535" y="1792"/>
            <a:chExt cx="4748" cy="370"/>
          </a:xfrm>
        </p:grpSpPr>
        <p:sp>
          <p:nvSpPr>
            <p:cNvPr id="9" name="Rectangle 12"/>
            <p:cNvSpPr>
              <a:spLocks noChangeArrowheads="1"/>
            </p:cNvSpPr>
            <p:nvPr/>
          </p:nvSpPr>
          <p:spPr bwMode="auto">
            <a:xfrm>
              <a:off x="535" y="1793"/>
              <a:ext cx="4748" cy="292"/>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nchorCtr="1">
              <a:spAutoFit/>
            </a:bodyPr>
            <a:lstStyle/>
            <a:p>
              <a:r>
                <a:rPr lang="zh-CN" altLang="en-US" sz="2400" dirty="0">
                  <a:solidFill>
                    <a:srgbClr val="000000"/>
                  </a:solidFill>
                  <a:latin typeface="Times New Roman" panose="02020603050405020304" pitchFamily="18" charset="0"/>
                </a:rPr>
                <a:t>随机向量</a:t>
              </a:r>
              <a:r>
                <a:rPr lang="en-US" altLang="zh-CN" sz="2400" b="1" i="1" dirty="0">
                  <a:solidFill>
                    <a:srgbClr val="000000"/>
                  </a:solidFill>
                  <a:latin typeface="Times New Roman" panose="02020603050405020304" pitchFamily="18" charset="0"/>
                </a:rPr>
                <a:t>X</a:t>
              </a:r>
              <a:r>
                <a:rPr lang="zh-CN" altLang="en-US" sz="2400" dirty="0">
                  <a:solidFill>
                    <a:srgbClr val="000000"/>
                  </a:solidFill>
                  <a:latin typeface="Times New Roman" panose="02020603050405020304" pitchFamily="18" charset="0"/>
                </a:rPr>
                <a:t>落入区域</a:t>
              </a:r>
              <a:r>
                <a:rPr lang="en-US" altLang="zh-CN" sz="2400" i="1" dirty="0">
                  <a:solidFill>
                    <a:srgbClr val="000000"/>
                  </a:solidFill>
                  <a:latin typeface="Times New Roman" panose="02020603050405020304" pitchFamily="18" charset="0"/>
                </a:rPr>
                <a:t>R</a:t>
              </a:r>
              <a:r>
                <a:rPr lang="zh-CN" altLang="en-US" sz="2400" dirty="0">
                  <a:solidFill>
                    <a:srgbClr val="000000"/>
                  </a:solidFill>
                  <a:latin typeface="Times New Roman" panose="02020603050405020304" pitchFamily="18" charset="0"/>
                </a:rPr>
                <a:t>的概率</a:t>
              </a:r>
              <a:r>
                <a:rPr lang="en-US" altLang="zh-CN" sz="2400" i="1" dirty="0">
                  <a:solidFill>
                    <a:srgbClr val="000000"/>
                  </a:solidFill>
                  <a:latin typeface="Times New Roman" panose="02020603050405020304" pitchFamily="18" charset="0"/>
                </a:rPr>
                <a:t>P</a:t>
              </a:r>
              <a:r>
                <a:rPr lang="zh-CN" altLang="en-US" sz="2400" dirty="0" smtClean="0">
                  <a:solidFill>
                    <a:srgbClr val="000000"/>
                  </a:solidFill>
                  <a:latin typeface="Times New Roman" panose="02020603050405020304" pitchFamily="18" charset="0"/>
                </a:rPr>
                <a:t>为：                         </a:t>
              </a:r>
              <a:r>
                <a:rPr lang="zh-CN" altLang="en-US" sz="2400" dirty="0">
                  <a:solidFill>
                    <a:srgbClr val="000000"/>
                  </a:solidFill>
                  <a:latin typeface="Times New Roman" panose="02020603050405020304" pitchFamily="18" charset="0"/>
                </a:rPr>
                <a:t>。 </a:t>
              </a:r>
            </a:p>
          </p:txBody>
        </p:sp>
        <p:graphicFrame>
          <p:nvGraphicFramePr>
            <p:cNvPr id="10" name="Object 16"/>
            <p:cNvGraphicFramePr>
              <a:graphicFrameLocks noChangeAspect="1"/>
            </p:cNvGraphicFramePr>
            <p:nvPr/>
          </p:nvGraphicFramePr>
          <p:xfrm>
            <a:off x="3538" y="1792"/>
            <a:ext cx="1229" cy="370"/>
          </p:xfrm>
          <a:graphic>
            <a:graphicData uri="http://schemas.openxmlformats.org/presentationml/2006/ole">
              <mc:AlternateContent xmlns:mc="http://schemas.openxmlformats.org/markup-compatibility/2006">
                <mc:Choice xmlns:v="urn:schemas-microsoft-com:vml" Requires="v">
                  <p:oleObj spid="_x0000_s80913" name="公式" r:id="rId3" imgW="977476" imgH="291973" progId="Equation.3">
                    <p:embed/>
                  </p:oleObj>
                </mc:Choice>
                <mc:Fallback>
                  <p:oleObj name="公式" r:id="rId3" imgW="977476" imgH="29197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8" y="1792"/>
                          <a:ext cx="1229" cy="3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1" name="Rectangle 19"/>
          <p:cNvSpPr>
            <a:spLocks noChangeArrowheads="1"/>
          </p:cNvSpPr>
          <p:nvPr/>
        </p:nvSpPr>
        <p:spPr bwMode="auto">
          <a:xfrm>
            <a:off x="219075" y="3918615"/>
            <a:ext cx="8529389" cy="1017844"/>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pPr>
              <a:lnSpc>
                <a:spcPct val="125000"/>
              </a:lnSpc>
            </a:pPr>
            <a:r>
              <a:rPr lang="en-US" altLang="zh-CN" sz="2400" dirty="0">
                <a:solidFill>
                  <a:srgbClr val="000000"/>
                </a:solidFill>
                <a:latin typeface="Times New Roman" panose="02020603050405020304" pitchFamily="18" charset="0"/>
              </a:rPr>
              <a:t>       </a:t>
            </a:r>
            <a:r>
              <a:rPr lang="zh-CN" altLang="en-US" sz="2400" dirty="0">
                <a:solidFill>
                  <a:srgbClr val="000000"/>
                </a:solidFill>
                <a:latin typeface="Times New Roman" panose="02020603050405020304" pitchFamily="18" charset="0"/>
              </a:rPr>
              <a:t>设从密度为</a:t>
            </a:r>
            <a:r>
              <a:rPr lang="en-US" altLang="zh-CN" sz="2400" i="1" dirty="0">
                <a:solidFill>
                  <a:srgbClr val="000000"/>
                </a:solidFill>
                <a:latin typeface="Times New Roman" panose="02020603050405020304" pitchFamily="18" charset="0"/>
              </a:rPr>
              <a:t>p</a:t>
            </a:r>
            <a:r>
              <a:rPr lang="en-US" altLang="zh-CN" sz="2400"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X</a:t>
            </a:r>
            <a:r>
              <a:rPr lang="en-US" altLang="zh-CN" sz="2400" dirty="0">
                <a:solidFill>
                  <a:srgbClr val="000000"/>
                </a:solidFill>
                <a:latin typeface="Times New Roman" panose="02020603050405020304" pitchFamily="18" charset="0"/>
              </a:rPr>
              <a:t>)</a:t>
            </a:r>
            <a:r>
              <a:rPr lang="zh-CN" altLang="en-US" sz="2400" dirty="0">
                <a:solidFill>
                  <a:srgbClr val="000000"/>
                </a:solidFill>
                <a:latin typeface="Times New Roman" panose="02020603050405020304" pitchFamily="18" charset="0"/>
              </a:rPr>
              <a:t>的总体中独立抽取的样本</a:t>
            </a:r>
            <a:r>
              <a:rPr lang="en-US" altLang="zh-CN" sz="2400" b="1" i="1" dirty="0">
                <a:solidFill>
                  <a:srgbClr val="000000"/>
                </a:solidFill>
                <a:latin typeface="Times New Roman" panose="02020603050405020304" pitchFamily="18" charset="0"/>
              </a:rPr>
              <a:t>X</a:t>
            </a:r>
            <a:r>
              <a:rPr lang="en-US" altLang="zh-CN" sz="2400" baseline="-25000" dirty="0">
                <a:solidFill>
                  <a:srgbClr val="000000"/>
                </a:solidFill>
                <a:latin typeface="Times New Roman" panose="02020603050405020304" pitchFamily="18" charset="0"/>
              </a:rPr>
              <a:t>1</a:t>
            </a:r>
            <a:r>
              <a:rPr lang="en-US" altLang="zh-CN" sz="2400"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X</a:t>
            </a:r>
            <a:r>
              <a:rPr lang="en-US" altLang="zh-CN" sz="2400" baseline="-25000" dirty="0">
                <a:solidFill>
                  <a:srgbClr val="000000"/>
                </a:solidFill>
                <a:latin typeface="Times New Roman" panose="02020603050405020304" pitchFamily="18" charset="0"/>
              </a:rPr>
              <a:t>2</a:t>
            </a:r>
            <a:r>
              <a:rPr lang="en-US" altLang="zh-CN" sz="2400"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X</a:t>
            </a:r>
            <a:r>
              <a:rPr lang="en-US" altLang="zh-CN" sz="2400" i="1" baseline="-25000" dirty="0">
                <a:solidFill>
                  <a:srgbClr val="000000"/>
                </a:solidFill>
                <a:latin typeface="Times New Roman" panose="02020603050405020304" pitchFamily="18" charset="0"/>
              </a:rPr>
              <a:t>N</a:t>
            </a:r>
            <a:r>
              <a:rPr lang="zh-CN" altLang="en-US" sz="2400" dirty="0" smtClean="0">
                <a:solidFill>
                  <a:srgbClr val="000000"/>
                </a:solidFill>
                <a:latin typeface="Times New Roman" panose="02020603050405020304" pitchFamily="18" charset="0"/>
              </a:rPr>
              <a:t>。</a:t>
            </a:r>
            <a:endParaRPr lang="en-US" altLang="zh-CN" sz="2400" dirty="0" smtClean="0">
              <a:solidFill>
                <a:srgbClr val="000000"/>
              </a:solidFill>
              <a:latin typeface="Times New Roman" panose="02020603050405020304" pitchFamily="18" charset="0"/>
            </a:endParaRPr>
          </a:p>
          <a:p>
            <a:pPr>
              <a:lnSpc>
                <a:spcPct val="125000"/>
              </a:lnSpc>
            </a:pPr>
            <a:r>
              <a:rPr lang="zh-CN" altLang="en-US" sz="2400" dirty="0" smtClean="0">
                <a:solidFill>
                  <a:srgbClr val="000000"/>
                </a:solidFill>
                <a:latin typeface="Times New Roman" panose="02020603050405020304" pitchFamily="18" charset="0"/>
              </a:rPr>
              <a:t>若观察到：</a:t>
            </a:r>
            <a:r>
              <a:rPr lang="en-US" altLang="zh-CN" sz="2400" i="1" dirty="0" smtClean="0">
                <a:solidFill>
                  <a:srgbClr val="000000"/>
                </a:solidFill>
                <a:latin typeface="Times New Roman" panose="02020603050405020304" pitchFamily="18" charset="0"/>
              </a:rPr>
              <a:t>N</a:t>
            </a:r>
            <a:r>
              <a:rPr lang="zh-CN" altLang="en-US" sz="2400" dirty="0">
                <a:solidFill>
                  <a:srgbClr val="000000"/>
                </a:solidFill>
                <a:latin typeface="Times New Roman" panose="02020603050405020304" pitchFamily="18" charset="0"/>
              </a:rPr>
              <a:t>个样本中有</a:t>
            </a:r>
            <a:r>
              <a:rPr lang="en-US" altLang="zh-CN" sz="2400" i="1" dirty="0" err="1" smtClean="0">
                <a:solidFill>
                  <a:srgbClr val="000000"/>
                </a:solidFill>
                <a:latin typeface="Times New Roman" panose="02020603050405020304" pitchFamily="18" charset="0"/>
              </a:rPr>
              <a:t>k</a:t>
            </a:r>
            <a:r>
              <a:rPr lang="en-US" altLang="zh-CN" sz="2400" i="1" baseline="-25000" dirty="0" err="1" smtClean="0">
                <a:solidFill>
                  <a:srgbClr val="000000"/>
                </a:solidFill>
                <a:latin typeface="Times New Roman" panose="02020603050405020304" pitchFamily="18" charset="0"/>
              </a:rPr>
              <a:t>N</a:t>
            </a:r>
            <a:r>
              <a:rPr lang="zh-CN" altLang="en-US" sz="2400" dirty="0" smtClean="0">
                <a:solidFill>
                  <a:srgbClr val="000000"/>
                </a:solidFill>
                <a:latin typeface="Times New Roman" panose="02020603050405020304" pitchFamily="18" charset="0"/>
              </a:rPr>
              <a:t>个</a:t>
            </a:r>
            <a:r>
              <a:rPr lang="zh-CN" altLang="en-US" sz="2400" dirty="0">
                <a:solidFill>
                  <a:srgbClr val="000000"/>
                </a:solidFill>
                <a:latin typeface="Times New Roman" panose="02020603050405020304" pitchFamily="18" charset="0"/>
              </a:rPr>
              <a:t>落入区域</a:t>
            </a:r>
            <a:r>
              <a:rPr lang="en-US" altLang="zh-CN" sz="2400" i="1" dirty="0" smtClean="0">
                <a:solidFill>
                  <a:srgbClr val="000000"/>
                </a:solidFill>
                <a:latin typeface="Times New Roman" panose="02020603050405020304" pitchFamily="18" charset="0"/>
              </a:rPr>
              <a:t>R</a:t>
            </a:r>
            <a:r>
              <a:rPr lang="zh-CN" altLang="en-US" sz="2400" dirty="0" smtClean="0">
                <a:solidFill>
                  <a:srgbClr val="000000"/>
                </a:solidFill>
                <a:latin typeface="Times New Roman" panose="02020603050405020304" pitchFamily="18" charset="0"/>
              </a:rPr>
              <a:t>中，则可以合理认为</a:t>
            </a:r>
            <a:endParaRPr lang="zh-CN" altLang="en-US" sz="2400" dirty="0">
              <a:solidFill>
                <a:srgbClr val="000000"/>
              </a:solidFill>
              <a:latin typeface="Times New Roman" panose="02020603050405020304" pitchFamily="18" charset="0"/>
            </a:endParaRPr>
          </a:p>
        </p:txBody>
      </p:sp>
      <p:graphicFrame>
        <p:nvGraphicFramePr>
          <p:cNvPr id="13" name="Object 20"/>
          <p:cNvGraphicFramePr>
            <a:graphicFrameLocks noChangeAspect="1"/>
          </p:cNvGraphicFramePr>
          <p:nvPr>
            <p:extLst/>
          </p:nvPr>
        </p:nvGraphicFramePr>
        <p:xfrm>
          <a:off x="3336925" y="5013176"/>
          <a:ext cx="1395413" cy="508000"/>
        </p:xfrm>
        <a:graphic>
          <a:graphicData uri="http://schemas.openxmlformats.org/presentationml/2006/ole">
            <mc:AlternateContent xmlns:mc="http://schemas.openxmlformats.org/markup-compatibility/2006">
              <mc:Choice xmlns:v="urn:schemas-microsoft-com:vml" Requires="v">
                <p:oleObj spid="_x0000_s80914" name="Equation" r:id="rId5" imgW="698400" imgH="253800" progId="Equation.DSMT4">
                  <p:embed/>
                </p:oleObj>
              </mc:Choice>
              <mc:Fallback>
                <p:oleObj name="Equation" r:id="rId5" imgW="698400" imgH="253800" progId="Equation.DSMT4">
                  <p:embed/>
                  <p:pic>
                    <p:nvPicPr>
                      <p:cNvPr id="0" name=""/>
                      <p:cNvPicPr>
                        <a:picLocks noChangeAspect="1" noChangeArrowheads="1"/>
                      </p:cNvPicPr>
                      <p:nvPr/>
                    </p:nvPicPr>
                    <p:blipFill>
                      <a:blip r:embed="rId6"/>
                      <a:srcRect/>
                      <a:stretch>
                        <a:fillRect/>
                      </a:stretch>
                    </p:blipFill>
                    <p:spPr bwMode="auto">
                      <a:xfrm>
                        <a:off x="3336925" y="5013176"/>
                        <a:ext cx="1395413"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 name="Group 27"/>
          <p:cNvGrpSpPr>
            <a:grpSpLocks/>
          </p:cNvGrpSpPr>
          <p:nvPr/>
        </p:nvGrpSpPr>
        <p:grpSpPr bwMode="auto">
          <a:xfrm>
            <a:off x="1331639" y="5573563"/>
            <a:ext cx="5378451" cy="463550"/>
            <a:chOff x="603" y="3678"/>
            <a:chExt cx="3388" cy="292"/>
          </a:xfrm>
        </p:grpSpPr>
        <p:graphicFrame>
          <p:nvGraphicFramePr>
            <p:cNvPr id="15" name="Object 24"/>
            <p:cNvGraphicFramePr>
              <a:graphicFrameLocks noChangeAspect="1"/>
            </p:cNvGraphicFramePr>
            <p:nvPr>
              <p:extLst/>
            </p:nvPr>
          </p:nvGraphicFramePr>
          <p:xfrm>
            <a:off x="1025" y="3678"/>
            <a:ext cx="193" cy="253"/>
          </p:xfrm>
          <a:graphic>
            <a:graphicData uri="http://schemas.openxmlformats.org/presentationml/2006/ole">
              <mc:AlternateContent xmlns:mc="http://schemas.openxmlformats.org/markup-compatibility/2006">
                <mc:Choice xmlns:v="urn:schemas-microsoft-com:vml" Requires="v">
                  <p:oleObj spid="_x0000_s80915" name="Equation" r:id="rId7" imgW="152280" imgH="203040" progId="Equation.DSMT4">
                    <p:embed/>
                  </p:oleObj>
                </mc:Choice>
                <mc:Fallback>
                  <p:oleObj name="Equation" r:id="rId7" imgW="152280" imgH="203040" progId="Equation.DSMT4">
                    <p:embed/>
                    <p:pic>
                      <p:nvPicPr>
                        <p:cNvPr id="0" name=""/>
                        <p:cNvPicPr>
                          <a:picLocks noChangeAspect="1" noChangeArrowheads="1"/>
                        </p:cNvPicPr>
                        <p:nvPr/>
                      </p:nvPicPr>
                      <p:blipFill>
                        <a:blip r:embed="rId8"/>
                        <a:srcRect/>
                        <a:stretch>
                          <a:fillRect/>
                        </a:stretch>
                      </p:blipFill>
                      <p:spPr bwMode="auto">
                        <a:xfrm>
                          <a:off x="1025" y="3678"/>
                          <a:ext cx="193" cy="2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26"/>
            <p:cNvSpPr>
              <a:spLocks noChangeArrowheads="1"/>
            </p:cNvSpPr>
            <p:nvPr/>
          </p:nvSpPr>
          <p:spPr bwMode="auto">
            <a:xfrm>
              <a:off x="603" y="3678"/>
              <a:ext cx="3388" cy="292"/>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r>
                <a:rPr lang="zh-CN" altLang="en-US" sz="2400" dirty="0" smtClean="0">
                  <a:solidFill>
                    <a:srgbClr val="000000"/>
                  </a:solidFill>
                  <a:latin typeface="Times New Roman" panose="02020603050405020304" pitchFamily="18" charset="0"/>
                  <a:cs typeface="Times New Roman" panose="02020603050405020304" pitchFamily="18" charset="0"/>
                </a:rPr>
                <a:t>其中   ：</a:t>
              </a:r>
              <a:r>
                <a:rPr lang="en-US" altLang="zh-CN" sz="2400" b="1" i="1" dirty="0" smtClean="0">
                  <a:solidFill>
                    <a:srgbClr val="0000FF"/>
                  </a:solidFill>
                  <a:latin typeface="Times New Roman" panose="02020603050405020304" pitchFamily="18" charset="0"/>
                </a:rPr>
                <a:t>X</a:t>
              </a:r>
              <a:r>
                <a:rPr lang="zh-CN" altLang="en-US" sz="2400" dirty="0">
                  <a:solidFill>
                    <a:srgbClr val="0000FF"/>
                  </a:solidFill>
                  <a:latin typeface="Times New Roman" panose="02020603050405020304" pitchFamily="18" charset="0"/>
                  <a:cs typeface="Times New Roman" panose="02020603050405020304" pitchFamily="18" charset="0"/>
                </a:rPr>
                <a:t>落入区域</a:t>
              </a:r>
              <a:r>
                <a:rPr lang="en-US" altLang="zh-CN" sz="2400" i="1" dirty="0">
                  <a:solidFill>
                    <a:srgbClr val="0000FF"/>
                  </a:solidFill>
                  <a:latin typeface="Times New Roman" panose="02020603050405020304" pitchFamily="18" charset="0"/>
                </a:rPr>
                <a:t>R</a:t>
              </a:r>
              <a:r>
                <a:rPr lang="zh-CN" altLang="en-US" sz="2400" dirty="0">
                  <a:solidFill>
                    <a:srgbClr val="0000FF"/>
                  </a:solidFill>
                  <a:latin typeface="Times New Roman" panose="02020603050405020304" pitchFamily="18" charset="0"/>
                  <a:cs typeface="Times New Roman" panose="02020603050405020304" pitchFamily="18" charset="0"/>
                </a:rPr>
                <a:t>中概率</a:t>
              </a:r>
              <a:r>
                <a:rPr lang="en-US" altLang="zh-CN" sz="2400" i="1" dirty="0">
                  <a:solidFill>
                    <a:srgbClr val="0000FF"/>
                  </a:solidFill>
                  <a:latin typeface="Times New Roman" panose="02020603050405020304" pitchFamily="18" charset="0"/>
                </a:rPr>
                <a:t>P</a:t>
              </a:r>
              <a:r>
                <a:rPr lang="zh-CN" altLang="en-US" sz="2400" dirty="0" smtClean="0">
                  <a:solidFill>
                    <a:srgbClr val="0000FF"/>
                  </a:solidFill>
                  <a:latin typeface="Times New Roman" panose="02020603050405020304" pitchFamily="18" charset="0"/>
                  <a:cs typeface="Times New Roman" panose="02020603050405020304" pitchFamily="18" charset="0"/>
                </a:rPr>
                <a:t>的估计</a:t>
              </a:r>
              <a:r>
                <a:rPr lang="zh-CN" altLang="en-US" sz="2400" dirty="0">
                  <a:solidFill>
                    <a:srgbClr val="000000"/>
                  </a:solidFill>
                  <a:latin typeface="Times New Roman" panose="02020603050405020304" pitchFamily="18" charset="0"/>
                  <a:cs typeface="Times New Roman" panose="02020603050405020304" pitchFamily="18" charset="0"/>
                </a:rPr>
                <a:t>。</a:t>
              </a:r>
              <a:r>
                <a:rPr lang="zh-CN" altLang="en-US" sz="2400" dirty="0">
                  <a:solidFill>
                    <a:srgbClr val="000000"/>
                  </a:solidFill>
                  <a:latin typeface="Times New Roman" panose="02020603050405020304" pitchFamily="18" charset="0"/>
                </a:rPr>
                <a:t> </a:t>
              </a:r>
              <a:endParaRPr lang="zh-CN" altLang="en-US" sz="2400" dirty="0">
                <a:solidFill>
                  <a:srgbClr val="000000"/>
                </a:solidFill>
                <a:latin typeface="Arial" panose="020B0604020202020204" pitchFamily="34" charset="0"/>
              </a:endParaRPr>
            </a:p>
          </p:txBody>
        </p:sp>
      </p:grpSp>
    </p:spTree>
    <p:extLst>
      <p:ext uri="{BB962C8B-B14F-4D97-AF65-F5344CB8AC3E}">
        <p14:creationId xmlns:p14="http://schemas.microsoft.com/office/powerpoint/2010/main" val="93850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11"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6" name="Rectangle 4"/>
          <p:cNvSpPr>
            <a:spLocks noChangeArrowheads="1"/>
          </p:cNvSpPr>
          <p:nvPr/>
        </p:nvSpPr>
        <p:spPr bwMode="auto">
          <a:xfrm>
            <a:off x="465138" y="193527"/>
            <a:ext cx="4208501" cy="463846"/>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b="1" dirty="0">
                <a:solidFill>
                  <a:srgbClr val="C00000"/>
                </a:solidFill>
                <a:latin typeface="Times New Roman" panose="02020603050405020304" pitchFamily="18" charset="0"/>
              </a:rPr>
              <a:t>类概率密度函数</a:t>
            </a:r>
            <a:r>
              <a:rPr lang="en-US" altLang="zh-CN" sz="2400" b="1" i="1" dirty="0">
                <a:solidFill>
                  <a:srgbClr val="C00000"/>
                </a:solidFill>
                <a:latin typeface="Times New Roman" panose="02020603050405020304" pitchFamily="18" charset="0"/>
              </a:rPr>
              <a:t>p</a:t>
            </a:r>
            <a:r>
              <a:rPr lang="en-US" altLang="zh-CN" sz="2400" b="1" dirty="0">
                <a:solidFill>
                  <a:srgbClr val="C00000"/>
                </a:solidFill>
                <a:latin typeface="Times New Roman" panose="02020603050405020304" pitchFamily="18" charset="0"/>
              </a:rPr>
              <a:t>(</a:t>
            </a:r>
            <a:r>
              <a:rPr lang="en-US" altLang="zh-CN" sz="2400" b="1" i="1" dirty="0">
                <a:solidFill>
                  <a:srgbClr val="C00000"/>
                </a:solidFill>
                <a:latin typeface="Times New Roman" panose="02020603050405020304" pitchFamily="18" charset="0"/>
              </a:rPr>
              <a:t>X</a:t>
            </a:r>
            <a:r>
              <a:rPr lang="en-US" altLang="zh-CN" sz="2400" b="1" dirty="0">
                <a:solidFill>
                  <a:srgbClr val="C00000"/>
                </a:solidFill>
                <a:latin typeface="Times New Roman" panose="02020603050405020304" pitchFamily="18" charset="0"/>
              </a:rPr>
              <a:t>)</a:t>
            </a:r>
            <a:r>
              <a:rPr lang="zh-CN" altLang="en-US" sz="2400" b="1" dirty="0">
                <a:solidFill>
                  <a:srgbClr val="C00000"/>
                </a:solidFill>
                <a:latin typeface="Times New Roman" panose="02020603050405020304" pitchFamily="18" charset="0"/>
              </a:rPr>
              <a:t>的估计</a:t>
            </a:r>
            <a:r>
              <a:rPr lang="zh-CN" altLang="en-US" sz="2400" dirty="0">
                <a:solidFill>
                  <a:srgbClr val="000000"/>
                </a:solidFill>
                <a:latin typeface="Times New Roman" panose="02020603050405020304" pitchFamily="18" charset="0"/>
              </a:rPr>
              <a:t>： </a:t>
            </a:r>
          </a:p>
        </p:txBody>
      </p:sp>
      <p:sp>
        <p:nvSpPr>
          <p:cNvPr id="172037" name="Rectangle 5"/>
          <p:cNvSpPr>
            <a:spLocks noChangeArrowheads="1"/>
          </p:cNvSpPr>
          <p:nvPr/>
        </p:nvSpPr>
        <p:spPr bwMode="auto">
          <a:xfrm>
            <a:off x="496888" y="572166"/>
            <a:ext cx="8362950" cy="1017844"/>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nSpc>
                <a:spcPct val="125000"/>
              </a:lnSpc>
            </a:pPr>
            <a:r>
              <a:rPr lang="en-US" altLang="zh-CN" sz="2400" dirty="0">
                <a:solidFill>
                  <a:srgbClr val="000000"/>
                </a:solidFill>
                <a:latin typeface="Times New Roman" panose="02020603050405020304" pitchFamily="18" charset="0"/>
              </a:rPr>
              <a:t>        </a:t>
            </a:r>
            <a:r>
              <a:rPr lang="zh-CN" altLang="en-US" sz="2400" dirty="0">
                <a:solidFill>
                  <a:srgbClr val="000000"/>
                </a:solidFill>
                <a:latin typeface="Times New Roman" panose="02020603050405020304" pitchFamily="18" charset="0"/>
              </a:rPr>
              <a:t>设</a:t>
            </a:r>
            <a:r>
              <a:rPr lang="en-US" altLang="zh-CN" sz="2400" i="1" dirty="0">
                <a:solidFill>
                  <a:srgbClr val="000000"/>
                </a:solidFill>
                <a:latin typeface="Times New Roman" panose="02020603050405020304" pitchFamily="18" charset="0"/>
              </a:rPr>
              <a:t>p</a:t>
            </a:r>
            <a:r>
              <a:rPr lang="en-US" altLang="zh-CN" sz="2400"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X</a:t>
            </a:r>
            <a:r>
              <a:rPr lang="en-US" altLang="zh-CN" sz="2400" dirty="0">
                <a:solidFill>
                  <a:srgbClr val="000000"/>
                </a:solidFill>
                <a:latin typeface="Times New Roman" panose="02020603050405020304" pitchFamily="18" charset="0"/>
              </a:rPr>
              <a:t>)</a:t>
            </a:r>
            <a:r>
              <a:rPr lang="zh-CN" altLang="en-US" sz="2400" dirty="0">
                <a:solidFill>
                  <a:srgbClr val="000000"/>
                </a:solidFill>
                <a:latin typeface="Times New Roman" panose="02020603050405020304" pitchFamily="18" charset="0"/>
              </a:rPr>
              <a:t>连续，区域</a:t>
            </a:r>
            <a:r>
              <a:rPr lang="en-US" altLang="zh-CN" sz="2400" i="1" dirty="0">
                <a:solidFill>
                  <a:srgbClr val="000000"/>
                </a:solidFill>
                <a:latin typeface="Times New Roman" panose="02020603050405020304" pitchFamily="18" charset="0"/>
              </a:rPr>
              <a:t>R</a:t>
            </a:r>
            <a:r>
              <a:rPr lang="zh-CN" altLang="en-US" sz="2400" dirty="0">
                <a:solidFill>
                  <a:srgbClr val="000000"/>
                </a:solidFill>
                <a:latin typeface="Times New Roman" panose="02020603050405020304" pitchFamily="18" charset="0"/>
              </a:rPr>
              <a:t>足够小且体积为</a:t>
            </a:r>
            <a:r>
              <a:rPr lang="en-US" altLang="zh-CN" sz="2400" i="1" dirty="0">
                <a:solidFill>
                  <a:srgbClr val="000000"/>
                </a:solidFill>
                <a:latin typeface="Times New Roman" panose="02020603050405020304" pitchFamily="18" charset="0"/>
              </a:rPr>
              <a:t>V</a:t>
            </a:r>
            <a:r>
              <a:rPr lang="en-US" altLang="zh-CN" sz="2400" dirty="0">
                <a:solidFill>
                  <a:srgbClr val="000000"/>
                </a:solidFill>
                <a:latin typeface="Times New Roman" panose="02020603050405020304" pitchFamily="18" charset="0"/>
              </a:rPr>
              <a:t> </a:t>
            </a:r>
            <a:r>
              <a:rPr lang="zh-CN" altLang="en-US" sz="2400" dirty="0">
                <a:solidFill>
                  <a:srgbClr val="000000"/>
                </a:solidFill>
                <a:latin typeface="Times New Roman" panose="02020603050405020304" pitchFamily="18" charset="0"/>
              </a:rPr>
              <a:t>， </a:t>
            </a:r>
            <a:r>
              <a:rPr lang="en-US" altLang="zh-CN" sz="2400" i="1" dirty="0">
                <a:solidFill>
                  <a:srgbClr val="000000"/>
                </a:solidFill>
                <a:latin typeface="Times New Roman" panose="02020603050405020304" pitchFamily="18" charset="0"/>
              </a:rPr>
              <a:t>p</a:t>
            </a:r>
            <a:r>
              <a:rPr lang="en-US" altLang="zh-CN" sz="2400"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X</a:t>
            </a:r>
            <a:r>
              <a:rPr lang="en-US" altLang="zh-CN" sz="2400" dirty="0">
                <a:solidFill>
                  <a:srgbClr val="000000"/>
                </a:solidFill>
                <a:latin typeface="Times New Roman" panose="02020603050405020304" pitchFamily="18" charset="0"/>
              </a:rPr>
              <a:t>)</a:t>
            </a:r>
            <a:r>
              <a:rPr lang="zh-CN" altLang="en-US" sz="2400" dirty="0">
                <a:solidFill>
                  <a:srgbClr val="000000"/>
                </a:solidFill>
                <a:latin typeface="Times New Roman" panose="02020603050405020304" pitchFamily="18" charset="0"/>
              </a:rPr>
              <a:t>在</a:t>
            </a:r>
            <a:r>
              <a:rPr lang="en-US" altLang="zh-CN" sz="2400" i="1" dirty="0">
                <a:solidFill>
                  <a:srgbClr val="000000"/>
                </a:solidFill>
                <a:latin typeface="Times New Roman" panose="02020603050405020304" pitchFamily="18" charset="0"/>
              </a:rPr>
              <a:t>R</a:t>
            </a:r>
            <a:r>
              <a:rPr lang="zh-CN" altLang="en-US" sz="2400" dirty="0">
                <a:solidFill>
                  <a:srgbClr val="000000"/>
                </a:solidFill>
                <a:latin typeface="Times New Roman" panose="02020603050405020304" pitchFamily="18" charset="0"/>
              </a:rPr>
              <a:t>中没有变化，</a:t>
            </a:r>
            <a:r>
              <a:rPr lang="en-US" altLang="zh-CN" sz="2400" b="1" i="1" dirty="0">
                <a:solidFill>
                  <a:srgbClr val="000000"/>
                </a:solidFill>
                <a:latin typeface="Times New Roman" panose="02020603050405020304" pitchFamily="18" charset="0"/>
              </a:rPr>
              <a:t>X</a:t>
            </a:r>
            <a:r>
              <a:rPr lang="zh-CN" altLang="en-US" sz="2400" dirty="0">
                <a:solidFill>
                  <a:srgbClr val="000000"/>
                </a:solidFill>
                <a:latin typeface="Times New Roman" panose="02020603050405020304" pitchFamily="18" charset="0"/>
              </a:rPr>
              <a:t>是</a:t>
            </a:r>
            <a:r>
              <a:rPr lang="en-US" altLang="zh-CN" sz="2400" i="1" dirty="0">
                <a:solidFill>
                  <a:srgbClr val="000000"/>
                </a:solidFill>
                <a:latin typeface="Times New Roman" panose="02020603050405020304" pitchFamily="18" charset="0"/>
              </a:rPr>
              <a:t>R</a:t>
            </a:r>
            <a:r>
              <a:rPr lang="zh-CN" altLang="en-US" sz="2400" dirty="0">
                <a:solidFill>
                  <a:srgbClr val="000000"/>
                </a:solidFill>
                <a:latin typeface="Times New Roman" panose="02020603050405020304" pitchFamily="18" charset="0"/>
              </a:rPr>
              <a:t>中的点</a:t>
            </a:r>
            <a:r>
              <a:rPr lang="zh-CN" altLang="en-US" sz="2400" dirty="0" smtClean="0">
                <a:solidFill>
                  <a:srgbClr val="000000"/>
                </a:solidFill>
                <a:latin typeface="Times New Roman" panose="02020603050405020304" pitchFamily="18" charset="0"/>
              </a:rPr>
              <a:t>。设</a:t>
            </a:r>
            <a:endParaRPr lang="zh-CN" altLang="en-US" sz="2400" dirty="0">
              <a:solidFill>
                <a:srgbClr val="000000"/>
              </a:solidFill>
              <a:latin typeface="Times New Roman" panose="02020603050405020304" pitchFamily="18" charset="0"/>
            </a:endParaRPr>
          </a:p>
        </p:txBody>
      </p:sp>
      <p:graphicFrame>
        <p:nvGraphicFramePr>
          <p:cNvPr id="172038" name="Object 6"/>
          <p:cNvGraphicFramePr>
            <a:graphicFrameLocks noChangeAspect="1"/>
          </p:cNvGraphicFramePr>
          <p:nvPr>
            <p:extLst/>
          </p:nvPr>
        </p:nvGraphicFramePr>
        <p:xfrm>
          <a:off x="2714625" y="1574800"/>
          <a:ext cx="3159125" cy="585788"/>
        </p:xfrm>
        <a:graphic>
          <a:graphicData uri="http://schemas.openxmlformats.org/presentationml/2006/ole">
            <mc:AlternateContent xmlns:mc="http://schemas.openxmlformats.org/markup-compatibility/2006">
              <mc:Choice xmlns:v="urn:schemas-microsoft-com:vml" Requires="v">
                <p:oleObj spid="_x0000_s81942" name="Equation" r:id="rId3" imgW="1587500" imgH="292100" progId="Equation.DSMT4">
                  <p:embed/>
                </p:oleObj>
              </mc:Choice>
              <mc:Fallback>
                <p:oleObj name="Equation" r:id="rId3" imgW="1587500" imgH="292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4625" y="1574800"/>
                        <a:ext cx="3159125" cy="585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2041" name="Object 9"/>
          <p:cNvGraphicFramePr>
            <a:graphicFrameLocks noChangeAspect="1"/>
          </p:cNvGraphicFramePr>
          <p:nvPr>
            <p:extLst/>
          </p:nvPr>
        </p:nvGraphicFramePr>
        <p:xfrm>
          <a:off x="1827213" y="2138363"/>
          <a:ext cx="4443412" cy="1422400"/>
        </p:xfrm>
        <a:graphic>
          <a:graphicData uri="http://schemas.openxmlformats.org/presentationml/2006/ole">
            <mc:AlternateContent xmlns:mc="http://schemas.openxmlformats.org/markup-compatibility/2006">
              <mc:Choice xmlns:v="urn:schemas-microsoft-com:vml" Requires="v">
                <p:oleObj spid="_x0000_s81943" name="Equation" r:id="rId5" imgW="2222280" imgH="711000" progId="Equation.DSMT4">
                  <p:embed/>
                </p:oleObj>
              </mc:Choice>
              <mc:Fallback>
                <p:oleObj name="Equation" r:id="rId5" imgW="2222280" imgH="711000" progId="Equation.DSMT4">
                  <p:embed/>
                  <p:pic>
                    <p:nvPicPr>
                      <p:cNvPr id="0" name=""/>
                      <p:cNvPicPr>
                        <a:picLocks noChangeAspect="1" noChangeArrowheads="1"/>
                      </p:cNvPicPr>
                      <p:nvPr/>
                    </p:nvPicPr>
                    <p:blipFill>
                      <a:blip r:embed="rId6"/>
                      <a:srcRect/>
                      <a:stretch>
                        <a:fillRect/>
                      </a:stretch>
                    </p:blipFill>
                    <p:spPr bwMode="auto">
                      <a:xfrm>
                        <a:off x="1827213" y="2138363"/>
                        <a:ext cx="4443412" cy="142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2043" name="Object 11"/>
          <p:cNvGraphicFramePr>
            <a:graphicFrameLocks noChangeAspect="1"/>
          </p:cNvGraphicFramePr>
          <p:nvPr>
            <p:extLst/>
          </p:nvPr>
        </p:nvGraphicFramePr>
        <p:xfrm>
          <a:off x="2638425" y="3505200"/>
          <a:ext cx="3019425" cy="787400"/>
        </p:xfrm>
        <a:graphic>
          <a:graphicData uri="http://schemas.openxmlformats.org/presentationml/2006/ole">
            <mc:AlternateContent xmlns:mc="http://schemas.openxmlformats.org/markup-compatibility/2006">
              <mc:Choice xmlns:v="urn:schemas-microsoft-com:vml" Requires="v">
                <p:oleObj spid="_x0000_s81944" name="Equation" r:id="rId7" imgW="1511280" imgH="393480" progId="Equation.DSMT4">
                  <p:embed/>
                </p:oleObj>
              </mc:Choice>
              <mc:Fallback>
                <p:oleObj name="Equation" r:id="rId7" imgW="1511280" imgH="393480" progId="Equation.DSMT4">
                  <p:embed/>
                  <p:pic>
                    <p:nvPicPr>
                      <p:cNvPr id="0" name=""/>
                      <p:cNvPicPr>
                        <a:picLocks noChangeAspect="1" noChangeArrowheads="1"/>
                      </p:cNvPicPr>
                      <p:nvPr/>
                    </p:nvPicPr>
                    <p:blipFill>
                      <a:blip r:embed="rId8"/>
                      <a:srcRect/>
                      <a:stretch>
                        <a:fillRect/>
                      </a:stretch>
                    </p:blipFill>
                    <p:spPr bwMode="auto">
                      <a:xfrm>
                        <a:off x="2638425" y="3505200"/>
                        <a:ext cx="3019425"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2046" name="Rectangle 14"/>
          <p:cNvSpPr>
            <a:spLocks noChangeArrowheads="1"/>
          </p:cNvSpPr>
          <p:nvPr/>
        </p:nvSpPr>
        <p:spPr bwMode="auto">
          <a:xfrm>
            <a:off x="428656" y="4224190"/>
            <a:ext cx="2720914" cy="463846"/>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pPr algn="ctr"/>
            <a:r>
              <a:rPr lang="en-US" altLang="zh-CN" sz="2400" b="1" dirty="0">
                <a:solidFill>
                  <a:srgbClr val="0070C0"/>
                </a:solidFill>
                <a:latin typeface="Times New Roman" panose="02020603050405020304" pitchFamily="18" charset="0"/>
              </a:rPr>
              <a:t>2.  </a:t>
            </a:r>
            <a:r>
              <a:rPr lang="zh-CN" altLang="en-US" sz="2400" b="1" dirty="0">
                <a:solidFill>
                  <a:srgbClr val="0070C0"/>
                </a:solidFill>
                <a:latin typeface="Times New Roman" panose="02020603050405020304" pitchFamily="18" charset="0"/>
              </a:rPr>
              <a:t>存在的两个问题</a:t>
            </a:r>
          </a:p>
        </p:txBody>
      </p:sp>
      <p:sp>
        <p:nvSpPr>
          <p:cNvPr id="172047" name="Rectangle 15"/>
          <p:cNvSpPr>
            <a:spLocks noChangeArrowheads="1"/>
          </p:cNvSpPr>
          <p:nvPr/>
        </p:nvSpPr>
        <p:spPr bwMode="auto">
          <a:xfrm>
            <a:off x="7212013" y="3763888"/>
            <a:ext cx="14255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dirty="0">
                <a:solidFill>
                  <a:srgbClr val="000000"/>
                </a:solidFill>
                <a:latin typeface="Times New Roman" panose="02020603050405020304" pitchFamily="18" charset="0"/>
              </a:rPr>
              <a:t>（</a:t>
            </a:r>
            <a:r>
              <a:rPr lang="en-US" altLang="zh-CN" sz="2400" dirty="0">
                <a:solidFill>
                  <a:srgbClr val="000000"/>
                </a:solidFill>
                <a:latin typeface="Times New Roman" panose="02020603050405020304" pitchFamily="18" charset="0"/>
              </a:rPr>
              <a:t>4-91</a:t>
            </a:r>
            <a:r>
              <a:rPr lang="zh-CN" altLang="en-US" sz="2400" dirty="0">
                <a:solidFill>
                  <a:srgbClr val="000000"/>
                </a:solidFill>
                <a:latin typeface="Times New Roman" panose="02020603050405020304" pitchFamily="18" charset="0"/>
              </a:rPr>
              <a:t>） </a:t>
            </a:r>
          </a:p>
        </p:txBody>
      </p:sp>
      <p:sp>
        <p:nvSpPr>
          <p:cNvPr id="172051" name="Rectangle 19"/>
          <p:cNvSpPr>
            <a:spLocks noChangeArrowheads="1"/>
          </p:cNvSpPr>
          <p:nvPr/>
        </p:nvSpPr>
        <p:spPr bwMode="auto">
          <a:xfrm>
            <a:off x="403225" y="4653629"/>
            <a:ext cx="8537575" cy="1017844"/>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nSpc>
                <a:spcPct val="125000"/>
              </a:lnSpc>
            </a:pPr>
            <a:r>
              <a:rPr lang="en-US" altLang="zh-CN" sz="2400" dirty="0">
                <a:solidFill>
                  <a:srgbClr val="000000"/>
                </a:solidFill>
                <a:latin typeface="Times New Roman" panose="02020603050405020304" pitchFamily="18" charset="0"/>
              </a:rPr>
              <a:t>1</a:t>
            </a:r>
            <a:r>
              <a:rPr lang="zh-CN" altLang="en-US" sz="2400" dirty="0">
                <a:solidFill>
                  <a:srgbClr val="000000"/>
                </a:solidFill>
                <a:latin typeface="Times New Roman" panose="02020603050405020304" pitchFamily="18" charset="0"/>
              </a:rPr>
              <a:t>）固定</a:t>
            </a:r>
            <a:r>
              <a:rPr lang="en-US" altLang="zh-CN" sz="2400" i="1" dirty="0">
                <a:solidFill>
                  <a:srgbClr val="000000"/>
                </a:solidFill>
                <a:latin typeface="Times New Roman" panose="02020603050405020304" pitchFamily="18" charset="0"/>
              </a:rPr>
              <a:t>V</a:t>
            </a:r>
            <a:r>
              <a:rPr lang="en-US" altLang="zh-CN" sz="2400" dirty="0">
                <a:solidFill>
                  <a:srgbClr val="000000"/>
                </a:solidFill>
                <a:latin typeface="Times New Roman" panose="02020603050405020304" pitchFamily="18" charset="0"/>
              </a:rPr>
              <a:t> </a:t>
            </a:r>
            <a:r>
              <a:rPr lang="zh-CN" altLang="en-US" sz="2400" dirty="0">
                <a:solidFill>
                  <a:srgbClr val="000000"/>
                </a:solidFill>
                <a:latin typeface="Times New Roman" panose="02020603050405020304" pitchFamily="18" charset="0"/>
              </a:rPr>
              <a:t>，样本数增多，则</a:t>
            </a:r>
            <a:r>
              <a:rPr lang="en-US" altLang="zh-CN" sz="2400" i="1" dirty="0" err="1" smtClean="0">
                <a:solidFill>
                  <a:srgbClr val="000000"/>
                </a:solidFill>
                <a:latin typeface="Times New Roman" panose="02020603050405020304" pitchFamily="18" charset="0"/>
              </a:rPr>
              <a:t>k</a:t>
            </a:r>
            <a:r>
              <a:rPr lang="en-US" altLang="zh-CN" sz="2400" i="1" baseline="-25000" dirty="0" err="1" smtClean="0">
                <a:solidFill>
                  <a:srgbClr val="000000"/>
                </a:solidFill>
                <a:latin typeface="Times New Roman" panose="02020603050405020304" pitchFamily="18" charset="0"/>
              </a:rPr>
              <a:t>N</a:t>
            </a:r>
            <a:r>
              <a:rPr lang="en-US" altLang="zh-CN" sz="2400" dirty="0" smtClean="0">
                <a:solidFill>
                  <a:srgbClr val="000000"/>
                </a:solidFill>
                <a:latin typeface="Times New Roman" panose="02020603050405020304" pitchFamily="18" charset="0"/>
              </a:rPr>
              <a:t>/</a:t>
            </a:r>
            <a:r>
              <a:rPr lang="en-US" altLang="zh-CN" sz="2400" i="1" dirty="0" smtClean="0">
                <a:solidFill>
                  <a:srgbClr val="000000"/>
                </a:solidFill>
                <a:latin typeface="Times New Roman" panose="02020603050405020304" pitchFamily="18" charset="0"/>
              </a:rPr>
              <a:t>N</a:t>
            </a:r>
            <a:r>
              <a:rPr lang="zh-CN" altLang="en-US" sz="2400" dirty="0">
                <a:solidFill>
                  <a:srgbClr val="000000"/>
                </a:solidFill>
                <a:latin typeface="Times New Roman" panose="02020603050405020304" pitchFamily="18" charset="0"/>
              </a:rPr>
              <a:t>以概率</a:t>
            </a:r>
            <a:r>
              <a:rPr lang="en-US" altLang="zh-CN" sz="2400" dirty="0">
                <a:solidFill>
                  <a:srgbClr val="000000"/>
                </a:solidFill>
                <a:latin typeface="Times New Roman" panose="02020603050405020304" pitchFamily="18" charset="0"/>
              </a:rPr>
              <a:t>1</a:t>
            </a:r>
            <a:r>
              <a:rPr lang="zh-CN" altLang="en-US" sz="2400" dirty="0">
                <a:solidFill>
                  <a:srgbClr val="000000"/>
                </a:solidFill>
                <a:latin typeface="Times New Roman" panose="02020603050405020304" pitchFamily="18" charset="0"/>
              </a:rPr>
              <a:t>收敛。但只能得到在某一体积</a:t>
            </a:r>
            <a:r>
              <a:rPr lang="en-US" altLang="zh-CN" sz="2400" i="1" dirty="0">
                <a:solidFill>
                  <a:srgbClr val="000000"/>
                </a:solidFill>
                <a:latin typeface="Times New Roman" panose="02020603050405020304" pitchFamily="18" charset="0"/>
              </a:rPr>
              <a:t>V</a:t>
            </a:r>
            <a:r>
              <a:rPr lang="zh-CN" altLang="en-US" sz="2400" dirty="0">
                <a:solidFill>
                  <a:srgbClr val="000000"/>
                </a:solidFill>
                <a:latin typeface="Times New Roman" panose="02020603050405020304" pitchFamily="18" charset="0"/>
              </a:rPr>
              <a:t>中的平均估计。 </a:t>
            </a:r>
          </a:p>
        </p:txBody>
      </p:sp>
      <p:grpSp>
        <p:nvGrpSpPr>
          <p:cNvPr id="172052" name="Group 20"/>
          <p:cNvGrpSpPr>
            <a:grpSpLocks/>
          </p:cNvGrpSpPr>
          <p:nvPr/>
        </p:nvGrpSpPr>
        <p:grpSpPr bwMode="auto">
          <a:xfrm>
            <a:off x="401638" y="5672138"/>
            <a:ext cx="8570912" cy="457200"/>
            <a:chOff x="236" y="224"/>
            <a:chExt cx="5399" cy="288"/>
          </a:xfrm>
        </p:grpSpPr>
        <p:sp>
          <p:nvSpPr>
            <p:cNvPr id="172053" name="Rectangle 21"/>
            <p:cNvSpPr>
              <a:spLocks noChangeArrowheads="1"/>
            </p:cNvSpPr>
            <p:nvPr/>
          </p:nvSpPr>
          <p:spPr bwMode="auto">
            <a:xfrm>
              <a:off x="236" y="224"/>
              <a:ext cx="5399" cy="288"/>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400">
                  <a:solidFill>
                    <a:srgbClr val="000000"/>
                  </a:solidFill>
                  <a:latin typeface="Times New Roman" panose="02020603050405020304" pitchFamily="18" charset="0"/>
                </a:rPr>
                <a:t>2</a:t>
              </a:r>
              <a:r>
                <a:rPr lang="zh-CN" altLang="en-US" sz="2400">
                  <a:solidFill>
                    <a:srgbClr val="000000"/>
                  </a:solidFill>
                  <a:latin typeface="Times New Roman" panose="02020603050405020304" pitchFamily="18" charset="0"/>
                </a:rPr>
                <a:t>）</a:t>
              </a:r>
              <a:r>
                <a:rPr lang="en-US" altLang="zh-CN" sz="2400" i="1">
                  <a:solidFill>
                    <a:srgbClr val="000000"/>
                  </a:solidFill>
                  <a:latin typeface="Times New Roman" panose="02020603050405020304" pitchFamily="18" charset="0"/>
                </a:rPr>
                <a:t>N</a:t>
              </a:r>
              <a:r>
                <a:rPr lang="zh-CN" altLang="en-US" sz="2400">
                  <a:solidFill>
                    <a:srgbClr val="000000"/>
                  </a:solidFill>
                  <a:latin typeface="Times New Roman" panose="02020603050405020304" pitchFamily="18" charset="0"/>
                </a:rPr>
                <a:t>固定，</a:t>
              </a:r>
              <a:r>
                <a:rPr lang="en-US" altLang="zh-CN" sz="2400" i="1">
                  <a:solidFill>
                    <a:srgbClr val="000000"/>
                  </a:solidFill>
                  <a:latin typeface="Times New Roman" panose="02020603050405020304" pitchFamily="18" charset="0"/>
                </a:rPr>
                <a:t>V</a:t>
              </a:r>
              <a:r>
                <a:rPr lang="zh-CN" altLang="en-US" sz="2400">
                  <a:solidFill>
                    <a:srgbClr val="000000"/>
                  </a:solidFill>
                  <a:latin typeface="Times New Roman" panose="02020603050405020304" pitchFamily="18" charset="0"/>
                </a:rPr>
                <a:t>趋于零，                 或发散到无穷大。没有意义。  </a:t>
              </a:r>
            </a:p>
          </p:txBody>
        </p:sp>
        <p:graphicFrame>
          <p:nvGraphicFramePr>
            <p:cNvPr id="172054" name="Object 22"/>
            <p:cNvGraphicFramePr>
              <a:graphicFrameLocks noChangeAspect="1"/>
            </p:cNvGraphicFramePr>
            <p:nvPr>
              <p:extLst/>
            </p:nvPr>
          </p:nvGraphicFramePr>
          <p:xfrm>
            <a:off x="2140" y="255"/>
            <a:ext cx="787" cy="254"/>
          </p:xfrm>
          <a:graphic>
            <a:graphicData uri="http://schemas.openxmlformats.org/presentationml/2006/ole">
              <mc:AlternateContent xmlns:mc="http://schemas.openxmlformats.org/markup-compatibility/2006">
                <mc:Choice xmlns:v="urn:schemas-microsoft-com:vml" Requires="v">
                  <p:oleObj spid="_x0000_s81945" name="Equation" r:id="rId9" imgW="622080" imgH="203040" progId="Equation.DSMT4">
                    <p:embed/>
                  </p:oleObj>
                </mc:Choice>
                <mc:Fallback>
                  <p:oleObj name="Equation" r:id="rId9" imgW="622080" imgH="203040" progId="Equation.DSMT4">
                    <p:embed/>
                    <p:pic>
                      <p:nvPicPr>
                        <p:cNvPr id="0" name=""/>
                        <p:cNvPicPr>
                          <a:picLocks noChangeAspect="1" noChangeArrowheads="1"/>
                        </p:cNvPicPr>
                        <p:nvPr/>
                      </p:nvPicPr>
                      <p:blipFill>
                        <a:blip r:embed="rId10"/>
                        <a:srcRect/>
                        <a:stretch>
                          <a:fillRect/>
                        </a:stretch>
                      </p:blipFill>
                      <p:spPr bwMode="auto">
                        <a:xfrm>
                          <a:off x="2140" y="255"/>
                          <a:ext cx="787" cy="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72055" name="Rectangle 23"/>
          <p:cNvSpPr>
            <a:spLocks noChangeArrowheads="1"/>
          </p:cNvSpPr>
          <p:nvPr/>
        </p:nvSpPr>
        <p:spPr bwMode="auto">
          <a:xfrm>
            <a:off x="606747" y="6211740"/>
            <a:ext cx="8257687" cy="463846"/>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dirty="0">
                <a:solidFill>
                  <a:srgbClr val="990000"/>
                </a:solidFill>
                <a:latin typeface="Times New Roman" panose="02020603050405020304" pitchFamily="18" charset="0"/>
              </a:rPr>
              <a:t>必须注意</a:t>
            </a:r>
            <a:r>
              <a:rPr lang="en-US" altLang="zh-CN" sz="2400" i="1" dirty="0">
                <a:solidFill>
                  <a:srgbClr val="990000"/>
                </a:solidFill>
                <a:latin typeface="Times New Roman" panose="02020603050405020304" pitchFamily="18" charset="0"/>
              </a:rPr>
              <a:t>V</a:t>
            </a:r>
            <a:r>
              <a:rPr lang="zh-CN" altLang="en-US" sz="2400" dirty="0" smtClean="0">
                <a:solidFill>
                  <a:srgbClr val="990000"/>
                </a:solidFill>
                <a:latin typeface="Times New Roman" panose="02020603050405020304" pitchFamily="18" charset="0"/>
              </a:rPr>
              <a:t>、</a:t>
            </a:r>
            <a:r>
              <a:rPr lang="en-US" altLang="zh-CN" sz="2400" i="1" dirty="0" err="1">
                <a:solidFill>
                  <a:srgbClr val="C00000"/>
                </a:solidFill>
                <a:latin typeface="Times New Roman" panose="02020603050405020304" pitchFamily="18" charset="0"/>
              </a:rPr>
              <a:t>k</a:t>
            </a:r>
            <a:r>
              <a:rPr lang="en-US" altLang="zh-CN" sz="2400" i="1" baseline="-25000" dirty="0" err="1">
                <a:solidFill>
                  <a:srgbClr val="C00000"/>
                </a:solidFill>
                <a:latin typeface="Times New Roman" panose="02020603050405020304" pitchFamily="18" charset="0"/>
              </a:rPr>
              <a:t>N</a:t>
            </a:r>
            <a:r>
              <a:rPr lang="zh-CN" altLang="en-US" sz="2400" dirty="0" smtClean="0">
                <a:solidFill>
                  <a:srgbClr val="C00000"/>
                </a:solidFill>
                <a:latin typeface="Times New Roman" panose="02020603050405020304" pitchFamily="18" charset="0"/>
              </a:rPr>
              <a:t>、</a:t>
            </a:r>
            <a:r>
              <a:rPr lang="en-US" altLang="zh-CN" sz="2400" i="1" dirty="0" err="1">
                <a:solidFill>
                  <a:srgbClr val="C00000"/>
                </a:solidFill>
                <a:latin typeface="Times New Roman" panose="02020603050405020304" pitchFamily="18" charset="0"/>
              </a:rPr>
              <a:t>k</a:t>
            </a:r>
            <a:r>
              <a:rPr lang="en-US" altLang="zh-CN" sz="2400" i="1" baseline="-25000" dirty="0" err="1">
                <a:solidFill>
                  <a:srgbClr val="C00000"/>
                </a:solidFill>
                <a:latin typeface="Times New Roman" panose="02020603050405020304" pitchFamily="18" charset="0"/>
              </a:rPr>
              <a:t>N</a:t>
            </a:r>
            <a:r>
              <a:rPr lang="en-US" altLang="zh-CN" sz="2400" dirty="0" smtClean="0">
                <a:solidFill>
                  <a:srgbClr val="990000"/>
                </a:solidFill>
                <a:latin typeface="Times New Roman" panose="02020603050405020304" pitchFamily="18" charset="0"/>
              </a:rPr>
              <a:t>/</a:t>
            </a:r>
            <a:r>
              <a:rPr lang="en-US" altLang="zh-CN" sz="2400" i="1" dirty="0" smtClean="0">
                <a:solidFill>
                  <a:srgbClr val="990000"/>
                </a:solidFill>
                <a:latin typeface="Times New Roman" panose="02020603050405020304" pitchFamily="18" charset="0"/>
              </a:rPr>
              <a:t>N</a:t>
            </a:r>
            <a:r>
              <a:rPr lang="en-US" altLang="zh-CN" sz="2400" dirty="0" smtClean="0">
                <a:solidFill>
                  <a:srgbClr val="990000"/>
                </a:solidFill>
                <a:latin typeface="Times New Roman" panose="02020603050405020304" pitchFamily="18" charset="0"/>
              </a:rPr>
              <a:t> </a:t>
            </a:r>
            <a:r>
              <a:rPr lang="zh-CN" altLang="en-US" sz="2400" dirty="0">
                <a:solidFill>
                  <a:srgbClr val="990000"/>
                </a:solidFill>
                <a:latin typeface="Times New Roman" panose="02020603050405020304" pitchFamily="18" charset="0"/>
              </a:rPr>
              <a:t>随</a:t>
            </a:r>
            <a:r>
              <a:rPr lang="en-US" altLang="zh-CN" sz="2400" i="1" dirty="0">
                <a:solidFill>
                  <a:srgbClr val="990000"/>
                </a:solidFill>
                <a:latin typeface="Times New Roman" panose="02020603050405020304" pitchFamily="18" charset="0"/>
              </a:rPr>
              <a:t>N</a:t>
            </a:r>
            <a:r>
              <a:rPr lang="zh-CN" altLang="en-US" sz="2400" dirty="0">
                <a:solidFill>
                  <a:srgbClr val="990000"/>
                </a:solidFill>
                <a:latin typeface="Times New Roman" panose="02020603050405020304" pitchFamily="18" charset="0"/>
              </a:rPr>
              <a:t>变化的趋势和极限，保持合理性。</a:t>
            </a:r>
          </a:p>
        </p:txBody>
      </p:sp>
      <mc:AlternateContent xmlns:mc="http://schemas.openxmlformats.org/markup-compatibility/2006">
        <mc:Choice xmlns:a14="http://schemas.microsoft.com/office/drawing/2010/main" Requires="a14">
          <p:sp>
            <p:nvSpPr>
              <p:cNvPr id="2" name="矩形 1"/>
              <p:cNvSpPr/>
              <p:nvPr/>
            </p:nvSpPr>
            <p:spPr>
              <a:xfrm>
                <a:off x="3664829" y="1073056"/>
                <a:ext cx="4003515" cy="461665"/>
              </a:xfrm>
              <a:prstGeom prst="rect">
                <a:avLst/>
              </a:prstGeom>
            </p:spPr>
            <p:txBody>
              <a:bodyPr wrap="square">
                <a:spAutoFit/>
              </a:bodyPr>
              <a:lstStyle/>
              <a:p>
                <a14:m>
                  <m:oMath xmlns:m="http://schemas.openxmlformats.org/officeDocument/2006/math">
                    <m:d>
                      <m:dPr>
                        <m:begChr m:val=""/>
                        <m:ctrlPr>
                          <a:rPr lang="zh-CN" altLang="en-US" sz="2400" i="1" smtClean="0">
                            <a:solidFill>
                              <a:srgbClr val="0000FF"/>
                            </a:solidFill>
                            <a:latin typeface="Cambria Math" panose="02040503050406030204" pitchFamily="18" charset="0"/>
                          </a:rPr>
                        </m:ctrlPr>
                      </m:dPr>
                      <m:e>
                        <m:acc>
                          <m:accPr>
                            <m:chr m:val="̂"/>
                            <m:ctrlPr>
                              <a:rPr lang="zh-CN" altLang="en-US" sz="2400" i="1">
                                <a:solidFill>
                                  <a:srgbClr val="0000FF"/>
                                </a:solidFill>
                                <a:latin typeface="Cambria Math" panose="02040503050406030204" pitchFamily="18" charset="0"/>
                              </a:rPr>
                            </m:ctrlPr>
                          </m:accPr>
                          <m:e>
                            <m:r>
                              <a:rPr lang="zh-CN" altLang="en-US" sz="2400" i="1">
                                <a:solidFill>
                                  <a:srgbClr val="0000FF"/>
                                </a:solidFill>
                                <a:latin typeface="Cambria Math" panose="02040503050406030204" pitchFamily="18" charset="0"/>
                              </a:rPr>
                              <m:t>𝑝</m:t>
                            </m:r>
                          </m:e>
                        </m:acc>
                        <m:r>
                          <a:rPr lang="zh-CN" altLang="en-US" sz="2400" i="0">
                            <a:solidFill>
                              <a:srgbClr val="0000FF"/>
                            </a:solidFill>
                            <a:latin typeface="Cambria Math" panose="02040503050406030204" pitchFamily="18" charset="0"/>
                          </a:rPr>
                          <m:t>(</m:t>
                        </m:r>
                        <m:r>
                          <a:rPr lang="zh-CN" altLang="en-US" sz="2400" i="1">
                            <a:solidFill>
                              <a:srgbClr val="0000FF"/>
                            </a:solidFill>
                            <a:latin typeface="Cambria Math" panose="02040503050406030204" pitchFamily="18" charset="0"/>
                          </a:rPr>
                          <m:t>𝑋</m:t>
                        </m:r>
                      </m:e>
                    </m:d>
                  </m:oMath>
                </a14:m>
                <a:r>
                  <a:rPr lang="zh-CN" altLang="en-US" sz="2400" dirty="0" smtClean="0"/>
                  <a:t>为</a:t>
                </a:r>
                <a:r>
                  <a:rPr lang="en-US" altLang="zh-CN" sz="2400" b="1" i="1" dirty="0">
                    <a:solidFill>
                      <a:srgbClr val="0000FF"/>
                    </a:solidFill>
                    <a:latin typeface="Times New Roman" panose="02020603050405020304" pitchFamily="18" charset="0"/>
                  </a:rPr>
                  <a:t>X</a:t>
                </a:r>
                <a:r>
                  <a:rPr lang="zh-CN" altLang="en-US" sz="2400" dirty="0">
                    <a:solidFill>
                      <a:srgbClr val="0000FF"/>
                    </a:solidFill>
                    <a:latin typeface="Times New Roman" panose="02020603050405020304" pitchFamily="18" charset="0"/>
                  </a:rPr>
                  <a:t>点概率密度的估计 </a:t>
                </a:r>
                <a:endParaRPr lang="zh-CN" altLang="en-US" sz="2400" dirty="0">
                  <a:solidFill>
                    <a:srgbClr val="0000FF"/>
                  </a:solidFill>
                </a:endParaRPr>
              </a:p>
            </p:txBody>
          </p:sp>
        </mc:Choice>
        <mc:Fallback>
          <p:sp>
            <p:nvSpPr>
              <p:cNvPr id="2" name="矩形 1"/>
              <p:cNvSpPr>
                <a:spLocks noRot="1" noChangeAspect="1" noMove="1" noResize="1" noEditPoints="1" noAdjustHandles="1" noChangeArrowheads="1" noChangeShapeType="1" noTextEdit="1"/>
              </p:cNvSpPr>
              <p:nvPr/>
            </p:nvSpPr>
            <p:spPr>
              <a:xfrm>
                <a:off x="3664829" y="1073056"/>
                <a:ext cx="4003515" cy="461665"/>
              </a:xfrm>
              <a:prstGeom prst="rect">
                <a:avLst/>
              </a:prstGeom>
              <a:blipFill rotWithShape="0">
                <a:blip r:embed="rId11"/>
                <a:stretch>
                  <a:fillRect l="-457" t="-127632" b="-1973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909177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2046"/>
                                        </p:tgtEl>
                                        <p:attrNameLst>
                                          <p:attrName>style.visibility</p:attrName>
                                        </p:attrNameLst>
                                      </p:cBhvr>
                                      <p:to>
                                        <p:strVal val="visible"/>
                                      </p:to>
                                    </p:set>
                                    <p:animEffect transition="in" filter="fade">
                                      <p:cBhvr>
                                        <p:cTn id="7" dur="500"/>
                                        <p:tgtEl>
                                          <p:spTgt spid="1720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2051"/>
                                        </p:tgtEl>
                                        <p:attrNameLst>
                                          <p:attrName>style.visibility</p:attrName>
                                        </p:attrNameLst>
                                      </p:cBhvr>
                                      <p:to>
                                        <p:strVal val="visible"/>
                                      </p:to>
                                    </p:set>
                                    <p:animEffect transition="in" filter="fade">
                                      <p:cBhvr>
                                        <p:cTn id="10" dur="500"/>
                                        <p:tgtEl>
                                          <p:spTgt spid="17205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72052"/>
                                        </p:tgtEl>
                                        <p:attrNameLst>
                                          <p:attrName>style.visibility</p:attrName>
                                        </p:attrNameLst>
                                      </p:cBhvr>
                                      <p:to>
                                        <p:strVal val="visible"/>
                                      </p:to>
                                    </p:set>
                                    <p:animEffect transition="in" filter="fade">
                                      <p:cBhvr>
                                        <p:cTn id="15" dur="500"/>
                                        <p:tgtEl>
                                          <p:spTgt spid="17205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72055"/>
                                        </p:tgtEl>
                                        <p:attrNameLst>
                                          <p:attrName>style.visibility</p:attrName>
                                        </p:attrNameLst>
                                      </p:cBhvr>
                                      <p:to>
                                        <p:strVal val="visible"/>
                                      </p:to>
                                    </p:set>
                                    <p:animEffect transition="in" filter="fade">
                                      <p:cBhvr>
                                        <p:cTn id="20" dur="500"/>
                                        <p:tgtEl>
                                          <p:spTgt spid="172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46" grpId="0"/>
      <p:bldP spid="172051" grpId="0"/>
      <p:bldP spid="172055"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70" name="Rectangle 14"/>
          <p:cNvSpPr>
            <a:spLocks noChangeArrowheads="1"/>
          </p:cNvSpPr>
          <p:nvPr/>
        </p:nvSpPr>
        <p:spPr bwMode="auto">
          <a:xfrm>
            <a:off x="367860" y="223690"/>
            <a:ext cx="2490082" cy="463846"/>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pPr algn="ctr"/>
            <a:r>
              <a:rPr lang="en-US" altLang="zh-CN" sz="2400" b="1" dirty="0">
                <a:solidFill>
                  <a:srgbClr val="0070C0"/>
                </a:solidFill>
                <a:latin typeface="Times New Roman" panose="02020603050405020304" pitchFamily="18" charset="0"/>
              </a:rPr>
              <a:t>3.  </a:t>
            </a:r>
            <a:r>
              <a:rPr lang="zh-CN" altLang="en-US" sz="2400" b="1" dirty="0">
                <a:solidFill>
                  <a:srgbClr val="0070C0"/>
                </a:solidFill>
                <a:latin typeface="Times New Roman" panose="02020603050405020304" pitchFamily="18" charset="0"/>
              </a:rPr>
              <a:t>估计的步骤： </a:t>
            </a:r>
          </a:p>
        </p:txBody>
      </p:sp>
      <p:sp>
        <p:nvSpPr>
          <p:cNvPr id="173072" name="Rectangle 16"/>
          <p:cNvSpPr>
            <a:spLocks noChangeArrowheads="1"/>
          </p:cNvSpPr>
          <p:nvPr/>
        </p:nvSpPr>
        <p:spPr bwMode="auto">
          <a:xfrm>
            <a:off x="741363" y="692150"/>
            <a:ext cx="615632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400">
                <a:solidFill>
                  <a:srgbClr val="000000"/>
                </a:solidFill>
                <a:latin typeface="Times New Roman" panose="02020603050405020304" pitchFamily="18" charset="0"/>
              </a:rPr>
              <a:t>*  </a:t>
            </a:r>
            <a:r>
              <a:rPr lang="zh-CN" altLang="en-US" sz="2400">
                <a:solidFill>
                  <a:srgbClr val="000000"/>
                </a:solidFill>
                <a:latin typeface="Times New Roman" panose="02020603050405020304" pitchFamily="18" charset="0"/>
              </a:rPr>
              <a:t>构造一串包含</a:t>
            </a:r>
            <a:r>
              <a:rPr lang="en-US" altLang="zh-CN" sz="2400" b="1" i="1">
                <a:solidFill>
                  <a:srgbClr val="000000"/>
                </a:solidFill>
                <a:latin typeface="Times New Roman" panose="02020603050405020304" pitchFamily="18" charset="0"/>
              </a:rPr>
              <a:t>X</a:t>
            </a:r>
            <a:r>
              <a:rPr lang="zh-CN" altLang="en-US" sz="2400">
                <a:solidFill>
                  <a:srgbClr val="000000"/>
                </a:solidFill>
                <a:latin typeface="Times New Roman" panose="02020603050405020304" pitchFamily="18" charset="0"/>
              </a:rPr>
              <a:t>的区域</a:t>
            </a:r>
            <a:r>
              <a:rPr lang="en-US" altLang="zh-CN" sz="2400" i="1">
                <a:solidFill>
                  <a:srgbClr val="000000"/>
                </a:solidFill>
                <a:latin typeface="Times New Roman" panose="02020603050405020304" pitchFamily="18" charset="0"/>
              </a:rPr>
              <a:t>R</a:t>
            </a:r>
            <a:r>
              <a:rPr lang="en-US" altLang="zh-CN" sz="2400" baseline="-25000">
                <a:solidFill>
                  <a:srgbClr val="000000"/>
                </a:solidFill>
                <a:latin typeface="Times New Roman" panose="02020603050405020304" pitchFamily="18" charset="0"/>
              </a:rPr>
              <a:t>1</a:t>
            </a:r>
            <a:r>
              <a:rPr lang="zh-CN" altLang="en-US" sz="2400">
                <a:solidFill>
                  <a:srgbClr val="000000"/>
                </a:solidFill>
                <a:latin typeface="Times New Roman" panose="02020603050405020304" pitchFamily="18" charset="0"/>
              </a:rPr>
              <a:t>，</a:t>
            </a:r>
            <a:r>
              <a:rPr lang="en-US" altLang="zh-CN" sz="2400" i="1">
                <a:solidFill>
                  <a:srgbClr val="000000"/>
                </a:solidFill>
                <a:latin typeface="Times New Roman" panose="02020603050405020304" pitchFamily="18" charset="0"/>
              </a:rPr>
              <a:t>R</a:t>
            </a:r>
            <a:r>
              <a:rPr lang="en-US" altLang="zh-CN" sz="2400" baseline="-25000">
                <a:solidFill>
                  <a:srgbClr val="000000"/>
                </a:solidFill>
                <a:latin typeface="Times New Roman" panose="02020603050405020304" pitchFamily="18" charset="0"/>
              </a:rPr>
              <a:t>2</a:t>
            </a:r>
            <a:r>
              <a:rPr lang="zh-CN" altLang="en-US" sz="2400">
                <a:solidFill>
                  <a:srgbClr val="000000"/>
                </a:solidFill>
                <a:latin typeface="Times New Roman" panose="02020603050405020304" pitchFamily="18" charset="0"/>
              </a:rPr>
              <a:t>，</a:t>
            </a:r>
            <a:r>
              <a:rPr lang="en-US" altLang="zh-CN" sz="2400">
                <a:solidFill>
                  <a:srgbClr val="000000"/>
                </a:solidFill>
                <a:latin typeface="Times New Roman" panose="02020603050405020304" pitchFamily="18" charset="0"/>
              </a:rPr>
              <a:t>…</a:t>
            </a:r>
            <a:r>
              <a:rPr lang="zh-CN" altLang="en-US" sz="2400">
                <a:solidFill>
                  <a:srgbClr val="000000"/>
                </a:solidFill>
                <a:latin typeface="Times New Roman" panose="02020603050405020304" pitchFamily="18" charset="0"/>
              </a:rPr>
              <a:t>，</a:t>
            </a:r>
            <a:r>
              <a:rPr lang="en-US" altLang="zh-CN" sz="2400" i="1">
                <a:solidFill>
                  <a:srgbClr val="000000"/>
                </a:solidFill>
                <a:latin typeface="Times New Roman" panose="02020603050405020304" pitchFamily="18" charset="0"/>
              </a:rPr>
              <a:t>R</a:t>
            </a:r>
            <a:r>
              <a:rPr lang="en-US" altLang="zh-CN" sz="2400" i="1" baseline="-25000">
                <a:solidFill>
                  <a:srgbClr val="000000"/>
                </a:solidFill>
                <a:latin typeface="Times New Roman" panose="02020603050405020304" pitchFamily="18" charset="0"/>
              </a:rPr>
              <a:t>N</a:t>
            </a:r>
            <a:r>
              <a:rPr lang="zh-CN" altLang="en-US" sz="2400">
                <a:solidFill>
                  <a:srgbClr val="000000"/>
                </a:solidFill>
                <a:latin typeface="Times New Roman" panose="02020603050405020304" pitchFamily="18" charset="0"/>
              </a:rPr>
              <a:t>，</a:t>
            </a:r>
            <a:r>
              <a:rPr lang="en-US" altLang="zh-CN" sz="2400">
                <a:solidFill>
                  <a:srgbClr val="000000"/>
                </a:solidFill>
                <a:latin typeface="Times New Roman" panose="02020603050405020304" pitchFamily="18" charset="0"/>
              </a:rPr>
              <a:t>…</a:t>
            </a:r>
          </a:p>
        </p:txBody>
      </p:sp>
      <p:sp>
        <p:nvSpPr>
          <p:cNvPr id="173073" name="Rectangle 17"/>
          <p:cNvSpPr>
            <a:spLocks noChangeArrowheads="1"/>
          </p:cNvSpPr>
          <p:nvPr/>
        </p:nvSpPr>
        <p:spPr bwMode="auto">
          <a:xfrm>
            <a:off x="708025" y="1289050"/>
            <a:ext cx="7232650"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r>
              <a:rPr lang="en-US" altLang="zh-CN" sz="2400">
                <a:solidFill>
                  <a:srgbClr val="000000"/>
                </a:solidFill>
                <a:latin typeface="Times New Roman" panose="02020603050405020304" pitchFamily="18" charset="0"/>
              </a:rPr>
              <a:t>*  </a:t>
            </a:r>
            <a:r>
              <a:rPr lang="zh-CN" altLang="en-US" sz="2400">
                <a:solidFill>
                  <a:srgbClr val="000000"/>
                </a:solidFill>
                <a:latin typeface="Times New Roman" panose="02020603050405020304" pitchFamily="18" charset="0"/>
              </a:rPr>
              <a:t>对</a:t>
            </a:r>
            <a:r>
              <a:rPr lang="en-US" altLang="zh-CN" sz="2400" i="1">
                <a:solidFill>
                  <a:srgbClr val="000000"/>
                </a:solidFill>
                <a:latin typeface="Times New Roman" panose="02020603050405020304" pitchFamily="18" charset="0"/>
              </a:rPr>
              <a:t>R</a:t>
            </a:r>
            <a:r>
              <a:rPr lang="en-US" altLang="zh-CN" sz="2400" baseline="-25000">
                <a:solidFill>
                  <a:srgbClr val="000000"/>
                </a:solidFill>
                <a:latin typeface="Times New Roman" panose="02020603050405020304" pitchFamily="18" charset="0"/>
              </a:rPr>
              <a:t>1</a:t>
            </a:r>
            <a:r>
              <a:rPr lang="zh-CN" altLang="en-US" sz="2400">
                <a:solidFill>
                  <a:srgbClr val="000000"/>
                </a:solidFill>
                <a:latin typeface="Times New Roman" panose="02020603050405020304" pitchFamily="18" charset="0"/>
              </a:rPr>
              <a:t>采用一个样本估计，对</a:t>
            </a:r>
            <a:r>
              <a:rPr lang="en-US" altLang="zh-CN" sz="2400" i="1">
                <a:solidFill>
                  <a:srgbClr val="000000"/>
                </a:solidFill>
                <a:latin typeface="Times New Roman" panose="02020603050405020304" pitchFamily="18" charset="0"/>
              </a:rPr>
              <a:t>R</a:t>
            </a:r>
            <a:r>
              <a:rPr lang="en-US" altLang="zh-CN" sz="2400" baseline="-25000">
                <a:solidFill>
                  <a:srgbClr val="000000"/>
                </a:solidFill>
                <a:latin typeface="Times New Roman" panose="02020603050405020304" pitchFamily="18" charset="0"/>
              </a:rPr>
              <a:t>2</a:t>
            </a:r>
            <a:r>
              <a:rPr lang="zh-CN" altLang="en-US" sz="2400">
                <a:solidFill>
                  <a:srgbClr val="000000"/>
                </a:solidFill>
                <a:latin typeface="Times New Roman" panose="02020603050405020304" pitchFamily="18" charset="0"/>
              </a:rPr>
              <a:t>采用两个样本，</a:t>
            </a:r>
            <a:r>
              <a:rPr lang="en-US" altLang="zh-CN" sz="2400">
                <a:solidFill>
                  <a:srgbClr val="000000"/>
                </a:solidFill>
                <a:latin typeface="Times New Roman" panose="02020603050405020304" pitchFamily="18" charset="0"/>
              </a:rPr>
              <a:t>…… </a:t>
            </a:r>
          </a:p>
        </p:txBody>
      </p:sp>
      <p:grpSp>
        <p:nvGrpSpPr>
          <p:cNvPr id="173078" name="Group 22"/>
          <p:cNvGrpSpPr>
            <a:grpSpLocks/>
          </p:cNvGrpSpPr>
          <p:nvPr/>
        </p:nvGrpSpPr>
        <p:grpSpPr bwMode="auto">
          <a:xfrm>
            <a:off x="708025" y="1766888"/>
            <a:ext cx="8435975" cy="1006475"/>
            <a:chOff x="446" y="1203"/>
            <a:chExt cx="5314" cy="634"/>
          </a:xfrm>
        </p:grpSpPr>
        <p:sp>
          <p:nvSpPr>
            <p:cNvPr id="173074" name="Rectangle 18"/>
            <p:cNvSpPr>
              <a:spLocks noChangeArrowheads="1"/>
            </p:cNvSpPr>
            <p:nvPr/>
          </p:nvSpPr>
          <p:spPr bwMode="auto">
            <a:xfrm>
              <a:off x="446" y="1203"/>
              <a:ext cx="5314" cy="634"/>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nSpc>
                  <a:spcPct val="125000"/>
                </a:lnSpc>
              </a:pPr>
              <a:r>
                <a:rPr lang="en-US" altLang="zh-CN" sz="2400">
                  <a:solidFill>
                    <a:srgbClr val="000000"/>
                  </a:solidFill>
                  <a:latin typeface="Times New Roman" panose="02020603050405020304" pitchFamily="18" charset="0"/>
                </a:rPr>
                <a:t>*  </a:t>
              </a:r>
              <a:r>
                <a:rPr lang="zh-CN" altLang="en-US" sz="2400">
                  <a:solidFill>
                    <a:srgbClr val="000000"/>
                  </a:solidFill>
                  <a:latin typeface="Times New Roman" panose="02020603050405020304" pitchFamily="18" charset="0"/>
                </a:rPr>
                <a:t>假定</a:t>
              </a:r>
              <a:r>
                <a:rPr lang="en-US" altLang="zh-CN" sz="2400" i="1">
                  <a:solidFill>
                    <a:srgbClr val="000000"/>
                  </a:solidFill>
                  <a:latin typeface="Times New Roman" panose="02020603050405020304" pitchFamily="18" charset="0"/>
                </a:rPr>
                <a:t>V</a:t>
              </a:r>
              <a:r>
                <a:rPr lang="en-US" altLang="zh-CN" sz="2400" i="1" baseline="-25000">
                  <a:solidFill>
                    <a:srgbClr val="000000"/>
                  </a:solidFill>
                  <a:latin typeface="Times New Roman" panose="02020603050405020304" pitchFamily="18" charset="0"/>
                </a:rPr>
                <a:t>N</a:t>
              </a:r>
              <a:r>
                <a:rPr lang="zh-CN" altLang="en-US" sz="2400">
                  <a:solidFill>
                    <a:srgbClr val="000000"/>
                  </a:solidFill>
                  <a:latin typeface="Times New Roman" panose="02020603050405020304" pitchFamily="18" charset="0"/>
                </a:rPr>
                <a:t>是</a:t>
              </a:r>
              <a:r>
                <a:rPr lang="en-US" altLang="zh-CN" sz="2400" i="1">
                  <a:solidFill>
                    <a:srgbClr val="000000"/>
                  </a:solidFill>
                  <a:latin typeface="Times New Roman" panose="02020603050405020304" pitchFamily="18" charset="0"/>
                </a:rPr>
                <a:t>R</a:t>
              </a:r>
              <a:r>
                <a:rPr lang="en-US" altLang="zh-CN" sz="2400" i="1" baseline="-25000">
                  <a:solidFill>
                    <a:srgbClr val="000000"/>
                  </a:solidFill>
                  <a:latin typeface="Times New Roman" panose="02020603050405020304" pitchFamily="18" charset="0"/>
                </a:rPr>
                <a:t>N</a:t>
              </a:r>
              <a:r>
                <a:rPr lang="zh-CN" altLang="en-US" sz="2400">
                  <a:solidFill>
                    <a:srgbClr val="000000"/>
                  </a:solidFill>
                  <a:latin typeface="Times New Roman" panose="02020603050405020304" pitchFamily="18" charset="0"/>
                </a:rPr>
                <a:t>的体积，</a:t>
              </a:r>
              <a:r>
                <a:rPr lang="en-US" altLang="zh-CN" sz="2400" i="1">
                  <a:solidFill>
                    <a:srgbClr val="000000"/>
                  </a:solidFill>
                  <a:latin typeface="Times New Roman" panose="02020603050405020304" pitchFamily="18" charset="0"/>
                </a:rPr>
                <a:t>k</a:t>
              </a:r>
              <a:r>
                <a:rPr lang="en-US" altLang="zh-CN" sz="2400" i="1" baseline="-25000">
                  <a:solidFill>
                    <a:srgbClr val="000000"/>
                  </a:solidFill>
                  <a:latin typeface="Times New Roman" panose="02020603050405020304" pitchFamily="18" charset="0"/>
                </a:rPr>
                <a:t>N</a:t>
              </a:r>
              <a:r>
                <a:rPr lang="zh-CN" altLang="en-US" sz="2400">
                  <a:solidFill>
                    <a:srgbClr val="000000"/>
                  </a:solidFill>
                  <a:latin typeface="Times New Roman" panose="02020603050405020304" pitchFamily="18" charset="0"/>
                </a:rPr>
                <a:t>是落入</a:t>
              </a:r>
              <a:r>
                <a:rPr lang="en-US" altLang="zh-CN" sz="2400" i="1">
                  <a:solidFill>
                    <a:srgbClr val="000000"/>
                  </a:solidFill>
                  <a:latin typeface="Times New Roman" panose="02020603050405020304" pitchFamily="18" charset="0"/>
                </a:rPr>
                <a:t>R</a:t>
              </a:r>
              <a:r>
                <a:rPr lang="en-US" altLang="zh-CN" sz="2400" i="1" baseline="-25000">
                  <a:solidFill>
                    <a:srgbClr val="000000"/>
                  </a:solidFill>
                  <a:latin typeface="Times New Roman" panose="02020603050405020304" pitchFamily="18" charset="0"/>
                </a:rPr>
                <a:t>N</a:t>
              </a:r>
              <a:r>
                <a:rPr lang="zh-CN" altLang="en-US" sz="2400">
                  <a:solidFill>
                    <a:srgbClr val="000000"/>
                  </a:solidFill>
                  <a:latin typeface="Times New Roman" panose="02020603050405020304" pitchFamily="18" charset="0"/>
                </a:rPr>
                <a:t>内的样本数目，            是</a:t>
              </a:r>
            </a:p>
            <a:p>
              <a:pPr>
                <a:lnSpc>
                  <a:spcPct val="125000"/>
                </a:lnSpc>
              </a:pPr>
              <a:r>
                <a:rPr lang="zh-CN" altLang="en-US" sz="2400">
                  <a:solidFill>
                    <a:srgbClr val="000000"/>
                  </a:solidFill>
                  <a:latin typeface="Times New Roman" panose="02020603050405020304" pitchFamily="18" charset="0"/>
                </a:rPr>
                <a:t>    </a:t>
              </a:r>
              <a:r>
                <a:rPr lang="en-US" altLang="zh-CN" sz="2400" i="1">
                  <a:solidFill>
                    <a:srgbClr val="000000"/>
                  </a:solidFill>
                  <a:latin typeface="Times New Roman" panose="02020603050405020304" pitchFamily="18" charset="0"/>
                </a:rPr>
                <a:t>p</a:t>
              </a:r>
              <a:r>
                <a:rPr lang="en-US" altLang="zh-CN" sz="2400">
                  <a:solidFill>
                    <a:srgbClr val="000000"/>
                  </a:solidFill>
                  <a:latin typeface="Times New Roman" panose="02020603050405020304" pitchFamily="18" charset="0"/>
                </a:rPr>
                <a:t>(</a:t>
              </a:r>
              <a:r>
                <a:rPr lang="en-US" altLang="zh-CN" sz="2400" b="1" i="1">
                  <a:solidFill>
                    <a:srgbClr val="000000"/>
                  </a:solidFill>
                  <a:latin typeface="Times New Roman" panose="02020603050405020304" pitchFamily="18" charset="0"/>
                </a:rPr>
                <a:t>X</a:t>
              </a:r>
              <a:r>
                <a:rPr lang="en-US" altLang="zh-CN" sz="2400">
                  <a:solidFill>
                    <a:srgbClr val="000000"/>
                  </a:solidFill>
                  <a:latin typeface="Times New Roman" panose="02020603050405020304" pitchFamily="18" charset="0"/>
                </a:rPr>
                <a:t>)</a:t>
              </a:r>
              <a:r>
                <a:rPr lang="zh-CN" altLang="en-US" sz="2400">
                  <a:solidFill>
                    <a:srgbClr val="000000"/>
                  </a:solidFill>
                  <a:latin typeface="Times New Roman" panose="02020603050405020304" pitchFamily="18" charset="0"/>
                </a:rPr>
                <a:t>的第</a:t>
              </a:r>
              <a:r>
                <a:rPr lang="en-US" altLang="zh-CN" sz="2400" i="1">
                  <a:solidFill>
                    <a:srgbClr val="000000"/>
                  </a:solidFill>
                  <a:latin typeface="Times New Roman" panose="02020603050405020304" pitchFamily="18" charset="0"/>
                </a:rPr>
                <a:t>N</a:t>
              </a:r>
              <a:r>
                <a:rPr lang="zh-CN" altLang="en-US" sz="2400">
                  <a:solidFill>
                    <a:srgbClr val="000000"/>
                  </a:solidFill>
                  <a:latin typeface="Times New Roman" panose="02020603050405020304" pitchFamily="18" charset="0"/>
                </a:rPr>
                <a:t>次估计，有 </a:t>
              </a:r>
            </a:p>
          </p:txBody>
        </p:sp>
        <p:graphicFrame>
          <p:nvGraphicFramePr>
            <p:cNvPr id="173075" name="Object 19"/>
            <p:cNvGraphicFramePr>
              <a:graphicFrameLocks noChangeAspect="1"/>
            </p:cNvGraphicFramePr>
            <p:nvPr/>
          </p:nvGraphicFramePr>
          <p:xfrm>
            <a:off x="4672" y="1252"/>
            <a:ext cx="612" cy="288"/>
          </p:xfrm>
          <a:graphic>
            <a:graphicData uri="http://schemas.openxmlformats.org/presentationml/2006/ole">
              <mc:AlternateContent xmlns:mc="http://schemas.openxmlformats.org/markup-compatibility/2006">
                <mc:Choice xmlns:v="urn:schemas-microsoft-com:vml" Requires="v">
                  <p:oleObj spid="_x0000_s82976" name="公式" r:id="rId3" imgW="482391" imgH="228501" progId="Equation.3">
                    <p:embed/>
                  </p:oleObj>
                </mc:Choice>
                <mc:Fallback>
                  <p:oleObj name="公式" r:id="rId3" imgW="482391" imgH="22850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 y="1252"/>
                          <a:ext cx="612"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73079" name="Object 23"/>
          <p:cNvGraphicFramePr>
            <a:graphicFrameLocks noChangeAspect="1"/>
          </p:cNvGraphicFramePr>
          <p:nvPr>
            <p:extLst/>
          </p:nvPr>
        </p:nvGraphicFramePr>
        <p:xfrm>
          <a:off x="3086100" y="2670175"/>
          <a:ext cx="1978025" cy="860425"/>
        </p:xfrm>
        <a:graphic>
          <a:graphicData uri="http://schemas.openxmlformats.org/presentationml/2006/ole">
            <mc:AlternateContent xmlns:mc="http://schemas.openxmlformats.org/markup-compatibility/2006">
              <mc:Choice xmlns:v="urn:schemas-microsoft-com:vml" Requires="v">
                <p:oleObj spid="_x0000_s82977" name="Equation" r:id="rId5" imgW="1002960" imgH="431640" progId="Equation.DSMT4">
                  <p:embed/>
                </p:oleObj>
              </mc:Choice>
              <mc:Fallback>
                <p:oleObj name="Equation" r:id="rId5" imgW="1002960" imgH="431640" progId="Equation.DSMT4">
                  <p:embed/>
                  <p:pic>
                    <p:nvPicPr>
                      <p:cNvPr id="0" name=""/>
                      <p:cNvPicPr>
                        <a:picLocks noChangeAspect="1" noChangeArrowheads="1"/>
                      </p:cNvPicPr>
                      <p:nvPr/>
                    </p:nvPicPr>
                    <p:blipFill>
                      <a:blip r:embed="rId6"/>
                      <a:srcRect/>
                      <a:stretch>
                        <a:fillRect/>
                      </a:stretch>
                    </p:blipFill>
                    <p:spPr bwMode="auto">
                      <a:xfrm>
                        <a:off x="3086100" y="2670175"/>
                        <a:ext cx="1978025"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3081" name="Rectangle 25"/>
          <p:cNvSpPr>
            <a:spLocks noChangeArrowheads="1"/>
          </p:cNvSpPr>
          <p:nvPr/>
        </p:nvSpPr>
        <p:spPr bwMode="auto">
          <a:xfrm>
            <a:off x="383139" y="3492352"/>
            <a:ext cx="5567848" cy="463846"/>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pPr algn="ctr"/>
            <a:r>
              <a:rPr lang="en-US" altLang="zh-CN" sz="2400" b="1" dirty="0">
                <a:solidFill>
                  <a:srgbClr val="0070C0"/>
                </a:solidFill>
                <a:latin typeface="Times New Roman" panose="02020603050405020304" pitchFamily="18" charset="0"/>
              </a:rPr>
              <a:t>4.  </a:t>
            </a:r>
            <a:r>
              <a:rPr lang="zh-CN" altLang="en-US" sz="2400" b="1" dirty="0">
                <a:solidFill>
                  <a:srgbClr val="0070C0"/>
                </a:solidFill>
                <a:latin typeface="Times New Roman" panose="02020603050405020304" pitchFamily="18" charset="0"/>
              </a:rPr>
              <a:t>为保证估计合理性应满足的三个条件 </a:t>
            </a:r>
          </a:p>
        </p:txBody>
      </p:sp>
      <p:grpSp>
        <p:nvGrpSpPr>
          <p:cNvPr id="173082" name="Group 26"/>
          <p:cNvGrpSpPr>
            <a:grpSpLocks/>
          </p:cNvGrpSpPr>
          <p:nvPr/>
        </p:nvGrpSpPr>
        <p:grpSpPr bwMode="auto">
          <a:xfrm>
            <a:off x="387350" y="4113213"/>
            <a:ext cx="1974850" cy="558800"/>
            <a:chOff x="2648" y="1437"/>
            <a:chExt cx="1244" cy="352"/>
          </a:xfrm>
        </p:grpSpPr>
        <p:graphicFrame>
          <p:nvGraphicFramePr>
            <p:cNvPr id="173083" name="Object 27"/>
            <p:cNvGraphicFramePr>
              <a:graphicFrameLocks noChangeAspect="1"/>
            </p:cNvGraphicFramePr>
            <p:nvPr/>
          </p:nvGraphicFramePr>
          <p:xfrm>
            <a:off x="2997" y="1437"/>
            <a:ext cx="895" cy="352"/>
          </p:xfrm>
          <a:graphic>
            <a:graphicData uri="http://schemas.openxmlformats.org/presentationml/2006/ole">
              <mc:AlternateContent xmlns:mc="http://schemas.openxmlformats.org/markup-compatibility/2006">
                <mc:Choice xmlns:v="urn:schemas-microsoft-com:vml" Requires="v">
                  <p:oleObj spid="_x0000_s82978" name="公式" r:id="rId7" imgW="710891" imgH="279279" progId="Equation.3">
                    <p:embed/>
                  </p:oleObj>
                </mc:Choice>
                <mc:Fallback>
                  <p:oleObj name="公式" r:id="rId7" imgW="710891" imgH="27927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97" y="1437"/>
                          <a:ext cx="895" cy="3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3084" name="Rectangle 28"/>
            <p:cNvSpPr>
              <a:spLocks noChangeArrowheads="1"/>
            </p:cNvSpPr>
            <p:nvPr/>
          </p:nvSpPr>
          <p:spPr bwMode="auto">
            <a:xfrm>
              <a:off x="2648" y="1453"/>
              <a:ext cx="402" cy="288"/>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400">
                  <a:solidFill>
                    <a:srgbClr val="000000"/>
                  </a:solidFill>
                  <a:latin typeface="Times New Roman" panose="02020603050405020304" pitchFamily="18" charset="0"/>
                </a:rPr>
                <a:t>1</a:t>
              </a:r>
              <a:r>
                <a:rPr lang="zh-CN" altLang="en-US" sz="2400">
                  <a:solidFill>
                    <a:srgbClr val="000000"/>
                  </a:solidFill>
                  <a:latin typeface="Times New Roman" panose="02020603050405020304" pitchFamily="18" charset="0"/>
                </a:rPr>
                <a:t>）</a:t>
              </a:r>
            </a:p>
          </p:txBody>
        </p:sp>
      </p:grpSp>
      <p:grpSp>
        <p:nvGrpSpPr>
          <p:cNvPr id="173085" name="Group 29"/>
          <p:cNvGrpSpPr>
            <a:grpSpLocks/>
          </p:cNvGrpSpPr>
          <p:nvPr/>
        </p:nvGrpSpPr>
        <p:grpSpPr bwMode="auto">
          <a:xfrm>
            <a:off x="387350" y="4819650"/>
            <a:ext cx="2052638" cy="558800"/>
            <a:chOff x="2648" y="1882"/>
            <a:chExt cx="1293" cy="352"/>
          </a:xfrm>
        </p:grpSpPr>
        <p:graphicFrame>
          <p:nvGraphicFramePr>
            <p:cNvPr id="173086" name="Object 30"/>
            <p:cNvGraphicFramePr>
              <a:graphicFrameLocks noChangeAspect="1"/>
            </p:cNvGraphicFramePr>
            <p:nvPr/>
          </p:nvGraphicFramePr>
          <p:xfrm>
            <a:off x="2997" y="1882"/>
            <a:ext cx="944" cy="352"/>
          </p:xfrm>
          <a:graphic>
            <a:graphicData uri="http://schemas.openxmlformats.org/presentationml/2006/ole">
              <mc:AlternateContent xmlns:mc="http://schemas.openxmlformats.org/markup-compatibility/2006">
                <mc:Choice xmlns:v="urn:schemas-microsoft-com:vml" Requires="v">
                  <p:oleObj spid="_x0000_s82979" name="公式" r:id="rId9" imgW="749300" imgH="279400" progId="Equation.3">
                    <p:embed/>
                  </p:oleObj>
                </mc:Choice>
                <mc:Fallback>
                  <p:oleObj name="公式" r:id="rId9" imgW="749300" imgH="2794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97" y="1882"/>
                          <a:ext cx="944" cy="3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3087" name="Rectangle 31"/>
            <p:cNvSpPr>
              <a:spLocks noChangeArrowheads="1"/>
            </p:cNvSpPr>
            <p:nvPr/>
          </p:nvSpPr>
          <p:spPr bwMode="auto">
            <a:xfrm>
              <a:off x="2648" y="1912"/>
              <a:ext cx="402" cy="288"/>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eaLnBrk="0" hangingPunct="0"/>
              <a:r>
                <a:rPr lang="en-US" altLang="zh-CN" sz="2400">
                  <a:solidFill>
                    <a:srgbClr val="000000"/>
                  </a:solidFill>
                  <a:latin typeface="Times New Roman" panose="02020603050405020304" pitchFamily="18" charset="0"/>
                </a:rPr>
                <a:t>2</a:t>
              </a:r>
              <a:r>
                <a:rPr lang="zh-CN" altLang="en-US" sz="2400">
                  <a:solidFill>
                    <a:srgbClr val="000000"/>
                  </a:solidFill>
                  <a:latin typeface="Times New Roman" panose="02020603050405020304" pitchFamily="18" charset="0"/>
                </a:rPr>
                <a:t>）</a:t>
              </a:r>
            </a:p>
          </p:txBody>
        </p:sp>
      </p:grpSp>
      <p:grpSp>
        <p:nvGrpSpPr>
          <p:cNvPr id="173088" name="Group 32"/>
          <p:cNvGrpSpPr>
            <a:grpSpLocks/>
          </p:cNvGrpSpPr>
          <p:nvPr/>
        </p:nvGrpSpPr>
        <p:grpSpPr bwMode="auto">
          <a:xfrm>
            <a:off x="387350" y="5499100"/>
            <a:ext cx="2355850" cy="568325"/>
            <a:chOff x="2648" y="2328"/>
            <a:chExt cx="1484" cy="358"/>
          </a:xfrm>
        </p:grpSpPr>
        <p:graphicFrame>
          <p:nvGraphicFramePr>
            <p:cNvPr id="173089" name="Object 33"/>
            <p:cNvGraphicFramePr>
              <a:graphicFrameLocks noChangeAspect="1"/>
            </p:cNvGraphicFramePr>
            <p:nvPr/>
          </p:nvGraphicFramePr>
          <p:xfrm>
            <a:off x="2997" y="2334"/>
            <a:ext cx="1135" cy="352"/>
          </p:xfrm>
          <a:graphic>
            <a:graphicData uri="http://schemas.openxmlformats.org/presentationml/2006/ole">
              <mc:AlternateContent xmlns:mc="http://schemas.openxmlformats.org/markup-compatibility/2006">
                <mc:Choice xmlns:v="urn:schemas-microsoft-com:vml" Requires="v">
                  <p:oleObj spid="_x0000_s82980" name="公式" r:id="rId11" imgW="901309" imgH="279279" progId="Equation.3">
                    <p:embed/>
                  </p:oleObj>
                </mc:Choice>
                <mc:Fallback>
                  <p:oleObj name="公式" r:id="rId11" imgW="901309" imgH="279279"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97" y="2334"/>
                          <a:ext cx="1135" cy="3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3090" name="Rectangle 34"/>
            <p:cNvSpPr>
              <a:spLocks noChangeArrowheads="1"/>
            </p:cNvSpPr>
            <p:nvPr/>
          </p:nvSpPr>
          <p:spPr bwMode="auto">
            <a:xfrm>
              <a:off x="2648" y="2328"/>
              <a:ext cx="402" cy="288"/>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400">
                  <a:solidFill>
                    <a:srgbClr val="000000"/>
                  </a:solidFill>
                  <a:latin typeface="Times New Roman" panose="02020603050405020304" pitchFamily="18" charset="0"/>
                </a:rPr>
                <a:t>3</a:t>
              </a:r>
              <a:r>
                <a:rPr lang="zh-CN" altLang="en-US" sz="2400">
                  <a:solidFill>
                    <a:srgbClr val="000000"/>
                  </a:solidFill>
                  <a:latin typeface="Times New Roman" panose="02020603050405020304" pitchFamily="18" charset="0"/>
                </a:rPr>
                <a:t>）</a:t>
              </a:r>
            </a:p>
          </p:txBody>
        </p:sp>
      </p:grpSp>
      <p:sp>
        <p:nvSpPr>
          <p:cNvPr id="173094" name="AutoShape 38"/>
          <p:cNvSpPr>
            <a:spLocks noChangeArrowheads="1"/>
          </p:cNvSpPr>
          <p:nvPr/>
        </p:nvSpPr>
        <p:spPr bwMode="auto">
          <a:xfrm>
            <a:off x="3930650" y="4857750"/>
            <a:ext cx="3913188" cy="430213"/>
          </a:xfrm>
          <a:prstGeom prst="wedgeRoundRectCallout">
            <a:avLst>
              <a:gd name="adj1" fmla="val -68986"/>
              <a:gd name="adj2" fmla="val 9042"/>
              <a:gd name="adj3" fmla="val 16667"/>
            </a:avLst>
          </a:prstGeom>
          <a:noFill/>
          <a:ln w="9525" algn="ctr">
            <a:solidFill>
              <a:srgbClr val="000000"/>
            </a:solidFill>
            <a:miter lim="800000"/>
            <a:headEnd/>
            <a:tailEnd/>
          </a:ln>
          <a:effectLst/>
          <a:extLst>
            <a:ext uri="{909E8E84-426E-40DD-AFC4-6F175D3DCCD1}">
              <a14:hiddenFill xmlns:a14="http://schemas.microsoft.com/office/drawing/2010/main">
                <a:solidFill>
                  <a:srgbClr val="6600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000">
                <a:solidFill>
                  <a:srgbClr val="000000"/>
                </a:solidFill>
                <a:latin typeface="Times New Roman" panose="02020603050405020304" pitchFamily="18" charset="0"/>
              </a:rPr>
              <a:t>使式右边能以概率</a:t>
            </a:r>
            <a:r>
              <a:rPr lang="en-US" altLang="zh-CN" sz="2000">
                <a:solidFill>
                  <a:srgbClr val="000000"/>
                </a:solidFill>
                <a:latin typeface="Times New Roman" panose="02020603050405020304" pitchFamily="18" charset="0"/>
              </a:rPr>
              <a:t>1</a:t>
            </a:r>
            <a:r>
              <a:rPr lang="zh-CN" altLang="en-US" sz="2000">
                <a:solidFill>
                  <a:srgbClr val="000000"/>
                </a:solidFill>
                <a:latin typeface="Times New Roman" panose="02020603050405020304" pitchFamily="18" charset="0"/>
              </a:rPr>
              <a:t>收敛于</a:t>
            </a:r>
            <a:r>
              <a:rPr lang="en-US" altLang="zh-CN" sz="2000" i="1">
                <a:solidFill>
                  <a:srgbClr val="000000"/>
                </a:solidFill>
                <a:latin typeface="Times New Roman" panose="02020603050405020304" pitchFamily="18" charset="0"/>
              </a:rPr>
              <a:t>p</a:t>
            </a:r>
            <a:r>
              <a:rPr lang="en-US" altLang="zh-CN" sz="2000">
                <a:solidFill>
                  <a:srgbClr val="000000"/>
                </a:solidFill>
                <a:latin typeface="Times New Roman" panose="02020603050405020304" pitchFamily="18" charset="0"/>
              </a:rPr>
              <a:t>(</a:t>
            </a:r>
            <a:r>
              <a:rPr lang="en-US" altLang="zh-CN" sz="2000" b="1" i="1">
                <a:solidFill>
                  <a:srgbClr val="000000"/>
                </a:solidFill>
                <a:latin typeface="Times New Roman" panose="02020603050405020304" pitchFamily="18" charset="0"/>
              </a:rPr>
              <a:t>X</a:t>
            </a:r>
            <a:r>
              <a:rPr lang="en-US" altLang="zh-CN" sz="2000">
                <a:solidFill>
                  <a:srgbClr val="000000"/>
                </a:solidFill>
                <a:latin typeface="Times New Roman" panose="02020603050405020304" pitchFamily="18" charset="0"/>
              </a:rPr>
              <a:t>) </a:t>
            </a:r>
          </a:p>
        </p:txBody>
      </p:sp>
      <p:sp>
        <p:nvSpPr>
          <p:cNvPr id="173095" name="Rectangle 39"/>
          <p:cNvSpPr>
            <a:spLocks noChangeArrowheads="1"/>
          </p:cNvSpPr>
          <p:nvPr/>
        </p:nvSpPr>
        <p:spPr bwMode="auto">
          <a:xfrm>
            <a:off x="6935788" y="2811463"/>
            <a:ext cx="14255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a:t>
            </a:r>
            <a:r>
              <a:rPr lang="en-US" altLang="zh-CN" sz="2400">
                <a:solidFill>
                  <a:srgbClr val="000000"/>
                </a:solidFill>
                <a:latin typeface="Times New Roman" panose="02020603050405020304" pitchFamily="18" charset="0"/>
              </a:rPr>
              <a:t>4-92</a:t>
            </a:r>
            <a:r>
              <a:rPr lang="zh-CN" altLang="en-US" sz="2400">
                <a:solidFill>
                  <a:srgbClr val="000000"/>
                </a:solidFill>
                <a:latin typeface="Times New Roman" panose="02020603050405020304" pitchFamily="18" charset="0"/>
              </a:rPr>
              <a:t>） </a:t>
            </a:r>
          </a:p>
        </p:txBody>
      </p:sp>
      <p:sp>
        <p:nvSpPr>
          <p:cNvPr id="173097" name="AutoShape 41"/>
          <p:cNvSpPr>
            <a:spLocks noChangeArrowheads="1"/>
          </p:cNvSpPr>
          <p:nvPr/>
        </p:nvSpPr>
        <p:spPr bwMode="auto">
          <a:xfrm>
            <a:off x="3200400" y="5613400"/>
            <a:ext cx="5478463" cy="430213"/>
          </a:xfrm>
          <a:prstGeom prst="wedgeRoundRectCallout">
            <a:avLst>
              <a:gd name="adj1" fmla="val -56750"/>
              <a:gd name="adj2" fmla="val -24537"/>
              <a:gd name="adj3" fmla="val 16667"/>
            </a:avLst>
          </a:prstGeom>
          <a:noFill/>
          <a:ln w="9525" algn="ctr">
            <a:solidFill>
              <a:srgbClr val="000000"/>
            </a:solidFill>
            <a:miter lim="800000"/>
            <a:headEnd/>
            <a:tailEnd/>
          </a:ln>
          <a:effectLst/>
          <a:extLst>
            <a:ext uri="{909E8E84-426E-40DD-AFC4-6F175D3DCCD1}">
              <a14:hiddenFill xmlns:a14="http://schemas.microsoft.com/office/drawing/2010/main">
                <a:solidFill>
                  <a:srgbClr val="6600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000">
                <a:solidFill>
                  <a:srgbClr val="000000"/>
                </a:solidFill>
                <a:latin typeface="Times New Roman" panose="02020603050405020304" pitchFamily="18" charset="0"/>
              </a:rPr>
              <a:t>落入</a:t>
            </a:r>
            <a:r>
              <a:rPr lang="en-US" altLang="zh-CN" sz="2000" i="1">
                <a:solidFill>
                  <a:srgbClr val="000000"/>
                </a:solidFill>
                <a:latin typeface="Times New Roman" panose="02020603050405020304" pitchFamily="18" charset="0"/>
              </a:rPr>
              <a:t>R</a:t>
            </a:r>
            <a:r>
              <a:rPr lang="en-US" altLang="zh-CN" sz="2000" i="1" baseline="-25000">
                <a:solidFill>
                  <a:srgbClr val="000000"/>
                </a:solidFill>
                <a:latin typeface="Times New Roman" panose="02020603050405020304" pitchFamily="18" charset="0"/>
              </a:rPr>
              <a:t>N</a:t>
            </a:r>
            <a:r>
              <a:rPr lang="zh-CN" altLang="en-US" sz="2000">
                <a:solidFill>
                  <a:srgbClr val="000000"/>
                </a:solidFill>
                <a:latin typeface="Times New Roman" panose="02020603050405020304" pitchFamily="18" charset="0"/>
              </a:rPr>
              <a:t>中的样本数始终是总数中的极小部分 </a:t>
            </a:r>
          </a:p>
        </p:txBody>
      </p:sp>
      <p:grpSp>
        <p:nvGrpSpPr>
          <p:cNvPr id="173099" name="Group 43"/>
          <p:cNvGrpSpPr>
            <a:grpSpLocks/>
          </p:cNvGrpSpPr>
          <p:nvPr/>
        </p:nvGrpSpPr>
        <p:grpSpPr bwMode="auto">
          <a:xfrm>
            <a:off x="3875088" y="4067175"/>
            <a:ext cx="3900487" cy="463550"/>
            <a:chOff x="2477" y="2751"/>
            <a:chExt cx="2457" cy="292"/>
          </a:xfrm>
        </p:grpSpPr>
        <p:grpSp>
          <p:nvGrpSpPr>
            <p:cNvPr id="173091" name="Group 35"/>
            <p:cNvGrpSpPr>
              <a:grpSpLocks/>
            </p:cNvGrpSpPr>
            <p:nvPr/>
          </p:nvGrpSpPr>
          <p:grpSpPr bwMode="auto">
            <a:xfrm>
              <a:off x="2578" y="2760"/>
              <a:ext cx="2356" cy="258"/>
              <a:chOff x="0" y="2002"/>
              <a:chExt cx="2356" cy="258"/>
            </a:xfrm>
          </p:grpSpPr>
          <p:graphicFrame>
            <p:nvGraphicFramePr>
              <p:cNvPr id="173092" name="Object 36"/>
              <p:cNvGraphicFramePr>
                <a:graphicFrameLocks noChangeAspect="1"/>
              </p:cNvGraphicFramePr>
              <p:nvPr/>
            </p:nvGraphicFramePr>
            <p:xfrm>
              <a:off x="0" y="2002"/>
              <a:ext cx="549" cy="258"/>
            </p:xfrm>
            <a:graphic>
              <a:graphicData uri="http://schemas.openxmlformats.org/presentationml/2006/ole">
                <mc:AlternateContent xmlns:mc="http://schemas.openxmlformats.org/markup-compatibility/2006">
                  <mc:Choice xmlns:v="urn:schemas-microsoft-com:vml" Requires="v">
                    <p:oleObj spid="_x0000_s82981" name="公式" r:id="rId13" imgW="482391" imgH="228501" progId="Equation.3">
                      <p:embed/>
                    </p:oleObj>
                  </mc:Choice>
                  <mc:Fallback>
                    <p:oleObj name="公式" r:id="rId13" imgW="482391" imgH="228501"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2002"/>
                            <a:ext cx="549" cy="2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3093" name="Rectangle 37"/>
              <p:cNvSpPr>
                <a:spLocks noChangeArrowheads="1"/>
              </p:cNvSpPr>
              <p:nvPr/>
            </p:nvSpPr>
            <p:spPr bwMode="auto">
              <a:xfrm>
                <a:off x="522" y="2007"/>
                <a:ext cx="1834" cy="25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000">
                    <a:solidFill>
                      <a:srgbClr val="000000"/>
                    </a:solidFill>
                    <a:latin typeface="Times New Roman" panose="02020603050405020304" pitchFamily="18" charset="0"/>
                    <a:cs typeface="Times New Roman" panose="02020603050405020304" pitchFamily="18" charset="0"/>
                  </a:rPr>
                  <a:t>能代表</a:t>
                </a:r>
                <a:r>
                  <a:rPr lang="en-US" altLang="zh-CN" sz="2000" b="1" i="1">
                    <a:solidFill>
                      <a:srgbClr val="000000"/>
                    </a:solidFill>
                    <a:latin typeface="Times New Roman" panose="02020603050405020304" pitchFamily="18" charset="0"/>
                  </a:rPr>
                  <a:t>X</a:t>
                </a:r>
                <a:r>
                  <a:rPr lang="zh-CN" altLang="en-US" sz="2000">
                    <a:solidFill>
                      <a:srgbClr val="000000"/>
                    </a:solidFill>
                    <a:latin typeface="Times New Roman" panose="02020603050405020304" pitchFamily="18" charset="0"/>
                    <a:cs typeface="Times New Roman" panose="02020603050405020304" pitchFamily="18" charset="0"/>
                  </a:rPr>
                  <a:t>点的密度</a:t>
                </a:r>
                <a:r>
                  <a:rPr lang="en-US" altLang="zh-CN" sz="2000" i="1">
                    <a:solidFill>
                      <a:srgbClr val="000000"/>
                    </a:solidFill>
                    <a:latin typeface="Times New Roman" panose="02020603050405020304" pitchFamily="18" charset="0"/>
                  </a:rPr>
                  <a:t>p</a:t>
                </a:r>
                <a:r>
                  <a:rPr lang="en-US" altLang="zh-CN" sz="2000">
                    <a:solidFill>
                      <a:srgbClr val="000000"/>
                    </a:solidFill>
                    <a:latin typeface="Times New Roman" panose="02020603050405020304" pitchFamily="18" charset="0"/>
                  </a:rPr>
                  <a:t>(</a:t>
                </a:r>
                <a:r>
                  <a:rPr lang="en-US" altLang="zh-CN" sz="2000" b="1" i="1">
                    <a:solidFill>
                      <a:srgbClr val="000000"/>
                    </a:solidFill>
                    <a:latin typeface="Times New Roman" panose="02020603050405020304" pitchFamily="18" charset="0"/>
                  </a:rPr>
                  <a:t>X</a:t>
                </a:r>
                <a:r>
                  <a:rPr lang="en-US" altLang="zh-CN" sz="2000">
                    <a:solidFill>
                      <a:srgbClr val="000000"/>
                    </a:solidFill>
                    <a:latin typeface="Times New Roman" panose="02020603050405020304" pitchFamily="18" charset="0"/>
                  </a:rPr>
                  <a:t>)</a:t>
                </a:r>
                <a:r>
                  <a:rPr lang="zh-CN" altLang="en-US" sz="2000">
                    <a:solidFill>
                      <a:srgbClr val="000000"/>
                    </a:solidFill>
                    <a:latin typeface="Times New Roman" panose="02020603050405020304" pitchFamily="18" charset="0"/>
                    <a:cs typeface="Times New Roman" panose="02020603050405020304" pitchFamily="18" charset="0"/>
                  </a:rPr>
                  <a:t>。</a:t>
                </a:r>
                <a:r>
                  <a:rPr lang="zh-CN" altLang="en-US" sz="2000">
                    <a:solidFill>
                      <a:srgbClr val="000000"/>
                    </a:solidFill>
                    <a:latin typeface="Times New Roman" panose="02020603050405020304" pitchFamily="18" charset="0"/>
                  </a:rPr>
                  <a:t> </a:t>
                </a:r>
              </a:p>
            </p:txBody>
          </p:sp>
        </p:grpSp>
        <p:sp>
          <p:nvSpPr>
            <p:cNvPr id="173098" name="AutoShape 42"/>
            <p:cNvSpPr>
              <a:spLocks noChangeArrowheads="1"/>
            </p:cNvSpPr>
            <p:nvPr/>
          </p:nvSpPr>
          <p:spPr bwMode="auto">
            <a:xfrm>
              <a:off x="2477" y="2751"/>
              <a:ext cx="2341" cy="292"/>
            </a:xfrm>
            <a:prstGeom prst="wedgeRoundRectCallout">
              <a:avLst>
                <a:gd name="adj1" fmla="val -69523"/>
                <a:gd name="adj2" fmla="val 19519"/>
                <a:gd name="adj3" fmla="val 16667"/>
              </a:avLst>
            </a:prstGeom>
            <a:noFill/>
            <a:ln w="9525" algn="ctr">
              <a:solidFill>
                <a:srgbClr val="000000"/>
              </a:solidFill>
              <a:miter lim="800000"/>
              <a:headEnd/>
              <a:tailEnd/>
            </a:ln>
            <a:effectLst/>
            <a:extLst>
              <a:ext uri="{909E8E84-426E-40DD-AFC4-6F175D3DCCD1}">
                <a14:hiddenFill xmlns:a14="http://schemas.microsoft.com/office/drawing/2010/main">
                  <a:solidFill>
                    <a:srgbClr val="6600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nchorCtr="1"/>
            <a:lstStyle/>
            <a:p>
              <a:pPr algn="ctr"/>
              <a:endParaRPr lang="zh-CN" altLang="zh-CN" sz="2400">
                <a:solidFill>
                  <a:srgbClr val="000000"/>
                </a:solidFill>
                <a:latin typeface="Times New Roman" panose="02020603050405020304" pitchFamily="18" charset="0"/>
              </a:endParaRPr>
            </a:p>
          </p:txBody>
        </p:sp>
      </p:grpSp>
      <p:sp>
        <p:nvSpPr>
          <p:cNvPr id="173100" name="Rectangle 44"/>
          <p:cNvSpPr>
            <a:spLocks noChangeArrowheads="1"/>
          </p:cNvSpPr>
          <p:nvPr/>
        </p:nvSpPr>
        <p:spPr bwMode="auto">
          <a:xfrm>
            <a:off x="376238" y="6192838"/>
            <a:ext cx="737552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400">
                <a:solidFill>
                  <a:srgbClr val="000000"/>
                </a:solidFill>
                <a:latin typeface="Times New Roman" panose="02020603050405020304" pitchFamily="18" charset="0"/>
              </a:rPr>
              <a:t>5.  </a:t>
            </a:r>
            <a:r>
              <a:rPr lang="zh-CN" altLang="en-US" sz="2400">
                <a:solidFill>
                  <a:srgbClr val="000000"/>
                </a:solidFill>
                <a:latin typeface="Times New Roman" panose="02020603050405020304" pitchFamily="18" charset="0"/>
              </a:rPr>
              <a:t>两种非参数估计法： </a:t>
            </a:r>
            <a:r>
              <a:rPr lang="en-US" altLang="zh-CN" sz="2400">
                <a:solidFill>
                  <a:srgbClr val="000000"/>
                </a:solidFill>
                <a:latin typeface="Times New Roman" panose="02020603050405020304" pitchFamily="18" charset="0"/>
              </a:rPr>
              <a:t>Parzen</a:t>
            </a:r>
            <a:r>
              <a:rPr lang="zh-CN" altLang="en-US" sz="2400">
                <a:solidFill>
                  <a:srgbClr val="000000"/>
                </a:solidFill>
                <a:latin typeface="Times New Roman" panose="02020603050405020304" pitchFamily="18" charset="0"/>
              </a:rPr>
              <a:t>窗法、 </a:t>
            </a:r>
            <a:r>
              <a:rPr lang="en-US" altLang="zh-CN" sz="2400" i="1">
                <a:solidFill>
                  <a:srgbClr val="000000"/>
                </a:solidFill>
                <a:latin typeface="Times New Roman" panose="02020603050405020304" pitchFamily="18" charset="0"/>
              </a:rPr>
              <a:t>k</a:t>
            </a:r>
            <a:r>
              <a:rPr lang="en-US" altLang="zh-CN" sz="2400" i="1" baseline="-25000">
                <a:solidFill>
                  <a:srgbClr val="000000"/>
                </a:solidFill>
                <a:latin typeface="Times New Roman" panose="02020603050405020304" pitchFamily="18" charset="0"/>
              </a:rPr>
              <a:t>N</a:t>
            </a:r>
            <a:r>
              <a:rPr lang="zh-CN" altLang="en-US" sz="2400">
                <a:solidFill>
                  <a:srgbClr val="000000"/>
                </a:solidFill>
                <a:latin typeface="Times New Roman" panose="02020603050405020304" pitchFamily="18" charset="0"/>
              </a:rPr>
              <a:t>近邻估计法。 </a:t>
            </a:r>
          </a:p>
        </p:txBody>
      </p:sp>
    </p:spTree>
    <p:extLst>
      <p:ext uri="{BB962C8B-B14F-4D97-AF65-F5344CB8AC3E}">
        <p14:creationId xmlns:p14="http://schemas.microsoft.com/office/powerpoint/2010/main" val="7545332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3073"/>
                                        </p:tgtEl>
                                        <p:attrNameLst>
                                          <p:attrName>style.visibility</p:attrName>
                                        </p:attrNameLst>
                                      </p:cBhvr>
                                      <p:to>
                                        <p:strVal val="visible"/>
                                      </p:to>
                                    </p:set>
                                    <p:animEffect transition="in" filter="fade">
                                      <p:cBhvr>
                                        <p:cTn id="7" dur="500"/>
                                        <p:tgtEl>
                                          <p:spTgt spid="1730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73078"/>
                                        </p:tgtEl>
                                        <p:attrNameLst>
                                          <p:attrName>style.visibility</p:attrName>
                                        </p:attrNameLst>
                                      </p:cBhvr>
                                      <p:to>
                                        <p:strVal val="visible"/>
                                      </p:to>
                                    </p:set>
                                    <p:animEffect transition="in" filter="fade">
                                      <p:cBhvr>
                                        <p:cTn id="12" dur="500"/>
                                        <p:tgtEl>
                                          <p:spTgt spid="173078"/>
                                        </p:tgtEl>
                                      </p:cBhvr>
                                    </p:animEffect>
                                  </p:childTnLst>
                                </p:cTn>
                              </p:par>
                              <p:par>
                                <p:cTn id="13" presetID="10" presetClass="entr" presetSubtype="0" fill="hold" nodeType="withEffect">
                                  <p:stCondLst>
                                    <p:cond delay="0"/>
                                  </p:stCondLst>
                                  <p:childTnLst>
                                    <p:set>
                                      <p:cBhvr>
                                        <p:cTn id="14" dur="1" fill="hold">
                                          <p:stCondLst>
                                            <p:cond delay="0"/>
                                          </p:stCondLst>
                                        </p:cTn>
                                        <p:tgtEl>
                                          <p:spTgt spid="173079"/>
                                        </p:tgtEl>
                                        <p:attrNameLst>
                                          <p:attrName>style.visibility</p:attrName>
                                        </p:attrNameLst>
                                      </p:cBhvr>
                                      <p:to>
                                        <p:strVal val="visible"/>
                                      </p:to>
                                    </p:set>
                                    <p:animEffect transition="in" filter="fade">
                                      <p:cBhvr>
                                        <p:cTn id="15" dur="500"/>
                                        <p:tgtEl>
                                          <p:spTgt spid="17307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3095"/>
                                        </p:tgtEl>
                                        <p:attrNameLst>
                                          <p:attrName>style.visibility</p:attrName>
                                        </p:attrNameLst>
                                      </p:cBhvr>
                                      <p:to>
                                        <p:strVal val="visible"/>
                                      </p:to>
                                    </p:set>
                                    <p:animEffect transition="in" filter="fade">
                                      <p:cBhvr>
                                        <p:cTn id="18" dur="500"/>
                                        <p:tgtEl>
                                          <p:spTgt spid="17309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3081"/>
                                        </p:tgtEl>
                                        <p:attrNameLst>
                                          <p:attrName>style.visibility</p:attrName>
                                        </p:attrNameLst>
                                      </p:cBhvr>
                                      <p:to>
                                        <p:strVal val="visible"/>
                                      </p:to>
                                    </p:set>
                                    <p:animEffect transition="in" filter="fade">
                                      <p:cBhvr>
                                        <p:cTn id="23" dur="500"/>
                                        <p:tgtEl>
                                          <p:spTgt spid="173081"/>
                                        </p:tgtEl>
                                      </p:cBhvr>
                                    </p:animEffect>
                                  </p:childTnLst>
                                </p:cTn>
                              </p:par>
                              <p:par>
                                <p:cTn id="24" presetID="10" presetClass="entr" presetSubtype="0" fill="hold" nodeType="withEffect">
                                  <p:stCondLst>
                                    <p:cond delay="0"/>
                                  </p:stCondLst>
                                  <p:childTnLst>
                                    <p:set>
                                      <p:cBhvr>
                                        <p:cTn id="25" dur="1" fill="hold">
                                          <p:stCondLst>
                                            <p:cond delay="0"/>
                                          </p:stCondLst>
                                        </p:cTn>
                                        <p:tgtEl>
                                          <p:spTgt spid="173082"/>
                                        </p:tgtEl>
                                        <p:attrNameLst>
                                          <p:attrName>style.visibility</p:attrName>
                                        </p:attrNameLst>
                                      </p:cBhvr>
                                      <p:to>
                                        <p:strVal val="visible"/>
                                      </p:to>
                                    </p:set>
                                    <p:animEffect transition="in" filter="fade">
                                      <p:cBhvr>
                                        <p:cTn id="26" dur="500"/>
                                        <p:tgtEl>
                                          <p:spTgt spid="173082"/>
                                        </p:tgtEl>
                                      </p:cBhvr>
                                    </p:animEffect>
                                  </p:childTnLst>
                                </p:cTn>
                              </p:par>
                              <p:par>
                                <p:cTn id="27" presetID="10" presetClass="entr" presetSubtype="0" fill="hold" nodeType="withEffect">
                                  <p:stCondLst>
                                    <p:cond delay="0"/>
                                  </p:stCondLst>
                                  <p:childTnLst>
                                    <p:set>
                                      <p:cBhvr>
                                        <p:cTn id="28" dur="1" fill="hold">
                                          <p:stCondLst>
                                            <p:cond delay="0"/>
                                          </p:stCondLst>
                                        </p:cTn>
                                        <p:tgtEl>
                                          <p:spTgt spid="173085"/>
                                        </p:tgtEl>
                                        <p:attrNameLst>
                                          <p:attrName>style.visibility</p:attrName>
                                        </p:attrNameLst>
                                      </p:cBhvr>
                                      <p:to>
                                        <p:strVal val="visible"/>
                                      </p:to>
                                    </p:set>
                                    <p:animEffect transition="in" filter="fade">
                                      <p:cBhvr>
                                        <p:cTn id="29" dur="500"/>
                                        <p:tgtEl>
                                          <p:spTgt spid="173085"/>
                                        </p:tgtEl>
                                      </p:cBhvr>
                                    </p:animEffect>
                                  </p:childTnLst>
                                </p:cTn>
                              </p:par>
                              <p:par>
                                <p:cTn id="30" presetID="10" presetClass="entr" presetSubtype="0" fill="hold" nodeType="withEffect">
                                  <p:stCondLst>
                                    <p:cond delay="0"/>
                                  </p:stCondLst>
                                  <p:childTnLst>
                                    <p:set>
                                      <p:cBhvr>
                                        <p:cTn id="31" dur="1" fill="hold">
                                          <p:stCondLst>
                                            <p:cond delay="0"/>
                                          </p:stCondLst>
                                        </p:cTn>
                                        <p:tgtEl>
                                          <p:spTgt spid="173088"/>
                                        </p:tgtEl>
                                        <p:attrNameLst>
                                          <p:attrName>style.visibility</p:attrName>
                                        </p:attrNameLst>
                                      </p:cBhvr>
                                      <p:to>
                                        <p:strVal val="visible"/>
                                      </p:to>
                                    </p:set>
                                    <p:animEffect transition="in" filter="fade">
                                      <p:cBhvr>
                                        <p:cTn id="32" dur="500"/>
                                        <p:tgtEl>
                                          <p:spTgt spid="17308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173099"/>
                                        </p:tgtEl>
                                        <p:attrNameLst>
                                          <p:attrName>style.visibility</p:attrName>
                                        </p:attrNameLst>
                                      </p:cBhvr>
                                      <p:to>
                                        <p:strVal val="visible"/>
                                      </p:to>
                                    </p:set>
                                    <p:animEffect transition="in" filter="fade">
                                      <p:cBhvr>
                                        <p:cTn id="37" dur="500"/>
                                        <p:tgtEl>
                                          <p:spTgt spid="17309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3094"/>
                                        </p:tgtEl>
                                        <p:attrNameLst>
                                          <p:attrName>style.visibility</p:attrName>
                                        </p:attrNameLst>
                                      </p:cBhvr>
                                      <p:to>
                                        <p:strVal val="visible"/>
                                      </p:to>
                                    </p:set>
                                    <p:animEffect transition="in" filter="fade">
                                      <p:cBhvr>
                                        <p:cTn id="42" dur="500"/>
                                        <p:tgtEl>
                                          <p:spTgt spid="17309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73097"/>
                                        </p:tgtEl>
                                        <p:attrNameLst>
                                          <p:attrName>style.visibility</p:attrName>
                                        </p:attrNameLst>
                                      </p:cBhvr>
                                      <p:to>
                                        <p:strVal val="visible"/>
                                      </p:to>
                                    </p:set>
                                    <p:animEffect transition="in" filter="fade">
                                      <p:cBhvr>
                                        <p:cTn id="47" dur="500"/>
                                        <p:tgtEl>
                                          <p:spTgt spid="17309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73100"/>
                                        </p:tgtEl>
                                        <p:attrNameLst>
                                          <p:attrName>style.visibility</p:attrName>
                                        </p:attrNameLst>
                                      </p:cBhvr>
                                      <p:to>
                                        <p:strVal val="visible"/>
                                      </p:to>
                                    </p:set>
                                    <p:animEffect transition="in" filter="fade">
                                      <p:cBhvr>
                                        <p:cTn id="52" dur="500"/>
                                        <p:tgtEl>
                                          <p:spTgt spid="173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73" grpId="0"/>
      <p:bldP spid="173081" grpId="0"/>
      <p:bldP spid="173094" grpId="0" animBg="1"/>
      <p:bldP spid="173095" grpId="0"/>
      <p:bldP spid="173097" grpId="0" animBg="1"/>
      <p:bldP spid="173100"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1" name="Rectangle 21"/>
          <p:cNvSpPr>
            <a:spLocks noChangeArrowheads="1"/>
          </p:cNvSpPr>
          <p:nvPr/>
        </p:nvSpPr>
        <p:spPr bwMode="auto">
          <a:xfrm>
            <a:off x="301618" y="332656"/>
            <a:ext cx="5263277" cy="833178"/>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r>
              <a:rPr lang="en-US" altLang="zh-CN" sz="2400" b="1" dirty="0" smtClean="0">
                <a:solidFill>
                  <a:srgbClr val="0070C0"/>
                </a:solidFill>
                <a:latin typeface="Times New Roman" panose="02020603050405020304" pitchFamily="18" charset="0"/>
              </a:rPr>
              <a:t>5.2  </a:t>
            </a:r>
            <a:r>
              <a:rPr lang="en-US" altLang="zh-CN" sz="2400" b="1" dirty="0">
                <a:solidFill>
                  <a:srgbClr val="0070C0"/>
                </a:solidFill>
                <a:latin typeface="Times New Roman" panose="02020603050405020304" pitchFamily="18" charset="0"/>
              </a:rPr>
              <a:t>Parzen</a:t>
            </a:r>
            <a:r>
              <a:rPr lang="zh-CN" altLang="en-US" sz="2400" b="1" dirty="0">
                <a:solidFill>
                  <a:srgbClr val="0070C0"/>
                </a:solidFill>
                <a:latin typeface="Times New Roman" panose="02020603050405020304" pitchFamily="18" charset="0"/>
              </a:rPr>
              <a:t>窗</a:t>
            </a:r>
            <a:r>
              <a:rPr lang="zh-CN" altLang="en-US" sz="2400" b="1" dirty="0" smtClean="0">
                <a:solidFill>
                  <a:srgbClr val="0070C0"/>
                </a:solidFill>
                <a:latin typeface="Times New Roman" panose="02020603050405020304" pitchFamily="18" charset="0"/>
              </a:rPr>
              <a:t>法</a:t>
            </a:r>
            <a:r>
              <a:rPr lang="zh-CN" altLang="en-US" sz="2400" b="1" dirty="0" smtClean="0">
                <a:solidFill>
                  <a:srgbClr val="0070C0"/>
                </a:solidFill>
                <a:latin typeface="Times New Roman" panose="02020603050405020304" pitchFamily="18" charset="0"/>
              </a:rPr>
              <a:t>，也称：</a:t>
            </a:r>
            <a:r>
              <a:rPr lang="zh-CN" altLang="en-US" sz="2400" b="1" dirty="0" smtClean="0">
                <a:solidFill>
                  <a:srgbClr val="0070C0"/>
                </a:solidFill>
                <a:latin typeface="Times New Roman" panose="02020603050405020304" pitchFamily="18" charset="0"/>
              </a:rPr>
              <a:t>核密度估计</a:t>
            </a:r>
            <a:endParaRPr lang="en-US" altLang="zh-CN" sz="2400" b="1" dirty="0" smtClean="0">
              <a:solidFill>
                <a:srgbClr val="0070C0"/>
              </a:solidFill>
              <a:latin typeface="Times New Roman" panose="02020603050405020304" pitchFamily="18" charset="0"/>
            </a:endParaRPr>
          </a:p>
          <a:p>
            <a:r>
              <a:rPr lang="zh-CN" altLang="en-US" sz="2400" b="1" dirty="0" smtClean="0">
                <a:solidFill>
                  <a:srgbClr val="0070C0"/>
                </a:solidFill>
                <a:latin typeface="Times New Roman" panose="02020603050405020304" pitchFamily="18" charset="0"/>
              </a:rPr>
              <a:t>（</a:t>
            </a:r>
            <a:r>
              <a:rPr lang="en-US" altLang="zh-CN" sz="2400" b="1" dirty="0" smtClean="0">
                <a:solidFill>
                  <a:srgbClr val="0070C0"/>
                </a:solidFill>
                <a:latin typeface="Times New Roman" panose="02020603050405020304" pitchFamily="18" charset="0"/>
              </a:rPr>
              <a:t>Kernel Density Estimation</a:t>
            </a:r>
            <a:r>
              <a:rPr lang="zh-CN" altLang="en-US" sz="2400" b="1" dirty="0" smtClean="0">
                <a:solidFill>
                  <a:srgbClr val="0070C0"/>
                </a:solidFill>
                <a:latin typeface="Times New Roman" panose="02020603050405020304" pitchFamily="18" charset="0"/>
              </a:rPr>
              <a:t>，</a:t>
            </a:r>
            <a:r>
              <a:rPr lang="en-US" altLang="zh-CN" sz="2400" b="1" dirty="0" err="1" smtClean="0">
                <a:solidFill>
                  <a:srgbClr val="0070C0"/>
                </a:solidFill>
                <a:latin typeface="Times New Roman" panose="02020603050405020304" pitchFamily="18" charset="0"/>
              </a:rPr>
              <a:t>KDE</a:t>
            </a:r>
            <a:r>
              <a:rPr lang="zh-CN" altLang="en-US" sz="2400" b="1" dirty="0" smtClean="0">
                <a:solidFill>
                  <a:srgbClr val="0070C0"/>
                </a:solidFill>
                <a:latin typeface="Times New Roman" panose="02020603050405020304" pitchFamily="18" charset="0"/>
              </a:rPr>
              <a:t>）</a:t>
            </a:r>
            <a:endParaRPr lang="zh-CN" altLang="en-US" sz="2400" b="1" dirty="0">
              <a:solidFill>
                <a:srgbClr val="0070C0"/>
              </a:solidFill>
              <a:latin typeface="Times New Roman" panose="02020603050405020304" pitchFamily="18" charset="0"/>
            </a:endParaRPr>
          </a:p>
        </p:txBody>
      </p:sp>
      <p:sp>
        <p:nvSpPr>
          <p:cNvPr id="174102" name="Rectangle 22"/>
          <p:cNvSpPr>
            <a:spLocks noChangeArrowheads="1"/>
          </p:cNvSpPr>
          <p:nvPr/>
        </p:nvSpPr>
        <p:spPr bwMode="auto">
          <a:xfrm>
            <a:off x="301618" y="1456632"/>
            <a:ext cx="4041789" cy="463846"/>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pPr algn="ctr"/>
            <a:r>
              <a:rPr lang="en-US" altLang="zh-CN" sz="2400" b="1" dirty="0">
                <a:solidFill>
                  <a:srgbClr val="0070C0"/>
                </a:solidFill>
                <a:latin typeface="Times New Roman" panose="02020603050405020304" pitchFamily="18" charset="0"/>
              </a:rPr>
              <a:t>1</a:t>
            </a:r>
            <a:r>
              <a:rPr lang="zh-CN" altLang="en-US" sz="2400" b="1" dirty="0">
                <a:solidFill>
                  <a:srgbClr val="0070C0"/>
                </a:solidFill>
                <a:latin typeface="Times New Roman" panose="02020603050405020304" pitchFamily="18" charset="0"/>
              </a:rPr>
              <a:t>．</a:t>
            </a:r>
            <a:r>
              <a:rPr lang="en-US" altLang="zh-CN" sz="2400" b="1" dirty="0">
                <a:solidFill>
                  <a:srgbClr val="0070C0"/>
                </a:solidFill>
                <a:latin typeface="Times New Roman" panose="02020603050405020304" pitchFamily="18" charset="0"/>
              </a:rPr>
              <a:t>Parzen</a:t>
            </a:r>
            <a:r>
              <a:rPr lang="zh-CN" altLang="en-US" sz="2400" b="1" dirty="0">
                <a:solidFill>
                  <a:srgbClr val="0070C0"/>
                </a:solidFill>
                <a:latin typeface="Times New Roman" panose="02020603050405020304" pitchFamily="18" charset="0"/>
              </a:rPr>
              <a:t>窗估计的基本概念</a:t>
            </a:r>
          </a:p>
        </p:txBody>
      </p:sp>
      <p:sp>
        <p:nvSpPr>
          <p:cNvPr id="174103" name="Rectangle 23"/>
          <p:cNvSpPr>
            <a:spLocks noChangeArrowheads="1"/>
          </p:cNvSpPr>
          <p:nvPr/>
        </p:nvSpPr>
        <p:spPr bwMode="auto">
          <a:xfrm>
            <a:off x="412750" y="1865461"/>
            <a:ext cx="5818188"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设区域</a:t>
            </a:r>
            <a:r>
              <a:rPr lang="en-US" altLang="zh-CN" sz="2400" i="1">
                <a:solidFill>
                  <a:srgbClr val="000000"/>
                </a:solidFill>
                <a:latin typeface="Times New Roman" panose="02020603050405020304" pitchFamily="18" charset="0"/>
              </a:rPr>
              <a:t>R</a:t>
            </a:r>
            <a:r>
              <a:rPr lang="en-US" altLang="zh-CN" sz="2400" i="1" baseline="-25000">
                <a:solidFill>
                  <a:srgbClr val="000000"/>
                </a:solidFill>
                <a:latin typeface="Times New Roman" panose="02020603050405020304" pitchFamily="18" charset="0"/>
              </a:rPr>
              <a:t>N</a:t>
            </a:r>
            <a:r>
              <a:rPr lang="zh-CN" altLang="en-US" sz="2400">
                <a:solidFill>
                  <a:srgbClr val="000000"/>
                </a:solidFill>
                <a:latin typeface="Times New Roman" panose="02020603050405020304" pitchFamily="18" charset="0"/>
              </a:rPr>
              <a:t>：</a:t>
            </a:r>
            <a:r>
              <a:rPr lang="en-US" altLang="zh-CN" sz="2400" i="1">
                <a:solidFill>
                  <a:srgbClr val="000000"/>
                </a:solidFill>
                <a:latin typeface="Times New Roman" panose="02020603050405020304" pitchFamily="18" charset="0"/>
              </a:rPr>
              <a:t>d</a:t>
            </a:r>
            <a:r>
              <a:rPr lang="zh-CN" altLang="en-US" sz="2400">
                <a:solidFill>
                  <a:srgbClr val="000000"/>
                </a:solidFill>
                <a:latin typeface="Times New Roman" panose="02020603050405020304" pitchFamily="18" charset="0"/>
              </a:rPr>
              <a:t>维超立方体，棱长：</a:t>
            </a:r>
            <a:r>
              <a:rPr lang="en-US" altLang="zh-CN" sz="2400" i="1">
                <a:solidFill>
                  <a:srgbClr val="000000"/>
                </a:solidFill>
                <a:latin typeface="Times New Roman" panose="02020603050405020304" pitchFamily="18" charset="0"/>
              </a:rPr>
              <a:t>h</a:t>
            </a:r>
            <a:r>
              <a:rPr lang="en-US" altLang="zh-CN" sz="2400" i="1" baseline="-25000">
                <a:solidFill>
                  <a:srgbClr val="000000"/>
                </a:solidFill>
                <a:latin typeface="Times New Roman" panose="02020603050405020304" pitchFamily="18" charset="0"/>
              </a:rPr>
              <a:t>N</a:t>
            </a:r>
            <a:r>
              <a:rPr lang="zh-CN" altLang="en-US" sz="2400">
                <a:solidFill>
                  <a:srgbClr val="000000"/>
                </a:solidFill>
                <a:latin typeface="Times New Roman" panose="02020603050405020304" pitchFamily="18" charset="0"/>
              </a:rPr>
              <a:t>，则</a:t>
            </a:r>
          </a:p>
        </p:txBody>
      </p:sp>
      <p:graphicFrame>
        <p:nvGraphicFramePr>
          <p:cNvPr id="174104" name="Object 24"/>
          <p:cNvGraphicFramePr>
            <a:graphicFrameLocks noChangeAspect="1"/>
          </p:cNvGraphicFramePr>
          <p:nvPr>
            <p:extLst>
              <p:ext uri="{D42A27DB-BD31-4B8C-83A1-F6EECF244321}">
                <p14:modId xmlns:p14="http://schemas.microsoft.com/office/powerpoint/2010/main" val="3103597786"/>
              </p:ext>
            </p:extLst>
          </p:nvPr>
        </p:nvGraphicFramePr>
        <p:xfrm>
          <a:off x="4019550" y="2440136"/>
          <a:ext cx="1079500" cy="482600"/>
        </p:xfrm>
        <a:graphic>
          <a:graphicData uri="http://schemas.openxmlformats.org/presentationml/2006/ole">
            <mc:AlternateContent xmlns:mc="http://schemas.openxmlformats.org/markup-compatibility/2006">
              <mc:Choice xmlns:v="urn:schemas-microsoft-com:vml" Requires="v">
                <p:oleObj spid="_x0000_s83990" name="公式" r:id="rId3" imgW="533169" imgH="241195" progId="Equation.3">
                  <p:embed/>
                </p:oleObj>
              </mc:Choice>
              <mc:Fallback>
                <p:oleObj name="公式" r:id="rId3" imgW="533169" imgH="24119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9550" y="2440136"/>
                        <a:ext cx="10795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06" name="Object 26"/>
          <p:cNvGraphicFramePr>
            <a:graphicFrameLocks noChangeAspect="1"/>
          </p:cNvGraphicFramePr>
          <p:nvPr>
            <p:extLst>
              <p:ext uri="{D42A27DB-BD31-4B8C-83A1-F6EECF244321}">
                <p14:modId xmlns:p14="http://schemas.microsoft.com/office/powerpoint/2010/main" val="979663887"/>
              </p:ext>
            </p:extLst>
          </p:nvPr>
        </p:nvGraphicFramePr>
        <p:xfrm>
          <a:off x="825500" y="3006874"/>
          <a:ext cx="7264400" cy="2197100"/>
        </p:xfrm>
        <a:graphic>
          <a:graphicData uri="http://schemas.openxmlformats.org/presentationml/2006/ole">
            <mc:AlternateContent xmlns:mc="http://schemas.openxmlformats.org/markup-compatibility/2006">
              <mc:Choice xmlns:v="urn:schemas-microsoft-com:vml" Requires="v">
                <p:oleObj spid="_x0000_s83991" name="Document" r:id="rId5" imgW="3689468" imgH="1103437" progId="Word.Document.8">
                  <p:embed/>
                </p:oleObj>
              </mc:Choice>
              <mc:Fallback>
                <p:oleObj name="Document" r:id="rId5" imgW="3689468" imgH="1103437" progId="Word.Document.8">
                  <p:embed/>
                  <p:pic>
                    <p:nvPicPr>
                      <p:cNvPr id="0" name=""/>
                      <p:cNvPicPr>
                        <a:picLocks noChangeAspect="1" noChangeArrowheads="1"/>
                      </p:cNvPicPr>
                      <p:nvPr/>
                    </p:nvPicPr>
                    <p:blipFill>
                      <a:blip r:embed="rId6"/>
                      <a:srcRect/>
                      <a:stretch>
                        <a:fillRect/>
                      </a:stretch>
                    </p:blipFill>
                    <p:spPr bwMode="auto">
                      <a:xfrm>
                        <a:off x="825500" y="3006874"/>
                        <a:ext cx="7264400" cy="21971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07" name="AutoShape 27"/>
          <p:cNvSpPr>
            <a:spLocks noChangeArrowheads="1"/>
          </p:cNvSpPr>
          <p:nvPr/>
        </p:nvSpPr>
        <p:spPr bwMode="auto">
          <a:xfrm>
            <a:off x="6365875" y="3541861"/>
            <a:ext cx="2346325" cy="963613"/>
          </a:xfrm>
          <a:prstGeom prst="wedgeEllipseCallout">
            <a:avLst>
              <a:gd name="adj1" fmla="val -56157"/>
              <a:gd name="adj2" fmla="val 21662"/>
            </a:avLst>
          </a:prstGeom>
          <a:noFill/>
          <a:ln w="9525" algn="ctr">
            <a:solidFill>
              <a:srgbClr val="000000"/>
            </a:solidFill>
            <a:miter lim="800000"/>
            <a:headEnd/>
            <a:tailEnd/>
          </a:ln>
          <a:effectLst/>
          <a:extLst>
            <a:ext uri="{909E8E84-426E-40DD-AFC4-6F175D3DCCD1}">
              <a14:hiddenFill xmlns:a14="http://schemas.microsoft.com/office/drawing/2010/main">
                <a:solidFill>
                  <a:srgbClr val="6600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zh-CN" altLang="en-US" sz="2000" dirty="0">
                <a:solidFill>
                  <a:srgbClr val="000000"/>
                </a:solidFill>
                <a:latin typeface="Times New Roman" panose="02020603050405020304" pitchFamily="18" charset="0"/>
              </a:rPr>
              <a:t>以原点为中心</a:t>
            </a:r>
          </a:p>
          <a:p>
            <a:pPr algn="ctr"/>
            <a:r>
              <a:rPr lang="zh-CN" altLang="en-US" sz="2000" dirty="0">
                <a:solidFill>
                  <a:srgbClr val="000000"/>
                </a:solidFill>
                <a:latin typeface="Times New Roman" panose="02020603050405020304" pitchFamily="18" charset="0"/>
              </a:rPr>
              <a:t>的超立方体 </a:t>
            </a:r>
          </a:p>
        </p:txBody>
      </p:sp>
      <p:sp>
        <p:nvSpPr>
          <p:cNvPr id="174108" name="Rectangle 28"/>
          <p:cNvSpPr>
            <a:spLocks noChangeArrowheads="1"/>
          </p:cNvSpPr>
          <p:nvPr/>
        </p:nvSpPr>
        <p:spPr bwMode="auto">
          <a:xfrm>
            <a:off x="754063" y="4981576"/>
            <a:ext cx="6641860" cy="463846"/>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dirty="0" smtClean="0">
                <a:solidFill>
                  <a:srgbClr val="000000"/>
                </a:solidFill>
                <a:latin typeface="Times New Roman" panose="02020603050405020304" pitchFamily="18" charset="0"/>
              </a:rPr>
              <a:t>当</a:t>
            </a:r>
            <a:r>
              <a:rPr lang="en-US" altLang="zh-CN" sz="2400" b="1" i="1" dirty="0">
                <a:solidFill>
                  <a:srgbClr val="000000"/>
                </a:solidFill>
                <a:latin typeface="Times New Roman" panose="02020603050405020304" pitchFamily="18" charset="0"/>
              </a:rPr>
              <a:t>X</a:t>
            </a:r>
            <a:r>
              <a:rPr lang="en-US" altLang="zh-CN" sz="2400" i="1" baseline="-25000" dirty="0">
                <a:solidFill>
                  <a:srgbClr val="000000"/>
                </a:solidFill>
                <a:latin typeface="Times New Roman" panose="02020603050405020304" pitchFamily="18" charset="0"/>
              </a:rPr>
              <a:t>i </a:t>
            </a:r>
            <a:r>
              <a:rPr lang="zh-CN" altLang="en-US" sz="2400" dirty="0" smtClean="0">
                <a:solidFill>
                  <a:srgbClr val="000000"/>
                </a:solidFill>
                <a:latin typeface="Times New Roman" panose="02020603050405020304" pitchFamily="18" charset="0"/>
              </a:rPr>
              <a:t>落入以</a:t>
            </a:r>
            <a:r>
              <a:rPr lang="en-US" altLang="zh-CN" sz="2400" b="1" i="1" dirty="0">
                <a:solidFill>
                  <a:srgbClr val="000000"/>
                </a:solidFill>
                <a:latin typeface="Times New Roman" panose="02020603050405020304" pitchFamily="18" charset="0"/>
              </a:rPr>
              <a:t>X</a:t>
            </a:r>
            <a:r>
              <a:rPr lang="zh-CN" altLang="en-US" sz="2400" dirty="0" smtClean="0">
                <a:solidFill>
                  <a:srgbClr val="000000"/>
                </a:solidFill>
                <a:latin typeface="Times New Roman" panose="02020603050405020304" pitchFamily="18" charset="0"/>
              </a:rPr>
              <a:t>为</a:t>
            </a:r>
            <a:r>
              <a:rPr lang="zh-CN" altLang="en-US" sz="2400" dirty="0">
                <a:solidFill>
                  <a:srgbClr val="000000"/>
                </a:solidFill>
                <a:latin typeface="Times New Roman" panose="02020603050405020304" pitchFamily="18" charset="0"/>
              </a:rPr>
              <a:t>中心，体积为</a:t>
            </a:r>
            <a:r>
              <a:rPr lang="en-US" altLang="zh-CN" sz="2400" i="1" dirty="0">
                <a:solidFill>
                  <a:srgbClr val="000000"/>
                </a:solidFill>
                <a:latin typeface="Times New Roman" panose="02020603050405020304" pitchFamily="18" charset="0"/>
              </a:rPr>
              <a:t>V</a:t>
            </a:r>
            <a:r>
              <a:rPr lang="en-US" altLang="zh-CN" sz="2400" i="1" baseline="-25000" dirty="0">
                <a:solidFill>
                  <a:srgbClr val="000000"/>
                </a:solidFill>
                <a:latin typeface="Times New Roman" panose="02020603050405020304" pitchFamily="18" charset="0"/>
              </a:rPr>
              <a:t>N</a:t>
            </a:r>
            <a:r>
              <a:rPr lang="zh-CN" altLang="en-US" sz="2400" dirty="0">
                <a:solidFill>
                  <a:srgbClr val="000000"/>
                </a:solidFill>
                <a:latin typeface="Times New Roman" panose="02020603050405020304" pitchFamily="18" charset="0"/>
              </a:rPr>
              <a:t>的超立方体时： </a:t>
            </a:r>
          </a:p>
        </p:txBody>
      </p:sp>
      <p:graphicFrame>
        <p:nvGraphicFramePr>
          <p:cNvPr id="174110" name="Object 30"/>
          <p:cNvGraphicFramePr>
            <a:graphicFrameLocks noChangeAspect="1"/>
          </p:cNvGraphicFramePr>
          <p:nvPr>
            <p:extLst>
              <p:ext uri="{D42A27DB-BD31-4B8C-83A1-F6EECF244321}">
                <p14:modId xmlns:p14="http://schemas.microsoft.com/office/powerpoint/2010/main" val="1040306012"/>
              </p:ext>
            </p:extLst>
          </p:nvPr>
        </p:nvGraphicFramePr>
        <p:xfrm>
          <a:off x="2819400" y="5446861"/>
          <a:ext cx="2436813" cy="457200"/>
        </p:xfrm>
        <a:graphic>
          <a:graphicData uri="http://schemas.openxmlformats.org/presentationml/2006/ole">
            <mc:AlternateContent xmlns:mc="http://schemas.openxmlformats.org/markup-compatibility/2006">
              <mc:Choice xmlns:v="urn:schemas-microsoft-com:vml" Requires="v">
                <p:oleObj spid="_x0000_s83992" name="Equation" r:id="rId7" imgW="1218960" imgH="228600" progId="Equation.DSMT4">
                  <p:embed/>
                </p:oleObj>
              </mc:Choice>
              <mc:Fallback>
                <p:oleObj name="Equation" r:id="rId7" imgW="1218960" imgH="228600" progId="Equation.DSMT4">
                  <p:embed/>
                  <p:pic>
                    <p:nvPicPr>
                      <p:cNvPr id="0" name=""/>
                      <p:cNvPicPr>
                        <a:picLocks noChangeAspect="1" noChangeArrowheads="1"/>
                      </p:cNvPicPr>
                      <p:nvPr/>
                    </p:nvPicPr>
                    <p:blipFill>
                      <a:blip r:embed="rId8"/>
                      <a:srcRect/>
                      <a:stretch>
                        <a:fillRect/>
                      </a:stretch>
                    </p:blipFill>
                    <p:spPr bwMode="auto">
                      <a:xfrm>
                        <a:off x="2819400" y="5446861"/>
                        <a:ext cx="243681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09" name="Object 29"/>
          <p:cNvGraphicFramePr>
            <a:graphicFrameLocks noChangeAspect="1"/>
          </p:cNvGraphicFramePr>
          <p:nvPr>
            <p:extLst>
              <p:ext uri="{D42A27DB-BD31-4B8C-83A1-F6EECF244321}">
                <p14:modId xmlns:p14="http://schemas.microsoft.com/office/powerpoint/2010/main" val="2421968119"/>
              </p:ext>
            </p:extLst>
          </p:nvPr>
        </p:nvGraphicFramePr>
        <p:xfrm>
          <a:off x="2806055" y="5996136"/>
          <a:ext cx="2486025" cy="457200"/>
        </p:xfrm>
        <a:graphic>
          <a:graphicData uri="http://schemas.openxmlformats.org/presentationml/2006/ole">
            <mc:AlternateContent xmlns:mc="http://schemas.openxmlformats.org/markup-compatibility/2006">
              <mc:Choice xmlns:v="urn:schemas-microsoft-com:vml" Requires="v">
                <p:oleObj spid="_x0000_s83993" name="Equation" r:id="rId9" imgW="1244520" imgH="228600" progId="Equation.DSMT4">
                  <p:embed/>
                </p:oleObj>
              </mc:Choice>
              <mc:Fallback>
                <p:oleObj name="Equation" r:id="rId9" imgW="1244520" imgH="228600" progId="Equation.DSMT4">
                  <p:embed/>
                  <p:pic>
                    <p:nvPicPr>
                      <p:cNvPr id="0" name=""/>
                      <p:cNvPicPr>
                        <a:picLocks noChangeAspect="1" noChangeArrowheads="1"/>
                      </p:cNvPicPr>
                      <p:nvPr/>
                    </p:nvPicPr>
                    <p:blipFill>
                      <a:blip r:embed="rId10"/>
                      <a:srcRect/>
                      <a:stretch>
                        <a:fillRect/>
                      </a:stretch>
                    </p:blipFill>
                    <p:spPr bwMode="auto">
                      <a:xfrm>
                        <a:off x="2806055" y="5996136"/>
                        <a:ext cx="24860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12" name="Rectangle 32"/>
          <p:cNvSpPr>
            <a:spLocks noChangeArrowheads="1"/>
          </p:cNvSpPr>
          <p:nvPr/>
        </p:nvSpPr>
        <p:spPr bwMode="auto">
          <a:xfrm>
            <a:off x="812800" y="5889774"/>
            <a:ext cx="7905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cs typeface="Times New Roman" panose="02020603050405020304" pitchFamily="18" charset="0"/>
              </a:rPr>
              <a:t>否则</a:t>
            </a:r>
            <a:endParaRPr lang="zh-CN" altLang="en-US" sz="2400">
              <a:solidFill>
                <a:srgbClr val="000000"/>
              </a:solidFill>
              <a:latin typeface="Arial" panose="020B0604020202020204" pitchFamily="34" charset="0"/>
            </a:endParaRPr>
          </a:p>
        </p:txBody>
      </p:sp>
    </p:spTree>
    <p:extLst>
      <p:ext uri="{BB962C8B-B14F-4D97-AF65-F5344CB8AC3E}">
        <p14:creationId xmlns:p14="http://schemas.microsoft.com/office/powerpoint/2010/main" val="13206351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74106"/>
                                        </p:tgtEl>
                                        <p:attrNameLst>
                                          <p:attrName>style.visibility</p:attrName>
                                        </p:attrNameLst>
                                      </p:cBhvr>
                                      <p:to>
                                        <p:strVal val="visible"/>
                                      </p:to>
                                    </p:set>
                                    <p:animEffect transition="in" filter="fade">
                                      <p:cBhvr>
                                        <p:cTn id="7" dur="500"/>
                                        <p:tgtEl>
                                          <p:spTgt spid="1741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4107"/>
                                        </p:tgtEl>
                                        <p:attrNameLst>
                                          <p:attrName>style.visibility</p:attrName>
                                        </p:attrNameLst>
                                      </p:cBhvr>
                                      <p:to>
                                        <p:strVal val="visible"/>
                                      </p:to>
                                    </p:set>
                                    <p:animEffect transition="in" filter="fade">
                                      <p:cBhvr>
                                        <p:cTn id="12" dur="500"/>
                                        <p:tgtEl>
                                          <p:spTgt spid="1741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4108"/>
                                        </p:tgtEl>
                                        <p:attrNameLst>
                                          <p:attrName>style.visibility</p:attrName>
                                        </p:attrNameLst>
                                      </p:cBhvr>
                                      <p:to>
                                        <p:strVal val="visible"/>
                                      </p:to>
                                    </p:set>
                                    <p:animEffect transition="in" filter="fade">
                                      <p:cBhvr>
                                        <p:cTn id="17" dur="500"/>
                                        <p:tgtEl>
                                          <p:spTgt spid="174108"/>
                                        </p:tgtEl>
                                      </p:cBhvr>
                                    </p:animEffect>
                                  </p:childTnLst>
                                </p:cTn>
                              </p:par>
                              <p:par>
                                <p:cTn id="18" presetID="10" presetClass="entr" presetSubtype="0" fill="hold" nodeType="withEffect">
                                  <p:stCondLst>
                                    <p:cond delay="0"/>
                                  </p:stCondLst>
                                  <p:childTnLst>
                                    <p:set>
                                      <p:cBhvr>
                                        <p:cTn id="19" dur="1" fill="hold">
                                          <p:stCondLst>
                                            <p:cond delay="0"/>
                                          </p:stCondLst>
                                        </p:cTn>
                                        <p:tgtEl>
                                          <p:spTgt spid="174110"/>
                                        </p:tgtEl>
                                        <p:attrNameLst>
                                          <p:attrName>style.visibility</p:attrName>
                                        </p:attrNameLst>
                                      </p:cBhvr>
                                      <p:to>
                                        <p:strVal val="visible"/>
                                      </p:to>
                                    </p:set>
                                    <p:animEffect transition="in" filter="fade">
                                      <p:cBhvr>
                                        <p:cTn id="20" dur="500"/>
                                        <p:tgtEl>
                                          <p:spTgt spid="174110"/>
                                        </p:tgtEl>
                                      </p:cBhvr>
                                    </p:animEffect>
                                  </p:childTnLst>
                                </p:cTn>
                              </p:par>
                              <p:par>
                                <p:cTn id="21" presetID="10" presetClass="entr" presetSubtype="0" fill="hold" nodeType="withEffect">
                                  <p:stCondLst>
                                    <p:cond delay="0"/>
                                  </p:stCondLst>
                                  <p:childTnLst>
                                    <p:set>
                                      <p:cBhvr>
                                        <p:cTn id="22" dur="1" fill="hold">
                                          <p:stCondLst>
                                            <p:cond delay="0"/>
                                          </p:stCondLst>
                                        </p:cTn>
                                        <p:tgtEl>
                                          <p:spTgt spid="174109"/>
                                        </p:tgtEl>
                                        <p:attrNameLst>
                                          <p:attrName>style.visibility</p:attrName>
                                        </p:attrNameLst>
                                      </p:cBhvr>
                                      <p:to>
                                        <p:strVal val="visible"/>
                                      </p:to>
                                    </p:set>
                                    <p:animEffect transition="in" filter="fade">
                                      <p:cBhvr>
                                        <p:cTn id="23" dur="500"/>
                                        <p:tgtEl>
                                          <p:spTgt spid="17410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74112"/>
                                        </p:tgtEl>
                                        <p:attrNameLst>
                                          <p:attrName>style.visibility</p:attrName>
                                        </p:attrNameLst>
                                      </p:cBhvr>
                                      <p:to>
                                        <p:strVal val="visible"/>
                                      </p:to>
                                    </p:set>
                                    <p:animEffect transition="in" filter="fade">
                                      <p:cBhvr>
                                        <p:cTn id="26" dur="500"/>
                                        <p:tgtEl>
                                          <p:spTgt spid="174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7" grpId="0" animBg="1"/>
      <p:bldP spid="174108" grpId="0"/>
      <p:bldP spid="174112"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2" name="Rectangle 6"/>
          <p:cNvSpPr>
            <a:spLocks noChangeArrowheads="1"/>
          </p:cNvSpPr>
          <p:nvPr/>
        </p:nvSpPr>
        <p:spPr bwMode="auto">
          <a:xfrm>
            <a:off x="439738" y="366565"/>
            <a:ext cx="6497589" cy="463846"/>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dirty="0" smtClean="0">
                <a:solidFill>
                  <a:srgbClr val="000000"/>
                </a:solidFill>
                <a:latin typeface="Times New Roman" panose="02020603050405020304" pitchFamily="18" charset="0"/>
              </a:rPr>
              <a:t>落入以</a:t>
            </a:r>
            <a:r>
              <a:rPr lang="en-US" altLang="zh-CN" sz="2400" b="1" i="1" dirty="0" smtClean="0">
                <a:solidFill>
                  <a:srgbClr val="000000"/>
                </a:solidFill>
                <a:latin typeface="Times New Roman" panose="02020603050405020304" pitchFamily="18" charset="0"/>
              </a:rPr>
              <a:t>X</a:t>
            </a:r>
            <a:r>
              <a:rPr lang="zh-CN" altLang="en-US" sz="2400" dirty="0" smtClean="0">
                <a:solidFill>
                  <a:srgbClr val="000000"/>
                </a:solidFill>
                <a:latin typeface="Times New Roman" panose="02020603050405020304" pitchFamily="18" charset="0"/>
              </a:rPr>
              <a:t>为中心的超</a:t>
            </a:r>
            <a:r>
              <a:rPr lang="zh-CN" altLang="en-US" sz="2400" dirty="0">
                <a:solidFill>
                  <a:srgbClr val="000000"/>
                </a:solidFill>
                <a:latin typeface="Times New Roman" panose="02020603050405020304" pitchFamily="18" charset="0"/>
              </a:rPr>
              <a:t>立方体内的</a:t>
            </a:r>
            <a:r>
              <a:rPr lang="zh-CN" altLang="en-US" sz="2400" dirty="0" smtClean="0">
                <a:solidFill>
                  <a:srgbClr val="000000"/>
                </a:solidFill>
                <a:latin typeface="Times New Roman" panose="02020603050405020304" pitchFamily="18" charset="0"/>
              </a:rPr>
              <a:t>样本</a:t>
            </a:r>
            <a:r>
              <a:rPr lang="en-US" altLang="zh-CN" sz="2400" b="1" i="1" dirty="0" smtClean="0">
                <a:solidFill>
                  <a:srgbClr val="000000"/>
                </a:solidFill>
                <a:latin typeface="Times New Roman" panose="02020603050405020304" pitchFamily="18" charset="0"/>
              </a:rPr>
              <a:t>X</a:t>
            </a:r>
            <a:r>
              <a:rPr lang="en-US" altLang="zh-CN" sz="2400" i="1" baseline="-25000" dirty="0" smtClean="0">
                <a:solidFill>
                  <a:srgbClr val="000000"/>
                </a:solidFill>
                <a:latin typeface="Times New Roman" panose="02020603050405020304" pitchFamily="18" charset="0"/>
              </a:rPr>
              <a:t>i</a:t>
            </a:r>
            <a:r>
              <a:rPr lang="zh-CN" altLang="en-US" sz="2400" dirty="0">
                <a:solidFill>
                  <a:srgbClr val="000000"/>
                </a:solidFill>
                <a:latin typeface="Times New Roman" panose="02020603050405020304" pitchFamily="18" charset="0"/>
              </a:rPr>
              <a:t>的</a:t>
            </a:r>
            <a:r>
              <a:rPr lang="zh-CN" altLang="en-US" sz="2400" dirty="0" smtClean="0">
                <a:solidFill>
                  <a:srgbClr val="000000"/>
                </a:solidFill>
                <a:latin typeface="Times New Roman" panose="02020603050405020304" pitchFamily="18" charset="0"/>
              </a:rPr>
              <a:t>个数为</a:t>
            </a:r>
            <a:endParaRPr lang="zh-CN" altLang="en-US" sz="2400" dirty="0">
              <a:solidFill>
                <a:srgbClr val="000000"/>
              </a:solidFill>
              <a:latin typeface="Times New Roman" panose="02020603050405020304" pitchFamily="18" charset="0"/>
            </a:endParaRPr>
          </a:p>
        </p:txBody>
      </p:sp>
      <p:sp>
        <p:nvSpPr>
          <p:cNvPr id="101384" name="Rectangle 8"/>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endParaRPr lang="zh-CN" altLang="en-US" sz="2400">
              <a:solidFill>
                <a:srgbClr val="000000"/>
              </a:solidFill>
              <a:latin typeface="Times New Roman" panose="02020603050405020304" pitchFamily="18" charset="0"/>
            </a:endParaRPr>
          </a:p>
        </p:txBody>
      </p:sp>
      <p:graphicFrame>
        <p:nvGraphicFramePr>
          <p:cNvPr id="101383" name="Object 7"/>
          <p:cNvGraphicFramePr>
            <a:graphicFrameLocks noChangeAspect="1"/>
          </p:cNvGraphicFramePr>
          <p:nvPr>
            <p:extLst/>
          </p:nvPr>
        </p:nvGraphicFramePr>
        <p:xfrm>
          <a:off x="3155950" y="920750"/>
          <a:ext cx="2552700" cy="960438"/>
        </p:xfrm>
        <a:graphic>
          <a:graphicData uri="http://schemas.openxmlformats.org/presentationml/2006/ole">
            <mc:AlternateContent xmlns:mc="http://schemas.openxmlformats.org/markup-compatibility/2006">
              <mc:Choice xmlns:v="urn:schemas-microsoft-com:vml" Requires="v">
                <p:oleObj spid="_x0000_s85019" name="Equation" r:id="rId3" imgW="1244520" imgH="482400" progId="Equation.DSMT4">
                  <p:embed/>
                </p:oleObj>
              </mc:Choice>
              <mc:Fallback>
                <p:oleObj name="Equation" r:id="rId3" imgW="1244520" imgH="482400" progId="Equation.DSMT4">
                  <p:embed/>
                  <p:pic>
                    <p:nvPicPr>
                      <p:cNvPr id="0" name=""/>
                      <p:cNvPicPr>
                        <a:picLocks noChangeAspect="1" noChangeArrowheads="1"/>
                      </p:cNvPicPr>
                      <p:nvPr/>
                    </p:nvPicPr>
                    <p:blipFill>
                      <a:blip r:embed="rId4"/>
                      <a:srcRect/>
                      <a:stretch>
                        <a:fillRect/>
                      </a:stretch>
                    </p:blipFill>
                    <p:spPr bwMode="auto">
                      <a:xfrm>
                        <a:off x="3155950" y="920750"/>
                        <a:ext cx="2552700" cy="960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1385" name="Rectangle 9"/>
          <p:cNvSpPr>
            <a:spLocks noChangeArrowheads="1"/>
          </p:cNvSpPr>
          <p:nvPr/>
        </p:nvSpPr>
        <p:spPr bwMode="auto">
          <a:xfrm>
            <a:off x="6878638" y="1066800"/>
            <a:ext cx="14255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a:t>
            </a:r>
            <a:r>
              <a:rPr lang="en-US" altLang="zh-CN" sz="2400">
                <a:solidFill>
                  <a:srgbClr val="000000"/>
                </a:solidFill>
                <a:latin typeface="Times New Roman" panose="02020603050405020304" pitchFamily="18" charset="0"/>
              </a:rPr>
              <a:t>4-95</a:t>
            </a:r>
            <a:r>
              <a:rPr lang="zh-CN" altLang="en-US" sz="2400">
                <a:solidFill>
                  <a:srgbClr val="000000"/>
                </a:solidFill>
                <a:latin typeface="Times New Roman" panose="02020603050405020304" pitchFamily="18" charset="0"/>
              </a:rPr>
              <a:t>） </a:t>
            </a:r>
          </a:p>
        </p:txBody>
      </p:sp>
      <p:sp>
        <p:nvSpPr>
          <p:cNvPr id="101387" name="Rectangle 11"/>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endParaRPr lang="zh-CN" altLang="en-US" sz="2400">
              <a:solidFill>
                <a:srgbClr val="000000"/>
              </a:solidFill>
              <a:latin typeface="Times New Roman" panose="02020603050405020304" pitchFamily="18" charset="0"/>
            </a:endParaRPr>
          </a:p>
        </p:txBody>
      </p:sp>
      <p:grpSp>
        <p:nvGrpSpPr>
          <p:cNvPr id="101389" name="Group 13"/>
          <p:cNvGrpSpPr>
            <a:grpSpLocks/>
          </p:cNvGrpSpPr>
          <p:nvPr/>
        </p:nvGrpSpPr>
        <p:grpSpPr bwMode="auto">
          <a:xfrm>
            <a:off x="301625" y="1782763"/>
            <a:ext cx="3468688" cy="885825"/>
            <a:chOff x="355" y="1278"/>
            <a:chExt cx="2185" cy="558"/>
          </a:xfrm>
        </p:grpSpPr>
        <p:sp>
          <p:nvSpPr>
            <p:cNvPr id="101388" name="Text Box 12"/>
            <p:cNvSpPr txBox="1">
              <a:spLocks noChangeArrowheads="1"/>
            </p:cNvSpPr>
            <p:nvPr/>
          </p:nvSpPr>
          <p:spPr bwMode="auto">
            <a:xfrm>
              <a:off x="355" y="1403"/>
              <a:ext cx="2185" cy="288"/>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nchorCtr="1">
              <a:spAutoFit/>
            </a:bodyPr>
            <a:lstStyle/>
            <a:p>
              <a:pPr>
                <a:spcBef>
                  <a:spcPct val="50000"/>
                </a:spcBef>
              </a:pPr>
              <a:r>
                <a:rPr lang="zh-CN" altLang="en-US" sz="2400">
                  <a:solidFill>
                    <a:srgbClr val="000000"/>
                  </a:solidFill>
                  <a:latin typeface="Times New Roman" panose="02020603050405020304" pitchFamily="18" charset="0"/>
                </a:rPr>
                <a:t>代入                           得</a:t>
              </a:r>
            </a:p>
          </p:txBody>
        </p:sp>
        <p:graphicFrame>
          <p:nvGraphicFramePr>
            <p:cNvPr id="101386" name="Object 10"/>
            <p:cNvGraphicFramePr>
              <a:graphicFrameLocks noChangeAspect="1"/>
            </p:cNvGraphicFramePr>
            <p:nvPr/>
          </p:nvGraphicFramePr>
          <p:xfrm>
            <a:off x="887" y="1278"/>
            <a:ext cx="1294" cy="558"/>
          </p:xfrm>
          <a:graphic>
            <a:graphicData uri="http://schemas.openxmlformats.org/presentationml/2006/ole">
              <mc:AlternateContent xmlns:mc="http://schemas.openxmlformats.org/markup-compatibility/2006">
                <mc:Choice xmlns:v="urn:schemas-microsoft-com:vml" Requires="v">
                  <p:oleObj spid="_x0000_s85020" name="公式" r:id="rId5" imgW="1040948" imgH="444307" progId="Equation.3">
                    <p:embed/>
                  </p:oleObj>
                </mc:Choice>
                <mc:Fallback>
                  <p:oleObj name="公式" r:id="rId5" imgW="1040948" imgH="44430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7" y="1278"/>
                          <a:ext cx="1294" cy="5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1391"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endParaRPr lang="zh-CN" altLang="en-US" sz="2400">
              <a:solidFill>
                <a:srgbClr val="000000"/>
              </a:solidFill>
              <a:latin typeface="Times New Roman" panose="02020603050405020304" pitchFamily="18" charset="0"/>
            </a:endParaRPr>
          </a:p>
        </p:txBody>
      </p:sp>
      <p:graphicFrame>
        <p:nvGraphicFramePr>
          <p:cNvPr id="101390" name="Object 14"/>
          <p:cNvGraphicFramePr>
            <a:graphicFrameLocks noChangeAspect="1"/>
          </p:cNvGraphicFramePr>
          <p:nvPr>
            <p:extLst/>
          </p:nvPr>
        </p:nvGraphicFramePr>
        <p:xfrm>
          <a:off x="2589213" y="2692400"/>
          <a:ext cx="3743325" cy="960438"/>
        </p:xfrm>
        <a:graphic>
          <a:graphicData uri="http://schemas.openxmlformats.org/presentationml/2006/ole">
            <mc:AlternateContent xmlns:mc="http://schemas.openxmlformats.org/markup-compatibility/2006">
              <mc:Choice xmlns:v="urn:schemas-microsoft-com:vml" Requires="v">
                <p:oleObj spid="_x0000_s85021" name="Equation" r:id="rId7" imgW="1892160" imgH="482400" progId="Equation.DSMT4">
                  <p:embed/>
                </p:oleObj>
              </mc:Choice>
              <mc:Fallback>
                <p:oleObj name="Equation" r:id="rId7" imgW="1892160" imgH="482400" progId="Equation.DSMT4">
                  <p:embed/>
                  <p:pic>
                    <p:nvPicPr>
                      <p:cNvPr id="0" name=""/>
                      <p:cNvPicPr>
                        <a:picLocks noChangeAspect="1" noChangeArrowheads="1"/>
                      </p:cNvPicPr>
                      <p:nvPr/>
                    </p:nvPicPr>
                    <p:blipFill>
                      <a:blip r:embed="rId8"/>
                      <a:srcRect/>
                      <a:stretch>
                        <a:fillRect/>
                      </a:stretch>
                    </p:blipFill>
                    <p:spPr bwMode="auto">
                      <a:xfrm>
                        <a:off x="2589213" y="2692400"/>
                        <a:ext cx="3743325" cy="960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1392" name="Rectangle 16"/>
          <p:cNvSpPr>
            <a:spLocks noChangeArrowheads="1"/>
          </p:cNvSpPr>
          <p:nvPr/>
        </p:nvSpPr>
        <p:spPr bwMode="auto">
          <a:xfrm>
            <a:off x="4646613" y="3694113"/>
            <a:ext cx="3600450"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400">
                <a:solidFill>
                  <a:srgbClr val="000000"/>
                </a:solidFill>
                <a:latin typeface="Times New Roman" panose="02020603050405020304" pitchFamily="18" charset="0"/>
              </a:rPr>
              <a:t>—— Parzen</a:t>
            </a:r>
            <a:r>
              <a:rPr lang="zh-CN" altLang="en-US" sz="2400">
                <a:solidFill>
                  <a:srgbClr val="000000"/>
                </a:solidFill>
                <a:latin typeface="Times New Roman" panose="02020603050405020304" pitchFamily="18" charset="0"/>
              </a:rPr>
              <a:t>窗法基本公式 </a:t>
            </a:r>
          </a:p>
        </p:txBody>
      </p:sp>
      <p:sp>
        <p:nvSpPr>
          <p:cNvPr id="101393" name="Rectangle 17"/>
          <p:cNvSpPr>
            <a:spLocks noChangeArrowheads="1"/>
          </p:cNvSpPr>
          <p:nvPr/>
        </p:nvSpPr>
        <p:spPr bwMode="auto">
          <a:xfrm>
            <a:off x="377825" y="3981471"/>
            <a:ext cx="8442325" cy="1479509"/>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nSpc>
                <a:spcPct val="125000"/>
              </a:lnSpc>
            </a:pPr>
            <a:r>
              <a:rPr lang="zh-CN" altLang="en-US" sz="2400" b="1" dirty="0">
                <a:solidFill>
                  <a:srgbClr val="FF0000"/>
                </a:solidFill>
                <a:latin typeface="Times New Roman" panose="02020603050405020304" pitchFamily="18" charset="0"/>
              </a:rPr>
              <a:t>实质：</a:t>
            </a:r>
          </a:p>
          <a:p>
            <a:pPr>
              <a:lnSpc>
                <a:spcPct val="125000"/>
              </a:lnSpc>
            </a:pPr>
            <a:r>
              <a:rPr lang="zh-CN" altLang="en-US" sz="2400" dirty="0">
                <a:solidFill>
                  <a:srgbClr val="990000"/>
                </a:solidFill>
                <a:latin typeface="Times New Roman" panose="02020603050405020304" pitchFamily="18" charset="0"/>
              </a:rPr>
              <a:t>        窗函数的作用</a:t>
            </a:r>
            <a:r>
              <a:rPr lang="zh-CN" altLang="en-US" sz="2400" dirty="0" smtClean="0">
                <a:solidFill>
                  <a:srgbClr val="990000"/>
                </a:solidFill>
                <a:latin typeface="Times New Roman" panose="02020603050405020304" pitchFamily="18" charset="0"/>
              </a:rPr>
              <a:t>是平滑，样本</a:t>
            </a:r>
            <a:r>
              <a:rPr lang="en-US" altLang="zh-CN" sz="2400" b="1" i="1" dirty="0">
                <a:solidFill>
                  <a:srgbClr val="C00000"/>
                </a:solidFill>
                <a:latin typeface="Times New Roman" panose="02020603050405020304" pitchFamily="18" charset="0"/>
              </a:rPr>
              <a:t>X</a:t>
            </a:r>
            <a:r>
              <a:rPr lang="en-US" altLang="zh-CN" sz="2400" i="1" baseline="-25000" dirty="0">
                <a:solidFill>
                  <a:srgbClr val="C00000"/>
                </a:solidFill>
                <a:latin typeface="Times New Roman" panose="02020603050405020304" pitchFamily="18" charset="0"/>
              </a:rPr>
              <a:t>i</a:t>
            </a:r>
            <a:r>
              <a:rPr lang="zh-CN" altLang="en-US" sz="2400" dirty="0" smtClean="0">
                <a:solidFill>
                  <a:srgbClr val="990000"/>
                </a:solidFill>
                <a:latin typeface="Times New Roman" panose="02020603050405020304" pitchFamily="18" charset="0"/>
              </a:rPr>
              <a:t>对</a:t>
            </a:r>
            <a:r>
              <a:rPr lang="en-US" altLang="zh-CN" sz="2400" b="1" i="1" dirty="0" smtClean="0">
                <a:solidFill>
                  <a:srgbClr val="990000"/>
                </a:solidFill>
                <a:latin typeface="Times New Roman" panose="02020603050405020304" pitchFamily="18" charset="0"/>
              </a:rPr>
              <a:t>X</a:t>
            </a:r>
            <a:r>
              <a:rPr lang="zh-CN" altLang="en-US" sz="2400" dirty="0" smtClean="0">
                <a:solidFill>
                  <a:srgbClr val="990000"/>
                </a:solidFill>
                <a:latin typeface="Times New Roman" panose="02020603050405020304" pitchFamily="18" charset="0"/>
              </a:rPr>
              <a:t>处的密度的估计</a:t>
            </a:r>
            <a:r>
              <a:rPr lang="zh-CN" altLang="en-US" sz="2400" dirty="0">
                <a:solidFill>
                  <a:srgbClr val="990000"/>
                </a:solidFill>
                <a:latin typeface="Times New Roman" panose="02020603050405020304" pitchFamily="18" charset="0"/>
              </a:rPr>
              <a:t>所起的</a:t>
            </a:r>
            <a:r>
              <a:rPr lang="zh-CN" altLang="en-US" sz="2400" dirty="0" smtClean="0">
                <a:solidFill>
                  <a:srgbClr val="990000"/>
                </a:solidFill>
                <a:latin typeface="Times New Roman" panose="02020603050405020304" pitchFamily="18" charset="0"/>
              </a:rPr>
              <a:t>作用，取决于它（</a:t>
            </a:r>
            <a:r>
              <a:rPr lang="en-US" altLang="zh-CN" sz="2400" b="1" i="1" dirty="0">
                <a:solidFill>
                  <a:srgbClr val="C00000"/>
                </a:solidFill>
                <a:latin typeface="Times New Roman" panose="02020603050405020304" pitchFamily="18" charset="0"/>
              </a:rPr>
              <a:t> X</a:t>
            </a:r>
            <a:r>
              <a:rPr lang="en-US" altLang="zh-CN" sz="2400" i="1" baseline="-25000" dirty="0">
                <a:solidFill>
                  <a:srgbClr val="C00000"/>
                </a:solidFill>
                <a:latin typeface="Times New Roman" panose="02020603050405020304" pitchFamily="18" charset="0"/>
              </a:rPr>
              <a:t>i </a:t>
            </a:r>
            <a:r>
              <a:rPr lang="zh-CN" altLang="en-US" sz="2400" dirty="0" smtClean="0">
                <a:solidFill>
                  <a:srgbClr val="990000"/>
                </a:solidFill>
                <a:latin typeface="Times New Roman" panose="02020603050405020304" pitchFamily="18" charset="0"/>
              </a:rPr>
              <a:t>）到</a:t>
            </a:r>
            <a:r>
              <a:rPr lang="en-US" altLang="zh-CN" sz="2400" b="1" i="1" dirty="0">
                <a:solidFill>
                  <a:srgbClr val="990000"/>
                </a:solidFill>
                <a:latin typeface="Times New Roman" panose="02020603050405020304" pitchFamily="18" charset="0"/>
              </a:rPr>
              <a:t>X</a:t>
            </a:r>
            <a:r>
              <a:rPr lang="zh-CN" altLang="en-US" sz="2400" dirty="0">
                <a:solidFill>
                  <a:srgbClr val="990000"/>
                </a:solidFill>
                <a:latin typeface="Times New Roman" panose="02020603050405020304" pitchFamily="18" charset="0"/>
              </a:rPr>
              <a:t>的距离。 </a:t>
            </a:r>
          </a:p>
        </p:txBody>
      </p:sp>
      <p:grpSp>
        <p:nvGrpSpPr>
          <p:cNvPr id="101401" name="Group 25"/>
          <p:cNvGrpSpPr>
            <a:grpSpLocks/>
          </p:cNvGrpSpPr>
          <p:nvPr/>
        </p:nvGrpSpPr>
        <p:grpSpPr bwMode="auto">
          <a:xfrm>
            <a:off x="960438" y="5546725"/>
            <a:ext cx="7067549" cy="466725"/>
            <a:chOff x="340" y="3449"/>
            <a:chExt cx="4452" cy="294"/>
          </a:xfrm>
        </p:grpSpPr>
        <p:sp>
          <p:nvSpPr>
            <p:cNvPr id="101394" name="Rectangle 18"/>
            <p:cNvSpPr>
              <a:spLocks noChangeArrowheads="1"/>
            </p:cNvSpPr>
            <p:nvPr/>
          </p:nvSpPr>
          <p:spPr bwMode="auto">
            <a:xfrm>
              <a:off x="340" y="3449"/>
              <a:ext cx="4452" cy="292"/>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r>
                <a:rPr lang="zh-CN" altLang="en-US" sz="2400" dirty="0" smtClean="0">
                  <a:solidFill>
                    <a:srgbClr val="000000"/>
                  </a:solidFill>
                  <a:latin typeface="Times New Roman" panose="02020603050405020304" pitchFamily="18" charset="0"/>
                </a:rPr>
                <a:t>为使</a:t>
              </a:r>
              <a:r>
                <a:rPr lang="en-US" altLang="zh-CN" sz="2400" dirty="0" smtClean="0">
                  <a:solidFill>
                    <a:srgbClr val="000000"/>
                  </a:solidFill>
                  <a:latin typeface="Times New Roman" panose="02020603050405020304" pitchFamily="18" charset="0"/>
                </a:rPr>
                <a:t>            </a:t>
              </a:r>
              <a:r>
                <a:rPr lang="zh-CN" altLang="en-US" sz="2400" dirty="0" smtClean="0">
                  <a:solidFill>
                    <a:srgbClr val="000000"/>
                  </a:solidFill>
                  <a:latin typeface="Times New Roman" panose="02020603050405020304" pitchFamily="18" charset="0"/>
                </a:rPr>
                <a:t>成为密度函数，       应</a:t>
              </a:r>
              <a:r>
                <a:rPr lang="zh-CN" altLang="en-US" sz="2400" dirty="0">
                  <a:solidFill>
                    <a:srgbClr val="000000"/>
                  </a:solidFill>
                  <a:latin typeface="Times New Roman" panose="02020603050405020304" pitchFamily="18" charset="0"/>
                </a:rPr>
                <a:t>满足的两个条件： </a:t>
              </a:r>
            </a:p>
          </p:txBody>
        </p:sp>
        <p:graphicFrame>
          <p:nvGraphicFramePr>
            <p:cNvPr id="101400" name="Object 24"/>
            <p:cNvGraphicFramePr>
              <a:graphicFrameLocks noChangeAspect="1"/>
            </p:cNvGraphicFramePr>
            <p:nvPr>
              <p:extLst/>
            </p:nvPr>
          </p:nvGraphicFramePr>
          <p:xfrm>
            <a:off x="778" y="3455"/>
            <a:ext cx="612" cy="288"/>
          </p:xfrm>
          <a:graphic>
            <a:graphicData uri="http://schemas.openxmlformats.org/presentationml/2006/ole">
              <mc:AlternateContent xmlns:mc="http://schemas.openxmlformats.org/markup-compatibility/2006">
                <mc:Choice xmlns:v="urn:schemas-microsoft-com:vml" Requires="v">
                  <p:oleObj spid="_x0000_s85022" name="公式" r:id="rId9" imgW="482391" imgH="228501" progId="Equation.3">
                    <p:embed/>
                  </p:oleObj>
                </mc:Choice>
                <mc:Fallback>
                  <p:oleObj name="公式" r:id="rId9" imgW="482391" imgH="22850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8" y="3455"/>
                          <a:ext cx="612"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01402" name="Object 26"/>
          <p:cNvGraphicFramePr>
            <a:graphicFrameLocks noChangeAspect="1"/>
          </p:cNvGraphicFramePr>
          <p:nvPr>
            <p:extLst/>
          </p:nvPr>
        </p:nvGraphicFramePr>
        <p:xfrm>
          <a:off x="1014413" y="6102350"/>
          <a:ext cx="5664200" cy="825500"/>
        </p:xfrm>
        <a:graphic>
          <a:graphicData uri="http://schemas.openxmlformats.org/presentationml/2006/ole">
            <mc:AlternateContent xmlns:mc="http://schemas.openxmlformats.org/markup-compatibility/2006">
              <mc:Choice xmlns:v="urn:schemas-microsoft-com:vml" Requires="v">
                <p:oleObj spid="_x0000_s85023" name="Document" r:id="rId11" imgW="2768912" imgH="403573" progId="Word.Document.8">
                  <p:embed/>
                </p:oleObj>
              </mc:Choice>
              <mc:Fallback>
                <p:oleObj name="Document" r:id="rId11" imgW="2768912" imgH="403573" progId="Word.Document.8">
                  <p:embed/>
                  <p:pic>
                    <p:nvPicPr>
                      <p:cNvPr id="0" name=""/>
                      <p:cNvPicPr>
                        <a:picLocks noChangeAspect="1" noChangeArrowheads="1"/>
                      </p:cNvPicPr>
                      <p:nvPr/>
                    </p:nvPicPr>
                    <p:blipFill>
                      <a:blip r:embed="rId12"/>
                      <a:srcRect/>
                      <a:stretch>
                        <a:fillRect/>
                      </a:stretch>
                    </p:blipFill>
                    <p:spPr bwMode="auto">
                      <a:xfrm>
                        <a:off x="1014413" y="6102350"/>
                        <a:ext cx="5664200" cy="8255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2" name="矩形 1"/>
              <p:cNvSpPr/>
              <p:nvPr/>
            </p:nvSpPr>
            <p:spPr>
              <a:xfrm>
                <a:off x="4437744" y="5534583"/>
                <a:ext cx="92634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sz="2400" i="1">
                              <a:latin typeface="Cambria Math" panose="02040503050406030204" pitchFamily="18" charset="0"/>
                            </a:rPr>
                          </m:ctrlPr>
                        </m:dPr>
                        <m:e>
                          <m:r>
                            <a:rPr lang="zh-CN" altLang="en-US" sz="2400" i="1">
                              <a:latin typeface="Cambria Math" panose="02040503050406030204" pitchFamily="18" charset="0"/>
                            </a:rPr>
                            <m:t>𝜙</m:t>
                          </m:r>
                          <m:r>
                            <a:rPr lang="zh-CN" altLang="en-US" sz="2400" i="0">
                              <a:latin typeface="Cambria Math" panose="02040503050406030204" pitchFamily="18" charset="0"/>
                            </a:rPr>
                            <m:t>(</m:t>
                          </m:r>
                          <m:r>
                            <a:rPr lang="zh-CN" altLang="en-US" sz="2400" i="1">
                              <a:latin typeface="Cambria Math" panose="02040503050406030204" pitchFamily="18" charset="0"/>
                            </a:rPr>
                            <m:t>𝑢</m:t>
                          </m:r>
                        </m:e>
                      </m:d>
                    </m:oMath>
                  </m:oMathPara>
                </a14:m>
                <a:endParaRPr lang="zh-CN" altLang="en-US" sz="2400" dirty="0"/>
              </a:p>
            </p:txBody>
          </p:sp>
        </mc:Choice>
        <mc:Fallback>
          <p:sp>
            <p:nvSpPr>
              <p:cNvPr id="2" name="矩形 1"/>
              <p:cNvSpPr>
                <a:spLocks noRot="1" noChangeAspect="1" noMove="1" noResize="1" noEditPoints="1" noAdjustHandles="1" noChangeArrowheads="1" noChangeShapeType="1" noTextEdit="1"/>
              </p:cNvSpPr>
              <p:nvPr/>
            </p:nvSpPr>
            <p:spPr>
              <a:xfrm>
                <a:off x="4437744" y="5534583"/>
                <a:ext cx="926344" cy="461665"/>
              </a:xfrm>
              <a:prstGeom prst="rect">
                <a:avLst/>
              </a:prstGeom>
              <a:blipFill rotWithShape="0">
                <a:blip r:embed="rId13"/>
                <a:stretch>
                  <a:fillRect t="-127632" r="-74342" b="-1973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988603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1389"/>
                                        </p:tgtEl>
                                        <p:attrNameLst>
                                          <p:attrName>style.visibility</p:attrName>
                                        </p:attrNameLst>
                                      </p:cBhvr>
                                      <p:to>
                                        <p:strVal val="visible"/>
                                      </p:to>
                                    </p:set>
                                    <p:animEffect transition="in" filter="fade">
                                      <p:cBhvr>
                                        <p:cTn id="7" dur="500"/>
                                        <p:tgtEl>
                                          <p:spTgt spid="101389"/>
                                        </p:tgtEl>
                                      </p:cBhvr>
                                    </p:animEffect>
                                  </p:childTnLst>
                                </p:cTn>
                              </p:par>
                              <p:par>
                                <p:cTn id="8" presetID="10" presetClass="entr" presetSubtype="0" fill="hold" nodeType="withEffect">
                                  <p:stCondLst>
                                    <p:cond delay="0"/>
                                  </p:stCondLst>
                                  <p:childTnLst>
                                    <p:set>
                                      <p:cBhvr>
                                        <p:cTn id="9" dur="1" fill="hold">
                                          <p:stCondLst>
                                            <p:cond delay="0"/>
                                          </p:stCondLst>
                                        </p:cTn>
                                        <p:tgtEl>
                                          <p:spTgt spid="101390"/>
                                        </p:tgtEl>
                                        <p:attrNameLst>
                                          <p:attrName>style.visibility</p:attrName>
                                        </p:attrNameLst>
                                      </p:cBhvr>
                                      <p:to>
                                        <p:strVal val="visible"/>
                                      </p:to>
                                    </p:set>
                                    <p:animEffect transition="in" filter="fade">
                                      <p:cBhvr>
                                        <p:cTn id="10" dur="500"/>
                                        <p:tgtEl>
                                          <p:spTgt spid="10139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1392"/>
                                        </p:tgtEl>
                                        <p:attrNameLst>
                                          <p:attrName>style.visibility</p:attrName>
                                        </p:attrNameLst>
                                      </p:cBhvr>
                                      <p:to>
                                        <p:strVal val="visible"/>
                                      </p:to>
                                    </p:set>
                                    <p:animEffect transition="in" filter="fade">
                                      <p:cBhvr>
                                        <p:cTn id="15" dur="500"/>
                                        <p:tgtEl>
                                          <p:spTgt spid="10139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1393"/>
                                        </p:tgtEl>
                                        <p:attrNameLst>
                                          <p:attrName>style.visibility</p:attrName>
                                        </p:attrNameLst>
                                      </p:cBhvr>
                                      <p:to>
                                        <p:strVal val="visible"/>
                                      </p:to>
                                    </p:set>
                                    <p:animEffect transition="in" filter="fade">
                                      <p:cBhvr>
                                        <p:cTn id="20" dur="500"/>
                                        <p:tgtEl>
                                          <p:spTgt spid="10139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nodeType="clickEffect">
                                  <p:stCondLst>
                                    <p:cond delay="0"/>
                                  </p:stCondLst>
                                  <p:childTnLst>
                                    <p:set>
                                      <p:cBhvr>
                                        <p:cTn id="24" dur="1" fill="hold">
                                          <p:stCondLst>
                                            <p:cond delay="0"/>
                                          </p:stCondLst>
                                        </p:cTn>
                                        <p:tgtEl>
                                          <p:spTgt spid="101401"/>
                                        </p:tgtEl>
                                        <p:attrNameLst>
                                          <p:attrName>style.visibility</p:attrName>
                                        </p:attrNameLst>
                                      </p:cBhvr>
                                      <p:to>
                                        <p:strVal val="visible"/>
                                      </p:to>
                                    </p:set>
                                    <p:animEffect transition="in" filter="fade">
                                      <p:cBhvr>
                                        <p:cTn id="25" dur="500"/>
                                        <p:tgtEl>
                                          <p:spTgt spid="101401"/>
                                        </p:tgtEl>
                                      </p:cBhvr>
                                    </p:animEffect>
                                  </p:childTnLst>
                                </p:cTn>
                              </p:par>
                              <p:par>
                                <p:cTn id="26" presetID="10" presetClass="entr" presetSubtype="0" fill="hold" nodeType="withEffect">
                                  <p:stCondLst>
                                    <p:cond delay="0"/>
                                  </p:stCondLst>
                                  <p:childTnLst>
                                    <p:set>
                                      <p:cBhvr>
                                        <p:cTn id="27" dur="1" fill="hold">
                                          <p:stCondLst>
                                            <p:cond delay="0"/>
                                          </p:stCondLst>
                                        </p:cTn>
                                        <p:tgtEl>
                                          <p:spTgt spid="101402"/>
                                        </p:tgtEl>
                                        <p:attrNameLst>
                                          <p:attrName>style.visibility</p:attrName>
                                        </p:attrNameLst>
                                      </p:cBhvr>
                                      <p:to>
                                        <p:strVal val="visible"/>
                                      </p:to>
                                    </p:set>
                                    <p:animEffect transition="in" filter="fade">
                                      <p:cBhvr>
                                        <p:cTn id="28" dur="500"/>
                                        <p:tgtEl>
                                          <p:spTgt spid="101402"/>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92" grpId="0"/>
      <p:bldP spid="101393" grpId="0"/>
      <p:bldP spid="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18" name="Rectangle 14"/>
          <p:cNvSpPr>
            <a:spLocks noChangeArrowheads="1"/>
          </p:cNvSpPr>
          <p:nvPr/>
        </p:nvSpPr>
        <p:spPr bwMode="auto">
          <a:xfrm>
            <a:off x="359867" y="233215"/>
            <a:ext cx="2501304" cy="463846"/>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pPr algn="ctr"/>
            <a:r>
              <a:rPr lang="en-US" altLang="zh-CN" sz="2400" b="1" dirty="0">
                <a:solidFill>
                  <a:srgbClr val="0070C0"/>
                </a:solidFill>
                <a:latin typeface="Times New Roman" panose="02020603050405020304" pitchFamily="18" charset="0"/>
              </a:rPr>
              <a:t>2</a:t>
            </a:r>
            <a:r>
              <a:rPr lang="zh-CN" altLang="en-US" sz="2400" b="1" dirty="0">
                <a:solidFill>
                  <a:srgbClr val="0070C0"/>
                </a:solidFill>
                <a:latin typeface="Times New Roman" panose="02020603050405020304" pitchFamily="18" charset="0"/>
              </a:rPr>
              <a:t>．窗函数的选择</a:t>
            </a:r>
          </a:p>
        </p:txBody>
      </p:sp>
      <p:graphicFrame>
        <p:nvGraphicFramePr>
          <p:cNvPr id="175121" name="Object 17"/>
          <p:cNvGraphicFramePr>
            <a:graphicFrameLocks noChangeAspect="1"/>
          </p:cNvGraphicFramePr>
          <p:nvPr>
            <p:extLst/>
          </p:nvPr>
        </p:nvGraphicFramePr>
        <p:xfrm>
          <a:off x="552450" y="1192213"/>
          <a:ext cx="2362200" cy="1371600"/>
        </p:xfrm>
        <a:graphic>
          <a:graphicData uri="http://schemas.openxmlformats.org/presentationml/2006/ole">
            <mc:AlternateContent xmlns:mc="http://schemas.openxmlformats.org/markup-compatibility/2006">
              <mc:Choice xmlns:v="urn:schemas-microsoft-com:vml" Requires="v">
                <p:oleObj spid="_x0000_s86043" name="Equation" r:id="rId3" imgW="1180800" imgH="685800" progId="Equation.DSMT4">
                  <p:embed/>
                </p:oleObj>
              </mc:Choice>
              <mc:Fallback>
                <p:oleObj name="Equation" r:id="rId3" imgW="1180800" imgH="685800" progId="Equation.DSMT4">
                  <p:embed/>
                  <p:pic>
                    <p:nvPicPr>
                      <p:cNvPr id="0" name=""/>
                      <p:cNvPicPr>
                        <a:picLocks noChangeAspect="1" noChangeArrowheads="1"/>
                      </p:cNvPicPr>
                      <p:nvPr/>
                    </p:nvPicPr>
                    <p:blipFill>
                      <a:blip r:embed="rId4"/>
                      <a:srcRect/>
                      <a:stretch>
                        <a:fillRect/>
                      </a:stretch>
                    </p:blipFill>
                    <p:spPr bwMode="auto">
                      <a:xfrm>
                        <a:off x="552450" y="1192213"/>
                        <a:ext cx="2362200"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5120" name="Object 16"/>
          <p:cNvGraphicFramePr>
            <a:graphicFrameLocks noChangeAspect="1"/>
          </p:cNvGraphicFramePr>
          <p:nvPr>
            <p:extLst/>
          </p:nvPr>
        </p:nvGraphicFramePr>
        <p:xfrm>
          <a:off x="3246438" y="1458913"/>
          <a:ext cx="2997200" cy="838200"/>
        </p:xfrm>
        <a:graphic>
          <a:graphicData uri="http://schemas.openxmlformats.org/presentationml/2006/ole">
            <mc:AlternateContent xmlns:mc="http://schemas.openxmlformats.org/markup-compatibility/2006">
              <mc:Choice xmlns:v="urn:schemas-microsoft-com:vml" Requires="v">
                <p:oleObj spid="_x0000_s86044" name="Equation" r:id="rId5" imgW="1498320" imgH="419040" progId="Equation.DSMT4">
                  <p:embed/>
                </p:oleObj>
              </mc:Choice>
              <mc:Fallback>
                <p:oleObj name="Equation" r:id="rId5" imgW="1498320" imgH="419040" progId="Equation.DSMT4">
                  <p:embed/>
                  <p:pic>
                    <p:nvPicPr>
                      <p:cNvPr id="0" name=""/>
                      <p:cNvPicPr>
                        <a:picLocks noChangeAspect="1" noChangeArrowheads="1"/>
                      </p:cNvPicPr>
                      <p:nvPr/>
                    </p:nvPicPr>
                    <p:blipFill>
                      <a:blip r:embed="rId6"/>
                      <a:srcRect/>
                      <a:stretch>
                        <a:fillRect/>
                      </a:stretch>
                    </p:blipFill>
                    <p:spPr bwMode="auto">
                      <a:xfrm>
                        <a:off x="3246438" y="1458913"/>
                        <a:ext cx="29972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5119" name="Object 15"/>
          <p:cNvGraphicFramePr>
            <a:graphicFrameLocks noChangeAspect="1"/>
          </p:cNvGraphicFramePr>
          <p:nvPr>
            <p:extLst/>
          </p:nvPr>
        </p:nvGraphicFramePr>
        <p:xfrm>
          <a:off x="6543675" y="1674813"/>
          <a:ext cx="2209800" cy="406400"/>
        </p:xfrm>
        <a:graphic>
          <a:graphicData uri="http://schemas.openxmlformats.org/presentationml/2006/ole">
            <mc:AlternateContent xmlns:mc="http://schemas.openxmlformats.org/markup-compatibility/2006">
              <mc:Choice xmlns:v="urn:schemas-microsoft-com:vml" Requires="v">
                <p:oleObj spid="_x0000_s86045" name="Equation" r:id="rId7" imgW="1104840" imgH="203040" progId="Equation.DSMT4">
                  <p:embed/>
                </p:oleObj>
              </mc:Choice>
              <mc:Fallback>
                <p:oleObj name="Equation" r:id="rId7" imgW="1104840" imgH="203040" progId="Equation.DSMT4">
                  <p:embed/>
                  <p:pic>
                    <p:nvPicPr>
                      <p:cNvPr id="0" name=""/>
                      <p:cNvPicPr>
                        <a:picLocks noChangeAspect="1" noChangeArrowheads="1"/>
                      </p:cNvPicPr>
                      <p:nvPr/>
                    </p:nvPicPr>
                    <p:blipFill>
                      <a:blip r:embed="rId8"/>
                      <a:srcRect/>
                      <a:stretch>
                        <a:fillRect/>
                      </a:stretch>
                    </p:blipFill>
                    <p:spPr bwMode="auto">
                      <a:xfrm>
                        <a:off x="6543675" y="1674813"/>
                        <a:ext cx="22098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122" name="Rectangle 18"/>
          <p:cNvSpPr>
            <a:spLocks noChangeArrowheads="1"/>
          </p:cNvSpPr>
          <p:nvPr/>
        </p:nvSpPr>
        <p:spPr bwMode="auto">
          <a:xfrm>
            <a:off x="808038" y="739775"/>
            <a:ext cx="18573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400" dirty="0">
                <a:solidFill>
                  <a:srgbClr val="000000"/>
                </a:solidFill>
                <a:latin typeface="Times New Roman" panose="02020603050405020304" pitchFamily="18" charset="0"/>
              </a:rPr>
              <a:t>1</a:t>
            </a:r>
            <a:r>
              <a:rPr lang="zh-CN" altLang="en-US" sz="2400" dirty="0">
                <a:solidFill>
                  <a:srgbClr val="000000"/>
                </a:solidFill>
                <a:latin typeface="Times New Roman" panose="02020603050405020304" pitchFamily="18" charset="0"/>
              </a:rPr>
              <a:t>）方窗函数</a:t>
            </a:r>
          </a:p>
        </p:txBody>
      </p:sp>
      <p:sp>
        <p:nvSpPr>
          <p:cNvPr id="175123" name="Rectangle 19"/>
          <p:cNvSpPr>
            <a:spLocks noChangeArrowheads="1"/>
          </p:cNvSpPr>
          <p:nvPr/>
        </p:nvSpPr>
        <p:spPr bwMode="auto">
          <a:xfrm>
            <a:off x="3570288" y="739775"/>
            <a:ext cx="21621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400">
                <a:solidFill>
                  <a:srgbClr val="000000"/>
                </a:solidFill>
                <a:latin typeface="Times New Roman" panose="02020603050405020304" pitchFamily="18" charset="0"/>
              </a:rPr>
              <a:t>2</a:t>
            </a:r>
            <a:r>
              <a:rPr lang="zh-CN" altLang="en-US" sz="2400">
                <a:solidFill>
                  <a:srgbClr val="000000"/>
                </a:solidFill>
                <a:latin typeface="Times New Roman" panose="02020603050405020304" pitchFamily="18" charset="0"/>
              </a:rPr>
              <a:t>）正态窗函数</a:t>
            </a:r>
          </a:p>
        </p:txBody>
      </p:sp>
      <p:sp>
        <p:nvSpPr>
          <p:cNvPr id="175124" name="Rectangle 20"/>
          <p:cNvSpPr>
            <a:spLocks noChangeArrowheads="1"/>
          </p:cNvSpPr>
          <p:nvPr/>
        </p:nvSpPr>
        <p:spPr bwMode="auto">
          <a:xfrm>
            <a:off x="6427788" y="739775"/>
            <a:ext cx="21621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400">
                <a:solidFill>
                  <a:srgbClr val="000000"/>
                </a:solidFill>
                <a:latin typeface="Times New Roman" panose="02020603050405020304" pitchFamily="18" charset="0"/>
              </a:rPr>
              <a:t>3</a:t>
            </a:r>
            <a:r>
              <a:rPr lang="zh-CN" altLang="en-US" sz="2400">
                <a:solidFill>
                  <a:srgbClr val="000000"/>
                </a:solidFill>
                <a:latin typeface="Times New Roman" panose="02020603050405020304" pitchFamily="18" charset="0"/>
              </a:rPr>
              <a:t>）指数窗函数</a:t>
            </a:r>
          </a:p>
        </p:txBody>
      </p:sp>
      <p:pic>
        <p:nvPicPr>
          <p:cNvPr id="175134" name="Picture 3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04838" y="2484438"/>
            <a:ext cx="2493962" cy="2916237"/>
          </a:xfrm>
          <a:prstGeom prst="rect">
            <a:avLst/>
          </a:prstGeom>
          <a:noFill/>
          <a:extLst>
            <a:ext uri="{909E8E84-426E-40DD-AFC4-6F175D3DCCD1}">
              <a14:hiddenFill xmlns:a14="http://schemas.microsoft.com/office/drawing/2010/main">
                <a:solidFill>
                  <a:srgbClr val="FFFFFF"/>
                </a:solidFill>
              </a14:hiddenFill>
            </a:ext>
          </a:extLst>
        </p:spPr>
      </p:pic>
      <p:pic>
        <p:nvPicPr>
          <p:cNvPr id="175135" name="Picture 3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641725" y="2678113"/>
            <a:ext cx="2566988" cy="2530475"/>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5136" name="Picture 3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648450" y="2762250"/>
            <a:ext cx="2495550" cy="2360613"/>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5137" name="AutoShape 33"/>
          <p:cNvSpPr>
            <a:spLocks noChangeArrowheads="1"/>
          </p:cNvSpPr>
          <p:nvPr/>
        </p:nvSpPr>
        <p:spPr bwMode="auto">
          <a:xfrm>
            <a:off x="7215188" y="112440"/>
            <a:ext cx="1749300" cy="565697"/>
          </a:xfrm>
          <a:prstGeom prst="wedgeEllipseCallout">
            <a:avLst>
              <a:gd name="adj1" fmla="val -68542"/>
              <a:gd name="adj2" fmla="val 65773"/>
            </a:avLst>
          </a:prstGeom>
          <a:noFill/>
          <a:ln w="9525" algn="ctr">
            <a:solidFill>
              <a:srgbClr val="000000"/>
            </a:solidFill>
            <a:miter lim="800000"/>
            <a:headEnd/>
            <a:tailEnd/>
          </a:ln>
          <a:effectLst/>
          <a:extLst>
            <a:ext uri="{909E8E84-426E-40DD-AFC4-6F175D3DCCD1}">
              <a14:hiddenFill xmlns:a14="http://schemas.microsoft.com/office/drawing/2010/main">
                <a:solidFill>
                  <a:srgbClr val="6600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r>
              <a:rPr lang="zh-CN" altLang="en-US" sz="2000" dirty="0">
                <a:solidFill>
                  <a:srgbClr val="000000"/>
                </a:solidFill>
                <a:latin typeface="Times New Roman" panose="02020603050405020304" pitchFamily="18" charset="0"/>
              </a:rPr>
              <a:t>一维形式</a:t>
            </a:r>
          </a:p>
        </p:txBody>
      </p:sp>
      <p:grpSp>
        <p:nvGrpSpPr>
          <p:cNvPr id="175138" name="Group 34"/>
          <p:cNvGrpSpPr>
            <a:grpSpLocks/>
          </p:cNvGrpSpPr>
          <p:nvPr/>
        </p:nvGrpSpPr>
        <p:grpSpPr bwMode="auto">
          <a:xfrm>
            <a:off x="242888" y="5203827"/>
            <a:ext cx="8582025" cy="1497013"/>
            <a:chOff x="-230" y="2246"/>
            <a:chExt cx="5406" cy="943"/>
          </a:xfrm>
        </p:grpSpPr>
        <p:sp>
          <p:nvSpPr>
            <p:cNvPr id="175139" name="Rectangle 35"/>
            <p:cNvSpPr>
              <a:spLocks noChangeArrowheads="1"/>
            </p:cNvSpPr>
            <p:nvPr/>
          </p:nvSpPr>
          <p:spPr bwMode="auto">
            <a:xfrm>
              <a:off x="-230" y="2267"/>
              <a:ext cx="5406" cy="922"/>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nSpc>
                  <a:spcPct val="125000"/>
                </a:lnSpc>
              </a:pPr>
              <a:r>
                <a:rPr lang="en-US" altLang="zh-CN" sz="2400" dirty="0">
                  <a:solidFill>
                    <a:srgbClr val="000000"/>
                  </a:solidFill>
                  <a:latin typeface="Times New Roman" panose="02020603050405020304" pitchFamily="18" charset="0"/>
                </a:rPr>
                <a:t>        </a:t>
              </a:r>
              <a:r>
                <a:rPr lang="zh-CN" altLang="en-US" sz="2400" dirty="0">
                  <a:solidFill>
                    <a:srgbClr val="000000"/>
                  </a:solidFill>
                  <a:latin typeface="Times New Roman" panose="02020603050405020304" pitchFamily="18" charset="0"/>
                </a:rPr>
                <a:t>满足条件               和                     的都可以作为窗函数。</a:t>
              </a:r>
            </a:p>
            <a:p>
              <a:pPr>
                <a:lnSpc>
                  <a:spcPct val="125000"/>
                </a:lnSpc>
              </a:pPr>
              <a:r>
                <a:rPr lang="zh-CN" altLang="en-US" sz="2400" dirty="0">
                  <a:solidFill>
                    <a:srgbClr val="000000"/>
                  </a:solidFill>
                  <a:latin typeface="Times New Roman" panose="02020603050405020304" pitchFamily="18" charset="0"/>
                </a:rPr>
                <a:t>        最终估计效果的好坏与样本情况、窗函数以及窗函数参</a:t>
              </a:r>
            </a:p>
            <a:p>
              <a:pPr>
                <a:lnSpc>
                  <a:spcPct val="125000"/>
                </a:lnSpc>
              </a:pPr>
              <a:r>
                <a:rPr lang="zh-CN" altLang="en-US" sz="2400" dirty="0">
                  <a:solidFill>
                    <a:srgbClr val="000000"/>
                  </a:solidFill>
                  <a:latin typeface="Times New Roman" panose="02020603050405020304" pitchFamily="18" charset="0"/>
                </a:rPr>
                <a:t>数的选择有关。 </a:t>
              </a:r>
            </a:p>
          </p:txBody>
        </p:sp>
        <p:graphicFrame>
          <p:nvGraphicFramePr>
            <p:cNvPr id="175140" name="Object 36"/>
            <p:cNvGraphicFramePr>
              <a:graphicFrameLocks noChangeAspect="1"/>
            </p:cNvGraphicFramePr>
            <p:nvPr>
              <p:extLst/>
            </p:nvPr>
          </p:nvGraphicFramePr>
          <p:xfrm>
            <a:off x="1008" y="2307"/>
            <a:ext cx="687" cy="256"/>
          </p:xfrm>
          <a:graphic>
            <a:graphicData uri="http://schemas.openxmlformats.org/presentationml/2006/ole">
              <mc:AlternateContent xmlns:mc="http://schemas.openxmlformats.org/markup-compatibility/2006">
                <mc:Choice xmlns:v="urn:schemas-microsoft-com:vml" Requires="v">
                  <p:oleObj spid="_x0000_s86046" name="Equation" r:id="rId12" imgW="545760" imgH="203040" progId="Equation.DSMT4">
                    <p:embed/>
                  </p:oleObj>
                </mc:Choice>
                <mc:Fallback>
                  <p:oleObj name="Equation" r:id="rId12" imgW="545760" imgH="203040" progId="Equation.DSMT4">
                    <p:embed/>
                    <p:pic>
                      <p:nvPicPr>
                        <p:cNvPr id="0" name=""/>
                        <p:cNvPicPr>
                          <a:picLocks noChangeAspect="1" noChangeArrowheads="1"/>
                        </p:cNvPicPr>
                        <p:nvPr/>
                      </p:nvPicPr>
                      <p:blipFill>
                        <a:blip r:embed="rId13"/>
                        <a:srcRect/>
                        <a:stretch>
                          <a:fillRect/>
                        </a:stretch>
                      </p:blipFill>
                      <p:spPr bwMode="auto">
                        <a:xfrm>
                          <a:off x="1008" y="2307"/>
                          <a:ext cx="687"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5141" name="Object 37"/>
            <p:cNvGraphicFramePr>
              <a:graphicFrameLocks noChangeAspect="1"/>
            </p:cNvGraphicFramePr>
            <p:nvPr>
              <p:extLst/>
            </p:nvPr>
          </p:nvGraphicFramePr>
          <p:xfrm>
            <a:off x="1915" y="2246"/>
            <a:ext cx="976" cy="384"/>
          </p:xfrm>
          <a:graphic>
            <a:graphicData uri="http://schemas.openxmlformats.org/presentationml/2006/ole">
              <mc:AlternateContent xmlns:mc="http://schemas.openxmlformats.org/markup-compatibility/2006">
                <mc:Choice xmlns:v="urn:schemas-microsoft-com:vml" Requires="v">
                  <p:oleObj spid="_x0000_s86047" name="Equation" r:id="rId14" imgW="774360" imgH="304560" progId="Equation.DSMT4">
                    <p:embed/>
                  </p:oleObj>
                </mc:Choice>
                <mc:Fallback>
                  <p:oleObj name="Equation" r:id="rId14" imgW="774360" imgH="304560" progId="Equation.DSMT4">
                    <p:embed/>
                    <p:pic>
                      <p:nvPicPr>
                        <p:cNvPr id="0" name=""/>
                        <p:cNvPicPr>
                          <a:picLocks noChangeAspect="1" noChangeArrowheads="1"/>
                        </p:cNvPicPr>
                        <p:nvPr/>
                      </p:nvPicPr>
                      <p:blipFill>
                        <a:blip r:embed="rId15"/>
                        <a:srcRect/>
                        <a:stretch>
                          <a:fillRect/>
                        </a:stretch>
                      </p:blipFill>
                      <p:spPr bwMode="auto">
                        <a:xfrm>
                          <a:off x="1915" y="2246"/>
                          <a:ext cx="976"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11655879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75121"/>
                                        </p:tgtEl>
                                        <p:attrNameLst>
                                          <p:attrName>style.visibility</p:attrName>
                                        </p:attrNameLst>
                                      </p:cBhvr>
                                      <p:to>
                                        <p:strVal val="visible"/>
                                      </p:to>
                                    </p:set>
                                    <p:animEffect transition="in" filter="fade">
                                      <p:cBhvr>
                                        <p:cTn id="7" dur="500"/>
                                        <p:tgtEl>
                                          <p:spTgt spid="175121"/>
                                        </p:tgtEl>
                                      </p:cBhvr>
                                    </p:animEffect>
                                  </p:childTnLst>
                                </p:cTn>
                              </p:par>
                              <p:par>
                                <p:cTn id="8" presetID="10" presetClass="entr" presetSubtype="0" fill="hold" nodeType="withEffect">
                                  <p:stCondLst>
                                    <p:cond delay="0"/>
                                  </p:stCondLst>
                                  <p:childTnLst>
                                    <p:set>
                                      <p:cBhvr>
                                        <p:cTn id="9" dur="1" fill="hold">
                                          <p:stCondLst>
                                            <p:cond delay="0"/>
                                          </p:stCondLst>
                                        </p:cTn>
                                        <p:tgtEl>
                                          <p:spTgt spid="175120"/>
                                        </p:tgtEl>
                                        <p:attrNameLst>
                                          <p:attrName>style.visibility</p:attrName>
                                        </p:attrNameLst>
                                      </p:cBhvr>
                                      <p:to>
                                        <p:strVal val="visible"/>
                                      </p:to>
                                    </p:set>
                                    <p:animEffect transition="in" filter="fade">
                                      <p:cBhvr>
                                        <p:cTn id="10" dur="500"/>
                                        <p:tgtEl>
                                          <p:spTgt spid="175120"/>
                                        </p:tgtEl>
                                      </p:cBhvr>
                                    </p:animEffect>
                                  </p:childTnLst>
                                </p:cTn>
                              </p:par>
                              <p:par>
                                <p:cTn id="11" presetID="10" presetClass="entr" presetSubtype="0" fill="hold" nodeType="withEffect">
                                  <p:stCondLst>
                                    <p:cond delay="0"/>
                                  </p:stCondLst>
                                  <p:childTnLst>
                                    <p:set>
                                      <p:cBhvr>
                                        <p:cTn id="12" dur="1" fill="hold">
                                          <p:stCondLst>
                                            <p:cond delay="0"/>
                                          </p:stCondLst>
                                        </p:cTn>
                                        <p:tgtEl>
                                          <p:spTgt spid="175119"/>
                                        </p:tgtEl>
                                        <p:attrNameLst>
                                          <p:attrName>style.visibility</p:attrName>
                                        </p:attrNameLst>
                                      </p:cBhvr>
                                      <p:to>
                                        <p:strVal val="visible"/>
                                      </p:to>
                                    </p:set>
                                    <p:animEffect transition="in" filter="fade">
                                      <p:cBhvr>
                                        <p:cTn id="13" dur="500"/>
                                        <p:tgtEl>
                                          <p:spTgt spid="17511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175134"/>
                                        </p:tgtEl>
                                        <p:attrNameLst>
                                          <p:attrName>style.visibility</p:attrName>
                                        </p:attrNameLst>
                                      </p:cBhvr>
                                      <p:to>
                                        <p:strVal val="visible"/>
                                      </p:to>
                                    </p:set>
                                    <p:animEffect transition="in" filter="fade">
                                      <p:cBhvr>
                                        <p:cTn id="18" dur="500"/>
                                        <p:tgtEl>
                                          <p:spTgt spid="175134"/>
                                        </p:tgtEl>
                                      </p:cBhvr>
                                    </p:animEffect>
                                  </p:childTnLst>
                                </p:cTn>
                              </p:par>
                              <p:par>
                                <p:cTn id="19" presetID="10" presetClass="entr" presetSubtype="0" fill="hold" nodeType="withEffect">
                                  <p:stCondLst>
                                    <p:cond delay="0"/>
                                  </p:stCondLst>
                                  <p:childTnLst>
                                    <p:set>
                                      <p:cBhvr>
                                        <p:cTn id="20" dur="1" fill="hold">
                                          <p:stCondLst>
                                            <p:cond delay="0"/>
                                          </p:stCondLst>
                                        </p:cTn>
                                        <p:tgtEl>
                                          <p:spTgt spid="175135"/>
                                        </p:tgtEl>
                                        <p:attrNameLst>
                                          <p:attrName>style.visibility</p:attrName>
                                        </p:attrNameLst>
                                      </p:cBhvr>
                                      <p:to>
                                        <p:strVal val="visible"/>
                                      </p:to>
                                    </p:set>
                                    <p:animEffect transition="in" filter="fade">
                                      <p:cBhvr>
                                        <p:cTn id="21" dur="500"/>
                                        <p:tgtEl>
                                          <p:spTgt spid="175135"/>
                                        </p:tgtEl>
                                      </p:cBhvr>
                                    </p:animEffect>
                                  </p:childTnLst>
                                </p:cTn>
                              </p:par>
                              <p:par>
                                <p:cTn id="22" presetID="10" presetClass="entr" presetSubtype="0" fill="hold" nodeType="withEffect">
                                  <p:stCondLst>
                                    <p:cond delay="0"/>
                                  </p:stCondLst>
                                  <p:childTnLst>
                                    <p:set>
                                      <p:cBhvr>
                                        <p:cTn id="23" dur="1" fill="hold">
                                          <p:stCondLst>
                                            <p:cond delay="0"/>
                                          </p:stCondLst>
                                        </p:cTn>
                                        <p:tgtEl>
                                          <p:spTgt spid="175136"/>
                                        </p:tgtEl>
                                        <p:attrNameLst>
                                          <p:attrName>style.visibility</p:attrName>
                                        </p:attrNameLst>
                                      </p:cBhvr>
                                      <p:to>
                                        <p:strVal val="visible"/>
                                      </p:to>
                                    </p:set>
                                    <p:animEffect transition="in" filter="fade">
                                      <p:cBhvr>
                                        <p:cTn id="24" dur="500"/>
                                        <p:tgtEl>
                                          <p:spTgt spid="17513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nodeType="clickEffect">
                                  <p:stCondLst>
                                    <p:cond delay="0"/>
                                  </p:stCondLst>
                                  <p:childTnLst>
                                    <p:set>
                                      <p:cBhvr>
                                        <p:cTn id="28" dur="1" fill="hold">
                                          <p:stCondLst>
                                            <p:cond delay="0"/>
                                          </p:stCondLst>
                                        </p:cTn>
                                        <p:tgtEl>
                                          <p:spTgt spid="175138"/>
                                        </p:tgtEl>
                                        <p:attrNameLst>
                                          <p:attrName>style.visibility</p:attrName>
                                        </p:attrNameLst>
                                      </p:cBhvr>
                                      <p:to>
                                        <p:strVal val="visible"/>
                                      </p:to>
                                    </p:set>
                                    <p:animEffect transition="in" filter="fade">
                                      <p:cBhvr>
                                        <p:cTn id="29" dur="500"/>
                                        <p:tgtEl>
                                          <p:spTgt spid="175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6144" name="Object 16"/>
          <p:cNvGraphicFramePr>
            <a:graphicFrameLocks noChangeAspect="1"/>
          </p:cNvGraphicFramePr>
          <p:nvPr>
            <p:extLst/>
          </p:nvPr>
        </p:nvGraphicFramePr>
        <p:xfrm>
          <a:off x="436563" y="377825"/>
          <a:ext cx="5934075" cy="1471613"/>
        </p:xfrm>
        <a:graphic>
          <a:graphicData uri="http://schemas.openxmlformats.org/presentationml/2006/ole">
            <mc:AlternateContent xmlns:mc="http://schemas.openxmlformats.org/markup-compatibility/2006">
              <mc:Choice xmlns:v="urn:schemas-microsoft-com:vml" Requires="v">
                <p:oleObj spid="_x0000_s87072" name="Document" r:id="rId3" imgW="2976055" imgH="736945" progId="Word.Document.8">
                  <p:embed/>
                </p:oleObj>
              </mc:Choice>
              <mc:Fallback>
                <p:oleObj name="Document" r:id="rId3" imgW="2976055" imgH="736945" progId="Word.Document.8">
                  <p:embed/>
                  <p:pic>
                    <p:nvPicPr>
                      <p:cNvPr id="0" name=""/>
                      <p:cNvPicPr>
                        <a:picLocks noChangeAspect="1" noChangeArrowheads="1"/>
                      </p:cNvPicPr>
                      <p:nvPr/>
                    </p:nvPicPr>
                    <p:blipFill>
                      <a:blip r:embed="rId4"/>
                      <a:srcRect/>
                      <a:stretch>
                        <a:fillRect/>
                      </a:stretch>
                    </p:blipFill>
                    <p:spPr bwMode="auto">
                      <a:xfrm>
                        <a:off x="436563" y="377825"/>
                        <a:ext cx="5934075" cy="1471613"/>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6145" name="Rectangle 17"/>
          <p:cNvSpPr>
            <a:spLocks noChangeArrowheads="1"/>
          </p:cNvSpPr>
          <p:nvPr/>
        </p:nvSpPr>
        <p:spPr bwMode="auto">
          <a:xfrm>
            <a:off x="830263" y="1079500"/>
            <a:ext cx="8667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定义 </a:t>
            </a:r>
          </a:p>
        </p:txBody>
      </p:sp>
      <p:graphicFrame>
        <p:nvGraphicFramePr>
          <p:cNvPr id="176146" name="Object 18"/>
          <p:cNvGraphicFramePr>
            <a:graphicFrameLocks noChangeAspect="1"/>
          </p:cNvGraphicFramePr>
          <p:nvPr/>
        </p:nvGraphicFramePr>
        <p:xfrm>
          <a:off x="2117725" y="2170113"/>
          <a:ext cx="3452813" cy="863600"/>
        </p:xfrm>
        <a:graphic>
          <a:graphicData uri="http://schemas.openxmlformats.org/presentationml/2006/ole">
            <mc:AlternateContent xmlns:mc="http://schemas.openxmlformats.org/markup-compatibility/2006">
              <mc:Choice xmlns:v="urn:schemas-microsoft-com:vml" Requires="v">
                <p:oleObj spid="_x0000_s87073" name="公式" r:id="rId5" imgW="1727200" imgH="431800" progId="Equation.3">
                  <p:embed/>
                </p:oleObj>
              </mc:Choice>
              <mc:Fallback>
                <p:oleObj name="公式" r:id="rId5" imgW="17272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7725" y="2170113"/>
                        <a:ext cx="3452813"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6148" name="Object 20"/>
          <p:cNvGraphicFramePr>
            <a:graphicFrameLocks noChangeAspect="1"/>
          </p:cNvGraphicFramePr>
          <p:nvPr>
            <p:extLst/>
          </p:nvPr>
        </p:nvGraphicFramePr>
        <p:xfrm>
          <a:off x="2433638" y="893763"/>
          <a:ext cx="2487612" cy="965200"/>
        </p:xfrm>
        <a:graphic>
          <a:graphicData uri="http://schemas.openxmlformats.org/presentationml/2006/ole">
            <mc:AlternateContent xmlns:mc="http://schemas.openxmlformats.org/markup-compatibility/2006">
              <mc:Choice xmlns:v="urn:schemas-microsoft-com:vml" Requires="v">
                <p:oleObj spid="_x0000_s87074" name="Equation" r:id="rId7" imgW="1244520" imgH="482400" progId="Equation.DSMT4">
                  <p:embed/>
                </p:oleObj>
              </mc:Choice>
              <mc:Fallback>
                <p:oleObj name="Equation" r:id="rId7" imgW="1244520" imgH="482400" progId="Equation.DSMT4">
                  <p:embed/>
                  <p:pic>
                    <p:nvPicPr>
                      <p:cNvPr id="0" name=""/>
                      <p:cNvPicPr>
                        <a:picLocks noChangeAspect="1" noChangeArrowheads="1"/>
                      </p:cNvPicPr>
                      <p:nvPr/>
                    </p:nvPicPr>
                    <p:blipFill>
                      <a:blip r:embed="rId8"/>
                      <a:srcRect/>
                      <a:stretch>
                        <a:fillRect/>
                      </a:stretch>
                    </p:blipFill>
                    <p:spPr bwMode="auto">
                      <a:xfrm>
                        <a:off x="2433638" y="893763"/>
                        <a:ext cx="2487612"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6150" name="Rectangle 22"/>
          <p:cNvSpPr>
            <a:spLocks noChangeArrowheads="1"/>
          </p:cNvSpPr>
          <p:nvPr/>
        </p:nvSpPr>
        <p:spPr bwMode="auto">
          <a:xfrm>
            <a:off x="903288" y="2373313"/>
            <a:ext cx="4857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pPr algn="ctr"/>
            <a:r>
              <a:rPr lang="zh-CN" altLang="en-US" sz="2400">
                <a:solidFill>
                  <a:srgbClr val="000000"/>
                </a:solidFill>
                <a:latin typeface="Times New Roman" panose="02020603050405020304" pitchFamily="18" charset="0"/>
              </a:rPr>
              <a:t>有</a:t>
            </a:r>
          </a:p>
        </p:txBody>
      </p:sp>
      <p:graphicFrame>
        <p:nvGraphicFramePr>
          <p:cNvPr id="176156" name="Object 28"/>
          <p:cNvGraphicFramePr>
            <a:graphicFrameLocks noChangeAspect="1"/>
          </p:cNvGraphicFramePr>
          <p:nvPr/>
        </p:nvGraphicFramePr>
        <p:xfrm>
          <a:off x="1016000" y="2901950"/>
          <a:ext cx="7539038" cy="812800"/>
        </p:xfrm>
        <a:graphic>
          <a:graphicData uri="http://schemas.openxmlformats.org/presentationml/2006/ole">
            <mc:AlternateContent xmlns:mc="http://schemas.openxmlformats.org/markup-compatibility/2006">
              <mc:Choice xmlns:v="urn:schemas-microsoft-com:vml" Requires="v">
                <p:oleObj spid="_x0000_s87075" name="文档" r:id="rId9" imgW="3811957" imgH="395839" progId="Word.Document.8">
                  <p:embed/>
                </p:oleObj>
              </mc:Choice>
              <mc:Fallback>
                <p:oleObj name="文档" r:id="rId9" imgW="3811957" imgH="395839" progId="Word.Document.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16000" y="2901950"/>
                        <a:ext cx="7539038" cy="8128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6160" name="Rectangle 32"/>
          <p:cNvSpPr>
            <a:spLocks noChangeArrowheads="1"/>
          </p:cNvSpPr>
          <p:nvPr/>
        </p:nvSpPr>
        <p:spPr bwMode="auto">
          <a:xfrm>
            <a:off x="914400" y="3594100"/>
            <a:ext cx="41433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如何选取根据经验折中考虑。</a:t>
            </a:r>
          </a:p>
        </p:txBody>
      </p:sp>
      <p:graphicFrame>
        <p:nvGraphicFramePr>
          <p:cNvPr id="176161" name="Object 33"/>
          <p:cNvGraphicFramePr>
            <a:graphicFrameLocks noChangeAspect="1"/>
          </p:cNvGraphicFramePr>
          <p:nvPr>
            <p:extLst/>
          </p:nvPr>
        </p:nvGraphicFramePr>
        <p:xfrm>
          <a:off x="496888" y="4164013"/>
          <a:ext cx="5467350" cy="1441450"/>
        </p:xfrm>
        <a:graphic>
          <a:graphicData uri="http://schemas.openxmlformats.org/presentationml/2006/ole">
            <mc:AlternateContent xmlns:mc="http://schemas.openxmlformats.org/markup-compatibility/2006">
              <mc:Choice xmlns:v="urn:schemas-microsoft-com:vml" Requires="v">
                <p:oleObj spid="_x0000_s87076" name="Document" r:id="rId11" imgW="2833735" imgH="746305" progId="Word.Document.8">
                  <p:embed/>
                </p:oleObj>
              </mc:Choice>
              <mc:Fallback>
                <p:oleObj name="Document" r:id="rId11" imgW="2833735" imgH="746305" progId="Word.Document.8">
                  <p:embed/>
                  <p:pic>
                    <p:nvPicPr>
                      <p:cNvPr id="0" name=""/>
                      <p:cNvPicPr>
                        <a:picLocks noChangeAspect="1" noChangeArrowheads="1"/>
                      </p:cNvPicPr>
                      <p:nvPr/>
                    </p:nvPicPr>
                    <p:blipFill>
                      <a:blip r:embed="rId12"/>
                      <a:srcRect/>
                      <a:stretch>
                        <a:fillRect/>
                      </a:stretch>
                    </p:blipFill>
                    <p:spPr bwMode="auto">
                      <a:xfrm>
                        <a:off x="496888" y="4164013"/>
                        <a:ext cx="5467350" cy="1441450"/>
                      </a:xfrm>
                      <a:prstGeom prst="rect">
                        <a:avLst/>
                      </a:prstGeom>
                      <a:noFill/>
                      <a:ln>
                        <a:noFill/>
                      </a:ln>
                      <a:effectLst/>
                      <a:extLst/>
                    </p:spPr>
                  </p:pic>
                </p:oleObj>
              </mc:Fallback>
            </mc:AlternateContent>
          </a:graphicData>
        </a:graphic>
      </p:graphicFrame>
      <p:graphicFrame>
        <p:nvGraphicFramePr>
          <p:cNvPr id="176162" name="Object 34"/>
          <p:cNvGraphicFramePr>
            <a:graphicFrameLocks noChangeAspect="1"/>
          </p:cNvGraphicFramePr>
          <p:nvPr/>
        </p:nvGraphicFramePr>
        <p:xfrm>
          <a:off x="885825" y="4614863"/>
          <a:ext cx="8258175" cy="841375"/>
        </p:xfrm>
        <a:graphic>
          <a:graphicData uri="http://schemas.openxmlformats.org/presentationml/2006/ole">
            <mc:AlternateContent xmlns:mc="http://schemas.openxmlformats.org/markup-compatibility/2006">
              <mc:Choice xmlns:v="urn:schemas-microsoft-com:vml" Requires="v">
                <p:oleObj spid="_x0000_s87077" name="文档" r:id="rId13" imgW="4063975" imgH="395839" progId="Word.Document.8">
                  <p:embed/>
                </p:oleObj>
              </mc:Choice>
              <mc:Fallback>
                <p:oleObj name="文档" r:id="rId13" imgW="4063975" imgH="395839" progId="Word.Document.8">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85825" y="4614863"/>
                        <a:ext cx="8258175" cy="841375"/>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6163" name="Rectangle 35"/>
          <p:cNvSpPr>
            <a:spLocks noChangeArrowheads="1"/>
          </p:cNvSpPr>
          <p:nvPr/>
        </p:nvSpPr>
        <p:spPr bwMode="auto">
          <a:xfrm>
            <a:off x="801688" y="5435600"/>
            <a:ext cx="17811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dirty="0">
                <a:solidFill>
                  <a:srgbClr val="000000"/>
                </a:solidFill>
                <a:latin typeface="Times New Roman" panose="02020603050405020304" pitchFamily="18" charset="0"/>
              </a:rPr>
              <a:t>限制条件： </a:t>
            </a:r>
          </a:p>
        </p:txBody>
      </p:sp>
      <p:sp>
        <p:nvSpPr>
          <p:cNvPr id="176164" name="Rectangle 36"/>
          <p:cNvSpPr>
            <a:spLocks noChangeArrowheads="1"/>
          </p:cNvSpPr>
          <p:nvPr/>
        </p:nvSpPr>
        <p:spPr bwMode="auto">
          <a:xfrm>
            <a:off x="803275" y="5970440"/>
            <a:ext cx="5106183" cy="463846"/>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400" dirty="0">
                <a:solidFill>
                  <a:srgbClr val="000000"/>
                </a:solidFill>
                <a:latin typeface="Times New Roman" panose="02020603050405020304" pitchFamily="18" charset="0"/>
              </a:rPr>
              <a:t>1</a:t>
            </a:r>
            <a:r>
              <a:rPr lang="zh-CN" altLang="en-US" sz="2400" dirty="0">
                <a:solidFill>
                  <a:srgbClr val="000000"/>
                </a:solidFill>
                <a:latin typeface="Times New Roman" panose="02020603050405020304" pitchFamily="18" charset="0"/>
              </a:rPr>
              <a:t>）</a:t>
            </a:r>
            <a:r>
              <a:rPr lang="zh-CN" altLang="en-US" sz="2400" dirty="0" smtClean="0">
                <a:solidFill>
                  <a:srgbClr val="000000"/>
                </a:solidFill>
                <a:latin typeface="Times New Roman" panose="02020603050405020304" pitchFamily="18" charset="0"/>
              </a:rPr>
              <a:t>总体的密度函数</a:t>
            </a:r>
            <a:r>
              <a:rPr lang="en-US" altLang="zh-CN" sz="2400" i="1" dirty="0">
                <a:solidFill>
                  <a:srgbClr val="000000"/>
                </a:solidFill>
                <a:latin typeface="Times New Roman" panose="02020603050405020304" pitchFamily="18" charset="0"/>
              </a:rPr>
              <a:t>p</a:t>
            </a:r>
            <a:r>
              <a:rPr lang="en-US" altLang="zh-CN" sz="2400"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X</a:t>
            </a:r>
            <a:r>
              <a:rPr lang="en-US" altLang="zh-CN" sz="2400" dirty="0">
                <a:solidFill>
                  <a:srgbClr val="000000"/>
                </a:solidFill>
                <a:latin typeface="Times New Roman" panose="02020603050405020304" pitchFamily="18" charset="0"/>
              </a:rPr>
              <a:t>)</a:t>
            </a:r>
            <a:r>
              <a:rPr lang="zh-CN" altLang="en-US" sz="2400" dirty="0">
                <a:solidFill>
                  <a:srgbClr val="000000"/>
                </a:solidFill>
                <a:latin typeface="Times New Roman" panose="02020603050405020304" pitchFamily="18" charset="0"/>
              </a:rPr>
              <a:t>在</a:t>
            </a:r>
            <a:r>
              <a:rPr lang="en-US" altLang="zh-CN" sz="2400" b="1" i="1" dirty="0">
                <a:solidFill>
                  <a:srgbClr val="000000"/>
                </a:solidFill>
                <a:latin typeface="Times New Roman" panose="02020603050405020304" pitchFamily="18" charset="0"/>
              </a:rPr>
              <a:t>X</a:t>
            </a:r>
            <a:r>
              <a:rPr lang="zh-CN" altLang="en-US" sz="2400" dirty="0">
                <a:solidFill>
                  <a:srgbClr val="000000"/>
                </a:solidFill>
                <a:latin typeface="Times New Roman" panose="02020603050405020304" pitchFamily="18" charset="0"/>
              </a:rPr>
              <a:t>点连续；</a:t>
            </a:r>
          </a:p>
        </p:txBody>
      </p:sp>
    </p:spTree>
    <p:extLst>
      <p:ext uri="{BB962C8B-B14F-4D97-AF65-F5344CB8AC3E}">
        <p14:creationId xmlns:p14="http://schemas.microsoft.com/office/powerpoint/2010/main" val="9325916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76156"/>
                                        </p:tgtEl>
                                        <p:attrNameLst>
                                          <p:attrName>style.visibility</p:attrName>
                                        </p:attrNameLst>
                                      </p:cBhvr>
                                      <p:to>
                                        <p:strVal val="visible"/>
                                      </p:to>
                                    </p:set>
                                    <p:animEffect transition="in" filter="fade">
                                      <p:cBhvr>
                                        <p:cTn id="7" dur="500"/>
                                        <p:tgtEl>
                                          <p:spTgt spid="17615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6160"/>
                                        </p:tgtEl>
                                        <p:attrNameLst>
                                          <p:attrName>style.visibility</p:attrName>
                                        </p:attrNameLst>
                                      </p:cBhvr>
                                      <p:to>
                                        <p:strVal val="visible"/>
                                      </p:to>
                                    </p:set>
                                    <p:animEffect transition="in" filter="fade">
                                      <p:cBhvr>
                                        <p:cTn id="10" dur="500"/>
                                        <p:tgtEl>
                                          <p:spTgt spid="17616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76161"/>
                                        </p:tgtEl>
                                        <p:attrNameLst>
                                          <p:attrName>style.visibility</p:attrName>
                                        </p:attrNameLst>
                                      </p:cBhvr>
                                      <p:to>
                                        <p:strVal val="visible"/>
                                      </p:to>
                                    </p:set>
                                    <p:animEffect transition="in" filter="fade">
                                      <p:cBhvr>
                                        <p:cTn id="15" dur="500"/>
                                        <p:tgtEl>
                                          <p:spTgt spid="176161"/>
                                        </p:tgtEl>
                                      </p:cBhvr>
                                    </p:animEffect>
                                  </p:childTnLst>
                                </p:cTn>
                              </p:par>
                              <p:par>
                                <p:cTn id="16" presetID="10" presetClass="entr" presetSubtype="0" fill="hold" nodeType="withEffect">
                                  <p:stCondLst>
                                    <p:cond delay="0"/>
                                  </p:stCondLst>
                                  <p:childTnLst>
                                    <p:set>
                                      <p:cBhvr>
                                        <p:cTn id="17" dur="1" fill="hold">
                                          <p:stCondLst>
                                            <p:cond delay="0"/>
                                          </p:stCondLst>
                                        </p:cTn>
                                        <p:tgtEl>
                                          <p:spTgt spid="176162"/>
                                        </p:tgtEl>
                                        <p:attrNameLst>
                                          <p:attrName>style.visibility</p:attrName>
                                        </p:attrNameLst>
                                      </p:cBhvr>
                                      <p:to>
                                        <p:strVal val="visible"/>
                                      </p:to>
                                    </p:set>
                                    <p:animEffect transition="in" filter="fade">
                                      <p:cBhvr>
                                        <p:cTn id="18" dur="500"/>
                                        <p:tgtEl>
                                          <p:spTgt spid="17616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6163"/>
                                        </p:tgtEl>
                                        <p:attrNameLst>
                                          <p:attrName>style.visibility</p:attrName>
                                        </p:attrNameLst>
                                      </p:cBhvr>
                                      <p:to>
                                        <p:strVal val="visible"/>
                                      </p:to>
                                    </p:set>
                                    <p:animEffect transition="in" filter="fade">
                                      <p:cBhvr>
                                        <p:cTn id="21" dur="500"/>
                                        <p:tgtEl>
                                          <p:spTgt spid="17616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6164"/>
                                        </p:tgtEl>
                                        <p:attrNameLst>
                                          <p:attrName>style.visibility</p:attrName>
                                        </p:attrNameLst>
                                      </p:cBhvr>
                                      <p:to>
                                        <p:strVal val="visible"/>
                                      </p:to>
                                    </p:set>
                                    <p:animEffect transition="in" filter="fade">
                                      <p:cBhvr>
                                        <p:cTn id="24" dur="500"/>
                                        <p:tgtEl>
                                          <p:spTgt spid="176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60" grpId="0"/>
      <p:bldP spid="176163" grpId="0"/>
      <p:bldP spid="176164"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ChangeArrowheads="1"/>
          </p:cNvSpPr>
          <p:nvPr/>
        </p:nvSpPr>
        <p:spPr bwMode="auto">
          <a:xfrm>
            <a:off x="492125" y="400050"/>
            <a:ext cx="36861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400">
                <a:solidFill>
                  <a:srgbClr val="000000"/>
                </a:solidFill>
                <a:latin typeface="Times New Roman" panose="02020603050405020304" pitchFamily="18" charset="0"/>
              </a:rPr>
              <a:t>2</a:t>
            </a:r>
            <a:r>
              <a:rPr lang="zh-CN" altLang="en-US" sz="2400">
                <a:solidFill>
                  <a:srgbClr val="000000"/>
                </a:solidFill>
                <a:latin typeface="Times New Roman" panose="02020603050405020304" pitchFamily="18" charset="0"/>
              </a:rPr>
              <a:t>）窗函数满足以下条件：</a:t>
            </a:r>
          </a:p>
        </p:txBody>
      </p:sp>
      <p:graphicFrame>
        <p:nvGraphicFramePr>
          <p:cNvPr id="180230" name="Object 6"/>
          <p:cNvGraphicFramePr>
            <a:graphicFrameLocks noChangeAspect="1"/>
          </p:cNvGraphicFramePr>
          <p:nvPr>
            <p:extLst/>
          </p:nvPr>
        </p:nvGraphicFramePr>
        <p:xfrm>
          <a:off x="2827338" y="955675"/>
          <a:ext cx="1090612" cy="406400"/>
        </p:xfrm>
        <a:graphic>
          <a:graphicData uri="http://schemas.openxmlformats.org/presentationml/2006/ole">
            <mc:AlternateContent xmlns:mc="http://schemas.openxmlformats.org/markup-compatibility/2006">
              <mc:Choice xmlns:v="urn:schemas-microsoft-com:vml" Requires="v">
                <p:oleObj spid="_x0000_s88111" name="Equation" r:id="rId3" imgW="545760" imgH="203040" progId="Equation.DSMT4">
                  <p:embed/>
                </p:oleObj>
              </mc:Choice>
              <mc:Fallback>
                <p:oleObj name="Equation" r:id="rId3" imgW="545760" imgH="203040" progId="Equation.DSMT4">
                  <p:embed/>
                  <p:pic>
                    <p:nvPicPr>
                      <p:cNvPr id="0" name=""/>
                      <p:cNvPicPr>
                        <a:picLocks noChangeAspect="1" noChangeArrowheads="1"/>
                      </p:cNvPicPr>
                      <p:nvPr/>
                    </p:nvPicPr>
                    <p:blipFill>
                      <a:blip r:embed="rId4"/>
                      <a:srcRect/>
                      <a:stretch>
                        <a:fillRect/>
                      </a:stretch>
                    </p:blipFill>
                    <p:spPr bwMode="auto">
                      <a:xfrm>
                        <a:off x="2827338" y="955675"/>
                        <a:ext cx="1090612"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0229" name="Object 5"/>
          <p:cNvGraphicFramePr>
            <a:graphicFrameLocks noChangeAspect="1"/>
          </p:cNvGraphicFramePr>
          <p:nvPr>
            <p:extLst/>
          </p:nvPr>
        </p:nvGraphicFramePr>
        <p:xfrm>
          <a:off x="2827338" y="1587500"/>
          <a:ext cx="1549400" cy="609600"/>
        </p:xfrm>
        <a:graphic>
          <a:graphicData uri="http://schemas.openxmlformats.org/presentationml/2006/ole">
            <mc:AlternateContent xmlns:mc="http://schemas.openxmlformats.org/markup-compatibility/2006">
              <mc:Choice xmlns:v="urn:schemas-microsoft-com:vml" Requires="v">
                <p:oleObj spid="_x0000_s88112" name="Equation" r:id="rId5" imgW="774360" imgH="304560" progId="Equation.DSMT4">
                  <p:embed/>
                </p:oleObj>
              </mc:Choice>
              <mc:Fallback>
                <p:oleObj name="Equation" r:id="rId5" imgW="774360" imgH="304560" progId="Equation.DSMT4">
                  <p:embed/>
                  <p:pic>
                    <p:nvPicPr>
                      <p:cNvPr id="0" name=""/>
                      <p:cNvPicPr>
                        <a:picLocks noChangeAspect="1" noChangeArrowheads="1"/>
                      </p:cNvPicPr>
                      <p:nvPr/>
                    </p:nvPicPr>
                    <p:blipFill>
                      <a:blip r:embed="rId6"/>
                      <a:srcRect/>
                      <a:stretch>
                        <a:fillRect/>
                      </a:stretch>
                    </p:blipFill>
                    <p:spPr bwMode="auto">
                      <a:xfrm>
                        <a:off x="2827338" y="1587500"/>
                        <a:ext cx="15494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0228" name="Object 4"/>
          <p:cNvGraphicFramePr>
            <a:graphicFrameLocks noChangeAspect="1"/>
          </p:cNvGraphicFramePr>
          <p:nvPr>
            <p:extLst/>
          </p:nvPr>
        </p:nvGraphicFramePr>
        <p:xfrm>
          <a:off x="2840038" y="2451100"/>
          <a:ext cx="1598612" cy="609600"/>
        </p:xfrm>
        <a:graphic>
          <a:graphicData uri="http://schemas.openxmlformats.org/presentationml/2006/ole">
            <mc:AlternateContent xmlns:mc="http://schemas.openxmlformats.org/markup-compatibility/2006">
              <mc:Choice xmlns:v="urn:schemas-microsoft-com:vml" Requires="v">
                <p:oleObj spid="_x0000_s88113" name="Equation" r:id="rId7" imgW="799920" imgH="304560" progId="Equation.DSMT4">
                  <p:embed/>
                </p:oleObj>
              </mc:Choice>
              <mc:Fallback>
                <p:oleObj name="Equation" r:id="rId7" imgW="799920" imgH="304560" progId="Equation.DSMT4">
                  <p:embed/>
                  <p:pic>
                    <p:nvPicPr>
                      <p:cNvPr id="0" name=""/>
                      <p:cNvPicPr>
                        <a:picLocks noChangeAspect="1" noChangeArrowheads="1"/>
                      </p:cNvPicPr>
                      <p:nvPr/>
                    </p:nvPicPr>
                    <p:blipFill>
                      <a:blip r:embed="rId8"/>
                      <a:srcRect/>
                      <a:stretch>
                        <a:fillRect/>
                      </a:stretch>
                    </p:blipFill>
                    <p:spPr bwMode="auto">
                      <a:xfrm>
                        <a:off x="2840038" y="2451100"/>
                        <a:ext cx="1598612"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0227" name="Object 3"/>
          <p:cNvGraphicFramePr>
            <a:graphicFrameLocks noChangeAspect="1"/>
          </p:cNvGraphicFramePr>
          <p:nvPr>
            <p:extLst/>
          </p:nvPr>
        </p:nvGraphicFramePr>
        <p:xfrm>
          <a:off x="2878138" y="3052763"/>
          <a:ext cx="2311400" cy="863600"/>
        </p:xfrm>
        <a:graphic>
          <a:graphicData uri="http://schemas.openxmlformats.org/presentationml/2006/ole">
            <mc:AlternateContent xmlns:mc="http://schemas.openxmlformats.org/markup-compatibility/2006">
              <mc:Choice xmlns:v="urn:schemas-microsoft-com:vml" Requires="v">
                <p:oleObj spid="_x0000_s88114" name="Equation" r:id="rId9" imgW="1155600" imgH="431640" progId="Equation.DSMT4">
                  <p:embed/>
                </p:oleObj>
              </mc:Choice>
              <mc:Fallback>
                <p:oleObj name="Equation" r:id="rId9" imgW="1155600" imgH="431640" progId="Equation.DSMT4">
                  <p:embed/>
                  <p:pic>
                    <p:nvPicPr>
                      <p:cNvPr id="0" name=""/>
                      <p:cNvPicPr>
                        <a:picLocks noChangeAspect="1" noChangeArrowheads="1"/>
                      </p:cNvPicPr>
                      <p:nvPr/>
                    </p:nvPicPr>
                    <p:blipFill>
                      <a:blip r:embed="rId10"/>
                      <a:srcRect/>
                      <a:stretch>
                        <a:fillRect/>
                      </a:stretch>
                    </p:blipFill>
                    <p:spPr bwMode="auto">
                      <a:xfrm>
                        <a:off x="2878138" y="3052763"/>
                        <a:ext cx="231140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0231" name="Rectangle 7"/>
          <p:cNvSpPr>
            <a:spLocks noChangeArrowheads="1"/>
          </p:cNvSpPr>
          <p:nvPr/>
        </p:nvSpPr>
        <p:spPr bwMode="auto">
          <a:xfrm>
            <a:off x="0" y="2160588"/>
            <a:ext cx="9144000" cy="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endParaRPr lang="zh-CN" altLang="en-US" sz="2400">
              <a:solidFill>
                <a:srgbClr val="000000"/>
              </a:solidFill>
              <a:latin typeface="Times New Roman" panose="02020603050405020304" pitchFamily="18" charset="0"/>
            </a:endParaRPr>
          </a:p>
        </p:txBody>
      </p:sp>
      <p:sp>
        <p:nvSpPr>
          <p:cNvPr id="180235" name="Rectangle 11"/>
          <p:cNvSpPr>
            <a:spLocks noChangeArrowheads="1"/>
          </p:cNvSpPr>
          <p:nvPr/>
        </p:nvSpPr>
        <p:spPr bwMode="auto">
          <a:xfrm>
            <a:off x="500063" y="4173538"/>
            <a:ext cx="42957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400">
                <a:solidFill>
                  <a:srgbClr val="000000"/>
                </a:solidFill>
                <a:latin typeface="Times New Roman" panose="02020603050405020304" pitchFamily="18" charset="0"/>
              </a:rPr>
              <a:t>3</a:t>
            </a:r>
            <a:r>
              <a:rPr lang="zh-CN" altLang="en-US" sz="2400">
                <a:solidFill>
                  <a:srgbClr val="000000"/>
                </a:solidFill>
                <a:latin typeface="Times New Roman" panose="02020603050405020304" pitchFamily="18" charset="0"/>
              </a:rPr>
              <a:t>）窗函数受下列条件的约束：</a:t>
            </a:r>
          </a:p>
        </p:txBody>
      </p:sp>
      <p:graphicFrame>
        <p:nvGraphicFramePr>
          <p:cNvPr id="180237" name="Object 13"/>
          <p:cNvGraphicFramePr>
            <a:graphicFrameLocks noChangeAspect="1"/>
          </p:cNvGraphicFramePr>
          <p:nvPr/>
        </p:nvGraphicFramePr>
        <p:xfrm>
          <a:off x="2946400" y="4729163"/>
          <a:ext cx="1420813" cy="558800"/>
        </p:xfrm>
        <a:graphic>
          <a:graphicData uri="http://schemas.openxmlformats.org/presentationml/2006/ole">
            <mc:AlternateContent xmlns:mc="http://schemas.openxmlformats.org/markup-compatibility/2006">
              <mc:Choice xmlns:v="urn:schemas-microsoft-com:vml" Requires="v">
                <p:oleObj spid="_x0000_s88115" name="公式" r:id="rId11" imgW="710891" imgH="279279" progId="Equation.3">
                  <p:embed/>
                </p:oleObj>
              </mc:Choice>
              <mc:Fallback>
                <p:oleObj name="公式" r:id="rId11" imgW="710891" imgH="279279"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46400" y="4729163"/>
                        <a:ext cx="1420813"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0236" name="Object 12"/>
          <p:cNvGraphicFramePr>
            <a:graphicFrameLocks noChangeAspect="1"/>
          </p:cNvGraphicFramePr>
          <p:nvPr/>
        </p:nvGraphicFramePr>
        <p:xfrm>
          <a:off x="2859088" y="5540375"/>
          <a:ext cx="1752600" cy="558800"/>
        </p:xfrm>
        <a:graphic>
          <a:graphicData uri="http://schemas.openxmlformats.org/presentationml/2006/ole">
            <mc:AlternateContent xmlns:mc="http://schemas.openxmlformats.org/markup-compatibility/2006">
              <mc:Choice xmlns:v="urn:schemas-microsoft-com:vml" Requires="v">
                <p:oleObj spid="_x0000_s88116" name="公式" r:id="rId13" imgW="876300" imgH="279400" progId="Equation.3">
                  <p:embed/>
                </p:oleObj>
              </mc:Choice>
              <mc:Fallback>
                <p:oleObj name="公式" r:id="rId13" imgW="876300" imgH="2794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59088" y="5540375"/>
                        <a:ext cx="17526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80247" name="Group 23"/>
          <p:cNvGrpSpPr>
            <a:grpSpLocks/>
          </p:cNvGrpSpPr>
          <p:nvPr/>
        </p:nvGrpSpPr>
        <p:grpSpPr bwMode="auto">
          <a:xfrm>
            <a:off x="5078413" y="927100"/>
            <a:ext cx="3022600" cy="990600"/>
            <a:chOff x="3199" y="584"/>
            <a:chExt cx="1904" cy="624"/>
          </a:xfrm>
        </p:grpSpPr>
        <p:grpSp>
          <p:nvGrpSpPr>
            <p:cNvPr id="180244" name="Group 20"/>
            <p:cNvGrpSpPr>
              <a:grpSpLocks/>
            </p:cNvGrpSpPr>
            <p:nvPr/>
          </p:nvGrpSpPr>
          <p:grpSpPr bwMode="auto">
            <a:xfrm>
              <a:off x="3829" y="610"/>
              <a:ext cx="1274" cy="508"/>
              <a:chOff x="4204" y="894"/>
              <a:chExt cx="1274" cy="508"/>
            </a:xfrm>
          </p:grpSpPr>
          <p:sp>
            <p:nvSpPr>
              <p:cNvPr id="180241" name="Rectangle 17"/>
              <p:cNvSpPr>
                <a:spLocks noChangeArrowheads="1"/>
              </p:cNvSpPr>
              <p:nvPr/>
            </p:nvSpPr>
            <p:spPr bwMode="auto">
              <a:xfrm>
                <a:off x="4250" y="898"/>
                <a:ext cx="434" cy="25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000">
                    <a:solidFill>
                      <a:srgbClr val="000000"/>
                    </a:solidFill>
                    <a:latin typeface="Times New Roman" panose="02020603050405020304" pitchFamily="18" charset="0"/>
                    <a:cs typeface="Times New Roman" panose="02020603050405020304" pitchFamily="18" charset="0"/>
                  </a:rPr>
                  <a:t>保证</a:t>
                </a:r>
                <a:endParaRPr lang="zh-CN" altLang="en-US" sz="2000">
                  <a:solidFill>
                    <a:srgbClr val="000000"/>
                  </a:solidFill>
                  <a:latin typeface="Arial" panose="020B0604020202020204" pitchFamily="34" charset="0"/>
                </a:endParaRPr>
              </a:p>
            </p:txBody>
          </p:sp>
          <p:graphicFrame>
            <p:nvGraphicFramePr>
              <p:cNvPr id="180240" name="Object 16"/>
              <p:cNvGraphicFramePr>
                <a:graphicFrameLocks noChangeAspect="1"/>
              </p:cNvGraphicFramePr>
              <p:nvPr/>
            </p:nvGraphicFramePr>
            <p:xfrm>
              <a:off x="4625" y="894"/>
              <a:ext cx="549" cy="258"/>
            </p:xfrm>
            <a:graphic>
              <a:graphicData uri="http://schemas.openxmlformats.org/presentationml/2006/ole">
                <mc:AlternateContent xmlns:mc="http://schemas.openxmlformats.org/markup-compatibility/2006">
                  <mc:Choice xmlns:v="urn:schemas-microsoft-com:vml" Requires="v">
                    <p:oleObj spid="_x0000_s88117" name="公式" r:id="rId15" imgW="482391" imgH="228501" progId="Equation.3">
                      <p:embed/>
                    </p:oleObj>
                  </mc:Choice>
                  <mc:Fallback>
                    <p:oleObj name="公式" r:id="rId15" imgW="482391" imgH="228501"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25" y="894"/>
                            <a:ext cx="549" cy="2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0242" name="Rectangle 18"/>
              <p:cNvSpPr>
                <a:spLocks noChangeArrowheads="1"/>
              </p:cNvSpPr>
              <p:nvPr/>
            </p:nvSpPr>
            <p:spPr bwMode="auto">
              <a:xfrm>
                <a:off x="4204" y="1152"/>
                <a:ext cx="1274" cy="25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000">
                    <a:solidFill>
                      <a:srgbClr val="000000"/>
                    </a:solidFill>
                    <a:latin typeface="Times New Roman" panose="02020603050405020304" pitchFamily="18" charset="0"/>
                    <a:cs typeface="Times New Roman" panose="02020603050405020304" pitchFamily="18" charset="0"/>
                  </a:rPr>
                  <a:t>密度函数的性质</a:t>
                </a:r>
                <a:r>
                  <a:rPr lang="zh-CN" altLang="en-US" sz="2000">
                    <a:solidFill>
                      <a:srgbClr val="000000"/>
                    </a:solidFill>
                    <a:latin typeface="Times New Roman" panose="02020603050405020304" pitchFamily="18" charset="0"/>
                  </a:rPr>
                  <a:t> </a:t>
                </a:r>
                <a:endParaRPr lang="zh-CN" altLang="en-US" sz="2000">
                  <a:solidFill>
                    <a:srgbClr val="000000"/>
                  </a:solidFill>
                  <a:latin typeface="Arial" panose="020B0604020202020204" pitchFamily="34" charset="0"/>
                </a:endParaRPr>
              </a:p>
            </p:txBody>
          </p:sp>
          <p:sp>
            <p:nvSpPr>
              <p:cNvPr id="180243" name="Rectangle 19"/>
              <p:cNvSpPr>
                <a:spLocks noChangeArrowheads="1"/>
              </p:cNvSpPr>
              <p:nvPr/>
            </p:nvSpPr>
            <p:spPr bwMode="auto">
              <a:xfrm>
                <a:off x="5120" y="897"/>
                <a:ext cx="274" cy="25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pPr algn="ctr"/>
                <a:r>
                  <a:rPr lang="zh-CN" altLang="en-US" sz="2000">
                    <a:solidFill>
                      <a:srgbClr val="000000"/>
                    </a:solidFill>
                    <a:latin typeface="Times New Roman" panose="02020603050405020304" pitchFamily="18" charset="0"/>
                  </a:rPr>
                  <a:t>有</a:t>
                </a:r>
              </a:p>
            </p:txBody>
          </p:sp>
        </p:grpSp>
        <p:sp>
          <p:nvSpPr>
            <p:cNvPr id="180245" name="AutoShape 21"/>
            <p:cNvSpPr>
              <a:spLocks noChangeArrowheads="1"/>
            </p:cNvSpPr>
            <p:nvPr/>
          </p:nvSpPr>
          <p:spPr bwMode="auto">
            <a:xfrm>
              <a:off x="3803" y="584"/>
              <a:ext cx="1299" cy="549"/>
            </a:xfrm>
            <a:prstGeom prst="wedgeRoundRectCallout">
              <a:avLst>
                <a:gd name="adj1" fmla="val -74866"/>
                <a:gd name="adj2" fmla="val 13389"/>
                <a:gd name="adj3" fmla="val 16667"/>
              </a:avLst>
            </a:prstGeom>
            <a:noFill/>
            <a:ln w="9525" algn="ctr">
              <a:solidFill>
                <a:srgbClr val="000000"/>
              </a:solidFill>
              <a:miter lim="800000"/>
              <a:headEnd/>
              <a:tailEnd/>
            </a:ln>
            <a:effectLst/>
            <a:extLst>
              <a:ext uri="{909E8E84-426E-40DD-AFC4-6F175D3DCCD1}">
                <a14:hiddenFill xmlns:a14="http://schemas.microsoft.com/office/drawing/2010/main">
                  <a:solidFill>
                    <a:srgbClr val="6600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nchorCtr="1"/>
            <a:lstStyle/>
            <a:p>
              <a:pPr algn="ctr"/>
              <a:endParaRPr lang="zh-CN" altLang="zh-CN" sz="2400">
                <a:solidFill>
                  <a:srgbClr val="000000"/>
                </a:solidFill>
                <a:latin typeface="Times New Roman" panose="02020603050405020304" pitchFamily="18" charset="0"/>
              </a:endParaRPr>
            </a:p>
          </p:txBody>
        </p:sp>
        <p:sp>
          <p:nvSpPr>
            <p:cNvPr id="180246" name="AutoShape 22"/>
            <p:cNvSpPr>
              <a:spLocks/>
            </p:cNvSpPr>
            <p:nvPr/>
          </p:nvSpPr>
          <p:spPr bwMode="auto">
            <a:xfrm>
              <a:off x="3199" y="659"/>
              <a:ext cx="56" cy="549"/>
            </a:xfrm>
            <a:prstGeom prst="rightBrace">
              <a:avLst>
                <a:gd name="adj1" fmla="val 81696"/>
                <a:gd name="adj2" fmla="val 50000"/>
              </a:avLst>
            </a:prstGeom>
            <a:noFill/>
            <a:ln w="12700">
              <a:solidFill>
                <a:srgbClr val="000000"/>
              </a:solidFill>
              <a:round/>
              <a:headEnd/>
              <a:tailEnd/>
            </a:ln>
            <a:effectLst/>
            <a:extLst>
              <a:ext uri="{909E8E84-426E-40DD-AFC4-6F175D3DCCD1}">
                <a14:hiddenFill xmlns:a14="http://schemas.microsoft.com/office/drawing/2010/main">
                  <a:solidFill>
                    <a:srgbClr val="6600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endParaRPr lang="zh-CN" altLang="en-US" sz="2400">
                <a:solidFill>
                  <a:srgbClr val="000000"/>
                </a:solidFill>
                <a:latin typeface="Times New Roman" panose="02020603050405020304" pitchFamily="18" charset="0"/>
              </a:endParaRPr>
            </a:p>
          </p:txBody>
        </p:sp>
      </p:grpSp>
      <p:grpSp>
        <p:nvGrpSpPr>
          <p:cNvPr id="180258" name="Group 34"/>
          <p:cNvGrpSpPr>
            <a:grpSpLocks/>
          </p:cNvGrpSpPr>
          <p:nvPr/>
        </p:nvGrpSpPr>
        <p:grpSpPr bwMode="auto">
          <a:xfrm>
            <a:off x="6199188" y="2439988"/>
            <a:ext cx="1758950" cy="492125"/>
            <a:chOff x="3905" y="1537"/>
            <a:chExt cx="1108" cy="310"/>
          </a:xfrm>
        </p:grpSpPr>
        <p:grpSp>
          <p:nvGrpSpPr>
            <p:cNvPr id="180251" name="Group 27"/>
            <p:cNvGrpSpPr>
              <a:grpSpLocks/>
            </p:cNvGrpSpPr>
            <p:nvPr/>
          </p:nvGrpSpPr>
          <p:grpSpPr bwMode="auto">
            <a:xfrm>
              <a:off x="3913" y="1559"/>
              <a:ext cx="1100" cy="250"/>
              <a:chOff x="4123" y="1651"/>
              <a:chExt cx="1100" cy="250"/>
            </a:xfrm>
          </p:grpSpPr>
          <p:sp>
            <p:nvSpPr>
              <p:cNvPr id="180249" name="Rectangle 25"/>
              <p:cNvSpPr>
                <a:spLocks noChangeArrowheads="1"/>
              </p:cNvSpPr>
              <p:nvPr/>
            </p:nvSpPr>
            <p:spPr bwMode="auto">
              <a:xfrm>
                <a:off x="4123" y="1651"/>
                <a:ext cx="434" cy="25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000">
                    <a:solidFill>
                      <a:srgbClr val="000000"/>
                    </a:solidFill>
                    <a:latin typeface="Times New Roman" panose="02020603050405020304" pitchFamily="18" charset="0"/>
                    <a:cs typeface="Times New Roman" panose="02020603050405020304" pitchFamily="18" charset="0"/>
                  </a:rPr>
                  <a:t>保证</a:t>
                </a:r>
                <a:endParaRPr lang="zh-CN" altLang="en-US" sz="2000">
                  <a:solidFill>
                    <a:srgbClr val="000000"/>
                  </a:solidFill>
                  <a:latin typeface="Arial" panose="020B0604020202020204" pitchFamily="34" charset="0"/>
                </a:endParaRPr>
              </a:p>
            </p:txBody>
          </p:sp>
          <p:graphicFrame>
            <p:nvGraphicFramePr>
              <p:cNvPr id="180248" name="Object 24"/>
              <p:cNvGraphicFramePr>
                <a:graphicFrameLocks noChangeAspect="1"/>
              </p:cNvGraphicFramePr>
              <p:nvPr>
                <p:extLst/>
              </p:nvPr>
            </p:nvGraphicFramePr>
            <p:xfrm>
              <a:off x="4505" y="1662"/>
              <a:ext cx="366" cy="228"/>
            </p:xfrm>
            <a:graphic>
              <a:graphicData uri="http://schemas.openxmlformats.org/presentationml/2006/ole">
                <mc:AlternateContent xmlns:mc="http://schemas.openxmlformats.org/markup-compatibility/2006">
                  <mc:Choice xmlns:v="urn:schemas-microsoft-com:vml" Requires="v">
                    <p:oleObj spid="_x0000_s88118" name="Equation" r:id="rId17" imgW="317160" imgH="203040" progId="Equation.DSMT4">
                      <p:embed/>
                    </p:oleObj>
                  </mc:Choice>
                  <mc:Fallback>
                    <p:oleObj name="Equation" r:id="rId17" imgW="317160" imgH="203040" progId="Equation.DSMT4">
                      <p:embed/>
                      <p:pic>
                        <p:nvPicPr>
                          <p:cNvPr id="0" name=""/>
                          <p:cNvPicPr>
                            <a:picLocks noChangeAspect="1" noChangeArrowheads="1"/>
                          </p:cNvPicPr>
                          <p:nvPr/>
                        </p:nvPicPr>
                        <p:blipFill>
                          <a:blip r:embed="rId18"/>
                          <a:srcRect/>
                          <a:stretch>
                            <a:fillRect/>
                          </a:stretch>
                        </p:blipFill>
                        <p:spPr bwMode="auto">
                          <a:xfrm>
                            <a:off x="4505" y="1662"/>
                            <a:ext cx="366" cy="2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0250" name="Rectangle 26"/>
              <p:cNvSpPr>
                <a:spLocks noChangeArrowheads="1"/>
              </p:cNvSpPr>
              <p:nvPr/>
            </p:nvSpPr>
            <p:spPr bwMode="auto">
              <a:xfrm>
                <a:off x="4789" y="1651"/>
                <a:ext cx="434" cy="25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000">
                    <a:solidFill>
                      <a:srgbClr val="000000"/>
                    </a:solidFill>
                    <a:latin typeface="Times New Roman" panose="02020603050405020304" pitchFamily="18" charset="0"/>
                    <a:cs typeface="Times New Roman" panose="02020603050405020304" pitchFamily="18" charset="0"/>
                  </a:rPr>
                  <a:t>有界</a:t>
                </a:r>
                <a:endParaRPr lang="zh-CN" altLang="en-US" sz="2000">
                  <a:solidFill>
                    <a:srgbClr val="000000"/>
                  </a:solidFill>
                  <a:latin typeface="Arial" panose="020B0604020202020204" pitchFamily="34" charset="0"/>
                </a:endParaRPr>
              </a:p>
            </p:txBody>
          </p:sp>
        </p:grpSp>
        <p:sp>
          <p:nvSpPr>
            <p:cNvPr id="180257" name="AutoShape 33"/>
            <p:cNvSpPr>
              <a:spLocks noChangeArrowheads="1"/>
            </p:cNvSpPr>
            <p:nvPr/>
          </p:nvSpPr>
          <p:spPr bwMode="auto">
            <a:xfrm>
              <a:off x="3905" y="1537"/>
              <a:ext cx="1107" cy="310"/>
            </a:xfrm>
            <a:prstGeom prst="wedgeRoundRectCallout">
              <a:avLst>
                <a:gd name="adj1" fmla="val -68338"/>
                <a:gd name="adj2" fmla="val -9676"/>
                <a:gd name="adj3" fmla="val 16667"/>
              </a:avLst>
            </a:prstGeom>
            <a:noFill/>
            <a:ln w="9525" algn="ctr">
              <a:solidFill>
                <a:srgbClr val="000000"/>
              </a:solidFill>
              <a:miter lim="800000"/>
              <a:headEnd/>
              <a:tailEnd/>
            </a:ln>
            <a:effectLst/>
            <a:extLst>
              <a:ext uri="{909E8E84-426E-40DD-AFC4-6F175D3DCCD1}">
                <a14:hiddenFill xmlns:a14="http://schemas.microsoft.com/office/drawing/2010/main">
                  <a:solidFill>
                    <a:srgbClr val="6600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nchorCtr="1"/>
            <a:lstStyle/>
            <a:p>
              <a:pPr algn="ctr"/>
              <a:endParaRPr lang="zh-CN" altLang="zh-CN" sz="2400">
                <a:solidFill>
                  <a:srgbClr val="000000"/>
                </a:solidFill>
                <a:latin typeface="Times New Roman" panose="02020603050405020304" pitchFamily="18" charset="0"/>
              </a:endParaRPr>
            </a:p>
          </p:txBody>
        </p:sp>
      </p:grpSp>
      <p:grpSp>
        <p:nvGrpSpPr>
          <p:cNvPr id="180260" name="Group 36"/>
          <p:cNvGrpSpPr>
            <a:grpSpLocks/>
          </p:cNvGrpSpPr>
          <p:nvPr/>
        </p:nvGrpSpPr>
        <p:grpSpPr bwMode="auto">
          <a:xfrm>
            <a:off x="5892800" y="3167063"/>
            <a:ext cx="2306638" cy="800100"/>
            <a:chOff x="3712" y="1995"/>
            <a:chExt cx="1453" cy="504"/>
          </a:xfrm>
        </p:grpSpPr>
        <p:grpSp>
          <p:nvGrpSpPr>
            <p:cNvPr id="180256" name="Group 32"/>
            <p:cNvGrpSpPr>
              <a:grpSpLocks/>
            </p:cNvGrpSpPr>
            <p:nvPr/>
          </p:nvGrpSpPr>
          <p:grpSpPr bwMode="auto">
            <a:xfrm>
              <a:off x="3729" y="2018"/>
              <a:ext cx="1349" cy="481"/>
              <a:chOff x="3684" y="2282"/>
              <a:chExt cx="1349" cy="481"/>
            </a:xfrm>
          </p:grpSpPr>
          <p:sp>
            <p:nvSpPr>
              <p:cNvPr id="180253" name="Rectangle 29"/>
              <p:cNvSpPr>
                <a:spLocks noChangeArrowheads="1"/>
              </p:cNvSpPr>
              <p:nvPr/>
            </p:nvSpPr>
            <p:spPr bwMode="auto">
              <a:xfrm>
                <a:off x="3684" y="2282"/>
                <a:ext cx="274" cy="25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000">
                    <a:solidFill>
                      <a:srgbClr val="000000"/>
                    </a:solidFill>
                    <a:latin typeface="Times New Roman" panose="02020603050405020304" pitchFamily="18" charset="0"/>
                    <a:cs typeface="Times New Roman" panose="02020603050405020304" pitchFamily="18" charset="0"/>
                  </a:rPr>
                  <a:t>使</a:t>
                </a:r>
                <a:endParaRPr lang="zh-CN" altLang="en-US" sz="2000">
                  <a:solidFill>
                    <a:srgbClr val="000000"/>
                  </a:solidFill>
                  <a:latin typeface="Arial" panose="020B0604020202020204" pitchFamily="34" charset="0"/>
                </a:endParaRPr>
              </a:p>
            </p:txBody>
          </p:sp>
          <p:graphicFrame>
            <p:nvGraphicFramePr>
              <p:cNvPr id="180252" name="Object 28"/>
              <p:cNvGraphicFramePr>
                <a:graphicFrameLocks noChangeAspect="1"/>
              </p:cNvGraphicFramePr>
              <p:nvPr>
                <p:extLst/>
              </p:nvPr>
            </p:nvGraphicFramePr>
            <p:xfrm>
              <a:off x="3920" y="2293"/>
              <a:ext cx="366" cy="228"/>
            </p:xfrm>
            <a:graphic>
              <a:graphicData uri="http://schemas.openxmlformats.org/presentationml/2006/ole">
                <mc:AlternateContent xmlns:mc="http://schemas.openxmlformats.org/markup-compatibility/2006">
                  <mc:Choice xmlns:v="urn:schemas-microsoft-com:vml" Requires="v">
                    <p:oleObj spid="_x0000_s88119" name="Equation" r:id="rId19" imgW="317160" imgH="203040" progId="Equation.DSMT4">
                      <p:embed/>
                    </p:oleObj>
                  </mc:Choice>
                  <mc:Fallback>
                    <p:oleObj name="Equation" r:id="rId19" imgW="317160" imgH="203040" progId="Equation.DSMT4">
                      <p:embed/>
                      <p:pic>
                        <p:nvPicPr>
                          <p:cNvPr id="0" name=""/>
                          <p:cNvPicPr>
                            <a:picLocks noChangeAspect="1" noChangeArrowheads="1"/>
                          </p:cNvPicPr>
                          <p:nvPr/>
                        </p:nvPicPr>
                        <p:blipFill>
                          <a:blip r:embed="rId20"/>
                          <a:srcRect/>
                          <a:stretch>
                            <a:fillRect/>
                          </a:stretch>
                        </p:blipFill>
                        <p:spPr bwMode="auto">
                          <a:xfrm>
                            <a:off x="3920" y="2293"/>
                            <a:ext cx="366" cy="2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0254" name="Rectangle 30"/>
              <p:cNvSpPr>
                <a:spLocks noChangeArrowheads="1"/>
              </p:cNvSpPr>
              <p:nvPr/>
            </p:nvSpPr>
            <p:spPr bwMode="auto">
              <a:xfrm>
                <a:off x="3894" y="2513"/>
                <a:ext cx="954" cy="25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000" dirty="0">
                    <a:solidFill>
                      <a:srgbClr val="000000"/>
                    </a:solidFill>
                    <a:latin typeface="Times New Roman" panose="02020603050405020304" pitchFamily="18" charset="0"/>
                    <a:cs typeface="Times New Roman" panose="02020603050405020304" pitchFamily="18" charset="0"/>
                  </a:rPr>
                  <a:t>较快趋于零</a:t>
                </a:r>
                <a:r>
                  <a:rPr lang="zh-CN" altLang="en-US" sz="2000" dirty="0">
                    <a:solidFill>
                      <a:srgbClr val="000000"/>
                    </a:solidFill>
                    <a:latin typeface="Times New Roman" panose="02020603050405020304" pitchFamily="18" charset="0"/>
                  </a:rPr>
                  <a:t> </a:t>
                </a:r>
                <a:endParaRPr lang="zh-CN" altLang="en-US" sz="2000" dirty="0">
                  <a:solidFill>
                    <a:srgbClr val="000000"/>
                  </a:solidFill>
                  <a:latin typeface="Arial" panose="020B0604020202020204" pitchFamily="34" charset="0"/>
                </a:endParaRPr>
              </a:p>
            </p:txBody>
          </p:sp>
          <p:sp>
            <p:nvSpPr>
              <p:cNvPr id="180255" name="Rectangle 31"/>
              <p:cNvSpPr>
                <a:spLocks noChangeArrowheads="1"/>
              </p:cNvSpPr>
              <p:nvPr/>
            </p:nvSpPr>
            <p:spPr bwMode="auto">
              <a:xfrm>
                <a:off x="4199" y="2282"/>
                <a:ext cx="834" cy="25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pPr algn="ctr"/>
                <a:r>
                  <a:rPr lang="zh-CN" altLang="en-US" sz="2000">
                    <a:solidFill>
                      <a:srgbClr val="000000"/>
                    </a:solidFill>
                    <a:latin typeface="Times New Roman" panose="02020603050405020304" pitchFamily="18" charset="0"/>
                  </a:rPr>
                  <a:t>随</a:t>
                </a:r>
                <a:r>
                  <a:rPr lang="en-US" altLang="zh-CN" sz="2000" i="1">
                    <a:solidFill>
                      <a:srgbClr val="000000"/>
                    </a:solidFill>
                    <a:latin typeface="Times New Roman" panose="02020603050405020304" pitchFamily="18" charset="0"/>
                  </a:rPr>
                  <a:t>u</a:t>
                </a:r>
                <a:r>
                  <a:rPr lang="zh-CN" altLang="en-US" sz="2000">
                    <a:solidFill>
                      <a:srgbClr val="000000"/>
                    </a:solidFill>
                    <a:latin typeface="Times New Roman" panose="02020603050405020304" pitchFamily="18" charset="0"/>
                  </a:rPr>
                  <a:t>的增加</a:t>
                </a:r>
              </a:p>
            </p:txBody>
          </p:sp>
        </p:grpSp>
        <p:sp>
          <p:nvSpPr>
            <p:cNvPr id="180259" name="AutoShape 35"/>
            <p:cNvSpPr>
              <a:spLocks noChangeArrowheads="1"/>
            </p:cNvSpPr>
            <p:nvPr/>
          </p:nvSpPr>
          <p:spPr bwMode="auto">
            <a:xfrm>
              <a:off x="3712" y="1995"/>
              <a:ext cx="1453" cy="502"/>
            </a:xfrm>
            <a:prstGeom prst="wedgeRoundRectCallout">
              <a:avLst>
                <a:gd name="adj1" fmla="val -69065"/>
                <a:gd name="adj2" fmla="val -14144"/>
                <a:gd name="adj3" fmla="val 16667"/>
              </a:avLst>
            </a:prstGeom>
            <a:noFill/>
            <a:ln w="9525" algn="ctr">
              <a:solidFill>
                <a:srgbClr val="000000"/>
              </a:solidFill>
              <a:miter lim="800000"/>
              <a:headEnd/>
              <a:tailEnd/>
            </a:ln>
            <a:effectLst/>
            <a:extLst>
              <a:ext uri="{909E8E84-426E-40DD-AFC4-6F175D3DCCD1}">
                <a14:hiddenFill xmlns:a14="http://schemas.microsoft.com/office/drawing/2010/main">
                  <a:solidFill>
                    <a:srgbClr val="6600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nchorCtr="1"/>
            <a:lstStyle/>
            <a:p>
              <a:pPr algn="ctr"/>
              <a:endParaRPr lang="zh-CN" altLang="zh-CN" sz="2400">
                <a:solidFill>
                  <a:srgbClr val="000000"/>
                </a:solidFill>
                <a:latin typeface="Times New Roman" panose="02020603050405020304" pitchFamily="18" charset="0"/>
              </a:endParaRPr>
            </a:p>
          </p:txBody>
        </p:sp>
      </p:grpSp>
      <p:grpSp>
        <p:nvGrpSpPr>
          <p:cNvPr id="180263" name="Group 39"/>
          <p:cNvGrpSpPr>
            <a:grpSpLocks/>
          </p:cNvGrpSpPr>
          <p:nvPr/>
        </p:nvGrpSpPr>
        <p:grpSpPr bwMode="auto">
          <a:xfrm>
            <a:off x="4964113" y="4759325"/>
            <a:ext cx="3597275" cy="1104900"/>
            <a:chOff x="3127" y="2998"/>
            <a:chExt cx="2266" cy="696"/>
          </a:xfrm>
        </p:grpSpPr>
        <p:sp>
          <p:nvSpPr>
            <p:cNvPr id="180261" name="AutoShape 37"/>
            <p:cNvSpPr>
              <a:spLocks noChangeArrowheads="1"/>
            </p:cNvSpPr>
            <p:nvPr/>
          </p:nvSpPr>
          <p:spPr bwMode="auto">
            <a:xfrm>
              <a:off x="3701" y="2998"/>
              <a:ext cx="1692" cy="686"/>
            </a:xfrm>
            <a:prstGeom prst="wedgeRoundRectCallout">
              <a:avLst>
                <a:gd name="adj1" fmla="val -62648"/>
                <a:gd name="adj2" fmla="val 24634"/>
                <a:gd name="adj3" fmla="val 16667"/>
              </a:avLst>
            </a:prstGeom>
            <a:noFill/>
            <a:ln w="9525" algn="ctr">
              <a:solidFill>
                <a:srgbClr val="000000"/>
              </a:solidFill>
              <a:miter lim="800000"/>
              <a:headEnd/>
              <a:tailEnd/>
            </a:ln>
            <a:effectLst/>
            <a:extLst>
              <a:ext uri="{909E8E84-426E-40DD-AFC4-6F175D3DCCD1}">
                <a14:hiddenFill xmlns:a14="http://schemas.microsoft.com/office/drawing/2010/main">
                  <a:solidFill>
                    <a:srgbClr val="6600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zh-CN" altLang="en-US" sz="2000">
                  <a:solidFill>
                    <a:srgbClr val="000000"/>
                  </a:solidFill>
                  <a:latin typeface="Times New Roman" panose="02020603050405020304" pitchFamily="18" charset="0"/>
                </a:rPr>
                <a:t>使体积随</a:t>
              </a:r>
              <a:r>
                <a:rPr lang="en-US" altLang="zh-CN" sz="2000" i="1">
                  <a:solidFill>
                    <a:srgbClr val="000000"/>
                  </a:solidFill>
                  <a:latin typeface="Times New Roman" panose="02020603050405020304" pitchFamily="18" charset="0"/>
                </a:rPr>
                <a:t>N</a:t>
              </a:r>
              <a:r>
                <a:rPr lang="zh-CN" altLang="en-US" sz="2000">
                  <a:solidFill>
                    <a:srgbClr val="000000"/>
                  </a:solidFill>
                  <a:latin typeface="Times New Roman" panose="02020603050405020304" pitchFamily="18" charset="0"/>
                </a:rPr>
                <a:t>的增大</a:t>
              </a:r>
            </a:p>
            <a:p>
              <a:pPr algn="ctr"/>
              <a:r>
                <a:rPr lang="zh-CN" altLang="en-US" sz="2000">
                  <a:solidFill>
                    <a:srgbClr val="000000"/>
                  </a:solidFill>
                  <a:latin typeface="Times New Roman" panose="02020603050405020304" pitchFamily="18" charset="0"/>
                </a:rPr>
                <a:t>趋于零时，速度</a:t>
              </a:r>
            </a:p>
            <a:p>
              <a:pPr algn="ctr"/>
              <a:r>
                <a:rPr lang="zh-CN" altLang="en-US" sz="2000">
                  <a:solidFill>
                    <a:srgbClr val="000000"/>
                  </a:solidFill>
                  <a:latin typeface="Times New Roman" panose="02020603050405020304" pitchFamily="18" charset="0"/>
                </a:rPr>
                <a:t>低于</a:t>
              </a:r>
              <a:r>
                <a:rPr lang="en-US" altLang="zh-CN" sz="2000" i="1">
                  <a:solidFill>
                    <a:srgbClr val="000000"/>
                  </a:solidFill>
                  <a:latin typeface="Times New Roman" panose="02020603050405020304" pitchFamily="18" charset="0"/>
                </a:rPr>
                <a:t>N</a:t>
              </a:r>
              <a:r>
                <a:rPr lang="zh-CN" altLang="en-US" sz="2000">
                  <a:solidFill>
                    <a:srgbClr val="000000"/>
                  </a:solidFill>
                  <a:latin typeface="Times New Roman" panose="02020603050405020304" pitchFamily="18" charset="0"/>
                </a:rPr>
                <a:t>增加的速度</a:t>
              </a:r>
            </a:p>
          </p:txBody>
        </p:sp>
        <p:sp>
          <p:nvSpPr>
            <p:cNvPr id="180262" name="AutoShape 38"/>
            <p:cNvSpPr>
              <a:spLocks/>
            </p:cNvSpPr>
            <p:nvPr/>
          </p:nvSpPr>
          <p:spPr bwMode="auto">
            <a:xfrm>
              <a:off x="3127" y="3035"/>
              <a:ext cx="56" cy="659"/>
            </a:xfrm>
            <a:prstGeom prst="rightBrace">
              <a:avLst>
                <a:gd name="adj1" fmla="val 98065"/>
                <a:gd name="adj2" fmla="val 50000"/>
              </a:avLst>
            </a:prstGeom>
            <a:noFill/>
            <a:ln w="12700">
              <a:solidFill>
                <a:srgbClr val="000000"/>
              </a:solidFill>
              <a:round/>
              <a:headEnd/>
              <a:tailEnd/>
            </a:ln>
            <a:effectLst/>
            <a:extLst>
              <a:ext uri="{909E8E84-426E-40DD-AFC4-6F175D3DCCD1}">
                <a14:hiddenFill xmlns:a14="http://schemas.microsoft.com/office/drawing/2010/main">
                  <a:solidFill>
                    <a:srgbClr val="6600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endParaRPr lang="zh-CN" altLang="en-US" sz="2400">
                <a:solidFill>
                  <a:srgbClr val="000000"/>
                </a:solidFill>
                <a:latin typeface="Times New Roman" panose="02020603050405020304" pitchFamily="18" charset="0"/>
              </a:endParaRPr>
            </a:p>
          </p:txBody>
        </p:sp>
      </p:grpSp>
    </p:spTree>
    <p:extLst>
      <p:ext uri="{BB962C8B-B14F-4D97-AF65-F5344CB8AC3E}">
        <p14:creationId xmlns:p14="http://schemas.microsoft.com/office/powerpoint/2010/main" val="16717754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7157" name="Object 5"/>
          <p:cNvGraphicFramePr>
            <a:graphicFrameLocks noChangeAspect="1"/>
          </p:cNvGraphicFramePr>
          <p:nvPr>
            <p:extLst>
              <p:ext uri="{D42A27DB-BD31-4B8C-83A1-F6EECF244321}">
                <p14:modId xmlns:p14="http://schemas.microsoft.com/office/powerpoint/2010/main" val="573123817"/>
              </p:ext>
            </p:extLst>
          </p:nvPr>
        </p:nvGraphicFramePr>
        <p:xfrm>
          <a:off x="479425" y="349250"/>
          <a:ext cx="8431213" cy="2060575"/>
        </p:xfrm>
        <a:graphic>
          <a:graphicData uri="http://schemas.openxmlformats.org/presentationml/2006/ole">
            <mc:AlternateContent xmlns:mc="http://schemas.openxmlformats.org/markup-compatibility/2006">
              <mc:Choice xmlns:v="urn:schemas-microsoft-com:vml" Requires="v">
                <p:oleObj spid="_x0000_s89110" name="Document" r:id="rId3" imgW="4325307" imgH="1052403" progId="Word.Document.8">
                  <p:embed/>
                </p:oleObj>
              </mc:Choice>
              <mc:Fallback>
                <p:oleObj name="Document" r:id="rId3" imgW="4325307" imgH="1052403" progId="Word.Document.8">
                  <p:embed/>
                  <p:pic>
                    <p:nvPicPr>
                      <p:cNvPr id="0" name=""/>
                      <p:cNvPicPr>
                        <a:picLocks noChangeAspect="1" noChangeArrowheads="1"/>
                      </p:cNvPicPr>
                      <p:nvPr/>
                    </p:nvPicPr>
                    <p:blipFill>
                      <a:blip r:embed="rId4"/>
                      <a:srcRect/>
                      <a:stretch>
                        <a:fillRect/>
                      </a:stretch>
                    </p:blipFill>
                    <p:spPr bwMode="auto">
                      <a:xfrm>
                        <a:off x="479425" y="349250"/>
                        <a:ext cx="8431213" cy="2060575"/>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7158" name="Object 6"/>
          <p:cNvGraphicFramePr>
            <a:graphicFrameLocks noChangeAspect="1"/>
          </p:cNvGraphicFramePr>
          <p:nvPr>
            <p:extLst/>
          </p:nvPr>
        </p:nvGraphicFramePr>
        <p:xfrm>
          <a:off x="496888" y="2295525"/>
          <a:ext cx="7394575" cy="2355850"/>
        </p:xfrm>
        <a:graphic>
          <a:graphicData uri="http://schemas.openxmlformats.org/presentationml/2006/ole">
            <mc:AlternateContent xmlns:mc="http://schemas.openxmlformats.org/markup-compatibility/2006">
              <mc:Choice xmlns:v="urn:schemas-microsoft-com:vml" Requires="v">
                <p:oleObj spid="_x0000_s89111" name="Document" r:id="rId5" imgW="3781451" imgH="1197040" progId="Word.Document.8">
                  <p:embed/>
                </p:oleObj>
              </mc:Choice>
              <mc:Fallback>
                <p:oleObj name="Document" r:id="rId5" imgW="3781451" imgH="1197040" progId="Word.Document.8">
                  <p:embed/>
                  <p:pic>
                    <p:nvPicPr>
                      <p:cNvPr id="0" name=""/>
                      <p:cNvPicPr>
                        <a:picLocks noChangeAspect="1" noChangeArrowheads="1"/>
                      </p:cNvPicPr>
                      <p:nvPr/>
                    </p:nvPicPr>
                    <p:blipFill>
                      <a:blip r:embed="rId6"/>
                      <a:srcRect/>
                      <a:stretch>
                        <a:fillRect/>
                      </a:stretch>
                    </p:blipFill>
                    <p:spPr bwMode="auto">
                      <a:xfrm>
                        <a:off x="496888" y="2295525"/>
                        <a:ext cx="7394575" cy="235585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7159" name="Text Box 7"/>
          <p:cNvSpPr txBox="1">
            <a:spLocks noChangeArrowheads="1"/>
          </p:cNvSpPr>
          <p:nvPr/>
        </p:nvSpPr>
        <p:spPr bwMode="auto">
          <a:xfrm>
            <a:off x="303213" y="4303713"/>
            <a:ext cx="609600"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nchorCtr="1">
            <a:spAutoFit/>
          </a:bodyPr>
          <a:lstStyle/>
          <a:p>
            <a:pPr>
              <a:spcBef>
                <a:spcPct val="50000"/>
              </a:spcBef>
            </a:pPr>
            <a:r>
              <a:rPr lang="zh-CN" altLang="en-US" sz="2400">
                <a:solidFill>
                  <a:srgbClr val="000000"/>
                </a:solidFill>
                <a:latin typeface="Times New Roman" panose="02020603050405020304" pitchFamily="18" charset="0"/>
              </a:rPr>
              <a:t>有</a:t>
            </a:r>
          </a:p>
        </p:txBody>
      </p:sp>
      <p:graphicFrame>
        <p:nvGraphicFramePr>
          <p:cNvPr id="177162" name="Object 10"/>
          <p:cNvGraphicFramePr>
            <a:graphicFrameLocks noChangeAspect="1"/>
          </p:cNvGraphicFramePr>
          <p:nvPr>
            <p:extLst/>
          </p:nvPr>
        </p:nvGraphicFramePr>
        <p:xfrm>
          <a:off x="1985963" y="4110038"/>
          <a:ext cx="4646612" cy="1117600"/>
        </p:xfrm>
        <a:graphic>
          <a:graphicData uri="http://schemas.openxmlformats.org/presentationml/2006/ole">
            <mc:AlternateContent xmlns:mc="http://schemas.openxmlformats.org/markup-compatibility/2006">
              <mc:Choice xmlns:v="urn:schemas-microsoft-com:vml" Requires="v">
                <p:oleObj spid="_x0000_s89112" name="Equation" r:id="rId7" imgW="2323800" imgH="558720" progId="Equation.DSMT4">
                  <p:embed/>
                </p:oleObj>
              </mc:Choice>
              <mc:Fallback>
                <p:oleObj name="Equation" r:id="rId7" imgW="2323800" imgH="558720" progId="Equation.DSMT4">
                  <p:embed/>
                  <p:pic>
                    <p:nvPicPr>
                      <p:cNvPr id="0" name=""/>
                      <p:cNvPicPr>
                        <a:picLocks noChangeAspect="1" noChangeArrowheads="1"/>
                      </p:cNvPicPr>
                      <p:nvPr/>
                    </p:nvPicPr>
                    <p:blipFill>
                      <a:blip r:embed="rId8"/>
                      <a:srcRect/>
                      <a:stretch>
                        <a:fillRect/>
                      </a:stretch>
                    </p:blipFill>
                    <p:spPr bwMode="auto">
                      <a:xfrm>
                        <a:off x="1985963" y="4110038"/>
                        <a:ext cx="4646612"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7161" name="Object 9"/>
          <p:cNvGraphicFramePr>
            <a:graphicFrameLocks noChangeAspect="1"/>
          </p:cNvGraphicFramePr>
          <p:nvPr/>
        </p:nvGraphicFramePr>
        <p:xfrm>
          <a:off x="3262313" y="5268913"/>
          <a:ext cx="3579812" cy="1168400"/>
        </p:xfrm>
        <a:graphic>
          <a:graphicData uri="http://schemas.openxmlformats.org/presentationml/2006/ole">
            <mc:AlternateContent xmlns:mc="http://schemas.openxmlformats.org/markup-compatibility/2006">
              <mc:Choice xmlns:v="urn:schemas-microsoft-com:vml" Requires="v">
                <p:oleObj spid="_x0000_s89113" name="公式" r:id="rId9" imgW="1790700" imgH="584200" progId="Equation.3">
                  <p:embed/>
                </p:oleObj>
              </mc:Choice>
              <mc:Fallback>
                <p:oleObj name="公式" r:id="rId9" imgW="1790700" imgH="584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62313" y="5268913"/>
                        <a:ext cx="3579812" cy="1168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0994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77158"/>
                                        </p:tgtEl>
                                        <p:attrNameLst>
                                          <p:attrName>style.visibility</p:attrName>
                                        </p:attrNameLst>
                                      </p:cBhvr>
                                      <p:to>
                                        <p:strVal val="visible"/>
                                      </p:to>
                                    </p:set>
                                    <p:animEffect transition="in" filter="fade">
                                      <p:cBhvr>
                                        <p:cTn id="7" dur="500"/>
                                        <p:tgtEl>
                                          <p:spTgt spid="1771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7159"/>
                                        </p:tgtEl>
                                        <p:attrNameLst>
                                          <p:attrName>style.visibility</p:attrName>
                                        </p:attrNameLst>
                                      </p:cBhvr>
                                      <p:to>
                                        <p:strVal val="visible"/>
                                      </p:to>
                                    </p:set>
                                    <p:animEffect transition="in" filter="fade">
                                      <p:cBhvr>
                                        <p:cTn id="12" dur="500"/>
                                        <p:tgtEl>
                                          <p:spTgt spid="177159"/>
                                        </p:tgtEl>
                                      </p:cBhvr>
                                    </p:animEffect>
                                  </p:childTnLst>
                                </p:cTn>
                              </p:par>
                              <p:par>
                                <p:cTn id="13" presetID="10" presetClass="entr" presetSubtype="0" fill="hold" nodeType="withEffect">
                                  <p:stCondLst>
                                    <p:cond delay="0"/>
                                  </p:stCondLst>
                                  <p:childTnLst>
                                    <p:set>
                                      <p:cBhvr>
                                        <p:cTn id="14" dur="1" fill="hold">
                                          <p:stCondLst>
                                            <p:cond delay="0"/>
                                          </p:stCondLst>
                                        </p:cTn>
                                        <p:tgtEl>
                                          <p:spTgt spid="177162"/>
                                        </p:tgtEl>
                                        <p:attrNameLst>
                                          <p:attrName>style.visibility</p:attrName>
                                        </p:attrNameLst>
                                      </p:cBhvr>
                                      <p:to>
                                        <p:strVal val="visible"/>
                                      </p:to>
                                    </p:set>
                                    <p:animEffect transition="in" filter="fade">
                                      <p:cBhvr>
                                        <p:cTn id="15" dur="500"/>
                                        <p:tgtEl>
                                          <p:spTgt spid="177162"/>
                                        </p:tgtEl>
                                      </p:cBhvr>
                                    </p:animEffect>
                                  </p:childTnLst>
                                </p:cTn>
                              </p:par>
                              <p:par>
                                <p:cTn id="16" presetID="10" presetClass="entr" presetSubtype="0" fill="hold" nodeType="withEffect">
                                  <p:stCondLst>
                                    <p:cond delay="0"/>
                                  </p:stCondLst>
                                  <p:childTnLst>
                                    <p:set>
                                      <p:cBhvr>
                                        <p:cTn id="17" dur="1" fill="hold">
                                          <p:stCondLst>
                                            <p:cond delay="0"/>
                                          </p:stCondLst>
                                        </p:cTn>
                                        <p:tgtEl>
                                          <p:spTgt spid="177161"/>
                                        </p:tgtEl>
                                        <p:attrNameLst>
                                          <p:attrName>style.visibility</p:attrName>
                                        </p:attrNameLst>
                                      </p:cBhvr>
                                      <p:to>
                                        <p:strVal val="visible"/>
                                      </p:to>
                                    </p:set>
                                    <p:animEffect transition="in" filter="fade">
                                      <p:cBhvr>
                                        <p:cTn id="18" dur="500"/>
                                        <p:tgtEl>
                                          <p:spTgt spid="177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9"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8180" name="Object 4"/>
          <p:cNvGraphicFramePr>
            <a:graphicFrameLocks noChangeAspect="1"/>
          </p:cNvGraphicFramePr>
          <p:nvPr>
            <p:extLst/>
          </p:nvPr>
        </p:nvGraphicFramePr>
        <p:xfrm>
          <a:off x="342900" y="420688"/>
          <a:ext cx="3427413" cy="965200"/>
        </p:xfrm>
        <a:graphic>
          <a:graphicData uri="http://schemas.openxmlformats.org/presentationml/2006/ole">
            <mc:AlternateContent xmlns:mc="http://schemas.openxmlformats.org/markup-compatibility/2006">
              <mc:Choice xmlns:v="urn:schemas-microsoft-com:vml" Requires="v">
                <p:oleObj spid="_x0000_s90129" name="Equation" r:id="rId3" imgW="1714320" imgH="482400" progId="Equation.DSMT4">
                  <p:embed/>
                </p:oleObj>
              </mc:Choice>
              <mc:Fallback>
                <p:oleObj name="Equation" r:id="rId3" imgW="1714320" imgH="482400" progId="Equation.DSMT4">
                  <p:embed/>
                  <p:pic>
                    <p:nvPicPr>
                      <p:cNvPr id="0" name=""/>
                      <p:cNvPicPr>
                        <a:picLocks noChangeAspect="1" noChangeArrowheads="1"/>
                      </p:cNvPicPr>
                      <p:nvPr/>
                    </p:nvPicPr>
                    <p:blipFill>
                      <a:blip r:embed="rId4"/>
                      <a:srcRect/>
                      <a:stretch>
                        <a:fillRect/>
                      </a:stretch>
                    </p:blipFill>
                    <p:spPr bwMode="auto">
                      <a:xfrm>
                        <a:off x="342900" y="420688"/>
                        <a:ext cx="3427413"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8182" name="Object 6"/>
          <p:cNvGraphicFramePr>
            <a:graphicFrameLocks noChangeAspect="1"/>
          </p:cNvGraphicFramePr>
          <p:nvPr>
            <p:extLst/>
          </p:nvPr>
        </p:nvGraphicFramePr>
        <p:xfrm>
          <a:off x="361950" y="1925638"/>
          <a:ext cx="2767013" cy="965200"/>
        </p:xfrm>
        <a:graphic>
          <a:graphicData uri="http://schemas.openxmlformats.org/presentationml/2006/ole">
            <mc:AlternateContent xmlns:mc="http://schemas.openxmlformats.org/markup-compatibility/2006">
              <mc:Choice xmlns:v="urn:schemas-microsoft-com:vml" Requires="v">
                <p:oleObj spid="_x0000_s90130" name="Equation" r:id="rId5" imgW="1384200" imgH="482400" progId="Equation.DSMT4">
                  <p:embed/>
                </p:oleObj>
              </mc:Choice>
              <mc:Fallback>
                <p:oleObj name="Equation" r:id="rId5" imgW="1384200" imgH="482400" progId="Equation.DSMT4">
                  <p:embed/>
                  <p:pic>
                    <p:nvPicPr>
                      <p:cNvPr id="0" name=""/>
                      <p:cNvPicPr>
                        <a:picLocks noChangeAspect="1" noChangeArrowheads="1"/>
                      </p:cNvPicPr>
                      <p:nvPr/>
                    </p:nvPicPr>
                    <p:blipFill>
                      <a:blip r:embed="rId6"/>
                      <a:srcRect/>
                      <a:stretch>
                        <a:fillRect/>
                      </a:stretch>
                    </p:blipFill>
                    <p:spPr bwMode="auto">
                      <a:xfrm>
                        <a:off x="361950" y="1925638"/>
                        <a:ext cx="2767013"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8181" name="Object 5"/>
          <p:cNvGraphicFramePr>
            <a:graphicFrameLocks noChangeAspect="1"/>
          </p:cNvGraphicFramePr>
          <p:nvPr/>
        </p:nvGraphicFramePr>
        <p:xfrm>
          <a:off x="319088" y="3151188"/>
          <a:ext cx="4392612" cy="1168400"/>
        </p:xfrm>
        <a:graphic>
          <a:graphicData uri="http://schemas.openxmlformats.org/presentationml/2006/ole">
            <mc:AlternateContent xmlns:mc="http://schemas.openxmlformats.org/markup-compatibility/2006">
              <mc:Choice xmlns:v="urn:schemas-microsoft-com:vml" Requires="v">
                <p:oleObj spid="_x0000_s90131" name="公式" r:id="rId7" imgW="2197100" imgH="584200" progId="Equation.3">
                  <p:embed/>
                </p:oleObj>
              </mc:Choice>
              <mc:Fallback>
                <p:oleObj name="公式" r:id="rId7" imgW="2197100" imgH="584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9088" y="3151188"/>
                        <a:ext cx="4392612" cy="1168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8185" name="Rectangle 9"/>
          <p:cNvSpPr>
            <a:spLocks noChangeArrowheads="1"/>
          </p:cNvSpPr>
          <p:nvPr/>
        </p:nvSpPr>
        <p:spPr bwMode="auto">
          <a:xfrm>
            <a:off x="0" y="3962400"/>
            <a:ext cx="9144000" cy="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zh-CN">
              <a:solidFill>
                <a:srgbClr val="FFFFFF"/>
              </a:solidFill>
              <a:latin typeface="Arial" panose="020B0604020202020204" pitchFamily="34" charset="0"/>
            </a:endParaRPr>
          </a:p>
        </p:txBody>
      </p:sp>
      <p:sp>
        <p:nvSpPr>
          <p:cNvPr id="178186" name="Rectangle 10"/>
          <p:cNvSpPr>
            <a:spLocks noChangeArrowheads="1"/>
          </p:cNvSpPr>
          <p:nvPr/>
        </p:nvSpPr>
        <p:spPr bwMode="auto">
          <a:xfrm>
            <a:off x="393700" y="5494338"/>
            <a:ext cx="17811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400">
                <a:solidFill>
                  <a:srgbClr val="000000"/>
                </a:solidFill>
                <a:latin typeface="Times New Roman" panose="02020603050405020304" pitchFamily="18" charset="0"/>
              </a:rPr>
              <a:t>估计结果： </a:t>
            </a:r>
          </a:p>
        </p:txBody>
      </p:sp>
      <p:pic>
        <p:nvPicPr>
          <p:cNvPr id="178188" name="Picture 1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840288" y="0"/>
            <a:ext cx="4125912" cy="68580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20035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78188"/>
                                        </p:tgtEl>
                                        <p:attrNameLst>
                                          <p:attrName>style.visibility</p:attrName>
                                        </p:attrNameLst>
                                      </p:cBhvr>
                                      <p:to>
                                        <p:strVal val="visible"/>
                                      </p:to>
                                    </p:set>
                                    <p:animEffect transition="in" filter="fade">
                                      <p:cBhvr>
                                        <p:cTn id="7" dur="500"/>
                                        <p:tgtEl>
                                          <p:spTgt spid="1781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8186"/>
                                        </p:tgtEl>
                                        <p:attrNameLst>
                                          <p:attrName>style.visibility</p:attrName>
                                        </p:attrNameLst>
                                      </p:cBhvr>
                                      <p:to>
                                        <p:strVal val="visible"/>
                                      </p:to>
                                    </p:set>
                                    <p:animEffect transition="in" filter="fade">
                                      <p:cBhvr>
                                        <p:cTn id="10" dur="500"/>
                                        <p:tgtEl>
                                          <p:spTgt spid="178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6"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w Cen MT">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none">
        <a:spAutoFit/>
      </a:bodyPr>
      <a:lstStyle>
        <a:defPPr>
          <a:defRPr i="1">
            <a:latin typeface="Cambria Math" panose="02040503050406030204" pitchFamily="18" charset="0"/>
          </a:defRPr>
        </a:defPPr>
      </a:lstStyle>
    </a:sp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默认设计模板">
  <a:themeElements>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1" i="1" u="none" strike="noStrike" cap="none" normalizeH="0" baseline="0" smtClean="0">
            <a:ln>
              <a:noFill/>
            </a:ln>
            <a:solidFill>
              <a:schemeClr val="tx2"/>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1" i="1" u="none" strike="noStrike" cap="none" normalizeH="0" baseline="0" smtClean="0">
            <a:ln>
              <a:noFill/>
            </a:ln>
            <a:solidFill>
              <a:schemeClr val="tx2"/>
            </a:solidFill>
            <a:effectLst/>
            <a:latin typeface="Times New Roman" panose="02020603050405020304" pitchFamily="18" charset="0"/>
            <a:ea typeface="楷体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默认设计模板">
  <a:themeElements>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1" i="1" u="none" strike="noStrike" cap="none" normalizeH="0" baseline="0" smtClean="0">
            <a:ln>
              <a:noFill/>
            </a:ln>
            <a:solidFill>
              <a:schemeClr val="tx2"/>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1" i="1" u="none" strike="noStrike" cap="none" normalizeH="0" baseline="0" smtClean="0">
            <a:ln>
              <a:noFill/>
            </a:ln>
            <a:solidFill>
              <a:schemeClr val="tx2"/>
            </a:solidFill>
            <a:effectLst/>
            <a:latin typeface="Times New Roman" panose="02020603050405020304" pitchFamily="18" charset="0"/>
            <a:ea typeface="楷体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默认设计模板">
  <a:themeElements>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1" i="1" u="none" strike="noStrike" cap="none" normalizeH="0" baseline="0" smtClean="0">
            <a:ln>
              <a:noFill/>
            </a:ln>
            <a:solidFill>
              <a:schemeClr val="tx2"/>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1" i="1" u="none" strike="noStrike" cap="none" normalizeH="0" baseline="0" smtClean="0">
            <a:ln>
              <a:noFill/>
            </a:ln>
            <a:solidFill>
              <a:schemeClr val="tx2"/>
            </a:solidFill>
            <a:effectLst/>
            <a:latin typeface="Times New Roman" panose="02020603050405020304" pitchFamily="18" charset="0"/>
            <a:ea typeface="楷体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默认设计模板">
  <a:themeElements>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1" i="1" u="none" strike="noStrike" cap="none" normalizeH="0" baseline="0" smtClean="0">
            <a:ln>
              <a:noFill/>
            </a:ln>
            <a:solidFill>
              <a:schemeClr val="tx2"/>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1" i="1" u="none" strike="noStrike" cap="none" normalizeH="0" baseline="0" smtClean="0">
            <a:ln>
              <a:noFill/>
            </a:ln>
            <a:solidFill>
              <a:schemeClr val="tx2"/>
            </a:solidFill>
            <a:effectLst/>
            <a:latin typeface="Times New Roman" panose="02020603050405020304" pitchFamily="18" charset="0"/>
            <a:ea typeface="楷体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默认设计模板">
  <a:themeElements>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1" i="1" u="none" strike="noStrike" cap="none" normalizeH="0" baseline="0" smtClean="0">
            <a:ln>
              <a:noFill/>
            </a:ln>
            <a:solidFill>
              <a:schemeClr val="tx2"/>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1" i="1" u="none" strike="noStrike" cap="none" normalizeH="0" baseline="0" smtClean="0">
            <a:ln>
              <a:noFill/>
            </a:ln>
            <a:solidFill>
              <a:schemeClr val="tx2"/>
            </a:solidFill>
            <a:effectLst/>
            <a:latin typeface="Times New Roman" panose="02020603050405020304" pitchFamily="18" charset="0"/>
            <a:ea typeface="楷体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1558</TotalTime>
  <Words>10128</Words>
  <Application>Microsoft Office PowerPoint</Application>
  <PresentationFormat>全屏显示(4:3)</PresentationFormat>
  <Paragraphs>630</Paragraphs>
  <Slides>104</Slides>
  <Notes>7</Notes>
  <HiddenSlides>5</HiddenSlides>
  <MMClips>0</MMClips>
  <ScaleCrop>false</ScaleCrop>
  <HeadingPairs>
    <vt:vector size="8" baseType="variant">
      <vt:variant>
        <vt:lpstr>已用的字体</vt:lpstr>
      </vt:variant>
      <vt:variant>
        <vt:i4>14</vt:i4>
      </vt:variant>
      <vt:variant>
        <vt:lpstr>主题</vt:lpstr>
      </vt:variant>
      <vt:variant>
        <vt:i4>6</vt:i4>
      </vt:variant>
      <vt:variant>
        <vt:lpstr>嵌入 OLE 服务器</vt:lpstr>
      </vt:variant>
      <vt:variant>
        <vt:i4>6</vt:i4>
      </vt:variant>
      <vt:variant>
        <vt:lpstr>幻灯片标题</vt:lpstr>
      </vt:variant>
      <vt:variant>
        <vt:i4>104</vt:i4>
      </vt:variant>
    </vt:vector>
  </HeadingPairs>
  <TitlesOfParts>
    <vt:vector size="130" baseType="lpstr">
      <vt:lpstr>Arial Unicode MS</vt:lpstr>
      <vt:lpstr>仿宋</vt:lpstr>
      <vt:lpstr>黑体</vt:lpstr>
      <vt:lpstr>华文仿宋</vt:lpstr>
      <vt:lpstr>楷体</vt:lpstr>
      <vt:lpstr>楷体_GB2312</vt:lpstr>
      <vt:lpstr>宋体</vt:lpstr>
      <vt:lpstr>Arial</vt:lpstr>
      <vt:lpstr>Cambria Math</vt:lpstr>
      <vt:lpstr>Miriam Fixed</vt:lpstr>
      <vt:lpstr>Symbol</vt:lpstr>
      <vt:lpstr>Times New Roman</vt:lpstr>
      <vt:lpstr>Tw Cen MT</vt:lpstr>
      <vt:lpstr>Wingdings</vt:lpstr>
      <vt:lpstr>默认设计模板</vt:lpstr>
      <vt:lpstr>2_默认设计模板</vt:lpstr>
      <vt:lpstr>3_默认设计模板</vt:lpstr>
      <vt:lpstr>4_默认设计模板</vt:lpstr>
      <vt:lpstr>5_默认设计模板</vt:lpstr>
      <vt:lpstr>6_默认设计模板</vt:lpstr>
      <vt:lpstr>公式</vt:lpstr>
      <vt:lpstr>Equation</vt:lpstr>
      <vt:lpstr>Image</vt:lpstr>
      <vt:lpstr>Document</vt:lpstr>
      <vt:lpstr>文档</vt:lpstr>
      <vt:lpstr>Microsoft Word 97 - 2003 文档</vt:lpstr>
      <vt:lpstr>机器学习与模式识别   第3、4讲 概率分类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贝叶斯统计 (Bayesian Statistics)</vt:lpstr>
      <vt:lpstr>PowerPoint 演示文稿</vt:lpstr>
      <vt:lpstr>PowerPoint 演示文稿</vt:lpstr>
      <vt:lpstr>PowerPoint 演示文稿</vt:lpstr>
      <vt:lpstr>PowerPoint 演示文稿</vt:lpstr>
      <vt:lpstr>三种统计信息的例子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End of This Part</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Chen Jun</dc:creator>
  <cp:lastModifiedBy>User</cp:lastModifiedBy>
  <cp:revision>1211</cp:revision>
  <dcterms:created xsi:type="dcterms:W3CDTF">2007-08-09T07:10:00Z</dcterms:created>
  <dcterms:modified xsi:type="dcterms:W3CDTF">2021-01-06T20:34:57Z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