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3752" r:id="rId2"/>
  </p:sldMasterIdLst>
  <p:notesMasterIdLst>
    <p:notesMasterId r:id="rId25"/>
  </p:notesMasterIdLst>
  <p:handoutMasterIdLst>
    <p:handoutMasterId r:id="rId26"/>
  </p:handoutMasterIdLst>
  <p:sldIdLst>
    <p:sldId id="1493" r:id="rId3"/>
    <p:sldId id="2003" r:id="rId4"/>
    <p:sldId id="1500" r:id="rId5"/>
    <p:sldId id="2691" r:id="rId6"/>
    <p:sldId id="2497" r:id="rId7"/>
    <p:sldId id="2589" r:id="rId8"/>
    <p:sldId id="2620" r:id="rId9"/>
    <p:sldId id="2717" r:id="rId10"/>
    <p:sldId id="2801" r:id="rId11"/>
    <p:sldId id="2802" r:id="rId12"/>
    <p:sldId id="2812" r:id="rId13"/>
    <p:sldId id="2803" r:id="rId14"/>
    <p:sldId id="2813" r:id="rId15"/>
    <p:sldId id="2864" r:id="rId16"/>
    <p:sldId id="2865" r:id="rId17"/>
    <p:sldId id="2880" r:id="rId18"/>
    <p:sldId id="2885" r:id="rId19"/>
    <p:sldId id="2887" r:id="rId20"/>
    <p:sldId id="2859" r:id="rId21"/>
    <p:sldId id="2870" r:id="rId22"/>
    <p:sldId id="2861" r:id="rId23"/>
    <p:sldId id="2879" r:id="rId24"/>
  </p:sldIdLst>
  <p:sldSz cx="11522075" cy="6858000"/>
  <p:notesSz cx="6858000" cy="99456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pos="7163">
          <p15:clr>
            <a:srgbClr val="A4A3A4"/>
          </p15:clr>
        </p15:guide>
        <p15:guide id="4" pos="2404">
          <p15:clr>
            <a:srgbClr val="A4A3A4"/>
          </p15:clr>
        </p15:guide>
        <p15:guide id="5" pos="193">
          <p15:clr>
            <a:srgbClr val="A4A3A4"/>
          </p15:clr>
        </p15:guide>
        <p15:guide id="6" orient="horz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 userDrawn="1">
          <p15:clr>
            <a:srgbClr val="A4A3A4"/>
          </p15:clr>
        </p15:guide>
        <p15:guide id="2" pos="2177" userDrawn="1">
          <p15:clr>
            <a:srgbClr val="A4A3A4"/>
          </p15:clr>
        </p15:guide>
        <p15:guide id="3" orient="horz" pos="3133" userDrawn="1">
          <p15:clr>
            <a:srgbClr val="A4A3A4"/>
          </p15:clr>
        </p15:guide>
        <p15:guide id="4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497B0"/>
    <a:srgbClr val="0066CC"/>
    <a:srgbClr val="8FAADC"/>
    <a:srgbClr val="FF3300"/>
    <a:srgbClr val="0000FF"/>
    <a:srgbClr val="000000"/>
    <a:srgbClr val="062C5E"/>
    <a:srgbClr val="92B4E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5" autoAdjust="0"/>
    <p:restoredTop sz="93468" autoAdjust="0"/>
  </p:normalViewPr>
  <p:slideViewPr>
    <p:cSldViewPr snapToGrid="0" snapToObjects="1">
      <p:cViewPr>
        <p:scale>
          <a:sx n="125" d="100"/>
          <a:sy n="125" d="100"/>
        </p:scale>
        <p:origin x="1830" y="816"/>
      </p:cViewPr>
      <p:guideLst>
        <p:guide orient="horz" pos="4188"/>
        <p:guide orient="horz" pos="232"/>
        <p:guide pos="7163"/>
        <p:guide pos="2404"/>
        <p:guide pos="193"/>
        <p:guide orient="horz" pos="158"/>
      </p:guideLst>
    </p:cSldViewPr>
  </p:slideViewPr>
  <p:outlineViewPr>
    <p:cViewPr>
      <p:scale>
        <a:sx n="33" d="100"/>
        <a:sy n="33" d="100"/>
      </p:scale>
      <p:origin x="0" y="-106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5268" y="90"/>
      </p:cViewPr>
      <p:guideLst>
        <p:guide orient="horz" pos="2882"/>
        <p:guide pos="2177"/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280" cy="497205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120" y="0"/>
            <a:ext cx="2972280" cy="497205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fld id="{45D28D33-43DF-4370-9560-3423F21CDB6C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895"/>
            <a:ext cx="2972280" cy="497204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120" y="9446895"/>
            <a:ext cx="2972280" cy="497204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fld id="{74B164DA-97AE-4483-8177-CDBBBD261D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86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5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5C2C092-691F-47FC-BDB7-53E9F47B9B5E}" type="datetimeFigureOut">
              <a:rPr lang="ko-KR" altLang="en-US"/>
              <a:pPr>
                <a:defRPr/>
              </a:pPr>
              <a:t>2018-07-12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746125"/>
            <a:ext cx="6264275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5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2EA7E24-2855-4FF7-913B-9EC0C8E56CA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362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8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3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9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130428"/>
            <a:ext cx="979376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0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41" y="1709739"/>
            <a:ext cx="9937790" cy="2852737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41" y="4589464"/>
            <a:ext cx="9937790" cy="150018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36FF-C47A-4305-A682-1A81E5577D08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3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43" y="1825625"/>
            <a:ext cx="48968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050" y="1825625"/>
            <a:ext cx="48968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94C8-F785-4104-836A-CD37263238D2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0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365126"/>
            <a:ext cx="993779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644" y="1681163"/>
            <a:ext cx="4874377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44" y="2505075"/>
            <a:ext cx="487437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050" y="1681163"/>
            <a:ext cx="4898383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050" y="2505075"/>
            <a:ext cx="489838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AC25-B81F-4E9D-AADA-0391C1A1911D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48C6-5190-40B1-8BB5-D7F382714624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2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618967"/>
            <a:ext cx="345227" cy="23903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45227" y="1000863"/>
            <a:ext cx="2081779" cy="54255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 userDrawn="1"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427006" y="1003416"/>
            <a:ext cx="8767986" cy="5425574"/>
          </a:xfrm>
          <a:prstGeom prst="rect">
            <a:avLst/>
          </a:prstGeom>
          <a:solidFill>
            <a:srgbClr val="F3F4F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45227" y="648309"/>
            <a:ext cx="10849764" cy="35510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stCxn id="4" idx="3"/>
          </p:cNvCxnSpPr>
          <p:nvPr userDrawn="1"/>
        </p:nvCxnSpPr>
        <p:spPr>
          <a:xfrm>
            <a:off x="345227" y="6738484"/>
            <a:ext cx="214353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9955754" y="705190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</a:rPr>
              <a:t>[</a:t>
            </a:r>
            <a:r>
              <a:rPr lang="ko-KR" altLang="en-US" sz="800">
                <a:latin typeface="+mj-ea"/>
                <a:ea typeface="+mj-ea"/>
              </a:rPr>
              <a:t>홍길동</a:t>
            </a:r>
            <a:r>
              <a:rPr lang="en-US" altLang="ko-KR" sz="800" dirty="0">
                <a:latin typeface="+mj-ea"/>
                <a:ea typeface="+mj-ea"/>
              </a:rPr>
              <a:t>] [</a:t>
            </a:r>
            <a:r>
              <a:rPr lang="ko-KR" altLang="en-US" sz="800">
                <a:latin typeface="+mj-ea"/>
                <a:ea typeface="+mj-ea"/>
              </a:rPr>
              <a:t>비밀번호변경</a:t>
            </a:r>
            <a:r>
              <a:rPr lang="en-US" altLang="ko-KR" sz="800" dirty="0">
                <a:latin typeface="+mj-ea"/>
                <a:ea typeface="+mj-ea"/>
              </a:rPr>
              <a:t>]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27C09C-E66C-4047-AF4D-A3F8BFC8C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5" y="677932"/>
            <a:ext cx="1119167" cy="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4" y="457200"/>
            <a:ext cx="3716169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383" y="987426"/>
            <a:ext cx="5833050" cy="4873625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4" y="2057400"/>
            <a:ext cx="3716169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1450-7C65-44E5-9CB7-98D9EF74EFC8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4" y="457200"/>
            <a:ext cx="3716169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8383" y="987426"/>
            <a:ext cx="5833050" cy="4873625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100" indent="0">
              <a:buNone/>
              <a:defRPr sz="2646"/>
            </a:lvl2pPr>
            <a:lvl3pPr marL="864199" indent="0">
              <a:buNone/>
              <a:defRPr sz="2268"/>
            </a:lvl3pPr>
            <a:lvl4pPr marL="1296299" indent="0">
              <a:buNone/>
              <a:defRPr sz="1890"/>
            </a:lvl4pPr>
            <a:lvl5pPr marL="1728399" indent="0">
              <a:buNone/>
              <a:defRPr sz="1890"/>
            </a:lvl5pPr>
            <a:lvl6pPr marL="2160499" indent="0">
              <a:buNone/>
              <a:defRPr sz="1890"/>
            </a:lvl6pPr>
            <a:lvl7pPr marL="2592598" indent="0">
              <a:buNone/>
              <a:defRPr sz="1890"/>
            </a:lvl7pPr>
            <a:lvl8pPr marL="3024698" indent="0">
              <a:buNone/>
              <a:defRPr sz="1890"/>
            </a:lvl8pPr>
            <a:lvl9pPr marL="3456798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4" y="2057400"/>
            <a:ext cx="3716169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F012-590B-46BD-A574-41377009E8AE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0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0CF3-1F8E-4336-8150-E206D0A9A8FA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1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5485" y="365125"/>
            <a:ext cx="2484447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43" y="365125"/>
            <a:ext cx="730931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614F-1E1B-422E-8E25-2E0F1A4D293D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104" y="1600203"/>
            <a:ext cx="1036986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745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318" y="4406903"/>
            <a:ext cx="979376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318" y="2906713"/>
            <a:ext cx="979376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954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600203"/>
            <a:ext cx="50963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49670" y="1600203"/>
            <a:ext cx="50963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52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6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263" y="1600200"/>
            <a:ext cx="51085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837238" y="1600200"/>
            <a:ext cx="510857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837238" y="3938588"/>
            <a:ext cx="510857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21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 descr="bg1_motive logo_300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113" y="6561138"/>
            <a:ext cx="8937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7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260" y="1122363"/>
            <a:ext cx="8641556" cy="2387600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260" y="3602038"/>
            <a:ext cx="8641556" cy="165576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100" indent="0" algn="ctr">
              <a:buNone/>
              <a:defRPr sz="1890"/>
            </a:lvl2pPr>
            <a:lvl3pPr marL="864199" indent="0" algn="ctr">
              <a:buNone/>
              <a:defRPr sz="1701"/>
            </a:lvl3pPr>
            <a:lvl4pPr marL="1296299" indent="0" algn="ctr">
              <a:buNone/>
              <a:defRPr sz="1512"/>
            </a:lvl4pPr>
            <a:lvl5pPr marL="1728399" indent="0" algn="ctr">
              <a:buNone/>
              <a:defRPr sz="1512"/>
            </a:lvl5pPr>
            <a:lvl6pPr marL="2160499" indent="0" algn="ctr">
              <a:buNone/>
              <a:defRPr sz="1512"/>
            </a:lvl6pPr>
            <a:lvl7pPr marL="2592598" indent="0" algn="ctr">
              <a:buNone/>
              <a:defRPr sz="1512"/>
            </a:lvl7pPr>
            <a:lvl8pPr marL="3024698" indent="0" algn="ctr">
              <a:buNone/>
              <a:defRPr sz="1512"/>
            </a:lvl8pPr>
            <a:lvl9pPr marL="3456798" indent="0" algn="ctr">
              <a:buNone/>
              <a:defRPr sz="151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F6A-6198-4422-A8DB-BECB9C851B5C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F367-704D-4C2C-A335-1210532F965D}" type="datetime1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936-033A-4C78-B705-8C784817F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8775" indent="-35877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43" y="365126"/>
            <a:ext cx="9937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43" y="1825625"/>
            <a:ext cx="9937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143" y="6356351"/>
            <a:ext cx="259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144B-E65A-43D7-B9FA-5F20287C774C}" type="datetime1">
              <a:rPr lang="ko-KR" altLang="en-US" smtClean="0"/>
              <a:pPr/>
              <a:t>2018-07-12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688" y="6356351"/>
            <a:ext cx="388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465" y="6356351"/>
            <a:ext cx="259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직선 연결선 4"/>
          <p:cNvCxnSpPr>
            <a:cxnSpLocks noChangeShapeType="1"/>
          </p:cNvCxnSpPr>
          <p:nvPr userDrawn="1"/>
        </p:nvCxnSpPr>
        <p:spPr bwMode="auto">
          <a:xfrm>
            <a:off x="0" y="33341"/>
            <a:ext cx="11519631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12"/>
          <p:cNvCxnSpPr>
            <a:cxnSpLocks noChangeShapeType="1"/>
          </p:cNvCxnSpPr>
          <p:nvPr userDrawn="1"/>
        </p:nvCxnSpPr>
        <p:spPr bwMode="auto">
          <a:xfrm>
            <a:off x="0" y="527492"/>
            <a:ext cx="11519631" cy="0"/>
          </a:xfrm>
          <a:prstGeom prst="line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/>
          <p:cNvSpPr/>
          <p:nvPr userDrawn="1"/>
        </p:nvSpPr>
        <p:spPr>
          <a:xfrm>
            <a:off x="55749" y="113402"/>
            <a:ext cx="5498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나눔고딕"/>
              </a:rPr>
              <a:t>개발 기획서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나눔고딕"/>
            </a:endParaRPr>
          </a:p>
        </p:txBody>
      </p:sp>
      <p:sp>
        <p:nvSpPr>
          <p:cNvPr id="16" name="Rectangle 22"/>
          <p:cNvSpPr>
            <a:spLocks noChangeArrowheads="1"/>
          </p:cNvSpPr>
          <p:nvPr userDrawn="1"/>
        </p:nvSpPr>
        <p:spPr bwMode="auto">
          <a:xfrm>
            <a:off x="8569906" y="104025"/>
            <a:ext cx="28029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0" marR="0" indent="0" algn="r" defTabSz="904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CONFIDENTIAL</a:t>
            </a:r>
            <a:endParaRPr kumimoji="0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864199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50" indent="-216050" algn="l" defTabSz="864199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150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3"/>
          <p:cNvSpPr>
            <a:spLocks noChangeShapeType="1"/>
          </p:cNvSpPr>
          <p:nvPr/>
        </p:nvSpPr>
        <p:spPr bwMode="auto">
          <a:xfrm>
            <a:off x="454025" y="2882770"/>
            <a:ext cx="5127625" cy="0"/>
          </a:xfrm>
          <a:prstGeom prst="line">
            <a:avLst/>
          </a:prstGeom>
          <a:noFill/>
          <a:ln w="31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521" tIns="43261" rIns="86521" bIns="43261" anchor="ctr"/>
          <a:lstStyle/>
          <a:p>
            <a:endParaRPr lang="ko-KR" altLang="en-US" dirty="0"/>
          </a:p>
        </p:txBody>
      </p:sp>
      <p:sp>
        <p:nvSpPr>
          <p:cNvPr id="3075" name="Rectangle 15"/>
          <p:cNvSpPr>
            <a:spLocks noChangeArrowheads="1"/>
          </p:cNvSpPr>
          <p:nvPr/>
        </p:nvSpPr>
        <p:spPr bwMode="auto">
          <a:xfrm>
            <a:off x="460375" y="3022471"/>
            <a:ext cx="5121275" cy="3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95363">
              <a:lnSpc>
                <a:spcPct val="130000"/>
              </a:lnSpc>
            </a:pP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Created at </a:t>
            </a:r>
            <a:r>
              <a:rPr lang="en-US" altLang="ko-KR" dirty="0">
                <a:solidFill>
                  <a:srgbClr val="C0C0C0"/>
                </a:solidFill>
                <a:latin typeface="+mj-ea"/>
                <a:ea typeface="+mj-ea"/>
              </a:rPr>
              <a:t> | </a:t>
            </a: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 2018.06.01</a:t>
            </a:r>
          </a:p>
        </p:txBody>
      </p:sp>
      <p:sp>
        <p:nvSpPr>
          <p:cNvPr id="3076" name="Rectangle 14"/>
          <p:cNvSpPr>
            <a:spLocks noChangeArrowheads="1"/>
          </p:cNvSpPr>
          <p:nvPr/>
        </p:nvSpPr>
        <p:spPr bwMode="auto">
          <a:xfrm>
            <a:off x="324151" y="2349370"/>
            <a:ext cx="5257499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45" tIns="49773" rIns="99545" bIns="49773"/>
          <a:lstStyle/>
          <a:p>
            <a:pPr defTabSz="957263">
              <a:lnSpc>
                <a:spcPct val="110000"/>
              </a:lnSpc>
            </a:pPr>
            <a:r>
              <a:rPr lang="en-US" altLang="ko-KR" sz="2500" dirty="0">
                <a:solidFill>
                  <a:srgbClr val="FF3300"/>
                </a:solidFill>
                <a:latin typeface="+mj-ea"/>
                <a:ea typeface="+mj-ea"/>
                <a:cs typeface="Verdana" panose="020B0604030504040204" pitchFamily="34" charset="0"/>
              </a:rPr>
              <a:t>[</a:t>
            </a:r>
            <a:r>
              <a:rPr lang="ko-KR" altLang="en-US" sz="2500" dirty="0">
                <a:solidFill>
                  <a:srgbClr val="FF3300"/>
                </a:solidFill>
                <a:latin typeface="+mj-ea"/>
                <a:ea typeface="+mj-ea"/>
                <a:cs typeface="Verdana" panose="020B0604030504040204" pitchFamily="34" charset="0"/>
              </a:rPr>
              <a:t>관리자</a:t>
            </a:r>
            <a:r>
              <a:rPr lang="en-US" altLang="ko-KR" sz="2500" dirty="0">
                <a:solidFill>
                  <a:srgbClr val="FF3300"/>
                </a:solidFill>
                <a:latin typeface="+mj-ea"/>
                <a:ea typeface="+mj-ea"/>
                <a:cs typeface="Verdana" panose="020B0604030504040204" pitchFamily="34" charset="0"/>
              </a:rPr>
              <a:t>]</a:t>
            </a:r>
            <a:endParaRPr lang="ko-KR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793" y="607953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CONFIDENTIAL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56317" y="6285474"/>
            <a:ext cx="10873002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6521" tIns="43261" rIns="86521" bIns="43261" anchor="ctr"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717" y="6285470"/>
            <a:ext cx="565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material is proprietary to MDS. It Contains trade secret and confidential information which is the property of MDS</a:t>
            </a:r>
          </a:p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material shall not be used. Reproduced. Copied. Disclosed. Transmitted. In whole or in part. Without the express consent of MDS.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889560"/>
      </p:ext>
    </p:extLst>
  </p:cSld>
  <p:clrMapOvr>
    <a:masterClrMapping/>
  </p:clrMapOvr>
  <p:transition advTm="11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4" y="295384"/>
            <a:ext cx="9541067" cy="626723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64250" y="253192"/>
            <a:ext cx="119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Login Process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61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50" y="2531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7133" y="648310"/>
            <a:ext cx="10854267" cy="5786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88265" y="2260601"/>
            <a:ext cx="5080000" cy="2015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18628" y="2533855"/>
            <a:ext cx="660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0095" y="2945526"/>
            <a:ext cx="660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1811" y="2535762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test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1811" y="2945526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95245" y="3688228"/>
            <a:ext cx="958683" cy="3436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143999" y="648309"/>
            <a:ext cx="2050991" cy="355107"/>
          </a:xfrm>
          <a:prstGeom prst="rect">
            <a:avLst/>
          </a:prstGeom>
          <a:solidFill>
            <a:srgbClr val="062C5E"/>
          </a:solidFill>
          <a:ln w="3175">
            <a:solidFill>
              <a:srgbClr val="062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/login.asp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EE091-456C-44E9-BFC6-816ECBF8C24B}"/>
              </a:ext>
            </a:extLst>
          </p:cNvPr>
          <p:cNvSpPr/>
          <p:nvPr/>
        </p:nvSpPr>
        <p:spPr>
          <a:xfrm>
            <a:off x="347133" y="572110"/>
            <a:ext cx="10854267" cy="10178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D597B8-67FE-48D3-80A9-367083098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75" y="630486"/>
            <a:ext cx="3188495" cy="87683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29C7-3FBB-43AB-873F-E0D35942DDB2}"/>
              </a:ext>
            </a:extLst>
          </p:cNvPr>
          <p:cNvSpPr/>
          <p:nvPr/>
        </p:nvSpPr>
        <p:spPr>
          <a:xfrm>
            <a:off x="6116466" y="3688228"/>
            <a:ext cx="958683" cy="34364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9F329-B7AF-4BF1-B9EA-0157C44A7F17}"/>
              </a:ext>
            </a:extLst>
          </p:cNvPr>
          <p:cNvSpPr txBox="1"/>
          <p:nvPr/>
        </p:nvSpPr>
        <p:spPr>
          <a:xfrm>
            <a:off x="7143170" y="2528574"/>
            <a:ext cx="84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아이디저장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C9D7C3-6803-473D-94B2-C32F7EEDFB92}"/>
              </a:ext>
            </a:extLst>
          </p:cNvPr>
          <p:cNvSpPr/>
          <p:nvPr/>
        </p:nvSpPr>
        <p:spPr>
          <a:xfrm>
            <a:off x="7037049" y="2569330"/>
            <a:ext cx="152400" cy="1258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6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184" y="25319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임시 비밀번호 변경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4833" y="769620"/>
            <a:ext cx="10856567" cy="56726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35868" y="2260600"/>
            <a:ext cx="5080000" cy="2396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38846" y="2620528"/>
            <a:ext cx="1016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 비밀번호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846" y="2989864"/>
            <a:ext cx="897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비밀번호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452" y="2622435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57452" y="2989864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4207" y="3939774"/>
            <a:ext cx="1128016" cy="3436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비밀번호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447" y="3320416"/>
            <a:ext cx="1075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비밀번호 확인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57452" y="3320416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3999" y="648309"/>
            <a:ext cx="2050991" cy="355107"/>
          </a:xfrm>
          <a:prstGeom prst="rect">
            <a:avLst/>
          </a:prstGeom>
          <a:solidFill>
            <a:srgbClr val="062C5E"/>
          </a:solidFill>
          <a:ln w="3175">
            <a:solidFill>
              <a:srgbClr val="062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453" y="6525128"/>
            <a:ext cx="1891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/temp_password_change.asp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9E222-15DA-435B-B832-AEDB4CB6AD7E}"/>
              </a:ext>
            </a:extLst>
          </p:cNvPr>
          <p:cNvSpPr/>
          <p:nvPr/>
        </p:nvSpPr>
        <p:spPr>
          <a:xfrm>
            <a:off x="347133" y="572110"/>
            <a:ext cx="10854267" cy="10178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53FF65E-38E5-4211-8721-E782487D3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75" y="630486"/>
            <a:ext cx="3188495" cy="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184" y="25319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비밀번호 만기전 변경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133" y="572110"/>
            <a:ext cx="10854267" cy="5866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35868" y="2260600"/>
            <a:ext cx="5080000" cy="2396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1098" y="2620528"/>
            <a:ext cx="1016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비밀번호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2698" y="2989864"/>
            <a:ext cx="795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비밀번호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9704" y="2622435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9704" y="2989864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8922" y="3876285"/>
            <a:ext cx="1128016" cy="3436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비밀번호 변경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48699" y="3320416"/>
            <a:ext cx="1075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비밀번호 확인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9704" y="3320416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*********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453" y="6525128"/>
            <a:ext cx="1891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/password_expire.asp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E4CCD-1C01-4848-9BB5-8F28D6C2C9DC}"/>
              </a:ext>
            </a:extLst>
          </p:cNvPr>
          <p:cNvSpPr/>
          <p:nvPr/>
        </p:nvSpPr>
        <p:spPr>
          <a:xfrm>
            <a:off x="347133" y="572110"/>
            <a:ext cx="10854267" cy="10178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5A15006-138B-49D4-8058-7B1CA3FAA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75" y="630486"/>
            <a:ext cx="3188495" cy="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9863" y="1529104"/>
            <a:ext cx="11201400" cy="394617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04913" y="2830855"/>
            <a:ext cx="44462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39965" y="2992196"/>
            <a:ext cx="0" cy="654231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087512" y="3319311"/>
            <a:ext cx="2024750" cy="152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줄짜리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줄짜리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탑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버튼밑에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두개짜리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21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650" y="1056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직원관리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55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직원관리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직원관리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44996" y="1762172"/>
            <a:ext cx="2081780" cy="11507"/>
            <a:chOff x="345226" y="1833233"/>
            <a:chExt cx="2081780" cy="1150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/partner/partner_list.asp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555744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2555744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695576" y="1540499"/>
            <a:ext cx="8208858" cy="379657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694026" y="2424013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72773" y="2455100"/>
            <a:ext cx="482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379403" y="2457153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451436" y="2465880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265649" y="2465880"/>
            <a:ext cx="68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계약기간</a:t>
            </a:r>
          </a:p>
        </p:txBody>
      </p:sp>
      <p:cxnSp>
        <p:nvCxnSpPr>
          <p:cNvPr id="141" name="직선 연결선 140"/>
          <p:cNvCxnSpPr/>
          <p:nvPr/>
        </p:nvCxnSpPr>
        <p:spPr>
          <a:xfrm>
            <a:off x="2694026" y="3138523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694026" y="3578154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9576881" y="3735711"/>
            <a:ext cx="648545" cy="354715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61969" y="2824045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10623" y="2816292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301866" y="2832176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강하늘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942015" y="2832512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2018.06.01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116580" y="1608824"/>
            <a:ext cx="6981375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0218227" y="154161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69560" y="2148747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000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개의 매출처가 검색되었습니다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972213" y="2133330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850714" y="246588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직급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4869112" y="3826969"/>
            <a:ext cx="4319224" cy="227517"/>
            <a:chOff x="5578672" y="4354876"/>
            <a:chExt cx="4319224" cy="227517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5578672" y="4358051"/>
              <a:ext cx="323850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958084" y="4354876"/>
              <a:ext cx="288925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6310509" y="4358051"/>
              <a:ext cx="287338" cy="22225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6601022" y="4354876"/>
              <a:ext cx="287337" cy="227516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888359" y="435646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243846" y="4354876"/>
              <a:ext cx="287337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9580396" y="4354876"/>
              <a:ext cx="317500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7177284" y="4358313"/>
              <a:ext cx="288925" cy="22407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7466209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7755134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8044059" y="4356463"/>
              <a:ext cx="288925" cy="22592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8332984" y="4358313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8621909" y="435588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9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8911289" y="4358236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10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6900380" y="284103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매니저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726206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470541" y="2465622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사번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506883" y="2824761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Sb_5655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61969" y="3227294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110623" y="3219541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영통점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01866" y="3235425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김하늬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942015" y="3235761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2018.05.31 09:00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900380" y="3244280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아르바이트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506883" y="3228010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Sb_5555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0254339" y="3728865"/>
            <a:ext cx="648545" cy="354715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5FEBF9A-5A27-4FBB-8FA9-D7FDC517852E}"/>
              </a:ext>
            </a:extLst>
          </p:cNvPr>
          <p:cNvCxnSpPr/>
          <p:nvPr/>
        </p:nvCxnSpPr>
        <p:spPr>
          <a:xfrm>
            <a:off x="3478848" y="994563"/>
            <a:ext cx="502530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6173C12-7F3A-4637-8256-2E724BA701CB}"/>
              </a:ext>
            </a:extLst>
          </p:cNvPr>
          <p:cNvSpPr txBox="1"/>
          <p:nvPr/>
        </p:nvSpPr>
        <p:spPr>
          <a:xfrm>
            <a:off x="2440493" y="712107"/>
            <a:ext cx="55130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직원관리</a:t>
            </a:r>
            <a:r>
              <a:rPr lang="ko-KR" altLang="en-US" sz="1000" dirty="0">
                <a:latin typeface="+mj-ea"/>
                <a:ea typeface="+mj-ea"/>
              </a:rPr>
              <a:t>        품목관리        프로모션이벤트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4AD5BA-BE9A-48C6-A2A1-1AD04F4A0F4D}"/>
              </a:ext>
            </a:extLst>
          </p:cNvPr>
          <p:cNvSpPr txBox="1"/>
          <p:nvPr/>
        </p:nvSpPr>
        <p:spPr>
          <a:xfrm>
            <a:off x="264250" y="253192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기본리스트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서치박스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1239D1-DD03-467A-AA6B-2EFA86E74B2F}"/>
              </a:ext>
            </a:extLst>
          </p:cNvPr>
          <p:cNvSpPr txBox="1"/>
          <p:nvPr/>
        </p:nvSpPr>
        <p:spPr>
          <a:xfrm>
            <a:off x="10375142" y="1095104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직원관리</a:t>
            </a:r>
          </a:p>
        </p:txBody>
      </p:sp>
    </p:spTree>
    <p:extLst>
      <p:ext uri="{BB962C8B-B14F-4D97-AF65-F5344CB8AC3E}">
        <p14:creationId xmlns:p14="http://schemas.microsoft.com/office/powerpoint/2010/main" val="348390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478848" y="994563"/>
            <a:ext cx="502530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/partner/partner_list.asp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555744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2555744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695576" y="1540499"/>
            <a:ext cx="8208858" cy="379657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694026" y="2424013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72773" y="2455100"/>
            <a:ext cx="482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694026" y="3138523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694026" y="3578154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9576881" y="3735711"/>
            <a:ext cx="648545" cy="354715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61969" y="2824045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492953" y="2832512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2018.06.01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116581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0218227" y="154161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69560" y="2148747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000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개의 매출처가 검색되었습니다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972213" y="2133330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4869112" y="3826969"/>
            <a:ext cx="4319224" cy="227517"/>
            <a:chOff x="5578672" y="4354876"/>
            <a:chExt cx="4319224" cy="227517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5578672" y="4358051"/>
              <a:ext cx="323850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958084" y="4354876"/>
              <a:ext cx="288925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6310509" y="4358051"/>
              <a:ext cx="287338" cy="22225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6601022" y="4354876"/>
              <a:ext cx="287337" cy="227516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888359" y="435646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243846" y="4354876"/>
              <a:ext cx="287337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9580396" y="4354876"/>
              <a:ext cx="317500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7177284" y="4358313"/>
              <a:ext cx="288925" cy="22407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7466209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7755134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8044059" y="4356463"/>
              <a:ext cx="288925" cy="22592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8332984" y="4358313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8621909" y="435588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9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8911289" y="4358236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10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2726206" y="1619007"/>
            <a:ext cx="49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61969" y="3227294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92953" y="3235761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2018.05.31 09:00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0254339" y="3728865"/>
            <a:ext cx="648545" cy="354715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0B758E-F880-45EE-A1FD-91037EA9A9E0}"/>
              </a:ext>
            </a:extLst>
          </p:cNvPr>
          <p:cNvSpPr txBox="1"/>
          <p:nvPr/>
        </p:nvSpPr>
        <p:spPr>
          <a:xfrm>
            <a:off x="4714394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14CDC-A435-4E55-8ACC-54523A20A137}"/>
              </a:ext>
            </a:extLst>
          </p:cNvPr>
          <p:cNvSpPr/>
          <p:nvPr/>
        </p:nvSpPr>
        <p:spPr>
          <a:xfrm>
            <a:off x="5167378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A632E9-A19D-4D8F-8F6D-71BAA5759BEA}"/>
              </a:ext>
            </a:extLst>
          </p:cNvPr>
          <p:cNvSpPr/>
          <p:nvPr/>
        </p:nvSpPr>
        <p:spPr>
          <a:xfrm>
            <a:off x="6216058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157291-9C48-40C6-A20E-BBDD2055F48B}"/>
              </a:ext>
            </a:extLst>
          </p:cNvPr>
          <p:cNvSpPr txBox="1"/>
          <p:nvPr/>
        </p:nvSpPr>
        <p:spPr>
          <a:xfrm>
            <a:off x="8225838" y="1603547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7653AB9-8B4A-4AAE-97A0-7FD705CF825F}"/>
              </a:ext>
            </a:extLst>
          </p:cNvPr>
          <p:cNvGrpSpPr/>
          <p:nvPr/>
        </p:nvGrpSpPr>
        <p:grpSpPr>
          <a:xfrm>
            <a:off x="7220730" y="1625694"/>
            <a:ext cx="1003864" cy="216067"/>
            <a:chOff x="6400339" y="1618333"/>
            <a:chExt cx="1003864" cy="21606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4C6BCF-B6F5-447C-AF40-5DFF9CCD8597}"/>
                </a:ext>
              </a:extLst>
            </p:cNvPr>
            <p:cNvSpPr/>
            <p:nvPr/>
          </p:nvSpPr>
          <p:spPr>
            <a:xfrm>
              <a:off x="6400339" y="1618333"/>
              <a:ext cx="759752" cy="2160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5" rIns="91431" bIns="45715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2018-06-01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7" name="Picture 2" descr="날짜선택">
              <a:extLst>
                <a:ext uri="{FF2B5EF4-FFF2-40B4-BE49-F238E27FC236}">
                  <a16:creationId xmlns:a16="http://schemas.microsoft.com/office/drawing/2014/main" id="{9468FA18-D119-428F-A42E-65B3E7D3B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203" y="1620873"/>
              <a:ext cx="252000" cy="2119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CBE8DA3-AAEE-4869-9C32-68529E7EC2F2}"/>
              </a:ext>
            </a:extLst>
          </p:cNvPr>
          <p:cNvGrpSpPr/>
          <p:nvPr/>
        </p:nvGrpSpPr>
        <p:grpSpPr>
          <a:xfrm>
            <a:off x="8503189" y="1625639"/>
            <a:ext cx="1003864" cy="216067"/>
            <a:chOff x="6400339" y="1618333"/>
            <a:chExt cx="1003864" cy="21606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237D36E-2A49-4C89-9F34-FC3CF7A4FC6C}"/>
                </a:ext>
              </a:extLst>
            </p:cNvPr>
            <p:cNvSpPr/>
            <p:nvPr/>
          </p:nvSpPr>
          <p:spPr>
            <a:xfrm>
              <a:off x="6400339" y="1618333"/>
              <a:ext cx="759752" cy="2160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5" rIns="91431" bIns="45715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2019-05-31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0" name="Picture 2" descr="날짜선택">
              <a:extLst>
                <a:ext uri="{FF2B5EF4-FFF2-40B4-BE49-F238E27FC236}">
                  <a16:creationId xmlns:a16="http://schemas.microsoft.com/office/drawing/2014/main" id="{DFEED1F5-5A48-478E-BB51-9FB91026A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203" y="1620873"/>
              <a:ext cx="252000" cy="2119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5D246B-C203-40CA-8F32-40134A696D15}"/>
              </a:ext>
            </a:extLst>
          </p:cNvPr>
          <p:cNvSpPr txBox="1"/>
          <p:nvPr/>
        </p:nvSpPr>
        <p:spPr>
          <a:xfrm>
            <a:off x="264250" y="253192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기본리스트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서치박스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9E7C92-6D98-402F-85E7-CF086FEB4A22}"/>
              </a:ext>
            </a:extLst>
          </p:cNvPr>
          <p:cNvSpPr txBox="1"/>
          <p:nvPr/>
        </p:nvSpPr>
        <p:spPr>
          <a:xfrm>
            <a:off x="4875561" y="2816292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6D5ACC-17D8-41A7-8BE6-D8C6F86EC9EE}"/>
              </a:ext>
            </a:extLst>
          </p:cNvPr>
          <p:cNvSpPr txBox="1"/>
          <p:nvPr/>
        </p:nvSpPr>
        <p:spPr>
          <a:xfrm>
            <a:off x="6859469" y="2832176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강하늘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0F3385-31B0-4A17-A9A4-6175A343B5EB}"/>
              </a:ext>
            </a:extLst>
          </p:cNvPr>
          <p:cNvSpPr txBox="1"/>
          <p:nvPr/>
        </p:nvSpPr>
        <p:spPr>
          <a:xfrm>
            <a:off x="8457983" y="284103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매니저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E15BCD-AD09-4DFE-AF6A-64509409FFA5}"/>
              </a:ext>
            </a:extLst>
          </p:cNvPr>
          <p:cNvSpPr txBox="1"/>
          <p:nvPr/>
        </p:nvSpPr>
        <p:spPr>
          <a:xfrm>
            <a:off x="3506883" y="2824761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Sb_5655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5C2C84-5880-490B-96B7-CAF6D004E1B9}"/>
              </a:ext>
            </a:extLst>
          </p:cNvPr>
          <p:cNvSpPr txBox="1"/>
          <p:nvPr/>
        </p:nvSpPr>
        <p:spPr>
          <a:xfrm>
            <a:off x="4875561" y="3219541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영통점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D6F516-66B8-4A89-BC79-227790388CDF}"/>
              </a:ext>
            </a:extLst>
          </p:cNvPr>
          <p:cNvSpPr txBox="1"/>
          <p:nvPr/>
        </p:nvSpPr>
        <p:spPr>
          <a:xfrm>
            <a:off x="6859469" y="3235425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김하늬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056B6F-A92A-42B8-811B-46EA729DC304}"/>
              </a:ext>
            </a:extLst>
          </p:cNvPr>
          <p:cNvSpPr txBox="1"/>
          <p:nvPr/>
        </p:nvSpPr>
        <p:spPr>
          <a:xfrm>
            <a:off x="8457983" y="3244280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아르바이트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B8F814-B519-4720-B819-4D57583222C5}"/>
              </a:ext>
            </a:extLst>
          </p:cNvPr>
          <p:cNvSpPr txBox="1"/>
          <p:nvPr/>
        </p:nvSpPr>
        <p:spPr>
          <a:xfrm>
            <a:off x="3506883" y="3228010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Sb_5555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B7E607-15B3-4445-9274-F9B21F18BBCA}"/>
              </a:ext>
            </a:extLst>
          </p:cNvPr>
          <p:cNvSpPr txBox="1"/>
          <p:nvPr/>
        </p:nvSpPr>
        <p:spPr>
          <a:xfrm>
            <a:off x="2440493" y="712107"/>
            <a:ext cx="55130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직원관리</a:t>
            </a:r>
            <a:r>
              <a:rPr lang="ko-KR" altLang="en-US" sz="1000" dirty="0">
                <a:latin typeface="+mj-ea"/>
                <a:ea typeface="+mj-ea"/>
              </a:rPr>
              <a:t>        품목관리        프로모션이벤트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0647A0-509E-47A4-BB25-2575B63E97DE}"/>
              </a:ext>
            </a:extLst>
          </p:cNvPr>
          <p:cNvSpPr txBox="1"/>
          <p:nvPr/>
        </p:nvSpPr>
        <p:spPr>
          <a:xfrm>
            <a:off x="5189880" y="2457153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CFC41C-5690-437A-A09A-6A81790917BD}"/>
              </a:ext>
            </a:extLst>
          </p:cNvPr>
          <p:cNvSpPr txBox="1"/>
          <p:nvPr/>
        </p:nvSpPr>
        <p:spPr>
          <a:xfrm>
            <a:off x="7054578" y="2465880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9D7FD7-C721-4D6D-8352-42EBC74E9047}"/>
              </a:ext>
            </a:extLst>
          </p:cNvPr>
          <p:cNvSpPr txBox="1"/>
          <p:nvPr/>
        </p:nvSpPr>
        <p:spPr>
          <a:xfrm>
            <a:off x="9862126" y="2465880"/>
            <a:ext cx="68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등록일시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623AFD-5703-443D-9B6F-8E75DEF05F75}"/>
              </a:ext>
            </a:extLst>
          </p:cNvPr>
          <p:cNvSpPr txBox="1"/>
          <p:nvPr/>
        </p:nvSpPr>
        <p:spPr>
          <a:xfrm>
            <a:off x="8453856" y="246588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직급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E28009-BB7D-4D93-81A1-A76775DB45F2}"/>
              </a:ext>
            </a:extLst>
          </p:cNvPr>
          <p:cNvSpPr txBox="1"/>
          <p:nvPr/>
        </p:nvSpPr>
        <p:spPr>
          <a:xfrm>
            <a:off x="3470541" y="2465622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사번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1BF603-AEB0-46D4-BEEF-2EEAE19DA880}"/>
              </a:ext>
            </a:extLst>
          </p:cNvPr>
          <p:cNvSpPr txBox="1"/>
          <p:nvPr/>
        </p:nvSpPr>
        <p:spPr>
          <a:xfrm>
            <a:off x="2448650" y="1056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직원관리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64C117-3E0C-400B-80B5-D74721516422}"/>
              </a:ext>
            </a:extLst>
          </p:cNvPr>
          <p:cNvSpPr txBox="1"/>
          <p:nvPr/>
        </p:nvSpPr>
        <p:spPr>
          <a:xfrm>
            <a:off x="343155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직원관리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78428A-18C5-4A9D-92C8-F09C9A844EE4}"/>
              </a:ext>
            </a:extLst>
          </p:cNvPr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직원관리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AF044DA-44B0-4EF2-AD37-1811E125D286}"/>
              </a:ext>
            </a:extLst>
          </p:cNvPr>
          <p:cNvGrpSpPr/>
          <p:nvPr/>
        </p:nvGrpSpPr>
        <p:grpSpPr>
          <a:xfrm>
            <a:off x="344996" y="1762172"/>
            <a:ext cx="2081780" cy="11507"/>
            <a:chOff x="345226" y="1833233"/>
            <a:chExt cx="2081780" cy="11507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BE8D501B-288E-4C89-87BB-752FE053A100}"/>
                </a:ext>
              </a:extLst>
            </p:cNvPr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B5FD7D6-BDCD-4EAB-AC84-30A9C5BD28F3}"/>
                </a:ext>
              </a:extLst>
            </p:cNvPr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DDB40F0-5390-4B77-B3E0-9F50FC50BA98}"/>
              </a:ext>
            </a:extLst>
          </p:cNvPr>
          <p:cNvSpPr txBox="1"/>
          <p:nvPr/>
        </p:nvSpPr>
        <p:spPr>
          <a:xfrm>
            <a:off x="10375142" y="1095104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직원관리</a:t>
            </a:r>
          </a:p>
        </p:txBody>
      </p:sp>
    </p:spTree>
    <p:extLst>
      <p:ext uri="{BB962C8B-B14F-4D97-AF65-F5344CB8AC3E}">
        <p14:creationId xmlns:p14="http://schemas.microsoft.com/office/powerpoint/2010/main" val="372985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406197" y="994563"/>
            <a:ext cx="502530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8650" y="10561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전체 상품관리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4173" y="1095104"/>
            <a:ext cx="1550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품목관리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전체상품관리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22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품목관리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전체 상품관리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44996" y="1762172"/>
            <a:ext cx="2081780" cy="11507"/>
            <a:chOff x="345226" y="1833233"/>
            <a:chExt cx="2081780" cy="1150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58212" y="1823007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47102" y="3147873"/>
            <a:ext cx="2081780" cy="11507"/>
            <a:chOff x="345226" y="1833233"/>
            <a:chExt cx="2081780" cy="11507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/partner/partner_list.asp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13419" y="136265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694026" y="3298482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6797" y="3329569"/>
            <a:ext cx="482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694026" y="4012992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694026" y="4452623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350427" y="3706234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492953" y="3706981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2018.06.01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69560" y="2148747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000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개의 매출처가 검색되었습니다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972213" y="2133330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4869112" y="4701438"/>
            <a:ext cx="4319224" cy="227517"/>
            <a:chOff x="5578672" y="4354876"/>
            <a:chExt cx="4319224" cy="227517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5578672" y="4358051"/>
              <a:ext cx="323850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958084" y="4354876"/>
              <a:ext cx="288925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6310509" y="4358051"/>
              <a:ext cx="287338" cy="22225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6601022" y="4354876"/>
              <a:ext cx="287337" cy="227516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888359" y="435646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243846" y="4354876"/>
              <a:ext cx="287337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9580396" y="4354876"/>
              <a:ext cx="317500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7177284" y="4358313"/>
              <a:ext cx="288925" cy="22407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7466209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7755134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8044059" y="4356463"/>
              <a:ext cx="288925" cy="22592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8332984" y="4358313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8621909" y="435588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9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8911289" y="4358236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10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350427" y="4109483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92953" y="4110230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2018.05.31 09:00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5D246B-C203-40CA-8F32-40134A696D15}"/>
              </a:ext>
            </a:extLst>
          </p:cNvPr>
          <p:cNvSpPr txBox="1"/>
          <p:nvPr/>
        </p:nvSpPr>
        <p:spPr>
          <a:xfrm>
            <a:off x="264250" y="253192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기본리스트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서치박스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9E7C92-6D98-402F-85E7-CF086FEB4A22}"/>
              </a:ext>
            </a:extLst>
          </p:cNvPr>
          <p:cNvSpPr txBox="1"/>
          <p:nvPr/>
        </p:nvSpPr>
        <p:spPr>
          <a:xfrm>
            <a:off x="4878547" y="3662587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아이스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돌체라떼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6D5ACC-17D8-41A7-8BE6-D8C6F86EC9EE}"/>
              </a:ext>
            </a:extLst>
          </p:cNvPr>
          <p:cNvSpPr txBox="1"/>
          <p:nvPr/>
        </p:nvSpPr>
        <p:spPr>
          <a:xfrm>
            <a:off x="6348357" y="3706645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서울강남점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0F3385-31B0-4A17-A9A4-6175A343B5EB}"/>
              </a:ext>
            </a:extLst>
          </p:cNvPr>
          <p:cNvSpPr txBox="1"/>
          <p:nvPr/>
        </p:nvSpPr>
        <p:spPr>
          <a:xfrm>
            <a:off x="7778190" y="372080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5,400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E15BCD-AD09-4DFE-AF6A-64509409FFA5}"/>
              </a:ext>
            </a:extLst>
          </p:cNvPr>
          <p:cNvSpPr txBox="1"/>
          <p:nvPr/>
        </p:nvSpPr>
        <p:spPr>
          <a:xfrm>
            <a:off x="3937525" y="3671627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05248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5C2C84-5880-490B-96B7-CAF6D004E1B9}"/>
              </a:ext>
            </a:extLst>
          </p:cNvPr>
          <p:cNvSpPr txBox="1"/>
          <p:nvPr/>
        </p:nvSpPr>
        <p:spPr>
          <a:xfrm>
            <a:off x="4908727" y="4096557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아메리카노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D6F516-66B8-4A89-BC79-227790388CDF}"/>
              </a:ext>
            </a:extLst>
          </p:cNvPr>
          <p:cNvSpPr txBox="1"/>
          <p:nvPr/>
        </p:nvSpPr>
        <p:spPr>
          <a:xfrm>
            <a:off x="6348357" y="4109894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수원정자점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056B6F-A92A-42B8-811B-46EA729DC304}"/>
              </a:ext>
            </a:extLst>
          </p:cNvPr>
          <p:cNvSpPr txBox="1"/>
          <p:nvPr/>
        </p:nvSpPr>
        <p:spPr>
          <a:xfrm>
            <a:off x="7778190" y="4124050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4,100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B8F814-B519-4720-B819-4D57583222C5}"/>
              </a:ext>
            </a:extLst>
          </p:cNvPr>
          <p:cNvSpPr txBox="1"/>
          <p:nvPr/>
        </p:nvSpPr>
        <p:spPr>
          <a:xfrm>
            <a:off x="3967705" y="4105597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4548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B7E607-15B3-4445-9274-F9B21F18BBCA}"/>
              </a:ext>
            </a:extLst>
          </p:cNvPr>
          <p:cNvSpPr txBox="1"/>
          <p:nvPr/>
        </p:nvSpPr>
        <p:spPr>
          <a:xfrm>
            <a:off x="2440493" y="712107"/>
            <a:ext cx="55130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직원관리 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품목관리</a:t>
            </a:r>
            <a:r>
              <a:rPr lang="ko-KR" altLang="en-US" sz="1000" dirty="0">
                <a:latin typeface="+mj-ea"/>
                <a:ea typeface="+mj-ea"/>
              </a:rPr>
              <a:t>        프로모션이벤트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0647A0-509E-47A4-BB25-2575B63E97DE}"/>
              </a:ext>
            </a:extLst>
          </p:cNvPr>
          <p:cNvSpPr txBox="1"/>
          <p:nvPr/>
        </p:nvSpPr>
        <p:spPr>
          <a:xfrm>
            <a:off x="5177130" y="3331622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상품이름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CFC41C-5690-437A-A09A-6A81790917BD}"/>
              </a:ext>
            </a:extLst>
          </p:cNvPr>
          <p:cNvSpPr txBox="1"/>
          <p:nvPr/>
        </p:nvSpPr>
        <p:spPr>
          <a:xfrm>
            <a:off x="6543466" y="3340349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판매지점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9D7FD7-C721-4D6D-8352-42EBC74E9047}"/>
              </a:ext>
            </a:extLst>
          </p:cNvPr>
          <p:cNvSpPr txBox="1"/>
          <p:nvPr/>
        </p:nvSpPr>
        <p:spPr>
          <a:xfrm>
            <a:off x="9862126" y="3340349"/>
            <a:ext cx="68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623AFD-5703-443D-9B6F-8E75DEF05F75}"/>
              </a:ext>
            </a:extLst>
          </p:cNvPr>
          <p:cNvSpPr txBox="1"/>
          <p:nvPr/>
        </p:nvSpPr>
        <p:spPr>
          <a:xfrm>
            <a:off x="7774063" y="334565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E28009-BB7D-4D93-81A1-A76775DB45F2}"/>
              </a:ext>
            </a:extLst>
          </p:cNvPr>
          <p:cNvSpPr txBox="1"/>
          <p:nvPr/>
        </p:nvSpPr>
        <p:spPr>
          <a:xfrm>
            <a:off x="3911576" y="3340091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8373D4-9F38-4BCA-80E7-A409582CB5B2}"/>
              </a:ext>
            </a:extLst>
          </p:cNvPr>
          <p:cNvSpPr/>
          <p:nvPr/>
        </p:nvSpPr>
        <p:spPr>
          <a:xfrm>
            <a:off x="2695576" y="1540498"/>
            <a:ext cx="8208858" cy="1000499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083F68-36F9-4E64-8F09-90FC48DBB22D}"/>
              </a:ext>
            </a:extLst>
          </p:cNvPr>
          <p:cNvSpPr/>
          <p:nvPr/>
        </p:nvSpPr>
        <p:spPr>
          <a:xfrm>
            <a:off x="3200401" y="2048468"/>
            <a:ext cx="2575346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B34D8E-A3A5-4C48-8F91-16239B7FF809}"/>
              </a:ext>
            </a:extLst>
          </p:cNvPr>
          <p:cNvSpPr/>
          <p:nvPr/>
        </p:nvSpPr>
        <p:spPr>
          <a:xfrm>
            <a:off x="9404264" y="183437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20BC2-FAA1-44FF-83EA-36AC39EA8CAE}"/>
              </a:ext>
            </a:extLst>
          </p:cNvPr>
          <p:cNvSpPr txBox="1"/>
          <p:nvPr/>
        </p:nvSpPr>
        <p:spPr>
          <a:xfrm>
            <a:off x="2726206" y="2058651"/>
            <a:ext cx="49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2D4AF6-DC54-4D83-8C0F-DD406E65D3D9}"/>
              </a:ext>
            </a:extLst>
          </p:cNvPr>
          <p:cNvSpPr txBox="1"/>
          <p:nvPr/>
        </p:nvSpPr>
        <p:spPr>
          <a:xfrm>
            <a:off x="2726206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B34AC92-18E1-45E4-AE3A-AEEB70FD884D}"/>
              </a:ext>
            </a:extLst>
          </p:cNvPr>
          <p:cNvSpPr/>
          <p:nvPr/>
        </p:nvSpPr>
        <p:spPr>
          <a:xfrm>
            <a:off x="3192247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A2BFEF-233C-403E-8839-DB1C4ED51127}"/>
              </a:ext>
            </a:extLst>
          </p:cNvPr>
          <p:cNvSpPr/>
          <p:nvPr/>
        </p:nvSpPr>
        <p:spPr>
          <a:xfrm>
            <a:off x="4240927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228D29-51D8-4CC0-AD38-6170F8079AD7}"/>
              </a:ext>
            </a:extLst>
          </p:cNvPr>
          <p:cNvSpPr/>
          <p:nvPr/>
        </p:nvSpPr>
        <p:spPr>
          <a:xfrm>
            <a:off x="4678561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089BBA4-8F59-4CAC-AF10-C788F1A943D5}"/>
              </a:ext>
            </a:extLst>
          </p:cNvPr>
          <p:cNvSpPr/>
          <p:nvPr/>
        </p:nvSpPr>
        <p:spPr>
          <a:xfrm>
            <a:off x="5727241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7C5F0E3-A135-4821-9DCB-000C28772138}"/>
              </a:ext>
            </a:extLst>
          </p:cNvPr>
          <p:cNvSpPr/>
          <p:nvPr/>
        </p:nvSpPr>
        <p:spPr>
          <a:xfrm>
            <a:off x="10174204" y="183437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초기화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49A977-90D7-4D4A-9F90-6A7904C82405}"/>
              </a:ext>
            </a:extLst>
          </p:cNvPr>
          <p:cNvSpPr txBox="1"/>
          <p:nvPr/>
        </p:nvSpPr>
        <p:spPr>
          <a:xfrm>
            <a:off x="6198053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A5BF3B-89D2-432E-B833-0CCDFBE96EB1}"/>
              </a:ext>
            </a:extLst>
          </p:cNvPr>
          <p:cNvSpPr txBox="1"/>
          <p:nvPr/>
        </p:nvSpPr>
        <p:spPr>
          <a:xfrm>
            <a:off x="6198053" y="204664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63C01A-F24B-454A-B000-CEAF8B785C09}"/>
              </a:ext>
            </a:extLst>
          </p:cNvPr>
          <p:cNvSpPr/>
          <p:nvPr/>
        </p:nvSpPr>
        <p:spPr>
          <a:xfrm>
            <a:off x="6744431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1B5946-E550-4392-BEA7-98F7A582DC54}"/>
              </a:ext>
            </a:extLst>
          </p:cNvPr>
          <p:cNvSpPr/>
          <p:nvPr/>
        </p:nvSpPr>
        <p:spPr>
          <a:xfrm>
            <a:off x="7793111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4FDB13-35B7-4508-AAA0-1CDB96A2B9B6}"/>
              </a:ext>
            </a:extLst>
          </p:cNvPr>
          <p:cNvSpPr/>
          <p:nvPr/>
        </p:nvSpPr>
        <p:spPr>
          <a:xfrm>
            <a:off x="6744431" y="2035767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30A599-DAB3-4511-822E-E860EC1E146C}"/>
              </a:ext>
            </a:extLst>
          </p:cNvPr>
          <p:cNvSpPr/>
          <p:nvPr/>
        </p:nvSpPr>
        <p:spPr>
          <a:xfrm>
            <a:off x="7793111" y="2035766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5997EA-82D7-4BB8-B437-583B62450370}"/>
              </a:ext>
            </a:extLst>
          </p:cNvPr>
          <p:cNvSpPr/>
          <p:nvPr/>
        </p:nvSpPr>
        <p:spPr>
          <a:xfrm>
            <a:off x="5830014" y="2058651"/>
            <a:ext cx="203453" cy="203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51A8F6-3ABB-4636-8DC0-5BC519C168D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003672" y="2232309"/>
            <a:ext cx="54109" cy="654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C136BB-3D99-40D7-9C8B-1F59CC0580A0}"/>
              </a:ext>
            </a:extLst>
          </p:cNvPr>
          <p:cNvSpPr/>
          <p:nvPr/>
        </p:nvSpPr>
        <p:spPr>
          <a:xfrm>
            <a:off x="2880360" y="3379352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A58C27-D222-49DD-AD92-9ADD0AF146B7}"/>
              </a:ext>
            </a:extLst>
          </p:cNvPr>
          <p:cNvSpPr/>
          <p:nvPr/>
        </p:nvSpPr>
        <p:spPr>
          <a:xfrm>
            <a:off x="2880360" y="3753483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2872B60-DE33-48FC-A9F5-CFB08A641580}"/>
              </a:ext>
            </a:extLst>
          </p:cNvPr>
          <p:cNvSpPr/>
          <p:nvPr/>
        </p:nvSpPr>
        <p:spPr>
          <a:xfrm>
            <a:off x="2880360" y="4164211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0A3A11-934B-4143-A6FF-A76CB2314059}"/>
              </a:ext>
            </a:extLst>
          </p:cNvPr>
          <p:cNvSpPr txBox="1"/>
          <p:nvPr/>
        </p:nvSpPr>
        <p:spPr>
          <a:xfrm>
            <a:off x="358212" y="2156655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31D4A4-A925-44B1-811D-039A99EC6A26}"/>
              </a:ext>
            </a:extLst>
          </p:cNvPr>
          <p:cNvSpPr txBox="1"/>
          <p:nvPr/>
        </p:nvSpPr>
        <p:spPr>
          <a:xfrm>
            <a:off x="358212" y="2463234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AC2B97-4CD9-48A3-95C3-8A1CC98A0FA2}"/>
              </a:ext>
            </a:extLst>
          </p:cNvPr>
          <p:cNvSpPr txBox="1"/>
          <p:nvPr/>
        </p:nvSpPr>
        <p:spPr>
          <a:xfrm>
            <a:off x="358212" y="2797540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C55C1C9-111E-4BE6-92E6-1638EDE147A8}"/>
              </a:ext>
            </a:extLst>
          </p:cNvPr>
          <p:cNvGrpSpPr/>
          <p:nvPr/>
        </p:nvGrpSpPr>
        <p:grpSpPr>
          <a:xfrm>
            <a:off x="347102" y="2087899"/>
            <a:ext cx="2081780" cy="11507"/>
            <a:chOff x="345226" y="1833233"/>
            <a:chExt cx="2081780" cy="11507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BCFD1D1-0B42-43B1-B7FE-7D736A846E44}"/>
                </a:ext>
              </a:extLst>
            </p:cNvPr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F0CE9C6-E764-4F59-AE33-8666E83B5A7E}"/>
                </a:ext>
              </a:extLst>
            </p:cNvPr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95DFA7B-BCCB-42E9-876A-75E48257E6B6}"/>
              </a:ext>
            </a:extLst>
          </p:cNvPr>
          <p:cNvSpPr/>
          <p:nvPr/>
        </p:nvSpPr>
        <p:spPr>
          <a:xfrm>
            <a:off x="9576881" y="4610180"/>
            <a:ext cx="648545" cy="354715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44C2657-0449-4737-9E85-B94EFCC98B99}"/>
              </a:ext>
            </a:extLst>
          </p:cNvPr>
          <p:cNvSpPr/>
          <p:nvPr/>
        </p:nvSpPr>
        <p:spPr>
          <a:xfrm>
            <a:off x="10254339" y="4603334"/>
            <a:ext cx="648545" cy="354715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9F2940E-34B0-44B1-ABDF-4FA39A215121}"/>
              </a:ext>
            </a:extLst>
          </p:cNvPr>
          <p:cNvSpPr txBox="1"/>
          <p:nvPr/>
        </p:nvSpPr>
        <p:spPr>
          <a:xfrm>
            <a:off x="2721960" y="2987381"/>
            <a:ext cx="2032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000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개의 상품이 등록되었습니다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D210621-50E7-444D-96BA-B6858951AF12}"/>
              </a:ext>
            </a:extLst>
          </p:cNvPr>
          <p:cNvSpPr/>
          <p:nvPr/>
        </p:nvSpPr>
        <p:spPr>
          <a:xfrm>
            <a:off x="10124613" y="2971964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947EB6-BEF4-4C1D-8C00-3AAF12DF1634}"/>
              </a:ext>
            </a:extLst>
          </p:cNvPr>
          <p:cNvSpPr txBox="1"/>
          <p:nvPr/>
        </p:nvSpPr>
        <p:spPr>
          <a:xfrm>
            <a:off x="8742928" y="334565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DC19D3-C61D-42BA-8914-647B88EC93D2}"/>
              </a:ext>
            </a:extLst>
          </p:cNvPr>
          <p:cNvSpPr txBox="1"/>
          <p:nvPr/>
        </p:nvSpPr>
        <p:spPr>
          <a:xfrm>
            <a:off x="8799266" y="372080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단종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2F2EA6-8B85-4995-9629-42F5E44A6C82}"/>
              </a:ext>
            </a:extLst>
          </p:cNvPr>
          <p:cNvSpPr txBox="1"/>
          <p:nvPr/>
        </p:nvSpPr>
        <p:spPr>
          <a:xfrm>
            <a:off x="8799266" y="4117434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123335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406197" y="994563"/>
            <a:ext cx="502530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8650" y="10561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전체 상품관리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4173" y="1095104"/>
            <a:ext cx="1550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품목관리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전체상품관리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22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품목관리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전체 상품관리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44996" y="1762172"/>
            <a:ext cx="2081780" cy="11507"/>
            <a:chOff x="345226" y="1833233"/>
            <a:chExt cx="2081780" cy="1150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58212" y="1823007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47102" y="3147873"/>
            <a:ext cx="2081780" cy="11507"/>
            <a:chOff x="345226" y="1833233"/>
            <a:chExt cx="2081780" cy="11507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/partner/partner_list.asp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13419" y="136265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694026" y="3298482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6797" y="3329569"/>
            <a:ext cx="482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694026" y="4012992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694026" y="4452623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350427" y="3706234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492953" y="3706981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2018.06.01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69560" y="2148747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000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개의 매출처가 검색되었습니다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972213" y="2133330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4869112" y="4701438"/>
            <a:ext cx="4319224" cy="227517"/>
            <a:chOff x="5578672" y="4354876"/>
            <a:chExt cx="4319224" cy="227517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5578672" y="4358051"/>
              <a:ext cx="323850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958084" y="4354876"/>
              <a:ext cx="288925" cy="22225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&lt;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6310509" y="4358051"/>
              <a:ext cx="287338" cy="22225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6601022" y="4354876"/>
              <a:ext cx="287337" cy="227516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888359" y="435646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9243846" y="4354876"/>
              <a:ext cx="287337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9580396" y="4354876"/>
              <a:ext cx="317500" cy="22542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&gt;&gt;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7177284" y="4358313"/>
              <a:ext cx="288925" cy="22407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7466209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5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7755134" y="4356465"/>
              <a:ext cx="288925" cy="225928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6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8044059" y="4356463"/>
              <a:ext cx="288925" cy="225929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7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8332984" y="4358313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8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8621909" y="4355884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9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8911289" y="4358236"/>
              <a:ext cx="288925" cy="22383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10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350427" y="4109483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92953" y="4110230"/>
            <a:ext cx="139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2018.05.31 09:00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5D246B-C203-40CA-8F32-40134A696D15}"/>
              </a:ext>
            </a:extLst>
          </p:cNvPr>
          <p:cNvSpPr txBox="1"/>
          <p:nvPr/>
        </p:nvSpPr>
        <p:spPr>
          <a:xfrm>
            <a:off x="264250" y="253192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기본리스트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_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서치박스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9E7C92-6D98-402F-85E7-CF086FEB4A22}"/>
              </a:ext>
            </a:extLst>
          </p:cNvPr>
          <p:cNvSpPr txBox="1"/>
          <p:nvPr/>
        </p:nvSpPr>
        <p:spPr>
          <a:xfrm>
            <a:off x="4878547" y="3662587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아이스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돌체라떼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6D5ACC-17D8-41A7-8BE6-D8C6F86EC9EE}"/>
              </a:ext>
            </a:extLst>
          </p:cNvPr>
          <p:cNvSpPr txBox="1"/>
          <p:nvPr/>
        </p:nvSpPr>
        <p:spPr>
          <a:xfrm>
            <a:off x="6348357" y="3706645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서울강남점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0F3385-31B0-4A17-A9A4-6175A343B5EB}"/>
              </a:ext>
            </a:extLst>
          </p:cNvPr>
          <p:cNvSpPr txBox="1"/>
          <p:nvPr/>
        </p:nvSpPr>
        <p:spPr>
          <a:xfrm>
            <a:off x="7778190" y="372080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5,400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E15BCD-AD09-4DFE-AF6A-64509409FFA5}"/>
              </a:ext>
            </a:extLst>
          </p:cNvPr>
          <p:cNvSpPr txBox="1"/>
          <p:nvPr/>
        </p:nvSpPr>
        <p:spPr>
          <a:xfrm>
            <a:off x="3937525" y="3671627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05248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5C2C84-5880-490B-96B7-CAF6D004E1B9}"/>
              </a:ext>
            </a:extLst>
          </p:cNvPr>
          <p:cNvSpPr txBox="1"/>
          <p:nvPr/>
        </p:nvSpPr>
        <p:spPr>
          <a:xfrm>
            <a:off x="4908727" y="4096557"/>
            <a:ext cx="1440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아메리카노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D6F516-66B8-4A89-BC79-227790388CDF}"/>
              </a:ext>
            </a:extLst>
          </p:cNvPr>
          <p:cNvSpPr txBox="1"/>
          <p:nvPr/>
        </p:nvSpPr>
        <p:spPr>
          <a:xfrm>
            <a:off x="6348357" y="4109894"/>
            <a:ext cx="116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수원정자점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056B6F-A92A-42B8-811B-46EA729DC304}"/>
              </a:ext>
            </a:extLst>
          </p:cNvPr>
          <p:cNvSpPr txBox="1"/>
          <p:nvPr/>
        </p:nvSpPr>
        <p:spPr>
          <a:xfrm>
            <a:off x="7778190" y="4124050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4,100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B8F814-B519-4720-B819-4D57583222C5}"/>
              </a:ext>
            </a:extLst>
          </p:cNvPr>
          <p:cNvSpPr txBox="1"/>
          <p:nvPr/>
        </p:nvSpPr>
        <p:spPr>
          <a:xfrm>
            <a:off x="3967705" y="4105597"/>
            <a:ext cx="739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4548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B7E607-15B3-4445-9274-F9B21F18BBCA}"/>
              </a:ext>
            </a:extLst>
          </p:cNvPr>
          <p:cNvSpPr txBox="1"/>
          <p:nvPr/>
        </p:nvSpPr>
        <p:spPr>
          <a:xfrm>
            <a:off x="2440493" y="712107"/>
            <a:ext cx="55130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직원관리 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품목관리</a:t>
            </a:r>
            <a:r>
              <a:rPr lang="ko-KR" altLang="en-US" sz="1000" dirty="0">
                <a:latin typeface="+mj-ea"/>
                <a:ea typeface="+mj-ea"/>
              </a:rPr>
              <a:t>        프로모션이벤트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0647A0-509E-47A4-BB25-2575B63E97DE}"/>
              </a:ext>
            </a:extLst>
          </p:cNvPr>
          <p:cNvSpPr txBox="1"/>
          <p:nvPr/>
        </p:nvSpPr>
        <p:spPr>
          <a:xfrm>
            <a:off x="5177130" y="3331622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상품이름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CFC41C-5690-437A-A09A-6A81790917BD}"/>
              </a:ext>
            </a:extLst>
          </p:cNvPr>
          <p:cNvSpPr txBox="1"/>
          <p:nvPr/>
        </p:nvSpPr>
        <p:spPr>
          <a:xfrm>
            <a:off x="6543466" y="3340349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판매지점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9D7FD7-C721-4D6D-8352-42EBC74E9047}"/>
              </a:ext>
            </a:extLst>
          </p:cNvPr>
          <p:cNvSpPr txBox="1"/>
          <p:nvPr/>
        </p:nvSpPr>
        <p:spPr>
          <a:xfrm>
            <a:off x="9862126" y="3340349"/>
            <a:ext cx="68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623AFD-5703-443D-9B6F-8E75DEF05F75}"/>
              </a:ext>
            </a:extLst>
          </p:cNvPr>
          <p:cNvSpPr txBox="1"/>
          <p:nvPr/>
        </p:nvSpPr>
        <p:spPr>
          <a:xfrm>
            <a:off x="7774063" y="334565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E28009-BB7D-4D93-81A1-A76775DB45F2}"/>
              </a:ext>
            </a:extLst>
          </p:cNvPr>
          <p:cNvSpPr txBox="1"/>
          <p:nvPr/>
        </p:nvSpPr>
        <p:spPr>
          <a:xfrm>
            <a:off x="3911576" y="3340091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8373D4-9F38-4BCA-80E7-A409582CB5B2}"/>
              </a:ext>
            </a:extLst>
          </p:cNvPr>
          <p:cNvSpPr/>
          <p:nvPr/>
        </p:nvSpPr>
        <p:spPr>
          <a:xfrm>
            <a:off x="2695576" y="1540498"/>
            <a:ext cx="8208858" cy="1000499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083F68-36F9-4E64-8F09-90FC48DBB22D}"/>
              </a:ext>
            </a:extLst>
          </p:cNvPr>
          <p:cNvSpPr/>
          <p:nvPr/>
        </p:nvSpPr>
        <p:spPr>
          <a:xfrm>
            <a:off x="3200401" y="2048468"/>
            <a:ext cx="2575346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B34D8E-A3A5-4C48-8F91-16239B7FF809}"/>
              </a:ext>
            </a:extLst>
          </p:cNvPr>
          <p:cNvSpPr/>
          <p:nvPr/>
        </p:nvSpPr>
        <p:spPr>
          <a:xfrm>
            <a:off x="9404264" y="183437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20BC2-FAA1-44FF-83EA-36AC39EA8CAE}"/>
              </a:ext>
            </a:extLst>
          </p:cNvPr>
          <p:cNvSpPr txBox="1"/>
          <p:nvPr/>
        </p:nvSpPr>
        <p:spPr>
          <a:xfrm>
            <a:off x="2726206" y="2058651"/>
            <a:ext cx="49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2D4AF6-DC54-4D83-8C0F-DD406E65D3D9}"/>
              </a:ext>
            </a:extLst>
          </p:cNvPr>
          <p:cNvSpPr txBox="1"/>
          <p:nvPr/>
        </p:nvSpPr>
        <p:spPr>
          <a:xfrm>
            <a:off x="2726206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B34AC92-18E1-45E4-AE3A-AEEB70FD884D}"/>
              </a:ext>
            </a:extLst>
          </p:cNvPr>
          <p:cNvSpPr/>
          <p:nvPr/>
        </p:nvSpPr>
        <p:spPr>
          <a:xfrm>
            <a:off x="3192247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A2BFEF-233C-403E-8839-DB1C4ED51127}"/>
              </a:ext>
            </a:extLst>
          </p:cNvPr>
          <p:cNvSpPr/>
          <p:nvPr/>
        </p:nvSpPr>
        <p:spPr>
          <a:xfrm>
            <a:off x="4240927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5228D29-51D8-4CC0-AD38-6170F8079AD7}"/>
              </a:ext>
            </a:extLst>
          </p:cNvPr>
          <p:cNvSpPr/>
          <p:nvPr/>
        </p:nvSpPr>
        <p:spPr>
          <a:xfrm>
            <a:off x="4678561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089BBA4-8F59-4CAC-AF10-C788F1A943D5}"/>
              </a:ext>
            </a:extLst>
          </p:cNvPr>
          <p:cNvSpPr/>
          <p:nvPr/>
        </p:nvSpPr>
        <p:spPr>
          <a:xfrm>
            <a:off x="5727241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7C5F0E3-A135-4821-9DCB-000C28772138}"/>
              </a:ext>
            </a:extLst>
          </p:cNvPr>
          <p:cNvSpPr/>
          <p:nvPr/>
        </p:nvSpPr>
        <p:spPr>
          <a:xfrm>
            <a:off x="10174204" y="1834379"/>
            <a:ext cx="684668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초기화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49A977-90D7-4D4A-9F90-6A7904C82405}"/>
              </a:ext>
            </a:extLst>
          </p:cNvPr>
          <p:cNvSpPr txBox="1"/>
          <p:nvPr/>
        </p:nvSpPr>
        <p:spPr>
          <a:xfrm>
            <a:off x="6198053" y="161900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A5BF3B-89D2-432E-B833-0CCDFBE96EB1}"/>
              </a:ext>
            </a:extLst>
          </p:cNvPr>
          <p:cNvSpPr txBox="1"/>
          <p:nvPr/>
        </p:nvSpPr>
        <p:spPr>
          <a:xfrm>
            <a:off x="6198053" y="2046647"/>
            <a:ext cx="2522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63C01A-F24B-454A-B000-CEAF8B785C09}"/>
              </a:ext>
            </a:extLst>
          </p:cNvPr>
          <p:cNvSpPr/>
          <p:nvPr/>
        </p:nvSpPr>
        <p:spPr>
          <a:xfrm>
            <a:off x="6744431" y="1608824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1B5946-E550-4392-BEA7-98F7A582DC54}"/>
              </a:ext>
            </a:extLst>
          </p:cNvPr>
          <p:cNvSpPr/>
          <p:nvPr/>
        </p:nvSpPr>
        <p:spPr>
          <a:xfrm>
            <a:off x="7793111" y="1608823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4FDB13-35B7-4508-AAA0-1CDB96A2B9B6}"/>
              </a:ext>
            </a:extLst>
          </p:cNvPr>
          <p:cNvSpPr/>
          <p:nvPr/>
        </p:nvSpPr>
        <p:spPr>
          <a:xfrm>
            <a:off x="6744431" y="2035767"/>
            <a:ext cx="1379220" cy="2493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선택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30A599-DAB3-4511-822E-E860EC1E146C}"/>
              </a:ext>
            </a:extLst>
          </p:cNvPr>
          <p:cNvSpPr/>
          <p:nvPr/>
        </p:nvSpPr>
        <p:spPr>
          <a:xfrm>
            <a:off x="7793111" y="2035766"/>
            <a:ext cx="330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▼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5997EA-82D7-4BB8-B437-583B62450370}"/>
              </a:ext>
            </a:extLst>
          </p:cNvPr>
          <p:cNvSpPr/>
          <p:nvPr/>
        </p:nvSpPr>
        <p:spPr>
          <a:xfrm>
            <a:off x="5830014" y="2058651"/>
            <a:ext cx="203453" cy="203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51A8F6-3ABB-4636-8DC0-5BC519C168D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003672" y="2232309"/>
            <a:ext cx="54109" cy="654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C136BB-3D99-40D7-9C8B-1F59CC0580A0}"/>
              </a:ext>
            </a:extLst>
          </p:cNvPr>
          <p:cNvSpPr/>
          <p:nvPr/>
        </p:nvSpPr>
        <p:spPr>
          <a:xfrm>
            <a:off x="2880360" y="3379352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A58C27-D222-49DD-AD92-9ADD0AF146B7}"/>
              </a:ext>
            </a:extLst>
          </p:cNvPr>
          <p:cNvSpPr/>
          <p:nvPr/>
        </p:nvSpPr>
        <p:spPr>
          <a:xfrm>
            <a:off x="2880360" y="3753483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2872B60-DE33-48FC-A9F5-CFB08A641580}"/>
              </a:ext>
            </a:extLst>
          </p:cNvPr>
          <p:cNvSpPr/>
          <p:nvPr/>
        </p:nvSpPr>
        <p:spPr>
          <a:xfrm>
            <a:off x="2880360" y="4164211"/>
            <a:ext cx="152400" cy="1258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0A3A11-934B-4143-A6FF-A76CB2314059}"/>
              </a:ext>
            </a:extLst>
          </p:cNvPr>
          <p:cNvSpPr txBox="1"/>
          <p:nvPr/>
        </p:nvSpPr>
        <p:spPr>
          <a:xfrm>
            <a:off x="358212" y="2156655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31D4A4-A925-44B1-811D-039A99EC6A26}"/>
              </a:ext>
            </a:extLst>
          </p:cNvPr>
          <p:cNvSpPr txBox="1"/>
          <p:nvPr/>
        </p:nvSpPr>
        <p:spPr>
          <a:xfrm>
            <a:off x="358212" y="2463234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AC2B97-4CD9-48A3-95C3-8A1CC98A0FA2}"/>
              </a:ext>
            </a:extLst>
          </p:cNvPr>
          <p:cNvSpPr txBox="1"/>
          <p:nvPr/>
        </p:nvSpPr>
        <p:spPr>
          <a:xfrm>
            <a:off x="358212" y="2797540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이벤트 상품관리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C55C1C9-111E-4BE6-92E6-1638EDE147A8}"/>
              </a:ext>
            </a:extLst>
          </p:cNvPr>
          <p:cNvGrpSpPr/>
          <p:nvPr/>
        </p:nvGrpSpPr>
        <p:grpSpPr>
          <a:xfrm>
            <a:off x="347102" y="2087899"/>
            <a:ext cx="2081780" cy="11507"/>
            <a:chOff x="345226" y="1833233"/>
            <a:chExt cx="2081780" cy="11507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BCFD1D1-0B42-43B1-B7FE-7D736A846E44}"/>
                </a:ext>
              </a:extLst>
            </p:cNvPr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F0CE9C6-E764-4F59-AE33-8666E83B5A7E}"/>
                </a:ext>
              </a:extLst>
            </p:cNvPr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2947EB6-BEF4-4C1D-8C00-3AAF12DF1634}"/>
              </a:ext>
            </a:extLst>
          </p:cNvPr>
          <p:cNvSpPr txBox="1"/>
          <p:nvPr/>
        </p:nvSpPr>
        <p:spPr>
          <a:xfrm>
            <a:off x="8742928" y="3345650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DC19D3-C61D-42BA-8914-647B88EC93D2}"/>
              </a:ext>
            </a:extLst>
          </p:cNvPr>
          <p:cNvSpPr txBox="1"/>
          <p:nvPr/>
        </p:nvSpPr>
        <p:spPr>
          <a:xfrm>
            <a:off x="8799266" y="3720801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단종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2F2EA6-8B85-4995-9629-42F5E44A6C82}"/>
              </a:ext>
            </a:extLst>
          </p:cNvPr>
          <p:cNvSpPr txBox="1"/>
          <p:nvPr/>
        </p:nvSpPr>
        <p:spPr>
          <a:xfrm>
            <a:off x="8799266" y="4117434"/>
            <a:ext cx="741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521E0BF-8A29-4B5F-A19C-97DF79C3139A}"/>
              </a:ext>
            </a:extLst>
          </p:cNvPr>
          <p:cNvSpPr/>
          <p:nvPr/>
        </p:nvSpPr>
        <p:spPr>
          <a:xfrm>
            <a:off x="9576881" y="2902994"/>
            <a:ext cx="648545" cy="354715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개별등록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AD7097F-7DC3-4981-8305-840E0E24F855}"/>
              </a:ext>
            </a:extLst>
          </p:cNvPr>
          <p:cNvSpPr/>
          <p:nvPr/>
        </p:nvSpPr>
        <p:spPr>
          <a:xfrm>
            <a:off x="10254339" y="2896148"/>
            <a:ext cx="648545" cy="3547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엑셀저장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F0A686-BD8F-4B4F-A5B8-2BE85ECD01DC}"/>
              </a:ext>
            </a:extLst>
          </p:cNvPr>
          <p:cNvSpPr/>
          <p:nvPr/>
        </p:nvSpPr>
        <p:spPr>
          <a:xfrm>
            <a:off x="2689830" y="2902994"/>
            <a:ext cx="648545" cy="354715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1186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9863" y="1529104"/>
            <a:ext cx="11201400" cy="394617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04913" y="2830855"/>
            <a:ext cx="44462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39965" y="2992196"/>
            <a:ext cx="0" cy="654231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308492" y="2975029"/>
            <a:ext cx="2024750" cy="6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첨부파일추가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3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432"/>
              </p:ext>
            </p:extLst>
          </p:nvPr>
        </p:nvGraphicFramePr>
        <p:xfrm>
          <a:off x="194869" y="604707"/>
          <a:ext cx="11063681" cy="5706396"/>
        </p:xfrm>
        <a:graphic>
          <a:graphicData uri="http://schemas.openxmlformats.org/drawingml/2006/table">
            <a:tbl>
              <a:tblPr/>
              <a:tblGrid>
                <a:gridCol w="1197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5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일련번호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나눔고딕 ExtraBold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문서작성일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나눔고딕 ExtraBold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VER.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파일명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나눔고딕 ExtraBold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내용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나눔고딕 ExtraBold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나눔고딕 ExtraBold"/>
                          <a:sym typeface="Wingdings 3" pitchFamily="18" charset="2"/>
                        </a:rPr>
                        <a:t>작성자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나눔고딕 ExtraBold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2018.06.05</a:t>
                      </a: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0.5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관리자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마당쇠기프트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_20180605.pptx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19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최초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86419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86419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본 문서는 정식 서비스를 앞두고 제작하는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Pilot Project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의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86419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기획 문서이다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나눔고딕"/>
                          <a:sym typeface="Wingdings 3" pitchFamily="18" charset="2"/>
                        </a:rPr>
                        <a:t>전현수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en-US" altLang="ko-KR" sz="8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Bef>
                          <a:spcPts val="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ea"/>
                        <a:ea typeface="+mj-ea"/>
                        <a:cs typeface="나눔고딕"/>
                        <a:sym typeface="Wingdings 3" pitchFamily="18" charset="2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6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478848" y="994563"/>
            <a:ext cx="502530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8650" y="1056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직원관리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7678" y="1095104"/>
            <a:ext cx="1386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매출처 </a:t>
            </a:r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매출처 정보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22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직원관리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직원관리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64250" y="25319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매출처 정보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555744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92295" y="1571557"/>
            <a:ext cx="8161567" cy="44288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700691" y="1579508"/>
            <a:ext cx="973536" cy="4420900"/>
          </a:xfrm>
          <a:prstGeom prst="rect">
            <a:avLst/>
          </a:prstGeom>
          <a:solidFill>
            <a:srgbClr val="F3F4F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700690" y="1619854"/>
            <a:ext cx="906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80339" y="1969712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2692415" y="1912840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766481" y="1643938"/>
            <a:ext cx="1855385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2692415" y="2614010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692415" y="2256201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956711" y="6412311"/>
            <a:ext cx="958683" cy="34364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저장</a:t>
            </a:r>
            <a:endParaRPr lang="ko-KR" altLang="en-US" sz="1000" b="1" dirty="0"/>
          </a:p>
        </p:txBody>
      </p:sp>
      <p:sp>
        <p:nvSpPr>
          <p:cNvPr id="84" name="직사각형 83"/>
          <p:cNvSpPr/>
          <p:nvPr/>
        </p:nvSpPr>
        <p:spPr>
          <a:xfrm>
            <a:off x="6997229" y="6412310"/>
            <a:ext cx="956312" cy="343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취소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00690" y="1974995"/>
            <a:ext cx="906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0690" y="2321844"/>
            <a:ext cx="906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00690" y="2685691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2692224" y="2961142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772101" y="2671839"/>
            <a:ext cx="1841527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09156" y="3009969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직급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766481" y="3009969"/>
            <a:ext cx="1855385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직급을 선택해 주세요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2692222" y="4364543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93705" y="4423225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47307" y="4442040"/>
            <a:ext cx="6929160" cy="3772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TextArea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2700690" y="4888851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09425" y="5301419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99944" y="5301308"/>
            <a:ext cx="1534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재직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퇴사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675884" y="1644238"/>
            <a:ext cx="773706" cy="232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중복체크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780339" y="2320036"/>
            <a:ext cx="503338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427282" y="2320577"/>
            <a:ext cx="503338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074225" y="2320577"/>
            <a:ext cx="503338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46792" y="2326235"/>
            <a:ext cx="214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98444" y="2332114"/>
            <a:ext cx="214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2692415" y="5251315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92606" y="4946045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계약기간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61260" y="4931335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3756152" y="4953482"/>
            <a:ext cx="1003864" cy="216067"/>
            <a:chOff x="6400339" y="1618333"/>
            <a:chExt cx="1003864" cy="216067"/>
          </a:xfrm>
        </p:grpSpPr>
        <p:sp>
          <p:nvSpPr>
            <p:cNvPr id="146" name="직사각형 145"/>
            <p:cNvSpPr/>
            <p:nvPr/>
          </p:nvSpPr>
          <p:spPr>
            <a:xfrm>
              <a:off x="6400339" y="1618333"/>
              <a:ext cx="759752" cy="2160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5" rIns="91431" bIns="45715"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47" name="Picture 2" descr="날짜선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203" y="1620873"/>
              <a:ext cx="252000" cy="2119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그룹 147"/>
          <p:cNvGrpSpPr/>
          <p:nvPr/>
        </p:nvGrpSpPr>
        <p:grpSpPr>
          <a:xfrm>
            <a:off x="5038611" y="4953427"/>
            <a:ext cx="1003864" cy="216067"/>
            <a:chOff x="6400339" y="1618333"/>
            <a:chExt cx="1003864" cy="216067"/>
          </a:xfrm>
        </p:grpSpPr>
        <p:sp>
          <p:nvSpPr>
            <p:cNvPr id="149" name="직사각형 148"/>
            <p:cNvSpPr/>
            <p:nvPr/>
          </p:nvSpPr>
          <p:spPr>
            <a:xfrm>
              <a:off x="6400339" y="1618333"/>
              <a:ext cx="759752" cy="2160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5" rIns="91431" bIns="45715"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50" name="Picture 2" descr="날짜선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203" y="1620873"/>
              <a:ext cx="252000" cy="2119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4" name="직선 연결선 153"/>
          <p:cNvCxnSpPr/>
          <p:nvPr/>
        </p:nvCxnSpPr>
        <p:spPr>
          <a:xfrm>
            <a:off x="2692949" y="3285088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52453" y="6525128"/>
            <a:ext cx="16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/partner/partner_write.asp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D7948-126D-4E69-A060-9A5CADAAB10D}"/>
              </a:ext>
            </a:extLst>
          </p:cNvPr>
          <p:cNvSpPr txBox="1"/>
          <p:nvPr/>
        </p:nvSpPr>
        <p:spPr>
          <a:xfrm>
            <a:off x="2669826" y="3347121"/>
            <a:ext cx="906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D6DDD0-70EF-409A-B572-1606881A7ECD}"/>
              </a:ext>
            </a:extLst>
          </p:cNvPr>
          <p:cNvSpPr/>
          <p:nvPr/>
        </p:nvSpPr>
        <p:spPr>
          <a:xfrm>
            <a:off x="3772101" y="3367260"/>
            <a:ext cx="773706" cy="207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찾아보기</a:t>
            </a:r>
            <a:endParaRPr lang="ko-KR" altLang="en-US" b="1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ADCDAA-5AF1-4128-BB02-44458AC119D1}"/>
              </a:ext>
            </a:extLst>
          </p:cNvPr>
          <p:cNvGrpSpPr/>
          <p:nvPr/>
        </p:nvGrpSpPr>
        <p:grpSpPr>
          <a:xfrm>
            <a:off x="4500537" y="3644044"/>
            <a:ext cx="455058" cy="200055"/>
            <a:chOff x="4385741" y="1869238"/>
            <a:chExt cx="455058" cy="200055"/>
          </a:xfrm>
        </p:grpSpPr>
        <p:pic>
          <p:nvPicPr>
            <p:cNvPr id="95" name="Picture 3" descr="D:\project\모빌넷\엠앤서비스_ASK\src\ask.web\img\btn\del.png">
              <a:extLst>
                <a:ext uri="{FF2B5EF4-FFF2-40B4-BE49-F238E27FC236}">
                  <a16:creationId xmlns:a16="http://schemas.microsoft.com/office/drawing/2014/main" id="{E43BB68F-23CF-4F26-BCBD-FBFA5EEE6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85741" y="1909457"/>
              <a:ext cx="118078" cy="118078"/>
            </a:xfrm>
            <a:prstGeom prst="rect">
              <a:avLst/>
            </a:prstGeom>
            <a:noFill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2B2CC5-7551-4767-A0C7-A647DE81FB4C}"/>
                </a:ext>
              </a:extLst>
            </p:cNvPr>
            <p:cNvSpPr txBox="1"/>
            <p:nvPr/>
          </p:nvSpPr>
          <p:spPr>
            <a:xfrm>
              <a:off x="4432260" y="1869238"/>
              <a:ext cx="4085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삭제</a:t>
              </a:r>
              <a:endPara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E69E856-C94B-4773-9A1B-890CFFD49912}"/>
              </a:ext>
            </a:extLst>
          </p:cNvPr>
          <p:cNvSpPr txBox="1"/>
          <p:nvPr/>
        </p:nvSpPr>
        <p:spPr>
          <a:xfrm>
            <a:off x="4654908" y="3362927"/>
            <a:ext cx="21162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00 * 00 </a:t>
            </a:r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png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이미지로 등록해 주세요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7" name="Picture 2" descr="Cass ë§¥ì£¼ì ëí ì´ë¯¸ì§ ê²ìê²°ê³¼">
            <a:extLst>
              <a:ext uri="{FF2B5EF4-FFF2-40B4-BE49-F238E27FC236}">
                <a16:creationId xmlns:a16="http://schemas.microsoft.com/office/drawing/2014/main" id="{F64929BB-E31A-4A45-827F-7AAF4780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70" y="3459955"/>
            <a:ext cx="936087" cy="8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5F680F1-E367-4624-B0AF-6E408F09F714}"/>
              </a:ext>
            </a:extLst>
          </p:cNvPr>
          <p:cNvCxnSpPr/>
          <p:nvPr/>
        </p:nvCxnSpPr>
        <p:spPr>
          <a:xfrm>
            <a:off x="2692415" y="5647555"/>
            <a:ext cx="816144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3512B92-C76F-4AAA-AC81-04CB625E5F40}"/>
              </a:ext>
            </a:extLst>
          </p:cNvPr>
          <p:cNvSpPr txBox="1"/>
          <p:nvPr/>
        </p:nvSpPr>
        <p:spPr>
          <a:xfrm>
            <a:off x="2709425" y="5697658"/>
            <a:ext cx="973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좋아하는음료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349C66-14AC-4034-9077-A1A806DA7D77}"/>
              </a:ext>
            </a:extLst>
          </p:cNvPr>
          <p:cNvSpPr txBox="1"/>
          <p:nvPr/>
        </p:nvSpPr>
        <p:spPr>
          <a:xfrm>
            <a:off x="3699945" y="5710731"/>
            <a:ext cx="2061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커피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음료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339A50-93C1-45C2-B12C-3AC59F6F76AF}"/>
              </a:ext>
            </a:extLst>
          </p:cNvPr>
          <p:cNvSpPr txBox="1"/>
          <p:nvPr/>
        </p:nvSpPr>
        <p:spPr>
          <a:xfrm>
            <a:off x="2440493" y="712107"/>
            <a:ext cx="55130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직원관리</a:t>
            </a:r>
            <a:r>
              <a:rPr lang="ko-KR" altLang="en-US" sz="1000" dirty="0">
                <a:latin typeface="+mj-ea"/>
                <a:ea typeface="+mj-ea"/>
              </a:rPr>
              <a:t>        품목관리        프로모션이벤트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609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9863" y="1529104"/>
            <a:ext cx="11201400" cy="394617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04913" y="2830855"/>
            <a:ext cx="6742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60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프로모션이벤트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39965" y="2992196"/>
            <a:ext cx="0" cy="654231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308492" y="2975029"/>
            <a:ext cx="2024750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관리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25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842996" y="994563"/>
            <a:ext cx="608061" cy="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48650" y="10561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프로모션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15318" y="1095104"/>
            <a:ext cx="1579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ko-KR" altLang="en-US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22" y="1063839"/>
            <a:ext cx="20491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b="1" dirty="0">
                <a:latin typeface="+mj-ea"/>
                <a:ea typeface="+mj-ea"/>
              </a:rPr>
              <a:t>프로모션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45226" y="1401435"/>
            <a:ext cx="2081780" cy="11507"/>
            <a:chOff x="345226" y="1833233"/>
            <a:chExt cx="2081780" cy="1150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9746" y="1464643"/>
            <a:ext cx="20772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프로모션 관리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44996" y="1762172"/>
            <a:ext cx="2081780" cy="11507"/>
            <a:chOff x="345226" y="1833233"/>
            <a:chExt cx="2081780" cy="1150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45227" y="1833233"/>
              <a:ext cx="2081779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45226" y="1844740"/>
              <a:ext cx="2081779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64250" y="25319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프로모션 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40493" y="712107"/>
            <a:ext cx="475322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서비스 운영       매출처        품목        </a:t>
            </a:r>
            <a:r>
              <a:rPr lang="ko-KR" altLang="en-US" sz="1050" b="1" dirty="0">
                <a:solidFill>
                  <a:schemeClr val="accent4"/>
                </a:solidFill>
                <a:latin typeface="+mj-ea"/>
                <a:ea typeface="+mj-ea"/>
              </a:rPr>
              <a:t>프로모션</a:t>
            </a:r>
            <a:r>
              <a:rPr lang="ko-KR" altLang="en-US" sz="1000" dirty="0">
                <a:latin typeface="+mj-ea"/>
                <a:ea typeface="+mj-ea"/>
              </a:rPr>
              <a:t>        통계        시스템 운영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585241" y="1392966"/>
            <a:ext cx="8485422" cy="4905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695576" y="1540499"/>
            <a:ext cx="4075850" cy="379657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26207" y="1619007"/>
            <a:ext cx="884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25083" y="1620599"/>
            <a:ext cx="121167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37377" y="2039073"/>
            <a:ext cx="413594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23190" y="2079700"/>
            <a:ext cx="564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45160" y="2075930"/>
            <a:ext cx="101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품목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61518" y="2079700"/>
            <a:ext cx="660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637376" y="2342855"/>
            <a:ext cx="4134050" cy="30087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6528091" y="2342473"/>
            <a:ext cx="243335" cy="30088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02923" y="2368624"/>
            <a:ext cx="29367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02923" y="5129420"/>
            <a:ext cx="29367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2637377" y="2715090"/>
            <a:ext cx="317402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637376" y="3145828"/>
            <a:ext cx="317402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2637376" y="3560695"/>
            <a:ext cx="38907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637376" y="3992497"/>
            <a:ext cx="38907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637610" y="4415830"/>
            <a:ext cx="389048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2637377" y="4845579"/>
            <a:ext cx="389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646507" y="2412451"/>
            <a:ext cx="976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01953" y="2412451"/>
            <a:ext cx="1178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아이스아메리카노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08801" y="2398473"/>
            <a:ext cx="719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4,100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109799" y="2428322"/>
            <a:ext cx="393124" cy="171134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추가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634944" y="2721628"/>
            <a:ext cx="3891248" cy="430738"/>
          </a:xfrm>
          <a:prstGeom prst="rect">
            <a:avLst/>
          </a:pr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6837548" y="2039073"/>
            <a:ext cx="413594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837547" y="2342855"/>
            <a:ext cx="4134050" cy="30087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0728262" y="2342473"/>
            <a:ext cx="243335" cy="30088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703094" y="2368624"/>
            <a:ext cx="29367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▲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703094" y="5129420"/>
            <a:ext cx="29367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cxnSp>
        <p:nvCxnSpPr>
          <p:cNvPr id="176" name="직선 연결선 175"/>
          <p:cNvCxnSpPr/>
          <p:nvPr/>
        </p:nvCxnSpPr>
        <p:spPr>
          <a:xfrm>
            <a:off x="6837548" y="2715090"/>
            <a:ext cx="389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6837547" y="3145828"/>
            <a:ext cx="38907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6837547" y="3560695"/>
            <a:ext cx="38907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6837547" y="3992497"/>
            <a:ext cx="38907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6837781" y="4415830"/>
            <a:ext cx="389048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837548" y="4845579"/>
            <a:ext cx="389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0301732" y="2444798"/>
            <a:ext cx="393124" cy="17113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삭제</a:t>
            </a:r>
            <a:endParaRPr lang="ko-KR" altLang="en-US" sz="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6096337" y="2806541"/>
            <a:ext cx="393124" cy="171134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추가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6096337" y="3242953"/>
            <a:ext cx="393124" cy="171134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추가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46507" y="2808053"/>
            <a:ext cx="976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00043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01953" y="2808053"/>
            <a:ext cx="1178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캬라멜마키아또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08801" y="2794075"/>
            <a:ext cx="719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5,600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46507" y="3237923"/>
            <a:ext cx="976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00005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1953" y="3237923"/>
            <a:ext cx="1178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바닐라라떼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08801" y="3223945"/>
            <a:ext cx="719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4018" y="2086365"/>
            <a:ext cx="564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25988" y="2082595"/>
            <a:ext cx="101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42346" y="2086365"/>
            <a:ext cx="660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담당자명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27335" y="2419297"/>
            <a:ext cx="976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00043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82781" y="2419297"/>
            <a:ext cx="1178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캬라멜마키아또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489629" y="2405319"/>
            <a:ext cx="719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5,600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55744" y="5455807"/>
            <a:ext cx="3255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품목을                 하시면 프로모션 상품으로 등록이 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029899" y="5494567"/>
            <a:ext cx="393124" cy="171134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추가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837781" y="5441970"/>
            <a:ext cx="3255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품목을                 하시면 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상품에서 제외 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315782" y="5476010"/>
            <a:ext cx="393124" cy="17113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삭제</a:t>
            </a:r>
            <a:endParaRPr lang="ko-KR" altLang="en-US" sz="8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4216385" y="5891732"/>
            <a:ext cx="728365" cy="267013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전체 추가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540389" y="5891732"/>
            <a:ext cx="728365" cy="267013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전체 삭제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2453" y="6525128"/>
            <a:ext cx="209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/promotion/promotion_partner.asp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854023" y="1539712"/>
            <a:ext cx="4075850" cy="379657"/>
          </a:xfrm>
          <a:prstGeom prst="rect">
            <a:avLst/>
          </a:prstGeom>
          <a:solidFill>
            <a:srgbClr val="F3F4F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884654" y="1618220"/>
            <a:ext cx="884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683530" y="1619812"/>
            <a:ext cx="121167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43284" y="1541619"/>
            <a:ext cx="628142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301731" y="1540832"/>
            <a:ext cx="628142" cy="3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</p:spTree>
    <p:extLst>
      <p:ext uri="{BB962C8B-B14F-4D97-AF65-F5344CB8AC3E}">
        <p14:creationId xmlns:p14="http://schemas.microsoft.com/office/powerpoint/2010/main" val="24874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497220" y="793750"/>
            <a:ext cx="5522912" cy="189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해상도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 </a:t>
            </a:r>
            <a:r>
              <a:rPr kumimoji="0" lang="en-US" altLang="ko-KR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 </a:t>
            </a:r>
            <a:r>
              <a:rPr kumimoji="0" lang="en-US" altLang="ko-KR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 (HTML5 </a:t>
            </a:r>
            <a:r>
              <a:rPr kumimoji="0" lang="ko-KR" altLang="en-US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브라우저</a:t>
            </a: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IE : 10 </a:t>
            </a:r>
            <a:r>
              <a:rPr kumimoji="0" lang="ko-KR" altLang="en-US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IE Edge</a:t>
            </a:r>
          </a:p>
          <a:p>
            <a:pPr eaLnBrk="1" latinLnBrk="0" hangingPunct="1">
              <a:spcBef>
                <a:spcPct val="50000"/>
              </a:spcBef>
            </a:pPr>
            <a:r>
              <a:rPr kumimoji="0" lang="en-US" altLang="ko-KR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Crome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9013" y="261463"/>
            <a:ext cx="1217882" cy="249299"/>
          </a:xfrm>
          <a:prstGeom prst="rect">
            <a:avLst/>
          </a:prstGeom>
        </p:spPr>
        <p:txBody>
          <a:bodyPr/>
          <a:lstStyle>
            <a:lvl1pPr algn="l" defTabSz="86419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환경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9013" y="261463"/>
            <a:ext cx="1217882" cy="249299"/>
          </a:xfrm>
          <a:prstGeom prst="rect">
            <a:avLst/>
          </a:prstGeom>
        </p:spPr>
        <p:txBody>
          <a:bodyPr/>
          <a:lstStyle>
            <a:lvl1pPr algn="l" defTabSz="86419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Site Map 		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523" y="1516535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서비스 운영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0735" y="1516535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매출처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09506" y="1516535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품목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37059" y="1516533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프로모션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48117" y="1516537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통계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77973" y="1516535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 dirty="0">
                <a:latin typeface="+mj-ea"/>
                <a:ea typeface="+mj-ea"/>
                <a:cs typeface="Arial Unicode MS" pitchFamily="50" charset="-127"/>
              </a:rPr>
              <a:t>시스템 운영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1285" y="1968838"/>
            <a:ext cx="1293340" cy="12603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회사 정보 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- </a:t>
            </a:r>
            <a:r>
              <a:rPr lang="ko-KR" altLang="en-US" sz="80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기본 정보 관리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약관 정보 관리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공지사항 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Q&amp;A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FAQ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Push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수동 발송</a:t>
            </a:r>
            <a:endParaRPr lang="ko-KR" altLang="en-US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2497" y="1968838"/>
            <a:ext cx="1293340" cy="12603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매출처 정보 관리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매출처별 사용자 관리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매출처별 판매 현황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     - </a:t>
            </a:r>
            <a:r>
              <a:rPr lang="ko-KR" altLang="en-US" sz="800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일자별 판매 현황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기간별 판매 현황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01268" y="1968834"/>
            <a:ext cx="1293340" cy="1260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품목 관리</a:t>
            </a:r>
            <a:endParaRPr lang="ko-KR" altLang="en-US" sz="800" b="1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28821" y="1968833"/>
            <a:ext cx="1293340" cy="126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rgbClr val="FF0000"/>
                </a:solidFill>
                <a:latin typeface="+mj-ea"/>
                <a:ea typeface="+mj-ea"/>
                <a:cs typeface="Arial Unicode MS" pitchFamily="50" charset="-127"/>
              </a:rPr>
              <a:t>프로모션 관리</a:t>
            </a:r>
            <a:endParaRPr lang="en-US" altLang="ko-KR" sz="800" b="1" dirty="0">
              <a:solidFill>
                <a:srgbClr val="FF0000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57082" y="1968839"/>
            <a:ext cx="1293340" cy="12603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접속 통계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일별 통계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월별 통계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 dirty="0" err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매출처별</a:t>
            </a: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이용 통계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86933" y="1968839"/>
            <a:ext cx="1293340" cy="12603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공통 코드 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관리자 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</a:t>
            </a:r>
            <a:r>
              <a:rPr lang="ko-KR" altLang="en-US" sz="800" b="1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앱 버전 관리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긴급 공지 사항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개인정보 보안로그</a:t>
            </a:r>
            <a:endParaRPr lang="en-US" altLang="ko-KR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개인정보 접근 로그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   - </a:t>
            </a:r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  <a:cs typeface="Arial Unicode MS" pitchFamily="50" charset="-127"/>
              </a:rPr>
              <a:t>개인정보업데이트로그</a:t>
            </a:r>
            <a:endParaRPr lang="ko-KR" altLang="en-US" sz="800" b="1" dirty="0">
              <a:solidFill>
                <a:schemeClr val="tx1"/>
              </a:solidFill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69255" y="824175"/>
            <a:ext cx="1293340" cy="378159"/>
          </a:xfrm>
          <a:prstGeom prst="rect">
            <a:avLst/>
          </a:prstGeom>
          <a:solidFill>
            <a:srgbClr val="8497B0"/>
          </a:solidFill>
          <a:ln w="3175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1000" dirty="0">
                <a:latin typeface="+mj-ea"/>
                <a:ea typeface="+mj-ea"/>
                <a:cs typeface="Arial Unicode MS" pitchFamily="50" charset="-127"/>
              </a:rPr>
              <a:t>Main</a:t>
            </a:r>
            <a:endParaRPr lang="ko-KR" altLang="en-US" sz="1000" dirty="0"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383" y="760652"/>
            <a:ext cx="1293340" cy="25260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>
                <a:latin typeface="+mj-ea"/>
                <a:ea typeface="+mj-ea"/>
                <a:cs typeface="Arial Unicode MS" pitchFamily="50" charset="-127"/>
              </a:rPr>
              <a:t>로그인</a:t>
            </a:r>
            <a:endParaRPr lang="ko-KR" altLang="en-US" sz="1000" dirty="0">
              <a:latin typeface="+mj-ea"/>
              <a:ea typeface="+mj-ea"/>
              <a:cs typeface="Arial Unicode MS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0383" y="1061048"/>
            <a:ext cx="1293340" cy="23229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sz="1000">
                <a:latin typeface="+mj-ea"/>
                <a:ea typeface="+mj-ea"/>
                <a:cs typeface="Arial Unicode MS" pitchFamily="50" charset="-127"/>
              </a:rPr>
              <a:t>비번변경</a:t>
            </a:r>
            <a:endParaRPr lang="ko-KR" altLang="en-US" sz="1000" dirty="0">
              <a:latin typeface="+mj-ea"/>
              <a:ea typeface="+mj-ea"/>
              <a:cs typeface="Arial Unicode MS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78905" y="1392195"/>
            <a:ext cx="106924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832411" y="1202334"/>
            <a:ext cx="0" cy="1898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7" idx="0"/>
          </p:cNvCxnSpPr>
          <p:nvPr/>
        </p:nvCxnSpPr>
        <p:spPr>
          <a:xfrm>
            <a:off x="1116193" y="1392195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37405" y="1392193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56176" y="1392193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787806" y="1392193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86783" y="1392197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0424643" y="1396701"/>
            <a:ext cx="0" cy="1243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0383" y="3777424"/>
            <a:ext cx="2605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>
                <a:solidFill>
                  <a:srgbClr val="FF0000"/>
                </a:solidFill>
              </a:rPr>
              <a:t>붉은색으로 표기된 메뉴가 </a:t>
            </a:r>
            <a:r>
              <a:rPr lang="en-US" altLang="ko-KR" dirty="0">
                <a:solidFill>
                  <a:srgbClr val="FF0000"/>
                </a:solidFill>
              </a:rPr>
              <a:t>Pilot </a:t>
            </a:r>
            <a:r>
              <a:rPr lang="ko-KR" altLang="en-US">
                <a:solidFill>
                  <a:srgbClr val="FF0000"/>
                </a:solidFill>
              </a:rPr>
              <a:t>범위 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9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9863" y="1529104"/>
            <a:ext cx="11201400" cy="394617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04913" y="2830855"/>
            <a:ext cx="47839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60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공통처리사항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039965" y="2992196"/>
            <a:ext cx="0" cy="654231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/>
          </p:cNvSpPr>
          <p:nvPr/>
        </p:nvSpPr>
        <p:spPr>
          <a:xfrm>
            <a:off x="269013" y="261463"/>
            <a:ext cx="2029344" cy="249299"/>
          </a:xfrm>
          <a:prstGeom prst="rect">
            <a:avLst/>
          </a:prstGeom>
        </p:spPr>
        <p:txBody>
          <a:bodyPr/>
          <a:lstStyle>
            <a:lvl1pPr algn="l" defTabSz="86419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400" b="1" dirty="0">
                <a:latin typeface="+mj-ea"/>
              </a:rPr>
              <a:t>공통처리사항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>
                <a:latin typeface="+mj-ea"/>
                <a:ea typeface="+mj-ea"/>
              </a:rPr>
              <a:pPr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5858" y="788430"/>
            <a:ext cx="1456509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Select </a:t>
            </a:r>
            <a:r>
              <a:rPr kumimoji="0" lang="ko-KR" altLang="en-US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사항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3457" y="1597880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3457" y="1826534"/>
            <a:ext cx="905434" cy="5624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(V)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전체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2721" y="1581134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: 20</a:t>
            </a:r>
            <a:r>
              <a:rPr lang="ko-KR" altLang="en-US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494" y="1307546"/>
            <a:ext cx="2810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리스트형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화면에서 리스트 개수는 다음과 같이 통일함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8734" y="2889090"/>
            <a:ext cx="1839623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Form Enable/Disable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553" y="3128114"/>
            <a:ext cx="36295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type=“text”&gt;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영역에서 색상에 따라 입력가능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불가를 구분한다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3457" y="3818447"/>
            <a:ext cx="1994491" cy="228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3457" y="3472458"/>
            <a:ext cx="1994491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21305" y="346422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입력가능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1305" y="381261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입력불가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01839" y="4610804"/>
            <a:ext cx="1096862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Select Default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9437" y="5131924"/>
            <a:ext cx="905434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9437" y="5360578"/>
            <a:ext cx="905434" cy="5624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(V)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전체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5474" y="4841590"/>
            <a:ext cx="2255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97553" y="1082595"/>
            <a:ext cx="1456509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kumimoji="0"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endParaRPr kumimoji="0"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4055" y="3119876"/>
            <a:ext cx="37240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type=“select”&gt;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색상에 따라선택가능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불가를 구분한다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89959" y="3810209"/>
            <a:ext cx="1994491" cy="228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아모레퍼시픽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89959" y="3464220"/>
            <a:ext cx="1994491" cy="228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아모레퍼시픽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7807" y="345598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선택가능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47807" y="380438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B532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선택불가</a:t>
            </a:r>
          </a:p>
        </p:txBody>
      </p:sp>
      <p:sp>
        <p:nvSpPr>
          <p:cNvPr id="3" name="이등변 삼각형 2"/>
          <p:cNvSpPr/>
          <p:nvPr/>
        </p:nvSpPr>
        <p:spPr>
          <a:xfrm flipV="1">
            <a:off x="6424683" y="3555257"/>
            <a:ext cx="111956" cy="88820"/>
          </a:xfrm>
          <a:prstGeom prst="triangle">
            <a:avLst/>
          </a:prstGeom>
          <a:solidFill>
            <a:srgbClr val="000000"/>
          </a:solidFill>
          <a:ln w="3175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endParaRPr lang="ko-KR" altLang="en-US" b="1" dirty="0">
              <a:solidFill>
                <a:srgbClr val="000000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6424683" y="3865830"/>
            <a:ext cx="111956" cy="107472"/>
          </a:xfrm>
          <a:prstGeom prst="triangle">
            <a:avLst/>
          </a:prstGeom>
          <a:solidFill>
            <a:srgbClr val="000000"/>
          </a:solidFill>
          <a:ln w="3175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endParaRPr lang="ko-KR" altLang="en-US" b="1" dirty="0">
              <a:solidFill>
                <a:srgbClr val="000000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/>
          </p:cNvSpPr>
          <p:nvPr/>
        </p:nvSpPr>
        <p:spPr>
          <a:xfrm>
            <a:off x="269013" y="261463"/>
            <a:ext cx="2029344" cy="249299"/>
          </a:xfrm>
          <a:prstGeom prst="rect">
            <a:avLst/>
          </a:prstGeom>
        </p:spPr>
        <p:txBody>
          <a:bodyPr/>
          <a:lstStyle>
            <a:lvl1pPr algn="l" defTabSz="86419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400" b="1" dirty="0">
                <a:latin typeface="+mj-ea"/>
              </a:rPr>
              <a:t>공통처리사항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>
                <a:latin typeface="+mj-ea"/>
                <a:ea typeface="+mj-ea"/>
              </a:rPr>
              <a:pPr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5858" y="788430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kumimoji="0" lang="ko-KR" altLang="en-US" b="1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레이어팝업</a:t>
            </a:r>
            <a:r>
              <a:rPr kumimoji="0" lang="ko-KR" altLang="en-US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kumimoji="0" lang="ko-KR" altLang="en-US" b="1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새창팝업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94" y="1068644"/>
            <a:ext cx="4862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또는 텍스트에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레이어팝업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새창팝업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링크가 있을 경우 다음과 같이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아이콘을 표시한다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492" y="1355118"/>
            <a:ext cx="537556" cy="2382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검색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2913" y="1474250"/>
            <a:ext cx="450723" cy="307060"/>
          </a:xfrm>
          <a:prstGeom prst="rect">
            <a:avLst/>
          </a:prstGeom>
          <a:solidFill>
            <a:schemeClr val="tx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494" y="1884201"/>
            <a:ext cx="2492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검색버튼을 클릭했을 경우 팝업이 표시된다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95858" y="2355564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Comment Tooltip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494" y="2635778"/>
            <a:ext cx="2483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오버를 하면 간단한 보충 설명이 나온다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494" y="3335919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“?“ 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오버했을 경우 보충 설명이 표시된다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6658" y="2969884"/>
            <a:ext cx="511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4" descr="http://publicdomainvectors.org/photos/mono-gnome-ques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91" y="2956932"/>
            <a:ext cx="140057" cy="1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76209" y="2968688"/>
            <a:ext cx="1507368" cy="138499"/>
          </a:xfrm>
          <a:prstGeom prst="rect">
            <a:avLst/>
          </a:prstGeom>
          <a:solidFill>
            <a:srgbClr val="FFFF00">
              <a:alpha val="50000"/>
            </a:srgbClr>
          </a:solidFill>
          <a:ln w="3175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ko-KR" altLang="en-US" dirty="0" err="1">
                <a:solidFill>
                  <a:srgbClr val="00000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리리코스</a:t>
            </a:r>
            <a:r>
              <a:rPr lang="ko-KR" altLang="en-US" dirty="0">
                <a:solidFill>
                  <a:srgbClr val="000000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 임직원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521719" y="3847617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kumimoji="0" lang="en-US" altLang="ko-KR" b="1" dirty="0" err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형식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3623" y="4102296"/>
            <a:ext cx="2762295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년월일만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 하는 경우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yyyy.mm.dd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년월일시 표시 하는 경우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초는 표시 안함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yyyy.mm.dd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hh:mm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접근로그에는 초 단위까지 표시한다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표시 하는 경우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yyyy.mm.dd ~ yyyy.mm.dd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31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>
            <a:spLocks/>
          </p:cNvSpPr>
          <p:nvPr/>
        </p:nvSpPr>
        <p:spPr>
          <a:xfrm>
            <a:off x="269013" y="261463"/>
            <a:ext cx="2029344" cy="249299"/>
          </a:xfrm>
          <a:prstGeom prst="rect">
            <a:avLst/>
          </a:prstGeom>
        </p:spPr>
        <p:txBody>
          <a:bodyPr/>
          <a:lstStyle>
            <a:lvl1pPr algn="l" defTabSz="86419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400" b="1" dirty="0">
                <a:latin typeface="+mj-ea"/>
              </a:rPr>
              <a:t>공통처리사항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5227" y="645756"/>
            <a:ext cx="10849765" cy="578068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5858" y="1627232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kumimoji="0" lang="ko-KR" altLang="en-US" b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</a:t>
            </a:r>
            <a:r>
              <a:rPr kumimoji="0" lang="ko-KR" altLang="en-US" b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94" y="1907446"/>
            <a:ext cx="2137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필드는 역순으로 표시한다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583" y="2403126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30" y="2434213"/>
            <a:ext cx="482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4563" y="2434213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37361" y="2444993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공지기간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2380" y="2444993"/>
            <a:ext cx="805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시스템 사용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8010" y="2444993"/>
            <a:ext cx="68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11583" y="3117636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11583" y="3557267"/>
            <a:ext cx="820885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9526" y="2803158"/>
            <a:ext cx="45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28843" y="2795405"/>
            <a:ext cx="229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작업 안내 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8431" y="2811289"/>
            <a:ext cx="227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2017.05.20 10:00 ~ 2017.05.20 12:00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372" y="2812339"/>
            <a:ext cx="694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28358" y="2811625"/>
            <a:ext cx="53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102" y="3219092"/>
            <a:ext cx="342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8658" y="3632235"/>
            <a:ext cx="311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40049" y="2444993"/>
            <a:ext cx="749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등록일시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7782" y="2820144"/>
            <a:ext cx="1194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2017.04.30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28843" y="3225006"/>
            <a:ext cx="229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아모레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퍼시픽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긴급 공지 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3372" y="3241940"/>
            <a:ext cx="694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28358" y="3241226"/>
            <a:ext cx="53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7782" y="3249745"/>
            <a:ext cx="1194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2017.04.24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8843" y="3630355"/>
            <a:ext cx="229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아모레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퍼시픽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긴급 공지 입니다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3372" y="3647289"/>
            <a:ext cx="694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중지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36825" y="3646575"/>
            <a:ext cx="53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17782" y="3655094"/>
            <a:ext cx="1194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2017.04.01 10:00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88431" y="3219066"/>
            <a:ext cx="227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2017.05.01 10:00 ~ 2017.05.01 12:00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88431" y="3640449"/>
            <a:ext cx="227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2017.04.20 10:00 ~ 2017.04.20 12:00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5800" y="2394304"/>
            <a:ext cx="719349" cy="1558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endParaRPr lang="ko-KR" altLang="en-US" b="1" dirty="0">
              <a:solidFill>
                <a:srgbClr val="000000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495858" y="775615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 항목 표시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6410" y="100640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3455" y="1005143"/>
            <a:ext cx="2842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검색조건입력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필드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 항목일 경우 표시</a:t>
            </a: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53523" y="4361633"/>
            <a:ext cx="1744834" cy="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4" tIns="45697" rIns="91394" bIns="45697">
            <a:spAutoFit/>
          </a:bodyPr>
          <a:lstStyle>
            <a:lvl1pPr marL="457200" indent="-4572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kumimoji="0" lang="ko-KR" altLang="en-US" b="1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kumimoji="0" lang="en-US" altLang="ko-KR" b="1" dirty="0">
                <a:solidFill>
                  <a:srgbClr val="1C1C1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</a:t>
            </a:r>
            <a:endParaRPr kumimoji="0" lang="en-US" altLang="ko-KR" dirty="0">
              <a:solidFill>
                <a:srgbClr val="1C1C1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7159" y="4641847"/>
            <a:ext cx="2590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 영역의 화살표를 클릭하여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변경한다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7939" y="4954968"/>
            <a:ext cx="8208858" cy="303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1233" y="4986055"/>
            <a:ext cx="36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8263" y="4994463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5900" y="4988602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9853" y="5005302"/>
            <a:ext cx="51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91237" y="4996835"/>
            <a:ext cx="51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959394" y="4996835"/>
            <a:ext cx="512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92461" y="4996601"/>
            <a:ext cx="51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80301" y="5002989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76186" y="5002989"/>
            <a:ext cx="82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28647" y="4996835"/>
            <a:ext cx="51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신고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33766" y="4996601"/>
            <a:ext cx="514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07228" y="5005302"/>
            <a:ext cx="51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덧글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flipV="1">
            <a:off x="8401074" y="5085872"/>
            <a:ext cx="89169" cy="73599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/>
          <p:nvPr/>
        </p:nvSpPr>
        <p:spPr>
          <a:xfrm flipV="1">
            <a:off x="6486441" y="5093597"/>
            <a:ext cx="89169" cy="7359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442653" y="5284151"/>
            <a:ext cx="0" cy="355600"/>
          </a:xfrm>
          <a:prstGeom prst="straightConnector1">
            <a:avLst/>
          </a:prstGeom>
          <a:ln w="31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41444" y="5666191"/>
            <a:ext cx="3172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클릭할때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마다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토글식으로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내림차수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오름차순으로 변경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50257" y="5684164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소트 필드이나 현재 기준이 아닐 경우 흰색으로 표시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537243" y="5293657"/>
            <a:ext cx="0" cy="355600"/>
          </a:xfrm>
          <a:prstGeom prst="straightConnector1">
            <a:avLst/>
          </a:prstGeom>
          <a:ln w="31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6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618288"/>
            <a:ext cx="344488" cy="239712"/>
          </a:xfrm>
          <a:prstGeom prst="rect">
            <a:avLst/>
          </a:prstGeom>
        </p:spPr>
        <p:txBody>
          <a:bodyPr/>
          <a:lstStyle/>
          <a:p>
            <a:fld id="{D0744936-033A-4C78-B705-8C784817F3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9863" y="1529104"/>
            <a:ext cx="11201400" cy="3946179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04913" y="2830855"/>
            <a:ext cx="44462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39965" y="2992196"/>
            <a:ext cx="0" cy="654231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468853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FF00">
            <a:alpha val="50000"/>
          </a:srgbClr>
        </a:solidFill>
        <a:ln w="3175">
          <a:solidFill>
            <a:srgbClr val="00FF00"/>
          </a:solidFill>
        </a:ln>
      </a:spPr>
      <a:bodyPr wrap="square" lIns="0" tIns="0" rIns="0" bIns="0" rtlCol="0" anchor="ctr" anchorCtr="0">
        <a:spAutoFit/>
      </a:bodyPr>
      <a:lstStyle>
        <a:defPPr algn="ctr">
          <a:spcBef>
            <a:spcPct val="20000"/>
          </a:spcBef>
          <a:defRPr b="1" dirty="0">
            <a:solidFill>
              <a:srgbClr val="000000"/>
            </a:solidFill>
            <a:ea typeface="Arial Unicode MS" pitchFamily="50" charset="-127"/>
            <a:cs typeface="Arial Unicode MS" pitchFamily="50" charset="-127"/>
          </a:defRPr>
        </a:defPPr>
      </a:lst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0000"/>
        </a:solidFill>
        <a:ln w="25400">
          <a:solidFill>
            <a:srgbClr val="FF0000"/>
          </a:solidFill>
        </a:ln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200560</TotalTime>
  <Words>1289</Words>
  <Application>Microsoft Office PowerPoint</Application>
  <PresentationFormat>사용자 지정</PresentationFormat>
  <Paragraphs>518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Arial Unicode MS</vt:lpstr>
      <vt:lpstr>굴림</vt:lpstr>
      <vt:lpstr>나눔고딕</vt:lpstr>
      <vt:lpstr>나눔고딕 ExtraBold</vt:lpstr>
      <vt:lpstr>돋움</vt:lpstr>
      <vt:lpstr>맑은 고딕</vt:lpstr>
      <vt:lpstr>Arial</vt:lpstr>
      <vt:lpstr>Calibri</vt:lpstr>
      <vt:lpstr>Calibri Light</vt:lpstr>
      <vt:lpstr>Verdana</vt:lpstr>
      <vt:lpstr>Wingdings 3</vt:lpstr>
      <vt:lpstr>2_기본 디자인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</dc:creator>
  <cp:lastModifiedBy>Windows User</cp:lastModifiedBy>
  <cp:revision>14736</cp:revision>
  <cp:lastPrinted>2018-06-26T07:23:36Z</cp:lastPrinted>
  <dcterms:created xsi:type="dcterms:W3CDTF">2008-07-22T05:33:07Z</dcterms:created>
  <dcterms:modified xsi:type="dcterms:W3CDTF">2018-07-12T06:10:05Z</dcterms:modified>
</cp:coreProperties>
</file>