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5"/>
  </p:normalViewPr>
  <p:slideViewPr>
    <p:cSldViewPr snapToGrid="0">
      <p:cViewPr varScale="1">
        <p:scale>
          <a:sx n="129" d="100"/>
          <a:sy n="129" d="100"/>
        </p:scale>
        <p:origin x="208" y="4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cb0c7c952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cb0c7c95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cb0c7c952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cb0c7c952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cb0c7c95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cb0c7c95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cb0c7c95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cb0c7c9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b0c7c952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b0c7c952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cb0c7c952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cb0c7c95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cb0c7c952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cb0c7c952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b0c7c95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cb0c7c95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4c94818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d4c9481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b0c7c95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cb0c7c95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d4c948180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d4c94818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d4c94818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d4c94818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cb0c7c95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cb0c7c95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cb0c7c95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cb0c7c95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cb0c7c952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cb0c7c95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d4c9481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d4c9481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d4c94818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d4c94818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4c94818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d4c94818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cb0c7c9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cb0c7c9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tat.ethz.ch/R-manual/R-patched/library/stats/html/selfStar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Xk24DMOInnQ"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Xk24DMOInnQ"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ichaelis%E2%80%93Menten_kinetics#Equation_optimiz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Nonlinear Models and Bootstrapping</a:t>
            </a:r>
            <a:endParaRPr b="1"/>
          </a:p>
        </p:txBody>
      </p:sp>
      <p:sp>
        <p:nvSpPr>
          <p:cNvPr id="55" name="Google Shape;55;p13"/>
          <p:cNvSpPr txBox="1">
            <a:spLocks noGrp="1"/>
          </p:cNvSpPr>
          <p:nvPr>
            <p:ph type="subTitle" idx="1"/>
          </p:nvPr>
        </p:nvSpPr>
        <p:spPr>
          <a:xfrm>
            <a:off x="311700" y="3778200"/>
            <a:ext cx="8520600" cy="13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Dr. Sparkle Malone</a:t>
            </a:r>
            <a:endParaRPr/>
          </a:p>
          <a:p>
            <a:pPr marL="0" lvl="0" indent="0" algn="ctr" rtl="0">
              <a:spcBef>
                <a:spcPts val="0"/>
              </a:spcBef>
              <a:spcAft>
                <a:spcPts val="0"/>
              </a:spcAft>
              <a:buNone/>
            </a:pPr>
            <a:r>
              <a:rPr lang="en" sz="1800"/>
              <a:t>Florida International University</a:t>
            </a:r>
            <a:endParaRPr sz="1800"/>
          </a:p>
          <a:p>
            <a:pPr marL="0" lvl="0" indent="0" algn="ctr" rtl="0">
              <a:spcBef>
                <a:spcPts val="0"/>
              </a:spcBef>
              <a:spcAft>
                <a:spcPts val="0"/>
              </a:spcAft>
              <a:buNone/>
            </a:pPr>
            <a:r>
              <a:rPr lang="en" sz="1800"/>
              <a:t>Malone Disturbance Ecology Lab</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09090"/>
              </a:lnSpc>
              <a:spcBef>
                <a:spcPts val="400"/>
              </a:spcBef>
              <a:spcAft>
                <a:spcPts val="0"/>
              </a:spcAft>
              <a:buClr>
                <a:schemeClr val="dk1"/>
              </a:buClr>
              <a:buSzPts val="1100"/>
              <a:buFont typeface="Arial"/>
              <a:buNone/>
            </a:pPr>
            <a:r>
              <a:rPr lang="en" sz="3600">
                <a:solidFill>
                  <a:srgbClr val="222222"/>
                </a:solidFill>
                <a:latin typeface="Georgia"/>
                <a:ea typeface="Georgia"/>
                <a:cs typeface="Georgia"/>
                <a:sym typeface="Georgia"/>
              </a:rPr>
              <a:t>Starting Values</a:t>
            </a:r>
            <a:endParaRPr sz="3600">
              <a:solidFill>
                <a:srgbClr val="222222"/>
              </a:solidFill>
              <a:latin typeface="Georgia"/>
              <a:ea typeface="Georgia"/>
              <a:cs typeface="Georgia"/>
              <a:sym typeface="Georgia"/>
            </a:endParaRPr>
          </a:p>
          <a:p>
            <a:pPr marL="0" lvl="0" indent="0" algn="l" rtl="0">
              <a:lnSpc>
                <a:spcPct val="115000"/>
              </a:lnSpc>
              <a:spcBef>
                <a:spcPts val="0"/>
              </a:spcBef>
              <a:spcAft>
                <a:spcPts val="0"/>
              </a:spcAft>
              <a:buClr>
                <a:schemeClr val="dk1"/>
              </a:buClr>
              <a:buSzPts val="1100"/>
              <a:buFont typeface="Arial"/>
              <a:buNone/>
            </a:pPr>
            <a:endParaRPr sz="1100"/>
          </a:p>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311700" y="1424975"/>
            <a:ext cx="49332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highlight>
                  <a:srgbClr val="FFFFFF"/>
                </a:highlight>
                <a:latin typeface="Verdana"/>
                <a:ea typeface="Verdana"/>
                <a:cs typeface="Verdana"/>
                <a:sym typeface="Verdana"/>
              </a:rPr>
              <a:t>Finding good starting values is very important to allow the model algorithm to converge. </a:t>
            </a:r>
            <a:endParaRPr>
              <a:solidFill>
                <a:schemeClr val="dk1"/>
              </a:solidFill>
              <a:highlight>
                <a:srgbClr val="FFFFFF"/>
              </a:highlight>
              <a:latin typeface="Verdana"/>
              <a:ea typeface="Verdana"/>
              <a:cs typeface="Verdana"/>
              <a:sym typeface="Verdana"/>
            </a:endParaRPr>
          </a:p>
          <a:p>
            <a:pPr marL="0" lvl="0" indent="0" algn="just" rtl="0">
              <a:spcBef>
                <a:spcPts val="1600"/>
              </a:spcBef>
              <a:spcAft>
                <a:spcPts val="1600"/>
              </a:spcAft>
              <a:buNone/>
            </a:pPr>
            <a:r>
              <a:rPr lang="en">
                <a:solidFill>
                  <a:schemeClr val="dk1"/>
                </a:solidFill>
                <a:highlight>
                  <a:srgbClr val="FFFFFF"/>
                </a:highlight>
                <a:latin typeface="Verdana"/>
                <a:ea typeface="Verdana"/>
                <a:cs typeface="Verdana"/>
                <a:sym typeface="Verdana"/>
              </a:rPr>
              <a:t>If you set starting parameters values completely outside of the range of potential parameter values the algorithm will either fail or it will return non-sensical parameter estimates.</a:t>
            </a:r>
            <a:endParaRPr>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09090"/>
              </a:lnSpc>
              <a:spcBef>
                <a:spcPts val="400"/>
              </a:spcBef>
              <a:spcAft>
                <a:spcPts val="0"/>
              </a:spcAft>
              <a:buClr>
                <a:schemeClr val="dk1"/>
              </a:buClr>
              <a:buSzPts val="1100"/>
              <a:buFont typeface="Arial"/>
              <a:buNone/>
            </a:pPr>
            <a:r>
              <a:rPr lang="en" sz="3600">
                <a:solidFill>
                  <a:srgbClr val="222222"/>
                </a:solidFill>
                <a:latin typeface="Georgia"/>
                <a:ea typeface="Georgia"/>
                <a:cs typeface="Georgia"/>
                <a:sym typeface="Georgia"/>
              </a:rPr>
              <a:t>Starting Values</a:t>
            </a:r>
            <a:endParaRPr/>
          </a:p>
        </p:txBody>
      </p:sp>
      <p:sp>
        <p:nvSpPr>
          <p:cNvPr id="123" name="Google Shape;123;p23"/>
          <p:cNvSpPr txBox="1">
            <a:spLocks noGrp="1"/>
          </p:cNvSpPr>
          <p:nvPr>
            <p:ph type="body" idx="1"/>
          </p:nvPr>
        </p:nvSpPr>
        <p:spPr>
          <a:xfrm>
            <a:off x="311700" y="1152475"/>
            <a:ext cx="3892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a:solidFill>
                  <a:schemeClr val="dk1"/>
                </a:solidFill>
                <a:highlight>
                  <a:srgbClr val="FFFFFF"/>
                </a:highlight>
              </a:rPr>
              <a:t>One way to find starting value is to “eyeball” the data, plotting them and based on the understanding that you have from the equation find approximate starting values for the parameters.</a:t>
            </a:r>
            <a:endParaRPr>
              <a:solidFill>
                <a:schemeClr val="dk1"/>
              </a:solidFill>
              <a:highlight>
                <a:srgbClr val="FFFFFF"/>
              </a:highlight>
            </a:endParaRPr>
          </a:p>
          <a:p>
            <a:pPr marL="0" lvl="0" indent="0" algn="just" rtl="0">
              <a:spcBef>
                <a:spcPts val="160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4300075" y="1736960"/>
            <a:ext cx="4724950" cy="33074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100"/>
              </a:spcAft>
              <a:buClr>
                <a:schemeClr val="dk1"/>
              </a:buClr>
              <a:buSzPts val="1100"/>
              <a:buFont typeface="Arial"/>
              <a:buNone/>
            </a:pPr>
            <a:r>
              <a:rPr lang="en" sz="2850">
                <a:solidFill>
                  <a:srgbClr val="444444"/>
                </a:solidFill>
                <a:latin typeface="Georgia"/>
                <a:ea typeface="Georgia"/>
                <a:cs typeface="Georgia"/>
                <a:sym typeface="Georgia"/>
              </a:rPr>
              <a:t> Self-Starting Functions</a:t>
            </a:r>
            <a:endParaRPr/>
          </a:p>
        </p:txBody>
      </p:sp>
      <p:sp>
        <p:nvSpPr>
          <p:cNvPr id="130" name="Google Shape;130;p24"/>
          <p:cNvSpPr txBox="1">
            <a:spLocks noGrp="1"/>
          </p:cNvSpPr>
          <p:nvPr>
            <p:ph type="body" idx="1"/>
          </p:nvPr>
        </p:nvSpPr>
        <p:spPr>
          <a:xfrm>
            <a:off x="311700" y="1152475"/>
            <a:ext cx="4114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a:solidFill>
                  <a:srgbClr val="444444"/>
                </a:solidFill>
                <a:latin typeface="Verdana"/>
                <a:ea typeface="Verdana"/>
                <a:cs typeface="Verdana"/>
                <a:sym typeface="Verdana"/>
              </a:rPr>
              <a:t>Nonlinear least squares method becomes insufficient because the initial guesses by users for the starting parameter values may be wrong. The simplest solution is to use R’s self-starting models.</a:t>
            </a:r>
            <a:endParaRPr>
              <a:solidFill>
                <a:srgbClr val="444444"/>
              </a:solidFill>
              <a:latin typeface="Verdana"/>
              <a:ea typeface="Verdana"/>
              <a:cs typeface="Verdana"/>
              <a:sym typeface="Verdana"/>
            </a:endParaRPr>
          </a:p>
          <a:p>
            <a:pPr marL="0" lvl="0" indent="0" algn="just" rtl="0">
              <a:spcBef>
                <a:spcPts val="1100"/>
              </a:spcBef>
              <a:spcAft>
                <a:spcPts val="1600"/>
              </a:spcAft>
              <a:buNone/>
            </a:pPr>
            <a:endParaRPr>
              <a:latin typeface="Verdana"/>
              <a:ea typeface="Verdana"/>
              <a:cs typeface="Verdana"/>
              <a:sym typeface="Verdana"/>
            </a:endParaRPr>
          </a:p>
        </p:txBody>
      </p:sp>
      <p:sp>
        <p:nvSpPr>
          <p:cNvPr id="131" name="Google Shape;131;p24"/>
          <p:cNvSpPr txBox="1"/>
          <p:nvPr/>
        </p:nvSpPr>
        <p:spPr>
          <a:xfrm>
            <a:off x="166525" y="4821600"/>
            <a:ext cx="69240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https://stat.ethz.ch/R-manual/R-patched/library/stats/html/selfStart.html</a:t>
            </a:r>
            <a:endParaRPr/>
          </a:p>
        </p:txBody>
      </p:sp>
      <p:sp>
        <p:nvSpPr>
          <p:cNvPr id="132" name="Google Shape;132;p24"/>
          <p:cNvSpPr txBox="1"/>
          <p:nvPr/>
        </p:nvSpPr>
        <p:spPr>
          <a:xfrm>
            <a:off x="5539650" y="1471900"/>
            <a:ext cx="3179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i="1"/>
              <a:t>selfStart()</a:t>
            </a:r>
            <a:endParaRPr sz="3000"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100"/>
              </a:spcAft>
              <a:buClr>
                <a:schemeClr val="dk1"/>
              </a:buClr>
              <a:buSzPts val="1100"/>
              <a:buFont typeface="Arial"/>
              <a:buNone/>
            </a:pPr>
            <a:r>
              <a:rPr lang="en" sz="2850">
                <a:solidFill>
                  <a:srgbClr val="444444"/>
                </a:solidFill>
                <a:latin typeface="Georgia"/>
                <a:ea typeface="Georgia"/>
                <a:cs typeface="Georgia"/>
                <a:sym typeface="Georgia"/>
              </a:rPr>
              <a:t>Bootstrapping</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rgbClr val="444444"/>
              </a:solidFill>
              <a:latin typeface="Georgia"/>
              <a:ea typeface="Georgia"/>
              <a:cs typeface="Georgia"/>
              <a:sym typeface="Georgia"/>
            </a:endParaRPr>
          </a:p>
          <a:p>
            <a:pPr marL="457200" lvl="0" indent="-342900" algn="l" rtl="0">
              <a:lnSpc>
                <a:spcPct val="100000"/>
              </a:lnSpc>
              <a:spcBef>
                <a:spcPts val="1100"/>
              </a:spcBef>
              <a:spcAft>
                <a:spcPts val="0"/>
              </a:spcAft>
              <a:buClr>
                <a:srgbClr val="444444"/>
              </a:buClr>
              <a:buSzPts val="1800"/>
              <a:buFont typeface="Georgia"/>
              <a:buAutoNum type="arabicPeriod"/>
            </a:pPr>
            <a:r>
              <a:rPr lang="en">
                <a:solidFill>
                  <a:srgbClr val="444444"/>
                </a:solidFill>
                <a:latin typeface="Georgia"/>
                <a:ea typeface="Georgia"/>
                <a:cs typeface="Georgia"/>
                <a:sym typeface="Georgia"/>
              </a:rPr>
              <a:t>Synthetic data generation and determination of parameter distribution</a:t>
            </a:r>
            <a:endParaRPr>
              <a:solidFill>
                <a:srgbClr val="444444"/>
              </a:solidFill>
              <a:latin typeface="Georgia"/>
              <a:ea typeface="Georgia"/>
              <a:cs typeface="Georgia"/>
              <a:sym typeface="Georgia"/>
            </a:endParaRPr>
          </a:p>
          <a:p>
            <a:pPr marL="914400" lvl="0" indent="0" algn="l" rtl="0">
              <a:lnSpc>
                <a:spcPct val="100000"/>
              </a:lnSpc>
              <a:spcBef>
                <a:spcPts val="0"/>
              </a:spcBef>
              <a:spcAft>
                <a:spcPts val="0"/>
              </a:spcAft>
              <a:buNone/>
            </a:pPr>
            <a:endParaRPr>
              <a:solidFill>
                <a:srgbClr val="444444"/>
              </a:solidFill>
              <a:latin typeface="Georgia"/>
              <a:ea typeface="Georgia"/>
              <a:cs typeface="Georgia"/>
              <a:sym typeface="Georgia"/>
            </a:endParaRPr>
          </a:p>
          <a:p>
            <a:pPr marL="457200" lvl="0" indent="-342900" algn="l" rtl="0">
              <a:lnSpc>
                <a:spcPct val="100000"/>
              </a:lnSpc>
              <a:spcBef>
                <a:spcPts val="0"/>
              </a:spcBef>
              <a:spcAft>
                <a:spcPts val="0"/>
              </a:spcAft>
              <a:buClr>
                <a:srgbClr val="444444"/>
              </a:buClr>
              <a:buSzPts val="1800"/>
              <a:buFont typeface="Georgia"/>
              <a:buAutoNum type="arabicPeriod"/>
            </a:pPr>
            <a:r>
              <a:rPr lang="en">
                <a:solidFill>
                  <a:srgbClr val="444444"/>
                </a:solidFill>
                <a:latin typeface="Georgia"/>
                <a:ea typeface="Georgia"/>
                <a:cs typeface="Georgia"/>
                <a:sym typeface="Georgia"/>
              </a:rPr>
              <a:t>Synthetic data sets are generated by randomly selecting n observations with replacement from the original data. </a:t>
            </a:r>
            <a:endParaRPr>
              <a:solidFill>
                <a:srgbClr val="444444"/>
              </a:solidFill>
              <a:latin typeface="Georgia"/>
              <a:ea typeface="Georgia"/>
              <a:cs typeface="Georgia"/>
              <a:sym typeface="Georgia"/>
            </a:endParaRPr>
          </a:p>
          <a:p>
            <a:pPr marL="0" lvl="0" indent="0" algn="l" rtl="0">
              <a:lnSpc>
                <a:spcPct val="100000"/>
              </a:lnSpc>
              <a:spcBef>
                <a:spcPts val="0"/>
              </a:spcBef>
              <a:spcAft>
                <a:spcPts val="0"/>
              </a:spcAft>
              <a:buNone/>
            </a:pPr>
            <a:endParaRPr>
              <a:solidFill>
                <a:srgbClr val="444444"/>
              </a:solidFill>
              <a:latin typeface="Georgia"/>
              <a:ea typeface="Georgia"/>
              <a:cs typeface="Georgia"/>
              <a:sym typeface="Georgia"/>
            </a:endParaRPr>
          </a:p>
          <a:p>
            <a:pPr marL="457200" lvl="0" indent="-342900" algn="l" rtl="0">
              <a:lnSpc>
                <a:spcPct val="100000"/>
              </a:lnSpc>
              <a:spcBef>
                <a:spcPts val="0"/>
              </a:spcBef>
              <a:spcAft>
                <a:spcPts val="0"/>
              </a:spcAft>
              <a:buClr>
                <a:srgbClr val="444444"/>
              </a:buClr>
              <a:buSzPts val="1800"/>
              <a:buFont typeface="Georgia"/>
              <a:buAutoNum type="arabicPeriod"/>
            </a:pPr>
            <a:r>
              <a:rPr lang="en">
                <a:solidFill>
                  <a:srgbClr val="444444"/>
                </a:solidFill>
                <a:latin typeface="Georgia"/>
                <a:ea typeface="Georgia"/>
                <a:cs typeface="Georgia"/>
                <a:sym typeface="Georgia"/>
              </a:rPr>
              <a:t>Constructed the distribution of each model parameter</a:t>
            </a:r>
            <a:endParaRPr>
              <a:solidFill>
                <a:srgbClr val="444444"/>
              </a:solidFill>
              <a:latin typeface="Georgia"/>
              <a:ea typeface="Georgia"/>
              <a:cs typeface="Georgia"/>
              <a:sym typeface="Georgia"/>
            </a:endParaRPr>
          </a:p>
          <a:p>
            <a:pPr marL="914400" lvl="0" indent="0" algn="l" rtl="0">
              <a:lnSpc>
                <a:spcPct val="100000"/>
              </a:lnSpc>
              <a:spcBef>
                <a:spcPts val="2200"/>
              </a:spcBef>
              <a:spcAft>
                <a:spcPts val="0"/>
              </a:spcAft>
              <a:buNone/>
            </a:pPr>
            <a:endParaRPr>
              <a:solidFill>
                <a:srgbClr val="444444"/>
              </a:solidFill>
              <a:latin typeface="Georgia"/>
              <a:ea typeface="Georgia"/>
              <a:cs typeface="Georgia"/>
              <a:sym typeface="Georgia"/>
            </a:endParaRPr>
          </a:p>
          <a:p>
            <a:pPr marL="457200" lvl="0" indent="-342900" algn="l" rtl="0">
              <a:lnSpc>
                <a:spcPct val="100000"/>
              </a:lnSpc>
              <a:spcBef>
                <a:spcPts val="0"/>
              </a:spcBef>
              <a:spcAft>
                <a:spcPts val="0"/>
              </a:spcAft>
              <a:buClr>
                <a:srgbClr val="444444"/>
              </a:buClr>
              <a:buSzPts val="1800"/>
              <a:buFont typeface="Georgia"/>
              <a:buAutoNum type="arabicPeriod"/>
            </a:pPr>
            <a:r>
              <a:rPr lang="en">
                <a:solidFill>
                  <a:srgbClr val="444444"/>
                </a:solidFill>
                <a:latin typeface="Georgia"/>
                <a:ea typeface="Georgia"/>
                <a:cs typeface="Georgia"/>
                <a:sym typeface="Georgia"/>
              </a:rPr>
              <a:t>Checked to ensure that parameters derived from the original data are contained within a 95% confidence region.</a:t>
            </a:r>
            <a:endParaRPr>
              <a:solidFill>
                <a:srgbClr val="444444"/>
              </a:solidFill>
              <a:latin typeface="Georgia"/>
              <a:ea typeface="Georgia"/>
              <a:cs typeface="Georgia"/>
              <a:sym typeface="Georgia"/>
            </a:endParaRPr>
          </a:p>
          <a:p>
            <a:pPr marL="0" lvl="0" indent="0" algn="l" rtl="0">
              <a:lnSpc>
                <a:spcPct val="100000"/>
              </a:lnSpc>
              <a:spcBef>
                <a:spcPts val="2200"/>
              </a:spcBef>
              <a:spcAft>
                <a:spcPts val="1600"/>
              </a:spcAft>
              <a:buNone/>
            </a:pPr>
            <a:endParaRPr/>
          </a:p>
        </p:txBody>
      </p:sp>
      <p:sp>
        <p:nvSpPr>
          <p:cNvPr id="139" name="Google Shape;139;p25"/>
          <p:cNvSpPr txBox="1"/>
          <p:nvPr/>
        </p:nvSpPr>
        <p:spPr>
          <a:xfrm>
            <a:off x="4967450" y="4568875"/>
            <a:ext cx="411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https://data-flair.training/blogs/bootstrapping-in-r/</a:t>
            </a:r>
            <a:endParaRPr/>
          </a:p>
        </p:txBody>
      </p:sp>
      <p:sp>
        <p:nvSpPr>
          <p:cNvPr id="140" name="Google Shape;140;p25"/>
          <p:cNvSpPr txBox="1"/>
          <p:nvPr/>
        </p:nvSpPr>
        <p:spPr>
          <a:xfrm>
            <a:off x="3260750" y="199025"/>
            <a:ext cx="5680500" cy="8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These distributions were then checked to ensure that the model parameters derived from the original data were contained within a 95% confidence region.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1987000" y="210075"/>
            <a:ext cx="5177700" cy="67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b="1">
                <a:solidFill>
                  <a:srgbClr val="000000"/>
                </a:solidFill>
              </a:rPr>
              <a:t>Michaelis-Menton Approach</a:t>
            </a:r>
            <a:endParaRPr sz="2800" b="1">
              <a:solidFill>
                <a:srgbClr val="000000"/>
              </a:solidFill>
            </a:endParaRPr>
          </a:p>
          <a:p>
            <a:pPr marL="0" lvl="0" indent="0" algn="l" rtl="0">
              <a:spcBef>
                <a:spcPts val="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0"/>
              </a:spcAft>
              <a:buNone/>
            </a:pPr>
            <a:endParaRPr b="1"/>
          </a:p>
          <a:p>
            <a:pPr marL="0" lvl="0" indent="0" algn="l" rtl="0">
              <a:spcBef>
                <a:spcPts val="1600"/>
              </a:spcBef>
              <a:spcAft>
                <a:spcPts val="1600"/>
              </a:spcAft>
              <a:buNone/>
            </a:pPr>
            <a:endParaRPr b="1"/>
          </a:p>
        </p:txBody>
      </p:sp>
      <p:sp>
        <p:nvSpPr>
          <p:cNvPr id="146" name="Google Shape;146;p26"/>
          <p:cNvSpPr txBox="1">
            <a:spLocks noGrp="1"/>
          </p:cNvSpPr>
          <p:nvPr>
            <p:ph type="body" idx="2"/>
          </p:nvPr>
        </p:nvSpPr>
        <p:spPr>
          <a:xfrm>
            <a:off x="2572050" y="2778075"/>
            <a:ext cx="3692700" cy="88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800" b="1">
                <a:solidFill>
                  <a:schemeClr val="dk1"/>
                </a:solidFill>
              </a:rPr>
              <a:t>Arrhenius Approach</a:t>
            </a:r>
            <a:endParaRPr b="1"/>
          </a:p>
        </p:txBody>
      </p:sp>
      <p:pic>
        <p:nvPicPr>
          <p:cNvPr id="147" name="Google Shape;147;p26"/>
          <p:cNvPicPr preferRelativeResize="0"/>
          <p:nvPr/>
        </p:nvPicPr>
        <p:blipFill>
          <a:blip r:embed="rId3">
            <a:alphaModFix/>
          </a:blip>
          <a:stretch>
            <a:fillRect/>
          </a:stretch>
        </p:blipFill>
        <p:spPr>
          <a:xfrm>
            <a:off x="2879200" y="993075"/>
            <a:ext cx="3385600" cy="881675"/>
          </a:xfrm>
          <a:prstGeom prst="rect">
            <a:avLst/>
          </a:prstGeom>
          <a:noFill/>
          <a:ln>
            <a:noFill/>
          </a:ln>
        </p:spPr>
      </p:pic>
      <p:pic>
        <p:nvPicPr>
          <p:cNvPr id="148" name="Google Shape;148;p26"/>
          <p:cNvPicPr preferRelativeResize="0"/>
          <p:nvPr/>
        </p:nvPicPr>
        <p:blipFill>
          <a:blip r:embed="rId4">
            <a:alphaModFix/>
          </a:blip>
          <a:stretch>
            <a:fillRect/>
          </a:stretch>
        </p:blipFill>
        <p:spPr>
          <a:xfrm>
            <a:off x="2870750" y="3788625"/>
            <a:ext cx="3402512"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567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Michaelis-Menten Approach</a:t>
            </a:r>
            <a:endParaRPr b="1"/>
          </a:p>
        </p:txBody>
      </p:sp>
      <p:pic>
        <p:nvPicPr>
          <p:cNvPr id="154" name="Google Shape;154;p27"/>
          <p:cNvPicPr preferRelativeResize="0"/>
          <p:nvPr/>
        </p:nvPicPr>
        <p:blipFill>
          <a:blip r:embed="rId3">
            <a:alphaModFix/>
          </a:blip>
          <a:stretch>
            <a:fillRect/>
          </a:stretch>
        </p:blipFill>
        <p:spPr>
          <a:xfrm>
            <a:off x="5287150" y="241588"/>
            <a:ext cx="3761525" cy="979575"/>
          </a:xfrm>
          <a:prstGeom prst="rect">
            <a:avLst/>
          </a:prstGeom>
          <a:noFill/>
          <a:ln>
            <a:noFill/>
          </a:ln>
        </p:spPr>
      </p:pic>
      <p:sp>
        <p:nvSpPr>
          <p:cNvPr id="155" name="Google Shape;155;p27"/>
          <p:cNvSpPr txBox="1"/>
          <p:nvPr/>
        </p:nvSpPr>
        <p:spPr>
          <a:xfrm>
            <a:off x="0" y="0"/>
            <a:ext cx="3928500" cy="6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Palatino"/>
                <a:ea typeface="Palatino"/>
                <a:cs typeface="Palatino"/>
                <a:sym typeface="Palatino"/>
              </a:rPr>
              <a:t>Light Response Curves</a:t>
            </a:r>
            <a:endParaRPr sz="2400" i="1">
              <a:latin typeface="Palatino"/>
              <a:ea typeface="Palatino"/>
              <a:cs typeface="Palatino"/>
              <a:sym typeface="Palatino"/>
            </a:endParaRPr>
          </a:p>
        </p:txBody>
      </p:sp>
      <p:pic>
        <p:nvPicPr>
          <p:cNvPr id="156" name="Google Shape;156;p27"/>
          <p:cNvPicPr preferRelativeResize="0"/>
          <p:nvPr/>
        </p:nvPicPr>
        <p:blipFill>
          <a:blip r:embed="rId4">
            <a:alphaModFix/>
          </a:blip>
          <a:stretch>
            <a:fillRect/>
          </a:stretch>
        </p:blipFill>
        <p:spPr>
          <a:xfrm>
            <a:off x="1412725" y="1418988"/>
            <a:ext cx="6084543" cy="3617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32150" y="239175"/>
            <a:ext cx="385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Arrhenius Approach</a:t>
            </a:r>
            <a:endParaRPr b="1"/>
          </a:p>
        </p:txBody>
      </p:sp>
      <p:pic>
        <p:nvPicPr>
          <p:cNvPr id="162" name="Google Shape;162;p28"/>
          <p:cNvPicPr preferRelativeResize="0"/>
          <p:nvPr/>
        </p:nvPicPr>
        <p:blipFill>
          <a:blip r:embed="rId3">
            <a:alphaModFix/>
          </a:blip>
          <a:stretch>
            <a:fillRect/>
          </a:stretch>
        </p:blipFill>
        <p:spPr>
          <a:xfrm>
            <a:off x="3727462" y="141075"/>
            <a:ext cx="5416537" cy="5143500"/>
          </a:xfrm>
          <a:prstGeom prst="rect">
            <a:avLst/>
          </a:prstGeom>
          <a:noFill/>
          <a:ln>
            <a:noFill/>
          </a:ln>
        </p:spPr>
      </p:pic>
      <p:pic>
        <p:nvPicPr>
          <p:cNvPr id="163" name="Google Shape;163;p28"/>
          <p:cNvPicPr preferRelativeResize="0"/>
          <p:nvPr/>
        </p:nvPicPr>
        <p:blipFill>
          <a:blip r:embed="rId4">
            <a:alphaModFix/>
          </a:blip>
          <a:stretch>
            <a:fillRect/>
          </a:stretch>
        </p:blipFill>
        <p:spPr>
          <a:xfrm>
            <a:off x="200150" y="1959000"/>
            <a:ext cx="4478575" cy="753825"/>
          </a:xfrm>
          <a:prstGeom prst="rect">
            <a:avLst/>
          </a:prstGeom>
          <a:noFill/>
          <a:ln>
            <a:noFill/>
          </a:ln>
        </p:spPr>
      </p:pic>
      <p:sp>
        <p:nvSpPr>
          <p:cNvPr id="164" name="Google Shape;164;p28"/>
          <p:cNvSpPr txBox="1"/>
          <p:nvPr/>
        </p:nvSpPr>
        <p:spPr>
          <a:xfrm>
            <a:off x="5245300" y="1372225"/>
            <a:ext cx="15519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a:t>
            </a:r>
            <a:r>
              <a:rPr lang="en" baseline="-25000"/>
              <a:t>0</a:t>
            </a:r>
            <a:r>
              <a:rPr lang="en"/>
              <a:t> = 1, b=0.01</a:t>
            </a:r>
            <a:endParaRPr/>
          </a:p>
        </p:txBody>
      </p:sp>
      <p:sp>
        <p:nvSpPr>
          <p:cNvPr id="165" name="Google Shape;165;p28"/>
          <p:cNvSpPr txBox="1"/>
          <p:nvPr/>
        </p:nvSpPr>
        <p:spPr>
          <a:xfrm>
            <a:off x="7424000" y="857750"/>
            <a:ext cx="7839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b=0.02</a:t>
            </a:r>
            <a:endParaRPr/>
          </a:p>
        </p:txBody>
      </p:sp>
      <p:sp>
        <p:nvSpPr>
          <p:cNvPr id="166" name="Google Shape;166;p28"/>
          <p:cNvSpPr txBox="1"/>
          <p:nvPr/>
        </p:nvSpPr>
        <p:spPr>
          <a:xfrm>
            <a:off x="7424000" y="509150"/>
            <a:ext cx="7839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b=0.03</a:t>
            </a:r>
            <a:endParaRPr/>
          </a:p>
        </p:txBody>
      </p:sp>
      <p:sp>
        <p:nvSpPr>
          <p:cNvPr id="167" name="Google Shape;167;p28"/>
          <p:cNvSpPr txBox="1"/>
          <p:nvPr/>
        </p:nvSpPr>
        <p:spPr>
          <a:xfrm>
            <a:off x="7087550" y="239175"/>
            <a:ext cx="7839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b=0.04</a:t>
            </a:r>
            <a:endParaRPr/>
          </a:p>
        </p:txBody>
      </p:sp>
      <p:sp>
        <p:nvSpPr>
          <p:cNvPr id="168" name="Google Shape;168;p28"/>
          <p:cNvSpPr txBox="1"/>
          <p:nvPr/>
        </p:nvSpPr>
        <p:spPr>
          <a:xfrm>
            <a:off x="6303650" y="141075"/>
            <a:ext cx="7839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b=0.05</a:t>
            </a:r>
            <a:endParaRPr/>
          </a:p>
        </p:txBody>
      </p:sp>
      <p:sp>
        <p:nvSpPr>
          <p:cNvPr id="169" name="Google Shape;169;p28"/>
          <p:cNvSpPr txBox="1"/>
          <p:nvPr/>
        </p:nvSpPr>
        <p:spPr>
          <a:xfrm>
            <a:off x="6141525" y="3820225"/>
            <a:ext cx="15519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a:t>
            </a:r>
            <a:r>
              <a:rPr lang="en" baseline="-25000">
                <a:solidFill>
                  <a:schemeClr val="dk1"/>
                </a:solidFill>
              </a:rPr>
              <a:t>0</a:t>
            </a:r>
            <a:r>
              <a:rPr lang="en">
                <a:solidFill>
                  <a:schemeClr val="dk1"/>
                </a:solidFill>
              </a:rPr>
              <a:t> = 1</a:t>
            </a:r>
            <a:r>
              <a:rPr lang="en"/>
              <a:t>, b=0.01</a:t>
            </a:r>
            <a:endParaRPr/>
          </a:p>
        </p:txBody>
      </p:sp>
      <p:sp>
        <p:nvSpPr>
          <p:cNvPr id="170" name="Google Shape;170;p28"/>
          <p:cNvSpPr txBox="1"/>
          <p:nvPr/>
        </p:nvSpPr>
        <p:spPr>
          <a:xfrm rot="-436549">
            <a:off x="7292013" y="3086438"/>
            <a:ext cx="890672" cy="3574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a:t>
            </a:r>
            <a:r>
              <a:rPr lang="en" baseline="-25000">
                <a:solidFill>
                  <a:schemeClr val="dk1"/>
                </a:solidFill>
              </a:rPr>
              <a:t>0</a:t>
            </a:r>
            <a:r>
              <a:rPr lang="en">
                <a:solidFill>
                  <a:schemeClr val="dk1"/>
                </a:solidFill>
              </a:rPr>
              <a:t> =1.5</a:t>
            </a:r>
            <a:endParaRPr/>
          </a:p>
        </p:txBody>
      </p:sp>
      <p:sp>
        <p:nvSpPr>
          <p:cNvPr id="171" name="Google Shape;171;p28"/>
          <p:cNvSpPr txBox="1"/>
          <p:nvPr/>
        </p:nvSpPr>
        <p:spPr>
          <a:xfrm rot="-736305">
            <a:off x="7191608" y="2831222"/>
            <a:ext cx="732538" cy="3576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a:t>
            </a:r>
            <a:r>
              <a:rPr lang="en" baseline="-25000">
                <a:solidFill>
                  <a:schemeClr val="dk1"/>
                </a:solidFill>
              </a:rPr>
              <a:t>0</a:t>
            </a:r>
            <a:r>
              <a:rPr lang="en">
                <a:solidFill>
                  <a:schemeClr val="dk1"/>
                </a:solidFill>
              </a:rPr>
              <a:t> =2</a:t>
            </a:r>
            <a:endParaRPr/>
          </a:p>
        </p:txBody>
      </p:sp>
      <p:sp>
        <p:nvSpPr>
          <p:cNvPr id="172" name="Google Shape;172;p28"/>
          <p:cNvSpPr txBox="1"/>
          <p:nvPr/>
        </p:nvSpPr>
        <p:spPr>
          <a:xfrm rot="-654641">
            <a:off x="6329353" y="2718838"/>
            <a:ext cx="928789" cy="3574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a:t>
            </a:r>
            <a:r>
              <a:rPr lang="en" baseline="-25000">
                <a:solidFill>
                  <a:schemeClr val="dk1"/>
                </a:solidFill>
              </a:rPr>
              <a:t>0</a:t>
            </a:r>
            <a:r>
              <a:rPr lang="en">
                <a:solidFill>
                  <a:schemeClr val="dk1"/>
                </a:solidFill>
              </a:rPr>
              <a:t> =2.5</a:t>
            </a:r>
            <a:endParaRPr/>
          </a:p>
        </p:txBody>
      </p:sp>
      <p:sp>
        <p:nvSpPr>
          <p:cNvPr id="173" name="Google Shape;173;p28"/>
          <p:cNvSpPr txBox="1"/>
          <p:nvPr/>
        </p:nvSpPr>
        <p:spPr>
          <a:xfrm rot="-558483">
            <a:off x="5208979" y="2718821"/>
            <a:ext cx="732647" cy="3575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a:t>
            </a:r>
            <a:r>
              <a:rPr lang="en" baseline="-25000">
                <a:solidFill>
                  <a:schemeClr val="dk1"/>
                </a:solidFill>
              </a:rPr>
              <a:t>0</a:t>
            </a:r>
            <a:r>
              <a:rPr lang="en">
                <a:solidFill>
                  <a:schemeClr val="dk1"/>
                </a:solidFill>
              </a:rPr>
              <a:t> =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alatino"/>
                <a:ea typeface="Palatino"/>
                <a:cs typeface="Palatino"/>
                <a:sym typeface="Palatino"/>
              </a:rPr>
              <a:t>Study Site: Harvard Forest</a:t>
            </a:r>
            <a:endParaRPr>
              <a:latin typeface="Palatino"/>
              <a:ea typeface="Palatino"/>
              <a:cs typeface="Palatino"/>
              <a:sym typeface="Palatino"/>
            </a:endParaRPr>
          </a:p>
        </p:txBody>
      </p:sp>
      <p:sp>
        <p:nvSpPr>
          <p:cNvPr id="179" name="Google Shape;179;p29"/>
          <p:cNvSpPr txBox="1">
            <a:spLocks noGrp="1"/>
          </p:cNvSpPr>
          <p:nvPr>
            <p:ph type="body" idx="1"/>
          </p:nvPr>
        </p:nvSpPr>
        <p:spPr>
          <a:xfrm>
            <a:off x="0" y="1124138"/>
            <a:ext cx="497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535353"/>
                </a:solidFill>
                <a:latin typeface="Palatino"/>
                <a:ea typeface="Palatino"/>
                <a:cs typeface="Palatino"/>
                <a:sym typeface="Palatino"/>
              </a:rPr>
              <a:t>Location: Massachusetts </a:t>
            </a:r>
            <a:endParaRPr sz="1400">
              <a:solidFill>
                <a:srgbClr val="535353"/>
              </a:solidFill>
              <a:latin typeface="Palatino"/>
              <a:ea typeface="Palatino"/>
              <a:cs typeface="Palatino"/>
              <a:sym typeface="Palatino"/>
            </a:endParaRPr>
          </a:p>
          <a:p>
            <a:pPr marL="0" lvl="0" indent="0" algn="l" rtl="0">
              <a:spcBef>
                <a:spcPts val="1600"/>
              </a:spcBef>
              <a:spcAft>
                <a:spcPts val="0"/>
              </a:spcAft>
              <a:buClr>
                <a:schemeClr val="dk1"/>
              </a:buClr>
              <a:buSzPts val="1100"/>
              <a:buFont typeface="Arial"/>
              <a:buNone/>
            </a:pPr>
            <a:r>
              <a:rPr lang="en" sz="1400">
                <a:solidFill>
                  <a:srgbClr val="535353"/>
                </a:solidFill>
                <a:latin typeface="Palatino"/>
                <a:ea typeface="Palatino"/>
                <a:cs typeface="Palatino"/>
                <a:sym typeface="Palatino"/>
              </a:rPr>
              <a:t>Climate: Cool, moist temperate July mean temperature 20°C January mean temperature -7°C; Annual mean precipitation 110 cm, distributed fairly evenly throughout the year</a:t>
            </a:r>
            <a:endParaRPr sz="1400">
              <a:solidFill>
                <a:srgbClr val="535353"/>
              </a:solidFill>
              <a:latin typeface="Palatino"/>
              <a:ea typeface="Palatino"/>
              <a:cs typeface="Palatino"/>
              <a:sym typeface="Palatino"/>
            </a:endParaRPr>
          </a:p>
          <a:p>
            <a:pPr marL="0" lvl="0" indent="0" algn="l" rtl="0">
              <a:spcBef>
                <a:spcPts val="1600"/>
              </a:spcBef>
              <a:spcAft>
                <a:spcPts val="0"/>
              </a:spcAft>
              <a:buClr>
                <a:schemeClr val="dk1"/>
              </a:buClr>
              <a:buSzPts val="1100"/>
              <a:buFont typeface="Arial"/>
              <a:buNone/>
            </a:pPr>
            <a:r>
              <a:rPr lang="en" sz="1400">
                <a:solidFill>
                  <a:srgbClr val="535353"/>
                </a:solidFill>
                <a:latin typeface="Palatino"/>
                <a:ea typeface="Palatino"/>
                <a:cs typeface="Palatino"/>
                <a:sym typeface="Palatino"/>
              </a:rPr>
              <a:t>Vegetation: Transition Hardwood - White Pine - Hemlock Region</a:t>
            </a:r>
            <a:endParaRPr sz="1400">
              <a:solidFill>
                <a:srgbClr val="535353"/>
              </a:solidFill>
              <a:latin typeface="Palatino"/>
              <a:ea typeface="Palatino"/>
              <a:cs typeface="Palatino"/>
              <a:sym typeface="Palatino"/>
            </a:endParaRPr>
          </a:p>
          <a:p>
            <a:pPr marL="0" lvl="0" indent="0" algn="l" rtl="0">
              <a:spcBef>
                <a:spcPts val="1600"/>
              </a:spcBef>
              <a:spcAft>
                <a:spcPts val="1600"/>
              </a:spcAft>
              <a:buNone/>
            </a:pPr>
            <a:r>
              <a:rPr lang="en" sz="1400">
                <a:solidFill>
                  <a:srgbClr val="535353"/>
                </a:solidFill>
                <a:latin typeface="Palatino"/>
                <a:ea typeface="Palatino"/>
                <a:cs typeface="Palatino"/>
                <a:sym typeface="Palatino"/>
              </a:rPr>
              <a:t>Dominant species: Red oak (Quercus rubra) Red maple (Acer rubrum) Black birch (Betula lenta) White pine (Pinus strobus) Eastern hemlock (Tsuga canadensis)</a:t>
            </a:r>
            <a:endParaRPr sz="1400">
              <a:latin typeface="Palatino"/>
              <a:ea typeface="Palatino"/>
              <a:cs typeface="Palatino"/>
              <a:sym typeface="Palatino"/>
            </a:endParaRPr>
          </a:p>
        </p:txBody>
      </p:sp>
      <p:pic>
        <p:nvPicPr>
          <p:cNvPr id="180" name="Google Shape;180;p29"/>
          <p:cNvPicPr preferRelativeResize="0"/>
          <p:nvPr/>
        </p:nvPicPr>
        <p:blipFill>
          <a:blip r:embed="rId3">
            <a:alphaModFix/>
          </a:blip>
          <a:stretch>
            <a:fillRect/>
          </a:stretch>
        </p:blipFill>
        <p:spPr>
          <a:xfrm>
            <a:off x="5282514" y="8"/>
            <a:ext cx="3861486" cy="5143500"/>
          </a:xfrm>
          <a:prstGeom prst="rect">
            <a:avLst/>
          </a:prstGeom>
          <a:noFill/>
          <a:ln>
            <a:noFill/>
          </a:ln>
        </p:spPr>
      </p:pic>
      <p:sp>
        <p:nvSpPr>
          <p:cNvPr id="181" name="Google Shape;181;p29"/>
          <p:cNvSpPr txBox="1"/>
          <p:nvPr/>
        </p:nvSpPr>
        <p:spPr>
          <a:xfrm>
            <a:off x="89100" y="4646950"/>
            <a:ext cx="5282400" cy="42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300"/>
              </a:spcBef>
              <a:spcAft>
                <a:spcPts val="1300"/>
              </a:spcAft>
              <a:buNone/>
            </a:pPr>
            <a:r>
              <a:rPr lang="en" sz="1300" b="1">
                <a:solidFill>
                  <a:srgbClr val="444138"/>
                </a:solidFill>
              </a:rPr>
              <a:t>Environmental Measurement Station Eddy Flux Tower (EMS)</a:t>
            </a:r>
            <a:endParaRPr sz="1300" b="1">
              <a:solidFill>
                <a:srgbClr val="444138"/>
              </a:solidFill>
            </a:endParaRPr>
          </a:p>
        </p:txBody>
      </p:sp>
      <p:sp>
        <p:nvSpPr>
          <p:cNvPr id="182" name="Google Shape;182;p29"/>
          <p:cNvSpPr txBox="1"/>
          <p:nvPr/>
        </p:nvSpPr>
        <p:spPr>
          <a:xfrm>
            <a:off x="0" y="0"/>
            <a:ext cx="3000000" cy="5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800"/>
              </a:spcAft>
              <a:buNone/>
            </a:pPr>
            <a:r>
              <a:rPr lang="en" sz="2400" i="1">
                <a:solidFill>
                  <a:srgbClr val="535353"/>
                </a:solidFill>
                <a:latin typeface="Palatino"/>
                <a:ea typeface="Palatino"/>
                <a:cs typeface="Palatino"/>
                <a:sym typeface="Palatino"/>
              </a:rPr>
              <a:t>Deciduous Forest</a:t>
            </a:r>
            <a:endParaRPr sz="2400" i="1">
              <a:latin typeface="Palatino"/>
              <a:ea typeface="Palatino"/>
              <a:cs typeface="Palatino"/>
              <a:sym typeface="Palatino"/>
            </a:endParaRPr>
          </a:p>
        </p:txBody>
      </p:sp>
      <p:sp>
        <p:nvSpPr>
          <p:cNvPr id="183" name="Google Shape;183;p29"/>
          <p:cNvSpPr txBox="1"/>
          <p:nvPr/>
        </p:nvSpPr>
        <p:spPr>
          <a:xfrm>
            <a:off x="7399800" y="4087450"/>
            <a:ext cx="1744200" cy="9876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535353"/>
                </a:solidFill>
                <a:latin typeface="Palatino"/>
                <a:ea typeface="Palatino"/>
                <a:cs typeface="Palatino"/>
                <a:sym typeface="Palatino"/>
              </a:rPr>
              <a:t>Latitude: 42.53</a:t>
            </a:r>
            <a:endParaRPr>
              <a:solidFill>
                <a:srgbClr val="535353"/>
              </a:solidFill>
              <a:latin typeface="Palatino"/>
              <a:ea typeface="Palatino"/>
              <a:cs typeface="Palatino"/>
              <a:sym typeface="Palatino"/>
            </a:endParaRPr>
          </a:p>
          <a:p>
            <a:pPr marL="0" lvl="0" indent="0" algn="l" rtl="0">
              <a:spcBef>
                <a:spcPts val="0"/>
              </a:spcBef>
              <a:spcAft>
                <a:spcPts val="0"/>
              </a:spcAft>
              <a:buNone/>
            </a:pPr>
            <a:r>
              <a:rPr lang="en">
                <a:solidFill>
                  <a:srgbClr val="535353"/>
                </a:solidFill>
                <a:latin typeface="Palatino"/>
                <a:ea typeface="Palatino"/>
                <a:cs typeface="Palatino"/>
                <a:sym typeface="Palatino"/>
              </a:rPr>
              <a:t>Longitude: -72.19</a:t>
            </a:r>
            <a:endParaRPr>
              <a:solidFill>
                <a:srgbClr val="535353"/>
              </a:solidFill>
              <a:latin typeface="Palatino"/>
              <a:ea typeface="Palatino"/>
              <a:cs typeface="Palatino"/>
              <a:sym typeface="Palatino"/>
            </a:endParaRPr>
          </a:p>
          <a:p>
            <a:pPr marL="0" lvl="0" indent="0" algn="l" rtl="0">
              <a:spcBef>
                <a:spcPts val="0"/>
              </a:spcBef>
              <a:spcAft>
                <a:spcPts val="800"/>
              </a:spcAft>
              <a:buNone/>
            </a:pPr>
            <a:r>
              <a:rPr lang="en">
                <a:solidFill>
                  <a:srgbClr val="535353"/>
                </a:solidFill>
                <a:latin typeface="Palatino"/>
                <a:ea typeface="Palatino"/>
                <a:cs typeface="Palatino"/>
                <a:sym typeface="Palatino"/>
              </a:rPr>
              <a:t>Elevation: 330</a:t>
            </a:r>
            <a:endParaRPr>
              <a:solidFill>
                <a:srgbClr val="535353"/>
              </a:solidFill>
              <a:latin typeface="Palatino"/>
              <a:ea typeface="Palatino"/>
              <a:cs typeface="Palatino"/>
              <a:sym typeface="Palati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alatino"/>
                <a:ea typeface="Palatino"/>
                <a:cs typeface="Palatino"/>
                <a:sym typeface="Palatino"/>
              </a:rPr>
              <a:t>Getting Started with Nonlinear Models in R</a:t>
            </a:r>
            <a:endParaRPr>
              <a:latin typeface="Palatino"/>
              <a:ea typeface="Palatino"/>
              <a:cs typeface="Palatino"/>
              <a:sym typeface="Palatino"/>
            </a:endParaRPr>
          </a:p>
        </p:txBody>
      </p:sp>
      <p:sp>
        <p:nvSpPr>
          <p:cNvPr id="189" name="Google Shape;189;p30"/>
          <p:cNvSpPr txBox="1">
            <a:spLocks noGrp="1"/>
          </p:cNvSpPr>
          <p:nvPr>
            <p:ph type="body" idx="1"/>
          </p:nvPr>
        </p:nvSpPr>
        <p:spPr>
          <a:xfrm>
            <a:off x="459300" y="1965125"/>
            <a:ext cx="4968000" cy="1730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Palatino"/>
              <a:buAutoNum type="arabicPeriod"/>
            </a:pPr>
            <a:r>
              <a:rPr lang="en" sz="2400">
                <a:latin typeface="Palatino"/>
                <a:ea typeface="Palatino"/>
                <a:cs typeface="Palatino"/>
                <a:sym typeface="Palatino"/>
              </a:rPr>
              <a:t>nls()</a:t>
            </a:r>
            <a:endParaRPr sz="2400">
              <a:latin typeface="Palatino"/>
              <a:ea typeface="Palatino"/>
              <a:cs typeface="Palatino"/>
              <a:sym typeface="Palatino"/>
            </a:endParaRPr>
          </a:p>
          <a:p>
            <a:pPr marL="457200" lvl="0" indent="-381000" algn="l" rtl="0">
              <a:spcBef>
                <a:spcPts val="0"/>
              </a:spcBef>
              <a:spcAft>
                <a:spcPts val="0"/>
              </a:spcAft>
              <a:buSzPts val="2400"/>
              <a:buFont typeface="Palatino"/>
              <a:buAutoNum type="arabicPeriod"/>
            </a:pPr>
            <a:r>
              <a:rPr lang="en" sz="2400">
                <a:latin typeface="Palatino"/>
                <a:ea typeface="Palatino"/>
                <a:cs typeface="Palatino"/>
                <a:sym typeface="Palatino"/>
              </a:rPr>
              <a:t>selfStart()</a:t>
            </a:r>
            <a:endParaRPr sz="2400">
              <a:latin typeface="Palatino"/>
              <a:ea typeface="Palatino"/>
              <a:cs typeface="Palatino"/>
              <a:sym typeface="Palatino"/>
            </a:endParaRPr>
          </a:p>
          <a:p>
            <a:pPr marL="457200" lvl="0" indent="-381000" algn="l" rtl="0">
              <a:spcBef>
                <a:spcPts val="0"/>
              </a:spcBef>
              <a:spcAft>
                <a:spcPts val="0"/>
              </a:spcAft>
              <a:buSzPts val="2400"/>
              <a:buFont typeface="Palatino"/>
              <a:buAutoNum type="arabicPeriod"/>
            </a:pPr>
            <a:r>
              <a:rPr lang="en" sz="2400">
                <a:latin typeface="Palatino"/>
                <a:ea typeface="Palatino"/>
                <a:cs typeface="Palatino"/>
                <a:sym typeface="Palatino"/>
              </a:rPr>
              <a:t>nlsBoot()</a:t>
            </a:r>
            <a:endParaRPr sz="2400">
              <a:latin typeface="Palatino"/>
              <a:ea typeface="Palatino"/>
              <a:cs typeface="Palatino"/>
              <a:sym typeface="Palatino"/>
            </a:endParaRPr>
          </a:p>
          <a:p>
            <a:pPr marL="457200" lvl="0" indent="0" algn="l" rtl="0">
              <a:spcBef>
                <a:spcPts val="1600"/>
              </a:spcBef>
              <a:spcAft>
                <a:spcPts val="1600"/>
              </a:spcAft>
              <a:buNone/>
            </a:pPr>
            <a:endParaRPr sz="2400">
              <a:latin typeface="Palatino"/>
              <a:ea typeface="Palatino"/>
              <a:cs typeface="Palatino"/>
              <a:sym typeface="Palatino"/>
            </a:endParaRPr>
          </a:p>
        </p:txBody>
      </p:sp>
      <p:pic>
        <p:nvPicPr>
          <p:cNvPr id="190" name="Google Shape;190;p30" descr="This timer silently counts down to 0:00, then alerts you that time is up with a gentle beep sound." title="30 Minute Timer">
            <a:hlinkClick r:id="rId3"/>
          </p:cNvPr>
          <p:cNvPicPr preferRelativeResize="0"/>
          <p:nvPr/>
        </p:nvPicPr>
        <p:blipFill>
          <a:blip r:embed="rId4">
            <a:alphaModFix/>
          </a:blip>
          <a:stretch>
            <a:fillRect/>
          </a:stretch>
        </p:blipFill>
        <p:spPr>
          <a:xfrm>
            <a:off x="8050213" y="68125"/>
            <a:ext cx="1037026" cy="777775"/>
          </a:xfrm>
          <a:prstGeom prst="rect">
            <a:avLst/>
          </a:prstGeom>
          <a:noFill/>
          <a:ln>
            <a:noFill/>
          </a:ln>
        </p:spPr>
      </p:pic>
      <p:sp>
        <p:nvSpPr>
          <p:cNvPr id="191" name="Google Shape;191;p30"/>
          <p:cNvSpPr txBox="1"/>
          <p:nvPr/>
        </p:nvSpPr>
        <p:spPr>
          <a:xfrm>
            <a:off x="459300" y="1187225"/>
            <a:ext cx="37470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Palatino"/>
                <a:ea typeface="Palatino"/>
                <a:cs typeface="Palatino"/>
                <a:sym typeface="Palatino"/>
              </a:rPr>
              <a:t>Exercise 1</a:t>
            </a:r>
            <a:endParaRPr sz="3600">
              <a:latin typeface="Palatino"/>
              <a:ea typeface="Palatino"/>
              <a:cs typeface="Palatino"/>
              <a:sym typeface="Palatino"/>
            </a:endParaRPr>
          </a:p>
        </p:txBody>
      </p:sp>
      <p:sp>
        <p:nvSpPr>
          <p:cNvPr id="192" name="Google Shape;192;p30"/>
          <p:cNvSpPr txBox="1"/>
          <p:nvPr/>
        </p:nvSpPr>
        <p:spPr>
          <a:xfrm>
            <a:off x="5427300" y="1540975"/>
            <a:ext cx="30000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E69138"/>
                </a:solidFill>
                <a:latin typeface="Palatino"/>
                <a:ea typeface="Palatino"/>
                <a:cs typeface="Palatino"/>
                <a:sym typeface="Palatino"/>
              </a:rPr>
              <a:t>library(nlstools)</a:t>
            </a:r>
            <a:endParaRPr sz="3000">
              <a:solidFill>
                <a:srgbClr val="E69138"/>
              </a:solidFill>
              <a:latin typeface="Palatino"/>
              <a:ea typeface="Palatino"/>
              <a:cs typeface="Palatino"/>
              <a:sym typeface="Palati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87100" y="147373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198" name="Google Shape;198;p31"/>
          <p:cNvSpPr txBox="1">
            <a:spLocks noGrp="1"/>
          </p:cNvSpPr>
          <p:nvPr>
            <p:ph type="body" idx="1"/>
          </p:nvPr>
        </p:nvSpPr>
        <p:spPr>
          <a:xfrm>
            <a:off x="247575" y="2250000"/>
            <a:ext cx="8520600" cy="2565600"/>
          </a:xfrm>
          <a:prstGeom prst="rect">
            <a:avLst/>
          </a:prstGeom>
          <a:solidFill>
            <a:srgbClr val="D9D2E9"/>
          </a:solidFill>
        </p:spPr>
        <p:txBody>
          <a:bodyPr spcFirstLastPara="1" wrap="square" lIns="91425" tIns="91425" rIns="91425" bIns="91425" anchor="t" anchorCtr="0">
            <a:noAutofit/>
          </a:bodyPr>
          <a:lstStyle/>
          <a:p>
            <a:pPr marL="457200" lvl="0" indent="-342900" algn="l" rtl="0">
              <a:spcBef>
                <a:spcPts val="0"/>
              </a:spcBef>
              <a:spcAft>
                <a:spcPts val="0"/>
              </a:spcAft>
              <a:buClr>
                <a:srgbClr val="333333"/>
              </a:buClr>
              <a:buSzPts val="1800"/>
              <a:buAutoNum type="arabicPeriod"/>
            </a:pPr>
            <a:r>
              <a:rPr lang="en">
                <a:solidFill>
                  <a:srgbClr val="333333"/>
                </a:solidFill>
              </a:rPr>
              <a:t>Identify your objectives and the steps you need to take to reach your final objective.</a:t>
            </a:r>
            <a:endParaRPr>
              <a:solidFill>
                <a:srgbClr val="333333"/>
              </a:solidFill>
            </a:endParaRPr>
          </a:p>
          <a:p>
            <a:pPr marL="457200" lvl="0" indent="-342900" algn="l" rtl="0">
              <a:spcBef>
                <a:spcPts val="1000"/>
              </a:spcBef>
              <a:spcAft>
                <a:spcPts val="0"/>
              </a:spcAft>
              <a:buClr>
                <a:srgbClr val="333333"/>
              </a:buClr>
              <a:buSzPts val="1800"/>
              <a:buAutoNum type="arabicPeriod"/>
            </a:pPr>
            <a:r>
              <a:rPr lang="en">
                <a:solidFill>
                  <a:srgbClr val="333333"/>
                </a:solidFill>
              </a:rPr>
              <a:t>Make a plan. </a:t>
            </a:r>
            <a:endParaRPr>
              <a:solidFill>
                <a:srgbClr val="333333"/>
              </a:solidFill>
            </a:endParaRPr>
          </a:p>
          <a:p>
            <a:pPr marL="457200" lvl="0" indent="-342900" algn="l" rtl="0">
              <a:spcBef>
                <a:spcPts val="1000"/>
              </a:spcBef>
              <a:spcAft>
                <a:spcPts val="0"/>
              </a:spcAft>
              <a:buClr>
                <a:srgbClr val="333333"/>
              </a:buClr>
              <a:buSzPts val="1800"/>
              <a:buAutoNum type="arabicPeriod"/>
            </a:pPr>
            <a:r>
              <a:rPr lang="en">
                <a:solidFill>
                  <a:srgbClr val="333333"/>
                </a:solidFill>
              </a:rPr>
              <a:t>Select the packages you will use for implementing the plan.</a:t>
            </a:r>
            <a:endParaRPr>
              <a:solidFill>
                <a:srgbClr val="333333"/>
              </a:solidFill>
            </a:endParaRPr>
          </a:p>
          <a:p>
            <a:pPr marL="457200" lvl="0" indent="-342900" algn="l" rtl="0">
              <a:spcBef>
                <a:spcPts val="1000"/>
              </a:spcBef>
              <a:spcAft>
                <a:spcPts val="0"/>
              </a:spcAft>
              <a:buClr>
                <a:srgbClr val="333333"/>
              </a:buClr>
              <a:buSzPts val="1800"/>
              <a:buAutoNum type="arabicPeriod"/>
            </a:pPr>
            <a:r>
              <a:rPr lang="en">
                <a:solidFill>
                  <a:srgbClr val="333333"/>
                </a:solidFill>
              </a:rPr>
              <a:t>Document your work at every stage.</a:t>
            </a:r>
            <a:endParaRPr>
              <a:solidFill>
                <a:srgbClr val="333333"/>
              </a:solidFill>
            </a:endParaRPr>
          </a:p>
          <a:p>
            <a:pPr marL="457200" lvl="0" indent="-342900" algn="l" rtl="0">
              <a:spcBef>
                <a:spcPts val="1000"/>
              </a:spcBef>
              <a:spcAft>
                <a:spcPts val="0"/>
              </a:spcAft>
              <a:buClr>
                <a:srgbClr val="333333"/>
              </a:buClr>
              <a:buSzPts val="1800"/>
              <a:buAutoNum type="arabicPeriod"/>
            </a:pPr>
            <a:r>
              <a:rPr lang="en">
                <a:solidFill>
                  <a:srgbClr val="333333"/>
                </a:solidFill>
              </a:rPr>
              <a:t>Make your entire workflow as reproducible as possible.</a:t>
            </a:r>
            <a:endParaRPr>
              <a:solidFill>
                <a:srgbClr val="333333"/>
              </a:solidFill>
            </a:endParaRPr>
          </a:p>
          <a:p>
            <a:pPr marL="0" lvl="0" indent="0" algn="l" rtl="0">
              <a:spcBef>
                <a:spcPts val="1000"/>
              </a:spcBef>
              <a:spcAft>
                <a:spcPts val="1000"/>
              </a:spcAft>
              <a:buNone/>
            </a:pPr>
            <a:endParaRPr/>
          </a:p>
        </p:txBody>
      </p:sp>
      <p:pic>
        <p:nvPicPr>
          <p:cNvPr id="199" name="Google Shape;199;p31" descr="This timer silently counts down to 0:00, then alerts you that time is up with a gentle beep sound." title="30 Minute Timer">
            <a:hlinkClick r:id="rId3"/>
          </p:cNvPr>
          <p:cNvPicPr preferRelativeResize="0"/>
          <p:nvPr/>
        </p:nvPicPr>
        <p:blipFill>
          <a:blip r:embed="rId4">
            <a:alphaModFix/>
          </a:blip>
          <a:stretch>
            <a:fillRect/>
          </a:stretch>
        </p:blipFill>
        <p:spPr>
          <a:xfrm>
            <a:off x="8050213" y="68125"/>
            <a:ext cx="1037026" cy="777775"/>
          </a:xfrm>
          <a:prstGeom prst="rect">
            <a:avLst/>
          </a:prstGeom>
          <a:noFill/>
          <a:ln>
            <a:noFill/>
          </a:ln>
        </p:spPr>
      </p:pic>
      <p:sp>
        <p:nvSpPr>
          <p:cNvPr id="200" name="Google Shape;200;p31"/>
          <p:cNvSpPr txBox="1"/>
          <p:nvPr/>
        </p:nvSpPr>
        <p:spPr>
          <a:xfrm>
            <a:off x="247575" y="267625"/>
            <a:ext cx="3747000" cy="7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Palatino"/>
                <a:ea typeface="Palatino"/>
                <a:cs typeface="Palatino"/>
                <a:sym typeface="Palatino"/>
              </a:rPr>
              <a:t>Exercise 2</a:t>
            </a:r>
            <a:endParaRPr sz="3600">
              <a:latin typeface="Palatino"/>
              <a:ea typeface="Palatino"/>
              <a:cs typeface="Palatino"/>
              <a:sym typeface="Palati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Understand the basics of nonlinear modeling</a:t>
            </a:r>
            <a:endParaRPr sz="2400"/>
          </a:p>
          <a:p>
            <a:pPr marL="457200" lvl="0" indent="-381000" algn="l" rtl="0">
              <a:spcBef>
                <a:spcPts val="0"/>
              </a:spcBef>
              <a:spcAft>
                <a:spcPts val="0"/>
              </a:spcAft>
              <a:buSzPts val="2400"/>
              <a:buAutoNum type="arabicPeriod"/>
            </a:pPr>
            <a:r>
              <a:rPr lang="en" sz="2400"/>
              <a:t>Fit light and temperature response curves.</a:t>
            </a:r>
            <a:endParaRPr sz="2400"/>
          </a:p>
          <a:p>
            <a:pPr marL="457200" lvl="0" indent="-381000" algn="l" rtl="0">
              <a:spcBef>
                <a:spcPts val="0"/>
              </a:spcBef>
              <a:spcAft>
                <a:spcPts val="0"/>
              </a:spcAft>
              <a:buSzPts val="2400"/>
              <a:buAutoNum type="arabicPeriod"/>
            </a:pPr>
            <a:r>
              <a:rPr lang="en" sz="2400"/>
              <a:t>Understand annual patterns in photosynthetic efficiency and ecosystem respiration temperature sensitivity.</a:t>
            </a:r>
            <a:endParaRPr sz="2400"/>
          </a:p>
          <a:p>
            <a:pPr marL="457200" lvl="0" indent="-381000" algn="l" rtl="0">
              <a:spcBef>
                <a:spcPts val="0"/>
              </a:spcBef>
              <a:spcAft>
                <a:spcPts val="0"/>
              </a:spcAft>
              <a:buSzPts val="2400"/>
              <a:buAutoNum type="arabicPeriod"/>
            </a:pPr>
            <a:r>
              <a:rPr lang="en" sz="2400"/>
              <a:t>Create a workflow to measure changes in monthly parameters for Harvard forest.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ctrTitle"/>
          </p:nvPr>
        </p:nvSpPr>
        <p:spPr>
          <a:xfrm>
            <a:off x="234750" y="1397900"/>
            <a:ext cx="3817800" cy="91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Challenge</a:t>
            </a:r>
            <a:endParaRPr/>
          </a:p>
        </p:txBody>
      </p:sp>
      <p:sp>
        <p:nvSpPr>
          <p:cNvPr id="206" name="Google Shape;206;p32"/>
          <p:cNvSpPr txBox="1"/>
          <p:nvPr/>
        </p:nvSpPr>
        <p:spPr>
          <a:xfrm>
            <a:off x="115425" y="3257475"/>
            <a:ext cx="8951700" cy="1757100"/>
          </a:xfrm>
          <a:prstGeom prst="rect">
            <a:avLst/>
          </a:prstGeom>
          <a:solidFill>
            <a:srgbClr val="EAD1D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Hint:</a:t>
            </a:r>
            <a:endParaRPr/>
          </a:p>
        </p:txBody>
      </p:sp>
      <p:pic>
        <p:nvPicPr>
          <p:cNvPr id="207" name="Google Shape;207;p32"/>
          <p:cNvPicPr preferRelativeResize="0"/>
          <p:nvPr/>
        </p:nvPicPr>
        <p:blipFill>
          <a:blip r:embed="rId3">
            <a:alphaModFix/>
          </a:blip>
          <a:stretch>
            <a:fillRect/>
          </a:stretch>
        </p:blipFill>
        <p:spPr>
          <a:xfrm>
            <a:off x="5741500" y="82300"/>
            <a:ext cx="3402512"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30025"/>
            <a:ext cx="8520600" cy="5727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700"/>
              </a:spcAft>
              <a:buClr>
                <a:schemeClr val="dk1"/>
              </a:buClr>
              <a:buSzPts val="1100"/>
              <a:buFont typeface="Arial"/>
              <a:buNone/>
            </a:pPr>
            <a:r>
              <a:rPr lang="en" sz="2400" b="1">
                <a:latin typeface="Palatino"/>
                <a:ea typeface="Palatino"/>
                <a:cs typeface="Palatino"/>
                <a:sym typeface="Palatino"/>
              </a:rPr>
              <a:t>Estimate the response variable with good accuracy</a:t>
            </a:r>
            <a:endParaRPr sz="2400" b="1">
              <a:latin typeface="Palatino"/>
              <a:ea typeface="Palatino"/>
              <a:cs typeface="Palatino"/>
              <a:sym typeface="Palatino"/>
            </a:endParaRPr>
          </a:p>
        </p:txBody>
      </p:sp>
      <p:sp>
        <p:nvSpPr>
          <p:cNvPr id="67" name="Google Shape;67;p15"/>
          <p:cNvSpPr txBox="1">
            <a:spLocks noGrp="1"/>
          </p:cNvSpPr>
          <p:nvPr>
            <p:ph type="body" idx="1"/>
          </p:nvPr>
        </p:nvSpPr>
        <p:spPr>
          <a:xfrm>
            <a:off x="311700" y="1562563"/>
            <a:ext cx="4116600" cy="23580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a:solidFill>
                  <a:schemeClr val="dk1"/>
                </a:solidFill>
                <a:latin typeface="Verdana"/>
                <a:ea typeface="Verdana"/>
                <a:cs typeface="Verdana"/>
                <a:sym typeface="Verdana"/>
              </a:rPr>
              <a:t>The goal of both linear and non-linear regression is to adjust the model parameters to find the line or curve that comes closest to your data. </a:t>
            </a:r>
            <a:endParaRPr>
              <a:solidFill>
                <a:schemeClr val="dk1"/>
              </a:solidFill>
              <a:latin typeface="Verdana"/>
              <a:ea typeface="Verdana"/>
              <a:cs typeface="Verdana"/>
              <a:sym typeface="Verdana"/>
            </a:endParaRPr>
          </a:p>
          <a:p>
            <a:pPr marL="0" lvl="0" indent="0" algn="l" rtl="0">
              <a:spcBef>
                <a:spcPts val="700"/>
              </a:spcBef>
              <a:spcAft>
                <a:spcPts val="0"/>
              </a:spcAft>
              <a:buNone/>
            </a:pPr>
            <a:endParaRPr/>
          </a:p>
          <a:p>
            <a:pPr marL="25400" marR="25400" lvl="0" indent="0" algn="just" rtl="0">
              <a:lnSpc>
                <a:spcPct val="163636"/>
              </a:lnSpc>
              <a:spcBef>
                <a:spcPts val="1600"/>
              </a:spcBef>
              <a:spcAft>
                <a:spcPts val="0"/>
              </a:spcAft>
              <a:buNone/>
            </a:pPr>
            <a:endParaRPr>
              <a:solidFill>
                <a:schemeClr val="dk1"/>
              </a:solidFill>
              <a:latin typeface="Verdana"/>
              <a:ea typeface="Verdana"/>
              <a:cs typeface="Verdana"/>
              <a:sym typeface="Verdana"/>
            </a:endParaRPr>
          </a:p>
          <a:p>
            <a:pPr marL="25400" marR="25400" lvl="0" indent="0" algn="just" rtl="0">
              <a:lnSpc>
                <a:spcPct val="163636"/>
              </a:lnSpc>
              <a:spcBef>
                <a:spcPts val="700"/>
              </a:spcBef>
              <a:spcAft>
                <a:spcPts val="700"/>
              </a:spcAft>
              <a:buNone/>
            </a:pPr>
            <a:endParaRPr>
              <a:solidFill>
                <a:schemeClr val="dk1"/>
              </a:solidFill>
              <a:latin typeface="Verdana"/>
              <a:ea typeface="Verdana"/>
              <a:cs typeface="Verdana"/>
              <a:sym typeface="Verdana"/>
            </a:endParaRPr>
          </a:p>
        </p:txBody>
      </p:sp>
      <p:sp>
        <p:nvSpPr>
          <p:cNvPr id="68" name="Google Shape;68;p15"/>
          <p:cNvSpPr txBox="1"/>
          <p:nvPr/>
        </p:nvSpPr>
        <p:spPr>
          <a:xfrm>
            <a:off x="311700" y="216425"/>
            <a:ext cx="2037000" cy="2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Palatino"/>
                <a:ea typeface="Palatino"/>
                <a:cs typeface="Palatino"/>
                <a:sym typeface="Palatino"/>
              </a:rPr>
              <a:t>Primary Objective</a:t>
            </a:r>
            <a:endParaRPr i="1">
              <a:latin typeface="Palatino"/>
              <a:ea typeface="Palatino"/>
              <a:cs typeface="Palatino"/>
              <a:sym typeface="Palatino"/>
            </a:endParaRPr>
          </a:p>
        </p:txBody>
      </p:sp>
      <p:sp>
        <p:nvSpPr>
          <p:cNvPr id="69" name="Google Shape;69;p15"/>
          <p:cNvSpPr txBox="1"/>
          <p:nvPr/>
        </p:nvSpPr>
        <p:spPr>
          <a:xfrm>
            <a:off x="220950" y="4380400"/>
            <a:ext cx="87021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alatino"/>
                <a:ea typeface="Palatino"/>
                <a:cs typeface="Palatino"/>
                <a:sym typeface="Palatino"/>
              </a:rPr>
              <a:t>The nonlinear model theory is derived from the classical linear model.</a:t>
            </a:r>
            <a:endParaRPr sz="1800">
              <a:latin typeface="Palatino"/>
              <a:ea typeface="Palatino"/>
              <a:cs typeface="Palatino"/>
              <a:sym typeface="Palatino"/>
            </a:endParaRPr>
          </a:p>
        </p:txBody>
      </p:sp>
      <p:pic>
        <p:nvPicPr>
          <p:cNvPr id="70" name="Google Shape;70;p15"/>
          <p:cNvPicPr preferRelativeResize="0"/>
          <p:nvPr/>
        </p:nvPicPr>
        <p:blipFill>
          <a:blip r:embed="rId3">
            <a:alphaModFix/>
          </a:blip>
          <a:stretch>
            <a:fillRect/>
          </a:stretch>
        </p:blipFill>
        <p:spPr>
          <a:xfrm>
            <a:off x="4715700" y="1392751"/>
            <a:ext cx="4116599" cy="30273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700"/>
              </a:spcAft>
              <a:buClr>
                <a:schemeClr val="dk1"/>
              </a:buClr>
              <a:buSzPts val="1100"/>
              <a:buFont typeface="Arial"/>
              <a:buNone/>
            </a:pPr>
            <a:r>
              <a:rPr lang="en" sz="3600">
                <a:latin typeface="Palatino"/>
                <a:ea typeface="Palatino"/>
                <a:cs typeface="Palatino"/>
                <a:sym typeface="Palatino"/>
              </a:rPr>
              <a:t> Least Square Regression</a:t>
            </a:r>
            <a:endParaRPr sz="3600">
              <a:latin typeface="Palatino"/>
              <a:ea typeface="Palatino"/>
              <a:cs typeface="Palatino"/>
              <a:sym typeface="Palatino"/>
            </a:endParaRPr>
          </a:p>
        </p:txBody>
      </p:sp>
      <p:sp>
        <p:nvSpPr>
          <p:cNvPr id="76" name="Google Shape;76;p16"/>
          <p:cNvSpPr txBox="1">
            <a:spLocks noGrp="1"/>
          </p:cNvSpPr>
          <p:nvPr>
            <p:ph type="body" idx="1"/>
          </p:nvPr>
        </p:nvSpPr>
        <p:spPr>
          <a:xfrm>
            <a:off x="311700" y="1360675"/>
            <a:ext cx="3515100" cy="30000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0"/>
              </a:spcAft>
              <a:buNone/>
            </a:pPr>
            <a:r>
              <a:rPr lang="en" sz="1400">
                <a:solidFill>
                  <a:schemeClr val="dk1"/>
                </a:solidFill>
              </a:rPr>
              <a:t>The nonlinear model relies on a nonlinear least-squares (NLS) estimator for the estimation of the parameters. </a:t>
            </a:r>
            <a:endParaRPr sz="1400">
              <a:solidFill>
                <a:schemeClr val="dk1"/>
              </a:solidFill>
            </a:endParaRPr>
          </a:p>
          <a:p>
            <a:pPr marL="25400" marR="25400" lvl="0" indent="0" algn="just" rtl="0">
              <a:lnSpc>
                <a:spcPct val="163636"/>
              </a:lnSpc>
              <a:spcBef>
                <a:spcPts val="700"/>
              </a:spcBef>
              <a:spcAft>
                <a:spcPts val="0"/>
              </a:spcAft>
              <a:buNone/>
            </a:pPr>
            <a:r>
              <a:rPr lang="en" sz="1100">
                <a:solidFill>
                  <a:schemeClr val="dk1"/>
                </a:solidFill>
                <a:latin typeface="Verdana"/>
                <a:ea typeface="Verdana"/>
                <a:cs typeface="Verdana"/>
                <a:sym typeface="Verdana"/>
              </a:rPr>
              <a:t>The best model is assumed to be that which minimizes the sum of the squares of the vertical distances of different points from the regression curve. </a:t>
            </a:r>
            <a:endParaRPr sz="1100">
              <a:solidFill>
                <a:schemeClr val="dk1"/>
              </a:solidFill>
              <a:latin typeface="Verdana"/>
              <a:ea typeface="Verdana"/>
              <a:cs typeface="Verdana"/>
              <a:sym typeface="Verdana"/>
            </a:endParaRPr>
          </a:p>
          <a:p>
            <a:pPr marL="25400" marR="25400" lvl="0" indent="0" algn="just" rtl="0">
              <a:lnSpc>
                <a:spcPct val="163636"/>
              </a:lnSpc>
              <a:spcBef>
                <a:spcPts val="700"/>
              </a:spcBef>
              <a:spcAft>
                <a:spcPts val="0"/>
              </a:spcAft>
              <a:buNone/>
            </a:pPr>
            <a:endParaRPr sz="1100">
              <a:solidFill>
                <a:schemeClr val="dk1"/>
              </a:solidFill>
              <a:latin typeface="Verdana"/>
              <a:ea typeface="Verdana"/>
              <a:cs typeface="Verdana"/>
              <a:sym typeface="Verdana"/>
            </a:endParaRPr>
          </a:p>
          <a:p>
            <a:pPr marL="25400" marR="25400" lvl="0" indent="0" algn="just" rtl="0">
              <a:lnSpc>
                <a:spcPct val="163636"/>
              </a:lnSpc>
              <a:spcBef>
                <a:spcPts val="700"/>
              </a:spcBef>
              <a:spcAft>
                <a:spcPts val="0"/>
              </a:spcAft>
              <a:buNone/>
            </a:pPr>
            <a:endParaRPr sz="1100">
              <a:solidFill>
                <a:schemeClr val="dk1"/>
              </a:solidFill>
              <a:latin typeface="Verdana"/>
              <a:ea typeface="Verdana"/>
              <a:cs typeface="Verdana"/>
              <a:sym typeface="Verdana"/>
            </a:endParaRPr>
          </a:p>
          <a:p>
            <a:pPr marL="25400" marR="25400" lvl="0" indent="0" algn="just" rtl="0">
              <a:lnSpc>
                <a:spcPct val="163636"/>
              </a:lnSpc>
              <a:spcBef>
                <a:spcPts val="700"/>
              </a:spcBef>
              <a:spcAft>
                <a:spcPts val="0"/>
              </a:spcAft>
              <a:buNone/>
            </a:pPr>
            <a:endParaRPr sz="1100">
              <a:solidFill>
                <a:schemeClr val="dk1"/>
              </a:solidFill>
              <a:latin typeface="Verdana"/>
              <a:ea typeface="Verdana"/>
              <a:cs typeface="Verdana"/>
              <a:sym typeface="Verdana"/>
            </a:endParaRPr>
          </a:p>
          <a:p>
            <a:pPr marL="25400" marR="25400" lvl="0" indent="0" algn="just" rtl="0">
              <a:lnSpc>
                <a:spcPct val="163636"/>
              </a:lnSpc>
              <a:spcBef>
                <a:spcPts val="700"/>
              </a:spcBef>
              <a:spcAft>
                <a:spcPts val="0"/>
              </a:spcAft>
              <a:buNone/>
            </a:pPr>
            <a:endParaRPr sz="1100">
              <a:solidFill>
                <a:schemeClr val="dk1"/>
              </a:solidFill>
              <a:latin typeface="Verdana"/>
              <a:ea typeface="Verdana"/>
              <a:cs typeface="Verdana"/>
              <a:sym typeface="Verdana"/>
            </a:endParaRPr>
          </a:p>
          <a:p>
            <a:pPr marL="0" lvl="0" indent="0" algn="l" rtl="0">
              <a:spcBef>
                <a:spcPts val="700"/>
              </a:spcBef>
              <a:spcAft>
                <a:spcPts val="1600"/>
              </a:spcAft>
              <a:buNone/>
            </a:pPr>
            <a:endParaRPr/>
          </a:p>
        </p:txBody>
      </p:sp>
      <p:sp>
        <p:nvSpPr>
          <p:cNvPr id="77" name="Google Shape;77;p16"/>
          <p:cNvSpPr txBox="1"/>
          <p:nvPr/>
        </p:nvSpPr>
        <p:spPr>
          <a:xfrm>
            <a:off x="3712050" y="4703625"/>
            <a:ext cx="5120400" cy="3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https://www.tutorialspoint.com/r/r_nonlinear_least_square.htm</a:t>
            </a:r>
            <a:endParaRPr/>
          </a:p>
        </p:txBody>
      </p:sp>
      <p:sp>
        <p:nvSpPr>
          <p:cNvPr id="78" name="Google Shape;78;p16"/>
          <p:cNvSpPr txBox="1"/>
          <p:nvPr/>
        </p:nvSpPr>
        <p:spPr>
          <a:xfrm>
            <a:off x="4723400" y="3179175"/>
            <a:ext cx="3145200" cy="51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It must be found iteratively</a:t>
            </a:r>
            <a:endParaRPr sz="1800" b="1"/>
          </a:p>
        </p:txBody>
      </p:sp>
      <p:cxnSp>
        <p:nvCxnSpPr>
          <p:cNvPr id="79" name="Google Shape;79;p16"/>
          <p:cNvCxnSpPr/>
          <p:nvPr/>
        </p:nvCxnSpPr>
        <p:spPr>
          <a:xfrm>
            <a:off x="3780975" y="2248150"/>
            <a:ext cx="2100600" cy="840300"/>
          </a:xfrm>
          <a:prstGeom prst="straightConnector1">
            <a:avLst/>
          </a:prstGeom>
          <a:noFill/>
          <a:ln w="28575" cap="flat" cmpd="sng">
            <a:solidFill>
              <a:schemeClr val="dk2"/>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5400" marR="25400" lvl="0" indent="0" algn="just" rtl="0">
              <a:lnSpc>
                <a:spcPct val="163636"/>
              </a:lnSpc>
              <a:spcBef>
                <a:spcPts val="0"/>
              </a:spcBef>
              <a:spcAft>
                <a:spcPts val="700"/>
              </a:spcAft>
              <a:buNone/>
            </a:pPr>
            <a:r>
              <a:rPr lang="en" sz="3600">
                <a:latin typeface="Palatino"/>
                <a:ea typeface="Palatino"/>
                <a:cs typeface="Palatino"/>
                <a:sym typeface="Palatino"/>
              </a:rPr>
              <a:t> Non Linear Regression</a:t>
            </a:r>
            <a:endParaRPr sz="3600">
              <a:latin typeface="Palatino"/>
              <a:ea typeface="Palatino"/>
              <a:cs typeface="Palatino"/>
              <a:sym typeface="Palatino"/>
            </a:endParaRPr>
          </a:p>
        </p:txBody>
      </p:sp>
      <p:sp>
        <p:nvSpPr>
          <p:cNvPr id="85" name="Google Shape;85;p17"/>
          <p:cNvSpPr txBox="1"/>
          <p:nvPr/>
        </p:nvSpPr>
        <p:spPr>
          <a:xfrm>
            <a:off x="311700" y="1517500"/>
            <a:ext cx="4775100" cy="2842500"/>
          </a:xfrm>
          <a:prstGeom prst="rect">
            <a:avLst/>
          </a:prstGeom>
          <a:noFill/>
          <a:ln>
            <a:noFill/>
          </a:ln>
        </p:spPr>
        <p:txBody>
          <a:bodyPr spcFirstLastPara="1" wrap="square" lIns="91425" tIns="91425" rIns="91425" bIns="91425" anchor="t" anchorCtr="0">
            <a:noAutofit/>
          </a:bodyPr>
          <a:lstStyle/>
          <a:p>
            <a:pPr marL="25400" marR="25400" lvl="0" indent="0" algn="just" rtl="0">
              <a:lnSpc>
                <a:spcPct val="163636"/>
              </a:lnSpc>
              <a:spcBef>
                <a:spcPts val="0"/>
              </a:spcBef>
              <a:spcAft>
                <a:spcPts val="700"/>
              </a:spcAft>
              <a:buNone/>
            </a:pPr>
            <a:r>
              <a:rPr lang="en" sz="1800">
                <a:solidFill>
                  <a:schemeClr val="dk1"/>
                </a:solidFill>
                <a:latin typeface="Verdana"/>
                <a:ea typeface="Verdana"/>
                <a:cs typeface="Verdana"/>
                <a:sym typeface="Verdana"/>
              </a:rPr>
              <a:t>We generally start with a defined model and assume some values for the coefficients. We then apply the </a:t>
            </a:r>
            <a:r>
              <a:rPr lang="en" sz="1800" i="1">
                <a:solidFill>
                  <a:schemeClr val="dk1"/>
                </a:solidFill>
                <a:latin typeface="Verdana"/>
                <a:ea typeface="Verdana"/>
                <a:cs typeface="Verdana"/>
                <a:sym typeface="Verdana"/>
              </a:rPr>
              <a:t>nls</a:t>
            </a:r>
            <a:r>
              <a:rPr lang="en" sz="1800">
                <a:solidFill>
                  <a:schemeClr val="dk1"/>
                </a:solidFill>
                <a:latin typeface="Verdana"/>
                <a:ea typeface="Verdana"/>
                <a:cs typeface="Verdana"/>
                <a:sym typeface="Verdana"/>
              </a:rPr>
              <a:t>() function in R to get more accurate values along with the confidence intervals.</a:t>
            </a:r>
            <a:endParaRPr sz="18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Assumptions</a:t>
            </a:r>
            <a:endParaRPr b="1"/>
          </a:p>
        </p:txBody>
      </p:sp>
      <p:sp>
        <p:nvSpPr>
          <p:cNvPr id="91" name="Google Shape;91;p18"/>
          <p:cNvSpPr txBox="1"/>
          <p:nvPr/>
        </p:nvSpPr>
        <p:spPr>
          <a:xfrm>
            <a:off x="709100" y="1471900"/>
            <a:ext cx="8182200" cy="194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a:t>1. Error terms are </a:t>
            </a:r>
            <a:r>
              <a:rPr lang="en" sz="2400" b="1"/>
              <a:t>normally distributed</a:t>
            </a:r>
            <a:r>
              <a:rPr lang="en" sz="2400"/>
              <a:t>.</a:t>
            </a:r>
            <a:endParaRPr sz="2400"/>
          </a:p>
          <a:p>
            <a:pPr marL="0" lvl="0" indent="0" algn="l" rtl="0">
              <a:lnSpc>
                <a:spcPct val="150000"/>
              </a:lnSpc>
              <a:spcBef>
                <a:spcPts val="0"/>
              </a:spcBef>
              <a:spcAft>
                <a:spcPts val="0"/>
              </a:spcAft>
              <a:buNone/>
            </a:pPr>
            <a:r>
              <a:rPr lang="en" sz="2400"/>
              <a:t>2. </a:t>
            </a:r>
            <a:r>
              <a:rPr lang="en" sz="2400">
                <a:solidFill>
                  <a:schemeClr val="dk1"/>
                </a:solidFill>
              </a:rPr>
              <a:t>Error</a:t>
            </a:r>
            <a:r>
              <a:rPr lang="en" sz="2400"/>
              <a:t> variances are </a:t>
            </a:r>
            <a:r>
              <a:rPr lang="en" sz="2400" b="1"/>
              <a:t>homogeneous</a:t>
            </a:r>
            <a:r>
              <a:rPr lang="en" sz="2400"/>
              <a:t>.</a:t>
            </a:r>
            <a:endParaRPr sz="2400"/>
          </a:p>
          <a:p>
            <a:pPr marL="0" lvl="0" indent="0" algn="l" rtl="0">
              <a:lnSpc>
                <a:spcPct val="150000"/>
              </a:lnSpc>
              <a:spcBef>
                <a:spcPts val="0"/>
              </a:spcBef>
              <a:spcAft>
                <a:spcPts val="0"/>
              </a:spcAft>
              <a:buNone/>
            </a:pPr>
            <a:r>
              <a:rPr lang="en" sz="2400"/>
              <a:t>3. The error terms are </a:t>
            </a:r>
            <a:r>
              <a:rPr lang="en" sz="2400" b="1"/>
              <a:t>independent</a:t>
            </a:r>
            <a:r>
              <a:rPr lang="en" sz="2400"/>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alatino"/>
                <a:ea typeface="Palatino"/>
                <a:cs typeface="Palatino"/>
                <a:sym typeface="Palatino"/>
              </a:rPr>
              <a:t>Evaluating Assumptions</a:t>
            </a:r>
            <a:endParaRPr b="1">
              <a:latin typeface="Palatino"/>
              <a:ea typeface="Palatino"/>
              <a:cs typeface="Palatino"/>
              <a:sym typeface="Palatino"/>
            </a:endParaRPr>
          </a:p>
        </p:txBody>
      </p:sp>
      <p:sp>
        <p:nvSpPr>
          <p:cNvPr id="97" name="Google Shape;97;p19"/>
          <p:cNvSpPr txBox="1">
            <a:spLocks noGrp="1"/>
          </p:cNvSpPr>
          <p:nvPr>
            <p:ph type="body" idx="1"/>
          </p:nvPr>
        </p:nvSpPr>
        <p:spPr>
          <a:xfrm>
            <a:off x="504725" y="1402275"/>
            <a:ext cx="8226600" cy="1579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800"/>
              </a:spcBef>
              <a:spcAft>
                <a:spcPts val="0"/>
              </a:spcAft>
              <a:buClr>
                <a:srgbClr val="000000"/>
              </a:buClr>
              <a:buSzPts val="1800"/>
              <a:buFont typeface="Palatino"/>
              <a:buChar char="●"/>
            </a:pPr>
            <a:r>
              <a:rPr lang="en" b="1">
                <a:solidFill>
                  <a:schemeClr val="dk1"/>
                </a:solidFill>
                <a:latin typeface="Palatino"/>
                <a:ea typeface="Palatino"/>
                <a:cs typeface="Palatino"/>
                <a:sym typeface="Palatino"/>
              </a:rPr>
              <a:t>Normality:</a:t>
            </a:r>
            <a:r>
              <a:rPr lang="en">
                <a:solidFill>
                  <a:schemeClr val="dk1"/>
                </a:solidFill>
                <a:latin typeface="Palatino"/>
                <a:ea typeface="Palatino"/>
                <a:cs typeface="Palatino"/>
                <a:sym typeface="Palatino"/>
              </a:rPr>
              <a:t> Histogram of the residuals.</a:t>
            </a:r>
            <a:endParaRPr>
              <a:solidFill>
                <a:srgbClr val="000000"/>
              </a:solidFill>
              <a:latin typeface="Palatino"/>
              <a:ea typeface="Palatino"/>
              <a:cs typeface="Palatino"/>
              <a:sym typeface="Palatino"/>
            </a:endParaRPr>
          </a:p>
          <a:p>
            <a:pPr marL="457200" lvl="0" indent="-342900" algn="l" rtl="0">
              <a:lnSpc>
                <a:spcPct val="150000"/>
              </a:lnSpc>
              <a:spcBef>
                <a:spcPts val="0"/>
              </a:spcBef>
              <a:spcAft>
                <a:spcPts val="0"/>
              </a:spcAft>
              <a:buClr>
                <a:schemeClr val="dk1"/>
              </a:buClr>
              <a:buSzPts val="1800"/>
              <a:buFont typeface="Palatino"/>
              <a:buChar char="●"/>
            </a:pPr>
            <a:r>
              <a:rPr lang="en" b="1">
                <a:solidFill>
                  <a:schemeClr val="dk1"/>
                </a:solidFill>
                <a:latin typeface="Palatino"/>
                <a:ea typeface="Palatino"/>
                <a:cs typeface="Palatino"/>
                <a:sym typeface="Palatino"/>
              </a:rPr>
              <a:t>Homogeneous variance:</a:t>
            </a:r>
            <a:r>
              <a:rPr lang="en">
                <a:solidFill>
                  <a:schemeClr val="dk1"/>
                </a:solidFill>
                <a:latin typeface="Palatino"/>
                <a:ea typeface="Palatino"/>
                <a:cs typeface="Palatino"/>
                <a:sym typeface="Palatino"/>
              </a:rPr>
              <a:t> Investigated using a scatter plot between the residual and predicted response variable.</a:t>
            </a:r>
            <a:endParaRPr>
              <a:solidFill>
                <a:schemeClr val="dk1"/>
              </a:solidFill>
              <a:latin typeface="Palatino"/>
              <a:ea typeface="Palatino"/>
              <a:cs typeface="Palatino"/>
              <a:sym typeface="Palatino"/>
            </a:endParaRPr>
          </a:p>
          <a:p>
            <a:pPr marL="457200" lvl="0" indent="-342900" algn="l" rtl="0">
              <a:lnSpc>
                <a:spcPct val="150000"/>
              </a:lnSpc>
              <a:spcBef>
                <a:spcPts val="0"/>
              </a:spcBef>
              <a:spcAft>
                <a:spcPts val="0"/>
              </a:spcAft>
              <a:buClr>
                <a:srgbClr val="000000"/>
              </a:buClr>
              <a:buSzPts val="1800"/>
              <a:buFont typeface="Palatino"/>
              <a:buChar char="●"/>
            </a:pPr>
            <a:r>
              <a:rPr lang="en" b="1">
                <a:solidFill>
                  <a:srgbClr val="000000"/>
                </a:solidFill>
                <a:latin typeface="Palatino"/>
                <a:ea typeface="Palatino"/>
                <a:cs typeface="Palatino"/>
                <a:sym typeface="Palatino"/>
              </a:rPr>
              <a:t>Residual mean: </a:t>
            </a:r>
            <a:r>
              <a:rPr lang="en">
                <a:solidFill>
                  <a:srgbClr val="000000"/>
                </a:solidFill>
                <a:latin typeface="Palatino"/>
                <a:ea typeface="Palatino"/>
                <a:cs typeface="Palatino"/>
                <a:sym typeface="Palatino"/>
              </a:rPr>
              <a:t>You want residuals close to zero.</a:t>
            </a:r>
            <a:endParaRPr>
              <a:solidFill>
                <a:srgbClr val="000000"/>
              </a:solidFill>
              <a:latin typeface="Palatino"/>
              <a:ea typeface="Palatino"/>
              <a:cs typeface="Palatino"/>
              <a:sym typeface="Palatino"/>
            </a:endParaRPr>
          </a:p>
          <a:p>
            <a:pPr marL="457200" lvl="0" indent="0" algn="l" rtl="0">
              <a:lnSpc>
                <a:spcPct val="150000"/>
              </a:lnSpc>
              <a:spcBef>
                <a:spcPts val="800"/>
              </a:spcBef>
              <a:spcAft>
                <a:spcPts val="800"/>
              </a:spcAft>
              <a:buNone/>
            </a:pPr>
            <a:endParaRPr>
              <a:solidFill>
                <a:srgbClr val="000000"/>
              </a:solidFill>
              <a:latin typeface="Palatino"/>
              <a:ea typeface="Palatino"/>
              <a:cs typeface="Palatino"/>
              <a:sym typeface="Palati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alatino"/>
                <a:ea typeface="Palatino"/>
                <a:cs typeface="Palatino"/>
                <a:sym typeface="Palatino"/>
              </a:rPr>
              <a:t>Evaluating Assumptions</a:t>
            </a:r>
            <a:endParaRPr>
              <a:latin typeface="Palatino"/>
              <a:ea typeface="Palatino"/>
              <a:cs typeface="Palatino"/>
              <a:sym typeface="Palatino"/>
            </a:endParaRPr>
          </a:p>
        </p:txBody>
      </p:sp>
      <p:sp>
        <p:nvSpPr>
          <p:cNvPr id="103" name="Google Shape;103;p20"/>
          <p:cNvSpPr txBox="1">
            <a:spLocks noGrp="1"/>
          </p:cNvSpPr>
          <p:nvPr>
            <p:ph type="body" idx="1"/>
          </p:nvPr>
        </p:nvSpPr>
        <p:spPr>
          <a:xfrm>
            <a:off x="311700" y="1152475"/>
            <a:ext cx="8520600" cy="2503500"/>
          </a:xfrm>
          <a:prstGeom prst="rect">
            <a:avLst/>
          </a:prstGeom>
        </p:spPr>
        <p:txBody>
          <a:bodyPr spcFirstLastPara="1" wrap="square" lIns="91425" tIns="91425" rIns="91425" bIns="91425" anchor="t" anchorCtr="0">
            <a:noAutofit/>
          </a:bodyPr>
          <a:lstStyle/>
          <a:p>
            <a:pPr marL="457200" lvl="0" indent="-342900" algn="l" rtl="0">
              <a:lnSpc>
                <a:spcPct val="110000"/>
              </a:lnSpc>
              <a:spcBef>
                <a:spcPts val="800"/>
              </a:spcBef>
              <a:spcAft>
                <a:spcPts val="0"/>
              </a:spcAft>
              <a:buClr>
                <a:schemeClr val="dk1"/>
              </a:buClr>
              <a:buSzPts val="1800"/>
              <a:buFont typeface="Palatino"/>
              <a:buChar char="●"/>
            </a:pPr>
            <a:r>
              <a:rPr lang="en" b="1">
                <a:solidFill>
                  <a:schemeClr val="dk1"/>
                </a:solidFill>
                <a:latin typeface="Palatino"/>
                <a:ea typeface="Palatino"/>
                <a:cs typeface="Palatino"/>
                <a:sym typeface="Palatino"/>
              </a:rPr>
              <a:t>Independence: </a:t>
            </a:r>
            <a:r>
              <a:rPr lang="en">
                <a:solidFill>
                  <a:schemeClr val="dk1"/>
                </a:solidFill>
                <a:latin typeface="Palatino"/>
                <a:ea typeface="Palatino"/>
                <a:cs typeface="Palatino"/>
                <a:sym typeface="Palatino"/>
              </a:rPr>
              <a:t>The assumption of independence can be invalidated in cases of repeated measurements, clustered measurements (e.g. trees nested in plots),  longitudinal data (e.g. repeated measurements on the same trees).</a:t>
            </a:r>
            <a:endParaRPr>
              <a:solidFill>
                <a:schemeClr val="dk1"/>
              </a:solidFill>
              <a:latin typeface="Palatino"/>
              <a:ea typeface="Palatino"/>
              <a:cs typeface="Palatino"/>
              <a:sym typeface="Palatino"/>
            </a:endParaRPr>
          </a:p>
          <a:p>
            <a:pPr marL="457200" lvl="0" indent="0" algn="l" rtl="0">
              <a:lnSpc>
                <a:spcPct val="110000"/>
              </a:lnSpc>
              <a:spcBef>
                <a:spcPts val="800"/>
              </a:spcBef>
              <a:spcAft>
                <a:spcPts val="0"/>
              </a:spcAft>
              <a:buNone/>
            </a:pPr>
            <a:endParaRPr>
              <a:solidFill>
                <a:schemeClr val="dk1"/>
              </a:solidFill>
              <a:latin typeface="Palatino"/>
              <a:ea typeface="Palatino"/>
              <a:cs typeface="Palatino"/>
              <a:sym typeface="Palatino"/>
            </a:endParaRPr>
          </a:p>
          <a:p>
            <a:pPr marL="457200" lvl="0" indent="-342900" algn="l" rtl="0">
              <a:lnSpc>
                <a:spcPct val="100000"/>
              </a:lnSpc>
              <a:spcBef>
                <a:spcPts val="800"/>
              </a:spcBef>
              <a:spcAft>
                <a:spcPts val="0"/>
              </a:spcAft>
              <a:buClr>
                <a:schemeClr val="dk1"/>
              </a:buClr>
              <a:buSzPts val="1800"/>
              <a:buFont typeface="Palatino"/>
              <a:buChar char="●"/>
            </a:pPr>
            <a:r>
              <a:rPr lang="en">
                <a:solidFill>
                  <a:schemeClr val="dk1"/>
                </a:solidFill>
                <a:latin typeface="Palatino"/>
                <a:ea typeface="Palatino"/>
                <a:cs typeface="Palatino"/>
                <a:sym typeface="Palatino"/>
              </a:rPr>
              <a:t> As a result of high autocorrelation, the standard errors of parameter estimates from these models are artificially small, and statistical tests are not valid. Therefore, analysis are presented in a descriptive context.</a:t>
            </a:r>
            <a:endParaRPr>
              <a:solidFill>
                <a:srgbClr val="000000"/>
              </a:solidFill>
              <a:latin typeface="Palatino"/>
              <a:ea typeface="Palatino"/>
              <a:cs typeface="Palatino"/>
              <a:sym typeface="Palati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05555"/>
              </a:lnSpc>
              <a:spcBef>
                <a:spcPts val="400"/>
              </a:spcBef>
              <a:spcAft>
                <a:spcPts val="0"/>
              </a:spcAft>
              <a:buClr>
                <a:schemeClr val="dk1"/>
              </a:buClr>
              <a:buSzPts val="1100"/>
              <a:buFont typeface="Arial"/>
              <a:buNone/>
            </a:pPr>
            <a:r>
              <a:rPr lang="en" sz="2700">
                <a:solidFill>
                  <a:srgbClr val="222222"/>
                </a:solidFill>
                <a:latin typeface="Georgia"/>
                <a:ea typeface="Georgia"/>
                <a:cs typeface="Georgia"/>
                <a:sym typeface="Georgia"/>
              </a:rPr>
              <a:t>Non-Linear Regression</a:t>
            </a:r>
            <a:endParaRPr sz="2700">
              <a:solidFill>
                <a:srgbClr val="222222"/>
              </a:solidFill>
              <a:latin typeface="Georgia"/>
              <a:ea typeface="Georgia"/>
              <a:cs typeface="Georgia"/>
              <a:sym typeface="Georgia"/>
            </a:endParaRPr>
          </a:p>
          <a:p>
            <a:pPr marL="0" lvl="0" indent="0" algn="l" rtl="0">
              <a:spcBef>
                <a:spcPts val="0"/>
              </a:spcBef>
              <a:spcAft>
                <a:spcPts val="0"/>
              </a:spcAft>
              <a:buNone/>
            </a:pPr>
            <a:endParaRPr/>
          </a:p>
        </p:txBody>
      </p:sp>
      <p:sp>
        <p:nvSpPr>
          <p:cNvPr id="109" name="Google Shape;109;p21"/>
          <p:cNvSpPr txBox="1">
            <a:spLocks noGrp="1"/>
          </p:cNvSpPr>
          <p:nvPr>
            <p:ph type="body" idx="1"/>
          </p:nvPr>
        </p:nvSpPr>
        <p:spPr>
          <a:xfrm>
            <a:off x="4045800" y="1101000"/>
            <a:ext cx="4786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highlight>
                  <a:srgbClr val="FFFFFF"/>
                </a:highlight>
                <a:latin typeface="Verdana"/>
                <a:ea typeface="Verdana"/>
                <a:cs typeface="Verdana"/>
                <a:sym typeface="Verdana"/>
              </a:rPr>
              <a:t>A nice feature of non-linear regression in an applied context is that the estimated parameters have a clear interpretation </a:t>
            </a:r>
            <a:endParaRPr>
              <a:solidFill>
                <a:schemeClr val="dk1"/>
              </a:solidFill>
              <a:highlight>
                <a:srgbClr val="FFFFFF"/>
              </a:highlight>
              <a:latin typeface="Verdana"/>
              <a:ea typeface="Verdana"/>
              <a:cs typeface="Verdana"/>
              <a:sym typeface="Verdana"/>
            </a:endParaRPr>
          </a:p>
          <a:p>
            <a:pPr marL="0" lvl="0" indent="0" algn="just" rtl="0">
              <a:spcBef>
                <a:spcPts val="1600"/>
              </a:spcBef>
              <a:spcAft>
                <a:spcPts val="1600"/>
              </a:spcAft>
              <a:buNone/>
            </a:pPr>
            <a:r>
              <a:rPr lang="en">
                <a:solidFill>
                  <a:schemeClr val="dk1"/>
                </a:solidFill>
                <a:highlight>
                  <a:srgbClr val="FFFFFF"/>
                </a:highlight>
                <a:latin typeface="Verdana"/>
                <a:ea typeface="Verdana"/>
                <a:cs typeface="Verdana"/>
                <a:sym typeface="Verdana"/>
              </a:rPr>
              <a:t>(Vmax in a </a:t>
            </a:r>
            <a:r>
              <a:rPr lang="en" u="sng">
                <a:solidFill>
                  <a:srgbClr val="205B87"/>
                </a:solidFill>
                <a:latin typeface="Verdana"/>
                <a:ea typeface="Verdana"/>
                <a:cs typeface="Verdana"/>
                <a:sym typeface="Verdana"/>
                <a:hlinkClick r:id="rId3"/>
              </a:rPr>
              <a:t>Michaelis-Menten</a:t>
            </a:r>
            <a:r>
              <a:rPr lang="en">
                <a:solidFill>
                  <a:schemeClr val="dk1"/>
                </a:solidFill>
                <a:highlight>
                  <a:srgbClr val="FFFFFF"/>
                </a:highlight>
                <a:latin typeface="Verdana"/>
                <a:ea typeface="Verdana"/>
                <a:cs typeface="Verdana"/>
                <a:sym typeface="Verdana"/>
              </a:rPr>
              <a:t> model is the maximum rate) which would be harder to get using linear models on transformed data for example.</a:t>
            </a:r>
            <a:endParaRPr>
              <a:latin typeface="Verdana"/>
              <a:ea typeface="Verdana"/>
              <a:cs typeface="Verdana"/>
              <a:sym typeface="Verdana"/>
            </a:endParaRPr>
          </a:p>
        </p:txBody>
      </p:sp>
      <p:sp>
        <p:nvSpPr>
          <p:cNvPr id="110" name="Google Shape;110;p21"/>
          <p:cNvSpPr txBox="1"/>
          <p:nvPr/>
        </p:nvSpPr>
        <p:spPr>
          <a:xfrm>
            <a:off x="311700" y="4600675"/>
            <a:ext cx="8588700" cy="3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Hertzog 2016: https://www.r-bloggers.com/first-steps-with-non-linear-regression-in-r/</a:t>
            </a:r>
            <a:endParaRPr/>
          </a:p>
        </p:txBody>
      </p:sp>
      <p:pic>
        <p:nvPicPr>
          <p:cNvPr id="111" name="Google Shape;111;p21"/>
          <p:cNvPicPr preferRelativeResize="0"/>
          <p:nvPr/>
        </p:nvPicPr>
        <p:blipFill>
          <a:blip r:embed="rId4">
            <a:alphaModFix/>
          </a:blip>
          <a:stretch>
            <a:fillRect/>
          </a:stretch>
        </p:blipFill>
        <p:spPr>
          <a:xfrm>
            <a:off x="485050" y="1579150"/>
            <a:ext cx="3182400" cy="2227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866</Words>
  <Application>Microsoft Macintosh PowerPoint</Application>
  <PresentationFormat>On-screen Show (16:9)</PresentationFormat>
  <Paragraphs>102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Georgia</vt:lpstr>
      <vt:lpstr>Palatino</vt:lpstr>
      <vt:lpstr>Verdana</vt:lpstr>
      <vt:lpstr>Simple Light</vt:lpstr>
      <vt:lpstr>Nonlinear Models and Bootstrapping</vt:lpstr>
      <vt:lpstr>Objective</vt:lpstr>
      <vt:lpstr>Estimate the response variable with good accuracy</vt:lpstr>
      <vt:lpstr> Least Square Regression</vt:lpstr>
      <vt:lpstr> Non Linear Regression</vt:lpstr>
      <vt:lpstr>Assumptions</vt:lpstr>
      <vt:lpstr>Evaluating Assumptions</vt:lpstr>
      <vt:lpstr>Evaluating Assumptions</vt:lpstr>
      <vt:lpstr>Non-Linear Regression </vt:lpstr>
      <vt:lpstr>Starting Values  </vt:lpstr>
      <vt:lpstr>Starting Values</vt:lpstr>
      <vt:lpstr> Self-Starting Functions</vt:lpstr>
      <vt:lpstr>Bootstrapping</vt:lpstr>
      <vt:lpstr>PowerPoint Presentation</vt:lpstr>
      <vt:lpstr>Michaelis-Menten Approach</vt:lpstr>
      <vt:lpstr>Arrhenius Approach</vt:lpstr>
      <vt:lpstr>Study Site: Harvard Forest</vt:lpstr>
      <vt:lpstr>Getting Started with Nonlinear Models in R</vt:lpstr>
      <vt:lpstr>Workflow</vt:lpstr>
      <vt:lpstr>Challenge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Models and Bootstrapping</dc:title>
  <cp:lastModifiedBy>Sparkle Malone</cp:lastModifiedBy>
  <cp:revision>1</cp:revision>
  <cp:lastPrinted>2019-07-14T06:32:47Z</cp:lastPrinted>
  <dcterms:modified xsi:type="dcterms:W3CDTF">2019-07-14T06:36:23Z</dcterms:modified>
</cp:coreProperties>
</file>