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2"/>
  </p:notesMasterIdLst>
  <p:sldIdLst>
    <p:sldId id="265" r:id="rId2"/>
    <p:sldId id="258" r:id="rId3"/>
    <p:sldId id="259" r:id="rId4"/>
    <p:sldId id="261" r:id="rId5"/>
    <p:sldId id="271" r:id="rId6"/>
    <p:sldId id="266" r:id="rId7"/>
    <p:sldId id="267" r:id="rId8"/>
    <p:sldId id="268" r:id="rId9"/>
    <p:sldId id="270" r:id="rId10"/>
    <p:sldId id="272" r:id="rId11"/>
  </p:sldIdLst>
  <p:sldSz cx="9906000" cy="6858000" type="A4"/>
  <p:notesSz cx="6858000" cy="9144000"/>
  <p:embeddedFontLst>
    <p:embeddedFont>
      <p:font typeface="HY헤드라인M" panose="02030600000101010101" pitchFamily="18" charset="-127"/>
      <p:regular r:id="rId13"/>
    </p:embeddedFont>
    <p:embeddedFont>
      <p:font typeface="12롯데마트드림Medium" panose="02020603020101020101" pitchFamily="18" charset="-127"/>
      <p:regular r:id="rId14"/>
    </p:embeddedFont>
    <p:embeddedFont>
      <p:font typeface="조선일보명조" panose="02030304000000000000" pitchFamily="18" charset="-127"/>
      <p:regular r:id="rId15"/>
    </p:embeddedFont>
    <p:embeddedFont>
      <p:font typeface="12롯데마트행복Medium" panose="02020603020101020101" pitchFamily="18" charset="-127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나눔고딕" panose="020D0604000000000000" pitchFamily="50" charset="-127"/>
      <p:regular r:id="rId23"/>
      <p:bold r:id="rId24"/>
    </p:embeddedFont>
    <p:embeddedFont>
      <p:font typeface="Calibri Light" panose="020F0302020204030204" pitchFamily="34" charset="0"/>
      <p:regular r:id="rId25"/>
      <p:italic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28408-08FF-490E-B98D-2F35F78DF180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2C847-CD81-46C4-B89D-3E41906E4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854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2C847-CD81-46C4-B89D-3E41906E46B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274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2C847-CD81-46C4-B89D-3E41906E46B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296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2C847-CD81-46C4-B89D-3E41906E46B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032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2C847-CD81-46C4-B89D-3E41906E46B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833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2C847-CD81-46C4-B89D-3E41906E46B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026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2C847-CD81-46C4-B89D-3E41906E46B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228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2C847-CD81-46C4-B89D-3E41906E46B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604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2C847-CD81-46C4-B89D-3E41906E46B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504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2C847-CD81-46C4-B89D-3E41906E46B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773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2C847-CD81-46C4-B89D-3E41906E46B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63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3BEC-8016-4309-B88D-BEAFB19B35E3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47D8-AE7D-49BA-9873-C7BC28A49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91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3BEC-8016-4309-B88D-BEAFB19B35E3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47D8-AE7D-49BA-9873-C7BC28A49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0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3BEC-8016-4309-B88D-BEAFB19B35E3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47D8-AE7D-49BA-9873-C7BC28A49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40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3BEC-8016-4309-B88D-BEAFB19B35E3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47D8-AE7D-49BA-9873-C7BC28A49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66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3BEC-8016-4309-B88D-BEAFB19B35E3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47D8-AE7D-49BA-9873-C7BC28A49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75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3BEC-8016-4309-B88D-BEAFB19B35E3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47D8-AE7D-49BA-9873-C7BC28A49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09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3BEC-8016-4309-B88D-BEAFB19B35E3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47D8-AE7D-49BA-9873-C7BC28A49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00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3BEC-8016-4309-B88D-BEAFB19B35E3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47D8-AE7D-49BA-9873-C7BC28A49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15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395539" y="550307"/>
            <a:ext cx="8996264" cy="187068"/>
            <a:chOff x="395537" y="655503"/>
            <a:chExt cx="8996264" cy="187068"/>
          </a:xfrm>
        </p:grpSpPr>
        <p:sp>
          <p:nvSpPr>
            <p:cNvPr id="6" name="직사각형 5"/>
            <p:cNvSpPr/>
            <p:nvPr userDrawn="1"/>
          </p:nvSpPr>
          <p:spPr>
            <a:xfrm rot="16200000" flipH="1">
              <a:off x="4930139" y="-3665546"/>
              <a:ext cx="45719" cy="8877605"/>
            </a:xfrm>
            <a:prstGeom prst="rect">
              <a:avLst/>
            </a:prstGeom>
            <a:gradFill>
              <a:gsLst>
                <a:gs pos="60000">
                  <a:srgbClr val="00B0F0"/>
                </a:gs>
                <a:gs pos="50000">
                  <a:srgbClr val="0070C0"/>
                </a:gs>
                <a:gs pos="47000">
                  <a:schemeClr val="tx2">
                    <a:lumMod val="75000"/>
                  </a:schemeClr>
                </a:gs>
                <a:gs pos="83000">
                  <a:srgbClr val="0070C0"/>
                </a:gs>
              </a:gsLst>
              <a:lin ang="54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ea typeface="나눔고딕" panose="020D0604000000000000" pitchFamily="50" charset="-127"/>
              </a:endParaRPr>
            </a:p>
          </p:txBody>
        </p:sp>
        <p:sp>
          <p:nvSpPr>
            <p:cNvPr id="7" name="직사각형 6"/>
            <p:cNvSpPr/>
            <p:nvPr userDrawn="1"/>
          </p:nvSpPr>
          <p:spPr>
            <a:xfrm>
              <a:off x="395537" y="655503"/>
              <a:ext cx="140286" cy="14028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ea typeface="나눔고딕" panose="020D0604000000000000" pitchFamily="50" charset="-127"/>
              </a:endParaRPr>
            </a:p>
          </p:txBody>
        </p:sp>
        <p:sp>
          <p:nvSpPr>
            <p:cNvPr id="8" name="직사각형 7"/>
            <p:cNvSpPr/>
            <p:nvPr userDrawn="1"/>
          </p:nvSpPr>
          <p:spPr>
            <a:xfrm>
              <a:off x="533872" y="753235"/>
              <a:ext cx="89336" cy="8933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ea typeface="나눔고딕" panose="020D0604000000000000" pitchFamily="50" charset="-127"/>
              </a:endParaRPr>
            </a:p>
          </p:txBody>
        </p:sp>
      </p:grpSp>
      <p:sp>
        <p:nvSpPr>
          <p:cNvPr id="9" name="Slide Number Placeholder 4"/>
          <p:cNvSpPr txBox="1">
            <a:spLocks/>
          </p:cNvSpPr>
          <p:nvPr userDrawn="1"/>
        </p:nvSpPr>
        <p:spPr>
          <a:xfrm>
            <a:off x="4702863" y="6463925"/>
            <a:ext cx="500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DD5088-3A0C-47B5-BB7B-BB8E5596E036}" type="slidenum">
              <a:rPr lang="ko-KR" altLang="en-US" sz="1000" b="1" smtClean="0">
                <a:solidFill>
                  <a:schemeClr val="tx1"/>
                </a:solidFill>
              </a:rPr>
              <a:pPr/>
              <a:t>‹#›</a:t>
            </a:fld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 bwMode="auto">
          <a:xfrm flipV="1">
            <a:off x="550259" y="6425770"/>
            <a:ext cx="8805483" cy="18039"/>
          </a:xfrm>
          <a:prstGeom prst="line">
            <a:avLst/>
          </a:prstGeom>
          <a:noFill/>
          <a:ln w="19050" cap="flat" cmpd="sng" algn="ctr">
            <a:solidFill>
              <a:srgbClr val="C7C9CB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 userDrawn="1"/>
        </p:nvSpPr>
        <p:spPr>
          <a:xfrm>
            <a:off x="5839066" y="6531468"/>
            <a:ext cx="3714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/>
                </a:solidFill>
              </a:rPr>
              <a:t>Copyright</a:t>
            </a:r>
            <a:r>
              <a:rPr lang="en-US" altLang="ko-KR" sz="100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© </a:t>
            </a:r>
            <a:r>
              <a:rPr lang="en-US" altLang="ko-KR" sz="1000" dirty="0">
                <a:solidFill>
                  <a:prstClr val="black"/>
                </a:solidFill>
              </a:rPr>
              <a:t>2017 Park Hyunji, </a:t>
            </a:r>
            <a:r>
              <a:rPr lang="en-US" altLang="ko-KR" sz="1000" dirty="0" err="1">
                <a:solidFill>
                  <a:prstClr val="black"/>
                </a:solidFill>
              </a:rPr>
              <a:t>Hanyang</a:t>
            </a:r>
            <a:r>
              <a:rPr lang="en-US" altLang="ko-KR" sz="1000" dirty="0">
                <a:solidFill>
                  <a:prstClr val="black"/>
                </a:solidFill>
              </a:rPr>
              <a:t> Univ. All rights reserved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63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3BEC-8016-4309-B88D-BEAFB19B35E3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47D8-AE7D-49BA-9873-C7BC28A49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77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3BEC-8016-4309-B88D-BEAFB19B35E3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47D8-AE7D-49BA-9873-C7BC28A49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74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3BEC-8016-4309-B88D-BEAFB19B35E3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547D8-AE7D-49BA-9873-C7BC28A49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96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784577" y="1531977"/>
            <a:ext cx="6336846" cy="3585785"/>
            <a:chOff x="1784577" y="1060827"/>
            <a:chExt cx="6336846" cy="3585785"/>
          </a:xfrm>
        </p:grpSpPr>
        <p:sp>
          <p:nvSpPr>
            <p:cNvPr id="4" name="직사각형 3"/>
            <p:cNvSpPr/>
            <p:nvPr/>
          </p:nvSpPr>
          <p:spPr>
            <a:xfrm>
              <a:off x="1784577" y="2608105"/>
              <a:ext cx="6336846" cy="20385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altLang="ko-KR" sz="2800" b="0" i="0">
                  <a:solidFill>
                    <a:srgbClr val="000000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02. </a:t>
              </a:r>
              <a:r>
                <a:rPr lang="ko-KR" altLang="en-US" sz="2800" b="0" i="0">
                  <a:solidFill>
                    <a:srgbClr val="000000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파이썬 프로그래밍의 기초</a:t>
              </a:r>
              <a:r>
                <a:rPr lang="en-US" altLang="ko-KR" sz="2800" b="0" i="0">
                  <a:solidFill>
                    <a:srgbClr val="000000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</a:t>
              </a:r>
              <a:r>
                <a:rPr lang="ko-KR" altLang="en-US" sz="2800" b="0" i="0">
                  <a:solidFill>
                    <a:srgbClr val="000000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자료형</a:t>
              </a:r>
              <a:r>
                <a:rPr lang="ko-KR" altLang="en-US" sz="2800" b="1">
                  <a:solidFill>
                    <a:srgbClr val="C0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＞＞</a:t>
              </a:r>
              <a:r>
                <a:rPr lang="en-US" altLang="ko-KR" sz="2800" b="1">
                  <a:solidFill>
                    <a:srgbClr val="C0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02-6. </a:t>
              </a:r>
              <a:r>
                <a:rPr lang="ko-KR" altLang="en-US" sz="2800" b="1">
                  <a:solidFill>
                    <a:srgbClr val="C0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집합 자료형</a:t>
              </a:r>
              <a:endParaRPr lang="ko-KR" altLang="en-US" sz="2800" b="1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199956" y="1060827"/>
              <a:ext cx="3967753" cy="14849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ko-KR" altLang="en-US" sz="4400" b="1" dirty="0">
                  <a:latin typeface="+mj-ea"/>
                  <a:ea typeface="+mj-ea"/>
                </a:rPr>
                <a:t>점프 투 </a:t>
              </a:r>
              <a:r>
                <a:rPr lang="ko-KR" altLang="en-US" sz="4400" b="1" dirty="0" err="1">
                  <a:latin typeface="+mj-ea"/>
                  <a:ea typeface="+mj-ea"/>
                </a:rPr>
                <a:t>파이썬</a:t>
              </a:r>
              <a:endParaRPr lang="ko-KR" altLang="en-US" sz="4400" b="1" dirty="0">
                <a:latin typeface="+mj-ea"/>
                <a:ea typeface="+mj-ea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5939B1-C1DD-411C-B88D-D8631909E4AD}"/>
              </a:ext>
            </a:extLst>
          </p:cNvPr>
          <p:cNvSpPr/>
          <p:nvPr/>
        </p:nvSpPr>
        <p:spPr>
          <a:xfrm>
            <a:off x="5989479" y="5875539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영미언어문화학과 </a:t>
            </a:r>
            <a:r>
              <a:rPr lang="en-US" altLang="ko-KR"/>
              <a:t>2014046744 </a:t>
            </a:r>
          </a:p>
          <a:p>
            <a:r>
              <a:rPr lang="ko-KR" altLang="en-US"/>
              <a:t>추화정</a:t>
            </a:r>
          </a:p>
        </p:txBody>
      </p:sp>
    </p:spTree>
    <p:extLst>
      <p:ext uri="{BB962C8B-B14F-4D97-AF65-F5344CB8AC3E}">
        <p14:creationId xmlns:p14="http://schemas.microsoft.com/office/powerpoint/2010/main" val="3629841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358982" y="1041646"/>
            <a:ext cx="4101992" cy="3130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9600" b="1">
                <a:solidFill>
                  <a:schemeClr val="accent6"/>
                </a:solidFill>
                <a:latin typeface="+mj-ea"/>
                <a:ea typeface="+mj-ea"/>
              </a:rPr>
              <a:t>Q&amp;A</a:t>
            </a:r>
            <a:endParaRPr lang="ko-KR" altLang="en-US" sz="9600" b="1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9961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22047" y="1203557"/>
            <a:ext cx="546190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0" i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1600" b="0" i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집합 자료형은 어떻게 만들까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lang="ko-KR" altLang="en-US" sz="1600" b="0" i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33424" y="2224386"/>
            <a:ext cx="881062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파이썬 </a:t>
            </a:r>
            <a:r>
              <a:rPr lang="en-US" altLang="ko-KR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2.3</a:t>
            </a:r>
            <a:r>
              <a:rPr lang="ko-KR" altLang="en-US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부터 지원되기 시작한 자료형으로</a:t>
            </a:r>
            <a:r>
              <a:rPr lang="en-US" altLang="ko-KR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집합에 관련된 것들을 쉽게 처리하기 위해 만들어진 자료형이</a:t>
            </a:r>
            <a:r>
              <a:rPr lang="ko-KR" altLang="en-US" b="0" i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바로 </a:t>
            </a:r>
            <a:r>
              <a:rPr lang="ko-KR" altLang="en-US" sz="2800">
                <a:solidFill>
                  <a:srgbClr val="C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집합 </a:t>
            </a:r>
            <a:r>
              <a:rPr lang="en-US" altLang="ko-KR" sz="2800">
                <a:solidFill>
                  <a:srgbClr val="C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(set)</a:t>
            </a:r>
            <a:r>
              <a:rPr lang="ko-KR" altLang="en-US" sz="2800">
                <a:solidFill>
                  <a:srgbClr val="C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자료형</a:t>
            </a:r>
            <a:r>
              <a:rPr lang="ko-KR" altLang="en-US" b="0" i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6661" y="296386"/>
            <a:ext cx="12015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집합 자료형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7B8C277-EA57-4381-ADFA-79AE0E8CFC55}"/>
              </a:ext>
            </a:extLst>
          </p:cNvPr>
          <p:cNvSpPr/>
          <p:nvPr/>
        </p:nvSpPr>
        <p:spPr>
          <a:xfrm>
            <a:off x="873814" y="3429000"/>
            <a:ext cx="3886200" cy="2247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&gt;&gt;&gt;</a:t>
            </a:r>
            <a:r>
              <a:rPr lang="en-US" altLang="ko-KR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s1 = set([</a:t>
            </a:r>
            <a:r>
              <a:rPr lang="en-US" altLang="ko-KR">
                <a:solidFill>
                  <a:schemeClr val="accent6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</a:t>
            </a:r>
            <a:r>
              <a:rPr lang="en-US" altLang="ko-KR">
                <a:solidFill>
                  <a:schemeClr val="accent6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</a:t>
            </a:r>
            <a:r>
              <a:rPr lang="en-US" altLang="ko-KR">
                <a:solidFill>
                  <a:schemeClr val="accent6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</a:t>
            </a:r>
            <a:r>
              <a:rPr lang="en-US" altLang="ko-KR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])</a:t>
            </a:r>
          </a:p>
          <a:p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&gt;&gt;&gt;</a:t>
            </a:r>
            <a:r>
              <a:rPr lang="en-US" altLang="ko-KR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s1</a:t>
            </a:r>
          </a:p>
          <a:p>
            <a:r>
              <a:rPr lang="en-US" altLang="ko-KR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{</a:t>
            </a:r>
            <a:r>
              <a:rPr lang="en-US" altLang="ko-KR">
                <a:solidFill>
                  <a:schemeClr val="accent6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en-US" altLang="ko-KR">
                <a:solidFill>
                  <a:schemeClr val="accent6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en-US" altLang="ko-KR">
                <a:solidFill>
                  <a:schemeClr val="accent6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</a:t>
            </a:r>
            <a:r>
              <a:rPr lang="en-US" altLang="ko-KR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}</a:t>
            </a:r>
          </a:p>
          <a:p>
            <a:endParaRPr lang="en-US" altLang="ko-KR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&gt;&gt;&gt;</a:t>
            </a:r>
            <a:r>
              <a:rPr lang="en-US" altLang="ko-KR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s2 = set(</a:t>
            </a:r>
            <a:r>
              <a:rPr lang="en-US" altLang="ko-KR">
                <a:solidFill>
                  <a:srgbClr val="C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"Hello"</a:t>
            </a:r>
            <a:r>
              <a:rPr lang="en-US" altLang="ko-KR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  <a:p>
            <a:r>
              <a:rPr lang="en-US" altLang="ko-KR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&gt;&gt;&gt; s2</a:t>
            </a:r>
          </a:p>
          <a:p>
            <a:r>
              <a:rPr lang="en-US" altLang="ko-KR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{</a:t>
            </a:r>
            <a:r>
              <a:rPr lang="en-US" altLang="ko-KR">
                <a:solidFill>
                  <a:srgbClr val="C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'e'</a:t>
            </a:r>
            <a:r>
              <a:rPr lang="en-US" altLang="ko-KR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en-US" altLang="ko-KR">
                <a:solidFill>
                  <a:srgbClr val="C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'l'</a:t>
            </a:r>
            <a:r>
              <a:rPr lang="en-US" altLang="ko-KR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en-US" altLang="ko-KR">
                <a:solidFill>
                  <a:srgbClr val="C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'o'</a:t>
            </a:r>
            <a:r>
              <a:rPr lang="en-US" altLang="ko-KR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en-US" altLang="ko-KR">
                <a:solidFill>
                  <a:srgbClr val="C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'H'</a:t>
            </a:r>
            <a:r>
              <a:rPr lang="en-US" altLang="ko-KR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}</a:t>
            </a:r>
            <a:endParaRPr lang="ko-KR" altLang="en-US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C485CE-0351-48ED-9198-7F0D64145073}"/>
              </a:ext>
            </a:extLst>
          </p:cNvPr>
          <p:cNvSpPr/>
          <p:nvPr/>
        </p:nvSpPr>
        <p:spPr>
          <a:xfrm>
            <a:off x="5138736" y="3657915"/>
            <a:ext cx="3336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set </a:t>
            </a:r>
            <a:r>
              <a:rPr lang="ko-KR" altLang="en-US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키워드를 이용해 만들 수 있다</a:t>
            </a:r>
            <a:r>
              <a:rPr lang="en-US" altLang="ko-KR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608C5E-0858-4504-AD74-4E648989FCBB}"/>
              </a:ext>
            </a:extLst>
          </p:cNvPr>
          <p:cNvSpPr/>
          <p:nvPr/>
        </p:nvSpPr>
        <p:spPr>
          <a:xfrm>
            <a:off x="4760014" y="4676104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set()</a:t>
            </a:r>
            <a:r>
              <a:rPr lang="ko-KR" altLang="en-US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의 괄호 안에 리스트를 입력하여 만들거나 아래와 같이 문자열을 입력하여 만들 수도 있다</a:t>
            </a:r>
            <a:r>
              <a:rPr lang="en-US" altLang="ko-KR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C28ED7-9A1D-4951-AD51-6709852A7830}"/>
              </a:ext>
            </a:extLst>
          </p:cNvPr>
          <p:cNvSpPr/>
          <p:nvPr/>
        </p:nvSpPr>
        <p:spPr>
          <a:xfrm>
            <a:off x="873813" y="5784633"/>
            <a:ext cx="8468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순서가 뒤죽박죽인 이유</a:t>
            </a:r>
            <a:r>
              <a:rPr lang="en-US" altLang="ko-KR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?</a:t>
            </a:r>
            <a:r>
              <a:rPr lang="ko-KR" altLang="en-US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Set</a:t>
            </a:r>
            <a:r>
              <a:rPr lang="ko-KR" altLang="en-US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은</a:t>
            </a:r>
            <a:r>
              <a:rPr lang="en-US" altLang="ko-KR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중복을 허용하지 않고</a:t>
            </a:r>
            <a:r>
              <a:rPr lang="en-US" altLang="ko-KR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순서가 없다</a:t>
            </a:r>
            <a:r>
              <a:rPr lang="en-US" altLang="ko-KR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(Unordered).</a:t>
            </a:r>
            <a:endParaRPr lang="en-US" altLang="ko-KR"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A84BB00-FB48-4F4B-A9C2-76897064B251}"/>
              </a:ext>
            </a:extLst>
          </p:cNvPr>
          <p:cNvSpPr/>
          <p:nvPr/>
        </p:nvSpPr>
        <p:spPr>
          <a:xfrm>
            <a:off x="622852" y="5168348"/>
            <a:ext cx="2040835" cy="50855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060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2550806" y="1922393"/>
            <a:ext cx="247651" cy="408215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0677D2-2AF7-4270-B94A-3918D7D0E7EA}"/>
              </a:ext>
            </a:extLst>
          </p:cNvPr>
          <p:cNvSpPr/>
          <p:nvPr/>
        </p:nvSpPr>
        <p:spPr>
          <a:xfrm>
            <a:off x="496661" y="296386"/>
            <a:ext cx="12015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집합 자료형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4A54A24-859C-4AB5-8391-25BE61064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88" y="1644097"/>
            <a:ext cx="3222172" cy="354438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BD1F7AF-7DE1-4A53-BD72-7F85D4E493D0}"/>
              </a:ext>
            </a:extLst>
          </p:cNvPr>
          <p:cNvSpPr/>
          <p:nvPr/>
        </p:nvSpPr>
        <p:spPr>
          <a:xfrm>
            <a:off x="4199281" y="1986427"/>
            <a:ext cx="536878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리스트나 튜플은 순서가 있기</a:t>
            </a:r>
            <a:r>
              <a:rPr lang="en-US" altLang="ko-KR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(ordered) </a:t>
            </a:r>
            <a:r>
              <a:rPr lang="ko-KR" altLang="en-US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때문에 인덱싱을 통해 자료형의 값을 얻을 수 있지만 </a:t>
            </a:r>
            <a:r>
              <a:rPr lang="en-US" altLang="ko-KR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set </a:t>
            </a:r>
            <a:r>
              <a:rPr lang="ko-KR" altLang="en-US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자료형은 순서가 없기</a:t>
            </a:r>
            <a:r>
              <a:rPr lang="en-US" altLang="ko-KR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(unordered) </a:t>
            </a:r>
            <a:r>
              <a:rPr lang="ko-KR" altLang="en-US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때문에 인덱싱으로 값을 얻을 수 없다</a:t>
            </a:r>
            <a:r>
              <a:rPr lang="en-US" altLang="ko-KR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 </a:t>
            </a:r>
          </a:p>
          <a:p>
            <a:endParaRPr lang="en-US" altLang="ko-KR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만약 </a:t>
            </a:r>
            <a:r>
              <a:rPr lang="en-US" altLang="ko-KR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set </a:t>
            </a:r>
            <a:r>
              <a:rPr lang="ko-KR" altLang="en-US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자료형에 저장된 값을 인덱싱으로 접근하려면 다음과 같이 리스트나 튜플로 변환한 후 해야 한다</a:t>
            </a:r>
            <a:r>
              <a:rPr lang="en-US" altLang="ko-KR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  <a:p>
            <a:endParaRPr lang="en-US" altLang="ko-KR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>
                <a:solidFill>
                  <a:srgbClr val="C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(※ </a:t>
            </a:r>
            <a:r>
              <a:rPr lang="ko-KR" altLang="en-US">
                <a:solidFill>
                  <a:srgbClr val="C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중복을 허용하지 않는 </a:t>
            </a:r>
            <a:r>
              <a:rPr lang="en-US" altLang="ko-KR">
                <a:solidFill>
                  <a:srgbClr val="C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set</a:t>
            </a:r>
            <a:r>
              <a:rPr lang="ko-KR" altLang="en-US">
                <a:solidFill>
                  <a:srgbClr val="C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의 특징은 자료형의 중복을 제거하기 위한 필터 역할로 종종 사용되기도 한다</a:t>
            </a:r>
            <a:r>
              <a:rPr lang="en-US" altLang="ko-KR">
                <a:solidFill>
                  <a:srgbClr val="C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.)</a:t>
            </a:r>
            <a:endParaRPr lang="en-US" altLang="ko-KR">
              <a:solidFill>
                <a:srgbClr val="C00000"/>
              </a:solidFill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8611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18D7120-A1DD-4D79-95A0-20288F8B1573}"/>
              </a:ext>
            </a:extLst>
          </p:cNvPr>
          <p:cNvSpPr/>
          <p:nvPr/>
        </p:nvSpPr>
        <p:spPr>
          <a:xfrm>
            <a:off x="496661" y="296386"/>
            <a:ext cx="12015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집합 자료형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8F81B51-ACD1-4258-A771-426A478D5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927" y="1917563"/>
            <a:ext cx="1999577" cy="10814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C95B98B-E4DF-4408-83B7-BE7F772D6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850" y="2114799"/>
            <a:ext cx="3165321" cy="8841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541D86E-5869-47CE-A053-4E8DDD6CC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416" y="3363142"/>
            <a:ext cx="3929920" cy="10147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7D8F901-7CDB-4BB9-B53E-08AF70D468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4266" y="3387431"/>
            <a:ext cx="4137131" cy="101476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9474DFF-61FD-42B3-8462-7CF93FFC31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5077" y="4768213"/>
            <a:ext cx="2264051" cy="13614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88E0181-40CB-437A-B6B4-6B3B3196D0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6286" y="4869296"/>
            <a:ext cx="2663687" cy="11593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0D4CCC6-D8EE-4524-8599-6502E12FDD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42026" y="883961"/>
            <a:ext cx="4275897" cy="92123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3A42A58-CF30-4E4F-85FD-3DCEC4B26E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42025" y="883961"/>
            <a:ext cx="4275897" cy="92123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590915-EA77-4B49-B648-105D020A539F}"/>
              </a:ext>
            </a:extLst>
          </p:cNvPr>
          <p:cNvSpPr/>
          <p:nvPr/>
        </p:nvSpPr>
        <p:spPr>
          <a:xfrm>
            <a:off x="1626830" y="2258210"/>
            <a:ext cx="877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교집합</a:t>
            </a:r>
            <a:endParaRPr lang="ko-KR" altLang="en-US" sz="2000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A3025F-BAB5-4CE7-AD0D-F4865397AE3D}"/>
              </a:ext>
            </a:extLst>
          </p:cNvPr>
          <p:cNvSpPr/>
          <p:nvPr/>
        </p:nvSpPr>
        <p:spPr>
          <a:xfrm>
            <a:off x="220253" y="3670471"/>
            <a:ext cx="877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합집합</a:t>
            </a:r>
            <a:endParaRPr lang="ko-KR" altLang="en-US" sz="2000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623CD9D-87E5-4EDA-B30A-5375F044AF1F}"/>
              </a:ext>
            </a:extLst>
          </p:cNvPr>
          <p:cNvSpPr/>
          <p:nvPr/>
        </p:nvSpPr>
        <p:spPr>
          <a:xfrm>
            <a:off x="574246" y="5248903"/>
            <a:ext cx="877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차집합</a:t>
            </a:r>
            <a:endParaRPr lang="ko-KR" altLang="en-US" sz="2000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772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15836" y="4811485"/>
            <a:ext cx="1023257" cy="283029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8D7120-A1DD-4D79-95A0-20288F8B1573}"/>
              </a:ext>
            </a:extLst>
          </p:cNvPr>
          <p:cNvSpPr/>
          <p:nvPr/>
        </p:nvSpPr>
        <p:spPr>
          <a:xfrm>
            <a:off x="496661" y="296386"/>
            <a:ext cx="12015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집합 자료형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9EBC11-8FDA-4F70-A118-A32BFA423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464" y="1071552"/>
            <a:ext cx="2361401" cy="11226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604E1BE-FC12-4FDD-A8B9-63A9F4AAA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7590" y="2709210"/>
            <a:ext cx="2279996" cy="103004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DAD8A3D-9C5B-4F35-8187-59A78B374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5836" y="4358029"/>
            <a:ext cx="3793809" cy="118994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4694E0-2F55-4412-BAB7-20C0B85DE3FC}"/>
              </a:ext>
            </a:extLst>
          </p:cNvPr>
          <p:cNvSpPr/>
          <p:nvPr/>
        </p:nvSpPr>
        <p:spPr>
          <a:xfrm>
            <a:off x="4718688" y="1586576"/>
            <a:ext cx="24865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값 </a:t>
            </a:r>
            <a:r>
              <a:rPr lang="en-US" altLang="ko-KR" sz="2000" b="1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1</a:t>
            </a:r>
            <a:r>
              <a:rPr lang="ko-KR" altLang="en-US" sz="2000" b="1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개 추가하기</a:t>
            </a:r>
            <a:r>
              <a:rPr lang="en-US" altLang="ko-KR" sz="2000" b="1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(add)</a:t>
            </a:r>
            <a:endParaRPr lang="ko-KR" altLang="en-US" sz="2000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3E02AE-AE5C-4B04-A24F-78339FB08B4A}"/>
              </a:ext>
            </a:extLst>
          </p:cNvPr>
          <p:cNvSpPr/>
          <p:nvPr/>
        </p:nvSpPr>
        <p:spPr>
          <a:xfrm>
            <a:off x="4998989" y="3082145"/>
            <a:ext cx="32630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값 여러 개 추가하기</a:t>
            </a:r>
            <a:r>
              <a:rPr lang="en-US" altLang="ko-KR" sz="2000" b="1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(update)</a:t>
            </a:r>
            <a:endParaRPr lang="ko-KR" altLang="en-US" sz="2000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6892587-FED7-4E5A-8783-822B2D223628}"/>
              </a:ext>
            </a:extLst>
          </p:cNvPr>
          <p:cNvSpPr/>
          <p:nvPr/>
        </p:nvSpPr>
        <p:spPr>
          <a:xfrm>
            <a:off x="6055535" y="4577714"/>
            <a:ext cx="30091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특정 값 제거하기</a:t>
            </a:r>
            <a:r>
              <a:rPr lang="en-US" altLang="ko-KR" sz="2000" b="1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(remove)</a:t>
            </a:r>
            <a:endParaRPr lang="ko-KR" altLang="en-US" sz="2000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621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784577" y="1531977"/>
            <a:ext cx="6336846" cy="3794047"/>
            <a:chOff x="1784577" y="1060827"/>
            <a:chExt cx="6336846" cy="3794047"/>
          </a:xfrm>
        </p:grpSpPr>
        <p:sp>
          <p:nvSpPr>
            <p:cNvPr id="4" name="직사각형 3"/>
            <p:cNvSpPr/>
            <p:nvPr/>
          </p:nvSpPr>
          <p:spPr>
            <a:xfrm>
              <a:off x="1784577" y="2608105"/>
              <a:ext cx="6336846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altLang="ko-KR" sz="2800" b="0" i="0">
                  <a:solidFill>
                    <a:srgbClr val="000000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02. </a:t>
              </a:r>
              <a:r>
                <a:rPr lang="ko-KR" altLang="en-US" sz="2800" b="0" i="0">
                  <a:solidFill>
                    <a:srgbClr val="000000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파이썬 프로그래밍의 기초</a:t>
              </a:r>
              <a:r>
                <a:rPr lang="en-US" altLang="ko-KR" sz="2800" b="0" i="0">
                  <a:solidFill>
                    <a:srgbClr val="000000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</a:t>
              </a:r>
              <a:r>
                <a:rPr lang="ko-KR" altLang="en-US" sz="2800" b="0" i="0">
                  <a:solidFill>
                    <a:srgbClr val="000000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자료형</a:t>
              </a:r>
              <a:r>
                <a:rPr lang="ko-KR" altLang="en-US" sz="2800" b="1">
                  <a:solidFill>
                    <a:srgbClr val="C0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＞＞</a:t>
              </a:r>
              <a:r>
                <a:rPr lang="en-US" altLang="ko-KR" sz="2800" b="1">
                  <a:solidFill>
                    <a:srgbClr val="C0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02-7. </a:t>
              </a:r>
              <a:r>
                <a:rPr lang="ko-KR" altLang="en-US" sz="2800" b="1">
                  <a:solidFill>
                    <a:srgbClr val="C0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자료형의 참과 거짓</a:t>
              </a:r>
              <a:endParaRPr lang="ko-KR" altLang="en-US" sz="2800" b="1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199956" y="1060827"/>
              <a:ext cx="3967753" cy="14849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ko-KR" altLang="en-US" sz="4400" b="1" dirty="0">
                  <a:latin typeface="+mj-ea"/>
                  <a:ea typeface="+mj-ea"/>
                </a:rPr>
                <a:t>점프 투 </a:t>
              </a:r>
              <a:r>
                <a:rPr lang="ko-KR" altLang="en-US" sz="4400" b="1" dirty="0" err="1">
                  <a:latin typeface="+mj-ea"/>
                  <a:ea typeface="+mj-ea"/>
                </a:rPr>
                <a:t>파이썬</a:t>
              </a:r>
              <a:endParaRPr lang="ko-KR" altLang="en-US" sz="4400" b="1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421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22047" y="1203557"/>
            <a:ext cx="546190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600"/>
              <a:t>자료형에 참과 거짓이 있다</a:t>
            </a:r>
            <a:r>
              <a:rPr lang="en-US" altLang="ko-KR" sz="1600"/>
              <a:t>? 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97287" y="2904619"/>
            <a:ext cx="39358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문자열</a:t>
            </a:r>
            <a:r>
              <a:rPr lang="en-US" altLang="ko-KR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리스트</a:t>
            </a:r>
            <a:r>
              <a:rPr lang="en-US" altLang="ko-KR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튜플</a:t>
            </a:r>
            <a:r>
              <a:rPr lang="en-US" altLang="ko-KR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딕셔너리 등의 값이 비어 있으면</a:t>
            </a:r>
            <a:endParaRPr lang="en-US" altLang="ko-KR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en-US" altLang="ko-KR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(" ", [ ], ( ), { }) </a:t>
            </a:r>
            <a:r>
              <a:rPr lang="ko-KR" altLang="en-US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거짓이 된다</a:t>
            </a:r>
            <a:r>
              <a:rPr lang="en-US" altLang="ko-KR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 </a:t>
            </a:r>
          </a:p>
          <a:p>
            <a:pPr algn="ctr"/>
            <a:endParaRPr lang="en-US" altLang="ko-KR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ko-KR" altLang="en-US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당연히 비어있지 않으면 참이 된다</a:t>
            </a:r>
            <a:r>
              <a:rPr lang="en-US" altLang="ko-KR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 </a:t>
            </a:r>
          </a:p>
          <a:p>
            <a:pPr algn="ctr"/>
            <a:r>
              <a:rPr lang="ko-KR" altLang="en-US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숫자에서는 그 값이 </a:t>
            </a:r>
            <a:r>
              <a:rPr lang="en-US" altLang="ko-KR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0</a:t>
            </a:r>
            <a:r>
              <a:rPr lang="ko-KR" altLang="en-US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일 때 거짓이 된다</a:t>
            </a:r>
            <a:r>
              <a:rPr lang="en-US" altLang="ko-KR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 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6661" y="296386"/>
            <a:ext cx="24718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자료형의 참과 거짓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53729C2-3C18-442C-991D-61F3E60E6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341" y="2014894"/>
            <a:ext cx="18383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0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8A5E3A4-AB0B-4F7E-9136-8B6638F6B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121" y="1261686"/>
            <a:ext cx="2305185" cy="201859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0960942-F628-4217-B132-926B0E6D9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172" y="4038238"/>
            <a:ext cx="2043082" cy="69894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47FAA6F-AE75-42A5-8AC5-65A1677B6ACC}"/>
              </a:ext>
            </a:extLst>
          </p:cNvPr>
          <p:cNvSpPr/>
          <p:nvPr/>
        </p:nvSpPr>
        <p:spPr>
          <a:xfrm>
            <a:off x="3878526" y="1374694"/>
            <a:ext cx="4958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먼저 </a:t>
            </a:r>
            <a:r>
              <a:rPr lang="en-US" altLang="ko-KR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 = [1, 2, 3, 4]</a:t>
            </a:r>
            <a:r>
              <a:rPr lang="ko-KR" altLang="en-US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라는 리스트를 하나 만들었다</a:t>
            </a:r>
            <a:r>
              <a:rPr lang="en-US" altLang="ko-KR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3A2E75-E6FE-4E07-8CB9-0EE29B9C2A8F}"/>
              </a:ext>
            </a:extLst>
          </p:cNvPr>
          <p:cNvSpPr/>
          <p:nvPr/>
        </p:nvSpPr>
        <p:spPr>
          <a:xfrm>
            <a:off x="862582" y="4848814"/>
            <a:ext cx="4825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조건문이 참인 동안 조건문 안에 있는 문장을 반복해서 수행한다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F82B3A-2A5E-4BA3-B493-0C1FC5AB51C8}"/>
              </a:ext>
            </a:extLst>
          </p:cNvPr>
          <p:cNvSpPr/>
          <p:nvPr/>
        </p:nvSpPr>
        <p:spPr>
          <a:xfrm>
            <a:off x="3878525" y="2019898"/>
            <a:ext cx="53184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</a:t>
            </a:r>
            <a:r>
              <a:rPr lang="ko-KR" altLang="en-US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가 참인 경우에 </a:t>
            </a:r>
            <a:r>
              <a:rPr lang="en-US" altLang="ko-KR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a.pop()</a:t>
            </a:r>
            <a:r>
              <a:rPr lang="ko-KR" altLang="en-US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을 계속 실행하라는 의미이다</a:t>
            </a:r>
            <a:r>
              <a:rPr lang="en-US" altLang="ko-KR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 a.pop()</a:t>
            </a:r>
            <a:r>
              <a:rPr lang="ko-KR" altLang="en-US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이라는 함수는 리스트 </a:t>
            </a:r>
            <a:r>
              <a:rPr lang="en-US" altLang="ko-KR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</a:t>
            </a:r>
            <a:r>
              <a:rPr lang="ko-KR" altLang="en-US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의 마지막 요소를 끄집어내는 함수이므로 </a:t>
            </a:r>
            <a:r>
              <a:rPr lang="en-US" altLang="ko-KR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</a:t>
            </a:r>
            <a:r>
              <a:rPr lang="ko-KR" altLang="en-US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가 참인 동안</a:t>
            </a:r>
            <a:r>
              <a:rPr lang="en-US" altLang="ko-KR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리스트 내에 요소가 존재하는 한</a:t>
            </a:r>
            <a:r>
              <a:rPr lang="en-US" altLang="ko-KR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 </a:t>
            </a:r>
            <a:r>
              <a:rPr lang="ko-KR" altLang="en-US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마지막 요소를 계속해서 끄집어낼 것이다</a:t>
            </a:r>
            <a:r>
              <a:rPr lang="en-US" altLang="ko-KR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 </a:t>
            </a:r>
            <a:r>
              <a:rPr lang="ko-KR" altLang="en-US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결국 더 이상 끄집어낼 것이 없으면 </a:t>
            </a:r>
            <a:r>
              <a:rPr lang="en-US" altLang="ko-KR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</a:t>
            </a:r>
            <a:r>
              <a:rPr lang="ko-KR" altLang="en-US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가 빈 리스트</a:t>
            </a:r>
            <a:r>
              <a:rPr lang="en-US" altLang="ko-KR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([ ])</a:t>
            </a:r>
            <a:r>
              <a:rPr lang="ko-KR" altLang="en-US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가 되어 거짓이 된다</a:t>
            </a:r>
            <a:r>
              <a:rPr lang="en-US" altLang="ko-KR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 </a:t>
            </a:r>
          </a:p>
          <a:p>
            <a:endParaRPr lang="en-US" altLang="ko-KR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따라서 </a:t>
            </a:r>
            <a:r>
              <a:rPr lang="en-US" altLang="ko-KR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while</a:t>
            </a:r>
            <a:r>
              <a:rPr lang="ko-KR" altLang="en-US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문에서 조건이 거짓이 되므로 중지된다</a:t>
            </a:r>
            <a:r>
              <a:rPr lang="en-US" altLang="ko-KR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 </a:t>
            </a:r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4B71640-126B-41C2-A14C-37D5FD990D30}"/>
              </a:ext>
            </a:extLst>
          </p:cNvPr>
          <p:cNvSpPr/>
          <p:nvPr/>
        </p:nvSpPr>
        <p:spPr>
          <a:xfrm>
            <a:off x="496661" y="296386"/>
            <a:ext cx="24718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자료형의 참과 거짓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A427F6-D2D8-450E-9F21-29D1D46AABCB}"/>
              </a:ext>
            </a:extLst>
          </p:cNvPr>
          <p:cNvSpPr/>
          <p:nvPr/>
        </p:nvSpPr>
        <p:spPr>
          <a:xfrm>
            <a:off x="4651513" y="5896756"/>
            <a:ext cx="5375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C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파이썬 프로그래밍에서 매우 자주 이용하는 기법</a:t>
            </a:r>
          </a:p>
        </p:txBody>
      </p:sp>
    </p:spTree>
    <p:extLst>
      <p:ext uri="{BB962C8B-B14F-4D97-AF65-F5344CB8AC3E}">
        <p14:creationId xmlns:p14="http://schemas.microsoft.com/office/powerpoint/2010/main" val="437523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9B59AF9F-E41F-46B9-B399-D8F80A299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123" y="1162515"/>
            <a:ext cx="2633582" cy="193233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86E715D-CD09-460A-8704-8BFB5962C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205" y="3622422"/>
            <a:ext cx="2869418" cy="180928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C1EE48-5E4D-48DF-8AFE-8E028043AE56}"/>
              </a:ext>
            </a:extLst>
          </p:cNvPr>
          <p:cNvSpPr/>
          <p:nvPr/>
        </p:nvSpPr>
        <p:spPr>
          <a:xfrm>
            <a:off x="496661" y="296386"/>
            <a:ext cx="24718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자료형의 참과 거짓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53A15-3249-4643-A002-A3297A28CB90}"/>
              </a:ext>
            </a:extLst>
          </p:cNvPr>
          <p:cNvSpPr/>
          <p:nvPr/>
        </p:nvSpPr>
        <p:spPr>
          <a:xfrm>
            <a:off x="4212534" y="1667016"/>
            <a:ext cx="52627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[ ]</a:t>
            </a:r>
            <a:r>
              <a:rPr lang="ko-KR" altLang="en-US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는 앞의 표에서 볼 수 있듯이 비어 있는 리스트이므로 거짓이다</a:t>
            </a:r>
            <a:r>
              <a:rPr lang="en-US" altLang="ko-KR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 </a:t>
            </a:r>
            <a:r>
              <a:rPr lang="ko-KR" altLang="en-US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따라서 </a:t>
            </a:r>
            <a:r>
              <a:rPr lang="en-US" altLang="ko-KR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False</a:t>
            </a:r>
            <a:r>
              <a:rPr lang="ko-KR" altLang="en-US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란 문자열이 출력된다</a:t>
            </a:r>
            <a:r>
              <a:rPr lang="en-US" altLang="ko-KR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32F36A-B18B-4734-A966-DB649DB02552}"/>
              </a:ext>
            </a:extLst>
          </p:cNvPr>
          <p:cNvSpPr/>
          <p:nvPr/>
        </p:nvSpPr>
        <p:spPr>
          <a:xfrm>
            <a:off x="3947489" y="3775718"/>
            <a:ext cx="5527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만약 </a:t>
            </a:r>
            <a:r>
              <a:rPr lang="en-US" altLang="ko-KR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[1, 2, 3]</a:t>
            </a:r>
            <a:r>
              <a:rPr lang="ko-KR" altLang="en-US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 참이면 </a:t>
            </a:r>
            <a:r>
              <a:rPr lang="en-US" altLang="ko-KR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"True"</a:t>
            </a:r>
            <a:r>
              <a:rPr lang="ko-KR" altLang="en-US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라는 문자열을 출력하고 그렇지 않으면 </a:t>
            </a:r>
            <a:r>
              <a:rPr lang="en-US" altLang="ko-KR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"False"</a:t>
            </a:r>
            <a:r>
              <a:rPr lang="ko-KR" altLang="en-US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라는 문자열을 출력하라</a:t>
            </a:r>
            <a:r>
              <a:rPr lang="en-US" altLang="ko-KR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AC2B36B-EE2D-4E79-8D84-7AD06C36BE31}"/>
              </a:ext>
            </a:extLst>
          </p:cNvPr>
          <p:cNvSpPr/>
          <p:nvPr/>
        </p:nvSpPr>
        <p:spPr>
          <a:xfrm>
            <a:off x="1470989" y="5561254"/>
            <a:ext cx="7103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위 코드의 </a:t>
            </a:r>
            <a:r>
              <a:rPr lang="en-US" altLang="ko-KR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[1, 2, 3]</a:t>
            </a:r>
            <a:r>
              <a:rPr lang="ko-KR" altLang="en-US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은 요소값이 있는 리스트이기 때문에 참이다</a:t>
            </a:r>
            <a:r>
              <a:rPr lang="en-US" altLang="ko-KR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 </a:t>
            </a:r>
          </a:p>
          <a:p>
            <a:r>
              <a:rPr lang="ko-KR" altLang="en-US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따라서 </a:t>
            </a:r>
            <a:r>
              <a:rPr lang="en-US" altLang="ko-KR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True</a:t>
            </a:r>
            <a:r>
              <a:rPr lang="ko-KR" altLang="en-US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를 출력한다</a:t>
            </a:r>
            <a:r>
              <a:rPr lang="en-US" altLang="ko-KR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6446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457</Words>
  <Application>Microsoft Office PowerPoint</Application>
  <PresentationFormat>A4 용지(210x297mm)</PresentationFormat>
  <Paragraphs>63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HY헤드라인M</vt:lpstr>
      <vt:lpstr>12롯데마트드림Medium</vt:lpstr>
      <vt:lpstr>조선일보명조</vt:lpstr>
      <vt:lpstr>12롯데마트행복Medium</vt:lpstr>
      <vt:lpstr>Arial</vt:lpstr>
      <vt:lpstr>Calibri</vt:lpstr>
      <vt:lpstr>맑은 고딕</vt:lpstr>
      <vt:lpstr>나눔고딕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Hyunji Park</dc:creator>
  <cp:lastModifiedBy>추화정</cp:lastModifiedBy>
  <cp:revision>36</cp:revision>
  <dcterms:created xsi:type="dcterms:W3CDTF">2017-07-24T05:06:24Z</dcterms:created>
  <dcterms:modified xsi:type="dcterms:W3CDTF">2017-09-20T05:23:33Z</dcterms:modified>
</cp:coreProperties>
</file>