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8"/>
  </p:notesMasterIdLst>
  <p:sldIdLst>
    <p:sldId id="256" r:id="rId2"/>
    <p:sldId id="257" r:id="rId3"/>
    <p:sldId id="298" r:id="rId4"/>
    <p:sldId id="258" r:id="rId5"/>
    <p:sldId id="259" r:id="rId6"/>
    <p:sldId id="300" r:id="rId7"/>
    <p:sldId id="262" r:id="rId8"/>
    <p:sldId id="260" r:id="rId9"/>
    <p:sldId id="294" r:id="rId10"/>
    <p:sldId id="301" r:id="rId11"/>
    <p:sldId id="263" r:id="rId12"/>
    <p:sldId id="302" r:id="rId13"/>
    <p:sldId id="303" r:id="rId14"/>
    <p:sldId id="261" r:id="rId15"/>
    <p:sldId id="304" r:id="rId16"/>
    <p:sldId id="274" r:id="rId17"/>
  </p:sldIdLst>
  <p:sldSz cx="9144000" cy="5143500" type="screen16x9"/>
  <p:notesSz cx="6858000" cy="9144000"/>
  <p:embeddedFontLst>
    <p:embeddedFont>
      <p:font typeface="한컴 고딕" panose="02000500000000000000" pitchFamily="2" charset="-127"/>
      <p:regular r:id="rId19"/>
      <p:bold r:id="rId20"/>
    </p:embeddedFont>
    <p:embeddedFont>
      <p:font typeface="함초롬돋움" panose="020B0604000101010101" pitchFamily="50" charset="-127"/>
      <p:regular r:id="rId21"/>
      <p:bold r:id="rId22"/>
    </p:embeddedFont>
    <p:embeddedFont>
      <p:font typeface="Bree Serif" panose="020B0600000101010101" charset="0"/>
      <p:regular r:id="rId23"/>
    </p:embeddedFont>
    <p:embeddedFont>
      <p:font typeface="Didact Gothic" panose="020B0600000101010101" charset="0"/>
      <p:regular r:id="rId24"/>
    </p:embeddedFont>
    <p:embeddedFont>
      <p:font typeface="Roboto Black" panose="02000000000000000000" pitchFamily="2" charset="0"/>
      <p:bold r:id="rId25"/>
      <p:boldItalic r:id="rId26"/>
    </p:embeddedFont>
    <p:embeddedFont>
      <p:font typeface="Roboto Light" panose="02000000000000000000" pitchFamily="2" charset="0"/>
      <p:regular r:id="rId27"/>
      <p:bold r:id="rId28"/>
      <p:italic r:id="rId29"/>
      <p:boldItalic r:id="rId30"/>
    </p:embeddedFont>
    <p:embeddedFont>
      <p:font typeface="Roboto Mono Thin" panose="020B0600000101010101" charset="0"/>
      <p:regular r:id="rId31"/>
      <p:bold r:id="rId32"/>
      <p:italic r:id="rId33"/>
      <p:boldItalic r:id="rId34"/>
    </p:embeddedFont>
    <p:embeddedFont>
      <p:font typeface="Roboto Thin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FF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AF7AAE-61EF-4772-8F0D-08FC72BD83FA}">
  <a:tblStyle styleId="{0BAF7AAE-61EF-4772-8F0D-08FC72BD83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911" autoAdjust="0"/>
  </p:normalViewPr>
  <p:slideViewPr>
    <p:cSldViewPr snapToGrid="0">
      <p:cViewPr varScale="1">
        <p:scale>
          <a:sx n="114" d="100"/>
          <a:sy n="114" d="100"/>
        </p:scale>
        <p:origin x="15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presProps" Target="presProp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안녕하십니까</a:t>
            </a:r>
            <a:r>
              <a:rPr lang="en-US" altLang="ko-KR" dirty="0"/>
              <a:t>, </a:t>
            </a:r>
            <a:r>
              <a:rPr lang="ko-KR" altLang="en-US" dirty="0"/>
              <a:t>저는 </a:t>
            </a:r>
            <a:r>
              <a:rPr lang="en-US" altLang="ko-KR" dirty="0"/>
              <a:t>8</a:t>
            </a:r>
            <a:r>
              <a:rPr lang="ko-KR" altLang="en-US" dirty="0"/>
              <a:t>조의 발표를 맡은 이병준 이라고 합니다</a:t>
            </a:r>
            <a:r>
              <a:rPr lang="en-US" altLang="ko-KR" dirty="0"/>
              <a:t>. </a:t>
            </a:r>
            <a:r>
              <a:rPr lang="ko-KR" altLang="en-US" dirty="0"/>
              <a:t>저희 </a:t>
            </a:r>
            <a:r>
              <a:rPr lang="en-US" altLang="ko-KR" dirty="0"/>
              <a:t>8</a:t>
            </a:r>
            <a:r>
              <a:rPr lang="ko-KR" altLang="en-US" dirty="0"/>
              <a:t>조는 이번 인터넷 프로그래밍 프로젝트로 일명 </a:t>
            </a:r>
            <a:r>
              <a:rPr lang="en-US" altLang="ko-KR" dirty="0"/>
              <a:t>“CHAT BOT”</a:t>
            </a:r>
            <a:r>
              <a:rPr lang="ko-KR" altLang="en-US" dirty="0"/>
              <a:t>이라는 프로그램을 제작하였습니다</a:t>
            </a:r>
            <a:r>
              <a:rPr lang="en-US" altLang="ko-KR" dirty="0"/>
              <a:t>. </a:t>
            </a:r>
            <a:r>
              <a:rPr lang="ko-KR" altLang="en-US" dirty="0"/>
              <a:t>아래는 저희 조원의 리스트 </a:t>
            </a:r>
            <a:r>
              <a:rPr lang="en-US" altLang="ko-KR" dirty="0"/>
              <a:t>– </a:t>
            </a:r>
            <a:r>
              <a:rPr lang="ko-KR" altLang="en-US" dirty="0"/>
              <a:t>팀장 최창환</a:t>
            </a:r>
            <a:r>
              <a:rPr lang="en-US" altLang="ko-KR" dirty="0"/>
              <a:t>, </a:t>
            </a:r>
            <a:r>
              <a:rPr lang="ko-KR" altLang="en-US" dirty="0"/>
              <a:t>조원 이병준 이동선 입니다</a:t>
            </a:r>
            <a:r>
              <a:rPr lang="en-US" altLang="ko-KR" dirty="0"/>
              <a:t>. 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앞으로 남은 구현 목표입니다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현재 기본적인 채팅 프로그램이 로컬 내에서는 정상적으로 작동하는 것을 확인하였으나</a:t>
            </a:r>
            <a:r>
              <a:rPr lang="en-US" altLang="ko-KR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원격 접속에 대한 테스트를 확실하게 완료하지 못한 상태입니다</a:t>
            </a:r>
            <a:r>
              <a:rPr lang="en-US" altLang="ko-KR" dirty="0"/>
              <a:t>. </a:t>
            </a:r>
            <a:r>
              <a:rPr lang="ko-KR" altLang="en-US" dirty="0"/>
              <a:t>이 부분에 대해서 최우선적으로 해결 할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또한 차별화를 위한 기능인 파일 전송 기능과 클라이언트간 통신 기능에 대한 부분도 추가할 예정입니다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042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앞으로 남은 구현 목표입니다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현재 기본적인 채팅 프로그램이 로컬 내에서는 정상적으로 작동하는 것을 확인하였으나</a:t>
            </a:r>
            <a:r>
              <a:rPr lang="en-US" altLang="ko-KR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원격 접속에 대한 테스트를 확실하게 완료하지 못한 상태입니다</a:t>
            </a:r>
            <a:r>
              <a:rPr lang="en-US" altLang="ko-KR" dirty="0"/>
              <a:t>. </a:t>
            </a:r>
            <a:r>
              <a:rPr lang="ko-KR" altLang="en-US" dirty="0"/>
              <a:t>이 부분에 대해서 최우선적으로 해결 할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또한 차별화를 위한 기능인 파일 전송 기능과 클라이언트간 통신 기능에 대한 부분도 추가할 예정입니다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앞으로 남은 구현 목표입니다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현재 기본적인 채팅 프로그램이 로컬 내에서는 정상적으로 작동하는 것을 확인하였으나</a:t>
            </a:r>
            <a:r>
              <a:rPr lang="en-US" altLang="ko-KR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원격 접속에 대한 테스트를 확실하게 완료하지 못한 상태입니다</a:t>
            </a:r>
            <a:r>
              <a:rPr lang="en-US" altLang="ko-KR" dirty="0"/>
              <a:t>. </a:t>
            </a:r>
            <a:r>
              <a:rPr lang="ko-KR" altLang="en-US" dirty="0"/>
              <a:t>이 부분에 대해서 최우선적으로 해결 할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또한 차별화를 위한 기능인 파일 전송 기능과 클라이언트간 통신 기능에 대한 부분도 추가할 예정입니다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261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7" name="Google Shape;8957;gde5f8131e0_0_15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8" name="Google Shape;8958;gde5f8131e0_0_15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857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3552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먼저 오늘 발표할 내용의 목차는 다음과 같습니다</a:t>
            </a:r>
            <a:r>
              <a:rPr lang="en-US" altLang="ko-KR" dirty="0"/>
              <a:t>. </a:t>
            </a:r>
            <a:r>
              <a:rPr lang="ko-KR" altLang="en-US" dirty="0"/>
              <a:t>순서대로 프로젝트 소개</a:t>
            </a:r>
            <a:r>
              <a:rPr lang="en-US" altLang="ko-KR" dirty="0"/>
              <a:t>, </a:t>
            </a:r>
            <a:r>
              <a:rPr lang="ko-KR" altLang="en-US" dirty="0"/>
              <a:t>주요기능 설명</a:t>
            </a:r>
            <a:r>
              <a:rPr lang="en-US" altLang="ko-KR" dirty="0"/>
              <a:t>, </a:t>
            </a:r>
            <a:r>
              <a:rPr lang="ko-KR" altLang="en-US" dirty="0"/>
              <a:t>진행 상황</a:t>
            </a:r>
            <a:r>
              <a:rPr lang="en-US" altLang="ko-KR" dirty="0"/>
              <a:t>, </a:t>
            </a:r>
            <a:r>
              <a:rPr lang="ko-KR" altLang="en-US" dirty="0"/>
              <a:t>그리고 주요 알고리즘 순으로 발표 할 예정입니다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7" name="Google Shape;8957;gde5f8131e0_0_15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8" name="Google Shape;8958;gde5f8131e0_0_15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24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무엇을 만드는가</a:t>
            </a:r>
            <a:r>
              <a:rPr lang="en-US" altLang="ko-KR" dirty="0"/>
              <a:t>, </a:t>
            </a:r>
            <a:r>
              <a:rPr lang="ko-KR" altLang="en-US" dirty="0"/>
              <a:t>저희는 기본에 충실하기로 방향을 잡았습니다</a:t>
            </a:r>
            <a:r>
              <a:rPr lang="en-US" altLang="ko-KR" dirty="0"/>
              <a:t>. </a:t>
            </a:r>
            <a:r>
              <a:rPr lang="ko-KR" altLang="en-US" dirty="0"/>
              <a:t>이 프로젝트에서 저희는 기본 주제로 제시된 </a:t>
            </a:r>
            <a:r>
              <a:rPr lang="en-US" altLang="ko-KR" dirty="0"/>
              <a:t>1:N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채팅 프로그램을 몇가지 기능을 추가하여 제작할 예정입니다</a:t>
            </a:r>
            <a:r>
              <a:rPr lang="en-US" altLang="ko-KR" dirty="0"/>
              <a:t>. </a:t>
            </a:r>
            <a:r>
              <a:rPr lang="ko-KR" altLang="en-US" dirty="0"/>
              <a:t>고전적인 채팅 프로그램인 네이트온</a:t>
            </a:r>
            <a:r>
              <a:rPr lang="en-US" altLang="ko-KR" dirty="0"/>
              <a:t> </a:t>
            </a:r>
            <a:r>
              <a:rPr lang="ko-KR" altLang="en-US" dirty="0"/>
              <a:t>등을 목표로 하고 있다고 연상해주시면 더 이해하기에 편하실 것이라 생각이 됩니다</a:t>
            </a:r>
            <a:r>
              <a:rPr lang="en-US" altLang="ko-KR" dirty="0"/>
              <a:t>. 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저희가 목표로 하는 기능들의 핵심을 요약하면 다음 네가지 정도입니다</a:t>
            </a:r>
            <a:r>
              <a:rPr lang="en-US" altLang="ko-KR" dirty="0"/>
              <a:t>.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1:N </a:t>
            </a:r>
            <a:r>
              <a:rPr lang="ko-KR" altLang="en-US" dirty="0"/>
              <a:t>통신</a:t>
            </a:r>
            <a:r>
              <a:rPr lang="en-US" altLang="ko-KR" dirty="0"/>
              <a:t>(</a:t>
            </a:r>
            <a:r>
              <a:rPr lang="ko-KR" altLang="en-US" dirty="0"/>
              <a:t>채팅</a:t>
            </a:r>
            <a:r>
              <a:rPr lang="en-US" altLang="ko-KR" dirty="0"/>
              <a:t>) – </a:t>
            </a:r>
            <a:r>
              <a:rPr lang="ko-KR" altLang="en-US" dirty="0"/>
              <a:t>당연히 이 프로그램의 기본이 되는 기능입니다</a:t>
            </a:r>
            <a:r>
              <a:rPr lang="en-US" altLang="ko-KR" dirty="0"/>
              <a:t>. </a:t>
            </a:r>
            <a:r>
              <a:rPr lang="ko-KR" altLang="en-US" dirty="0"/>
              <a:t>여러 클라이언트가 서버에 접속해 동시에 서로 채팅이 가능하도록 구현합니다</a:t>
            </a:r>
            <a:r>
              <a:rPr lang="en-US" altLang="ko-KR" dirty="0"/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클라이언트 간의 통신 </a:t>
            </a:r>
            <a:r>
              <a:rPr lang="en-US" altLang="ko-KR" dirty="0"/>
              <a:t>– </a:t>
            </a:r>
            <a:r>
              <a:rPr lang="ko-KR" altLang="en-US" dirty="0"/>
              <a:t>귓속말 같은 기능을 생각하시면 됩니다</a:t>
            </a:r>
            <a:r>
              <a:rPr lang="en-US" altLang="ko-KR" dirty="0"/>
              <a:t>. </a:t>
            </a:r>
            <a:r>
              <a:rPr lang="ko-KR" altLang="en-US" dirty="0"/>
              <a:t>접속한 특정 클라이언트 간에 </a:t>
            </a:r>
            <a:r>
              <a:rPr lang="ko-KR" altLang="en-US" dirty="0" err="1"/>
              <a:t>프라이빗</a:t>
            </a:r>
            <a:r>
              <a:rPr lang="ko-KR" altLang="en-US" dirty="0"/>
              <a:t> 한 채팅이 가능하도록 기능을 구현합니다</a:t>
            </a:r>
            <a:r>
              <a:rPr lang="en-US" altLang="ko-KR" dirty="0"/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GUI</a:t>
            </a:r>
            <a:r>
              <a:rPr lang="ko-KR" altLang="en-US" dirty="0"/>
              <a:t>를 이용한 인터페이스 </a:t>
            </a:r>
            <a:r>
              <a:rPr lang="en-US" altLang="ko-KR" dirty="0"/>
              <a:t>– GUI</a:t>
            </a:r>
            <a:r>
              <a:rPr lang="ko-KR" altLang="en-US" dirty="0"/>
              <a:t>로 간단한 인터페이스를 제공하여 몇가지 편의 기능에 쉽게 접근하여 사용할 수 있도록 작성합니다</a:t>
            </a:r>
            <a:r>
              <a:rPr lang="en-US" altLang="ko-KR" dirty="0"/>
              <a:t>. </a:t>
            </a:r>
            <a:r>
              <a:rPr lang="ko-KR" altLang="en-US" dirty="0"/>
              <a:t>편의 기능은 버튼으로 제공 될 예정이며</a:t>
            </a:r>
            <a:r>
              <a:rPr lang="en-US" altLang="ko-KR" dirty="0"/>
              <a:t>, </a:t>
            </a:r>
            <a:r>
              <a:rPr lang="ko-KR" altLang="en-US" dirty="0"/>
              <a:t>그 예시는 다음과 같습니다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유저간 파일 전송 기능 </a:t>
            </a:r>
            <a:r>
              <a:rPr lang="en-US" altLang="ko-KR" dirty="0"/>
              <a:t>– </a:t>
            </a:r>
            <a:r>
              <a:rPr lang="ko-KR" altLang="en-US" dirty="0"/>
              <a:t>채팅방에 접속한 유저들끼리 텍스트 뿐만 아니라 이미지 등의 파일을 업로드할 수 있도록 구현하였습니다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중 </a:t>
            </a:r>
            <a:r>
              <a:rPr lang="en-US" altLang="ko-KR" dirty="0"/>
              <a:t>2</a:t>
            </a:r>
            <a:r>
              <a:rPr lang="ko-KR" altLang="en-US" dirty="0"/>
              <a:t>번과 </a:t>
            </a:r>
            <a:r>
              <a:rPr lang="en-US" altLang="ko-KR" dirty="0"/>
              <a:t>4</a:t>
            </a:r>
            <a:r>
              <a:rPr lang="ko-KR" altLang="en-US" dirty="0"/>
              <a:t>번의 항목이 저희가 이 채팅 프로그램에서 특히 차별화로 선택한 부분으로</a:t>
            </a:r>
            <a:r>
              <a:rPr lang="en-US" altLang="ko-KR" dirty="0"/>
              <a:t>, </a:t>
            </a:r>
            <a:r>
              <a:rPr lang="ko-KR" altLang="en-US" dirty="0"/>
              <a:t>이 부분을 구현하는 것을 최종 목표로 하고 있습니다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7" name="Google Shape;8957;gde5f8131e0_0_15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8" name="Google Shape;8958;gde5f8131e0_0_15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485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현재까지 구현된 기능은 다음과 같습니다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우선 기본적으로 교재와 수업 시간에 제공되는 코드를 기반으로 수정을 하여 채팅 서버를 오픈하고 클라이언트와 서버 간 채팅을 송</a:t>
            </a:r>
            <a:r>
              <a:rPr lang="en-US" altLang="ko-KR" dirty="0"/>
              <a:t>-</a:t>
            </a:r>
            <a:r>
              <a:rPr lang="ko-KR" altLang="en-US" dirty="0"/>
              <a:t>수신 하는 기능을 구현했습니다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이런 기본 기능을 기준으로 </a:t>
            </a:r>
            <a:r>
              <a:rPr lang="en-US" altLang="ko-KR" dirty="0"/>
              <a:t>GUI</a:t>
            </a:r>
            <a:r>
              <a:rPr lang="ko-KR" altLang="en-US" dirty="0"/>
              <a:t>를 사용하는 채팅 프로그램을 목표로 하는 만큼</a:t>
            </a:r>
            <a:r>
              <a:rPr lang="en-US" altLang="ko-KR" dirty="0"/>
              <a:t>, GUI</a:t>
            </a:r>
            <a:r>
              <a:rPr lang="ko-KR" altLang="en-US" dirty="0"/>
              <a:t>를 구성하였습니다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현재 구현된 서버측 화면입니다</a:t>
            </a:r>
            <a:r>
              <a:rPr lang="en-US" altLang="ko-KR" dirty="0"/>
              <a:t>. </a:t>
            </a:r>
            <a:r>
              <a:rPr lang="ko-KR" altLang="en-US" dirty="0"/>
              <a:t>서버 채팅 화면과 클라이언트의 리스트를 박스에서 출력하고</a:t>
            </a:r>
            <a:r>
              <a:rPr lang="en-US" altLang="ko-KR" dirty="0"/>
              <a:t>, </a:t>
            </a:r>
            <a:r>
              <a:rPr lang="ko-KR" altLang="en-US" dirty="0"/>
              <a:t>내보내기 버튼과 서버를 종료하는 버튼을 추가하였습니다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클라이언트 측 화면입니다</a:t>
            </a:r>
            <a:r>
              <a:rPr lang="en-US" altLang="ko-KR" dirty="0"/>
              <a:t>. </a:t>
            </a:r>
            <a:r>
              <a:rPr lang="ko-KR" altLang="en-US" dirty="0"/>
              <a:t>서버에 접속 </a:t>
            </a:r>
            <a:r>
              <a:rPr lang="en-US" altLang="ko-KR" dirty="0"/>
              <a:t>/ </a:t>
            </a:r>
            <a:r>
              <a:rPr lang="ko-KR" altLang="en-US" dirty="0"/>
              <a:t>종료하는 버튼과 메시지를 전송하는 버튼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User </a:t>
            </a:r>
            <a:r>
              <a:rPr lang="ko-KR" altLang="en-US" dirty="0"/>
              <a:t>부분을 수정하면 닉네임이 변경되도록 구현 할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현재는 접속할 경우 접속한 사람의 </a:t>
            </a:r>
            <a:r>
              <a:rPr lang="en-US" altLang="ko-KR" dirty="0" err="1"/>
              <a:t>ip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포트 번호를 표시해주고</a:t>
            </a:r>
            <a:r>
              <a:rPr lang="en-US" altLang="ko-KR" dirty="0"/>
              <a:t> </a:t>
            </a:r>
            <a:r>
              <a:rPr lang="ko-KR" altLang="en-US" dirty="0"/>
              <a:t>입장 </a:t>
            </a:r>
            <a:r>
              <a:rPr lang="en-US" altLang="ko-KR" dirty="0"/>
              <a:t>– </a:t>
            </a:r>
            <a:r>
              <a:rPr lang="ko-KR" altLang="en-US" dirty="0"/>
              <a:t>퇴장을 알리는 메시지 기능과 채팅을 칠 때 시간과 닉네임을 표시하는 기능을 구현했습니다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164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065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94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60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063868" y="3670025"/>
            <a:ext cx="3303107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인터넷 프로그래밍 프로젝트</a:t>
            </a:r>
            <a:br>
              <a:rPr lang="en-US" altLang="ko-KR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CHAT BOT</a:t>
            </a:r>
            <a:endParaRPr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한컴 고딕" panose="02000500000000000000" pitchFamily="2" charset="-127"/>
                <a:ea typeface="한컴 고딕" panose="02000500000000000000" pitchFamily="2" charset="-127"/>
              </a:rPr>
              <a:t>8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조 최창환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이병준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이동건</a:t>
            </a:r>
            <a:endParaRPr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47" name="Google Shape;447;p29"/>
          <p:cNvSpPr/>
          <p:nvPr/>
        </p:nvSpPr>
        <p:spPr>
          <a:xfrm rot="10800000">
            <a:off x="5511050" y="260632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48" name="Google Shape;448;p29"/>
          <p:cNvSpPr/>
          <p:nvPr/>
        </p:nvSpPr>
        <p:spPr>
          <a:xfrm rot="10800000">
            <a:off x="5511050" y="33096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앞으로의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 목표</a:t>
            </a:r>
            <a:endParaRPr dirty="0">
              <a:solidFill>
                <a:srgbClr val="FFFF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50" name="Google Shape;450;p29"/>
          <p:cNvSpPr/>
          <p:nvPr/>
        </p:nvSpPr>
        <p:spPr>
          <a:xfrm>
            <a:off x="7903950" y="18494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51" name="Google Shape;451;p29"/>
          <p:cNvSpPr/>
          <p:nvPr/>
        </p:nvSpPr>
        <p:spPr>
          <a:xfrm>
            <a:off x="7903950" y="25508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52" name="Google Shape;452;p29"/>
          <p:cNvSpPr/>
          <p:nvPr/>
        </p:nvSpPr>
        <p:spPr>
          <a:xfrm>
            <a:off x="8021111" y="2667988"/>
            <a:ext cx="189568" cy="189570"/>
          </a:xfrm>
          <a:custGeom>
            <a:avLst/>
            <a:gdLst/>
            <a:ahLst/>
            <a:cxnLst/>
            <a:rect l="l" t="t" r="r" b="b"/>
            <a:pathLst>
              <a:path w="92472" h="92473" extrusionOk="0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53" name="Google Shape;453;p29"/>
          <p:cNvSpPr/>
          <p:nvPr/>
        </p:nvSpPr>
        <p:spPr>
          <a:xfrm>
            <a:off x="8009275" y="1985963"/>
            <a:ext cx="213239" cy="196180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54" name="Google Shape;454;p29"/>
          <p:cNvSpPr/>
          <p:nvPr/>
        </p:nvSpPr>
        <p:spPr>
          <a:xfrm>
            <a:off x="7903950" y="32521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455" name="Google Shape;455;p29"/>
          <p:cNvGrpSpPr/>
          <p:nvPr/>
        </p:nvGrpSpPr>
        <p:grpSpPr>
          <a:xfrm>
            <a:off x="7983117" y="3343406"/>
            <a:ext cx="265543" cy="269920"/>
            <a:chOff x="4151375" y="238125"/>
            <a:chExt cx="2141475" cy="2176775"/>
          </a:xfrm>
        </p:grpSpPr>
        <p:sp>
          <p:nvSpPr>
            <p:cNvPr id="456" name="Google Shape;456;p29"/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5584999" y="2630251"/>
            <a:ext cx="2252550" cy="3522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E2A4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클라이언트간 통신</a:t>
            </a:r>
            <a:endParaRPr dirty="0">
              <a:solidFill>
                <a:srgbClr val="0E2A47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5584999" y="3340439"/>
            <a:ext cx="2252550" cy="3249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E2A4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전송 기능</a:t>
            </a:r>
            <a:endParaRPr dirty="0">
              <a:solidFill>
                <a:srgbClr val="0E2A47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5584998" y="1902936"/>
            <a:ext cx="2252551" cy="381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E2A4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원격 접속 문제 해결</a:t>
            </a:r>
            <a:endParaRPr dirty="0">
              <a:solidFill>
                <a:srgbClr val="0E2A47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708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앞으로의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 목표</a:t>
            </a:r>
            <a:endParaRPr dirty="0">
              <a:solidFill>
                <a:srgbClr val="FFFF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50" name="Google Shape;450;p29"/>
          <p:cNvSpPr/>
          <p:nvPr/>
        </p:nvSpPr>
        <p:spPr>
          <a:xfrm>
            <a:off x="7903950" y="18494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9"/>
          <p:cNvSpPr/>
          <p:nvPr/>
        </p:nvSpPr>
        <p:spPr>
          <a:xfrm>
            <a:off x="8009275" y="1985963"/>
            <a:ext cx="213239" cy="196180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5584998" y="1902937"/>
            <a:ext cx="2252551" cy="3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E2A4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원격 접속 문제 해결</a:t>
            </a:r>
            <a:endParaRPr dirty="0">
              <a:solidFill>
                <a:srgbClr val="0E2A47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2" name="제목 4">
            <a:extLst>
              <a:ext uri="{FF2B5EF4-FFF2-40B4-BE49-F238E27FC236}">
                <a16:creationId xmlns:a16="http://schemas.microsoft.com/office/drawing/2014/main" id="{566BCDC5-0245-47E4-ABA1-509E6E850429}"/>
              </a:ext>
            </a:extLst>
          </p:cNvPr>
          <p:cNvSpPr txBox="1">
            <a:spLocks/>
          </p:cNvSpPr>
          <p:nvPr/>
        </p:nvSpPr>
        <p:spPr>
          <a:xfrm>
            <a:off x="5695536" y="2505491"/>
            <a:ext cx="2394564" cy="72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원격 접속에 대한 테스트 미완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기본이자 최우선 목표</a:t>
            </a:r>
            <a:b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9"/>
          <p:cNvSpPr/>
          <p:nvPr/>
        </p:nvSpPr>
        <p:spPr>
          <a:xfrm rot="10800000">
            <a:off x="5508599" y="2659024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앞으로의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 목표</a:t>
            </a:r>
            <a:endParaRPr dirty="0">
              <a:solidFill>
                <a:srgbClr val="FFFF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54" name="Google Shape;454;p29"/>
          <p:cNvSpPr/>
          <p:nvPr/>
        </p:nvSpPr>
        <p:spPr>
          <a:xfrm>
            <a:off x="7901499" y="2601511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9"/>
          <p:cNvGrpSpPr/>
          <p:nvPr/>
        </p:nvGrpSpPr>
        <p:grpSpPr>
          <a:xfrm>
            <a:off x="7980666" y="2692742"/>
            <a:ext cx="265543" cy="269920"/>
            <a:chOff x="4151375" y="238125"/>
            <a:chExt cx="2141475" cy="2176775"/>
          </a:xfrm>
        </p:grpSpPr>
        <p:sp>
          <p:nvSpPr>
            <p:cNvPr id="456" name="Google Shape;456;p29"/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5582547" y="2659023"/>
            <a:ext cx="2252551" cy="381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E2A4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전송 기능</a:t>
            </a:r>
            <a:endParaRPr dirty="0">
              <a:solidFill>
                <a:srgbClr val="0E2A47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1" name="Google Shape;447;p29">
            <a:extLst>
              <a:ext uri="{FF2B5EF4-FFF2-40B4-BE49-F238E27FC236}">
                <a16:creationId xmlns:a16="http://schemas.microsoft.com/office/drawing/2014/main" id="{5D5DC948-8D0E-43E0-B768-595734EABDDD}"/>
              </a:ext>
            </a:extLst>
          </p:cNvPr>
          <p:cNvSpPr/>
          <p:nvPr/>
        </p:nvSpPr>
        <p:spPr>
          <a:xfrm rot="10800000">
            <a:off x="5512412" y="1917783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451;p29">
            <a:extLst>
              <a:ext uri="{FF2B5EF4-FFF2-40B4-BE49-F238E27FC236}">
                <a16:creationId xmlns:a16="http://schemas.microsoft.com/office/drawing/2014/main" id="{78FD774F-44E0-4FDE-9C80-FDFCCA17B188}"/>
              </a:ext>
            </a:extLst>
          </p:cNvPr>
          <p:cNvSpPr/>
          <p:nvPr/>
        </p:nvSpPr>
        <p:spPr>
          <a:xfrm>
            <a:off x="7905312" y="1862283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452;p29">
            <a:extLst>
              <a:ext uri="{FF2B5EF4-FFF2-40B4-BE49-F238E27FC236}">
                <a16:creationId xmlns:a16="http://schemas.microsoft.com/office/drawing/2014/main" id="{2208E46A-981E-4C63-ADB5-7CFB5A6B492E}"/>
              </a:ext>
            </a:extLst>
          </p:cNvPr>
          <p:cNvSpPr/>
          <p:nvPr/>
        </p:nvSpPr>
        <p:spPr>
          <a:xfrm>
            <a:off x="8022473" y="1979446"/>
            <a:ext cx="189568" cy="189570"/>
          </a:xfrm>
          <a:custGeom>
            <a:avLst/>
            <a:gdLst/>
            <a:ahLst/>
            <a:cxnLst/>
            <a:rect l="l" t="t" r="r" b="b"/>
            <a:pathLst>
              <a:path w="92472" h="92473" extrusionOk="0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556;p29">
            <a:extLst>
              <a:ext uri="{FF2B5EF4-FFF2-40B4-BE49-F238E27FC236}">
                <a16:creationId xmlns:a16="http://schemas.microsoft.com/office/drawing/2014/main" id="{AEE9EBF9-14F3-4CB1-94F4-72FB34F0604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586361" y="1917782"/>
            <a:ext cx="2248738" cy="381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E2A4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클라이언트간 통신</a:t>
            </a:r>
            <a:endParaRPr dirty="0">
              <a:solidFill>
                <a:srgbClr val="0E2A47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5" name="제목 4">
            <a:extLst>
              <a:ext uri="{FF2B5EF4-FFF2-40B4-BE49-F238E27FC236}">
                <a16:creationId xmlns:a16="http://schemas.microsoft.com/office/drawing/2014/main" id="{4DA26D27-9534-45D3-B3E4-C9BE796CB606}"/>
              </a:ext>
            </a:extLst>
          </p:cNvPr>
          <p:cNvSpPr txBox="1">
            <a:spLocks/>
          </p:cNvSpPr>
          <p:nvPr/>
        </p:nvSpPr>
        <p:spPr>
          <a:xfrm>
            <a:off x="5718873" y="3529237"/>
            <a:ext cx="2394564" cy="72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 차별화를 위한 기능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 최종 목표</a:t>
            </a:r>
            <a:b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502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2;p24">
            <a:extLst>
              <a:ext uri="{FF2B5EF4-FFF2-40B4-BE49-F238E27FC236}">
                <a16:creationId xmlns:a16="http://schemas.microsoft.com/office/drawing/2014/main" id="{CB794C79-5C60-4087-8120-E6ED8CFA0E4E}"/>
              </a:ext>
            </a:extLst>
          </p:cNvPr>
          <p:cNvSpPr txBox="1">
            <a:spLocks/>
          </p:cNvSpPr>
          <p:nvPr/>
        </p:nvSpPr>
        <p:spPr>
          <a:xfrm>
            <a:off x="311701" y="1314143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3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알고리즘</a:t>
            </a:r>
          </a:p>
        </p:txBody>
      </p:sp>
      <p:cxnSp>
        <p:nvCxnSpPr>
          <p:cNvPr id="4" name="Google Shape;257;p23">
            <a:extLst>
              <a:ext uri="{FF2B5EF4-FFF2-40B4-BE49-F238E27FC236}">
                <a16:creationId xmlns:a16="http://schemas.microsoft.com/office/drawing/2014/main" id="{F5931633-D61F-41B9-B286-CAF607367249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57;p23">
            <a:extLst>
              <a:ext uri="{FF2B5EF4-FFF2-40B4-BE49-F238E27FC236}">
                <a16:creationId xmlns:a16="http://schemas.microsoft.com/office/drawing/2014/main" id="{4BB51495-4B57-4C0D-B9BF-10FB8FFB1423}"/>
              </a:ext>
            </a:extLst>
          </p:cNvPr>
          <p:cNvCxnSpPr/>
          <p:nvPr/>
        </p:nvCxnSpPr>
        <p:spPr>
          <a:xfrm>
            <a:off x="311700" y="204318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39660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8A61395D-9EB2-4D17-A0FC-0A1D689F511D}"/>
              </a:ext>
            </a:extLst>
          </p:cNvPr>
          <p:cNvSpPr/>
          <p:nvPr/>
        </p:nvSpPr>
        <p:spPr>
          <a:xfrm>
            <a:off x="3016669" y="1328920"/>
            <a:ext cx="779930" cy="237143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</a:t>
            </a:r>
          </a:p>
        </p:txBody>
      </p:sp>
      <p:sp>
        <p:nvSpPr>
          <p:cNvPr id="25" name="순서도: 수행의 시작/종료 24">
            <a:extLst>
              <a:ext uri="{FF2B5EF4-FFF2-40B4-BE49-F238E27FC236}">
                <a16:creationId xmlns:a16="http://schemas.microsoft.com/office/drawing/2014/main" id="{88E8CED4-8B58-4762-A2A7-7CC1328D8D8F}"/>
              </a:ext>
            </a:extLst>
          </p:cNvPr>
          <p:cNvSpPr/>
          <p:nvPr/>
        </p:nvSpPr>
        <p:spPr>
          <a:xfrm>
            <a:off x="5097241" y="1324048"/>
            <a:ext cx="923365" cy="239839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클라이언트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C08BB4-42E1-4DE2-885E-4CD324A05D1A}"/>
              </a:ext>
            </a:extLst>
          </p:cNvPr>
          <p:cNvSpPr/>
          <p:nvPr/>
        </p:nvSpPr>
        <p:spPr>
          <a:xfrm>
            <a:off x="3016670" y="1642316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Socket()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AA8AAD-9D2F-4F90-B590-5E2EA601F1EA}"/>
              </a:ext>
            </a:extLst>
          </p:cNvPr>
          <p:cNvSpPr/>
          <p:nvPr/>
        </p:nvSpPr>
        <p:spPr>
          <a:xfrm>
            <a:off x="3016669" y="1951743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bind()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34077D-320A-4924-AC9D-1FD2C8D808CB}"/>
              </a:ext>
            </a:extLst>
          </p:cNvPr>
          <p:cNvSpPr/>
          <p:nvPr/>
        </p:nvSpPr>
        <p:spPr>
          <a:xfrm>
            <a:off x="3016669" y="2255964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listen()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90D760-433A-48FE-BA03-779941E7943D}"/>
              </a:ext>
            </a:extLst>
          </p:cNvPr>
          <p:cNvSpPr/>
          <p:nvPr/>
        </p:nvSpPr>
        <p:spPr>
          <a:xfrm>
            <a:off x="3016669" y="2689588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accept()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C589ED-2F5F-4D09-BEEF-BAA36367E1BD}"/>
              </a:ext>
            </a:extLst>
          </p:cNvPr>
          <p:cNvSpPr/>
          <p:nvPr/>
        </p:nvSpPr>
        <p:spPr>
          <a:xfrm>
            <a:off x="3016669" y="2990501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send()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D4A461-8C2B-4041-BEE7-16A70F364824}"/>
              </a:ext>
            </a:extLst>
          </p:cNvPr>
          <p:cNvSpPr/>
          <p:nvPr/>
        </p:nvSpPr>
        <p:spPr>
          <a:xfrm>
            <a:off x="3016669" y="3247279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recv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0C647F-BD7E-4815-A8DB-AD65D7C271EF}"/>
              </a:ext>
            </a:extLst>
          </p:cNvPr>
          <p:cNvSpPr/>
          <p:nvPr/>
        </p:nvSpPr>
        <p:spPr>
          <a:xfrm>
            <a:off x="5178484" y="1642316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Socket()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A9E992-1413-4205-BC3F-BFDE2FC263CD}"/>
              </a:ext>
            </a:extLst>
          </p:cNvPr>
          <p:cNvSpPr/>
          <p:nvPr/>
        </p:nvSpPr>
        <p:spPr>
          <a:xfrm>
            <a:off x="5178484" y="2429691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connect()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C263E45-BB5C-4361-B0A1-90A6279C86E8}"/>
              </a:ext>
            </a:extLst>
          </p:cNvPr>
          <p:cNvSpPr/>
          <p:nvPr/>
        </p:nvSpPr>
        <p:spPr>
          <a:xfrm>
            <a:off x="5178484" y="2986835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recv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AABAF28-84FC-4C5C-8AFC-DA8199D07D8F}"/>
              </a:ext>
            </a:extLst>
          </p:cNvPr>
          <p:cNvSpPr/>
          <p:nvPr/>
        </p:nvSpPr>
        <p:spPr>
          <a:xfrm>
            <a:off x="5178484" y="3247279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send()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A810C84-2498-4CFC-8D9C-D9342FC74A8D}"/>
              </a:ext>
            </a:extLst>
          </p:cNvPr>
          <p:cNvCxnSpPr>
            <a:stCxn id="6" idx="2"/>
            <a:endCxn id="27" idx="0"/>
          </p:cNvCxnSpPr>
          <p:nvPr/>
        </p:nvCxnSpPr>
        <p:spPr>
          <a:xfrm flipH="1">
            <a:off x="3406634" y="1813766"/>
            <a:ext cx="1" cy="137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DA0FF5C-4E9B-46DD-9B22-060DB03EC324}"/>
              </a:ext>
            </a:extLst>
          </p:cNvPr>
          <p:cNvCxnSpPr/>
          <p:nvPr/>
        </p:nvCxnSpPr>
        <p:spPr>
          <a:xfrm flipH="1">
            <a:off x="3406634" y="2123193"/>
            <a:ext cx="1" cy="137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32DA4B5-A509-49BE-9937-A14A7200165D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3406634" y="2427414"/>
            <a:ext cx="0" cy="262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D3C5E35-0563-4007-909B-4CE40491069B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3406634" y="2861038"/>
            <a:ext cx="0" cy="1294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78C612E-0223-449A-A69A-715FCA92B209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406634" y="3418729"/>
            <a:ext cx="0" cy="2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32A5BEF-F136-4275-9CF3-915AF9E4FFFC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5568449" y="1813766"/>
            <a:ext cx="0" cy="615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097912A-EE13-43F8-B887-17CCA2A39543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5568449" y="2601141"/>
            <a:ext cx="0" cy="385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9972A56-E656-4AED-8C4D-B78563FCD27F}"/>
              </a:ext>
            </a:extLst>
          </p:cNvPr>
          <p:cNvCxnSpPr>
            <a:cxnSpLocks/>
            <a:stCxn id="33" idx="1"/>
            <a:endCxn id="29" idx="3"/>
          </p:cNvCxnSpPr>
          <p:nvPr/>
        </p:nvCxnSpPr>
        <p:spPr>
          <a:xfrm flipH="1">
            <a:off x="3796599" y="2515416"/>
            <a:ext cx="1381885" cy="259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007A404-16B5-43B5-A941-1F2A0A3AE92E}"/>
              </a:ext>
            </a:extLst>
          </p:cNvPr>
          <p:cNvCxnSpPr>
            <a:cxnSpLocks/>
            <a:stCxn id="35" idx="2"/>
            <a:endCxn id="61" idx="0"/>
          </p:cNvCxnSpPr>
          <p:nvPr/>
        </p:nvCxnSpPr>
        <p:spPr>
          <a:xfrm>
            <a:off x="5568449" y="3418729"/>
            <a:ext cx="0" cy="2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4085229-6B05-4FF9-B011-4572C4F0FC8A}"/>
              </a:ext>
            </a:extLst>
          </p:cNvPr>
          <p:cNvSpPr/>
          <p:nvPr/>
        </p:nvSpPr>
        <p:spPr>
          <a:xfrm>
            <a:off x="5178484" y="3641117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close()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7CF2030-7C0E-4196-A9BE-2F1CE5D58A5F}"/>
              </a:ext>
            </a:extLst>
          </p:cNvPr>
          <p:cNvCxnSpPr>
            <a:cxnSpLocks/>
            <a:stCxn id="61" idx="1"/>
          </p:cNvCxnSpPr>
          <p:nvPr/>
        </p:nvCxnSpPr>
        <p:spPr>
          <a:xfrm flipH="1" flipV="1">
            <a:off x="3406634" y="3529923"/>
            <a:ext cx="1771850" cy="196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1F35E15-40D0-461F-A5EE-16A69F6CF1E1}"/>
              </a:ext>
            </a:extLst>
          </p:cNvPr>
          <p:cNvCxnSpPr>
            <a:cxnSpLocks/>
            <a:stCxn id="35" idx="1"/>
            <a:endCxn id="31" idx="3"/>
          </p:cNvCxnSpPr>
          <p:nvPr/>
        </p:nvCxnSpPr>
        <p:spPr>
          <a:xfrm flipH="1">
            <a:off x="3796599" y="3333004"/>
            <a:ext cx="1381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B1B5ADF-C369-4866-B64A-83D29D586191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 flipV="1">
            <a:off x="3796599" y="3072560"/>
            <a:ext cx="1381885" cy="3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91FCDF8-79E5-475D-916F-AD5CE437D6F8}"/>
              </a:ext>
            </a:extLst>
          </p:cNvPr>
          <p:cNvSpPr/>
          <p:nvPr/>
        </p:nvSpPr>
        <p:spPr>
          <a:xfrm>
            <a:off x="2844877" y="2929443"/>
            <a:ext cx="3357562" cy="557618"/>
          </a:xfrm>
          <a:prstGeom prst="roundRect">
            <a:avLst/>
          </a:prstGeom>
          <a:solidFill>
            <a:srgbClr val="002060">
              <a:alpha val="30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ACCA7A-F32F-46FF-B602-F070D172434C}"/>
              </a:ext>
            </a:extLst>
          </p:cNvPr>
          <p:cNvSpPr txBox="1"/>
          <p:nvPr/>
        </p:nvSpPr>
        <p:spPr>
          <a:xfrm>
            <a:off x="4114800" y="2886571"/>
            <a:ext cx="8196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교환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277ABA5-4D90-4480-9D0F-5436ADF402F0}"/>
              </a:ext>
            </a:extLst>
          </p:cNvPr>
          <p:cNvSpPr txBox="1"/>
          <p:nvPr/>
        </p:nvSpPr>
        <p:spPr>
          <a:xfrm>
            <a:off x="4296767" y="2450779"/>
            <a:ext cx="6619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D88C83-4329-46EB-B5C9-72D42D12112D}"/>
              </a:ext>
            </a:extLst>
          </p:cNvPr>
          <p:cNvSpPr txBox="1"/>
          <p:nvPr/>
        </p:nvSpPr>
        <p:spPr>
          <a:xfrm>
            <a:off x="4177228" y="3617752"/>
            <a:ext cx="857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연결 종료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101E18A-7B08-46C9-8DD8-2BACB45AC762}"/>
              </a:ext>
            </a:extLst>
          </p:cNvPr>
          <p:cNvSpPr/>
          <p:nvPr/>
        </p:nvSpPr>
        <p:spPr>
          <a:xfrm>
            <a:off x="3018790" y="3649718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close()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9" name="Google Shape;262;p24">
            <a:extLst>
              <a:ext uri="{FF2B5EF4-FFF2-40B4-BE49-F238E27FC236}">
                <a16:creationId xmlns:a16="http://schemas.microsoft.com/office/drawing/2014/main" id="{E68363D6-35DD-4DF7-9C21-F24BC0B9F106}"/>
              </a:ext>
            </a:extLst>
          </p:cNvPr>
          <p:cNvSpPr txBox="1">
            <a:spLocks/>
          </p:cNvSpPr>
          <p:nvPr/>
        </p:nvSpPr>
        <p:spPr>
          <a:xfrm>
            <a:off x="227241" y="139353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3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Flow Chart</a:t>
            </a:r>
            <a:endParaRPr lang="ko-KR" altLang="en-US" sz="3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타원 64">
            <a:extLst>
              <a:ext uri="{FF2B5EF4-FFF2-40B4-BE49-F238E27FC236}">
                <a16:creationId xmlns:a16="http://schemas.microsoft.com/office/drawing/2014/main" id="{7CCA36E1-D13B-4CB5-B1FD-17135C491B1F}"/>
              </a:ext>
            </a:extLst>
          </p:cNvPr>
          <p:cNvSpPr/>
          <p:nvPr/>
        </p:nvSpPr>
        <p:spPr>
          <a:xfrm>
            <a:off x="3978196" y="1531997"/>
            <a:ext cx="1376867" cy="1376867"/>
          </a:xfrm>
          <a:prstGeom prst="ellipse">
            <a:avLst/>
          </a:prstGeom>
          <a:solidFill>
            <a:srgbClr val="48FFD5">
              <a:alpha val="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DAAA0FF-816F-456B-922E-5EE329C3E0F9}"/>
              </a:ext>
            </a:extLst>
          </p:cNvPr>
          <p:cNvSpPr/>
          <p:nvPr/>
        </p:nvSpPr>
        <p:spPr>
          <a:xfrm>
            <a:off x="2141779" y="1745781"/>
            <a:ext cx="1651938" cy="1651938"/>
          </a:xfrm>
          <a:prstGeom prst="ellipse">
            <a:avLst/>
          </a:prstGeom>
          <a:solidFill>
            <a:srgbClr val="48FFD5">
              <a:alpha val="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9" name="Google Shape;282;p25">
            <a:extLst>
              <a:ext uri="{FF2B5EF4-FFF2-40B4-BE49-F238E27FC236}">
                <a16:creationId xmlns:a16="http://schemas.microsoft.com/office/drawing/2014/main" id="{AB00E30E-FC5C-4316-BFD5-1478DC17D643}"/>
              </a:ext>
            </a:extLst>
          </p:cNvPr>
          <p:cNvSpPr/>
          <p:nvPr/>
        </p:nvSpPr>
        <p:spPr>
          <a:xfrm>
            <a:off x="2787314" y="2317715"/>
            <a:ext cx="360869" cy="3086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0" name="Google Shape;282;p25">
            <a:extLst>
              <a:ext uri="{FF2B5EF4-FFF2-40B4-BE49-F238E27FC236}">
                <a16:creationId xmlns:a16="http://schemas.microsoft.com/office/drawing/2014/main" id="{DA6349CE-4A32-494A-9193-A15EBCC8F6B8}"/>
              </a:ext>
            </a:extLst>
          </p:cNvPr>
          <p:cNvSpPr/>
          <p:nvPr/>
        </p:nvSpPr>
        <p:spPr>
          <a:xfrm>
            <a:off x="4633902" y="3195846"/>
            <a:ext cx="360869" cy="3086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2" name="Google Shape;282;p25">
            <a:extLst>
              <a:ext uri="{FF2B5EF4-FFF2-40B4-BE49-F238E27FC236}">
                <a16:creationId xmlns:a16="http://schemas.microsoft.com/office/drawing/2014/main" id="{74A77D1C-4496-4690-A8C8-EA35EF76E0F5}"/>
              </a:ext>
            </a:extLst>
          </p:cNvPr>
          <p:cNvSpPr/>
          <p:nvPr/>
        </p:nvSpPr>
        <p:spPr>
          <a:xfrm>
            <a:off x="5882685" y="2506740"/>
            <a:ext cx="360869" cy="3086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9" name="Google Shape;282;p25">
            <a:extLst>
              <a:ext uri="{FF2B5EF4-FFF2-40B4-BE49-F238E27FC236}">
                <a16:creationId xmlns:a16="http://schemas.microsoft.com/office/drawing/2014/main" id="{18A15951-2479-4D43-8FAA-65FC843C8B39}"/>
              </a:ext>
            </a:extLst>
          </p:cNvPr>
          <p:cNvSpPr/>
          <p:nvPr/>
        </p:nvSpPr>
        <p:spPr>
          <a:xfrm>
            <a:off x="4803970" y="2071602"/>
            <a:ext cx="360869" cy="3086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0" name="Google Shape;282;p25">
            <a:extLst>
              <a:ext uri="{FF2B5EF4-FFF2-40B4-BE49-F238E27FC236}">
                <a16:creationId xmlns:a16="http://schemas.microsoft.com/office/drawing/2014/main" id="{165FDAB0-D1F9-4275-B859-7F9D2FA4CD41}"/>
              </a:ext>
            </a:extLst>
          </p:cNvPr>
          <p:cNvSpPr/>
          <p:nvPr/>
        </p:nvSpPr>
        <p:spPr>
          <a:xfrm>
            <a:off x="4273033" y="1920050"/>
            <a:ext cx="360869" cy="3086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513095-01F8-482A-8EF1-7045FE429292}"/>
              </a:ext>
            </a:extLst>
          </p:cNvPr>
          <p:cNvSpPr txBox="1"/>
          <p:nvPr/>
        </p:nvSpPr>
        <p:spPr>
          <a:xfrm>
            <a:off x="2749776" y="2626323"/>
            <a:ext cx="7493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9041B03-4480-4CC3-993C-368F561F6A8C}"/>
              </a:ext>
            </a:extLst>
          </p:cNvPr>
          <p:cNvSpPr txBox="1"/>
          <p:nvPr/>
        </p:nvSpPr>
        <p:spPr>
          <a:xfrm>
            <a:off x="4397126" y="1301165"/>
            <a:ext cx="20999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불특정 다수 외부 그룹의  클라이언트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2369D4E3-DE8B-468E-B9B4-CC2816D76407}"/>
              </a:ext>
            </a:extLst>
          </p:cNvPr>
          <p:cNvSpPr/>
          <p:nvPr/>
        </p:nvSpPr>
        <p:spPr>
          <a:xfrm>
            <a:off x="4397126" y="2959800"/>
            <a:ext cx="834420" cy="834420"/>
          </a:xfrm>
          <a:prstGeom prst="ellipse">
            <a:avLst/>
          </a:prstGeom>
          <a:solidFill>
            <a:srgbClr val="48FFD5">
              <a:alpha val="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6D02ABB8-8097-48E1-A97E-0C690B79B47F}"/>
              </a:ext>
            </a:extLst>
          </p:cNvPr>
          <p:cNvSpPr/>
          <p:nvPr/>
        </p:nvSpPr>
        <p:spPr>
          <a:xfrm>
            <a:off x="5531969" y="2124453"/>
            <a:ext cx="1061619" cy="1061619"/>
          </a:xfrm>
          <a:prstGeom prst="ellipse">
            <a:avLst/>
          </a:prstGeom>
          <a:solidFill>
            <a:srgbClr val="48FFD5">
              <a:alpha val="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A83FBA2-2147-4170-9A31-8D12CEC64FF3}"/>
              </a:ext>
            </a:extLst>
          </p:cNvPr>
          <p:cNvCxnSpPr/>
          <p:nvPr/>
        </p:nvCxnSpPr>
        <p:spPr>
          <a:xfrm flipH="1">
            <a:off x="3124473" y="2071602"/>
            <a:ext cx="1272653" cy="400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9A3B468-9362-424F-8D72-0F1E84FB0A1B}"/>
              </a:ext>
            </a:extLst>
          </p:cNvPr>
          <p:cNvCxnSpPr>
            <a:cxnSpLocks/>
          </p:cNvCxnSpPr>
          <p:nvPr/>
        </p:nvCxnSpPr>
        <p:spPr>
          <a:xfrm flipH="1" flipV="1">
            <a:off x="3110815" y="2554479"/>
            <a:ext cx="1689685" cy="764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23BE764-9349-4850-86F3-5E9BDEA02018}"/>
              </a:ext>
            </a:extLst>
          </p:cNvPr>
          <p:cNvCxnSpPr/>
          <p:nvPr/>
        </p:nvCxnSpPr>
        <p:spPr>
          <a:xfrm flipV="1">
            <a:off x="2967748" y="2225906"/>
            <a:ext cx="2016656" cy="2461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ACE458B-1498-4E0F-A47F-E98D35C416F3}"/>
              </a:ext>
            </a:extLst>
          </p:cNvPr>
          <p:cNvCxnSpPr>
            <a:cxnSpLocks/>
          </p:cNvCxnSpPr>
          <p:nvPr/>
        </p:nvCxnSpPr>
        <p:spPr>
          <a:xfrm>
            <a:off x="2967748" y="2474856"/>
            <a:ext cx="3114006" cy="195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F4E73B2-BC23-4918-9479-B2266D42C80F}"/>
              </a:ext>
            </a:extLst>
          </p:cNvPr>
          <p:cNvSpPr txBox="1"/>
          <p:nvPr/>
        </p:nvSpPr>
        <p:spPr>
          <a:xfrm>
            <a:off x="3902820" y="2386649"/>
            <a:ext cx="16791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7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서버를 경유한 클라이언트 간 연결</a:t>
            </a:r>
            <a:r>
              <a:rPr lang="en-US" altLang="ko-KR" sz="7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  <a:endParaRPr lang="ko-KR" altLang="en-US" sz="700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3D1A37E-BF31-4F81-A255-AF55EECD3452}"/>
              </a:ext>
            </a:extLst>
          </p:cNvPr>
          <p:cNvCxnSpPr>
            <a:cxnSpLocks/>
          </p:cNvCxnSpPr>
          <p:nvPr/>
        </p:nvCxnSpPr>
        <p:spPr>
          <a:xfrm>
            <a:off x="3864252" y="1406832"/>
            <a:ext cx="14977" cy="23252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Google Shape;262;p24">
            <a:extLst>
              <a:ext uri="{FF2B5EF4-FFF2-40B4-BE49-F238E27FC236}">
                <a16:creationId xmlns:a16="http://schemas.microsoft.com/office/drawing/2014/main" id="{6A8174F5-F23D-48E6-B3FD-FF5B3D5221A6}"/>
              </a:ext>
            </a:extLst>
          </p:cNvPr>
          <p:cNvSpPr txBox="1">
            <a:spLocks/>
          </p:cNvSpPr>
          <p:nvPr/>
        </p:nvSpPr>
        <p:spPr>
          <a:xfrm>
            <a:off x="264451" y="152947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3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동작 구상도</a:t>
            </a:r>
          </a:p>
        </p:txBody>
      </p:sp>
    </p:spTree>
    <p:extLst>
      <p:ext uri="{BB962C8B-B14F-4D97-AF65-F5344CB8AC3E}">
        <p14:creationId xmlns:p14="http://schemas.microsoft.com/office/powerpoint/2010/main" val="3595245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99720" y="1696591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감사합니다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목차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278931" y="2169046"/>
            <a:ext cx="1098988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전송 기능</a:t>
            </a:r>
            <a:endParaRPr lang="en-US" altLang="ko-KR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 GUI </a:t>
            </a:r>
            <a:r>
              <a:rPr lang="ko-KR" altLang="en-U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개선</a:t>
            </a:r>
            <a:endParaRPr lang="en-US" altLang="ko-KR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버튼 기능 개선</a:t>
            </a:r>
            <a:endParaRPr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2093019" y="2214147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dirty="0" err="1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멀티스레드를</a:t>
            </a:r>
            <a:r>
              <a:rPr lang="ko-KR" altLang="en-U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이용한 </a:t>
            </a:r>
            <a:endParaRPr lang="en-US" altLang="ko-KR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TCP/IP </a:t>
            </a:r>
            <a:r>
              <a:rPr lang="ko-KR" altLang="en-U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채팅 서버</a:t>
            </a:r>
            <a:endParaRPr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1790605" y="1788639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</a:t>
            </a:r>
            <a:endParaRPr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2060019" y="3116876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메시지 전송</a:t>
            </a:r>
            <a:endParaRPr lang="en-US" altLang="ko-KR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닉네임 변경 </a:t>
            </a:r>
            <a:endParaRPr lang="en-US" altLang="ko-KR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lvl="0" indent="-1714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altLang="ko-KR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폰트 변경</a:t>
            </a:r>
            <a:endParaRPr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1790605" y="271028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02</a:t>
            </a:r>
            <a:endParaRPr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6219720" y="4392203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 err="1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Github</a:t>
            </a:r>
            <a:r>
              <a:rPr lang="en-US" altLang="ko-KR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Collaboration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 with Visual Studio 2019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5050173" y="1788639"/>
            <a:ext cx="58845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</a:t>
            </a:r>
            <a:endParaRPr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1929505" y="209193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소개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2060019" y="301358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주요기능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5301919" y="209596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진행 상황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756300" y="434846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일정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툴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230;p23">
            <a:extLst>
              <a:ext uri="{FF2B5EF4-FFF2-40B4-BE49-F238E27FC236}">
                <a16:creationId xmlns:a16="http://schemas.microsoft.com/office/drawing/2014/main" id="{024CF665-9E79-45C1-845F-B2447C42E7B6}"/>
              </a:ext>
            </a:extLst>
          </p:cNvPr>
          <p:cNvSpPr txBox="1">
            <a:spLocks/>
          </p:cNvSpPr>
          <p:nvPr/>
        </p:nvSpPr>
        <p:spPr>
          <a:xfrm>
            <a:off x="5050173" y="2685365"/>
            <a:ext cx="58845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04</a:t>
            </a:r>
          </a:p>
        </p:txBody>
      </p:sp>
      <p:sp>
        <p:nvSpPr>
          <p:cNvPr id="21" name="Google Shape;233;p23">
            <a:extLst>
              <a:ext uri="{FF2B5EF4-FFF2-40B4-BE49-F238E27FC236}">
                <a16:creationId xmlns:a16="http://schemas.microsoft.com/office/drawing/2014/main" id="{369E54CC-6F59-46EB-B2EB-F0F1A176E004}"/>
              </a:ext>
            </a:extLst>
          </p:cNvPr>
          <p:cNvSpPr txBox="1">
            <a:spLocks/>
          </p:cNvSpPr>
          <p:nvPr/>
        </p:nvSpPr>
        <p:spPr>
          <a:xfrm>
            <a:off x="5334919" y="298866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알고리즘</a:t>
            </a:r>
          </a:p>
        </p:txBody>
      </p:sp>
      <p:sp>
        <p:nvSpPr>
          <p:cNvPr id="18" name="Google Shape;227;p23">
            <a:extLst>
              <a:ext uri="{FF2B5EF4-FFF2-40B4-BE49-F238E27FC236}">
                <a16:creationId xmlns:a16="http://schemas.microsoft.com/office/drawing/2014/main" id="{8A16ACC8-9B3C-4879-BEC1-47893AA23EFB}"/>
              </a:ext>
            </a:extLst>
          </p:cNvPr>
          <p:cNvSpPr txBox="1">
            <a:spLocks/>
          </p:cNvSpPr>
          <p:nvPr/>
        </p:nvSpPr>
        <p:spPr>
          <a:xfrm>
            <a:off x="5369400" y="3115121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altLang="ko-KR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플로우 차트</a:t>
            </a:r>
            <a:endParaRPr lang="en-US" altLang="ko-KR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Clr>
                <a:schemeClr val="dk1"/>
              </a:buClr>
              <a:buSzPts val="1100"/>
            </a:pPr>
            <a:r>
              <a:rPr lang="en-US" altLang="ko-KR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구상도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2;p24">
            <a:extLst>
              <a:ext uri="{FF2B5EF4-FFF2-40B4-BE49-F238E27FC236}">
                <a16:creationId xmlns:a16="http://schemas.microsoft.com/office/drawing/2014/main" id="{CB794C79-5C60-4087-8120-E6ED8CFA0E4E}"/>
              </a:ext>
            </a:extLst>
          </p:cNvPr>
          <p:cNvSpPr txBox="1">
            <a:spLocks/>
          </p:cNvSpPr>
          <p:nvPr/>
        </p:nvSpPr>
        <p:spPr>
          <a:xfrm>
            <a:off x="311701" y="1314143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3000" dirty="0">
                <a:solidFill>
                  <a:schemeClr val="bg1"/>
                </a:solidFill>
              </a:rPr>
              <a:t>프로젝트 소개 </a:t>
            </a:r>
            <a:r>
              <a:rPr lang="en-US" altLang="ko-KR" sz="3000" dirty="0">
                <a:solidFill>
                  <a:schemeClr val="bg1"/>
                </a:solidFill>
              </a:rPr>
              <a:t>&amp; </a:t>
            </a:r>
            <a:r>
              <a:rPr lang="ko-KR" altLang="en-US" sz="3000" dirty="0">
                <a:solidFill>
                  <a:schemeClr val="bg1"/>
                </a:solidFill>
              </a:rPr>
              <a:t>주요기능</a:t>
            </a:r>
            <a:r>
              <a:rPr lang="en-US" altLang="ko-KR" sz="3000" dirty="0">
                <a:solidFill>
                  <a:schemeClr val="bg1"/>
                </a:solidFill>
              </a:rPr>
              <a:t> 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cxnSp>
        <p:nvCxnSpPr>
          <p:cNvPr id="4" name="Google Shape;257;p23">
            <a:extLst>
              <a:ext uri="{FF2B5EF4-FFF2-40B4-BE49-F238E27FC236}">
                <a16:creationId xmlns:a16="http://schemas.microsoft.com/office/drawing/2014/main" id="{F5931633-D61F-41B9-B286-CAF607367249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57;p23">
            <a:extLst>
              <a:ext uri="{FF2B5EF4-FFF2-40B4-BE49-F238E27FC236}">
                <a16:creationId xmlns:a16="http://schemas.microsoft.com/office/drawing/2014/main" id="{4BB51495-4B57-4C0D-B9BF-10FB8FFB1423}"/>
              </a:ext>
            </a:extLst>
          </p:cNvPr>
          <p:cNvCxnSpPr/>
          <p:nvPr/>
        </p:nvCxnSpPr>
        <p:spPr>
          <a:xfrm>
            <a:off x="311700" y="204318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180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3926407" y="130889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무엇을</a:t>
            </a:r>
            <a:r>
              <a:rPr lang="ko-KR" altLang="en-US" sz="3000" dirty="0"/>
              <a:t>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만드는가</a:t>
            </a:r>
            <a:r>
              <a:rPr lang="en-US" altLang="ko-KR" sz="3000" dirty="0"/>
              <a:t>? 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3926407" y="2317765"/>
            <a:ext cx="3794146" cy="2023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저희 조는 이번 프로젝트에서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기본에 충실하기로 방향성을 결정 하였습니다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수업의 내용과 여러 참고 자료들을 기초로 하여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언어로 작성되는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TCP/IP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이용한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GUI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환경을 제공하는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1:N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클라이언트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 채팅 프로그램을 제작하는 것이 저희 프로젝트의 목표입니다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64" name="Google Shape;264;p24"/>
          <p:cNvCxnSpPr/>
          <p:nvPr/>
        </p:nvCxnSpPr>
        <p:spPr>
          <a:xfrm>
            <a:off x="3926407" y="191549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 기능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395076" y="2874531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가장 기본이 되는 기능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여러 클라이언트가 서버에 접속해 동시에 채팅이 가능하도록 구현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4639708" y="288043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GUI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간단한 인터페이스와 기능을 하는 버튼을 제공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 접속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강제 접속 해제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서버측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닉네임 설정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상기 기능을 간편하게 접근할 수 있도록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GUI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작성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2419892" y="2874531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귓속말 같은 기능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원한다면 서버 접속자간     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프라이빗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채팅이 가능하도록 구현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196938" y="266628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1: N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채팅 기능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4546408" y="265166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GUI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이용한 인터페이스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2326592" y="266628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클라이언트 간의 통신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2" name="Google Shape;282;p25"/>
          <p:cNvSpPr/>
          <p:nvPr/>
        </p:nvSpPr>
        <p:spPr>
          <a:xfrm>
            <a:off x="842289" y="1465190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282;p25">
            <a:extLst>
              <a:ext uri="{FF2B5EF4-FFF2-40B4-BE49-F238E27FC236}">
                <a16:creationId xmlns:a16="http://schemas.microsoft.com/office/drawing/2014/main" id="{D30F4201-4A16-4E61-80CD-7C6C0E430DAE}"/>
              </a:ext>
            </a:extLst>
          </p:cNvPr>
          <p:cNvSpPr/>
          <p:nvPr/>
        </p:nvSpPr>
        <p:spPr>
          <a:xfrm>
            <a:off x="2867106" y="1465190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Google Shape;282;p25">
            <a:extLst>
              <a:ext uri="{FF2B5EF4-FFF2-40B4-BE49-F238E27FC236}">
                <a16:creationId xmlns:a16="http://schemas.microsoft.com/office/drawing/2014/main" id="{504132B0-5C7E-4786-BEEF-726C902EE5DF}"/>
              </a:ext>
            </a:extLst>
          </p:cNvPr>
          <p:cNvSpPr/>
          <p:nvPr/>
        </p:nvSpPr>
        <p:spPr>
          <a:xfrm>
            <a:off x="5086922" y="1465190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Google Shape;282;p25">
            <a:extLst>
              <a:ext uri="{FF2B5EF4-FFF2-40B4-BE49-F238E27FC236}">
                <a16:creationId xmlns:a16="http://schemas.microsoft.com/office/drawing/2014/main" id="{0239C44F-C9B8-436F-B8B4-FC1C8D6422FD}"/>
              </a:ext>
            </a:extLst>
          </p:cNvPr>
          <p:cNvSpPr/>
          <p:nvPr/>
        </p:nvSpPr>
        <p:spPr>
          <a:xfrm>
            <a:off x="7306738" y="1465190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Google Shape;280;p25">
            <a:extLst>
              <a:ext uri="{FF2B5EF4-FFF2-40B4-BE49-F238E27FC236}">
                <a16:creationId xmlns:a16="http://schemas.microsoft.com/office/drawing/2014/main" id="{AC8DECF8-2C15-4AB9-94ED-34DC7AA64C7B}"/>
              </a:ext>
            </a:extLst>
          </p:cNvPr>
          <p:cNvSpPr txBox="1">
            <a:spLocks/>
          </p:cNvSpPr>
          <p:nvPr/>
        </p:nvSpPr>
        <p:spPr>
          <a:xfrm>
            <a:off x="6766224" y="2651664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유저간 파일 전송 기능</a:t>
            </a:r>
          </a:p>
        </p:txBody>
      </p:sp>
      <p:sp>
        <p:nvSpPr>
          <p:cNvPr id="25" name="Google Shape;277;p25">
            <a:extLst>
              <a:ext uri="{FF2B5EF4-FFF2-40B4-BE49-F238E27FC236}">
                <a16:creationId xmlns:a16="http://schemas.microsoft.com/office/drawing/2014/main" id="{1050BE13-8F55-4867-B2FF-8DD8D7106575}"/>
              </a:ext>
            </a:extLst>
          </p:cNvPr>
          <p:cNvSpPr txBox="1">
            <a:spLocks/>
          </p:cNvSpPr>
          <p:nvPr/>
        </p:nvSpPr>
        <p:spPr>
          <a:xfrm>
            <a:off x="6859524" y="2876708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채팅방에 접속한 유저들간 이미지 등의 파일 업로드 가능</a:t>
            </a:r>
          </a:p>
          <a:p>
            <a:pPr marL="0" indent="0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2;p24">
            <a:extLst>
              <a:ext uri="{FF2B5EF4-FFF2-40B4-BE49-F238E27FC236}">
                <a16:creationId xmlns:a16="http://schemas.microsoft.com/office/drawing/2014/main" id="{CB794C79-5C60-4087-8120-E6ED8CFA0E4E}"/>
              </a:ext>
            </a:extLst>
          </p:cNvPr>
          <p:cNvSpPr txBox="1">
            <a:spLocks/>
          </p:cNvSpPr>
          <p:nvPr/>
        </p:nvSpPr>
        <p:spPr>
          <a:xfrm>
            <a:off x="311701" y="1314143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3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진행 상황</a:t>
            </a:r>
          </a:p>
        </p:txBody>
      </p:sp>
      <p:cxnSp>
        <p:nvCxnSpPr>
          <p:cNvPr id="4" name="Google Shape;257;p23">
            <a:extLst>
              <a:ext uri="{FF2B5EF4-FFF2-40B4-BE49-F238E27FC236}">
                <a16:creationId xmlns:a16="http://schemas.microsoft.com/office/drawing/2014/main" id="{F5931633-D61F-41B9-B286-CAF607367249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57;p23">
            <a:extLst>
              <a:ext uri="{FF2B5EF4-FFF2-40B4-BE49-F238E27FC236}">
                <a16:creationId xmlns:a16="http://schemas.microsoft.com/office/drawing/2014/main" id="{4BB51495-4B57-4C0D-B9BF-10FB8FFB1423}"/>
              </a:ext>
            </a:extLst>
          </p:cNvPr>
          <p:cNvCxnSpPr/>
          <p:nvPr/>
        </p:nvCxnSpPr>
        <p:spPr>
          <a:xfrm>
            <a:off x="311700" y="204318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24148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146678" y="590338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진행된 구간</a:t>
            </a:r>
            <a:endParaRPr dirty="0">
              <a:solidFill>
                <a:srgbClr val="FFFF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336225" y="1901550"/>
            <a:ext cx="2297706" cy="3809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 </a:t>
            </a:r>
            <a:r>
              <a:rPr lang="en-US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GUI </a:t>
            </a:r>
            <a:r>
              <a:rPr lang="ko-KR" altLang="en-US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구성</a:t>
            </a:r>
            <a:endParaRPr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347791" y="3303610"/>
            <a:ext cx="2286140" cy="3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채팅의 송</a:t>
            </a:r>
            <a:r>
              <a:rPr lang="en-US" altLang="ko-KR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en-US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수신</a:t>
            </a:r>
            <a:endParaRPr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347791" y="2602899"/>
            <a:ext cx="2286140" cy="3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 오픈 </a:t>
            </a:r>
            <a:r>
              <a:rPr lang="en-US" altLang="ko-KR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접속 기능</a:t>
            </a:r>
            <a:endParaRPr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291;p25">
            <a:extLst>
              <a:ext uri="{FF2B5EF4-FFF2-40B4-BE49-F238E27FC236}">
                <a16:creationId xmlns:a16="http://schemas.microsoft.com/office/drawing/2014/main" id="{DA38F5E3-4320-4E42-95FC-D5C26C9E9597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275;p25">
            <a:extLst>
              <a:ext uri="{FF2B5EF4-FFF2-40B4-BE49-F238E27FC236}">
                <a16:creationId xmlns:a16="http://schemas.microsoft.com/office/drawing/2014/main" id="{A0A52D4B-E9C8-48ED-B8AE-8A4DE43FE1C4}"/>
              </a:ext>
            </a:extLst>
          </p:cNvPr>
          <p:cNvSpPr txBox="1">
            <a:spLocks/>
          </p:cNvSpPr>
          <p:nvPr/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3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 화면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E2D6F7-230D-4447-BB11-FB24FD4C7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7" y="1339215"/>
            <a:ext cx="63722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oogle Shape;291;p25">
            <a:extLst>
              <a:ext uri="{FF2B5EF4-FFF2-40B4-BE49-F238E27FC236}">
                <a16:creationId xmlns:a16="http://schemas.microsoft.com/office/drawing/2014/main" id="{63598165-D3CC-4467-AA0A-8611D36DF947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75;p25">
            <a:extLst>
              <a:ext uri="{FF2B5EF4-FFF2-40B4-BE49-F238E27FC236}">
                <a16:creationId xmlns:a16="http://schemas.microsoft.com/office/drawing/2014/main" id="{94E8B282-6AD4-4D91-9441-EC252FE73B4C}"/>
              </a:ext>
            </a:extLst>
          </p:cNvPr>
          <p:cNvSpPr txBox="1">
            <a:spLocks/>
          </p:cNvSpPr>
          <p:nvPr/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3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클라이언트 화면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714B97-DF3B-49B8-A737-118EB874C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2" y="1485138"/>
            <a:ext cx="460057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945131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818</Words>
  <Application>Microsoft Office PowerPoint</Application>
  <PresentationFormat>화면 슬라이드 쇼(16:9)</PresentationFormat>
  <Paragraphs>121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Didact Gothic</vt:lpstr>
      <vt:lpstr>함초롬돋움</vt:lpstr>
      <vt:lpstr>Roboto Thin</vt:lpstr>
      <vt:lpstr>Roboto Light</vt:lpstr>
      <vt:lpstr>Roboto Black</vt:lpstr>
      <vt:lpstr>Roboto Mono Thin</vt:lpstr>
      <vt:lpstr>한컴 고딕</vt:lpstr>
      <vt:lpstr>Bree Serif</vt:lpstr>
      <vt:lpstr>Arial</vt:lpstr>
      <vt:lpstr>WEB PROPOSAL</vt:lpstr>
      <vt:lpstr>인터넷 프로그래밍 프로젝트 CHAT BOT</vt:lpstr>
      <vt:lpstr>목차</vt:lpstr>
      <vt:lpstr>PowerPoint 프레젠테이션</vt:lpstr>
      <vt:lpstr>무엇을 만드는가? </vt:lpstr>
      <vt:lpstr>주요 기능?</vt:lpstr>
      <vt:lpstr>PowerPoint 프레젠테이션</vt:lpstr>
      <vt:lpstr>현재 진행된 구간</vt:lpstr>
      <vt:lpstr>PowerPoint 프레젠테이션</vt:lpstr>
      <vt:lpstr>PowerPoint 프레젠테이션</vt:lpstr>
      <vt:lpstr>앞으로의 구현 목표</vt:lpstr>
      <vt:lpstr>앞으로의 구현 목표</vt:lpstr>
      <vt:lpstr>앞으로의 구현 목표</vt:lpstr>
      <vt:lpstr>PowerPoint 프레젠테이션</vt:lpstr>
      <vt:lpstr>PowerPoint 프레젠테이션</vt:lpstr>
      <vt:lpstr>PowerPoint 프레젠테이션</vt:lpstr>
      <vt:lpstr>감사합니다.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PROPOSAL</dc:title>
  <cp:lastModifiedBy>최창환</cp:lastModifiedBy>
  <cp:revision>23</cp:revision>
  <dcterms:modified xsi:type="dcterms:W3CDTF">2021-11-23T12:09:11Z</dcterms:modified>
</cp:coreProperties>
</file>