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98" r:id="rId4"/>
    <p:sldId id="258" r:id="rId5"/>
    <p:sldId id="259" r:id="rId6"/>
    <p:sldId id="303" r:id="rId7"/>
    <p:sldId id="304" r:id="rId8"/>
    <p:sldId id="261" r:id="rId9"/>
    <p:sldId id="326" r:id="rId10"/>
    <p:sldId id="319" r:id="rId11"/>
    <p:sldId id="322" r:id="rId12"/>
    <p:sldId id="323" r:id="rId13"/>
    <p:sldId id="321" r:id="rId14"/>
    <p:sldId id="324" r:id="rId15"/>
    <p:sldId id="320" r:id="rId16"/>
    <p:sldId id="269" r:id="rId17"/>
    <p:sldId id="325" r:id="rId18"/>
    <p:sldId id="327" r:id="rId19"/>
    <p:sldId id="275" r:id="rId20"/>
    <p:sldId id="274" r:id="rId21"/>
  </p:sldIdLst>
  <p:sldSz cx="9144000" cy="5143500" type="screen16x9"/>
  <p:notesSz cx="6858000" cy="9144000"/>
  <p:embeddedFontLst>
    <p:embeddedFont>
      <p:font typeface="한컴 고딕" panose="020B0600000101010101" charset="-127"/>
      <p:regular r:id="rId23"/>
      <p:bold r:id="rId24"/>
    </p:embeddedFont>
    <p:embeddedFont>
      <p:font typeface="Bree Serif" panose="020B0600000101010101" charset="0"/>
      <p:regular r:id="rId25"/>
    </p:embeddedFont>
    <p:embeddedFont>
      <p:font typeface="Didact Gothic" panose="020B0600000101010101" charset="0"/>
      <p:regular r:id="rId26"/>
    </p:embeddedFont>
    <p:embeddedFont>
      <p:font typeface="Roboto Black" panose="02000000000000000000" pitchFamily="2" charset="0"/>
      <p:bold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  <p:embeddedFont>
      <p:font typeface="Roboto Mono Thin" panose="020B0600000101010101" charset="0"/>
      <p:regular r:id="rId33"/>
      <p:bold r:id="rId34"/>
      <p:italic r:id="rId35"/>
      <p:boldItalic r:id="rId36"/>
    </p:embeddedFont>
    <p:embeddedFont>
      <p:font typeface="Roboto Thin" panose="02000000000000000000" pitchFamily="2" charset="0"/>
      <p:regular r:id="rId37"/>
      <p:bold r:id="rId38"/>
      <p:italic r:id="rId39"/>
      <p:boldItalic r:id="rId40"/>
    </p:embeddedFont>
    <p:embeddedFont>
      <p:font typeface="함초롬돋움" panose="020B0604000101010101" pitchFamily="50" charset="-127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F7AAE-61EF-4772-8F0D-08FC72BD83FA}">
  <a:tblStyle styleId="{0BAF7AAE-61EF-4772-8F0D-08FC72BD8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11" autoAdjust="0"/>
  </p:normalViewPr>
  <p:slideViewPr>
    <p:cSldViewPr snapToGrid="0">
      <p:cViewPr varScale="1">
        <p:scale>
          <a:sx n="124" d="100"/>
          <a:sy n="124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8</a:t>
            </a:r>
            <a:r>
              <a:rPr lang="ko-KR" altLang="en-US" dirty="0"/>
              <a:t>조의 발표를 맡은 이병준 이라고 합니다</a:t>
            </a:r>
            <a:r>
              <a:rPr lang="en-US" altLang="ko-KR" dirty="0"/>
              <a:t>. </a:t>
            </a:r>
            <a:r>
              <a:rPr lang="ko-KR" altLang="en-US" dirty="0"/>
              <a:t>저희 </a:t>
            </a:r>
            <a:r>
              <a:rPr lang="en-US" altLang="ko-KR" dirty="0"/>
              <a:t>8</a:t>
            </a:r>
            <a:r>
              <a:rPr lang="ko-KR" altLang="en-US" dirty="0"/>
              <a:t>조는 이번 인터넷 프로그래밍 프로젝트로 일명 </a:t>
            </a:r>
            <a:r>
              <a:rPr lang="en-US" altLang="ko-KR" dirty="0"/>
              <a:t>“CHAT BOT”</a:t>
            </a:r>
            <a:r>
              <a:rPr lang="ko-KR" altLang="en-US" dirty="0"/>
              <a:t>이라는 프로그램을 제작하였습니다</a:t>
            </a:r>
            <a:r>
              <a:rPr lang="en-US" altLang="ko-KR" dirty="0"/>
              <a:t>. </a:t>
            </a:r>
            <a:r>
              <a:rPr lang="ko-KR" altLang="en-US" dirty="0"/>
              <a:t>아래는 저희 조원의 리스트 </a:t>
            </a:r>
            <a:r>
              <a:rPr lang="en-US" altLang="ko-KR" dirty="0"/>
              <a:t>– </a:t>
            </a:r>
            <a:r>
              <a:rPr lang="ko-KR" altLang="en-US" dirty="0"/>
              <a:t>팀장 최창환</a:t>
            </a:r>
            <a:r>
              <a:rPr lang="en-US" altLang="ko-KR" dirty="0"/>
              <a:t>, </a:t>
            </a:r>
            <a:r>
              <a:rPr lang="ko-KR" altLang="en-US" dirty="0"/>
              <a:t>조원 이병준 이동선 입니다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실제 프로그램 실행 화면과 같이 몇가지 주요 알고리즘에 대해 간단히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66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WinMain</a:t>
            </a:r>
            <a:r>
              <a:rPr lang="ko-KR" altLang="en-US" dirty="0"/>
              <a:t>함수는 서버</a:t>
            </a:r>
            <a:r>
              <a:rPr lang="en-US" altLang="ko-KR" dirty="0"/>
              <a:t>- </a:t>
            </a:r>
            <a:r>
              <a:rPr lang="ko-KR" altLang="en-US" dirty="0"/>
              <a:t>클라이언트에 공통적으로 사용된 코드로</a:t>
            </a:r>
            <a:r>
              <a:rPr lang="en-US" altLang="ko-KR" dirty="0"/>
              <a:t>, </a:t>
            </a:r>
            <a:r>
              <a:rPr lang="ko-KR" altLang="en-US" dirty="0"/>
              <a:t>실행을 위해 가장 기본적인 부분들인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윈속의</a:t>
            </a:r>
            <a:r>
              <a:rPr lang="ko-KR" altLang="en-US" dirty="0"/>
              <a:t> 초기화</a:t>
            </a:r>
            <a:r>
              <a:rPr lang="en-US" altLang="ko-KR" dirty="0"/>
              <a:t>, </a:t>
            </a:r>
            <a:r>
              <a:rPr lang="ko-KR" altLang="en-US" dirty="0"/>
              <a:t>다이얼로그</a:t>
            </a:r>
            <a:r>
              <a:rPr lang="en-US" altLang="ko-KR" dirty="0"/>
              <a:t>(</a:t>
            </a:r>
            <a:r>
              <a:rPr lang="ko-KR" altLang="en-US" dirty="0"/>
              <a:t>대화상자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아이콘 추가 기능을 수행합니다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87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DisplayText</a:t>
            </a:r>
            <a:r>
              <a:rPr lang="ko-KR" altLang="en-US" dirty="0"/>
              <a:t>는 리스트 박스와 </a:t>
            </a:r>
            <a:r>
              <a:rPr lang="ko-KR" altLang="en-US" dirty="0" err="1"/>
              <a:t>에디트</a:t>
            </a:r>
            <a:r>
              <a:rPr lang="ko-KR" altLang="en-US" dirty="0"/>
              <a:t> 박스에 메시지를 출력하는 동작을 수행합니다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274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DigProc</a:t>
            </a:r>
            <a:r>
              <a:rPr lang="en-US" altLang="ko-KR" dirty="0"/>
              <a:t> </a:t>
            </a:r>
            <a:r>
              <a:rPr lang="ko-KR" altLang="en-US" dirty="0"/>
              <a:t>함수에서는 사용자가 발생시킨 이벤트에 대해 접속</a:t>
            </a:r>
            <a:r>
              <a:rPr lang="en-US" altLang="ko-KR" dirty="0"/>
              <a:t>, </a:t>
            </a:r>
            <a:r>
              <a:rPr lang="ko-KR" altLang="en-US" dirty="0"/>
              <a:t>해제</a:t>
            </a:r>
            <a:r>
              <a:rPr lang="en-US" altLang="ko-KR" dirty="0"/>
              <a:t>, </a:t>
            </a:r>
            <a:r>
              <a:rPr lang="ko-KR" altLang="en-US" dirty="0"/>
              <a:t>보내기 등의 여러가지 함수들을 </a:t>
            </a:r>
            <a:r>
              <a:rPr lang="ko-KR" altLang="en-US" dirty="0" err="1"/>
              <a:t>동작시킵니다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898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클라이언트에서는 스레드 함수를 설정하여 메시지를 전송함과 동시에 받는 구조로 내가 보낸 텍스트를 바로 볼 수 있는 구조를 구현하였으며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9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추가적으로 </a:t>
            </a:r>
            <a:r>
              <a:rPr lang="en-US" dirty="0"/>
              <a:t>C++</a:t>
            </a:r>
            <a:r>
              <a:rPr lang="ko-KR" altLang="en-US" dirty="0"/>
              <a:t>라이브러리의 시간 함수 구조체를 사용하여 현재 사용자가 채팅을 전송한 시간을 표시하도록 구현하였습니다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781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간단하게 저희 프로그램이 작동하는 모습을 영상으로 보여드리겠습니다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345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발표 상황까지 구현하지 못한 부분과 차후 추가할 부분입니다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저희는 클라이언트간 개인 통신과 파일 전송 기능을 목표로 삼고 여러가지 참고자료를 통해 시도를 해보았으나</a:t>
            </a:r>
            <a:r>
              <a:rPr lang="en-US" altLang="ko-KR" dirty="0"/>
              <a:t>, </a:t>
            </a:r>
            <a:r>
              <a:rPr lang="ko-KR" altLang="en-US" dirty="0"/>
              <a:t>아직 성공적으로 구현하지 못한 상태입니다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기능들은 구현하기 위해 따로 개인 채팅방을 새로 생성하는 방식이 필요하다고 판단하고</a:t>
            </a:r>
            <a:r>
              <a:rPr lang="en-US" altLang="ko-KR" dirty="0"/>
              <a:t>, </a:t>
            </a:r>
            <a:r>
              <a:rPr lang="ko-KR" altLang="en-US" dirty="0"/>
              <a:t>여러가지 시도를 해봤으나 실패하였습니다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이 두 기능은 이번 프로젝트의 차별점으로 구상한 부분이므로 일단 최대한 구현에 시도 할 예정입니다</a:t>
            </a:r>
            <a:r>
              <a:rPr lang="en-US" altLang="ko-KR" dirty="0"/>
              <a:t>.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0680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오늘 발표할 내용의 목차는 다음과 같습니다</a:t>
            </a:r>
            <a:r>
              <a:rPr lang="en-US" altLang="ko-KR" dirty="0"/>
              <a:t>. </a:t>
            </a:r>
            <a:r>
              <a:rPr lang="ko-KR" altLang="en-US" dirty="0"/>
              <a:t>순서대로 프로젝트 소개</a:t>
            </a:r>
            <a:r>
              <a:rPr lang="en-US" altLang="ko-KR" dirty="0"/>
              <a:t>, </a:t>
            </a:r>
            <a:r>
              <a:rPr lang="ko-KR" altLang="en-US" dirty="0"/>
              <a:t>주요기능 설명</a:t>
            </a:r>
            <a:r>
              <a:rPr lang="en-US" altLang="ko-KR" dirty="0"/>
              <a:t>, </a:t>
            </a:r>
            <a:r>
              <a:rPr lang="ko-KR" altLang="en-US" dirty="0"/>
              <a:t>진행 상황</a:t>
            </a:r>
            <a:r>
              <a:rPr lang="en-US" altLang="ko-KR" dirty="0"/>
              <a:t>, </a:t>
            </a:r>
            <a:r>
              <a:rPr lang="ko-KR" altLang="en-US" dirty="0"/>
              <a:t>그리고 주요 알고리즘 순으로 발표 할 예정입니다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프로젝트 소개와 주요 기능에 대해 간단히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24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무엇을 만드는가</a:t>
            </a:r>
            <a:r>
              <a:rPr lang="en-US" altLang="ko-KR" dirty="0"/>
              <a:t>, </a:t>
            </a:r>
            <a:r>
              <a:rPr lang="ko-KR" altLang="en-US" dirty="0"/>
              <a:t>저희는 기본에 충실하기로 방향을 잡았습니다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프로젝트에서 저희는 기본 주제로 제시된 </a:t>
            </a:r>
            <a:r>
              <a:rPr lang="en-US" altLang="ko-KR" dirty="0"/>
              <a:t>1:N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채팅 프로그램을 몇가지 기능을 추가하여 제작할 예정입니다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고전적인 채팅 프로그램인 네이트온</a:t>
            </a:r>
            <a:r>
              <a:rPr lang="en-US" altLang="ko-KR" dirty="0"/>
              <a:t> </a:t>
            </a:r>
            <a:r>
              <a:rPr lang="ko-KR" altLang="en-US" dirty="0"/>
              <a:t>등을 목표로 하고 있다고 연상해주시면 더 이해하기에 편하실 것이라 생각이 됩니다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목표로 하는 핵심 기능을 요약하면 다음 </a:t>
            </a:r>
            <a:r>
              <a:rPr lang="ko-KR" altLang="en-US" dirty="0" err="1"/>
              <a:t>네가지입니다</a:t>
            </a:r>
            <a:r>
              <a:rPr lang="en-US" altLang="ko-KR" dirty="0"/>
              <a:t>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1:N </a:t>
            </a: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채팅</a:t>
            </a:r>
            <a:r>
              <a:rPr lang="en-US" altLang="ko-KR" dirty="0"/>
              <a:t>) – </a:t>
            </a:r>
            <a:r>
              <a:rPr lang="ko-KR" altLang="en-US" dirty="0"/>
              <a:t>당연히 이 프로그램의 기본이 되는 기능입니다</a:t>
            </a:r>
            <a:r>
              <a:rPr lang="en-US" altLang="ko-KR" dirty="0"/>
              <a:t>. </a:t>
            </a:r>
            <a:r>
              <a:rPr lang="ko-KR" altLang="en-US" dirty="0"/>
              <a:t>여러 클라이언트가 서버에 접속해 동시에 서로 채팅이 가능하도록 구현합니다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클라이언트 간의 통신 </a:t>
            </a:r>
            <a:r>
              <a:rPr lang="en-US" altLang="ko-KR" dirty="0"/>
              <a:t>– </a:t>
            </a:r>
            <a:r>
              <a:rPr lang="ko-KR" altLang="en-US" dirty="0"/>
              <a:t>귓속말 같은 기능을 생각하시면 됩니다</a:t>
            </a:r>
            <a:r>
              <a:rPr lang="en-US" altLang="ko-KR" dirty="0"/>
              <a:t>. </a:t>
            </a:r>
            <a:r>
              <a:rPr lang="ko-KR" altLang="en-US" dirty="0"/>
              <a:t>접속한 특정 클라이언트 간에 </a:t>
            </a:r>
            <a:r>
              <a:rPr lang="ko-KR" altLang="en-US" dirty="0" err="1"/>
              <a:t>프라이빗</a:t>
            </a:r>
            <a:r>
              <a:rPr lang="ko-KR" altLang="en-US" dirty="0"/>
              <a:t> 한 채팅이 가능하도록 기능을 구현합니다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GUI</a:t>
            </a:r>
            <a:r>
              <a:rPr lang="ko-KR" altLang="en-US" dirty="0"/>
              <a:t>를 이용한 인터페이스 </a:t>
            </a:r>
            <a:r>
              <a:rPr lang="en-US" altLang="ko-KR" dirty="0"/>
              <a:t>– GUI</a:t>
            </a:r>
            <a:r>
              <a:rPr lang="ko-KR" altLang="en-US" dirty="0"/>
              <a:t>로 간단한 인터페이스를 제공하여 몇가지 편의 기능에 쉽게 접근하여 사용할 수 있도록 작성합니다</a:t>
            </a:r>
            <a:r>
              <a:rPr lang="en-US" altLang="ko-KR" dirty="0"/>
              <a:t>. </a:t>
            </a:r>
            <a:r>
              <a:rPr lang="ko-KR" altLang="en-US" dirty="0"/>
              <a:t>편의 기능은 버튼으로 제공 될 예정이며</a:t>
            </a:r>
            <a:r>
              <a:rPr lang="en-US" altLang="ko-KR" dirty="0"/>
              <a:t>, </a:t>
            </a:r>
            <a:r>
              <a:rPr lang="ko-KR" altLang="en-US" dirty="0"/>
              <a:t>그 예시는 다음과 같습니다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유저간 파일 전송 기능 </a:t>
            </a:r>
            <a:r>
              <a:rPr lang="en-US" altLang="ko-KR" dirty="0"/>
              <a:t>– </a:t>
            </a:r>
            <a:r>
              <a:rPr lang="ko-KR" altLang="en-US" dirty="0"/>
              <a:t>채팅방에 접속한 유저들끼리 텍스트 뿐만 아니라 이미지 등의 파일을 업로드할 수 있도록 구현하였습니다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중 </a:t>
            </a:r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4</a:t>
            </a:r>
            <a:r>
              <a:rPr lang="ko-KR" altLang="en-US" dirty="0"/>
              <a:t>번의 항목이 저희가 이 채팅 프로그램에서 특히 차별화로 선택한 부분으로</a:t>
            </a:r>
            <a:r>
              <a:rPr lang="en-US" altLang="ko-KR" dirty="0"/>
              <a:t>, </a:t>
            </a:r>
            <a:r>
              <a:rPr lang="ko-KR" altLang="en-US" dirty="0"/>
              <a:t>이 부분을 구현하는 것을 최종 목표로 하고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알고리즘에 대해 소개하겠습니다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85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프로그램의 동작 </a:t>
            </a:r>
            <a:r>
              <a:rPr lang="ko-KR" altLang="en-US" dirty="0" err="1"/>
              <a:t>구상도입니다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프로그램은 서버에서 채팅방을 열고</a:t>
            </a:r>
            <a:r>
              <a:rPr lang="en-US" altLang="ko-KR" dirty="0"/>
              <a:t>, </a:t>
            </a:r>
            <a:r>
              <a:rPr lang="ko-KR" altLang="en-US" dirty="0"/>
              <a:t>그 채팅 방에 불특정 다수의 외부 접속자들이 동시에 접속하여 서로 채팅을 할 수 있는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 그림과 같은 구조가 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55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서버의 동작 전체 알고리즘은 다음과 같습니다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 측에서 서버를 오픈하여 소켓 생성</a:t>
            </a:r>
            <a:r>
              <a:rPr lang="en-US" altLang="ko-KR" dirty="0"/>
              <a:t>, </a:t>
            </a:r>
            <a:r>
              <a:rPr lang="ko-KR" altLang="en-US" dirty="0" err="1"/>
              <a:t>바인드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상태를 </a:t>
            </a:r>
            <a:r>
              <a:rPr lang="en-US" altLang="ko-KR" dirty="0" err="1"/>
              <a:t>liste</a:t>
            </a:r>
            <a:r>
              <a:rPr lang="ko-KR" altLang="en-US" dirty="0"/>
              <a:t>으로 변경하고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 측에서는 소켓을 생성 후 서버 측에 연결을 요청합니다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서버는 이 연결 요청을 받아 접속을 수락한 후 서버 </a:t>
            </a:r>
            <a:r>
              <a:rPr lang="en-US" altLang="ko-KR" dirty="0"/>
              <a:t>– </a:t>
            </a:r>
            <a:r>
              <a:rPr lang="ko-KR" altLang="en-US" dirty="0"/>
              <a:t>클라이언트 간 연결 종료 전 까지 </a:t>
            </a:r>
            <a:r>
              <a:rPr lang="en-US" altLang="ko-KR" dirty="0"/>
              <a:t>send</a:t>
            </a:r>
            <a:r>
              <a:rPr lang="ko-KR" altLang="en-US" dirty="0"/>
              <a:t>와 </a:t>
            </a:r>
            <a:r>
              <a:rPr lang="en-US" altLang="ko-KR" dirty="0" err="1"/>
              <a:t>recv</a:t>
            </a:r>
            <a:r>
              <a:rPr lang="ko-KR" altLang="en-US" dirty="0"/>
              <a:t>를 통해 데이터를 교환합니다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서버의 소켓 및 상태 관련 동작들은 </a:t>
            </a:r>
            <a:r>
              <a:rPr lang="en-US" altLang="ko-KR" dirty="0" err="1"/>
              <a:t>ThradMain</a:t>
            </a:r>
            <a:r>
              <a:rPr lang="en-US" altLang="ko-KR" dirty="0"/>
              <a:t> </a:t>
            </a:r>
            <a:r>
              <a:rPr lang="ko-KR" altLang="en-US" dirty="0"/>
              <a:t>함수를 통해 구현되었습니다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30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48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65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4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60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063868" y="3670025"/>
            <a:ext cx="330310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인터넷 프로그래밍 프로젝트</a:t>
            </a:r>
            <a:b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CHAT BOT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 최창환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이병준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이동건</a:t>
            </a:r>
            <a:endParaRPr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1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A741E-107A-42F1-8D85-60955BAF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57" y="705057"/>
            <a:ext cx="4205495" cy="1520862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15CFA475-FB09-4A7D-97FF-64D40B96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40" y="1020116"/>
            <a:ext cx="2635178" cy="1473179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C37AB68-DAF7-4F21-8ED2-1CC17703B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40" y="2736851"/>
            <a:ext cx="2665987" cy="181044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64855-1D42-49C2-A75C-1A7CDBF62AF5}"/>
              </a:ext>
            </a:extLst>
          </p:cNvPr>
          <p:cNvSpPr/>
          <p:nvPr/>
        </p:nvSpPr>
        <p:spPr>
          <a:xfrm>
            <a:off x="859419" y="994644"/>
            <a:ext cx="2702476" cy="152086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33B75B-82D1-441C-BEE1-C1322BA545F6}"/>
              </a:ext>
            </a:extLst>
          </p:cNvPr>
          <p:cNvSpPr/>
          <p:nvPr/>
        </p:nvSpPr>
        <p:spPr>
          <a:xfrm>
            <a:off x="885309" y="2711065"/>
            <a:ext cx="2700106" cy="18609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19EA207-5DF0-4E0F-BE28-CE0A6A99EC86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585415" y="1465488"/>
            <a:ext cx="366542" cy="21760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1390FFF-1D7F-4FC7-8367-70C87B1EB6B8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561895" y="1465488"/>
            <a:ext cx="390062" cy="2895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03B5926-D343-45C1-A44E-8C3E2ED3BC34}"/>
              </a:ext>
            </a:extLst>
          </p:cNvPr>
          <p:cNvSpPr txBox="1"/>
          <p:nvPr/>
        </p:nvSpPr>
        <p:spPr>
          <a:xfrm>
            <a:off x="3951957" y="2372854"/>
            <a:ext cx="39957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실행의 가장 기본적인 부분 담당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accent1"/>
                </a:solidFill>
              </a:rPr>
              <a:t>윈속</a:t>
            </a:r>
            <a:r>
              <a:rPr lang="ko-KR" altLang="en-US" sz="1200" dirty="0">
                <a:solidFill>
                  <a:schemeClr val="accent1"/>
                </a:solidFill>
              </a:rPr>
              <a:t> 초기화</a:t>
            </a:r>
            <a:r>
              <a:rPr lang="en-US" altLang="ko-KR" sz="1200" dirty="0">
                <a:solidFill>
                  <a:schemeClr val="accent1"/>
                </a:solidFill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</a:rPr>
              <a:t>다이얼로그 생성</a:t>
            </a:r>
            <a:r>
              <a:rPr lang="en-US" altLang="ko-KR" sz="1200" dirty="0">
                <a:solidFill>
                  <a:schemeClr val="accent1"/>
                </a:solidFill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</a:rPr>
              <a:t>아이콘 추가 기능 수행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15CFA475-FB09-4A7D-97FF-64D40B96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0" y="1020116"/>
            <a:ext cx="2635178" cy="1473179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C37AB68-DAF7-4F21-8ED2-1CC17703B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40" y="2736851"/>
            <a:ext cx="2665987" cy="181044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64855-1D42-49C2-A75C-1A7CDBF62AF5}"/>
              </a:ext>
            </a:extLst>
          </p:cNvPr>
          <p:cNvSpPr/>
          <p:nvPr/>
        </p:nvSpPr>
        <p:spPr>
          <a:xfrm>
            <a:off x="908048" y="1299001"/>
            <a:ext cx="2550944" cy="9838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33B75B-82D1-441C-BEE1-C1322BA545F6}"/>
              </a:ext>
            </a:extLst>
          </p:cNvPr>
          <p:cNvSpPr/>
          <p:nvPr/>
        </p:nvSpPr>
        <p:spPr>
          <a:xfrm>
            <a:off x="919427" y="3100709"/>
            <a:ext cx="2539565" cy="120315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19EA207-5DF0-4E0F-BE28-CE0A6A99EC8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3458992" y="1522450"/>
            <a:ext cx="528882" cy="21798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1390FFF-1D7F-4FC7-8367-70C87B1EB6B8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3458992" y="1522450"/>
            <a:ext cx="528882" cy="2684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7AD1FDD5-B8CF-4745-989C-278098ACC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74" y="762019"/>
            <a:ext cx="3303274" cy="15208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B7F3FC-D7A7-43DF-8F29-20314794F8DB}"/>
              </a:ext>
            </a:extLst>
          </p:cNvPr>
          <p:cNvSpPr txBox="1"/>
          <p:nvPr/>
        </p:nvSpPr>
        <p:spPr>
          <a:xfrm>
            <a:off x="3987874" y="2390047"/>
            <a:ext cx="399576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리스트 박스와 </a:t>
            </a:r>
            <a:r>
              <a:rPr lang="ko-KR" altLang="en-US" sz="1200" dirty="0" err="1">
                <a:solidFill>
                  <a:schemeClr val="accent1"/>
                </a:solidFill>
              </a:rPr>
              <a:t>에디트</a:t>
            </a:r>
            <a:r>
              <a:rPr lang="ko-KR" altLang="en-US" sz="1200" dirty="0">
                <a:solidFill>
                  <a:schemeClr val="accent1"/>
                </a:solidFill>
              </a:rPr>
              <a:t> 박스에 메시지를 출력하는 함수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전송된 텍스트를 출력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18ECC1-FB1E-4F2F-9C74-D508D5D4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45" y="618564"/>
            <a:ext cx="2928460" cy="2315216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28A24E-0C17-4735-8832-F609FE6114FD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4102748" y="1570071"/>
            <a:ext cx="621997" cy="206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E702D5-AB8B-49A0-BE99-DDF5E88FC395}"/>
              </a:ext>
            </a:extLst>
          </p:cNvPr>
          <p:cNvSpPr txBox="1"/>
          <p:nvPr/>
        </p:nvSpPr>
        <p:spPr>
          <a:xfrm>
            <a:off x="4700849" y="2947219"/>
            <a:ext cx="33806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사용자가 이벤트를 발생시키면 다이얼로그 안의 함수들이 동작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접속 </a:t>
            </a:r>
            <a:r>
              <a:rPr lang="en-US" altLang="ko-KR" sz="1200" dirty="0">
                <a:solidFill>
                  <a:schemeClr val="accent1"/>
                </a:solidFill>
              </a:rPr>
              <a:t>– </a:t>
            </a:r>
            <a:r>
              <a:rPr lang="ko-KR" altLang="en-US" sz="1200" dirty="0">
                <a:solidFill>
                  <a:schemeClr val="accent1"/>
                </a:solidFill>
              </a:rPr>
              <a:t>해제 </a:t>
            </a:r>
            <a:r>
              <a:rPr lang="en-US" altLang="ko-KR" sz="1200" dirty="0">
                <a:solidFill>
                  <a:schemeClr val="accent1"/>
                </a:solidFill>
              </a:rPr>
              <a:t>– </a:t>
            </a:r>
            <a:r>
              <a:rPr lang="ko-KR" altLang="en-US" sz="1200" dirty="0">
                <a:solidFill>
                  <a:schemeClr val="accent1"/>
                </a:solidFill>
              </a:rPr>
              <a:t>보내기 등의 기능 수행 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66B6227B-B106-4F1A-A01D-BCF4DE23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62" y="1258944"/>
            <a:ext cx="3276709" cy="222517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14B5D4-E3A5-49E1-AF03-C8F52643B477}"/>
              </a:ext>
            </a:extLst>
          </p:cNvPr>
          <p:cNvSpPr/>
          <p:nvPr/>
        </p:nvSpPr>
        <p:spPr>
          <a:xfrm>
            <a:off x="2858754" y="1422148"/>
            <a:ext cx="1243994" cy="29584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BF257F-B08D-4D0A-BD44-56D09540B18E}"/>
              </a:ext>
            </a:extLst>
          </p:cNvPr>
          <p:cNvSpPr/>
          <p:nvPr/>
        </p:nvSpPr>
        <p:spPr>
          <a:xfrm>
            <a:off x="3493873" y="3165277"/>
            <a:ext cx="606588" cy="29584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7134B7B-0793-4DBD-8F0E-07E50698A126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4100461" y="1776172"/>
            <a:ext cx="624284" cy="1537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5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24F4EE2-D608-4B27-9329-A4868DB8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2" y="1250704"/>
            <a:ext cx="3276709" cy="22251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8511D2-5058-4D7A-8631-8265947E9FAC}"/>
              </a:ext>
            </a:extLst>
          </p:cNvPr>
          <p:cNvSpPr/>
          <p:nvPr/>
        </p:nvSpPr>
        <p:spPr>
          <a:xfrm>
            <a:off x="919602" y="1670777"/>
            <a:ext cx="3164260" cy="14907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EC13C05-AC39-4F14-84A9-1FEC4F6DDB63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4083862" y="2139260"/>
            <a:ext cx="422541" cy="276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C283617-7B6C-47AF-BF27-4FCCAF66A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403" y="642757"/>
            <a:ext cx="3717995" cy="29930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D99A11-E0F2-4461-B912-0C48FC6A886F}"/>
              </a:ext>
            </a:extLst>
          </p:cNvPr>
          <p:cNvSpPr txBox="1"/>
          <p:nvPr/>
        </p:nvSpPr>
        <p:spPr>
          <a:xfrm>
            <a:off x="4522261" y="3766577"/>
            <a:ext cx="33806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스레드 함수 설정</a:t>
            </a:r>
            <a:r>
              <a:rPr lang="en-US" altLang="ko-KR" sz="1200" dirty="0">
                <a:solidFill>
                  <a:schemeClr val="accent1"/>
                </a:solidFill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</a:rPr>
              <a:t>메시지를 전송함과 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ko-KR" altLang="en-US" sz="1200" dirty="0">
                <a:solidFill>
                  <a:schemeClr val="accent1"/>
                </a:solidFill>
              </a:rPr>
              <a:t>동시에 받는 구조로 구현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자신이 보낸 텍스트도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22005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24F4EE2-D608-4B27-9329-A4868DB8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2" y="1250704"/>
            <a:ext cx="3276709" cy="22251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8511D2-5058-4D7A-8631-8265947E9FAC}"/>
              </a:ext>
            </a:extLst>
          </p:cNvPr>
          <p:cNvSpPr/>
          <p:nvPr/>
        </p:nvSpPr>
        <p:spPr>
          <a:xfrm>
            <a:off x="1005786" y="1782217"/>
            <a:ext cx="286749" cy="38378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EC13C05-AC39-4F14-84A9-1FEC4F6DDB6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92535" y="1664255"/>
            <a:ext cx="3380664" cy="3098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C530531-D5F7-4233-8EAF-E19B4C761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199" y="605611"/>
            <a:ext cx="1943333" cy="2117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6CCF43-9332-40D7-98AE-B26C3F967573}"/>
              </a:ext>
            </a:extLst>
          </p:cNvPr>
          <p:cNvSpPr txBox="1"/>
          <p:nvPr/>
        </p:nvSpPr>
        <p:spPr>
          <a:xfrm>
            <a:off x="4572000" y="2785376"/>
            <a:ext cx="33806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1"/>
                </a:solidFill>
              </a:rPr>
              <a:t>C++ </a:t>
            </a:r>
            <a:r>
              <a:rPr lang="ko-KR" altLang="en-US" sz="1200" dirty="0">
                <a:solidFill>
                  <a:schemeClr val="accent1"/>
                </a:solidFill>
              </a:rPr>
              <a:t>라이브러리의 시간함수 구조체 사용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클라이언트가 메시지를 전송한 시간을 표현</a:t>
            </a:r>
          </a:p>
        </p:txBody>
      </p:sp>
    </p:spTree>
    <p:extLst>
      <p:ext uri="{BB962C8B-B14F-4D97-AF65-F5344CB8AC3E}">
        <p14:creationId xmlns:p14="http://schemas.microsoft.com/office/powerpoint/2010/main" val="18693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작동 영상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 구현 파트 </a:t>
            </a:r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차후 목표</a:t>
            </a: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507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172132" y="149376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 구현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차후 목표</a:t>
            </a:r>
            <a:endParaRPr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7565032" y="143826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7682193" y="1555426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654550" y="1195336"/>
            <a:ext cx="45686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246081" y="1488914"/>
            <a:ext cx="2252550" cy="381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클라이언트간 개인 통신</a:t>
            </a:r>
            <a:r>
              <a:rPr lang="en-US" altLang="ko-KR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귓속말</a:t>
            </a:r>
            <a:r>
              <a:rPr lang="en-US" altLang="ko-KR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dirty="0">
              <a:solidFill>
                <a:srgbClr val="0E2A4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7" name="Google Shape;556;p29">
            <a:extLst>
              <a:ext uri="{FF2B5EF4-FFF2-40B4-BE49-F238E27FC236}">
                <a16:creationId xmlns:a16="http://schemas.microsoft.com/office/drawing/2014/main" id="{70A016AB-F248-439B-9FC4-4FAE76BF943E}"/>
              </a:ext>
            </a:extLst>
          </p:cNvPr>
          <p:cNvSpPr txBox="1">
            <a:spLocks/>
          </p:cNvSpPr>
          <p:nvPr/>
        </p:nvSpPr>
        <p:spPr>
          <a:xfrm>
            <a:off x="4914624" y="2341092"/>
            <a:ext cx="2584007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접속자간 전체 채팅 기능만 구현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개인간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채팅 구현 실패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8" name="Google Shape;447;p29">
            <a:extLst>
              <a:ext uri="{FF2B5EF4-FFF2-40B4-BE49-F238E27FC236}">
                <a16:creationId xmlns:a16="http://schemas.microsoft.com/office/drawing/2014/main" id="{5DD230C1-1DA6-4B9B-9831-636DEFDAD228}"/>
              </a:ext>
            </a:extLst>
          </p:cNvPr>
          <p:cNvSpPr/>
          <p:nvPr/>
        </p:nvSpPr>
        <p:spPr>
          <a:xfrm rot="10800000">
            <a:off x="5173940" y="299562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9" name="Google Shape;451;p29">
            <a:extLst>
              <a:ext uri="{FF2B5EF4-FFF2-40B4-BE49-F238E27FC236}">
                <a16:creationId xmlns:a16="http://schemas.microsoft.com/office/drawing/2014/main" id="{74480383-22ED-47B6-9F4C-22F2DD3D401A}"/>
              </a:ext>
            </a:extLst>
          </p:cNvPr>
          <p:cNvSpPr/>
          <p:nvPr/>
        </p:nvSpPr>
        <p:spPr>
          <a:xfrm>
            <a:off x="7566840" y="294012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0" name="Google Shape;452;p29">
            <a:extLst>
              <a:ext uri="{FF2B5EF4-FFF2-40B4-BE49-F238E27FC236}">
                <a16:creationId xmlns:a16="http://schemas.microsoft.com/office/drawing/2014/main" id="{B120A9A1-915E-4877-B1F6-F31B23A43483}"/>
              </a:ext>
            </a:extLst>
          </p:cNvPr>
          <p:cNvSpPr/>
          <p:nvPr/>
        </p:nvSpPr>
        <p:spPr>
          <a:xfrm>
            <a:off x="7684001" y="3057283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1" name="Google Shape;556;p29">
            <a:extLst>
              <a:ext uri="{FF2B5EF4-FFF2-40B4-BE49-F238E27FC236}">
                <a16:creationId xmlns:a16="http://schemas.microsoft.com/office/drawing/2014/main" id="{B5CBD67D-B2AA-4899-AF8C-1EF9294067AD}"/>
              </a:ext>
            </a:extLst>
          </p:cNvPr>
          <p:cNvSpPr txBox="1">
            <a:spLocks/>
          </p:cNvSpPr>
          <p:nvPr/>
        </p:nvSpPr>
        <p:spPr>
          <a:xfrm>
            <a:off x="5247889" y="2990771"/>
            <a:ext cx="2252550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전송 기능</a:t>
            </a:r>
          </a:p>
        </p:txBody>
      </p:sp>
      <p:sp>
        <p:nvSpPr>
          <p:cNvPr id="122" name="Google Shape;556;p29">
            <a:extLst>
              <a:ext uri="{FF2B5EF4-FFF2-40B4-BE49-F238E27FC236}">
                <a16:creationId xmlns:a16="http://schemas.microsoft.com/office/drawing/2014/main" id="{0B75F9CB-BF94-4625-B89F-F2CDBC1060CF}"/>
              </a:ext>
            </a:extLst>
          </p:cNvPr>
          <p:cNvSpPr txBox="1">
            <a:spLocks/>
          </p:cNvSpPr>
          <p:nvPr/>
        </p:nvSpPr>
        <p:spPr>
          <a:xfrm>
            <a:off x="4914624" y="4124572"/>
            <a:ext cx="2584007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 채팅방을 구현하지 않으면 힘들다 판단</a:t>
            </a:r>
            <a:b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상대의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주소를 따로 알아야 가능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3" name="Google Shape;454;p29">
            <a:extLst>
              <a:ext uri="{FF2B5EF4-FFF2-40B4-BE49-F238E27FC236}">
                <a16:creationId xmlns:a16="http://schemas.microsoft.com/office/drawing/2014/main" id="{C912C3CB-4D60-4BF6-8F18-F0ED4DECEDD5}"/>
              </a:ext>
            </a:extLst>
          </p:cNvPr>
          <p:cNvSpPr/>
          <p:nvPr/>
        </p:nvSpPr>
        <p:spPr>
          <a:xfrm>
            <a:off x="7565032" y="294012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4" name="Google Shape;455;p29">
            <a:extLst>
              <a:ext uri="{FF2B5EF4-FFF2-40B4-BE49-F238E27FC236}">
                <a16:creationId xmlns:a16="http://schemas.microsoft.com/office/drawing/2014/main" id="{50155586-E846-4FF2-8A04-7391810123A8}"/>
              </a:ext>
            </a:extLst>
          </p:cNvPr>
          <p:cNvGrpSpPr/>
          <p:nvPr/>
        </p:nvGrpSpPr>
        <p:grpSpPr>
          <a:xfrm>
            <a:off x="7644199" y="3031351"/>
            <a:ext cx="265543" cy="269920"/>
            <a:chOff x="4151375" y="238125"/>
            <a:chExt cx="2141475" cy="2176775"/>
          </a:xfrm>
        </p:grpSpPr>
        <p:sp>
          <p:nvSpPr>
            <p:cNvPr id="125" name="Google Shape;456;p29">
              <a:extLst>
                <a:ext uri="{FF2B5EF4-FFF2-40B4-BE49-F238E27FC236}">
                  <a16:creationId xmlns:a16="http://schemas.microsoft.com/office/drawing/2014/main" id="{255DFADF-24B2-4C02-ADC1-29999F6895F4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6" name="Google Shape;457;p29">
              <a:extLst>
                <a:ext uri="{FF2B5EF4-FFF2-40B4-BE49-F238E27FC236}">
                  <a16:creationId xmlns:a16="http://schemas.microsoft.com/office/drawing/2014/main" id="{E03DD666-4AFD-4FE4-B049-A999C9BFD99A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 animBg="1"/>
      <p:bldP spid="451" grpId="0" animBg="1"/>
      <p:bldP spid="452" grpId="0" animBg="1"/>
      <p:bldP spid="556" grpId="0"/>
      <p:bldP spid="117" grpId="0"/>
      <p:bldP spid="118" grpId="0" animBg="1"/>
      <p:bldP spid="119" grpId="0" animBg="1"/>
      <p:bldP spid="120" grpId="0" animBg="1"/>
      <p:bldP spid="121" grpId="0"/>
      <p:bldP spid="122" grpId="0"/>
      <p:bldP spid="1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 자료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618811" y="14355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1618811" y="235719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6219720" y="4392203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Collaboration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with Visual Studio 2019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1636479" y="3295495"/>
            <a:ext cx="588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792191" y="1747324"/>
            <a:ext cx="2139033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888225" y="2660497"/>
            <a:ext cx="204299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 소개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1888225" y="36028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현황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756300" y="434846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일정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툴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30;p23">
            <a:extLst>
              <a:ext uri="{FF2B5EF4-FFF2-40B4-BE49-F238E27FC236}">
                <a16:creationId xmlns:a16="http://schemas.microsoft.com/office/drawing/2014/main" id="{024CF665-9E79-45C1-845F-B2447C42E7B6}"/>
              </a:ext>
            </a:extLst>
          </p:cNvPr>
          <p:cNvSpPr txBox="1">
            <a:spLocks/>
          </p:cNvSpPr>
          <p:nvPr/>
        </p:nvSpPr>
        <p:spPr>
          <a:xfrm>
            <a:off x="5226829" y="1435551"/>
            <a:ext cx="58845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</a:p>
        </p:txBody>
      </p:sp>
      <p:sp>
        <p:nvSpPr>
          <p:cNvPr id="21" name="Google Shape;233;p23">
            <a:extLst>
              <a:ext uri="{FF2B5EF4-FFF2-40B4-BE49-F238E27FC236}">
                <a16:creationId xmlns:a16="http://schemas.microsoft.com/office/drawing/2014/main" id="{369E54CC-6F59-46EB-B2EB-F0F1A176E004}"/>
              </a:ext>
            </a:extLst>
          </p:cNvPr>
          <p:cNvSpPr txBox="1">
            <a:spLocks/>
          </p:cNvSpPr>
          <p:nvPr/>
        </p:nvSpPr>
        <p:spPr>
          <a:xfrm>
            <a:off x="5511575" y="173885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미 구현 파트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차후 목표</a:t>
            </a:r>
          </a:p>
        </p:txBody>
      </p:sp>
      <p:sp>
        <p:nvSpPr>
          <p:cNvPr id="20" name="Google Shape;230;p23">
            <a:extLst>
              <a:ext uri="{FF2B5EF4-FFF2-40B4-BE49-F238E27FC236}">
                <a16:creationId xmlns:a16="http://schemas.microsoft.com/office/drawing/2014/main" id="{08237719-EC42-4A42-A202-709118B15127}"/>
              </a:ext>
            </a:extLst>
          </p:cNvPr>
          <p:cNvSpPr txBox="1">
            <a:spLocks/>
          </p:cNvSpPr>
          <p:nvPr/>
        </p:nvSpPr>
        <p:spPr>
          <a:xfrm>
            <a:off x="5231208" y="2363239"/>
            <a:ext cx="58845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</a:p>
        </p:txBody>
      </p:sp>
      <p:sp>
        <p:nvSpPr>
          <p:cNvPr id="22" name="Google Shape;233;p23">
            <a:extLst>
              <a:ext uri="{FF2B5EF4-FFF2-40B4-BE49-F238E27FC236}">
                <a16:creationId xmlns:a16="http://schemas.microsoft.com/office/drawing/2014/main" id="{5A0EB30C-1CCB-4B7C-AD92-B6E5DB8C8656}"/>
              </a:ext>
            </a:extLst>
          </p:cNvPr>
          <p:cNvSpPr txBox="1">
            <a:spLocks/>
          </p:cNvSpPr>
          <p:nvPr/>
        </p:nvSpPr>
        <p:spPr>
          <a:xfrm>
            <a:off x="5515954" y="266653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 자료</a:t>
            </a:r>
          </a:p>
        </p:txBody>
      </p:sp>
      <p:sp>
        <p:nvSpPr>
          <p:cNvPr id="23" name="Google Shape;227;p23">
            <a:extLst>
              <a:ext uri="{FF2B5EF4-FFF2-40B4-BE49-F238E27FC236}">
                <a16:creationId xmlns:a16="http://schemas.microsoft.com/office/drawing/2014/main" id="{2CCF22BD-1E7E-4444-B100-DA99D69FDDE1}"/>
              </a:ext>
            </a:extLst>
          </p:cNvPr>
          <p:cNvSpPr txBox="1">
            <a:spLocks/>
          </p:cNvSpPr>
          <p:nvPr/>
        </p:nvSpPr>
        <p:spPr>
          <a:xfrm>
            <a:off x="5550435" y="2792995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endParaRPr lang="ko-KR" altLang="en-US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Google Shape;227;p23">
            <a:extLst>
              <a:ext uri="{FF2B5EF4-FFF2-40B4-BE49-F238E27FC236}">
                <a16:creationId xmlns:a16="http://schemas.microsoft.com/office/drawing/2014/main" id="{C7684744-59E1-487E-B218-32B3774F7C60}"/>
              </a:ext>
            </a:extLst>
          </p:cNvPr>
          <p:cNvSpPr txBox="1">
            <a:spLocks/>
          </p:cNvSpPr>
          <p:nvPr/>
        </p:nvSpPr>
        <p:spPr>
          <a:xfrm>
            <a:off x="1856707" y="1871349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목표</a:t>
            </a:r>
          </a:p>
        </p:txBody>
      </p:sp>
      <p:sp>
        <p:nvSpPr>
          <p:cNvPr id="18" name="Google Shape;227;p23">
            <a:extLst>
              <a:ext uri="{FF2B5EF4-FFF2-40B4-BE49-F238E27FC236}">
                <a16:creationId xmlns:a16="http://schemas.microsoft.com/office/drawing/2014/main" id="{EE303CD3-15E7-4CFE-95BA-9B55437D1CD0}"/>
              </a:ext>
            </a:extLst>
          </p:cNvPr>
          <p:cNvSpPr txBox="1">
            <a:spLocks/>
          </p:cNvSpPr>
          <p:nvPr/>
        </p:nvSpPr>
        <p:spPr>
          <a:xfrm>
            <a:off x="1856707" y="2768627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1:N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파일전송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채팅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ko-KR" altLang="en-US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Google Shape;227;p23">
            <a:extLst>
              <a:ext uri="{FF2B5EF4-FFF2-40B4-BE49-F238E27FC236}">
                <a16:creationId xmlns:a16="http://schemas.microsoft.com/office/drawing/2014/main" id="{45271048-8E61-4467-965D-B35BE6C43A2F}"/>
              </a:ext>
            </a:extLst>
          </p:cNvPr>
          <p:cNvSpPr txBox="1">
            <a:spLocks/>
          </p:cNvSpPr>
          <p:nvPr/>
        </p:nvSpPr>
        <p:spPr>
          <a:xfrm>
            <a:off x="1856707" y="3731293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구상도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알고리즘</a:t>
            </a:r>
          </a:p>
        </p:txBody>
      </p:sp>
      <p:sp>
        <p:nvSpPr>
          <p:cNvPr id="26" name="Google Shape;227;p23">
            <a:extLst>
              <a:ext uri="{FF2B5EF4-FFF2-40B4-BE49-F238E27FC236}">
                <a16:creationId xmlns:a16="http://schemas.microsoft.com/office/drawing/2014/main" id="{8D830A0C-FC64-4288-B634-A03266A09893}"/>
              </a:ext>
            </a:extLst>
          </p:cNvPr>
          <p:cNvSpPr txBox="1">
            <a:spLocks/>
          </p:cNvSpPr>
          <p:nvPr/>
        </p:nvSpPr>
        <p:spPr>
          <a:xfrm>
            <a:off x="5556607" y="1836755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구상도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알고리즘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99720" y="169659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 </a:t>
            </a:r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주요기능</a:t>
            </a:r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80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926407" y="13088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무엇을</a:t>
            </a:r>
            <a:r>
              <a:rPr lang="ko-KR" altLang="en-US" sz="3000" dirty="0"/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만드는가</a:t>
            </a:r>
            <a:r>
              <a:rPr lang="en-US" altLang="ko-KR" sz="3000" dirty="0"/>
              <a:t>?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926407" y="2317765"/>
            <a:ext cx="3794146" cy="202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저희 조는 이번 프로젝트에서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기본에 충실하기로 방향성을 결정 하였습니다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수업의 내용과 여러 참고 자료들을 기초로 하여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언어로 작성되는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환경을 제공하는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채팅 프로그램을 제작하는 것이 저희 프로젝트의 목표입니다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3926407" y="191549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395076" y="287453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기본이 되는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클라이언트가 서버에 접속해 동시에 채팅이 가능하도록 구현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639708" y="288043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간단한 인터페이스와 기능을 하는 버튼을 제공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접속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강제 접속 해제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서버측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닉네임 설정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상기 기능을 간편하게 접근할 수 있도록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419892" y="287453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귓속말 같은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원한다면 서버 접속자간     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채팅이 가능하도록 구현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196938" y="26662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 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기능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546408" y="26516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인터페이스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326592" y="26662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간의 통신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842289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82;p25">
            <a:extLst>
              <a:ext uri="{FF2B5EF4-FFF2-40B4-BE49-F238E27FC236}">
                <a16:creationId xmlns:a16="http://schemas.microsoft.com/office/drawing/2014/main" id="{D30F4201-4A16-4E61-80CD-7C6C0E430DAE}"/>
              </a:ext>
            </a:extLst>
          </p:cNvPr>
          <p:cNvSpPr/>
          <p:nvPr/>
        </p:nvSpPr>
        <p:spPr>
          <a:xfrm>
            <a:off x="2867106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Google Shape;282;p25">
            <a:extLst>
              <a:ext uri="{FF2B5EF4-FFF2-40B4-BE49-F238E27FC236}">
                <a16:creationId xmlns:a16="http://schemas.microsoft.com/office/drawing/2014/main" id="{504132B0-5C7E-4786-BEEF-726C902EE5DF}"/>
              </a:ext>
            </a:extLst>
          </p:cNvPr>
          <p:cNvSpPr/>
          <p:nvPr/>
        </p:nvSpPr>
        <p:spPr>
          <a:xfrm>
            <a:off x="5086922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Google Shape;282;p25">
            <a:extLst>
              <a:ext uri="{FF2B5EF4-FFF2-40B4-BE49-F238E27FC236}">
                <a16:creationId xmlns:a16="http://schemas.microsoft.com/office/drawing/2014/main" id="{0239C44F-C9B8-436F-B8B4-FC1C8D6422FD}"/>
              </a:ext>
            </a:extLst>
          </p:cNvPr>
          <p:cNvSpPr/>
          <p:nvPr/>
        </p:nvSpPr>
        <p:spPr>
          <a:xfrm>
            <a:off x="7306738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Google Shape;280;p25">
            <a:extLst>
              <a:ext uri="{FF2B5EF4-FFF2-40B4-BE49-F238E27FC236}">
                <a16:creationId xmlns:a16="http://schemas.microsoft.com/office/drawing/2014/main" id="{AC8DECF8-2C15-4AB9-94ED-34DC7AA64C7B}"/>
              </a:ext>
            </a:extLst>
          </p:cNvPr>
          <p:cNvSpPr txBox="1">
            <a:spLocks/>
          </p:cNvSpPr>
          <p:nvPr/>
        </p:nvSpPr>
        <p:spPr>
          <a:xfrm>
            <a:off x="6766224" y="265166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유저간 파일 전송 기능</a:t>
            </a:r>
          </a:p>
        </p:txBody>
      </p:sp>
      <p:sp>
        <p:nvSpPr>
          <p:cNvPr id="25" name="Google Shape;277;p25">
            <a:extLst>
              <a:ext uri="{FF2B5EF4-FFF2-40B4-BE49-F238E27FC236}">
                <a16:creationId xmlns:a16="http://schemas.microsoft.com/office/drawing/2014/main" id="{1050BE13-8F55-4867-B2FF-8DD8D7106575}"/>
              </a:ext>
            </a:extLst>
          </p:cNvPr>
          <p:cNvSpPr txBox="1">
            <a:spLocks/>
          </p:cNvSpPr>
          <p:nvPr/>
        </p:nvSpPr>
        <p:spPr>
          <a:xfrm>
            <a:off x="6859524" y="2876708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채팅방에 접속한 유저들간 이미지 등의 파일 업로드 가능</a:t>
            </a:r>
          </a:p>
          <a:p>
            <a:pPr marL="0" indent="0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  <p:bldP spid="282" grpId="0" animBg="1"/>
      <p:bldP spid="19" grpId="0" animBg="1"/>
      <p:bldP spid="20" grpId="0" animBg="1"/>
      <p:bldP spid="21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96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타원 64">
            <a:extLst>
              <a:ext uri="{FF2B5EF4-FFF2-40B4-BE49-F238E27FC236}">
                <a16:creationId xmlns:a16="http://schemas.microsoft.com/office/drawing/2014/main" id="{7CCA36E1-D13B-4CB5-B1FD-17135C491B1F}"/>
              </a:ext>
            </a:extLst>
          </p:cNvPr>
          <p:cNvSpPr/>
          <p:nvPr/>
        </p:nvSpPr>
        <p:spPr>
          <a:xfrm>
            <a:off x="3978196" y="1531997"/>
            <a:ext cx="1376867" cy="1376867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AAA0FF-816F-456B-922E-5EE329C3E0F9}"/>
              </a:ext>
            </a:extLst>
          </p:cNvPr>
          <p:cNvSpPr/>
          <p:nvPr/>
        </p:nvSpPr>
        <p:spPr>
          <a:xfrm>
            <a:off x="2141779" y="1745781"/>
            <a:ext cx="1651938" cy="1651938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Google Shape;282;p25">
            <a:extLst>
              <a:ext uri="{FF2B5EF4-FFF2-40B4-BE49-F238E27FC236}">
                <a16:creationId xmlns:a16="http://schemas.microsoft.com/office/drawing/2014/main" id="{AB00E30E-FC5C-4316-BFD5-1478DC17D643}"/>
              </a:ext>
            </a:extLst>
          </p:cNvPr>
          <p:cNvSpPr/>
          <p:nvPr/>
        </p:nvSpPr>
        <p:spPr>
          <a:xfrm>
            <a:off x="2787314" y="2317715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Google Shape;282;p25">
            <a:extLst>
              <a:ext uri="{FF2B5EF4-FFF2-40B4-BE49-F238E27FC236}">
                <a16:creationId xmlns:a16="http://schemas.microsoft.com/office/drawing/2014/main" id="{DA6349CE-4A32-494A-9193-A15EBCC8F6B8}"/>
              </a:ext>
            </a:extLst>
          </p:cNvPr>
          <p:cNvSpPr/>
          <p:nvPr/>
        </p:nvSpPr>
        <p:spPr>
          <a:xfrm>
            <a:off x="4633902" y="3195846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Google Shape;282;p25">
            <a:extLst>
              <a:ext uri="{FF2B5EF4-FFF2-40B4-BE49-F238E27FC236}">
                <a16:creationId xmlns:a16="http://schemas.microsoft.com/office/drawing/2014/main" id="{74A77D1C-4496-4690-A8C8-EA35EF76E0F5}"/>
              </a:ext>
            </a:extLst>
          </p:cNvPr>
          <p:cNvSpPr/>
          <p:nvPr/>
        </p:nvSpPr>
        <p:spPr>
          <a:xfrm>
            <a:off x="5882685" y="2506740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Google Shape;282;p25">
            <a:extLst>
              <a:ext uri="{FF2B5EF4-FFF2-40B4-BE49-F238E27FC236}">
                <a16:creationId xmlns:a16="http://schemas.microsoft.com/office/drawing/2014/main" id="{18A15951-2479-4D43-8FAA-65FC843C8B39}"/>
              </a:ext>
            </a:extLst>
          </p:cNvPr>
          <p:cNvSpPr/>
          <p:nvPr/>
        </p:nvSpPr>
        <p:spPr>
          <a:xfrm>
            <a:off x="4803970" y="2071602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Google Shape;282;p25">
            <a:extLst>
              <a:ext uri="{FF2B5EF4-FFF2-40B4-BE49-F238E27FC236}">
                <a16:creationId xmlns:a16="http://schemas.microsoft.com/office/drawing/2014/main" id="{165FDAB0-D1F9-4275-B859-7F9D2FA4CD41}"/>
              </a:ext>
            </a:extLst>
          </p:cNvPr>
          <p:cNvSpPr/>
          <p:nvPr/>
        </p:nvSpPr>
        <p:spPr>
          <a:xfrm>
            <a:off x="4273033" y="1920050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13095-01F8-482A-8EF1-7045FE429292}"/>
              </a:ext>
            </a:extLst>
          </p:cNvPr>
          <p:cNvSpPr txBox="1"/>
          <p:nvPr/>
        </p:nvSpPr>
        <p:spPr>
          <a:xfrm>
            <a:off x="2749776" y="2626323"/>
            <a:ext cx="749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41B03-4480-4CC3-993C-368F561F6A8C}"/>
              </a:ext>
            </a:extLst>
          </p:cNvPr>
          <p:cNvSpPr txBox="1"/>
          <p:nvPr/>
        </p:nvSpPr>
        <p:spPr>
          <a:xfrm>
            <a:off x="4397126" y="1301165"/>
            <a:ext cx="2099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불특정 다수 외부 그룹의  클라이언트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369D4E3-DE8B-468E-B9B4-CC2816D76407}"/>
              </a:ext>
            </a:extLst>
          </p:cNvPr>
          <p:cNvSpPr/>
          <p:nvPr/>
        </p:nvSpPr>
        <p:spPr>
          <a:xfrm>
            <a:off x="4397126" y="2959800"/>
            <a:ext cx="834420" cy="834420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D02ABB8-8097-48E1-A97E-0C690B79B47F}"/>
              </a:ext>
            </a:extLst>
          </p:cNvPr>
          <p:cNvSpPr/>
          <p:nvPr/>
        </p:nvSpPr>
        <p:spPr>
          <a:xfrm>
            <a:off x="5531969" y="2124453"/>
            <a:ext cx="1061619" cy="1061619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83FBA2-2147-4170-9A31-8D12CEC64FF3}"/>
              </a:ext>
            </a:extLst>
          </p:cNvPr>
          <p:cNvCxnSpPr/>
          <p:nvPr/>
        </p:nvCxnSpPr>
        <p:spPr>
          <a:xfrm flipH="1">
            <a:off x="3124473" y="2071602"/>
            <a:ext cx="1272653" cy="40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9A3B468-9362-424F-8D72-0F1E84FB0A1B}"/>
              </a:ext>
            </a:extLst>
          </p:cNvPr>
          <p:cNvCxnSpPr>
            <a:cxnSpLocks/>
          </p:cNvCxnSpPr>
          <p:nvPr/>
        </p:nvCxnSpPr>
        <p:spPr>
          <a:xfrm flipH="1" flipV="1">
            <a:off x="3110815" y="2554479"/>
            <a:ext cx="1689685" cy="76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3BE764-9349-4850-86F3-5E9BDEA02018}"/>
              </a:ext>
            </a:extLst>
          </p:cNvPr>
          <p:cNvCxnSpPr/>
          <p:nvPr/>
        </p:nvCxnSpPr>
        <p:spPr>
          <a:xfrm flipV="1">
            <a:off x="2967748" y="2225906"/>
            <a:ext cx="2016656" cy="246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CE458B-1498-4E0F-A47F-E98D35C416F3}"/>
              </a:ext>
            </a:extLst>
          </p:cNvPr>
          <p:cNvCxnSpPr>
            <a:cxnSpLocks/>
          </p:cNvCxnSpPr>
          <p:nvPr/>
        </p:nvCxnSpPr>
        <p:spPr>
          <a:xfrm>
            <a:off x="2967748" y="2474856"/>
            <a:ext cx="3114006" cy="19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4E73B2-BC23-4918-9479-B2266D42C80F}"/>
              </a:ext>
            </a:extLst>
          </p:cNvPr>
          <p:cNvSpPr txBox="1"/>
          <p:nvPr/>
        </p:nvSpPr>
        <p:spPr>
          <a:xfrm>
            <a:off x="3902820" y="2386649"/>
            <a:ext cx="1679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서버를 경유한 클라이언트 간 연결</a:t>
            </a:r>
            <a:r>
              <a:rPr lang="en-US" altLang="ko-KR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7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D1A37E-BF31-4F81-A255-AF55EECD3452}"/>
              </a:ext>
            </a:extLst>
          </p:cNvPr>
          <p:cNvCxnSpPr>
            <a:cxnSpLocks/>
          </p:cNvCxnSpPr>
          <p:nvPr/>
        </p:nvCxnSpPr>
        <p:spPr>
          <a:xfrm>
            <a:off x="3864252" y="1406832"/>
            <a:ext cx="14977" cy="2325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262;p24">
            <a:extLst>
              <a:ext uri="{FF2B5EF4-FFF2-40B4-BE49-F238E27FC236}">
                <a16:creationId xmlns:a16="http://schemas.microsoft.com/office/drawing/2014/main" id="{6A8174F5-F23D-48E6-B3FD-FF5B3D5221A6}"/>
              </a:ext>
            </a:extLst>
          </p:cNvPr>
          <p:cNvSpPr txBox="1">
            <a:spLocks/>
          </p:cNvSpPr>
          <p:nvPr/>
        </p:nvSpPr>
        <p:spPr>
          <a:xfrm>
            <a:off x="264451" y="15294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 구상도</a:t>
            </a:r>
          </a:p>
        </p:txBody>
      </p:sp>
    </p:spTree>
    <p:extLst>
      <p:ext uri="{BB962C8B-B14F-4D97-AF65-F5344CB8AC3E}">
        <p14:creationId xmlns:p14="http://schemas.microsoft.com/office/powerpoint/2010/main" val="359524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8A61395D-9EB2-4D17-A0FC-0A1D689F511D}"/>
              </a:ext>
            </a:extLst>
          </p:cNvPr>
          <p:cNvSpPr/>
          <p:nvPr/>
        </p:nvSpPr>
        <p:spPr>
          <a:xfrm>
            <a:off x="3016669" y="1328920"/>
            <a:ext cx="779930" cy="237143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88E8CED4-8B58-4762-A2A7-7CC1328D8D8F}"/>
              </a:ext>
            </a:extLst>
          </p:cNvPr>
          <p:cNvSpPr/>
          <p:nvPr/>
        </p:nvSpPr>
        <p:spPr>
          <a:xfrm>
            <a:off x="5097241" y="1324048"/>
            <a:ext cx="923365" cy="23983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C08BB4-42E1-4DE2-885E-4CD324A05D1A}"/>
              </a:ext>
            </a:extLst>
          </p:cNvPr>
          <p:cNvSpPr/>
          <p:nvPr/>
        </p:nvSpPr>
        <p:spPr>
          <a:xfrm>
            <a:off x="3016670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AA8AAD-9D2F-4F90-B590-5E2EA601F1EA}"/>
              </a:ext>
            </a:extLst>
          </p:cNvPr>
          <p:cNvSpPr/>
          <p:nvPr/>
        </p:nvSpPr>
        <p:spPr>
          <a:xfrm>
            <a:off x="3016669" y="1951743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4077D-320A-4924-AC9D-1FD2C8D808CB}"/>
              </a:ext>
            </a:extLst>
          </p:cNvPr>
          <p:cNvSpPr/>
          <p:nvPr/>
        </p:nvSpPr>
        <p:spPr>
          <a:xfrm>
            <a:off x="3016669" y="2255964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listen()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90D760-433A-48FE-BA03-779941E7943D}"/>
              </a:ext>
            </a:extLst>
          </p:cNvPr>
          <p:cNvSpPr/>
          <p:nvPr/>
        </p:nvSpPr>
        <p:spPr>
          <a:xfrm>
            <a:off x="3016669" y="268958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accept()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C589ED-2F5F-4D09-BEEF-BAA36367E1BD}"/>
              </a:ext>
            </a:extLst>
          </p:cNvPr>
          <p:cNvSpPr/>
          <p:nvPr/>
        </p:nvSpPr>
        <p:spPr>
          <a:xfrm>
            <a:off x="3016669" y="299050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D4A461-8C2B-4041-BEE7-16A70F364824}"/>
              </a:ext>
            </a:extLst>
          </p:cNvPr>
          <p:cNvSpPr/>
          <p:nvPr/>
        </p:nvSpPr>
        <p:spPr>
          <a:xfrm>
            <a:off x="3016669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0C647F-BD7E-4815-A8DB-AD65D7C271EF}"/>
              </a:ext>
            </a:extLst>
          </p:cNvPr>
          <p:cNvSpPr/>
          <p:nvPr/>
        </p:nvSpPr>
        <p:spPr>
          <a:xfrm>
            <a:off x="5178484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A9E992-1413-4205-BC3F-BFDE2FC263CD}"/>
              </a:ext>
            </a:extLst>
          </p:cNvPr>
          <p:cNvSpPr/>
          <p:nvPr/>
        </p:nvSpPr>
        <p:spPr>
          <a:xfrm>
            <a:off x="5178484" y="242969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connect()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263E45-BB5C-4361-B0A1-90A6279C86E8}"/>
              </a:ext>
            </a:extLst>
          </p:cNvPr>
          <p:cNvSpPr/>
          <p:nvPr/>
        </p:nvSpPr>
        <p:spPr>
          <a:xfrm>
            <a:off x="5178484" y="2986835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BAF28-84FC-4C5C-8AFC-DA8199D07D8F}"/>
              </a:ext>
            </a:extLst>
          </p:cNvPr>
          <p:cNvSpPr/>
          <p:nvPr/>
        </p:nvSpPr>
        <p:spPr>
          <a:xfrm>
            <a:off x="5178484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810C84-2498-4CFC-8D9C-D9342FC74A8D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3406634" y="1813766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A0FF5C-4E9B-46DD-9B22-060DB03EC324}"/>
              </a:ext>
            </a:extLst>
          </p:cNvPr>
          <p:cNvCxnSpPr/>
          <p:nvPr/>
        </p:nvCxnSpPr>
        <p:spPr>
          <a:xfrm flipH="1">
            <a:off x="3406634" y="2123193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2DA4B5-A509-49BE-9937-A14A720016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406634" y="2427414"/>
            <a:ext cx="0" cy="262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3C5E35-0563-4007-909B-4CE40491069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406634" y="2861038"/>
            <a:ext cx="0" cy="12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8C612E-0223-449A-A69A-715FCA92B20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06634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2A5BEF-F136-4275-9CF3-915AF9E4FFF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568449" y="1813766"/>
            <a:ext cx="0" cy="61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97912A-EE13-43F8-B887-17CCA2A3954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568449" y="2601141"/>
            <a:ext cx="0" cy="385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972A56-E656-4AED-8C4D-B78563FCD27F}"/>
              </a:ext>
            </a:extLst>
          </p:cNvPr>
          <p:cNvCxnSpPr>
            <a:cxnSpLocks/>
            <a:stCxn id="33" idx="1"/>
            <a:endCxn id="29" idx="3"/>
          </p:cNvCxnSpPr>
          <p:nvPr/>
        </p:nvCxnSpPr>
        <p:spPr>
          <a:xfrm flipH="1">
            <a:off x="3796599" y="2515416"/>
            <a:ext cx="1381885" cy="25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07A404-16B5-43B5-A941-1F2A0A3AE92E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>
            <a:off x="5568449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085229-6B05-4FF9-B011-4572C4F0FC8A}"/>
              </a:ext>
            </a:extLst>
          </p:cNvPr>
          <p:cNvSpPr/>
          <p:nvPr/>
        </p:nvSpPr>
        <p:spPr>
          <a:xfrm>
            <a:off x="5178484" y="3641117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7CF2030-7C0E-4196-A9BE-2F1CE5D58A5F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3406634" y="3529923"/>
            <a:ext cx="1771850" cy="196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1F35E15-40D0-461F-A5EE-16A69F6CF1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>
            <a:off x="3796599" y="3333004"/>
            <a:ext cx="1381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B1B5ADF-C369-4866-B64A-83D29D586191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3796599" y="3072560"/>
            <a:ext cx="1381885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91FCDF8-79E5-475D-916F-AD5CE437D6F8}"/>
              </a:ext>
            </a:extLst>
          </p:cNvPr>
          <p:cNvSpPr/>
          <p:nvPr/>
        </p:nvSpPr>
        <p:spPr>
          <a:xfrm>
            <a:off x="2844877" y="2929443"/>
            <a:ext cx="3357562" cy="557618"/>
          </a:xfrm>
          <a:prstGeom prst="roundRect">
            <a:avLst/>
          </a:prstGeom>
          <a:solidFill>
            <a:srgbClr val="002060">
              <a:alpha val="3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CCA7A-F32F-46FF-B602-F070D172434C}"/>
              </a:ext>
            </a:extLst>
          </p:cNvPr>
          <p:cNvSpPr txBox="1"/>
          <p:nvPr/>
        </p:nvSpPr>
        <p:spPr>
          <a:xfrm>
            <a:off x="4114800" y="2886571"/>
            <a:ext cx="819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교환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7ABA5-4D90-4480-9D0F-5436ADF402F0}"/>
              </a:ext>
            </a:extLst>
          </p:cNvPr>
          <p:cNvSpPr txBox="1"/>
          <p:nvPr/>
        </p:nvSpPr>
        <p:spPr>
          <a:xfrm>
            <a:off x="4296767" y="2450779"/>
            <a:ext cx="66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88C83-4329-46EB-B5C9-72D42D12112D}"/>
              </a:ext>
            </a:extLst>
          </p:cNvPr>
          <p:cNvSpPr txBox="1"/>
          <p:nvPr/>
        </p:nvSpPr>
        <p:spPr>
          <a:xfrm>
            <a:off x="4177228" y="3617752"/>
            <a:ext cx="85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 종료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01E18A-7B08-46C9-8DD8-2BACB45AC762}"/>
              </a:ext>
            </a:extLst>
          </p:cNvPr>
          <p:cNvSpPr/>
          <p:nvPr/>
        </p:nvSpPr>
        <p:spPr>
          <a:xfrm>
            <a:off x="3018790" y="364971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Google Shape;262;p24">
            <a:extLst>
              <a:ext uri="{FF2B5EF4-FFF2-40B4-BE49-F238E27FC236}">
                <a16:creationId xmlns:a16="http://schemas.microsoft.com/office/drawing/2014/main" id="{E68363D6-35DD-4DF7-9C21-F24BC0B9F106}"/>
              </a:ext>
            </a:extLst>
          </p:cNvPr>
          <p:cNvSpPr txBox="1">
            <a:spLocks/>
          </p:cNvSpPr>
          <p:nvPr/>
        </p:nvSpPr>
        <p:spPr>
          <a:xfrm>
            <a:off x="227241" y="13935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  <a:endParaRPr lang="ko-KR" altLang="en-US" sz="3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8A61395D-9EB2-4D17-A0FC-0A1D689F511D}"/>
              </a:ext>
            </a:extLst>
          </p:cNvPr>
          <p:cNvSpPr/>
          <p:nvPr/>
        </p:nvSpPr>
        <p:spPr>
          <a:xfrm>
            <a:off x="3016669" y="1328920"/>
            <a:ext cx="779930" cy="237143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88E8CED4-8B58-4762-A2A7-7CC1328D8D8F}"/>
              </a:ext>
            </a:extLst>
          </p:cNvPr>
          <p:cNvSpPr/>
          <p:nvPr/>
        </p:nvSpPr>
        <p:spPr>
          <a:xfrm>
            <a:off x="5097241" y="1324048"/>
            <a:ext cx="923365" cy="23983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C08BB4-42E1-4DE2-885E-4CD324A05D1A}"/>
              </a:ext>
            </a:extLst>
          </p:cNvPr>
          <p:cNvSpPr/>
          <p:nvPr/>
        </p:nvSpPr>
        <p:spPr>
          <a:xfrm>
            <a:off x="3016670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AA8AAD-9D2F-4F90-B590-5E2EA601F1EA}"/>
              </a:ext>
            </a:extLst>
          </p:cNvPr>
          <p:cNvSpPr/>
          <p:nvPr/>
        </p:nvSpPr>
        <p:spPr>
          <a:xfrm>
            <a:off x="3016669" y="1951743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4077D-320A-4924-AC9D-1FD2C8D808CB}"/>
              </a:ext>
            </a:extLst>
          </p:cNvPr>
          <p:cNvSpPr/>
          <p:nvPr/>
        </p:nvSpPr>
        <p:spPr>
          <a:xfrm>
            <a:off x="3016669" y="2255964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listen()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90D760-433A-48FE-BA03-779941E7943D}"/>
              </a:ext>
            </a:extLst>
          </p:cNvPr>
          <p:cNvSpPr/>
          <p:nvPr/>
        </p:nvSpPr>
        <p:spPr>
          <a:xfrm>
            <a:off x="3016669" y="268958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accept()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C589ED-2F5F-4D09-BEEF-BAA36367E1BD}"/>
              </a:ext>
            </a:extLst>
          </p:cNvPr>
          <p:cNvSpPr/>
          <p:nvPr/>
        </p:nvSpPr>
        <p:spPr>
          <a:xfrm>
            <a:off x="3016669" y="299050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D4A461-8C2B-4041-BEE7-16A70F364824}"/>
              </a:ext>
            </a:extLst>
          </p:cNvPr>
          <p:cNvSpPr/>
          <p:nvPr/>
        </p:nvSpPr>
        <p:spPr>
          <a:xfrm>
            <a:off x="3016669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0C647F-BD7E-4815-A8DB-AD65D7C271EF}"/>
              </a:ext>
            </a:extLst>
          </p:cNvPr>
          <p:cNvSpPr/>
          <p:nvPr/>
        </p:nvSpPr>
        <p:spPr>
          <a:xfrm>
            <a:off x="5178484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A9E992-1413-4205-BC3F-BFDE2FC263CD}"/>
              </a:ext>
            </a:extLst>
          </p:cNvPr>
          <p:cNvSpPr/>
          <p:nvPr/>
        </p:nvSpPr>
        <p:spPr>
          <a:xfrm>
            <a:off x="5178484" y="242969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connect()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263E45-BB5C-4361-B0A1-90A6279C86E8}"/>
              </a:ext>
            </a:extLst>
          </p:cNvPr>
          <p:cNvSpPr/>
          <p:nvPr/>
        </p:nvSpPr>
        <p:spPr>
          <a:xfrm>
            <a:off x="5178484" y="2986835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BAF28-84FC-4C5C-8AFC-DA8199D07D8F}"/>
              </a:ext>
            </a:extLst>
          </p:cNvPr>
          <p:cNvSpPr/>
          <p:nvPr/>
        </p:nvSpPr>
        <p:spPr>
          <a:xfrm>
            <a:off x="5178484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810C84-2498-4CFC-8D9C-D9342FC74A8D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3406634" y="1813766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A0FF5C-4E9B-46DD-9B22-060DB03EC324}"/>
              </a:ext>
            </a:extLst>
          </p:cNvPr>
          <p:cNvCxnSpPr/>
          <p:nvPr/>
        </p:nvCxnSpPr>
        <p:spPr>
          <a:xfrm flipH="1">
            <a:off x="3406634" y="2123193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2DA4B5-A509-49BE-9937-A14A720016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406634" y="2427414"/>
            <a:ext cx="0" cy="262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3C5E35-0563-4007-909B-4CE40491069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406634" y="2861038"/>
            <a:ext cx="0" cy="12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8C612E-0223-449A-A69A-715FCA92B20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06634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2A5BEF-F136-4275-9CF3-915AF9E4FFF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568449" y="1813766"/>
            <a:ext cx="0" cy="61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97912A-EE13-43F8-B887-17CCA2A3954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568449" y="2601141"/>
            <a:ext cx="0" cy="385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972A56-E656-4AED-8C4D-B78563FCD27F}"/>
              </a:ext>
            </a:extLst>
          </p:cNvPr>
          <p:cNvCxnSpPr>
            <a:cxnSpLocks/>
            <a:stCxn id="33" idx="1"/>
            <a:endCxn id="29" idx="3"/>
          </p:cNvCxnSpPr>
          <p:nvPr/>
        </p:nvCxnSpPr>
        <p:spPr>
          <a:xfrm flipH="1">
            <a:off x="3796599" y="2515416"/>
            <a:ext cx="1381885" cy="25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07A404-16B5-43B5-A941-1F2A0A3AE92E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>
            <a:off x="5568449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085229-6B05-4FF9-B011-4572C4F0FC8A}"/>
              </a:ext>
            </a:extLst>
          </p:cNvPr>
          <p:cNvSpPr/>
          <p:nvPr/>
        </p:nvSpPr>
        <p:spPr>
          <a:xfrm>
            <a:off x="5178484" y="3641117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7CF2030-7C0E-4196-A9BE-2F1CE5D58A5F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3406634" y="3529923"/>
            <a:ext cx="1771850" cy="196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1F35E15-40D0-461F-A5EE-16A69F6CF1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>
            <a:off x="3796599" y="3333004"/>
            <a:ext cx="1381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B1B5ADF-C369-4866-B64A-83D29D586191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3796599" y="3072560"/>
            <a:ext cx="1381885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91FCDF8-79E5-475D-916F-AD5CE437D6F8}"/>
              </a:ext>
            </a:extLst>
          </p:cNvPr>
          <p:cNvSpPr/>
          <p:nvPr/>
        </p:nvSpPr>
        <p:spPr>
          <a:xfrm>
            <a:off x="2844877" y="2929443"/>
            <a:ext cx="3357562" cy="557618"/>
          </a:xfrm>
          <a:prstGeom prst="roundRect">
            <a:avLst/>
          </a:prstGeom>
          <a:solidFill>
            <a:srgbClr val="002060">
              <a:alpha val="3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CCA7A-F32F-46FF-B602-F070D172434C}"/>
              </a:ext>
            </a:extLst>
          </p:cNvPr>
          <p:cNvSpPr txBox="1"/>
          <p:nvPr/>
        </p:nvSpPr>
        <p:spPr>
          <a:xfrm>
            <a:off x="4114800" y="2886571"/>
            <a:ext cx="819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교환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7ABA5-4D90-4480-9D0F-5436ADF402F0}"/>
              </a:ext>
            </a:extLst>
          </p:cNvPr>
          <p:cNvSpPr txBox="1"/>
          <p:nvPr/>
        </p:nvSpPr>
        <p:spPr>
          <a:xfrm>
            <a:off x="4296767" y="2450779"/>
            <a:ext cx="66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88C83-4329-46EB-B5C9-72D42D12112D}"/>
              </a:ext>
            </a:extLst>
          </p:cNvPr>
          <p:cNvSpPr txBox="1"/>
          <p:nvPr/>
        </p:nvSpPr>
        <p:spPr>
          <a:xfrm>
            <a:off x="4177228" y="3617752"/>
            <a:ext cx="85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 종료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01E18A-7B08-46C9-8DD8-2BACB45AC762}"/>
              </a:ext>
            </a:extLst>
          </p:cNvPr>
          <p:cNvSpPr/>
          <p:nvPr/>
        </p:nvSpPr>
        <p:spPr>
          <a:xfrm>
            <a:off x="3018790" y="364971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Google Shape;262;p24">
            <a:extLst>
              <a:ext uri="{FF2B5EF4-FFF2-40B4-BE49-F238E27FC236}">
                <a16:creationId xmlns:a16="http://schemas.microsoft.com/office/drawing/2014/main" id="{E68363D6-35DD-4DF7-9C21-F24BC0B9F106}"/>
              </a:ext>
            </a:extLst>
          </p:cNvPr>
          <p:cNvSpPr txBox="1">
            <a:spLocks/>
          </p:cNvSpPr>
          <p:nvPr/>
        </p:nvSpPr>
        <p:spPr>
          <a:xfrm>
            <a:off x="227241" y="13935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  <a:endParaRPr lang="ko-KR" altLang="en-US" sz="3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4BBE7C-74AC-4C71-9758-BA0D5123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0" y="1106155"/>
            <a:ext cx="2618034" cy="3084916"/>
          </a:xfrm>
          <a:prstGeom prst="rect">
            <a:avLst/>
          </a:prstGeom>
        </p:spPr>
      </p:pic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CE51FDC-8352-461A-876D-14FDBCEF92F3}"/>
              </a:ext>
            </a:extLst>
          </p:cNvPr>
          <p:cNvCxnSpPr>
            <a:cxnSpLocks/>
            <a:stCxn id="5" idx="0"/>
            <a:endCxn id="3" idx="0"/>
          </p:cNvCxnSpPr>
          <p:nvPr/>
        </p:nvCxnSpPr>
        <p:spPr>
          <a:xfrm rot="16200000" flipV="1">
            <a:off x="2308814" y="231099"/>
            <a:ext cx="222765" cy="1972877"/>
          </a:xfrm>
          <a:prstGeom prst="bentConnector3">
            <a:avLst>
              <a:gd name="adj1" fmla="val 3198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925</Words>
  <Application>Microsoft Office PowerPoint</Application>
  <PresentationFormat>화면 슬라이드 쇼(16:9)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함초롬돋움</vt:lpstr>
      <vt:lpstr>Roboto Thin</vt:lpstr>
      <vt:lpstr>한컴 고딕</vt:lpstr>
      <vt:lpstr>Didact Gothic</vt:lpstr>
      <vt:lpstr>Roboto Light</vt:lpstr>
      <vt:lpstr>Arial</vt:lpstr>
      <vt:lpstr>Roboto Black</vt:lpstr>
      <vt:lpstr>Bree Serif</vt:lpstr>
      <vt:lpstr>Wingdings</vt:lpstr>
      <vt:lpstr>Roboto Mono Thin</vt:lpstr>
      <vt:lpstr>WEB PROPOSAL</vt:lpstr>
      <vt:lpstr>인터넷 프로그래밍 프로젝트 CHAT BOT</vt:lpstr>
      <vt:lpstr>목차</vt:lpstr>
      <vt:lpstr>PowerPoint 프레젠테이션</vt:lpstr>
      <vt:lpstr>무엇을 만드는가? </vt:lpstr>
      <vt:lpstr>주요 기능?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작동 영상</vt:lpstr>
      <vt:lpstr>PowerPoint 프레젠테이션</vt:lpstr>
      <vt:lpstr>미 구현 &amp; 차후 목표</vt:lpstr>
      <vt:lpstr>참고 자료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이병준</cp:lastModifiedBy>
  <cp:revision>43</cp:revision>
  <dcterms:modified xsi:type="dcterms:W3CDTF">2021-12-04T13:21:37Z</dcterms:modified>
</cp:coreProperties>
</file>