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0" r:id="rId2"/>
    <p:sldId id="305" r:id="rId3"/>
    <p:sldId id="306" r:id="rId4"/>
    <p:sldId id="307" r:id="rId5"/>
    <p:sldId id="308" r:id="rId6"/>
    <p:sldId id="309" r:id="rId7"/>
    <p:sldId id="300" r:id="rId8"/>
    <p:sldId id="291" r:id="rId9"/>
    <p:sldId id="303" r:id="rId10"/>
    <p:sldId id="294" r:id="rId11"/>
    <p:sldId id="301" r:id="rId12"/>
    <p:sldId id="302" r:id="rId13"/>
    <p:sldId id="304" r:id="rId14"/>
    <p:sldId id="295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305"/>
            <p14:sldId id="306"/>
            <p14:sldId id="307"/>
            <p14:sldId id="308"/>
            <p14:sldId id="309"/>
            <p14:sldId id="300"/>
            <p14:sldId id="291"/>
            <p14:sldId id="303"/>
            <p14:sldId id="294"/>
            <p14:sldId id="301"/>
            <p14:sldId id="302"/>
            <p14:sldId id="304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08/14/2022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c/c8/Ensemble_Bagging.svg/440px-Ensemble_Bagging.svg.png" TargetMode="Externa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pload.wikimedia.org/wikipedia/commons/9/93/MedianHists.pn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hyperlink" Target="https://miro.medium.com/max/1400/1*SgeDm_wb2QNSF0CSYVmhuw.jpe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astie.su.domains/MOOC-Slides/cv_boot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FML</a:t>
            </a:r>
            <a:r>
              <a:rPr lang="en-US" altLang="en-US" dirty="0"/>
              <a:t> – Week 2	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728" y="3501660"/>
            <a:ext cx="6410971" cy="401532"/>
          </a:xfrm>
        </p:spPr>
        <p:txBody>
          <a:bodyPr/>
          <a:lstStyle/>
          <a:p>
            <a:r>
              <a:rPr lang="en-US" altLang="ko-KR" dirty="0"/>
              <a:t>Prepare the Data for Machine Learning Algorithms ~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Cross-validation </a:t>
            </a:r>
            <a:r>
              <a:rPr lang="en-US" altLang="ko-KR" dirty="0"/>
              <a:t>and Bootstrapping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6029" y="4399464"/>
            <a:ext cx="5210718" cy="324815"/>
          </a:xfrm>
        </p:spPr>
        <p:txBody>
          <a:bodyPr/>
          <a:lstStyle/>
          <a:p>
            <a:r>
              <a:rPr lang="en-US" altLang="en-US" dirty="0"/>
              <a:t>August 14</a:t>
            </a:r>
            <a:r>
              <a:rPr lang="en-US" altLang="en-US" baseline="30000" dirty="0"/>
              <a:t>th</a:t>
            </a:r>
            <a:r>
              <a:rPr lang="en-US" altLang="en-US" dirty="0"/>
              <a:t>, 2022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6029" y="5220551"/>
            <a:ext cx="5210718" cy="317500"/>
          </a:xfrm>
        </p:spPr>
        <p:txBody>
          <a:bodyPr/>
          <a:lstStyle/>
          <a:p>
            <a:r>
              <a:rPr lang="en-US" altLang="ko-KR" dirty="0" smtClean="0"/>
              <a:t>Team3 Members : </a:t>
            </a:r>
            <a:r>
              <a:rPr lang="ko-KR" altLang="en-US" dirty="0" err="1" smtClean="0"/>
              <a:t>이후범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정효찬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황정민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Bootstrapping</a:t>
            </a:r>
            <a:r>
              <a:rPr kumimoji="1" lang="ko-KR" altLang="en-US" dirty="0"/>
              <a:t>의 장단점</a:t>
            </a:r>
            <a:endParaRPr kumimoji="1" lang="ko-Kore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5BAF66-285B-E7DB-F4B5-68FA98FDA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161508"/>
              </p:ext>
            </p:extLst>
          </p:nvPr>
        </p:nvGraphicFramePr>
        <p:xfrm>
          <a:off x="423863" y="1144588"/>
          <a:ext cx="8091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057">
                  <a:extLst>
                    <a:ext uri="{9D8B030D-6E8A-4147-A177-3AD203B41FA5}">
                      <a16:colId xmlns:a16="http://schemas.microsoft.com/office/drawing/2014/main" val="471162262"/>
                    </a:ext>
                  </a:extLst>
                </a:gridCol>
                <a:gridCol w="4075429">
                  <a:extLst>
                    <a:ext uri="{9D8B030D-6E8A-4147-A177-3AD203B41FA5}">
                      <a16:colId xmlns:a16="http://schemas.microsoft.com/office/drawing/2014/main" val="3432193437"/>
                    </a:ext>
                  </a:extLst>
                </a:gridCol>
              </a:tblGrid>
              <a:tr h="327976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35975"/>
                  </a:ext>
                </a:extLst>
              </a:tr>
              <a:tr h="22764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단순하다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다른 방법들보다 정확한 경우가 많다 </a:t>
                      </a:r>
                      <a:r>
                        <a:rPr lang="en-US" dirty="0"/>
                        <a:t>sample variance and assumptions of normality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실험을 반복할 필요 없이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하나의 데이터를 가지고 전체의 데이터를 나타낼 수 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막 쓰면 오히려 안 좋은 결과 유발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Bias</a:t>
                      </a:r>
                      <a:r>
                        <a:rPr lang="ko-KR" altLang="en-US" dirty="0"/>
                        <a:t>가 있을 가능성이 높다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같은 </a:t>
                      </a:r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를 재사용해서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모든 경우에 적용시킬 수 있는 방법이 아니다 </a:t>
                      </a:r>
                      <a:r>
                        <a:rPr lang="en-US" altLang="ko-KR" dirty="0"/>
                        <a:t> (sample size</a:t>
                      </a:r>
                      <a:r>
                        <a:rPr lang="ko-KR" altLang="en-US" dirty="0"/>
                        <a:t>가 너무 작을 경우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시작하는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ko-KR" altLang="en-US" dirty="0"/>
                        <a:t> 가 부정확할 경우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분포가 이상하게 형성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7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7A4059A-88C9-19EA-D69E-DB304697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680" y="4184614"/>
            <a:ext cx="5059680" cy="22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DCA294-BA3B-44C8-0BC2-CF0A0C661A68}"/>
              </a:ext>
            </a:extLst>
          </p:cNvPr>
          <p:cNvCxnSpPr>
            <a:cxnSpLocks/>
          </p:cNvCxnSpPr>
          <p:nvPr/>
        </p:nvCxnSpPr>
        <p:spPr>
          <a:xfrm flipH="1">
            <a:off x="4175760" y="3159760"/>
            <a:ext cx="2052320" cy="12801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Thumbs Down with solid fill">
            <a:extLst>
              <a:ext uri="{FF2B5EF4-FFF2-40B4-BE49-F238E27FC236}">
                <a16:creationId xmlns:a16="http://schemas.microsoft.com/office/drawing/2014/main" id="{B035446F-BBBD-4A8B-0FE5-457E5767A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5680" y="5444172"/>
            <a:ext cx="538480" cy="538480"/>
          </a:xfrm>
          <a:prstGeom prst="rect">
            <a:avLst/>
          </a:prstGeom>
        </p:spPr>
      </p:pic>
      <p:pic>
        <p:nvPicPr>
          <p:cNvPr id="11" name="Graphic 10" descr="Thumbs Down with solid fill">
            <a:extLst>
              <a:ext uri="{FF2B5EF4-FFF2-40B4-BE49-F238E27FC236}">
                <a16:creationId xmlns:a16="http://schemas.microsoft.com/office/drawing/2014/main" id="{76759164-BF39-5AB6-EC83-266E5540BA2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2" y="5555932"/>
            <a:ext cx="538480" cy="538480"/>
          </a:xfrm>
          <a:prstGeom prst="rect">
            <a:avLst/>
          </a:prstGeom>
        </p:spPr>
      </p:pic>
      <p:pic>
        <p:nvPicPr>
          <p:cNvPr id="12" name="Graphic 11" descr="Thumbs Down with solid fill">
            <a:extLst>
              <a:ext uri="{FF2B5EF4-FFF2-40B4-BE49-F238E27FC236}">
                <a16:creationId xmlns:a16="http://schemas.microsoft.com/office/drawing/2014/main" id="{4F4F0755-B773-B6AE-8C64-A1E788BFDE3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1360" y="4765676"/>
            <a:ext cx="538480" cy="538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9FC5C-BA76-27FA-7403-59AB1F0D9972}"/>
              </a:ext>
            </a:extLst>
          </p:cNvPr>
          <p:cNvCxnSpPr>
            <a:cxnSpLocks/>
          </p:cNvCxnSpPr>
          <p:nvPr/>
        </p:nvCxnSpPr>
        <p:spPr>
          <a:xfrm>
            <a:off x="6949440" y="3429000"/>
            <a:ext cx="0" cy="11357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E0C2-E08F-AD97-CFB8-E78E10D6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r>
              <a:rPr lang="ko-KR" altLang="en-US" dirty="0"/>
              <a:t>의 수학적인 접근</a:t>
            </a:r>
            <a:r>
              <a:rPr lang="en-US" altLang="ko-KR" dirty="0"/>
              <a:t> </a:t>
            </a:r>
            <a:r>
              <a:rPr lang="en-US" altLang="ko-KR" dirty="0">
                <a:sym typeface="Symbol" panose="05050102010706020507" pitchFamily="18" charset="2"/>
              </a:rPr>
              <a:t> </a:t>
            </a:r>
            <a:r>
              <a:rPr lang="en-US" altLang="ko-KR" dirty="0"/>
              <a:t>Standard Bootstrapping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5AFD-0B30-2FEF-4496-86D55778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ko-KR" altLang="en-US" dirty="0"/>
              <a:t>표준적인 </a:t>
            </a:r>
            <a:r>
              <a:rPr lang="en-US" altLang="ko-KR" dirty="0"/>
              <a:t>Bootstrapping</a:t>
            </a:r>
          </a:p>
          <a:p>
            <a:pPr marL="1028700" lvl="1" indent="-342900"/>
            <a:r>
              <a:rPr lang="ko-KR" altLang="en-US" dirty="0"/>
              <a:t>모든 </a:t>
            </a:r>
            <a:r>
              <a:rPr lang="en-US" altLang="ko-KR" dirty="0"/>
              <a:t>bootstrap dataset</a:t>
            </a:r>
            <a:r>
              <a:rPr lang="ko-KR" altLang="en-US" dirty="0"/>
              <a:t>에 모델 적용</a:t>
            </a:r>
            <a:endParaRPr lang="en-US" altLang="ko-KR" dirty="0"/>
          </a:p>
          <a:p>
            <a:pPr marL="1028700" lvl="1" indent="-342900"/>
            <a:r>
              <a:rPr lang="ko-KR" altLang="en-US" dirty="0"/>
              <a:t>평균치 구하기</a:t>
            </a:r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marL="1028700" lvl="1" indent="-342900"/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marL="1028700" lvl="1" indent="-342900"/>
            <a:endParaRPr lang="en-US" altLang="ko-KR" dirty="0">
              <a:sym typeface="Symbol" panose="05050102010706020507" pitchFamily="18" charset="2"/>
            </a:endParaRPr>
          </a:p>
          <a:p>
            <a:pPr marL="1028700" lvl="1" indent="-342900"/>
            <a:r>
              <a:rPr lang="ko-KR" altLang="en-US" b="1" dirty="0">
                <a:sym typeface="Symbol" panose="05050102010706020507" pitchFamily="18" charset="2"/>
              </a:rPr>
              <a:t>한계</a:t>
            </a:r>
            <a:r>
              <a:rPr lang="en-US" altLang="ko-KR" dirty="0">
                <a:sym typeface="Symbol" panose="05050102010706020507" pitchFamily="18" charset="2"/>
              </a:rPr>
              <a:t>  bootstrap dataset</a:t>
            </a:r>
            <a:r>
              <a:rPr lang="ko-KR" altLang="en-US" dirty="0">
                <a:sym typeface="Symbol" panose="05050102010706020507" pitchFamily="18" charset="2"/>
              </a:rPr>
              <a:t>들이 </a:t>
            </a:r>
            <a:r>
              <a:rPr lang="en-US" altLang="ko-KR" dirty="0">
                <a:sym typeface="Symbol" panose="05050102010706020507" pitchFamily="18" charset="2"/>
              </a:rPr>
              <a:t>test set</a:t>
            </a:r>
            <a:r>
              <a:rPr lang="ko-KR" altLang="en-US" dirty="0">
                <a:sym typeface="Symbol" panose="05050102010706020507" pitchFamily="18" charset="2"/>
              </a:rPr>
              <a:t>이고 원래 </a:t>
            </a:r>
            <a:r>
              <a:rPr lang="en-US" altLang="ko-KR" dirty="0">
                <a:sym typeface="Symbol" panose="05050102010706020507" pitchFamily="18" charset="2"/>
              </a:rPr>
              <a:t>dataset</a:t>
            </a:r>
            <a:r>
              <a:rPr lang="ko-KR" altLang="en-US" dirty="0">
                <a:sym typeface="Symbol" panose="05050102010706020507" pitchFamily="18" charset="2"/>
              </a:rPr>
              <a:t>이 </a:t>
            </a:r>
            <a:r>
              <a:rPr lang="en-US" altLang="ko-KR" dirty="0">
                <a:sym typeface="Symbol" panose="05050102010706020507" pitchFamily="18" charset="2"/>
              </a:rPr>
              <a:t>train set</a:t>
            </a:r>
            <a:r>
              <a:rPr lang="ko-KR" altLang="en-US" dirty="0">
                <a:sym typeface="Symbol" panose="05050102010706020507" pitchFamily="18" charset="2"/>
              </a:rPr>
              <a:t>이 된다면 </a:t>
            </a:r>
            <a:r>
              <a:rPr lang="en-US" altLang="ko-KR" dirty="0">
                <a:sym typeface="Symbol" panose="05050102010706020507" pitchFamily="18" charset="2"/>
              </a:rPr>
              <a:t>overfitting</a:t>
            </a:r>
            <a:r>
              <a:rPr lang="ko-KR" altLang="en-US" dirty="0">
                <a:sym typeface="Symbol" panose="05050102010706020507" pitchFamily="18" charset="2"/>
              </a:rPr>
              <a:t>이 발생 </a:t>
            </a:r>
            <a:r>
              <a:rPr lang="en-US" altLang="ko-KR" dirty="0">
                <a:sym typeface="Symbol" panose="05050102010706020507" pitchFamily="18" charset="2"/>
              </a:rPr>
              <a:t>(</a:t>
            </a:r>
            <a:r>
              <a:rPr lang="ko-KR" altLang="en-US" dirty="0">
                <a:sym typeface="Symbol" panose="05050102010706020507" pitchFamily="18" charset="2"/>
              </a:rPr>
              <a:t>결과가 좋은 이유가 결과에 최적화된 학습 데이터 이용해서이다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49C00-7A7A-D632-4AC6-4371EA47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03" y="2421850"/>
            <a:ext cx="4387717" cy="9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9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E38D-C9C7-01B7-9302-E73D7D72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r>
              <a:rPr lang="ko-KR" altLang="en-US" dirty="0"/>
              <a:t>의 수학적인 접근</a:t>
            </a:r>
            <a:r>
              <a:rPr lang="en-US" altLang="ko-KR" dirty="0"/>
              <a:t> </a:t>
            </a:r>
            <a:r>
              <a:rPr lang="en-US" altLang="ko-KR" dirty="0">
                <a:sym typeface="Symbol" panose="05050102010706020507" pitchFamily="18" charset="2"/>
              </a:rPr>
              <a:t> Improving</a:t>
            </a:r>
            <a:r>
              <a:rPr lang="ko-KR" altLang="en-US" dirty="0">
                <a:sym typeface="Symbol" panose="05050102010706020507" pitchFamily="18" charset="2"/>
              </a:rPr>
              <a:t> </a:t>
            </a:r>
            <a:r>
              <a:rPr lang="en-US" altLang="ko-KR" dirty="0"/>
              <a:t>Standard Bootstrapping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6900-0421-B37A-B8CE-81842D9E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Leave-one-out bootstrapping (‘</a:t>
            </a:r>
            <a:r>
              <a:rPr lang="ko-KR" altLang="en-US" b="1" dirty="0" err="1"/>
              <a:t>하나빼기</a:t>
            </a:r>
            <a:r>
              <a:rPr lang="en-US" altLang="ko-KR" b="1" dirty="0"/>
              <a:t>’ bootstrapping)</a:t>
            </a:r>
          </a:p>
          <a:p>
            <a:r>
              <a:rPr lang="en-US" altLang="ko-KR" b="1" dirty="0">
                <a:sym typeface="Symbol" panose="05050102010706020507" pitchFamily="18" charset="2"/>
              </a:rPr>
              <a:t> Cross-validation </a:t>
            </a:r>
            <a:r>
              <a:rPr lang="ko-KR" altLang="en-US" b="1" dirty="0">
                <a:sym typeface="Symbol" panose="05050102010706020507" pitchFamily="18" charset="2"/>
              </a:rPr>
              <a:t>모방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.632 estimator</a:t>
            </a:r>
          </a:p>
          <a:p>
            <a:r>
              <a:rPr lang="en-US" altLang="ko-KR" b="1" dirty="0">
                <a:sym typeface="Symbol" panose="05050102010706020507" pitchFamily="18" charset="2"/>
              </a:rPr>
              <a:t> Leave-one-out bootstrapping</a:t>
            </a:r>
            <a:r>
              <a:rPr lang="ko-KR" altLang="en-US" b="1" dirty="0">
                <a:sym typeface="Symbol" panose="05050102010706020507" pitchFamily="18" charset="2"/>
              </a:rPr>
              <a:t>의 </a:t>
            </a:r>
            <a:r>
              <a:rPr lang="en-US" altLang="ko-KR" b="1" dirty="0">
                <a:sym typeface="Symbol" panose="05050102010706020507" pitchFamily="18" charset="2"/>
              </a:rPr>
              <a:t>bias </a:t>
            </a:r>
            <a:r>
              <a:rPr lang="ko-KR" altLang="en-US" b="1" dirty="0">
                <a:sym typeface="Symbol" panose="05050102010706020507" pitchFamily="18" charset="2"/>
              </a:rPr>
              <a:t>해소</a:t>
            </a:r>
            <a:endParaRPr lang="en-US" altLang="ko-KR" b="1" dirty="0"/>
          </a:p>
          <a:p>
            <a:endParaRPr lang="en-US" altLang="ko-KR" b="1" dirty="0"/>
          </a:p>
          <a:p>
            <a:endParaRPr lang="en-US" dirty="0"/>
          </a:p>
          <a:p>
            <a:endParaRPr lang="en-US" altLang="ko-KR" sz="1400" b="1" dirty="0"/>
          </a:p>
          <a:p>
            <a:r>
              <a:rPr lang="ko-KR" altLang="en-US" sz="1400" b="1" dirty="0"/>
              <a:t>기타 등</a:t>
            </a:r>
            <a:r>
              <a:rPr lang="en-US" sz="1400" b="1" dirty="0"/>
              <a:t>…</a:t>
            </a:r>
          </a:p>
          <a:p>
            <a:r>
              <a:rPr lang="en-US" sz="1400" i="1" dirty="0">
                <a:effectLst/>
              </a:rPr>
              <a:t>Hastie, T. J., Friedman, J. H., &amp; </a:t>
            </a:r>
            <a:r>
              <a:rPr lang="en-US" sz="1400" i="1" dirty="0" err="1">
                <a:effectLst/>
              </a:rPr>
              <a:t>Tibshirani</a:t>
            </a:r>
            <a:r>
              <a:rPr lang="en-US" sz="1400" i="1" dirty="0">
                <a:effectLst/>
              </a:rPr>
              <a:t>, R. (2017). In The elements of Statistical Learning: Data Mining, Inference, and prediction (pp. 249–252). essay, Springer.  </a:t>
            </a:r>
            <a:r>
              <a:rPr lang="ko-KR" altLang="en-US" sz="1400" i="1" dirty="0">
                <a:effectLst/>
              </a:rPr>
              <a:t>참고</a:t>
            </a:r>
            <a:endParaRPr lang="en-US" sz="1400" i="1" dirty="0">
              <a:effectLst/>
            </a:endParaRP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A18DE-7DF8-2161-9439-7CDEFCCB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51133"/>
            <a:ext cx="4676597" cy="77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061FA-B277-C53C-479E-643A8385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980104"/>
            <a:ext cx="4676597" cy="9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6A75-437F-1E43-1260-006AE42D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3215778"/>
            <a:ext cx="8091419" cy="426444"/>
          </a:xfrm>
        </p:spPr>
        <p:txBody>
          <a:bodyPr/>
          <a:lstStyle/>
          <a:p>
            <a:pPr algn="ctr"/>
            <a:r>
              <a:rPr lang="en-US" sz="3600" dirty="0"/>
              <a:t>Bagging  = </a:t>
            </a:r>
            <a:r>
              <a:rPr lang="en-US" sz="3600" dirty="0">
                <a:highlight>
                  <a:srgbClr val="FFFF00"/>
                </a:highlight>
              </a:rPr>
              <a:t>B</a:t>
            </a:r>
            <a:r>
              <a:rPr lang="en-US" sz="3600" dirty="0"/>
              <a:t>ootstrap + </a:t>
            </a:r>
            <a:r>
              <a:rPr lang="en-US" sz="3600" dirty="0">
                <a:highlight>
                  <a:srgbClr val="FFFF00"/>
                </a:highlight>
              </a:rPr>
              <a:t>Agg</a:t>
            </a:r>
            <a:r>
              <a:rPr lang="en-US" sz="3600" dirty="0"/>
              <a:t>regat</a:t>
            </a:r>
            <a:r>
              <a:rPr lang="en-US" sz="3600" dirty="0">
                <a:highlight>
                  <a:srgbClr val="FFFF00"/>
                </a:highlight>
              </a:rPr>
              <a:t>ing</a:t>
            </a:r>
          </a:p>
        </p:txBody>
      </p:sp>
    </p:spTree>
    <p:extLst>
      <p:ext uri="{BB962C8B-B14F-4D97-AF65-F5344CB8AC3E}">
        <p14:creationId xmlns:p14="http://schemas.microsoft.com/office/powerpoint/2010/main" val="286328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Bootstrapping</a:t>
            </a:r>
            <a:r>
              <a:rPr kumimoji="1" lang="ko-KR" altLang="en-US" dirty="0"/>
              <a:t>의 연장선</a:t>
            </a:r>
            <a:r>
              <a:rPr kumimoji="1" lang="en-US" altLang="ko-KR" dirty="0"/>
              <a:t>, Bagging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en-US" sz="2800" b="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𝐵𝑎𝑔𝑔𝑖𝑛𝑔</m:t>
                      </m:r>
                      <m:r>
                        <a:rPr kumimoji="1"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en-US" sz="2800" b="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𝑜𝑜𝑡𝑠𝑡𝑟𝑎𝑝𝑝𝑖𝑛𝑔</m:t>
                      </m:r>
                      <m:r>
                        <a:rPr kumimoji="1"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en-US" sz="2800" b="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𝐴𝑔𝑔</m:t>
                      </m:r>
                      <m:r>
                        <a:rPr kumimoji="1"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𝑟𝑒𝑔𝑎𝑡</m:t>
                      </m:r>
                      <m:r>
                        <a:rPr kumimoji="1" lang="en-US" altLang="en-US" sz="2800" b="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𝑖𝑛𝑔</m:t>
                      </m:r>
                    </m:oMath>
                  </m:oMathPara>
                </a14:m>
                <a:endParaRPr kumimoji="1" lang="en-US" altLang="en-US" sz="28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endParaRPr kumimoji="1" lang="en-US" altLang="en-US" sz="28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endParaRPr kumimoji="1" lang="ko-Kore-KR" altLang="en-US" sz="28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93F925E3-728E-4FDA-6697-D5BE03228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1" y="1794760"/>
            <a:ext cx="4928556" cy="27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A62AC0-B5FE-9142-DD00-B1C6C92F1ECD}"/>
              </a:ext>
            </a:extLst>
          </p:cNvPr>
          <p:cNvSpPr txBox="1"/>
          <p:nvPr/>
        </p:nvSpPr>
        <p:spPr>
          <a:xfrm>
            <a:off x="628652" y="4849673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Bootstrapping</a:t>
            </a:r>
            <a:r>
              <a:rPr lang="ko-KR" altLang="en-US" dirty="0"/>
              <a:t> 실행 </a:t>
            </a:r>
            <a:r>
              <a:rPr lang="en-US" altLang="ko-KR" dirty="0">
                <a:sym typeface="Symbol" panose="05050102010706020507" pitchFamily="18" charset="2"/>
              </a:rPr>
              <a:t> </a:t>
            </a:r>
            <a:r>
              <a:rPr lang="ko-KR" altLang="en-US" dirty="0">
                <a:sym typeface="Symbol" panose="05050102010706020507" pitchFamily="18" charset="2"/>
              </a:rPr>
              <a:t>하나의 </a:t>
            </a:r>
            <a:r>
              <a:rPr lang="en-US" altLang="ko-KR" dirty="0">
                <a:sym typeface="Symbol" panose="05050102010706020507" pitchFamily="18" charset="2"/>
              </a:rPr>
              <a:t>data</a:t>
            </a:r>
            <a:r>
              <a:rPr lang="ko-KR" altLang="en-US" dirty="0">
                <a:sym typeface="Symbol" panose="05050102010706020507" pitchFamily="18" charset="2"/>
              </a:rPr>
              <a:t>로 새로운 여러 </a:t>
            </a:r>
            <a:r>
              <a:rPr lang="en-US" altLang="ko-KR" dirty="0">
                <a:sym typeface="Symbol" panose="05050102010706020507" pitchFamily="18" charset="2"/>
              </a:rPr>
              <a:t>data </a:t>
            </a:r>
            <a:r>
              <a:rPr lang="ko-KR" altLang="en-US" dirty="0">
                <a:sym typeface="Symbol" panose="05050102010706020507" pitchFamily="18" charset="2"/>
              </a:rPr>
              <a:t>생성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 </a:t>
            </a:r>
            <a:r>
              <a:rPr lang="en-US" altLang="ko-KR" dirty="0"/>
              <a:t>(</a:t>
            </a:r>
            <a:r>
              <a:rPr lang="ko-KR" altLang="en-US" dirty="0"/>
              <a:t>위 사진에서는 </a:t>
            </a:r>
            <a:r>
              <a:rPr lang="en-US" altLang="ko-KR" dirty="0"/>
              <a:t>classifier)</a:t>
            </a:r>
            <a:r>
              <a:rPr lang="ko-KR" altLang="en-US" dirty="0"/>
              <a:t>을 </a:t>
            </a:r>
            <a:r>
              <a:rPr lang="en-US" altLang="ko-KR" dirty="0"/>
              <a:t>bootstrap dataset</a:t>
            </a:r>
            <a:r>
              <a:rPr lang="ko-KR" altLang="en-US" dirty="0"/>
              <a:t>들에다가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Aggregating </a:t>
            </a:r>
            <a:r>
              <a:rPr lang="en-US" altLang="ko-KR" dirty="0">
                <a:sym typeface="Symbol" panose="05050102010706020507" pitchFamily="18" charset="2"/>
              </a:rPr>
              <a:t></a:t>
            </a:r>
            <a:r>
              <a:rPr lang="ko-KR" altLang="en-US" dirty="0"/>
              <a:t>결과들을 취합해서 더 좋은 결과 얻기 </a:t>
            </a:r>
            <a:r>
              <a:rPr lang="en-US" altLang="ko-KR" dirty="0"/>
              <a:t>(100</a:t>
            </a:r>
            <a:r>
              <a:rPr lang="ko-KR" altLang="en-US" dirty="0"/>
              <a:t>명이 </a:t>
            </a:r>
            <a:r>
              <a:rPr lang="en-US" altLang="ko-KR" dirty="0"/>
              <a:t>1</a:t>
            </a:r>
            <a:r>
              <a:rPr lang="ko-KR" altLang="en-US" dirty="0"/>
              <a:t>명보다 낫다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4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smtClean="0"/>
              <a:t>Grid Search</a:t>
            </a:r>
            <a:endParaRPr kumimoji="1" lang="ko-Kore-KR" altLang="en-US" sz="2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" y="1595380"/>
            <a:ext cx="6024948" cy="2651305"/>
          </a:xfrm>
        </p:spPr>
      </p:pic>
      <p:sp>
        <p:nvSpPr>
          <p:cNvPr id="5" name="TextBox 4"/>
          <p:cNvSpPr txBox="1"/>
          <p:nvPr/>
        </p:nvSpPr>
        <p:spPr>
          <a:xfrm>
            <a:off x="423930" y="1178169"/>
            <a:ext cx="306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Grid Search </a:t>
            </a:r>
            <a:r>
              <a:rPr lang="ko-KR" altLang="en-US" b="1" dirty="0" smtClean="0"/>
              <a:t>방법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3930" y="4555452"/>
            <a:ext cx="306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Grid Search </a:t>
            </a:r>
            <a:r>
              <a:rPr lang="ko-KR" altLang="en-US" b="1" dirty="0" smtClean="0"/>
              <a:t>통해 얻은 값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9" y="5008741"/>
            <a:ext cx="4013643" cy="6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 smtClean="0"/>
              <a:t>Grid Search</a:t>
            </a:r>
            <a:endParaRPr kumimoji="1" lang="ko-Kore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1178169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Grid Search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(</a:t>
            </a:r>
            <a:r>
              <a:rPr lang="en-US" altLang="ko-KR" b="1" dirty="0"/>
              <a:t>B</a:t>
            </a:r>
            <a:r>
              <a:rPr lang="en-US" altLang="ko-KR" b="1" dirty="0" smtClean="0"/>
              <a:t>est estimator)</a:t>
            </a:r>
            <a:endParaRPr lang="ko-KR" altLang="en-US" b="1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9" y="1631458"/>
            <a:ext cx="6407694" cy="1816853"/>
          </a:xfrm>
        </p:spPr>
      </p:pic>
      <p:sp>
        <p:nvSpPr>
          <p:cNvPr id="9" name="TextBox 8"/>
          <p:cNvSpPr txBox="1"/>
          <p:nvPr/>
        </p:nvSpPr>
        <p:spPr>
          <a:xfrm>
            <a:off x="423929" y="3653694"/>
            <a:ext cx="48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Grid Search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(Evaluation scores)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9" y="4023027"/>
            <a:ext cx="6407694" cy="1929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99638" y="5292942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best solution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037992" y="5477608"/>
            <a:ext cx="861646" cy="7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43700" y="1881338"/>
            <a:ext cx="193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GridSearcchCV</a:t>
            </a:r>
            <a:r>
              <a:rPr lang="en-US" altLang="ko-KR" dirty="0" smtClean="0"/>
              <a:t> refit = True</a:t>
            </a:r>
          </a:p>
          <a:p>
            <a:pPr algn="ctr"/>
            <a:r>
              <a:rPr lang="en-US" altLang="ko-KR" dirty="0" smtClean="0"/>
              <a:t>Using Cross-validation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89884" y="3602996"/>
            <a:ext cx="18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Feeding data 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702063" y="3147321"/>
            <a:ext cx="8791" cy="405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8361489" y="3652003"/>
            <a:ext cx="8789" cy="32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0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400" dirty="0" smtClean="0"/>
              <a:t>Randomized Search</a:t>
            </a:r>
            <a:endParaRPr kumimoji="1" lang="ko-Kore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3929" y="1935730"/>
            <a:ext cx="7539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If </a:t>
            </a:r>
            <a:r>
              <a:rPr lang="en-US" altLang="ko-KR" sz="2000" b="1" dirty="0" err="1" smtClean="0"/>
              <a:t>hyperparameter</a:t>
            </a:r>
            <a:r>
              <a:rPr lang="en-US" altLang="ko-KR" sz="2000" b="1" dirty="0" smtClean="0"/>
              <a:t> search space is large -&gt; Use Randomized </a:t>
            </a:r>
            <a:r>
              <a:rPr lang="en-US" altLang="ko-KR" sz="2000" b="1" dirty="0" err="1" smtClean="0"/>
              <a:t>SearchCV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3928" y="2994168"/>
            <a:ext cx="753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you let the randomized search run for, say, 1,000 iterations, this approach will </a:t>
            </a:r>
            <a:r>
              <a:rPr lang="en-US" altLang="ko-KR" b="1" dirty="0"/>
              <a:t>explore 1,000 different values for each </a:t>
            </a:r>
            <a:r>
              <a:rPr lang="en-US" altLang="ko-KR" b="1" dirty="0" err="1"/>
              <a:t>hyperparameter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3928" y="3806385"/>
            <a:ext cx="753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Simply by setting the number of iterations, </a:t>
            </a:r>
            <a:r>
              <a:rPr lang="en-US" altLang="ko-KR" b="1" dirty="0"/>
              <a:t>you have more control over the </a:t>
            </a:r>
            <a:r>
              <a:rPr lang="en-US" altLang="ko-KR" b="1" dirty="0" smtClean="0"/>
              <a:t>computing </a:t>
            </a:r>
            <a:r>
              <a:rPr lang="en-US" altLang="ko-KR" b="1" dirty="0"/>
              <a:t>budget</a:t>
            </a:r>
            <a:r>
              <a:rPr lang="en-US" altLang="ko-KR" dirty="0"/>
              <a:t> you want to allocate to </a:t>
            </a:r>
            <a:r>
              <a:rPr lang="en-US" altLang="ko-KR" dirty="0" err="1"/>
              <a:t>hyperparameter</a:t>
            </a:r>
            <a:r>
              <a:rPr lang="en-US" altLang="ko-KR" dirty="0"/>
              <a:t> search.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8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/>
              <a:t>Ensemble Methods &amp; Analyze the Best Models and Their Errors</a:t>
            </a:r>
            <a:endParaRPr kumimoji="1" lang="ko-Kore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23929" y="1908572"/>
            <a:ext cx="881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Another way to fine-tune your system is </a:t>
            </a:r>
            <a:endParaRPr lang="en-US" altLang="ko-KR" b="1" dirty="0"/>
          </a:p>
          <a:p>
            <a:r>
              <a:rPr lang="en-US" altLang="ko-KR" b="1" dirty="0" smtClean="0"/>
              <a:t>try </a:t>
            </a:r>
            <a:r>
              <a:rPr lang="en-US" altLang="ko-KR" b="1" dirty="0"/>
              <a:t>to combine the models </a:t>
            </a:r>
            <a:r>
              <a:rPr lang="en-US" altLang="ko-KR" dirty="0"/>
              <a:t>that perform best.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929" y="1377543"/>
            <a:ext cx="306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/>
              <a:t>Ensemble </a:t>
            </a:r>
            <a:r>
              <a:rPr kumimoji="1" lang="en-US" altLang="en-US" sz="2000" b="1" dirty="0" smtClean="0"/>
              <a:t>Methods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3929" y="3474490"/>
            <a:ext cx="5583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/>
              <a:t>Analyze the Best Models and Their Errors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3929" y="4005519"/>
            <a:ext cx="881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should also look at the specific errors that your system </a:t>
            </a:r>
            <a:r>
              <a:rPr lang="en-US" altLang="ko-KR" dirty="0" smtClean="0"/>
              <a:t>makes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hen </a:t>
            </a:r>
            <a:r>
              <a:rPr lang="en-US" altLang="ko-KR" b="1" dirty="0"/>
              <a:t>try to </a:t>
            </a:r>
            <a:r>
              <a:rPr lang="en-US" altLang="ko-KR" b="1" dirty="0" smtClean="0"/>
              <a:t>understand </a:t>
            </a:r>
            <a:r>
              <a:rPr lang="en-US" altLang="ko-KR" b="1" dirty="0"/>
              <a:t>why it makes them and what could fix the problem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010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2200" dirty="0"/>
              <a:t>Launch, Monitor, and Maintain Your System</a:t>
            </a:r>
            <a:endParaRPr kumimoji="1" lang="ko-Kore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1336665"/>
            <a:ext cx="5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b="1" dirty="0"/>
              <a:t>Launch, Monitor, and Maintain Your System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5" y="1906002"/>
            <a:ext cx="7636668" cy="134446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89085" y="4018085"/>
            <a:ext cx="1899138" cy="134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520070" y="4018085"/>
            <a:ext cx="1899138" cy="134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451055" y="4018084"/>
            <a:ext cx="1899138" cy="134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2420" y="4490640"/>
            <a:ext cx="129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Launch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23405" y="4490640"/>
            <a:ext cx="129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Monitor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54389" y="4490640"/>
            <a:ext cx="129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Maintain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86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FCAA-81DF-16AE-1855-DAFCB5A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3215778"/>
            <a:ext cx="8091419" cy="426444"/>
          </a:xfrm>
        </p:spPr>
        <p:txBody>
          <a:bodyPr/>
          <a:lstStyle/>
          <a:p>
            <a:pPr algn="ctr"/>
            <a:r>
              <a:rPr lang="en-US" sz="3600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392047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What is Bootstrapping?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/>
              <a:t>Random sampling + replacement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sym typeface="Symbol" panose="05050102010706020507" pitchFamily="18" charset="2"/>
              </a:rPr>
              <a:t>전체 </a:t>
            </a:r>
            <a:r>
              <a:rPr kumimoji="1" lang="en-US" altLang="ko-KR" dirty="0">
                <a:sym typeface="Symbol" panose="05050102010706020507" pitchFamily="18" charset="2"/>
              </a:rPr>
              <a:t>data </a:t>
            </a:r>
            <a:r>
              <a:rPr kumimoji="1" lang="en-US" altLang="en-US" dirty="0">
                <a:sym typeface="Symbol" panose="05050102010706020507" pitchFamily="18" charset="2"/>
              </a:rPr>
              <a:t> Sample Data  Resample, bootstrap</a:t>
            </a:r>
            <a:r>
              <a:rPr kumimoji="1" lang="ko-KR" altLang="en-US" dirty="0">
                <a:sym typeface="Symbol" panose="05050102010706020507" pitchFamily="18" charset="2"/>
              </a:rPr>
              <a:t> </a:t>
            </a:r>
            <a:r>
              <a:rPr kumimoji="1" lang="en-US" altLang="ko-KR" dirty="0">
                <a:sym typeface="Symbol" panose="05050102010706020507" pitchFamily="18" charset="2"/>
              </a:rPr>
              <a:t>dataset</a:t>
            </a:r>
            <a:r>
              <a:rPr kumimoji="1" lang="ko-KR" altLang="en-US" dirty="0">
                <a:sym typeface="Symbol" panose="05050102010706020507" pitchFamily="18" charset="2"/>
              </a:rPr>
              <a:t> 생성 </a:t>
            </a:r>
            <a:r>
              <a:rPr kumimoji="1" lang="en-US" altLang="en-US" dirty="0">
                <a:sym typeface="Symbol" panose="05050102010706020507" pitchFamily="18" charset="2"/>
              </a:rPr>
              <a:t>(</a:t>
            </a:r>
            <a:r>
              <a:rPr kumimoji="1" lang="en-US" altLang="en-US" dirty="0" err="1">
                <a:sym typeface="Symbol" panose="05050102010706020507" pitchFamily="18" charset="2"/>
              </a:rPr>
              <a:t>xN</a:t>
            </a:r>
            <a:r>
              <a:rPr kumimoji="1" lang="en-US" altLang="en-US" dirty="0">
                <a:sym typeface="Symbol" panose="05050102010706020507" pitchFamily="18" charset="2"/>
              </a:rPr>
              <a:t>)  </a:t>
            </a:r>
            <a:r>
              <a:rPr kumimoji="1" lang="ko-KR" altLang="en-US" dirty="0">
                <a:sym typeface="Symbol" panose="05050102010706020507" pitchFamily="18" charset="2"/>
              </a:rPr>
              <a:t>각 </a:t>
            </a:r>
            <a:r>
              <a:rPr kumimoji="1" lang="en-US" altLang="ko-KR" dirty="0">
                <a:sym typeface="Symbol" panose="05050102010706020507" pitchFamily="18" charset="2"/>
              </a:rPr>
              <a:t>bootstrap dataset</a:t>
            </a:r>
            <a:r>
              <a:rPr kumimoji="1" lang="ko-KR" altLang="en-US" dirty="0">
                <a:sym typeface="Symbol" panose="05050102010706020507" pitchFamily="18" charset="2"/>
              </a:rPr>
              <a:t>에 모델 적용 후 결과 취합 </a:t>
            </a:r>
            <a:r>
              <a:rPr kumimoji="1" lang="en-US" altLang="en-US" dirty="0">
                <a:sym typeface="Symbol" panose="05050102010706020507" pitchFamily="18" charset="2"/>
              </a:rPr>
              <a:t> </a:t>
            </a:r>
            <a:r>
              <a:rPr kumimoji="1" lang="ko-KR" altLang="en-US" dirty="0">
                <a:sym typeface="Symbol" panose="05050102010706020507" pitchFamily="18" charset="2"/>
              </a:rPr>
              <a:t>전체 </a:t>
            </a:r>
            <a:r>
              <a:rPr kumimoji="1" lang="en-US" altLang="ko-KR" dirty="0">
                <a:sym typeface="Symbol" panose="05050102010706020507" pitchFamily="18" charset="2"/>
              </a:rPr>
              <a:t>data</a:t>
            </a:r>
            <a:r>
              <a:rPr kumimoji="1" lang="ko-KR" altLang="en-US" dirty="0">
                <a:sym typeface="Symbol" panose="05050102010706020507" pitchFamily="18" charset="2"/>
              </a:rPr>
              <a:t>를 나타내는 분포 구하기</a:t>
            </a:r>
            <a:endParaRPr kumimoji="1" lang="en-US" altLang="ko-KR" dirty="0">
              <a:sym typeface="Symbol" panose="05050102010706020507" pitchFamily="18" charset="2"/>
            </a:endParaRPr>
          </a:p>
          <a:p>
            <a:pPr marL="1028700" lvl="1" indent="-342900"/>
            <a:r>
              <a:rPr kumimoji="1" lang="ko-KR" altLang="en-US" dirty="0">
                <a:sym typeface="Symbol" panose="05050102010706020507" pitchFamily="18" charset="2"/>
              </a:rPr>
              <a:t>전체 </a:t>
            </a:r>
            <a:r>
              <a:rPr kumimoji="1" lang="en-US" altLang="ko-KR" dirty="0">
                <a:sym typeface="Symbol" panose="05050102010706020507" pitchFamily="18" charset="2"/>
              </a:rPr>
              <a:t>data</a:t>
            </a:r>
            <a:r>
              <a:rPr kumimoji="1" lang="ko-KR" altLang="en-US" dirty="0">
                <a:sym typeface="Symbol" panose="05050102010706020507" pitchFamily="18" charset="2"/>
              </a:rPr>
              <a:t>를 나타내는 </a:t>
            </a:r>
            <a:r>
              <a:rPr kumimoji="1" lang="en-US" altLang="ko-KR" dirty="0">
                <a:sym typeface="Symbol" panose="05050102010706020507" pitchFamily="18" charset="2"/>
              </a:rPr>
              <a:t>sample data</a:t>
            </a:r>
            <a:r>
              <a:rPr kumimoji="1" lang="ko-KR" altLang="en-US" dirty="0">
                <a:sym typeface="Symbol" panose="05050102010706020507" pitchFamily="18" charset="2"/>
              </a:rPr>
              <a:t>를 구하기 </a:t>
            </a:r>
            <a:r>
              <a:rPr kumimoji="1" lang="en-US" altLang="ko-KR" dirty="0">
                <a:sym typeface="Symbol" panose="05050102010706020507" pitchFamily="18" charset="2"/>
              </a:rPr>
              <a:t>(</a:t>
            </a:r>
            <a:r>
              <a:rPr kumimoji="1" lang="ko-KR" altLang="en-US" dirty="0">
                <a:sym typeface="Symbol" panose="05050102010706020507" pitchFamily="18" charset="2"/>
              </a:rPr>
              <a:t>사용할 </a:t>
            </a:r>
            <a:r>
              <a:rPr kumimoji="1" lang="en-US" altLang="ko-KR" dirty="0">
                <a:sym typeface="Symbol" panose="05050102010706020507" pitchFamily="18" charset="2"/>
              </a:rPr>
              <a:t>dataset)</a:t>
            </a:r>
          </a:p>
          <a:p>
            <a:pPr marL="1028700" lvl="1" indent="-342900"/>
            <a:r>
              <a:rPr kumimoji="1" lang="en-US" altLang="ko-KR" dirty="0">
                <a:sym typeface="Symbol" panose="05050102010706020507" pitchFamily="18" charset="2"/>
              </a:rPr>
              <a:t>Sample data</a:t>
            </a:r>
            <a:r>
              <a:rPr kumimoji="1" lang="ko-KR" altLang="en-US" dirty="0">
                <a:sym typeface="Symbol" panose="05050102010706020507" pitchFamily="18" charset="2"/>
              </a:rPr>
              <a:t>에서 </a:t>
            </a:r>
            <a:r>
              <a:rPr kumimoji="1" lang="en-US" altLang="ko-KR" dirty="0">
                <a:sym typeface="Symbol" panose="05050102010706020507" pitchFamily="18" charset="2"/>
              </a:rPr>
              <a:t>resample</a:t>
            </a:r>
            <a:r>
              <a:rPr kumimoji="1" lang="ko-KR" altLang="en-US" dirty="0">
                <a:sym typeface="Symbol" panose="05050102010706020507" pitchFamily="18" charset="2"/>
              </a:rPr>
              <a:t>을 여러 번 시도하기 </a:t>
            </a:r>
            <a:r>
              <a:rPr kumimoji="1" lang="en-US" altLang="ko-KR" dirty="0">
                <a:sym typeface="Symbol" panose="05050102010706020507" pitchFamily="18" charset="2"/>
              </a:rPr>
              <a:t>(</a:t>
            </a:r>
            <a:r>
              <a:rPr kumimoji="1" lang="ko-KR" altLang="en-US" dirty="0">
                <a:sym typeface="Symbol" panose="05050102010706020507" pitchFamily="18" charset="2"/>
              </a:rPr>
              <a:t>중복 상관없이</a:t>
            </a:r>
            <a:r>
              <a:rPr kumimoji="1" lang="en-US" altLang="ko-KR" dirty="0">
                <a:sym typeface="Symbol" panose="05050102010706020507" pitchFamily="18" charset="2"/>
              </a:rPr>
              <a:t>)</a:t>
            </a:r>
          </a:p>
          <a:p>
            <a:pPr marL="1028700" lvl="1" indent="-342900"/>
            <a:r>
              <a:rPr kumimoji="1" lang="ko-KR" altLang="en-US" dirty="0">
                <a:sym typeface="Symbol" panose="05050102010706020507" pitchFamily="18" charset="2"/>
              </a:rPr>
              <a:t>이 많은</a:t>
            </a:r>
            <a:r>
              <a:rPr kumimoji="1" lang="en-US" altLang="ko-KR" dirty="0">
                <a:sym typeface="Symbol" panose="05050102010706020507" pitchFamily="18" charset="2"/>
              </a:rPr>
              <a:t> resampling</a:t>
            </a:r>
            <a:r>
              <a:rPr kumimoji="1" lang="ko-KR" altLang="en-US" dirty="0">
                <a:sym typeface="Symbol" panose="05050102010706020507" pitchFamily="18" charset="2"/>
              </a:rPr>
              <a:t>을 적용시킨 </a:t>
            </a:r>
            <a:r>
              <a:rPr kumimoji="1" lang="en-US" altLang="ko-KR" dirty="0">
                <a:sym typeface="Symbol" panose="05050102010706020507" pitchFamily="18" charset="2"/>
              </a:rPr>
              <a:t>data</a:t>
            </a:r>
            <a:r>
              <a:rPr kumimoji="1" lang="ko-KR" altLang="en-US" dirty="0">
                <a:sym typeface="Symbol" panose="05050102010706020507" pitchFamily="18" charset="2"/>
              </a:rPr>
              <a:t>를</a:t>
            </a:r>
            <a:r>
              <a:rPr kumimoji="1" lang="en-US" altLang="ko-KR" dirty="0">
                <a:sym typeface="Symbol" panose="05050102010706020507" pitchFamily="18" charset="2"/>
              </a:rPr>
              <a:t> </a:t>
            </a:r>
            <a:r>
              <a:rPr kumimoji="1" lang="ko-KR" altLang="en-US" dirty="0">
                <a:sym typeface="Symbol" panose="05050102010706020507" pitchFamily="18" charset="2"/>
              </a:rPr>
              <a:t>취합하면 전체 </a:t>
            </a:r>
            <a:r>
              <a:rPr kumimoji="1" lang="en-US" altLang="ko-KR" dirty="0">
                <a:sym typeface="Symbol" panose="05050102010706020507" pitchFamily="18" charset="2"/>
              </a:rPr>
              <a:t>data</a:t>
            </a:r>
            <a:r>
              <a:rPr kumimoji="1" lang="ko-KR" altLang="en-US" dirty="0">
                <a:sym typeface="Symbol" panose="05050102010706020507" pitchFamily="18" charset="2"/>
              </a:rPr>
              <a:t>와 유사한 </a:t>
            </a:r>
            <a:r>
              <a:rPr kumimoji="1" lang="en-US" altLang="ko-KR" dirty="0">
                <a:sym typeface="Symbol" panose="05050102010706020507" pitchFamily="18" charset="2"/>
              </a:rPr>
              <a:t>dataset</a:t>
            </a:r>
            <a:r>
              <a:rPr kumimoji="1" lang="ko-KR" altLang="en-US" dirty="0">
                <a:sym typeface="Symbol" panose="05050102010706020507" pitchFamily="18" charset="2"/>
              </a:rPr>
              <a:t>을 만들기</a:t>
            </a:r>
            <a:endParaRPr kumimoji="1" lang="en-US" altLang="ko-KR" dirty="0">
              <a:sym typeface="Symbol" panose="05050102010706020507" pitchFamily="18" charset="2"/>
            </a:endParaRPr>
          </a:p>
          <a:p>
            <a:pPr marL="1028700" lvl="1" indent="-342900"/>
            <a:endParaRPr kumimoji="1" lang="en-US" altLang="en-US" dirty="0">
              <a:sym typeface="Symbol" panose="05050102010706020507" pitchFamily="18" charset="2"/>
            </a:endParaRP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FBF43B99-7515-79D2-C5D3-08BBC9BE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10" y="3789727"/>
            <a:ext cx="3504883" cy="22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4"/>
            <a:extLst>
              <a:ext uri="{FF2B5EF4-FFF2-40B4-BE49-F238E27FC236}">
                <a16:creationId xmlns:a16="http://schemas.microsoft.com/office/drawing/2014/main" id="{473DEE02-3AC5-A5BE-8472-8B4152AE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3789727"/>
            <a:ext cx="5059680" cy="22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2D10-6B00-A1D8-D1E3-1F3679A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VS Bootstrap World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24C79DC2-188A-982B-F627-4F3CBBC17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068" y="1350534"/>
            <a:ext cx="8313863" cy="4156931"/>
          </a:xfrm>
        </p:spPr>
      </p:pic>
    </p:spTree>
    <p:extLst>
      <p:ext uri="{BB962C8B-B14F-4D97-AF65-F5344CB8AC3E}">
        <p14:creationId xmlns:p14="http://schemas.microsoft.com/office/powerpoint/2010/main" val="49675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4804</TotalTime>
  <Words>532</Words>
  <Application>Microsoft Office PowerPoint</Application>
  <PresentationFormat>화면 슬라이드 쇼(4:3)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Askan Light</vt:lpstr>
      <vt:lpstr>맑은 고딕</vt:lpstr>
      <vt:lpstr>Arial</vt:lpstr>
      <vt:lpstr>Calibri</vt:lpstr>
      <vt:lpstr>Cambria Math</vt:lpstr>
      <vt:lpstr>Symbol</vt:lpstr>
      <vt:lpstr>Times New Roman</vt:lpstr>
      <vt:lpstr>Office Theme</vt:lpstr>
      <vt:lpstr>FML – Week 2 </vt:lpstr>
      <vt:lpstr>Grid Search</vt:lpstr>
      <vt:lpstr>Grid Search</vt:lpstr>
      <vt:lpstr>Randomized Search</vt:lpstr>
      <vt:lpstr>Ensemble Methods &amp; Analyze the Best Models and Their Errors</vt:lpstr>
      <vt:lpstr>Launch, Monitor, and Maintain Your System</vt:lpstr>
      <vt:lpstr>Bootstrapping</vt:lpstr>
      <vt:lpstr>What is Bootstrapping?</vt:lpstr>
      <vt:lpstr>Real World VS Bootstrap World</vt:lpstr>
      <vt:lpstr>Bootstrapping의 장단점</vt:lpstr>
      <vt:lpstr>Bootstrapping의 수학적인 접근  Standard Bootstrapping</vt:lpstr>
      <vt:lpstr>Bootstrapping의 수학적인 접근  Improving Standard Bootstrapping</vt:lpstr>
      <vt:lpstr>Bagging  = Bootstrap + Aggregating</vt:lpstr>
      <vt:lpstr>Bootstrapping의 연장선, Bagging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user</cp:lastModifiedBy>
  <cp:revision>50</cp:revision>
  <dcterms:created xsi:type="dcterms:W3CDTF">2021-05-31T23:36:21Z</dcterms:created>
  <dcterms:modified xsi:type="dcterms:W3CDTF">2022-08-14T07:51:24Z</dcterms:modified>
</cp:coreProperties>
</file>