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90" r:id="rId2"/>
    <p:sldId id="292" r:id="rId3"/>
    <p:sldId id="304" r:id="rId4"/>
    <p:sldId id="291" r:id="rId5"/>
    <p:sldId id="296" r:id="rId6"/>
    <p:sldId id="299" r:id="rId7"/>
    <p:sldId id="294" r:id="rId8"/>
    <p:sldId id="302" r:id="rId9"/>
    <p:sldId id="300" r:id="rId10"/>
    <p:sldId id="295" r:id="rId11"/>
    <p:sldId id="303" r:id="rId12"/>
    <p:sldId id="301" r:id="rId13"/>
    <p:sldId id="297" r:id="rId14"/>
    <p:sldId id="305" r:id="rId15"/>
    <p:sldId id="29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CF2E99-93AE-9D42-AC89-A48EAB23ED4B}">
          <p14:sldIdLst>
            <p14:sldId id="290"/>
            <p14:sldId id="292"/>
            <p14:sldId id="304"/>
            <p14:sldId id="291"/>
            <p14:sldId id="296"/>
            <p14:sldId id="299"/>
            <p14:sldId id="294"/>
            <p14:sldId id="302"/>
            <p14:sldId id="300"/>
            <p14:sldId id="295"/>
            <p14:sldId id="303"/>
            <p14:sldId id="301"/>
            <p14:sldId id="297"/>
            <p14:sldId id="305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5789-7D60-4B47-8CA9-F6E49BD2A9B4}" type="datetimeFigureOut">
              <a:rPr kumimoji="1" lang="ko-Kore-KR" altLang="en-US" smtClean="0"/>
              <a:t>08/21/2022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6D41-B060-D648-AC40-061A967B8D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23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101790C2-2D42-5644-AF43-DE1CDEF89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FCA385D-E607-BF4F-AAAA-183E32922BA7}"/>
              </a:ext>
            </a:extLst>
          </p:cNvPr>
          <p:cNvSpPr/>
          <p:nvPr userDrawn="1"/>
        </p:nvSpPr>
        <p:spPr>
          <a:xfrm>
            <a:off x="251717" y="-1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84E0D-10AD-CB4F-A2B6-5A4D1ECF52F2}"/>
              </a:ext>
            </a:extLst>
          </p:cNvPr>
          <p:cNvSpPr txBox="1"/>
          <p:nvPr userDrawn="1"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D2B4F-AA5C-EB4D-AE09-73053EBF58A6}"/>
              </a:ext>
            </a:extLst>
          </p:cNvPr>
          <p:cNvSpPr txBox="1"/>
          <p:nvPr userDrawn="1"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FC35-6D96-F34D-A624-67CB618DBF11}"/>
              </a:ext>
            </a:extLst>
          </p:cNvPr>
          <p:cNvSpPr txBox="1"/>
          <p:nvPr userDrawn="1"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729" y="2571797"/>
            <a:ext cx="7166696" cy="879522"/>
          </a:xfrm>
          <a:prstGeom prst="rect">
            <a:avLst/>
          </a:prstGeom>
        </p:spPr>
        <p:txBody>
          <a:bodyPr anchor="b"/>
          <a:lstStyle>
            <a:lvl1pPr algn="l">
              <a:defRPr sz="4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5729" y="3501660"/>
            <a:ext cx="4821072" cy="4015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Subtitle: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B71E45E3-88BD-6F4E-8E83-2D15C579A3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6029" y="4210790"/>
            <a:ext cx="5210718" cy="324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en-US" altLang="ko-Kore-KR" dirty="0"/>
              <a:t>Date</a:t>
            </a:r>
            <a:endParaRPr kumimoji="1"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E2DC5C4-EABB-5E4E-8D52-269FA1D86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6029" y="5220551"/>
            <a:ext cx="2786063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565DCDAA-CF71-7B48-8F62-8CAE7A800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5729" y="5635462"/>
            <a:ext cx="2786063" cy="17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Email address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B7B2D4-CAE1-924F-9B6D-8BB0DEF35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39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B3838"/>
                </a:solidFill>
                <a:latin typeface="Askan Light" panose="02000503060000020004" pitchFamily="2" charset="0"/>
              </a:defRPr>
            </a:lvl1pPr>
            <a:lvl2pPr>
              <a:defRPr sz="1800">
                <a:solidFill>
                  <a:srgbClr val="3B3838"/>
                </a:solidFill>
                <a:latin typeface="Askan Light" panose="02000503060000020004" pitchFamily="2" charset="0"/>
              </a:defRPr>
            </a:lvl2pPr>
            <a:lvl3pPr>
              <a:defRPr sz="1600">
                <a:solidFill>
                  <a:srgbClr val="3B3838"/>
                </a:solidFill>
                <a:latin typeface="Askan Light" panose="02000503060000020004" pitchFamily="2" charset="0"/>
              </a:defRPr>
            </a:lvl3pPr>
            <a:lvl4pPr>
              <a:defRPr sz="1400">
                <a:solidFill>
                  <a:srgbClr val="3B3838"/>
                </a:solidFill>
                <a:latin typeface="Askan Light" panose="02000503060000020004" pitchFamily="2" charset="0"/>
              </a:defRPr>
            </a:lvl4pPr>
            <a:lvl5pPr>
              <a:defRPr sz="1200">
                <a:solidFill>
                  <a:srgbClr val="3B3838"/>
                </a:solidFill>
                <a:latin typeface="Askan Light" panose="02000503060000020004" pitchFamily="2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skan Light" panose="02000503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skan Light" panose="02000503060000020004" pitchFamily="2" charset="0"/>
              </a:defRPr>
            </a:lvl1pPr>
          </a:lstStyle>
          <a:p>
            <a:fld id="{66558364-FBDE-479A-A937-10E991E7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432BF6-58C6-C949-A231-9683BD13383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C181-E6C3-D041-8094-ADE9E25F9990}"/>
              </a:ext>
            </a:extLst>
          </p:cNvPr>
          <p:cNvSpPr txBox="1"/>
          <p:nvPr userDrawn="1"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75A87-059F-2D44-9866-C7E50F5BB433}"/>
              </a:ext>
            </a:extLst>
          </p:cNvPr>
          <p:cNvSpPr txBox="1"/>
          <p:nvPr userDrawn="1"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92897-8743-3047-9C65-D9D2F5E8BD3F}"/>
              </a:ext>
            </a:extLst>
          </p:cNvPr>
          <p:cNvSpPr txBox="1"/>
          <p:nvPr userDrawn="1"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6E3-5278-1148-8EEA-A85165EF4B74}"/>
              </a:ext>
            </a:extLst>
          </p:cNvPr>
          <p:cNvSpPr txBox="1"/>
          <p:nvPr userDrawn="1"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15591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37597976-C467-C946-A68E-1210DCD6718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665A384F-72B7-9048-B3D9-A2515417F8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15">
            <a:extLst>
              <a:ext uri="{FF2B5EF4-FFF2-40B4-BE49-F238E27FC236}">
                <a16:creationId xmlns:a16="http://schemas.microsoft.com/office/drawing/2014/main" id="{0043A3B8-9B87-0946-9FD2-4F1861BC5384}"/>
              </a:ext>
            </a:extLst>
          </p:cNvPr>
          <p:cNvGrpSpPr/>
          <p:nvPr userDrawn="1"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870F-3EBF-834E-9737-F01710049328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809EA-CC89-1342-9446-A4AAA87CAA01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C7554-48B3-914C-9D04-53BC1955A41A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9396A-ACBE-B542-B7F3-7F02280BE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Regularization of Linear Models</a:t>
            </a:r>
            <a:endParaRPr lang="ko-Kore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21004A7-E801-CC43-A0EB-EF1BA10C7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Ridge Regression, Lasso Regression, Elastic Net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F3042D7-BAF8-E644-B458-C6013885B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August 21</a:t>
            </a:r>
            <a:r>
              <a:rPr lang="en-US" altLang="en-US" baseline="30000" dirty="0"/>
              <a:t>st</a:t>
            </a:r>
            <a:r>
              <a:rPr lang="en-US" altLang="en-US" dirty="0"/>
              <a:t>, 2022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E35F0F-0D5F-7C46-AD4F-725E03A33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 err="1"/>
              <a:t>Hyochan</a:t>
            </a:r>
            <a:r>
              <a:rPr lang="en-US" altLang="en-US" dirty="0"/>
              <a:t> Chong			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F2D85AA-5415-C74C-B4AC-C9586ADFBD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/>
              <a:t>d7chong@gmail.com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80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BFF7-573D-BCA8-1652-609B37B8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(</a:t>
            </a:r>
            <a:r>
              <a:rPr lang="en-US" dirty="0" err="1"/>
              <a:t>L1</a:t>
            </a:r>
            <a:r>
              <a:rPr lang="en-US" dirty="0"/>
              <a:t>)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A310A6-877B-91A7-C8B4-545FA02463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/>
                  <a:t>L1</a:t>
                </a:r>
                <a:r>
                  <a:rPr lang="en-US" dirty="0"/>
                  <a:t> norm regularization term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Tends to eliminate weights of least important features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Automatically performs feature selection and outputs a sparse model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A310A6-877B-91A7-C8B4-545FA02463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BDE185A-4F05-3998-8548-FED8BFCD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2" y="3152263"/>
            <a:ext cx="6582694" cy="1743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897129-9F8D-2FE7-F85D-D3469F141AFE}"/>
              </a:ext>
            </a:extLst>
          </p:cNvPr>
          <p:cNvSpPr txBox="1"/>
          <p:nvPr/>
        </p:nvSpPr>
        <p:spPr>
          <a:xfrm>
            <a:off x="4693015" y="4866352"/>
            <a:ext cx="40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 regression </a:t>
            </a:r>
            <a:r>
              <a:rPr lang="en-US" dirty="0" err="1"/>
              <a:t>subgradient</a:t>
            </a:r>
            <a:r>
              <a:rPr lang="en-US" dirty="0"/>
              <a:t> vector</a:t>
            </a:r>
          </a:p>
        </p:txBody>
      </p:sp>
    </p:spTree>
    <p:extLst>
      <p:ext uri="{BB962C8B-B14F-4D97-AF65-F5344CB8AC3E}">
        <p14:creationId xmlns:p14="http://schemas.microsoft.com/office/powerpoint/2010/main" val="350325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6D51-584F-3847-3DE9-78CC538B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C8978-BB39-6F97-9C5B-142689D29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east </a:t>
            </a:r>
            <a:r>
              <a:rPr lang="en-US" b="1" dirty="0"/>
              <a:t>A</a:t>
            </a:r>
            <a:r>
              <a:rPr lang="en-US" dirty="0"/>
              <a:t>bsolute </a:t>
            </a:r>
            <a:r>
              <a:rPr lang="en-US" b="1" dirty="0"/>
              <a:t>S</a:t>
            </a:r>
            <a:r>
              <a:rPr lang="en-US" dirty="0"/>
              <a:t>hrinkage and </a:t>
            </a:r>
            <a:r>
              <a:rPr lang="en-US" b="1" dirty="0"/>
              <a:t>S</a:t>
            </a:r>
            <a:r>
              <a:rPr lang="en-US" dirty="0"/>
              <a:t>election </a:t>
            </a:r>
            <a:r>
              <a:rPr lang="en-US" b="1" dirty="0"/>
              <a:t>O</a:t>
            </a:r>
            <a:r>
              <a:rPr lang="en-US" dirty="0"/>
              <a:t>perator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EDCED-C7DA-3C5A-9D59-E2A42625D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57" y="2305320"/>
            <a:ext cx="6249272" cy="743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7652B2-E379-A509-E35F-674C350F54AE}"/>
              </a:ext>
            </a:extLst>
          </p:cNvPr>
          <p:cNvSpPr txBox="1"/>
          <p:nvPr/>
        </p:nvSpPr>
        <p:spPr>
          <a:xfrm>
            <a:off x="1713274" y="3130565"/>
            <a:ext cx="504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120151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F96B8-C3AC-CC1A-E7EA-B5B9CF66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90" y="3215778"/>
            <a:ext cx="8091419" cy="426444"/>
          </a:xfrm>
        </p:spPr>
        <p:txBody>
          <a:bodyPr/>
          <a:lstStyle/>
          <a:p>
            <a:pPr algn="ctr"/>
            <a:r>
              <a:rPr lang="en-US" dirty="0"/>
              <a:t>Elastic Net</a:t>
            </a:r>
          </a:p>
        </p:txBody>
      </p:sp>
    </p:spTree>
    <p:extLst>
      <p:ext uri="{BB962C8B-B14F-4D97-AF65-F5344CB8AC3E}">
        <p14:creationId xmlns:p14="http://schemas.microsoft.com/office/powerpoint/2010/main" val="579751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2A9A-D781-66E2-D93F-3DAC1CB4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Net (</a:t>
            </a:r>
            <a:r>
              <a:rPr lang="en-US" dirty="0" err="1"/>
              <a:t>L1</a:t>
            </a:r>
            <a:r>
              <a:rPr lang="en-US" dirty="0"/>
              <a:t> + </a:t>
            </a:r>
            <a:r>
              <a:rPr lang="en-US" dirty="0" err="1"/>
              <a:t>L2</a:t>
            </a:r>
            <a:r>
              <a:rPr lang="en-US" dirty="0"/>
              <a:t> | Lasso + Ridge)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CA70-5D0E-D1D1-0A9F-505838625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 estimates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061C9-A6C3-4D0C-371D-F462A0595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88" y="1632112"/>
            <a:ext cx="5896798" cy="1009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96775-EA8A-B9C5-0DC1-0B8EB1B97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248" y="3398638"/>
            <a:ext cx="1438477" cy="1611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79DFA4-5974-D9DE-02FD-343247282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533" y="3398638"/>
            <a:ext cx="1333686" cy="15931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AF3E86-AEC1-9E16-A705-5AABEF8D7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856" y="3392944"/>
            <a:ext cx="1438476" cy="15931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E8B604-695B-87FE-0A35-911BE951A3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88" y="3400234"/>
            <a:ext cx="1505160" cy="1609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733EBE-DFEE-C58B-3868-01B5A63099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1814" y="3019122"/>
            <a:ext cx="1476581" cy="18576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27EA141-A424-C0AE-6EBF-D5A0E7BE80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1814" y="5010184"/>
            <a:ext cx="1438476" cy="16861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A656B2-BCEF-24BB-3C78-50E9F75141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4901" y="5542454"/>
            <a:ext cx="2762636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5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2BA8-1596-E89E-BF6F-7AEFE0A7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748828-E7DC-2F86-E21E-BDCAE172C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930" y="1256997"/>
            <a:ext cx="5506218" cy="2172003"/>
          </a:xfrm>
        </p:spPr>
      </p:pic>
    </p:spTree>
    <p:extLst>
      <p:ext uri="{BB962C8B-B14F-4D97-AF65-F5344CB8AC3E}">
        <p14:creationId xmlns:p14="http://schemas.microsoft.com/office/powerpoint/2010/main" val="2492482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4F5D5C-66B2-344E-86C4-4D0EF12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57FCC0B9-334C-1241-B7CE-88F91CDA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908256"/>
              </p:ext>
            </p:extLst>
          </p:nvPr>
        </p:nvGraphicFramePr>
        <p:xfrm>
          <a:off x="383381" y="1607861"/>
          <a:ext cx="8303419" cy="3622768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Ⅰ.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Ridge Regression, Lasso Regression, and Elastic Net – an Overview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Ⅱ.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Ridge Regression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Ⅲ.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Lasso Regression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Ⅳ.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Elastic Net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02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54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B6DD-05FD-AD2B-571F-C7F800D5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Regularize?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77892-7966-BD60-893C-48A1EE84D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better performance </a:t>
            </a:r>
          </a:p>
          <a:p>
            <a:pPr marL="1028700" lvl="1" indent="-342900"/>
            <a:r>
              <a:rPr lang="en-US" dirty="0"/>
              <a:t>Reduce overfitting</a:t>
            </a:r>
          </a:p>
          <a:p>
            <a:pPr marL="1485900" lvl="2" indent="-342900"/>
            <a:r>
              <a:rPr lang="en-US" dirty="0"/>
              <a:t>Lower training set accuracy</a:t>
            </a:r>
          </a:p>
          <a:p>
            <a:pPr marL="1485900" lvl="2" indent="-342900"/>
            <a:r>
              <a:rPr lang="en-US" dirty="0"/>
              <a:t>Higher test set accuracy</a:t>
            </a:r>
          </a:p>
          <a:p>
            <a:pPr marL="342900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types of regularization</a:t>
            </a:r>
          </a:p>
          <a:p>
            <a:pPr marL="1028700" lvl="1" indent="-342900">
              <a:buAutoNum type="arabicPeriod"/>
            </a:pPr>
            <a:r>
              <a:rPr lang="en-US" dirty="0"/>
              <a:t>Explicit regularization</a:t>
            </a:r>
          </a:p>
          <a:p>
            <a:pPr marL="1485900" lvl="2" indent="-342900"/>
            <a:r>
              <a:rPr lang="en-US" dirty="0"/>
              <a:t>Lasso (</a:t>
            </a:r>
            <a:r>
              <a:rPr lang="en-US" dirty="0" err="1"/>
              <a:t>L1</a:t>
            </a:r>
            <a:r>
              <a:rPr lang="en-US" dirty="0"/>
              <a:t>) regularization</a:t>
            </a:r>
          </a:p>
          <a:p>
            <a:pPr marL="1485900" lvl="2" indent="-342900"/>
            <a:r>
              <a:rPr lang="en-US" dirty="0"/>
              <a:t>Ridge (</a:t>
            </a:r>
            <a:r>
              <a:rPr lang="en-US" dirty="0" err="1"/>
              <a:t>L2</a:t>
            </a:r>
            <a:r>
              <a:rPr lang="en-US" dirty="0"/>
              <a:t>) regularization</a:t>
            </a:r>
          </a:p>
          <a:p>
            <a:pPr marL="1485900" lvl="2" indent="-342900"/>
            <a:r>
              <a:rPr lang="en-US" dirty="0"/>
              <a:t>Elastic net</a:t>
            </a:r>
          </a:p>
          <a:p>
            <a:pPr marL="1028700" lvl="1" indent="-342900">
              <a:buAutoNum type="arabicPeriod"/>
            </a:pPr>
            <a:r>
              <a:rPr lang="en-US" dirty="0"/>
              <a:t>Implicit regularization</a:t>
            </a:r>
          </a:p>
          <a:p>
            <a:pPr marL="1485900" lvl="2" indent="-342900"/>
            <a:r>
              <a:rPr lang="en-US" dirty="0"/>
              <a:t>Dropout</a:t>
            </a:r>
          </a:p>
          <a:p>
            <a:pPr marL="1485900" lvl="2" indent="-342900"/>
            <a:r>
              <a:rPr lang="en-US" dirty="0"/>
              <a:t>Discarding outliers</a:t>
            </a:r>
          </a:p>
          <a:p>
            <a:pPr marL="1485900" lvl="2" indent="-342900"/>
            <a:r>
              <a:rPr lang="en-US" dirty="0"/>
              <a:t>Early stopping</a:t>
            </a:r>
          </a:p>
          <a:p>
            <a:pPr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6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90" y="2898278"/>
            <a:ext cx="8091419" cy="1061444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Ridge Regression, Lasso Regression, </a:t>
            </a:r>
            <a:br>
              <a:rPr lang="en-US" sz="32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</a:br>
            <a:r>
              <a:rPr lang="en-US" sz="32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and Elastic Net – an Overview</a:t>
            </a:r>
            <a:br>
              <a:rPr lang="en-US" sz="32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0250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C401-C065-57E0-35DD-9A9C1407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 Lasso </a:t>
            </a:r>
            <a:r>
              <a:rPr lang="en-US" dirty="0" err="1"/>
              <a:t>Regresssion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AF15FC0-B3F1-3742-6AC6-01286518EE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3660287"/>
                  </p:ext>
                </p:extLst>
              </p:nvPr>
            </p:nvGraphicFramePr>
            <p:xfrm>
              <a:off x="423929" y="1241725"/>
              <a:ext cx="8245617" cy="229108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1465256">
                      <a:extLst>
                        <a:ext uri="{9D8B030D-6E8A-4147-A177-3AD203B41FA5}">
                          <a16:colId xmlns:a16="http://schemas.microsoft.com/office/drawing/2014/main" val="3987807222"/>
                        </a:ext>
                      </a:extLst>
                    </a:gridCol>
                    <a:gridCol w="4201064">
                      <a:extLst>
                        <a:ext uri="{9D8B030D-6E8A-4147-A177-3AD203B41FA5}">
                          <a16:colId xmlns:a16="http://schemas.microsoft.com/office/drawing/2014/main" val="678475549"/>
                        </a:ext>
                      </a:extLst>
                    </a:gridCol>
                    <a:gridCol w="2579297">
                      <a:extLst>
                        <a:ext uri="{9D8B030D-6E8A-4147-A177-3AD203B41FA5}">
                          <a16:colId xmlns:a16="http://schemas.microsoft.com/office/drawing/2014/main" val="37126832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Regularization Equations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Defining Characteristics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42431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Ridge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US" sz="1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  <m:d>
                                  <m:dPr>
                                    <m:ctrlPr>
                                      <a:rPr lang="en-US" sz="1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sz="1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grow m:val="on"/>
                                    <m:ctrlPr>
                                      <a:rPr lang="en-US" sz="1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4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4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4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L2</a:t>
                          </a:r>
                          <a:r>
                            <a:rPr lang="en-US" dirty="0"/>
                            <a:t> Penalty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52781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Lasso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grow m:val="on"/>
                                    <m:ctrlPr>
                                      <a:rPr lang="en-US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L1</a:t>
                          </a:r>
                          <a:r>
                            <a:rPr lang="en-US" dirty="0"/>
                            <a:t> Penalty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95220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Elastic 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ⅈ=1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en-US" sz="14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1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400" i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Weighted average of Ridge and Lasso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52295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AF15FC0-B3F1-3742-6AC6-01286518EE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3660287"/>
                  </p:ext>
                </p:extLst>
              </p:nvPr>
            </p:nvGraphicFramePr>
            <p:xfrm>
              <a:off x="423929" y="1241725"/>
              <a:ext cx="8245617" cy="229108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1465256">
                      <a:extLst>
                        <a:ext uri="{9D8B030D-6E8A-4147-A177-3AD203B41FA5}">
                          <a16:colId xmlns:a16="http://schemas.microsoft.com/office/drawing/2014/main" val="3987807222"/>
                        </a:ext>
                      </a:extLst>
                    </a:gridCol>
                    <a:gridCol w="4201064">
                      <a:extLst>
                        <a:ext uri="{9D8B030D-6E8A-4147-A177-3AD203B41FA5}">
                          <a16:colId xmlns:a16="http://schemas.microsoft.com/office/drawing/2014/main" val="678475549"/>
                        </a:ext>
                      </a:extLst>
                    </a:gridCol>
                    <a:gridCol w="2579297">
                      <a:extLst>
                        <a:ext uri="{9D8B030D-6E8A-4147-A177-3AD203B41FA5}">
                          <a16:colId xmlns:a16="http://schemas.microsoft.com/office/drawing/2014/main" val="37126832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Regularization Equations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Defining Characteristics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424314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Ridge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123" t="-112381" r="-62119" b="-35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L2</a:t>
                          </a:r>
                          <a:r>
                            <a:rPr lang="en-US" dirty="0"/>
                            <a:t> Penalty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527812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Lasso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123" t="-210377" r="-62119" b="-25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L1</a:t>
                          </a:r>
                          <a:r>
                            <a:rPr lang="en-US" dirty="0"/>
                            <a:t> Penalty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952201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Elastic 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123" t="-313333" r="-62119" b="-1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Weighted average of Ridge and Lasso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522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BD1B8EC-2460-FE73-07D6-C1DD3BF667D3}"/>
              </a:ext>
            </a:extLst>
          </p:cNvPr>
          <p:cNvSpPr txBox="1"/>
          <p:nvPr/>
        </p:nvSpPr>
        <p:spPr>
          <a:xfrm>
            <a:off x="1786903" y="4057490"/>
            <a:ext cx="135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Elastic Net </a:t>
            </a:r>
            <a:r>
              <a:rPr lang="en-US" dirty="0">
                <a:solidFill>
                  <a:srgbClr val="7030A0"/>
                </a:solidFill>
                <a:sym typeface="Symbol" panose="05050102010706020507" pitchFamily="18" charset="2"/>
              </a:rPr>
              <a:t>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DA9C6-4B6B-239F-3292-3226365A5C77}"/>
              </a:ext>
            </a:extLst>
          </p:cNvPr>
          <p:cNvSpPr txBox="1"/>
          <p:nvPr/>
        </p:nvSpPr>
        <p:spPr>
          <a:xfrm>
            <a:off x="4382219" y="4426822"/>
            <a:ext cx="408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Some regularization is better than none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9ED69-7B46-21E0-1BB6-9C50D11302DB}"/>
              </a:ext>
            </a:extLst>
          </p:cNvPr>
          <p:cNvSpPr txBox="1"/>
          <p:nvPr/>
        </p:nvSpPr>
        <p:spPr>
          <a:xfrm>
            <a:off x="3653287" y="4760998"/>
            <a:ext cx="4149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Lasso reduces insignificant weights to 0, is usually more accurate and has less noise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12A24-F5C5-C364-B0E6-F4F603BC00F1}"/>
              </a:ext>
            </a:extLst>
          </p:cNvPr>
          <p:cNvSpPr txBox="1"/>
          <p:nvPr/>
        </p:nvSpPr>
        <p:spPr>
          <a:xfrm>
            <a:off x="2922507" y="5407329"/>
            <a:ext cx="5610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Lasso may behave erratically when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Number of features &gt; Number of training instances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Several features are strongly correlated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D8A614-D87D-AB65-7BCF-DFCD54DA1F07}"/>
              </a:ext>
            </a:extLst>
          </p:cNvPr>
          <p:cNvSpPr txBox="1"/>
          <p:nvPr/>
        </p:nvSpPr>
        <p:spPr>
          <a:xfrm>
            <a:off x="4710024" y="4057490"/>
            <a:ext cx="226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Plain linear regression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79680C-EA2D-A5FC-D7BA-1F6B36C87BE4}"/>
              </a:ext>
            </a:extLst>
          </p:cNvPr>
          <p:cNvSpPr txBox="1"/>
          <p:nvPr/>
        </p:nvSpPr>
        <p:spPr>
          <a:xfrm>
            <a:off x="3838755" y="4071671"/>
            <a:ext cx="87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Ridge </a:t>
            </a:r>
            <a:r>
              <a:rPr lang="en-US" dirty="0">
                <a:solidFill>
                  <a:srgbClr val="00B050"/>
                </a:solidFill>
                <a:sym typeface="Symbol" panose="05050102010706020507" pitchFamily="18" charset="2"/>
              </a:rPr>
              <a:t>&gt;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91029-B96D-4D1D-E0D3-ECD9196B612F}"/>
              </a:ext>
            </a:extLst>
          </p:cNvPr>
          <p:cNvSpPr txBox="1"/>
          <p:nvPr/>
        </p:nvSpPr>
        <p:spPr>
          <a:xfrm>
            <a:off x="3062378" y="4071671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Lasso </a:t>
            </a:r>
            <a:r>
              <a:rPr lang="en-US" dirty="0">
                <a:solidFill>
                  <a:srgbClr val="00B0F0"/>
                </a:solidFill>
                <a:sym typeface="Symbol" panose="05050102010706020507" pitchFamily="18" charset="2"/>
              </a:rPr>
              <a:t>&gt;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528A2E-C4D4-5FC3-D274-A5CB88DFA6E3}"/>
              </a:ext>
            </a:extLst>
          </p:cNvPr>
          <p:cNvSpPr txBox="1"/>
          <p:nvPr/>
        </p:nvSpPr>
        <p:spPr>
          <a:xfrm>
            <a:off x="2784176" y="3570775"/>
            <a:ext cx="2764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  </a:t>
            </a:r>
            <a:r>
              <a:rPr lang="en-US" sz="1200" dirty="0">
                <a:solidFill>
                  <a:srgbClr val="FF0000"/>
                </a:solidFill>
                <a:sym typeface="Symbol" panose="05050102010706020507" pitchFamily="18" charset="2"/>
              </a:rPr>
              <a:t>regularization hyperparameter [0,1]</a:t>
            </a:r>
            <a:endParaRPr lang="en-US" sz="120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156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563D-F03C-EF2D-E0CB-9171A234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90" y="3215778"/>
            <a:ext cx="8091419" cy="426444"/>
          </a:xfrm>
        </p:spPr>
        <p:txBody>
          <a:bodyPr/>
          <a:lstStyle/>
          <a:p>
            <a:pPr algn="ctr"/>
            <a:r>
              <a:rPr lang="en-US" dirty="0"/>
              <a:t>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201701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BADA-7CA4-9991-C72C-C8174F8B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 (Tikhonov regularization)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B189A8-F781-A578-6866-3696BC9FF5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pPr marL="342900" indent="-342900" algn="ctr">
                  <a:buFont typeface="Symbol" panose="05050102010706020507" pitchFamily="18" charset="2"/>
                  <a:buChar char="®"/>
                </a:pPr>
                <a:r>
                  <a:rPr lang="en-US" dirty="0"/>
                  <a:t>Closed form solution</a:t>
                </a:r>
              </a:p>
              <a:p>
                <a:pPr marL="342900" indent="-342900" algn="ctr">
                  <a:buFont typeface="Symbol" panose="05050102010706020507" pitchFamily="18" charset="2"/>
                  <a:buChar char="®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 regularized version of linear regression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Uses the </a:t>
                </a:r>
                <a:r>
                  <a:rPr lang="en-US" dirty="0" err="1"/>
                  <a:t>L2</a:t>
                </a:r>
                <a:r>
                  <a:rPr lang="en-US" dirty="0"/>
                  <a:t> regularization term</a:t>
                </a:r>
              </a:p>
              <a:p>
                <a:pPr marL="1028700" lvl="1" indent="-342900"/>
                <a:r>
                  <a:rPr lang="en-US" dirty="0"/>
                  <a:t>Should only be added during training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weights (Bias term is not regularized)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regularization hyperparameter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B189A8-F781-A578-6866-3696BC9FF5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6432A0F-94CB-7D8C-ECF8-F64A0B7C5201}"/>
              </a:ext>
            </a:extLst>
          </p:cNvPr>
          <p:cNvSpPr/>
          <p:nvPr/>
        </p:nvSpPr>
        <p:spPr>
          <a:xfrm>
            <a:off x="2682815" y="1164566"/>
            <a:ext cx="3571336" cy="664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CEFE-3C4E-DF93-CCE9-3326EE71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C7102-DFB0-94AD-C45B-6AFDF532F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2" y="1276459"/>
            <a:ext cx="5934903" cy="1009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AFD422-8937-F1E9-D50B-C4F60DC5FA96}"/>
              </a:ext>
            </a:extLst>
          </p:cNvPr>
          <p:cNvSpPr txBox="1"/>
          <p:nvPr/>
        </p:nvSpPr>
        <p:spPr>
          <a:xfrm>
            <a:off x="831272" y="2447698"/>
            <a:ext cx="494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Penalizing with sum of squares in DL: Weight decay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85C5CF-4E28-E899-3761-EF9B3CDA9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2" y="3133684"/>
            <a:ext cx="2724530" cy="590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522DBB-5688-9D4B-D3EE-D61EA79680C2}"/>
              </a:ext>
            </a:extLst>
          </p:cNvPr>
          <p:cNvSpPr txBox="1"/>
          <p:nvPr/>
        </p:nvSpPr>
        <p:spPr>
          <a:xfrm>
            <a:off x="979055" y="3897745"/>
            <a:ext cx="39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Ridge regression closed-form solution</a:t>
            </a:r>
          </a:p>
          <a:p>
            <a:r>
              <a:rPr lang="en-US" dirty="0"/>
              <a:t>Can solve quickly, as an estimate</a:t>
            </a:r>
          </a:p>
        </p:txBody>
      </p:sp>
    </p:spTree>
    <p:extLst>
      <p:ext uri="{BB962C8B-B14F-4D97-AF65-F5344CB8AC3E}">
        <p14:creationId xmlns:p14="http://schemas.microsoft.com/office/powerpoint/2010/main" val="232772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867E-55D4-10CE-78F9-4543D8C87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90" y="3215778"/>
            <a:ext cx="8091419" cy="426444"/>
          </a:xfrm>
        </p:spPr>
        <p:txBody>
          <a:bodyPr/>
          <a:lstStyle/>
          <a:p>
            <a:pPr algn="ctr"/>
            <a:r>
              <a:rPr lang="en-US" dirty="0"/>
              <a:t>Lasso Regression</a:t>
            </a:r>
          </a:p>
        </p:txBody>
      </p:sp>
    </p:spTree>
    <p:extLst>
      <p:ext uri="{BB962C8B-B14F-4D97-AF65-F5344CB8AC3E}">
        <p14:creationId xmlns:p14="http://schemas.microsoft.com/office/powerpoint/2010/main" val="164013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5289</TotalTime>
  <Words>359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Askan Light</vt:lpstr>
      <vt:lpstr>Arial</vt:lpstr>
      <vt:lpstr>Calibri</vt:lpstr>
      <vt:lpstr>Cambria Math</vt:lpstr>
      <vt:lpstr>Symbol</vt:lpstr>
      <vt:lpstr>Times New Roman</vt:lpstr>
      <vt:lpstr>Office Theme</vt:lpstr>
      <vt:lpstr>Regularization of Linear Models</vt:lpstr>
      <vt:lpstr>PowerPoint Presentation</vt:lpstr>
      <vt:lpstr>Why Regularize?</vt:lpstr>
      <vt:lpstr>Ridge Regression, Lasso Regression,  and Elastic Net – an Overview </vt:lpstr>
      <vt:lpstr>Ridge vs Lasso Regresssion</vt:lpstr>
      <vt:lpstr>Ridge Regression</vt:lpstr>
      <vt:lpstr>Ridge Regression (Tikhonov regularization)</vt:lpstr>
      <vt:lpstr>PowerPoint Presentation</vt:lpstr>
      <vt:lpstr>Lasso Regression</vt:lpstr>
      <vt:lpstr>Lasso (L1) Regression</vt:lpstr>
      <vt:lpstr>PowerPoint Presentation</vt:lpstr>
      <vt:lpstr>Elastic Net</vt:lpstr>
      <vt:lpstr>Elastic Net (L1 + L2 | Lasso + Ridge) 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Chong Daniel</cp:lastModifiedBy>
  <cp:revision>41</cp:revision>
  <dcterms:created xsi:type="dcterms:W3CDTF">2021-05-31T23:36:21Z</dcterms:created>
  <dcterms:modified xsi:type="dcterms:W3CDTF">2022-08-21T07:32:41Z</dcterms:modified>
</cp:coreProperties>
</file>