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0" r:id="rId2"/>
    <p:sldId id="292" r:id="rId3"/>
    <p:sldId id="295" r:id="rId4"/>
    <p:sldId id="296" r:id="rId5"/>
    <p:sldId id="294" r:id="rId6"/>
    <p:sldId id="300" r:id="rId7"/>
    <p:sldId id="301" r:id="rId8"/>
    <p:sldId id="302" r:id="rId9"/>
    <p:sldId id="291" r:id="rId10"/>
    <p:sldId id="298" r:id="rId11"/>
    <p:sldId id="299" r:id="rId12"/>
    <p:sldId id="297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5"/>
            <p14:sldId id="296"/>
            <p14:sldId id="294"/>
            <p14:sldId id="300"/>
            <p14:sldId id="301"/>
            <p14:sldId id="302"/>
            <p14:sldId id="291"/>
            <p14:sldId id="298"/>
            <p14:sldId id="299"/>
            <p14:sldId id="297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08/28/2022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cmu.edu/~ryantibs/convexopt-F16/lectures/kkt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cmu.edu/~ryantibs/convexopt-F16/lectures/kkt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uality_(optimization)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Duality_(optimization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cmu.edu/~ryantibs/convexopt-F15/scribes/11-dual-gen-scribed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ratsgo.github.io/convex%20optimization/2018/01/26/KKT/" TargetMode="External"/><Relationship Id="rId4" Type="http://schemas.openxmlformats.org/officeDocument/2006/relationships/hyperlink" Target="https://www.stat.cmu.edu/~ryantibs/convexopt-F16/scribes/kkt-scribed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asus.tistory.com/73?category=1135399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www.stat.cmu.edu/~ryantibs/convexopt-F16/scribes/kkt-scribed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029" y="2571797"/>
            <a:ext cx="7570288" cy="879522"/>
          </a:xfrm>
        </p:spPr>
        <p:txBody>
          <a:bodyPr/>
          <a:lstStyle/>
          <a:p>
            <a:r>
              <a:rPr lang="en-US" altLang="en-US" dirty="0" err="1"/>
              <a:t>Karush</a:t>
            </a:r>
            <a:r>
              <a:rPr lang="en-US" altLang="en-US" dirty="0"/>
              <a:t>-Kuhn-Tucker Conditions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Support Vector Machines and KKT Conditions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August 28</a:t>
            </a:r>
            <a:r>
              <a:rPr lang="en-US" altLang="en-US" baseline="30000" dirty="0"/>
              <a:t>th</a:t>
            </a:r>
            <a:r>
              <a:rPr lang="en-US" altLang="en-US" dirty="0"/>
              <a:t>, 2022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6029" y="5220551"/>
            <a:ext cx="5210718" cy="317500"/>
          </a:xfrm>
        </p:spPr>
        <p:txBody>
          <a:bodyPr/>
          <a:lstStyle/>
          <a:p>
            <a:r>
              <a:rPr lang="en-US" altLang="en-US" dirty="0"/>
              <a:t>Team 3 (</a:t>
            </a:r>
            <a:r>
              <a:rPr lang="en-US" altLang="en-US" dirty="0" err="1" smtClean="0"/>
              <a:t>Hoobeom</a:t>
            </a:r>
            <a:r>
              <a:rPr lang="en-US" altLang="en-US" dirty="0" smtClean="0"/>
              <a:t> YI, </a:t>
            </a:r>
            <a:r>
              <a:rPr lang="en-US" altLang="en-US" dirty="0"/>
              <a:t>Jeongmin Hwang, Hyochan Chong)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74E4-4B4E-399E-7FB7-F1485305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and KKT Conditions (1/3)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98C48D-6795-E140-7DDB-76608DA30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35" y="1019138"/>
            <a:ext cx="7016530" cy="48197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CD0C7-AD1F-D37C-31F6-A990AD29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930" y="6407152"/>
            <a:ext cx="3086100" cy="365125"/>
          </a:xfrm>
        </p:spPr>
        <p:txBody>
          <a:bodyPr/>
          <a:lstStyle/>
          <a:p>
            <a:pPr algn="l"/>
            <a:r>
              <a:rPr lang="en-US" dirty="0">
                <a:hlinkClick r:id="rId3"/>
              </a:rPr>
              <a:t>kkt.pdf (cmu.edu)</a:t>
            </a:r>
            <a:r>
              <a:rPr lang="en-US" dirty="0"/>
              <a:t>, (Slide 14)</a:t>
            </a:r>
          </a:p>
        </p:txBody>
      </p:sp>
    </p:spTree>
    <p:extLst>
      <p:ext uri="{BB962C8B-B14F-4D97-AF65-F5344CB8AC3E}">
        <p14:creationId xmlns:p14="http://schemas.microsoft.com/office/powerpoint/2010/main" val="189826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EAE1-4431-66E0-51AE-451CCC98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and KKT Conditions (2/3)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15760E-7AAE-4D55-1900-E6EAB1F61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130" y="1062757"/>
            <a:ext cx="6331739" cy="4732485"/>
          </a:xfr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647696F-9E77-1F4E-F1EC-2186163C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930" y="6407152"/>
            <a:ext cx="3086100" cy="365125"/>
          </a:xfrm>
        </p:spPr>
        <p:txBody>
          <a:bodyPr/>
          <a:lstStyle/>
          <a:p>
            <a:pPr algn="l"/>
            <a:r>
              <a:rPr lang="en-US" dirty="0">
                <a:hlinkClick r:id="rId3"/>
              </a:rPr>
              <a:t>kkt.pdf (cmu.edu)</a:t>
            </a:r>
            <a:r>
              <a:rPr lang="en-US" dirty="0"/>
              <a:t>, (Slide 15)</a:t>
            </a:r>
          </a:p>
        </p:txBody>
      </p:sp>
    </p:spTree>
    <p:extLst>
      <p:ext uri="{BB962C8B-B14F-4D97-AF65-F5344CB8AC3E}">
        <p14:creationId xmlns:p14="http://schemas.microsoft.com/office/powerpoint/2010/main" val="247392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58EE-2417-DF7E-B454-5064C3CA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and KKT Conditions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6F6E-EA98-2F27-B4C8-19AA2BD2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Problem 3(a)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6C4EA-3DC1-9348-8A2D-196B9421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474288"/>
            <a:ext cx="6327599" cy="44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2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1079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What is Duality?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2 Types of Duality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Karush</a:t>
                      </a: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-Kuhn-Tucker Conditions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Support Vector Machines and KKT Conditions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C74-6EA5-3771-0B2F-101D1CC0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Duality? (in optimization)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2D05-9241-5C11-A01A-0FF895AE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Duality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Optimization </a:t>
            </a:r>
            <a:r>
              <a:rPr lang="ko-KR" altLang="en-US" dirty="0">
                <a:sym typeface="Wingdings" panose="05000000000000000000" pitchFamily="2" charset="2"/>
              </a:rPr>
              <a:t>문제를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가지 관점에서 볼 수 있다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r>
              <a:rPr lang="en-US" dirty="0">
                <a:sym typeface="Wingdings" panose="05000000000000000000" pitchFamily="2" charset="2"/>
              </a:rPr>
              <a:t>	1. Primal problem</a:t>
            </a:r>
          </a:p>
          <a:p>
            <a:r>
              <a:rPr lang="en-US" dirty="0">
                <a:sym typeface="Wingdings" panose="05000000000000000000" pitchFamily="2" charset="2"/>
              </a:rPr>
              <a:t>	2. Dual problem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Primal problem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u="sng" dirty="0">
                <a:sym typeface="Wingdings" panose="05000000000000000000" pitchFamily="2" charset="2"/>
              </a:rPr>
              <a:t>minimization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문제라면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dual problem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u="sng" dirty="0">
                <a:sym typeface="Wingdings" panose="05000000000000000000" pitchFamily="2" charset="2"/>
              </a:rPr>
              <a:t>maximization</a:t>
            </a:r>
            <a:r>
              <a:rPr lang="ko-KR" altLang="en-US" dirty="0">
                <a:sym typeface="Wingdings" panose="05000000000000000000" pitchFamily="2" charset="2"/>
              </a:rPr>
              <a:t>문제이다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반대도 성립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u="sng" dirty="0">
              <a:sym typeface="Wingdings" panose="05000000000000000000" pitchFamily="2" charset="2"/>
            </a:endParaRPr>
          </a:p>
          <a:p>
            <a:r>
              <a:rPr lang="en-US" dirty="0"/>
              <a:t>Primal solution</a:t>
            </a:r>
            <a:r>
              <a:rPr lang="ko-KR" altLang="en-US" dirty="0"/>
              <a:t>에서의 해 </a:t>
            </a:r>
            <a:r>
              <a:rPr lang="en-US" altLang="ko-KR" dirty="0"/>
              <a:t>(</a:t>
            </a:r>
            <a:r>
              <a:rPr lang="ko-KR" altLang="en-US" dirty="0"/>
              <a:t>최솟값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>
                <a:sym typeface="Symbol" panose="05050102010706020507" pitchFamily="18" charset="2"/>
              </a:rPr>
              <a:t> </a:t>
            </a:r>
            <a:r>
              <a:rPr lang="en-US" altLang="ko-KR" dirty="0">
                <a:sym typeface="Symbol" panose="05050102010706020507" pitchFamily="18" charset="2"/>
              </a:rPr>
              <a:t>dual problem</a:t>
            </a:r>
            <a:r>
              <a:rPr lang="ko-KR" altLang="en-US" dirty="0">
                <a:sym typeface="Symbol" panose="05050102010706020507" pitchFamily="18" charset="2"/>
              </a:rPr>
              <a:t>의 해 </a:t>
            </a:r>
            <a:r>
              <a:rPr lang="en-US" altLang="ko-KR" dirty="0">
                <a:sym typeface="Symbol" panose="05050102010706020507" pitchFamily="18" charset="2"/>
              </a:rPr>
              <a:t>(</a:t>
            </a:r>
            <a:r>
              <a:rPr lang="ko-KR" altLang="en-US" dirty="0">
                <a:sym typeface="Symbol" panose="05050102010706020507" pitchFamily="18" charset="2"/>
              </a:rPr>
              <a:t>최댓값</a:t>
            </a:r>
            <a:r>
              <a:rPr lang="en-US" altLang="ko-KR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03D7-1F3D-584C-496B-10F61BF7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930" y="6407152"/>
            <a:ext cx="3086100" cy="365125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Duality (optimization)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3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FF25-40A9-DADF-7530-0691EEA7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Types of 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E3F9-E243-7307-1B74-0BA8F5EB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Primal solution</a:t>
            </a:r>
            <a:r>
              <a:rPr lang="ko-KR" altLang="en-US" dirty="0"/>
              <a:t>에서의 해 </a:t>
            </a:r>
            <a:r>
              <a:rPr lang="en-US" altLang="ko-KR" dirty="0"/>
              <a:t>(</a:t>
            </a:r>
            <a:r>
              <a:rPr lang="ko-KR" altLang="en-US" dirty="0"/>
              <a:t>최솟값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>
                <a:sym typeface="Symbol" panose="05050102010706020507" pitchFamily="18" charset="2"/>
              </a:rPr>
              <a:t> </a:t>
            </a:r>
            <a:r>
              <a:rPr lang="en-US" altLang="ko-KR" dirty="0">
                <a:sym typeface="Symbol" panose="05050102010706020507" pitchFamily="18" charset="2"/>
              </a:rPr>
              <a:t>dual problem</a:t>
            </a:r>
            <a:r>
              <a:rPr lang="ko-KR" altLang="en-US" dirty="0">
                <a:sym typeface="Symbol" panose="05050102010706020507" pitchFamily="18" charset="2"/>
              </a:rPr>
              <a:t>의 해 </a:t>
            </a:r>
            <a:r>
              <a:rPr lang="en-US" altLang="ko-KR" dirty="0">
                <a:sym typeface="Symbol" panose="05050102010706020507" pitchFamily="18" charset="2"/>
              </a:rPr>
              <a:t>(</a:t>
            </a:r>
            <a:r>
              <a:rPr lang="ko-KR" altLang="en-US" dirty="0">
                <a:sym typeface="Symbol" panose="05050102010706020507" pitchFamily="18" charset="2"/>
              </a:rPr>
              <a:t>최댓값</a:t>
            </a:r>
            <a:r>
              <a:rPr lang="en-US" altLang="ko-KR" dirty="0">
                <a:sym typeface="Symbol" panose="05050102010706020507" pitchFamily="18" charset="2"/>
              </a:rPr>
              <a:t>)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여기서 두 해 간의 틈을 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duality gap</a:t>
            </a:r>
            <a:r>
              <a:rPr lang="ko-KR" altLang="en-US" dirty="0">
                <a:sym typeface="Wingdings" panose="05000000000000000000" pitchFamily="2" charset="2"/>
              </a:rPr>
              <a:t>이라고 한다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1. </a:t>
            </a:r>
            <a:r>
              <a:rPr lang="en-US" b="1" dirty="0">
                <a:highlight>
                  <a:srgbClr val="FFFF00"/>
                </a:highlight>
              </a:rPr>
              <a:t>Weak duality </a:t>
            </a:r>
            <a:r>
              <a:rPr lang="en-US" dirty="0">
                <a:sym typeface="Symbol" panose="05050102010706020507" pitchFamily="18" charset="2"/>
              </a:rPr>
              <a:t> duality gap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2. </a:t>
            </a:r>
            <a:r>
              <a:rPr lang="en-US" b="1" dirty="0">
                <a:highlight>
                  <a:srgbClr val="FFFF00"/>
                </a:highlight>
              </a:rPr>
              <a:t>Strong duality</a:t>
            </a:r>
            <a:r>
              <a:rPr lang="en-US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duality gap = 0 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465BD-2241-71E7-53FC-EDBF29EC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13" y="2478971"/>
            <a:ext cx="2379749" cy="1863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22562-EBDA-5C0E-F84B-88AFE09B6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602" y="4688969"/>
            <a:ext cx="3071904" cy="171818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7B2D06A-65FA-5887-AE30-7E0E7CA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930" y="6407152"/>
            <a:ext cx="3086100" cy="365125"/>
          </a:xfrm>
        </p:spPr>
        <p:txBody>
          <a:bodyPr/>
          <a:lstStyle/>
          <a:p>
            <a:pPr algn="l"/>
            <a:r>
              <a:rPr lang="en-US" dirty="0">
                <a:hlinkClick r:id="rId4"/>
              </a:rPr>
              <a:t>Duality (optimization)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2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7793-ABF8-A3D6-F533-FC2491AB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Karush</a:t>
            </a:r>
            <a:r>
              <a:rPr lang="en-US" dirty="0"/>
              <a:t>-Kuhn-Tucker (KKT) Conditions?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D88C1C-E8B9-DB63-EC82-E8AA49C2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 satisfying KKT conditions is always sufficient for optimality”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최적화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위한 필요충분조건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KKT Conditions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결론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(Strong duality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인 경우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 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primal solution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이고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u*, v*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solution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이면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u*, v*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KKT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조건을 만족시킨다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u*, v*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KKT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조건을 만족시키면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primal solution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이고 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u*, v*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solution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이다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5B8EC09B-0369-503D-54C2-08DA5053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22" y="2718996"/>
            <a:ext cx="5069434" cy="71000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E92A470-4E92-88FA-B77F-73040191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492" y="6377864"/>
            <a:ext cx="4142508" cy="365125"/>
          </a:xfrm>
        </p:spPr>
        <p:txBody>
          <a:bodyPr/>
          <a:lstStyle/>
          <a:p>
            <a:pPr algn="l"/>
            <a:r>
              <a:rPr lang="en-US" dirty="0">
                <a:hlinkClick r:id="rId3"/>
              </a:rPr>
              <a:t>11-dual-gen-scribed.pdf (cmu.edu)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kkt-scribed.pdf (cmu.edu)</a:t>
            </a:r>
            <a:endParaRPr lang="en-US" dirty="0"/>
          </a:p>
          <a:p>
            <a:pPr algn="l"/>
            <a:r>
              <a:rPr lang="en-US" dirty="0">
                <a:hlinkClick r:id="rId5"/>
              </a:rPr>
              <a:t>KKT </a:t>
            </a:r>
            <a:r>
              <a:rPr lang="ko-KR" altLang="en-US" dirty="0">
                <a:hlinkClick r:id="rId5"/>
              </a:rPr>
              <a:t>조건 </a:t>
            </a:r>
            <a:r>
              <a:rPr lang="en-US" altLang="ko-KR" dirty="0">
                <a:hlinkClick r:id="rId5"/>
              </a:rPr>
              <a:t>· </a:t>
            </a:r>
            <a:r>
              <a:rPr lang="en-US" dirty="0" err="1">
                <a:hlinkClick r:id="rId5"/>
              </a:rPr>
              <a:t>ratsgo's</a:t>
            </a:r>
            <a:r>
              <a:rPr lang="en-US" dirty="0">
                <a:hlinkClick r:id="rId5"/>
              </a:rPr>
              <a:t> blog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2DB58F-67BD-9FCB-49EA-3BC60C941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7864" y="5003847"/>
            <a:ext cx="606827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7793-ABF8-A3D6-F533-FC2491AB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Karush</a:t>
            </a:r>
            <a:r>
              <a:rPr lang="en-US" dirty="0"/>
              <a:t>-Kuhn-Tucker (KKT) Conditions?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D88C1C-E8B9-DB63-EC82-E8AA49C2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44150"/>
            <a:ext cx="8091418" cy="1946292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KKT </a:t>
            </a: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조건은</a:t>
            </a:r>
            <a:endParaRPr lang="en-US" altLang="ko-KR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 프로그래밍 문제에서 최적화의 필요충분조건이다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컨백스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(Convex)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최적화 문제에서는 최적화의 필요충분조건이다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비컨벡스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(non-convex)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최적화 문제에서는 최적화의 필요조건이다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E92A470-4E92-88FA-B77F-73040191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492" y="6377865"/>
            <a:ext cx="4142508" cy="275310"/>
          </a:xfrm>
        </p:spPr>
        <p:txBody>
          <a:bodyPr/>
          <a:lstStyle/>
          <a:p>
            <a:pPr algn="l"/>
            <a:r>
              <a:rPr lang="en-US" dirty="0"/>
              <a:t>https://pasus.tistory.com/72?category=1135399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36" y="3357300"/>
            <a:ext cx="1590993" cy="625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0746" y="3208151"/>
            <a:ext cx="527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최적화 변수이고</a:t>
            </a:r>
            <a:r>
              <a:rPr lang="en-US" altLang="ko-KR" dirty="0" smtClean="0"/>
              <a:t>, f(x)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목적함수</a:t>
            </a:r>
            <a:endParaRPr lang="en-US" altLang="ko-KR" dirty="0" smtClean="0"/>
          </a:p>
          <a:p>
            <a:r>
              <a:rPr lang="en-US" altLang="ko-KR" dirty="0" smtClean="0"/>
              <a:t>X*</a:t>
            </a:r>
            <a:r>
              <a:rPr lang="ko-KR" altLang="en-US" dirty="0" smtClean="0"/>
              <a:t>가 로컬 최소 점이 되기 위한 필요조건은</a:t>
            </a:r>
            <a:endParaRPr lang="en-US" altLang="ko-KR" dirty="0" smtClean="0"/>
          </a:p>
          <a:p>
            <a:r>
              <a:rPr lang="en-US" altLang="ko-KR" dirty="0" smtClean="0"/>
              <a:t>X = </a:t>
            </a:r>
            <a:r>
              <a:rPr lang="en-US" altLang="ko-KR" dirty="0"/>
              <a:t>X</a:t>
            </a:r>
            <a:r>
              <a:rPr lang="en-US" altLang="ko-KR" dirty="0" smtClean="0"/>
              <a:t>*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그래디언트가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33" y="3616541"/>
            <a:ext cx="1512635" cy="514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0" y="4668885"/>
            <a:ext cx="3257550" cy="1171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537" y="4249190"/>
            <a:ext cx="48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등식 제약조건이 있는 일반적인 최적화 문제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4315" y="4944195"/>
            <a:ext cx="5635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여기서 </a:t>
            </a:r>
            <a:r>
              <a:rPr lang="en-US" altLang="ko-KR" sz="1500" dirty="0" err="1" smtClean="0"/>
              <a:t>hj</a:t>
            </a:r>
            <a:r>
              <a:rPr lang="en-US" altLang="ko-KR" sz="1500" dirty="0" smtClean="0"/>
              <a:t>(x)</a:t>
            </a:r>
            <a:r>
              <a:rPr lang="ko-KR" altLang="en-US" sz="1500" dirty="0" smtClean="0"/>
              <a:t>는 등식 제약함수이다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smtClean="0"/>
              <a:t>제약 함수는 편의상 </a:t>
            </a:r>
            <a:r>
              <a:rPr lang="ko-KR" altLang="en-US" sz="1500" dirty="0" err="1" smtClean="0"/>
              <a:t>백터</a:t>
            </a:r>
            <a:r>
              <a:rPr lang="ko-KR" altLang="en-US" sz="1500" dirty="0" smtClean="0"/>
              <a:t> 형태로 표현하기도 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04" y="5613823"/>
            <a:ext cx="1912283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7793-ABF8-A3D6-F533-FC2491AB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Karush</a:t>
            </a:r>
            <a:r>
              <a:rPr lang="en-US" dirty="0"/>
              <a:t>-Kuhn-Tucker (KKT) Conditions?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E92A470-4E92-88FA-B77F-73040191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492" y="6377864"/>
            <a:ext cx="4142508" cy="365125"/>
          </a:xfrm>
        </p:spPr>
        <p:txBody>
          <a:bodyPr/>
          <a:lstStyle/>
          <a:p>
            <a:pPr algn="l"/>
            <a:r>
              <a:rPr lang="en-US" dirty="0"/>
              <a:t>https://pasus.tistory.com/72?category=1135399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989" y="1460892"/>
            <a:ext cx="2581275" cy="10893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2" y="1460892"/>
            <a:ext cx="2935097" cy="1089314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3877408" y="2022231"/>
            <a:ext cx="14946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9422" y="2587991"/>
            <a:ext cx="778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X*</a:t>
            </a:r>
            <a:r>
              <a:rPr lang="ko-KR" altLang="en-US" dirty="0" smtClean="0"/>
              <a:t>에서 로컬 최소값이 되기 위한 필요조건은 </a:t>
            </a:r>
            <a:r>
              <a:rPr lang="en-US" altLang="ko-KR" dirty="0" smtClean="0"/>
              <a:t>X=X*</a:t>
            </a:r>
            <a:r>
              <a:rPr lang="ko-KR" altLang="en-US" dirty="0" smtClean="0"/>
              <a:t>와 </a:t>
            </a:r>
            <a:r>
              <a:rPr lang="el-GR" altLang="ko-KR" dirty="0"/>
              <a:t>λ= λ*</a:t>
            </a:r>
            <a:r>
              <a:rPr lang="ko-KR" altLang="en-US" dirty="0"/>
              <a:t>에 서 </a:t>
            </a:r>
            <a:r>
              <a:rPr lang="en-US" altLang="ko-KR" dirty="0"/>
              <a:t>L</a:t>
            </a:r>
            <a:r>
              <a:rPr lang="ko-KR" altLang="en-US" dirty="0"/>
              <a:t>의 </a:t>
            </a:r>
            <a:r>
              <a:rPr lang="ko-KR" altLang="en-US" dirty="0" err="1"/>
              <a:t>그래디언트가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이되는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22" y="4128272"/>
            <a:ext cx="3676650" cy="17811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9422" y="3702739"/>
            <a:ext cx="73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등식과 부등식 제약조건이 있는 일반적인 최적화 문제의 경우 어떨까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69639" y="5174159"/>
            <a:ext cx="470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부등식 제약 조건이 있는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등식 제약조건이 있는 </a:t>
            </a:r>
            <a:r>
              <a:rPr lang="ko-KR" altLang="en-US" sz="1200" dirty="0" smtClean="0"/>
              <a:t>경우 </a:t>
            </a:r>
            <a:endParaRPr lang="en-US" altLang="ko-KR" sz="1200" dirty="0" smtClean="0"/>
          </a:p>
          <a:p>
            <a:r>
              <a:rPr lang="ko-KR" altLang="en-US" sz="1200" dirty="0" smtClean="0"/>
              <a:t>비슷한 </a:t>
            </a:r>
            <a:r>
              <a:rPr lang="ko-KR" altLang="en-US" sz="1200" dirty="0"/>
              <a:t>방법으로 </a:t>
            </a:r>
            <a:r>
              <a:rPr lang="ko-KR" altLang="en-US" sz="1200" dirty="0" err="1"/>
              <a:t>라그랑주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승수법을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사용하여</a:t>
            </a:r>
            <a:endParaRPr lang="en-US" altLang="ko-KR" sz="1200" dirty="0" smtClean="0"/>
          </a:p>
          <a:p>
            <a:r>
              <a:rPr lang="ko-KR" altLang="en-US" sz="1200" dirty="0" smtClean="0"/>
              <a:t>최적화 </a:t>
            </a:r>
            <a:r>
              <a:rPr lang="ko-KR" altLang="en-US" sz="1200" dirty="0"/>
              <a:t>문제를 풀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06072" y="4281858"/>
            <a:ext cx="2725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g</a:t>
            </a:r>
            <a:r>
              <a:rPr lang="en-US" altLang="ko-KR" sz="1500" b="1" dirty="0" err="1" smtClean="0"/>
              <a:t>i</a:t>
            </a:r>
            <a:r>
              <a:rPr lang="en-US" altLang="ko-KR" sz="1500" b="1" dirty="0" smtClean="0"/>
              <a:t>(x)</a:t>
            </a:r>
            <a:r>
              <a:rPr lang="ko-KR" altLang="en-US" sz="1500" b="1" dirty="0" smtClean="0"/>
              <a:t>를 부등식 제약 함수</a:t>
            </a:r>
            <a:endParaRPr lang="en-US" altLang="ko-KR" sz="1500" b="1" dirty="0" smtClean="0"/>
          </a:p>
          <a:p>
            <a:r>
              <a:rPr lang="en-US" altLang="ko-KR" sz="1500" b="1" dirty="0" err="1"/>
              <a:t>h</a:t>
            </a:r>
            <a:r>
              <a:rPr lang="en-US" altLang="ko-KR" sz="1500" b="1" dirty="0" err="1" smtClean="0"/>
              <a:t>j</a:t>
            </a:r>
            <a:r>
              <a:rPr lang="en-US" altLang="ko-KR" sz="1500" b="1" dirty="0" smtClean="0"/>
              <a:t>(x)</a:t>
            </a:r>
            <a:r>
              <a:rPr lang="ko-KR" altLang="en-US" sz="1500" b="1" dirty="0" smtClean="0"/>
              <a:t>를 등식 제약 함수</a:t>
            </a:r>
            <a:endParaRPr lang="en-US" altLang="ko-KR" sz="1500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0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7793-ABF8-A3D6-F533-FC2491AB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Karush</a:t>
            </a:r>
            <a:r>
              <a:rPr lang="en-US" dirty="0"/>
              <a:t>-Kuhn-Tucker (KKT) Conditions?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E92A470-4E92-88FA-B77F-73040191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492" y="6377864"/>
            <a:ext cx="4142508" cy="365125"/>
          </a:xfrm>
        </p:spPr>
        <p:txBody>
          <a:bodyPr/>
          <a:lstStyle/>
          <a:p>
            <a:pPr algn="l"/>
            <a:r>
              <a:rPr lang="en-US" dirty="0"/>
              <a:t>https://pasus.tistory.com/72?category=1135399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9888" y="1153895"/>
            <a:ext cx="854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부등식 제약 조건이 있는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등식 제약조건이 있는 경우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비슷한 방법으로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라그랑주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승수법을</a:t>
            </a:r>
            <a:r>
              <a:rPr lang="ko-KR" altLang="en-US" sz="1600" dirty="0" smtClean="0"/>
              <a:t> 사용하여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최적화 문제를 풀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872913"/>
            <a:ext cx="3981450" cy="1323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888" y="3613423"/>
            <a:ext cx="8792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등식 </a:t>
            </a:r>
            <a:r>
              <a:rPr lang="ko-KR" altLang="en-US" sz="1500" dirty="0" err="1" smtClean="0"/>
              <a:t>제약조건만</a:t>
            </a:r>
            <a:r>
              <a:rPr lang="ko-KR" altLang="en-US" sz="1500" dirty="0" smtClean="0"/>
              <a:t> 있을 때는 최적화 변수 </a:t>
            </a:r>
            <a:r>
              <a:rPr lang="en-US" altLang="ko-KR" sz="1500" dirty="0" smtClean="0"/>
              <a:t>x</a:t>
            </a:r>
            <a:r>
              <a:rPr lang="ko-KR" altLang="en-US" sz="1500" dirty="0" smtClean="0"/>
              <a:t>와 </a:t>
            </a:r>
            <a:r>
              <a:rPr lang="ko-KR" altLang="en-US" sz="1500" dirty="0" err="1" smtClean="0"/>
              <a:t>라그랑지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곱수에</a:t>
            </a:r>
            <a:r>
              <a:rPr lang="ko-KR" altLang="en-US" sz="1500" dirty="0" smtClean="0"/>
              <a:t> 대해서 </a:t>
            </a:r>
            <a:r>
              <a:rPr lang="ko-KR" altLang="en-US" sz="1500" dirty="0" err="1" smtClean="0"/>
              <a:t>라그랑지안의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그래디언트를</a:t>
            </a:r>
            <a:r>
              <a:rPr lang="ko-KR" altLang="en-US" sz="1500" dirty="0" smtClean="0"/>
              <a:t> 계산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부등식 제약조건이 포함되면 이를 고려한 추가적인 수식이 더 필요하며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이것을</a:t>
            </a:r>
            <a:endParaRPr lang="en-US" altLang="ko-KR" sz="1500" dirty="0" smtClean="0"/>
          </a:p>
          <a:p>
            <a:r>
              <a:rPr lang="en-US" altLang="ko-KR" sz="1500" dirty="0" smtClean="0"/>
              <a:t>KKT(</a:t>
            </a:r>
            <a:r>
              <a:rPr lang="en-US" altLang="ko-KR" sz="1500" dirty="0" err="1" smtClean="0"/>
              <a:t>Karush</a:t>
            </a:r>
            <a:r>
              <a:rPr lang="en-US" altLang="ko-KR" sz="1500" dirty="0" smtClean="0"/>
              <a:t>-Kuhn-Tucker) </a:t>
            </a:r>
            <a:r>
              <a:rPr lang="ko-KR" altLang="en-US" sz="1500" dirty="0" smtClean="0"/>
              <a:t>조건이다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1670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Karush</a:t>
            </a:r>
            <a:r>
              <a:rPr kumimoji="1" lang="en-US" altLang="en-US" dirty="0"/>
              <a:t>-Kuhn-Tucker (KKT) Conditions</a:t>
            </a:r>
            <a:br>
              <a:rPr kumimoji="1" lang="en-US" altLang="en-US" dirty="0"/>
            </a:b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en-US" b="1" dirty="0"/>
          </a:p>
          <a:p>
            <a:endParaRPr kumimoji="1" lang="en-US" altLang="en-US" b="1" dirty="0"/>
          </a:p>
          <a:p>
            <a:endParaRPr kumimoji="1" lang="en-US" altLang="en-US" b="1" dirty="0"/>
          </a:p>
          <a:p>
            <a:r>
              <a:rPr kumimoji="1" lang="en-US" altLang="en-US" b="1" dirty="0"/>
              <a:t>1. Stationarity</a:t>
            </a:r>
          </a:p>
          <a:p>
            <a:endParaRPr kumimoji="1" lang="en-US" altLang="en-US" b="1" dirty="0"/>
          </a:p>
          <a:p>
            <a:endParaRPr kumimoji="1" lang="en-US" altLang="en-US" b="1" dirty="0"/>
          </a:p>
          <a:p>
            <a:r>
              <a:rPr kumimoji="1" lang="en-US" altLang="en-US" b="1" dirty="0"/>
              <a:t>2. Primal constants			3. Dual Constraints</a:t>
            </a:r>
          </a:p>
          <a:p>
            <a:endParaRPr kumimoji="1" lang="en-US" altLang="en-US" b="1" dirty="0"/>
          </a:p>
          <a:p>
            <a:endParaRPr kumimoji="1" lang="en-US" altLang="en-US" dirty="0"/>
          </a:p>
          <a:p>
            <a:r>
              <a:rPr kumimoji="1" lang="en-US" altLang="en-US" b="1" dirty="0"/>
              <a:t>4. Complementary slackness</a:t>
            </a:r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C62F4-39F5-AFBC-D5C5-624FE6DC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31" y="1151630"/>
            <a:ext cx="6723816" cy="112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AD4EB0-B93A-B744-D621-5820FB68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2" y="3929175"/>
            <a:ext cx="2029108" cy="657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492BFD-B055-F3BA-AE29-26662A115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970" y="3905359"/>
            <a:ext cx="1771897" cy="352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B04D37-65F0-9B4A-2BA0-9938E96C9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2" y="5141427"/>
            <a:ext cx="2219635" cy="4191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8CA31E-B858-0A2D-1FD7-7B62BD1FD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2" y="2778013"/>
            <a:ext cx="5468113" cy="628738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73DF468-277C-554A-F023-E59BC951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930" y="6271611"/>
            <a:ext cx="3697527" cy="365125"/>
          </a:xfrm>
        </p:spPr>
        <p:txBody>
          <a:bodyPr/>
          <a:lstStyle/>
          <a:p>
            <a:pPr algn="l"/>
            <a:r>
              <a:rPr lang="en-US" dirty="0">
                <a:hlinkClick r:id="rId7"/>
              </a:rPr>
              <a:t>kkt-scribed.pdf (cmu.edu)</a:t>
            </a:r>
            <a:endParaRPr lang="en-US" dirty="0"/>
          </a:p>
          <a:p>
            <a:pPr algn="l"/>
            <a:r>
              <a:rPr lang="en-US" altLang="ko-KR" dirty="0">
                <a:hlinkClick r:id="rId8"/>
              </a:rPr>
              <a:t>[KKT </a:t>
            </a:r>
            <a:r>
              <a:rPr lang="ko-KR" altLang="en-US" dirty="0">
                <a:hlinkClick r:id="rId8"/>
              </a:rPr>
              <a:t>조건 </a:t>
            </a:r>
            <a:r>
              <a:rPr lang="en-US" altLang="ko-KR" dirty="0">
                <a:hlinkClick r:id="rId8"/>
              </a:rPr>
              <a:t>- 2] KKT </a:t>
            </a:r>
            <a:r>
              <a:rPr lang="ko-KR" altLang="en-US" dirty="0">
                <a:hlinkClick r:id="rId8"/>
              </a:rPr>
              <a:t>조건과 적용 예제 </a:t>
            </a:r>
            <a:r>
              <a:rPr lang="en-US" altLang="ko-KR" dirty="0">
                <a:hlinkClick r:id="rId8"/>
              </a:rPr>
              <a:t>(tistory.com)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4891</TotalTime>
  <Words>493</Words>
  <Application>Microsoft Office PowerPoint</Application>
  <PresentationFormat>화면 슬라이드 쇼(4:3)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Askan Light</vt:lpstr>
      <vt:lpstr>HYGothic-Medium</vt:lpstr>
      <vt:lpstr>맑은 고딕</vt:lpstr>
      <vt:lpstr>맑은 고딕</vt:lpstr>
      <vt:lpstr>Arial</vt:lpstr>
      <vt:lpstr>Calibri</vt:lpstr>
      <vt:lpstr>Symbol</vt:lpstr>
      <vt:lpstr>Times New Roman</vt:lpstr>
      <vt:lpstr>Wingdings</vt:lpstr>
      <vt:lpstr>Office Theme</vt:lpstr>
      <vt:lpstr>Karush-Kuhn-Tucker Conditions</vt:lpstr>
      <vt:lpstr>PowerPoint 프레젠테이션</vt:lpstr>
      <vt:lpstr>What is Duality? (in optimization)</vt:lpstr>
      <vt:lpstr>2 Types of Duality</vt:lpstr>
      <vt:lpstr>Why Karush-Kuhn-Tucker (KKT) Conditions?</vt:lpstr>
      <vt:lpstr>What is Karush-Kuhn-Tucker (KKT) Conditions?</vt:lpstr>
      <vt:lpstr>What is Karush-Kuhn-Tucker (KKT) Conditions?</vt:lpstr>
      <vt:lpstr>What is Karush-Kuhn-Tucker (KKT) Conditions?</vt:lpstr>
      <vt:lpstr>Karush-Kuhn-Tucker (KKT) Conditions </vt:lpstr>
      <vt:lpstr>Support Vector Machines and KKT Conditions (1/3)</vt:lpstr>
      <vt:lpstr>Support Vector Machines and KKT Conditions (2/3)</vt:lpstr>
      <vt:lpstr>Support Vector Machines and KKT Conditions (3/3)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user</cp:lastModifiedBy>
  <cp:revision>47</cp:revision>
  <dcterms:created xsi:type="dcterms:W3CDTF">2021-05-31T23:36:21Z</dcterms:created>
  <dcterms:modified xsi:type="dcterms:W3CDTF">2022-08-28T07:20:11Z</dcterms:modified>
</cp:coreProperties>
</file>