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0" r:id="rId2"/>
    <p:sldId id="292" r:id="rId3"/>
    <p:sldId id="291" r:id="rId4"/>
    <p:sldId id="294" r:id="rId5"/>
    <p:sldId id="301" r:id="rId6"/>
    <p:sldId id="295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296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301"/>
            <p14:sldId id="295"/>
            <p14:sldId id="297"/>
            <p14:sldId id="298"/>
            <p14:sldId id="299"/>
            <p14:sldId id="300"/>
            <p14:sldId id="302"/>
            <p14:sldId id="303"/>
            <p14:sldId id="304"/>
            <p14:sldId id="296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029" y="2803077"/>
            <a:ext cx="7166696" cy="879522"/>
          </a:xfrm>
        </p:spPr>
        <p:txBody>
          <a:bodyPr/>
          <a:lstStyle/>
          <a:p>
            <a:r>
              <a:rPr lang="en-US" altLang="en-US" sz="3600" dirty="0"/>
              <a:t>AIT 6. Data Processing</a:t>
            </a:r>
            <a:br>
              <a:rPr lang="en-US" altLang="en-US" sz="3600" dirty="0"/>
            </a:br>
            <a:r>
              <a:rPr lang="en-US" altLang="en-US" sz="3600" dirty="0"/>
              <a:t>DS&amp;A 3. How to solve the problem </a:t>
            </a:r>
            <a:endParaRPr lang="ko-Kore-KR" altLang="en-US" sz="36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2022.09.03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FAI TEAM2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6.7. Alternative Data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58989-A537-D94C-A43D-FF1D894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180448"/>
            <a:ext cx="6749143" cy="44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0.     Don’t Panic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Make sure to understand the Problem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What are the input(s)?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  How are inputs represented?</a:t>
            </a:r>
          </a:p>
          <a:p>
            <a:pPr marL="457200" indent="-457200">
              <a:buAutoNum type="arabicPeriod" startAt="3"/>
            </a:pPr>
            <a:r>
              <a:rPr kumimoji="1" lang="en-US" altLang="en-US" dirty="0"/>
              <a:t>What are the output(s)?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 How should outputs be represented?</a:t>
            </a:r>
          </a:p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r>
              <a:rPr kumimoji="1" lang="en-US" altLang="en-US" dirty="0"/>
              <a:t>-     Work out </a:t>
            </a:r>
            <a:r>
              <a:rPr kumimoji="1" lang="en-US" altLang="en-US" dirty="0" err="1"/>
              <a:t>exmaples</a:t>
            </a:r>
            <a:endParaRPr kumimoji="1" lang="en-US" altLang="en-US" dirty="0"/>
          </a:p>
          <a:p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900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en-US" dirty="0"/>
              <a:t>Make sure to understand the Problem</a:t>
            </a:r>
          </a:p>
          <a:p>
            <a:r>
              <a:rPr kumimoji="1" lang="en-US" altLang="en-US" dirty="0"/>
              <a:t>-       Given your </a:t>
            </a:r>
            <a:r>
              <a:rPr kumimoji="1" lang="en-US" altLang="en-US" dirty="0">
                <a:solidFill>
                  <a:srgbClr val="FF0000"/>
                </a:solidFill>
              </a:rPr>
              <a:t>birthday</a:t>
            </a:r>
            <a:r>
              <a:rPr kumimoji="1" lang="en-US" altLang="en-US" dirty="0"/>
              <a:t> and the </a:t>
            </a:r>
            <a:r>
              <a:rPr kumimoji="1" lang="en-US" altLang="en-US" dirty="0">
                <a:solidFill>
                  <a:srgbClr val="FF0000"/>
                </a:solidFill>
              </a:rPr>
              <a:t>current date</a:t>
            </a:r>
            <a:r>
              <a:rPr kumimoji="1" lang="en-US" altLang="en-US" dirty="0"/>
              <a:t>, calculate </a:t>
            </a:r>
            <a:r>
              <a:rPr kumimoji="1" lang="en-US" altLang="en-US" dirty="0">
                <a:solidFill>
                  <a:srgbClr val="FF0000"/>
                </a:solidFill>
              </a:rPr>
              <a:t>age</a:t>
            </a:r>
            <a:r>
              <a:rPr kumimoji="1" lang="en-US" altLang="en-US" dirty="0"/>
              <a:t> in </a:t>
            </a:r>
            <a:r>
              <a:rPr kumimoji="1" lang="en-US" altLang="en-US" dirty="0">
                <a:solidFill>
                  <a:srgbClr val="FF0000"/>
                </a:solidFill>
              </a:rPr>
              <a:t>days</a:t>
            </a:r>
            <a:r>
              <a:rPr kumimoji="1" lang="en-US" altLang="en-US" dirty="0"/>
              <a:t>.</a:t>
            </a:r>
          </a:p>
          <a:p>
            <a:pPr marL="457200" indent="-457200">
              <a:buAutoNum type="arabicPeriod" startAt="2"/>
            </a:pPr>
            <a:r>
              <a:rPr kumimoji="1" lang="en-US" altLang="en-US" dirty="0"/>
              <a:t>What are the input(s)?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>
                <a:solidFill>
                  <a:schemeClr val="tx1"/>
                </a:solidFill>
              </a:rPr>
              <a:t>Birthday and current date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How are inputs represented?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(year, month, day) -&gt; (2022, 09, 03)</a:t>
            </a:r>
          </a:p>
          <a:p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905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kumimoji="1" lang="en-US" altLang="en-US" dirty="0"/>
              <a:t>What are the output(s)?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Return(not print) days between first date and second date</a:t>
            </a:r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Work out </a:t>
            </a:r>
            <a:r>
              <a:rPr kumimoji="1" lang="en-US" altLang="en-US" dirty="0" err="1"/>
              <a:t>exmaples</a:t>
            </a:r>
            <a:endParaRPr kumimoji="1" lang="en-US" altLang="en-US" dirty="0"/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7, 2012, 12, 7) -&gt; 0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7, 2012, 12, 8) -&gt; 1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8, 2012, 12, 7) -&gt; Not valid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6, 29, 2013, 6, 29) -&gt; 365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6, 29, 2013, 6, 31) -&gt; Not valid</a:t>
            </a:r>
          </a:p>
          <a:p>
            <a:endParaRPr kumimoji="1" lang="en-US" altLang="en-US" dirty="0"/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05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r>
              <a:rPr kumimoji="1" lang="en-US" altLang="en-US" dirty="0" err="1">
                <a:solidFill>
                  <a:schemeClr val="tx1"/>
                </a:solidFill>
              </a:rPr>
              <a:t>daysBetweenDates</a:t>
            </a:r>
            <a:r>
              <a:rPr kumimoji="1" lang="en-US" altLang="en-US" dirty="0">
                <a:solidFill>
                  <a:schemeClr val="tx1"/>
                </a:solidFill>
              </a:rPr>
              <a:t>(2013,1,24, 2015, 6,29)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2013 ~ 2015(No leap year) = 365 *2 = 730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Jan: 31-24 = 7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Feb: 28, March: 31, April: 30, May:31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June: 1-29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Total: 886</a:t>
            </a: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120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b="1" dirty="0">
                <a:solidFill>
                  <a:srgbClr val="FF0000"/>
                </a:solidFill>
              </a:rPr>
              <a:t>Algorithm “Pseudo Code”</a:t>
            </a:r>
          </a:p>
          <a:p>
            <a:r>
              <a:rPr kumimoji="1" lang="en-US" altLang="en-US" dirty="0"/>
              <a:t>days = # of days in month1 –day1</a:t>
            </a:r>
          </a:p>
          <a:p>
            <a:r>
              <a:rPr kumimoji="1" lang="en-US" altLang="en-US" dirty="0"/>
              <a:t>Month1 += 1</a:t>
            </a:r>
          </a:p>
          <a:p>
            <a:r>
              <a:rPr kumimoji="1" lang="en-US" altLang="en-US" dirty="0"/>
              <a:t>While month1 &lt; month2:</a:t>
            </a:r>
          </a:p>
          <a:p>
            <a:r>
              <a:rPr kumimoji="1" lang="en-US" altLang="en-US" dirty="0"/>
              <a:t>	days += # of days in month1</a:t>
            </a:r>
          </a:p>
          <a:p>
            <a:r>
              <a:rPr kumimoji="1" lang="en-US" altLang="en-US" dirty="0"/>
              <a:t>	month1 += 1</a:t>
            </a:r>
          </a:p>
          <a:p>
            <a:r>
              <a:rPr kumimoji="1" lang="en-US" altLang="en-US" dirty="0"/>
              <a:t>days += day2</a:t>
            </a:r>
          </a:p>
          <a:p>
            <a:r>
              <a:rPr kumimoji="1" lang="en-US" altLang="en-US" dirty="0"/>
              <a:t>While year1 &lt; year2:</a:t>
            </a:r>
          </a:p>
          <a:p>
            <a:r>
              <a:rPr kumimoji="1" lang="en-US" altLang="en-US" dirty="0"/>
              <a:t>	days += days in year1</a:t>
            </a:r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475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chemeClr val="tx1"/>
                </a:solidFill>
              </a:rPr>
              <a:t>Should we implement this algorithm?</a:t>
            </a:r>
          </a:p>
          <a:p>
            <a:r>
              <a:rPr kumimoji="1" lang="en-US" altLang="en-US" sz="2400" dirty="0">
                <a:solidFill>
                  <a:schemeClr val="tx1"/>
                </a:solidFill>
              </a:rPr>
              <a:t>No, we should try finding a simpler way</a:t>
            </a:r>
          </a:p>
        </p:txBody>
      </p:sp>
    </p:spTree>
    <p:extLst>
      <p:ext uri="{BB962C8B-B14F-4D97-AF65-F5344CB8AC3E}">
        <p14:creationId xmlns:p14="http://schemas.microsoft.com/office/powerpoint/2010/main" val="349990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FB100B-7414-F904-645E-7B318231F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29" y="1270000"/>
            <a:ext cx="7861300" cy="2159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4279D9-511A-ECA8-BA7B-63F1C8B76EB1}"/>
              </a:ext>
            </a:extLst>
          </p:cNvPr>
          <p:cNvSpPr txBox="1">
            <a:spLocks/>
          </p:cNvSpPr>
          <p:nvPr/>
        </p:nvSpPr>
        <p:spPr>
          <a:xfrm>
            <a:off x="308869" y="3668110"/>
            <a:ext cx="8091419" cy="17790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altLang="ko-Kore-KR" dirty="0"/>
              <a:t>The number of days in month is different , so we add a function named </a:t>
            </a:r>
            <a:r>
              <a:rPr lang="en" altLang="ko-Kore-KR" dirty="0" err="1"/>
              <a:t>daysInMonth</a:t>
            </a:r>
            <a:r>
              <a:rPr lang="en" altLang="ko-Kore-KR" dirty="0"/>
              <a:t>(),</a:t>
            </a:r>
          </a:p>
          <a:p>
            <a:pPr algn="ctr"/>
            <a:r>
              <a:rPr lang="en" altLang="ko-Kore-KR" dirty="0"/>
              <a:t>To calculate the number of days in the given month. </a:t>
            </a:r>
          </a:p>
          <a:p>
            <a:pPr algn="ctr"/>
            <a:r>
              <a:rPr lang="en-US" altLang="ko-Kore-KR" dirty="0"/>
              <a:t>However, we also need to consider a leap year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25668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- Leap year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A84E84-CA43-91B4-EAB5-A29B368B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08" y="1144149"/>
            <a:ext cx="4741640" cy="4628854"/>
          </a:xfrm>
        </p:spPr>
        <p:txBody>
          <a:bodyPr/>
          <a:lstStyle/>
          <a:p>
            <a:pPr algn="ctr"/>
            <a:r>
              <a:rPr lang="en-US" altLang="ko-Kore-KR" dirty="0"/>
              <a:t>Leap year algorithm</a:t>
            </a:r>
          </a:p>
          <a:p>
            <a:pPr algn="ctr"/>
            <a:r>
              <a:rPr lang="en-US" altLang="ko-Kore-KR" dirty="0"/>
              <a:t> </a:t>
            </a:r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endParaRPr lang="en-US" altLang="ko-Kore-KR" dirty="0"/>
          </a:p>
          <a:p>
            <a:pPr algn="ctr"/>
            <a:r>
              <a:rPr lang="en" altLang="ko-Kore-KR" dirty="0"/>
              <a:t>https://</a:t>
            </a:r>
            <a:r>
              <a:rPr lang="en" altLang="ko-Kore-KR" dirty="0" err="1"/>
              <a:t>en.wikipedia.org</a:t>
            </a:r>
            <a:r>
              <a:rPr lang="en" altLang="ko-Kore-KR" dirty="0"/>
              <a:t>/wiki/</a:t>
            </a:r>
            <a:r>
              <a:rPr lang="en" altLang="ko-Kore-KR" dirty="0" err="1"/>
              <a:t>Leap_year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92CAFB-CE3E-C0C1-5CBA-0F0E9277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144149"/>
            <a:ext cx="2879026" cy="46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7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4A065A-E36C-E153-6F85-CACCCDED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3172645"/>
            <a:ext cx="8091418" cy="2818251"/>
          </a:xfrm>
        </p:spPr>
        <p:txBody>
          <a:bodyPr/>
          <a:lstStyle/>
          <a:p>
            <a:r>
              <a:rPr lang="en-US" altLang="ko-Kore-KR" dirty="0"/>
              <a:t>Create </a:t>
            </a:r>
            <a:r>
              <a:rPr lang="en-US" altLang="ko-Kore-KR" dirty="0" err="1"/>
              <a:t>isLeapYear</a:t>
            </a:r>
            <a:r>
              <a:rPr lang="en-US" altLang="ko-Kore-KR" dirty="0"/>
              <a:t>() function to check if the year is leap year and add it to the </a:t>
            </a:r>
            <a:r>
              <a:rPr lang="en-US" altLang="ko-Kore-KR" dirty="0" err="1"/>
              <a:t>daysinMonth</a:t>
            </a:r>
            <a:r>
              <a:rPr lang="en-US" altLang="ko-Kore-KR" dirty="0"/>
              <a:t>() function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25E1EF-6BD9-D4EC-3FD1-07ACDA59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084997"/>
            <a:ext cx="7772400" cy="19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69545"/>
              </p:ext>
            </p:extLst>
          </p:nvPr>
        </p:nvGraphicFramePr>
        <p:xfrm>
          <a:off x="487884" y="2363148"/>
          <a:ext cx="8303419" cy="4044004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1011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AIT Lesson6. Data Processing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1011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DS&amp;A Lesson3. How to solve the problem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1011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1011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4A065A-E36C-E153-6F85-CACCCDED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91" y="4561812"/>
            <a:ext cx="8091418" cy="987650"/>
          </a:xfrm>
        </p:spPr>
        <p:txBody>
          <a:bodyPr/>
          <a:lstStyle/>
          <a:p>
            <a:r>
              <a:rPr lang="en-US" altLang="ko-Kore-KR" dirty="0"/>
              <a:t>If the month is February, and the year is a leap year, return 29 days </a:t>
            </a:r>
          </a:p>
          <a:p>
            <a:r>
              <a:rPr lang="en-US" altLang="ko-Kore-KR" dirty="0"/>
              <a:t>If it is not a leap year, return 28 days</a:t>
            </a:r>
          </a:p>
          <a:p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8212A8-7118-1AD0-85DF-890201D6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39" y="1627673"/>
            <a:ext cx="6858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1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</a:t>
            </a:r>
            <a:endParaRPr kumimoji="1"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4A065A-E36C-E153-6F85-CACCCDED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91" y="4363198"/>
            <a:ext cx="8091418" cy="631703"/>
          </a:xfrm>
        </p:spPr>
        <p:txBody>
          <a:bodyPr/>
          <a:lstStyle/>
          <a:p>
            <a:r>
              <a:rPr lang="en-US" altLang="ko-Kore-KR" dirty="0"/>
              <a:t>Update the </a:t>
            </a:r>
            <a:r>
              <a:rPr lang="en-US" altLang="ko-Kore-KR" dirty="0" err="1"/>
              <a:t>nextDay</a:t>
            </a:r>
            <a:r>
              <a:rPr lang="en-US" altLang="ko-Kore-KR" dirty="0"/>
              <a:t>() function with the </a:t>
            </a:r>
            <a:r>
              <a:rPr lang="en-US" altLang="ko-Kore-KR" dirty="0" err="1"/>
              <a:t>daysInMonth</a:t>
            </a:r>
            <a:r>
              <a:rPr lang="en-US" altLang="ko-Kore-KR" dirty="0"/>
              <a:t>() function.</a:t>
            </a:r>
          </a:p>
          <a:p>
            <a:endParaRPr lang="en-US" altLang="ko-Kore-KR" dirty="0"/>
          </a:p>
          <a:p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96AC0-97C5-0BFA-1FC1-70679499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39919"/>
            <a:ext cx="7162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Lesson3. How to solve problems –test 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639E32-580B-B919-97D7-80DA281C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93" y="1067133"/>
            <a:ext cx="4862792" cy="2477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B2614-7CB5-2746-55E0-C22BDC3C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92" y="3589518"/>
            <a:ext cx="4862793" cy="20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4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Final code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8CDF33-82FB-07FC-7317-BB76F205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028975"/>
            <a:ext cx="3799154" cy="4629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308353-E866-385F-065B-91E46BB1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67" y="1028975"/>
            <a:ext cx="4076982" cy="50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6.1. Tick data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F0B806-B9F9-56A9-A7FE-44F27B2FF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10" y="1515649"/>
            <a:ext cx="5062470" cy="4122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AF797-B5DC-162C-027A-8865BA69C5C9}"/>
              </a:ext>
            </a:extLst>
          </p:cNvPr>
          <p:cNvSpPr txBox="1"/>
          <p:nvPr/>
        </p:nvSpPr>
        <p:spPr>
          <a:xfrm>
            <a:off x="5312991" y="2561056"/>
            <a:ext cx="3657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skan Light" panose="02000503060000020004"/>
              </a:rPr>
              <a:t>Components of tick data</a:t>
            </a:r>
          </a:p>
          <a:p>
            <a:endParaRPr lang="en-US" altLang="ko-KR" b="1" dirty="0">
              <a:latin typeface="Askan Light" panose="02000503060000020004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skan Light" panose="02000503060000020004"/>
              </a:rPr>
              <a:t>Time : date &amp; time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Askan Light" panose="02000503060000020004"/>
              </a:rPr>
              <a:t>Ticker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Askan Light" panose="02000503060000020004"/>
              </a:rPr>
              <a:t>Trade data : volume &amp; price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Askan Light" panose="02000503060000020004"/>
              </a:rPr>
              <a:t>Quote data</a:t>
            </a:r>
          </a:p>
          <a:p>
            <a:r>
              <a:rPr lang="en-US" altLang="ko-KR" b="1" dirty="0">
                <a:latin typeface="Askan Light" panose="02000503060000020004"/>
              </a:rPr>
              <a:t>       : price &amp; size of bid/ask</a:t>
            </a:r>
            <a:endParaRPr lang="ko-KR" altLang="en-US" b="1" dirty="0">
              <a:latin typeface="Askan Light" panose="0200050306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6.2. Corporate Actions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1. Stock Splits</a:t>
            </a:r>
          </a:p>
          <a:p>
            <a:r>
              <a:rPr kumimoji="1" lang="en-US" altLang="en-US" dirty="0"/>
              <a:t>: maintain the total market cap(=price * amt of stock), splitting the stock in purpose of to activate the transactions. We have to adjust the close data &amp; volume after split.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F516CC-EABA-216E-E7C2-53527993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2619472"/>
            <a:ext cx="3921926" cy="3318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BA11C1-8A74-A413-74F4-0562C0DD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06" y="2619472"/>
            <a:ext cx="3957264" cy="33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6.2. Corporate Actions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2. Dividends</a:t>
            </a:r>
          </a:p>
          <a:p>
            <a:r>
              <a:rPr kumimoji="1" lang="en-US" altLang="en-US" dirty="0"/>
              <a:t>: To normalize stock prices prior to ex-dividend date, </a:t>
            </a:r>
          </a:p>
          <a:p>
            <a:r>
              <a:rPr kumimoji="1" lang="en-US" altLang="en-US" dirty="0"/>
              <a:t>We need to divide historical price data with price factor(1+D/S)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9C1BF-EAEC-44EE-BEC2-528DC971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62" y="2468461"/>
            <a:ext cx="4210276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6.3. Technical Indicators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937BF-830E-17C4-9CDA-D280122B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473613"/>
            <a:ext cx="8284809" cy="39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6.4. Survivor Bias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927E9B-653E-371E-ACC1-0A2DAE19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1" y="2000050"/>
            <a:ext cx="4286848" cy="2857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D2A8D8-CB4C-E81D-9C8B-5730D73C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03" y="1866681"/>
            <a:ext cx="416300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6.5. Fundamental Information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91DA9E-C67C-707E-7604-678BB4A1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379923"/>
            <a:ext cx="5001510" cy="4098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B8E2E-0D4C-39B1-0F34-EB0002335A6E}"/>
              </a:ext>
            </a:extLst>
          </p:cNvPr>
          <p:cNvSpPr txBox="1"/>
          <p:nvPr/>
        </p:nvSpPr>
        <p:spPr>
          <a:xfrm>
            <a:off x="5477692" y="2690336"/>
            <a:ext cx="3666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BS, CFS</a:t>
            </a:r>
          </a:p>
          <a:p>
            <a:r>
              <a:rPr lang="en-US" altLang="ko-KR" dirty="0"/>
              <a:t>: health snapshot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Sales per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Earnings per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Dividends per share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6.6. Exchange Traded Funds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91" y="2403051"/>
            <a:ext cx="8091418" cy="20518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Three types of ETFs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en-US" dirty="0"/>
          </a:p>
          <a:p>
            <a:pPr marL="457200" indent="-457200">
              <a:buAutoNum type="arabicPeriod"/>
            </a:pPr>
            <a:r>
              <a:rPr kumimoji="1" lang="en-US" altLang="en-US" dirty="0"/>
              <a:t>Tracking Market Index(e.g. S&amp;P500) – SPY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Tracking Specific Sector(e.g. Infrastructure, </a:t>
            </a:r>
            <a:r>
              <a:rPr kumimoji="1" lang="en-US" altLang="en-US" dirty="0" err="1"/>
              <a:t>Semicon</a:t>
            </a:r>
            <a:r>
              <a:rPr kumimoji="1" lang="en-US" altLang="en-US" dirty="0"/>
              <a:t>) – SOXX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Actively managed Funds - ARKK</a:t>
            </a:r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96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4885</TotalTime>
  <Words>747</Words>
  <Application>Microsoft Office PowerPoint</Application>
  <PresentationFormat>화면 슬라이드 쇼(4:3)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Askan Light</vt:lpstr>
      <vt:lpstr>Arial</vt:lpstr>
      <vt:lpstr>Calibri</vt:lpstr>
      <vt:lpstr>Times New Roman</vt:lpstr>
      <vt:lpstr>Office Theme</vt:lpstr>
      <vt:lpstr>AIT 6. Data Processing DS&amp;A 3. How to solve the problem </vt:lpstr>
      <vt:lpstr>PowerPoint 프레젠테이션</vt:lpstr>
      <vt:lpstr>6.1. Tick data</vt:lpstr>
      <vt:lpstr>6.2. Corporate Actions</vt:lpstr>
      <vt:lpstr>6.2. Corporate Actions</vt:lpstr>
      <vt:lpstr>6.3. Technical Indicators</vt:lpstr>
      <vt:lpstr>6.4. Survivor Bias</vt:lpstr>
      <vt:lpstr>6.5. Fundamental Information</vt:lpstr>
      <vt:lpstr>6.6. Exchange Traded Funds</vt:lpstr>
      <vt:lpstr>6.7. Alternative Data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Lesson3. How to solve problems </vt:lpstr>
      <vt:lpstr>Lesson3. How to solve problems - Leap year</vt:lpstr>
      <vt:lpstr>Lesson3. How to solve problems </vt:lpstr>
      <vt:lpstr>Lesson3. How to solve problems </vt:lpstr>
      <vt:lpstr>Lesson3. How to solve problems </vt:lpstr>
      <vt:lpstr>Lesson3. How to solve problems –test </vt:lpstr>
      <vt:lpstr>Final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상훈 김</cp:lastModifiedBy>
  <cp:revision>39</cp:revision>
  <dcterms:created xsi:type="dcterms:W3CDTF">2021-05-31T23:36:21Z</dcterms:created>
  <dcterms:modified xsi:type="dcterms:W3CDTF">2022-09-03T08:11:17Z</dcterms:modified>
</cp:coreProperties>
</file>