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0" r:id="rId2"/>
    <p:sldId id="291" r:id="rId3"/>
    <p:sldId id="294" r:id="rId4"/>
    <p:sldId id="296" r:id="rId5"/>
    <p:sldId id="297" r:id="rId6"/>
    <p:sldId id="299" r:id="rId7"/>
    <p:sldId id="298" r:id="rId8"/>
    <p:sldId id="304" r:id="rId9"/>
    <p:sldId id="305" r:id="rId10"/>
    <p:sldId id="306" r:id="rId11"/>
    <p:sldId id="307" r:id="rId12"/>
    <p:sldId id="300" r:id="rId13"/>
    <p:sldId id="301" r:id="rId14"/>
    <p:sldId id="295" r:id="rId15"/>
    <p:sldId id="302" r:id="rId16"/>
    <p:sldId id="303" r:id="rId17"/>
    <p:sldId id="29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7ACF2E99-93AE-9D42-AC89-A48EAB23ED4B}">
          <p14:sldIdLst>
            <p14:sldId id="290"/>
            <p14:sldId id="291"/>
            <p14:sldId id="294"/>
            <p14:sldId id="296"/>
            <p14:sldId id="297"/>
            <p14:sldId id="299"/>
            <p14:sldId id="298"/>
            <p14:sldId id="304"/>
            <p14:sldId id="305"/>
            <p14:sldId id="306"/>
            <p14:sldId id="307"/>
            <p14:sldId id="300"/>
            <p14:sldId id="301"/>
            <p14:sldId id="295"/>
            <p14:sldId id="302"/>
            <p14:sldId id="303"/>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51" autoAdjust="0"/>
    <p:restoredTop sz="94660"/>
  </p:normalViewPr>
  <p:slideViewPr>
    <p:cSldViewPr snapToGrid="0">
      <p:cViewPr varScale="1">
        <p:scale>
          <a:sx n="110" d="100"/>
          <a:sy n="110" d="100"/>
        </p:scale>
        <p:origin x="15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D5789-7D60-4B47-8CA9-F6E49BD2A9B4}" type="datetimeFigureOut">
              <a:rPr kumimoji="1" lang="ko-Kore-KR" altLang="en-US" smtClean="0"/>
              <a:t>09/17/2022</a:t>
            </a:fld>
            <a:endParaRPr kumimoji="1" lang="ko-Kore-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36D41-B060-D648-AC40-061A967B8DF7}" type="slidenum">
              <a:rPr kumimoji="1" lang="ko-Kore-KR" altLang="en-US" smtClean="0"/>
              <a:t>‹#›</a:t>
            </a:fld>
            <a:endParaRPr kumimoji="1" lang="ko-Kore-KR" altLang="en-US"/>
          </a:p>
        </p:txBody>
      </p:sp>
    </p:spTree>
    <p:extLst>
      <p:ext uri="{BB962C8B-B14F-4D97-AF65-F5344CB8AC3E}">
        <p14:creationId xmlns:p14="http://schemas.microsoft.com/office/powerpoint/2010/main" val="140623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17" name="Picture 5">
            <a:extLst>
              <a:ext uri="{FF2B5EF4-FFF2-40B4-BE49-F238E27FC236}">
                <a16:creationId xmlns:a16="http://schemas.microsoft.com/office/drawing/2014/main" id="{101790C2-2D42-5644-AF43-DE1CDEF891C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0" y="0"/>
            <a:ext cx="9144000" cy="6857999"/>
          </a:xfrm>
          <a:prstGeom prst="rect">
            <a:avLst/>
          </a:prstGeom>
        </p:spPr>
      </p:pic>
      <p:sp>
        <p:nvSpPr>
          <p:cNvPr id="18" name="Rectangle 6">
            <a:extLst>
              <a:ext uri="{FF2B5EF4-FFF2-40B4-BE49-F238E27FC236}">
                <a16:creationId xmlns:a16="http://schemas.microsoft.com/office/drawing/2014/main" id="{FFCA385D-E607-BF4F-AAAA-183E32922BA7}"/>
              </a:ext>
            </a:extLst>
          </p:cNvPr>
          <p:cNvSpPr/>
          <p:nvPr userDrawn="1"/>
        </p:nvSpPr>
        <p:spPr>
          <a:xfrm>
            <a:off x="251717" y="-1"/>
            <a:ext cx="8892283" cy="6857999"/>
          </a:xfrm>
          <a:prstGeom prst="rect">
            <a:avLst/>
          </a:prstGeom>
          <a:gradFill flip="none" rotWithShape="1">
            <a:gsLst>
              <a:gs pos="58000">
                <a:schemeClr val="tx1">
                  <a:lumMod val="95000"/>
                  <a:lumOff val="5000"/>
                  <a:alpha val="90000"/>
                </a:schemeClr>
              </a:gs>
              <a:gs pos="77000">
                <a:srgbClr val="0D0D0D">
                  <a:alpha val="96000"/>
                </a:srgbClr>
              </a:gs>
              <a:gs pos="97000">
                <a:schemeClr val="tx1">
                  <a:lumMod val="95000"/>
                  <a:lumOff val="5000"/>
                  <a:alpha val="98000"/>
                </a:schemeClr>
              </a:gs>
              <a:gs pos="87000">
                <a:schemeClr val="tx1">
                  <a:lumMod val="95000"/>
                  <a:lumOff val="5000"/>
                  <a:alpha val="97000"/>
                </a:schemeClr>
              </a:gs>
              <a:gs pos="67000">
                <a:schemeClr val="tx1">
                  <a:lumMod val="95000"/>
                  <a:lumOff val="5000"/>
                  <a:alpha val="95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TextBox 18">
            <a:extLst>
              <a:ext uri="{FF2B5EF4-FFF2-40B4-BE49-F238E27FC236}">
                <a16:creationId xmlns:a16="http://schemas.microsoft.com/office/drawing/2014/main" id="{74584E0D-10AD-CB4F-A2B6-5A4D1ECF52F2}"/>
              </a:ext>
            </a:extLst>
          </p:cNvPr>
          <p:cNvSpPr txBox="1"/>
          <p:nvPr userDrawn="1"/>
        </p:nvSpPr>
        <p:spPr>
          <a:xfrm>
            <a:off x="1475731" y="1103485"/>
            <a:ext cx="2892041" cy="1107996"/>
          </a:xfrm>
          <a:prstGeom prst="rect">
            <a:avLst/>
          </a:prstGeom>
          <a:noFill/>
        </p:spPr>
        <p:txBody>
          <a:bodyPr wrap="square" rtlCol="0">
            <a:spAutoFit/>
          </a:bodyPr>
          <a:lstStyle/>
          <a:p>
            <a:r>
              <a:rPr lang="en-US" sz="6600" spc="450" dirty="0">
                <a:solidFill>
                  <a:schemeClr val="bg1"/>
                </a:solidFill>
                <a:latin typeface="Times New Roman" panose="02020603050405020304" pitchFamily="18" charset="0"/>
                <a:cs typeface="Times New Roman" panose="02020603050405020304" pitchFamily="18" charset="0"/>
              </a:rPr>
              <a:t>FBA</a:t>
            </a:r>
            <a:endParaRPr lang="en-US" sz="6600" dirty="0">
              <a:solidFill>
                <a:schemeClr val="bg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EA5D2B4F-AA5C-EB4D-AE09-73053EBF58A6}"/>
              </a:ext>
            </a:extLst>
          </p:cNvPr>
          <p:cNvSpPr txBox="1"/>
          <p:nvPr userDrawn="1"/>
        </p:nvSpPr>
        <p:spPr>
          <a:xfrm>
            <a:off x="3796567" y="1285818"/>
            <a:ext cx="4490012" cy="743345"/>
          </a:xfrm>
          <a:prstGeom prst="rect">
            <a:avLst/>
          </a:prstGeom>
          <a:noFill/>
        </p:spPr>
        <p:txBody>
          <a:bodyPr wrap="square" rtlCol="0">
            <a:spAutoFit/>
          </a:bodyPr>
          <a:lstStyle/>
          <a:p>
            <a:pPr>
              <a:lnSpc>
                <a:spcPct val="150000"/>
              </a:lnSpc>
            </a:pPr>
            <a:r>
              <a:rPr lang="en-US" sz="1500" spc="226" dirty="0">
                <a:solidFill>
                  <a:schemeClr val="bg1"/>
                </a:solidFill>
                <a:latin typeface="Times New Roman" panose="02020603050405020304" pitchFamily="18" charset="0"/>
                <a:cs typeface="Times New Roman" panose="02020603050405020304" pitchFamily="18" charset="0"/>
              </a:rPr>
              <a:t>QUANTITATIVE FINANCE</a:t>
            </a:r>
          </a:p>
          <a:p>
            <a:pPr>
              <a:lnSpc>
                <a:spcPct val="150000"/>
              </a:lnSpc>
            </a:pPr>
            <a:r>
              <a:rPr lang="en-US" sz="1500" spc="226" dirty="0">
                <a:solidFill>
                  <a:schemeClr val="bg1"/>
                </a:solidFill>
                <a:latin typeface="Times New Roman" panose="02020603050405020304" pitchFamily="18" charset="0"/>
                <a:cs typeface="Times New Roman" panose="02020603050405020304" pitchFamily="18" charset="0"/>
              </a:rPr>
              <a:t>RESEARCH GROUP</a:t>
            </a:r>
          </a:p>
        </p:txBody>
      </p:sp>
      <p:sp>
        <p:nvSpPr>
          <p:cNvPr id="21" name="TextBox 20">
            <a:extLst>
              <a:ext uri="{FF2B5EF4-FFF2-40B4-BE49-F238E27FC236}">
                <a16:creationId xmlns:a16="http://schemas.microsoft.com/office/drawing/2014/main" id="{1521FC35-6D96-F34D-A624-67CB618DBF11}"/>
              </a:ext>
            </a:extLst>
          </p:cNvPr>
          <p:cNvSpPr txBox="1"/>
          <p:nvPr userDrawn="1"/>
        </p:nvSpPr>
        <p:spPr>
          <a:xfrm>
            <a:off x="3420421" y="1133638"/>
            <a:ext cx="278153" cy="923330"/>
          </a:xfrm>
          <a:prstGeom prst="rect">
            <a:avLst/>
          </a:prstGeom>
          <a:noFill/>
        </p:spPr>
        <p:txBody>
          <a:bodyPr wrap="square">
            <a:spAutoFit/>
          </a:bodyPr>
          <a:lstStyle/>
          <a:p>
            <a:r>
              <a:rPr lang="en-US" sz="5400" dirty="0">
                <a:solidFill>
                  <a:schemeClr val="bg1"/>
                </a:solidFill>
                <a:latin typeface="Times New Roman" panose="02020603050405020304" pitchFamily="18" charset="0"/>
                <a:cs typeface="Times New Roman" panose="02020603050405020304" pitchFamily="18" charset="0"/>
              </a:rPr>
              <a:t>|</a:t>
            </a:r>
            <a:endParaRPr lang="en-US" sz="5400" dirty="0"/>
          </a:p>
        </p:txBody>
      </p:sp>
      <p:sp>
        <p:nvSpPr>
          <p:cNvPr id="2" name="Title 1"/>
          <p:cNvSpPr>
            <a:spLocks noGrp="1"/>
          </p:cNvSpPr>
          <p:nvPr>
            <p:ph type="ctrTitle" hasCustomPrompt="1"/>
          </p:nvPr>
        </p:nvSpPr>
        <p:spPr>
          <a:xfrm>
            <a:off x="1475729" y="2571797"/>
            <a:ext cx="7166696" cy="879522"/>
          </a:xfrm>
          <a:prstGeom prst="rect">
            <a:avLst/>
          </a:prstGeom>
        </p:spPr>
        <p:txBody>
          <a:bodyPr anchor="b"/>
          <a:lstStyle>
            <a:lvl1pPr algn="l">
              <a:defRPr sz="4050">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3" name="Subtitle 2"/>
          <p:cNvSpPr>
            <a:spLocks noGrp="1"/>
          </p:cNvSpPr>
          <p:nvPr>
            <p:ph type="subTitle" idx="1" hasCustomPrompt="1"/>
          </p:nvPr>
        </p:nvSpPr>
        <p:spPr>
          <a:xfrm>
            <a:off x="1475729" y="3501660"/>
            <a:ext cx="4821072" cy="401532"/>
          </a:xfrm>
          <a:prstGeom prst="rect">
            <a:avLst/>
          </a:prstGeom>
        </p:spPr>
        <p:txBody>
          <a:bodyPr/>
          <a:lstStyle>
            <a:lvl1pPr marL="0" indent="0" algn="l">
              <a:buNone/>
              <a:defRPr sz="18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38" name="텍스트 개체 틀 37">
            <a:extLst>
              <a:ext uri="{FF2B5EF4-FFF2-40B4-BE49-F238E27FC236}">
                <a16:creationId xmlns:a16="http://schemas.microsoft.com/office/drawing/2014/main" id="{B71E45E3-88BD-6F4E-8E83-2D15C579A369}"/>
              </a:ext>
            </a:extLst>
          </p:cNvPr>
          <p:cNvSpPr>
            <a:spLocks noGrp="1"/>
          </p:cNvSpPr>
          <p:nvPr>
            <p:ph type="body" sz="quarter" idx="10" hasCustomPrompt="1"/>
          </p:nvPr>
        </p:nvSpPr>
        <p:spPr>
          <a:xfrm>
            <a:off x="1486029" y="4210790"/>
            <a:ext cx="5210718" cy="324815"/>
          </a:xfrm>
          <a:prstGeom prst="rect">
            <a:avLst/>
          </a:prstGeom>
        </p:spPr>
        <p:txBody>
          <a:bodyPr/>
          <a:lstStyle>
            <a:lvl1pPr marL="0" indent="0">
              <a:buNone/>
              <a:defRPr sz="1800">
                <a:solidFill>
                  <a:schemeClr val="bg1"/>
                </a:solidFill>
                <a:latin typeface="Times New Roman" panose="02020603050405020304" pitchFamily="18" charset="0"/>
                <a:cs typeface="Times New Roman" panose="02020603050405020304" pitchFamily="18" charset="0"/>
              </a:defRPr>
            </a:lvl1pPr>
            <a:lvl2pPr>
              <a:defRPr sz="1800">
                <a:solidFill>
                  <a:schemeClr val="bg1"/>
                </a:solidFill>
                <a:latin typeface="Times New Roman" panose="02020603050405020304" pitchFamily="18" charset="0"/>
                <a:cs typeface="Times New Roman" panose="02020603050405020304" pitchFamily="18" charset="0"/>
              </a:defRPr>
            </a:lvl2pPr>
            <a:lvl3pPr>
              <a:defRPr sz="1800">
                <a:solidFill>
                  <a:schemeClr val="bg1"/>
                </a:solidFill>
                <a:latin typeface="Times New Roman" panose="02020603050405020304" pitchFamily="18" charset="0"/>
                <a:cs typeface="Times New Roman" panose="02020603050405020304" pitchFamily="18" charset="0"/>
              </a:defRPr>
            </a:lvl3pPr>
            <a:lvl4pPr>
              <a:defRPr sz="1800">
                <a:solidFill>
                  <a:schemeClr val="bg1"/>
                </a:solidFill>
                <a:latin typeface="Times New Roman" panose="02020603050405020304" pitchFamily="18" charset="0"/>
                <a:cs typeface="Times New Roman" panose="02020603050405020304" pitchFamily="18" charset="0"/>
              </a:defRPr>
            </a:lvl4pPr>
            <a:lvl5pPr>
              <a:defRPr sz="1800">
                <a:solidFill>
                  <a:schemeClr val="bg1"/>
                </a:solidFill>
                <a:latin typeface="Times New Roman" panose="02020603050405020304" pitchFamily="18" charset="0"/>
                <a:cs typeface="Times New Roman" panose="02020603050405020304" pitchFamily="18" charset="0"/>
              </a:defRPr>
            </a:lvl5pPr>
          </a:lstStyle>
          <a:p>
            <a:pPr lvl="0"/>
            <a:r>
              <a:rPr kumimoji="1" lang="en-US" altLang="ko-Kore-KR" dirty="0"/>
              <a:t>Date</a:t>
            </a:r>
            <a:endParaRPr kumimoji="1" lang="ko-Kore-KR" altLang="en-US" dirty="0"/>
          </a:p>
        </p:txBody>
      </p:sp>
      <p:sp>
        <p:nvSpPr>
          <p:cNvPr id="40" name="텍스트 개체 틀 39">
            <a:extLst>
              <a:ext uri="{FF2B5EF4-FFF2-40B4-BE49-F238E27FC236}">
                <a16:creationId xmlns:a16="http://schemas.microsoft.com/office/drawing/2014/main" id="{6E2DC5C4-EABB-5E4E-8D52-269FA1D86ECC}"/>
              </a:ext>
            </a:extLst>
          </p:cNvPr>
          <p:cNvSpPr>
            <a:spLocks noGrp="1"/>
          </p:cNvSpPr>
          <p:nvPr>
            <p:ph type="body" sz="quarter" idx="11" hasCustomPrompt="1"/>
          </p:nvPr>
        </p:nvSpPr>
        <p:spPr>
          <a:xfrm>
            <a:off x="1486029" y="5220551"/>
            <a:ext cx="2786063" cy="317500"/>
          </a:xfrm>
          <a:prstGeom prst="rect">
            <a:avLst/>
          </a:prstGeom>
        </p:spPr>
        <p:txBody>
          <a:bodyPr/>
          <a:lstStyle>
            <a:lvl1pPr marL="0" indent="0">
              <a:buNone/>
              <a:defRPr sz="1350">
                <a:solidFill>
                  <a:schemeClr val="bg1"/>
                </a:solidFill>
                <a:latin typeface="Times New Roman" panose="02020603050405020304" pitchFamily="18" charset="0"/>
                <a:cs typeface="Times New Roman" panose="02020603050405020304" pitchFamily="18" charset="0"/>
              </a:defRPr>
            </a:lvl1pPr>
          </a:lstStyle>
          <a:p>
            <a:pPr lvl="0"/>
            <a:r>
              <a:rPr kumimoji="1" lang="en-US" altLang="ko-Kore-KR" dirty="0"/>
              <a:t>Presenter Name</a:t>
            </a:r>
            <a:endParaRPr kumimoji="1" lang="ko-Kore-KR" altLang="en-US" dirty="0"/>
          </a:p>
        </p:txBody>
      </p:sp>
      <p:sp>
        <p:nvSpPr>
          <p:cNvPr id="42" name="텍스트 개체 틀 41">
            <a:extLst>
              <a:ext uri="{FF2B5EF4-FFF2-40B4-BE49-F238E27FC236}">
                <a16:creationId xmlns:a16="http://schemas.microsoft.com/office/drawing/2014/main" id="{565DCDAA-CF71-7B48-8F62-8CAE7A800BD3}"/>
              </a:ext>
            </a:extLst>
          </p:cNvPr>
          <p:cNvSpPr>
            <a:spLocks noGrp="1"/>
          </p:cNvSpPr>
          <p:nvPr>
            <p:ph type="body" sz="quarter" idx="12" hasCustomPrompt="1"/>
          </p:nvPr>
        </p:nvSpPr>
        <p:spPr>
          <a:xfrm>
            <a:off x="1475729" y="5635462"/>
            <a:ext cx="2786063" cy="177800"/>
          </a:xfrm>
          <a:prstGeom prst="rect">
            <a:avLst/>
          </a:prstGeom>
        </p:spPr>
        <p:txBody>
          <a:bodyPr/>
          <a:lstStyle>
            <a:lvl1pPr marL="0" indent="0">
              <a:buNone/>
              <a:defRPr sz="1000">
                <a:solidFill>
                  <a:schemeClr val="bg1"/>
                </a:solidFill>
                <a:latin typeface="Times New Roman" panose="02020603050405020304" pitchFamily="18" charset="0"/>
                <a:cs typeface="Times New Roman" panose="02020603050405020304" pitchFamily="18" charset="0"/>
              </a:defRPr>
            </a:lvl1pPr>
          </a:lstStyle>
          <a:p>
            <a:pPr lvl="0"/>
            <a:r>
              <a:rPr kumimoji="1" lang="en-US" altLang="ko-Kore-KR" dirty="0"/>
              <a:t>Email address</a:t>
            </a:r>
            <a:endParaRPr kumimoji="1" lang="ko-Kore-KR" altLang="en-US" dirty="0"/>
          </a:p>
        </p:txBody>
      </p:sp>
    </p:spTree>
    <p:extLst>
      <p:ext uri="{BB962C8B-B14F-4D97-AF65-F5344CB8AC3E}">
        <p14:creationId xmlns:p14="http://schemas.microsoft.com/office/powerpoint/2010/main" val="266037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B7B2D4-CAE1-924F-9B6D-8BB0DEF35C22}"/>
              </a:ext>
            </a:extLst>
          </p:cNvPr>
          <p:cNvSpPr>
            <a:spLocks noGrp="1"/>
          </p:cNvSpPr>
          <p:nvPr>
            <p:ph type="title" hasCustomPrompt="1"/>
          </p:nvPr>
        </p:nvSpPr>
        <p:spPr>
          <a:xfrm>
            <a:off x="423930" y="450848"/>
            <a:ext cx="8091419" cy="426444"/>
          </a:xfrm>
          <a:prstGeom prst="rect">
            <a:avLst/>
          </a:prstGeom>
        </p:spPr>
        <p:txBody>
          <a:bodyPr/>
          <a:lstStyle>
            <a:lvl1pPr>
              <a:defRPr sz="2000" b="1">
                <a:latin typeface="Askan Light" panose="02000503060000020004" pitchFamily="2" charset="0"/>
              </a:defRPr>
            </a:lvl1pPr>
          </a:lstStyle>
          <a:p>
            <a:r>
              <a:rPr lang="en-US" dirty="0"/>
              <a:t>Outline</a:t>
            </a:r>
          </a:p>
        </p:txBody>
      </p:sp>
    </p:spTree>
    <p:extLst>
      <p:ext uri="{BB962C8B-B14F-4D97-AF65-F5344CB8AC3E}">
        <p14:creationId xmlns:p14="http://schemas.microsoft.com/office/powerpoint/2010/main" val="427392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op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3930" y="450848"/>
            <a:ext cx="8091419" cy="426444"/>
          </a:xfrm>
          <a:prstGeom prst="rect">
            <a:avLst/>
          </a:prstGeom>
        </p:spPr>
        <p:txBody>
          <a:bodyPr/>
          <a:lstStyle>
            <a:lvl1pPr>
              <a:defRPr sz="2000" b="1">
                <a:latin typeface="Askan Light" panose="02000503060000020004" pitchFamily="2" charset="0"/>
              </a:defRPr>
            </a:lvl1pPr>
          </a:lstStyle>
          <a:p>
            <a:r>
              <a:rPr lang="en-US" dirty="0"/>
              <a:t>Topic</a:t>
            </a:r>
          </a:p>
        </p:txBody>
      </p:sp>
      <p:sp>
        <p:nvSpPr>
          <p:cNvPr id="3" name="Content Placeholder 2"/>
          <p:cNvSpPr>
            <a:spLocks noGrp="1"/>
          </p:cNvSpPr>
          <p:nvPr>
            <p:ph idx="1" hasCustomPrompt="1"/>
          </p:nvPr>
        </p:nvSpPr>
        <p:spPr>
          <a:xfrm>
            <a:off x="423930" y="1144149"/>
            <a:ext cx="8091418" cy="4628854"/>
          </a:xfrm>
          <a:prstGeom prst="rect">
            <a:avLst/>
          </a:prstGeom>
        </p:spPr>
        <p:txBody>
          <a:bodyPr/>
          <a:lstStyle>
            <a:lvl1pPr marL="0" indent="0">
              <a:buNone/>
              <a:defRPr sz="2000">
                <a:solidFill>
                  <a:srgbClr val="3B3838"/>
                </a:solidFill>
                <a:latin typeface="Askan Light" panose="02000503060000020004" pitchFamily="2" charset="0"/>
              </a:defRPr>
            </a:lvl1pPr>
            <a:lvl2pPr>
              <a:defRPr sz="1800">
                <a:solidFill>
                  <a:srgbClr val="3B3838"/>
                </a:solidFill>
                <a:latin typeface="Askan Light" panose="02000503060000020004" pitchFamily="2" charset="0"/>
              </a:defRPr>
            </a:lvl2pPr>
            <a:lvl3pPr>
              <a:defRPr sz="1600">
                <a:solidFill>
                  <a:srgbClr val="3B3838"/>
                </a:solidFill>
                <a:latin typeface="Askan Light" panose="02000503060000020004" pitchFamily="2" charset="0"/>
              </a:defRPr>
            </a:lvl3pPr>
            <a:lvl4pPr>
              <a:defRPr sz="1400">
                <a:solidFill>
                  <a:srgbClr val="3B3838"/>
                </a:solidFill>
                <a:latin typeface="Askan Light" panose="02000503060000020004" pitchFamily="2" charset="0"/>
              </a:defRPr>
            </a:lvl4pPr>
            <a:lvl5pPr>
              <a:defRPr sz="1200">
                <a:solidFill>
                  <a:srgbClr val="3B3838"/>
                </a:solidFill>
                <a:latin typeface="Askan Light" panose="02000503060000020004" pitchFamily="2" charset="0"/>
              </a:defRPr>
            </a:lvl5pPr>
          </a:lstStyle>
          <a:p>
            <a:pPr lvl="0"/>
            <a:r>
              <a:rPr lang="en-US" dirty="0"/>
              <a:t>Content</a:t>
            </a:r>
          </a:p>
        </p:txBody>
      </p:sp>
      <p:sp>
        <p:nvSpPr>
          <p:cNvPr id="5" name="Footer Placeholder 4"/>
          <p:cNvSpPr>
            <a:spLocks noGrp="1"/>
          </p:cNvSpPr>
          <p:nvPr>
            <p:ph type="ftr" sz="quarter" idx="11"/>
          </p:nvPr>
        </p:nvSpPr>
        <p:spPr>
          <a:xfrm>
            <a:off x="3028950" y="6369999"/>
            <a:ext cx="3086100" cy="365125"/>
          </a:xfrm>
          <a:prstGeom prst="rect">
            <a:avLst/>
          </a:prstGeom>
        </p:spPr>
        <p:txBody>
          <a:bodyPr/>
          <a:lstStyle>
            <a:lvl1pPr algn="ctr">
              <a:defRPr sz="1200">
                <a:latin typeface="Askan Light" panose="02000503060000020004" pitchFamily="2" charset="0"/>
              </a:defRPr>
            </a:lvl1pPr>
          </a:lstStyle>
          <a:p>
            <a:endParaRPr lang="en-US" dirty="0"/>
          </a:p>
        </p:txBody>
      </p:sp>
      <p:sp>
        <p:nvSpPr>
          <p:cNvPr id="6" name="Slide Number Placeholder 5"/>
          <p:cNvSpPr>
            <a:spLocks noGrp="1"/>
          </p:cNvSpPr>
          <p:nvPr>
            <p:ph type="sldNum" sz="quarter" idx="12"/>
          </p:nvPr>
        </p:nvSpPr>
        <p:spPr>
          <a:xfrm>
            <a:off x="6457950" y="6369999"/>
            <a:ext cx="2057400" cy="365125"/>
          </a:xfrm>
          <a:prstGeom prst="rect">
            <a:avLst/>
          </a:prstGeom>
        </p:spPr>
        <p:txBody>
          <a:bodyPr/>
          <a:lstStyle>
            <a:lvl1pPr algn="r">
              <a:defRPr sz="1200">
                <a:latin typeface="Askan Light" panose="02000503060000020004" pitchFamily="2" charset="0"/>
              </a:defRPr>
            </a:lvl1pPr>
          </a:lstStyle>
          <a:p>
            <a:fld id="{66558364-FBDE-479A-A937-10E991E78FBA}" type="slidenum">
              <a:rPr lang="en-US" smtClean="0"/>
              <a:pPr/>
              <a:t>‹#›</a:t>
            </a:fld>
            <a:endParaRPr lang="en-US" dirty="0"/>
          </a:p>
        </p:txBody>
      </p:sp>
    </p:spTree>
    <p:extLst>
      <p:ext uri="{BB962C8B-B14F-4D97-AF65-F5344CB8AC3E}">
        <p14:creationId xmlns:p14="http://schemas.microsoft.com/office/powerpoint/2010/main" val="119156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FE432BF6-58C6-C949-A231-9683BD133835}"/>
              </a:ext>
            </a:extLst>
          </p:cNvPr>
          <p:cNvSpPr/>
          <p:nvPr userDrawn="1"/>
        </p:nvSpPr>
        <p:spPr>
          <a:xfrm>
            <a:off x="0" y="0"/>
            <a:ext cx="9144000" cy="6858000"/>
          </a:xfrm>
          <a:prstGeom prst="rect">
            <a:avLst/>
          </a:prstGeom>
          <a:solidFill>
            <a:schemeClr val="accent3">
              <a:lumMod val="20000"/>
              <a:lumOff val="80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146C181-E6C3-D041-8094-ADE9E25F9990}"/>
              </a:ext>
            </a:extLst>
          </p:cNvPr>
          <p:cNvSpPr txBox="1"/>
          <p:nvPr userDrawn="1"/>
        </p:nvSpPr>
        <p:spPr>
          <a:xfrm>
            <a:off x="1805776" y="2664927"/>
            <a:ext cx="2892041" cy="1107996"/>
          </a:xfrm>
          <a:prstGeom prst="rect">
            <a:avLst/>
          </a:prstGeom>
          <a:noFill/>
        </p:spPr>
        <p:txBody>
          <a:bodyPr wrap="square" rtlCol="0">
            <a:spAutoFit/>
          </a:bodyPr>
          <a:lstStyle/>
          <a:p>
            <a:r>
              <a:rPr lang="en-US" sz="6600" spc="450" dirty="0">
                <a:solidFill>
                  <a:schemeClr val="tx1">
                    <a:lumMod val="95000"/>
                    <a:lumOff val="5000"/>
                  </a:schemeClr>
                </a:solidFill>
                <a:latin typeface="Times New Roman" panose="02020603050405020304" pitchFamily="18" charset="0"/>
                <a:cs typeface="Times New Roman" panose="02020603050405020304" pitchFamily="18" charset="0"/>
              </a:rPr>
              <a:t>FBA</a:t>
            </a:r>
            <a:endParaRPr lang="en-US" sz="6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175A87-059F-2D44-9866-C7E50F5BB433}"/>
              </a:ext>
            </a:extLst>
          </p:cNvPr>
          <p:cNvSpPr txBox="1"/>
          <p:nvPr userDrawn="1"/>
        </p:nvSpPr>
        <p:spPr>
          <a:xfrm>
            <a:off x="4126612" y="2847261"/>
            <a:ext cx="4490012" cy="743345"/>
          </a:xfrm>
          <a:prstGeom prst="rect">
            <a:avLst/>
          </a:prstGeom>
          <a:noFill/>
        </p:spPr>
        <p:txBody>
          <a:bodyPr wrap="square" rtlCol="0">
            <a:spAutoFit/>
          </a:bodyPr>
          <a:lstStyle/>
          <a:p>
            <a:pPr>
              <a:lnSpc>
                <a:spcPct val="150000"/>
              </a:lnSpc>
            </a:pPr>
            <a:r>
              <a:rPr lang="en-US" sz="1500" spc="226" dirty="0">
                <a:solidFill>
                  <a:schemeClr val="tx1">
                    <a:lumMod val="95000"/>
                    <a:lumOff val="5000"/>
                  </a:schemeClr>
                </a:solidFill>
                <a:latin typeface="Times New Roman" panose="02020603050405020304" pitchFamily="18" charset="0"/>
                <a:cs typeface="Times New Roman" panose="02020603050405020304" pitchFamily="18" charset="0"/>
              </a:rPr>
              <a:t>QUANTITATIVE FINANCE</a:t>
            </a:r>
          </a:p>
          <a:p>
            <a:pPr>
              <a:lnSpc>
                <a:spcPct val="150000"/>
              </a:lnSpc>
            </a:pPr>
            <a:r>
              <a:rPr lang="en-US" sz="1500" spc="226" dirty="0">
                <a:solidFill>
                  <a:schemeClr val="tx1">
                    <a:lumMod val="95000"/>
                    <a:lumOff val="5000"/>
                  </a:schemeClr>
                </a:solidFill>
                <a:latin typeface="Times New Roman" panose="02020603050405020304" pitchFamily="18" charset="0"/>
                <a:cs typeface="Times New Roman" panose="02020603050405020304" pitchFamily="18" charset="0"/>
              </a:rPr>
              <a:t>RESEARCH GROUP</a:t>
            </a:r>
          </a:p>
        </p:txBody>
      </p:sp>
      <p:sp>
        <p:nvSpPr>
          <p:cNvPr id="6" name="TextBox 5">
            <a:extLst>
              <a:ext uri="{FF2B5EF4-FFF2-40B4-BE49-F238E27FC236}">
                <a16:creationId xmlns:a16="http://schemas.microsoft.com/office/drawing/2014/main" id="{F7692897-8743-3047-9C65-D9D2F5E8BD3F}"/>
              </a:ext>
            </a:extLst>
          </p:cNvPr>
          <p:cNvSpPr txBox="1"/>
          <p:nvPr userDrawn="1"/>
        </p:nvSpPr>
        <p:spPr>
          <a:xfrm>
            <a:off x="3750466" y="2695081"/>
            <a:ext cx="278153" cy="923330"/>
          </a:xfrm>
          <a:prstGeom prst="rect">
            <a:avLst/>
          </a:prstGeom>
          <a:noFill/>
        </p:spPr>
        <p:txBody>
          <a:bodyPr wrap="square">
            <a:spAutoFit/>
          </a:bodyPr>
          <a:lstStyle/>
          <a:p>
            <a:r>
              <a:rPr lang="en-US" sz="5400"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5400" dirty="0">
              <a:solidFill>
                <a:schemeClr val="tx1">
                  <a:lumMod val="95000"/>
                  <a:lumOff val="5000"/>
                </a:schemeClr>
              </a:solidFill>
            </a:endParaRPr>
          </a:p>
        </p:txBody>
      </p:sp>
      <p:sp>
        <p:nvSpPr>
          <p:cNvPr id="7" name="TextBox 6">
            <a:extLst>
              <a:ext uri="{FF2B5EF4-FFF2-40B4-BE49-F238E27FC236}">
                <a16:creationId xmlns:a16="http://schemas.microsoft.com/office/drawing/2014/main" id="{D8F416E3-5278-1148-8EEA-A85165EF4B74}"/>
              </a:ext>
            </a:extLst>
          </p:cNvPr>
          <p:cNvSpPr txBox="1"/>
          <p:nvPr userDrawn="1"/>
        </p:nvSpPr>
        <p:spPr>
          <a:xfrm>
            <a:off x="2160835" y="6208696"/>
            <a:ext cx="4822329"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Contact	</a:t>
            </a:r>
            <a:r>
              <a:rPr lang="en-US" sz="1350" dirty="0">
                <a:solidFill>
                  <a:srgbClr val="00B0F0"/>
                </a:solidFill>
                <a:latin typeface="Times New Roman" panose="02020603050405020304" pitchFamily="18" charset="0"/>
                <a:cs typeface="Times New Roman" panose="02020603050405020304" pitchFamily="18" charset="0"/>
              </a:rPr>
              <a:t>fbaquant@gmail.com</a:t>
            </a:r>
            <a:r>
              <a:rPr lang="en-US" sz="1350" dirty="0">
                <a:latin typeface="Times New Roman" panose="02020603050405020304" pitchFamily="18" charset="0"/>
                <a:cs typeface="Times New Roman" panose="02020603050405020304" pitchFamily="18" charset="0"/>
              </a:rPr>
              <a:t>	Website	</a:t>
            </a:r>
            <a:r>
              <a:rPr lang="en-US" sz="1350" dirty="0">
                <a:solidFill>
                  <a:srgbClr val="00B0F0"/>
                </a:solidFill>
                <a:latin typeface="Times New Roman" panose="02020603050405020304" pitchFamily="18" charset="0"/>
                <a:cs typeface="Times New Roman" panose="02020603050405020304" pitchFamily="18" charset="0"/>
              </a:rPr>
              <a:t>fbaquant.com</a:t>
            </a:r>
          </a:p>
        </p:txBody>
      </p:sp>
    </p:spTree>
    <p:extLst>
      <p:ext uri="{BB962C8B-B14F-4D97-AF65-F5344CB8AC3E}">
        <p14:creationId xmlns:p14="http://schemas.microsoft.com/office/powerpoint/2010/main" val="15591369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Rectangle 4">
            <a:extLst>
              <a:ext uri="{FF2B5EF4-FFF2-40B4-BE49-F238E27FC236}">
                <a16:creationId xmlns:a16="http://schemas.microsoft.com/office/drawing/2014/main" id="{37597976-C467-C946-A68E-1210DCD6718A}"/>
              </a:ext>
            </a:extLst>
          </p:cNvPr>
          <p:cNvSpPr/>
          <p:nvPr userDrawn="1"/>
        </p:nvSpPr>
        <p:spPr>
          <a:xfrm>
            <a:off x="0" y="0"/>
            <a:ext cx="9144000" cy="6858000"/>
          </a:xfrm>
          <a:prstGeom prst="rect">
            <a:avLst/>
          </a:prstGeom>
          <a:solidFill>
            <a:schemeClr val="accent3">
              <a:lumMod val="20000"/>
              <a:lumOff val="80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5">
            <a:extLst>
              <a:ext uri="{FF2B5EF4-FFF2-40B4-BE49-F238E27FC236}">
                <a16:creationId xmlns:a16="http://schemas.microsoft.com/office/drawing/2014/main" id="{665A384F-72B7-9048-B3D9-A2515417F8DC}"/>
              </a:ext>
            </a:extLst>
          </p:cNvPr>
          <p:cNvCxnSpPr>
            <a:cxnSpLocks/>
          </p:cNvCxnSpPr>
          <p:nvPr userDrawn="1"/>
        </p:nvCxnSpPr>
        <p:spPr>
          <a:xfrm>
            <a:off x="457200" y="935204"/>
            <a:ext cx="8229600" cy="17296"/>
          </a:xfrm>
          <a:prstGeom prst="line">
            <a:avLst/>
          </a:prstGeom>
        </p:spPr>
        <p:style>
          <a:lnRef idx="3">
            <a:schemeClr val="dk1"/>
          </a:lnRef>
          <a:fillRef idx="0">
            <a:schemeClr val="dk1"/>
          </a:fillRef>
          <a:effectRef idx="2">
            <a:schemeClr val="dk1"/>
          </a:effectRef>
          <a:fontRef idx="minor">
            <a:schemeClr val="tx1"/>
          </a:fontRef>
        </p:style>
      </p:cxnSp>
      <p:grpSp>
        <p:nvGrpSpPr>
          <p:cNvPr id="27" name="Group 15">
            <a:extLst>
              <a:ext uri="{FF2B5EF4-FFF2-40B4-BE49-F238E27FC236}">
                <a16:creationId xmlns:a16="http://schemas.microsoft.com/office/drawing/2014/main" id="{0043A3B8-9B87-0946-9FD2-4F1861BC5384}"/>
              </a:ext>
            </a:extLst>
          </p:cNvPr>
          <p:cNvGrpSpPr/>
          <p:nvPr userDrawn="1"/>
        </p:nvGrpSpPr>
        <p:grpSpPr>
          <a:xfrm>
            <a:off x="457200" y="6008684"/>
            <a:ext cx="2149725" cy="323165"/>
            <a:chOff x="310288" y="6243338"/>
            <a:chExt cx="2866300" cy="430886"/>
          </a:xfrm>
        </p:grpSpPr>
        <p:sp>
          <p:nvSpPr>
            <p:cNvPr id="28" name="TextBox 27">
              <a:extLst>
                <a:ext uri="{FF2B5EF4-FFF2-40B4-BE49-F238E27FC236}">
                  <a16:creationId xmlns:a16="http://schemas.microsoft.com/office/drawing/2014/main" id="{EC6E870F-3EBF-834E-9737-F01710049328}"/>
                </a:ext>
              </a:extLst>
            </p:cNvPr>
            <p:cNvSpPr txBox="1"/>
            <p:nvPr/>
          </p:nvSpPr>
          <p:spPr>
            <a:xfrm>
              <a:off x="310288" y="6243338"/>
              <a:ext cx="994637" cy="430886"/>
            </a:xfrm>
            <a:prstGeom prst="rect">
              <a:avLst/>
            </a:prstGeom>
            <a:noFill/>
          </p:spPr>
          <p:txBody>
            <a:bodyPr wrap="square" rtlCol="0">
              <a:spAutoFit/>
            </a:bodyPr>
            <a:lstStyle/>
            <a:p>
              <a:r>
                <a:rPr lang="en-US" sz="1500" spc="450" dirty="0">
                  <a:latin typeface="Times New Roman" panose="02020603050405020304" pitchFamily="18" charset="0"/>
                  <a:cs typeface="Times New Roman" panose="02020603050405020304" pitchFamily="18" charset="0"/>
                </a:rPr>
                <a:t>FBA</a:t>
              </a:r>
              <a:endParaRPr lang="en-US" sz="15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1B2809EA-CC89-1342-9446-A4AAA87CAA01}"/>
                </a:ext>
              </a:extLst>
            </p:cNvPr>
            <p:cNvSpPr txBox="1"/>
            <p:nvPr/>
          </p:nvSpPr>
          <p:spPr>
            <a:xfrm>
              <a:off x="1180999" y="6257573"/>
              <a:ext cx="1995589" cy="383523"/>
            </a:xfrm>
            <a:prstGeom prst="rect">
              <a:avLst/>
            </a:prstGeom>
            <a:noFill/>
          </p:spPr>
          <p:txBody>
            <a:bodyPr wrap="square" rtlCol="0">
              <a:spAutoFit/>
            </a:bodyPr>
            <a:lstStyle/>
            <a:p>
              <a:pPr>
                <a:lnSpc>
                  <a:spcPct val="150000"/>
                </a:lnSpc>
              </a:pPr>
              <a:r>
                <a:rPr lang="en-US" sz="450" spc="226" dirty="0">
                  <a:latin typeface="Times New Roman" panose="02020603050405020304" pitchFamily="18" charset="0"/>
                  <a:cs typeface="Times New Roman" panose="02020603050405020304" pitchFamily="18" charset="0"/>
                </a:rPr>
                <a:t>QUANTITATIVE FINANCE</a:t>
              </a:r>
            </a:p>
            <a:p>
              <a:pPr>
                <a:lnSpc>
                  <a:spcPct val="150000"/>
                </a:lnSpc>
              </a:pPr>
              <a:r>
                <a:rPr lang="en-US" sz="450" spc="226" dirty="0">
                  <a:latin typeface="Times New Roman" panose="02020603050405020304" pitchFamily="18" charset="0"/>
                  <a:cs typeface="Times New Roman" panose="02020603050405020304" pitchFamily="18" charset="0"/>
                </a:rPr>
                <a:t>RESEARCH GROUP</a:t>
              </a:r>
            </a:p>
          </p:txBody>
        </p:sp>
        <p:sp>
          <p:nvSpPr>
            <p:cNvPr id="30" name="TextBox 29">
              <a:extLst>
                <a:ext uri="{FF2B5EF4-FFF2-40B4-BE49-F238E27FC236}">
                  <a16:creationId xmlns:a16="http://schemas.microsoft.com/office/drawing/2014/main" id="{06FC7554-48B3-914C-9D04-53BC1955A41A}"/>
                </a:ext>
              </a:extLst>
            </p:cNvPr>
            <p:cNvSpPr txBox="1"/>
            <p:nvPr/>
          </p:nvSpPr>
          <p:spPr>
            <a:xfrm>
              <a:off x="1033927" y="6257573"/>
              <a:ext cx="370871" cy="369331"/>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a:t>
              </a:r>
              <a:endParaRPr lang="en-US" sz="1200" dirty="0"/>
            </a:p>
          </p:txBody>
        </p:sp>
      </p:grpSp>
    </p:spTree>
    <p:extLst>
      <p:ext uri="{BB962C8B-B14F-4D97-AF65-F5344CB8AC3E}">
        <p14:creationId xmlns:p14="http://schemas.microsoft.com/office/powerpoint/2010/main" val="4022453037"/>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i.org/10.1016/B978-0-444-53548-1.50007-6"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8B9396A-ACBE-B542-B7F3-7F02280BEF9D}"/>
              </a:ext>
            </a:extLst>
          </p:cNvPr>
          <p:cNvSpPr>
            <a:spLocks noGrp="1"/>
          </p:cNvSpPr>
          <p:nvPr>
            <p:ph type="ctrTitle"/>
          </p:nvPr>
        </p:nvSpPr>
        <p:spPr/>
        <p:txBody>
          <a:bodyPr/>
          <a:lstStyle/>
          <a:p>
            <a:r>
              <a:rPr lang="en-US" altLang="en-US" dirty="0"/>
              <a:t>FAI Week4 Team2</a:t>
            </a:r>
            <a:endParaRPr lang="ko-Kore-KR" altLang="en-US" dirty="0"/>
          </a:p>
        </p:txBody>
      </p:sp>
    </p:spTree>
    <p:extLst>
      <p:ext uri="{BB962C8B-B14F-4D97-AF65-F5344CB8AC3E}">
        <p14:creationId xmlns:p14="http://schemas.microsoft.com/office/powerpoint/2010/main" val="391809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en-US" dirty="0"/>
              <a:t>[Exercise] Reversing a linked list</a:t>
            </a:r>
            <a:endParaRPr kumimoji="1" lang="ko-Kore-KR" altLang="en-US" dirty="0"/>
          </a:p>
        </p:txBody>
      </p:sp>
      <p:pic>
        <p:nvPicPr>
          <p:cNvPr id="4" name="그림 3">
            <a:extLst>
              <a:ext uri="{FF2B5EF4-FFF2-40B4-BE49-F238E27FC236}">
                <a16:creationId xmlns:a16="http://schemas.microsoft.com/office/drawing/2014/main" id="{A7FF203A-285E-3A1B-DD39-79CBE6D6612C}"/>
              </a:ext>
            </a:extLst>
          </p:cNvPr>
          <p:cNvPicPr>
            <a:picLocks noChangeAspect="1"/>
          </p:cNvPicPr>
          <p:nvPr/>
        </p:nvPicPr>
        <p:blipFill>
          <a:blip r:embed="rId2"/>
          <a:stretch>
            <a:fillRect/>
          </a:stretch>
        </p:blipFill>
        <p:spPr>
          <a:xfrm>
            <a:off x="2275008" y="2295716"/>
            <a:ext cx="4593983" cy="2266568"/>
          </a:xfrm>
          <a:prstGeom prst="rect">
            <a:avLst/>
          </a:prstGeom>
        </p:spPr>
      </p:pic>
    </p:spTree>
    <p:extLst>
      <p:ext uri="{BB962C8B-B14F-4D97-AF65-F5344CB8AC3E}">
        <p14:creationId xmlns:p14="http://schemas.microsoft.com/office/powerpoint/2010/main" val="160724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en-US" dirty="0"/>
              <a:t>[Exercise] Reversing a linked list</a:t>
            </a:r>
            <a:endParaRPr kumimoji="1" lang="ko-Kore-KR" altLang="en-US" dirty="0"/>
          </a:p>
        </p:txBody>
      </p:sp>
      <p:pic>
        <p:nvPicPr>
          <p:cNvPr id="7" name="그림 6">
            <a:extLst>
              <a:ext uri="{FF2B5EF4-FFF2-40B4-BE49-F238E27FC236}">
                <a16:creationId xmlns:a16="http://schemas.microsoft.com/office/drawing/2014/main" id="{4DAF4BC3-D24C-0AC6-8756-81721821D6BA}"/>
              </a:ext>
            </a:extLst>
          </p:cNvPr>
          <p:cNvPicPr>
            <a:picLocks noChangeAspect="1"/>
          </p:cNvPicPr>
          <p:nvPr/>
        </p:nvPicPr>
        <p:blipFill rotWithShape="1">
          <a:blip r:embed="rId2"/>
          <a:srcRect l="9044" t="29025" r="14489" b="50347"/>
          <a:stretch/>
        </p:blipFill>
        <p:spPr>
          <a:xfrm>
            <a:off x="1374559" y="2273370"/>
            <a:ext cx="6190160" cy="2311260"/>
          </a:xfrm>
          <a:prstGeom prst="rect">
            <a:avLst/>
          </a:prstGeom>
        </p:spPr>
      </p:pic>
    </p:spTree>
    <p:extLst>
      <p:ext uri="{BB962C8B-B14F-4D97-AF65-F5344CB8AC3E}">
        <p14:creationId xmlns:p14="http://schemas.microsoft.com/office/powerpoint/2010/main" val="366481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en-US" dirty="0"/>
              <a:t>Loop Detection</a:t>
            </a:r>
            <a:endParaRPr kumimoji="1" lang="ko-Kore-KR" altLang="en-US" dirty="0"/>
          </a:p>
        </p:txBody>
      </p:sp>
      <p:pic>
        <p:nvPicPr>
          <p:cNvPr id="5" name="내용 개체 틀 4">
            <a:extLst>
              <a:ext uri="{FF2B5EF4-FFF2-40B4-BE49-F238E27FC236}">
                <a16:creationId xmlns:a16="http://schemas.microsoft.com/office/drawing/2014/main" id="{C756AAA3-72FE-9C0A-4CC2-073D3B3C4A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5796" y="1490397"/>
            <a:ext cx="4137423" cy="3877205"/>
          </a:xfrm>
        </p:spPr>
      </p:pic>
    </p:spTree>
    <p:extLst>
      <p:ext uri="{BB962C8B-B14F-4D97-AF65-F5344CB8AC3E}">
        <p14:creationId xmlns:p14="http://schemas.microsoft.com/office/powerpoint/2010/main" val="340003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en-US" dirty="0"/>
              <a:t>Loop Detection</a:t>
            </a:r>
            <a:endParaRPr kumimoji="1" lang="ko-Kore-KR" altLang="en-US" dirty="0"/>
          </a:p>
        </p:txBody>
      </p:sp>
      <p:pic>
        <p:nvPicPr>
          <p:cNvPr id="7" name="내용 개체 틀 6">
            <a:extLst>
              <a:ext uri="{FF2B5EF4-FFF2-40B4-BE49-F238E27FC236}">
                <a16:creationId xmlns:a16="http://schemas.microsoft.com/office/drawing/2014/main" id="{8A86D59F-6602-1930-8985-2D8658968A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970" y="1809459"/>
            <a:ext cx="3953337" cy="2971819"/>
          </a:xfrm>
        </p:spPr>
      </p:pic>
    </p:spTree>
    <p:extLst>
      <p:ext uri="{BB962C8B-B14F-4D97-AF65-F5344CB8AC3E}">
        <p14:creationId xmlns:p14="http://schemas.microsoft.com/office/powerpoint/2010/main" val="3616590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en-US" dirty="0"/>
              <a:t>Loop Detection</a:t>
            </a:r>
            <a:endParaRPr kumimoji="1" lang="ko-Kore-KR" altLang="en-US" dirty="0"/>
          </a:p>
        </p:txBody>
      </p:sp>
      <p:pic>
        <p:nvPicPr>
          <p:cNvPr id="7" name="내용 개체 틀 6">
            <a:extLst>
              <a:ext uri="{FF2B5EF4-FFF2-40B4-BE49-F238E27FC236}">
                <a16:creationId xmlns:a16="http://schemas.microsoft.com/office/drawing/2014/main" id="{8A86D59F-6602-1930-8985-2D8658968AA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72821" y="1758658"/>
            <a:ext cx="3998358" cy="3149786"/>
          </a:xfrm>
        </p:spPr>
      </p:pic>
    </p:spTree>
    <p:extLst>
      <p:ext uri="{BB962C8B-B14F-4D97-AF65-F5344CB8AC3E}">
        <p14:creationId xmlns:p14="http://schemas.microsoft.com/office/powerpoint/2010/main" val="693928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en-US" dirty="0"/>
              <a:t>Loop Detection</a:t>
            </a:r>
            <a:endParaRPr kumimoji="1" lang="ko-Kore-KR" altLang="en-US" dirty="0"/>
          </a:p>
        </p:txBody>
      </p:sp>
      <p:pic>
        <p:nvPicPr>
          <p:cNvPr id="7" name="내용 개체 틀 6">
            <a:extLst>
              <a:ext uri="{FF2B5EF4-FFF2-40B4-BE49-F238E27FC236}">
                <a16:creationId xmlns:a16="http://schemas.microsoft.com/office/drawing/2014/main" id="{8A86D59F-6602-1930-8985-2D8658968AA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11157" y="1572391"/>
            <a:ext cx="3716963" cy="3541890"/>
          </a:xfrm>
        </p:spPr>
      </p:pic>
    </p:spTree>
    <p:extLst>
      <p:ext uri="{BB962C8B-B14F-4D97-AF65-F5344CB8AC3E}">
        <p14:creationId xmlns:p14="http://schemas.microsoft.com/office/powerpoint/2010/main" val="294016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en-US" dirty="0"/>
              <a:t>Loop Detection</a:t>
            </a:r>
            <a:endParaRPr kumimoji="1" lang="ko-Kore-KR" altLang="en-US" dirty="0"/>
          </a:p>
        </p:txBody>
      </p:sp>
      <p:pic>
        <p:nvPicPr>
          <p:cNvPr id="7" name="내용 개체 틀 6">
            <a:extLst>
              <a:ext uri="{FF2B5EF4-FFF2-40B4-BE49-F238E27FC236}">
                <a16:creationId xmlns:a16="http://schemas.microsoft.com/office/drawing/2014/main" id="{8A86D59F-6602-1930-8985-2D8658968AA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47930" y="2065692"/>
            <a:ext cx="4842337" cy="2600958"/>
          </a:xfrm>
        </p:spPr>
      </p:pic>
    </p:spTree>
    <p:extLst>
      <p:ext uri="{BB962C8B-B14F-4D97-AF65-F5344CB8AC3E}">
        <p14:creationId xmlns:p14="http://schemas.microsoft.com/office/powerpoint/2010/main" val="3441841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ko-Kore-KR" dirty="0"/>
              <a:t>Outliers </a:t>
            </a:r>
            <a:endParaRPr kumimoji="1" lang="ko-Kore-KR" altLang="en-US" dirty="0"/>
          </a:p>
        </p:txBody>
      </p:sp>
      <p:sp>
        <p:nvSpPr>
          <p:cNvPr id="3" name="내용 개체 틀 2">
            <a:extLst>
              <a:ext uri="{FF2B5EF4-FFF2-40B4-BE49-F238E27FC236}">
                <a16:creationId xmlns:a16="http://schemas.microsoft.com/office/drawing/2014/main" id="{51E14004-6E16-8047-BDEE-51D7A52984C8}"/>
              </a:ext>
            </a:extLst>
          </p:cNvPr>
          <p:cNvSpPr>
            <a:spLocks noGrp="1"/>
          </p:cNvSpPr>
          <p:nvPr>
            <p:ph idx="1"/>
          </p:nvPr>
        </p:nvSpPr>
        <p:spPr/>
        <p:txBody>
          <a:bodyPr/>
          <a:lstStyle/>
          <a:p>
            <a:r>
              <a:rPr kumimoji="1" lang="en-US" altLang="ko-Kore-KR" dirty="0"/>
              <a:t>Outliers : extreme value which may not represent real event</a:t>
            </a:r>
          </a:p>
          <a:p>
            <a:endParaRPr kumimoji="1" lang="en-US" altLang="ko-Kore-KR" dirty="0"/>
          </a:p>
          <a:p>
            <a:r>
              <a:rPr kumimoji="1" lang="en-US" altLang="ko-Kore-KR" dirty="0"/>
              <a:t>1. Fat Finger errors</a:t>
            </a:r>
          </a:p>
          <a:p>
            <a:r>
              <a:rPr kumimoji="1" lang="en-US" altLang="ko-Kore-KR" dirty="0"/>
              <a:t>  - Data produced by human errors or computer bugs</a:t>
            </a:r>
          </a:p>
          <a:p>
            <a:r>
              <a:rPr kumimoji="1" lang="en-US" altLang="ko-Kore-KR" dirty="0"/>
              <a:t>  - Na values, duplicates, or too high values; </a:t>
            </a:r>
          </a:p>
          <a:p>
            <a:r>
              <a:rPr kumimoji="1" lang="en-US" altLang="ko-Kore-KR" dirty="0"/>
              <a:t>      due to lax quality control by data vendors or exchanges. </a:t>
            </a:r>
          </a:p>
          <a:p>
            <a:r>
              <a:rPr kumimoji="1" lang="en-US" altLang="ko-Kore-KR" dirty="0"/>
              <a:t>  - Stop trading by regulatory issues(high volatility due to M&amp;A or big events)</a:t>
            </a:r>
          </a:p>
          <a:p>
            <a:r>
              <a:rPr kumimoji="1" lang="en-US" altLang="ko-Kore-KR" dirty="0"/>
              <a:t>    or high order imbalances(massive pending orders) </a:t>
            </a:r>
          </a:p>
          <a:p>
            <a:r>
              <a:rPr kumimoji="1" lang="en-US" altLang="ko-Kore-KR" dirty="0"/>
              <a:t>    -&gt; this could be checked with the trading volume </a:t>
            </a:r>
          </a:p>
        </p:txBody>
      </p:sp>
    </p:spTree>
    <p:extLst>
      <p:ext uri="{BB962C8B-B14F-4D97-AF65-F5344CB8AC3E}">
        <p14:creationId xmlns:p14="http://schemas.microsoft.com/office/powerpoint/2010/main" val="330250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ko-Kore-KR" dirty="0"/>
              <a:t>Outliers </a:t>
            </a:r>
            <a:endParaRPr kumimoji="1" lang="ko-Kore-KR" altLang="en-US" dirty="0"/>
          </a:p>
        </p:txBody>
      </p:sp>
      <p:sp>
        <p:nvSpPr>
          <p:cNvPr id="3" name="내용 개체 틀 2">
            <a:extLst>
              <a:ext uri="{FF2B5EF4-FFF2-40B4-BE49-F238E27FC236}">
                <a16:creationId xmlns:a16="http://schemas.microsoft.com/office/drawing/2014/main" id="{51E14004-6E16-8047-BDEE-51D7A52984C8}"/>
              </a:ext>
            </a:extLst>
          </p:cNvPr>
          <p:cNvSpPr>
            <a:spLocks noGrp="1"/>
          </p:cNvSpPr>
          <p:nvPr>
            <p:ph idx="1"/>
          </p:nvPr>
        </p:nvSpPr>
        <p:spPr/>
        <p:txBody>
          <a:bodyPr/>
          <a:lstStyle/>
          <a:p>
            <a:r>
              <a:rPr kumimoji="1" lang="en-US" altLang="ko-Kore-KR" dirty="0"/>
              <a:t>Outliers : extreme value which may not represent real event</a:t>
            </a:r>
          </a:p>
          <a:p>
            <a:endParaRPr kumimoji="1" lang="en-US" altLang="ko-Kore-KR" dirty="0"/>
          </a:p>
          <a:p>
            <a:r>
              <a:rPr kumimoji="1" lang="en-US" altLang="ko-Kore-KR" dirty="0"/>
              <a:t>2. Unadjusted or Nominal Data</a:t>
            </a:r>
          </a:p>
          <a:p>
            <a:r>
              <a:rPr kumimoji="1" lang="en-US" altLang="ko-Kore-KR" dirty="0"/>
              <a:t>  - Stock splits, M&amp;A, special dividends</a:t>
            </a:r>
          </a:p>
          <a:p>
            <a:r>
              <a:rPr kumimoji="1" lang="en-US" altLang="ko-Kore-KR" dirty="0"/>
              <a:t>  </a:t>
            </a:r>
          </a:p>
        </p:txBody>
      </p:sp>
    </p:spTree>
    <p:extLst>
      <p:ext uri="{BB962C8B-B14F-4D97-AF65-F5344CB8AC3E}">
        <p14:creationId xmlns:p14="http://schemas.microsoft.com/office/powerpoint/2010/main" val="284351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ko-Kore-KR" dirty="0"/>
              <a:t>Outliers </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51E14004-6E16-8047-BDEE-51D7A52984C8}"/>
                  </a:ext>
                </a:extLst>
              </p:cNvPr>
              <p:cNvSpPr>
                <a:spLocks noGrp="1"/>
              </p:cNvSpPr>
              <p:nvPr>
                <p:ph idx="1"/>
              </p:nvPr>
            </p:nvSpPr>
            <p:spPr>
              <a:xfrm>
                <a:off x="423930" y="1144149"/>
                <a:ext cx="8296140" cy="4860412"/>
              </a:xfrm>
            </p:spPr>
            <p:txBody>
              <a:bodyPr/>
              <a:lstStyle/>
              <a:p>
                <a:r>
                  <a:rPr kumimoji="1" lang="en-US" altLang="ko-Kore-KR" dirty="0"/>
                  <a:t>Thinly/Infrequently traded stock</a:t>
                </a:r>
              </a:p>
              <a:p>
                <a:r>
                  <a:rPr kumimoji="1" lang="en-US" altLang="ko-Kore-KR" sz="1400" dirty="0"/>
                  <a:t>  - Volume(Number of Shares Traded during the given time period) </a:t>
                </a:r>
              </a:p>
              <a:p>
                <a:r>
                  <a:rPr kumimoji="1" lang="en-US" altLang="ko-Kore-KR" sz="1400" dirty="0"/>
                  <a:t>   - Turnover(Dollar Volume) </a:t>
                </a:r>
              </a:p>
              <a:p>
                <a:r>
                  <a:rPr kumimoji="1" lang="en-US" altLang="ko-Kore-KR" sz="1400" dirty="0"/>
                  <a:t>	= Volume Traded * Price per Share (Unit of currency) </a:t>
                </a:r>
              </a:p>
              <a:p>
                <a:r>
                  <a:rPr kumimoji="1" lang="en-US" altLang="ko-Kore-KR" sz="1600" b="1" dirty="0"/>
                  <a:t>Trading activity measures </a:t>
                </a:r>
              </a:p>
              <a:p>
                <a:r>
                  <a:rPr kumimoji="1" lang="en-US" altLang="ko-Kore-KR" sz="1600" dirty="0"/>
                  <a:t> The price of stock </a:t>
                </a:r>
                <a14:m>
                  <m:oMath xmlns:m="http://schemas.openxmlformats.org/officeDocument/2006/math">
                    <m:r>
                      <a:rPr kumimoji="1" lang="en-US" altLang="ko-Kore-KR" sz="1600" i="1">
                        <a:latin typeface="Cambria Math" panose="02040503050406030204" pitchFamily="18" charset="0"/>
                      </a:rPr>
                      <m:t>𝑗</m:t>
                    </m:r>
                  </m:oMath>
                </a14:m>
                <a:r>
                  <a:rPr kumimoji="1" lang="en-US" altLang="ko-Kore-KR" sz="1600" dirty="0"/>
                  <a:t> at time </a:t>
                </a:r>
                <a14:m>
                  <m:oMath xmlns:m="http://schemas.openxmlformats.org/officeDocument/2006/math">
                    <m:r>
                      <a:rPr kumimoji="1" lang="en-US" altLang="ko-Kore-KR" sz="1600" i="1" smtClean="0">
                        <a:latin typeface="Cambria Math" panose="02040503050406030204" pitchFamily="18" charset="0"/>
                      </a:rPr>
                      <m:t>𝑡</m:t>
                    </m:r>
                  </m:oMath>
                </a14:m>
                <a:r>
                  <a:rPr kumimoji="1" lang="en-US" altLang="ko-Kore-KR" sz="1600" dirty="0"/>
                  <a:t> : </a:t>
                </a:r>
                <a14:m>
                  <m:oMath xmlns:m="http://schemas.openxmlformats.org/officeDocument/2006/math">
                    <m:sSub>
                      <m:sSubPr>
                        <m:ctrlPr>
                          <a:rPr kumimoji="1" lang="en-US" altLang="ko-Kore-KR" sz="1600" i="1">
                            <a:latin typeface="Cambria Math" panose="02040503050406030204" pitchFamily="18" charset="0"/>
                          </a:rPr>
                        </m:ctrlPr>
                      </m:sSubPr>
                      <m:e>
                        <m:r>
                          <a:rPr kumimoji="1" lang="en-US" altLang="ko-Kore-KR" sz="1600" b="0" i="1" smtClean="0">
                            <a:latin typeface="Cambria Math" panose="02040503050406030204" pitchFamily="18" charset="0"/>
                          </a:rPr>
                          <m:t>𝑃</m:t>
                        </m:r>
                      </m:e>
                      <m:sub>
                        <m:r>
                          <a:rPr kumimoji="1" lang="en-US" altLang="ko-Kore-KR" sz="1600" i="1">
                            <a:latin typeface="Cambria Math" panose="02040503050406030204" pitchFamily="18" charset="0"/>
                          </a:rPr>
                          <m:t>𝑗𝑡</m:t>
                        </m:r>
                      </m:sub>
                    </m:sSub>
                  </m:oMath>
                </a14:m>
                <a:endParaRPr kumimoji="1" lang="en-US" altLang="ko-Kore-KR" sz="1600" dirty="0"/>
              </a:p>
              <a:p>
                <a:r>
                  <a:rPr kumimoji="1" lang="en-US" altLang="ko-Kore-KR" sz="1600" dirty="0"/>
                  <a:t>  - Number of shares outstanding(not floating shares) : </a:t>
                </a:r>
                <a14:m>
                  <m:oMath xmlns:m="http://schemas.openxmlformats.org/officeDocument/2006/math">
                    <m:sSub>
                      <m:sSubPr>
                        <m:ctrlPr>
                          <a:rPr kumimoji="1" lang="en-US" altLang="ko-Kore-KR" sz="1600" i="1">
                            <a:latin typeface="Cambria Math" panose="02040503050406030204" pitchFamily="18" charset="0"/>
                          </a:rPr>
                        </m:ctrlPr>
                      </m:sSubPr>
                      <m:e>
                        <m:r>
                          <a:rPr kumimoji="1" lang="en-US" altLang="ko-Kore-KR" sz="1600" b="0" i="1" smtClean="0">
                            <a:latin typeface="Cambria Math" panose="02040503050406030204" pitchFamily="18" charset="0"/>
                          </a:rPr>
                          <m:t>𝑁</m:t>
                        </m:r>
                      </m:e>
                      <m:sub>
                        <m:r>
                          <a:rPr kumimoji="1" lang="en-US" altLang="ko-Kore-KR" sz="1600" i="1">
                            <a:latin typeface="Cambria Math" panose="02040503050406030204" pitchFamily="18" charset="0"/>
                          </a:rPr>
                          <m:t>𝑗𝑡</m:t>
                        </m:r>
                      </m:sub>
                    </m:sSub>
                  </m:oMath>
                </a14:m>
                <a:r>
                  <a:rPr kumimoji="1" lang="en-US" altLang="ko-Kore-KR" sz="1600" dirty="0"/>
                  <a:t> </a:t>
                </a:r>
              </a:p>
              <a:p>
                <a:r>
                  <a:rPr kumimoji="1" lang="en-US" altLang="ko-Kore-KR" sz="1600" dirty="0"/>
                  <a:t>  - Share volume : </a:t>
                </a:r>
                <a14:m>
                  <m:oMath xmlns:m="http://schemas.openxmlformats.org/officeDocument/2006/math">
                    <m:sSub>
                      <m:sSubPr>
                        <m:ctrlPr>
                          <a:rPr kumimoji="1" lang="en-US" altLang="ko-Kore-KR" sz="1600" b="0" i="1" smtClean="0">
                            <a:latin typeface="Cambria Math" panose="02040503050406030204" pitchFamily="18" charset="0"/>
                          </a:rPr>
                        </m:ctrlPr>
                      </m:sSubPr>
                      <m:e>
                        <m:r>
                          <a:rPr kumimoji="1" lang="en-US" altLang="ko-Kore-KR" sz="1600" b="0" i="1" smtClean="0">
                            <a:latin typeface="Cambria Math" panose="02040503050406030204" pitchFamily="18" charset="0"/>
                          </a:rPr>
                          <m:t>𝑉</m:t>
                        </m:r>
                      </m:e>
                      <m:sub>
                        <m:r>
                          <a:rPr kumimoji="1" lang="en-US" altLang="ko-Kore-KR" sz="1600" b="0" i="1" smtClean="0">
                            <a:latin typeface="Cambria Math" panose="02040503050406030204" pitchFamily="18" charset="0"/>
                          </a:rPr>
                          <m:t>𝑗𝑡</m:t>
                        </m:r>
                      </m:sub>
                    </m:sSub>
                  </m:oMath>
                </a14:m>
                <a:endParaRPr kumimoji="1" lang="en-US" altLang="ko-Kore-KR" sz="1600" b="0" dirty="0"/>
              </a:p>
              <a:p>
                <a:r>
                  <a:rPr kumimoji="1" lang="en-US" altLang="ko-Kore-KR" sz="1600" dirty="0"/>
                  <a:t>  - Dollar volume : </a:t>
                </a:r>
                <a14:m>
                  <m:oMath xmlns:m="http://schemas.openxmlformats.org/officeDocument/2006/math">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𝑃</m:t>
                        </m:r>
                      </m:e>
                      <m:sub>
                        <m:r>
                          <a:rPr kumimoji="1" lang="en-US" altLang="ko-Kore-KR" sz="1600" i="1">
                            <a:latin typeface="Cambria Math" panose="02040503050406030204" pitchFamily="18" charset="0"/>
                          </a:rPr>
                          <m:t>𝑗𝑡</m:t>
                        </m:r>
                      </m:sub>
                    </m:sSub>
                    <m:sSub>
                      <m:sSubPr>
                        <m:ctrlPr>
                          <a:rPr kumimoji="1" lang="en-US" altLang="ko-Kore-KR" sz="1600" i="1">
                            <a:latin typeface="Cambria Math" panose="02040503050406030204" pitchFamily="18" charset="0"/>
                          </a:rPr>
                        </m:ctrlPr>
                      </m:sSubPr>
                      <m:e>
                        <m:r>
                          <a:rPr kumimoji="1" lang="en-US" altLang="ko-Kore-KR" sz="1600" b="0" i="1" smtClean="0">
                            <a:latin typeface="Cambria Math" panose="02040503050406030204" pitchFamily="18" charset="0"/>
                          </a:rPr>
                          <m:t>𝑉</m:t>
                        </m:r>
                      </m:e>
                      <m:sub>
                        <m:r>
                          <a:rPr kumimoji="1" lang="en-US" altLang="ko-Kore-KR" sz="1600" i="1">
                            <a:latin typeface="Cambria Math" panose="02040503050406030204" pitchFamily="18" charset="0"/>
                          </a:rPr>
                          <m:t>𝑗𝑡</m:t>
                        </m:r>
                      </m:sub>
                    </m:sSub>
                  </m:oMath>
                </a14:m>
                <a:endParaRPr kumimoji="1" lang="en-US" altLang="ko-Kore-KR" sz="1600" dirty="0"/>
              </a:p>
              <a:p>
                <a:r>
                  <a:rPr kumimoji="1" lang="en-US" altLang="ko-Kore-KR" sz="1600" dirty="0"/>
                  <a:t>  - Relative dollar volume (ratio) : </a:t>
                </a:r>
                <a14:m>
                  <m:oMath xmlns:m="http://schemas.openxmlformats.org/officeDocument/2006/math">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𝑃</m:t>
                        </m:r>
                      </m:e>
                      <m:sub>
                        <m:r>
                          <a:rPr kumimoji="1" lang="en-US" altLang="ko-Kore-KR" sz="1600" i="1">
                            <a:latin typeface="Cambria Math" panose="02040503050406030204" pitchFamily="18" charset="0"/>
                          </a:rPr>
                          <m:t>𝑗𝑡</m:t>
                        </m:r>
                      </m:sub>
                    </m:sSub>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𝑉</m:t>
                        </m:r>
                      </m:e>
                      <m:sub>
                        <m:r>
                          <a:rPr kumimoji="1" lang="en-US" altLang="ko-Kore-KR" sz="1600" i="1">
                            <a:latin typeface="Cambria Math" panose="02040503050406030204" pitchFamily="18" charset="0"/>
                          </a:rPr>
                          <m:t>𝑗𝑡</m:t>
                        </m:r>
                      </m:sub>
                    </m:sSub>
                    <m:r>
                      <a:rPr kumimoji="1" lang="en-US" altLang="ko-Kore-KR" sz="1600" b="0" i="1" smtClean="0">
                        <a:latin typeface="Cambria Math" panose="02040503050406030204" pitchFamily="18" charset="0"/>
                      </a:rPr>
                      <m:t>/</m:t>
                    </m:r>
                    <m:nary>
                      <m:naryPr>
                        <m:chr m:val="∑"/>
                        <m:limLoc m:val="subSup"/>
                        <m:supHide m:val="on"/>
                        <m:ctrlPr>
                          <a:rPr kumimoji="1" lang="en-US" altLang="ko-Kore-KR" sz="1600" b="0" i="1" smtClean="0">
                            <a:latin typeface="Cambria Math" panose="02040503050406030204" pitchFamily="18" charset="0"/>
                          </a:rPr>
                        </m:ctrlPr>
                      </m:naryPr>
                      <m:sub>
                        <m:r>
                          <m:rPr>
                            <m:brk m:alnAt="9"/>
                          </m:rPr>
                          <a:rPr kumimoji="1" lang="en-US" altLang="ko-Kore-KR" sz="1600" b="0" i="1" smtClean="0">
                            <a:latin typeface="Cambria Math" panose="02040503050406030204" pitchFamily="18" charset="0"/>
                          </a:rPr>
                          <m:t>𝑗</m:t>
                        </m:r>
                      </m:sub>
                      <m:sup/>
                      <m:e>
                        <m:sSub>
                          <m:sSubPr>
                            <m:ctrlPr>
                              <a:rPr kumimoji="1" lang="en-US" altLang="ko-Kore-KR" sz="1600" b="0" i="1" smtClean="0">
                                <a:latin typeface="Cambria Math" panose="02040503050406030204" pitchFamily="18" charset="0"/>
                              </a:rPr>
                            </m:ctrlPr>
                          </m:sSubPr>
                          <m:e>
                            <m:r>
                              <a:rPr kumimoji="1" lang="en-US" altLang="ko-Kore-KR" sz="1600" b="0" i="1" smtClean="0">
                                <a:latin typeface="Cambria Math" panose="02040503050406030204" pitchFamily="18" charset="0"/>
                              </a:rPr>
                              <m:t>𝑃</m:t>
                            </m:r>
                          </m:e>
                          <m:sub>
                            <m:r>
                              <a:rPr kumimoji="1" lang="en-US" altLang="ko-Kore-KR" sz="1600" b="0" i="1" smtClean="0">
                                <a:latin typeface="Cambria Math" panose="02040503050406030204" pitchFamily="18" charset="0"/>
                              </a:rPr>
                              <m:t>𝑗𝑡</m:t>
                            </m:r>
                          </m:sub>
                        </m:sSub>
                        <m:sSub>
                          <m:sSubPr>
                            <m:ctrlPr>
                              <a:rPr kumimoji="1" lang="en-US" altLang="ko-Kore-KR" sz="1600" b="0" i="1" smtClean="0">
                                <a:latin typeface="Cambria Math" panose="02040503050406030204" pitchFamily="18" charset="0"/>
                              </a:rPr>
                            </m:ctrlPr>
                          </m:sSubPr>
                          <m:e>
                            <m:r>
                              <a:rPr kumimoji="1" lang="en-US" altLang="ko-Kore-KR" sz="1600" b="0" i="1" smtClean="0">
                                <a:latin typeface="Cambria Math" panose="02040503050406030204" pitchFamily="18" charset="0"/>
                              </a:rPr>
                              <m:t>𝑉</m:t>
                            </m:r>
                          </m:e>
                          <m:sub>
                            <m:r>
                              <a:rPr kumimoji="1" lang="en-US" altLang="ko-Kore-KR" sz="1600" b="0" i="1" smtClean="0">
                                <a:latin typeface="Cambria Math" panose="02040503050406030204" pitchFamily="18" charset="0"/>
                              </a:rPr>
                              <m:t>𝑗𝑡</m:t>
                            </m:r>
                          </m:sub>
                        </m:sSub>
                      </m:e>
                    </m:nary>
                  </m:oMath>
                </a14:m>
                <a:endParaRPr kumimoji="1" lang="en-US" altLang="ko-Kore-KR" sz="1600" dirty="0"/>
              </a:p>
              <a:p>
                <a:r>
                  <a:rPr kumimoji="1" lang="en-US" altLang="ko-Kore-KR" sz="1600" dirty="0"/>
                  <a:t>  - Share turnover:  </a:t>
                </a:r>
                <a14:m>
                  <m:oMath xmlns:m="http://schemas.openxmlformats.org/officeDocument/2006/math">
                    <m:sSub>
                      <m:sSubPr>
                        <m:ctrlPr>
                          <a:rPr kumimoji="1" lang="en-US" altLang="ko-Kore-KR" sz="1600" i="1" smtClean="0">
                            <a:latin typeface="Cambria Math" panose="02040503050406030204" pitchFamily="18" charset="0"/>
                          </a:rPr>
                        </m:ctrlPr>
                      </m:sSubPr>
                      <m:e>
                        <m:r>
                          <a:rPr kumimoji="1" lang="en-US" altLang="ko-Kore-KR" sz="1600" i="1" smtClean="0">
                            <a:latin typeface="Cambria Math" panose="02040503050406030204" pitchFamily="18" charset="0"/>
                            <a:ea typeface="Cambria Math" panose="02040503050406030204" pitchFamily="18" charset="0"/>
                          </a:rPr>
                          <m:t>𝜏</m:t>
                        </m:r>
                      </m:e>
                      <m:sub>
                        <m:r>
                          <a:rPr kumimoji="1" lang="en-US" altLang="ko-Kore-KR" sz="1600" b="0" i="1" smtClean="0">
                            <a:latin typeface="Cambria Math" panose="02040503050406030204" pitchFamily="18" charset="0"/>
                          </a:rPr>
                          <m:t>𝑗𝑡</m:t>
                        </m:r>
                      </m:sub>
                    </m:sSub>
                    <m:r>
                      <a:rPr kumimoji="1" lang="en-US" altLang="ko-Kore-KR" sz="1600" i="1" smtClean="0">
                        <a:latin typeface="Cambria Math" panose="02040503050406030204" pitchFamily="18" charset="0"/>
                        <a:ea typeface="Cambria Math" panose="02040503050406030204" pitchFamily="18" charset="0"/>
                      </a:rPr>
                      <m:t>≡</m:t>
                    </m:r>
                    <m:sSub>
                      <m:sSubPr>
                        <m:ctrlPr>
                          <a:rPr kumimoji="1" lang="en-US" altLang="ko-Kore-KR" sz="1600" i="1" smtClean="0">
                            <a:latin typeface="Cambria Math" panose="02040503050406030204" pitchFamily="18" charset="0"/>
                            <a:ea typeface="Cambria Math" panose="02040503050406030204" pitchFamily="18" charset="0"/>
                          </a:rPr>
                        </m:ctrlPr>
                      </m:sSubPr>
                      <m:e>
                        <m:r>
                          <a:rPr kumimoji="1" lang="en-US" altLang="ko-Kore-KR" sz="1600" b="0" i="1" smtClean="0">
                            <a:latin typeface="Cambria Math" panose="02040503050406030204" pitchFamily="18" charset="0"/>
                            <a:ea typeface="Cambria Math" panose="02040503050406030204" pitchFamily="18" charset="0"/>
                          </a:rPr>
                          <m:t>𝑉</m:t>
                        </m:r>
                      </m:e>
                      <m:sub>
                        <m:r>
                          <a:rPr kumimoji="1" lang="en-US" altLang="ko-Kore-KR" sz="1600" b="0" i="1" smtClean="0">
                            <a:latin typeface="Cambria Math" panose="02040503050406030204" pitchFamily="18" charset="0"/>
                            <a:ea typeface="Cambria Math" panose="02040503050406030204" pitchFamily="18" charset="0"/>
                          </a:rPr>
                          <m:t>𝑗𝑡</m:t>
                        </m:r>
                      </m:sub>
                    </m:sSub>
                    <m:r>
                      <a:rPr kumimoji="1" lang="en-US" altLang="ko-Kore-KR" sz="1600" b="0" i="1" smtClean="0">
                        <a:latin typeface="Cambria Math" panose="02040503050406030204" pitchFamily="18" charset="0"/>
                        <a:ea typeface="Cambria Math" panose="02040503050406030204" pitchFamily="18" charset="0"/>
                      </a:rPr>
                      <m:t>/</m:t>
                    </m:r>
                    <m:sSub>
                      <m:sSubPr>
                        <m:ctrlPr>
                          <a:rPr kumimoji="1" lang="en-US" altLang="ko-Kore-KR" sz="1600" b="0" i="1" smtClean="0">
                            <a:latin typeface="Cambria Math" panose="02040503050406030204" pitchFamily="18" charset="0"/>
                            <a:ea typeface="Cambria Math" panose="02040503050406030204" pitchFamily="18" charset="0"/>
                          </a:rPr>
                        </m:ctrlPr>
                      </m:sSubPr>
                      <m:e>
                        <m:r>
                          <a:rPr kumimoji="1" lang="en-US" altLang="ko-Kore-KR" sz="1600" b="0" i="1" smtClean="0">
                            <a:latin typeface="Cambria Math" panose="02040503050406030204" pitchFamily="18" charset="0"/>
                            <a:ea typeface="Cambria Math" panose="02040503050406030204" pitchFamily="18" charset="0"/>
                          </a:rPr>
                          <m:t>𝑁</m:t>
                        </m:r>
                      </m:e>
                      <m:sub>
                        <m:r>
                          <a:rPr kumimoji="1" lang="en-US" altLang="ko-Kore-KR" sz="1600" b="0" i="1" smtClean="0">
                            <a:latin typeface="Cambria Math" panose="02040503050406030204" pitchFamily="18" charset="0"/>
                            <a:ea typeface="Cambria Math" panose="02040503050406030204" pitchFamily="18" charset="0"/>
                          </a:rPr>
                          <m:t>𝑗𝑡</m:t>
                        </m:r>
                      </m:sub>
                    </m:sSub>
                  </m:oMath>
                </a14:m>
                <a:endParaRPr kumimoji="1" lang="en-US" altLang="ko-Kore-KR" sz="1600" dirty="0"/>
              </a:p>
              <a:p>
                <a:r>
                  <a:rPr kumimoji="1" lang="en-US" altLang="ko-Kore-KR" sz="1600" dirty="0"/>
                  <a:t>  - Dollar turnover: </a:t>
                </a:r>
                <a14:m>
                  <m:oMath xmlns:m="http://schemas.openxmlformats.org/officeDocument/2006/math">
                    <m:sSub>
                      <m:sSubPr>
                        <m:ctrlPr>
                          <a:rPr kumimoji="1" lang="en-US" altLang="ko-Kore-KR" sz="1600" i="1">
                            <a:latin typeface="Cambria Math" panose="02040503050406030204" pitchFamily="18" charset="0"/>
                          </a:rPr>
                        </m:ctrlPr>
                      </m:sSubPr>
                      <m:e>
                        <m:r>
                          <a:rPr kumimoji="1" lang="en-US" altLang="ko-Kore-KR" sz="1600" b="0" i="1" smtClean="0">
                            <a:latin typeface="Cambria Math" panose="02040503050406030204" pitchFamily="18" charset="0"/>
                          </a:rPr>
                          <m:t>𝑣</m:t>
                        </m:r>
                      </m:e>
                      <m:sub>
                        <m:r>
                          <a:rPr kumimoji="1" lang="en-US" altLang="ko-Kore-KR" sz="1600" i="1">
                            <a:latin typeface="Cambria Math" panose="02040503050406030204" pitchFamily="18" charset="0"/>
                          </a:rPr>
                          <m:t>𝑗𝑡</m:t>
                        </m:r>
                      </m:sub>
                    </m:sSub>
                    <m:r>
                      <a:rPr kumimoji="1" lang="en-US" altLang="ko-Kore-KR" sz="1600" i="1">
                        <a:latin typeface="Cambria Math" panose="02040503050406030204" pitchFamily="18" charset="0"/>
                        <a:ea typeface="Cambria Math" panose="02040503050406030204" pitchFamily="18" charset="0"/>
                      </a:rPr>
                      <m:t>≡</m:t>
                    </m:r>
                    <m:f>
                      <m:fPr>
                        <m:ctrlPr>
                          <a:rPr kumimoji="1" lang="en-US" altLang="ko-Kore-KR" sz="1600" i="1">
                            <a:latin typeface="Cambria Math" panose="02040503050406030204" pitchFamily="18" charset="0"/>
                            <a:ea typeface="Cambria Math" panose="02040503050406030204" pitchFamily="18" charset="0"/>
                          </a:rPr>
                        </m:ctrlPr>
                      </m:fPr>
                      <m:num>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𝑃</m:t>
                            </m:r>
                          </m:e>
                          <m:sub>
                            <m:r>
                              <a:rPr kumimoji="1" lang="en-US" altLang="ko-Kore-KR" sz="1600" i="1">
                                <a:latin typeface="Cambria Math" panose="02040503050406030204" pitchFamily="18" charset="0"/>
                              </a:rPr>
                              <m:t>𝑗𝑡</m:t>
                            </m:r>
                          </m:sub>
                        </m:sSub>
                        <m:sSub>
                          <m:sSubPr>
                            <m:ctrlPr>
                              <a:rPr kumimoji="1" lang="en-US" altLang="ko-Kore-KR" sz="1600" i="1">
                                <a:latin typeface="Cambria Math" panose="02040503050406030204" pitchFamily="18" charset="0"/>
                                <a:ea typeface="Cambria Math" panose="02040503050406030204" pitchFamily="18" charset="0"/>
                              </a:rPr>
                            </m:ctrlPr>
                          </m:sSubPr>
                          <m:e>
                            <m:r>
                              <a:rPr kumimoji="1" lang="en-US" altLang="ko-Kore-KR" sz="1600" i="1">
                                <a:latin typeface="Cambria Math" panose="02040503050406030204" pitchFamily="18" charset="0"/>
                                <a:ea typeface="Cambria Math" panose="02040503050406030204" pitchFamily="18" charset="0"/>
                              </a:rPr>
                              <m:t>𝑉</m:t>
                            </m:r>
                          </m:e>
                          <m:sub>
                            <m:r>
                              <a:rPr kumimoji="1" lang="en-US" altLang="ko-Kore-KR" sz="1600" i="1">
                                <a:latin typeface="Cambria Math" panose="02040503050406030204" pitchFamily="18" charset="0"/>
                                <a:ea typeface="Cambria Math" panose="02040503050406030204" pitchFamily="18" charset="0"/>
                              </a:rPr>
                              <m:t>𝑗𝑡</m:t>
                            </m:r>
                          </m:sub>
                        </m:sSub>
                      </m:num>
                      <m:den>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𝑃</m:t>
                            </m:r>
                          </m:e>
                          <m:sub>
                            <m:r>
                              <a:rPr kumimoji="1" lang="en-US" altLang="ko-Kore-KR" sz="1600" i="1">
                                <a:latin typeface="Cambria Math" panose="02040503050406030204" pitchFamily="18" charset="0"/>
                              </a:rPr>
                              <m:t>𝑗𝑡</m:t>
                            </m:r>
                          </m:sub>
                        </m:sSub>
                        <m:sSub>
                          <m:sSubPr>
                            <m:ctrlPr>
                              <a:rPr kumimoji="1" lang="en-US" altLang="ko-Kore-KR" sz="1600" i="1">
                                <a:latin typeface="Cambria Math" panose="02040503050406030204" pitchFamily="18" charset="0"/>
                                <a:ea typeface="Cambria Math" panose="02040503050406030204" pitchFamily="18" charset="0"/>
                              </a:rPr>
                            </m:ctrlPr>
                          </m:sSubPr>
                          <m:e>
                            <m:r>
                              <a:rPr kumimoji="1" lang="en-US" altLang="ko-Kore-KR" sz="1600" i="1">
                                <a:latin typeface="Cambria Math" panose="02040503050406030204" pitchFamily="18" charset="0"/>
                                <a:ea typeface="Cambria Math" panose="02040503050406030204" pitchFamily="18" charset="0"/>
                              </a:rPr>
                              <m:t>𝑁</m:t>
                            </m:r>
                          </m:e>
                          <m:sub>
                            <m:r>
                              <a:rPr kumimoji="1" lang="en-US" altLang="ko-Kore-KR" sz="1600" i="1">
                                <a:latin typeface="Cambria Math" panose="02040503050406030204" pitchFamily="18" charset="0"/>
                                <a:ea typeface="Cambria Math" panose="02040503050406030204" pitchFamily="18" charset="0"/>
                              </a:rPr>
                              <m:t>𝑗𝑡</m:t>
                            </m:r>
                          </m:sub>
                        </m:sSub>
                      </m:den>
                    </m:f>
                    <m:r>
                      <a:rPr kumimoji="1" lang="en-US" altLang="ko-Kore-KR" sz="1600" b="0" i="1" smtClean="0">
                        <a:latin typeface="Cambria Math" panose="02040503050406030204" pitchFamily="18" charset="0"/>
                        <a:ea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ea typeface="Cambria Math" panose="02040503050406030204" pitchFamily="18" charset="0"/>
                          </a:rPr>
                          <m:t>𝜏</m:t>
                        </m:r>
                      </m:e>
                      <m:sub>
                        <m:r>
                          <a:rPr kumimoji="1" lang="en-US" altLang="ko-Kore-KR" sz="1600" i="1">
                            <a:latin typeface="Cambria Math" panose="02040503050406030204" pitchFamily="18" charset="0"/>
                          </a:rPr>
                          <m:t>𝑗𝑡</m:t>
                        </m:r>
                      </m:sub>
                    </m:sSub>
                  </m:oMath>
                </a14:m>
                <a:endParaRPr kumimoji="1" lang="en-US" altLang="ko-Kore-KR" sz="1200" dirty="0"/>
              </a:p>
              <a:p>
                <a:r>
                  <a:rPr lang="en" altLang="ko-Kore-KR" sz="1200" dirty="0"/>
                  <a:t>Lo, A. W., &amp; Wang, J. (2010). CHAPTER 17—Stock Market Trading Volume. In Y. AÏT-SAHALIA &amp; L. P. HANSEN (Eds.), </a:t>
                </a:r>
                <a:r>
                  <a:rPr lang="en" altLang="ko-Kore-KR" sz="1200" i="1" dirty="0"/>
                  <a:t>Handbook of Financial Econometrics: Applications</a:t>
                </a:r>
                <a:r>
                  <a:rPr lang="en" altLang="ko-Kore-KR" sz="1200" dirty="0"/>
                  <a:t> (Vol. 2, pp. 241–342). Elsevier. </a:t>
                </a:r>
                <a:r>
                  <a:rPr lang="en" altLang="ko-Kore-KR" sz="1200" dirty="0">
                    <a:hlinkClick r:id="rId2"/>
                  </a:rPr>
                  <a:t>https://doi.org/10.1016/B978-0-444-53548-1.50007-6</a:t>
                </a:r>
                <a:endParaRPr lang="en" altLang="ko-Kore-KR" sz="1200" dirty="0"/>
              </a:p>
              <a:p>
                <a:endParaRPr kumimoji="1" lang="en-US" altLang="ko-Kore-KR" sz="1200" dirty="0"/>
              </a:p>
            </p:txBody>
          </p:sp>
        </mc:Choice>
        <mc:Fallback xmlns="">
          <p:sp>
            <p:nvSpPr>
              <p:cNvPr id="3" name="내용 개체 틀 2">
                <a:extLst>
                  <a:ext uri="{FF2B5EF4-FFF2-40B4-BE49-F238E27FC236}">
                    <a16:creationId xmlns:a16="http://schemas.microsoft.com/office/drawing/2014/main" id="{51E14004-6E16-8047-BDEE-51D7A52984C8}"/>
                  </a:ext>
                </a:extLst>
              </p:cNvPr>
              <p:cNvSpPr>
                <a:spLocks noGrp="1" noRot="1" noChangeAspect="1" noMove="1" noResize="1" noEditPoints="1" noAdjustHandles="1" noChangeArrowheads="1" noChangeShapeType="1" noTextEdit="1"/>
              </p:cNvSpPr>
              <p:nvPr>
                <p:ph idx="1"/>
              </p:nvPr>
            </p:nvSpPr>
            <p:spPr>
              <a:xfrm>
                <a:off x="423930" y="1144149"/>
                <a:ext cx="8296140" cy="4860412"/>
              </a:xfrm>
              <a:blipFill>
                <a:blip r:embed="rId3"/>
                <a:stretch>
                  <a:fillRect l="-765" t="-1567"/>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411905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ko-Kore-KR" dirty="0"/>
              <a:t>Spotting Outliers in Raw Data</a:t>
            </a:r>
            <a:endParaRPr kumimoji="1" lang="ko-Kore-KR" altLang="en-US" dirty="0"/>
          </a:p>
        </p:txBody>
      </p:sp>
      <p:sp>
        <p:nvSpPr>
          <p:cNvPr id="3" name="내용 개체 틀 2">
            <a:extLst>
              <a:ext uri="{FF2B5EF4-FFF2-40B4-BE49-F238E27FC236}">
                <a16:creationId xmlns:a16="http://schemas.microsoft.com/office/drawing/2014/main" id="{51E14004-6E16-8047-BDEE-51D7A52984C8}"/>
              </a:ext>
            </a:extLst>
          </p:cNvPr>
          <p:cNvSpPr>
            <a:spLocks noGrp="1"/>
          </p:cNvSpPr>
          <p:nvPr>
            <p:ph idx="1"/>
          </p:nvPr>
        </p:nvSpPr>
        <p:spPr>
          <a:xfrm>
            <a:off x="423930" y="1144149"/>
            <a:ext cx="8296140" cy="4860412"/>
          </a:xfrm>
        </p:spPr>
        <p:txBody>
          <a:bodyPr/>
          <a:lstStyle/>
          <a:p>
            <a:r>
              <a:rPr kumimoji="1" lang="en-US" altLang="ko-Kore-KR" sz="1400" dirty="0"/>
              <a:t> Large changes in stock price, missing dates, missing volumes</a:t>
            </a:r>
          </a:p>
          <a:p>
            <a:endParaRPr kumimoji="1" lang="en-US" altLang="ko-Kore-KR" sz="1400" dirty="0"/>
          </a:p>
          <a:p>
            <a:r>
              <a:rPr kumimoji="1" lang="en-US" altLang="ko-Kore-KR" sz="1400" dirty="0"/>
              <a:t>How to find them </a:t>
            </a:r>
          </a:p>
          <a:p>
            <a:r>
              <a:rPr kumimoji="1" lang="en-US" altLang="ko-Kore-KR" sz="1400" dirty="0"/>
              <a:t>1. Look all rows and columns </a:t>
            </a:r>
          </a:p>
          <a:p>
            <a:r>
              <a:rPr kumimoji="1" lang="en-US" altLang="ko-Kore-KR" sz="1400" dirty="0"/>
              <a:t>2. Rule-based searching and filtering</a:t>
            </a:r>
          </a:p>
          <a:p>
            <a:endParaRPr kumimoji="1" lang="en-US" altLang="ko-Kore-KR" sz="1200" dirty="0"/>
          </a:p>
        </p:txBody>
      </p:sp>
    </p:spTree>
    <p:extLst>
      <p:ext uri="{BB962C8B-B14F-4D97-AF65-F5344CB8AC3E}">
        <p14:creationId xmlns:p14="http://schemas.microsoft.com/office/powerpoint/2010/main" val="304907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ko-Kore-KR" dirty="0"/>
              <a:t>Spotting Outliers in Raw Data</a:t>
            </a:r>
            <a:endParaRPr kumimoji="1" lang="ko-Kore-KR" altLang="en-US" dirty="0"/>
          </a:p>
        </p:txBody>
      </p:sp>
      <p:sp>
        <p:nvSpPr>
          <p:cNvPr id="3" name="내용 개체 틀 2">
            <a:extLst>
              <a:ext uri="{FF2B5EF4-FFF2-40B4-BE49-F238E27FC236}">
                <a16:creationId xmlns:a16="http://schemas.microsoft.com/office/drawing/2014/main" id="{51E14004-6E16-8047-BDEE-51D7A52984C8}"/>
              </a:ext>
            </a:extLst>
          </p:cNvPr>
          <p:cNvSpPr>
            <a:spLocks noGrp="1"/>
          </p:cNvSpPr>
          <p:nvPr>
            <p:ph idx="1"/>
          </p:nvPr>
        </p:nvSpPr>
        <p:spPr>
          <a:xfrm>
            <a:off x="423930" y="1144149"/>
            <a:ext cx="8296140" cy="4860412"/>
          </a:xfrm>
        </p:spPr>
        <p:txBody>
          <a:bodyPr/>
          <a:lstStyle/>
          <a:p>
            <a:r>
              <a:rPr kumimoji="1" lang="en-US" altLang="ko-Kore-KR" sz="1800" dirty="0"/>
              <a:t>Our recommended approach to multivariate outliers is comprised of five steps: </a:t>
            </a:r>
          </a:p>
          <a:p>
            <a:pPr marL="342900" indent="-342900">
              <a:buAutoNum type="arabicParenR"/>
            </a:pPr>
            <a:r>
              <a:rPr kumimoji="1" lang="en-US" altLang="ko-Kore-KR" sz="1800" dirty="0"/>
              <a:t>test for the presence of multivariate outliers since they are suggestive of bad data (e.g., data entry errors, sampling errors, and omitted variables), </a:t>
            </a:r>
          </a:p>
          <a:p>
            <a:r>
              <a:rPr kumimoji="1" lang="en-US" altLang="ko-Kore-KR" sz="1800" dirty="0"/>
              <a:t>2) identify outliers robustly in a multivariate context, </a:t>
            </a:r>
          </a:p>
          <a:p>
            <a:r>
              <a:rPr kumimoji="1" lang="en-US" altLang="ko-Kore-KR" sz="1800" dirty="0"/>
              <a:t>3) carefully consider and examine the nature and origin of the outliers, </a:t>
            </a:r>
          </a:p>
          <a:p>
            <a:r>
              <a:rPr kumimoji="1" lang="en-US" altLang="ko-Kore-KR" sz="1800" dirty="0"/>
              <a:t>4) correct data and omitted variables errors, and </a:t>
            </a:r>
          </a:p>
          <a:p>
            <a:r>
              <a:rPr kumimoji="1" lang="en-US" altLang="ko-Kore-KR" sz="1800" dirty="0"/>
              <a:t>5) consider the nature of the research question and economic theory to determine whether to mitigate further by dropping the influential observations in the OLS regressions or by employing outlier robust estimators.</a:t>
            </a:r>
          </a:p>
        </p:txBody>
      </p:sp>
    </p:spTree>
    <p:extLst>
      <p:ext uri="{BB962C8B-B14F-4D97-AF65-F5344CB8AC3E}">
        <p14:creationId xmlns:p14="http://schemas.microsoft.com/office/powerpoint/2010/main" val="36330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ko-Kore-KR" dirty="0"/>
              <a:t>Handling Outliers in Raw Data</a:t>
            </a:r>
            <a:endParaRPr kumimoji="1" lang="ko-Kore-KR" altLang="en-US" dirty="0"/>
          </a:p>
        </p:txBody>
      </p:sp>
      <p:sp>
        <p:nvSpPr>
          <p:cNvPr id="3" name="내용 개체 틀 2">
            <a:extLst>
              <a:ext uri="{FF2B5EF4-FFF2-40B4-BE49-F238E27FC236}">
                <a16:creationId xmlns:a16="http://schemas.microsoft.com/office/drawing/2014/main" id="{51E14004-6E16-8047-BDEE-51D7A52984C8}"/>
              </a:ext>
            </a:extLst>
          </p:cNvPr>
          <p:cNvSpPr>
            <a:spLocks noGrp="1"/>
          </p:cNvSpPr>
          <p:nvPr>
            <p:ph idx="1"/>
          </p:nvPr>
        </p:nvSpPr>
        <p:spPr>
          <a:xfrm>
            <a:off x="423930" y="1144149"/>
            <a:ext cx="8296140" cy="4860412"/>
          </a:xfrm>
        </p:spPr>
        <p:txBody>
          <a:bodyPr/>
          <a:lstStyle/>
          <a:p>
            <a:r>
              <a:rPr kumimoji="1" lang="en-US" altLang="ko-Kore-KR" sz="1400" dirty="0"/>
              <a:t> 1. Cross check with the other data source</a:t>
            </a:r>
          </a:p>
          <a:p>
            <a:r>
              <a:rPr kumimoji="1" lang="en-US" altLang="ko-Kore-KR" sz="1400" dirty="0"/>
              <a:t> </a:t>
            </a:r>
            <a:r>
              <a:rPr kumimoji="1" lang="en-US" altLang="ko-Kore-KR" sz="1200" dirty="0"/>
              <a:t>2. Fill in with average value -&gt; Look ahead bias </a:t>
            </a:r>
          </a:p>
          <a:p>
            <a:r>
              <a:rPr kumimoji="1" lang="en-US" altLang="ko-Kore-KR" sz="1200" dirty="0"/>
              <a:t>     Look ahead </a:t>
            </a:r>
            <a:r>
              <a:rPr kumimoji="1" lang="en-US" altLang="ko-Kore-KR" sz="1200" dirty="0" err="1"/>
              <a:t>biase</a:t>
            </a:r>
            <a:r>
              <a:rPr kumimoji="1" lang="en-US" altLang="ko-Kore-KR" sz="1200" dirty="0"/>
              <a:t>: bias caused by using unknowable data from the future</a:t>
            </a:r>
          </a:p>
          <a:p>
            <a:endParaRPr kumimoji="1" lang="en-US" altLang="ko-Kore-KR" sz="1200" dirty="0"/>
          </a:p>
          <a:p>
            <a:r>
              <a:rPr kumimoji="1" lang="en-US" altLang="ko-Kore-KR" sz="1200" dirty="0"/>
              <a:t>3. Replacing with previous data</a:t>
            </a:r>
          </a:p>
          <a:p>
            <a:r>
              <a:rPr kumimoji="1" lang="en-US" altLang="ko-Kore-KR" sz="1200" dirty="0"/>
              <a:t>4. Just keep the missing data</a:t>
            </a:r>
            <a:endParaRPr kumimoji="1" lang="en-US" altLang="ko-Kore-KR" sz="1400" dirty="0"/>
          </a:p>
        </p:txBody>
      </p:sp>
    </p:spTree>
    <p:extLst>
      <p:ext uri="{BB962C8B-B14F-4D97-AF65-F5344CB8AC3E}">
        <p14:creationId xmlns:p14="http://schemas.microsoft.com/office/powerpoint/2010/main" val="4114461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en-US" dirty="0"/>
              <a:t>[Exercise] Reversing a linked list</a:t>
            </a:r>
            <a:endParaRPr kumimoji="1" lang="ko-Kore-KR" altLang="en-US" dirty="0"/>
          </a:p>
        </p:txBody>
      </p:sp>
      <p:pic>
        <p:nvPicPr>
          <p:cNvPr id="5" name="그림 4">
            <a:extLst>
              <a:ext uri="{FF2B5EF4-FFF2-40B4-BE49-F238E27FC236}">
                <a16:creationId xmlns:a16="http://schemas.microsoft.com/office/drawing/2014/main" id="{654FBC0E-924E-2FBF-6FB2-71565F3184FA}"/>
              </a:ext>
            </a:extLst>
          </p:cNvPr>
          <p:cNvPicPr>
            <a:picLocks noChangeAspect="1"/>
          </p:cNvPicPr>
          <p:nvPr/>
        </p:nvPicPr>
        <p:blipFill rotWithShape="1">
          <a:blip r:embed="rId2"/>
          <a:srcRect l="9044" t="6479" r="28957" b="71934"/>
          <a:stretch/>
        </p:blipFill>
        <p:spPr>
          <a:xfrm>
            <a:off x="1259545" y="1832612"/>
            <a:ext cx="6624910" cy="3192775"/>
          </a:xfrm>
          <a:prstGeom prst="rect">
            <a:avLst/>
          </a:prstGeom>
        </p:spPr>
      </p:pic>
    </p:spTree>
    <p:extLst>
      <p:ext uri="{BB962C8B-B14F-4D97-AF65-F5344CB8AC3E}">
        <p14:creationId xmlns:p14="http://schemas.microsoft.com/office/powerpoint/2010/main" val="425993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D5BF42-7124-D145-A0AF-EE46771876F6}"/>
              </a:ext>
            </a:extLst>
          </p:cNvPr>
          <p:cNvSpPr>
            <a:spLocks noGrp="1"/>
          </p:cNvSpPr>
          <p:nvPr>
            <p:ph type="title"/>
          </p:nvPr>
        </p:nvSpPr>
        <p:spPr/>
        <p:txBody>
          <a:bodyPr/>
          <a:lstStyle/>
          <a:p>
            <a:r>
              <a:rPr kumimoji="1" lang="en-US" altLang="en-US" dirty="0"/>
              <a:t>[Exercise] Reversing a linked list</a:t>
            </a:r>
            <a:endParaRPr kumimoji="1" lang="ko-Kore-KR" altLang="en-US" dirty="0"/>
          </a:p>
        </p:txBody>
      </p:sp>
      <p:pic>
        <p:nvPicPr>
          <p:cNvPr id="5" name="그림 4">
            <a:extLst>
              <a:ext uri="{FF2B5EF4-FFF2-40B4-BE49-F238E27FC236}">
                <a16:creationId xmlns:a16="http://schemas.microsoft.com/office/drawing/2014/main" id="{400D0B25-48D9-4B26-D448-60CD4CE2D598}"/>
              </a:ext>
            </a:extLst>
          </p:cNvPr>
          <p:cNvPicPr>
            <a:picLocks noChangeAspect="1"/>
          </p:cNvPicPr>
          <p:nvPr/>
        </p:nvPicPr>
        <p:blipFill>
          <a:blip r:embed="rId2"/>
          <a:stretch>
            <a:fillRect/>
          </a:stretch>
        </p:blipFill>
        <p:spPr>
          <a:xfrm>
            <a:off x="2340186" y="2153677"/>
            <a:ext cx="4463628" cy="2550645"/>
          </a:xfrm>
          <a:prstGeom prst="rect">
            <a:avLst/>
          </a:prstGeom>
        </p:spPr>
      </p:pic>
    </p:spTree>
    <p:extLst>
      <p:ext uri="{BB962C8B-B14F-4D97-AF65-F5344CB8AC3E}">
        <p14:creationId xmlns:p14="http://schemas.microsoft.com/office/powerpoint/2010/main" val="4055317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6214</TotalTime>
  <Words>536</Words>
  <Application>Microsoft Office PowerPoint</Application>
  <PresentationFormat>화면 슬라이드 쇼(4:3)</PresentationFormat>
  <Paragraphs>60</Paragraphs>
  <Slides>17</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17</vt:i4>
      </vt:variant>
    </vt:vector>
  </HeadingPairs>
  <TitlesOfParts>
    <vt:vector size="23" baseType="lpstr">
      <vt:lpstr>Askan Light</vt:lpstr>
      <vt:lpstr>Arial</vt:lpstr>
      <vt:lpstr>Calibri</vt:lpstr>
      <vt:lpstr>Cambria Math</vt:lpstr>
      <vt:lpstr>Times New Roman</vt:lpstr>
      <vt:lpstr>Office Theme</vt:lpstr>
      <vt:lpstr>FAI Week4 Team2</vt:lpstr>
      <vt:lpstr>Outliers </vt:lpstr>
      <vt:lpstr>Outliers </vt:lpstr>
      <vt:lpstr>Outliers </vt:lpstr>
      <vt:lpstr>Spotting Outliers in Raw Data</vt:lpstr>
      <vt:lpstr>Spotting Outliers in Raw Data</vt:lpstr>
      <vt:lpstr>Handling Outliers in Raw Data</vt:lpstr>
      <vt:lpstr>[Exercise] Reversing a linked list</vt:lpstr>
      <vt:lpstr>[Exercise] Reversing a linked list</vt:lpstr>
      <vt:lpstr>[Exercise] Reversing a linked list</vt:lpstr>
      <vt:lpstr>[Exercise] Reversing a linked list</vt:lpstr>
      <vt:lpstr>Loop Detection</vt:lpstr>
      <vt:lpstr>Loop Detection</vt:lpstr>
      <vt:lpstr>Loop Detection</vt:lpstr>
      <vt:lpstr>Loop Detection</vt:lpstr>
      <vt:lpstr>Loop Detection</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상훈 김</cp:lastModifiedBy>
  <cp:revision>41</cp:revision>
  <dcterms:created xsi:type="dcterms:W3CDTF">2021-05-31T23:36:21Z</dcterms:created>
  <dcterms:modified xsi:type="dcterms:W3CDTF">2022-09-17T09:22:59Z</dcterms:modified>
</cp:coreProperties>
</file>