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58" r:id="rId4"/>
    <p:sldId id="264" r:id="rId5"/>
    <p:sldId id="265" r:id="rId6"/>
    <p:sldId id="267" r:id="rId7"/>
    <p:sldId id="261" r:id="rId8"/>
    <p:sldId id="266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0894" autoAdjust="0"/>
  </p:normalViewPr>
  <p:slideViewPr>
    <p:cSldViewPr snapToGrid="0">
      <p:cViewPr varScale="1">
        <p:scale>
          <a:sx n="73" d="100"/>
          <a:sy n="73" d="100"/>
        </p:scale>
        <p:origin x="1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2C3A54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6834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66-4E94-A497-464F88B015ED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666-4E94-A497-464F88B015ED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2D5-4F5C-B44D-B75CF47653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66-4E94-A497-464F88B015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-88487440"/>
        <c:axId val="-88488528"/>
      </c:barChart>
      <c:catAx>
        <c:axId val="-8848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8488528"/>
        <c:crosses val="autoZero"/>
        <c:auto val="1"/>
        <c:lblAlgn val="ctr"/>
        <c:lblOffset val="100"/>
        <c:noMultiLvlLbl val="0"/>
      </c:catAx>
      <c:valAx>
        <c:axId val="-88488528"/>
        <c:scaling>
          <c:orientation val="minMax"/>
        </c:scaling>
        <c:delete val="1"/>
        <c:axPos val="l"/>
        <c:majorGridlines>
          <c:spPr>
            <a:ln w="3175">
              <a:solidFill>
                <a:srgbClr val="E3E5E9"/>
              </a:solidFill>
            </a:ln>
          </c:spPr>
        </c:majorGridlines>
        <c:numFmt formatCode="0%" sourceLinked="1"/>
        <c:majorTickMark val="none"/>
        <c:minorTickMark val="none"/>
        <c:tickLblPos val="nextTo"/>
        <c:crossAx val="-88487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42F50-D3B5-4CB6-914A-44884AA1BD7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D780B-1E72-46D1-ADCA-326C0F8E9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4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데이터 모델링</a:t>
            </a:r>
            <a:r>
              <a:rPr lang="en-US" altLang="ko-KR" dirty="0"/>
              <a:t>(data modeling)</a:t>
            </a:r>
            <a:r>
              <a:rPr lang="ko-KR" altLang="en-US" dirty="0"/>
              <a:t>이란 주어진 개념으로부터 논리적인 데이터 모델을 구성하는 작업을 말하며</a:t>
            </a:r>
            <a:r>
              <a:rPr lang="en-US" altLang="ko-KR" dirty="0"/>
              <a:t>, </a:t>
            </a:r>
            <a:r>
              <a:rPr lang="ko-KR" altLang="en-US" dirty="0"/>
              <a:t>일반적으로 이를 물리적인 데이터베이스 모델로 환원하여 고객의 요구에 따라 특정 정보 시스템의 데이터베이스에 반영하는 작업을 포함한다</a:t>
            </a:r>
            <a:r>
              <a:rPr lang="en-US" altLang="ko-KR" dirty="0"/>
              <a:t>. </a:t>
            </a:r>
            <a:r>
              <a:rPr lang="ko-KR" altLang="en-US" dirty="0"/>
              <a:t>후자의 의미로 흔히 데이터베이스 모델링으로 불리기도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D780B-1E72-46D1-ADCA-326C0F8E91A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7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2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4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2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4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8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5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2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2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%EB%8D%B0%EC%9D%B4%ED%84%B0_%ED%81%B4%EB%A0%8C%EC%A7%95&amp;action=edit&amp;redlink=1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%EB%8D%B0%EC%9D%B4%ED%84%B0_%EB%AA%A8%EB%8D%B8%EB%A7%81" TargetMode="External"/><Relationship Id="rId4" Type="http://schemas.openxmlformats.org/officeDocument/2006/relationships/hyperlink" Target="https://ko.wikipedia.org/w/index.php?title=%EB%8D%B0%EC%9D%B4%ED%84%B0_%EB%B3%80%ED%99%98&amp;action=edit&amp;redlink=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s.naver.com/entry.nhn?docId=3386331&amp;ref=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-52927" y="3445614"/>
            <a:ext cx="12192000" cy="346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300000"/>
              </a:lnSpc>
            </a:pPr>
            <a:r>
              <a:rPr lang="en-US" altLang="ko-KR" sz="5400" b="1" i="1" u="sng" dirty="0">
                <a:solidFill>
                  <a:schemeClr val="tx2">
                    <a:lumMod val="50000"/>
                  </a:schemeClr>
                </a:solidFill>
              </a:rPr>
              <a:t>2018010724 </a:t>
            </a:r>
            <a:r>
              <a:rPr lang="ko-KR" altLang="en-US" sz="5400" b="1" i="1" u="sng" dirty="0">
                <a:solidFill>
                  <a:schemeClr val="tx2">
                    <a:lumMod val="50000"/>
                  </a:schemeClr>
                </a:solidFill>
              </a:rPr>
              <a:t>수학과 </a:t>
            </a:r>
            <a:r>
              <a:rPr lang="ko-KR" altLang="en-US" sz="5400" b="1" i="1" u="sng" dirty="0" err="1">
                <a:solidFill>
                  <a:schemeClr val="tx2">
                    <a:lumMod val="50000"/>
                  </a:schemeClr>
                </a:solidFill>
              </a:rPr>
              <a:t>황세윤</a:t>
            </a:r>
            <a:endParaRPr lang="en-US" altLang="ko-KR" sz="5400" b="1" i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2" y="0"/>
            <a:ext cx="5588523" cy="3392488"/>
            <a:chOff x="-1" y="0"/>
            <a:chExt cx="878682" cy="533400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6CA9FC8F-94CE-40E9-9CF0-EB8C85E1615C}"/>
                </a:ext>
              </a:extLst>
            </p:cNvPr>
            <p:cNvSpPr/>
            <p:nvPr/>
          </p:nvSpPr>
          <p:spPr>
            <a:xfrm>
              <a:off x="-1" y="0"/>
              <a:ext cx="533400" cy="533400"/>
            </a:xfrm>
            <a:prstGeom prst="rtTriangle">
              <a:avLst/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444269DF-C2DC-4044-B0FC-CC9F3A2AFF9D}"/>
                </a:ext>
              </a:extLst>
            </p:cNvPr>
            <p:cNvSpPr/>
            <p:nvPr/>
          </p:nvSpPr>
          <p:spPr>
            <a:xfrm rot="10800000" flipV="1">
              <a:off x="87154" y="0"/>
              <a:ext cx="657223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33586FAE-863D-4C94-A015-5A87A5EACD02}"/>
                </a:ext>
              </a:extLst>
            </p:cNvPr>
            <p:cNvSpPr/>
            <p:nvPr/>
          </p:nvSpPr>
          <p:spPr>
            <a:xfrm rot="10800000" flipV="1">
              <a:off x="315754" y="0"/>
              <a:ext cx="562927" cy="533400"/>
            </a:xfrm>
            <a:prstGeom prst="parallelogram">
              <a:avLst>
                <a:gd name="adj" fmla="val 98661"/>
              </a:avLst>
            </a:prstGeom>
            <a:solidFill>
              <a:schemeClr val="tx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-2" y="3392487"/>
            <a:ext cx="12192000" cy="12139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400" kern="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E7379-ECBC-4781-8839-BA13B79D8E4F}"/>
              </a:ext>
            </a:extLst>
          </p:cNvPr>
          <p:cNvSpPr txBox="1"/>
          <p:nvPr/>
        </p:nvSpPr>
        <p:spPr>
          <a:xfrm>
            <a:off x="3531648" y="1816578"/>
            <a:ext cx="51287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srgbClr val="44546A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수다쟁이 발표   </a:t>
            </a:r>
            <a:endParaRPr lang="en-US" altLang="ko-KR" sz="4000" b="1" i="1" kern="0" dirty="0">
              <a:solidFill>
                <a:srgbClr val="44546A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잔망 루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0" y="-31930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4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INTRO 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44837" y="1297666"/>
            <a:ext cx="2984719" cy="740354"/>
          </a:xfrm>
          <a:prstGeom prst="rect">
            <a:avLst/>
          </a:prstGeom>
          <a:pattFill prst="solidDmnd">
            <a:fgClr>
              <a:srgbClr val="FF5B21"/>
            </a:fgClr>
            <a:bgClr>
              <a:srgbClr val="FF683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DATA ANALYSIS ?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44837" y="2916586"/>
            <a:ext cx="2984719" cy="740354"/>
          </a:xfrm>
          <a:prstGeom prst="rect">
            <a:avLst/>
          </a:prstGeom>
          <a:pattFill prst="solidDmnd">
            <a:fgClr>
              <a:srgbClr val="384A6A"/>
            </a:fgClr>
            <a:bgClr>
              <a:srgbClr val="2C3A5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WHAT WE DO ?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444837" y="4535506"/>
            <a:ext cx="2984719" cy="740354"/>
          </a:xfrm>
          <a:prstGeom prst="rect">
            <a:avLst/>
          </a:prstGeom>
          <a:pattFill prst="solidDmnd">
            <a:fgClr>
              <a:srgbClr val="7D7D7D"/>
            </a:fgClr>
            <a:bgClr>
              <a:schemeClr val="tx1">
                <a:lumMod val="50000"/>
                <a:lumOff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lvl="1"/>
            <a:r>
              <a:rPr lang="en-US" altLang="ko-KR" sz="1600" b="1" dirty="0">
                <a:solidFill>
                  <a:prstClr val="white"/>
                </a:solidFill>
              </a:rPr>
              <a:t>DREAM AND JOB</a:t>
            </a:r>
          </a:p>
        </p:txBody>
      </p:sp>
      <p:pic>
        <p:nvPicPr>
          <p:cNvPr id="4098" name="Picture 2" descr="잔망 루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225" y="1495468"/>
            <a:ext cx="4162774" cy="416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잔망 루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65851" y="1575551"/>
            <a:ext cx="4162774" cy="416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31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-1" y="344725"/>
            <a:ext cx="12192000" cy="1143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-34323"/>
            <a:ext cx="12192000" cy="657778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데이터 분석 이란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CC389B00-C370-48C4-BC75-41E896F31E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905537"/>
              </p:ext>
            </p:extLst>
          </p:nvPr>
        </p:nvGraphicFramePr>
        <p:xfrm>
          <a:off x="1371600" y="2161310"/>
          <a:ext cx="9892146" cy="4029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B0F886-D43F-409F-A317-156EAC6AAA60}"/>
              </a:ext>
            </a:extLst>
          </p:cNvPr>
          <p:cNvSpPr/>
          <p:nvPr/>
        </p:nvSpPr>
        <p:spPr>
          <a:xfrm>
            <a:off x="5369198" y="2639522"/>
            <a:ext cx="677934" cy="3631366"/>
          </a:xfrm>
          <a:prstGeom prst="rect">
            <a:avLst/>
          </a:prstGeom>
          <a:noFill/>
          <a:ln w="9525">
            <a:solidFill>
              <a:srgbClr val="FF683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7109732" y="1602723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 descr="잔망 루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3097" y="1161184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34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28 0.2949 L -0.01628 0.29514 C -0.01732 0.30555 -0.01953 0.3243 -0.01953 0.33402 C -0.01966 0.35486 -0.02148 0.40393 -0.01628 0.43264 C -0.01419 0.44398 -0.01289 0.45625 -0.00898 0.46597 C -0.00677 0.47129 -0.00456 0.47639 -0.00247 0.48194 C -0.00104 0.48564 -0.00013 0.49027 0.00169 0.49351 C 0.00378 0.49722 0.00664 0.49907 0.00898 0.50231 C 0.01589 0.51111 0.01706 0.51597 0.02604 0.51967 C 0.03008 0.52106 0.03424 0.5206 0.03828 0.52106 C 0.0526 0.52939 0.04648 0.52893 0.06523 0.52106 C 0.07083 0.51851 0.08216 0.51226 0.08216 0.5125 C 0.08945 0.50532 0.09128 0.5037 0.09857 0.4949 C 0.10156 0.4912 0.10482 0.48796 0.10742 0.48333 C 0.11328 0.47291 0.11836 0.46111 0.12383 0.45 C 0.13021 0.4368 0.13242 0.43379 0.13841 0.41805 C 0.14297 0.40671 0.14714 0.39351 0.14987 0.38055 C 0.15143 0.37291 0.15286 0.36504 0.15391 0.35717 C 0.1556 0.3456 0.15586 0.33426 0.15638 0.32245 C 0.15612 0.30856 0.15677 0.29421 0.1556 0.28055 C 0.15508 0.27546 0.153 0.27176 0.15156 0.26736 C 0.14961 0.26203 0.14714 0.25764 0.14414 0.25439 C 0.14154 0.25162 0.1388 0.2493 0.13607 0.24722 C 0.13359 0.24537 0.13125 0.24375 0.12865 0.24282 C 0.12604 0.24166 0.12331 0.24189 0.12057 0.24143 C 0.11367 0.24328 0.10651 0.24259 0.10013 0.24722 C 0.08086 0.26041 0.08346 0.26597 0.07161 0.28634 C 0.06836 0.29189 0.06484 0.29699 0.06133 0.30208 C 0.05846 0.31041 0.05599 0.31875 0.05299 0.32685 C 0.05104 0.3324 0.04831 0.33703 0.04648 0.34282 C 0.04479 0.34907 0.04375 0.35625 0.04245 0.36296 C 0.04167 0.37152 0.03828 0.40162 0.03828 0.41088 C 0.03828 0.41875 0.03932 0.42639 0.03997 0.43402 C 0.04063 0.44051 0.04076 0.44722 0.04245 0.45301 C 0.04258 0.45347 0.05299 0.47801 0.05547 0.48194 C 0.05872 0.48726 0.06211 0.49282 0.06602 0.49629 C 0.07396 0.50393 0.09115 0.51527 0.09115 0.51551 C 0.10208 0.51342 0.11302 0.51296 0.12383 0.50949 C 0.14727 0.50185 0.17982 0.45717 0.1931 0.44282 C 0.20286 0.43217 0.21367 0.42407 0.2224 0.41088 C 0.23698 0.38889 0.25208 0.36851 0.26393 0.34143 C 0.27435 0.31782 0.28333 0.28796 0.2901 0.26018 C 0.2931 0.24768 0.29557 0.23495 0.29818 0.22245 C 0.29935 0.21111 0.30234 0.18194 0.30234 0.17037 C 0.30234 0.15717 0.3 0.13726 0.29661 0.12546 C 0.29375 0.11504 0.28359 0.10486 0.27943 0.10069 C 0.27604 0.09722 0.27266 0.09398 0.26888 0.09213 C 0.26471 0.09004 0.26016 0.09004 0.25586 0.08912 C 0.24375 0.09074 0.24427 0.08842 0.23307 0.0993 C 0.22461 0.1074 0.21497 0.11296 0.20859 0.12546 C 0.2056 0.13125 0.20221 0.13634 0.19961 0.14282 C 0.19492 0.15463 0.18425 0.19143 0.18164 0.2037 C 0.17969 0.21296 0.17891 0.22291 0.1776 0.23264 C 0.17813 0.25 0.1776 0.26759 0.17917 0.28472 C 0.18008 0.29444 0.18255 0.30347 0.1849 0.31226 C 0.18867 0.32615 0.1974 0.34722 0.20365 0.35717 C 0.20781 0.36389 0.21276 0.36944 0.21758 0.37476 C 0.22409 0.38194 0.23073 0.38958 0.23789 0.3949 C 0.2431 0.39884 0.24883 0.39976 0.25417 0.40231 C 0.28073 0.40092 0.28086 0.40694 0.30065 0.39051 C 0.30925 0.38356 0.32591 0.36736 0.32591 0.36759 C 0.32865 0.36203 0.33164 0.35717 0.33411 0.35139 C 0.33906 0.34027 0.34583 0.32083 0.34883 0.3081 C 0.35065 0.29953 0.35143 0.29051 0.35286 0.28194 C 0.35182 0.26875 0.35143 0.25555 0.34961 0.24282 C 0.34753 0.2287 0.33984 0.21805 0.3349 0.2081 C 0.33294 0.20393 0.33151 0.19861 0.32917 0.1949 C 0.32292 0.18541 0.3112 0.17384 0.30313 0.17037 C 0.29883 0.16851 0.2944 0.16944 0.2901 0.16875 C 0.28242 0.17037 0.27474 0.17083 0.26732 0.17314 C 0.26224 0.17476 0.25469 0.18148 0.25091 0.18773 C 0.24818 0.19236 0.24609 0.19838 0.24362 0.2037 C 0.24297 0.20671 0.23411 0.2456 0.23385 0.25139 C 0.23346 0.25833 0.2349 0.26504 0.23542 0.27176 C 0.23737 0.29259 0.23711 0.29953 0.24518 0.31666 C 0.24818 0.32291 0.25234 0.32708 0.25586 0.33264 C 0.26719 0.35069 0.27188 0.36273 0.28685 0.37476 C 0.30039 0.38564 0.31719 0.38819 0.33164 0.39213 C 0.35391 0.3868 0.3668 0.38981 0.38464 0.37176 C 0.38932 0.36689 0.39375 0.36111 0.39766 0.35439 C 0.40286 0.3456 0.41602 0.30787 0.4181 0.30208 C 0.42044 0.28472 0.42878 0.26689 0.42539 0.25 C 0.42344 0.24027 0.41693 0.20555 0.41393 0.19791 C 0.40521 0.17453 0.37956 0.14375 0.36992 0.13264 C 0.36211 0.12361 0.3319 0.09838 0.32344 0.09351 C 0.31497 0.08865 0.30612 0.0868 0.2974 0.08333 C 0.28568 0.08472 0.27383 0.08402 0.26237 0.08773 C 0.2543 0.09027 0.24661 0.10069 0.24115 0.11088 C 0.23802 0.11689 0.23516 0.12338 0.23216 0.12963 C 0.23021 0.14722 0.2263 0.16944 0.22982 0.18773 C 0.2319 0.1993 0.23633 0.20949 0.24036 0.21967 C 0.2474 0.2375 0.26107 0.26458 0.27057 0.27893 C 0.27943 0.29282 0.28815 0.30717 0.29818 0.31805 C 0.30925 0.33009 0.32135 0.33842 0.33333 0.34722 C 0.34935 0.35879 0.37904 0.37523 0.39688 0.38055 C 0.40677 0.38333 0.41693 0.38333 0.42708 0.38472 C 0.43294 0.38426 0.43906 0.38495 0.44492 0.38333 C 0.45417 0.38101 0.46536 0.37476 0.47344 0.36597 C 0.47682 0.36226 0.47943 0.35717 0.48242 0.35301 C 0.48594 0.33981 0.49141 0.32361 0.49063 0.3081 C 0.48971 0.28981 0.48425 0.27569 0.4776 0.26296 C 0.47383 0.25578 0.46966 0.24907 0.46536 0.24282 C 0.45313 0.22546 0.43281 0.20115 0.41888 0.19051 C 0.41133 0.18495 0.40313 0.1831 0.39518 0.17893 C 0.36823 0.16481 0.38346 0.16828 0.36185 0.16597 L 0.34466 0.16736 C 0.34219 0.16851 0.33555 0.1831 0.33411 0.18634 C 0.33242 0.20301 0.32956 0.21736 0.33333 0.23402 C 0.33555 0.24421 0.34661 0.26782 0.35117 0.27476 C 0.3625 0.2912 0.38242 0.3162 0.39688 0.32546 C 0.40586 0.33101 0.44805 0.34768 0.45885 0.35 C 0.46693 0.35185 0.47513 0.35092 0.48333 0.35139 C 0.48893 0.35046 0.51654 0.34907 0.52734 0.33981 C 0.5306 0.33703 0.53359 0.33287 0.5362 0.32824 C 0.53893 0.32361 0.54089 0.31805 0.54284 0.31226 C 0.54531 0.30439 0.54714 0.29583 0.54935 0.28773 C 0.5487 0.27129 0.54974 0.25439 0.54766 0.23842 C 0.54583 0.22407 0.53333 0.1949 0.52813 0.18472 C 0.52201 0.17291 0.51576 0.16111 0.50859 0.15139 C 0.50182 0.14259 0.49401 0.13657 0.48659 0.12963 C 0.47109 0.11551 0.4655 0.11018 0.44818 0.10509 C 0.44336 0.1037 0.43841 0.10416 0.43359 0.1037 C 0.42969 0.10463 0.42591 0.10486 0.42214 0.10648 C 0.41836 0.10833 0.41263 0.11458 0.40911 0.11805 C 0.4069 0.12824 0.403 0.14282 0.40339 0.15439 C 0.40404 0.17222 0.4082 0.18865 0.41484 0.20208 C 0.41914 0.21088 0.42422 0.21851 0.42943 0.22546 C 0.43919 0.23819 0.44909 0.25092 0.45964 0.26157 C 0.46875 0.27083 0.47852 0.27754 0.48815 0.28472 C 0.50365 0.29652 0.52604 0.30995 0.54193 0.31666 C 0.54922 0.31967 0.55664 0.3206 0.56393 0.32245 C 0.5694 0.32199 0.57487 0.32245 0.58021 0.32106 C 0.5888 0.31875 0.59453 0.31365 0.60234 0.3081 C 0.60703 0.29953 0.61276 0.29051 0.61536 0.27893 C 0.61667 0.27314 0.61589 0.26643 0.61615 0.26018 C 0.61563 0.25139 0.61615 0.24236 0.61445 0.23402 C 0.61276 0.225 0.60977 0.21666 0.60638 0.20949 C 0.59753 0.19051 0.58919 0.16967 0.57786 0.15578 C 0.55781 0.13125 0.55169 0.1206 0.52891 0.10509 C 0.51172 0.09328 0.50664 0.09375 0.49063 0.09051 C 0.48385 0.09166 0.47695 0.09166 0.47018 0.09351 C 0.46849 0.09398 0.46654 0.09537 0.46536 0.09791 C 0.46341 0.10162 0.46263 0.10648 0.4612 0.11088 C 0.46042 0.11759 0.45898 0.1243 0.45885 0.13125 C 0.45872 0.13564 0.45925 0.14027 0.46042 0.14421 C 0.46966 0.17407 0.50208 0.21041 0.51094 0.21666 C 0.53034 0.23032 0.54844 0.25115 0.56888 0.25717 C 0.60521 0.26805 0.58828 0.26458 0.6194 0.26875 C 0.63333 0.26643 0.65013 0.26805 0.66341 0.25578 C 0.66706 0.25254 0.67357 0.24236 0.67721 0.23703 C 0.67943 0.2287 0.68346 0.22129 0.68385 0.21226 C 0.6849 0.1824 0.6806 0.16898 0.6724 0.14722 C 0.66953 0.13958 0.66706 0.13171 0.66341 0.12546 C 0.6599 0.11898 0.65534 0.11458 0.65117 0.10949 C 0.63958 0.09537 0.6332 0.08703 0.62018 0.07893 C 0.6082 0.07152 0.60378 0.07152 0.59167 0.06875 C 0.58841 0.06944 0.58516 0.06967 0.5819 0.07037 C 0.57995 0.0706 0.57786 0.07014 0.57617 0.07176 C 0.57448 0.07338 0.57318 0.07615 0.57214 0.07893 C 0.57018 0.08402 0.56888 0.08958 0.56719 0.0949 C 0.56667 0.10162 0.56536 0.10833 0.56563 0.11527 C 0.56589 0.12268 0.5668 0.13055 0.56888 0.13703 C 0.57513 0.15648 0.58932 0.17245 0.59896 0.18333 C 0.60729 0.19259 0.61523 0.20301 0.62435 0.20949 C 0.66211 0.23611 0.67617 0.24398 0.7099 0.25 C 0.71523 0.25092 0.7207 0.25092 0.72617 0.25139 C 0.7362 0.24861 0.74635 0.24629 0.75638 0.24282 C 0.75755 0.24236 0.75898 0.24189 0.75964 0.23981 C 0.76133 0.23402 0.76172 0.22731 0.76289 0.22106 C 0.76146 0.2081 0.76185 0.19398 0.75885 0.18194 C 0.75651 0.17291 0.75169 0.16643 0.7474 0.16018 C 0.73581 0.14328 0.72552 0.12199 0.71146 0.11226 C 0.70117 0.10532 0.67695 0.08819 0.66667 0.08333 C 0.66068 0.08055 0.64128 0.07731 0.6349 0.07615 C 0.62943 0.07708 0.62396 0.07754 0.61862 0.07893 C 0.61719 0.07939 0.6155 0.08009 0.61445 0.08194 C 0.61302 0.08472 0.61237 0.08865 0.6112 0.09213 C 0.61263 0.10324 0.61263 0.11504 0.61536 0.12546 C 0.6194 0.14074 0.63542 0.16088 0.64219 0.16875 C 0.64857 0.17615 0.65495 0.18356 0.66185 0.18912 C 0.67474 0.19953 0.68854 0.20601 0.7026 0.20949 C 0.7069 0.21041 0.7112 0.21041 0.71563 0.21088 C 0.71862 0.21018 0.73789 0.21412 0.74245 0.1993 C 0.74453 0.19282 0.7457 0.18588 0.7474 0.17893 C 0.74596 0.16782 0.74596 0.15601 0.74336 0.1456 C 0.7418 0.13981 0.73802 0.13657 0.73516 0.13264 C 0.72018 0.1118 0.69219 0.06898 0.6707 0.06458 C 0.65313 0.06088 0.66159 0.06226 0.64544 0.06018 C 0.64141 0.06111 0.63724 0.06157 0.6332 0.06296 C 0.63229 0.06342 0.63112 0.06435 0.63086 0.06597 C 0.62995 0.0706 0.63021 0.07569 0.62995 0.08055 C 0.6306 0.08588 0.63008 0.09166 0.63164 0.09629 C 0.63464 0.10555 0.65247 0.12916 0.65521 0.13264 C 0.66862 0.14861 0.67995 0.15856 0.69518 0.16736 C 0.70078 0.1706 0.70651 0.17314 0.71237 0.17476 C 0.71719 0.17592 0.72214 0.17569 0.72695 0.17615 C 0.77617 0.16481 0.74922 0.18518 0.76289 0.15879 C 0.76432 0.15601 0.76615 0.15393 0.76771 0.15139 C 0.76888 0.14722 0.77096 0.14328 0.77096 0.13842 C 0.77122 0.1243 0.7707 0.10995 0.76862 0.09629 C 0.76758 0.09004 0.76432 0.08564 0.76211 0.08055 C 0.75703 0.06875 0.75469 0.06527 0.7457 0.05717 C 0.74141 0.05347 0.73516 0.05254 0.73021 0.05139 C 0.72591 0.05185 0.72109 0.04953 0.71719 0.05301 C 0.71198 0.05764 0.71406 0.07708 0.71641 0.08194 C 0.72344 0.09652 0.74154 0.11759 0.75221 0.12245 L 0.76211 0.12685 C 0.7737 0.12592 0.78555 0.12662 0.79714 0.12384 C 0.79883 0.12361 0.79961 0.11944 0.80117 0.11805 C 0.803 0.11666 0.80495 0.1162 0.8069 0.11527 C 0.80794 0.11389 0.80938 0.11273 0.81016 0.11088 C 0.8207 0.08518 0.80755 0.10972 0.81667 0.09351 C 0.81693 0.09166 0.81732 0.08958 0.81745 0.08773 C 0.81901 0.07245 0.81914 0.05694 0.81745 0.04143 C 0.81706 0.03726 0.81471 0.03449 0.81341 0.03125 C 0.81263 0.02639 0.81185 0.02152 0.81094 0.01666 C 0.80964 0.00949 0.80755 0.00277 0.80521 -0.00371 C 0.80208 -0.0125 0.79961 -0.02223 0.79544 -0.02963 C 0.77617 -0.06389 0.79818 -0.02431 0.77266 -0.07315 C 0.77031 -0.07778 0.76732 -0.08125 0.76536 -0.08611 C 0.76211 -0.09399 0.75794 -0.1051 0.75391 -0.11227 C 0.75156 -0.11644 0.74883 -0.11968 0.74661 -0.12385 C 0.73177 -0.15024 0.75313 -0.11736 0.73438 -0.14283 C 0.72956 -0.14908 0.72669 -0.15649 0.72135 -0.16019 C 0.72018 -0.16088 0.71914 -0.16111 0.7181 -0.16158 C 0.71693 -0.1625 0.71589 -0.16366 0.71471 -0.16459 C 0.71367 -0.16528 0.71003 -0.16713 0.70911 -0.16736 C 0.70794 -0.1676 0.7069 -0.16736 0.70586 -0.16736 L 0.70586 -0.16713 " pathEditMode="relative" rAng="0" ptsTypes="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63" y="-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잔망 루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56020" y="3581273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잔망 루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625547" y="3665473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잔망 루피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9" y="3642313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-1" y="344725"/>
            <a:ext cx="12192000" cy="1143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-34323"/>
            <a:ext cx="12192000" cy="657778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b="1" i="1" kern="0" dirty="0">
                <a:solidFill>
                  <a:prstClr val="white"/>
                </a:solidFill>
              </a:rPr>
              <a:t>데이터 분석 이란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F0FEA9-5FD7-48D1-B957-8B898646F758}"/>
              </a:ext>
            </a:extLst>
          </p:cNvPr>
          <p:cNvSpPr/>
          <p:nvPr/>
        </p:nvSpPr>
        <p:spPr>
          <a:xfrm>
            <a:off x="7109732" y="1602723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15625" y="1846911"/>
            <a:ext cx="3032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 데이터 분석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(Data analysis)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39675" y="4325265"/>
            <a:ext cx="41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BA0000"/>
                </a:solidFill>
                <a:latin typeface="Arial" panose="020B0604020202020204" pitchFamily="34" charset="0"/>
                <a:hlinkClick r:id="rId3" tooltip="데이터 클렌징 (없는 문서)"/>
              </a:rPr>
              <a:t>정</a:t>
            </a:r>
            <a:endParaRPr lang="en-US" altLang="ko-KR" dirty="0">
              <a:solidFill>
                <a:srgbClr val="BA0000"/>
              </a:solidFill>
              <a:latin typeface="Arial" panose="020B0604020202020204" pitchFamily="34" charset="0"/>
              <a:hlinkClick r:id="rId3" tooltip="데이터 클렌징 (없는 문서)"/>
            </a:endParaRPr>
          </a:p>
          <a:p>
            <a:r>
              <a:rPr lang="ko-KR" altLang="en-US" dirty="0">
                <a:solidFill>
                  <a:srgbClr val="BA0000"/>
                </a:solidFill>
                <a:latin typeface="Arial" panose="020B0604020202020204" pitchFamily="34" charset="0"/>
                <a:hlinkClick r:id="rId3" tooltip="데이터 클렌징 (없는 문서)"/>
              </a:rPr>
              <a:t>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67197" y="4924594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ko-KR" altLang="en-US" dirty="0">
                <a:solidFill>
                  <a:srgbClr val="BA0000"/>
                </a:solidFill>
                <a:latin typeface="Arial" panose="020B0604020202020204" pitchFamily="34" charset="0"/>
                <a:hlinkClick r:id="rId4" tooltip="데이터 변환 (없는 문서)"/>
              </a:rPr>
              <a:t>변환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506211" y="4119733"/>
            <a:ext cx="41549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645AD"/>
                </a:solidFill>
                <a:latin typeface="Arial" panose="020B0604020202020204" pitchFamily="34" charset="0"/>
                <a:hlinkClick r:id="rId5" tooltip="데이터 모델링"/>
              </a:rPr>
              <a:t>모</a:t>
            </a:r>
            <a:endParaRPr lang="en-US" altLang="ko-KR" dirty="0">
              <a:solidFill>
                <a:srgbClr val="0645AD"/>
              </a:solidFill>
              <a:latin typeface="Arial" panose="020B0604020202020204" pitchFamily="34" charset="0"/>
              <a:hlinkClick r:id="rId5" tooltip="데이터 모델링"/>
            </a:endParaRPr>
          </a:p>
          <a:p>
            <a:r>
              <a:rPr lang="ko-KR" altLang="en-US" dirty="0">
                <a:solidFill>
                  <a:srgbClr val="0645AD"/>
                </a:solidFill>
                <a:latin typeface="Arial" panose="020B0604020202020204" pitchFamily="34" charset="0"/>
                <a:hlinkClick r:id="rId5" tooltip="데이터 모델링"/>
              </a:rPr>
              <a:t>델</a:t>
            </a:r>
            <a:endParaRPr lang="en-US" altLang="ko-KR" dirty="0">
              <a:solidFill>
                <a:srgbClr val="0645AD"/>
              </a:solidFill>
              <a:latin typeface="Arial" panose="020B0604020202020204" pitchFamily="34" charset="0"/>
              <a:hlinkClick r:id="rId5" tooltip="데이터 모델링"/>
            </a:endParaRPr>
          </a:p>
          <a:p>
            <a:r>
              <a:rPr lang="ko-KR" altLang="en-US" dirty="0">
                <a:solidFill>
                  <a:srgbClr val="0645AD"/>
                </a:solidFill>
                <a:latin typeface="Arial" panose="020B0604020202020204" pitchFamily="34" charset="0"/>
                <a:hlinkClick r:id="rId5" tooltip="데이터 모델링"/>
              </a:rPr>
              <a:t>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10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3E1D564-D2EE-49D4-AF4D-8E4E1842A7DC}"/>
              </a:ext>
            </a:extLst>
          </p:cNvPr>
          <p:cNvSpPr/>
          <p:nvPr/>
        </p:nvSpPr>
        <p:spPr>
          <a:xfrm>
            <a:off x="-1" y="344725"/>
            <a:ext cx="12192000" cy="1143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-34323"/>
            <a:ext cx="12192000" cy="657778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 </a:t>
            </a:r>
            <a:r>
              <a:rPr lang="ko-KR" altLang="en-US" sz="2000" b="1" i="1" kern="0" dirty="0">
                <a:solidFill>
                  <a:prstClr val="white"/>
                </a:solidFill>
              </a:rPr>
              <a:t>데이터 모델링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33400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4AC218-DE58-420A-BABB-801EF9288100}"/>
              </a:ext>
            </a:extLst>
          </p:cNvPr>
          <p:cNvSpPr/>
          <p:nvPr/>
        </p:nvSpPr>
        <p:spPr>
          <a:xfrm>
            <a:off x="1894484" y="2026275"/>
            <a:ext cx="8983313" cy="918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주어진 개념으로부터 논리적인 데이터 모델을 구성하는 작업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286CE8-F2BE-467E-A8BE-6428CCD2F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484" y="3324750"/>
            <a:ext cx="3312009" cy="31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5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CURRICULUM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1239104" y="5139349"/>
            <a:ext cx="8426388" cy="1694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784357" y="5094647"/>
            <a:ext cx="144289" cy="126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591367" y="5067552"/>
            <a:ext cx="144289" cy="126776"/>
          </a:xfrm>
          <a:prstGeom prst="ellipse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391251" y="5087754"/>
            <a:ext cx="144289" cy="126776"/>
          </a:xfrm>
          <a:prstGeom prst="ellipse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353750" y="5047176"/>
            <a:ext cx="144289" cy="1267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002581" y="5301802"/>
            <a:ext cx="179079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5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파이썬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머신러닝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64408" y="3980561"/>
            <a:ext cx="17982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6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FF6834"/>
                </a:solidFill>
              </a:rPr>
              <a:t>매트랩</a:t>
            </a:r>
            <a:r>
              <a:rPr lang="ko-KR" altLang="en-US" sz="1600" b="1" dirty="0">
                <a:solidFill>
                  <a:srgbClr val="FF6834"/>
                </a:solidFill>
              </a:rPr>
              <a:t> </a:t>
            </a:r>
            <a:r>
              <a:rPr lang="ko-KR" altLang="en-US" sz="1600" b="1" dirty="0" err="1">
                <a:solidFill>
                  <a:srgbClr val="FF6834"/>
                </a:solidFill>
              </a:rPr>
              <a:t>머신러닝</a:t>
            </a:r>
            <a:endParaRPr lang="en-US" altLang="ko-KR" sz="1600" b="1" dirty="0">
              <a:solidFill>
                <a:srgbClr val="FF6834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553194" y="5301802"/>
            <a:ext cx="179820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7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F6834"/>
                </a:solidFill>
              </a:rPr>
              <a:t>R </a:t>
            </a:r>
            <a:r>
              <a:rPr lang="ko-KR" altLang="en-US" sz="1600" b="1" dirty="0" err="1">
                <a:solidFill>
                  <a:srgbClr val="FF6834"/>
                </a:solidFill>
              </a:rPr>
              <a:t>머신러닝</a:t>
            </a:r>
            <a:endParaRPr lang="en-US" altLang="ko-KR" sz="1600" b="1" dirty="0">
              <a:solidFill>
                <a:srgbClr val="FF6834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526790" y="3546457"/>
            <a:ext cx="17982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endParaRPr lang="en-US" altLang="ko-KR" b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8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캐글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튜토리얼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596891" y="4437631"/>
            <a:ext cx="1506352" cy="1314032"/>
            <a:chOff x="9702183" y="2199626"/>
            <a:chExt cx="1378878" cy="1378878"/>
          </a:xfrm>
        </p:grpSpPr>
        <p:sp>
          <p:nvSpPr>
            <p:cNvPr id="60" name="타원 59"/>
            <p:cNvSpPr/>
            <p:nvPr/>
          </p:nvSpPr>
          <p:spPr>
            <a:xfrm>
              <a:off x="9702183" y="2199626"/>
              <a:ext cx="1378878" cy="1378878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9933933" y="2495003"/>
              <a:ext cx="1002577" cy="806296"/>
              <a:chOff x="8010595" y="4220229"/>
              <a:chExt cx="2343150" cy="2149370"/>
            </a:xfrm>
          </p:grpSpPr>
          <p:pic>
            <p:nvPicPr>
              <p:cNvPr id="54" name="Picture 2" descr="루피 짤 갑자기 왜 유행하게 된거야? - 인스티즈(instiz) 익명잡담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10595" y="4220229"/>
                <a:ext cx="2343150" cy="1952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Freeform 23"/>
              <p:cNvSpPr>
                <a:spLocks noEditPoints="1"/>
              </p:cNvSpPr>
              <p:nvPr/>
            </p:nvSpPr>
            <p:spPr bwMode="auto">
              <a:xfrm rot="20863483">
                <a:off x="8222150" y="4612689"/>
                <a:ext cx="1827937" cy="637265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4"/>
              <p:cNvSpPr>
                <a:spLocks noEditPoints="1"/>
              </p:cNvSpPr>
              <p:nvPr/>
            </p:nvSpPr>
            <p:spPr bwMode="auto">
              <a:xfrm>
                <a:off x="8774947" y="5830478"/>
                <a:ext cx="1253816" cy="397826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5"/>
              <p:cNvSpPr>
                <a:spLocks/>
              </p:cNvSpPr>
              <p:nvPr/>
            </p:nvSpPr>
            <p:spPr bwMode="auto">
              <a:xfrm>
                <a:off x="9216878" y="5811173"/>
                <a:ext cx="369953" cy="558426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66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55" name="직선 연결선 54"/>
          <p:cNvCxnSpPr/>
          <p:nvPr/>
        </p:nvCxnSpPr>
        <p:spPr>
          <a:xfrm flipV="1">
            <a:off x="1067248" y="2476448"/>
            <a:ext cx="9056455" cy="1566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460939" y="2419437"/>
            <a:ext cx="155078" cy="11715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366622" y="2420693"/>
            <a:ext cx="155078" cy="117152"/>
          </a:xfrm>
          <a:prstGeom prst="ellipse">
            <a:avLst/>
          </a:prstGeom>
          <a:solidFill>
            <a:srgbClr val="FF68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272304" y="2431731"/>
            <a:ext cx="155078" cy="117152"/>
          </a:xfrm>
          <a:prstGeom prst="ellipse">
            <a:avLst/>
          </a:prstGeom>
          <a:solidFill>
            <a:srgbClr val="FF6834"/>
          </a:solidFill>
          <a:ln>
            <a:solidFill>
              <a:srgbClr val="FF68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8177987" y="2431731"/>
            <a:ext cx="155078" cy="11715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490443" y="2643998"/>
            <a:ext cx="192469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파이썬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튜토리얼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555367" y="1348408"/>
            <a:ext cx="1932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2</a:t>
            </a:r>
          </a:p>
          <a:p>
            <a:pPr marL="90488" algn="ctr">
              <a:lnSpc>
                <a:spcPct val="150000"/>
              </a:lnSpc>
            </a:pPr>
            <a:r>
              <a:rPr lang="en-US" altLang="ko-KR" b="1" dirty="0">
                <a:solidFill>
                  <a:srgbClr val="FF6834"/>
                </a:solidFill>
              </a:rPr>
              <a:t>R </a:t>
            </a:r>
            <a:r>
              <a:rPr lang="ko-KR" altLang="en-US" b="1" dirty="0" err="1">
                <a:solidFill>
                  <a:srgbClr val="FF6834"/>
                </a:solidFill>
              </a:rPr>
              <a:t>튜토리얼</a:t>
            </a:r>
            <a:endParaRPr lang="en-US" altLang="ko-KR" b="1" dirty="0">
              <a:solidFill>
                <a:srgbClr val="FF6834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383510" y="2607444"/>
            <a:ext cx="193266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srgbClr val="FF6834"/>
                </a:solidFill>
              </a:rPr>
              <a:t>STEP. 3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FF6834"/>
                </a:solidFill>
              </a:rPr>
              <a:t>파이썬</a:t>
            </a:r>
            <a:r>
              <a:rPr lang="ko-KR" altLang="en-US" sz="1600" b="1" dirty="0">
                <a:solidFill>
                  <a:srgbClr val="FF6834"/>
                </a:solidFill>
              </a:rPr>
              <a:t> </a:t>
            </a:r>
            <a:r>
              <a:rPr lang="ko-KR" altLang="en-US" sz="1600" b="1" dirty="0" err="1">
                <a:solidFill>
                  <a:srgbClr val="FF6834"/>
                </a:solidFill>
              </a:rPr>
              <a:t>크롤링</a:t>
            </a:r>
            <a:endParaRPr lang="en-US" altLang="ko-KR" sz="1600" b="1" dirty="0">
              <a:solidFill>
                <a:srgbClr val="FF6834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253237" y="960628"/>
            <a:ext cx="1932665" cy="1334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</a:pPr>
            <a:endParaRPr lang="en-US" altLang="ko-KR" b="1" u="sng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90488" algn="ctr">
              <a:lnSpc>
                <a:spcPct val="150000"/>
              </a:lnSpc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4</a:t>
            </a:r>
          </a:p>
          <a:p>
            <a:pPr marL="90488" algn="ctr"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데이터 </a:t>
            </a:r>
            <a:r>
              <a:rPr lang="ko-KR" altLang="en-US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마이닝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279757" y="1871585"/>
            <a:ext cx="1612893" cy="1209725"/>
            <a:chOff x="7706772" y="4927967"/>
            <a:chExt cx="1412999" cy="1451636"/>
          </a:xfrm>
        </p:grpSpPr>
        <p:sp>
          <p:nvSpPr>
            <p:cNvPr id="94" name="타원 93"/>
            <p:cNvSpPr/>
            <p:nvPr/>
          </p:nvSpPr>
          <p:spPr>
            <a:xfrm>
              <a:off x="7706772" y="4927967"/>
              <a:ext cx="1412999" cy="1451636"/>
            </a:xfrm>
            <a:prstGeom prst="ellipse">
              <a:avLst/>
            </a:prstGeom>
            <a:solidFill>
              <a:srgbClr val="F7F7F7"/>
            </a:solidFill>
            <a:ln w="19050">
              <a:solidFill>
                <a:schemeClr val="bg1"/>
              </a:solidFill>
            </a:ln>
            <a:effectLst>
              <a:outerShdw blurRad="279400" dist="177800" dir="8100000" sx="94000" sy="94000" algn="tr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95" name="그룹 94"/>
            <p:cNvGrpSpPr/>
            <p:nvPr/>
          </p:nvGrpSpPr>
          <p:grpSpPr>
            <a:xfrm>
              <a:off x="7977065" y="5189721"/>
              <a:ext cx="892615" cy="957414"/>
              <a:chOff x="1266639" y="4743424"/>
              <a:chExt cx="2000250" cy="2000250"/>
            </a:xfrm>
          </p:grpSpPr>
          <p:pic>
            <p:nvPicPr>
              <p:cNvPr id="96" name="그림 9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6639" y="4743424"/>
                <a:ext cx="2000250" cy="2000250"/>
              </a:xfrm>
              <a:prstGeom prst="rect">
                <a:avLst/>
              </a:prstGeom>
            </p:spPr>
          </p:pic>
          <p:grpSp>
            <p:nvGrpSpPr>
              <p:cNvPr id="97" name="그룹 96"/>
              <p:cNvGrpSpPr/>
              <p:nvPr/>
            </p:nvGrpSpPr>
            <p:grpSpPr>
              <a:xfrm>
                <a:off x="1729777" y="5586518"/>
                <a:ext cx="1250478" cy="1157156"/>
                <a:chOff x="1729777" y="5586518"/>
                <a:chExt cx="1250478" cy="1157156"/>
              </a:xfrm>
            </p:grpSpPr>
            <p:sp>
              <p:nvSpPr>
                <p:cNvPr id="98" name="Freeform 23"/>
                <p:cNvSpPr>
                  <a:spLocks noEditPoints="1"/>
                </p:cNvSpPr>
                <p:nvPr/>
              </p:nvSpPr>
              <p:spPr bwMode="auto">
                <a:xfrm rot="1143690">
                  <a:off x="1747274" y="5586518"/>
                  <a:ext cx="1232981" cy="314158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24"/>
                <p:cNvSpPr>
                  <a:spLocks noEditPoints="1"/>
                </p:cNvSpPr>
                <p:nvPr/>
              </p:nvSpPr>
              <p:spPr bwMode="auto">
                <a:xfrm>
                  <a:off x="1729777" y="6312982"/>
                  <a:ext cx="875845" cy="430692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Freeform 25"/>
                <p:cNvSpPr>
                  <a:spLocks/>
                </p:cNvSpPr>
                <p:nvPr/>
              </p:nvSpPr>
              <p:spPr bwMode="auto">
                <a:xfrm>
                  <a:off x="2042488" y="6333780"/>
                  <a:ext cx="250421" cy="355231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66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95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89" grpId="0"/>
      <p:bldP spid="90" grpId="0"/>
      <p:bldP spid="91" grpId="0"/>
      <p:bldP spid="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DATA WORDS  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>
            <a:off x="5069653" y="5465345"/>
            <a:ext cx="2256172" cy="1149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/>
              <a:t>R</a:t>
            </a:r>
            <a:r>
              <a:rPr lang="ko-KR" altLang="en-US" sz="1050" dirty="0"/>
              <a:t>은 오픈소스 프로그램으로 통계</a:t>
            </a:r>
            <a:r>
              <a:rPr lang="en-US" altLang="ko-KR" sz="1050" dirty="0"/>
              <a:t>/</a:t>
            </a:r>
            <a:r>
              <a:rPr lang="ko-KR" altLang="en-US" sz="1050" dirty="0">
                <a:hlinkClick r:id="rId2"/>
              </a:rPr>
              <a:t>데이터 </a:t>
            </a:r>
            <a:r>
              <a:rPr lang="ko-KR" altLang="en-US" sz="1050" dirty="0" err="1">
                <a:hlinkClick r:id="rId2"/>
              </a:rPr>
              <a:t>마이닝</a:t>
            </a:r>
            <a:r>
              <a:rPr lang="ko-KR" altLang="en-US" sz="1050" dirty="0"/>
              <a:t> 및 그래프를 위한 </a:t>
            </a:r>
            <a:r>
              <a:rPr lang="ko-KR" altLang="en-US" sz="1050" dirty="0" smtClean="0"/>
              <a:t>언어이다</a:t>
            </a:r>
            <a:r>
              <a:rPr lang="en-US" altLang="ko-KR" sz="1050" dirty="0" smtClean="0"/>
              <a:t>.</a:t>
            </a:r>
            <a:r>
              <a:rPr lang="ko-KR" altLang="en-US" sz="1050" dirty="0" smtClean="0"/>
              <a:t>빅데이터 분석을 목적</a:t>
            </a:r>
            <a:endParaRPr lang="en-US" altLang="ko-KR" sz="1050" dirty="0" smtClean="0"/>
          </a:p>
          <a:p>
            <a:pPr>
              <a:lnSpc>
                <a:spcPct val="150000"/>
              </a:lnSpc>
            </a:pPr>
            <a:r>
              <a:rPr lang="ko-KR" altLang="en-US" sz="1050" dirty="0" err="1" smtClean="0"/>
              <a:t>으로</a:t>
            </a:r>
            <a:r>
              <a:rPr lang="ko-KR" altLang="en-US" sz="1050" dirty="0" smtClean="0"/>
              <a:t> 주목받고 있다</a:t>
            </a:r>
            <a:r>
              <a:rPr lang="en-US" altLang="ko-KR" sz="1050" dirty="0" smtClean="0">
                <a:solidFill>
                  <a:prstClr val="white">
                    <a:lumMod val="50000"/>
                  </a:prstClr>
                </a:solidFill>
              </a:rPr>
              <a:t>.</a:t>
            </a:r>
            <a:endParaRPr lang="ko-KR" altLang="en-US" sz="105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2" name="Freeform 5"/>
          <p:cNvSpPr>
            <a:spLocks/>
          </p:cNvSpPr>
          <p:nvPr/>
        </p:nvSpPr>
        <p:spPr bwMode="auto">
          <a:xfrm>
            <a:off x="7151032" y="6334889"/>
            <a:ext cx="180000" cy="1800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3" name="Freeform 5"/>
          <p:cNvSpPr>
            <a:spLocks/>
          </p:cNvSpPr>
          <p:nvPr/>
        </p:nvSpPr>
        <p:spPr bwMode="auto">
          <a:xfrm>
            <a:off x="7773930" y="5448803"/>
            <a:ext cx="2237705" cy="106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err="1"/>
              <a:t>캐글</a:t>
            </a:r>
            <a:r>
              <a:rPr lang="ko-KR" altLang="en-US" sz="800" dirty="0"/>
              <a:t> </a:t>
            </a:r>
            <a:r>
              <a:rPr lang="en-US" altLang="ko-KR" sz="800" dirty="0"/>
              <a:t>(</a:t>
            </a:r>
            <a:r>
              <a:rPr lang="en-US" altLang="ko-KR" sz="800" b="1" dirty="0" err="1"/>
              <a:t>Kaggle</a:t>
            </a:r>
            <a:r>
              <a:rPr lang="en-US" altLang="ko-KR" sz="800" dirty="0"/>
              <a:t>)</a:t>
            </a:r>
            <a:r>
              <a:rPr lang="ko-KR" altLang="en-US" sz="800" dirty="0"/>
              <a:t>은 </a:t>
            </a:r>
            <a:r>
              <a:rPr lang="en-US" altLang="ko-KR" sz="800" dirty="0"/>
              <a:t>2010</a:t>
            </a:r>
            <a:r>
              <a:rPr lang="ko-KR" altLang="en-US" sz="800" dirty="0"/>
              <a:t>년 설립된 예측모델 및 분석 대회 플랫폼이다</a:t>
            </a:r>
            <a:r>
              <a:rPr lang="en-US" altLang="ko-KR" sz="800" dirty="0"/>
              <a:t>. </a:t>
            </a:r>
            <a:r>
              <a:rPr lang="ko-KR" altLang="en-US" sz="800" dirty="0"/>
              <a:t>기업 및 단체에서 데이터와 해결과제를 등록하면</a:t>
            </a:r>
            <a:r>
              <a:rPr lang="en-US" altLang="ko-KR" sz="800" dirty="0"/>
              <a:t>, </a:t>
            </a:r>
            <a:r>
              <a:rPr lang="ko-KR" altLang="en-US" sz="800" dirty="0" smtClean="0"/>
              <a:t>데이터 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ko-KR" altLang="en-US" sz="800" dirty="0" smtClean="0"/>
              <a:t>과학자들이 이를 해결하는 모델을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ko-KR" altLang="en-US" sz="800" dirty="0" smtClean="0"/>
              <a:t>개발하고 경쟁한다</a:t>
            </a:r>
            <a:endParaRPr lang="ko-KR" altLang="en-US" sz="800" dirty="0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9831636" y="6334889"/>
            <a:ext cx="180000" cy="180000"/>
          </a:xfrm>
          <a:prstGeom prst="rect">
            <a:avLst/>
          </a:prstGeom>
          <a:solidFill>
            <a:srgbClr val="FF6834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40458" y="1162034"/>
            <a:ext cx="2291501" cy="2539109"/>
            <a:chOff x="2340458" y="1162034"/>
            <a:chExt cx="2291501" cy="2539109"/>
          </a:xfrm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2340458" y="2614274"/>
              <a:ext cx="2270681" cy="10660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44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en-US" altLang="ko-KR" sz="1200" b="1" dirty="0">
                <a:solidFill>
                  <a:prstClr val="white">
                    <a:lumMod val="50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ko-KR" altLang="en-US" sz="900" dirty="0">
                  <a:solidFill>
                    <a:srgbClr val="002060"/>
                  </a:solidFill>
                </a:rPr>
                <a:t>대규모로 저장된 데이터안에서 체계적이고 자동적으로 통계적 규칙이나 패턴을 분석하여 </a:t>
              </a:r>
              <a:r>
                <a:rPr lang="ko-KR" altLang="en-US" sz="900" dirty="0" err="1">
                  <a:solidFill>
                    <a:srgbClr val="002060"/>
                  </a:solidFill>
                </a:rPr>
                <a:t>가치있는</a:t>
              </a:r>
              <a:r>
                <a:rPr lang="ko-KR" altLang="en-US" sz="900" dirty="0">
                  <a:solidFill>
                    <a:srgbClr val="002060"/>
                  </a:solidFill>
                </a:rPr>
                <a:t> 정보를 </a:t>
              </a:r>
              <a:r>
                <a:rPr lang="ko-KR" altLang="en-US" sz="900" dirty="0" err="1">
                  <a:solidFill>
                    <a:srgbClr val="002060"/>
                  </a:solidFill>
                </a:rPr>
                <a:t>추출하는과정</a:t>
              </a:r>
              <a:endParaRPr lang="ko-KR" altLang="en-US" sz="900" dirty="0">
                <a:solidFill>
                  <a:srgbClr val="002060"/>
                </a:solidFill>
              </a:endParaRPr>
            </a:p>
          </p:txBody>
        </p:sp>
        <p:sp>
          <p:nvSpPr>
            <p:cNvPr id="64" name="Freeform 5"/>
            <p:cNvSpPr>
              <a:spLocks/>
            </p:cNvSpPr>
            <p:nvPr/>
          </p:nvSpPr>
          <p:spPr bwMode="auto">
            <a:xfrm>
              <a:off x="4442286" y="3521143"/>
              <a:ext cx="180000" cy="180000"/>
            </a:xfrm>
            <a:prstGeom prst="rect">
              <a:avLst/>
            </a:prstGeom>
            <a:solidFill>
              <a:srgbClr val="2C3A54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+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2350868" y="1162034"/>
              <a:ext cx="2281091" cy="14639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DATA MINING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101884" y="1217127"/>
            <a:ext cx="2281091" cy="2522317"/>
            <a:chOff x="5065185" y="1184434"/>
            <a:chExt cx="2281091" cy="2522317"/>
          </a:xfrm>
        </p:grpSpPr>
        <p:sp>
          <p:nvSpPr>
            <p:cNvPr id="65" name="Freeform 5"/>
            <p:cNvSpPr>
              <a:spLocks/>
            </p:cNvSpPr>
            <p:nvPr/>
          </p:nvSpPr>
          <p:spPr bwMode="auto">
            <a:xfrm>
              <a:off x="5065185" y="2625987"/>
              <a:ext cx="2270681" cy="10660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44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 </a:t>
              </a:r>
              <a:r>
                <a:rPr lang="ko-KR" altLang="en-US" sz="1050" dirty="0"/>
                <a:t>데이터로부터 학습하여 실행할 수 있도록 하는 알고리즘을 개발하는 연구분야</a:t>
              </a:r>
              <a:endParaRPr lang="ko-KR" altLang="en-US" sz="105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66" name="Freeform 5"/>
            <p:cNvSpPr>
              <a:spLocks/>
            </p:cNvSpPr>
            <p:nvPr/>
          </p:nvSpPr>
          <p:spPr bwMode="auto">
            <a:xfrm>
              <a:off x="7156603" y="3526751"/>
              <a:ext cx="180000" cy="180000"/>
            </a:xfrm>
            <a:prstGeom prst="rect">
              <a:avLst/>
            </a:prstGeom>
            <a:solidFill>
              <a:srgbClr val="2C3A54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+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76" name="Freeform 5"/>
            <p:cNvSpPr>
              <a:spLocks/>
            </p:cNvSpPr>
            <p:nvPr/>
          </p:nvSpPr>
          <p:spPr bwMode="auto">
            <a:xfrm>
              <a:off x="5065185" y="1184434"/>
              <a:ext cx="2281091" cy="14639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MACHINE LEARNING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769092" y="1152964"/>
            <a:ext cx="2285929" cy="2548180"/>
            <a:chOff x="7769092" y="1152964"/>
            <a:chExt cx="2285929" cy="2548180"/>
          </a:xfrm>
        </p:grpSpPr>
        <p:sp>
          <p:nvSpPr>
            <p:cNvPr id="67" name="Freeform 5"/>
            <p:cNvSpPr>
              <a:spLocks/>
            </p:cNvSpPr>
            <p:nvPr/>
          </p:nvSpPr>
          <p:spPr bwMode="auto">
            <a:xfrm>
              <a:off x="7769092" y="2625987"/>
              <a:ext cx="2270681" cy="10660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44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ko-KR" altLang="en-US" sz="9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68" name="Freeform 5"/>
            <p:cNvSpPr>
              <a:spLocks/>
            </p:cNvSpPr>
            <p:nvPr/>
          </p:nvSpPr>
          <p:spPr bwMode="auto">
            <a:xfrm>
              <a:off x="9854938" y="3521144"/>
              <a:ext cx="180000" cy="180000"/>
            </a:xfrm>
            <a:prstGeom prst="rect">
              <a:avLst/>
            </a:prstGeom>
            <a:solidFill>
              <a:srgbClr val="FF6834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+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77" name="Freeform 5"/>
            <p:cNvSpPr>
              <a:spLocks/>
            </p:cNvSpPr>
            <p:nvPr/>
          </p:nvSpPr>
          <p:spPr bwMode="auto">
            <a:xfrm>
              <a:off x="7773930" y="1152964"/>
              <a:ext cx="2281091" cy="14639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MATLAB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361278" y="3984850"/>
            <a:ext cx="2281091" cy="2539109"/>
            <a:chOff x="2361278" y="3984850"/>
            <a:chExt cx="2281091" cy="2539109"/>
          </a:xfrm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2361278" y="5448802"/>
              <a:ext cx="2270681" cy="10660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4400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endParaRPr lang="ko-KR" altLang="en-US" sz="9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sp>
          <p:nvSpPr>
            <p:cNvPr id="70" name="Freeform 5"/>
            <p:cNvSpPr>
              <a:spLocks/>
            </p:cNvSpPr>
            <p:nvPr/>
          </p:nvSpPr>
          <p:spPr bwMode="auto">
            <a:xfrm>
              <a:off x="4451959" y="6343959"/>
              <a:ext cx="180000" cy="180000"/>
            </a:xfrm>
            <a:prstGeom prst="rect">
              <a:avLst/>
            </a:prstGeom>
            <a:solidFill>
              <a:srgbClr val="2C3A54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+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78" name="Freeform 5"/>
            <p:cNvSpPr>
              <a:spLocks/>
            </p:cNvSpPr>
            <p:nvPr/>
          </p:nvSpPr>
          <p:spPr bwMode="auto">
            <a:xfrm>
              <a:off x="2361278" y="3984850"/>
              <a:ext cx="2281091" cy="146395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1100" dirty="0" smtClean="0">
                  <a:solidFill>
                    <a:prstClr val="white"/>
                  </a:solidFill>
                </a:rPr>
                <a:t>PYTHON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79" name="Freeform 5"/>
          <p:cNvSpPr>
            <a:spLocks/>
          </p:cNvSpPr>
          <p:nvPr/>
        </p:nvSpPr>
        <p:spPr bwMode="auto">
          <a:xfrm>
            <a:off x="5057194" y="3999911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R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80" name="Freeform 5"/>
          <p:cNvSpPr>
            <a:spLocks/>
          </p:cNvSpPr>
          <p:nvPr/>
        </p:nvSpPr>
        <p:spPr bwMode="auto">
          <a:xfrm>
            <a:off x="7773930" y="3975780"/>
            <a:ext cx="2281091" cy="14639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 smtClean="0">
                <a:solidFill>
                  <a:prstClr val="white"/>
                </a:solidFill>
              </a:rPr>
              <a:t>KAGGLE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04866" y="2837780"/>
            <a:ext cx="22192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err="1">
                <a:solidFill>
                  <a:srgbClr val="30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MathWorks</a:t>
            </a:r>
            <a:r>
              <a:rPr lang="en-US" altLang="ko-KR" sz="800" dirty="0">
                <a:solidFill>
                  <a:srgbClr val="30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solidFill>
                  <a:srgbClr val="30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사에서 개발한 수치 해석 및 프로그래밍 환경을 제공하는 공학용 소프트웨어이다</a:t>
            </a:r>
            <a:r>
              <a:rPr lang="en-US" altLang="ko-KR" sz="800" dirty="0">
                <a:solidFill>
                  <a:srgbClr val="30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800" dirty="0">
                <a:solidFill>
                  <a:srgbClr val="30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행렬을 기반으로 한 계산 기능을 지원하며</a:t>
            </a:r>
            <a:r>
              <a:rPr lang="en-US" altLang="ko-KR" sz="800" dirty="0">
                <a:solidFill>
                  <a:srgbClr val="30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solidFill>
                  <a:srgbClr val="30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함수나 데이터를 그림으로 그리는 기능 및 프로그래밍을 통한 알고리즘 구현 등을 제공한다</a:t>
            </a:r>
            <a:r>
              <a:rPr lang="en-US" altLang="ko-KR" sz="800" dirty="0" smtClean="0">
                <a:solidFill>
                  <a:srgbClr val="30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2420047" y="5655448"/>
            <a:ext cx="21115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30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오픈소스 고급 프로그래밍 언어 중 하나이다</a:t>
            </a:r>
            <a:r>
              <a:rPr lang="en-US" altLang="ko-KR" sz="1100" dirty="0">
                <a:solidFill>
                  <a:srgbClr val="30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C</a:t>
            </a:r>
            <a:r>
              <a:rPr lang="ko-KR" altLang="en-US" sz="1100" dirty="0">
                <a:solidFill>
                  <a:srgbClr val="30303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언어를 기반으로 한 오픈소스 고급 프로그래밍 언어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0756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-1" y="0"/>
            <a:ext cx="12192000" cy="4191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DATA JOBS 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3458797" y="1421185"/>
            <a:ext cx="5229842" cy="4246536"/>
            <a:chOff x="-162" y="1083"/>
            <a:chExt cx="3138" cy="2548"/>
          </a:xfrm>
          <a:solidFill>
            <a:srgbClr val="F9F9F9"/>
          </a:solidFill>
          <a:effectLst/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-162" y="1083"/>
              <a:ext cx="3138" cy="2548"/>
            </a:xfrm>
            <a:custGeom>
              <a:avLst/>
              <a:gdLst>
                <a:gd name="T0" fmla="*/ 2529 w 6276"/>
                <a:gd name="T1" fmla="*/ 333 h 5098"/>
                <a:gd name="T2" fmla="*/ 2326 w 6276"/>
                <a:gd name="T3" fmla="*/ 427 h 5098"/>
                <a:gd name="T4" fmla="*/ 2170 w 6276"/>
                <a:gd name="T5" fmla="*/ 585 h 5098"/>
                <a:gd name="T6" fmla="*/ 2077 w 6276"/>
                <a:gd name="T7" fmla="*/ 796 h 5098"/>
                <a:gd name="T8" fmla="*/ 1995 w 6276"/>
                <a:gd name="T9" fmla="*/ 1087 h 5098"/>
                <a:gd name="T10" fmla="*/ 1908 w 6276"/>
                <a:gd name="T11" fmla="*/ 1140 h 5098"/>
                <a:gd name="T12" fmla="*/ 662 w 6276"/>
                <a:gd name="T13" fmla="*/ 1150 h 5098"/>
                <a:gd name="T14" fmla="*/ 483 w 6276"/>
                <a:gd name="T15" fmla="*/ 1226 h 5098"/>
                <a:gd name="T16" fmla="*/ 359 w 6276"/>
                <a:gd name="T17" fmla="*/ 1368 h 5098"/>
                <a:gd name="T18" fmla="*/ 314 w 6276"/>
                <a:gd name="T19" fmla="*/ 1561 h 5098"/>
                <a:gd name="T20" fmla="*/ 337 w 6276"/>
                <a:gd name="T21" fmla="*/ 4474 h 5098"/>
                <a:gd name="T22" fmla="*/ 447 w 6276"/>
                <a:gd name="T23" fmla="*/ 4651 h 5098"/>
                <a:gd name="T24" fmla="*/ 624 w 6276"/>
                <a:gd name="T25" fmla="*/ 4759 h 5098"/>
                <a:gd name="T26" fmla="*/ 5510 w 6276"/>
                <a:gd name="T27" fmla="*/ 4784 h 5098"/>
                <a:gd name="T28" fmla="*/ 5717 w 6276"/>
                <a:gd name="T29" fmla="*/ 4732 h 5098"/>
                <a:gd name="T30" fmla="*/ 5873 w 6276"/>
                <a:gd name="T31" fmla="*/ 4597 h 5098"/>
                <a:gd name="T32" fmla="*/ 5955 w 6276"/>
                <a:gd name="T33" fmla="*/ 4403 h 5098"/>
                <a:gd name="T34" fmla="*/ 5955 w 6276"/>
                <a:gd name="T35" fmla="*/ 1492 h 5098"/>
                <a:gd name="T36" fmla="*/ 5880 w 6276"/>
                <a:gd name="T37" fmla="*/ 1315 h 5098"/>
                <a:gd name="T38" fmla="*/ 5736 w 6276"/>
                <a:gd name="T39" fmla="*/ 1192 h 5098"/>
                <a:gd name="T40" fmla="*/ 5546 w 6276"/>
                <a:gd name="T41" fmla="*/ 1146 h 5098"/>
                <a:gd name="T42" fmla="*/ 4334 w 6276"/>
                <a:gd name="T43" fmla="*/ 1129 h 5098"/>
                <a:gd name="T44" fmla="*/ 4262 w 6276"/>
                <a:gd name="T45" fmla="*/ 1056 h 5098"/>
                <a:gd name="T46" fmla="*/ 4174 w 6276"/>
                <a:gd name="T47" fmla="*/ 720 h 5098"/>
                <a:gd name="T48" fmla="*/ 4058 w 6276"/>
                <a:gd name="T49" fmla="*/ 526 h 5098"/>
                <a:gd name="T50" fmla="*/ 3885 w 6276"/>
                <a:gd name="T51" fmla="*/ 387 h 5098"/>
                <a:gd name="T52" fmla="*/ 3669 w 6276"/>
                <a:gd name="T53" fmla="*/ 320 h 5098"/>
                <a:gd name="T54" fmla="*/ 2683 w 6276"/>
                <a:gd name="T55" fmla="*/ 0 h 5098"/>
                <a:gd name="T56" fmla="*/ 3788 w 6276"/>
                <a:gd name="T57" fmla="*/ 21 h 5098"/>
                <a:gd name="T58" fmla="*/ 4057 w 6276"/>
                <a:gd name="T59" fmla="*/ 122 h 5098"/>
                <a:gd name="T60" fmla="*/ 4279 w 6276"/>
                <a:gd name="T61" fmla="*/ 299 h 5098"/>
                <a:gd name="T62" fmla="*/ 4439 w 6276"/>
                <a:gd name="T63" fmla="*/ 537 h 5098"/>
                <a:gd name="T64" fmla="*/ 4528 w 6276"/>
                <a:gd name="T65" fmla="*/ 832 h 5098"/>
                <a:gd name="T66" fmla="*/ 5726 w 6276"/>
                <a:gd name="T67" fmla="*/ 853 h 5098"/>
                <a:gd name="T68" fmla="*/ 5964 w 6276"/>
                <a:gd name="T69" fmla="*/ 961 h 5098"/>
                <a:gd name="T70" fmla="*/ 6145 w 6276"/>
                <a:gd name="T71" fmla="*/ 1144 h 5098"/>
                <a:gd name="T72" fmla="*/ 6253 w 6276"/>
                <a:gd name="T73" fmla="*/ 1380 h 5098"/>
                <a:gd name="T74" fmla="*/ 6276 w 6276"/>
                <a:gd name="T75" fmla="*/ 4331 h 5098"/>
                <a:gd name="T76" fmla="*/ 6225 w 6276"/>
                <a:gd name="T77" fmla="*/ 4607 h 5098"/>
                <a:gd name="T78" fmla="*/ 6082 w 6276"/>
                <a:gd name="T79" fmla="*/ 4839 h 5098"/>
                <a:gd name="T80" fmla="*/ 5871 w 6276"/>
                <a:gd name="T81" fmla="*/ 5006 h 5098"/>
                <a:gd name="T82" fmla="*/ 5607 w 6276"/>
                <a:gd name="T83" fmla="*/ 5090 h 5098"/>
                <a:gd name="T84" fmla="*/ 669 w 6276"/>
                <a:gd name="T85" fmla="*/ 5090 h 5098"/>
                <a:gd name="T86" fmla="*/ 405 w 6276"/>
                <a:gd name="T87" fmla="*/ 5006 h 5098"/>
                <a:gd name="T88" fmla="*/ 194 w 6276"/>
                <a:gd name="T89" fmla="*/ 4839 h 5098"/>
                <a:gd name="T90" fmla="*/ 51 w 6276"/>
                <a:gd name="T91" fmla="*/ 4607 h 5098"/>
                <a:gd name="T92" fmla="*/ 0 w 6276"/>
                <a:gd name="T93" fmla="*/ 4331 h 5098"/>
                <a:gd name="T94" fmla="*/ 23 w 6276"/>
                <a:gd name="T95" fmla="*/ 1382 h 5098"/>
                <a:gd name="T96" fmla="*/ 131 w 6276"/>
                <a:gd name="T97" fmla="*/ 1144 h 5098"/>
                <a:gd name="T98" fmla="*/ 312 w 6276"/>
                <a:gd name="T99" fmla="*/ 961 h 5098"/>
                <a:gd name="T100" fmla="*/ 550 w 6276"/>
                <a:gd name="T101" fmla="*/ 853 h 5098"/>
                <a:gd name="T102" fmla="*/ 1748 w 6276"/>
                <a:gd name="T103" fmla="*/ 832 h 5098"/>
                <a:gd name="T104" fmla="*/ 1837 w 6276"/>
                <a:gd name="T105" fmla="*/ 537 h 5098"/>
                <a:gd name="T106" fmla="*/ 1997 w 6276"/>
                <a:gd name="T107" fmla="*/ 299 h 5098"/>
                <a:gd name="T108" fmla="*/ 2219 w 6276"/>
                <a:gd name="T109" fmla="*/ 122 h 5098"/>
                <a:gd name="T110" fmla="*/ 2488 w 6276"/>
                <a:gd name="T111" fmla="*/ 21 h 5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76" h="5098">
                  <a:moveTo>
                    <a:pt x="2683" y="314"/>
                  </a:moveTo>
                  <a:lnTo>
                    <a:pt x="2605" y="320"/>
                  </a:lnTo>
                  <a:lnTo>
                    <a:pt x="2529" y="333"/>
                  </a:lnTo>
                  <a:lnTo>
                    <a:pt x="2457" y="356"/>
                  </a:lnTo>
                  <a:lnTo>
                    <a:pt x="2391" y="387"/>
                  </a:lnTo>
                  <a:lnTo>
                    <a:pt x="2326" y="427"/>
                  </a:lnTo>
                  <a:lnTo>
                    <a:pt x="2269" y="472"/>
                  </a:lnTo>
                  <a:lnTo>
                    <a:pt x="2216" y="526"/>
                  </a:lnTo>
                  <a:lnTo>
                    <a:pt x="2170" y="585"/>
                  </a:lnTo>
                  <a:lnTo>
                    <a:pt x="2132" y="649"/>
                  </a:lnTo>
                  <a:lnTo>
                    <a:pt x="2100" y="720"/>
                  </a:lnTo>
                  <a:lnTo>
                    <a:pt x="2077" y="796"/>
                  </a:lnTo>
                  <a:lnTo>
                    <a:pt x="2025" y="1024"/>
                  </a:lnTo>
                  <a:lnTo>
                    <a:pt x="2012" y="1056"/>
                  </a:lnTo>
                  <a:lnTo>
                    <a:pt x="1995" y="1087"/>
                  </a:lnTo>
                  <a:lnTo>
                    <a:pt x="1970" y="1112"/>
                  </a:lnTo>
                  <a:lnTo>
                    <a:pt x="1942" y="1129"/>
                  </a:lnTo>
                  <a:lnTo>
                    <a:pt x="1908" y="1140"/>
                  </a:lnTo>
                  <a:lnTo>
                    <a:pt x="1873" y="1146"/>
                  </a:lnTo>
                  <a:lnTo>
                    <a:pt x="728" y="1146"/>
                  </a:lnTo>
                  <a:lnTo>
                    <a:pt x="662" y="1150"/>
                  </a:lnTo>
                  <a:lnTo>
                    <a:pt x="597" y="1167"/>
                  </a:lnTo>
                  <a:lnTo>
                    <a:pt x="538" y="1192"/>
                  </a:lnTo>
                  <a:lnTo>
                    <a:pt x="483" y="1226"/>
                  </a:lnTo>
                  <a:lnTo>
                    <a:pt x="436" y="1266"/>
                  </a:lnTo>
                  <a:lnTo>
                    <a:pt x="394" y="1315"/>
                  </a:lnTo>
                  <a:lnTo>
                    <a:pt x="359" y="1368"/>
                  </a:lnTo>
                  <a:lnTo>
                    <a:pt x="335" y="1429"/>
                  </a:lnTo>
                  <a:lnTo>
                    <a:pt x="320" y="1492"/>
                  </a:lnTo>
                  <a:lnTo>
                    <a:pt x="314" y="1561"/>
                  </a:lnTo>
                  <a:lnTo>
                    <a:pt x="314" y="4331"/>
                  </a:lnTo>
                  <a:lnTo>
                    <a:pt x="320" y="4403"/>
                  </a:lnTo>
                  <a:lnTo>
                    <a:pt x="337" y="4474"/>
                  </a:lnTo>
                  <a:lnTo>
                    <a:pt x="365" y="4538"/>
                  </a:lnTo>
                  <a:lnTo>
                    <a:pt x="401" y="4597"/>
                  </a:lnTo>
                  <a:lnTo>
                    <a:pt x="447" y="4651"/>
                  </a:lnTo>
                  <a:lnTo>
                    <a:pt x="498" y="4696"/>
                  </a:lnTo>
                  <a:lnTo>
                    <a:pt x="557" y="4732"/>
                  </a:lnTo>
                  <a:lnTo>
                    <a:pt x="624" y="4759"/>
                  </a:lnTo>
                  <a:lnTo>
                    <a:pt x="692" y="4776"/>
                  </a:lnTo>
                  <a:lnTo>
                    <a:pt x="766" y="4784"/>
                  </a:lnTo>
                  <a:lnTo>
                    <a:pt x="5510" y="4784"/>
                  </a:lnTo>
                  <a:lnTo>
                    <a:pt x="5582" y="4776"/>
                  </a:lnTo>
                  <a:lnTo>
                    <a:pt x="5652" y="4759"/>
                  </a:lnTo>
                  <a:lnTo>
                    <a:pt x="5717" y="4732"/>
                  </a:lnTo>
                  <a:lnTo>
                    <a:pt x="5776" y="4696"/>
                  </a:lnTo>
                  <a:lnTo>
                    <a:pt x="5829" y="4651"/>
                  </a:lnTo>
                  <a:lnTo>
                    <a:pt x="5873" y="4597"/>
                  </a:lnTo>
                  <a:lnTo>
                    <a:pt x="5911" y="4538"/>
                  </a:lnTo>
                  <a:lnTo>
                    <a:pt x="5937" y="4474"/>
                  </a:lnTo>
                  <a:lnTo>
                    <a:pt x="5955" y="4403"/>
                  </a:lnTo>
                  <a:lnTo>
                    <a:pt x="5960" y="4331"/>
                  </a:lnTo>
                  <a:lnTo>
                    <a:pt x="5960" y="1561"/>
                  </a:lnTo>
                  <a:lnTo>
                    <a:pt x="5955" y="1492"/>
                  </a:lnTo>
                  <a:lnTo>
                    <a:pt x="5939" y="1429"/>
                  </a:lnTo>
                  <a:lnTo>
                    <a:pt x="5915" y="1368"/>
                  </a:lnTo>
                  <a:lnTo>
                    <a:pt x="5880" y="1315"/>
                  </a:lnTo>
                  <a:lnTo>
                    <a:pt x="5839" y="1266"/>
                  </a:lnTo>
                  <a:lnTo>
                    <a:pt x="5791" y="1226"/>
                  </a:lnTo>
                  <a:lnTo>
                    <a:pt x="5736" y="1192"/>
                  </a:lnTo>
                  <a:lnTo>
                    <a:pt x="5677" y="1167"/>
                  </a:lnTo>
                  <a:lnTo>
                    <a:pt x="5614" y="1150"/>
                  </a:lnTo>
                  <a:lnTo>
                    <a:pt x="5546" y="1146"/>
                  </a:lnTo>
                  <a:lnTo>
                    <a:pt x="4403" y="1146"/>
                  </a:lnTo>
                  <a:lnTo>
                    <a:pt x="4367" y="1140"/>
                  </a:lnTo>
                  <a:lnTo>
                    <a:pt x="4334" y="1129"/>
                  </a:lnTo>
                  <a:lnTo>
                    <a:pt x="4306" y="1110"/>
                  </a:lnTo>
                  <a:lnTo>
                    <a:pt x="4281" y="1087"/>
                  </a:lnTo>
                  <a:lnTo>
                    <a:pt x="4262" y="1056"/>
                  </a:lnTo>
                  <a:lnTo>
                    <a:pt x="4251" y="1024"/>
                  </a:lnTo>
                  <a:lnTo>
                    <a:pt x="4197" y="796"/>
                  </a:lnTo>
                  <a:lnTo>
                    <a:pt x="4174" y="720"/>
                  </a:lnTo>
                  <a:lnTo>
                    <a:pt x="4144" y="649"/>
                  </a:lnTo>
                  <a:lnTo>
                    <a:pt x="4104" y="585"/>
                  </a:lnTo>
                  <a:lnTo>
                    <a:pt x="4058" y="526"/>
                  </a:lnTo>
                  <a:lnTo>
                    <a:pt x="4007" y="472"/>
                  </a:lnTo>
                  <a:lnTo>
                    <a:pt x="3948" y="427"/>
                  </a:lnTo>
                  <a:lnTo>
                    <a:pt x="3885" y="387"/>
                  </a:lnTo>
                  <a:lnTo>
                    <a:pt x="3817" y="356"/>
                  </a:lnTo>
                  <a:lnTo>
                    <a:pt x="3745" y="333"/>
                  </a:lnTo>
                  <a:lnTo>
                    <a:pt x="3669" y="320"/>
                  </a:lnTo>
                  <a:lnTo>
                    <a:pt x="3591" y="314"/>
                  </a:lnTo>
                  <a:lnTo>
                    <a:pt x="2683" y="314"/>
                  </a:lnTo>
                  <a:close/>
                  <a:moveTo>
                    <a:pt x="2683" y="0"/>
                  </a:moveTo>
                  <a:lnTo>
                    <a:pt x="3591" y="0"/>
                  </a:lnTo>
                  <a:lnTo>
                    <a:pt x="3691" y="6"/>
                  </a:lnTo>
                  <a:lnTo>
                    <a:pt x="3788" y="21"/>
                  </a:lnTo>
                  <a:lnTo>
                    <a:pt x="3882" y="46"/>
                  </a:lnTo>
                  <a:lnTo>
                    <a:pt x="3971" y="80"/>
                  </a:lnTo>
                  <a:lnTo>
                    <a:pt x="4057" y="122"/>
                  </a:lnTo>
                  <a:lnTo>
                    <a:pt x="4136" y="174"/>
                  </a:lnTo>
                  <a:lnTo>
                    <a:pt x="4211" y="233"/>
                  </a:lnTo>
                  <a:lnTo>
                    <a:pt x="4279" y="299"/>
                  </a:lnTo>
                  <a:lnTo>
                    <a:pt x="4340" y="373"/>
                  </a:lnTo>
                  <a:lnTo>
                    <a:pt x="4393" y="451"/>
                  </a:lnTo>
                  <a:lnTo>
                    <a:pt x="4439" y="537"/>
                  </a:lnTo>
                  <a:lnTo>
                    <a:pt x="4475" y="628"/>
                  </a:lnTo>
                  <a:lnTo>
                    <a:pt x="4504" y="725"/>
                  </a:lnTo>
                  <a:lnTo>
                    <a:pt x="4528" y="832"/>
                  </a:lnTo>
                  <a:lnTo>
                    <a:pt x="5548" y="832"/>
                  </a:lnTo>
                  <a:lnTo>
                    <a:pt x="5639" y="838"/>
                  </a:lnTo>
                  <a:lnTo>
                    <a:pt x="5726" y="853"/>
                  </a:lnTo>
                  <a:lnTo>
                    <a:pt x="5810" y="879"/>
                  </a:lnTo>
                  <a:lnTo>
                    <a:pt x="5890" y="916"/>
                  </a:lnTo>
                  <a:lnTo>
                    <a:pt x="5964" y="961"/>
                  </a:lnTo>
                  <a:lnTo>
                    <a:pt x="6031" y="1015"/>
                  </a:lnTo>
                  <a:lnTo>
                    <a:pt x="6092" y="1075"/>
                  </a:lnTo>
                  <a:lnTo>
                    <a:pt x="6145" y="1144"/>
                  </a:lnTo>
                  <a:lnTo>
                    <a:pt x="6190" y="1218"/>
                  </a:lnTo>
                  <a:lnTo>
                    <a:pt x="6227" y="1296"/>
                  </a:lnTo>
                  <a:lnTo>
                    <a:pt x="6253" y="1380"/>
                  </a:lnTo>
                  <a:lnTo>
                    <a:pt x="6270" y="1469"/>
                  </a:lnTo>
                  <a:lnTo>
                    <a:pt x="6276" y="1561"/>
                  </a:lnTo>
                  <a:lnTo>
                    <a:pt x="6276" y="4331"/>
                  </a:lnTo>
                  <a:lnTo>
                    <a:pt x="6270" y="4426"/>
                  </a:lnTo>
                  <a:lnTo>
                    <a:pt x="6253" y="4519"/>
                  </a:lnTo>
                  <a:lnTo>
                    <a:pt x="6225" y="4607"/>
                  </a:lnTo>
                  <a:lnTo>
                    <a:pt x="6187" y="4691"/>
                  </a:lnTo>
                  <a:lnTo>
                    <a:pt x="6139" y="4769"/>
                  </a:lnTo>
                  <a:lnTo>
                    <a:pt x="6082" y="4839"/>
                  </a:lnTo>
                  <a:lnTo>
                    <a:pt x="6019" y="4904"/>
                  </a:lnTo>
                  <a:lnTo>
                    <a:pt x="5947" y="4959"/>
                  </a:lnTo>
                  <a:lnTo>
                    <a:pt x="5871" y="5006"/>
                  </a:lnTo>
                  <a:lnTo>
                    <a:pt x="5787" y="5045"/>
                  </a:lnTo>
                  <a:lnTo>
                    <a:pt x="5698" y="5073"/>
                  </a:lnTo>
                  <a:lnTo>
                    <a:pt x="5607" y="5090"/>
                  </a:lnTo>
                  <a:lnTo>
                    <a:pt x="5510" y="5098"/>
                  </a:lnTo>
                  <a:lnTo>
                    <a:pt x="766" y="5098"/>
                  </a:lnTo>
                  <a:lnTo>
                    <a:pt x="669" y="5090"/>
                  </a:lnTo>
                  <a:lnTo>
                    <a:pt x="578" y="5073"/>
                  </a:lnTo>
                  <a:lnTo>
                    <a:pt x="489" y="5045"/>
                  </a:lnTo>
                  <a:lnTo>
                    <a:pt x="405" y="5006"/>
                  </a:lnTo>
                  <a:lnTo>
                    <a:pt x="329" y="4959"/>
                  </a:lnTo>
                  <a:lnTo>
                    <a:pt x="257" y="4904"/>
                  </a:lnTo>
                  <a:lnTo>
                    <a:pt x="194" y="4839"/>
                  </a:lnTo>
                  <a:lnTo>
                    <a:pt x="137" y="4769"/>
                  </a:lnTo>
                  <a:lnTo>
                    <a:pt x="89" y="4691"/>
                  </a:lnTo>
                  <a:lnTo>
                    <a:pt x="51" y="4607"/>
                  </a:lnTo>
                  <a:lnTo>
                    <a:pt x="23" y="4519"/>
                  </a:lnTo>
                  <a:lnTo>
                    <a:pt x="6" y="4426"/>
                  </a:lnTo>
                  <a:lnTo>
                    <a:pt x="0" y="4331"/>
                  </a:lnTo>
                  <a:lnTo>
                    <a:pt x="0" y="1561"/>
                  </a:lnTo>
                  <a:lnTo>
                    <a:pt x="6" y="1469"/>
                  </a:lnTo>
                  <a:lnTo>
                    <a:pt x="23" y="1382"/>
                  </a:lnTo>
                  <a:lnTo>
                    <a:pt x="49" y="1298"/>
                  </a:lnTo>
                  <a:lnTo>
                    <a:pt x="86" y="1218"/>
                  </a:lnTo>
                  <a:lnTo>
                    <a:pt x="131" y="1144"/>
                  </a:lnTo>
                  <a:lnTo>
                    <a:pt x="184" y="1077"/>
                  </a:lnTo>
                  <a:lnTo>
                    <a:pt x="245" y="1016"/>
                  </a:lnTo>
                  <a:lnTo>
                    <a:pt x="312" y="961"/>
                  </a:lnTo>
                  <a:lnTo>
                    <a:pt x="386" y="918"/>
                  </a:lnTo>
                  <a:lnTo>
                    <a:pt x="466" y="879"/>
                  </a:lnTo>
                  <a:lnTo>
                    <a:pt x="550" y="853"/>
                  </a:lnTo>
                  <a:lnTo>
                    <a:pt x="637" y="838"/>
                  </a:lnTo>
                  <a:lnTo>
                    <a:pt x="728" y="832"/>
                  </a:lnTo>
                  <a:lnTo>
                    <a:pt x="1748" y="832"/>
                  </a:lnTo>
                  <a:lnTo>
                    <a:pt x="1771" y="725"/>
                  </a:lnTo>
                  <a:lnTo>
                    <a:pt x="1799" y="628"/>
                  </a:lnTo>
                  <a:lnTo>
                    <a:pt x="1837" y="537"/>
                  </a:lnTo>
                  <a:lnTo>
                    <a:pt x="1883" y="451"/>
                  </a:lnTo>
                  <a:lnTo>
                    <a:pt x="1936" y="373"/>
                  </a:lnTo>
                  <a:lnTo>
                    <a:pt x="1997" y="299"/>
                  </a:lnTo>
                  <a:lnTo>
                    <a:pt x="2065" y="233"/>
                  </a:lnTo>
                  <a:lnTo>
                    <a:pt x="2140" y="174"/>
                  </a:lnTo>
                  <a:lnTo>
                    <a:pt x="2219" y="122"/>
                  </a:lnTo>
                  <a:lnTo>
                    <a:pt x="2303" y="80"/>
                  </a:lnTo>
                  <a:lnTo>
                    <a:pt x="2392" y="46"/>
                  </a:lnTo>
                  <a:lnTo>
                    <a:pt x="2488" y="21"/>
                  </a:lnTo>
                  <a:lnTo>
                    <a:pt x="2585" y="6"/>
                  </a:lnTo>
                  <a:lnTo>
                    <a:pt x="26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64" y="1885"/>
              <a:ext cx="210" cy="210"/>
            </a:xfrm>
            <a:custGeom>
              <a:avLst/>
              <a:gdLst>
                <a:gd name="T0" fmla="*/ 209 w 420"/>
                <a:gd name="T1" fmla="*/ 0 h 421"/>
                <a:gd name="T2" fmla="*/ 259 w 420"/>
                <a:gd name="T3" fmla="*/ 6 h 421"/>
                <a:gd name="T4" fmla="*/ 302 w 420"/>
                <a:gd name="T5" fmla="*/ 23 h 421"/>
                <a:gd name="T6" fmla="*/ 340 w 420"/>
                <a:gd name="T7" fmla="*/ 48 h 421"/>
                <a:gd name="T8" fmla="*/ 373 w 420"/>
                <a:gd name="T9" fmla="*/ 80 h 421"/>
                <a:gd name="T10" fmla="*/ 399 w 420"/>
                <a:gd name="T11" fmla="*/ 118 h 421"/>
                <a:gd name="T12" fmla="*/ 415 w 420"/>
                <a:gd name="T13" fmla="*/ 162 h 421"/>
                <a:gd name="T14" fmla="*/ 420 w 420"/>
                <a:gd name="T15" fmla="*/ 212 h 421"/>
                <a:gd name="T16" fmla="*/ 415 w 420"/>
                <a:gd name="T17" fmla="*/ 259 h 421"/>
                <a:gd name="T18" fmla="*/ 399 w 420"/>
                <a:gd name="T19" fmla="*/ 303 h 421"/>
                <a:gd name="T20" fmla="*/ 373 w 420"/>
                <a:gd name="T21" fmla="*/ 343 h 421"/>
                <a:gd name="T22" fmla="*/ 340 w 420"/>
                <a:gd name="T23" fmla="*/ 375 h 421"/>
                <a:gd name="T24" fmla="*/ 302 w 420"/>
                <a:gd name="T25" fmla="*/ 400 h 421"/>
                <a:gd name="T26" fmla="*/ 259 w 420"/>
                <a:gd name="T27" fmla="*/ 415 h 421"/>
                <a:gd name="T28" fmla="*/ 209 w 420"/>
                <a:gd name="T29" fmla="*/ 421 h 421"/>
                <a:gd name="T30" fmla="*/ 162 w 420"/>
                <a:gd name="T31" fmla="*/ 415 h 421"/>
                <a:gd name="T32" fmla="*/ 118 w 420"/>
                <a:gd name="T33" fmla="*/ 400 h 421"/>
                <a:gd name="T34" fmla="*/ 78 w 420"/>
                <a:gd name="T35" fmla="*/ 375 h 421"/>
                <a:gd name="T36" fmla="*/ 46 w 420"/>
                <a:gd name="T37" fmla="*/ 343 h 421"/>
                <a:gd name="T38" fmla="*/ 21 w 420"/>
                <a:gd name="T39" fmla="*/ 303 h 421"/>
                <a:gd name="T40" fmla="*/ 6 w 420"/>
                <a:gd name="T41" fmla="*/ 259 h 421"/>
                <a:gd name="T42" fmla="*/ 0 w 420"/>
                <a:gd name="T43" fmla="*/ 212 h 421"/>
                <a:gd name="T44" fmla="*/ 6 w 420"/>
                <a:gd name="T45" fmla="*/ 162 h 421"/>
                <a:gd name="T46" fmla="*/ 21 w 420"/>
                <a:gd name="T47" fmla="*/ 118 h 421"/>
                <a:gd name="T48" fmla="*/ 46 w 420"/>
                <a:gd name="T49" fmla="*/ 80 h 421"/>
                <a:gd name="T50" fmla="*/ 78 w 420"/>
                <a:gd name="T51" fmla="*/ 48 h 421"/>
                <a:gd name="T52" fmla="*/ 118 w 420"/>
                <a:gd name="T53" fmla="*/ 23 h 421"/>
                <a:gd name="T54" fmla="*/ 162 w 420"/>
                <a:gd name="T55" fmla="*/ 6 h 421"/>
                <a:gd name="T56" fmla="*/ 209 w 420"/>
                <a:gd name="T5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0" h="421">
                  <a:moveTo>
                    <a:pt x="209" y="0"/>
                  </a:moveTo>
                  <a:lnTo>
                    <a:pt x="259" y="6"/>
                  </a:lnTo>
                  <a:lnTo>
                    <a:pt x="302" y="23"/>
                  </a:lnTo>
                  <a:lnTo>
                    <a:pt x="340" y="48"/>
                  </a:lnTo>
                  <a:lnTo>
                    <a:pt x="373" y="80"/>
                  </a:lnTo>
                  <a:lnTo>
                    <a:pt x="399" y="118"/>
                  </a:lnTo>
                  <a:lnTo>
                    <a:pt x="415" y="162"/>
                  </a:lnTo>
                  <a:lnTo>
                    <a:pt x="420" y="212"/>
                  </a:lnTo>
                  <a:lnTo>
                    <a:pt x="415" y="259"/>
                  </a:lnTo>
                  <a:lnTo>
                    <a:pt x="399" y="303"/>
                  </a:lnTo>
                  <a:lnTo>
                    <a:pt x="373" y="343"/>
                  </a:lnTo>
                  <a:lnTo>
                    <a:pt x="340" y="375"/>
                  </a:lnTo>
                  <a:lnTo>
                    <a:pt x="302" y="400"/>
                  </a:lnTo>
                  <a:lnTo>
                    <a:pt x="259" y="415"/>
                  </a:lnTo>
                  <a:lnTo>
                    <a:pt x="209" y="421"/>
                  </a:lnTo>
                  <a:lnTo>
                    <a:pt x="162" y="415"/>
                  </a:lnTo>
                  <a:lnTo>
                    <a:pt x="118" y="400"/>
                  </a:lnTo>
                  <a:lnTo>
                    <a:pt x="78" y="375"/>
                  </a:lnTo>
                  <a:lnTo>
                    <a:pt x="46" y="343"/>
                  </a:lnTo>
                  <a:lnTo>
                    <a:pt x="21" y="303"/>
                  </a:lnTo>
                  <a:lnTo>
                    <a:pt x="6" y="259"/>
                  </a:lnTo>
                  <a:lnTo>
                    <a:pt x="0" y="212"/>
                  </a:lnTo>
                  <a:lnTo>
                    <a:pt x="6" y="162"/>
                  </a:lnTo>
                  <a:lnTo>
                    <a:pt x="21" y="118"/>
                  </a:lnTo>
                  <a:lnTo>
                    <a:pt x="46" y="80"/>
                  </a:lnTo>
                  <a:lnTo>
                    <a:pt x="78" y="48"/>
                  </a:lnTo>
                  <a:lnTo>
                    <a:pt x="118" y="23"/>
                  </a:lnTo>
                  <a:lnTo>
                    <a:pt x="162" y="6"/>
                  </a:lnTo>
                  <a:lnTo>
                    <a:pt x="2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7392690" y="1786547"/>
            <a:ext cx="4405610" cy="12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AI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 엔지니어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현존하는 머신 러닝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딥 러닝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알고리즘을 활용해 도메인에 필요한 모델 개발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 적용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1600" dirty="0"/>
              <a:t>,</a:t>
            </a:r>
            <a:r>
              <a:rPr lang="ko-KR" altLang="en-US" sz="1600" dirty="0"/>
              <a:t>모델 성능 개선 후 재개발 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477024" y="4478323"/>
            <a:ext cx="4425084" cy="777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Bahnschrift Light" panose="020B0502040204020203" pitchFamily="34" charset="0"/>
              </a:rPr>
              <a:t>AI 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Bahnschrift Light" panose="020B0502040204020203" pitchFamily="34" charset="0"/>
              </a:rPr>
              <a:t>리서치 엔지니어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Bahnschrift Light" panose="020B0502040204020203" pitchFamily="34" charset="0"/>
            </a:endParaRP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지금까지 나오지 않는 새로운 머신 러닝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딥 러닝 알고리즘을 개발해 모델에 적용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모델 성능 향상을 위한 알고리즘을 개선 등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1650" y="1786547"/>
            <a:ext cx="4272569" cy="1289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엔지니어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/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 ETL(</a:t>
            </a: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데이터 수집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가공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</a:t>
            </a: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처리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저장의 일련의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과정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),</a:t>
            </a: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데이터 파이프라인 구축</a:t>
            </a:r>
            <a:r>
              <a:rPr lang="en-US" altLang="ko-KR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ko-KR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대시             보드 </a:t>
            </a:r>
            <a:r>
              <a:rPr lang="ko-KR" altLang="en-US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개발등</a:t>
            </a:r>
            <a:endParaRPr lang="en-US" altLang="ko-KR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01650" y="4490622"/>
            <a:ext cx="4272569" cy="1098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분석가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DB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내 데이터 기반의 데이터 분석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pPr algn="r"/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데이터 모니터링 및 대시보드 생성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,KPI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설정 및 모니터링 등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86349" y="1254536"/>
            <a:ext cx="487870" cy="487870"/>
            <a:chOff x="1009942" y="812888"/>
            <a:chExt cx="865635" cy="865635"/>
          </a:xfrm>
        </p:grpSpPr>
        <p:sp>
          <p:nvSpPr>
            <p:cNvPr id="30" name="타원 29"/>
            <p:cNvSpPr/>
            <p:nvPr/>
          </p:nvSpPr>
          <p:spPr>
            <a:xfrm>
              <a:off x="1009942" y="812888"/>
              <a:ext cx="865635" cy="865635"/>
            </a:xfrm>
            <a:prstGeom prst="ellipse">
              <a:avLst/>
            </a:prstGeom>
            <a:solidFill>
              <a:srgbClr val="F852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222820" y="1001930"/>
              <a:ext cx="439877" cy="487550"/>
              <a:chOff x="4006850" y="1601788"/>
              <a:chExt cx="322263" cy="357188"/>
            </a:xfrm>
            <a:solidFill>
              <a:schemeClr val="bg1"/>
            </a:solidFill>
          </p:grpSpPr>
          <p:sp>
            <p:nvSpPr>
              <p:cNvPr id="32" name="Freeform 17"/>
              <p:cNvSpPr>
                <a:spLocks/>
              </p:cNvSpPr>
              <p:nvPr/>
            </p:nvSpPr>
            <p:spPr bwMode="auto">
              <a:xfrm>
                <a:off x="4125913" y="1674813"/>
                <a:ext cx="141288" cy="109538"/>
              </a:xfrm>
              <a:custGeom>
                <a:avLst/>
                <a:gdLst>
                  <a:gd name="T0" fmla="*/ 680 w 1255"/>
                  <a:gd name="T1" fmla="*/ 0 h 963"/>
                  <a:gd name="T2" fmla="*/ 736 w 1255"/>
                  <a:gd name="T3" fmla="*/ 1 h 963"/>
                  <a:gd name="T4" fmla="*/ 793 w 1255"/>
                  <a:gd name="T5" fmla="*/ 6 h 963"/>
                  <a:gd name="T6" fmla="*/ 849 w 1255"/>
                  <a:gd name="T7" fmla="*/ 17 h 963"/>
                  <a:gd name="T8" fmla="*/ 904 w 1255"/>
                  <a:gd name="T9" fmla="*/ 32 h 963"/>
                  <a:gd name="T10" fmla="*/ 958 w 1255"/>
                  <a:gd name="T11" fmla="*/ 52 h 963"/>
                  <a:gd name="T12" fmla="*/ 1010 w 1255"/>
                  <a:gd name="T13" fmla="*/ 77 h 963"/>
                  <a:gd name="T14" fmla="*/ 1060 w 1255"/>
                  <a:gd name="T15" fmla="*/ 105 h 963"/>
                  <a:gd name="T16" fmla="*/ 1107 w 1255"/>
                  <a:gd name="T17" fmla="*/ 140 h 963"/>
                  <a:gd name="T18" fmla="*/ 1153 w 1255"/>
                  <a:gd name="T19" fmla="*/ 178 h 963"/>
                  <a:gd name="T20" fmla="*/ 1195 w 1255"/>
                  <a:gd name="T21" fmla="*/ 221 h 963"/>
                  <a:gd name="T22" fmla="*/ 1255 w 1255"/>
                  <a:gd name="T23" fmla="*/ 287 h 963"/>
                  <a:gd name="T24" fmla="*/ 1116 w 1255"/>
                  <a:gd name="T25" fmla="*/ 413 h 963"/>
                  <a:gd name="T26" fmla="*/ 1093 w 1255"/>
                  <a:gd name="T27" fmla="*/ 391 h 963"/>
                  <a:gd name="T28" fmla="*/ 1070 w 1255"/>
                  <a:gd name="T29" fmla="*/ 375 h 963"/>
                  <a:gd name="T30" fmla="*/ 1045 w 1255"/>
                  <a:gd name="T31" fmla="*/ 364 h 963"/>
                  <a:gd name="T32" fmla="*/ 1021 w 1255"/>
                  <a:gd name="T33" fmla="*/ 357 h 963"/>
                  <a:gd name="T34" fmla="*/ 997 w 1255"/>
                  <a:gd name="T35" fmla="*/ 354 h 963"/>
                  <a:gd name="T36" fmla="*/ 974 w 1255"/>
                  <a:gd name="T37" fmla="*/ 354 h 963"/>
                  <a:gd name="T38" fmla="*/ 952 w 1255"/>
                  <a:gd name="T39" fmla="*/ 356 h 963"/>
                  <a:gd name="T40" fmla="*/ 930 w 1255"/>
                  <a:gd name="T41" fmla="*/ 361 h 963"/>
                  <a:gd name="T42" fmla="*/ 911 w 1255"/>
                  <a:gd name="T43" fmla="*/ 367 h 963"/>
                  <a:gd name="T44" fmla="*/ 894 w 1255"/>
                  <a:gd name="T45" fmla="*/ 373 h 963"/>
                  <a:gd name="T46" fmla="*/ 878 w 1255"/>
                  <a:gd name="T47" fmla="*/ 380 h 963"/>
                  <a:gd name="T48" fmla="*/ 866 w 1255"/>
                  <a:gd name="T49" fmla="*/ 386 h 963"/>
                  <a:gd name="T50" fmla="*/ 857 w 1255"/>
                  <a:gd name="T51" fmla="*/ 391 h 963"/>
                  <a:gd name="T52" fmla="*/ 851 w 1255"/>
                  <a:gd name="T53" fmla="*/ 395 h 963"/>
                  <a:gd name="T54" fmla="*/ 849 w 1255"/>
                  <a:gd name="T55" fmla="*/ 396 h 963"/>
                  <a:gd name="T56" fmla="*/ 699 w 1255"/>
                  <a:gd name="T57" fmla="*/ 532 h 963"/>
                  <a:gd name="T58" fmla="*/ 676 w 1255"/>
                  <a:gd name="T59" fmla="*/ 556 h 963"/>
                  <a:gd name="T60" fmla="*/ 657 w 1255"/>
                  <a:gd name="T61" fmla="*/ 581 h 963"/>
                  <a:gd name="T62" fmla="*/ 645 w 1255"/>
                  <a:gd name="T63" fmla="*/ 605 h 963"/>
                  <a:gd name="T64" fmla="*/ 638 w 1255"/>
                  <a:gd name="T65" fmla="*/ 631 h 963"/>
                  <a:gd name="T66" fmla="*/ 635 w 1255"/>
                  <a:gd name="T67" fmla="*/ 654 h 963"/>
                  <a:gd name="T68" fmla="*/ 635 w 1255"/>
                  <a:gd name="T69" fmla="*/ 677 h 963"/>
                  <a:gd name="T70" fmla="*/ 638 w 1255"/>
                  <a:gd name="T71" fmla="*/ 700 h 963"/>
                  <a:gd name="T72" fmla="*/ 643 w 1255"/>
                  <a:gd name="T73" fmla="*/ 720 h 963"/>
                  <a:gd name="T74" fmla="*/ 650 w 1255"/>
                  <a:gd name="T75" fmla="*/ 739 h 963"/>
                  <a:gd name="T76" fmla="*/ 657 w 1255"/>
                  <a:gd name="T77" fmla="*/ 757 h 963"/>
                  <a:gd name="T78" fmla="*/ 666 w 1255"/>
                  <a:gd name="T79" fmla="*/ 771 h 963"/>
                  <a:gd name="T80" fmla="*/ 673 w 1255"/>
                  <a:gd name="T81" fmla="*/ 783 h 963"/>
                  <a:gd name="T82" fmla="*/ 679 w 1255"/>
                  <a:gd name="T83" fmla="*/ 792 h 963"/>
                  <a:gd name="T84" fmla="*/ 684 w 1255"/>
                  <a:gd name="T85" fmla="*/ 799 h 963"/>
                  <a:gd name="T86" fmla="*/ 686 w 1255"/>
                  <a:gd name="T87" fmla="*/ 802 h 963"/>
                  <a:gd name="T88" fmla="*/ 505 w 1255"/>
                  <a:gd name="T89" fmla="*/ 963 h 963"/>
                  <a:gd name="T90" fmla="*/ 0 w 1255"/>
                  <a:gd name="T91" fmla="*/ 400 h 963"/>
                  <a:gd name="T92" fmla="*/ 255 w 1255"/>
                  <a:gd name="T93" fmla="*/ 170 h 963"/>
                  <a:gd name="T94" fmla="*/ 302 w 1255"/>
                  <a:gd name="T95" fmla="*/ 133 h 963"/>
                  <a:gd name="T96" fmla="*/ 352 w 1255"/>
                  <a:gd name="T97" fmla="*/ 99 h 963"/>
                  <a:gd name="T98" fmla="*/ 403 w 1255"/>
                  <a:gd name="T99" fmla="*/ 71 h 963"/>
                  <a:gd name="T100" fmla="*/ 457 w 1255"/>
                  <a:gd name="T101" fmla="*/ 46 h 963"/>
                  <a:gd name="T102" fmla="*/ 511 w 1255"/>
                  <a:gd name="T103" fmla="*/ 28 h 963"/>
                  <a:gd name="T104" fmla="*/ 567 w 1255"/>
                  <a:gd name="T105" fmla="*/ 13 h 963"/>
                  <a:gd name="T106" fmla="*/ 623 w 1255"/>
                  <a:gd name="T107" fmla="*/ 4 h 963"/>
                  <a:gd name="T108" fmla="*/ 680 w 1255"/>
                  <a:gd name="T10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55" h="963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8"/>
              <p:cNvSpPr>
                <a:spLocks/>
              </p:cNvSpPr>
              <p:nvPr/>
            </p:nvSpPr>
            <p:spPr bwMode="auto">
              <a:xfrm>
                <a:off x="4006850" y="1725613"/>
                <a:ext cx="234950" cy="233363"/>
              </a:xfrm>
              <a:custGeom>
                <a:avLst/>
                <a:gdLst>
                  <a:gd name="T0" fmla="*/ 992 w 2072"/>
                  <a:gd name="T1" fmla="*/ 0 h 2058"/>
                  <a:gd name="T2" fmla="*/ 2072 w 2072"/>
                  <a:gd name="T3" fmla="*/ 1204 h 2058"/>
                  <a:gd name="T4" fmla="*/ 1350 w 2072"/>
                  <a:gd name="T5" fmla="*/ 1852 h 2058"/>
                  <a:gd name="T6" fmla="*/ 1309 w 2072"/>
                  <a:gd name="T7" fmla="*/ 1886 h 2058"/>
                  <a:gd name="T8" fmla="*/ 1266 w 2072"/>
                  <a:gd name="T9" fmla="*/ 1916 h 2058"/>
                  <a:gd name="T10" fmla="*/ 1220 w 2072"/>
                  <a:gd name="T11" fmla="*/ 1945 h 2058"/>
                  <a:gd name="T12" fmla="*/ 1172 w 2072"/>
                  <a:gd name="T13" fmla="*/ 1970 h 2058"/>
                  <a:gd name="T14" fmla="*/ 1122 w 2072"/>
                  <a:gd name="T15" fmla="*/ 1993 h 2058"/>
                  <a:gd name="T16" fmla="*/ 1070 w 2072"/>
                  <a:gd name="T17" fmla="*/ 2011 h 2058"/>
                  <a:gd name="T18" fmla="*/ 1018 w 2072"/>
                  <a:gd name="T19" fmla="*/ 2027 h 2058"/>
                  <a:gd name="T20" fmla="*/ 964 w 2072"/>
                  <a:gd name="T21" fmla="*/ 2040 h 2058"/>
                  <a:gd name="T22" fmla="*/ 910 w 2072"/>
                  <a:gd name="T23" fmla="*/ 2050 h 2058"/>
                  <a:gd name="T24" fmla="*/ 856 w 2072"/>
                  <a:gd name="T25" fmla="*/ 2056 h 2058"/>
                  <a:gd name="T26" fmla="*/ 801 w 2072"/>
                  <a:gd name="T27" fmla="*/ 2058 h 2058"/>
                  <a:gd name="T28" fmla="*/ 747 w 2072"/>
                  <a:gd name="T29" fmla="*/ 2057 h 2058"/>
                  <a:gd name="T30" fmla="*/ 694 w 2072"/>
                  <a:gd name="T31" fmla="*/ 2052 h 2058"/>
                  <a:gd name="T32" fmla="*/ 642 w 2072"/>
                  <a:gd name="T33" fmla="*/ 2044 h 2058"/>
                  <a:gd name="T34" fmla="*/ 592 w 2072"/>
                  <a:gd name="T35" fmla="*/ 2032 h 2058"/>
                  <a:gd name="T36" fmla="*/ 542 w 2072"/>
                  <a:gd name="T37" fmla="*/ 2015 h 2058"/>
                  <a:gd name="T38" fmla="*/ 494 w 2072"/>
                  <a:gd name="T39" fmla="*/ 1995 h 2058"/>
                  <a:gd name="T40" fmla="*/ 449 w 2072"/>
                  <a:gd name="T41" fmla="*/ 1971 h 2058"/>
                  <a:gd name="T42" fmla="*/ 406 w 2072"/>
                  <a:gd name="T43" fmla="*/ 1943 h 2058"/>
                  <a:gd name="T44" fmla="*/ 367 w 2072"/>
                  <a:gd name="T45" fmla="*/ 1910 h 2058"/>
                  <a:gd name="T46" fmla="*/ 330 w 2072"/>
                  <a:gd name="T47" fmla="*/ 1874 h 2058"/>
                  <a:gd name="T48" fmla="*/ 138 w 2072"/>
                  <a:gd name="T49" fmla="*/ 1661 h 2058"/>
                  <a:gd name="T50" fmla="*/ 106 w 2072"/>
                  <a:gd name="T51" fmla="*/ 1620 h 2058"/>
                  <a:gd name="T52" fmla="*/ 77 w 2072"/>
                  <a:gd name="T53" fmla="*/ 1577 h 2058"/>
                  <a:gd name="T54" fmla="*/ 54 w 2072"/>
                  <a:gd name="T55" fmla="*/ 1532 h 2058"/>
                  <a:gd name="T56" fmla="*/ 35 w 2072"/>
                  <a:gd name="T57" fmla="*/ 1484 h 2058"/>
                  <a:gd name="T58" fmla="*/ 20 w 2072"/>
                  <a:gd name="T59" fmla="*/ 1435 h 2058"/>
                  <a:gd name="T60" fmla="*/ 9 w 2072"/>
                  <a:gd name="T61" fmla="*/ 1384 h 2058"/>
                  <a:gd name="T62" fmla="*/ 3 w 2072"/>
                  <a:gd name="T63" fmla="*/ 1331 h 2058"/>
                  <a:gd name="T64" fmla="*/ 0 w 2072"/>
                  <a:gd name="T65" fmla="*/ 1278 h 2058"/>
                  <a:gd name="T66" fmla="*/ 1 w 2072"/>
                  <a:gd name="T67" fmla="*/ 1225 h 2058"/>
                  <a:gd name="T68" fmla="*/ 6 w 2072"/>
                  <a:gd name="T69" fmla="*/ 1171 h 2058"/>
                  <a:gd name="T70" fmla="*/ 14 w 2072"/>
                  <a:gd name="T71" fmla="*/ 1117 h 2058"/>
                  <a:gd name="T72" fmla="*/ 26 w 2072"/>
                  <a:gd name="T73" fmla="*/ 1064 h 2058"/>
                  <a:gd name="T74" fmla="*/ 41 w 2072"/>
                  <a:gd name="T75" fmla="*/ 1011 h 2058"/>
                  <a:gd name="T76" fmla="*/ 60 w 2072"/>
                  <a:gd name="T77" fmla="*/ 959 h 2058"/>
                  <a:gd name="T78" fmla="*/ 81 w 2072"/>
                  <a:gd name="T79" fmla="*/ 908 h 2058"/>
                  <a:gd name="T80" fmla="*/ 106 w 2072"/>
                  <a:gd name="T81" fmla="*/ 860 h 2058"/>
                  <a:gd name="T82" fmla="*/ 133 w 2072"/>
                  <a:gd name="T83" fmla="*/ 813 h 2058"/>
                  <a:gd name="T84" fmla="*/ 164 w 2072"/>
                  <a:gd name="T85" fmla="*/ 768 h 2058"/>
                  <a:gd name="T86" fmla="*/ 197 w 2072"/>
                  <a:gd name="T87" fmla="*/ 725 h 2058"/>
                  <a:gd name="T88" fmla="*/ 232 w 2072"/>
                  <a:gd name="T89" fmla="*/ 685 h 2058"/>
                  <a:gd name="T90" fmla="*/ 270 w 2072"/>
                  <a:gd name="T91" fmla="*/ 649 h 2058"/>
                  <a:gd name="T92" fmla="*/ 992 w 2072"/>
                  <a:gd name="T93" fmla="*/ 0 h 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2" h="2058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9"/>
              <p:cNvSpPr>
                <a:spLocks/>
              </p:cNvSpPr>
              <p:nvPr/>
            </p:nvSpPr>
            <p:spPr bwMode="auto">
              <a:xfrm>
                <a:off x="4191000" y="1716088"/>
                <a:ext cx="111125" cy="141288"/>
              </a:xfrm>
              <a:custGeom>
                <a:avLst/>
                <a:gdLst>
                  <a:gd name="T0" fmla="*/ 754 w 984"/>
                  <a:gd name="T1" fmla="*/ 0 h 1236"/>
                  <a:gd name="T2" fmla="*/ 814 w 984"/>
                  <a:gd name="T3" fmla="*/ 66 h 1236"/>
                  <a:gd name="T4" fmla="*/ 853 w 984"/>
                  <a:gd name="T5" fmla="*/ 113 h 1236"/>
                  <a:gd name="T6" fmla="*/ 887 w 984"/>
                  <a:gd name="T7" fmla="*/ 162 h 1236"/>
                  <a:gd name="T8" fmla="*/ 915 w 984"/>
                  <a:gd name="T9" fmla="*/ 214 h 1236"/>
                  <a:gd name="T10" fmla="*/ 939 w 984"/>
                  <a:gd name="T11" fmla="*/ 267 h 1236"/>
                  <a:gd name="T12" fmla="*/ 957 w 984"/>
                  <a:gd name="T13" fmla="*/ 321 h 1236"/>
                  <a:gd name="T14" fmla="*/ 971 w 984"/>
                  <a:gd name="T15" fmla="*/ 377 h 1236"/>
                  <a:gd name="T16" fmla="*/ 980 w 984"/>
                  <a:gd name="T17" fmla="*/ 433 h 1236"/>
                  <a:gd name="T18" fmla="*/ 984 w 984"/>
                  <a:gd name="T19" fmla="*/ 490 h 1236"/>
                  <a:gd name="T20" fmla="*/ 983 w 984"/>
                  <a:gd name="T21" fmla="*/ 547 h 1236"/>
                  <a:gd name="T22" fmla="*/ 978 w 984"/>
                  <a:gd name="T23" fmla="*/ 603 h 1236"/>
                  <a:gd name="T24" fmla="*/ 968 w 984"/>
                  <a:gd name="T25" fmla="*/ 659 h 1236"/>
                  <a:gd name="T26" fmla="*/ 953 w 984"/>
                  <a:gd name="T27" fmla="*/ 714 h 1236"/>
                  <a:gd name="T28" fmla="*/ 933 w 984"/>
                  <a:gd name="T29" fmla="*/ 768 h 1236"/>
                  <a:gd name="T30" fmla="*/ 908 w 984"/>
                  <a:gd name="T31" fmla="*/ 819 h 1236"/>
                  <a:gd name="T32" fmla="*/ 880 w 984"/>
                  <a:gd name="T33" fmla="*/ 870 h 1236"/>
                  <a:gd name="T34" fmla="*/ 845 w 984"/>
                  <a:gd name="T35" fmla="*/ 918 h 1236"/>
                  <a:gd name="T36" fmla="*/ 806 w 984"/>
                  <a:gd name="T37" fmla="*/ 963 h 1236"/>
                  <a:gd name="T38" fmla="*/ 764 w 984"/>
                  <a:gd name="T39" fmla="*/ 1006 h 1236"/>
                  <a:gd name="T40" fmla="*/ 507 w 984"/>
                  <a:gd name="T41" fmla="*/ 1236 h 1236"/>
                  <a:gd name="T42" fmla="*/ 0 w 984"/>
                  <a:gd name="T43" fmla="*/ 671 h 1236"/>
                  <a:gd name="T44" fmla="*/ 180 w 984"/>
                  <a:gd name="T45" fmla="*/ 509 h 1236"/>
                  <a:gd name="T46" fmla="*/ 180 w 984"/>
                  <a:gd name="T47" fmla="*/ 507 h 1236"/>
                  <a:gd name="T48" fmla="*/ 205 w 984"/>
                  <a:gd name="T49" fmla="*/ 530 h 1236"/>
                  <a:gd name="T50" fmla="*/ 229 w 984"/>
                  <a:gd name="T51" fmla="*/ 548 h 1236"/>
                  <a:gd name="T52" fmla="*/ 254 w 984"/>
                  <a:gd name="T53" fmla="*/ 559 h 1236"/>
                  <a:gd name="T54" fmla="*/ 279 w 984"/>
                  <a:gd name="T55" fmla="*/ 566 h 1236"/>
                  <a:gd name="T56" fmla="*/ 303 w 984"/>
                  <a:gd name="T57" fmla="*/ 569 h 1236"/>
                  <a:gd name="T58" fmla="*/ 328 w 984"/>
                  <a:gd name="T59" fmla="*/ 568 h 1236"/>
                  <a:gd name="T60" fmla="*/ 350 w 984"/>
                  <a:gd name="T61" fmla="*/ 565 h 1236"/>
                  <a:gd name="T62" fmla="*/ 372 w 984"/>
                  <a:gd name="T63" fmla="*/ 559 h 1236"/>
                  <a:gd name="T64" fmla="*/ 391 w 984"/>
                  <a:gd name="T65" fmla="*/ 552 h 1236"/>
                  <a:gd name="T66" fmla="*/ 409 w 984"/>
                  <a:gd name="T67" fmla="*/ 545 h 1236"/>
                  <a:gd name="T68" fmla="*/ 423 w 984"/>
                  <a:gd name="T69" fmla="*/ 536 h 1236"/>
                  <a:gd name="T70" fmla="*/ 436 w 984"/>
                  <a:gd name="T71" fmla="*/ 529 h 1236"/>
                  <a:gd name="T72" fmla="*/ 445 w 984"/>
                  <a:gd name="T73" fmla="*/ 523 h 1236"/>
                  <a:gd name="T74" fmla="*/ 451 w 984"/>
                  <a:gd name="T75" fmla="*/ 519 h 1236"/>
                  <a:gd name="T76" fmla="*/ 453 w 984"/>
                  <a:gd name="T77" fmla="*/ 518 h 1236"/>
                  <a:gd name="T78" fmla="*/ 595 w 984"/>
                  <a:gd name="T79" fmla="*/ 391 h 1236"/>
                  <a:gd name="T80" fmla="*/ 618 w 984"/>
                  <a:gd name="T81" fmla="*/ 366 h 1236"/>
                  <a:gd name="T82" fmla="*/ 635 w 984"/>
                  <a:gd name="T83" fmla="*/ 342 h 1236"/>
                  <a:gd name="T84" fmla="*/ 647 w 984"/>
                  <a:gd name="T85" fmla="*/ 317 h 1236"/>
                  <a:gd name="T86" fmla="*/ 655 w 984"/>
                  <a:gd name="T87" fmla="*/ 293 h 1236"/>
                  <a:gd name="T88" fmla="*/ 659 w 984"/>
                  <a:gd name="T89" fmla="*/ 269 h 1236"/>
                  <a:gd name="T90" fmla="*/ 659 w 984"/>
                  <a:gd name="T91" fmla="*/ 246 h 1236"/>
                  <a:gd name="T92" fmla="*/ 656 w 984"/>
                  <a:gd name="T93" fmla="*/ 224 h 1236"/>
                  <a:gd name="T94" fmla="*/ 651 w 984"/>
                  <a:gd name="T95" fmla="*/ 203 h 1236"/>
                  <a:gd name="T96" fmla="*/ 644 w 984"/>
                  <a:gd name="T97" fmla="*/ 185 h 1236"/>
                  <a:gd name="T98" fmla="*/ 637 w 984"/>
                  <a:gd name="T99" fmla="*/ 169 h 1236"/>
                  <a:gd name="T100" fmla="*/ 630 w 984"/>
                  <a:gd name="T101" fmla="*/ 154 h 1236"/>
                  <a:gd name="T102" fmla="*/ 624 w 984"/>
                  <a:gd name="T103" fmla="*/ 142 h 1236"/>
                  <a:gd name="T104" fmla="*/ 618 w 984"/>
                  <a:gd name="T105" fmla="*/ 134 h 1236"/>
                  <a:gd name="T106" fmla="*/ 614 w 984"/>
                  <a:gd name="T107" fmla="*/ 128 h 1236"/>
                  <a:gd name="T108" fmla="*/ 613 w 984"/>
                  <a:gd name="T109" fmla="*/ 127 h 1236"/>
                  <a:gd name="T110" fmla="*/ 754 w 984"/>
                  <a:gd name="T111" fmla="*/ 0 h 1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4" h="1236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0"/>
              <p:cNvSpPr>
                <a:spLocks/>
              </p:cNvSpPr>
              <p:nvPr/>
            </p:nvSpPr>
            <p:spPr bwMode="auto">
              <a:xfrm>
                <a:off x="4267200" y="1601788"/>
                <a:ext cx="61913" cy="114300"/>
              </a:xfrm>
              <a:custGeom>
                <a:avLst/>
                <a:gdLst>
                  <a:gd name="T0" fmla="*/ 351 w 546"/>
                  <a:gd name="T1" fmla="*/ 3 h 1016"/>
                  <a:gd name="T2" fmla="*/ 442 w 546"/>
                  <a:gd name="T3" fmla="*/ 23 h 1016"/>
                  <a:gd name="T4" fmla="*/ 538 w 546"/>
                  <a:gd name="T5" fmla="*/ 60 h 1016"/>
                  <a:gd name="T6" fmla="*/ 546 w 546"/>
                  <a:gd name="T7" fmla="*/ 72 h 1016"/>
                  <a:gd name="T8" fmla="*/ 540 w 546"/>
                  <a:gd name="T9" fmla="*/ 91 h 1016"/>
                  <a:gd name="T10" fmla="*/ 521 w 546"/>
                  <a:gd name="T11" fmla="*/ 113 h 1016"/>
                  <a:gd name="T12" fmla="*/ 499 w 546"/>
                  <a:gd name="T13" fmla="*/ 125 h 1016"/>
                  <a:gd name="T14" fmla="*/ 480 w 546"/>
                  <a:gd name="T15" fmla="*/ 125 h 1016"/>
                  <a:gd name="T16" fmla="*/ 386 w 546"/>
                  <a:gd name="T17" fmla="*/ 89 h 1016"/>
                  <a:gd name="T18" fmla="*/ 305 w 546"/>
                  <a:gd name="T19" fmla="*/ 72 h 1016"/>
                  <a:gd name="T20" fmla="*/ 235 w 546"/>
                  <a:gd name="T21" fmla="*/ 68 h 1016"/>
                  <a:gd name="T22" fmla="*/ 178 w 546"/>
                  <a:gd name="T23" fmla="*/ 75 h 1016"/>
                  <a:gd name="T24" fmla="*/ 136 w 546"/>
                  <a:gd name="T25" fmla="*/ 90 h 1016"/>
                  <a:gd name="T26" fmla="*/ 107 w 546"/>
                  <a:gd name="T27" fmla="*/ 111 h 1016"/>
                  <a:gd name="T28" fmla="*/ 88 w 546"/>
                  <a:gd name="T29" fmla="*/ 145 h 1016"/>
                  <a:gd name="T30" fmla="*/ 82 w 546"/>
                  <a:gd name="T31" fmla="*/ 191 h 1016"/>
                  <a:gd name="T32" fmla="*/ 93 w 546"/>
                  <a:gd name="T33" fmla="*/ 247 h 1016"/>
                  <a:gd name="T34" fmla="*/ 124 w 546"/>
                  <a:gd name="T35" fmla="*/ 310 h 1016"/>
                  <a:gd name="T36" fmla="*/ 180 w 546"/>
                  <a:gd name="T37" fmla="*/ 377 h 1016"/>
                  <a:gd name="T38" fmla="*/ 262 w 546"/>
                  <a:gd name="T39" fmla="*/ 449 h 1016"/>
                  <a:gd name="T40" fmla="*/ 330 w 546"/>
                  <a:gd name="T41" fmla="*/ 523 h 1016"/>
                  <a:gd name="T42" fmla="*/ 372 w 546"/>
                  <a:gd name="T43" fmla="*/ 594 h 1016"/>
                  <a:gd name="T44" fmla="*/ 389 w 546"/>
                  <a:gd name="T45" fmla="*/ 665 h 1016"/>
                  <a:gd name="T46" fmla="*/ 381 w 546"/>
                  <a:gd name="T47" fmla="*/ 733 h 1016"/>
                  <a:gd name="T48" fmla="*/ 347 w 546"/>
                  <a:gd name="T49" fmla="*/ 799 h 1016"/>
                  <a:gd name="T50" fmla="*/ 302 w 546"/>
                  <a:gd name="T51" fmla="*/ 856 h 1016"/>
                  <a:gd name="T52" fmla="*/ 253 w 546"/>
                  <a:gd name="T53" fmla="*/ 904 h 1016"/>
                  <a:gd name="T54" fmla="*/ 202 w 546"/>
                  <a:gd name="T55" fmla="*/ 944 h 1016"/>
                  <a:gd name="T56" fmla="*/ 154 w 546"/>
                  <a:gd name="T57" fmla="*/ 974 h 1016"/>
                  <a:gd name="T58" fmla="*/ 114 w 546"/>
                  <a:gd name="T59" fmla="*/ 996 h 1016"/>
                  <a:gd name="T60" fmla="*/ 85 w 546"/>
                  <a:gd name="T61" fmla="*/ 1011 h 1016"/>
                  <a:gd name="T62" fmla="*/ 71 w 546"/>
                  <a:gd name="T63" fmla="*/ 1016 h 1016"/>
                  <a:gd name="T64" fmla="*/ 5 w 546"/>
                  <a:gd name="T65" fmla="*/ 932 h 1016"/>
                  <a:gd name="T66" fmla="*/ 28 w 546"/>
                  <a:gd name="T67" fmla="*/ 923 h 1016"/>
                  <a:gd name="T68" fmla="*/ 57 w 546"/>
                  <a:gd name="T69" fmla="*/ 916 h 1016"/>
                  <a:gd name="T70" fmla="*/ 85 w 546"/>
                  <a:gd name="T71" fmla="*/ 911 h 1016"/>
                  <a:gd name="T72" fmla="*/ 134 w 546"/>
                  <a:gd name="T73" fmla="*/ 895 h 1016"/>
                  <a:gd name="T74" fmla="*/ 199 w 546"/>
                  <a:gd name="T75" fmla="*/ 862 h 1016"/>
                  <a:gd name="T76" fmla="*/ 242 w 546"/>
                  <a:gd name="T77" fmla="*/ 829 h 1016"/>
                  <a:gd name="T78" fmla="*/ 269 w 546"/>
                  <a:gd name="T79" fmla="*/ 802 h 1016"/>
                  <a:gd name="T80" fmla="*/ 281 w 546"/>
                  <a:gd name="T81" fmla="*/ 786 h 1016"/>
                  <a:gd name="T82" fmla="*/ 289 w 546"/>
                  <a:gd name="T83" fmla="*/ 773 h 1016"/>
                  <a:gd name="T84" fmla="*/ 301 w 546"/>
                  <a:gd name="T85" fmla="*/ 748 h 1016"/>
                  <a:gd name="T86" fmla="*/ 309 w 546"/>
                  <a:gd name="T87" fmla="*/ 717 h 1016"/>
                  <a:gd name="T88" fmla="*/ 308 w 546"/>
                  <a:gd name="T89" fmla="*/ 681 h 1016"/>
                  <a:gd name="T90" fmla="*/ 295 w 546"/>
                  <a:gd name="T91" fmla="*/ 639 h 1016"/>
                  <a:gd name="T92" fmla="*/ 268 w 546"/>
                  <a:gd name="T93" fmla="*/ 590 h 1016"/>
                  <a:gd name="T94" fmla="*/ 222 w 546"/>
                  <a:gd name="T95" fmla="*/ 535 h 1016"/>
                  <a:gd name="T96" fmla="*/ 155 w 546"/>
                  <a:gd name="T97" fmla="*/ 473 h 1016"/>
                  <a:gd name="T98" fmla="*/ 87 w 546"/>
                  <a:gd name="T99" fmla="*/ 407 h 1016"/>
                  <a:gd name="T100" fmla="*/ 39 w 546"/>
                  <a:gd name="T101" fmla="*/ 340 h 1016"/>
                  <a:gd name="T102" fmla="*/ 12 w 546"/>
                  <a:gd name="T103" fmla="*/ 272 h 1016"/>
                  <a:gd name="T104" fmla="*/ 8 w 546"/>
                  <a:gd name="T105" fmla="*/ 206 h 1016"/>
                  <a:gd name="T106" fmla="*/ 27 w 546"/>
                  <a:gd name="T107" fmla="*/ 144 h 1016"/>
                  <a:gd name="T108" fmla="*/ 67 w 546"/>
                  <a:gd name="T109" fmla="*/ 86 h 1016"/>
                  <a:gd name="T110" fmla="*/ 123 w 546"/>
                  <a:gd name="T111" fmla="*/ 41 h 1016"/>
                  <a:gd name="T112" fmla="*/ 190 w 546"/>
                  <a:gd name="T113" fmla="*/ 13 h 1016"/>
                  <a:gd name="T114" fmla="*/ 267 w 546"/>
                  <a:gd name="T115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6" h="1016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1"/>
              <p:cNvSpPr>
                <a:spLocks/>
              </p:cNvSpPr>
              <p:nvPr/>
            </p:nvSpPr>
            <p:spPr bwMode="auto">
              <a:xfrm>
                <a:off x="4211638" y="1727200"/>
                <a:ext cx="41275" cy="39688"/>
              </a:xfrm>
              <a:custGeom>
                <a:avLst/>
                <a:gdLst>
                  <a:gd name="T0" fmla="*/ 263 w 366"/>
                  <a:gd name="T1" fmla="*/ 0 h 351"/>
                  <a:gd name="T2" fmla="*/ 283 w 366"/>
                  <a:gd name="T3" fmla="*/ 3 h 351"/>
                  <a:gd name="T4" fmla="*/ 303 w 366"/>
                  <a:gd name="T5" fmla="*/ 11 h 351"/>
                  <a:gd name="T6" fmla="*/ 322 w 366"/>
                  <a:gd name="T7" fmla="*/ 22 h 351"/>
                  <a:gd name="T8" fmla="*/ 338 w 366"/>
                  <a:gd name="T9" fmla="*/ 37 h 351"/>
                  <a:gd name="T10" fmla="*/ 350 w 366"/>
                  <a:gd name="T11" fmla="*/ 54 h 351"/>
                  <a:gd name="T12" fmla="*/ 360 w 366"/>
                  <a:gd name="T13" fmla="*/ 75 h 351"/>
                  <a:gd name="T14" fmla="*/ 365 w 366"/>
                  <a:gd name="T15" fmla="*/ 95 h 351"/>
                  <a:gd name="T16" fmla="*/ 366 w 366"/>
                  <a:gd name="T17" fmla="*/ 115 h 351"/>
                  <a:gd name="T18" fmla="*/ 363 w 366"/>
                  <a:gd name="T19" fmla="*/ 136 h 351"/>
                  <a:gd name="T20" fmla="*/ 356 w 366"/>
                  <a:gd name="T21" fmla="*/ 156 h 351"/>
                  <a:gd name="T22" fmla="*/ 344 w 366"/>
                  <a:gd name="T23" fmla="*/ 175 h 351"/>
                  <a:gd name="T24" fmla="*/ 330 w 366"/>
                  <a:gd name="T25" fmla="*/ 191 h 351"/>
                  <a:gd name="T26" fmla="*/ 182 w 366"/>
                  <a:gd name="T27" fmla="*/ 323 h 351"/>
                  <a:gd name="T28" fmla="*/ 164 w 366"/>
                  <a:gd name="T29" fmla="*/ 336 h 351"/>
                  <a:gd name="T30" fmla="*/ 145 w 366"/>
                  <a:gd name="T31" fmla="*/ 346 h 351"/>
                  <a:gd name="T32" fmla="*/ 124 w 366"/>
                  <a:gd name="T33" fmla="*/ 351 h 351"/>
                  <a:gd name="T34" fmla="*/ 103 w 366"/>
                  <a:gd name="T35" fmla="*/ 351 h 351"/>
                  <a:gd name="T36" fmla="*/ 83 w 366"/>
                  <a:gd name="T37" fmla="*/ 348 h 351"/>
                  <a:gd name="T38" fmla="*/ 63 w 366"/>
                  <a:gd name="T39" fmla="*/ 340 h 351"/>
                  <a:gd name="T40" fmla="*/ 44 w 366"/>
                  <a:gd name="T41" fmla="*/ 330 h 351"/>
                  <a:gd name="T42" fmla="*/ 28 w 366"/>
                  <a:gd name="T43" fmla="*/ 315 h 351"/>
                  <a:gd name="T44" fmla="*/ 15 w 366"/>
                  <a:gd name="T45" fmla="*/ 297 h 351"/>
                  <a:gd name="T46" fmla="*/ 6 w 366"/>
                  <a:gd name="T47" fmla="*/ 277 h 351"/>
                  <a:gd name="T48" fmla="*/ 1 w 366"/>
                  <a:gd name="T49" fmla="*/ 257 h 351"/>
                  <a:gd name="T50" fmla="*/ 0 w 366"/>
                  <a:gd name="T51" fmla="*/ 236 h 351"/>
                  <a:gd name="T52" fmla="*/ 3 w 366"/>
                  <a:gd name="T53" fmla="*/ 215 h 351"/>
                  <a:gd name="T54" fmla="*/ 10 w 366"/>
                  <a:gd name="T55" fmla="*/ 196 h 351"/>
                  <a:gd name="T56" fmla="*/ 22 w 366"/>
                  <a:gd name="T57" fmla="*/ 178 h 351"/>
                  <a:gd name="T58" fmla="*/ 37 w 366"/>
                  <a:gd name="T59" fmla="*/ 161 h 351"/>
                  <a:gd name="T60" fmla="*/ 183 w 366"/>
                  <a:gd name="T61" fmla="*/ 29 h 351"/>
                  <a:gd name="T62" fmla="*/ 202 w 366"/>
                  <a:gd name="T63" fmla="*/ 16 h 351"/>
                  <a:gd name="T64" fmla="*/ 221 w 366"/>
                  <a:gd name="T65" fmla="*/ 7 h 351"/>
                  <a:gd name="T66" fmla="*/ 241 w 366"/>
                  <a:gd name="T67" fmla="*/ 1 h 351"/>
                  <a:gd name="T68" fmla="*/ 263 w 366"/>
                  <a:gd name="T69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6" h="351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4274830" y="4037847"/>
            <a:ext cx="487870" cy="487870"/>
            <a:chOff x="3375430" y="832800"/>
            <a:chExt cx="865635" cy="865635"/>
          </a:xfrm>
        </p:grpSpPr>
        <p:sp>
          <p:nvSpPr>
            <p:cNvPr id="38" name="타원 37"/>
            <p:cNvSpPr/>
            <p:nvPr/>
          </p:nvSpPr>
          <p:spPr>
            <a:xfrm>
              <a:off x="3375430" y="832800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3591747" y="1059173"/>
              <a:ext cx="433002" cy="38389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7413002" y="1259239"/>
            <a:ext cx="487870" cy="487870"/>
            <a:chOff x="8414920" y="872625"/>
            <a:chExt cx="865635" cy="865635"/>
          </a:xfrm>
        </p:grpSpPr>
        <p:sp>
          <p:nvSpPr>
            <p:cNvPr id="41" name="타원 40"/>
            <p:cNvSpPr/>
            <p:nvPr/>
          </p:nvSpPr>
          <p:spPr>
            <a:xfrm>
              <a:off x="8414920" y="872625"/>
              <a:ext cx="865635" cy="865635"/>
            </a:xfrm>
            <a:prstGeom prst="ellipse">
              <a:avLst/>
            </a:prstGeom>
            <a:solidFill>
              <a:srgbClr val="3045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Group 14"/>
            <p:cNvGrpSpPr>
              <a:grpSpLocks noChangeAspect="1"/>
            </p:cNvGrpSpPr>
            <p:nvPr/>
          </p:nvGrpSpPr>
          <p:grpSpPr bwMode="auto">
            <a:xfrm>
              <a:off x="8643887" y="113252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43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5" name="그룹 44"/>
          <p:cNvGrpSpPr/>
          <p:nvPr/>
        </p:nvGrpSpPr>
        <p:grpSpPr>
          <a:xfrm>
            <a:off x="7508272" y="4003777"/>
            <a:ext cx="486845" cy="486845"/>
            <a:chOff x="5929667" y="2813330"/>
            <a:chExt cx="863816" cy="863816"/>
          </a:xfrm>
        </p:grpSpPr>
        <p:sp>
          <p:nvSpPr>
            <p:cNvPr id="46" name="타원 45"/>
            <p:cNvSpPr/>
            <p:nvPr/>
          </p:nvSpPr>
          <p:spPr>
            <a:xfrm>
              <a:off x="5929667" y="2813330"/>
              <a:ext cx="863816" cy="86381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Freeform 36"/>
            <p:cNvSpPr>
              <a:spLocks noEditPoints="1"/>
            </p:cNvSpPr>
            <p:nvPr/>
          </p:nvSpPr>
          <p:spPr bwMode="auto">
            <a:xfrm>
              <a:off x="6241303" y="3042947"/>
              <a:ext cx="240547" cy="40458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459214" y="3391511"/>
            <a:ext cx="1414204" cy="1292671"/>
            <a:chOff x="5320162" y="2747472"/>
            <a:chExt cx="1718975" cy="1571252"/>
          </a:xfrm>
        </p:grpSpPr>
        <p:grpSp>
          <p:nvGrpSpPr>
            <p:cNvPr id="49" name="Group 4"/>
            <p:cNvGrpSpPr>
              <a:grpSpLocks noChangeAspect="1"/>
            </p:cNvGrpSpPr>
            <p:nvPr/>
          </p:nvGrpSpPr>
          <p:grpSpPr bwMode="auto">
            <a:xfrm>
              <a:off x="5512002" y="2747472"/>
              <a:ext cx="1303299" cy="1058255"/>
              <a:chOff x="-162" y="1083"/>
              <a:chExt cx="3138" cy="2548"/>
            </a:xfrm>
            <a:solidFill>
              <a:schemeClr val="bg1"/>
            </a:solidFill>
          </p:grpSpPr>
          <p:sp>
            <p:nvSpPr>
              <p:cNvPr id="51" name="Freeform 6"/>
              <p:cNvSpPr>
                <a:spLocks noEditPoints="1"/>
              </p:cNvSpPr>
              <p:nvPr/>
            </p:nvSpPr>
            <p:spPr bwMode="auto">
              <a:xfrm>
                <a:off x="-162" y="1083"/>
                <a:ext cx="3138" cy="2548"/>
              </a:xfrm>
              <a:custGeom>
                <a:avLst/>
                <a:gdLst>
                  <a:gd name="T0" fmla="*/ 2529 w 6276"/>
                  <a:gd name="T1" fmla="*/ 333 h 5098"/>
                  <a:gd name="T2" fmla="*/ 2326 w 6276"/>
                  <a:gd name="T3" fmla="*/ 427 h 5098"/>
                  <a:gd name="T4" fmla="*/ 2170 w 6276"/>
                  <a:gd name="T5" fmla="*/ 585 h 5098"/>
                  <a:gd name="T6" fmla="*/ 2077 w 6276"/>
                  <a:gd name="T7" fmla="*/ 796 h 5098"/>
                  <a:gd name="T8" fmla="*/ 1995 w 6276"/>
                  <a:gd name="T9" fmla="*/ 1087 h 5098"/>
                  <a:gd name="T10" fmla="*/ 1908 w 6276"/>
                  <a:gd name="T11" fmla="*/ 1140 h 5098"/>
                  <a:gd name="T12" fmla="*/ 662 w 6276"/>
                  <a:gd name="T13" fmla="*/ 1150 h 5098"/>
                  <a:gd name="T14" fmla="*/ 483 w 6276"/>
                  <a:gd name="T15" fmla="*/ 1226 h 5098"/>
                  <a:gd name="T16" fmla="*/ 359 w 6276"/>
                  <a:gd name="T17" fmla="*/ 1368 h 5098"/>
                  <a:gd name="T18" fmla="*/ 314 w 6276"/>
                  <a:gd name="T19" fmla="*/ 1561 h 5098"/>
                  <a:gd name="T20" fmla="*/ 337 w 6276"/>
                  <a:gd name="T21" fmla="*/ 4474 h 5098"/>
                  <a:gd name="T22" fmla="*/ 447 w 6276"/>
                  <a:gd name="T23" fmla="*/ 4651 h 5098"/>
                  <a:gd name="T24" fmla="*/ 624 w 6276"/>
                  <a:gd name="T25" fmla="*/ 4759 h 5098"/>
                  <a:gd name="T26" fmla="*/ 5510 w 6276"/>
                  <a:gd name="T27" fmla="*/ 4784 h 5098"/>
                  <a:gd name="T28" fmla="*/ 5717 w 6276"/>
                  <a:gd name="T29" fmla="*/ 4732 h 5098"/>
                  <a:gd name="T30" fmla="*/ 5873 w 6276"/>
                  <a:gd name="T31" fmla="*/ 4597 h 5098"/>
                  <a:gd name="T32" fmla="*/ 5955 w 6276"/>
                  <a:gd name="T33" fmla="*/ 4403 h 5098"/>
                  <a:gd name="T34" fmla="*/ 5955 w 6276"/>
                  <a:gd name="T35" fmla="*/ 1492 h 5098"/>
                  <a:gd name="T36" fmla="*/ 5880 w 6276"/>
                  <a:gd name="T37" fmla="*/ 1315 h 5098"/>
                  <a:gd name="T38" fmla="*/ 5736 w 6276"/>
                  <a:gd name="T39" fmla="*/ 1192 h 5098"/>
                  <a:gd name="T40" fmla="*/ 5546 w 6276"/>
                  <a:gd name="T41" fmla="*/ 1146 h 5098"/>
                  <a:gd name="T42" fmla="*/ 4334 w 6276"/>
                  <a:gd name="T43" fmla="*/ 1129 h 5098"/>
                  <a:gd name="T44" fmla="*/ 4262 w 6276"/>
                  <a:gd name="T45" fmla="*/ 1056 h 5098"/>
                  <a:gd name="T46" fmla="*/ 4174 w 6276"/>
                  <a:gd name="T47" fmla="*/ 720 h 5098"/>
                  <a:gd name="T48" fmla="*/ 4058 w 6276"/>
                  <a:gd name="T49" fmla="*/ 526 h 5098"/>
                  <a:gd name="T50" fmla="*/ 3885 w 6276"/>
                  <a:gd name="T51" fmla="*/ 387 h 5098"/>
                  <a:gd name="T52" fmla="*/ 3669 w 6276"/>
                  <a:gd name="T53" fmla="*/ 320 h 5098"/>
                  <a:gd name="T54" fmla="*/ 2683 w 6276"/>
                  <a:gd name="T55" fmla="*/ 0 h 5098"/>
                  <a:gd name="T56" fmla="*/ 3788 w 6276"/>
                  <a:gd name="T57" fmla="*/ 21 h 5098"/>
                  <a:gd name="T58" fmla="*/ 4057 w 6276"/>
                  <a:gd name="T59" fmla="*/ 122 h 5098"/>
                  <a:gd name="T60" fmla="*/ 4279 w 6276"/>
                  <a:gd name="T61" fmla="*/ 299 h 5098"/>
                  <a:gd name="T62" fmla="*/ 4439 w 6276"/>
                  <a:gd name="T63" fmla="*/ 537 h 5098"/>
                  <a:gd name="T64" fmla="*/ 4528 w 6276"/>
                  <a:gd name="T65" fmla="*/ 832 h 5098"/>
                  <a:gd name="T66" fmla="*/ 5726 w 6276"/>
                  <a:gd name="T67" fmla="*/ 853 h 5098"/>
                  <a:gd name="T68" fmla="*/ 5964 w 6276"/>
                  <a:gd name="T69" fmla="*/ 961 h 5098"/>
                  <a:gd name="T70" fmla="*/ 6145 w 6276"/>
                  <a:gd name="T71" fmla="*/ 1144 h 5098"/>
                  <a:gd name="T72" fmla="*/ 6253 w 6276"/>
                  <a:gd name="T73" fmla="*/ 1380 h 5098"/>
                  <a:gd name="T74" fmla="*/ 6276 w 6276"/>
                  <a:gd name="T75" fmla="*/ 4331 h 5098"/>
                  <a:gd name="T76" fmla="*/ 6225 w 6276"/>
                  <a:gd name="T77" fmla="*/ 4607 h 5098"/>
                  <a:gd name="T78" fmla="*/ 6082 w 6276"/>
                  <a:gd name="T79" fmla="*/ 4839 h 5098"/>
                  <a:gd name="T80" fmla="*/ 5871 w 6276"/>
                  <a:gd name="T81" fmla="*/ 5006 h 5098"/>
                  <a:gd name="T82" fmla="*/ 5607 w 6276"/>
                  <a:gd name="T83" fmla="*/ 5090 h 5098"/>
                  <a:gd name="T84" fmla="*/ 669 w 6276"/>
                  <a:gd name="T85" fmla="*/ 5090 h 5098"/>
                  <a:gd name="T86" fmla="*/ 405 w 6276"/>
                  <a:gd name="T87" fmla="*/ 5006 h 5098"/>
                  <a:gd name="T88" fmla="*/ 194 w 6276"/>
                  <a:gd name="T89" fmla="*/ 4839 h 5098"/>
                  <a:gd name="T90" fmla="*/ 51 w 6276"/>
                  <a:gd name="T91" fmla="*/ 4607 h 5098"/>
                  <a:gd name="T92" fmla="*/ 0 w 6276"/>
                  <a:gd name="T93" fmla="*/ 4331 h 5098"/>
                  <a:gd name="T94" fmla="*/ 23 w 6276"/>
                  <a:gd name="T95" fmla="*/ 1382 h 5098"/>
                  <a:gd name="T96" fmla="*/ 131 w 6276"/>
                  <a:gd name="T97" fmla="*/ 1144 h 5098"/>
                  <a:gd name="T98" fmla="*/ 312 w 6276"/>
                  <a:gd name="T99" fmla="*/ 961 h 5098"/>
                  <a:gd name="T100" fmla="*/ 550 w 6276"/>
                  <a:gd name="T101" fmla="*/ 853 h 5098"/>
                  <a:gd name="T102" fmla="*/ 1748 w 6276"/>
                  <a:gd name="T103" fmla="*/ 832 h 5098"/>
                  <a:gd name="T104" fmla="*/ 1837 w 6276"/>
                  <a:gd name="T105" fmla="*/ 537 h 5098"/>
                  <a:gd name="T106" fmla="*/ 1997 w 6276"/>
                  <a:gd name="T107" fmla="*/ 299 h 5098"/>
                  <a:gd name="T108" fmla="*/ 2219 w 6276"/>
                  <a:gd name="T109" fmla="*/ 122 h 5098"/>
                  <a:gd name="T110" fmla="*/ 2488 w 6276"/>
                  <a:gd name="T111" fmla="*/ 21 h 5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276" h="5098">
                    <a:moveTo>
                      <a:pt x="2683" y="314"/>
                    </a:moveTo>
                    <a:lnTo>
                      <a:pt x="2605" y="320"/>
                    </a:lnTo>
                    <a:lnTo>
                      <a:pt x="2529" y="333"/>
                    </a:lnTo>
                    <a:lnTo>
                      <a:pt x="2457" y="356"/>
                    </a:lnTo>
                    <a:lnTo>
                      <a:pt x="2391" y="387"/>
                    </a:lnTo>
                    <a:lnTo>
                      <a:pt x="2326" y="427"/>
                    </a:lnTo>
                    <a:lnTo>
                      <a:pt x="2269" y="472"/>
                    </a:lnTo>
                    <a:lnTo>
                      <a:pt x="2216" y="526"/>
                    </a:lnTo>
                    <a:lnTo>
                      <a:pt x="2170" y="585"/>
                    </a:lnTo>
                    <a:lnTo>
                      <a:pt x="2132" y="649"/>
                    </a:lnTo>
                    <a:lnTo>
                      <a:pt x="2100" y="720"/>
                    </a:lnTo>
                    <a:lnTo>
                      <a:pt x="2077" y="796"/>
                    </a:lnTo>
                    <a:lnTo>
                      <a:pt x="2025" y="1024"/>
                    </a:lnTo>
                    <a:lnTo>
                      <a:pt x="2012" y="1056"/>
                    </a:lnTo>
                    <a:lnTo>
                      <a:pt x="1995" y="1087"/>
                    </a:lnTo>
                    <a:lnTo>
                      <a:pt x="1970" y="1112"/>
                    </a:lnTo>
                    <a:lnTo>
                      <a:pt x="1942" y="1129"/>
                    </a:lnTo>
                    <a:lnTo>
                      <a:pt x="1908" y="1140"/>
                    </a:lnTo>
                    <a:lnTo>
                      <a:pt x="1873" y="1146"/>
                    </a:lnTo>
                    <a:lnTo>
                      <a:pt x="728" y="1146"/>
                    </a:lnTo>
                    <a:lnTo>
                      <a:pt x="662" y="1150"/>
                    </a:lnTo>
                    <a:lnTo>
                      <a:pt x="597" y="1167"/>
                    </a:lnTo>
                    <a:lnTo>
                      <a:pt x="538" y="1192"/>
                    </a:lnTo>
                    <a:lnTo>
                      <a:pt x="483" y="1226"/>
                    </a:lnTo>
                    <a:lnTo>
                      <a:pt x="436" y="1266"/>
                    </a:lnTo>
                    <a:lnTo>
                      <a:pt x="394" y="1315"/>
                    </a:lnTo>
                    <a:lnTo>
                      <a:pt x="359" y="1368"/>
                    </a:lnTo>
                    <a:lnTo>
                      <a:pt x="335" y="1429"/>
                    </a:lnTo>
                    <a:lnTo>
                      <a:pt x="320" y="1492"/>
                    </a:lnTo>
                    <a:lnTo>
                      <a:pt x="314" y="1561"/>
                    </a:lnTo>
                    <a:lnTo>
                      <a:pt x="314" y="4331"/>
                    </a:lnTo>
                    <a:lnTo>
                      <a:pt x="320" y="4403"/>
                    </a:lnTo>
                    <a:lnTo>
                      <a:pt x="337" y="4474"/>
                    </a:lnTo>
                    <a:lnTo>
                      <a:pt x="365" y="4538"/>
                    </a:lnTo>
                    <a:lnTo>
                      <a:pt x="401" y="4597"/>
                    </a:lnTo>
                    <a:lnTo>
                      <a:pt x="447" y="4651"/>
                    </a:lnTo>
                    <a:lnTo>
                      <a:pt x="498" y="4696"/>
                    </a:lnTo>
                    <a:lnTo>
                      <a:pt x="557" y="4732"/>
                    </a:lnTo>
                    <a:lnTo>
                      <a:pt x="624" y="4759"/>
                    </a:lnTo>
                    <a:lnTo>
                      <a:pt x="692" y="4776"/>
                    </a:lnTo>
                    <a:lnTo>
                      <a:pt x="766" y="4784"/>
                    </a:lnTo>
                    <a:lnTo>
                      <a:pt x="5510" y="4784"/>
                    </a:lnTo>
                    <a:lnTo>
                      <a:pt x="5582" y="4776"/>
                    </a:lnTo>
                    <a:lnTo>
                      <a:pt x="5652" y="4759"/>
                    </a:lnTo>
                    <a:lnTo>
                      <a:pt x="5717" y="4732"/>
                    </a:lnTo>
                    <a:lnTo>
                      <a:pt x="5776" y="4696"/>
                    </a:lnTo>
                    <a:lnTo>
                      <a:pt x="5829" y="4651"/>
                    </a:lnTo>
                    <a:lnTo>
                      <a:pt x="5873" y="4597"/>
                    </a:lnTo>
                    <a:lnTo>
                      <a:pt x="5911" y="4538"/>
                    </a:lnTo>
                    <a:lnTo>
                      <a:pt x="5937" y="4474"/>
                    </a:lnTo>
                    <a:lnTo>
                      <a:pt x="5955" y="4403"/>
                    </a:lnTo>
                    <a:lnTo>
                      <a:pt x="5960" y="4331"/>
                    </a:lnTo>
                    <a:lnTo>
                      <a:pt x="5960" y="1561"/>
                    </a:lnTo>
                    <a:lnTo>
                      <a:pt x="5955" y="1492"/>
                    </a:lnTo>
                    <a:lnTo>
                      <a:pt x="5939" y="1429"/>
                    </a:lnTo>
                    <a:lnTo>
                      <a:pt x="5915" y="1368"/>
                    </a:lnTo>
                    <a:lnTo>
                      <a:pt x="5880" y="1315"/>
                    </a:lnTo>
                    <a:lnTo>
                      <a:pt x="5839" y="1266"/>
                    </a:lnTo>
                    <a:lnTo>
                      <a:pt x="5791" y="1226"/>
                    </a:lnTo>
                    <a:lnTo>
                      <a:pt x="5736" y="1192"/>
                    </a:lnTo>
                    <a:lnTo>
                      <a:pt x="5677" y="1167"/>
                    </a:lnTo>
                    <a:lnTo>
                      <a:pt x="5614" y="1150"/>
                    </a:lnTo>
                    <a:lnTo>
                      <a:pt x="5546" y="1146"/>
                    </a:lnTo>
                    <a:lnTo>
                      <a:pt x="4403" y="1146"/>
                    </a:lnTo>
                    <a:lnTo>
                      <a:pt x="4367" y="1140"/>
                    </a:lnTo>
                    <a:lnTo>
                      <a:pt x="4334" y="1129"/>
                    </a:lnTo>
                    <a:lnTo>
                      <a:pt x="4306" y="1110"/>
                    </a:lnTo>
                    <a:lnTo>
                      <a:pt x="4281" y="1087"/>
                    </a:lnTo>
                    <a:lnTo>
                      <a:pt x="4262" y="1056"/>
                    </a:lnTo>
                    <a:lnTo>
                      <a:pt x="4251" y="1024"/>
                    </a:lnTo>
                    <a:lnTo>
                      <a:pt x="4197" y="796"/>
                    </a:lnTo>
                    <a:lnTo>
                      <a:pt x="4174" y="720"/>
                    </a:lnTo>
                    <a:lnTo>
                      <a:pt x="4144" y="649"/>
                    </a:lnTo>
                    <a:lnTo>
                      <a:pt x="4104" y="585"/>
                    </a:lnTo>
                    <a:lnTo>
                      <a:pt x="4058" y="526"/>
                    </a:lnTo>
                    <a:lnTo>
                      <a:pt x="4007" y="472"/>
                    </a:lnTo>
                    <a:lnTo>
                      <a:pt x="3948" y="427"/>
                    </a:lnTo>
                    <a:lnTo>
                      <a:pt x="3885" y="387"/>
                    </a:lnTo>
                    <a:lnTo>
                      <a:pt x="3817" y="356"/>
                    </a:lnTo>
                    <a:lnTo>
                      <a:pt x="3745" y="333"/>
                    </a:lnTo>
                    <a:lnTo>
                      <a:pt x="3669" y="320"/>
                    </a:lnTo>
                    <a:lnTo>
                      <a:pt x="3591" y="314"/>
                    </a:lnTo>
                    <a:lnTo>
                      <a:pt x="2683" y="314"/>
                    </a:lnTo>
                    <a:close/>
                    <a:moveTo>
                      <a:pt x="2683" y="0"/>
                    </a:moveTo>
                    <a:lnTo>
                      <a:pt x="3591" y="0"/>
                    </a:lnTo>
                    <a:lnTo>
                      <a:pt x="3691" y="6"/>
                    </a:lnTo>
                    <a:lnTo>
                      <a:pt x="3788" y="21"/>
                    </a:lnTo>
                    <a:lnTo>
                      <a:pt x="3882" y="46"/>
                    </a:lnTo>
                    <a:lnTo>
                      <a:pt x="3971" y="80"/>
                    </a:lnTo>
                    <a:lnTo>
                      <a:pt x="4057" y="122"/>
                    </a:lnTo>
                    <a:lnTo>
                      <a:pt x="4136" y="174"/>
                    </a:lnTo>
                    <a:lnTo>
                      <a:pt x="4211" y="233"/>
                    </a:lnTo>
                    <a:lnTo>
                      <a:pt x="4279" y="299"/>
                    </a:lnTo>
                    <a:lnTo>
                      <a:pt x="4340" y="373"/>
                    </a:lnTo>
                    <a:lnTo>
                      <a:pt x="4393" y="451"/>
                    </a:lnTo>
                    <a:lnTo>
                      <a:pt x="4439" y="537"/>
                    </a:lnTo>
                    <a:lnTo>
                      <a:pt x="4475" y="628"/>
                    </a:lnTo>
                    <a:lnTo>
                      <a:pt x="4504" y="725"/>
                    </a:lnTo>
                    <a:lnTo>
                      <a:pt x="4528" y="832"/>
                    </a:lnTo>
                    <a:lnTo>
                      <a:pt x="5548" y="832"/>
                    </a:lnTo>
                    <a:lnTo>
                      <a:pt x="5639" y="838"/>
                    </a:lnTo>
                    <a:lnTo>
                      <a:pt x="5726" y="853"/>
                    </a:lnTo>
                    <a:lnTo>
                      <a:pt x="5810" y="879"/>
                    </a:lnTo>
                    <a:lnTo>
                      <a:pt x="5890" y="916"/>
                    </a:lnTo>
                    <a:lnTo>
                      <a:pt x="5964" y="961"/>
                    </a:lnTo>
                    <a:lnTo>
                      <a:pt x="6031" y="1015"/>
                    </a:lnTo>
                    <a:lnTo>
                      <a:pt x="6092" y="1075"/>
                    </a:lnTo>
                    <a:lnTo>
                      <a:pt x="6145" y="1144"/>
                    </a:lnTo>
                    <a:lnTo>
                      <a:pt x="6190" y="1218"/>
                    </a:lnTo>
                    <a:lnTo>
                      <a:pt x="6227" y="1296"/>
                    </a:lnTo>
                    <a:lnTo>
                      <a:pt x="6253" y="1380"/>
                    </a:lnTo>
                    <a:lnTo>
                      <a:pt x="6270" y="1469"/>
                    </a:lnTo>
                    <a:lnTo>
                      <a:pt x="6276" y="1561"/>
                    </a:lnTo>
                    <a:lnTo>
                      <a:pt x="6276" y="4331"/>
                    </a:lnTo>
                    <a:lnTo>
                      <a:pt x="6270" y="4426"/>
                    </a:lnTo>
                    <a:lnTo>
                      <a:pt x="6253" y="4519"/>
                    </a:lnTo>
                    <a:lnTo>
                      <a:pt x="6225" y="4607"/>
                    </a:lnTo>
                    <a:lnTo>
                      <a:pt x="6187" y="4691"/>
                    </a:lnTo>
                    <a:lnTo>
                      <a:pt x="6139" y="4769"/>
                    </a:lnTo>
                    <a:lnTo>
                      <a:pt x="6082" y="4839"/>
                    </a:lnTo>
                    <a:lnTo>
                      <a:pt x="6019" y="4904"/>
                    </a:lnTo>
                    <a:lnTo>
                      <a:pt x="5947" y="4959"/>
                    </a:lnTo>
                    <a:lnTo>
                      <a:pt x="5871" y="5006"/>
                    </a:lnTo>
                    <a:lnTo>
                      <a:pt x="5787" y="5045"/>
                    </a:lnTo>
                    <a:lnTo>
                      <a:pt x="5698" y="5073"/>
                    </a:lnTo>
                    <a:lnTo>
                      <a:pt x="5607" y="5090"/>
                    </a:lnTo>
                    <a:lnTo>
                      <a:pt x="5510" y="5098"/>
                    </a:lnTo>
                    <a:lnTo>
                      <a:pt x="766" y="5098"/>
                    </a:lnTo>
                    <a:lnTo>
                      <a:pt x="669" y="5090"/>
                    </a:lnTo>
                    <a:lnTo>
                      <a:pt x="578" y="5073"/>
                    </a:lnTo>
                    <a:lnTo>
                      <a:pt x="489" y="5045"/>
                    </a:lnTo>
                    <a:lnTo>
                      <a:pt x="405" y="5006"/>
                    </a:lnTo>
                    <a:lnTo>
                      <a:pt x="329" y="4959"/>
                    </a:lnTo>
                    <a:lnTo>
                      <a:pt x="257" y="4904"/>
                    </a:lnTo>
                    <a:lnTo>
                      <a:pt x="194" y="4839"/>
                    </a:lnTo>
                    <a:lnTo>
                      <a:pt x="137" y="4769"/>
                    </a:lnTo>
                    <a:lnTo>
                      <a:pt x="89" y="4691"/>
                    </a:lnTo>
                    <a:lnTo>
                      <a:pt x="51" y="4607"/>
                    </a:lnTo>
                    <a:lnTo>
                      <a:pt x="23" y="4519"/>
                    </a:lnTo>
                    <a:lnTo>
                      <a:pt x="6" y="4426"/>
                    </a:lnTo>
                    <a:lnTo>
                      <a:pt x="0" y="4331"/>
                    </a:lnTo>
                    <a:lnTo>
                      <a:pt x="0" y="1561"/>
                    </a:lnTo>
                    <a:lnTo>
                      <a:pt x="6" y="1469"/>
                    </a:lnTo>
                    <a:lnTo>
                      <a:pt x="23" y="1382"/>
                    </a:lnTo>
                    <a:lnTo>
                      <a:pt x="49" y="1298"/>
                    </a:lnTo>
                    <a:lnTo>
                      <a:pt x="86" y="1218"/>
                    </a:lnTo>
                    <a:lnTo>
                      <a:pt x="131" y="1144"/>
                    </a:lnTo>
                    <a:lnTo>
                      <a:pt x="184" y="1077"/>
                    </a:lnTo>
                    <a:lnTo>
                      <a:pt x="245" y="1016"/>
                    </a:lnTo>
                    <a:lnTo>
                      <a:pt x="312" y="961"/>
                    </a:lnTo>
                    <a:lnTo>
                      <a:pt x="386" y="918"/>
                    </a:lnTo>
                    <a:lnTo>
                      <a:pt x="466" y="879"/>
                    </a:lnTo>
                    <a:lnTo>
                      <a:pt x="550" y="853"/>
                    </a:lnTo>
                    <a:lnTo>
                      <a:pt x="637" y="838"/>
                    </a:lnTo>
                    <a:lnTo>
                      <a:pt x="728" y="832"/>
                    </a:lnTo>
                    <a:lnTo>
                      <a:pt x="1748" y="832"/>
                    </a:lnTo>
                    <a:lnTo>
                      <a:pt x="1771" y="725"/>
                    </a:lnTo>
                    <a:lnTo>
                      <a:pt x="1799" y="628"/>
                    </a:lnTo>
                    <a:lnTo>
                      <a:pt x="1837" y="537"/>
                    </a:lnTo>
                    <a:lnTo>
                      <a:pt x="1883" y="451"/>
                    </a:lnTo>
                    <a:lnTo>
                      <a:pt x="1936" y="373"/>
                    </a:lnTo>
                    <a:lnTo>
                      <a:pt x="1997" y="299"/>
                    </a:lnTo>
                    <a:lnTo>
                      <a:pt x="2065" y="233"/>
                    </a:lnTo>
                    <a:lnTo>
                      <a:pt x="2140" y="174"/>
                    </a:lnTo>
                    <a:lnTo>
                      <a:pt x="2219" y="122"/>
                    </a:lnTo>
                    <a:lnTo>
                      <a:pt x="2303" y="80"/>
                    </a:lnTo>
                    <a:lnTo>
                      <a:pt x="2392" y="46"/>
                    </a:lnTo>
                    <a:lnTo>
                      <a:pt x="2488" y="21"/>
                    </a:lnTo>
                    <a:lnTo>
                      <a:pt x="2585" y="6"/>
                    </a:lnTo>
                    <a:lnTo>
                      <a:pt x="26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7"/>
              <p:cNvSpPr>
                <a:spLocks/>
              </p:cNvSpPr>
              <p:nvPr/>
            </p:nvSpPr>
            <p:spPr bwMode="auto">
              <a:xfrm>
                <a:off x="264" y="1885"/>
                <a:ext cx="210" cy="210"/>
              </a:xfrm>
              <a:custGeom>
                <a:avLst/>
                <a:gdLst>
                  <a:gd name="T0" fmla="*/ 209 w 420"/>
                  <a:gd name="T1" fmla="*/ 0 h 421"/>
                  <a:gd name="T2" fmla="*/ 259 w 420"/>
                  <a:gd name="T3" fmla="*/ 6 h 421"/>
                  <a:gd name="T4" fmla="*/ 302 w 420"/>
                  <a:gd name="T5" fmla="*/ 23 h 421"/>
                  <a:gd name="T6" fmla="*/ 340 w 420"/>
                  <a:gd name="T7" fmla="*/ 48 h 421"/>
                  <a:gd name="T8" fmla="*/ 373 w 420"/>
                  <a:gd name="T9" fmla="*/ 80 h 421"/>
                  <a:gd name="T10" fmla="*/ 399 w 420"/>
                  <a:gd name="T11" fmla="*/ 118 h 421"/>
                  <a:gd name="T12" fmla="*/ 415 w 420"/>
                  <a:gd name="T13" fmla="*/ 162 h 421"/>
                  <a:gd name="T14" fmla="*/ 420 w 420"/>
                  <a:gd name="T15" fmla="*/ 212 h 421"/>
                  <a:gd name="T16" fmla="*/ 415 w 420"/>
                  <a:gd name="T17" fmla="*/ 259 h 421"/>
                  <a:gd name="T18" fmla="*/ 399 w 420"/>
                  <a:gd name="T19" fmla="*/ 303 h 421"/>
                  <a:gd name="T20" fmla="*/ 373 w 420"/>
                  <a:gd name="T21" fmla="*/ 343 h 421"/>
                  <a:gd name="T22" fmla="*/ 340 w 420"/>
                  <a:gd name="T23" fmla="*/ 375 h 421"/>
                  <a:gd name="T24" fmla="*/ 302 w 420"/>
                  <a:gd name="T25" fmla="*/ 400 h 421"/>
                  <a:gd name="T26" fmla="*/ 259 w 420"/>
                  <a:gd name="T27" fmla="*/ 415 h 421"/>
                  <a:gd name="T28" fmla="*/ 209 w 420"/>
                  <a:gd name="T29" fmla="*/ 421 h 421"/>
                  <a:gd name="T30" fmla="*/ 162 w 420"/>
                  <a:gd name="T31" fmla="*/ 415 h 421"/>
                  <a:gd name="T32" fmla="*/ 118 w 420"/>
                  <a:gd name="T33" fmla="*/ 400 h 421"/>
                  <a:gd name="T34" fmla="*/ 78 w 420"/>
                  <a:gd name="T35" fmla="*/ 375 h 421"/>
                  <a:gd name="T36" fmla="*/ 46 w 420"/>
                  <a:gd name="T37" fmla="*/ 343 h 421"/>
                  <a:gd name="T38" fmla="*/ 21 w 420"/>
                  <a:gd name="T39" fmla="*/ 303 h 421"/>
                  <a:gd name="T40" fmla="*/ 6 w 420"/>
                  <a:gd name="T41" fmla="*/ 259 h 421"/>
                  <a:gd name="T42" fmla="*/ 0 w 420"/>
                  <a:gd name="T43" fmla="*/ 212 h 421"/>
                  <a:gd name="T44" fmla="*/ 6 w 420"/>
                  <a:gd name="T45" fmla="*/ 162 h 421"/>
                  <a:gd name="T46" fmla="*/ 21 w 420"/>
                  <a:gd name="T47" fmla="*/ 118 h 421"/>
                  <a:gd name="T48" fmla="*/ 46 w 420"/>
                  <a:gd name="T49" fmla="*/ 80 h 421"/>
                  <a:gd name="T50" fmla="*/ 78 w 420"/>
                  <a:gd name="T51" fmla="*/ 48 h 421"/>
                  <a:gd name="T52" fmla="*/ 118 w 420"/>
                  <a:gd name="T53" fmla="*/ 23 h 421"/>
                  <a:gd name="T54" fmla="*/ 162 w 420"/>
                  <a:gd name="T55" fmla="*/ 6 h 421"/>
                  <a:gd name="T56" fmla="*/ 209 w 420"/>
                  <a:gd name="T5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20" h="421">
                    <a:moveTo>
                      <a:pt x="209" y="0"/>
                    </a:moveTo>
                    <a:lnTo>
                      <a:pt x="259" y="6"/>
                    </a:lnTo>
                    <a:lnTo>
                      <a:pt x="302" y="23"/>
                    </a:lnTo>
                    <a:lnTo>
                      <a:pt x="340" y="48"/>
                    </a:lnTo>
                    <a:lnTo>
                      <a:pt x="373" y="80"/>
                    </a:lnTo>
                    <a:lnTo>
                      <a:pt x="399" y="118"/>
                    </a:lnTo>
                    <a:lnTo>
                      <a:pt x="415" y="162"/>
                    </a:lnTo>
                    <a:lnTo>
                      <a:pt x="420" y="212"/>
                    </a:lnTo>
                    <a:lnTo>
                      <a:pt x="415" y="259"/>
                    </a:lnTo>
                    <a:lnTo>
                      <a:pt x="399" y="303"/>
                    </a:lnTo>
                    <a:lnTo>
                      <a:pt x="373" y="343"/>
                    </a:lnTo>
                    <a:lnTo>
                      <a:pt x="340" y="375"/>
                    </a:lnTo>
                    <a:lnTo>
                      <a:pt x="302" y="400"/>
                    </a:lnTo>
                    <a:lnTo>
                      <a:pt x="259" y="415"/>
                    </a:lnTo>
                    <a:lnTo>
                      <a:pt x="209" y="421"/>
                    </a:lnTo>
                    <a:lnTo>
                      <a:pt x="162" y="415"/>
                    </a:lnTo>
                    <a:lnTo>
                      <a:pt x="118" y="400"/>
                    </a:lnTo>
                    <a:lnTo>
                      <a:pt x="78" y="375"/>
                    </a:lnTo>
                    <a:lnTo>
                      <a:pt x="46" y="343"/>
                    </a:lnTo>
                    <a:lnTo>
                      <a:pt x="21" y="303"/>
                    </a:lnTo>
                    <a:lnTo>
                      <a:pt x="6" y="259"/>
                    </a:lnTo>
                    <a:lnTo>
                      <a:pt x="0" y="212"/>
                    </a:lnTo>
                    <a:lnTo>
                      <a:pt x="6" y="162"/>
                    </a:lnTo>
                    <a:lnTo>
                      <a:pt x="21" y="118"/>
                    </a:lnTo>
                    <a:lnTo>
                      <a:pt x="46" y="80"/>
                    </a:lnTo>
                    <a:lnTo>
                      <a:pt x="78" y="48"/>
                    </a:lnTo>
                    <a:lnTo>
                      <a:pt x="118" y="23"/>
                    </a:lnTo>
                    <a:lnTo>
                      <a:pt x="162" y="6"/>
                    </a:lnTo>
                    <a:lnTo>
                      <a:pt x="20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8"/>
              <p:cNvSpPr>
                <a:spLocks noEditPoints="1"/>
              </p:cNvSpPr>
              <p:nvPr/>
            </p:nvSpPr>
            <p:spPr bwMode="auto">
              <a:xfrm>
                <a:off x="748" y="1909"/>
                <a:ext cx="1318" cy="1319"/>
              </a:xfrm>
              <a:custGeom>
                <a:avLst/>
                <a:gdLst>
                  <a:gd name="T0" fmla="*/ 1103 w 2636"/>
                  <a:gd name="T1" fmla="*/ 337 h 2637"/>
                  <a:gd name="T2" fmla="*/ 812 w 2636"/>
                  <a:gd name="T3" fmla="*/ 451 h 2637"/>
                  <a:gd name="T4" fmla="*/ 572 w 2636"/>
                  <a:gd name="T5" fmla="*/ 645 h 2637"/>
                  <a:gd name="T6" fmla="*/ 403 w 2636"/>
                  <a:gd name="T7" fmla="*/ 904 h 2637"/>
                  <a:gd name="T8" fmla="*/ 320 w 2636"/>
                  <a:gd name="T9" fmla="*/ 1208 h 2637"/>
                  <a:gd name="T10" fmla="*/ 337 w 2636"/>
                  <a:gd name="T11" fmla="*/ 1533 h 2637"/>
                  <a:gd name="T12" fmla="*/ 451 w 2636"/>
                  <a:gd name="T13" fmla="*/ 1825 h 2637"/>
                  <a:gd name="T14" fmla="*/ 647 w 2636"/>
                  <a:gd name="T15" fmla="*/ 2064 h 2637"/>
                  <a:gd name="T16" fmla="*/ 903 w 2636"/>
                  <a:gd name="T17" fmla="*/ 2234 h 2637"/>
                  <a:gd name="T18" fmla="*/ 1210 w 2636"/>
                  <a:gd name="T19" fmla="*/ 2317 h 2637"/>
                  <a:gd name="T20" fmla="*/ 1533 w 2636"/>
                  <a:gd name="T21" fmla="*/ 2300 h 2637"/>
                  <a:gd name="T22" fmla="*/ 1824 w 2636"/>
                  <a:gd name="T23" fmla="*/ 2186 h 2637"/>
                  <a:gd name="T24" fmla="*/ 2064 w 2636"/>
                  <a:gd name="T25" fmla="*/ 1990 h 2637"/>
                  <a:gd name="T26" fmla="*/ 2233 w 2636"/>
                  <a:gd name="T27" fmla="*/ 1733 h 2637"/>
                  <a:gd name="T28" fmla="*/ 2316 w 2636"/>
                  <a:gd name="T29" fmla="*/ 1427 h 2637"/>
                  <a:gd name="T30" fmla="*/ 2299 w 2636"/>
                  <a:gd name="T31" fmla="*/ 1103 h 2637"/>
                  <a:gd name="T32" fmla="*/ 2185 w 2636"/>
                  <a:gd name="T33" fmla="*/ 812 h 2637"/>
                  <a:gd name="T34" fmla="*/ 1989 w 2636"/>
                  <a:gd name="T35" fmla="*/ 573 h 2637"/>
                  <a:gd name="T36" fmla="*/ 1733 w 2636"/>
                  <a:gd name="T37" fmla="*/ 403 h 2637"/>
                  <a:gd name="T38" fmla="*/ 1426 w 2636"/>
                  <a:gd name="T39" fmla="*/ 320 h 2637"/>
                  <a:gd name="T40" fmla="*/ 1445 w 2636"/>
                  <a:gd name="T41" fmla="*/ 6 h 2637"/>
                  <a:gd name="T42" fmla="*/ 1803 w 2636"/>
                  <a:gd name="T43" fmla="*/ 91 h 2637"/>
                  <a:gd name="T44" fmla="*/ 2115 w 2636"/>
                  <a:gd name="T45" fmla="*/ 268 h 2637"/>
                  <a:gd name="T46" fmla="*/ 2368 w 2636"/>
                  <a:gd name="T47" fmla="*/ 521 h 2637"/>
                  <a:gd name="T48" fmla="*/ 2543 w 2636"/>
                  <a:gd name="T49" fmla="*/ 833 h 2637"/>
                  <a:gd name="T50" fmla="*/ 2630 w 2636"/>
                  <a:gd name="T51" fmla="*/ 1191 h 2637"/>
                  <a:gd name="T52" fmla="*/ 2611 w 2636"/>
                  <a:gd name="T53" fmla="*/ 1568 h 2637"/>
                  <a:gd name="T54" fmla="*/ 2493 w 2636"/>
                  <a:gd name="T55" fmla="*/ 1912 h 2637"/>
                  <a:gd name="T56" fmla="*/ 2290 w 2636"/>
                  <a:gd name="T57" fmla="*/ 2207 h 2637"/>
                  <a:gd name="T58" fmla="*/ 2016 w 2636"/>
                  <a:gd name="T59" fmla="*/ 2435 h 2637"/>
                  <a:gd name="T60" fmla="*/ 1687 w 2636"/>
                  <a:gd name="T61" fmla="*/ 2584 h 2637"/>
                  <a:gd name="T62" fmla="*/ 1318 w 2636"/>
                  <a:gd name="T63" fmla="*/ 2637 h 2637"/>
                  <a:gd name="T64" fmla="*/ 949 w 2636"/>
                  <a:gd name="T65" fmla="*/ 2584 h 2637"/>
                  <a:gd name="T66" fmla="*/ 620 w 2636"/>
                  <a:gd name="T67" fmla="*/ 2435 h 2637"/>
                  <a:gd name="T68" fmla="*/ 346 w 2636"/>
                  <a:gd name="T69" fmla="*/ 2207 h 2637"/>
                  <a:gd name="T70" fmla="*/ 143 w 2636"/>
                  <a:gd name="T71" fmla="*/ 1914 h 2637"/>
                  <a:gd name="T72" fmla="*/ 25 w 2636"/>
                  <a:gd name="T73" fmla="*/ 1570 h 2637"/>
                  <a:gd name="T74" fmla="*/ 6 w 2636"/>
                  <a:gd name="T75" fmla="*/ 1191 h 2637"/>
                  <a:gd name="T76" fmla="*/ 93 w 2636"/>
                  <a:gd name="T77" fmla="*/ 833 h 2637"/>
                  <a:gd name="T78" fmla="*/ 268 w 2636"/>
                  <a:gd name="T79" fmla="*/ 521 h 2637"/>
                  <a:gd name="T80" fmla="*/ 521 w 2636"/>
                  <a:gd name="T81" fmla="*/ 268 h 2637"/>
                  <a:gd name="T82" fmla="*/ 833 w 2636"/>
                  <a:gd name="T83" fmla="*/ 91 h 2637"/>
                  <a:gd name="T84" fmla="*/ 1191 w 2636"/>
                  <a:gd name="T85" fmla="*/ 6 h 26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36" h="2637">
                    <a:moveTo>
                      <a:pt x="1318" y="314"/>
                    </a:moveTo>
                    <a:lnTo>
                      <a:pt x="1210" y="320"/>
                    </a:lnTo>
                    <a:lnTo>
                      <a:pt x="1103" y="337"/>
                    </a:lnTo>
                    <a:lnTo>
                      <a:pt x="1000" y="365"/>
                    </a:lnTo>
                    <a:lnTo>
                      <a:pt x="903" y="403"/>
                    </a:lnTo>
                    <a:lnTo>
                      <a:pt x="812" y="451"/>
                    </a:lnTo>
                    <a:lnTo>
                      <a:pt x="725" y="508"/>
                    </a:lnTo>
                    <a:lnTo>
                      <a:pt x="647" y="573"/>
                    </a:lnTo>
                    <a:lnTo>
                      <a:pt x="572" y="645"/>
                    </a:lnTo>
                    <a:lnTo>
                      <a:pt x="508" y="725"/>
                    </a:lnTo>
                    <a:lnTo>
                      <a:pt x="451" y="812"/>
                    </a:lnTo>
                    <a:lnTo>
                      <a:pt x="403" y="904"/>
                    </a:lnTo>
                    <a:lnTo>
                      <a:pt x="365" y="1001"/>
                    </a:lnTo>
                    <a:lnTo>
                      <a:pt x="337" y="1103"/>
                    </a:lnTo>
                    <a:lnTo>
                      <a:pt x="320" y="1208"/>
                    </a:lnTo>
                    <a:lnTo>
                      <a:pt x="314" y="1318"/>
                    </a:lnTo>
                    <a:lnTo>
                      <a:pt x="320" y="1427"/>
                    </a:lnTo>
                    <a:lnTo>
                      <a:pt x="337" y="1533"/>
                    </a:lnTo>
                    <a:lnTo>
                      <a:pt x="365" y="1636"/>
                    </a:lnTo>
                    <a:lnTo>
                      <a:pt x="403" y="1733"/>
                    </a:lnTo>
                    <a:lnTo>
                      <a:pt x="451" y="1825"/>
                    </a:lnTo>
                    <a:lnTo>
                      <a:pt x="508" y="1910"/>
                    </a:lnTo>
                    <a:lnTo>
                      <a:pt x="572" y="1990"/>
                    </a:lnTo>
                    <a:lnTo>
                      <a:pt x="647" y="2064"/>
                    </a:lnTo>
                    <a:lnTo>
                      <a:pt x="725" y="2129"/>
                    </a:lnTo>
                    <a:lnTo>
                      <a:pt x="812" y="2186"/>
                    </a:lnTo>
                    <a:lnTo>
                      <a:pt x="903" y="2234"/>
                    </a:lnTo>
                    <a:lnTo>
                      <a:pt x="1000" y="2272"/>
                    </a:lnTo>
                    <a:lnTo>
                      <a:pt x="1103" y="2300"/>
                    </a:lnTo>
                    <a:lnTo>
                      <a:pt x="1210" y="2317"/>
                    </a:lnTo>
                    <a:lnTo>
                      <a:pt x="1318" y="2323"/>
                    </a:lnTo>
                    <a:lnTo>
                      <a:pt x="1426" y="2317"/>
                    </a:lnTo>
                    <a:lnTo>
                      <a:pt x="1533" y="2300"/>
                    </a:lnTo>
                    <a:lnTo>
                      <a:pt x="1636" y="2272"/>
                    </a:lnTo>
                    <a:lnTo>
                      <a:pt x="1733" y="2234"/>
                    </a:lnTo>
                    <a:lnTo>
                      <a:pt x="1824" y="2186"/>
                    </a:lnTo>
                    <a:lnTo>
                      <a:pt x="1911" y="2129"/>
                    </a:lnTo>
                    <a:lnTo>
                      <a:pt x="1989" y="2064"/>
                    </a:lnTo>
                    <a:lnTo>
                      <a:pt x="2064" y="1990"/>
                    </a:lnTo>
                    <a:lnTo>
                      <a:pt x="2128" y="1910"/>
                    </a:lnTo>
                    <a:lnTo>
                      <a:pt x="2185" y="1825"/>
                    </a:lnTo>
                    <a:lnTo>
                      <a:pt x="2233" y="1733"/>
                    </a:lnTo>
                    <a:lnTo>
                      <a:pt x="2271" y="1636"/>
                    </a:lnTo>
                    <a:lnTo>
                      <a:pt x="2299" y="1533"/>
                    </a:lnTo>
                    <a:lnTo>
                      <a:pt x="2316" y="1427"/>
                    </a:lnTo>
                    <a:lnTo>
                      <a:pt x="2322" y="1318"/>
                    </a:lnTo>
                    <a:lnTo>
                      <a:pt x="2316" y="1208"/>
                    </a:lnTo>
                    <a:lnTo>
                      <a:pt x="2299" y="1103"/>
                    </a:lnTo>
                    <a:lnTo>
                      <a:pt x="2271" y="1001"/>
                    </a:lnTo>
                    <a:lnTo>
                      <a:pt x="2233" y="904"/>
                    </a:lnTo>
                    <a:lnTo>
                      <a:pt x="2185" y="812"/>
                    </a:lnTo>
                    <a:lnTo>
                      <a:pt x="2128" y="725"/>
                    </a:lnTo>
                    <a:lnTo>
                      <a:pt x="2064" y="645"/>
                    </a:lnTo>
                    <a:lnTo>
                      <a:pt x="1989" y="573"/>
                    </a:lnTo>
                    <a:lnTo>
                      <a:pt x="1911" y="508"/>
                    </a:lnTo>
                    <a:lnTo>
                      <a:pt x="1824" y="451"/>
                    </a:lnTo>
                    <a:lnTo>
                      <a:pt x="1733" y="403"/>
                    </a:lnTo>
                    <a:lnTo>
                      <a:pt x="1636" y="365"/>
                    </a:lnTo>
                    <a:lnTo>
                      <a:pt x="1533" y="337"/>
                    </a:lnTo>
                    <a:lnTo>
                      <a:pt x="1426" y="320"/>
                    </a:lnTo>
                    <a:lnTo>
                      <a:pt x="1318" y="314"/>
                    </a:lnTo>
                    <a:close/>
                    <a:moveTo>
                      <a:pt x="1318" y="0"/>
                    </a:moveTo>
                    <a:lnTo>
                      <a:pt x="1445" y="6"/>
                    </a:lnTo>
                    <a:lnTo>
                      <a:pt x="1567" y="23"/>
                    </a:lnTo>
                    <a:lnTo>
                      <a:pt x="1687" y="53"/>
                    </a:lnTo>
                    <a:lnTo>
                      <a:pt x="1803" y="91"/>
                    </a:lnTo>
                    <a:lnTo>
                      <a:pt x="1911" y="143"/>
                    </a:lnTo>
                    <a:lnTo>
                      <a:pt x="2016" y="202"/>
                    </a:lnTo>
                    <a:lnTo>
                      <a:pt x="2115" y="268"/>
                    </a:lnTo>
                    <a:lnTo>
                      <a:pt x="2206" y="346"/>
                    </a:lnTo>
                    <a:lnTo>
                      <a:pt x="2290" y="430"/>
                    </a:lnTo>
                    <a:lnTo>
                      <a:pt x="2368" y="521"/>
                    </a:lnTo>
                    <a:lnTo>
                      <a:pt x="2434" y="620"/>
                    </a:lnTo>
                    <a:lnTo>
                      <a:pt x="2493" y="723"/>
                    </a:lnTo>
                    <a:lnTo>
                      <a:pt x="2543" y="833"/>
                    </a:lnTo>
                    <a:lnTo>
                      <a:pt x="2583" y="949"/>
                    </a:lnTo>
                    <a:lnTo>
                      <a:pt x="2611" y="1067"/>
                    </a:lnTo>
                    <a:lnTo>
                      <a:pt x="2630" y="1191"/>
                    </a:lnTo>
                    <a:lnTo>
                      <a:pt x="2636" y="1318"/>
                    </a:lnTo>
                    <a:lnTo>
                      <a:pt x="2630" y="1446"/>
                    </a:lnTo>
                    <a:lnTo>
                      <a:pt x="2611" y="1568"/>
                    </a:lnTo>
                    <a:lnTo>
                      <a:pt x="2583" y="1688"/>
                    </a:lnTo>
                    <a:lnTo>
                      <a:pt x="2543" y="1804"/>
                    </a:lnTo>
                    <a:lnTo>
                      <a:pt x="2493" y="1912"/>
                    </a:lnTo>
                    <a:lnTo>
                      <a:pt x="2434" y="2017"/>
                    </a:lnTo>
                    <a:lnTo>
                      <a:pt x="2368" y="2116"/>
                    </a:lnTo>
                    <a:lnTo>
                      <a:pt x="2290" y="2207"/>
                    </a:lnTo>
                    <a:lnTo>
                      <a:pt x="2206" y="2291"/>
                    </a:lnTo>
                    <a:lnTo>
                      <a:pt x="2115" y="2367"/>
                    </a:lnTo>
                    <a:lnTo>
                      <a:pt x="2016" y="2435"/>
                    </a:lnTo>
                    <a:lnTo>
                      <a:pt x="1911" y="2494"/>
                    </a:lnTo>
                    <a:lnTo>
                      <a:pt x="1803" y="2544"/>
                    </a:lnTo>
                    <a:lnTo>
                      <a:pt x="1687" y="2584"/>
                    </a:lnTo>
                    <a:lnTo>
                      <a:pt x="1567" y="2612"/>
                    </a:lnTo>
                    <a:lnTo>
                      <a:pt x="1445" y="2631"/>
                    </a:lnTo>
                    <a:lnTo>
                      <a:pt x="1318" y="2637"/>
                    </a:lnTo>
                    <a:lnTo>
                      <a:pt x="1191" y="2631"/>
                    </a:lnTo>
                    <a:lnTo>
                      <a:pt x="1069" y="2612"/>
                    </a:lnTo>
                    <a:lnTo>
                      <a:pt x="949" y="2584"/>
                    </a:lnTo>
                    <a:lnTo>
                      <a:pt x="833" y="2544"/>
                    </a:lnTo>
                    <a:lnTo>
                      <a:pt x="725" y="2494"/>
                    </a:lnTo>
                    <a:lnTo>
                      <a:pt x="620" y="2435"/>
                    </a:lnTo>
                    <a:lnTo>
                      <a:pt x="521" y="2369"/>
                    </a:lnTo>
                    <a:lnTo>
                      <a:pt x="430" y="2291"/>
                    </a:lnTo>
                    <a:lnTo>
                      <a:pt x="346" y="2207"/>
                    </a:lnTo>
                    <a:lnTo>
                      <a:pt x="268" y="2116"/>
                    </a:lnTo>
                    <a:lnTo>
                      <a:pt x="202" y="2019"/>
                    </a:lnTo>
                    <a:lnTo>
                      <a:pt x="143" y="1914"/>
                    </a:lnTo>
                    <a:lnTo>
                      <a:pt x="93" y="1804"/>
                    </a:lnTo>
                    <a:lnTo>
                      <a:pt x="53" y="1688"/>
                    </a:lnTo>
                    <a:lnTo>
                      <a:pt x="25" y="1570"/>
                    </a:lnTo>
                    <a:lnTo>
                      <a:pt x="6" y="1446"/>
                    </a:lnTo>
                    <a:lnTo>
                      <a:pt x="0" y="1318"/>
                    </a:lnTo>
                    <a:lnTo>
                      <a:pt x="6" y="1191"/>
                    </a:lnTo>
                    <a:lnTo>
                      <a:pt x="25" y="1067"/>
                    </a:lnTo>
                    <a:lnTo>
                      <a:pt x="53" y="947"/>
                    </a:lnTo>
                    <a:lnTo>
                      <a:pt x="93" y="833"/>
                    </a:lnTo>
                    <a:lnTo>
                      <a:pt x="143" y="723"/>
                    </a:lnTo>
                    <a:lnTo>
                      <a:pt x="202" y="618"/>
                    </a:lnTo>
                    <a:lnTo>
                      <a:pt x="268" y="521"/>
                    </a:lnTo>
                    <a:lnTo>
                      <a:pt x="346" y="430"/>
                    </a:lnTo>
                    <a:lnTo>
                      <a:pt x="430" y="344"/>
                    </a:lnTo>
                    <a:lnTo>
                      <a:pt x="521" y="268"/>
                    </a:lnTo>
                    <a:lnTo>
                      <a:pt x="620" y="200"/>
                    </a:lnTo>
                    <a:lnTo>
                      <a:pt x="725" y="141"/>
                    </a:lnTo>
                    <a:lnTo>
                      <a:pt x="833" y="91"/>
                    </a:lnTo>
                    <a:lnTo>
                      <a:pt x="949" y="53"/>
                    </a:lnTo>
                    <a:lnTo>
                      <a:pt x="1069" y="23"/>
                    </a:lnTo>
                    <a:lnTo>
                      <a:pt x="1191" y="6"/>
                    </a:lnTo>
                    <a:lnTo>
                      <a:pt x="13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0" name="직사각형 49"/>
            <p:cNvSpPr/>
            <p:nvPr/>
          </p:nvSpPr>
          <p:spPr>
            <a:xfrm>
              <a:off x="5320162" y="3849918"/>
              <a:ext cx="1718975" cy="4688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accent5">
                      <a:lumMod val="50000"/>
                    </a:schemeClr>
                  </a:solidFill>
                </a:rPr>
                <a:t>데이터 </a:t>
              </a:r>
              <a:endParaRPr lang="en-US" altLang="ko-KR" sz="14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err="1">
                  <a:solidFill>
                    <a:schemeClr val="accent5">
                      <a:lumMod val="50000"/>
                    </a:schemeClr>
                  </a:solidFill>
                </a:rPr>
                <a:t>사이언티스트</a:t>
              </a:r>
              <a:endParaRPr lang="en-US" altLang="ko-KR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pic>
        <p:nvPicPr>
          <p:cNvPr id="2050" name="Picture 2" descr="투디갤 - 난 왜 뽀로로 루피 이짤 왤캐 그거 같냨ㅋㅋㅋㅋㅋㅋ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9" y="1913772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2AA9109-B962-4872-92E4-F512F5D992C5}"/>
              </a:ext>
            </a:extLst>
          </p:cNvPr>
          <p:cNvSpPr/>
          <p:nvPr/>
        </p:nvSpPr>
        <p:spPr>
          <a:xfrm>
            <a:off x="0" y="0"/>
            <a:ext cx="12553988" cy="533400"/>
          </a:xfrm>
          <a:prstGeom prst="rect">
            <a:avLst/>
          </a:prstGeom>
          <a:solidFill>
            <a:srgbClr val="2C3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b="1" i="1" kern="0" dirty="0" smtClean="0">
                <a:solidFill>
                  <a:prstClr val="white"/>
                </a:solidFill>
              </a:rPr>
              <a:t>Thank you ! </a:t>
            </a:r>
            <a:endParaRPr lang="en-US" altLang="ko-KR" sz="2000" b="1" i="1" kern="0" dirty="0">
              <a:solidFill>
                <a:prstClr val="white"/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CA9FC8F-94CE-40E9-9CF0-EB8C85E1615C}"/>
              </a:ext>
            </a:extLst>
          </p:cNvPr>
          <p:cNvSpPr/>
          <p:nvPr/>
        </p:nvSpPr>
        <p:spPr>
          <a:xfrm>
            <a:off x="-1" y="0"/>
            <a:ext cx="501651" cy="533400"/>
          </a:xfrm>
          <a:prstGeom prst="rtTriangle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444269DF-C2DC-4044-B0FC-CC9F3A2AFF9D}"/>
              </a:ext>
            </a:extLst>
          </p:cNvPr>
          <p:cNvSpPr/>
          <p:nvPr/>
        </p:nvSpPr>
        <p:spPr>
          <a:xfrm rot="10800000" flipV="1">
            <a:off x="87154" y="0"/>
            <a:ext cx="657223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id="{33586FAE-863D-4C94-A015-5A87A5EACD02}"/>
              </a:ext>
            </a:extLst>
          </p:cNvPr>
          <p:cNvSpPr/>
          <p:nvPr/>
        </p:nvSpPr>
        <p:spPr>
          <a:xfrm rot="10800000" flipV="1">
            <a:off x="315754" y="0"/>
            <a:ext cx="562927" cy="533400"/>
          </a:xfrm>
          <a:prstGeom prst="parallelogram">
            <a:avLst>
              <a:gd name="adj" fmla="val 98661"/>
            </a:avLst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s://search.pstatic.net/common/?src=http%3A%2F%2Fblogfiles.naver.net%2FMjAyMDA2MTdfMTM3%2FMDAxNTkyMzY5MTc0NDQ4.h8Ii8AKXQiPkk2FqwPjDru1P1wClrTeJ2w95CkAA_Ssg.8WFu6cZOPxi4otQ0uUCP7BqAuB7B_F7kDuB22FFDgdAg.JPEG.ssseoe%2F814E9349-64EB-4550-929D-6F0B92A8B245-40198-000009FC259CCE9A_file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6847">
            <a:off x="4841650" y="2619909"/>
            <a:ext cx="2631970" cy="26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19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394</Words>
  <Application>Microsoft Office PowerPoint</Application>
  <PresentationFormat>와이드스크린</PresentationFormat>
  <Paragraphs>81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</vt:lpstr>
      <vt:lpstr>맑은 고딕</vt:lpstr>
      <vt:lpstr>Arial</vt:lpstr>
      <vt:lpstr>Bahnschrift Light</vt:lpstr>
      <vt:lpstr>27_Office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28</cp:revision>
  <dcterms:created xsi:type="dcterms:W3CDTF">2021-03-09T02:23:08Z</dcterms:created>
  <dcterms:modified xsi:type="dcterms:W3CDTF">2021-04-01T08:26:58Z</dcterms:modified>
</cp:coreProperties>
</file>