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63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7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0894" autoAdjust="0"/>
  </p:normalViewPr>
  <p:slideViewPr>
    <p:cSldViewPr snapToGrid="0">
      <p:cViewPr varScale="1">
        <p:scale>
          <a:sx n="58" d="100"/>
          <a:sy n="58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42F50-D3B5-4CB6-914A-44884AA1BD7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D780B-1E72-46D1-ADCA-326C0F8E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4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D780B-1E72-46D1-ADCA-326C0F8E91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21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전체의 중앙</a:t>
            </a:r>
            <a:r>
              <a:rPr lang="en-US" altLang="ko-KR" dirty="0"/>
              <a:t>,</a:t>
            </a:r>
            <a:r>
              <a:rPr lang="ko-KR" altLang="en-US" dirty="0" err="1"/>
              <a:t>보통값</a:t>
            </a:r>
            <a:r>
              <a:rPr lang="ko-KR" altLang="en-US" dirty="0"/>
              <a:t> 통계학에서 이 </a:t>
            </a:r>
            <a:r>
              <a:rPr lang="en-US" altLang="ko-KR" dirty="0"/>
              <a:t>3</a:t>
            </a:r>
            <a:r>
              <a:rPr lang="ko-KR" altLang="en-US" dirty="0"/>
              <a:t>가지를 사용함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D780B-1E72-46D1-ADCA-326C0F8E91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98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별도의 조건이 없으면 산술평균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D780B-1E72-46D1-ADCA-326C0F8E91A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2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명목척도 성별 농구선수 등번호</a:t>
            </a:r>
            <a:endParaRPr lang="en-US" altLang="ko-KR" dirty="0"/>
          </a:p>
          <a:p>
            <a:r>
              <a:rPr lang="ko-KR" altLang="en-US" dirty="0"/>
              <a:t>서열척도 서열이 </a:t>
            </a:r>
            <a:r>
              <a:rPr lang="ko-KR" altLang="en-US" dirty="0" err="1"/>
              <a:t>있는것들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D780B-1E72-46D1-ADCA-326C0F8E91A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92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D780B-1E72-46D1-ADCA-326C0F8E91A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2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2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4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8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5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2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2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-52927" y="3445614"/>
            <a:ext cx="12192000" cy="346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300000"/>
              </a:lnSpc>
            </a:pPr>
            <a:r>
              <a:rPr lang="en-US" altLang="ko-KR" sz="5400" b="1" i="1" u="sng" dirty="0">
                <a:solidFill>
                  <a:schemeClr val="tx2">
                    <a:lumMod val="50000"/>
                  </a:schemeClr>
                </a:solidFill>
              </a:rPr>
              <a:t>2018010724 </a:t>
            </a:r>
            <a:r>
              <a:rPr lang="ko-KR" altLang="en-US" sz="5400" b="1" i="1" u="sng" dirty="0">
                <a:solidFill>
                  <a:schemeClr val="tx2">
                    <a:lumMod val="50000"/>
                  </a:schemeClr>
                </a:solidFill>
              </a:rPr>
              <a:t>수학과 </a:t>
            </a:r>
            <a:r>
              <a:rPr lang="ko-KR" altLang="en-US" sz="5400" b="1" i="1" u="sng" dirty="0" err="1">
                <a:solidFill>
                  <a:schemeClr val="tx2">
                    <a:lumMod val="50000"/>
                  </a:schemeClr>
                </a:solidFill>
              </a:rPr>
              <a:t>황세윤</a:t>
            </a:r>
            <a:endParaRPr lang="en-US" altLang="ko-KR" sz="5400" b="1" i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2" y="0"/>
            <a:ext cx="5588523" cy="3392488"/>
            <a:chOff x="-1" y="0"/>
            <a:chExt cx="878682" cy="533400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6CA9FC8F-94CE-40E9-9CF0-EB8C85E1615C}"/>
                </a:ext>
              </a:extLst>
            </p:cNvPr>
            <p:cNvSpPr/>
            <p:nvPr/>
          </p:nvSpPr>
          <p:spPr>
            <a:xfrm>
              <a:off x="-1" y="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444269DF-C2DC-4044-B0FC-CC9F3A2AFF9D}"/>
                </a:ext>
              </a:extLst>
            </p:cNvPr>
            <p:cNvSpPr/>
            <p:nvPr/>
          </p:nvSpPr>
          <p:spPr>
            <a:xfrm rot="10800000" flipV="1">
              <a:off x="87154" y="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33586FAE-863D-4C94-A015-5A87A5EACD02}"/>
                </a:ext>
              </a:extLst>
            </p:cNvPr>
            <p:cNvSpPr/>
            <p:nvPr/>
          </p:nvSpPr>
          <p:spPr>
            <a:xfrm rot="10800000" flipV="1">
              <a:off x="315754" y="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-2" y="3392487"/>
            <a:ext cx="12192000" cy="12139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E7379-ECBC-4781-8839-BA13B79D8E4F}"/>
              </a:ext>
            </a:extLst>
          </p:cNvPr>
          <p:cNvSpPr txBox="1"/>
          <p:nvPr/>
        </p:nvSpPr>
        <p:spPr>
          <a:xfrm>
            <a:off x="3531648" y="1816578"/>
            <a:ext cx="51287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수다쟁이 발표   </a:t>
            </a:r>
            <a:endParaRPr lang="en-US" altLang="ko-KR" sz="4000" b="1" i="1" kern="0" dirty="0">
              <a:solidFill>
                <a:srgbClr val="44546A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444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0" y="0"/>
            <a:ext cx="12553988" cy="5334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중앙값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F6BE6-70D6-47A5-904D-CA6A38ED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4800" dirty="0">
                <a:latin typeface="Bahnschrift" panose="020B0502040204020203" pitchFamily="34" charset="0"/>
                <a:cs typeface="Aharoni" panose="02010803020104030203" pitchFamily="2" charset="-79"/>
              </a:rPr>
              <a:t>홀수일 때 </a:t>
            </a:r>
            <a:endParaRPr lang="en-US" altLang="ko-KR" sz="48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altLang="ko-KR" sz="4800" dirty="0">
                <a:latin typeface="Bahnschrift" panose="020B0502040204020203" pitchFamily="34" charset="0"/>
                <a:cs typeface="Aharoni" panose="02010803020104030203" pitchFamily="2" charset="-79"/>
              </a:rPr>
              <a:t>1,3,</a:t>
            </a:r>
            <a:r>
              <a:rPr lang="en-US" altLang="ko-KR" sz="4800" dirty="0">
                <a:solidFill>
                  <a:srgbClr val="92D05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4</a:t>
            </a:r>
            <a:r>
              <a:rPr lang="en-US" altLang="ko-KR" sz="4800" dirty="0">
                <a:latin typeface="Bahnschrift" panose="020B0502040204020203" pitchFamily="34" charset="0"/>
                <a:cs typeface="Aharoni" panose="02010803020104030203" pitchFamily="2" charset="-79"/>
              </a:rPr>
              <a:t>,5,7</a:t>
            </a:r>
          </a:p>
          <a:p>
            <a:pPr marL="0" indent="0" algn="ctr">
              <a:buNone/>
            </a:pPr>
            <a:endParaRPr lang="en-US" altLang="ko-KR" sz="48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ko-KR" altLang="en-US" sz="4800" dirty="0">
                <a:latin typeface="Bahnschrift" panose="020B0502040204020203" pitchFamily="34" charset="0"/>
                <a:cs typeface="Aharoni" panose="02010803020104030203" pitchFamily="2" charset="-79"/>
              </a:rPr>
              <a:t>짝수일 때</a:t>
            </a:r>
            <a:endParaRPr lang="en-US" altLang="ko-KR" sz="48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altLang="ko-KR" sz="4800" dirty="0">
                <a:latin typeface="Bahnschrift" panose="020B0502040204020203" pitchFamily="34" charset="0"/>
                <a:cs typeface="Aharoni" panose="02010803020104030203" pitchFamily="2" charset="-79"/>
              </a:rPr>
              <a:t>1,3,</a:t>
            </a:r>
            <a:r>
              <a:rPr lang="en-US" altLang="ko-KR" sz="4800" dirty="0">
                <a:solidFill>
                  <a:srgbClr val="92D05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4</a:t>
            </a:r>
            <a:r>
              <a:rPr lang="en-US" altLang="ko-KR" sz="4800" dirty="0">
                <a:latin typeface="Bahnschrift" panose="020B0502040204020203" pitchFamily="34" charset="0"/>
                <a:cs typeface="Aharoni" panose="02010803020104030203" pitchFamily="2" charset="-79"/>
              </a:rPr>
              <a:t>,</a:t>
            </a:r>
            <a:r>
              <a:rPr lang="en-US" altLang="ko-KR" sz="4800" dirty="0">
                <a:solidFill>
                  <a:srgbClr val="92D05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5</a:t>
            </a:r>
            <a:r>
              <a:rPr lang="en-US" altLang="ko-KR" sz="4800" dirty="0">
                <a:latin typeface="Bahnschrift" panose="020B0502040204020203" pitchFamily="34" charset="0"/>
                <a:cs typeface="Aharoni" panose="02010803020104030203" pitchFamily="2" charset="-79"/>
              </a:rPr>
              <a:t>,7,8</a:t>
            </a:r>
          </a:p>
          <a:p>
            <a:pPr marL="0" indent="0" algn="ctr">
              <a:buNone/>
            </a:pPr>
            <a:r>
              <a:rPr lang="en-US" altLang="ko-KR" sz="4800" dirty="0">
                <a:latin typeface="Bahnschrift" panose="020B0502040204020203" pitchFamily="34" charset="0"/>
                <a:cs typeface="Aharoni" panose="02010803020104030203" pitchFamily="2" charset="-79"/>
              </a:rPr>
              <a:t>(4+5)/2 = </a:t>
            </a:r>
            <a:r>
              <a:rPr lang="en-US" altLang="ko-KR" sz="4800" dirty="0">
                <a:solidFill>
                  <a:srgbClr val="92D05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4.5</a:t>
            </a:r>
          </a:p>
          <a:p>
            <a:pPr marL="0" indent="0">
              <a:buNone/>
            </a:pPr>
            <a:endParaRPr lang="en-US" altLang="ko-KR" sz="4800" dirty="0"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8857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0" y="0"/>
            <a:ext cx="12553988" cy="5334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err="1">
                <a:solidFill>
                  <a:prstClr val="white"/>
                </a:solidFill>
              </a:rPr>
              <a:t>최빈값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F6BE6-70D6-47A5-904D-CA6A38ED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864"/>
            <a:ext cx="10515600" cy="517467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ko-KR" altLang="en-US" dirty="0" err="1">
                <a:latin typeface="+mn-ea"/>
                <a:cs typeface="Aharoni" panose="02010803020104030203" pitchFamily="2" charset="-79"/>
              </a:rPr>
              <a:t>최빈값</a:t>
            </a:r>
            <a:r>
              <a:rPr lang="en-US" altLang="ko-KR" sz="2400" dirty="0">
                <a:latin typeface="+mn-ea"/>
                <a:cs typeface="Aharoni" panose="02010803020104030203" pitchFamily="2" charset="-79"/>
              </a:rPr>
              <a:t>=</a:t>
            </a:r>
            <a:r>
              <a:rPr lang="ko-KR" altLang="en-US" sz="2400" dirty="0">
                <a:latin typeface="+mn-ea"/>
                <a:cs typeface="Aharoni" panose="02010803020104030203" pitchFamily="2" charset="-79"/>
              </a:rPr>
              <a:t>빈도수가 가장 많은 데이터</a:t>
            </a:r>
            <a:endParaRPr lang="en-US" altLang="ko-KR" sz="2400" dirty="0">
              <a:latin typeface="+mn-ea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en-US" altLang="ko-KR" sz="2400" dirty="0">
              <a:latin typeface="+mn-ea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altLang="ko-KR" sz="2400" dirty="0">
                <a:latin typeface="+mn-ea"/>
                <a:cs typeface="Aharoni" panose="02010803020104030203" pitchFamily="2" charset="-79"/>
              </a:rPr>
              <a:t>Ex)A~E</a:t>
            </a:r>
            <a:r>
              <a:rPr lang="ko-KR" altLang="en-US" sz="2400" dirty="0">
                <a:latin typeface="+mn-ea"/>
                <a:cs typeface="Aharoni" panose="02010803020104030203" pitchFamily="2" charset="-79"/>
              </a:rPr>
              <a:t>까지 </a:t>
            </a:r>
            <a:r>
              <a:rPr lang="en-US" altLang="ko-KR" sz="2400" dirty="0">
                <a:latin typeface="+mn-ea"/>
                <a:cs typeface="Aharoni" panose="02010803020104030203" pitchFamily="2" charset="-79"/>
              </a:rPr>
              <a:t>5</a:t>
            </a:r>
            <a:r>
              <a:rPr lang="ko-KR" altLang="en-US" sz="2400" dirty="0">
                <a:latin typeface="+mn-ea"/>
                <a:cs typeface="Aharoni" panose="02010803020104030203" pitchFamily="2" charset="-79"/>
              </a:rPr>
              <a:t>개의 상품이 있을 때 선호도 투표 결과</a:t>
            </a:r>
            <a:endParaRPr lang="en-US" altLang="ko-KR" sz="2400" dirty="0">
              <a:latin typeface="+mn-ea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altLang="ko-KR" sz="2400" dirty="0">
                <a:solidFill>
                  <a:srgbClr val="7030A0"/>
                </a:solidFill>
                <a:latin typeface="+mn-ea"/>
                <a:cs typeface="Aharoni" panose="02010803020104030203" pitchFamily="2" charset="-79"/>
              </a:rPr>
              <a:t>A:2</a:t>
            </a:r>
            <a:r>
              <a:rPr lang="ko-KR" altLang="en-US" sz="2400" dirty="0">
                <a:solidFill>
                  <a:srgbClr val="7030A0"/>
                </a:solidFill>
                <a:latin typeface="+mn-ea"/>
                <a:cs typeface="Aharoni" panose="02010803020104030203" pitchFamily="2" charset="-79"/>
              </a:rPr>
              <a:t>표</a:t>
            </a:r>
            <a:r>
              <a:rPr lang="en-US" altLang="ko-KR" sz="2400" dirty="0">
                <a:latin typeface="+mn-ea"/>
                <a:cs typeface="Aharoni" panose="02010803020104030203" pitchFamily="2" charset="-79"/>
              </a:rPr>
              <a:t>,B:0</a:t>
            </a:r>
            <a:r>
              <a:rPr lang="ko-KR" altLang="en-US" sz="2400" dirty="0">
                <a:latin typeface="+mn-ea"/>
                <a:cs typeface="Aharoni" panose="02010803020104030203" pitchFamily="2" charset="-79"/>
              </a:rPr>
              <a:t>표</a:t>
            </a:r>
            <a:r>
              <a:rPr lang="en-US" altLang="ko-KR" sz="2400" dirty="0">
                <a:latin typeface="+mn-ea"/>
                <a:cs typeface="Aharoni" panose="02010803020104030203" pitchFamily="2" charset="-79"/>
              </a:rPr>
              <a:t>,C:1</a:t>
            </a:r>
            <a:r>
              <a:rPr lang="ko-KR" altLang="en-US" sz="2400" dirty="0">
                <a:latin typeface="+mn-ea"/>
                <a:cs typeface="Aharoni" panose="02010803020104030203" pitchFamily="2" charset="-79"/>
              </a:rPr>
              <a:t>표</a:t>
            </a:r>
            <a:r>
              <a:rPr lang="en-US" altLang="ko-KR" sz="2400" dirty="0">
                <a:latin typeface="+mn-ea"/>
                <a:cs typeface="Aharoni" panose="02010803020104030203" pitchFamily="2" charset="-79"/>
              </a:rPr>
              <a:t>,D:1</a:t>
            </a:r>
            <a:r>
              <a:rPr lang="ko-KR" altLang="en-US" sz="2400" dirty="0">
                <a:latin typeface="+mn-ea"/>
                <a:cs typeface="Aharoni" panose="02010803020104030203" pitchFamily="2" charset="-79"/>
              </a:rPr>
              <a:t>표</a:t>
            </a:r>
            <a:r>
              <a:rPr lang="en-US" altLang="ko-KR" sz="2400" dirty="0">
                <a:latin typeface="+mn-ea"/>
                <a:cs typeface="Aharoni" panose="02010803020104030203" pitchFamily="2" charset="-79"/>
              </a:rPr>
              <a:t>E:1</a:t>
            </a:r>
            <a:r>
              <a:rPr lang="ko-KR" altLang="en-US" sz="2400" dirty="0">
                <a:latin typeface="+mn-ea"/>
                <a:cs typeface="Aharoni" panose="02010803020104030203" pitchFamily="2" charset="-79"/>
              </a:rPr>
              <a:t>표</a:t>
            </a:r>
            <a:endParaRPr lang="en-US" altLang="ko-KR" sz="2400" dirty="0">
              <a:latin typeface="+mn-ea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en-US" altLang="ko-KR" sz="2400" dirty="0">
              <a:latin typeface="+mn-ea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ko-KR" altLang="en-US" sz="2400" dirty="0">
                <a:latin typeface="+mn-ea"/>
                <a:cs typeface="Aharoni" panose="02010803020104030203" pitchFamily="2" charset="-79"/>
              </a:rPr>
              <a:t>질적데이터</a:t>
            </a:r>
            <a:r>
              <a:rPr lang="en-US" altLang="ko-KR" sz="2400" dirty="0">
                <a:latin typeface="+mn-ea"/>
                <a:cs typeface="Aharoni" panose="02010803020104030203" pitchFamily="2" charset="-79"/>
              </a:rPr>
              <a:t>(</a:t>
            </a:r>
            <a:r>
              <a:rPr lang="ko-KR" altLang="en-US" sz="2400" dirty="0">
                <a:latin typeface="+mn-ea"/>
                <a:cs typeface="Aharoni" panose="02010803020104030203" pitchFamily="2" charset="-79"/>
              </a:rPr>
              <a:t>명목척도</a:t>
            </a:r>
            <a:r>
              <a:rPr lang="en-US" altLang="ko-KR" sz="2400" dirty="0">
                <a:latin typeface="+mn-ea"/>
                <a:cs typeface="Aharoni" panose="02010803020104030203" pitchFamily="2" charset="-79"/>
              </a:rPr>
              <a:t>,</a:t>
            </a:r>
            <a:r>
              <a:rPr lang="ko-KR" altLang="en-US" sz="2400" dirty="0">
                <a:latin typeface="+mn-ea"/>
                <a:cs typeface="Aharoni" panose="02010803020104030203" pitchFamily="2" charset="-79"/>
              </a:rPr>
              <a:t>서열척도</a:t>
            </a:r>
            <a:r>
              <a:rPr lang="en-US" altLang="ko-KR" sz="2400" dirty="0">
                <a:latin typeface="+mn-ea"/>
                <a:cs typeface="Aharoni" panose="02010803020104030203" pitchFamily="2" charset="-79"/>
              </a:rPr>
              <a:t>)</a:t>
            </a:r>
            <a:r>
              <a:rPr lang="ko-KR" altLang="en-US" sz="2400" dirty="0">
                <a:latin typeface="+mn-ea"/>
                <a:cs typeface="Aharoni" panose="02010803020104030203" pitchFamily="2" charset="-79"/>
              </a:rPr>
              <a:t>의 경우 최대빈도를 나타내는 항목이 </a:t>
            </a:r>
            <a:r>
              <a:rPr lang="ko-KR" altLang="en-US" sz="2400" dirty="0" err="1">
                <a:latin typeface="+mn-ea"/>
                <a:cs typeface="Aharoni" panose="02010803020104030203" pitchFamily="2" charset="-79"/>
              </a:rPr>
              <a:t>최빈값</a:t>
            </a:r>
            <a:r>
              <a:rPr lang="en-US" altLang="ko-KR" sz="2400" dirty="0">
                <a:latin typeface="+mn-ea"/>
                <a:cs typeface="Aharoni" panose="02010803020104030203" pitchFamily="2" charset="-79"/>
              </a:rPr>
              <a:t>!</a:t>
            </a:r>
          </a:p>
          <a:p>
            <a:pPr marL="0" indent="0" algn="ctr">
              <a:buNone/>
            </a:pPr>
            <a:r>
              <a:rPr lang="ko-KR" altLang="en-US" sz="2400" dirty="0">
                <a:latin typeface="+mn-ea"/>
                <a:cs typeface="Aharoni" panose="02010803020104030203" pitchFamily="2" charset="-79"/>
              </a:rPr>
              <a:t>양적 데이터 또한 </a:t>
            </a:r>
            <a:r>
              <a:rPr lang="ko-KR" altLang="en-US" sz="2400" dirty="0" err="1">
                <a:latin typeface="+mn-ea"/>
                <a:cs typeface="Aharoni" panose="02010803020104030203" pitchFamily="2" charset="-79"/>
              </a:rPr>
              <a:t>비연속량이면</a:t>
            </a:r>
            <a:r>
              <a:rPr lang="ko-KR" altLang="en-US" sz="2400" dirty="0">
                <a:latin typeface="+mn-ea"/>
                <a:cs typeface="Aharoni" panose="02010803020104030203" pitchFamily="2" charset="-79"/>
              </a:rPr>
              <a:t> 마찬가지로 최대빈도의 </a:t>
            </a:r>
            <a:r>
              <a:rPr lang="ko-KR" altLang="en-US" sz="2400" dirty="0" err="1">
                <a:latin typeface="+mn-ea"/>
                <a:cs typeface="Aharoni" panose="02010803020104030203" pitchFamily="2" charset="-79"/>
              </a:rPr>
              <a:t>데이터값이</a:t>
            </a:r>
            <a:r>
              <a:rPr lang="ko-KR" altLang="en-US" sz="2400" dirty="0">
                <a:latin typeface="+mn-ea"/>
                <a:cs typeface="Aharoni" panose="02010803020104030203" pitchFamily="2" charset="-79"/>
              </a:rPr>
              <a:t> </a:t>
            </a:r>
            <a:r>
              <a:rPr lang="ko-KR" altLang="en-US" sz="2400" dirty="0" err="1">
                <a:latin typeface="+mn-ea"/>
                <a:cs typeface="Aharoni" panose="02010803020104030203" pitchFamily="2" charset="-79"/>
              </a:rPr>
              <a:t>최빈값</a:t>
            </a:r>
            <a:r>
              <a:rPr lang="en-US" altLang="ko-KR" sz="2400" dirty="0">
                <a:latin typeface="+mn-ea"/>
                <a:cs typeface="Aharoni" panose="02010803020104030203" pitchFamily="2" charset="-79"/>
              </a:rPr>
              <a:t>!</a:t>
            </a:r>
          </a:p>
          <a:p>
            <a:pPr marL="0" indent="0" algn="ctr">
              <a:buNone/>
            </a:pPr>
            <a:endParaRPr lang="en-US" altLang="ko-KR" sz="2400" dirty="0">
              <a:latin typeface="+mn-ea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en-US" altLang="ko-KR" sz="2400" dirty="0">
              <a:latin typeface="+mn-ea"/>
              <a:cs typeface="Aharoni" panose="02010803020104030203" pitchFamily="2" charset="-79"/>
            </a:endParaRPr>
          </a:p>
          <a:p>
            <a:pPr marL="0" indent="0" algn="ctr">
              <a:buNone/>
            </a:pPr>
            <a:br>
              <a:rPr lang="en-US" altLang="ko-KR" sz="4800" dirty="0">
                <a:latin typeface="+mn-ea"/>
                <a:cs typeface="Aharoni" panose="02010803020104030203" pitchFamily="2" charset="-79"/>
              </a:rPr>
            </a:br>
            <a:endParaRPr lang="en-US" altLang="ko-KR" sz="4800" dirty="0">
              <a:latin typeface="+mn-ea"/>
              <a:cs typeface="Aharoni" panose="02010803020104030203" pitchFamily="2" charset="-79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A7631E0-482E-45B0-9E3C-5BEFE56581F9}"/>
              </a:ext>
            </a:extLst>
          </p:cNvPr>
          <p:cNvGrpSpPr/>
          <p:nvPr/>
        </p:nvGrpSpPr>
        <p:grpSpPr>
          <a:xfrm>
            <a:off x="3246130" y="1221910"/>
            <a:ext cx="487870" cy="487870"/>
            <a:chOff x="3375430" y="832800"/>
            <a:chExt cx="865635" cy="86563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5E4F58D-7A24-460B-9451-EE76FCA7DA42}"/>
                </a:ext>
              </a:extLst>
            </p:cNvPr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AB45935-931F-4CCC-A3F7-382A2B5F8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180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0" y="0"/>
            <a:ext cx="12553988" cy="5334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대푯값의 이해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F6BE6-70D6-47A5-904D-CA6A38ED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D9D6EF9-AE24-4F93-A60B-C9D3B0037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831273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8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0" y="0"/>
            <a:ext cx="12553988" cy="5334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사분위수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F6BE6-70D6-47A5-904D-CA6A38EDF4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ko-KR" sz="4800" dirty="0">
              <a:solidFill>
                <a:srgbClr val="00B0F0"/>
              </a:solidFill>
              <a:latin typeface="+mn-ea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en-US" altLang="ko-KR" sz="4800" dirty="0">
              <a:solidFill>
                <a:srgbClr val="00B0F0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CE04BFF-0E9E-4431-824F-DAA44C08E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93281" y="1452563"/>
            <a:ext cx="3182953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>
                <a:latin typeface="Bahnschrift" panose="020B0502040204020203" pitchFamily="34" charset="0"/>
              </a:rPr>
              <a:t>*</a:t>
            </a:r>
            <a:r>
              <a:rPr lang="ko-KR" altLang="en-US" sz="2400" dirty="0">
                <a:latin typeface="Bahnschrift" panose="020B0502040204020203" pitchFamily="34" charset="0"/>
              </a:rPr>
              <a:t>범위</a:t>
            </a:r>
            <a:r>
              <a:rPr lang="en-US" altLang="ko-KR" sz="2400" dirty="0">
                <a:latin typeface="Bahnschrift" panose="020B0502040204020203" pitchFamily="34" charset="0"/>
              </a:rPr>
              <a:t>:</a:t>
            </a:r>
            <a:r>
              <a:rPr lang="ko-KR" altLang="en-US" sz="2400" dirty="0">
                <a:latin typeface="Bahnschrift" panose="020B0502040204020203" pitchFamily="34" charset="0"/>
              </a:rPr>
              <a:t>최솟값</a:t>
            </a:r>
            <a:r>
              <a:rPr lang="en-US" altLang="ko-KR" sz="2400" dirty="0">
                <a:latin typeface="Bahnschrift" panose="020B0502040204020203" pitchFamily="34" charset="0"/>
              </a:rPr>
              <a:t>~</a:t>
            </a:r>
            <a:r>
              <a:rPr lang="ko-KR" altLang="en-US" sz="2400" dirty="0">
                <a:latin typeface="Bahnschrift" panose="020B0502040204020203" pitchFamily="34" charset="0"/>
              </a:rPr>
              <a:t>최대값</a:t>
            </a:r>
            <a:endParaRPr lang="en-US" altLang="ko-KR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Bahnschrift" panose="020B0502040204020203" pitchFamily="34" charset="0"/>
              </a:rPr>
              <a:t>*</a:t>
            </a:r>
            <a:r>
              <a:rPr lang="ko-KR" altLang="en-US" sz="2400" dirty="0">
                <a:latin typeface="Bahnschrift" panose="020B0502040204020203" pitchFamily="34" charset="0"/>
              </a:rPr>
              <a:t>제</a:t>
            </a:r>
            <a:r>
              <a:rPr lang="en-US" altLang="ko-KR" sz="2400" dirty="0">
                <a:latin typeface="Bahnschrift" panose="020B0502040204020203" pitchFamily="34" charset="0"/>
              </a:rPr>
              <a:t>1</a:t>
            </a:r>
            <a:r>
              <a:rPr lang="ko-KR" altLang="en-US" sz="2400" dirty="0">
                <a:latin typeface="Bahnschrift" panose="020B0502040204020203" pitchFamily="34" charset="0"/>
              </a:rPr>
              <a:t>사분위점</a:t>
            </a:r>
            <a:r>
              <a:rPr lang="en-US" altLang="ko-KR" sz="2400" dirty="0">
                <a:latin typeface="Bahnschrift" panose="020B0502040204020203" pitchFamily="34" charset="0"/>
              </a:rPr>
              <a:t>:25%</a:t>
            </a:r>
          </a:p>
          <a:p>
            <a:pPr marL="0" indent="0">
              <a:buNone/>
            </a:pPr>
            <a:endParaRPr lang="en-US" altLang="ko-KR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Bahnschrift" panose="020B0502040204020203" pitchFamily="34" charset="0"/>
              </a:rPr>
              <a:t>*</a:t>
            </a:r>
            <a:r>
              <a:rPr lang="ko-KR" altLang="en-US" sz="2400" dirty="0">
                <a:latin typeface="Bahnschrift" panose="020B0502040204020203" pitchFamily="34" charset="0"/>
              </a:rPr>
              <a:t>제</a:t>
            </a:r>
            <a:r>
              <a:rPr lang="en-US" altLang="ko-KR" sz="2400" dirty="0">
                <a:latin typeface="Bahnschrift" panose="020B0502040204020203" pitchFamily="34" charset="0"/>
              </a:rPr>
              <a:t>2</a:t>
            </a:r>
            <a:r>
              <a:rPr lang="ko-KR" altLang="en-US" sz="2400" dirty="0">
                <a:latin typeface="Bahnschrift" panose="020B0502040204020203" pitchFamily="34" charset="0"/>
              </a:rPr>
              <a:t>사분위점</a:t>
            </a:r>
            <a:r>
              <a:rPr lang="en-US" altLang="ko-KR" sz="2400" dirty="0">
                <a:latin typeface="Bahnschrift" panose="020B0502040204020203" pitchFamily="34" charset="0"/>
              </a:rPr>
              <a:t>:50%</a:t>
            </a:r>
          </a:p>
          <a:p>
            <a:pPr marL="0" indent="0">
              <a:buNone/>
            </a:pPr>
            <a:r>
              <a:rPr lang="en-US" altLang="ko-KR" sz="2400" dirty="0">
                <a:latin typeface="Bahnschrift" panose="020B0502040204020203" pitchFamily="34" charset="0"/>
              </a:rPr>
              <a:t>  =</a:t>
            </a:r>
            <a:r>
              <a:rPr lang="ko-KR" altLang="en-US" sz="2400" dirty="0">
                <a:latin typeface="Bahnschrift" panose="020B0502040204020203" pitchFamily="34" charset="0"/>
              </a:rPr>
              <a:t>중앙값</a:t>
            </a:r>
            <a:endParaRPr lang="en-US" altLang="ko-KR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Bahnschrift" panose="020B0502040204020203" pitchFamily="34" charset="0"/>
              </a:rPr>
              <a:t>*</a:t>
            </a:r>
            <a:r>
              <a:rPr lang="ko-KR" altLang="en-US" sz="2400" dirty="0">
                <a:latin typeface="Bahnschrift" panose="020B0502040204020203" pitchFamily="34" charset="0"/>
              </a:rPr>
              <a:t>제</a:t>
            </a:r>
            <a:r>
              <a:rPr lang="en-US" altLang="ko-KR" sz="2400" dirty="0">
                <a:latin typeface="Bahnschrift" panose="020B0502040204020203" pitchFamily="34" charset="0"/>
              </a:rPr>
              <a:t>3</a:t>
            </a:r>
            <a:r>
              <a:rPr lang="ko-KR" altLang="en-US" sz="2400" dirty="0">
                <a:latin typeface="Bahnschrift" panose="020B0502040204020203" pitchFamily="34" charset="0"/>
              </a:rPr>
              <a:t>사분위점</a:t>
            </a:r>
            <a:r>
              <a:rPr lang="en-US" altLang="ko-KR" sz="2400" dirty="0">
                <a:latin typeface="Bahnschrift" panose="020B0502040204020203" pitchFamily="34" charset="0"/>
              </a:rPr>
              <a:t>:75%</a:t>
            </a:r>
          </a:p>
          <a:p>
            <a:pPr marL="0" indent="0">
              <a:buNone/>
            </a:pPr>
            <a:endParaRPr lang="en-US" altLang="ko-KR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Bahnschrift" panose="020B0502040204020203" pitchFamily="34" charset="0"/>
              </a:rPr>
              <a:t>*</a:t>
            </a:r>
            <a:r>
              <a:rPr lang="ko-KR" altLang="en-US" sz="2400" dirty="0" err="1">
                <a:latin typeface="Bahnschrift" panose="020B0502040204020203" pitchFamily="34" charset="0"/>
              </a:rPr>
              <a:t>사분위</a:t>
            </a:r>
            <a:r>
              <a:rPr lang="ko-KR" altLang="en-US" sz="2400" dirty="0">
                <a:latin typeface="Bahnschrift" panose="020B0502040204020203" pitchFamily="34" charset="0"/>
              </a:rPr>
              <a:t> 범위 </a:t>
            </a:r>
            <a:endParaRPr lang="en-US" altLang="ko-KR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Bahnschrift" panose="020B0502040204020203" pitchFamily="34" charset="0"/>
              </a:rPr>
              <a:t>=</a:t>
            </a:r>
            <a:r>
              <a:rPr lang="ko-KR" altLang="en-US" sz="2000" dirty="0">
                <a:latin typeface="Bahnschrift" panose="020B0502040204020203" pitchFamily="34" charset="0"/>
              </a:rPr>
              <a:t>제</a:t>
            </a:r>
            <a:r>
              <a:rPr lang="en-US" altLang="ko-KR" sz="2000" dirty="0">
                <a:latin typeface="Bahnschrift" panose="020B0502040204020203" pitchFamily="34" charset="0"/>
              </a:rPr>
              <a:t>1</a:t>
            </a:r>
            <a:r>
              <a:rPr lang="ko-KR" altLang="en-US" sz="2000" dirty="0" err="1">
                <a:latin typeface="Bahnschrift" panose="020B0502040204020203" pitchFamily="34" charset="0"/>
              </a:rPr>
              <a:t>사분위</a:t>
            </a:r>
            <a:r>
              <a:rPr lang="en-US" altLang="ko-KR" sz="2000" dirty="0">
                <a:latin typeface="Bahnschrift" panose="020B0502040204020203" pitchFamily="34" charset="0"/>
              </a:rPr>
              <a:t>~</a:t>
            </a:r>
            <a:r>
              <a:rPr lang="ko-KR" altLang="en-US" sz="2000" dirty="0">
                <a:latin typeface="Bahnschrift" panose="020B0502040204020203" pitchFamily="34" charset="0"/>
              </a:rPr>
              <a:t>제</a:t>
            </a:r>
            <a:r>
              <a:rPr lang="en-US" altLang="ko-KR" sz="2000" dirty="0">
                <a:latin typeface="Bahnschrift" panose="020B0502040204020203" pitchFamily="34" charset="0"/>
              </a:rPr>
              <a:t>3</a:t>
            </a:r>
            <a:r>
              <a:rPr lang="ko-KR" altLang="en-US" sz="2000" dirty="0" err="1">
                <a:latin typeface="Bahnschrift" panose="020B0502040204020203" pitchFamily="34" charset="0"/>
              </a:rPr>
              <a:t>사분위</a:t>
            </a:r>
            <a:endParaRPr lang="en-US" altLang="ko-KR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32E4CC-AFCA-42B4-B09B-2CCA7EB59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5" y="1452563"/>
            <a:ext cx="800100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3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0" y="0"/>
            <a:ext cx="12553988" cy="5334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산포도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A35C1E3-D3E0-47A9-AAA3-F353D8A0A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499" y="3255962"/>
            <a:ext cx="3883819" cy="68219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Bahnschrift" panose="020B0502040204020203" pitchFamily="34" charset="0"/>
              </a:rPr>
              <a:t> </a:t>
            </a:r>
            <a:r>
              <a:rPr lang="ko-KR" altLang="en-US" sz="2000" dirty="0">
                <a:solidFill>
                  <a:srgbClr val="00B050"/>
                </a:solidFill>
                <a:latin typeface="Bahnschrift" panose="020B0502040204020203" pitchFamily="34" charset="0"/>
              </a:rPr>
              <a:t>편차</a:t>
            </a:r>
            <a:r>
              <a:rPr lang="en-US" altLang="ko-KR" sz="2000" dirty="0">
                <a:latin typeface="Bahnschrift" panose="020B0502040204020203" pitchFamily="34" charset="0"/>
              </a:rPr>
              <a:t>=</a:t>
            </a:r>
            <a:r>
              <a:rPr lang="ko-KR" altLang="en-US" sz="2000" dirty="0">
                <a:latin typeface="Bahnschrift" panose="020B0502040204020203" pitchFamily="34" charset="0"/>
              </a:rPr>
              <a:t>평균과 데이터의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F6BE6-70D6-47A5-904D-CA6A38EDF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dirty="0">
                <a:solidFill>
                  <a:srgbClr val="92D05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</a:p>
          <a:p>
            <a:pPr marL="0" indent="0">
              <a:buNone/>
            </a:pPr>
            <a:endParaRPr lang="en-US" altLang="ko-KR" sz="4800" dirty="0"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67F75E-8F53-4C81-9DD9-A3C620453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81" y="1395846"/>
            <a:ext cx="61436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0" y="0"/>
            <a:ext cx="12553988" cy="5334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편차의 합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F6BE6-70D6-47A5-904D-CA6A38ED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681" y="987138"/>
            <a:ext cx="10515600" cy="41251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800" dirty="0">
                <a:latin typeface="Bahnschrift" panose="020B0502040204020203" pitchFamily="34" charset="0"/>
                <a:cs typeface="Aharoni" panose="02010803020104030203" pitchFamily="2" charset="-79"/>
              </a:rPr>
              <a:t>각 데이터의 편차를 모두 더하면</a:t>
            </a:r>
            <a:endParaRPr lang="en-US" altLang="ko-KR" sz="48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ko-KR" altLang="en-US" sz="4800" dirty="0">
                <a:latin typeface="Bahnschrift" panose="020B0502040204020203" pitchFamily="34" charset="0"/>
                <a:cs typeface="Aharoni" panose="02010803020104030203" pitchFamily="2" charset="-79"/>
              </a:rPr>
              <a:t>그것들의 합은 </a:t>
            </a:r>
            <a:r>
              <a:rPr lang="en-US" altLang="ko-KR" sz="4800" dirty="0">
                <a:latin typeface="Bahnschrift" panose="020B0502040204020203" pitchFamily="34" charset="0"/>
                <a:cs typeface="Aharoni" panose="02010803020104030203" pitchFamily="2" charset="-79"/>
              </a:rPr>
              <a:t>“0”</a:t>
            </a:r>
            <a:r>
              <a:rPr lang="ko-KR" altLang="en-US" sz="4800" dirty="0">
                <a:latin typeface="Bahnschrift" panose="020B0502040204020203" pitchFamily="34" charset="0"/>
                <a:cs typeface="Aharoni" panose="02010803020104030203" pitchFamily="2" charset="-79"/>
              </a:rPr>
              <a:t>이다 </a:t>
            </a:r>
            <a:endParaRPr lang="en-US" altLang="ko-KR" sz="48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en-US" altLang="ko-KR" sz="48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altLang="ko-KR" sz="4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“</a:t>
            </a:r>
            <a:r>
              <a:rPr lang="ko-KR" altLang="en-US" sz="4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즉 의미가 없다</a:t>
            </a:r>
            <a:r>
              <a:rPr lang="en-US" altLang="ko-KR" sz="4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”</a:t>
            </a:r>
            <a:r>
              <a:rPr lang="ko-KR" altLang="en-US" sz="4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endParaRPr lang="en-US" altLang="ko-KR" sz="48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9127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0" y="0"/>
            <a:ext cx="12553988" cy="5334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err="1">
                <a:solidFill>
                  <a:prstClr val="white"/>
                </a:solidFill>
              </a:rPr>
              <a:t>평균편차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F6BE6-70D6-47A5-904D-CA6A38ED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800" dirty="0">
                <a:latin typeface="Bahnschrift" panose="020B0502040204020203" pitchFamily="34" charset="0"/>
                <a:cs typeface="Aharoni" panose="02010803020104030203" pitchFamily="2" charset="-79"/>
              </a:rPr>
              <a:t>데이터와 평균의 차이에 </a:t>
            </a:r>
            <a:endParaRPr lang="en-US" altLang="ko-KR" sz="48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ko-KR" altLang="en-US" sz="4800" dirty="0">
                <a:latin typeface="Bahnschrift" panose="020B0502040204020203" pitchFamily="34" charset="0"/>
                <a:cs typeface="Aharoni" panose="02010803020104030203" pitchFamily="2" charset="-79"/>
              </a:rPr>
              <a:t>절대값을 씌워주면 </a:t>
            </a:r>
            <a:endParaRPr lang="en-US" altLang="ko-KR" sz="48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ko-KR" altLang="en-US" sz="4800" dirty="0">
                <a:latin typeface="Bahnschrift" panose="020B0502040204020203" pitchFamily="34" charset="0"/>
                <a:cs typeface="Aharoni" panose="02010803020104030203" pitchFamily="2" charset="-79"/>
              </a:rPr>
              <a:t>합이 </a:t>
            </a:r>
            <a:r>
              <a:rPr lang="en-US" altLang="ko-KR" sz="4800" dirty="0">
                <a:latin typeface="Bahnschrift" panose="020B0502040204020203" pitchFamily="34" charset="0"/>
                <a:cs typeface="Aharoni" panose="02010803020104030203" pitchFamily="2" charset="-79"/>
              </a:rPr>
              <a:t>“0”</a:t>
            </a:r>
            <a:r>
              <a:rPr lang="ko-KR" altLang="en-US" sz="4800" dirty="0">
                <a:latin typeface="Bahnschrift" panose="020B0502040204020203" pitchFamily="34" charset="0"/>
                <a:cs typeface="Aharoni" panose="02010803020104030203" pitchFamily="2" charset="-79"/>
              </a:rPr>
              <a:t>이 </a:t>
            </a:r>
            <a:r>
              <a:rPr lang="ko-KR" altLang="en-US" sz="4800" dirty="0" err="1">
                <a:latin typeface="Bahnschrift" panose="020B0502040204020203" pitchFamily="34" charset="0"/>
                <a:cs typeface="Aharoni" panose="02010803020104030203" pitchFamily="2" charset="-79"/>
              </a:rPr>
              <a:t>나올순</a:t>
            </a:r>
            <a:r>
              <a:rPr lang="ko-KR" altLang="en-US" sz="4800" dirty="0">
                <a:latin typeface="Bahnschrift" panose="020B0502040204020203" pitchFamily="34" charset="0"/>
                <a:cs typeface="Aharoni" panose="02010803020104030203" pitchFamily="2" charset="-79"/>
              </a:rPr>
              <a:t> 없다 </a:t>
            </a:r>
            <a:endParaRPr lang="en-US" altLang="ko-KR" sz="48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ko-KR" altLang="en-US" sz="4800" dirty="0">
                <a:latin typeface="Bahnschrift" panose="020B0502040204020203" pitchFamily="34" charset="0"/>
                <a:cs typeface="Aharoni" panose="02010803020104030203" pitchFamily="2" charset="-79"/>
              </a:rPr>
              <a:t>여기서 데이터 수를 나눠주면 </a:t>
            </a:r>
            <a:endParaRPr lang="en-US" altLang="ko-KR" sz="48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ko-KR" altLang="en-US" sz="4800" dirty="0" err="1">
                <a:solidFill>
                  <a:srgbClr val="92D05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평균편차</a:t>
            </a:r>
            <a:r>
              <a:rPr lang="ko-KR" altLang="en-US" sz="4800" dirty="0" err="1">
                <a:latin typeface="Bahnschrift" panose="020B0502040204020203" pitchFamily="34" charset="0"/>
                <a:cs typeface="Aharoni" panose="02010803020104030203" pitchFamily="2" charset="-79"/>
              </a:rPr>
              <a:t>가</a:t>
            </a:r>
            <a:r>
              <a:rPr lang="ko-KR" altLang="en-US" sz="4800" dirty="0">
                <a:latin typeface="Bahnschrift" panose="020B0502040204020203" pitchFamily="34" charset="0"/>
                <a:cs typeface="Aharoni" panose="02010803020104030203" pitchFamily="2" charset="-79"/>
              </a:rPr>
              <a:t> 된다</a:t>
            </a:r>
            <a:endParaRPr lang="en-US" altLang="ko-KR" sz="4800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749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0" y="0"/>
            <a:ext cx="12553988" cy="5334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분산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F6BE6-70D6-47A5-904D-CA6A38ED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681" y="987138"/>
            <a:ext cx="10515600" cy="41251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latin typeface="Bahnschrift" panose="020B0502040204020203" pitchFamily="34" charset="0"/>
                <a:cs typeface="Aharoni" panose="02010803020104030203" pitchFamily="2" charset="-79"/>
              </a:rPr>
              <a:t>제곱하여 더하면</a:t>
            </a:r>
            <a:r>
              <a:rPr lang="en-US" altLang="ko-KR" dirty="0">
                <a:latin typeface="Bahnschrift" panose="020B0502040204020203" pitchFamily="34" charset="0"/>
                <a:cs typeface="Aharoni" panose="02010803020104030203" pitchFamily="2" charset="-79"/>
              </a:rPr>
              <a:t> “0”</a:t>
            </a:r>
            <a:r>
              <a:rPr lang="ko-KR" altLang="en-US" dirty="0">
                <a:latin typeface="Bahnschrift" panose="020B0502040204020203" pitchFamily="34" charset="0"/>
                <a:cs typeface="Aharoni" panose="02010803020104030203" pitchFamily="2" charset="-79"/>
              </a:rPr>
              <a:t>이 되지 않는다</a:t>
            </a:r>
            <a:r>
              <a:rPr lang="en-US" altLang="ko-KR" dirty="0">
                <a:latin typeface="Bahnschrift" panose="020B0502040204020203" pitchFamily="34" charset="0"/>
                <a:cs typeface="Aharoni" panose="02010803020104030203" pitchFamily="2" charset="-79"/>
              </a:rPr>
              <a:t>.-&gt;</a:t>
            </a:r>
            <a:r>
              <a:rPr lang="ko-KR" altLang="en-US" dirty="0">
                <a:latin typeface="Bahnschrift" panose="020B0502040204020203" pitchFamily="34" charset="0"/>
                <a:cs typeface="Aharoni" panose="02010803020104030203" pitchFamily="2" charset="-79"/>
              </a:rPr>
              <a:t>분산의 아이디어</a:t>
            </a:r>
            <a:endParaRPr lang="en-US" altLang="ko-KR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en-US" altLang="ko-KR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ko-KR" altLang="en-US" dirty="0">
                <a:latin typeface="Bahnschrift" panose="020B0502040204020203" pitchFamily="34" charset="0"/>
                <a:cs typeface="Aharoni" panose="02010803020104030203" pitchFamily="2" charset="-79"/>
              </a:rPr>
              <a:t>분산 </a:t>
            </a:r>
            <a:r>
              <a:rPr lang="en-US" altLang="ko-KR" dirty="0">
                <a:latin typeface="Bahnschrift" panose="020B0502040204020203" pitchFamily="34" charset="0"/>
                <a:cs typeface="Aharoni" panose="02010803020104030203" pitchFamily="2" charset="-79"/>
              </a:rPr>
              <a:t>=(</a:t>
            </a:r>
            <a:r>
              <a:rPr lang="ko-KR" altLang="en-US" dirty="0">
                <a:latin typeface="Bahnschrift" panose="020B0502040204020203" pitchFamily="34" charset="0"/>
                <a:cs typeface="Aharoni" panose="02010803020104030203" pitchFamily="2" charset="-79"/>
              </a:rPr>
              <a:t>편차의 제곱</a:t>
            </a:r>
            <a:r>
              <a:rPr lang="en-US" altLang="ko-KR" dirty="0">
                <a:latin typeface="Bahnschrift" panose="020B0502040204020203" pitchFamily="34" charset="0"/>
                <a:cs typeface="Aharoni" panose="02010803020104030203" pitchFamily="2" charset="-79"/>
              </a:rPr>
              <a:t>)</a:t>
            </a:r>
            <a:r>
              <a:rPr lang="ko-KR" altLang="en-US" dirty="0">
                <a:latin typeface="Bahnschrift" panose="020B0502040204020203" pitchFamily="34" charset="0"/>
                <a:cs typeface="Aharoni" panose="02010803020104030203" pitchFamily="2" charset="-79"/>
              </a:rPr>
              <a:t>의 합계 </a:t>
            </a:r>
            <a:r>
              <a:rPr lang="en-US" altLang="ko-KR" dirty="0">
                <a:latin typeface="Bahnschrift" panose="020B0502040204020203" pitchFamily="34" charset="0"/>
                <a:cs typeface="Aharoni" panose="02010803020104030203" pitchFamily="2" charset="-79"/>
              </a:rPr>
              <a:t>/ </a:t>
            </a:r>
            <a:r>
              <a:rPr lang="ko-KR" altLang="en-US" dirty="0" err="1">
                <a:latin typeface="Bahnschrift" panose="020B0502040204020203" pitchFamily="34" charset="0"/>
                <a:cs typeface="Aharoni" panose="02010803020104030203" pitchFamily="2" charset="-79"/>
              </a:rPr>
              <a:t>데이터수</a:t>
            </a:r>
            <a:r>
              <a:rPr lang="ko-KR" altLang="en-US" dirty="0"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endParaRPr lang="en-US" altLang="ko-KR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en-US" altLang="ko-KR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en-US" altLang="ko-KR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en-US" altLang="ko-KR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64846D-644A-403A-938D-32691A7E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3874078"/>
            <a:ext cx="59626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62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0" y="0"/>
            <a:ext cx="12553988" cy="5334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분산의 단점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F6BE6-70D6-47A5-904D-CA6A38ED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ahnschrift" panose="020B0502040204020203" pitchFamily="34" charset="0"/>
                <a:cs typeface="Aharoni" panose="02010803020104030203" pitchFamily="2" charset="-79"/>
              </a:rPr>
              <a:t>분산은 편차의 제곱하므로 아주 큰 수치가 나옴</a:t>
            </a:r>
            <a:endParaRPr lang="en-US" altLang="ko-KR" sz="24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ko-KR" altLang="en-US" sz="4800" dirty="0"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endParaRPr lang="en-US" altLang="ko-KR" sz="48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en-US" altLang="ko-KR" sz="24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en-US" altLang="ko-KR" sz="24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en-US" altLang="ko-KR" sz="24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ko-KR" altLang="en-US" sz="2400" dirty="0">
                <a:latin typeface="Bahnschrift" panose="020B0502040204020203" pitchFamily="34" charset="0"/>
                <a:cs typeface="Aharoni" panose="02010803020104030203" pitchFamily="2" charset="-79"/>
              </a:rPr>
              <a:t>단위가 바뀐다</a:t>
            </a:r>
            <a:endParaRPr lang="en-US" altLang="ko-KR" sz="24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ko-KR" sz="24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ko-KR" sz="2400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DE4C36-0C8B-4A40-9EA6-81595C325B63}"/>
              </a:ext>
            </a:extLst>
          </p:cNvPr>
          <p:cNvGrpSpPr/>
          <p:nvPr/>
        </p:nvGrpSpPr>
        <p:grpSpPr>
          <a:xfrm>
            <a:off x="315753" y="1825625"/>
            <a:ext cx="486845" cy="486845"/>
            <a:chOff x="5929667" y="2813330"/>
            <a:chExt cx="863816" cy="863816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E8E0CF3-594F-4DBD-80B1-19778E447923}"/>
                </a:ext>
              </a:extLst>
            </p:cNvPr>
            <p:cNvSpPr/>
            <p:nvPr/>
          </p:nvSpPr>
          <p:spPr>
            <a:xfrm>
              <a:off x="5929667" y="2813330"/>
              <a:ext cx="863816" cy="86381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42181D6D-8E5A-4390-830C-6B73062AB9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1303" y="3042947"/>
              <a:ext cx="240547" cy="40458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FE4EBEB-49E8-481E-B83F-9C36968DE91D}"/>
              </a:ext>
            </a:extLst>
          </p:cNvPr>
          <p:cNvGrpSpPr/>
          <p:nvPr/>
        </p:nvGrpSpPr>
        <p:grpSpPr>
          <a:xfrm>
            <a:off x="329651" y="4385237"/>
            <a:ext cx="486845" cy="486845"/>
            <a:chOff x="5929667" y="2813330"/>
            <a:chExt cx="863816" cy="86381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0386E97-266F-4B46-918A-966F131FABE5}"/>
                </a:ext>
              </a:extLst>
            </p:cNvPr>
            <p:cNvSpPr/>
            <p:nvPr/>
          </p:nvSpPr>
          <p:spPr>
            <a:xfrm>
              <a:off x="5929667" y="2813330"/>
              <a:ext cx="863816" cy="86381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E7076DE1-DCF1-434C-B1C0-63B87F05FE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1303" y="3042947"/>
              <a:ext cx="240547" cy="40458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495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0" y="0"/>
            <a:ext cx="12553988" cy="5334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표준편차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F6BE6-70D6-47A5-904D-CA6A38ED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>
                <a:latin typeface="Bahnschrift" panose="020B0502040204020203" pitchFamily="34" charset="0"/>
                <a:cs typeface="Aharoni" panose="02010803020104030203" pitchFamily="2" charset="-79"/>
              </a:rPr>
              <a:t>이러한 분산의 단점들 때문에 </a:t>
            </a:r>
            <a:r>
              <a:rPr lang="ko-KR" altLang="en-US" sz="3600" dirty="0" err="1">
                <a:latin typeface="Bahnschrift" panose="020B0502040204020203" pitchFamily="34" charset="0"/>
                <a:cs typeface="Aharoni" panose="02010803020104030203" pitchFamily="2" charset="-79"/>
              </a:rPr>
              <a:t>등장한게</a:t>
            </a:r>
            <a:r>
              <a:rPr lang="ko-KR" altLang="en-US" sz="3600" dirty="0"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ko-KR" altLang="en-US" sz="3600" dirty="0">
                <a:solidFill>
                  <a:srgbClr val="00B05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표준편차</a:t>
            </a:r>
            <a:r>
              <a:rPr lang="ko-KR" altLang="en-US" sz="3600" dirty="0">
                <a:latin typeface="Bahnschrift" panose="020B0502040204020203" pitchFamily="34" charset="0"/>
                <a:cs typeface="Aharoni" panose="02010803020104030203" pitchFamily="2" charset="-79"/>
              </a:rPr>
              <a:t> 입니다 </a:t>
            </a:r>
            <a:endParaRPr lang="en-US" altLang="ko-KR" sz="36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ko-KR" altLang="en-US" sz="3600" dirty="0">
                <a:solidFill>
                  <a:srgbClr val="92D05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표준편차 </a:t>
            </a:r>
            <a:r>
              <a:rPr lang="en-US" altLang="ko-KR" sz="3600" dirty="0">
                <a:solidFill>
                  <a:srgbClr val="92D05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= (</a:t>
            </a:r>
            <a:r>
              <a:rPr lang="ko-KR" altLang="en-US" sz="3600" dirty="0">
                <a:solidFill>
                  <a:srgbClr val="92D05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분산</a:t>
            </a:r>
            <a:r>
              <a:rPr lang="en-US" altLang="ko-KR" sz="3600" dirty="0">
                <a:solidFill>
                  <a:srgbClr val="92D05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)^2</a:t>
            </a:r>
          </a:p>
          <a:p>
            <a:pPr marL="0" indent="0">
              <a:buNone/>
            </a:pPr>
            <a:endParaRPr lang="en-US" altLang="ko-KR" sz="36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ko-KR" sz="36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ko-KR" altLang="en-US" sz="3600" dirty="0">
                <a:latin typeface="Bahnschrift" panose="020B0502040204020203" pitchFamily="34" charset="0"/>
                <a:cs typeface="Aharoni" panose="02010803020104030203" pitchFamily="2" charset="-79"/>
              </a:rPr>
              <a:t>루트를 취해줬기 때문에 수치도 낮아지고 </a:t>
            </a:r>
            <a:endParaRPr lang="en-US" altLang="ko-KR" sz="36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ko-KR" sz="3600" dirty="0"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ko-KR" altLang="en-US" sz="3600" dirty="0">
                <a:latin typeface="Bahnschrift" panose="020B0502040204020203" pitchFamily="34" charset="0"/>
                <a:cs typeface="Aharoni" panose="02010803020104030203" pitchFamily="2" charset="-79"/>
              </a:rPr>
              <a:t>단위도 원래대로 돌아옵니다</a:t>
            </a:r>
            <a:endParaRPr lang="en-US" altLang="ko-KR" sz="36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ko-KR" sz="3600" dirty="0">
              <a:solidFill>
                <a:srgbClr val="92D05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ko-KR" sz="3600" dirty="0">
              <a:solidFill>
                <a:srgbClr val="92D05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797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0" y="0"/>
            <a:ext cx="12553988" cy="5334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INTRO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F6BE6-70D6-47A5-904D-CA6A38ED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4800" dirty="0">
                <a:latin typeface="Bahnschrift" panose="020B0502040204020203" pitchFamily="34" charset="0"/>
                <a:cs typeface="Aharoni" panose="02010803020104030203" pitchFamily="2" charset="-79"/>
              </a:rPr>
              <a:t>이렇게</a:t>
            </a:r>
            <a:r>
              <a:rPr lang="en-US" altLang="ko-KR" sz="4800" dirty="0"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ko-KR" altLang="en-US" sz="4800" dirty="0">
                <a:latin typeface="Bahnschrift" panose="020B0502040204020203" pitchFamily="34" charset="0"/>
                <a:cs typeface="Aharoni" panose="02010803020104030203" pitchFamily="2" charset="-79"/>
              </a:rPr>
              <a:t>쉬운 통계학 </a:t>
            </a:r>
            <a:endParaRPr lang="en-US" altLang="ko-KR" sz="48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ko-KR" altLang="en-US" sz="4800" dirty="0">
                <a:latin typeface="Bahnschrift" panose="020B0502040204020203" pitchFamily="34" charset="0"/>
                <a:cs typeface="Aharoni" panose="02010803020104030203" pitchFamily="2" charset="-79"/>
              </a:rPr>
              <a:t>제 </a:t>
            </a:r>
            <a:r>
              <a:rPr lang="en-US" altLang="ko-KR" sz="4800" dirty="0">
                <a:latin typeface="Bahnschrift" panose="020B0502040204020203" pitchFamily="34" charset="0"/>
                <a:cs typeface="Aharoni" panose="02010803020104030203" pitchFamily="2" charset="-79"/>
              </a:rPr>
              <a:t>3 </a:t>
            </a:r>
            <a:r>
              <a:rPr lang="ko-KR" altLang="en-US" sz="4800" dirty="0">
                <a:latin typeface="Bahnschrift" panose="020B0502040204020203" pitchFamily="34" charset="0"/>
                <a:cs typeface="Aharoni" panose="02010803020104030203" pitchFamily="2" charset="-79"/>
              </a:rPr>
              <a:t>장</a:t>
            </a:r>
            <a:endParaRPr lang="en-US" altLang="ko-KR" sz="4800" dirty="0"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0319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5334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INTRO 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44836" y="841786"/>
            <a:ext cx="2984719" cy="740354"/>
          </a:xfrm>
          <a:prstGeom prst="rect">
            <a:avLst/>
          </a:prstGeom>
          <a:pattFill prst="solidDmnd">
            <a:fgClr>
              <a:srgbClr val="FF5B21"/>
            </a:fgClr>
            <a:bgClr>
              <a:srgbClr val="FF683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1.</a:t>
            </a:r>
            <a:r>
              <a:rPr lang="ko-KR" altLang="en-US" sz="1600" b="1" dirty="0">
                <a:solidFill>
                  <a:prstClr val="white"/>
                </a:solidFill>
              </a:rPr>
              <a:t>평균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44836" y="2107126"/>
            <a:ext cx="2984719" cy="740354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2.</a:t>
            </a:r>
            <a:r>
              <a:rPr lang="ko-KR" altLang="en-US" sz="1600" b="1" dirty="0">
                <a:solidFill>
                  <a:prstClr val="white"/>
                </a:solidFill>
              </a:rPr>
              <a:t>중앙값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44836" y="3369581"/>
            <a:ext cx="2984719" cy="740354"/>
          </a:xfrm>
          <a:prstGeom prst="rect">
            <a:avLst/>
          </a:prstGeom>
          <a:pattFill prst="solidDmnd">
            <a:fgClr>
              <a:srgbClr val="7D7D7D"/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3.</a:t>
            </a:r>
            <a:r>
              <a:rPr lang="ko-KR" altLang="en-US" sz="1600" b="1" dirty="0" err="1">
                <a:solidFill>
                  <a:prstClr val="white"/>
                </a:solidFill>
              </a:rPr>
              <a:t>최빈값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36555D-EC92-4DD1-A8C1-2528C4472203}"/>
              </a:ext>
            </a:extLst>
          </p:cNvPr>
          <p:cNvSpPr/>
          <p:nvPr/>
        </p:nvSpPr>
        <p:spPr>
          <a:xfrm>
            <a:off x="4444836" y="4632036"/>
            <a:ext cx="2984719" cy="740354"/>
          </a:xfrm>
          <a:prstGeom prst="rect">
            <a:avLst/>
          </a:prstGeom>
          <a:pattFill prst="solidDmnd">
            <a:fgClr>
              <a:srgbClr val="FF5B21"/>
            </a:fgClr>
            <a:bgClr>
              <a:srgbClr val="FF683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4.</a:t>
            </a:r>
            <a:r>
              <a:rPr lang="ko-KR" altLang="en-US" sz="1600" b="1">
                <a:solidFill>
                  <a:prstClr val="white"/>
                </a:solidFill>
              </a:rPr>
              <a:t>사분위수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714BCF-EB35-48A4-A502-216136F0DEA3}"/>
              </a:ext>
            </a:extLst>
          </p:cNvPr>
          <p:cNvSpPr/>
          <p:nvPr/>
        </p:nvSpPr>
        <p:spPr>
          <a:xfrm>
            <a:off x="4444835" y="5738328"/>
            <a:ext cx="2984719" cy="740354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5.</a:t>
            </a:r>
            <a:r>
              <a:rPr lang="ko-KR" altLang="en-US" sz="1600" b="1" dirty="0">
                <a:solidFill>
                  <a:prstClr val="white"/>
                </a:solidFill>
              </a:rPr>
              <a:t>분산</a:t>
            </a:r>
            <a:r>
              <a:rPr lang="en-US" altLang="ko-KR" sz="1600" b="1" dirty="0">
                <a:solidFill>
                  <a:prstClr val="white"/>
                </a:solidFill>
              </a:rPr>
              <a:t>,</a:t>
            </a:r>
            <a:r>
              <a:rPr lang="ko-KR" altLang="en-US" sz="1600" b="1" dirty="0">
                <a:solidFill>
                  <a:prstClr val="white"/>
                </a:solidFill>
              </a:rPr>
              <a:t>표준편차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1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0" y="0"/>
            <a:ext cx="12553988" cy="5334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대푯값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F6BE6-70D6-47A5-904D-CA6A38ED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2504209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4800" dirty="0">
                <a:latin typeface="Bahnschrift" panose="020B0502040204020203" pitchFamily="34" charset="0"/>
                <a:cs typeface="Aharoni" panose="02010803020104030203" pitchFamily="2" charset="-79"/>
              </a:rPr>
              <a:t>데이터 전체의 특징을 </a:t>
            </a:r>
            <a:endParaRPr lang="en-US" altLang="ko-KR" sz="48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ko-KR" altLang="en-US" sz="4800" dirty="0">
                <a:latin typeface="Bahnschrift" panose="020B0502040204020203" pitchFamily="34" charset="0"/>
                <a:cs typeface="Aharoni" panose="02010803020104030203" pitchFamily="2" charset="-79"/>
              </a:rPr>
              <a:t>단 하나의 데이터로 </a:t>
            </a:r>
            <a:endParaRPr lang="en-US" altLang="ko-KR" sz="48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ko-KR" altLang="en-US" sz="4800" dirty="0">
                <a:latin typeface="Bahnschrift" panose="020B0502040204020203" pitchFamily="34" charset="0"/>
                <a:cs typeface="Aharoni" panose="02010803020104030203" pitchFamily="2" charset="-79"/>
              </a:rPr>
              <a:t>나타내는 편리한 데이터  </a:t>
            </a:r>
            <a:endParaRPr lang="en-US" altLang="ko-KR" sz="48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en-US" altLang="ko-KR" sz="4800" dirty="0">
              <a:latin typeface="+mn-ea"/>
              <a:cs typeface="Aharoni" panose="02010803020104030203" pitchFamily="2" charset="-79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35881BF-D550-4A6F-B0ED-80A1467A5E90}"/>
              </a:ext>
            </a:extLst>
          </p:cNvPr>
          <p:cNvGrpSpPr/>
          <p:nvPr/>
        </p:nvGrpSpPr>
        <p:grpSpPr>
          <a:xfrm>
            <a:off x="1416036" y="4164653"/>
            <a:ext cx="2291501" cy="2539109"/>
            <a:chOff x="2340458" y="1162034"/>
            <a:chExt cx="2291501" cy="2539109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D79A985-DF56-4010-8853-5F3621E15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458" y="2614274"/>
              <a:ext cx="2270681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44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ko-KR" altLang="en-US" sz="900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C4F8B2-B9A1-4E7F-938D-B16E7779D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86" y="3521143"/>
              <a:ext cx="180000" cy="180000"/>
            </a:xfrm>
            <a:prstGeom prst="rect">
              <a:avLst/>
            </a:prstGeom>
            <a:solidFill>
              <a:srgbClr val="2C3A54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+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4B0BE50-8728-48FD-850B-5E9BC497F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868" y="1162034"/>
              <a:ext cx="2281091" cy="14639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2800" dirty="0">
                  <a:solidFill>
                    <a:prstClr val="white"/>
                  </a:solidFill>
                </a:rPr>
                <a:t>평균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B3ED788-DB60-41EB-B0D0-E0F8C826C0AB}"/>
              </a:ext>
            </a:extLst>
          </p:cNvPr>
          <p:cNvGrpSpPr/>
          <p:nvPr/>
        </p:nvGrpSpPr>
        <p:grpSpPr>
          <a:xfrm>
            <a:off x="4858492" y="4164653"/>
            <a:ext cx="2281091" cy="2550821"/>
            <a:chOff x="2345663" y="1150322"/>
            <a:chExt cx="2281091" cy="2550821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7E9B50E-6722-4043-8A44-D8D710AA6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86" y="3521143"/>
              <a:ext cx="180000" cy="180000"/>
            </a:xfrm>
            <a:prstGeom prst="rect">
              <a:avLst/>
            </a:prstGeom>
            <a:solidFill>
              <a:srgbClr val="2C3A54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+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7072A5F-F6D6-40DF-A54E-5AD12C2C4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663" y="1150322"/>
              <a:ext cx="2281091" cy="14639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2400" dirty="0">
                  <a:solidFill>
                    <a:prstClr val="white"/>
                  </a:solidFill>
                </a:rPr>
                <a:t>중앙값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B483442-68F7-4E9A-B6D8-529B6F319D0F}"/>
              </a:ext>
            </a:extLst>
          </p:cNvPr>
          <p:cNvGrpSpPr/>
          <p:nvPr/>
        </p:nvGrpSpPr>
        <p:grpSpPr>
          <a:xfrm>
            <a:off x="8290538" y="4164653"/>
            <a:ext cx="2291501" cy="2539109"/>
            <a:chOff x="2340458" y="1162034"/>
            <a:chExt cx="2291501" cy="2539109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B58B9E5-3F38-4E6F-B926-4E014D46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458" y="2614274"/>
              <a:ext cx="2270681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44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ko-KR" altLang="en-US" sz="900" dirty="0">
                <a:solidFill>
                  <a:srgbClr val="002060"/>
                </a:solidFill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E0BC66CF-6820-440C-A3DB-B84F948D6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86" y="3521143"/>
              <a:ext cx="180000" cy="180000"/>
            </a:xfrm>
            <a:prstGeom prst="rect">
              <a:avLst/>
            </a:prstGeom>
            <a:solidFill>
              <a:srgbClr val="2C3A54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+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9C31F52-49CF-4F36-A92C-E614D82AA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868" y="1162034"/>
              <a:ext cx="2281091" cy="14639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2400" dirty="0" err="1">
                  <a:solidFill>
                    <a:prstClr val="white"/>
                  </a:solidFill>
                </a:rPr>
                <a:t>최빈값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55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0" y="0"/>
            <a:ext cx="12553988" cy="5334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평균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A2F1177-6A6A-4366-9FD7-ABC52CBB02B3}"/>
              </a:ext>
            </a:extLst>
          </p:cNvPr>
          <p:cNvSpPr/>
          <p:nvPr/>
        </p:nvSpPr>
        <p:spPr>
          <a:xfrm>
            <a:off x="2363058" y="1167063"/>
            <a:ext cx="2632058" cy="2261937"/>
          </a:xfrm>
          <a:prstGeom prst="ellipse">
            <a:avLst/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1778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산술평균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37DE30-634C-4793-AFB2-102BBB0B8248}"/>
              </a:ext>
            </a:extLst>
          </p:cNvPr>
          <p:cNvSpPr/>
          <p:nvPr/>
        </p:nvSpPr>
        <p:spPr>
          <a:xfrm>
            <a:off x="7674847" y="1194771"/>
            <a:ext cx="2513437" cy="2261938"/>
          </a:xfrm>
          <a:prstGeom prst="ellipse">
            <a:avLst/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1778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가중평균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63F198C-92AC-4F66-AB10-CBE25606F9D2}"/>
              </a:ext>
            </a:extLst>
          </p:cNvPr>
          <p:cNvSpPr/>
          <p:nvPr/>
        </p:nvSpPr>
        <p:spPr>
          <a:xfrm>
            <a:off x="2363058" y="4118080"/>
            <a:ext cx="2513436" cy="2261938"/>
          </a:xfrm>
          <a:prstGeom prst="ellipse">
            <a:avLst/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1778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조화평균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2DBE9AC-355C-43D1-AEC1-F4F6AFF6504C}"/>
              </a:ext>
            </a:extLst>
          </p:cNvPr>
          <p:cNvSpPr/>
          <p:nvPr/>
        </p:nvSpPr>
        <p:spPr>
          <a:xfrm>
            <a:off x="7674848" y="4118080"/>
            <a:ext cx="2513436" cy="2261938"/>
          </a:xfrm>
          <a:prstGeom prst="ellipse">
            <a:avLst/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1778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기하평균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23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0" y="0"/>
            <a:ext cx="12553988" cy="5334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평균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F6BE6-70D6-47A5-904D-CA6A38ED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ko-KR" altLang="en-US" dirty="0">
                <a:solidFill>
                  <a:srgbClr val="00B0F0"/>
                </a:solidFill>
              </a:rPr>
              <a:t>평균</a:t>
            </a:r>
            <a:r>
              <a:rPr lang="en-US" altLang="ko-KR" dirty="0">
                <a:solidFill>
                  <a:srgbClr val="00B0F0"/>
                </a:solidFill>
              </a:rPr>
              <a:t>=</a:t>
            </a:r>
            <a:r>
              <a:rPr lang="ko-KR" altLang="en-US" dirty="0">
                <a:solidFill>
                  <a:srgbClr val="00B0F0"/>
                </a:solidFill>
              </a:rPr>
              <a:t>총합 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ko-KR" altLang="en-US" dirty="0">
                <a:solidFill>
                  <a:srgbClr val="00B0F0"/>
                </a:solidFill>
              </a:rPr>
              <a:t> 데이터 수 </a:t>
            </a:r>
            <a:endParaRPr lang="en-US" altLang="ko-KR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en-US" altLang="ko-KR" dirty="0">
                <a:latin typeface="Bahnschrift" panose="020B0502040204020203" pitchFamily="34" charset="0"/>
              </a:rPr>
              <a:t>2,3,4,4,5,5,5,6,6,7,8</a:t>
            </a:r>
            <a:r>
              <a:rPr lang="ko-KR" altLang="en-US" dirty="0">
                <a:latin typeface="Bahnschrift" panose="020B0502040204020203" pitchFamily="34" charset="0"/>
              </a:rPr>
              <a:t> 의 평균은 </a:t>
            </a:r>
            <a:endParaRPr lang="en-US" altLang="ko-KR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Bahnschrift" panose="020B0502040204020203" pitchFamily="34" charset="0"/>
              </a:rPr>
              <a:t>    2+3+4+4+5+5+5+6+6+7+8 / 11 = 5</a:t>
            </a:r>
          </a:p>
          <a:p>
            <a:pPr marL="0" indent="0">
              <a:buNone/>
            </a:pPr>
            <a:r>
              <a:rPr lang="en-US" altLang="ko-KR" dirty="0">
                <a:latin typeface="Bahnschrift" panose="020B0502040204020203" pitchFamily="34" charset="0"/>
              </a:rPr>
              <a:t> </a:t>
            </a:r>
          </a:p>
          <a:p>
            <a:pPr marL="0" indent="0" algn="ctr">
              <a:buNone/>
            </a:pPr>
            <a:r>
              <a:rPr lang="ko-KR" altLang="en-US" dirty="0"/>
              <a:t>즉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데이터 전체의 중심에 위치한다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C9636F-AE48-4A0B-9119-BB0462B1F03F}"/>
              </a:ext>
            </a:extLst>
          </p:cNvPr>
          <p:cNvGrpSpPr/>
          <p:nvPr/>
        </p:nvGrpSpPr>
        <p:grpSpPr>
          <a:xfrm>
            <a:off x="881244" y="2302564"/>
            <a:ext cx="487870" cy="487870"/>
            <a:chOff x="3375430" y="832800"/>
            <a:chExt cx="865635" cy="86563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9E6F170-DD58-49D6-9BF5-9EEC7C65609D}"/>
                </a:ext>
              </a:extLst>
            </p:cNvPr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4A3EEB3-2F2D-4FB2-958F-0228A2AB0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05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0" y="0"/>
            <a:ext cx="12553988" cy="5334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평균의 단점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F6BE6-70D6-47A5-904D-CA6A38ED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681" y="997528"/>
            <a:ext cx="10515600" cy="375111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뒤에 데이터 값 두개를 </a:t>
            </a:r>
            <a:r>
              <a:rPr lang="en-US" altLang="ko-KR" dirty="0"/>
              <a:t>change </a:t>
            </a:r>
          </a:p>
          <a:p>
            <a:pPr marL="0" indent="0">
              <a:buNone/>
            </a:pPr>
            <a:r>
              <a:rPr lang="en-US" altLang="ko-KR" dirty="0">
                <a:latin typeface="Bahnschrift" panose="020B0502040204020203" pitchFamily="34" charset="0"/>
              </a:rPr>
              <a:t>2+3+4+4+5+5+5+6+6+</a:t>
            </a:r>
            <a:r>
              <a:rPr lang="en-US" altLang="ko-KR" dirty="0">
                <a:solidFill>
                  <a:srgbClr val="00B0F0"/>
                </a:solidFill>
                <a:latin typeface="Bahnschrift" panose="020B0502040204020203" pitchFamily="34" charset="0"/>
              </a:rPr>
              <a:t>18</a:t>
            </a:r>
            <a:r>
              <a:rPr lang="en-US" altLang="ko-KR" dirty="0">
                <a:latin typeface="Bahnschrift" panose="020B0502040204020203" pitchFamily="34" charset="0"/>
              </a:rPr>
              <a:t>+</a:t>
            </a:r>
            <a:r>
              <a:rPr lang="en-US" altLang="ko-KR" dirty="0">
                <a:solidFill>
                  <a:srgbClr val="00B0F0"/>
                </a:solidFill>
                <a:latin typeface="Bahnschrift" panose="020B0502040204020203" pitchFamily="34" charset="0"/>
              </a:rPr>
              <a:t>30</a:t>
            </a:r>
            <a:r>
              <a:rPr lang="en-US" altLang="ko-KR" dirty="0">
                <a:latin typeface="Bahnschrift" panose="020B0502040204020203" pitchFamily="34" charset="0"/>
              </a:rPr>
              <a:t> / 11 = 8</a:t>
            </a:r>
          </a:p>
          <a:p>
            <a:pPr marL="0" indent="0" algn="ctr">
              <a:buNone/>
            </a:pPr>
            <a:endParaRPr lang="en-US" altLang="ko-KR" dirty="0"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r>
              <a:rPr lang="ko-KR" altLang="en-US" dirty="0">
                <a:latin typeface="Bahnschrift" panose="020B0502040204020203" pitchFamily="34" charset="0"/>
              </a:rPr>
              <a:t>평균 </a:t>
            </a:r>
            <a:r>
              <a:rPr lang="en-US" altLang="ko-KR" dirty="0">
                <a:latin typeface="Bahnschrift" panose="020B0502040204020203" pitchFamily="34" charset="0"/>
              </a:rPr>
              <a:t>1.6</a:t>
            </a:r>
            <a:r>
              <a:rPr lang="ko-KR" altLang="en-US" dirty="0">
                <a:latin typeface="Bahnschrift" panose="020B0502040204020203" pitchFamily="34" charset="0"/>
              </a:rPr>
              <a:t>배 ↑</a:t>
            </a:r>
            <a:endParaRPr lang="en-US" altLang="ko-KR" dirty="0"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평균은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특이값에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약하다＂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40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553988" cy="5334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중앙값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F6BE6-70D6-47A5-904D-CA6A38ED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773"/>
            <a:ext cx="10515600" cy="3574472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 중앙값</a:t>
            </a:r>
            <a:r>
              <a:rPr lang="en-US" altLang="ko-KR" dirty="0"/>
              <a:t>=</a:t>
            </a:r>
            <a:r>
              <a:rPr lang="ko-KR" altLang="en-US" dirty="0"/>
              <a:t>순서대로 나열했을 때 가장 가운데 위치에 있는 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>
                <a:solidFill>
                  <a:srgbClr val="00B050"/>
                </a:solidFill>
              </a:rPr>
              <a:t>“</a:t>
            </a:r>
            <a:r>
              <a:rPr lang="ko-KR" altLang="en-US" dirty="0" err="1">
                <a:solidFill>
                  <a:srgbClr val="00B050"/>
                </a:solidFill>
              </a:rPr>
              <a:t>특이값이</a:t>
            </a:r>
            <a:r>
              <a:rPr lang="ko-KR" altLang="en-US" dirty="0">
                <a:solidFill>
                  <a:srgbClr val="00B050"/>
                </a:solidFill>
              </a:rPr>
              <a:t> 있더라도 크게 흔들리는 일이 없다</a:t>
            </a:r>
            <a:r>
              <a:rPr lang="en-US" altLang="ko-KR" dirty="0">
                <a:solidFill>
                  <a:srgbClr val="00B050"/>
                </a:solidFill>
              </a:rPr>
              <a:t>”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endParaRPr lang="en-US" altLang="ko-KR" dirty="0">
              <a:solidFill>
                <a:srgbClr val="00B05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CAE4BA0-D083-44DD-8588-282818270697}"/>
              </a:ext>
            </a:extLst>
          </p:cNvPr>
          <p:cNvGrpSpPr/>
          <p:nvPr/>
        </p:nvGrpSpPr>
        <p:grpSpPr>
          <a:xfrm>
            <a:off x="1001694" y="1876538"/>
            <a:ext cx="487870" cy="487870"/>
            <a:chOff x="3375430" y="832800"/>
            <a:chExt cx="865635" cy="86563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B05543-C3C0-4805-8F4A-1E96D4C6F7AC}"/>
                </a:ext>
              </a:extLst>
            </p:cNvPr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CF2BF20-0048-4B60-BD5A-E85313AE0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23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0" y="0"/>
            <a:ext cx="12553988" cy="5334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중앙값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F6BE6-70D6-47A5-904D-CA6A38ED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dirty="0">
                <a:latin typeface="Bahnschrift" panose="020B0502040204020203" pitchFamily="34" charset="0"/>
                <a:cs typeface="Aharoni" panose="02010803020104030203" pitchFamily="2" charset="-79"/>
              </a:rPr>
              <a:t>2,3,4,4,5,5,5,6,6,7,8,</a:t>
            </a:r>
          </a:p>
          <a:p>
            <a:pPr marL="0" indent="0" algn="ctr">
              <a:buNone/>
            </a:pPr>
            <a:r>
              <a:rPr lang="ko-KR" altLang="en-US" sz="4000" dirty="0">
                <a:latin typeface="Bahnschrift" panose="020B0502040204020203" pitchFamily="34" charset="0"/>
                <a:cs typeface="Aharoni" panose="02010803020104030203" pitchFamily="2" charset="-79"/>
              </a:rPr>
              <a:t>중앙값</a:t>
            </a:r>
            <a:r>
              <a:rPr lang="en-US" altLang="ko-KR" sz="4000" dirty="0">
                <a:latin typeface="Bahnschrift" panose="020B0502040204020203" pitchFamily="34" charset="0"/>
                <a:cs typeface="Aharoni" panose="02010803020104030203" pitchFamily="2" charset="-79"/>
              </a:rPr>
              <a:t>:</a:t>
            </a:r>
            <a:r>
              <a:rPr lang="en-US" altLang="ko-KR" sz="4000" dirty="0">
                <a:solidFill>
                  <a:srgbClr val="92D05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5</a:t>
            </a:r>
          </a:p>
          <a:p>
            <a:pPr marL="0" indent="0" algn="ctr">
              <a:buNone/>
            </a:pPr>
            <a:endParaRPr lang="en-US" altLang="ko-KR" sz="4800" dirty="0"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altLang="ko-KR" sz="4800" dirty="0">
                <a:latin typeface="Bahnschrift" panose="020B0502040204020203" pitchFamily="34" charset="0"/>
                <a:cs typeface="Aharoni" panose="02010803020104030203" pitchFamily="2" charset="-79"/>
              </a:rPr>
              <a:t>2,3,4,4,5,5,5,6,6,</a:t>
            </a:r>
            <a:r>
              <a:rPr lang="en-US" altLang="ko-KR" sz="4800" dirty="0">
                <a:solidFill>
                  <a:srgbClr val="00B0F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18</a:t>
            </a:r>
            <a:r>
              <a:rPr lang="en-US" altLang="ko-KR" sz="4800" dirty="0">
                <a:latin typeface="Bahnschrift" panose="020B0502040204020203" pitchFamily="34" charset="0"/>
                <a:cs typeface="Aharoni" panose="02010803020104030203" pitchFamily="2" charset="-79"/>
              </a:rPr>
              <a:t>,</a:t>
            </a:r>
            <a:r>
              <a:rPr lang="en-US" altLang="ko-KR" sz="4800" dirty="0">
                <a:solidFill>
                  <a:srgbClr val="00B0F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30</a:t>
            </a:r>
          </a:p>
          <a:p>
            <a:pPr marL="0" indent="0" algn="ctr">
              <a:buNone/>
            </a:pPr>
            <a:r>
              <a:rPr lang="ko-KR" altLang="en-US" sz="4000" dirty="0">
                <a:latin typeface="Bahnschrift" panose="020B0502040204020203" pitchFamily="34" charset="0"/>
                <a:cs typeface="Aharoni" panose="02010803020104030203" pitchFamily="2" charset="-79"/>
              </a:rPr>
              <a:t>중앙값</a:t>
            </a:r>
            <a:r>
              <a:rPr lang="en-US" altLang="ko-KR" sz="4000" dirty="0">
                <a:latin typeface="Bahnschrift" panose="020B0502040204020203" pitchFamily="34" charset="0"/>
                <a:cs typeface="Aharoni" panose="02010803020104030203" pitchFamily="2" charset="-79"/>
              </a:rPr>
              <a:t>:</a:t>
            </a:r>
            <a:r>
              <a:rPr lang="en-US" altLang="ko-KR" sz="4000" dirty="0">
                <a:solidFill>
                  <a:srgbClr val="92D05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11135065"/>
      </p:ext>
    </p:extLst>
  </p:cSld>
  <p:clrMapOvr>
    <a:masterClrMapping/>
  </p:clrMapOvr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379</Words>
  <Application>Microsoft Office PowerPoint</Application>
  <PresentationFormat>와이드스크린</PresentationFormat>
  <Paragraphs>128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Bahnschrift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편차=평균과 데이터의 차이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PPP</cp:lastModifiedBy>
  <cp:revision>50</cp:revision>
  <dcterms:created xsi:type="dcterms:W3CDTF">2021-03-09T02:23:08Z</dcterms:created>
  <dcterms:modified xsi:type="dcterms:W3CDTF">2021-05-10T12:23:36Z</dcterms:modified>
</cp:coreProperties>
</file>