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324" r:id="rId2"/>
    <p:sldId id="277" r:id="rId3"/>
    <p:sldId id="326" r:id="rId4"/>
    <p:sldId id="312" r:id="rId5"/>
    <p:sldId id="325" r:id="rId6"/>
    <p:sldId id="322" r:id="rId7"/>
    <p:sldId id="323" r:id="rId8"/>
    <p:sldId id="321" r:id="rId9"/>
    <p:sldId id="308" r:id="rId10"/>
    <p:sldId id="309" r:id="rId11"/>
    <p:sldId id="314" r:id="rId12"/>
    <p:sldId id="315" r:id="rId13"/>
    <p:sldId id="316" r:id="rId14"/>
    <p:sldId id="317" r:id="rId15"/>
    <p:sldId id="318" r:id="rId16"/>
    <p:sldId id="319" r:id="rId17"/>
    <p:sldId id="30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F3A"/>
    <a:srgbClr val="7CC6C7"/>
    <a:srgbClr val="B4C7E7"/>
    <a:srgbClr val="6799FF"/>
    <a:srgbClr val="203864"/>
    <a:srgbClr val="9DC3E6"/>
    <a:srgbClr val="2E75B6"/>
    <a:srgbClr val="00B0F0"/>
    <a:srgbClr val="DEEBF7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600" y="-7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3483F-4EF6-4904-9723-83D0CEBA89EA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6499B-CE8D-4ED1-85DF-B200D9077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9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71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7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7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50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3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499B-CE8D-4ED1-85DF-B200D907795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4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D9B1-1F71-4D8D-81AF-82AC59DDB6C7}" type="datetime1">
              <a:rPr lang="ko-KR" altLang="en-US" smtClean="0"/>
              <a:t>2019-07-18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5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F764-F6DE-4CC5-B459-A016BF052CAB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E921-B60B-49A5-BD7B-EAA47A423082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6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693E-0A03-411F-B783-F2CEE9537872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9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F222-D107-4220-A90F-7ADEBC2DB29C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0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370A-5B01-43ED-A03B-BDE602A9A6AF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70B4-184D-44A3-B827-246BD832D584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0680-A39A-4C6E-8D43-53D331EE0ED4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4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760A-0A60-40AB-8113-F7CB44CE5E90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8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FE61-94E4-45E3-9AAC-C12CEFDE4E9F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12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432A-C230-467E-88A8-AE0BA52C188F}" type="datetime1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문화콘텐츠 리뷰사이트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2EC50-F505-4799-93D8-36252033C001}" type="datetime1">
              <a:rPr lang="ko-KR" altLang="en-US" smtClean="0"/>
              <a:t>2019-07-18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문화콘텐츠 리뷰사이트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29C3-522F-48CE-80A1-AD1664B6321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1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889048" y="2244062"/>
            <a:ext cx="6360399" cy="2075679"/>
            <a:chOff x="2889048" y="2821579"/>
            <a:chExt cx="6360399" cy="2075679"/>
          </a:xfrm>
        </p:grpSpPr>
        <p:grpSp>
          <p:nvGrpSpPr>
            <p:cNvPr id="21" name="그룹 20"/>
            <p:cNvGrpSpPr>
              <a:grpSpLocks noChangeAspect="1"/>
            </p:cNvGrpSpPr>
            <p:nvPr/>
          </p:nvGrpSpPr>
          <p:grpSpPr>
            <a:xfrm>
              <a:off x="2905309" y="2821579"/>
              <a:ext cx="6327876" cy="529555"/>
              <a:chOff x="2715065" y="1969477"/>
              <a:chExt cx="6379700" cy="684472"/>
            </a:xfrm>
          </p:grpSpPr>
          <p:grpSp>
            <p:nvGrpSpPr>
              <p:cNvPr id="25" name="그룹 24"/>
              <p:cNvGrpSpPr/>
              <p:nvPr/>
            </p:nvGrpSpPr>
            <p:grpSpPr>
              <a:xfrm rot="10800000">
                <a:off x="5563774" y="1969477"/>
                <a:ext cx="3530991" cy="604910"/>
                <a:chOff x="2799471" y="2166425"/>
                <a:chExt cx="3530991" cy="604910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2799471" y="2166425"/>
                  <a:ext cx="2700997" cy="60491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  <p:sp>
              <p:nvSpPr>
                <p:cNvPr id="33" name="직각 삼각형 32"/>
                <p:cNvSpPr/>
                <p:nvPr/>
              </p:nvSpPr>
              <p:spPr>
                <a:xfrm>
                  <a:off x="5500468" y="2166425"/>
                  <a:ext cx="829994" cy="604910"/>
                </a:xfrm>
                <a:prstGeom prst="rtTriangle">
                  <a:avLst/>
                </a:prstGeom>
                <a:solidFill>
                  <a:srgbClr val="AFABA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2715065" y="1969477"/>
                <a:ext cx="3530992" cy="684472"/>
                <a:chOff x="2715065" y="1969477"/>
                <a:chExt cx="3530992" cy="684472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2715066" y="1969477"/>
                  <a:ext cx="3530991" cy="604910"/>
                  <a:chOff x="2799471" y="2166425"/>
                  <a:chExt cx="3530991" cy="604910"/>
                </a:xfrm>
                <a:solidFill>
                  <a:srgbClr val="000066"/>
                </a:solidFill>
              </p:grpSpPr>
              <p:sp>
                <p:nvSpPr>
                  <p:cNvPr id="30" name="직사각형 29"/>
                  <p:cNvSpPr/>
                  <p:nvPr/>
                </p:nvSpPr>
                <p:spPr>
                  <a:xfrm>
                    <a:off x="2799471" y="2166425"/>
                    <a:ext cx="2700997" cy="604910"/>
                  </a:xfrm>
                  <a:prstGeom prst="rect">
                    <a:avLst/>
                  </a:prstGeom>
                  <a:solidFill>
                    <a:srgbClr val="6799FF"/>
                  </a:solidFill>
                  <a:ln>
                    <a:noFill/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  <p:sp>
                <p:nvSpPr>
                  <p:cNvPr id="31" name="직각 삼각형 30"/>
                  <p:cNvSpPr/>
                  <p:nvPr/>
                </p:nvSpPr>
                <p:spPr>
                  <a:xfrm>
                    <a:off x="5500468" y="2166425"/>
                    <a:ext cx="829994" cy="604910"/>
                  </a:xfrm>
                  <a:prstGeom prst="rtTriangle">
                    <a:avLst/>
                  </a:prstGeom>
                  <a:solidFill>
                    <a:srgbClr val="6799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2715065" y="1977665"/>
                  <a:ext cx="1216060" cy="6762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800" b="1" smtClean="0">
                      <a:solidFill>
                        <a:schemeClr val="bg1"/>
                      </a:solidFill>
                      <a:latin typeface="08서울한강체 M" panose="02020603020101020101" pitchFamily="18" charset="-127"/>
                      <a:ea typeface="08서울한강체 M" panose="02020603020101020101" pitchFamily="18" charset="-127"/>
                    </a:rPr>
                    <a:t>6</a:t>
                  </a:r>
                  <a:r>
                    <a:rPr lang="ko-KR" altLang="en-US" sz="2800" b="1" smtClean="0">
                      <a:solidFill>
                        <a:schemeClr val="bg1"/>
                      </a:solidFill>
                      <a:latin typeface="08서울한강체 M" panose="02020603020101020101" pitchFamily="18" charset="-127"/>
                      <a:ea typeface="08서울한강체 M" panose="02020603020101020101" pitchFamily="18" charset="-127"/>
                    </a:rPr>
                    <a:t>조</a:t>
                  </a:r>
                  <a:endParaRPr lang="ko-KR" altLang="en-US" sz="2800" b="1" dirty="0">
                    <a:solidFill>
                      <a:schemeClr val="bg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endParaRPr>
                </a:p>
              </p:txBody>
            </p:sp>
          </p:grpSp>
        </p:grpSp>
        <p:sp>
          <p:nvSpPr>
            <p:cNvPr id="22" name="직사각형 21"/>
            <p:cNvSpPr/>
            <p:nvPr/>
          </p:nvSpPr>
          <p:spPr>
            <a:xfrm>
              <a:off x="6142503" y="3450708"/>
              <a:ext cx="3090682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2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SHOWer</a:t>
              </a:r>
              <a:endPara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pPr algn="ctr"/>
              <a:r>
                <a:rPr lang="ko-KR" altLang="en-US" sz="2800" b="1" dirty="0" err="1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문화콘텐츠</a:t>
              </a:r>
              <a:r>
                <a:rPr lang="ko-KR" altLang="en-US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endPara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pPr algn="ctr"/>
              <a:r>
                <a:rPr lang="ko-KR" altLang="en-US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리뷰사이트</a:t>
              </a:r>
              <a:endPara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905310" y="4835650"/>
              <a:ext cx="6344137" cy="14067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889048" y="3573819"/>
              <a:ext cx="3380052" cy="89255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 smtClean="0">
                  <a:ln w="3175">
                    <a:solidFill>
                      <a:schemeClr val="bg1"/>
                    </a:solidFill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Spring Framework </a:t>
              </a:r>
              <a:r>
                <a:rPr lang="ko-KR" altLang="en-US" sz="2400" b="1" dirty="0" smtClean="0">
                  <a:ln w="3175">
                    <a:solidFill>
                      <a:schemeClr val="bg1"/>
                    </a:solidFill>
                    <a:prstDash val="solid"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기반 웹 서비스</a:t>
              </a:r>
              <a:endParaRPr lang="ko-KR" altLang="en-US" sz="2400" b="1" dirty="0">
                <a:ln w="317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7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메인 화면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2050" name="Picture 2" descr="C:\Users\student\Desktop\메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132" y="648149"/>
            <a:ext cx="8562243" cy="6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6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메인 화면 </a:t>
            </a:r>
            <a:r>
              <a:rPr lang="en-US" altLang="ko-KR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2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3075" name="Picture 3" descr="C:\Users\student\Desktop\메인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72" y="728663"/>
            <a:ext cx="10345737" cy="563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영화 게시판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4098" name="Picture 2" descr="C:\Users\student\Desktop\영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5" y="953135"/>
            <a:ext cx="9577524" cy="486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3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④</a:t>
            </a:r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게시판 글쓰기 기능 </a:t>
            </a:r>
            <a:r>
              <a:rPr lang="en-US" altLang="ko-KR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+ </a:t>
            </a:r>
            <a:r>
              <a:rPr lang="ko-KR" altLang="en-US" sz="2400" b="1" dirty="0" err="1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댓글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5122" name="Picture 2" descr="C:\Users\student\Desktop\영화-글쓰기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48" y="648149"/>
            <a:ext cx="4167154" cy="57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tudent\Desktop\게시판 + 댓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19" y="648149"/>
            <a:ext cx="6446846" cy="518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공연 게시판 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6146" name="Picture 2" descr="C:\Users\student\Desktop\공연전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905" y="1173480"/>
            <a:ext cx="9211389" cy="460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드라마 게시판 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7170" name="Picture 2" descr="C:\Users\student\Desktop\드라마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65" y="998220"/>
            <a:ext cx="9485155" cy="53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599" y="51765"/>
            <a:ext cx="46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음악 게시판 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8194" name="Picture 2" descr="C:\Users\student\Desktop\음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78" y="1001077"/>
            <a:ext cx="10134600" cy="51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465799" y="2312612"/>
            <a:ext cx="70891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smtClean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Thank you</a:t>
            </a:r>
            <a:endParaRPr lang="ko-KR" altLang="en-US" sz="11500" b="1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6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0147" y="1209822"/>
            <a:ext cx="1322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목차</a:t>
            </a:r>
            <a:endParaRPr lang="ko-KR" altLang="en-US" sz="4000" b="1" dirty="0">
              <a:solidFill>
                <a:schemeClr val="bg1"/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940147" y="2025748"/>
            <a:ext cx="6189784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6147582" y="2149496"/>
            <a:ext cx="3474213" cy="656755"/>
            <a:chOff x="6147582" y="2149496"/>
            <a:chExt cx="3474213" cy="656755"/>
          </a:xfrm>
        </p:grpSpPr>
        <p:sp>
          <p:nvSpPr>
            <p:cNvPr id="8" name="TextBox 7"/>
            <p:cNvSpPr txBox="1"/>
            <p:nvPr/>
          </p:nvSpPr>
          <p:spPr>
            <a:xfrm>
              <a:off x="6147582" y="2149496"/>
              <a:ext cx="829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01.</a:t>
              </a:r>
              <a:endParaRPr lang="ko-KR" altLang="en-US" sz="3600" b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77574" y="2344586"/>
              <a:ext cx="26442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chemeClr val="bg1"/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소개</a:t>
              </a:r>
              <a:endParaRPr lang="ko-KR" altLang="en-US" sz="2400" b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147582" y="2806251"/>
            <a:ext cx="3094891" cy="656755"/>
            <a:chOff x="6147582" y="2149496"/>
            <a:chExt cx="3094891" cy="656755"/>
          </a:xfrm>
        </p:grpSpPr>
        <p:sp>
          <p:nvSpPr>
            <p:cNvPr id="28" name="TextBox 27"/>
            <p:cNvSpPr txBox="1"/>
            <p:nvPr/>
          </p:nvSpPr>
          <p:spPr>
            <a:xfrm>
              <a:off x="6147582" y="2149496"/>
              <a:ext cx="829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02.</a:t>
              </a:r>
              <a:endParaRPr lang="ko-KR" altLang="en-US" sz="3600" b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77575" y="2344586"/>
              <a:ext cx="2264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chemeClr val="bg1"/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설계</a:t>
              </a:r>
              <a:endParaRPr lang="ko-KR" altLang="en-US" sz="2400" b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147582" y="4663335"/>
            <a:ext cx="3094891" cy="656755"/>
            <a:chOff x="6147582" y="2149496"/>
            <a:chExt cx="3094891" cy="656755"/>
          </a:xfrm>
        </p:grpSpPr>
        <p:sp>
          <p:nvSpPr>
            <p:cNvPr id="31" name="TextBox 30"/>
            <p:cNvSpPr txBox="1"/>
            <p:nvPr/>
          </p:nvSpPr>
          <p:spPr>
            <a:xfrm>
              <a:off x="6147582" y="2149496"/>
              <a:ext cx="8299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03.</a:t>
              </a:r>
              <a:endParaRPr lang="ko-KR" altLang="en-US" sz="3600" b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77575" y="2344586"/>
              <a:ext cx="22648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chemeClr val="bg1"/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결과</a:t>
              </a:r>
              <a:endParaRPr lang="ko-KR" altLang="en-US" sz="2400" b="1" dirty="0">
                <a:solidFill>
                  <a:schemeClr val="bg1"/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29C3-522F-48CE-80A1-AD1664B6321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27576" y="3463006"/>
            <a:ext cx="417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사용하는 소프트웨어</a:t>
            </a:r>
            <a:endParaRPr lang="en-US" altLang="ko-KR" smtClean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시스템 구성도</a:t>
            </a:r>
            <a:endParaRPr lang="en-US" altLang="ko-KR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Entity-Relationship Diagram (ERD)</a:t>
            </a:r>
          </a:p>
          <a:p>
            <a:pPr marL="285750" indent="-285750">
              <a:buFontTx/>
              <a:buChar char="-"/>
            </a:pPr>
            <a:r>
              <a:rPr lang="ko-KR" altLang="en-US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사용자 </a:t>
            </a:r>
            <a:r>
              <a:rPr lang="en-US" altLang="ko-KR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UI </a:t>
            </a:r>
            <a:r>
              <a:rPr lang="ko-KR" altLang="en-US" smtClean="0">
                <a:solidFill>
                  <a:schemeClr val="bg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흐름도</a:t>
            </a:r>
            <a:endParaRPr lang="en-US" altLang="ko-KR" smtClean="0">
              <a:solidFill>
                <a:schemeClr val="bg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2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48149"/>
            <a:ext cx="12192000" cy="826206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  <a:cs typeface="Segoe UI" pitchFamily="34" charset="0"/>
              </a:rPr>
              <a:t>프로젝트 소개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  <a:cs typeface="Segoe UI" pitchFamily="34" charset="0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9613232" y="63374"/>
            <a:ext cx="2582193" cy="584775"/>
            <a:chOff x="10169982" y="63374"/>
            <a:chExt cx="2025443" cy="584775"/>
          </a:xfrm>
        </p:grpSpPr>
        <p:sp>
          <p:nvSpPr>
            <p:cNvPr id="24" name="TextBox 23"/>
            <p:cNvSpPr txBox="1"/>
            <p:nvPr/>
          </p:nvSpPr>
          <p:spPr>
            <a:xfrm>
              <a:off x="10683738" y="171096"/>
              <a:ext cx="151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>
                      <a:lumMod val="50000"/>
                    </a:scheme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소개</a:t>
              </a:r>
              <a:endParaRPr lang="en-US" altLang="ko-KR" dirty="0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69982" y="63374"/>
              <a:ext cx="6510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6799FF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0</a:t>
              </a:r>
              <a:endParaRPr lang="ko-KR" altLang="en-US" sz="3200" b="1" dirty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102894" y="2107176"/>
            <a:ext cx="9986211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08서울한강체 M" pitchFamily="18" charset="-127"/>
                <a:ea typeface="08서울한강체 M" pitchFamily="18" charset="-127"/>
              </a:rPr>
              <a:t>Spring framework </a:t>
            </a:r>
            <a:r>
              <a:rPr lang="ko-KR" altLang="en-US" sz="2800" dirty="0" smtClean="0">
                <a:latin typeface="08서울한강체 M" pitchFamily="18" charset="-127"/>
                <a:ea typeface="08서울한강체 M" pitchFamily="18" charset="-127"/>
              </a:rPr>
              <a:t>기반</a:t>
            </a:r>
            <a:endParaRPr lang="en-US" altLang="ko-KR" sz="2800" dirty="0" smtClean="0">
              <a:latin typeface="08서울한강체 M" pitchFamily="18" charset="-127"/>
              <a:ea typeface="08서울한강체 M" pitchFamily="18" charset="-127"/>
            </a:endParaRPr>
          </a:p>
          <a:p>
            <a:pPr algn="ctr"/>
            <a:r>
              <a:rPr lang="en-US" altLang="ko-KR" sz="2800" dirty="0" err="1" smtClean="0">
                <a:latin typeface="08서울한강체 M" pitchFamily="18" charset="-127"/>
                <a:ea typeface="08서울한강체 M" pitchFamily="18" charset="-127"/>
              </a:rPr>
              <a:t>Springmvc</a:t>
            </a:r>
            <a:r>
              <a:rPr lang="ko-KR" altLang="en-US" sz="2800" dirty="0" smtClean="0">
                <a:latin typeface="08서울한강체 M" pitchFamily="18" charset="-127"/>
                <a:ea typeface="08서울한강체 M" pitchFamily="18" charset="-127"/>
              </a:rPr>
              <a:t>와 </a:t>
            </a:r>
            <a:r>
              <a:rPr lang="en-US" altLang="ko-KR" sz="2800" dirty="0" err="1" smtClean="0">
                <a:latin typeface="08서울한강체 M" pitchFamily="18" charset="-127"/>
                <a:ea typeface="08서울한강체 M" pitchFamily="18" charset="-127"/>
              </a:rPr>
              <a:t>mybatis</a:t>
            </a:r>
            <a:r>
              <a:rPr lang="ko-KR" altLang="en-US" sz="2800" dirty="0" smtClean="0">
                <a:latin typeface="08서울한강체 M" pitchFamily="18" charset="-127"/>
                <a:ea typeface="08서울한강체 M" pitchFamily="18" charset="-127"/>
              </a:rPr>
              <a:t>를 이용한</a:t>
            </a:r>
            <a:endParaRPr lang="en-US" altLang="ko-KR" sz="2800" dirty="0" smtClean="0">
              <a:latin typeface="08서울한강체 M" pitchFamily="18" charset="-127"/>
              <a:ea typeface="08서울한강체 M" pitchFamily="18" charset="-127"/>
            </a:endParaRPr>
          </a:p>
          <a:p>
            <a:pPr algn="ctr"/>
            <a:endParaRPr lang="en-US" altLang="ko-KR" sz="2800" dirty="0" smtClean="0">
              <a:latin typeface="08서울한강체 M" pitchFamily="18" charset="-127"/>
              <a:ea typeface="08서울한강체 M" pitchFamily="18" charset="-127"/>
            </a:endParaRPr>
          </a:p>
          <a:p>
            <a:pPr algn="ctr"/>
            <a:r>
              <a:rPr lang="ko-KR" altLang="en-US" sz="2800" dirty="0" smtClean="0">
                <a:latin typeface="08서울한강체 M" pitchFamily="18" charset="-127"/>
                <a:ea typeface="08서울한강체 M" pitchFamily="18" charset="-127"/>
              </a:rPr>
              <a:t>영화</a:t>
            </a:r>
            <a:r>
              <a:rPr lang="en-US" altLang="ko-KR" sz="2800" dirty="0" smtClean="0">
                <a:latin typeface="08서울한강체 M" pitchFamily="18" charset="-127"/>
                <a:ea typeface="08서울한강체 M" pitchFamily="18" charset="-127"/>
              </a:rPr>
              <a:t>, </a:t>
            </a:r>
            <a:r>
              <a:rPr lang="ko-KR" altLang="en-US" sz="2800" dirty="0" smtClean="0">
                <a:latin typeface="08서울한강체 M" pitchFamily="18" charset="-127"/>
                <a:ea typeface="08서울한강체 M" pitchFamily="18" charset="-127"/>
              </a:rPr>
              <a:t>공연 등에 대한 정보제공과 사용자들의 리뷰를 공유할 수 있는 웹 서비스</a:t>
            </a:r>
            <a:endParaRPr lang="ko-KR" altLang="en-US" sz="2800" dirty="0">
              <a:latin typeface="08서울한강체 M" pitchFamily="18" charset="-127"/>
              <a:ea typeface="08서울한강체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296190"/>
            <a:ext cx="2743200" cy="365125"/>
          </a:xfrm>
        </p:spPr>
        <p:txBody>
          <a:bodyPr/>
          <a:lstStyle/>
          <a:p>
            <a:fld id="{4D1BC977-B85E-438D-A197-526CBC4DD8D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48149"/>
            <a:ext cx="12192000" cy="826206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서울한강체 B" panose="02020603020101020101" pitchFamily="18" charset="-127"/>
                <a:cs typeface="Segoe UI" pitchFamily="34" charset="0"/>
              </a:rPr>
              <a:t>사용하는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 소프트웨어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169982" y="63374"/>
            <a:ext cx="2025443" cy="584775"/>
            <a:chOff x="10169982" y="63374"/>
            <a:chExt cx="2025443" cy="584775"/>
          </a:xfrm>
        </p:grpSpPr>
        <p:sp>
          <p:nvSpPr>
            <p:cNvPr id="24" name="TextBox 23"/>
            <p:cNvSpPr txBox="1"/>
            <p:nvPr/>
          </p:nvSpPr>
          <p:spPr>
            <a:xfrm>
              <a:off x="10683738" y="171096"/>
              <a:ext cx="151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설계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69982" y="63374"/>
              <a:ext cx="6510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6799FF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02</a:t>
              </a:r>
              <a:endParaRPr lang="ko-KR" altLang="en-US" sz="3200" b="1" dirty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93910" y="5839834"/>
            <a:ext cx="257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203864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client</a:t>
            </a:r>
            <a:endParaRPr lang="ko-KR" altLang="en-US" sz="2400" b="1">
              <a:solidFill>
                <a:srgbClr val="203864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2272" y="1974749"/>
            <a:ext cx="3840493" cy="3801914"/>
          </a:xfrm>
          <a:prstGeom prst="roundRect">
            <a:avLst/>
          </a:prstGeom>
          <a:noFill/>
          <a:ln w="571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/오른쪽 화살표 6"/>
          <p:cNvSpPr/>
          <p:nvPr/>
        </p:nvSpPr>
        <p:spPr>
          <a:xfrm>
            <a:off x="4307316" y="3752452"/>
            <a:ext cx="1297297" cy="224741"/>
          </a:xfrm>
          <a:prstGeom prst="leftRightArrow">
            <a:avLst/>
          </a:prstGeom>
          <a:solidFill>
            <a:srgbClr val="ED4F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1217" y="2541005"/>
            <a:ext cx="1646798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HTML5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569" y="3373372"/>
            <a:ext cx="1646799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CSS3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3723" y="4870931"/>
            <a:ext cx="2017590" cy="6038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Bootstrap4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99369" y="1835564"/>
            <a:ext cx="1308646" cy="348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JSP</a:t>
            </a:r>
          </a:p>
        </p:txBody>
      </p:sp>
      <p:sp>
        <p:nvSpPr>
          <p:cNvPr id="9" name="덧셈 기호 8"/>
          <p:cNvSpPr/>
          <p:nvPr/>
        </p:nvSpPr>
        <p:spPr>
          <a:xfrm>
            <a:off x="1968656" y="4077844"/>
            <a:ext cx="427724" cy="474328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5604613" y="1960820"/>
            <a:ext cx="2577216" cy="4258826"/>
            <a:chOff x="4807391" y="2259577"/>
            <a:chExt cx="2577216" cy="4258826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4860062" y="2259577"/>
              <a:ext cx="2471875" cy="3801914"/>
            </a:xfrm>
            <a:prstGeom prst="round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807391" y="6056738"/>
              <a:ext cx="25772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2E75B6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server</a:t>
              </a:r>
              <a:endParaRPr lang="ko-KR" altLang="en-US" sz="2400" b="1">
                <a:solidFill>
                  <a:srgbClr val="2E75B6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5912450" y="2344051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Java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84425" y="3144826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Tomcat9.0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884425" y="3948351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Spring3.9.9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84425" y="4780020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Mybatis</a:t>
            </a:r>
            <a:endParaRPr lang="en-US" altLang="ko-KR" sz="2400" dirty="0" smtClean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62" name="슬라이드 번호 개체 틀 4"/>
          <p:cNvSpPr txBox="1">
            <a:spLocks/>
          </p:cNvSpPr>
          <p:nvPr/>
        </p:nvSpPr>
        <p:spPr>
          <a:xfrm>
            <a:off x="8610600" y="62360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1BC977-B85E-438D-A197-526CBC4DD8D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8555665" y="1840499"/>
            <a:ext cx="2577216" cy="3206920"/>
            <a:chOff x="8555665" y="2259578"/>
            <a:chExt cx="2577216" cy="177154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8608336" y="2259578"/>
              <a:ext cx="2471875" cy="1297948"/>
            </a:xfrm>
            <a:prstGeom prst="roundRect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555665" y="3569453"/>
              <a:ext cx="2577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9DC3E6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</a:t>
              </a:r>
              <a:endParaRPr lang="ko-KR" altLang="en-US" sz="2400" b="1" dirty="0">
                <a:solidFill>
                  <a:srgbClr val="9DC3E6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8502995" y="4825779"/>
            <a:ext cx="2577216" cy="1759613"/>
            <a:chOff x="8555665" y="4584810"/>
            <a:chExt cx="2577216" cy="1759613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8608336" y="4584810"/>
              <a:ext cx="2471875" cy="1297948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555665" y="5882758"/>
              <a:ext cx="25772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smtClean="0">
                  <a:solidFill>
                    <a:srgbClr val="00B0F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database</a:t>
              </a:r>
              <a:endParaRPr lang="ko-KR" altLang="en-US" sz="2400" b="1">
                <a:solidFill>
                  <a:srgbClr val="00B0F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8835478" y="5172842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Oracle11g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835478" y="1986857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영화진흥위원회 </a:t>
            </a:r>
            <a:r>
              <a:rPr lang="en-US" altLang="ko-KR" sz="20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API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835478" y="2782756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08서울한강체 M"/>
              </a:rPr>
              <a:t>공연전시정보</a:t>
            </a:r>
            <a:endParaRPr lang="en-US" altLang="ko-KR" sz="2000" dirty="0" smtClean="0">
              <a:solidFill>
                <a:schemeClr val="tx1"/>
              </a:solidFill>
              <a:ea typeface="08서울한강체 M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08서울한강체 M"/>
              </a:rPr>
              <a:t>조회 </a:t>
            </a:r>
            <a:r>
              <a:rPr lang="en-US" altLang="ko-KR" sz="2000" dirty="0" smtClean="0">
                <a:solidFill>
                  <a:schemeClr val="tx1"/>
                </a:solidFill>
                <a:ea typeface="08서울한강체 M"/>
              </a:rPr>
              <a:t>API</a:t>
            </a:r>
            <a:endParaRPr lang="en-US" altLang="ko-KR" sz="2000" dirty="0" smtClean="0">
              <a:solidFill>
                <a:schemeClr val="tx1"/>
              </a:solidFill>
              <a:latin typeface="08서울한강체 M" panose="02020603020101020101" pitchFamily="18" charset="-127"/>
              <a:ea typeface="08서울한강체 M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82808" y="3518866"/>
            <a:ext cx="2017590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ea typeface="08서울한강체 M"/>
              </a:rPr>
              <a:t>다음 지도 </a:t>
            </a:r>
            <a:r>
              <a:rPr lang="en-US" altLang="ko-KR" sz="2000" dirty="0" smtClean="0">
                <a:solidFill>
                  <a:schemeClr val="tx1"/>
                </a:solidFill>
                <a:ea typeface="08서울한강체 M"/>
              </a:rPr>
              <a:t>API</a:t>
            </a:r>
            <a:endParaRPr lang="en-US" altLang="ko-KR" sz="2000" dirty="0" smtClean="0">
              <a:solidFill>
                <a:schemeClr val="tx1"/>
              </a:solidFill>
              <a:latin typeface="08서울한강체 M" panose="02020603020101020101" pitchFamily="18" charset="-127"/>
              <a:ea typeface="08서울한강체 M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39455" y="3386577"/>
            <a:ext cx="1646799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JavaScript</a:t>
            </a:r>
            <a:endParaRPr lang="ko-KR" altLang="en-US" sz="24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339456" y="2524324"/>
            <a:ext cx="1646798" cy="603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Jquery</a:t>
            </a:r>
            <a:endParaRPr lang="en-US" altLang="ko-KR" sz="2000" dirty="0" smtClean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Ajax</a:t>
            </a:r>
            <a:endParaRPr lang="ko-KR" altLang="en-US" sz="2000" dirty="0">
              <a:solidFill>
                <a:schemeClr val="tx1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50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48149"/>
            <a:ext cx="12192000" cy="826206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기능 구현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0169982" y="63374"/>
            <a:ext cx="2025443" cy="584775"/>
            <a:chOff x="10169982" y="63374"/>
            <a:chExt cx="2025443" cy="584775"/>
          </a:xfrm>
        </p:grpSpPr>
        <p:sp>
          <p:nvSpPr>
            <p:cNvPr id="24" name="TextBox 23"/>
            <p:cNvSpPr txBox="1"/>
            <p:nvPr/>
          </p:nvSpPr>
          <p:spPr>
            <a:xfrm>
              <a:off x="10683738" y="171096"/>
              <a:ext cx="151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chemeClr val="bg1">
                      <a:lumMod val="50000"/>
                    </a:scheme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설계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169982" y="63374"/>
              <a:ext cx="6510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6799FF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02</a:t>
              </a:r>
              <a:endParaRPr lang="ko-KR" altLang="en-US" sz="3200" b="1" dirty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9914" y="2557624"/>
            <a:ext cx="3440786" cy="2774688"/>
            <a:chOff x="698202" y="2340483"/>
            <a:chExt cx="3440786" cy="2774688"/>
          </a:xfrm>
        </p:grpSpPr>
        <p:grpSp>
          <p:nvGrpSpPr>
            <p:cNvPr id="17" name="그룹 16"/>
            <p:cNvGrpSpPr/>
            <p:nvPr/>
          </p:nvGrpSpPr>
          <p:grpSpPr>
            <a:xfrm>
              <a:off x="698202" y="2340483"/>
              <a:ext cx="3440786" cy="2774688"/>
              <a:chOff x="1285343" y="1709686"/>
              <a:chExt cx="3440786" cy="277468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1372264" y="1709686"/>
                <a:ext cx="1455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smtClean="0">
                    <a:solidFill>
                      <a:srgbClr val="6799FF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① </a:t>
                </a:r>
                <a:r>
                  <a:rPr lang="en-US" altLang="ko-KR" sz="2400" b="1" smtClean="0">
                    <a:solidFill>
                      <a:srgbClr val="6799FF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Spring</a:t>
                </a:r>
                <a:endParaRPr lang="ko-KR" altLang="en-US" sz="2400" b="1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285343" y="3559776"/>
                <a:ext cx="3440785" cy="92459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b="1" smtClean="0">
                    <a:solidFill>
                      <a:srgbClr val="ED4F3A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mybatis</a:t>
                </a:r>
                <a:r>
                  <a:rPr lang="ko-KR" altLang="en-US" smtClean="0">
                    <a:solidFill>
                      <a:schemeClr val="tx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를 이용하여 </a:t>
                </a:r>
                <a:endParaRPr lang="en-US" altLang="ko-KR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  <a:p>
                <a:r>
                  <a:rPr lang="en-US" altLang="ko-KR" b="1" smtClean="0">
                    <a:solidFill>
                      <a:srgbClr val="00B050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DB</a:t>
                </a:r>
                <a:r>
                  <a:rPr lang="ko-KR" altLang="en-US" smtClean="0">
                    <a:solidFill>
                      <a:schemeClr val="tx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의 정보를 </a:t>
                </a:r>
                <a:r>
                  <a:rPr lang="en-US" altLang="ko-KR" b="1" smtClean="0">
                    <a:solidFill>
                      <a:srgbClr val="ED4F3A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jsp</a:t>
                </a:r>
                <a:r>
                  <a:rPr lang="ko-KR" altLang="en-US" smtClean="0">
                    <a:solidFill>
                      <a:schemeClr val="tx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로 출력 및 가공</a:t>
                </a:r>
                <a:endParaRPr lang="ko-KR" altLang="en-US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1285343" y="2384315"/>
                <a:ext cx="3440786" cy="1048811"/>
                <a:chOff x="395945" y="2282122"/>
                <a:chExt cx="3440786" cy="1048811"/>
              </a:xfrm>
            </p:grpSpPr>
            <p:pic>
              <p:nvPicPr>
                <p:cNvPr id="12" name="그림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0887" y="2345089"/>
                  <a:ext cx="985844" cy="985844"/>
                </a:xfrm>
                <a:prstGeom prst="rect">
                  <a:avLst/>
                </a:prstGeom>
              </p:spPr>
            </p:pic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45" y="2282122"/>
                  <a:ext cx="987087" cy="987087"/>
                </a:xfrm>
                <a:prstGeom prst="rect">
                  <a:avLst/>
                </a:prstGeom>
              </p:spPr>
            </p:pic>
            <p:sp>
              <p:nvSpPr>
                <p:cNvPr id="15" name="오른쪽 화살표 14"/>
                <p:cNvSpPr/>
                <p:nvPr/>
              </p:nvSpPr>
              <p:spPr>
                <a:xfrm>
                  <a:off x="1472067" y="2485134"/>
                  <a:ext cx="1289785" cy="705755"/>
                </a:xfrm>
                <a:prstGeom prst="rightArrow">
                  <a:avLst/>
                </a:prstGeom>
                <a:solidFill>
                  <a:srgbClr val="A2C37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smtClean="0">
                      <a:solidFill>
                        <a:schemeClr val="tx1"/>
                      </a:solidFill>
                      <a:latin typeface="08서울한강체 M" panose="02020603020101020101" pitchFamily="18" charset="-127"/>
                      <a:ea typeface="08서울한강체 M" panose="02020603020101020101" pitchFamily="18" charset="-127"/>
                    </a:rPr>
                    <a:t>mybatis</a:t>
                  </a:r>
                  <a:endParaRPr lang="ko-KR" altLang="en-US" b="1">
                    <a:solidFill>
                      <a:schemeClr val="tx1"/>
                    </a:solidFill>
                    <a:latin typeface="08서울한강체 M" panose="02020603020101020101" pitchFamily="18" charset="-127"/>
                    <a:ea typeface="08서울한강체 M" panose="02020603020101020101" pitchFamily="18" charset="-127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921284" y="2990522"/>
              <a:ext cx="539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mtClean="0"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DB</a:t>
              </a:r>
              <a:endParaRPr lang="ko-KR" altLang="en-US" b="1"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046755" y="2557624"/>
            <a:ext cx="3502455" cy="2809803"/>
            <a:chOff x="4955026" y="2307751"/>
            <a:chExt cx="3502455" cy="2619046"/>
          </a:xfrm>
        </p:grpSpPr>
        <p:sp>
          <p:nvSpPr>
            <p:cNvPr id="50" name="TextBox 49"/>
            <p:cNvSpPr txBox="1"/>
            <p:nvPr/>
          </p:nvSpPr>
          <p:spPr>
            <a:xfrm>
              <a:off x="4955026" y="2307751"/>
              <a:ext cx="186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② </a:t>
              </a:r>
              <a:r>
                <a:rPr lang="en-US" altLang="ko-KR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</a:t>
              </a:r>
              <a:r>
                <a:rPr lang="ko-KR" altLang="en-US" sz="2400" b="1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&amp;</a:t>
              </a:r>
              <a:r>
                <a:rPr lang="ko-KR" altLang="en-US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en-US" altLang="ko-KR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DB</a:t>
              </a:r>
              <a:endParaRPr lang="ko-KR" altLang="en-US" sz="24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221" y="2938654"/>
              <a:ext cx="894306" cy="894306"/>
            </a:xfrm>
            <a:prstGeom prst="rect">
              <a:avLst/>
            </a:prstGeom>
          </p:spPr>
        </p:pic>
        <p:grpSp>
          <p:nvGrpSpPr>
            <p:cNvPr id="66" name="그룹 65"/>
            <p:cNvGrpSpPr/>
            <p:nvPr/>
          </p:nvGrpSpPr>
          <p:grpSpPr>
            <a:xfrm>
              <a:off x="7470394" y="2879968"/>
              <a:ext cx="987087" cy="1011677"/>
              <a:chOff x="6762224" y="2962989"/>
              <a:chExt cx="987087" cy="1011677"/>
            </a:xfrm>
          </p:grpSpPr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2224" y="2987579"/>
                <a:ext cx="987087" cy="987087"/>
              </a:xfrm>
              <a:prstGeom prst="rect">
                <a:avLst/>
              </a:prstGeom>
            </p:spPr>
          </p:pic>
          <p:sp>
            <p:nvSpPr>
              <p:cNvPr id="65" name="TextBox 64"/>
              <p:cNvSpPr txBox="1"/>
              <p:nvPr/>
            </p:nvSpPr>
            <p:spPr>
              <a:xfrm>
                <a:off x="6985306" y="2962989"/>
                <a:ext cx="539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smtClean="0">
                    <a:latin typeface="08서울한강체 M" panose="02020603020101020101" pitchFamily="18" charset="-127"/>
                    <a:ea typeface="08서울한강체 M" panose="02020603020101020101" pitchFamily="18" charset="-127"/>
                  </a:rPr>
                  <a:t>DB</a:t>
                </a:r>
                <a:endParaRPr lang="ko-KR" altLang="en-US" b="1">
                  <a:latin typeface="08서울한강체 M" panose="02020603020101020101" pitchFamily="18" charset="-127"/>
                  <a:ea typeface="08서울한강체 M" panose="02020603020101020101" pitchFamily="18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016696" y="4002199"/>
              <a:ext cx="3440785" cy="9245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영화</a:t>
              </a:r>
              <a:r>
                <a:rPr lang="en-US" altLang="ko-KR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 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및 공연</a:t>
              </a:r>
              <a:r>
                <a:rPr lang="en-US" altLang="ko-KR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/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전시 </a:t>
              </a:r>
              <a:r>
                <a:rPr lang="en-US" altLang="ko-KR" b="1" smtClean="0">
                  <a:solidFill>
                    <a:srgbClr val="ED4F3A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API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의 정보를 </a:t>
              </a:r>
              <a:endParaRPr lang="en-US" altLang="ko-KR" smtClean="0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  <a:p>
              <a:r>
                <a:rPr lang="en-US" altLang="ko-KR" b="1" smtClean="0">
                  <a:solidFill>
                    <a:srgbClr val="00B05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DB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에 저장하여 원하는 정보 불러옴</a:t>
              </a:r>
              <a:endParaRPr lang="ko-KR" altLang="en-US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71" name="오른쪽 화살표 70"/>
            <p:cNvSpPr/>
            <p:nvPr/>
          </p:nvSpPr>
          <p:spPr>
            <a:xfrm>
              <a:off x="6178701" y="3078079"/>
              <a:ext cx="1289785" cy="70575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parsing</a:t>
              </a:r>
              <a:endParaRPr lang="ko-KR" altLang="en-US" b="1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8130284" y="1844626"/>
            <a:ext cx="3440785" cy="1472530"/>
            <a:chOff x="8449589" y="2582483"/>
            <a:chExt cx="3440785" cy="1472530"/>
          </a:xfrm>
        </p:grpSpPr>
        <p:sp>
          <p:nvSpPr>
            <p:cNvPr id="73" name="TextBox 72"/>
            <p:cNvSpPr txBox="1"/>
            <p:nvPr/>
          </p:nvSpPr>
          <p:spPr>
            <a:xfrm>
              <a:off x="8449589" y="2582483"/>
              <a:ext cx="2651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③ </a:t>
              </a:r>
              <a:r>
                <a:rPr lang="en-US" altLang="ko-KR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http session</a:t>
              </a:r>
              <a:endParaRPr lang="ko-KR" altLang="en-US" sz="24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449589" y="3063072"/>
              <a:ext cx="3440785" cy="9919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회원가입과 로그인 시 </a:t>
              </a:r>
              <a:r>
                <a:rPr lang="en-US" altLang="ko-KR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Client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가 </a:t>
              </a:r>
              <a:r>
                <a:rPr lang="en-US" altLang="ko-KR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session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에 접근하여 정보 저장</a:t>
              </a:r>
              <a:endParaRPr lang="ko-KR" altLang="en-US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130285" y="3566618"/>
            <a:ext cx="3440785" cy="980260"/>
            <a:chOff x="8237289" y="3350524"/>
            <a:chExt cx="3440785" cy="980260"/>
          </a:xfrm>
        </p:grpSpPr>
        <p:sp>
          <p:nvSpPr>
            <p:cNvPr id="77" name="TextBox 76"/>
            <p:cNvSpPr txBox="1"/>
            <p:nvPr/>
          </p:nvSpPr>
          <p:spPr>
            <a:xfrm>
              <a:off x="8237289" y="3350524"/>
              <a:ext cx="2651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③ </a:t>
              </a:r>
              <a:r>
                <a:rPr lang="en-US" altLang="ko-KR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Bootstrap</a:t>
              </a:r>
              <a:endParaRPr lang="ko-KR" altLang="en-US" sz="24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237289" y="3831114"/>
              <a:ext cx="3440785" cy="4996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기본적인 웹 페이지와 테이블 사용</a:t>
              </a:r>
              <a:endParaRPr lang="ko-KR" altLang="en-US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8130285" y="4758968"/>
            <a:ext cx="3440785" cy="1472530"/>
            <a:chOff x="8389689" y="3502924"/>
            <a:chExt cx="3440785" cy="1472530"/>
          </a:xfrm>
        </p:grpSpPr>
        <p:sp>
          <p:nvSpPr>
            <p:cNvPr id="80" name="TextBox 79"/>
            <p:cNvSpPr txBox="1"/>
            <p:nvPr/>
          </p:nvSpPr>
          <p:spPr>
            <a:xfrm>
              <a:off x="8389689" y="3502924"/>
              <a:ext cx="2651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④ </a:t>
              </a:r>
              <a:r>
                <a:rPr lang="en-US" altLang="ko-KR" sz="2400" b="1" smtClean="0">
                  <a:solidFill>
                    <a:srgbClr val="6799FF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Ajax</a:t>
              </a:r>
              <a:endParaRPr lang="ko-KR" altLang="en-US" sz="24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389689" y="3983513"/>
              <a:ext cx="3440785" cy="9919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b="1" smtClean="0">
                  <a:solidFill>
                    <a:srgbClr val="ED4F3A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Ajax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를 활용하여 주간 영화 순위를 </a:t>
              </a:r>
              <a:r>
                <a:rPr lang="ko-KR" altLang="en-US" b="1" smtClean="0">
                  <a:solidFill>
                    <a:srgbClr val="00B05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실시간</a:t>
              </a:r>
              <a:r>
                <a:rPr lang="ko-KR" altLang="en-US" smtClean="0">
                  <a:solidFill>
                    <a:schemeClr val="tx1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으로 화면에 출력</a:t>
              </a:r>
              <a:endParaRPr lang="ko-KR" altLang="en-US">
                <a:solidFill>
                  <a:schemeClr val="tx1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4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8">
            <a:extLst>
              <a:ext uri="{FF2B5EF4-FFF2-40B4-BE49-F238E27FC236}">
                <a16:creationId xmlns="" xmlns:a16="http://schemas.microsoft.com/office/drawing/2014/main" id="{04BCE33C-869E-44AE-8F66-4313FB82849D}"/>
              </a:ext>
            </a:extLst>
          </p:cNvPr>
          <p:cNvSpPr/>
          <p:nvPr/>
        </p:nvSpPr>
        <p:spPr>
          <a:xfrm>
            <a:off x="2315462" y="1151089"/>
            <a:ext cx="8537585" cy="5501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2" name="직사각형 8">
            <a:extLst>
              <a:ext uri="{FF2B5EF4-FFF2-40B4-BE49-F238E27FC236}">
                <a16:creationId xmlns="" xmlns:a16="http://schemas.microsoft.com/office/drawing/2014/main" id="{E7F34002-C3D1-47DC-AD4A-1B82A58410D0}"/>
              </a:ext>
            </a:extLst>
          </p:cNvPr>
          <p:cNvSpPr/>
          <p:nvPr/>
        </p:nvSpPr>
        <p:spPr>
          <a:xfrm>
            <a:off x="2323328" y="1151089"/>
            <a:ext cx="8004947" cy="51161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9">
            <a:extLst>
              <a:ext uri="{FF2B5EF4-FFF2-40B4-BE49-F238E27FC236}">
                <a16:creationId xmlns="" xmlns:a16="http://schemas.microsoft.com/office/drawing/2014/main" id="{23F49EEC-A927-440D-BBC4-E44FA057E620}"/>
              </a:ext>
            </a:extLst>
          </p:cNvPr>
          <p:cNvSpPr/>
          <p:nvPr/>
        </p:nvSpPr>
        <p:spPr>
          <a:xfrm>
            <a:off x="2323328" y="1151089"/>
            <a:ext cx="7535359" cy="46152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9">
            <a:extLst>
              <a:ext uri="{FF2B5EF4-FFF2-40B4-BE49-F238E27FC236}">
                <a16:creationId xmlns="" xmlns:a16="http://schemas.microsoft.com/office/drawing/2014/main" id="{ECC87689-BBB2-46CD-AC91-312966522CCF}"/>
              </a:ext>
            </a:extLst>
          </p:cNvPr>
          <p:cNvSpPr/>
          <p:nvPr/>
        </p:nvSpPr>
        <p:spPr>
          <a:xfrm rot="5400000">
            <a:off x="3667105" y="-200553"/>
            <a:ext cx="4153170" cy="68564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B37199D-418F-4124-B7A9-76A55533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28439" y="5751160"/>
            <a:ext cx="2360950" cy="206214"/>
          </a:xfrm>
        </p:spPr>
        <p:txBody>
          <a:bodyPr/>
          <a:lstStyle/>
          <a:p>
            <a:fld id="{5BA929C3-522F-48CE-80A1-AD1664B6321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A950E28-2043-4F18-A5A1-AA56AC5D0D03}"/>
              </a:ext>
            </a:extLst>
          </p:cNvPr>
          <p:cNvSpPr txBox="1">
            <a:spLocks/>
          </p:cNvSpPr>
          <p:nvPr/>
        </p:nvSpPr>
        <p:spPr>
          <a:xfrm>
            <a:off x="7728439" y="5751160"/>
            <a:ext cx="2360950" cy="20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D1BC977-B85E-438D-A197-526CBC4DD8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9" name="그룹 5">
            <a:extLst>
              <a:ext uri="{FF2B5EF4-FFF2-40B4-BE49-F238E27FC236}">
                <a16:creationId xmlns="" xmlns:a16="http://schemas.microsoft.com/office/drawing/2014/main" id="{9361A967-7489-491D-8389-1B20067E5121}"/>
              </a:ext>
            </a:extLst>
          </p:cNvPr>
          <p:cNvGrpSpPr/>
          <p:nvPr/>
        </p:nvGrpSpPr>
        <p:grpSpPr>
          <a:xfrm>
            <a:off x="10976229" y="3892169"/>
            <a:ext cx="1127319" cy="2047884"/>
            <a:chOff x="8555665" y="4584810"/>
            <a:chExt cx="2577216" cy="1870585"/>
          </a:xfrm>
        </p:grpSpPr>
        <p:sp>
          <p:nvSpPr>
            <p:cNvPr id="10" name="모서리가 둥근 직사각형 36">
              <a:extLst>
                <a:ext uri="{FF2B5EF4-FFF2-40B4-BE49-F238E27FC236}">
                  <a16:creationId xmlns="" xmlns:a16="http://schemas.microsoft.com/office/drawing/2014/main" id="{8BF2190D-5B6B-448C-94CB-5F8EA13D6B4D}"/>
                </a:ext>
              </a:extLst>
            </p:cNvPr>
            <p:cNvSpPr/>
            <p:nvPr/>
          </p:nvSpPr>
          <p:spPr>
            <a:xfrm>
              <a:off x="8608336" y="4584810"/>
              <a:ext cx="2471875" cy="1297948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867F7CA-CB6F-46F3-9D8C-C20E785C66EE}"/>
                </a:ext>
              </a:extLst>
            </p:cNvPr>
            <p:cNvSpPr txBox="1"/>
            <p:nvPr/>
          </p:nvSpPr>
          <p:spPr>
            <a:xfrm>
              <a:off x="8555665" y="5882758"/>
              <a:ext cx="2577216" cy="5726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rgbClr val="00B0F0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database</a:t>
              </a:r>
              <a:endParaRPr lang="ko-KR" altLang="en-US" sz="2000" b="1" dirty="0">
                <a:solidFill>
                  <a:srgbClr val="00B0F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grpSp>
        <p:nvGrpSpPr>
          <p:cNvPr id="12" name="그룹 19">
            <a:extLst>
              <a:ext uri="{FF2B5EF4-FFF2-40B4-BE49-F238E27FC236}">
                <a16:creationId xmlns="" xmlns:a16="http://schemas.microsoft.com/office/drawing/2014/main" id="{998C5682-7B07-41B3-926B-FD53207B7346}"/>
              </a:ext>
            </a:extLst>
          </p:cNvPr>
          <p:cNvGrpSpPr/>
          <p:nvPr/>
        </p:nvGrpSpPr>
        <p:grpSpPr>
          <a:xfrm>
            <a:off x="25513" y="4596653"/>
            <a:ext cx="1838277" cy="1585934"/>
            <a:chOff x="8555665" y="2259578"/>
            <a:chExt cx="2577216" cy="1771540"/>
          </a:xfrm>
        </p:grpSpPr>
        <p:sp>
          <p:nvSpPr>
            <p:cNvPr id="13" name="모서리가 둥근 직사각형 20">
              <a:extLst>
                <a:ext uri="{FF2B5EF4-FFF2-40B4-BE49-F238E27FC236}">
                  <a16:creationId xmlns="" xmlns:a16="http://schemas.microsoft.com/office/drawing/2014/main" id="{BA968A03-0C8F-4EFB-B24A-5C1EE0C52CFB}"/>
                </a:ext>
              </a:extLst>
            </p:cNvPr>
            <p:cNvSpPr/>
            <p:nvPr/>
          </p:nvSpPr>
          <p:spPr>
            <a:xfrm>
              <a:off x="8608336" y="2259578"/>
              <a:ext cx="2471875" cy="1297948"/>
            </a:xfrm>
            <a:prstGeom prst="roundRect">
              <a:avLst/>
            </a:prstGeom>
            <a:noFill/>
            <a:ln w="57150">
              <a:solidFill>
                <a:srgbClr val="20386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0BE1D2A-5E61-451C-B0B5-9F36CA17C092}"/>
                </a:ext>
              </a:extLst>
            </p:cNvPr>
            <p:cNvSpPr txBox="1"/>
            <p:nvPr/>
          </p:nvSpPr>
          <p:spPr>
            <a:xfrm>
              <a:off x="8555665" y="3569453"/>
              <a:ext cx="25772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203864"/>
                  </a:solidFill>
                  <a:latin typeface="08서울한강체 M" panose="02020603020101020101" pitchFamily="18" charset="-127"/>
                  <a:ea typeface="08서울한강체 M" panose="02020603020101020101" pitchFamily="18" charset="-127"/>
                </a:rPr>
                <a:t>client</a:t>
              </a:r>
              <a:endParaRPr lang="ko-KR" altLang="en-US" sz="2400" b="1" dirty="0">
                <a:solidFill>
                  <a:srgbClr val="203864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endParaRPr>
            </a:p>
          </p:txBody>
        </p:sp>
      </p:grpSp>
      <p:sp>
        <p:nvSpPr>
          <p:cNvPr id="19" name="원통 11">
            <a:extLst>
              <a:ext uri="{FF2B5EF4-FFF2-40B4-BE49-F238E27FC236}">
                <a16:creationId xmlns="" xmlns:a16="http://schemas.microsoft.com/office/drawing/2014/main" id="{EC9F900B-8FA8-41D1-B07C-1A899D916584}"/>
              </a:ext>
            </a:extLst>
          </p:cNvPr>
          <p:cNvSpPr/>
          <p:nvPr/>
        </p:nvSpPr>
        <p:spPr>
          <a:xfrm>
            <a:off x="11180884" y="4086179"/>
            <a:ext cx="638937" cy="834102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DB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(Oracle)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B54A0E6-5430-43AC-BE06-A9643BEB607C}"/>
              </a:ext>
            </a:extLst>
          </p:cNvPr>
          <p:cNvSpPr txBox="1"/>
          <p:nvPr/>
        </p:nvSpPr>
        <p:spPr>
          <a:xfrm>
            <a:off x="3309192" y="-1545640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D98E7E00-2614-47F9-A1B9-E70A74B1087E}"/>
              </a:ext>
            </a:extLst>
          </p:cNvPr>
          <p:cNvSpPr/>
          <p:nvPr/>
        </p:nvSpPr>
        <p:spPr>
          <a:xfrm>
            <a:off x="4047055" y="2005406"/>
            <a:ext cx="1649915" cy="635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Handler Mapping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0" name="직사각형 30">
            <a:extLst>
              <a:ext uri="{FF2B5EF4-FFF2-40B4-BE49-F238E27FC236}">
                <a16:creationId xmlns="" xmlns:a16="http://schemas.microsoft.com/office/drawing/2014/main" id="{8E4D7683-2726-40E4-9DD0-14F2EBB917E2}"/>
              </a:ext>
            </a:extLst>
          </p:cNvPr>
          <p:cNvSpPr/>
          <p:nvPr/>
        </p:nvSpPr>
        <p:spPr>
          <a:xfrm>
            <a:off x="1392309" y="2140100"/>
            <a:ext cx="1870032" cy="6351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ModelAndView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1" name="직사각형 31">
            <a:extLst>
              <a:ext uri="{FF2B5EF4-FFF2-40B4-BE49-F238E27FC236}">
                <a16:creationId xmlns="" xmlns:a16="http://schemas.microsoft.com/office/drawing/2014/main" id="{B99080C3-6FD3-4F75-B74B-8062C285CE9B}"/>
              </a:ext>
            </a:extLst>
          </p:cNvPr>
          <p:cNvSpPr/>
          <p:nvPr/>
        </p:nvSpPr>
        <p:spPr>
          <a:xfrm>
            <a:off x="3949218" y="970634"/>
            <a:ext cx="1649915" cy="6492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Controller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2" name="직사각형 32">
            <a:extLst>
              <a:ext uri="{FF2B5EF4-FFF2-40B4-BE49-F238E27FC236}">
                <a16:creationId xmlns="" xmlns:a16="http://schemas.microsoft.com/office/drawing/2014/main" id="{25B5F86E-7F35-432C-9321-4DD73D16B03F}"/>
              </a:ext>
            </a:extLst>
          </p:cNvPr>
          <p:cNvSpPr/>
          <p:nvPr/>
        </p:nvSpPr>
        <p:spPr>
          <a:xfrm>
            <a:off x="7436026" y="3244100"/>
            <a:ext cx="1466235" cy="413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Mapper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3" name="직사각형 34">
            <a:extLst>
              <a:ext uri="{FF2B5EF4-FFF2-40B4-BE49-F238E27FC236}">
                <a16:creationId xmlns="" xmlns:a16="http://schemas.microsoft.com/office/drawing/2014/main" id="{CE0E73FB-2E63-45C2-B035-AA3F895FA563}"/>
              </a:ext>
            </a:extLst>
          </p:cNvPr>
          <p:cNvSpPr/>
          <p:nvPr/>
        </p:nvSpPr>
        <p:spPr>
          <a:xfrm>
            <a:off x="7422693" y="1042044"/>
            <a:ext cx="1456289" cy="5460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@Repository</a:t>
            </a:r>
            <a:b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(Data Access)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4" name="직사각형 35">
            <a:extLst>
              <a:ext uri="{FF2B5EF4-FFF2-40B4-BE49-F238E27FC236}">
                <a16:creationId xmlns="" xmlns:a16="http://schemas.microsoft.com/office/drawing/2014/main" id="{AE3C6427-B853-4243-BC27-50858B82F45A}"/>
              </a:ext>
            </a:extLst>
          </p:cNvPr>
          <p:cNvSpPr/>
          <p:nvPr/>
        </p:nvSpPr>
        <p:spPr>
          <a:xfrm>
            <a:off x="7443060" y="2246399"/>
            <a:ext cx="1461448" cy="6351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@Service</a:t>
            </a:r>
            <a:b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</a:b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(Business Logic)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E1F9FBC-0BD6-4233-855C-23796F003729}"/>
              </a:ext>
            </a:extLst>
          </p:cNvPr>
          <p:cNvSpPr txBox="1"/>
          <p:nvPr/>
        </p:nvSpPr>
        <p:spPr>
          <a:xfrm>
            <a:off x="6950347" y="6025091"/>
            <a:ext cx="94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OS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C3A08AB-B8C4-42BE-B1A7-6E6313D9AF50}"/>
              </a:ext>
            </a:extLst>
          </p:cNvPr>
          <p:cNvSpPr txBox="1"/>
          <p:nvPr/>
        </p:nvSpPr>
        <p:spPr>
          <a:xfrm>
            <a:off x="6313564" y="5695764"/>
            <a:ext cx="94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JVM</a:t>
            </a:r>
            <a:endParaRPr lang="ko-KR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3" name="직사각형 9">
            <a:extLst>
              <a:ext uri="{FF2B5EF4-FFF2-40B4-BE49-F238E27FC236}">
                <a16:creationId xmlns="" xmlns:a16="http://schemas.microsoft.com/office/drawing/2014/main" id="{71B97F0A-1495-41EF-89C6-437783F35DDA}"/>
              </a:ext>
            </a:extLst>
          </p:cNvPr>
          <p:cNvSpPr/>
          <p:nvPr/>
        </p:nvSpPr>
        <p:spPr>
          <a:xfrm>
            <a:off x="3843299" y="3932366"/>
            <a:ext cx="5054861" cy="10011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9">
            <a:extLst>
              <a:ext uri="{FF2B5EF4-FFF2-40B4-BE49-F238E27FC236}">
                <a16:creationId xmlns="" xmlns:a16="http://schemas.microsoft.com/office/drawing/2014/main" id="{810C0BC8-BC8B-4E6C-8255-F5914D89794F}"/>
              </a:ext>
            </a:extLst>
          </p:cNvPr>
          <p:cNvSpPr/>
          <p:nvPr/>
        </p:nvSpPr>
        <p:spPr>
          <a:xfrm>
            <a:off x="3832018" y="4131360"/>
            <a:ext cx="2949728" cy="700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9">
            <a:extLst>
              <a:ext uri="{FF2B5EF4-FFF2-40B4-BE49-F238E27FC236}">
                <a16:creationId xmlns="" xmlns:a16="http://schemas.microsoft.com/office/drawing/2014/main" id="{F0127964-9548-429F-8F78-0960B45E6809}"/>
              </a:ext>
            </a:extLst>
          </p:cNvPr>
          <p:cNvSpPr/>
          <p:nvPr/>
        </p:nvSpPr>
        <p:spPr>
          <a:xfrm>
            <a:off x="7409758" y="4136306"/>
            <a:ext cx="1438082" cy="7000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41B8766-535A-438E-991D-21D590B18FC0}"/>
              </a:ext>
            </a:extLst>
          </p:cNvPr>
          <p:cNvSpPr txBox="1"/>
          <p:nvPr/>
        </p:nvSpPr>
        <p:spPr>
          <a:xfrm>
            <a:off x="5318244" y="5276485"/>
            <a:ext cx="236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Tomcat Server</a:t>
            </a:r>
            <a:endParaRPr lang="ko-KR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ABB4165-156B-49F4-9B63-109FBC7C1C42}"/>
              </a:ext>
            </a:extLst>
          </p:cNvPr>
          <p:cNvSpPr txBox="1"/>
          <p:nvPr/>
        </p:nvSpPr>
        <p:spPr>
          <a:xfrm>
            <a:off x="4622053" y="4904150"/>
            <a:ext cx="3407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Spring Container (</a:t>
            </a:r>
            <a:r>
              <a:rPr lang="en-US" altLang="ko-KR" sz="2000" b="1" dirty="0">
                <a:solidFill>
                  <a:srgbClr val="FF0000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XML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7D74D8AC-9FA8-4197-B199-DEB9771108AC}"/>
              </a:ext>
            </a:extLst>
          </p:cNvPr>
          <p:cNvSpPr txBox="1"/>
          <p:nvPr/>
        </p:nvSpPr>
        <p:spPr>
          <a:xfrm>
            <a:off x="4087531" y="4476044"/>
            <a:ext cx="221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Spring MVC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40AAE5F-74B4-4D58-BB27-F6CFC4EF7847}"/>
              </a:ext>
            </a:extLst>
          </p:cNvPr>
          <p:cNvSpPr txBox="1"/>
          <p:nvPr/>
        </p:nvSpPr>
        <p:spPr>
          <a:xfrm>
            <a:off x="7112213" y="4301412"/>
            <a:ext cx="221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MyBatis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en-US" altLang="ko-KR" b="1" dirty="0">
                <a:solidFill>
                  <a:srgbClr val="ED4F3A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XML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59" name="위쪽/아래쪽 화살표 44">
            <a:extLst>
              <a:ext uri="{FF2B5EF4-FFF2-40B4-BE49-F238E27FC236}">
                <a16:creationId xmlns="" xmlns:a16="http://schemas.microsoft.com/office/drawing/2014/main" id="{FDED0833-5E43-464C-A3B5-671A4CB185BC}"/>
              </a:ext>
            </a:extLst>
          </p:cNvPr>
          <p:cNvSpPr/>
          <p:nvPr/>
        </p:nvSpPr>
        <p:spPr>
          <a:xfrm rot="16200000">
            <a:off x="9820484" y="3514719"/>
            <a:ext cx="237524" cy="2073968"/>
          </a:xfrm>
          <a:prstGeom prst="up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위쪽/아래쪽 화살표 12">
            <a:extLst>
              <a:ext uri="{FF2B5EF4-FFF2-40B4-BE49-F238E27FC236}">
                <a16:creationId xmlns="" xmlns:a16="http://schemas.microsoft.com/office/drawing/2014/main" id="{6D38E7EE-B4B3-4B5A-B0E9-6EAC5B1C4ABD}"/>
              </a:ext>
            </a:extLst>
          </p:cNvPr>
          <p:cNvSpPr/>
          <p:nvPr/>
        </p:nvSpPr>
        <p:spPr>
          <a:xfrm>
            <a:off x="7927041" y="3632809"/>
            <a:ext cx="291376" cy="590740"/>
          </a:xfrm>
          <a:prstGeom prst="up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/아래쪽 화살표 44">
            <a:extLst>
              <a:ext uri="{FF2B5EF4-FFF2-40B4-BE49-F238E27FC236}">
                <a16:creationId xmlns="" xmlns:a16="http://schemas.microsoft.com/office/drawing/2014/main" id="{A755229C-F357-46B5-8DC5-B502E1D18859}"/>
              </a:ext>
            </a:extLst>
          </p:cNvPr>
          <p:cNvSpPr/>
          <p:nvPr/>
        </p:nvSpPr>
        <p:spPr>
          <a:xfrm rot="16200000">
            <a:off x="6401288" y="540703"/>
            <a:ext cx="236853" cy="1456289"/>
          </a:xfrm>
          <a:prstGeom prst="up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위쪽/아래쪽 화살표 12">
            <a:extLst>
              <a:ext uri="{FF2B5EF4-FFF2-40B4-BE49-F238E27FC236}">
                <a16:creationId xmlns="" xmlns:a16="http://schemas.microsoft.com/office/drawing/2014/main" id="{A98E360C-125C-4AF2-A1F6-21CA0BCA73D0}"/>
              </a:ext>
            </a:extLst>
          </p:cNvPr>
          <p:cNvSpPr/>
          <p:nvPr/>
        </p:nvSpPr>
        <p:spPr>
          <a:xfrm>
            <a:off x="7942095" y="1517515"/>
            <a:ext cx="291376" cy="700059"/>
          </a:xfrm>
          <a:prstGeom prst="up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10">
            <a:extLst>
              <a:ext uri="{FF2B5EF4-FFF2-40B4-BE49-F238E27FC236}">
                <a16:creationId xmlns="" xmlns:a16="http://schemas.microsoft.com/office/drawing/2014/main" id="{6DE2EE93-B44A-43C7-B62D-F3A294D7DA63}"/>
              </a:ext>
            </a:extLst>
          </p:cNvPr>
          <p:cNvSpPr/>
          <p:nvPr/>
        </p:nvSpPr>
        <p:spPr>
          <a:xfrm>
            <a:off x="4047055" y="3093735"/>
            <a:ext cx="1649915" cy="6492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Dispatcher Servlet</a:t>
            </a:r>
            <a:endParaRPr lang="ko-KR" alt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67" name="Graphic 66" descr="Internet">
            <a:extLst>
              <a:ext uri="{FF2B5EF4-FFF2-40B4-BE49-F238E27FC236}">
                <a16:creationId xmlns="" xmlns:a16="http://schemas.microsoft.com/office/drawing/2014/main" id="{FEBCE0DD-9A27-4AD6-A1AB-5E9852891B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946" y="4501448"/>
            <a:ext cx="1052026" cy="105202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32D881AF-8186-4437-BF6E-2C12AE4A2D26}"/>
              </a:ext>
            </a:extLst>
          </p:cNvPr>
          <p:cNvSpPr txBox="1"/>
          <p:nvPr/>
        </p:nvSpPr>
        <p:spPr>
          <a:xfrm>
            <a:off x="496082" y="5297036"/>
            <a:ext cx="10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69" name="위쪽/아래쪽 화살표 44">
            <a:extLst>
              <a:ext uri="{FF2B5EF4-FFF2-40B4-BE49-F238E27FC236}">
                <a16:creationId xmlns="" xmlns:a16="http://schemas.microsoft.com/office/drawing/2014/main" id="{5427BD22-860A-40EB-A516-ECDA289D5CF8}"/>
              </a:ext>
            </a:extLst>
          </p:cNvPr>
          <p:cNvSpPr/>
          <p:nvPr/>
        </p:nvSpPr>
        <p:spPr>
          <a:xfrm rot="16200000">
            <a:off x="2520462" y="4642890"/>
            <a:ext cx="253912" cy="1567256"/>
          </a:xfrm>
          <a:prstGeom prst="upDownArrow">
            <a:avLst>
              <a:gd name="adj1" fmla="val 16463"/>
              <a:gd name="adj2" fmla="val 47604"/>
            </a:avLst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Arrow: Down 69">
            <a:extLst>
              <a:ext uri="{FF2B5EF4-FFF2-40B4-BE49-F238E27FC236}">
                <a16:creationId xmlns="" xmlns:a16="http://schemas.microsoft.com/office/drawing/2014/main" id="{D86C5608-DAE7-400D-9A69-ADD39F07AE37}"/>
              </a:ext>
            </a:extLst>
          </p:cNvPr>
          <p:cNvSpPr/>
          <p:nvPr/>
        </p:nvSpPr>
        <p:spPr>
          <a:xfrm rot="10800000">
            <a:off x="4580993" y="3691265"/>
            <a:ext cx="375748" cy="571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Down 70">
            <a:extLst>
              <a:ext uri="{FF2B5EF4-FFF2-40B4-BE49-F238E27FC236}">
                <a16:creationId xmlns="" xmlns:a16="http://schemas.microsoft.com/office/drawing/2014/main" id="{FC3529B6-DB94-49CA-B205-FEFB0473D7D1}"/>
              </a:ext>
            </a:extLst>
          </p:cNvPr>
          <p:cNvSpPr/>
          <p:nvPr/>
        </p:nvSpPr>
        <p:spPr>
          <a:xfrm rot="10800000">
            <a:off x="4580992" y="2579698"/>
            <a:ext cx="375748" cy="571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="" xmlns:a16="http://schemas.microsoft.com/office/drawing/2014/main" id="{17AC16C3-77E1-4B30-A092-2FCAB0F7A924}"/>
              </a:ext>
            </a:extLst>
          </p:cNvPr>
          <p:cNvSpPr/>
          <p:nvPr/>
        </p:nvSpPr>
        <p:spPr>
          <a:xfrm rot="10800000">
            <a:off x="4580992" y="1432754"/>
            <a:ext cx="375748" cy="571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Bent-Up 75">
            <a:extLst>
              <a:ext uri="{FF2B5EF4-FFF2-40B4-BE49-F238E27FC236}">
                <a16:creationId xmlns="" xmlns:a16="http://schemas.microsoft.com/office/drawing/2014/main" id="{02DCCF2E-BD05-49D8-AACB-01A570114DE2}"/>
              </a:ext>
            </a:extLst>
          </p:cNvPr>
          <p:cNvSpPr/>
          <p:nvPr/>
        </p:nvSpPr>
        <p:spPr>
          <a:xfrm rot="10800000">
            <a:off x="2205350" y="1186512"/>
            <a:ext cx="1691749" cy="1021942"/>
          </a:xfrm>
          <a:prstGeom prst="bentUpArrow">
            <a:avLst>
              <a:gd name="adj1" fmla="val 12291"/>
              <a:gd name="adj2" fmla="val 15249"/>
              <a:gd name="adj3" fmla="val 24052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Down 76">
            <a:extLst>
              <a:ext uri="{FF2B5EF4-FFF2-40B4-BE49-F238E27FC236}">
                <a16:creationId xmlns="" xmlns:a16="http://schemas.microsoft.com/office/drawing/2014/main" id="{3C34F550-1D0D-4ABC-8960-160C315EC1BA}"/>
              </a:ext>
            </a:extLst>
          </p:cNvPr>
          <p:cNvSpPr/>
          <p:nvPr/>
        </p:nvSpPr>
        <p:spPr>
          <a:xfrm rot="19614067">
            <a:off x="2989872" y="2652598"/>
            <a:ext cx="249391" cy="1986479"/>
          </a:xfrm>
          <a:prstGeom prst="downArrow">
            <a:avLst>
              <a:gd name="adj1" fmla="val 23385"/>
              <a:gd name="adj2" fmla="val 98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C66BDABC-0AE0-4868-BC86-A0F0274F6A5E}"/>
              </a:ext>
            </a:extLst>
          </p:cNvPr>
          <p:cNvSpPr/>
          <p:nvPr/>
        </p:nvSpPr>
        <p:spPr>
          <a:xfrm>
            <a:off x="5146842" y="4130308"/>
            <a:ext cx="1566296" cy="342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</a:t>
            </a:r>
            <a:r>
              <a:rPr lang="en-US" sz="1600" dirty="0" smtClean="0"/>
              <a:t>Resolver</a:t>
            </a:r>
            <a:endParaRPr lang="en-US" sz="1600" dirty="0"/>
          </a:p>
        </p:txBody>
      </p:sp>
      <p:sp>
        <p:nvSpPr>
          <p:cNvPr id="46" name="위쪽/아래쪽 화살표 12">
            <a:extLst>
              <a:ext uri="{FF2B5EF4-FFF2-40B4-BE49-F238E27FC236}">
                <a16:creationId xmlns="" xmlns:a16="http://schemas.microsoft.com/office/drawing/2014/main" id="{C1C64146-709E-4229-8133-F6F89B54E2B8}"/>
              </a:ext>
            </a:extLst>
          </p:cNvPr>
          <p:cNvSpPr/>
          <p:nvPr/>
        </p:nvSpPr>
        <p:spPr>
          <a:xfrm>
            <a:off x="7942095" y="2842085"/>
            <a:ext cx="291376" cy="502203"/>
          </a:xfrm>
          <a:prstGeom prst="upDown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4993" y="0"/>
            <a:ext cx="12192000" cy="721895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시스템 구성도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2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데이터베이스</a:t>
            </a:r>
            <a:r>
              <a:rPr lang="en-US" altLang="ko-KR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 </a:t>
            </a:r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설계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8600" y="0"/>
            <a:ext cx="468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800" b="1">
                <a:solidFill>
                  <a:srgbClr val="ED4F3A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E</a:t>
            </a:r>
            <a:r>
              <a:rPr lang="ko-KR" altLang="ko-KR" sz="28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ntity-</a:t>
            </a:r>
            <a:r>
              <a:rPr lang="ko-KR" altLang="ko-KR" sz="2800" b="1">
                <a:solidFill>
                  <a:srgbClr val="ED4F3A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R</a:t>
            </a:r>
            <a:r>
              <a:rPr lang="ko-KR" altLang="ko-KR" sz="28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elationship </a:t>
            </a:r>
            <a:r>
              <a:rPr lang="ko-KR" altLang="ko-KR" sz="2800" b="1">
                <a:solidFill>
                  <a:srgbClr val="ED4F3A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D</a:t>
            </a:r>
            <a:r>
              <a:rPr lang="ko-KR" altLang="ko-KR" sz="2800" b="1">
                <a:solidFill>
                  <a:srgbClr val="6799FF"/>
                </a:solidFill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iagram</a:t>
            </a:r>
            <a:endParaRPr lang="ko-KR" altLang="en-US" sz="2800" b="1">
              <a:solidFill>
                <a:srgbClr val="6799FF"/>
              </a:solidFill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169983" y="53100"/>
            <a:ext cx="2022018" cy="584775"/>
            <a:chOff x="10169982" y="63374"/>
            <a:chExt cx="2025443" cy="584775"/>
          </a:xfrm>
        </p:grpSpPr>
        <p:sp>
          <p:nvSpPr>
            <p:cNvPr id="11" name="TextBox 10"/>
            <p:cNvSpPr txBox="1"/>
            <p:nvPr/>
          </p:nvSpPr>
          <p:spPr>
            <a:xfrm>
              <a:off x="10683738" y="171096"/>
              <a:ext cx="151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  <a:latin typeface="서울한강체 B" panose="02020603020101020101" pitchFamily="18" charset="-127"/>
                  <a:ea typeface="서울한강체 B" panose="02020603020101020101" pitchFamily="18" charset="-127"/>
                </a:rPr>
                <a:t>프로젝트 설계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69982" y="63374"/>
              <a:ext cx="6510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mtClean="0">
                  <a:solidFill>
                    <a:srgbClr val="6799FF"/>
                  </a:solidFill>
                  <a:latin typeface="서울남산체 B" panose="02020603020101020101" pitchFamily="18" charset="-127"/>
                  <a:ea typeface="서울남산체 B" panose="02020603020101020101" pitchFamily="18" charset="-127"/>
                </a:rPr>
                <a:t>02</a:t>
              </a:r>
              <a:endParaRPr lang="ko-KR" altLang="en-US" sz="3200" b="1" dirty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endParaRPr>
            </a:p>
          </p:txBody>
        </p:sp>
      </p:grpSp>
      <p:pic>
        <p:nvPicPr>
          <p:cNvPr id="1027" name="Picture 3" descr="\\M1401ins\공유\수행평가\IoT운영시스템구축미니프로젝트\기획서\6조\SHOWer_ERD_f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37874"/>
            <a:ext cx="11831144" cy="62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2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>
                <a:latin typeface="08서울한강체 M" pitchFamily="18" charset="-127"/>
                <a:ea typeface="08서울한강체 M" pitchFamily="18" charset="-127"/>
              </a:rPr>
              <a:t>8</a:t>
            </a:fld>
            <a:endParaRPr lang="ko-KR" altLang="en-US" dirty="0"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>
                    <a:lumMod val="50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UI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흐름도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74381" y="23469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714802" y="113529"/>
            <a:ext cx="882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08서울한강체 M" pitchFamily="18" charset="-127"/>
                <a:ea typeface="08서울한강체 M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08서울한강체 M" pitchFamily="18" charset="-127"/>
                <a:ea typeface="08서울한강체 M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793386" y="1413033"/>
            <a:ext cx="2024807" cy="79653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MAIN</a:t>
            </a:r>
            <a:endParaRPr lang="ko-KR" altLang="en-US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16064" y="2974454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영</a:t>
            </a:r>
            <a:r>
              <a:rPr lang="ko-KR" altLang="en-US" sz="2000" dirty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화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43513" y="2974454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공연</a:t>
            </a:r>
            <a:r>
              <a:rPr lang="en-US" altLang="ko-KR" sz="20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/</a:t>
            </a:r>
            <a:r>
              <a:rPr lang="ko-KR" altLang="en-US" sz="20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전시</a:t>
            </a:r>
            <a:endParaRPr lang="ko-KR" altLang="en-US" sz="20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96577" y="2974454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음악</a:t>
            </a:r>
            <a:endParaRPr lang="ko-KR" altLang="en-US" sz="20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214308" y="2974851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드라</a:t>
            </a:r>
            <a:r>
              <a:rPr lang="ko-KR" altLang="en-US" sz="200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마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16064" y="3843364"/>
            <a:ext cx="829504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영화 정보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347664" y="3847928"/>
            <a:ext cx="92964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리</a:t>
            </a:r>
            <a:r>
              <a:rPr lang="ko-KR" altLang="en-US" sz="1400" dirty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뷰</a:t>
            </a:r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333947" y="4690502"/>
            <a:ext cx="92964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댓글</a:t>
            </a:r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 </a:t>
            </a:r>
            <a:endParaRPr lang="en-US" altLang="ko-KR" sz="1400" dirty="0" smtClean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평점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689995" y="1413032"/>
            <a:ext cx="2024807" cy="796537"/>
          </a:xfrm>
          <a:prstGeom prst="roundRect">
            <a:avLst/>
          </a:prstGeom>
          <a:solidFill>
            <a:srgbClr val="67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REGISTER</a:t>
            </a:r>
            <a:endParaRPr lang="ko-KR" altLang="en-US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cxnSp>
        <p:nvCxnSpPr>
          <p:cNvPr id="34" name="직선 연결선 33"/>
          <p:cNvCxnSpPr>
            <a:stCxn id="2" idx="3"/>
            <a:endCxn id="37" idx="1"/>
          </p:cNvCxnSpPr>
          <p:nvPr/>
        </p:nvCxnSpPr>
        <p:spPr>
          <a:xfrm flipV="1">
            <a:off x="6818193" y="1811301"/>
            <a:ext cx="871802" cy="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684894" y="3797644"/>
            <a:ext cx="888259" cy="5943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공연 정보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65848" y="3797644"/>
            <a:ext cx="736946" cy="672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공연 리뷰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765847" y="4714434"/>
            <a:ext cx="736947" cy="6064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댓글</a:t>
            </a:r>
            <a:endParaRPr lang="en-US" altLang="ko-KR" sz="1400" dirty="0" smtClean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평점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37960" y="3797644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리뷰</a:t>
            </a:r>
            <a:r>
              <a:rPr lang="en-US" altLang="ko-KR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평</a:t>
            </a:r>
            <a:r>
              <a:rPr lang="ko-KR" altLang="en-US" sz="1400" dirty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점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167437" y="3797644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리뷰</a:t>
            </a:r>
            <a:r>
              <a:rPr lang="en-US" altLang="ko-KR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평점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9352211" y="2974851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관리자</a:t>
            </a:r>
            <a:endParaRPr lang="ko-KR" altLang="en-US" sz="20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H="1">
            <a:off x="1452521" y="2588434"/>
            <a:ext cx="427369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726217" y="2588434"/>
            <a:ext cx="4575214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461592" y="2588434"/>
            <a:ext cx="0" cy="38602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11" idx="0"/>
          </p:cNvCxnSpPr>
          <p:nvPr/>
        </p:nvCxnSpPr>
        <p:spPr>
          <a:xfrm>
            <a:off x="3573153" y="2609510"/>
            <a:ext cx="0" cy="36494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8302352" y="2588434"/>
            <a:ext cx="0" cy="38602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2" name="직선 화살표 연결선 8201"/>
          <p:cNvCxnSpPr>
            <a:endCxn id="48" idx="0"/>
          </p:cNvCxnSpPr>
          <p:nvPr/>
        </p:nvCxnSpPr>
        <p:spPr>
          <a:xfrm>
            <a:off x="10272061" y="2619311"/>
            <a:ext cx="9790" cy="35554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9378102" y="3781797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유저관</a:t>
            </a:r>
            <a:r>
              <a:rPr lang="ko-KR" altLang="en-US" sz="1400" dirty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리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9378102" y="4636858"/>
            <a:ext cx="185928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포스트관리</a:t>
            </a:r>
            <a:endParaRPr lang="ko-KR" altLang="en-US" sz="1400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859311" y="1413032"/>
            <a:ext cx="2024807" cy="796537"/>
          </a:xfrm>
          <a:prstGeom prst="roundRect">
            <a:avLst/>
          </a:prstGeom>
          <a:solidFill>
            <a:srgbClr val="67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08서울한강체 M" pitchFamily="18" charset="-127"/>
                <a:ea typeface="08서울한강체 M" pitchFamily="18" charset="-127"/>
              </a:rPr>
              <a:t>LOGIN</a:t>
            </a:r>
            <a:endParaRPr lang="ko-KR" altLang="en-US" dirty="0">
              <a:solidFill>
                <a:schemeClr val="tx1"/>
              </a:solidFill>
              <a:latin typeface="08서울한강체 M" pitchFamily="18" charset="-127"/>
              <a:ea typeface="08서울한강체 M" pitchFamily="18" charset="-127"/>
            </a:endParaRPr>
          </a:p>
        </p:txBody>
      </p:sp>
      <p:cxnSp>
        <p:nvCxnSpPr>
          <p:cNvPr id="8206" name="직선 화살표 연결선 8205"/>
          <p:cNvCxnSpPr>
            <a:stCxn id="2" idx="2"/>
          </p:cNvCxnSpPr>
          <p:nvPr/>
        </p:nvCxnSpPr>
        <p:spPr>
          <a:xfrm>
            <a:off x="5805790" y="2209570"/>
            <a:ext cx="2050" cy="7648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8" name="직선 연결선 8207"/>
          <p:cNvCxnSpPr>
            <a:stCxn id="2" idx="1"/>
            <a:endCxn id="77" idx="3"/>
          </p:cNvCxnSpPr>
          <p:nvPr/>
        </p:nvCxnSpPr>
        <p:spPr>
          <a:xfrm flipH="1" flipV="1">
            <a:off x="3884118" y="1811301"/>
            <a:ext cx="909268" cy="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0" name="직선 화살표 연결선 8209"/>
          <p:cNvCxnSpPr>
            <a:stCxn id="4" idx="2"/>
            <a:endCxn id="29" idx="0"/>
          </p:cNvCxnSpPr>
          <p:nvPr/>
        </p:nvCxnSpPr>
        <p:spPr>
          <a:xfrm flipH="1">
            <a:off x="830816" y="3523094"/>
            <a:ext cx="514888" cy="3202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2" name="직선 화살표 연결선 8211"/>
          <p:cNvCxnSpPr>
            <a:stCxn id="4" idx="2"/>
            <a:endCxn id="30" idx="0"/>
          </p:cNvCxnSpPr>
          <p:nvPr/>
        </p:nvCxnSpPr>
        <p:spPr>
          <a:xfrm>
            <a:off x="1345704" y="3523094"/>
            <a:ext cx="466780" cy="3248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1" name="직선 화살표 연결선 8220"/>
          <p:cNvCxnSpPr>
            <a:stCxn id="30" idx="2"/>
          </p:cNvCxnSpPr>
          <p:nvPr/>
        </p:nvCxnSpPr>
        <p:spPr>
          <a:xfrm flipH="1">
            <a:off x="1798767" y="4396568"/>
            <a:ext cx="13717" cy="4453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3" name="직선 화살표 연결선 8222"/>
          <p:cNvCxnSpPr>
            <a:stCxn id="11" idx="2"/>
            <a:endCxn id="40" idx="0"/>
          </p:cNvCxnSpPr>
          <p:nvPr/>
        </p:nvCxnSpPr>
        <p:spPr>
          <a:xfrm flipH="1">
            <a:off x="3129024" y="3523094"/>
            <a:ext cx="444129" cy="2745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11" idx="2"/>
            <a:endCxn id="41" idx="0"/>
          </p:cNvCxnSpPr>
          <p:nvPr/>
        </p:nvCxnSpPr>
        <p:spPr>
          <a:xfrm>
            <a:off x="3573153" y="3523094"/>
            <a:ext cx="561168" cy="2745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1" idx="2"/>
            <a:endCxn id="42" idx="0"/>
          </p:cNvCxnSpPr>
          <p:nvPr/>
        </p:nvCxnSpPr>
        <p:spPr>
          <a:xfrm>
            <a:off x="4134321" y="4470232"/>
            <a:ext cx="0" cy="2442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12" idx="2"/>
            <a:endCxn id="44" idx="0"/>
          </p:cNvCxnSpPr>
          <p:nvPr/>
        </p:nvCxnSpPr>
        <p:spPr>
          <a:xfrm>
            <a:off x="5726217" y="3523094"/>
            <a:ext cx="41383" cy="27455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3" idx="2"/>
          </p:cNvCxnSpPr>
          <p:nvPr/>
        </p:nvCxnSpPr>
        <p:spPr>
          <a:xfrm>
            <a:off x="8143948" y="3523491"/>
            <a:ext cx="0" cy="3198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8" idx="2"/>
            <a:endCxn id="75" idx="0"/>
          </p:cNvCxnSpPr>
          <p:nvPr/>
        </p:nvCxnSpPr>
        <p:spPr>
          <a:xfrm>
            <a:off x="10281851" y="3523491"/>
            <a:ext cx="25891" cy="25830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5" idx="2"/>
            <a:endCxn id="76" idx="0"/>
          </p:cNvCxnSpPr>
          <p:nvPr/>
        </p:nvCxnSpPr>
        <p:spPr>
          <a:xfrm>
            <a:off x="10307742" y="4330437"/>
            <a:ext cx="0" cy="3064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3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C977-B85E-438D-A197-526CBC4DD8D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29592" y="171096"/>
            <a:ext cx="1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프로젝트 결과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0277" y="1582076"/>
            <a:ext cx="45719" cy="52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982200" y="63374"/>
            <a:ext cx="651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6799FF"/>
                </a:solidFill>
                <a:latin typeface="서울남산체 B" panose="02020603020101020101" pitchFamily="18" charset="-127"/>
                <a:ea typeface="서울남산체 B" panose="02020603020101020101" pitchFamily="18" charset="-127"/>
              </a:rPr>
              <a:t>03</a:t>
            </a:r>
            <a:endParaRPr lang="ko-KR" altLang="en-US" sz="3200" b="1" dirty="0">
              <a:solidFill>
                <a:srgbClr val="6799FF"/>
              </a:solidFill>
              <a:latin typeface="서울남산체 B" panose="02020603020101020101" pitchFamily="18" charset="-127"/>
              <a:ea typeface="서울남산체 B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4038599" cy="565197"/>
          </a:xfrm>
          <a:prstGeom prst="rect">
            <a:avLst/>
          </a:prstGeom>
          <a:solidFill>
            <a:srgbClr val="67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서울한강체 B" panose="02020603020101020101" pitchFamily="18" charset="-127"/>
                <a:ea typeface="서울한강체 B" panose="02020603020101020101" pitchFamily="18" charset="-127"/>
              </a:rPr>
              <a:t>화면 구성 및 주요 기능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서울한강체 B" panose="02020603020101020101" pitchFamily="18" charset="-127"/>
              <a:ea typeface="서울한강체 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1485" y="51765"/>
            <a:ext cx="554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회원가입 </a:t>
            </a:r>
            <a:r>
              <a:rPr lang="en-US" altLang="ko-KR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+ </a:t>
            </a:r>
            <a:r>
              <a:rPr lang="ko-KR" altLang="en-US" sz="2400" b="1" dirty="0" smtClean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로그인</a:t>
            </a:r>
            <a:endParaRPr lang="ko-KR" altLang="en-US" sz="2400" b="1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pic>
        <p:nvPicPr>
          <p:cNvPr id="1027" name="Picture 3" descr="C:\Users\student\Desktop\로그인 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3" y="1844626"/>
            <a:ext cx="54197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tudent\Desktop\회원가입완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136" y="1718945"/>
            <a:ext cx="37147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6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358</Words>
  <Application>Microsoft Office PowerPoint</Application>
  <PresentationFormat>사용자 지정</PresentationFormat>
  <Paragraphs>173</Paragraphs>
  <Slides>17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중앙도서관</dc:creator>
  <cp:lastModifiedBy>student</cp:lastModifiedBy>
  <cp:revision>113</cp:revision>
  <dcterms:created xsi:type="dcterms:W3CDTF">2017-04-26T04:58:19Z</dcterms:created>
  <dcterms:modified xsi:type="dcterms:W3CDTF">2019-07-18T05:59:23Z</dcterms:modified>
</cp:coreProperties>
</file>