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24" r:id="rId2"/>
    <p:sldId id="277" r:id="rId3"/>
    <p:sldId id="312" r:id="rId4"/>
    <p:sldId id="325" r:id="rId5"/>
    <p:sldId id="322" r:id="rId6"/>
    <p:sldId id="326" r:id="rId7"/>
    <p:sldId id="327" r:id="rId8"/>
    <p:sldId id="323" r:id="rId9"/>
    <p:sldId id="321" r:id="rId10"/>
    <p:sldId id="308" r:id="rId11"/>
    <p:sldId id="309" r:id="rId12"/>
    <p:sldId id="314" r:id="rId13"/>
    <p:sldId id="315" r:id="rId14"/>
    <p:sldId id="316" r:id="rId15"/>
    <p:sldId id="317" r:id="rId16"/>
    <p:sldId id="318" r:id="rId17"/>
    <p:sldId id="319" r:id="rId18"/>
    <p:sldId id="307" r:id="rId19"/>
    <p:sldId id="328" r:id="rId20"/>
    <p:sldId id="329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F6699"/>
    <a:srgbClr val="F77F25"/>
    <a:srgbClr val="00B0F0"/>
    <a:srgbClr val="FCCCEB"/>
    <a:srgbClr val="F9A1DA"/>
    <a:srgbClr val="ED4F3A"/>
    <a:srgbClr val="7CC6C7"/>
    <a:srgbClr val="B4C7E7"/>
    <a:srgbClr val="67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3483F-4EF6-4904-9723-83D0CEBA89EA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6499B-CE8D-4ED1-85DF-B200D9077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9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7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50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3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D9B1-1F71-4D8D-81AF-82AC59DDB6C7}" type="datetime1">
              <a:rPr lang="ko-KR" altLang="en-US" smtClean="0"/>
              <a:t>2019-07-31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F764-F6DE-4CC5-B459-A016BF052CAB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E921-B60B-49A5-BD7B-EAA47A423082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693E-0A03-411F-B783-F2CEE9537872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F222-D107-4220-A90F-7ADEBC2DB29C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370A-5B01-43ED-A03B-BDE602A9A6AF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70B4-184D-44A3-B827-246BD832D584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0680-A39A-4C6E-8D43-53D331EE0ED4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4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60A-0A60-40AB-8113-F7CB44CE5E90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8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FE61-94E4-45E3-9AAC-C12CEFDE4E9F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2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432A-C230-467E-88A8-AE0BA52C188F}" type="datetime1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EC50-F505-4799-93D8-36252033C001}" type="datetime1">
              <a:rPr lang="ko-KR" altLang="en-US" smtClean="0"/>
              <a:t>2019-07-31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문화콘텐츠 리뷰사이트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29C3-522F-48CE-80A1-AD1664B63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89048" y="2244062"/>
            <a:ext cx="6360399" cy="2075679"/>
            <a:chOff x="2889048" y="2821579"/>
            <a:chExt cx="6360399" cy="2075679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905309" y="2821579"/>
              <a:ext cx="6327876" cy="529555"/>
              <a:chOff x="2715065" y="1969477"/>
              <a:chExt cx="6379700" cy="684472"/>
            </a:xfrm>
          </p:grpSpPr>
          <p:grpSp>
            <p:nvGrpSpPr>
              <p:cNvPr id="25" name="그룹 24"/>
              <p:cNvGrpSpPr/>
              <p:nvPr/>
            </p:nvGrpSpPr>
            <p:grpSpPr>
              <a:xfrm rot="10800000">
                <a:off x="5563774" y="1969477"/>
                <a:ext cx="3530991" cy="604910"/>
                <a:chOff x="2799471" y="2166425"/>
                <a:chExt cx="3530991" cy="604910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799471" y="2166425"/>
                  <a:ext cx="2700997" cy="60491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33" name="직각 삼각형 32"/>
                <p:cNvSpPr/>
                <p:nvPr/>
              </p:nvSpPr>
              <p:spPr>
                <a:xfrm>
                  <a:off x="5500468" y="2166425"/>
                  <a:ext cx="829994" cy="604910"/>
                </a:xfrm>
                <a:prstGeom prst="rtTriangle">
                  <a:avLst/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2715065" y="1969477"/>
                <a:ext cx="3530992" cy="684472"/>
                <a:chOff x="2715065" y="1969477"/>
                <a:chExt cx="3530992" cy="684472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2715066" y="1969477"/>
                  <a:ext cx="3530991" cy="604910"/>
                  <a:chOff x="2799471" y="2166425"/>
                  <a:chExt cx="3530991" cy="604910"/>
                </a:xfrm>
                <a:solidFill>
                  <a:srgbClr val="000066"/>
                </a:solidFill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2799471" y="2166425"/>
                    <a:ext cx="2700997" cy="604910"/>
                  </a:xfrm>
                  <a:prstGeom prst="rect">
                    <a:avLst/>
                  </a:prstGeom>
                  <a:solidFill>
                    <a:srgbClr val="6799FF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  <p:sp>
                <p:nvSpPr>
                  <p:cNvPr id="31" name="직각 삼각형 30"/>
                  <p:cNvSpPr/>
                  <p:nvPr/>
                </p:nvSpPr>
                <p:spPr>
                  <a:xfrm>
                    <a:off x="5500468" y="2166425"/>
                    <a:ext cx="829994" cy="604910"/>
                  </a:xfrm>
                  <a:prstGeom prst="rtTriangle">
                    <a:avLst/>
                  </a:prstGeom>
                  <a:solidFill>
                    <a:srgbClr val="67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715065" y="1977665"/>
                  <a:ext cx="1216060" cy="676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smtClean="0">
                      <a:solidFill>
                        <a:schemeClr val="bg1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6</a:t>
                  </a:r>
                  <a:r>
                    <a:rPr lang="ko-KR" altLang="en-US" sz="2800" b="1" smtClean="0">
                      <a:solidFill>
                        <a:schemeClr val="bg1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조</a:t>
                  </a:r>
                  <a:endParaRPr lang="ko-KR" altLang="en-US" sz="2800" b="1" dirty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endParaRPr>
                </a:p>
              </p:txBody>
            </p:sp>
          </p:grpSp>
        </p:grpSp>
        <p:sp>
          <p:nvSpPr>
            <p:cNvPr id="22" name="직사각형 21"/>
            <p:cNvSpPr/>
            <p:nvPr/>
          </p:nvSpPr>
          <p:spPr>
            <a:xfrm>
              <a:off x="6142503" y="3450708"/>
              <a:ext cx="3090682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SHOWer</a:t>
              </a:r>
              <a:endPara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8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문화콘텐츠</a:t>
              </a:r>
              <a:r>
                <a:rPr lang="ko-KR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endPara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리뷰사이트</a:t>
              </a:r>
              <a:endPara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905310" y="4835650"/>
              <a:ext cx="6344137" cy="140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889048" y="3573819"/>
              <a:ext cx="3380052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 smtClean="0">
                  <a:ln w="3175">
                    <a:solidFill>
                      <a:schemeClr val="bg1"/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Spring Framework </a:t>
              </a:r>
              <a:r>
                <a:rPr lang="ko-KR" altLang="en-US" sz="2400" b="1" dirty="0" smtClean="0">
                  <a:ln w="3175">
                    <a:solidFill>
                      <a:schemeClr val="bg1"/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기반 웹 서비스</a:t>
              </a:r>
              <a:endParaRPr lang="ko-KR" altLang="en-US" sz="2400" b="1" dirty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1485" y="51765"/>
            <a:ext cx="554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회원가입 </a:t>
            </a:r>
            <a:r>
              <a:rPr lang="en-US" altLang="ko-KR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 </a:t>
            </a:r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로그인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1027" name="Picture 3" descr="C:\Users\student\Desktop\로그인 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3" y="1844626"/>
            <a:ext cx="5419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udent\Desktop\회원가입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36" y="1718945"/>
            <a:ext cx="37147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메인 화면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050" name="Picture 2" descr="C:\Users\student\Desktop\메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32" y="648149"/>
            <a:ext cx="8562243" cy="6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메인 화면 </a:t>
            </a:r>
            <a:r>
              <a:rPr lang="en-US" altLang="ko-KR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3075" name="Picture 3" descr="C:\Users\student\Desktop\메인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2" y="728663"/>
            <a:ext cx="10345737" cy="56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영화 게시판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4098" name="Picture 2" descr="C:\Users\student\Desktop\영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" y="953135"/>
            <a:ext cx="9577524" cy="48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④</a:t>
            </a:r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게시판 글쓰기 기능 </a:t>
            </a:r>
            <a:r>
              <a:rPr lang="en-US" altLang="ko-KR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 </a:t>
            </a:r>
            <a:r>
              <a:rPr lang="ko-KR" altLang="en-US" sz="2400" b="1" dirty="0" err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댓글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5122" name="Picture 2" descr="C:\Users\student\Desktop\영화-글쓰기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48" y="648149"/>
            <a:ext cx="4167154" cy="57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esktop\게시판 + 댓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19" y="648149"/>
            <a:ext cx="6446846" cy="51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공연 게시판 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6146" name="Picture 2" descr="C:\Users\student\Desktop\공연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5" y="1173480"/>
            <a:ext cx="9211389" cy="46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드라마 게시판 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7170" name="Picture 2" descr="C:\Users\student\Desktop\드라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65" y="998220"/>
            <a:ext cx="9485155" cy="53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음악 게시판 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8194" name="Picture 2" descr="C:\Users\student\Desktop\음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78" y="1001077"/>
            <a:ext cx="10134600" cy="51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65799" y="2312612"/>
            <a:ext cx="7089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smtClean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Thank you</a:t>
            </a:r>
            <a:endParaRPr lang="ko-KR" altLang="en-US" sz="11500" b="1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844320" y="1129960"/>
            <a:ext cx="9810750" cy="4152900"/>
            <a:chOff x="1417600" y="937260"/>
            <a:chExt cx="9810750" cy="41529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600" y="937260"/>
              <a:ext cx="9810750" cy="41529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322975" y="949960"/>
              <a:ext cx="377430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17600" y="937260"/>
              <a:ext cx="377430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35595" y="1546860"/>
              <a:ext cx="148336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160" y="1529080"/>
              <a:ext cx="148336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335274" y="4287520"/>
              <a:ext cx="1872755" cy="5003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50220" y="4572000"/>
              <a:ext cx="1872755" cy="5003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0147" y="1209822"/>
            <a:ext cx="132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목차</a:t>
            </a:r>
            <a:endParaRPr lang="ko-KR" altLang="en-US" sz="4000" b="1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940147" y="2025748"/>
            <a:ext cx="61897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147582" y="2149496"/>
            <a:ext cx="3474213" cy="656755"/>
            <a:chOff x="6147582" y="2149496"/>
            <a:chExt cx="3474213" cy="656755"/>
          </a:xfrm>
        </p:grpSpPr>
        <p:sp>
          <p:nvSpPr>
            <p:cNvPr id="8" name="TextBox 7"/>
            <p:cNvSpPr txBox="1"/>
            <p:nvPr/>
          </p:nvSpPr>
          <p:spPr>
            <a:xfrm>
              <a:off x="6147582" y="2149496"/>
              <a:ext cx="82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01.</a:t>
              </a:r>
              <a:endParaRPr lang="ko-KR" altLang="en-US" sz="36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77574" y="2344586"/>
              <a:ext cx="2644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소개</a:t>
              </a:r>
              <a:endParaRPr lang="ko-KR" altLang="en-US" sz="24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47582" y="2806251"/>
            <a:ext cx="3094891" cy="656755"/>
            <a:chOff x="6147582" y="2149496"/>
            <a:chExt cx="3094891" cy="656755"/>
          </a:xfrm>
        </p:grpSpPr>
        <p:sp>
          <p:nvSpPr>
            <p:cNvPr id="28" name="TextBox 27"/>
            <p:cNvSpPr txBox="1"/>
            <p:nvPr/>
          </p:nvSpPr>
          <p:spPr>
            <a:xfrm>
              <a:off x="6147582" y="2149496"/>
              <a:ext cx="82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02.</a:t>
              </a:r>
              <a:endParaRPr lang="ko-KR" altLang="en-US" sz="36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7575" y="2344586"/>
              <a:ext cx="2264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sz="24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147582" y="4663335"/>
            <a:ext cx="3094891" cy="656755"/>
            <a:chOff x="6147582" y="2149496"/>
            <a:chExt cx="3094891" cy="656755"/>
          </a:xfrm>
        </p:grpSpPr>
        <p:sp>
          <p:nvSpPr>
            <p:cNvPr id="31" name="TextBox 30"/>
            <p:cNvSpPr txBox="1"/>
            <p:nvPr/>
          </p:nvSpPr>
          <p:spPr>
            <a:xfrm>
              <a:off x="6147582" y="2149496"/>
              <a:ext cx="82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03.</a:t>
              </a:r>
              <a:endParaRPr lang="ko-KR" altLang="en-US" sz="36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77575" y="2344586"/>
              <a:ext cx="2264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결과</a:t>
              </a:r>
              <a:endParaRPr lang="ko-KR" altLang="en-US" sz="24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27576" y="3463006"/>
            <a:ext cx="417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사용하는 소프트웨어</a:t>
            </a:r>
            <a:endParaRPr lang="en-US" altLang="ko-KR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시스템 구성도</a:t>
            </a:r>
            <a:endParaRPr lang="en-US" altLang="ko-KR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Entity-Relationship Diagram (ERD)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사용자 </a:t>
            </a: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UI </a:t>
            </a: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흐름도</a:t>
            </a:r>
            <a:endParaRPr lang="en-US" altLang="ko-KR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38760" y="1609725"/>
            <a:ext cx="8896351" cy="1114425"/>
            <a:chOff x="238760" y="1609725"/>
            <a:chExt cx="8896351" cy="1114425"/>
          </a:xfrm>
        </p:grpSpPr>
        <p:pic>
          <p:nvPicPr>
            <p:cNvPr id="1027" name="Picture 3" descr="\\M1401ins\공유\수행평가\to경헌\캡처\tomcat star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0" y="1609725"/>
              <a:ext cx="8896351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38761" y="1609725"/>
              <a:ext cx="2504440" cy="2198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8760" y="2564904"/>
              <a:ext cx="1132840" cy="1592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8759" y="148590"/>
            <a:ext cx="12182475" cy="962025"/>
            <a:chOff x="238760" y="148590"/>
            <a:chExt cx="12182475" cy="962025"/>
          </a:xfrm>
        </p:grpSpPr>
        <p:pic>
          <p:nvPicPr>
            <p:cNvPr id="1026" name="Picture 2" descr="\\M1401ins\공유\수행평가\to경헌\캡처\ps grep tomca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0" y="148590"/>
              <a:ext cx="12182475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38761" y="148590"/>
              <a:ext cx="3307079" cy="237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41387" y="3288665"/>
            <a:ext cx="6734176" cy="2344420"/>
            <a:chOff x="941387" y="3288665"/>
            <a:chExt cx="6734176" cy="2344420"/>
          </a:xfrm>
        </p:grpSpPr>
        <p:pic>
          <p:nvPicPr>
            <p:cNvPr id="1031" name="Picture 7" descr="\\M1401ins\공유\수행평가\to경헌\캡처\java 파일을 war 파일로 가져왔다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387" y="3308985"/>
              <a:ext cx="6734176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332480" y="3288665"/>
              <a:ext cx="3723323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27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87681" y="284162"/>
            <a:ext cx="6781801" cy="4265296"/>
            <a:chOff x="487681" y="284162"/>
            <a:chExt cx="6781801" cy="4265296"/>
          </a:xfrm>
        </p:grpSpPr>
        <p:pic>
          <p:nvPicPr>
            <p:cNvPr id="2050" name="Picture 2" descr="\\M1401ins\공유\수행평가\to경헌\캡처\oracle statu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1" y="304482"/>
              <a:ext cx="6781801" cy="424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87681" y="284162"/>
              <a:ext cx="33909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9920" y="4807902"/>
            <a:ext cx="4520247" cy="1488123"/>
            <a:chOff x="629920" y="4807902"/>
            <a:chExt cx="4520247" cy="1488123"/>
          </a:xfrm>
        </p:grpSpPr>
        <p:pic>
          <p:nvPicPr>
            <p:cNvPr id="2051" name="Picture 3" descr="\\M1401ins\공유\수행평가\to경헌\캡처\oracle tabl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92" y="4818063"/>
              <a:ext cx="4473575" cy="147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629920" y="4807902"/>
              <a:ext cx="4510087" cy="3432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29920" y="5476241"/>
              <a:ext cx="735648" cy="819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03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296190"/>
            <a:ext cx="2743200" cy="365125"/>
          </a:xfrm>
        </p:spPr>
        <p:txBody>
          <a:bodyPr/>
          <a:lstStyle/>
          <a:p>
            <a:fld id="{4D1BC977-B85E-438D-A197-526CBC4DD8D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48149"/>
            <a:ext cx="12192000" cy="826206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서울한강체 B" panose="02020603020101020101" pitchFamily="18" charset="-127"/>
                <a:cs typeface="Segoe UI" pitchFamily="34" charset="0"/>
              </a:rPr>
              <a:t>사용하는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 소프트웨어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169982" y="63374"/>
            <a:ext cx="2025443" cy="584775"/>
            <a:chOff x="10169982" y="63374"/>
            <a:chExt cx="2025443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02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93910" y="5839834"/>
            <a:ext cx="257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203864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client</a:t>
            </a:r>
            <a:endParaRPr lang="ko-KR" altLang="en-US" sz="2400" b="1">
              <a:solidFill>
                <a:srgbClr val="203864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2272" y="1974749"/>
            <a:ext cx="3840493" cy="3801914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4307316" y="3752452"/>
            <a:ext cx="1297297" cy="224741"/>
          </a:xfrm>
          <a:prstGeom prst="leftRightArrow">
            <a:avLst/>
          </a:prstGeom>
          <a:solidFill>
            <a:srgbClr val="ED4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1217" y="2541005"/>
            <a:ext cx="1646798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HTML5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569" y="3373372"/>
            <a:ext cx="1646799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CSS3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3723" y="4870931"/>
            <a:ext cx="2017590" cy="603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Bootstrap4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9369" y="1835564"/>
            <a:ext cx="1308646" cy="348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JSP</a:t>
            </a:r>
          </a:p>
        </p:txBody>
      </p:sp>
      <p:sp>
        <p:nvSpPr>
          <p:cNvPr id="9" name="덧셈 기호 8"/>
          <p:cNvSpPr/>
          <p:nvPr/>
        </p:nvSpPr>
        <p:spPr>
          <a:xfrm>
            <a:off x="1968656" y="4077844"/>
            <a:ext cx="427724" cy="474328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604613" y="1960820"/>
            <a:ext cx="2577216" cy="4258826"/>
            <a:chOff x="4807391" y="2259577"/>
            <a:chExt cx="2577216" cy="425882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860062" y="2259577"/>
              <a:ext cx="2471875" cy="3801914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07391" y="6056738"/>
              <a:ext cx="2577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2E75B6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server</a:t>
              </a:r>
              <a:endParaRPr lang="ko-KR" altLang="en-US" sz="2400" b="1">
                <a:solidFill>
                  <a:srgbClr val="2E75B6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912450" y="2344051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Java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84425" y="3144826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Tomcat9.0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84425" y="3948351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Spring3.9.9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4425" y="4780020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Mybatis</a:t>
            </a:r>
            <a:endParaRPr lang="en-US" altLang="ko-KR" sz="24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2" name="슬라이드 번호 개체 틀 4"/>
          <p:cNvSpPr txBox="1">
            <a:spLocks/>
          </p:cNvSpPr>
          <p:nvPr/>
        </p:nvSpPr>
        <p:spPr>
          <a:xfrm>
            <a:off x="8610600" y="62360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1BC977-B85E-438D-A197-526CBC4DD8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555665" y="1840499"/>
            <a:ext cx="2577216" cy="3206920"/>
            <a:chOff x="8555665" y="2259578"/>
            <a:chExt cx="2577216" cy="177154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608336" y="2259578"/>
              <a:ext cx="2471875" cy="1297948"/>
            </a:xfrm>
            <a:prstGeom prst="roundRect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55665" y="3569453"/>
              <a:ext cx="2577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9DC3E6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endParaRPr lang="ko-KR" altLang="en-US" sz="2400" b="1" dirty="0">
                <a:solidFill>
                  <a:srgbClr val="9DC3E6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502995" y="4825779"/>
            <a:ext cx="2577216" cy="1759613"/>
            <a:chOff x="8555665" y="4584810"/>
            <a:chExt cx="2577216" cy="175961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608336" y="4584810"/>
              <a:ext cx="2471875" cy="1297948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55665" y="5882758"/>
              <a:ext cx="2577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database</a:t>
              </a:r>
              <a:endParaRPr lang="ko-KR" altLang="en-US" sz="2400" b="1">
                <a:solidFill>
                  <a:srgbClr val="00B0F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8835478" y="5172842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Oracle11g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35478" y="1986857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영화진흥위원회 </a:t>
            </a:r>
            <a:r>
              <a:rPr lang="en-US" altLang="ko-KR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API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835478" y="2782756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08서울한강체 M"/>
              </a:rPr>
              <a:t>공연전시정보</a:t>
            </a:r>
            <a:endParaRPr lang="en-US" altLang="ko-KR" sz="2000" dirty="0" smtClean="0">
              <a:solidFill>
                <a:schemeClr val="tx1"/>
              </a:solidFill>
              <a:ea typeface="08서울한강체 M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08서울한강체 M"/>
              </a:rPr>
              <a:t>조회 </a:t>
            </a:r>
            <a:r>
              <a:rPr lang="en-US" altLang="ko-KR" sz="2000" dirty="0" smtClean="0">
                <a:solidFill>
                  <a:schemeClr val="tx1"/>
                </a:solidFill>
                <a:ea typeface="08서울한강체 M"/>
              </a:rPr>
              <a:t>API</a:t>
            </a:r>
            <a:endParaRPr lang="en-US" altLang="ko-KR" sz="20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82808" y="3518866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08서울한강체 M"/>
              </a:rPr>
              <a:t>다음 지도 </a:t>
            </a:r>
            <a:r>
              <a:rPr lang="en-US" altLang="ko-KR" sz="2000" dirty="0" smtClean="0">
                <a:solidFill>
                  <a:schemeClr val="tx1"/>
                </a:solidFill>
                <a:ea typeface="08서울한강체 M"/>
              </a:rPr>
              <a:t>API</a:t>
            </a:r>
            <a:endParaRPr lang="en-US" altLang="ko-KR" sz="20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39455" y="3386577"/>
            <a:ext cx="1646799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JavaScript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39456" y="2524324"/>
            <a:ext cx="1646798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Jquery</a:t>
            </a:r>
            <a:endParaRPr lang="en-US" altLang="ko-KR" sz="20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Ajax</a:t>
            </a:r>
            <a:endParaRPr lang="ko-KR" altLang="en-US" sz="20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48149"/>
            <a:ext cx="12192000" cy="826206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기능 구현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169982" y="63374"/>
            <a:ext cx="2025443" cy="584775"/>
            <a:chOff x="10169982" y="63374"/>
            <a:chExt cx="2025443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02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9914" y="2557624"/>
            <a:ext cx="3440786" cy="2774688"/>
            <a:chOff x="698202" y="2340483"/>
            <a:chExt cx="3440786" cy="2774688"/>
          </a:xfrm>
        </p:grpSpPr>
        <p:grpSp>
          <p:nvGrpSpPr>
            <p:cNvPr id="17" name="그룹 16"/>
            <p:cNvGrpSpPr/>
            <p:nvPr/>
          </p:nvGrpSpPr>
          <p:grpSpPr>
            <a:xfrm>
              <a:off x="698202" y="2340483"/>
              <a:ext cx="3440786" cy="2774688"/>
              <a:chOff x="1285343" y="1709686"/>
              <a:chExt cx="3440786" cy="277468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372264" y="1709686"/>
                <a:ext cx="1455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smtClean="0">
                    <a:solidFill>
                      <a:srgbClr val="6799FF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① </a:t>
                </a:r>
                <a:r>
                  <a:rPr lang="en-US" altLang="ko-KR" sz="2400" b="1" smtClean="0">
                    <a:solidFill>
                      <a:srgbClr val="6799FF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Spring</a:t>
                </a:r>
                <a:endParaRPr lang="ko-KR" altLang="en-US" sz="2400" b="1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285343" y="3559776"/>
                <a:ext cx="3440785" cy="92459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mtClean="0">
                    <a:solidFill>
                      <a:srgbClr val="ED4F3A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mybatis</a:t>
                </a:r>
                <a:r>
                  <a:rPr lang="ko-KR" altLang="en-US" smtClean="0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를 이용하여 </a:t>
                </a:r>
                <a:endPara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  <a:p>
                <a:r>
                  <a:rPr lang="en-US" altLang="ko-KR" b="1" smtClean="0">
                    <a:solidFill>
                      <a:srgbClr val="00B050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DB</a:t>
                </a:r>
                <a:r>
                  <a:rPr lang="ko-KR" altLang="en-US" smtClean="0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의 정보를 </a:t>
                </a:r>
                <a:r>
                  <a:rPr lang="en-US" altLang="ko-KR" b="1" smtClean="0">
                    <a:solidFill>
                      <a:srgbClr val="ED4F3A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jsp</a:t>
                </a:r>
                <a:r>
                  <a:rPr lang="ko-KR" altLang="en-US" smtClean="0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로 출력 및 가공</a:t>
                </a:r>
                <a:endParaRPr lang="ko-KR" altLang="en-US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285343" y="2384315"/>
                <a:ext cx="3440786" cy="1048811"/>
                <a:chOff x="395945" y="2282122"/>
                <a:chExt cx="3440786" cy="1048811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2345089"/>
                  <a:ext cx="985844" cy="985844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45" y="2282122"/>
                  <a:ext cx="987087" cy="987087"/>
                </a:xfrm>
                <a:prstGeom prst="rect">
                  <a:avLst/>
                </a:prstGeom>
              </p:spPr>
            </p:pic>
            <p:sp>
              <p:nvSpPr>
                <p:cNvPr id="15" name="오른쪽 화살표 14"/>
                <p:cNvSpPr/>
                <p:nvPr/>
              </p:nvSpPr>
              <p:spPr>
                <a:xfrm>
                  <a:off x="1472067" y="2485134"/>
                  <a:ext cx="1289785" cy="705755"/>
                </a:xfrm>
                <a:prstGeom prst="rightArrow">
                  <a:avLst/>
                </a:prstGeom>
                <a:solidFill>
                  <a:srgbClr val="A2C3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smtClean="0">
                      <a:solidFill>
                        <a:schemeClr val="tx1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mybatis</a:t>
                  </a:r>
                  <a:endParaRPr lang="ko-KR" altLang="en-US" b="1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921284" y="2990522"/>
              <a:ext cx="53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DB</a:t>
              </a:r>
              <a:endParaRPr lang="ko-KR" altLang="en-US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46755" y="2557624"/>
            <a:ext cx="3502455" cy="2809803"/>
            <a:chOff x="4955026" y="2307751"/>
            <a:chExt cx="3502455" cy="2619046"/>
          </a:xfrm>
        </p:grpSpPr>
        <p:sp>
          <p:nvSpPr>
            <p:cNvPr id="50" name="TextBox 49"/>
            <p:cNvSpPr txBox="1"/>
            <p:nvPr/>
          </p:nvSpPr>
          <p:spPr>
            <a:xfrm>
              <a:off x="4955026" y="2307751"/>
              <a:ext cx="186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②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z="2400" b="1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&amp;</a:t>
              </a:r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DB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221" y="2938654"/>
              <a:ext cx="894306" cy="894306"/>
            </a:xfrm>
            <a:prstGeom prst="rect">
              <a:avLst/>
            </a:prstGeom>
          </p:spPr>
        </p:pic>
        <p:grpSp>
          <p:nvGrpSpPr>
            <p:cNvPr id="66" name="그룹 65"/>
            <p:cNvGrpSpPr/>
            <p:nvPr/>
          </p:nvGrpSpPr>
          <p:grpSpPr>
            <a:xfrm>
              <a:off x="7470394" y="2879968"/>
              <a:ext cx="987087" cy="1011677"/>
              <a:chOff x="6762224" y="2962989"/>
              <a:chExt cx="987087" cy="1011677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2224" y="2987579"/>
                <a:ext cx="987087" cy="987087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85306" y="2962989"/>
                <a:ext cx="539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smtClean="0"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DB</a:t>
                </a:r>
                <a:endParaRPr lang="ko-KR" altLang="en-US" b="1"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016696" y="4002199"/>
              <a:ext cx="3440785" cy="9245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영화</a:t>
              </a:r>
              <a:r>
                <a:rPr lang="en-US" altLang="ko-KR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및 공연</a:t>
              </a:r>
              <a:r>
                <a: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전시 </a:t>
              </a:r>
              <a:r>
                <a:rPr lang="en-US" altLang="ko-KR" b="1" smtClean="0">
                  <a:solidFill>
                    <a:srgbClr val="ED4F3A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의 정보를 </a:t>
              </a:r>
              <a:endParaRPr lang="en-US" altLang="ko-KR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r>
                <a:rPr lang="en-US" altLang="ko-KR" b="1" smtClean="0">
                  <a:solidFill>
                    <a:srgbClr val="00B05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DB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에 저장하여 원하는 정보 불러옴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6178701" y="3078079"/>
              <a:ext cx="1289785" cy="70575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parsing</a:t>
              </a:r>
              <a:endParaRPr lang="ko-KR" altLang="en-US" b="1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130284" y="1844626"/>
            <a:ext cx="3440785" cy="1472530"/>
            <a:chOff x="8449589" y="2582483"/>
            <a:chExt cx="3440785" cy="1472530"/>
          </a:xfrm>
        </p:grpSpPr>
        <p:sp>
          <p:nvSpPr>
            <p:cNvPr id="73" name="TextBox 72"/>
            <p:cNvSpPr txBox="1"/>
            <p:nvPr/>
          </p:nvSpPr>
          <p:spPr>
            <a:xfrm>
              <a:off x="8449589" y="2582483"/>
              <a:ext cx="265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③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http session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449589" y="3063072"/>
              <a:ext cx="3440785" cy="9919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회원가입과 로그인 시 </a:t>
              </a:r>
              <a:r>
                <a: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Client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가 </a:t>
              </a:r>
              <a:r>
                <a: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session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에 접근하여 정보 저장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130285" y="3566618"/>
            <a:ext cx="3440785" cy="980260"/>
            <a:chOff x="8237289" y="3350524"/>
            <a:chExt cx="3440785" cy="980260"/>
          </a:xfrm>
        </p:grpSpPr>
        <p:sp>
          <p:nvSpPr>
            <p:cNvPr id="77" name="TextBox 76"/>
            <p:cNvSpPr txBox="1"/>
            <p:nvPr/>
          </p:nvSpPr>
          <p:spPr>
            <a:xfrm>
              <a:off x="8237289" y="3350524"/>
              <a:ext cx="265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③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Bootstrap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7289" y="3831114"/>
              <a:ext cx="3440785" cy="4996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기본적인 웹 페이지와 테이블 사용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130285" y="4758968"/>
            <a:ext cx="3440785" cy="1472530"/>
            <a:chOff x="8389689" y="3502924"/>
            <a:chExt cx="3440785" cy="1472530"/>
          </a:xfrm>
        </p:grpSpPr>
        <p:sp>
          <p:nvSpPr>
            <p:cNvPr id="80" name="TextBox 79"/>
            <p:cNvSpPr txBox="1"/>
            <p:nvPr/>
          </p:nvSpPr>
          <p:spPr>
            <a:xfrm>
              <a:off x="8389689" y="3502924"/>
              <a:ext cx="265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④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Ajax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389689" y="3983513"/>
              <a:ext cx="3440785" cy="9919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smtClean="0">
                  <a:solidFill>
                    <a:srgbClr val="ED4F3A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Ajax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를 활용하여 주간 영화 순위를 </a:t>
              </a:r>
              <a:r>
                <a:rPr lang="ko-KR" altLang="en-US" b="1" smtClean="0">
                  <a:solidFill>
                    <a:srgbClr val="00B05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실시간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으로 화면에 출력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4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8">
            <a:extLst>
              <a:ext uri="{FF2B5EF4-FFF2-40B4-BE49-F238E27FC236}">
                <a16:creationId xmlns="" xmlns:a16="http://schemas.microsoft.com/office/drawing/2014/main" id="{04BCE33C-869E-44AE-8F66-4313FB82849D}"/>
              </a:ext>
            </a:extLst>
          </p:cNvPr>
          <p:cNvSpPr/>
          <p:nvPr/>
        </p:nvSpPr>
        <p:spPr>
          <a:xfrm>
            <a:off x="2315462" y="1182188"/>
            <a:ext cx="8537585" cy="5501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2" name="직사각형 8">
            <a:extLst>
              <a:ext uri="{FF2B5EF4-FFF2-40B4-BE49-F238E27FC236}">
                <a16:creationId xmlns="" xmlns:a16="http://schemas.microsoft.com/office/drawing/2014/main" id="{E7F34002-C3D1-47DC-AD4A-1B82A58410D0}"/>
              </a:ext>
            </a:extLst>
          </p:cNvPr>
          <p:cNvSpPr/>
          <p:nvPr/>
        </p:nvSpPr>
        <p:spPr>
          <a:xfrm>
            <a:off x="2323328" y="1150468"/>
            <a:ext cx="8004947" cy="5116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9">
            <a:extLst>
              <a:ext uri="{FF2B5EF4-FFF2-40B4-BE49-F238E27FC236}">
                <a16:creationId xmlns="" xmlns:a16="http://schemas.microsoft.com/office/drawing/2014/main" id="{23F49EEC-A927-440D-BBC4-E44FA057E620}"/>
              </a:ext>
            </a:extLst>
          </p:cNvPr>
          <p:cNvSpPr/>
          <p:nvPr/>
        </p:nvSpPr>
        <p:spPr>
          <a:xfrm>
            <a:off x="2323328" y="1150529"/>
            <a:ext cx="7535359" cy="46157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9">
            <a:extLst>
              <a:ext uri="{FF2B5EF4-FFF2-40B4-BE49-F238E27FC236}">
                <a16:creationId xmlns="" xmlns:a16="http://schemas.microsoft.com/office/drawing/2014/main" id="{ECC87689-BBB2-46CD-AC91-312966522CCF}"/>
              </a:ext>
            </a:extLst>
          </p:cNvPr>
          <p:cNvSpPr/>
          <p:nvPr/>
        </p:nvSpPr>
        <p:spPr>
          <a:xfrm rot="5400000">
            <a:off x="3666854" y="-200806"/>
            <a:ext cx="4153674" cy="68564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37199D-418F-4124-B7A9-76A5553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8439" y="5751135"/>
            <a:ext cx="2360950" cy="206239"/>
          </a:xfrm>
        </p:spPr>
        <p:txBody>
          <a:bodyPr/>
          <a:lstStyle/>
          <a:p>
            <a:fld id="{5BA929C3-522F-48CE-80A1-AD1664B6321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A950E28-2043-4F18-A5A1-AA56AC5D0D03}"/>
              </a:ext>
            </a:extLst>
          </p:cNvPr>
          <p:cNvSpPr txBox="1">
            <a:spLocks/>
          </p:cNvSpPr>
          <p:nvPr/>
        </p:nvSpPr>
        <p:spPr>
          <a:xfrm>
            <a:off x="7728439" y="5751135"/>
            <a:ext cx="2360950" cy="20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1BC977-B85E-438D-A197-526CBC4DD8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976229" y="3892170"/>
            <a:ext cx="1127319" cy="2047883"/>
            <a:chOff x="10976229" y="3892170"/>
            <a:chExt cx="1127319" cy="2047883"/>
          </a:xfrm>
        </p:grpSpPr>
        <p:sp>
          <p:nvSpPr>
            <p:cNvPr id="10" name="모서리가 둥근 직사각형 36">
              <a:extLst>
                <a:ext uri="{FF2B5EF4-FFF2-40B4-BE49-F238E27FC236}">
                  <a16:creationId xmlns="" xmlns:a16="http://schemas.microsoft.com/office/drawing/2014/main" id="{8BF2190D-5B6B-448C-94CB-5F8EA13D6B4D}"/>
                </a:ext>
              </a:extLst>
            </p:cNvPr>
            <p:cNvSpPr/>
            <p:nvPr/>
          </p:nvSpPr>
          <p:spPr>
            <a:xfrm>
              <a:off x="10999268" y="3892170"/>
              <a:ext cx="1081241" cy="1420971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867F7CA-CB6F-46F3-9D8C-C20E785C66EE}"/>
                </a:ext>
              </a:extLst>
            </p:cNvPr>
            <p:cNvSpPr txBox="1"/>
            <p:nvPr/>
          </p:nvSpPr>
          <p:spPr>
            <a:xfrm>
              <a:off x="10976229" y="5313141"/>
              <a:ext cx="1127319" cy="6269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database</a:t>
              </a:r>
              <a:endParaRPr lang="ko-KR" altLang="en-US" sz="2000" b="1" dirty="0">
                <a:solidFill>
                  <a:srgbClr val="00B0F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513" y="4596652"/>
            <a:ext cx="1838277" cy="1585935"/>
            <a:chOff x="25513" y="4596652"/>
            <a:chExt cx="1838277" cy="1585932"/>
          </a:xfrm>
        </p:grpSpPr>
        <p:sp>
          <p:nvSpPr>
            <p:cNvPr id="13" name="모서리가 둥근 직사각형 20">
              <a:extLst>
                <a:ext uri="{FF2B5EF4-FFF2-40B4-BE49-F238E27FC236}">
                  <a16:creationId xmlns="" xmlns:a16="http://schemas.microsoft.com/office/drawing/2014/main" id="{BA968A03-0C8F-4EFB-B24A-5C1EE0C52CFB}"/>
                </a:ext>
              </a:extLst>
            </p:cNvPr>
            <p:cNvSpPr/>
            <p:nvPr/>
          </p:nvSpPr>
          <p:spPr>
            <a:xfrm>
              <a:off x="63082" y="4596652"/>
              <a:ext cx="1763139" cy="1161961"/>
            </a:xfrm>
            <a:prstGeom prst="roundRect">
              <a:avLst/>
            </a:prstGeom>
            <a:noFill/>
            <a:ln w="57150">
              <a:solidFill>
                <a:srgbClr val="2038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0BE1D2A-5E61-451C-B0B5-9F36CA17C092}"/>
                </a:ext>
              </a:extLst>
            </p:cNvPr>
            <p:cNvSpPr txBox="1"/>
            <p:nvPr/>
          </p:nvSpPr>
          <p:spPr>
            <a:xfrm>
              <a:off x="25513" y="5769288"/>
              <a:ext cx="1838277" cy="4132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203864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client</a:t>
              </a:r>
              <a:endParaRPr lang="ko-KR" altLang="en-US" sz="2400" b="1" dirty="0">
                <a:solidFill>
                  <a:srgbClr val="203864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19" name="원통 11">
            <a:extLst>
              <a:ext uri="{FF2B5EF4-FFF2-40B4-BE49-F238E27FC236}">
                <a16:creationId xmlns="" xmlns:a16="http://schemas.microsoft.com/office/drawing/2014/main" id="{EC9F900B-8FA8-41D1-B07C-1A899D916584}"/>
              </a:ext>
            </a:extLst>
          </p:cNvPr>
          <p:cNvSpPr/>
          <p:nvPr/>
        </p:nvSpPr>
        <p:spPr>
          <a:xfrm>
            <a:off x="11180884" y="4086179"/>
            <a:ext cx="638937" cy="83410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DB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(Oracle)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98E7E00-2614-47F9-A1B9-E70A74B1087E}"/>
              </a:ext>
            </a:extLst>
          </p:cNvPr>
          <p:cNvSpPr/>
          <p:nvPr/>
        </p:nvSpPr>
        <p:spPr>
          <a:xfrm>
            <a:off x="4047055" y="2005329"/>
            <a:ext cx="1649915" cy="635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Handler Mapping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0" name="직사각형 30">
            <a:extLst>
              <a:ext uri="{FF2B5EF4-FFF2-40B4-BE49-F238E27FC236}">
                <a16:creationId xmlns="" xmlns:a16="http://schemas.microsoft.com/office/drawing/2014/main" id="{8E4D7683-2726-40E4-9DD0-14F2EBB917E2}"/>
              </a:ext>
            </a:extLst>
          </p:cNvPr>
          <p:cNvSpPr/>
          <p:nvPr/>
        </p:nvSpPr>
        <p:spPr>
          <a:xfrm>
            <a:off x="1392309" y="2140023"/>
            <a:ext cx="1870032" cy="635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ModelAndView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1" name="직사각형 31">
            <a:extLst>
              <a:ext uri="{FF2B5EF4-FFF2-40B4-BE49-F238E27FC236}">
                <a16:creationId xmlns="" xmlns:a16="http://schemas.microsoft.com/office/drawing/2014/main" id="{B99080C3-6FD3-4F75-B74B-8062C285CE9B}"/>
              </a:ext>
            </a:extLst>
          </p:cNvPr>
          <p:cNvSpPr/>
          <p:nvPr/>
        </p:nvSpPr>
        <p:spPr>
          <a:xfrm>
            <a:off x="3949218" y="970555"/>
            <a:ext cx="1649915" cy="6493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Controller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2" name="직사각형 32">
            <a:extLst>
              <a:ext uri="{FF2B5EF4-FFF2-40B4-BE49-F238E27FC236}">
                <a16:creationId xmlns="" xmlns:a16="http://schemas.microsoft.com/office/drawing/2014/main" id="{25B5F86E-7F35-432C-9321-4DD73D16B03F}"/>
              </a:ext>
            </a:extLst>
          </p:cNvPr>
          <p:cNvSpPr/>
          <p:nvPr/>
        </p:nvSpPr>
        <p:spPr>
          <a:xfrm>
            <a:off x="7436026" y="3244050"/>
            <a:ext cx="1466235" cy="4133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Mapper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3" name="직사각형 34">
            <a:extLst>
              <a:ext uri="{FF2B5EF4-FFF2-40B4-BE49-F238E27FC236}">
                <a16:creationId xmlns="" xmlns:a16="http://schemas.microsoft.com/office/drawing/2014/main" id="{CE0E73FB-2E63-45C2-B035-AA3F895FA563}"/>
              </a:ext>
            </a:extLst>
          </p:cNvPr>
          <p:cNvSpPr/>
          <p:nvPr/>
        </p:nvSpPr>
        <p:spPr>
          <a:xfrm>
            <a:off x="7422693" y="1041978"/>
            <a:ext cx="1456289" cy="54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@Repository</a:t>
            </a:r>
            <a:b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(Data Access)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4" name="직사각형 35">
            <a:extLst>
              <a:ext uri="{FF2B5EF4-FFF2-40B4-BE49-F238E27FC236}">
                <a16:creationId xmlns="" xmlns:a16="http://schemas.microsoft.com/office/drawing/2014/main" id="{AE3C6427-B853-4243-BC27-50858B82F45A}"/>
              </a:ext>
            </a:extLst>
          </p:cNvPr>
          <p:cNvSpPr/>
          <p:nvPr/>
        </p:nvSpPr>
        <p:spPr>
          <a:xfrm>
            <a:off x="7443060" y="2246322"/>
            <a:ext cx="1461448" cy="635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@Service</a:t>
            </a:r>
            <a:b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(Business Logic)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E1F9FBC-0BD6-4233-855C-23796F003729}"/>
              </a:ext>
            </a:extLst>
          </p:cNvPr>
          <p:cNvSpPr txBox="1"/>
          <p:nvPr/>
        </p:nvSpPr>
        <p:spPr>
          <a:xfrm>
            <a:off x="6950347" y="6025091"/>
            <a:ext cx="94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OS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C3A08AB-B8C4-42BE-B1A7-6E6313D9AF50}"/>
              </a:ext>
            </a:extLst>
          </p:cNvPr>
          <p:cNvSpPr txBox="1"/>
          <p:nvPr/>
        </p:nvSpPr>
        <p:spPr>
          <a:xfrm>
            <a:off x="6313564" y="5695764"/>
            <a:ext cx="94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JVM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3" name="직사각형 9">
            <a:extLst>
              <a:ext uri="{FF2B5EF4-FFF2-40B4-BE49-F238E27FC236}">
                <a16:creationId xmlns="" xmlns:a16="http://schemas.microsoft.com/office/drawing/2014/main" id="{71B97F0A-1495-41EF-89C6-437783F35DDA}"/>
              </a:ext>
            </a:extLst>
          </p:cNvPr>
          <p:cNvSpPr/>
          <p:nvPr/>
        </p:nvSpPr>
        <p:spPr>
          <a:xfrm>
            <a:off x="3843299" y="3932244"/>
            <a:ext cx="5054861" cy="10012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9">
            <a:extLst>
              <a:ext uri="{FF2B5EF4-FFF2-40B4-BE49-F238E27FC236}">
                <a16:creationId xmlns="" xmlns:a16="http://schemas.microsoft.com/office/drawing/2014/main" id="{810C0BC8-BC8B-4E6C-8255-F5914D89794F}"/>
              </a:ext>
            </a:extLst>
          </p:cNvPr>
          <p:cNvSpPr/>
          <p:nvPr/>
        </p:nvSpPr>
        <p:spPr>
          <a:xfrm>
            <a:off x="3832018" y="4131276"/>
            <a:ext cx="2949728" cy="7001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9">
            <a:extLst>
              <a:ext uri="{FF2B5EF4-FFF2-40B4-BE49-F238E27FC236}">
                <a16:creationId xmlns="" xmlns:a16="http://schemas.microsoft.com/office/drawing/2014/main" id="{F0127964-9548-429F-8F78-0960B45E6809}"/>
              </a:ext>
            </a:extLst>
          </p:cNvPr>
          <p:cNvSpPr/>
          <p:nvPr/>
        </p:nvSpPr>
        <p:spPr>
          <a:xfrm>
            <a:off x="7409758" y="4136222"/>
            <a:ext cx="1438082" cy="7001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41B8766-535A-438E-991D-21D590B18FC0}"/>
              </a:ext>
            </a:extLst>
          </p:cNvPr>
          <p:cNvSpPr txBox="1"/>
          <p:nvPr/>
        </p:nvSpPr>
        <p:spPr>
          <a:xfrm>
            <a:off x="5318244" y="5276485"/>
            <a:ext cx="236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Tomcat Server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ABB4165-156B-49F4-9B63-109FBC7C1C42}"/>
              </a:ext>
            </a:extLst>
          </p:cNvPr>
          <p:cNvSpPr txBox="1"/>
          <p:nvPr/>
        </p:nvSpPr>
        <p:spPr>
          <a:xfrm>
            <a:off x="4622053" y="4904150"/>
            <a:ext cx="340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Spring Container (</a:t>
            </a:r>
            <a:r>
              <a:rPr lang="en-US" altLang="ko-KR" sz="2000" b="1" dirty="0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XML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D74D8AC-9FA8-4197-B199-DEB9771108AC}"/>
              </a:ext>
            </a:extLst>
          </p:cNvPr>
          <p:cNvSpPr txBox="1"/>
          <p:nvPr/>
        </p:nvSpPr>
        <p:spPr>
          <a:xfrm>
            <a:off x="4087531" y="4476044"/>
            <a:ext cx="22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Spring MVC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40AAE5F-74B4-4D58-BB27-F6CFC4EF7847}"/>
              </a:ext>
            </a:extLst>
          </p:cNvPr>
          <p:cNvSpPr txBox="1"/>
          <p:nvPr/>
        </p:nvSpPr>
        <p:spPr>
          <a:xfrm>
            <a:off x="7112213" y="4301412"/>
            <a:ext cx="22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MyBatis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en-US" altLang="ko-KR" b="1" dirty="0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XML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9" name="위쪽/아래쪽 화살표 44">
            <a:extLst>
              <a:ext uri="{FF2B5EF4-FFF2-40B4-BE49-F238E27FC236}">
                <a16:creationId xmlns="" xmlns:a16="http://schemas.microsoft.com/office/drawing/2014/main" id="{FDED0833-5E43-464C-A3B5-671A4CB185BC}"/>
              </a:ext>
            </a:extLst>
          </p:cNvPr>
          <p:cNvSpPr/>
          <p:nvPr/>
        </p:nvSpPr>
        <p:spPr>
          <a:xfrm rot="16200000">
            <a:off x="9820469" y="3514705"/>
            <a:ext cx="237553" cy="2073968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위쪽/아래쪽 화살표 12">
            <a:extLst>
              <a:ext uri="{FF2B5EF4-FFF2-40B4-BE49-F238E27FC236}">
                <a16:creationId xmlns="" xmlns:a16="http://schemas.microsoft.com/office/drawing/2014/main" id="{6D38E7EE-B4B3-4B5A-B0E9-6EAC5B1C4ABD}"/>
              </a:ext>
            </a:extLst>
          </p:cNvPr>
          <p:cNvSpPr/>
          <p:nvPr/>
        </p:nvSpPr>
        <p:spPr>
          <a:xfrm>
            <a:off x="7927041" y="3632737"/>
            <a:ext cx="291376" cy="590812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44">
            <a:extLst>
              <a:ext uri="{FF2B5EF4-FFF2-40B4-BE49-F238E27FC236}">
                <a16:creationId xmlns="" xmlns:a16="http://schemas.microsoft.com/office/drawing/2014/main" id="{A755229C-F357-46B5-8DC5-B502E1D18859}"/>
              </a:ext>
            </a:extLst>
          </p:cNvPr>
          <p:cNvSpPr/>
          <p:nvPr/>
        </p:nvSpPr>
        <p:spPr>
          <a:xfrm rot="16200000">
            <a:off x="6401274" y="540688"/>
            <a:ext cx="236882" cy="1456289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위쪽/아래쪽 화살표 12">
            <a:extLst>
              <a:ext uri="{FF2B5EF4-FFF2-40B4-BE49-F238E27FC236}">
                <a16:creationId xmlns="" xmlns:a16="http://schemas.microsoft.com/office/drawing/2014/main" id="{A98E360C-125C-4AF2-A1F6-21CA0BCA73D0}"/>
              </a:ext>
            </a:extLst>
          </p:cNvPr>
          <p:cNvSpPr/>
          <p:nvPr/>
        </p:nvSpPr>
        <p:spPr>
          <a:xfrm>
            <a:off x="7942095" y="1517431"/>
            <a:ext cx="291376" cy="700144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0">
            <a:extLst>
              <a:ext uri="{FF2B5EF4-FFF2-40B4-BE49-F238E27FC236}">
                <a16:creationId xmlns="" xmlns:a16="http://schemas.microsoft.com/office/drawing/2014/main" id="{6DE2EE93-B44A-43C7-B62D-F3A294D7DA63}"/>
              </a:ext>
            </a:extLst>
          </p:cNvPr>
          <p:cNvSpPr/>
          <p:nvPr/>
        </p:nvSpPr>
        <p:spPr>
          <a:xfrm>
            <a:off x="4047055" y="3093656"/>
            <a:ext cx="1649915" cy="649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Dispatcher Servlet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67" name="Graphic 66" descr="Internet">
            <a:extLst>
              <a:ext uri="{FF2B5EF4-FFF2-40B4-BE49-F238E27FC236}">
                <a16:creationId xmlns="" xmlns:a16="http://schemas.microsoft.com/office/drawing/2014/main" id="{FEBCE0DD-9A27-4AD6-A1AB-5E9852891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46" y="4501448"/>
            <a:ext cx="1052026" cy="105202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2D881AF-8186-4437-BF6E-2C12AE4A2D26}"/>
              </a:ext>
            </a:extLst>
          </p:cNvPr>
          <p:cNvSpPr txBox="1"/>
          <p:nvPr/>
        </p:nvSpPr>
        <p:spPr>
          <a:xfrm>
            <a:off x="496082" y="5297036"/>
            <a:ext cx="10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69" name="위쪽/아래쪽 화살표 44">
            <a:extLst>
              <a:ext uri="{FF2B5EF4-FFF2-40B4-BE49-F238E27FC236}">
                <a16:creationId xmlns="" xmlns:a16="http://schemas.microsoft.com/office/drawing/2014/main" id="{5427BD22-860A-40EB-A516-ECDA289D5CF8}"/>
              </a:ext>
            </a:extLst>
          </p:cNvPr>
          <p:cNvSpPr/>
          <p:nvPr/>
        </p:nvSpPr>
        <p:spPr>
          <a:xfrm rot="16200000">
            <a:off x="2520446" y="4642875"/>
            <a:ext cx="253943" cy="1567256"/>
          </a:xfrm>
          <a:prstGeom prst="upDownArrow">
            <a:avLst>
              <a:gd name="adj1" fmla="val 16463"/>
              <a:gd name="adj2" fmla="val 47604"/>
            </a:avLst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Arrow: Down 69">
            <a:extLst>
              <a:ext uri="{FF2B5EF4-FFF2-40B4-BE49-F238E27FC236}">
                <a16:creationId xmlns="" xmlns:a16="http://schemas.microsoft.com/office/drawing/2014/main" id="{D86C5608-DAE7-400D-9A69-ADD39F07AE37}"/>
              </a:ext>
            </a:extLst>
          </p:cNvPr>
          <p:cNvSpPr/>
          <p:nvPr/>
        </p:nvSpPr>
        <p:spPr>
          <a:xfrm rot="10800000">
            <a:off x="4580993" y="3691196"/>
            <a:ext cx="375748" cy="57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="" xmlns:a16="http://schemas.microsoft.com/office/drawing/2014/main" id="{FC3529B6-DB94-49CA-B205-FEFB0473D7D1}"/>
              </a:ext>
            </a:extLst>
          </p:cNvPr>
          <p:cNvSpPr/>
          <p:nvPr/>
        </p:nvSpPr>
        <p:spPr>
          <a:xfrm rot="10800000">
            <a:off x="4580992" y="2579629"/>
            <a:ext cx="375748" cy="57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="" xmlns:a16="http://schemas.microsoft.com/office/drawing/2014/main" id="{17AC16C3-77E1-4B30-A092-2FCAB0F7A924}"/>
              </a:ext>
            </a:extLst>
          </p:cNvPr>
          <p:cNvSpPr/>
          <p:nvPr/>
        </p:nvSpPr>
        <p:spPr>
          <a:xfrm rot="10800000">
            <a:off x="4580992" y="1432685"/>
            <a:ext cx="375748" cy="57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Bent-Up 75">
            <a:extLst>
              <a:ext uri="{FF2B5EF4-FFF2-40B4-BE49-F238E27FC236}">
                <a16:creationId xmlns="" xmlns:a16="http://schemas.microsoft.com/office/drawing/2014/main" id="{02DCCF2E-BD05-49D8-AACB-01A570114DE2}"/>
              </a:ext>
            </a:extLst>
          </p:cNvPr>
          <p:cNvSpPr/>
          <p:nvPr/>
        </p:nvSpPr>
        <p:spPr>
          <a:xfrm rot="10800000">
            <a:off x="2205349" y="1186388"/>
            <a:ext cx="1691749" cy="1022066"/>
          </a:xfrm>
          <a:prstGeom prst="bentUpArrow">
            <a:avLst>
              <a:gd name="adj1" fmla="val 12291"/>
              <a:gd name="adj2" fmla="val 15249"/>
              <a:gd name="adj3" fmla="val 2405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="" xmlns:a16="http://schemas.microsoft.com/office/drawing/2014/main" id="{3C34F550-1D0D-4ABC-8960-160C315EC1BA}"/>
              </a:ext>
            </a:extLst>
          </p:cNvPr>
          <p:cNvSpPr/>
          <p:nvPr/>
        </p:nvSpPr>
        <p:spPr>
          <a:xfrm rot="19614067">
            <a:off x="2989806" y="2652377"/>
            <a:ext cx="249391" cy="1986720"/>
          </a:xfrm>
          <a:prstGeom prst="downArrow">
            <a:avLst>
              <a:gd name="adj1" fmla="val 23385"/>
              <a:gd name="adj2" fmla="val 98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C66BDABC-0AE0-4868-BC86-A0F0274F6A5E}"/>
              </a:ext>
            </a:extLst>
          </p:cNvPr>
          <p:cNvSpPr/>
          <p:nvPr/>
        </p:nvSpPr>
        <p:spPr>
          <a:xfrm>
            <a:off x="5146842" y="4130266"/>
            <a:ext cx="1566296" cy="34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</a:t>
            </a:r>
            <a:r>
              <a:rPr lang="en-US" sz="1600" dirty="0" smtClean="0"/>
              <a:t>Resolver</a:t>
            </a:r>
            <a:endParaRPr lang="en-US" sz="1600" dirty="0"/>
          </a:p>
        </p:txBody>
      </p:sp>
      <p:sp>
        <p:nvSpPr>
          <p:cNvPr id="46" name="위쪽/아래쪽 화살표 12">
            <a:extLst>
              <a:ext uri="{FF2B5EF4-FFF2-40B4-BE49-F238E27FC236}">
                <a16:creationId xmlns="" xmlns:a16="http://schemas.microsoft.com/office/drawing/2014/main" id="{C1C64146-709E-4229-8133-F6F89B54E2B8}"/>
              </a:ext>
            </a:extLst>
          </p:cNvPr>
          <p:cNvSpPr/>
          <p:nvPr/>
        </p:nvSpPr>
        <p:spPr>
          <a:xfrm>
            <a:off x="7942095" y="2842025"/>
            <a:ext cx="291376" cy="502264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581587" y="-77549"/>
            <a:ext cx="9364430" cy="6091158"/>
            <a:chOff x="1307940" y="399659"/>
            <a:chExt cx="10256610" cy="6237491"/>
          </a:xfrm>
        </p:grpSpPr>
        <p:sp>
          <p:nvSpPr>
            <p:cNvPr id="7" name="직사각형 8">
              <a:extLst>
                <a:ext uri="{FF2B5EF4-FFF2-40B4-BE49-F238E27FC236}">
                  <a16:creationId xmlns="" xmlns:a16="http://schemas.microsoft.com/office/drawing/2014/main" id="{04BCE33C-869E-44AE-8F66-4313FB82849D}"/>
                </a:ext>
              </a:extLst>
            </p:cNvPr>
            <p:cNvSpPr/>
            <p:nvPr/>
          </p:nvSpPr>
          <p:spPr>
            <a:xfrm>
              <a:off x="2205809" y="432526"/>
              <a:ext cx="9168311" cy="620462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8">
              <a:extLst>
                <a:ext uri="{FF2B5EF4-FFF2-40B4-BE49-F238E27FC236}">
                  <a16:creationId xmlns="" xmlns:a16="http://schemas.microsoft.com/office/drawing/2014/main" id="{E7F34002-C3D1-47DC-AD4A-1B82A58410D0}"/>
                </a:ext>
              </a:extLst>
            </p:cNvPr>
            <p:cNvSpPr/>
            <p:nvPr/>
          </p:nvSpPr>
          <p:spPr>
            <a:xfrm>
              <a:off x="2199764" y="416924"/>
              <a:ext cx="8556964" cy="5558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직사각형 9">
              <a:extLst>
                <a:ext uri="{FF2B5EF4-FFF2-40B4-BE49-F238E27FC236}">
                  <a16:creationId xmlns="" xmlns:a16="http://schemas.microsoft.com/office/drawing/2014/main" id="{23F49EEC-A927-440D-BBC4-E44FA057E620}"/>
                </a:ext>
              </a:extLst>
            </p:cNvPr>
            <p:cNvSpPr/>
            <p:nvPr/>
          </p:nvSpPr>
          <p:spPr>
            <a:xfrm>
              <a:off x="2191899" y="416924"/>
              <a:ext cx="8069770" cy="4941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CC87689-BBB2-46CD-AC91-312966522CCF}"/>
                </a:ext>
              </a:extLst>
            </p:cNvPr>
            <p:cNvSpPr/>
            <p:nvPr/>
          </p:nvSpPr>
          <p:spPr>
            <a:xfrm rot="5400000">
              <a:off x="3703958" y="-1096049"/>
              <a:ext cx="4469646" cy="7493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직사각형 30">
              <a:extLst>
                <a:ext uri="{FF2B5EF4-FFF2-40B4-BE49-F238E27FC236}">
                  <a16:creationId xmlns="" xmlns:a16="http://schemas.microsoft.com/office/drawing/2014/main" id="{8E4D7683-2726-40E4-9DD0-14F2EBB917E2}"/>
                </a:ext>
              </a:extLst>
            </p:cNvPr>
            <p:cNvSpPr/>
            <p:nvPr/>
          </p:nvSpPr>
          <p:spPr>
            <a:xfrm>
              <a:off x="1307940" y="1357202"/>
              <a:ext cx="1870032" cy="6351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Model</a:t>
              </a:r>
            </a:p>
            <a:p>
              <a:pPr algn="ctr"/>
              <a:r>
                <a:rPr lang="en-US" altLang="ko-KR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AndView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2" name="직사각형 31">
              <a:extLst>
                <a:ext uri="{FF2B5EF4-FFF2-40B4-BE49-F238E27FC236}">
                  <a16:creationId xmlns="" xmlns:a16="http://schemas.microsoft.com/office/drawing/2014/main" id="{B99080C3-6FD3-4F75-B74B-8062C285CE9B}"/>
                </a:ext>
              </a:extLst>
            </p:cNvPr>
            <p:cNvSpPr/>
            <p:nvPr/>
          </p:nvSpPr>
          <p:spPr>
            <a:xfrm>
              <a:off x="3719736" y="399659"/>
              <a:ext cx="1649915" cy="649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Controller</a:t>
              </a:r>
              <a:endPara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="" xmlns:a16="http://schemas.microsoft.com/office/drawing/2014/main" id="{25B5F86E-7F35-432C-9321-4DD73D16B03F}"/>
                </a:ext>
              </a:extLst>
            </p:cNvPr>
            <p:cNvSpPr/>
            <p:nvPr/>
          </p:nvSpPr>
          <p:spPr>
            <a:xfrm>
              <a:off x="7289184" y="2616932"/>
              <a:ext cx="1466235" cy="4132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Mapper</a:t>
              </a:r>
              <a:endPara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34">
              <a:extLst>
                <a:ext uri="{FF2B5EF4-FFF2-40B4-BE49-F238E27FC236}">
                  <a16:creationId xmlns="" xmlns:a16="http://schemas.microsoft.com/office/drawing/2014/main" id="{CE0E73FB-2E63-45C2-B035-AA3F895FA563}"/>
                </a:ext>
              </a:extLst>
            </p:cNvPr>
            <p:cNvSpPr/>
            <p:nvPr/>
          </p:nvSpPr>
          <p:spPr>
            <a:xfrm>
              <a:off x="7299129" y="413565"/>
              <a:ext cx="1574728" cy="54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@Repository</a:t>
              </a:r>
              <a:b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(Data Access)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5" name="직사각형 35">
              <a:extLst>
                <a:ext uri="{FF2B5EF4-FFF2-40B4-BE49-F238E27FC236}">
                  <a16:creationId xmlns="" xmlns:a16="http://schemas.microsoft.com/office/drawing/2014/main" id="{AE3C6427-B853-4243-BC27-50858B82F45A}"/>
                </a:ext>
              </a:extLst>
            </p:cNvPr>
            <p:cNvSpPr/>
            <p:nvPr/>
          </p:nvSpPr>
          <p:spPr>
            <a:xfrm>
              <a:off x="7299130" y="1490218"/>
              <a:ext cx="1461448" cy="6351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@Service</a:t>
              </a:r>
              <a:b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Business Logic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E1F9FBC-0BD6-4233-855C-23796F003729}"/>
                </a:ext>
              </a:extLst>
            </p:cNvPr>
            <p:cNvSpPr txBox="1"/>
            <p:nvPr/>
          </p:nvSpPr>
          <p:spPr>
            <a:xfrm>
              <a:off x="9233212" y="5955387"/>
              <a:ext cx="2331338" cy="6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+mn-ea"/>
                </a:rPr>
                <a:t>Linux</a:t>
              </a:r>
              <a:endParaRPr lang="ko-KR" altLang="en-US" sz="3600" b="1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C3A08AB-B8C4-42BE-B1A7-6E6313D9AF50}"/>
                </a:ext>
              </a:extLst>
            </p:cNvPr>
            <p:cNvSpPr txBox="1"/>
            <p:nvPr/>
          </p:nvSpPr>
          <p:spPr>
            <a:xfrm>
              <a:off x="8949506" y="5358411"/>
              <a:ext cx="1807222" cy="60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JVM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9">
              <a:extLst>
                <a:ext uri="{FF2B5EF4-FFF2-40B4-BE49-F238E27FC236}">
                  <a16:creationId xmlns="" xmlns:a16="http://schemas.microsoft.com/office/drawing/2014/main" id="{F0127964-9548-429F-8F78-0960B45E6809}"/>
                </a:ext>
              </a:extLst>
            </p:cNvPr>
            <p:cNvSpPr/>
            <p:nvPr/>
          </p:nvSpPr>
          <p:spPr>
            <a:xfrm>
              <a:off x="7324893" y="3497391"/>
              <a:ext cx="1438082" cy="7000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MyBatis</a:t>
              </a:r>
              <a:endPara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</a:t>
              </a:r>
              <a:r>
                <a:rPr lang="en-US" altLang="ko-KR" sz="1200" b="1" dirty="0">
                  <a:solidFill>
                    <a:srgbClr val="ED4F3A"/>
                  </a:solidFill>
                  <a:latin typeface="+mn-ea"/>
                </a:rPr>
                <a:t>XML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41B8766-535A-438E-991D-21D590B18FC0}"/>
                </a:ext>
              </a:extLst>
            </p:cNvPr>
            <p:cNvSpPr txBox="1"/>
            <p:nvPr/>
          </p:nvSpPr>
          <p:spPr>
            <a:xfrm>
              <a:off x="7496099" y="4885656"/>
              <a:ext cx="2691442" cy="47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Tomcat Server</a:t>
              </a:r>
              <a:endPara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ABB4165-156B-49F4-9B63-109FBC7C1C42}"/>
                </a:ext>
              </a:extLst>
            </p:cNvPr>
            <p:cNvSpPr txBox="1"/>
            <p:nvPr/>
          </p:nvSpPr>
          <p:spPr>
            <a:xfrm>
              <a:off x="6160983" y="4451952"/>
              <a:ext cx="3524680" cy="409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Spring Container (</a:t>
              </a:r>
              <a:r>
                <a:rPr lang="en-US" altLang="ko-KR" sz="2000" b="1" dirty="0">
                  <a:solidFill>
                    <a:srgbClr val="FF0000"/>
                  </a:solidFill>
                  <a:latin typeface="+mn-ea"/>
                </a:rPr>
                <a:t>XML</a:t>
              </a: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  <a:endPara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3" name="위쪽/아래쪽 화살표 44">
              <a:extLst>
                <a:ext uri="{FF2B5EF4-FFF2-40B4-BE49-F238E27FC236}">
                  <a16:creationId xmlns="" xmlns:a16="http://schemas.microsoft.com/office/drawing/2014/main" id="{A755229C-F357-46B5-8DC5-B502E1D18859}"/>
                </a:ext>
              </a:extLst>
            </p:cNvPr>
            <p:cNvSpPr/>
            <p:nvPr/>
          </p:nvSpPr>
          <p:spPr>
            <a:xfrm rot="16200000">
              <a:off x="6241939" y="-231558"/>
              <a:ext cx="167093" cy="1911668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위쪽/아래쪽 화살표 12">
              <a:extLst>
                <a:ext uri="{FF2B5EF4-FFF2-40B4-BE49-F238E27FC236}">
                  <a16:creationId xmlns="" xmlns:a16="http://schemas.microsoft.com/office/drawing/2014/main" id="{A98E360C-125C-4AF2-A1F6-21CA0BCA73D0}"/>
                </a:ext>
              </a:extLst>
            </p:cNvPr>
            <p:cNvSpPr/>
            <p:nvPr/>
          </p:nvSpPr>
          <p:spPr>
            <a:xfrm>
              <a:off x="7891693" y="951737"/>
              <a:ext cx="272094" cy="531349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직사각형 10">
              <a:extLst>
                <a:ext uri="{FF2B5EF4-FFF2-40B4-BE49-F238E27FC236}">
                  <a16:creationId xmlns="" xmlns:a16="http://schemas.microsoft.com/office/drawing/2014/main" id="{6DE2EE93-B44A-43C7-B62D-F3A294D7DA63}"/>
                </a:ext>
              </a:extLst>
            </p:cNvPr>
            <p:cNvSpPr/>
            <p:nvPr/>
          </p:nvSpPr>
          <p:spPr>
            <a:xfrm>
              <a:off x="3719736" y="2242316"/>
              <a:ext cx="1649915" cy="6492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Dispatcher Servlet</a:t>
              </a:r>
              <a:endPara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8" name="Arrow: Down 71">
              <a:extLst>
                <a:ext uri="{FF2B5EF4-FFF2-40B4-BE49-F238E27FC236}">
                  <a16:creationId xmlns="" xmlns:a16="http://schemas.microsoft.com/office/drawing/2014/main" id="{17AC16C3-77E1-4B30-A092-2FCAB0F7A924}"/>
                </a:ext>
              </a:extLst>
            </p:cNvPr>
            <p:cNvSpPr/>
            <p:nvPr/>
          </p:nvSpPr>
          <p:spPr>
            <a:xfrm rot="10800000">
              <a:off x="4429058" y="1013421"/>
              <a:ext cx="231269" cy="30932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9" name="Arrow: Bent-Up 75">
              <a:extLst>
                <a:ext uri="{FF2B5EF4-FFF2-40B4-BE49-F238E27FC236}">
                  <a16:creationId xmlns="" xmlns:a16="http://schemas.microsoft.com/office/drawing/2014/main" id="{02DCCF2E-BD05-49D8-AACB-01A570114DE2}"/>
                </a:ext>
              </a:extLst>
            </p:cNvPr>
            <p:cNvSpPr/>
            <p:nvPr/>
          </p:nvSpPr>
          <p:spPr>
            <a:xfrm rot="10800000">
              <a:off x="2076578" y="689399"/>
              <a:ext cx="1643155" cy="666491"/>
            </a:xfrm>
            <a:prstGeom prst="bentUpArrow">
              <a:avLst>
                <a:gd name="adj1" fmla="val 12291"/>
                <a:gd name="adj2" fmla="val 15249"/>
                <a:gd name="adj3" fmla="val 2405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0" name="Arrow: Down 76">
              <a:extLst>
                <a:ext uri="{FF2B5EF4-FFF2-40B4-BE49-F238E27FC236}">
                  <a16:creationId xmlns="" xmlns:a16="http://schemas.microsoft.com/office/drawing/2014/main" id="{3C34F550-1D0D-4ABC-8960-160C315EC1BA}"/>
                </a:ext>
              </a:extLst>
            </p:cNvPr>
            <p:cNvSpPr/>
            <p:nvPr/>
          </p:nvSpPr>
          <p:spPr>
            <a:xfrm rot="19614067">
              <a:off x="2866309" y="1908025"/>
              <a:ext cx="249391" cy="1986479"/>
            </a:xfrm>
            <a:prstGeom prst="downArrow">
              <a:avLst>
                <a:gd name="adj1" fmla="val 23385"/>
                <a:gd name="adj2" fmla="val 9852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720121" y="3502737"/>
              <a:ext cx="2949728" cy="700059"/>
              <a:chOff x="3774268" y="3919605"/>
              <a:chExt cx="2949728" cy="700059"/>
            </a:xfrm>
          </p:grpSpPr>
          <p:sp>
            <p:nvSpPr>
              <p:cNvPr id="41" name="직사각형 9">
                <a:extLst>
                  <a:ext uri="{FF2B5EF4-FFF2-40B4-BE49-F238E27FC236}">
                    <a16:creationId xmlns="" xmlns:a16="http://schemas.microsoft.com/office/drawing/2014/main" id="{810C0BC8-BC8B-4E6C-8255-F5914D89794F}"/>
                  </a:ext>
                </a:extLst>
              </p:cNvPr>
              <p:cNvSpPr/>
              <p:nvPr/>
            </p:nvSpPr>
            <p:spPr>
              <a:xfrm>
                <a:off x="3774268" y="3919605"/>
                <a:ext cx="2949728" cy="7000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3" name="Rectangle 78">
                <a:extLst>
                  <a:ext uri="{FF2B5EF4-FFF2-40B4-BE49-F238E27FC236}">
                    <a16:creationId xmlns="" xmlns:a16="http://schemas.microsoft.com/office/drawing/2014/main" id="{C66BDABC-0AE0-4868-BC86-A0F0274F6A5E}"/>
                  </a:ext>
                </a:extLst>
              </p:cNvPr>
              <p:cNvSpPr/>
              <p:nvPr/>
            </p:nvSpPr>
            <p:spPr>
              <a:xfrm>
                <a:off x="5156289" y="3931564"/>
                <a:ext cx="1566296" cy="34220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+mn-ea"/>
                  </a:rPr>
                  <a:t>View </a:t>
                </a:r>
                <a:r>
                  <a:rPr lang="en-US" sz="1200" b="1" dirty="0" smtClean="0">
                    <a:latin typeface="+mn-ea"/>
                  </a:rPr>
                  <a:t>Resolver</a:t>
                </a:r>
                <a:endParaRPr lang="en-US" sz="1200" b="1" dirty="0">
                  <a:latin typeface="+mn-ea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7D74D8AC-9FA8-4197-B199-DEB9771108AC}"/>
                  </a:ext>
                </a:extLst>
              </p:cNvPr>
              <p:cNvSpPr txBox="1"/>
              <p:nvPr/>
            </p:nvSpPr>
            <p:spPr>
              <a:xfrm>
                <a:off x="4142928" y="4179275"/>
                <a:ext cx="2212406" cy="4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Spring MVC</a:t>
                </a:r>
                <a:endPara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D98E7E00-2614-47F9-A1B9-E70A74B1087E}"/>
                </a:ext>
              </a:extLst>
            </p:cNvPr>
            <p:cNvSpPr/>
            <p:nvPr/>
          </p:nvSpPr>
          <p:spPr>
            <a:xfrm>
              <a:off x="3719736" y="1329876"/>
              <a:ext cx="1649915" cy="6351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Handler Mapping</a:t>
              </a:r>
              <a:endPara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5" name="Arrow: Down 71">
              <a:extLst>
                <a:ext uri="{FF2B5EF4-FFF2-40B4-BE49-F238E27FC236}">
                  <a16:creationId xmlns="" xmlns:a16="http://schemas.microsoft.com/office/drawing/2014/main" id="{17AC16C3-77E1-4B30-A092-2FCAB0F7A924}"/>
                </a:ext>
              </a:extLst>
            </p:cNvPr>
            <p:cNvSpPr/>
            <p:nvPr/>
          </p:nvSpPr>
          <p:spPr>
            <a:xfrm rot="10800000">
              <a:off x="4429058" y="1942850"/>
              <a:ext cx="231269" cy="30932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6" name="Arrow: Down 71">
              <a:extLst>
                <a:ext uri="{FF2B5EF4-FFF2-40B4-BE49-F238E27FC236}">
                  <a16:creationId xmlns="" xmlns:a16="http://schemas.microsoft.com/office/drawing/2014/main" id="{17AC16C3-77E1-4B30-A092-2FCAB0F7A924}"/>
                </a:ext>
              </a:extLst>
            </p:cNvPr>
            <p:cNvSpPr/>
            <p:nvPr/>
          </p:nvSpPr>
          <p:spPr>
            <a:xfrm rot="10800000">
              <a:off x="4429057" y="2894454"/>
              <a:ext cx="231269" cy="60697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7" name="위쪽/아래쪽 화살표 12">
              <a:extLst>
                <a:ext uri="{FF2B5EF4-FFF2-40B4-BE49-F238E27FC236}">
                  <a16:creationId xmlns="" xmlns:a16="http://schemas.microsoft.com/office/drawing/2014/main" id="{A98E360C-125C-4AF2-A1F6-21CA0BCA73D0}"/>
                </a:ext>
              </a:extLst>
            </p:cNvPr>
            <p:cNvSpPr/>
            <p:nvPr/>
          </p:nvSpPr>
          <p:spPr>
            <a:xfrm>
              <a:off x="7893807" y="2115967"/>
              <a:ext cx="269980" cy="495761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8" name="위쪽/아래쪽 화살표 12">
              <a:extLst>
                <a:ext uri="{FF2B5EF4-FFF2-40B4-BE49-F238E27FC236}">
                  <a16:creationId xmlns="" xmlns:a16="http://schemas.microsoft.com/office/drawing/2014/main" id="{A98E360C-125C-4AF2-A1F6-21CA0BCA73D0}"/>
                </a:ext>
              </a:extLst>
            </p:cNvPr>
            <p:cNvSpPr/>
            <p:nvPr/>
          </p:nvSpPr>
          <p:spPr>
            <a:xfrm>
              <a:off x="7892750" y="2996042"/>
              <a:ext cx="271037" cy="494218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0043652" y="139412"/>
            <a:ext cx="2064059" cy="2201403"/>
            <a:chOff x="10043653" y="139411"/>
            <a:chExt cx="2471611" cy="3007841"/>
          </a:xfrm>
          <a:blipFill>
            <a:blip r:embed="rId2"/>
            <a:tile tx="0" ty="0" sx="100000" sy="100000" flip="none" algn="tl"/>
          </a:blipFill>
        </p:grpSpPr>
        <p:sp>
          <p:nvSpPr>
            <p:cNvPr id="52" name="직사각형 8">
              <a:extLst>
                <a:ext uri="{FF2B5EF4-FFF2-40B4-BE49-F238E27FC236}">
                  <a16:creationId xmlns="" xmlns:a16="http://schemas.microsoft.com/office/drawing/2014/main" id="{04BCE33C-869E-44AE-8F66-4313FB82849D}"/>
                </a:ext>
              </a:extLst>
            </p:cNvPr>
            <p:cNvSpPr/>
            <p:nvPr/>
          </p:nvSpPr>
          <p:spPr>
            <a:xfrm>
              <a:off x="10043653" y="139411"/>
              <a:ext cx="2387777" cy="30078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3E1F9FBC-0BD6-4233-855C-23796F003729}"/>
                </a:ext>
              </a:extLst>
            </p:cNvPr>
            <p:cNvSpPr txBox="1"/>
            <p:nvPr/>
          </p:nvSpPr>
          <p:spPr>
            <a:xfrm>
              <a:off x="11124192" y="2589984"/>
              <a:ext cx="139107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Linux</a:t>
              </a:r>
              <a:endPara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위쪽/아래쪽 화살표 44">
            <a:extLst>
              <a:ext uri="{FF2B5EF4-FFF2-40B4-BE49-F238E27FC236}">
                <a16:creationId xmlns="" xmlns:a16="http://schemas.microsoft.com/office/drawing/2014/main" id="{FDED0833-5E43-464C-A3B5-671A4CB185BC}"/>
              </a:ext>
            </a:extLst>
          </p:cNvPr>
          <p:cNvSpPr/>
          <p:nvPr/>
        </p:nvSpPr>
        <p:spPr>
          <a:xfrm rot="16200000">
            <a:off x="9785140" y="2451611"/>
            <a:ext cx="196706" cy="2459183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373025" y="4992367"/>
            <a:ext cx="1339211" cy="1711155"/>
            <a:chOff x="329472" y="4289693"/>
            <a:chExt cx="1069473" cy="1711155"/>
          </a:xfrm>
        </p:grpSpPr>
        <p:pic>
          <p:nvPicPr>
            <p:cNvPr id="44" name="Graphic 66" descr="Internet">
              <a:extLst>
                <a:ext uri="{FF2B5EF4-FFF2-40B4-BE49-F238E27FC236}">
                  <a16:creationId xmlns="" xmlns:a16="http://schemas.microsoft.com/office/drawing/2014/main" id="{FEBCE0DD-9A27-4AD6-A1AB-5E985289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196" y="4289693"/>
              <a:ext cx="1052026" cy="105202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2D881AF-8186-4437-BF6E-2C12AE4A2D26}"/>
                </a:ext>
              </a:extLst>
            </p:cNvPr>
            <p:cNvSpPr txBox="1"/>
            <p:nvPr/>
          </p:nvSpPr>
          <p:spPr>
            <a:xfrm>
              <a:off x="329472" y="5077518"/>
              <a:ext cx="10694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n-ea"/>
                </a:rPr>
                <a:t>Browser</a:t>
              </a:r>
              <a:r>
                <a:rPr lang="en-US" dirty="0" smtClean="0">
                  <a:latin typeface="+mn-ea"/>
                </a:rPr>
                <a:t/>
              </a:r>
              <a:br>
                <a:rPr lang="en-US" dirty="0" smtClean="0">
                  <a:latin typeface="+mn-ea"/>
                </a:rPr>
              </a:br>
              <a:r>
                <a:rPr lang="en-US" dirty="0" smtClean="0">
                  <a:latin typeface="+mn-ea"/>
                </a:rPr>
                <a:t>(client)</a:t>
              </a:r>
              <a:endParaRPr lang="en-US" dirty="0">
                <a:latin typeface="+mn-ea"/>
              </a:endParaRPr>
            </a:p>
          </p:txBody>
        </p:sp>
      </p:grpSp>
      <p:sp>
        <p:nvSpPr>
          <p:cNvPr id="53" name="직사각형 9">
            <a:extLst>
              <a:ext uri="{FF2B5EF4-FFF2-40B4-BE49-F238E27FC236}">
                <a16:creationId xmlns="" xmlns:a16="http://schemas.microsoft.com/office/drawing/2014/main" id="{23F49EEC-A927-440D-BBC4-E44FA057E620}"/>
              </a:ext>
            </a:extLst>
          </p:cNvPr>
          <p:cNvSpPr/>
          <p:nvPr/>
        </p:nvSpPr>
        <p:spPr>
          <a:xfrm>
            <a:off x="10043653" y="139411"/>
            <a:ext cx="1657660" cy="1793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0344466" y="443991"/>
            <a:ext cx="1072219" cy="1441406"/>
            <a:chOff x="10507894" y="824891"/>
            <a:chExt cx="1069473" cy="1705311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876" y="824891"/>
              <a:ext cx="987087" cy="105898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32D881AF-8186-4437-BF6E-2C12AE4A2D26}"/>
                </a:ext>
              </a:extLst>
            </p:cNvPr>
            <p:cNvSpPr txBox="1"/>
            <p:nvPr/>
          </p:nvSpPr>
          <p:spPr>
            <a:xfrm>
              <a:off x="10507894" y="1883872"/>
              <a:ext cx="1069473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n-ea"/>
                </a:rPr>
                <a:t>DB</a:t>
              </a:r>
              <a:r>
                <a:rPr lang="en-US" dirty="0" smtClean="0">
                  <a:latin typeface="+mn-ea"/>
                </a:rPr>
                <a:t/>
              </a:r>
              <a:br>
                <a:rPr lang="en-US" dirty="0" smtClean="0">
                  <a:latin typeface="+mn-ea"/>
                </a:rPr>
              </a:br>
              <a:r>
                <a:rPr lang="en-US" dirty="0" smtClean="0">
                  <a:latin typeface="+mn-ea"/>
                </a:rPr>
                <a:t>(Oracle)</a:t>
              </a:r>
              <a:endParaRPr 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16216" y="67227"/>
            <a:ext cx="12595886" cy="5853946"/>
            <a:chOff x="-316216" y="67227"/>
            <a:chExt cx="12595886" cy="5853946"/>
          </a:xfrm>
        </p:grpSpPr>
        <p:grpSp>
          <p:nvGrpSpPr>
            <p:cNvPr id="3" name="그룹 2"/>
            <p:cNvGrpSpPr/>
            <p:nvPr/>
          </p:nvGrpSpPr>
          <p:grpSpPr>
            <a:xfrm>
              <a:off x="10285621" y="2142079"/>
              <a:ext cx="1994049" cy="2211648"/>
              <a:chOff x="10043653" y="139411"/>
              <a:chExt cx="1994049" cy="221164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10043653" y="149656"/>
                <a:ext cx="1994049" cy="2201403"/>
                <a:chOff x="10043653" y="139411"/>
                <a:chExt cx="2387777" cy="3007841"/>
              </a:xfrm>
              <a:blipFill>
                <a:blip r:embed="rId2"/>
                <a:tile tx="0" ty="0" sx="100000" sy="100000" flip="none" algn="tl"/>
              </a:blipFill>
            </p:grpSpPr>
            <p:sp>
              <p:nvSpPr>
                <p:cNvPr id="52" name="직사각형 8">
                  <a:extLst>
                    <a:ext uri="{FF2B5EF4-FFF2-40B4-BE49-F238E27FC236}">
                      <a16:creationId xmlns="" xmlns:a16="http://schemas.microsoft.com/office/drawing/2014/main" id="{04BCE33C-869E-44AE-8F66-4313FB82849D}"/>
                    </a:ext>
                  </a:extLst>
                </p:cNvPr>
                <p:cNvSpPr/>
                <p:nvPr/>
              </p:nvSpPr>
              <p:spPr>
                <a:xfrm>
                  <a:off x="10043653" y="139411"/>
                  <a:ext cx="2387777" cy="30078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4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3E1F9FBC-0BD6-4233-855C-23796F003729}"/>
                    </a:ext>
                  </a:extLst>
                </p:cNvPr>
                <p:cNvSpPr txBox="1"/>
                <p:nvPr/>
              </p:nvSpPr>
              <p:spPr>
                <a:xfrm>
                  <a:off x="11036137" y="2588182"/>
                  <a:ext cx="1391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ea"/>
                    </a:rPr>
                    <a:t>Linux</a:t>
                  </a:r>
                  <a:endParaRPr lang="ko-KR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53" name="직사각형 9">
                <a:extLst>
                  <a:ext uri="{FF2B5EF4-FFF2-40B4-BE49-F238E27FC236}">
                    <a16:creationId xmlns="" xmlns:a16="http://schemas.microsoft.com/office/drawing/2014/main" id="{23F49EEC-A927-440D-BBC4-E44FA057E620}"/>
                  </a:ext>
                </a:extLst>
              </p:cNvPr>
              <p:cNvSpPr/>
              <p:nvPr/>
            </p:nvSpPr>
            <p:spPr>
              <a:xfrm>
                <a:off x="10043653" y="139411"/>
                <a:ext cx="1657660" cy="1793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10344466" y="329691"/>
                <a:ext cx="1072219" cy="1441405"/>
                <a:chOff x="10507894" y="689666"/>
                <a:chExt cx="1069473" cy="1705310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3876" y="689666"/>
                  <a:ext cx="987087" cy="1058982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32D881AF-8186-4437-BF6E-2C12AE4A2D26}"/>
                    </a:ext>
                  </a:extLst>
                </p:cNvPr>
                <p:cNvSpPr txBox="1"/>
                <p:nvPr/>
              </p:nvSpPr>
              <p:spPr>
                <a:xfrm>
                  <a:off x="10507894" y="1748646"/>
                  <a:ext cx="1069473" cy="646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+mn-ea"/>
                    </a:rPr>
                    <a:t>DB</a:t>
                  </a:r>
                  <a:r>
                    <a:rPr lang="en-US" dirty="0" smtClean="0">
                      <a:latin typeface="+mn-ea"/>
                    </a:rPr>
                    <a:t/>
                  </a:r>
                  <a:br>
                    <a:rPr lang="en-US" dirty="0" smtClean="0">
                      <a:latin typeface="+mn-ea"/>
                    </a:rPr>
                  </a:br>
                  <a:r>
                    <a:rPr lang="en-US" dirty="0" smtClean="0">
                      <a:latin typeface="+mn-ea"/>
                    </a:rPr>
                    <a:t>(Oracle)</a:t>
                  </a:r>
                  <a:endParaRPr lang="en-US" dirty="0">
                    <a:latin typeface="+mn-ea"/>
                  </a:endParaRPr>
                </a:p>
              </p:txBody>
            </p:sp>
          </p:grp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948" y="67227"/>
              <a:ext cx="8693252" cy="5853946"/>
            </a:xfrm>
            <a:prstGeom prst="rect">
              <a:avLst/>
            </a:prstGeom>
          </p:spPr>
        </p:pic>
        <p:sp>
          <p:nvSpPr>
            <p:cNvPr id="22" name="위쪽/아래쪽 화살표 44">
              <a:extLst>
                <a:ext uri="{FF2B5EF4-FFF2-40B4-BE49-F238E27FC236}">
                  <a16:creationId xmlns="" xmlns:a16="http://schemas.microsoft.com/office/drawing/2014/main" id="{FDED0833-5E43-464C-A3B5-671A4CB185BC}"/>
                </a:ext>
              </a:extLst>
            </p:cNvPr>
            <p:cNvSpPr/>
            <p:nvPr/>
          </p:nvSpPr>
          <p:spPr>
            <a:xfrm rot="16200000">
              <a:off x="8756036" y="1828870"/>
              <a:ext cx="209052" cy="2776684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316216" y="3807225"/>
              <a:ext cx="1339211" cy="1711155"/>
              <a:chOff x="329472" y="4289693"/>
              <a:chExt cx="1069473" cy="1711155"/>
            </a:xfrm>
          </p:grpSpPr>
          <p:pic>
            <p:nvPicPr>
              <p:cNvPr id="44" name="Graphic 66" descr="Internet">
                <a:extLst>
                  <a:ext uri="{FF2B5EF4-FFF2-40B4-BE49-F238E27FC236}">
                    <a16:creationId xmlns="" xmlns:a16="http://schemas.microsoft.com/office/drawing/2014/main" id="{FEBCE0DD-9A27-4AD6-A1AB-5E9852891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8196" y="4289693"/>
                <a:ext cx="1052026" cy="1052026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32D881AF-8186-4437-BF6E-2C12AE4A2D26}"/>
                  </a:ext>
                </a:extLst>
              </p:cNvPr>
              <p:cNvSpPr txBox="1"/>
              <p:nvPr/>
            </p:nvSpPr>
            <p:spPr>
              <a:xfrm>
                <a:off x="329472" y="5077518"/>
                <a:ext cx="1069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n-ea"/>
                  </a:rPr>
                  <a:t>Browser</a:t>
                </a:r>
                <a:r>
                  <a:rPr lang="en-US" dirty="0" smtClean="0">
                    <a:latin typeface="+mn-ea"/>
                  </a:rPr>
                  <a:t/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(client)</a:t>
                </a:r>
                <a:endParaRPr lang="en-US" dirty="0">
                  <a:latin typeface="+mn-ea"/>
                </a:endParaRPr>
              </a:p>
            </p:txBody>
          </p:sp>
        </p:grpSp>
        <p:sp>
          <p:nvSpPr>
            <p:cNvPr id="47" name="위쪽/아래쪽 화살표 44">
              <a:extLst>
                <a:ext uri="{FF2B5EF4-FFF2-40B4-BE49-F238E27FC236}">
                  <a16:creationId xmlns="" xmlns:a16="http://schemas.microsoft.com/office/drawing/2014/main" id="{FDED0833-5E43-464C-A3B5-671A4CB185BC}"/>
                </a:ext>
              </a:extLst>
            </p:cNvPr>
            <p:cNvSpPr/>
            <p:nvPr/>
          </p:nvSpPr>
          <p:spPr>
            <a:xfrm rot="16200000">
              <a:off x="1843259" y="3344947"/>
              <a:ext cx="209053" cy="1976580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57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데이터베이스</a:t>
            </a:r>
            <a:r>
              <a:rPr lang="en-US" altLang="ko-KR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 </a:t>
            </a: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설계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600" y="0"/>
            <a:ext cx="468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</a:t>
            </a:r>
            <a:r>
              <a:rPr lang="ko-KR" altLang="ko-KR" sz="28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ntity-</a:t>
            </a:r>
            <a:r>
              <a:rPr lang="ko-KR" altLang="ko-KR" sz="2800" b="1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</a:t>
            </a:r>
            <a:r>
              <a:rPr lang="ko-KR" altLang="ko-KR" sz="28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elationship </a:t>
            </a:r>
            <a:r>
              <a:rPr lang="ko-KR" altLang="ko-KR" sz="2800" b="1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</a:t>
            </a:r>
            <a:r>
              <a:rPr lang="ko-KR" altLang="ko-KR" sz="28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iagram</a:t>
            </a:r>
            <a:endParaRPr lang="ko-KR" altLang="en-US" sz="2800" b="1">
              <a:solidFill>
                <a:srgbClr val="6799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69983" y="53100"/>
            <a:ext cx="2022018" cy="584775"/>
            <a:chOff x="10169982" y="63374"/>
            <a:chExt cx="2025443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02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pic>
        <p:nvPicPr>
          <p:cNvPr id="1027" name="Picture 3" descr="\\M1401ins\공유\수행평가\IoT운영시스템구축미니프로젝트\기획서\6조\SHOWer_ERD_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37874"/>
            <a:ext cx="11831144" cy="6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>
                <a:latin typeface="08서울한강체 M" pitchFamily="18" charset="-127"/>
                <a:ea typeface="08서울한강체 M" pitchFamily="18" charset="-127"/>
              </a:rPr>
              <a:t>9</a:t>
            </a:fld>
            <a:endParaRPr lang="ko-KR" altLang="en-US" dirty="0"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UI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흐름도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74381" y="23469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4802" y="113529"/>
            <a:ext cx="88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08서울한강체 M" pitchFamily="18" charset="-127"/>
                <a:ea typeface="08서울한강체 M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793386" y="1413033"/>
            <a:ext cx="2024807" cy="7965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MAIN</a:t>
            </a:r>
            <a:endParaRPr lang="ko-KR" altLang="en-US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6064" y="297445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영</a:t>
            </a:r>
            <a:r>
              <a:rPr lang="ko-KR" altLang="en-US" sz="20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43513" y="297445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공연</a:t>
            </a:r>
            <a:r>
              <a:rPr lang="en-US" altLang="ko-KR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전시</a:t>
            </a:r>
            <a:endParaRPr lang="ko-KR" altLang="en-US" sz="20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96577" y="297445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음악</a:t>
            </a:r>
            <a:endParaRPr lang="ko-KR" altLang="en-US" sz="20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14308" y="2974851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드라</a:t>
            </a:r>
            <a:r>
              <a:rPr lang="ko-KR" altLang="en-US" sz="200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마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6064" y="3843364"/>
            <a:ext cx="829504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영화 정보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47664" y="3847928"/>
            <a:ext cx="92964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</a:t>
            </a:r>
            <a:r>
              <a:rPr lang="ko-KR" altLang="en-US" sz="14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뷰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33947" y="4690502"/>
            <a:ext cx="92964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댓글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평점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89995" y="1413032"/>
            <a:ext cx="2024807" cy="796537"/>
          </a:xfrm>
          <a:prstGeom prst="roundRect">
            <a:avLst/>
          </a:prstGeom>
          <a:solidFill>
            <a:srgbClr val="67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REGISTER</a:t>
            </a:r>
            <a:endParaRPr lang="ko-KR" altLang="en-US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34" name="직선 연결선 33"/>
          <p:cNvCxnSpPr>
            <a:stCxn id="2" idx="3"/>
            <a:endCxn id="37" idx="1"/>
          </p:cNvCxnSpPr>
          <p:nvPr/>
        </p:nvCxnSpPr>
        <p:spPr>
          <a:xfrm flipV="1">
            <a:off x="6818193" y="1811301"/>
            <a:ext cx="871802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684894" y="3797644"/>
            <a:ext cx="888259" cy="594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공연 정보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65848" y="3797644"/>
            <a:ext cx="736946" cy="672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공연 리뷰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65847" y="4714434"/>
            <a:ext cx="736947" cy="606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댓글</a:t>
            </a:r>
            <a:endParaRPr lang="en-US" altLang="ko-KR" sz="1400" dirty="0" smtClean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평점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37960" y="379764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리뷰</a:t>
            </a:r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</a:t>
            </a:r>
            <a:r>
              <a:rPr lang="ko-KR" altLang="en-US" sz="14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점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67437" y="379764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리뷰</a:t>
            </a:r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평점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352211" y="2974851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관리자</a:t>
            </a:r>
            <a:endParaRPr lang="ko-KR" altLang="en-US" sz="20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1452521" y="2588434"/>
            <a:ext cx="427369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726217" y="2588434"/>
            <a:ext cx="457521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461592" y="2588434"/>
            <a:ext cx="0" cy="3860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1" idx="0"/>
          </p:cNvCxnSpPr>
          <p:nvPr/>
        </p:nvCxnSpPr>
        <p:spPr>
          <a:xfrm>
            <a:off x="3573153" y="2609510"/>
            <a:ext cx="0" cy="36494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302352" y="2588434"/>
            <a:ext cx="0" cy="3860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2" name="직선 화살표 연결선 8201"/>
          <p:cNvCxnSpPr>
            <a:endCxn id="48" idx="0"/>
          </p:cNvCxnSpPr>
          <p:nvPr/>
        </p:nvCxnSpPr>
        <p:spPr>
          <a:xfrm>
            <a:off x="10272061" y="2619311"/>
            <a:ext cx="9790" cy="35554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9378102" y="3781797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유저관</a:t>
            </a:r>
            <a:r>
              <a:rPr lang="ko-KR" altLang="en-US" sz="14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378102" y="4636858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포스트관리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59311" y="1413032"/>
            <a:ext cx="2024807" cy="796537"/>
          </a:xfrm>
          <a:prstGeom prst="roundRect">
            <a:avLst/>
          </a:prstGeom>
          <a:solidFill>
            <a:srgbClr val="67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LOGIN</a:t>
            </a:r>
            <a:endParaRPr lang="ko-KR" altLang="en-US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8206" name="직선 화살표 연결선 8205"/>
          <p:cNvCxnSpPr>
            <a:stCxn id="2" idx="2"/>
          </p:cNvCxnSpPr>
          <p:nvPr/>
        </p:nvCxnSpPr>
        <p:spPr>
          <a:xfrm>
            <a:off x="5805790" y="2209570"/>
            <a:ext cx="2050" cy="7648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직선 연결선 8207"/>
          <p:cNvCxnSpPr>
            <a:stCxn id="2" idx="1"/>
            <a:endCxn id="77" idx="3"/>
          </p:cNvCxnSpPr>
          <p:nvPr/>
        </p:nvCxnSpPr>
        <p:spPr>
          <a:xfrm flipH="1" flipV="1">
            <a:off x="3884118" y="1811301"/>
            <a:ext cx="909268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0" name="직선 화살표 연결선 8209"/>
          <p:cNvCxnSpPr>
            <a:stCxn id="4" idx="2"/>
            <a:endCxn id="29" idx="0"/>
          </p:cNvCxnSpPr>
          <p:nvPr/>
        </p:nvCxnSpPr>
        <p:spPr>
          <a:xfrm flipH="1">
            <a:off x="830816" y="3523094"/>
            <a:ext cx="514888" cy="320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2" name="직선 화살표 연결선 8211"/>
          <p:cNvCxnSpPr>
            <a:stCxn id="4" idx="2"/>
            <a:endCxn id="30" idx="0"/>
          </p:cNvCxnSpPr>
          <p:nvPr/>
        </p:nvCxnSpPr>
        <p:spPr>
          <a:xfrm>
            <a:off x="1345704" y="3523094"/>
            <a:ext cx="466780" cy="3248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1" name="직선 화살표 연결선 8220"/>
          <p:cNvCxnSpPr>
            <a:stCxn id="30" idx="2"/>
          </p:cNvCxnSpPr>
          <p:nvPr/>
        </p:nvCxnSpPr>
        <p:spPr>
          <a:xfrm flipH="1">
            <a:off x="1798767" y="4396568"/>
            <a:ext cx="13717" cy="4453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3" name="직선 화살표 연결선 8222"/>
          <p:cNvCxnSpPr>
            <a:stCxn id="11" idx="2"/>
            <a:endCxn id="40" idx="0"/>
          </p:cNvCxnSpPr>
          <p:nvPr/>
        </p:nvCxnSpPr>
        <p:spPr>
          <a:xfrm flipH="1">
            <a:off x="3129024" y="3523094"/>
            <a:ext cx="444129" cy="274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1" idx="2"/>
            <a:endCxn id="41" idx="0"/>
          </p:cNvCxnSpPr>
          <p:nvPr/>
        </p:nvCxnSpPr>
        <p:spPr>
          <a:xfrm>
            <a:off x="3573153" y="3523094"/>
            <a:ext cx="561168" cy="274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1" idx="2"/>
            <a:endCxn id="42" idx="0"/>
          </p:cNvCxnSpPr>
          <p:nvPr/>
        </p:nvCxnSpPr>
        <p:spPr>
          <a:xfrm>
            <a:off x="4134321" y="4470232"/>
            <a:ext cx="0" cy="2442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2" idx="2"/>
            <a:endCxn id="44" idx="0"/>
          </p:cNvCxnSpPr>
          <p:nvPr/>
        </p:nvCxnSpPr>
        <p:spPr>
          <a:xfrm>
            <a:off x="5726217" y="3523094"/>
            <a:ext cx="41383" cy="274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3" idx="2"/>
          </p:cNvCxnSpPr>
          <p:nvPr/>
        </p:nvCxnSpPr>
        <p:spPr>
          <a:xfrm>
            <a:off x="8143948" y="3523491"/>
            <a:ext cx="0" cy="3198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8" idx="2"/>
            <a:endCxn id="75" idx="0"/>
          </p:cNvCxnSpPr>
          <p:nvPr/>
        </p:nvCxnSpPr>
        <p:spPr>
          <a:xfrm>
            <a:off x="10281851" y="3523491"/>
            <a:ext cx="25891" cy="2583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5" idx="2"/>
            <a:endCxn id="76" idx="0"/>
          </p:cNvCxnSpPr>
          <p:nvPr/>
        </p:nvCxnSpPr>
        <p:spPr>
          <a:xfrm>
            <a:off x="10307742" y="4330437"/>
            <a:ext cx="0" cy="3064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366</Words>
  <Application>Microsoft Office PowerPoint</Application>
  <PresentationFormat>사용자 지정</PresentationFormat>
  <Paragraphs>188</Paragraphs>
  <Slides>21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중앙도서관</dc:creator>
  <cp:lastModifiedBy>student</cp:lastModifiedBy>
  <cp:revision>125</cp:revision>
  <dcterms:created xsi:type="dcterms:W3CDTF">2017-04-26T04:58:19Z</dcterms:created>
  <dcterms:modified xsi:type="dcterms:W3CDTF">2019-07-31T09:03:16Z</dcterms:modified>
</cp:coreProperties>
</file>